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222.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06.xml"/>
  <Override ContentType="application/vnd.openxmlformats-officedocument.presentationml.notesSlide+xml" PartName="/ppt/notesSlides/notesSlide230.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196.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202.xml"/>
  <Override ContentType="application/vnd.openxmlformats-officedocument.presentationml.notesSlide+xml" PartName="/ppt/notesSlides/notesSlide39.xml"/>
  <Override ContentType="application/vnd.openxmlformats-officedocument.presentationml.notesSlide+xml" PartName="/ppt/notesSlides/notesSlide13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23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229.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23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225.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13.xml"/>
  <Override ContentType="application/vnd.openxmlformats-officedocument.presentationml.notesSlide+xml" PartName="/ppt/notesSlides/notesSlide223.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231.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13.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95.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235.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228.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90.xml"/>
  <Override ContentType="application/vnd.openxmlformats-officedocument.presentationml.notesSlide+xml" PartName="/ppt/notesSlides/notesSlide218.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128.xml"/>
  <Override ContentType="application/vnd.openxmlformats-officedocument.presentationml.notesSlide+xml" PartName="/ppt/notesSlides/notesSlide224.xml"/>
  <Override ContentType="application/vnd.openxmlformats-officedocument.presentationml.notesSlide+xml" PartName="/ppt/notesSlides/notesSlide241.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207.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50.xml"/>
  <Override ContentType="application/vnd.openxmlformats-officedocument.presentationml.notesSlide+xml" PartName="/ppt/notesSlides/notesSlide239.xml"/>
  <Override ContentType="application/vnd.openxmlformats-officedocument.presentationml.notesSlide+xml" PartName="/ppt/notesSlides/notesSlide24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23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220.xml"/>
  <Override ContentType="application/vnd.openxmlformats-officedocument.presentationml.notesSlide+xml" PartName="/ppt/notesSlides/notesSlide69.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204.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227.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120.xml"/>
  <Override ContentType="application/vnd.openxmlformats-officedocument.presentationml.notesSlide+xml" PartName="/ppt/notesSlides/notesSlide236.xml"/>
  <Override ContentType="application/vnd.openxmlformats-officedocument.presentationml.notesSlide+xml" PartName="/ppt/notesSlides/notesSlide201.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212.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21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233.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97.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70.xml"/>
  <Override ContentType="application/vnd.openxmlformats-officedocument.presentationml.notesSlide+xml" PartName="/ppt/notesSlides/notesSlide111.xml"/>
  <Override ContentType="application/vnd.openxmlformats-officedocument.presentationml.notesSlide+xml" PartName="/ppt/notesSlides/notesSlide226.xml"/>
  <Override ContentType="application/vnd.openxmlformats-officedocument.presentationml.notesSlide+xml" PartName="/ppt/notesSlides/notesSlide200.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209.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237.xml"/>
  <Override ContentType="application/vnd.openxmlformats-officedocument.presentationml.notesSlide+xml" PartName="/ppt/notesSlides/notesSlide211.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5.xml"/>
  <Override ContentType="application/vnd.openxmlformats-officedocument.presentationml.slide+xml" PartName="/ppt/slides/slide237.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217.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233.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229.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214.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206.xml"/>
  <Override ContentType="application/vnd.openxmlformats-officedocument.presentationml.slide+xml" PartName="/ppt/slides/slide55.xml"/>
  <Override ContentType="application/vnd.openxmlformats-officedocument.presentationml.slide+xml" PartName="/ppt/slides/slide195.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225.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201.xml"/>
  <Override ContentType="application/vnd.openxmlformats-officedocument.presentationml.slide+xml" PartName="/ppt/slides/slide52.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23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49.xml"/>
  <Override ContentType="application/vnd.openxmlformats-officedocument.presentationml.slide+xml" PartName="/ppt/slides/slide216.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222.xml"/>
  <Override ContentType="application/vnd.openxmlformats-officedocument.presentationml.slide+xml" PartName="/ppt/slides/slide205.xml"/>
  <Override ContentType="application/vnd.openxmlformats-officedocument.presentationml.slide+xml" PartName="/ppt/slides/slide160.xml"/>
  <Override ContentType="application/vnd.openxmlformats-officedocument.presentationml.slide+xml" PartName="/ppt/slides/slide232.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26.xml"/>
  <Override ContentType="application/vnd.openxmlformats-officedocument.presentationml.slide+xml" PartName="/ppt/slides/slide28.xml"/>
  <Override ContentType="application/vnd.openxmlformats-officedocument.presentationml.slide+xml" PartName="/ppt/slides/slide209.xml"/>
  <Override ContentType="application/vnd.openxmlformats-officedocument.presentationml.slide+xml" PartName="/ppt/slides/slide200.xml"/>
  <Override ContentType="application/vnd.openxmlformats-officedocument.presentationml.slide+xml" PartName="/ppt/slides/slide88.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227.xml"/>
  <Override ContentType="application/vnd.openxmlformats-officedocument.presentationml.slide+xml" PartName="/ppt/slides/slide33.xml"/>
  <Override ContentType="application/vnd.openxmlformats-officedocument.presentationml.slide+xml" PartName="/ppt/slides/slide219.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20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20.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235.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3.xml"/>
  <Override ContentType="application/vnd.openxmlformats-officedocument.presentationml.slide+xml" PartName="/ppt/slides/slide240.xml"/>
  <Override ContentType="application/vnd.openxmlformats-officedocument.presentationml.slide+xml" PartName="/ppt/slides/slide22.xml"/>
  <Override ContentType="application/vnd.openxmlformats-officedocument.presentationml.slide+xml" PartName="/ppt/slides/slide185.xml"/>
  <Override ContentType="application/vnd.openxmlformats-officedocument.presentationml.slide+xml" PartName="/ppt/slides/slide231.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178.xml"/>
  <Override ContentType="application/vnd.openxmlformats-officedocument.presentationml.slide+xml" PartName="/ppt/slides/slide29.xml"/>
  <Override ContentType="application/vnd.openxmlformats-officedocument.presentationml.slide+xml" PartName="/ppt/slides/slide212.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238.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208.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22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203.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234.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34.xml"/>
  <Override ContentType="application/vnd.openxmlformats-officedocument.presentationml.slide+xml" PartName="/ppt/slides/slide207.xml"/>
  <Override ContentType="application/vnd.openxmlformats-officedocument.presentationml.slide+xml" PartName="/ppt/slides/slide224.xml"/>
  <Override ContentType="application/vnd.openxmlformats-officedocument.presentationml.slide+xml" PartName="/ppt/slides/slide47.xml"/>
  <Override ContentType="application/vnd.openxmlformats-officedocument.presentationml.slide+xml" PartName="/ppt/slides/slide241.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58.xml"/>
  <Override ContentType="application/vnd.openxmlformats-officedocument.presentationml.slide+xml" PartName="/ppt/slides/slide239.xml"/>
  <Override ContentType="application/vnd.openxmlformats-officedocument.presentationml.slide+xml" PartName="/ppt/slides/slide15.xml"/>
  <Override ContentType="application/vnd.openxmlformats-officedocument.presentationml.slide+xml" PartName="/ppt/slides/slide230.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41" r:id="rId3"/>
    <p:sldMasterId id="2147483742" r:id="rId4"/>
    <p:sldMasterId id="2147483743" r:id="rId5"/>
    <p:sldMasterId id="2147483744" r:id="rId6"/>
    <p:sldMasterId id="2147483745" r:id="rId7"/>
    <p:sldMasterId id="214748374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 id="344" r:id="rId98"/>
    <p:sldId id="345" r:id="rId99"/>
    <p:sldId id="346" r:id="rId100"/>
    <p:sldId id="347" r:id="rId101"/>
    <p:sldId id="348" r:id="rId102"/>
    <p:sldId id="349" r:id="rId103"/>
    <p:sldId id="350" r:id="rId104"/>
    <p:sldId id="351" r:id="rId105"/>
    <p:sldId id="352" r:id="rId106"/>
    <p:sldId id="353" r:id="rId107"/>
    <p:sldId id="354" r:id="rId108"/>
    <p:sldId id="355" r:id="rId109"/>
    <p:sldId id="356" r:id="rId110"/>
    <p:sldId id="357" r:id="rId111"/>
    <p:sldId id="358" r:id="rId112"/>
    <p:sldId id="359" r:id="rId113"/>
    <p:sldId id="360" r:id="rId114"/>
    <p:sldId id="361" r:id="rId115"/>
    <p:sldId id="362" r:id="rId116"/>
    <p:sldId id="363" r:id="rId117"/>
    <p:sldId id="364" r:id="rId118"/>
    <p:sldId id="365" r:id="rId119"/>
    <p:sldId id="366" r:id="rId120"/>
    <p:sldId id="367" r:id="rId121"/>
    <p:sldId id="368" r:id="rId122"/>
    <p:sldId id="369" r:id="rId123"/>
    <p:sldId id="370" r:id="rId124"/>
    <p:sldId id="371" r:id="rId125"/>
    <p:sldId id="372" r:id="rId126"/>
    <p:sldId id="373" r:id="rId127"/>
    <p:sldId id="374" r:id="rId128"/>
    <p:sldId id="375" r:id="rId129"/>
    <p:sldId id="376" r:id="rId130"/>
    <p:sldId id="377" r:id="rId131"/>
    <p:sldId id="378" r:id="rId132"/>
    <p:sldId id="379" r:id="rId133"/>
    <p:sldId id="380" r:id="rId134"/>
    <p:sldId id="381" r:id="rId135"/>
    <p:sldId id="382" r:id="rId136"/>
    <p:sldId id="383" r:id="rId137"/>
    <p:sldId id="384" r:id="rId138"/>
    <p:sldId id="385" r:id="rId139"/>
    <p:sldId id="386" r:id="rId140"/>
    <p:sldId id="387" r:id="rId141"/>
    <p:sldId id="388" r:id="rId142"/>
    <p:sldId id="389" r:id="rId143"/>
    <p:sldId id="390" r:id="rId144"/>
    <p:sldId id="391" r:id="rId145"/>
    <p:sldId id="392" r:id="rId146"/>
    <p:sldId id="393" r:id="rId147"/>
    <p:sldId id="394" r:id="rId148"/>
    <p:sldId id="395" r:id="rId149"/>
    <p:sldId id="396" r:id="rId150"/>
    <p:sldId id="397" r:id="rId151"/>
    <p:sldId id="398" r:id="rId152"/>
    <p:sldId id="399" r:id="rId153"/>
    <p:sldId id="400" r:id="rId154"/>
    <p:sldId id="401" r:id="rId155"/>
    <p:sldId id="402" r:id="rId156"/>
    <p:sldId id="403" r:id="rId157"/>
    <p:sldId id="404" r:id="rId158"/>
    <p:sldId id="405" r:id="rId159"/>
    <p:sldId id="406" r:id="rId160"/>
    <p:sldId id="407" r:id="rId161"/>
    <p:sldId id="408" r:id="rId162"/>
    <p:sldId id="409" r:id="rId163"/>
    <p:sldId id="410" r:id="rId164"/>
    <p:sldId id="411" r:id="rId165"/>
    <p:sldId id="412" r:id="rId166"/>
    <p:sldId id="413" r:id="rId167"/>
    <p:sldId id="414" r:id="rId168"/>
    <p:sldId id="415" r:id="rId169"/>
    <p:sldId id="416" r:id="rId170"/>
    <p:sldId id="417" r:id="rId171"/>
    <p:sldId id="418" r:id="rId172"/>
    <p:sldId id="419" r:id="rId173"/>
    <p:sldId id="420" r:id="rId174"/>
    <p:sldId id="421" r:id="rId175"/>
    <p:sldId id="422" r:id="rId176"/>
    <p:sldId id="423" r:id="rId177"/>
    <p:sldId id="424" r:id="rId178"/>
    <p:sldId id="425" r:id="rId179"/>
    <p:sldId id="426" r:id="rId180"/>
    <p:sldId id="427" r:id="rId181"/>
    <p:sldId id="428" r:id="rId182"/>
    <p:sldId id="429" r:id="rId183"/>
    <p:sldId id="430" r:id="rId184"/>
    <p:sldId id="431" r:id="rId185"/>
    <p:sldId id="432" r:id="rId186"/>
    <p:sldId id="433" r:id="rId187"/>
    <p:sldId id="434" r:id="rId188"/>
    <p:sldId id="435" r:id="rId189"/>
    <p:sldId id="436" r:id="rId190"/>
    <p:sldId id="437" r:id="rId191"/>
    <p:sldId id="438" r:id="rId192"/>
    <p:sldId id="439" r:id="rId193"/>
    <p:sldId id="440" r:id="rId194"/>
    <p:sldId id="441" r:id="rId195"/>
    <p:sldId id="442" r:id="rId196"/>
    <p:sldId id="443" r:id="rId197"/>
    <p:sldId id="444" r:id="rId198"/>
    <p:sldId id="445" r:id="rId199"/>
    <p:sldId id="446" r:id="rId200"/>
    <p:sldId id="447" r:id="rId201"/>
    <p:sldId id="448" r:id="rId202"/>
    <p:sldId id="449" r:id="rId203"/>
    <p:sldId id="450" r:id="rId204"/>
    <p:sldId id="451" r:id="rId205"/>
    <p:sldId id="452" r:id="rId206"/>
    <p:sldId id="453" r:id="rId207"/>
    <p:sldId id="454" r:id="rId208"/>
    <p:sldId id="455" r:id="rId209"/>
    <p:sldId id="456" r:id="rId210"/>
    <p:sldId id="457" r:id="rId211"/>
    <p:sldId id="458" r:id="rId212"/>
    <p:sldId id="459" r:id="rId213"/>
    <p:sldId id="460" r:id="rId214"/>
    <p:sldId id="461" r:id="rId215"/>
    <p:sldId id="462" r:id="rId216"/>
    <p:sldId id="463" r:id="rId217"/>
    <p:sldId id="464" r:id="rId218"/>
    <p:sldId id="465" r:id="rId219"/>
    <p:sldId id="466" r:id="rId220"/>
    <p:sldId id="467" r:id="rId221"/>
    <p:sldId id="468" r:id="rId222"/>
    <p:sldId id="469" r:id="rId223"/>
    <p:sldId id="470" r:id="rId224"/>
    <p:sldId id="471" r:id="rId225"/>
    <p:sldId id="472" r:id="rId226"/>
    <p:sldId id="473" r:id="rId227"/>
    <p:sldId id="474" r:id="rId228"/>
    <p:sldId id="475" r:id="rId229"/>
    <p:sldId id="476" r:id="rId230"/>
    <p:sldId id="477" r:id="rId231"/>
    <p:sldId id="478" r:id="rId232"/>
    <p:sldId id="479" r:id="rId233"/>
    <p:sldId id="480" r:id="rId234"/>
    <p:sldId id="481" r:id="rId235"/>
    <p:sldId id="482" r:id="rId236"/>
    <p:sldId id="483" r:id="rId237"/>
    <p:sldId id="484" r:id="rId238"/>
    <p:sldId id="485" r:id="rId239"/>
    <p:sldId id="486" r:id="rId240"/>
    <p:sldId id="487" r:id="rId241"/>
    <p:sldId id="488" r:id="rId242"/>
    <p:sldId id="489" r:id="rId243"/>
    <p:sldId id="490" r:id="rId244"/>
    <p:sldId id="491" r:id="rId245"/>
    <p:sldId id="492" r:id="rId246"/>
    <p:sldId id="493" r:id="rId247"/>
    <p:sldId id="494" r:id="rId248"/>
    <p:sldId id="495" r:id="rId249"/>
    <p:sldId id="496" r:id="rId250"/>
  </p:sldIdLst>
  <p:sldSz cy="6858000" cx="12192000"/>
  <p:notesSz cx="6858000" cy="9144000"/>
  <p:embeddedFontLst>
    <p:embeddedFont>
      <p:font typeface="Garamond"/>
      <p:regular r:id="rId251"/>
      <p:bold r:id="rId252"/>
      <p:italic r:id="rId253"/>
      <p:boldItalic r:id="rId254"/>
    </p:embeddedFont>
    <p:embeddedFont>
      <p:font typeface="Constantia"/>
      <p:regular r:id="rId255"/>
      <p:bold r:id="rId256"/>
      <p:italic r:id="rId257"/>
      <p:boldItalic r:id="rId258"/>
    </p:embeddedFont>
    <p:embeddedFont>
      <p:font typeface="Arial Black"/>
      <p:regular r:id="rId259"/>
    </p:embeddedFont>
    <p:embeddedFont>
      <p:font typeface="Century Gothic"/>
      <p:regular r:id="rId260"/>
      <p:bold r:id="rId261"/>
      <p:italic r:id="rId262"/>
      <p:boldItalic r:id="rId2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190" Type="http://schemas.openxmlformats.org/officeDocument/2006/relationships/slide" Target="slides/slide18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194" Type="http://schemas.openxmlformats.org/officeDocument/2006/relationships/slide" Target="slides/slide185.xml"/><Relationship Id="rId43" Type="http://schemas.openxmlformats.org/officeDocument/2006/relationships/slide" Target="slides/slide34.xml"/><Relationship Id="rId193" Type="http://schemas.openxmlformats.org/officeDocument/2006/relationships/slide" Target="slides/slide184.xml"/><Relationship Id="rId46" Type="http://schemas.openxmlformats.org/officeDocument/2006/relationships/slide" Target="slides/slide37.xml"/><Relationship Id="rId192" Type="http://schemas.openxmlformats.org/officeDocument/2006/relationships/slide" Target="slides/slide183.xml"/><Relationship Id="rId45" Type="http://schemas.openxmlformats.org/officeDocument/2006/relationships/slide" Target="slides/slide36.xml"/><Relationship Id="rId191" Type="http://schemas.openxmlformats.org/officeDocument/2006/relationships/slide" Target="slides/slide182.xml"/><Relationship Id="rId48" Type="http://schemas.openxmlformats.org/officeDocument/2006/relationships/slide" Target="slides/slide39.xml"/><Relationship Id="rId187" Type="http://schemas.openxmlformats.org/officeDocument/2006/relationships/slide" Target="slides/slide178.xml"/><Relationship Id="rId47" Type="http://schemas.openxmlformats.org/officeDocument/2006/relationships/slide" Target="slides/slide38.xml"/><Relationship Id="rId186" Type="http://schemas.openxmlformats.org/officeDocument/2006/relationships/slide" Target="slides/slide177.xml"/><Relationship Id="rId185" Type="http://schemas.openxmlformats.org/officeDocument/2006/relationships/slide" Target="slides/slide176.xml"/><Relationship Id="rId49" Type="http://schemas.openxmlformats.org/officeDocument/2006/relationships/slide" Target="slides/slide40.xml"/><Relationship Id="rId184" Type="http://schemas.openxmlformats.org/officeDocument/2006/relationships/slide" Target="slides/slide175.xml"/><Relationship Id="rId189" Type="http://schemas.openxmlformats.org/officeDocument/2006/relationships/slide" Target="slides/slide180.xml"/><Relationship Id="rId188" Type="http://schemas.openxmlformats.org/officeDocument/2006/relationships/slide" Target="slides/slide179.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183" Type="http://schemas.openxmlformats.org/officeDocument/2006/relationships/slide" Target="slides/slide174.xml"/><Relationship Id="rId32" Type="http://schemas.openxmlformats.org/officeDocument/2006/relationships/slide" Target="slides/slide23.xml"/><Relationship Id="rId182" Type="http://schemas.openxmlformats.org/officeDocument/2006/relationships/slide" Target="slides/slide173.xml"/><Relationship Id="rId35" Type="http://schemas.openxmlformats.org/officeDocument/2006/relationships/slide" Target="slides/slide26.xml"/><Relationship Id="rId181" Type="http://schemas.openxmlformats.org/officeDocument/2006/relationships/slide" Target="slides/slide172.xml"/><Relationship Id="rId34" Type="http://schemas.openxmlformats.org/officeDocument/2006/relationships/slide" Target="slides/slide25.xml"/><Relationship Id="rId180" Type="http://schemas.openxmlformats.org/officeDocument/2006/relationships/slide" Target="slides/slide171.xml"/><Relationship Id="rId37" Type="http://schemas.openxmlformats.org/officeDocument/2006/relationships/slide" Target="slides/slide28.xml"/><Relationship Id="rId176" Type="http://schemas.openxmlformats.org/officeDocument/2006/relationships/slide" Target="slides/slide167.xml"/><Relationship Id="rId36" Type="http://schemas.openxmlformats.org/officeDocument/2006/relationships/slide" Target="slides/slide27.xml"/><Relationship Id="rId175" Type="http://schemas.openxmlformats.org/officeDocument/2006/relationships/slide" Target="slides/slide166.xml"/><Relationship Id="rId39" Type="http://schemas.openxmlformats.org/officeDocument/2006/relationships/slide" Target="slides/slide30.xml"/><Relationship Id="rId174" Type="http://schemas.openxmlformats.org/officeDocument/2006/relationships/slide" Target="slides/slide165.xml"/><Relationship Id="rId38" Type="http://schemas.openxmlformats.org/officeDocument/2006/relationships/slide" Target="slides/slide29.xml"/><Relationship Id="rId173" Type="http://schemas.openxmlformats.org/officeDocument/2006/relationships/slide" Target="slides/slide164.xml"/><Relationship Id="rId179" Type="http://schemas.openxmlformats.org/officeDocument/2006/relationships/slide" Target="slides/slide170.xml"/><Relationship Id="rId178" Type="http://schemas.openxmlformats.org/officeDocument/2006/relationships/slide" Target="slides/slide169.xml"/><Relationship Id="rId177" Type="http://schemas.openxmlformats.org/officeDocument/2006/relationships/slide" Target="slides/slide168.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11" Type="http://schemas.openxmlformats.org/officeDocument/2006/relationships/slide" Target="slides/slide2.xml"/><Relationship Id="rId10" Type="http://schemas.openxmlformats.org/officeDocument/2006/relationships/slide" Target="slides/slide1.xml"/><Relationship Id="rId13" Type="http://schemas.openxmlformats.org/officeDocument/2006/relationships/slide" Target="slides/slide4.xml"/><Relationship Id="rId12" Type="http://schemas.openxmlformats.org/officeDocument/2006/relationships/slide" Target="slides/slide3.xml"/><Relationship Id="rId15" Type="http://schemas.openxmlformats.org/officeDocument/2006/relationships/slide" Target="slides/slide6.xml"/><Relationship Id="rId198" Type="http://schemas.openxmlformats.org/officeDocument/2006/relationships/slide" Target="slides/slide189.xml"/><Relationship Id="rId14" Type="http://schemas.openxmlformats.org/officeDocument/2006/relationships/slide" Target="slides/slide5.xml"/><Relationship Id="rId197" Type="http://schemas.openxmlformats.org/officeDocument/2006/relationships/slide" Target="slides/slide188.xml"/><Relationship Id="rId17" Type="http://schemas.openxmlformats.org/officeDocument/2006/relationships/slide" Target="slides/slide8.xml"/><Relationship Id="rId196" Type="http://schemas.openxmlformats.org/officeDocument/2006/relationships/slide" Target="slides/slide187.xml"/><Relationship Id="rId16" Type="http://schemas.openxmlformats.org/officeDocument/2006/relationships/slide" Target="slides/slide7.xml"/><Relationship Id="rId195" Type="http://schemas.openxmlformats.org/officeDocument/2006/relationships/slide" Target="slides/slide186.xml"/><Relationship Id="rId19" Type="http://schemas.openxmlformats.org/officeDocument/2006/relationships/slide" Target="slides/slide10.xml"/><Relationship Id="rId18" Type="http://schemas.openxmlformats.org/officeDocument/2006/relationships/slide" Target="slides/slide9.xml"/><Relationship Id="rId199" Type="http://schemas.openxmlformats.org/officeDocument/2006/relationships/slide" Target="slides/slide190.xml"/><Relationship Id="rId84" Type="http://schemas.openxmlformats.org/officeDocument/2006/relationships/slide" Target="slides/slide75.xml"/><Relationship Id="rId83" Type="http://schemas.openxmlformats.org/officeDocument/2006/relationships/slide" Target="slides/slide74.xml"/><Relationship Id="rId86" Type="http://schemas.openxmlformats.org/officeDocument/2006/relationships/slide" Target="slides/slide77.xml"/><Relationship Id="rId85" Type="http://schemas.openxmlformats.org/officeDocument/2006/relationships/slide" Target="slides/slide76.xml"/><Relationship Id="rId88" Type="http://schemas.openxmlformats.org/officeDocument/2006/relationships/slide" Target="slides/slide79.xml"/><Relationship Id="rId150" Type="http://schemas.openxmlformats.org/officeDocument/2006/relationships/slide" Target="slides/slide141.xml"/><Relationship Id="rId87" Type="http://schemas.openxmlformats.org/officeDocument/2006/relationships/slide" Target="slides/slide78.xml"/><Relationship Id="rId89" Type="http://schemas.openxmlformats.org/officeDocument/2006/relationships/slide" Target="slides/slide80.xml"/><Relationship Id="rId80" Type="http://schemas.openxmlformats.org/officeDocument/2006/relationships/slide" Target="slides/slide71.xml"/><Relationship Id="rId82" Type="http://schemas.openxmlformats.org/officeDocument/2006/relationships/slide" Target="slides/slide73.xml"/><Relationship Id="rId81" Type="http://schemas.openxmlformats.org/officeDocument/2006/relationships/slide" Target="slides/slide72.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149" Type="http://schemas.openxmlformats.org/officeDocument/2006/relationships/slide" Target="slides/slide140.xml"/><Relationship Id="rId4" Type="http://schemas.openxmlformats.org/officeDocument/2006/relationships/slideMaster" Target="slideMasters/slideMaster2.xml"/><Relationship Id="rId148" Type="http://schemas.openxmlformats.org/officeDocument/2006/relationships/slide" Target="slides/slide139.xml"/><Relationship Id="rId9" Type="http://schemas.openxmlformats.org/officeDocument/2006/relationships/notesMaster" Target="notesMasters/notesMaster1.xml"/><Relationship Id="rId143" Type="http://schemas.openxmlformats.org/officeDocument/2006/relationships/slide" Target="slides/slide134.xml"/><Relationship Id="rId142" Type="http://schemas.openxmlformats.org/officeDocument/2006/relationships/slide" Target="slides/slide133.xml"/><Relationship Id="rId263" Type="http://schemas.openxmlformats.org/officeDocument/2006/relationships/font" Target="fonts/CenturyGothic-boldItalic.fntdata"/><Relationship Id="rId141" Type="http://schemas.openxmlformats.org/officeDocument/2006/relationships/slide" Target="slides/slide132.xml"/><Relationship Id="rId262" Type="http://schemas.openxmlformats.org/officeDocument/2006/relationships/font" Target="fonts/CenturyGothic-italic.fntdata"/><Relationship Id="rId140" Type="http://schemas.openxmlformats.org/officeDocument/2006/relationships/slide" Target="slides/slide131.xml"/><Relationship Id="rId261" Type="http://schemas.openxmlformats.org/officeDocument/2006/relationships/font" Target="fonts/CenturyGothic-bold.fntdata"/><Relationship Id="rId5" Type="http://schemas.openxmlformats.org/officeDocument/2006/relationships/slideMaster" Target="slideMasters/slideMaster3.xml"/><Relationship Id="rId147" Type="http://schemas.openxmlformats.org/officeDocument/2006/relationships/slide" Target="slides/slide138.xml"/><Relationship Id="rId6" Type="http://schemas.openxmlformats.org/officeDocument/2006/relationships/slideMaster" Target="slideMasters/slideMaster4.xml"/><Relationship Id="rId146" Type="http://schemas.openxmlformats.org/officeDocument/2006/relationships/slide" Target="slides/slide137.xml"/><Relationship Id="rId7" Type="http://schemas.openxmlformats.org/officeDocument/2006/relationships/slideMaster" Target="slideMasters/slideMaster5.xml"/><Relationship Id="rId145" Type="http://schemas.openxmlformats.org/officeDocument/2006/relationships/slide" Target="slides/slide136.xml"/><Relationship Id="rId8" Type="http://schemas.openxmlformats.org/officeDocument/2006/relationships/slideMaster" Target="slideMasters/slideMaster6.xml"/><Relationship Id="rId144" Type="http://schemas.openxmlformats.org/officeDocument/2006/relationships/slide" Target="slides/slide135.xml"/><Relationship Id="rId73" Type="http://schemas.openxmlformats.org/officeDocument/2006/relationships/slide" Target="slides/slide64.xml"/><Relationship Id="rId72" Type="http://schemas.openxmlformats.org/officeDocument/2006/relationships/slide" Target="slides/slide63.xml"/><Relationship Id="rId75" Type="http://schemas.openxmlformats.org/officeDocument/2006/relationships/slide" Target="slides/slide66.xml"/><Relationship Id="rId74" Type="http://schemas.openxmlformats.org/officeDocument/2006/relationships/slide" Target="slides/slide65.xml"/><Relationship Id="rId77" Type="http://schemas.openxmlformats.org/officeDocument/2006/relationships/slide" Target="slides/slide68.xml"/><Relationship Id="rId260" Type="http://schemas.openxmlformats.org/officeDocument/2006/relationships/font" Target="fonts/CenturyGothic-regular.fntdata"/><Relationship Id="rId76" Type="http://schemas.openxmlformats.org/officeDocument/2006/relationships/slide" Target="slides/slide67.xml"/><Relationship Id="rId79" Type="http://schemas.openxmlformats.org/officeDocument/2006/relationships/slide" Target="slides/slide70.xml"/><Relationship Id="rId78" Type="http://schemas.openxmlformats.org/officeDocument/2006/relationships/slide" Target="slides/slide69.xml"/><Relationship Id="rId71" Type="http://schemas.openxmlformats.org/officeDocument/2006/relationships/slide" Target="slides/slide62.xml"/><Relationship Id="rId70" Type="http://schemas.openxmlformats.org/officeDocument/2006/relationships/slide" Target="slides/slide61.xml"/><Relationship Id="rId139" Type="http://schemas.openxmlformats.org/officeDocument/2006/relationships/slide" Target="slides/slide130.xml"/><Relationship Id="rId138" Type="http://schemas.openxmlformats.org/officeDocument/2006/relationships/slide" Target="slides/slide129.xml"/><Relationship Id="rId259" Type="http://schemas.openxmlformats.org/officeDocument/2006/relationships/font" Target="fonts/ArialBlack-regular.fntdata"/><Relationship Id="rId137" Type="http://schemas.openxmlformats.org/officeDocument/2006/relationships/slide" Target="slides/slide128.xml"/><Relationship Id="rId258" Type="http://schemas.openxmlformats.org/officeDocument/2006/relationships/font" Target="fonts/Constantia-boldItalic.fntdata"/><Relationship Id="rId132" Type="http://schemas.openxmlformats.org/officeDocument/2006/relationships/slide" Target="slides/slide123.xml"/><Relationship Id="rId253" Type="http://schemas.openxmlformats.org/officeDocument/2006/relationships/font" Target="fonts/Garamond-italic.fntdata"/><Relationship Id="rId131" Type="http://schemas.openxmlformats.org/officeDocument/2006/relationships/slide" Target="slides/slide122.xml"/><Relationship Id="rId252" Type="http://schemas.openxmlformats.org/officeDocument/2006/relationships/font" Target="fonts/Garamond-bold.fntdata"/><Relationship Id="rId130" Type="http://schemas.openxmlformats.org/officeDocument/2006/relationships/slide" Target="slides/slide121.xml"/><Relationship Id="rId251" Type="http://schemas.openxmlformats.org/officeDocument/2006/relationships/font" Target="fonts/Garamond-regular.fntdata"/><Relationship Id="rId250" Type="http://schemas.openxmlformats.org/officeDocument/2006/relationships/slide" Target="slides/slide241.xml"/><Relationship Id="rId136" Type="http://schemas.openxmlformats.org/officeDocument/2006/relationships/slide" Target="slides/slide127.xml"/><Relationship Id="rId257" Type="http://schemas.openxmlformats.org/officeDocument/2006/relationships/font" Target="fonts/Constantia-italic.fntdata"/><Relationship Id="rId135" Type="http://schemas.openxmlformats.org/officeDocument/2006/relationships/slide" Target="slides/slide126.xml"/><Relationship Id="rId256" Type="http://schemas.openxmlformats.org/officeDocument/2006/relationships/font" Target="fonts/Constantia-bold.fntdata"/><Relationship Id="rId134" Type="http://schemas.openxmlformats.org/officeDocument/2006/relationships/slide" Target="slides/slide125.xml"/><Relationship Id="rId255" Type="http://schemas.openxmlformats.org/officeDocument/2006/relationships/font" Target="fonts/Constantia-regular.fntdata"/><Relationship Id="rId133" Type="http://schemas.openxmlformats.org/officeDocument/2006/relationships/slide" Target="slides/slide124.xml"/><Relationship Id="rId254" Type="http://schemas.openxmlformats.org/officeDocument/2006/relationships/font" Target="fonts/Garamond-boldItalic.fntdata"/><Relationship Id="rId62" Type="http://schemas.openxmlformats.org/officeDocument/2006/relationships/slide" Target="slides/slide53.xml"/><Relationship Id="rId61" Type="http://schemas.openxmlformats.org/officeDocument/2006/relationships/slide" Target="slides/slide52.xml"/><Relationship Id="rId64" Type="http://schemas.openxmlformats.org/officeDocument/2006/relationships/slide" Target="slides/slide55.xml"/><Relationship Id="rId63" Type="http://schemas.openxmlformats.org/officeDocument/2006/relationships/slide" Target="slides/slide54.xml"/><Relationship Id="rId66" Type="http://schemas.openxmlformats.org/officeDocument/2006/relationships/slide" Target="slides/slide57.xml"/><Relationship Id="rId172" Type="http://schemas.openxmlformats.org/officeDocument/2006/relationships/slide" Target="slides/slide163.xml"/><Relationship Id="rId65" Type="http://schemas.openxmlformats.org/officeDocument/2006/relationships/slide" Target="slides/slide56.xml"/><Relationship Id="rId171" Type="http://schemas.openxmlformats.org/officeDocument/2006/relationships/slide" Target="slides/slide162.xml"/><Relationship Id="rId68" Type="http://schemas.openxmlformats.org/officeDocument/2006/relationships/slide" Target="slides/slide59.xml"/><Relationship Id="rId170" Type="http://schemas.openxmlformats.org/officeDocument/2006/relationships/slide" Target="slides/slide161.xml"/><Relationship Id="rId67" Type="http://schemas.openxmlformats.org/officeDocument/2006/relationships/slide" Target="slides/slide58.xml"/><Relationship Id="rId60" Type="http://schemas.openxmlformats.org/officeDocument/2006/relationships/slide" Target="slides/slide51.xml"/><Relationship Id="rId165" Type="http://schemas.openxmlformats.org/officeDocument/2006/relationships/slide" Target="slides/slide156.xml"/><Relationship Id="rId69" Type="http://schemas.openxmlformats.org/officeDocument/2006/relationships/slide" Target="slides/slide60.xml"/><Relationship Id="rId164" Type="http://schemas.openxmlformats.org/officeDocument/2006/relationships/slide" Target="slides/slide155.xml"/><Relationship Id="rId163" Type="http://schemas.openxmlformats.org/officeDocument/2006/relationships/slide" Target="slides/slide154.xml"/><Relationship Id="rId162" Type="http://schemas.openxmlformats.org/officeDocument/2006/relationships/slide" Target="slides/slide153.xml"/><Relationship Id="rId169" Type="http://schemas.openxmlformats.org/officeDocument/2006/relationships/slide" Target="slides/slide160.xml"/><Relationship Id="rId168" Type="http://schemas.openxmlformats.org/officeDocument/2006/relationships/slide" Target="slides/slide159.xml"/><Relationship Id="rId167" Type="http://schemas.openxmlformats.org/officeDocument/2006/relationships/slide" Target="slides/slide158.xml"/><Relationship Id="rId166" Type="http://schemas.openxmlformats.org/officeDocument/2006/relationships/slide" Target="slides/slide157.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55" Type="http://schemas.openxmlformats.org/officeDocument/2006/relationships/slide" Target="slides/slide46.xml"/><Relationship Id="rId161" Type="http://schemas.openxmlformats.org/officeDocument/2006/relationships/slide" Target="slides/slide152.xml"/><Relationship Id="rId54" Type="http://schemas.openxmlformats.org/officeDocument/2006/relationships/slide" Target="slides/slide45.xml"/><Relationship Id="rId160" Type="http://schemas.openxmlformats.org/officeDocument/2006/relationships/slide" Target="slides/slide151.xml"/><Relationship Id="rId57" Type="http://schemas.openxmlformats.org/officeDocument/2006/relationships/slide" Target="slides/slide48.xml"/><Relationship Id="rId56" Type="http://schemas.openxmlformats.org/officeDocument/2006/relationships/slide" Target="slides/slide47.xml"/><Relationship Id="rId159" Type="http://schemas.openxmlformats.org/officeDocument/2006/relationships/slide" Target="slides/slide150.xml"/><Relationship Id="rId59" Type="http://schemas.openxmlformats.org/officeDocument/2006/relationships/slide" Target="slides/slide50.xml"/><Relationship Id="rId154" Type="http://schemas.openxmlformats.org/officeDocument/2006/relationships/slide" Target="slides/slide145.xml"/><Relationship Id="rId58" Type="http://schemas.openxmlformats.org/officeDocument/2006/relationships/slide" Target="slides/slide49.xml"/><Relationship Id="rId153" Type="http://schemas.openxmlformats.org/officeDocument/2006/relationships/slide" Target="slides/slide144.xml"/><Relationship Id="rId152" Type="http://schemas.openxmlformats.org/officeDocument/2006/relationships/slide" Target="slides/slide143.xml"/><Relationship Id="rId151" Type="http://schemas.openxmlformats.org/officeDocument/2006/relationships/slide" Target="slides/slide142.xml"/><Relationship Id="rId158" Type="http://schemas.openxmlformats.org/officeDocument/2006/relationships/slide" Target="slides/slide149.xml"/><Relationship Id="rId157" Type="http://schemas.openxmlformats.org/officeDocument/2006/relationships/slide" Target="slides/slide148.xml"/><Relationship Id="rId156" Type="http://schemas.openxmlformats.org/officeDocument/2006/relationships/slide" Target="slides/slide147.xml"/><Relationship Id="rId155" Type="http://schemas.openxmlformats.org/officeDocument/2006/relationships/slide" Target="slides/slide146.xml"/><Relationship Id="rId107" Type="http://schemas.openxmlformats.org/officeDocument/2006/relationships/slide" Target="slides/slide98.xml"/><Relationship Id="rId228" Type="http://schemas.openxmlformats.org/officeDocument/2006/relationships/slide" Target="slides/slide219.xml"/><Relationship Id="rId106" Type="http://schemas.openxmlformats.org/officeDocument/2006/relationships/slide" Target="slides/slide97.xml"/><Relationship Id="rId227" Type="http://schemas.openxmlformats.org/officeDocument/2006/relationships/slide" Target="slides/slide218.xml"/><Relationship Id="rId105" Type="http://schemas.openxmlformats.org/officeDocument/2006/relationships/slide" Target="slides/slide96.xml"/><Relationship Id="rId226" Type="http://schemas.openxmlformats.org/officeDocument/2006/relationships/slide" Target="slides/slide217.xml"/><Relationship Id="rId104" Type="http://schemas.openxmlformats.org/officeDocument/2006/relationships/slide" Target="slides/slide95.xml"/><Relationship Id="rId225" Type="http://schemas.openxmlformats.org/officeDocument/2006/relationships/slide" Target="slides/slide216.xml"/><Relationship Id="rId109" Type="http://schemas.openxmlformats.org/officeDocument/2006/relationships/slide" Target="slides/slide100.xml"/><Relationship Id="rId108" Type="http://schemas.openxmlformats.org/officeDocument/2006/relationships/slide" Target="slides/slide99.xml"/><Relationship Id="rId229" Type="http://schemas.openxmlformats.org/officeDocument/2006/relationships/slide" Target="slides/slide220.xml"/><Relationship Id="rId220" Type="http://schemas.openxmlformats.org/officeDocument/2006/relationships/slide" Target="slides/slide211.xml"/><Relationship Id="rId103" Type="http://schemas.openxmlformats.org/officeDocument/2006/relationships/slide" Target="slides/slide94.xml"/><Relationship Id="rId224" Type="http://schemas.openxmlformats.org/officeDocument/2006/relationships/slide" Target="slides/slide215.xml"/><Relationship Id="rId102" Type="http://schemas.openxmlformats.org/officeDocument/2006/relationships/slide" Target="slides/slide93.xml"/><Relationship Id="rId223" Type="http://schemas.openxmlformats.org/officeDocument/2006/relationships/slide" Target="slides/slide214.xml"/><Relationship Id="rId101" Type="http://schemas.openxmlformats.org/officeDocument/2006/relationships/slide" Target="slides/slide92.xml"/><Relationship Id="rId222" Type="http://schemas.openxmlformats.org/officeDocument/2006/relationships/slide" Target="slides/slide213.xml"/><Relationship Id="rId100" Type="http://schemas.openxmlformats.org/officeDocument/2006/relationships/slide" Target="slides/slide91.xml"/><Relationship Id="rId221" Type="http://schemas.openxmlformats.org/officeDocument/2006/relationships/slide" Target="slides/slide212.xml"/><Relationship Id="rId217" Type="http://schemas.openxmlformats.org/officeDocument/2006/relationships/slide" Target="slides/slide208.xml"/><Relationship Id="rId216" Type="http://schemas.openxmlformats.org/officeDocument/2006/relationships/slide" Target="slides/slide207.xml"/><Relationship Id="rId215" Type="http://schemas.openxmlformats.org/officeDocument/2006/relationships/slide" Target="slides/slide206.xml"/><Relationship Id="rId214" Type="http://schemas.openxmlformats.org/officeDocument/2006/relationships/slide" Target="slides/slide205.xml"/><Relationship Id="rId219" Type="http://schemas.openxmlformats.org/officeDocument/2006/relationships/slide" Target="slides/slide210.xml"/><Relationship Id="rId218" Type="http://schemas.openxmlformats.org/officeDocument/2006/relationships/slide" Target="slides/slide209.xml"/><Relationship Id="rId213" Type="http://schemas.openxmlformats.org/officeDocument/2006/relationships/slide" Target="slides/slide204.xml"/><Relationship Id="rId212" Type="http://schemas.openxmlformats.org/officeDocument/2006/relationships/slide" Target="slides/slide203.xml"/><Relationship Id="rId211" Type="http://schemas.openxmlformats.org/officeDocument/2006/relationships/slide" Target="slides/slide202.xml"/><Relationship Id="rId210" Type="http://schemas.openxmlformats.org/officeDocument/2006/relationships/slide" Target="slides/slide201.xml"/><Relationship Id="rId129" Type="http://schemas.openxmlformats.org/officeDocument/2006/relationships/slide" Target="slides/slide120.xml"/><Relationship Id="rId128" Type="http://schemas.openxmlformats.org/officeDocument/2006/relationships/slide" Target="slides/slide119.xml"/><Relationship Id="rId249" Type="http://schemas.openxmlformats.org/officeDocument/2006/relationships/slide" Target="slides/slide240.xml"/><Relationship Id="rId127" Type="http://schemas.openxmlformats.org/officeDocument/2006/relationships/slide" Target="slides/slide118.xml"/><Relationship Id="rId248" Type="http://schemas.openxmlformats.org/officeDocument/2006/relationships/slide" Target="slides/slide239.xml"/><Relationship Id="rId126" Type="http://schemas.openxmlformats.org/officeDocument/2006/relationships/slide" Target="slides/slide117.xml"/><Relationship Id="rId247" Type="http://schemas.openxmlformats.org/officeDocument/2006/relationships/slide" Target="slides/slide238.xml"/><Relationship Id="rId121" Type="http://schemas.openxmlformats.org/officeDocument/2006/relationships/slide" Target="slides/slide112.xml"/><Relationship Id="rId242" Type="http://schemas.openxmlformats.org/officeDocument/2006/relationships/slide" Target="slides/slide233.xml"/><Relationship Id="rId120" Type="http://schemas.openxmlformats.org/officeDocument/2006/relationships/slide" Target="slides/slide111.xml"/><Relationship Id="rId241" Type="http://schemas.openxmlformats.org/officeDocument/2006/relationships/slide" Target="slides/slide232.xml"/><Relationship Id="rId240" Type="http://schemas.openxmlformats.org/officeDocument/2006/relationships/slide" Target="slides/slide231.xml"/><Relationship Id="rId125" Type="http://schemas.openxmlformats.org/officeDocument/2006/relationships/slide" Target="slides/slide116.xml"/><Relationship Id="rId246" Type="http://schemas.openxmlformats.org/officeDocument/2006/relationships/slide" Target="slides/slide237.xml"/><Relationship Id="rId124" Type="http://schemas.openxmlformats.org/officeDocument/2006/relationships/slide" Target="slides/slide115.xml"/><Relationship Id="rId245" Type="http://schemas.openxmlformats.org/officeDocument/2006/relationships/slide" Target="slides/slide236.xml"/><Relationship Id="rId123" Type="http://schemas.openxmlformats.org/officeDocument/2006/relationships/slide" Target="slides/slide114.xml"/><Relationship Id="rId244" Type="http://schemas.openxmlformats.org/officeDocument/2006/relationships/slide" Target="slides/slide235.xml"/><Relationship Id="rId122" Type="http://schemas.openxmlformats.org/officeDocument/2006/relationships/slide" Target="slides/slide113.xml"/><Relationship Id="rId243" Type="http://schemas.openxmlformats.org/officeDocument/2006/relationships/slide" Target="slides/slide234.xml"/><Relationship Id="rId95" Type="http://schemas.openxmlformats.org/officeDocument/2006/relationships/slide" Target="slides/slide86.xml"/><Relationship Id="rId94" Type="http://schemas.openxmlformats.org/officeDocument/2006/relationships/slide" Target="slides/slide85.xml"/><Relationship Id="rId97" Type="http://schemas.openxmlformats.org/officeDocument/2006/relationships/slide" Target="slides/slide88.xml"/><Relationship Id="rId96" Type="http://schemas.openxmlformats.org/officeDocument/2006/relationships/slide" Target="slides/slide87.xml"/><Relationship Id="rId99" Type="http://schemas.openxmlformats.org/officeDocument/2006/relationships/slide" Target="slides/slide90.xml"/><Relationship Id="rId98" Type="http://schemas.openxmlformats.org/officeDocument/2006/relationships/slide" Target="slides/slide89.xml"/><Relationship Id="rId91" Type="http://schemas.openxmlformats.org/officeDocument/2006/relationships/slide" Target="slides/slide82.xml"/><Relationship Id="rId90" Type="http://schemas.openxmlformats.org/officeDocument/2006/relationships/slide" Target="slides/slide81.xml"/><Relationship Id="rId93" Type="http://schemas.openxmlformats.org/officeDocument/2006/relationships/slide" Target="slides/slide84.xml"/><Relationship Id="rId92" Type="http://schemas.openxmlformats.org/officeDocument/2006/relationships/slide" Target="slides/slide83.xml"/><Relationship Id="rId118" Type="http://schemas.openxmlformats.org/officeDocument/2006/relationships/slide" Target="slides/slide109.xml"/><Relationship Id="rId239" Type="http://schemas.openxmlformats.org/officeDocument/2006/relationships/slide" Target="slides/slide230.xml"/><Relationship Id="rId117" Type="http://schemas.openxmlformats.org/officeDocument/2006/relationships/slide" Target="slides/slide108.xml"/><Relationship Id="rId238" Type="http://schemas.openxmlformats.org/officeDocument/2006/relationships/slide" Target="slides/slide229.xml"/><Relationship Id="rId116" Type="http://schemas.openxmlformats.org/officeDocument/2006/relationships/slide" Target="slides/slide107.xml"/><Relationship Id="rId237" Type="http://schemas.openxmlformats.org/officeDocument/2006/relationships/slide" Target="slides/slide228.xml"/><Relationship Id="rId115" Type="http://schemas.openxmlformats.org/officeDocument/2006/relationships/slide" Target="slides/slide106.xml"/><Relationship Id="rId236" Type="http://schemas.openxmlformats.org/officeDocument/2006/relationships/slide" Target="slides/slide227.xml"/><Relationship Id="rId119" Type="http://schemas.openxmlformats.org/officeDocument/2006/relationships/slide" Target="slides/slide110.xml"/><Relationship Id="rId110" Type="http://schemas.openxmlformats.org/officeDocument/2006/relationships/slide" Target="slides/slide101.xml"/><Relationship Id="rId231" Type="http://schemas.openxmlformats.org/officeDocument/2006/relationships/slide" Target="slides/slide222.xml"/><Relationship Id="rId230" Type="http://schemas.openxmlformats.org/officeDocument/2006/relationships/slide" Target="slides/slide221.xml"/><Relationship Id="rId114" Type="http://schemas.openxmlformats.org/officeDocument/2006/relationships/slide" Target="slides/slide105.xml"/><Relationship Id="rId235" Type="http://schemas.openxmlformats.org/officeDocument/2006/relationships/slide" Target="slides/slide226.xml"/><Relationship Id="rId113" Type="http://schemas.openxmlformats.org/officeDocument/2006/relationships/slide" Target="slides/slide104.xml"/><Relationship Id="rId234" Type="http://schemas.openxmlformats.org/officeDocument/2006/relationships/slide" Target="slides/slide225.xml"/><Relationship Id="rId112" Type="http://schemas.openxmlformats.org/officeDocument/2006/relationships/slide" Target="slides/slide103.xml"/><Relationship Id="rId233" Type="http://schemas.openxmlformats.org/officeDocument/2006/relationships/slide" Target="slides/slide224.xml"/><Relationship Id="rId111" Type="http://schemas.openxmlformats.org/officeDocument/2006/relationships/slide" Target="slides/slide102.xml"/><Relationship Id="rId232" Type="http://schemas.openxmlformats.org/officeDocument/2006/relationships/slide" Target="slides/slide223.xml"/><Relationship Id="rId206" Type="http://schemas.openxmlformats.org/officeDocument/2006/relationships/slide" Target="slides/slide197.xml"/><Relationship Id="rId205" Type="http://schemas.openxmlformats.org/officeDocument/2006/relationships/slide" Target="slides/slide196.xml"/><Relationship Id="rId204" Type="http://schemas.openxmlformats.org/officeDocument/2006/relationships/slide" Target="slides/slide195.xml"/><Relationship Id="rId203" Type="http://schemas.openxmlformats.org/officeDocument/2006/relationships/slide" Target="slides/slide194.xml"/><Relationship Id="rId209" Type="http://schemas.openxmlformats.org/officeDocument/2006/relationships/slide" Target="slides/slide200.xml"/><Relationship Id="rId208" Type="http://schemas.openxmlformats.org/officeDocument/2006/relationships/slide" Target="slides/slide199.xml"/><Relationship Id="rId207" Type="http://schemas.openxmlformats.org/officeDocument/2006/relationships/slide" Target="slides/slide198.xml"/><Relationship Id="rId202" Type="http://schemas.openxmlformats.org/officeDocument/2006/relationships/slide" Target="slides/slide193.xml"/><Relationship Id="rId201" Type="http://schemas.openxmlformats.org/officeDocument/2006/relationships/slide" Target="slides/slide192.xml"/><Relationship Id="rId200" Type="http://schemas.openxmlformats.org/officeDocument/2006/relationships/slide" Target="slides/slide1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5" name="Google Shape;73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2" name="Google Shape;79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6" name="Shape 1356"/>
        <p:cNvGrpSpPr/>
        <p:nvPr/>
      </p:nvGrpSpPr>
      <p:grpSpPr>
        <a:xfrm>
          <a:off x="0" y="0"/>
          <a:ext cx="0" cy="0"/>
          <a:chOff x="0" y="0"/>
          <a:chExt cx="0" cy="0"/>
        </a:xfrm>
      </p:grpSpPr>
      <p:sp>
        <p:nvSpPr>
          <p:cNvPr id="1357" name="Google Shape;1357;p10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8" name="Google Shape;1358;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2" name="Shape 1362"/>
        <p:cNvGrpSpPr/>
        <p:nvPr/>
      </p:nvGrpSpPr>
      <p:grpSpPr>
        <a:xfrm>
          <a:off x="0" y="0"/>
          <a:ext cx="0" cy="0"/>
          <a:chOff x="0" y="0"/>
          <a:chExt cx="0" cy="0"/>
        </a:xfrm>
      </p:grpSpPr>
      <p:sp>
        <p:nvSpPr>
          <p:cNvPr id="1363" name="Google Shape;1363;p10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4" name="Google Shape;1364;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7" name="Shape 1367"/>
        <p:cNvGrpSpPr/>
        <p:nvPr/>
      </p:nvGrpSpPr>
      <p:grpSpPr>
        <a:xfrm>
          <a:off x="0" y="0"/>
          <a:ext cx="0" cy="0"/>
          <a:chOff x="0" y="0"/>
          <a:chExt cx="0" cy="0"/>
        </a:xfrm>
      </p:grpSpPr>
      <p:sp>
        <p:nvSpPr>
          <p:cNvPr id="1368" name="Google Shape;1368;p10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9" name="Google Shape;1369;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2" name="Shape 1372"/>
        <p:cNvGrpSpPr/>
        <p:nvPr/>
      </p:nvGrpSpPr>
      <p:grpSpPr>
        <a:xfrm>
          <a:off x="0" y="0"/>
          <a:ext cx="0" cy="0"/>
          <a:chOff x="0" y="0"/>
          <a:chExt cx="0" cy="0"/>
        </a:xfrm>
      </p:grpSpPr>
      <p:sp>
        <p:nvSpPr>
          <p:cNvPr id="1373" name="Google Shape;1373;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4" name="Google Shape;1374;p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5" name="Google Shape;1375;p1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9" name="Shape 1379"/>
        <p:cNvGrpSpPr/>
        <p:nvPr/>
      </p:nvGrpSpPr>
      <p:grpSpPr>
        <a:xfrm>
          <a:off x="0" y="0"/>
          <a:ext cx="0" cy="0"/>
          <a:chOff x="0" y="0"/>
          <a:chExt cx="0" cy="0"/>
        </a:xfrm>
      </p:grpSpPr>
      <p:sp>
        <p:nvSpPr>
          <p:cNvPr id="1380" name="Google Shape;1380;p10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1" name="Google Shape;1381;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6" name="Shape 1386"/>
        <p:cNvGrpSpPr/>
        <p:nvPr/>
      </p:nvGrpSpPr>
      <p:grpSpPr>
        <a:xfrm>
          <a:off x="0" y="0"/>
          <a:ext cx="0" cy="0"/>
          <a:chOff x="0" y="0"/>
          <a:chExt cx="0" cy="0"/>
        </a:xfrm>
      </p:grpSpPr>
      <p:sp>
        <p:nvSpPr>
          <p:cNvPr id="1387" name="Google Shape;1387;p10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8" name="Google Shape;1388;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2" name="Shape 1392"/>
        <p:cNvGrpSpPr/>
        <p:nvPr/>
      </p:nvGrpSpPr>
      <p:grpSpPr>
        <a:xfrm>
          <a:off x="0" y="0"/>
          <a:ext cx="0" cy="0"/>
          <a:chOff x="0" y="0"/>
          <a:chExt cx="0" cy="0"/>
        </a:xfrm>
      </p:grpSpPr>
      <p:sp>
        <p:nvSpPr>
          <p:cNvPr id="1393" name="Google Shape;1393;p10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4" name="Google Shape;1394;p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8" name="Shape 1398"/>
        <p:cNvGrpSpPr/>
        <p:nvPr/>
      </p:nvGrpSpPr>
      <p:grpSpPr>
        <a:xfrm>
          <a:off x="0" y="0"/>
          <a:ext cx="0" cy="0"/>
          <a:chOff x="0" y="0"/>
          <a:chExt cx="0" cy="0"/>
        </a:xfrm>
      </p:grpSpPr>
      <p:sp>
        <p:nvSpPr>
          <p:cNvPr id="1399" name="Google Shape;1399;p10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0" name="Google Shape;1400;p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3" name="Shape 1403"/>
        <p:cNvGrpSpPr/>
        <p:nvPr/>
      </p:nvGrpSpPr>
      <p:grpSpPr>
        <a:xfrm>
          <a:off x="0" y="0"/>
          <a:ext cx="0" cy="0"/>
          <a:chOff x="0" y="0"/>
          <a:chExt cx="0" cy="0"/>
        </a:xfrm>
      </p:grpSpPr>
      <p:sp>
        <p:nvSpPr>
          <p:cNvPr id="1404" name="Google Shape;1404;p10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5" name="Google Shape;1405;p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p10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0" name="Google Shape;1410;p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0" name="Google Shape;80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p1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5" name="Google Shape;1415;p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8" name="Shape 1418"/>
        <p:cNvGrpSpPr/>
        <p:nvPr/>
      </p:nvGrpSpPr>
      <p:grpSpPr>
        <a:xfrm>
          <a:off x="0" y="0"/>
          <a:ext cx="0" cy="0"/>
          <a:chOff x="0" y="0"/>
          <a:chExt cx="0" cy="0"/>
        </a:xfrm>
      </p:grpSpPr>
      <p:sp>
        <p:nvSpPr>
          <p:cNvPr id="1419" name="Google Shape;1419;p1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0" name="Google Shape;1420;p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5" name="Shape 1425"/>
        <p:cNvGrpSpPr/>
        <p:nvPr/>
      </p:nvGrpSpPr>
      <p:grpSpPr>
        <a:xfrm>
          <a:off x="0" y="0"/>
          <a:ext cx="0" cy="0"/>
          <a:chOff x="0" y="0"/>
          <a:chExt cx="0" cy="0"/>
        </a:xfrm>
      </p:grpSpPr>
      <p:sp>
        <p:nvSpPr>
          <p:cNvPr id="1426" name="Google Shape;1426;p1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7" name="Google Shape;1427;p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2" name="Shape 1432"/>
        <p:cNvGrpSpPr/>
        <p:nvPr/>
      </p:nvGrpSpPr>
      <p:grpSpPr>
        <a:xfrm>
          <a:off x="0" y="0"/>
          <a:ext cx="0" cy="0"/>
          <a:chOff x="0" y="0"/>
          <a:chExt cx="0" cy="0"/>
        </a:xfrm>
      </p:grpSpPr>
      <p:sp>
        <p:nvSpPr>
          <p:cNvPr id="1433" name="Google Shape;1433;p1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4" name="Google Shape;1434;p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8" name="Shape 1438"/>
        <p:cNvGrpSpPr/>
        <p:nvPr/>
      </p:nvGrpSpPr>
      <p:grpSpPr>
        <a:xfrm>
          <a:off x="0" y="0"/>
          <a:ext cx="0" cy="0"/>
          <a:chOff x="0" y="0"/>
          <a:chExt cx="0" cy="0"/>
        </a:xfrm>
      </p:grpSpPr>
      <p:sp>
        <p:nvSpPr>
          <p:cNvPr id="1439" name="Google Shape;1439;p1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0" name="Google Shape;1440;p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3" name="Shape 1443"/>
        <p:cNvGrpSpPr/>
        <p:nvPr/>
      </p:nvGrpSpPr>
      <p:grpSpPr>
        <a:xfrm>
          <a:off x="0" y="0"/>
          <a:ext cx="0" cy="0"/>
          <a:chOff x="0" y="0"/>
          <a:chExt cx="0" cy="0"/>
        </a:xfrm>
      </p:grpSpPr>
      <p:sp>
        <p:nvSpPr>
          <p:cNvPr id="1444" name="Google Shape;1444;p1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5" name="Google Shape;1445;p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9" name="Shape 1449"/>
        <p:cNvGrpSpPr/>
        <p:nvPr/>
      </p:nvGrpSpPr>
      <p:grpSpPr>
        <a:xfrm>
          <a:off x="0" y="0"/>
          <a:ext cx="0" cy="0"/>
          <a:chOff x="0" y="0"/>
          <a:chExt cx="0" cy="0"/>
        </a:xfrm>
      </p:grpSpPr>
      <p:sp>
        <p:nvSpPr>
          <p:cNvPr id="1450" name="Google Shape;1450;p1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1" name="Google Shape;1451;p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5" name="Shape 1455"/>
        <p:cNvGrpSpPr/>
        <p:nvPr/>
      </p:nvGrpSpPr>
      <p:grpSpPr>
        <a:xfrm>
          <a:off x="0" y="0"/>
          <a:ext cx="0" cy="0"/>
          <a:chOff x="0" y="0"/>
          <a:chExt cx="0" cy="0"/>
        </a:xfrm>
      </p:grpSpPr>
      <p:sp>
        <p:nvSpPr>
          <p:cNvPr id="1456" name="Google Shape;1456;p1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7" name="Google Shape;1457;p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2" name="Shape 1462"/>
        <p:cNvGrpSpPr/>
        <p:nvPr/>
      </p:nvGrpSpPr>
      <p:grpSpPr>
        <a:xfrm>
          <a:off x="0" y="0"/>
          <a:ext cx="0" cy="0"/>
          <a:chOff x="0" y="0"/>
          <a:chExt cx="0" cy="0"/>
        </a:xfrm>
      </p:grpSpPr>
      <p:sp>
        <p:nvSpPr>
          <p:cNvPr id="1463" name="Google Shape;1463;p1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4" name="Google Shape;1464;p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8" name="Shape 1468"/>
        <p:cNvGrpSpPr/>
        <p:nvPr/>
      </p:nvGrpSpPr>
      <p:grpSpPr>
        <a:xfrm>
          <a:off x="0" y="0"/>
          <a:ext cx="0" cy="0"/>
          <a:chOff x="0" y="0"/>
          <a:chExt cx="0" cy="0"/>
        </a:xfrm>
      </p:grpSpPr>
      <p:sp>
        <p:nvSpPr>
          <p:cNvPr id="1469" name="Google Shape;1469;p1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0" name="Google Shape;1470;p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8" name="Google Shape;80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4" name="Shape 1474"/>
        <p:cNvGrpSpPr/>
        <p:nvPr/>
      </p:nvGrpSpPr>
      <p:grpSpPr>
        <a:xfrm>
          <a:off x="0" y="0"/>
          <a:ext cx="0" cy="0"/>
          <a:chOff x="0" y="0"/>
          <a:chExt cx="0" cy="0"/>
        </a:xfrm>
      </p:grpSpPr>
      <p:sp>
        <p:nvSpPr>
          <p:cNvPr id="1475" name="Google Shape;1475;p1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6" name="Google Shape;1476;p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2" name="Shape 1482"/>
        <p:cNvGrpSpPr/>
        <p:nvPr/>
      </p:nvGrpSpPr>
      <p:grpSpPr>
        <a:xfrm>
          <a:off x="0" y="0"/>
          <a:ext cx="0" cy="0"/>
          <a:chOff x="0" y="0"/>
          <a:chExt cx="0" cy="0"/>
        </a:xfrm>
      </p:grpSpPr>
      <p:sp>
        <p:nvSpPr>
          <p:cNvPr id="1483" name="Google Shape;1483;p1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4" name="Google Shape;1484;p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7" name="Shape 1487"/>
        <p:cNvGrpSpPr/>
        <p:nvPr/>
      </p:nvGrpSpPr>
      <p:grpSpPr>
        <a:xfrm>
          <a:off x="0" y="0"/>
          <a:ext cx="0" cy="0"/>
          <a:chOff x="0" y="0"/>
          <a:chExt cx="0" cy="0"/>
        </a:xfrm>
      </p:grpSpPr>
      <p:sp>
        <p:nvSpPr>
          <p:cNvPr id="1488" name="Google Shape;1488;p1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9" name="Google Shape;1489;p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3" name="Shape 1493"/>
        <p:cNvGrpSpPr/>
        <p:nvPr/>
      </p:nvGrpSpPr>
      <p:grpSpPr>
        <a:xfrm>
          <a:off x="0" y="0"/>
          <a:ext cx="0" cy="0"/>
          <a:chOff x="0" y="0"/>
          <a:chExt cx="0" cy="0"/>
        </a:xfrm>
      </p:grpSpPr>
      <p:sp>
        <p:nvSpPr>
          <p:cNvPr id="1494" name="Google Shape;1494;p1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5" name="Google Shape;1495;p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9" name="Shape 1499"/>
        <p:cNvGrpSpPr/>
        <p:nvPr/>
      </p:nvGrpSpPr>
      <p:grpSpPr>
        <a:xfrm>
          <a:off x="0" y="0"/>
          <a:ext cx="0" cy="0"/>
          <a:chOff x="0" y="0"/>
          <a:chExt cx="0" cy="0"/>
        </a:xfrm>
      </p:grpSpPr>
      <p:sp>
        <p:nvSpPr>
          <p:cNvPr id="1500" name="Google Shape;1500;p1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1" name="Google Shape;1501;p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5" name="Shape 1505"/>
        <p:cNvGrpSpPr/>
        <p:nvPr/>
      </p:nvGrpSpPr>
      <p:grpSpPr>
        <a:xfrm>
          <a:off x="0" y="0"/>
          <a:ext cx="0" cy="0"/>
          <a:chOff x="0" y="0"/>
          <a:chExt cx="0" cy="0"/>
        </a:xfrm>
      </p:grpSpPr>
      <p:sp>
        <p:nvSpPr>
          <p:cNvPr id="1506" name="Google Shape;1506;p1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7" name="Google Shape;1507;p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0" name="Shape 1510"/>
        <p:cNvGrpSpPr/>
        <p:nvPr/>
      </p:nvGrpSpPr>
      <p:grpSpPr>
        <a:xfrm>
          <a:off x="0" y="0"/>
          <a:ext cx="0" cy="0"/>
          <a:chOff x="0" y="0"/>
          <a:chExt cx="0" cy="0"/>
        </a:xfrm>
      </p:grpSpPr>
      <p:sp>
        <p:nvSpPr>
          <p:cNvPr id="1511" name="Google Shape;1511;p1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2" name="Google Shape;1512;p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5" name="Shape 1515"/>
        <p:cNvGrpSpPr/>
        <p:nvPr/>
      </p:nvGrpSpPr>
      <p:grpSpPr>
        <a:xfrm>
          <a:off x="0" y="0"/>
          <a:ext cx="0" cy="0"/>
          <a:chOff x="0" y="0"/>
          <a:chExt cx="0" cy="0"/>
        </a:xfrm>
      </p:grpSpPr>
      <p:sp>
        <p:nvSpPr>
          <p:cNvPr id="1516" name="Google Shape;1516;p1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7" name="Google Shape;1517;p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0" name="Shape 1520"/>
        <p:cNvGrpSpPr/>
        <p:nvPr/>
      </p:nvGrpSpPr>
      <p:grpSpPr>
        <a:xfrm>
          <a:off x="0" y="0"/>
          <a:ext cx="0" cy="0"/>
          <a:chOff x="0" y="0"/>
          <a:chExt cx="0" cy="0"/>
        </a:xfrm>
      </p:grpSpPr>
      <p:sp>
        <p:nvSpPr>
          <p:cNvPr id="1521" name="Google Shape;1521;p1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2" name="Google Shape;1522;p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7" name="Shape 1527"/>
        <p:cNvGrpSpPr/>
        <p:nvPr/>
      </p:nvGrpSpPr>
      <p:grpSpPr>
        <a:xfrm>
          <a:off x="0" y="0"/>
          <a:ext cx="0" cy="0"/>
          <a:chOff x="0" y="0"/>
          <a:chExt cx="0" cy="0"/>
        </a:xfrm>
      </p:grpSpPr>
      <p:sp>
        <p:nvSpPr>
          <p:cNvPr id="1528" name="Google Shape;1528;p1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9" name="Google Shape;1529;p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5" name="Google Shape;81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2" name="Shape 1532"/>
        <p:cNvGrpSpPr/>
        <p:nvPr/>
      </p:nvGrpSpPr>
      <p:grpSpPr>
        <a:xfrm>
          <a:off x="0" y="0"/>
          <a:ext cx="0" cy="0"/>
          <a:chOff x="0" y="0"/>
          <a:chExt cx="0" cy="0"/>
        </a:xfrm>
      </p:grpSpPr>
      <p:sp>
        <p:nvSpPr>
          <p:cNvPr id="1533" name="Google Shape;1533;p1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4" name="Google Shape;1534;p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9" name="Shape 1539"/>
        <p:cNvGrpSpPr/>
        <p:nvPr/>
      </p:nvGrpSpPr>
      <p:grpSpPr>
        <a:xfrm>
          <a:off x="0" y="0"/>
          <a:ext cx="0" cy="0"/>
          <a:chOff x="0" y="0"/>
          <a:chExt cx="0" cy="0"/>
        </a:xfrm>
      </p:grpSpPr>
      <p:sp>
        <p:nvSpPr>
          <p:cNvPr id="1540" name="Google Shape;1540;p1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1" name="Google Shape;1541;p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4" name="Shape 1544"/>
        <p:cNvGrpSpPr/>
        <p:nvPr/>
      </p:nvGrpSpPr>
      <p:grpSpPr>
        <a:xfrm>
          <a:off x="0" y="0"/>
          <a:ext cx="0" cy="0"/>
          <a:chOff x="0" y="0"/>
          <a:chExt cx="0" cy="0"/>
        </a:xfrm>
      </p:grpSpPr>
      <p:sp>
        <p:nvSpPr>
          <p:cNvPr id="1545" name="Google Shape;1545;p1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6" name="Google Shape;1546;p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0" name="Shape 1550"/>
        <p:cNvGrpSpPr/>
        <p:nvPr/>
      </p:nvGrpSpPr>
      <p:grpSpPr>
        <a:xfrm>
          <a:off x="0" y="0"/>
          <a:ext cx="0" cy="0"/>
          <a:chOff x="0" y="0"/>
          <a:chExt cx="0" cy="0"/>
        </a:xfrm>
      </p:grpSpPr>
      <p:sp>
        <p:nvSpPr>
          <p:cNvPr id="1551" name="Google Shape;1551;p1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2" name="Google Shape;1552;p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6" name="Shape 1556"/>
        <p:cNvGrpSpPr/>
        <p:nvPr/>
      </p:nvGrpSpPr>
      <p:grpSpPr>
        <a:xfrm>
          <a:off x="0" y="0"/>
          <a:ext cx="0" cy="0"/>
          <a:chOff x="0" y="0"/>
          <a:chExt cx="0" cy="0"/>
        </a:xfrm>
      </p:grpSpPr>
      <p:sp>
        <p:nvSpPr>
          <p:cNvPr id="1557" name="Google Shape;1557;p1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8" name="Google Shape;1558;p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1" name="Shape 1561"/>
        <p:cNvGrpSpPr/>
        <p:nvPr/>
      </p:nvGrpSpPr>
      <p:grpSpPr>
        <a:xfrm>
          <a:off x="0" y="0"/>
          <a:ext cx="0" cy="0"/>
          <a:chOff x="0" y="0"/>
          <a:chExt cx="0" cy="0"/>
        </a:xfrm>
      </p:grpSpPr>
      <p:sp>
        <p:nvSpPr>
          <p:cNvPr id="1562" name="Google Shape;1562;p1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3" name="Google Shape;1563;p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9" name="Shape 1569"/>
        <p:cNvGrpSpPr/>
        <p:nvPr/>
      </p:nvGrpSpPr>
      <p:grpSpPr>
        <a:xfrm>
          <a:off x="0" y="0"/>
          <a:ext cx="0" cy="0"/>
          <a:chOff x="0" y="0"/>
          <a:chExt cx="0" cy="0"/>
        </a:xfrm>
      </p:grpSpPr>
      <p:sp>
        <p:nvSpPr>
          <p:cNvPr id="1570" name="Google Shape;1570;p1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1" name="Google Shape;1571;p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6" name="Shape 1576"/>
        <p:cNvGrpSpPr/>
        <p:nvPr/>
      </p:nvGrpSpPr>
      <p:grpSpPr>
        <a:xfrm>
          <a:off x="0" y="0"/>
          <a:ext cx="0" cy="0"/>
          <a:chOff x="0" y="0"/>
          <a:chExt cx="0" cy="0"/>
        </a:xfrm>
      </p:grpSpPr>
      <p:sp>
        <p:nvSpPr>
          <p:cNvPr id="1577" name="Google Shape;1577;p1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8" name="Google Shape;1578;p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1" name="Shape 1581"/>
        <p:cNvGrpSpPr/>
        <p:nvPr/>
      </p:nvGrpSpPr>
      <p:grpSpPr>
        <a:xfrm>
          <a:off x="0" y="0"/>
          <a:ext cx="0" cy="0"/>
          <a:chOff x="0" y="0"/>
          <a:chExt cx="0" cy="0"/>
        </a:xfrm>
      </p:grpSpPr>
      <p:sp>
        <p:nvSpPr>
          <p:cNvPr id="1582" name="Google Shape;1582;p1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3" name="Google Shape;1583;p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6" name="Shape 1586"/>
        <p:cNvGrpSpPr/>
        <p:nvPr/>
      </p:nvGrpSpPr>
      <p:grpSpPr>
        <a:xfrm>
          <a:off x="0" y="0"/>
          <a:ext cx="0" cy="0"/>
          <a:chOff x="0" y="0"/>
          <a:chExt cx="0" cy="0"/>
        </a:xfrm>
      </p:grpSpPr>
      <p:sp>
        <p:nvSpPr>
          <p:cNvPr id="1587" name="Google Shape;1587;p1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8" name="Google Shape;1588;p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1" name="Google Shape;82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1" name="Shape 1591"/>
        <p:cNvGrpSpPr/>
        <p:nvPr/>
      </p:nvGrpSpPr>
      <p:grpSpPr>
        <a:xfrm>
          <a:off x="0" y="0"/>
          <a:ext cx="0" cy="0"/>
          <a:chOff x="0" y="0"/>
          <a:chExt cx="0" cy="0"/>
        </a:xfrm>
      </p:grpSpPr>
      <p:sp>
        <p:nvSpPr>
          <p:cNvPr id="1592" name="Google Shape;1592;p1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3" name="Google Shape;1593;p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6" name="Shape 1596"/>
        <p:cNvGrpSpPr/>
        <p:nvPr/>
      </p:nvGrpSpPr>
      <p:grpSpPr>
        <a:xfrm>
          <a:off x="0" y="0"/>
          <a:ext cx="0" cy="0"/>
          <a:chOff x="0" y="0"/>
          <a:chExt cx="0" cy="0"/>
        </a:xfrm>
      </p:grpSpPr>
      <p:sp>
        <p:nvSpPr>
          <p:cNvPr id="1597" name="Google Shape;1597;p1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8" name="Google Shape;1598;p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1" name="Shape 1601"/>
        <p:cNvGrpSpPr/>
        <p:nvPr/>
      </p:nvGrpSpPr>
      <p:grpSpPr>
        <a:xfrm>
          <a:off x="0" y="0"/>
          <a:ext cx="0" cy="0"/>
          <a:chOff x="0" y="0"/>
          <a:chExt cx="0" cy="0"/>
        </a:xfrm>
      </p:grpSpPr>
      <p:sp>
        <p:nvSpPr>
          <p:cNvPr id="1602" name="Google Shape;1602;p1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3" name="Google Shape;1603;p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7" name="Shape 1607"/>
        <p:cNvGrpSpPr/>
        <p:nvPr/>
      </p:nvGrpSpPr>
      <p:grpSpPr>
        <a:xfrm>
          <a:off x="0" y="0"/>
          <a:ext cx="0" cy="0"/>
          <a:chOff x="0" y="0"/>
          <a:chExt cx="0" cy="0"/>
        </a:xfrm>
      </p:grpSpPr>
      <p:sp>
        <p:nvSpPr>
          <p:cNvPr id="1608" name="Google Shape;1608;p1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9" name="Google Shape;1609;p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2" name="Shape 1612"/>
        <p:cNvGrpSpPr/>
        <p:nvPr/>
      </p:nvGrpSpPr>
      <p:grpSpPr>
        <a:xfrm>
          <a:off x="0" y="0"/>
          <a:ext cx="0" cy="0"/>
          <a:chOff x="0" y="0"/>
          <a:chExt cx="0" cy="0"/>
        </a:xfrm>
      </p:grpSpPr>
      <p:sp>
        <p:nvSpPr>
          <p:cNvPr id="1613" name="Google Shape;1613;p1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4" name="Google Shape;1614;p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9" name="Shape 1619"/>
        <p:cNvGrpSpPr/>
        <p:nvPr/>
      </p:nvGrpSpPr>
      <p:grpSpPr>
        <a:xfrm>
          <a:off x="0" y="0"/>
          <a:ext cx="0" cy="0"/>
          <a:chOff x="0" y="0"/>
          <a:chExt cx="0" cy="0"/>
        </a:xfrm>
      </p:grpSpPr>
      <p:sp>
        <p:nvSpPr>
          <p:cNvPr id="1620" name="Google Shape;1620;p1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1" name="Google Shape;1621;p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7" name="Shape 1627"/>
        <p:cNvGrpSpPr/>
        <p:nvPr/>
      </p:nvGrpSpPr>
      <p:grpSpPr>
        <a:xfrm>
          <a:off x="0" y="0"/>
          <a:ext cx="0" cy="0"/>
          <a:chOff x="0" y="0"/>
          <a:chExt cx="0" cy="0"/>
        </a:xfrm>
      </p:grpSpPr>
      <p:sp>
        <p:nvSpPr>
          <p:cNvPr id="1628" name="Google Shape;1628;p1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9" name="Google Shape;1629;p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2" name="Shape 1632"/>
        <p:cNvGrpSpPr/>
        <p:nvPr/>
      </p:nvGrpSpPr>
      <p:grpSpPr>
        <a:xfrm>
          <a:off x="0" y="0"/>
          <a:ext cx="0" cy="0"/>
          <a:chOff x="0" y="0"/>
          <a:chExt cx="0" cy="0"/>
        </a:xfrm>
      </p:grpSpPr>
      <p:sp>
        <p:nvSpPr>
          <p:cNvPr id="1633" name="Google Shape;1633;p1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4" name="Google Shape;1634;p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8" name="Shape 1638"/>
        <p:cNvGrpSpPr/>
        <p:nvPr/>
      </p:nvGrpSpPr>
      <p:grpSpPr>
        <a:xfrm>
          <a:off x="0" y="0"/>
          <a:ext cx="0" cy="0"/>
          <a:chOff x="0" y="0"/>
          <a:chExt cx="0" cy="0"/>
        </a:xfrm>
      </p:grpSpPr>
      <p:sp>
        <p:nvSpPr>
          <p:cNvPr id="1639" name="Google Shape;1639;p1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0" name="Google Shape;1640;p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4" name="Shape 1644"/>
        <p:cNvGrpSpPr/>
        <p:nvPr/>
      </p:nvGrpSpPr>
      <p:grpSpPr>
        <a:xfrm>
          <a:off x="0" y="0"/>
          <a:ext cx="0" cy="0"/>
          <a:chOff x="0" y="0"/>
          <a:chExt cx="0" cy="0"/>
        </a:xfrm>
      </p:grpSpPr>
      <p:sp>
        <p:nvSpPr>
          <p:cNvPr id="1645" name="Google Shape;1645;p1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6" name="Google Shape;1646;p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8" name="Google Shape;82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9" name="Shape 1649"/>
        <p:cNvGrpSpPr/>
        <p:nvPr/>
      </p:nvGrpSpPr>
      <p:grpSpPr>
        <a:xfrm>
          <a:off x="0" y="0"/>
          <a:ext cx="0" cy="0"/>
          <a:chOff x="0" y="0"/>
          <a:chExt cx="0" cy="0"/>
        </a:xfrm>
      </p:grpSpPr>
      <p:sp>
        <p:nvSpPr>
          <p:cNvPr id="1650" name="Google Shape;1650;p1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1" name="Google Shape;1651;p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5" name="Shape 1655"/>
        <p:cNvGrpSpPr/>
        <p:nvPr/>
      </p:nvGrpSpPr>
      <p:grpSpPr>
        <a:xfrm>
          <a:off x="0" y="0"/>
          <a:ext cx="0" cy="0"/>
          <a:chOff x="0" y="0"/>
          <a:chExt cx="0" cy="0"/>
        </a:xfrm>
      </p:grpSpPr>
      <p:sp>
        <p:nvSpPr>
          <p:cNvPr id="1656" name="Google Shape;1656;p1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7" name="Google Shape;1657;p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1" name="Shape 1661"/>
        <p:cNvGrpSpPr/>
        <p:nvPr/>
      </p:nvGrpSpPr>
      <p:grpSpPr>
        <a:xfrm>
          <a:off x="0" y="0"/>
          <a:ext cx="0" cy="0"/>
          <a:chOff x="0" y="0"/>
          <a:chExt cx="0" cy="0"/>
        </a:xfrm>
      </p:grpSpPr>
      <p:sp>
        <p:nvSpPr>
          <p:cNvPr id="1662" name="Google Shape;1662;p1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3" name="Google Shape;1663;p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7" name="Shape 1667"/>
        <p:cNvGrpSpPr/>
        <p:nvPr/>
      </p:nvGrpSpPr>
      <p:grpSpPr>
        <a:xfrm>
          <a:off x="0" y="0"/>
          <a:ext cx="0" cy="0"/>
          <a:chOff x="0" y="0"/>
          <a:chExt cx="0" cy="0"/>
        </a:xfrm>
      </p:grpSpPr>
      <p:sp>
        <p:nvSpPr>
          <p:cNvPr id="1668" name="Google Shape;1668;p1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9" name="Google Shape;1669;p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3" name="Shape 1673"/>
        <p:cNvGrpSpPr/>
        <p:nvPr/>
      </p:nvGrpSpPr>
      <p:grpSpPr>
        <a:xfrm>
          <a:off x="0" y="0"/>
          <a:ext cx="0" cy="0"/>
          <a:chOff x="0" y="0"/>
          <a:chExt cx="0" cy="0"/>
        </a:xfrm>
      </p:grpSpPr>
      <p:sp>
        <p:nvSpPr>
          <p:cNvPr id="1674" name="Google Shape;1674;p1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5" name="Google Shape;1675;p1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9" name="Shape 1679"/>
        <p:cNvGrpSpPr/>
        <p:nvPr/>
      </p:nvGrpSpPr>
      <p:grpSpPr>
        <a:xfrm>
          <a:off x="0" y="0"/>
          <a:ext cx="0" cy="0"/>
          <a:chOff x="0" y="0"/>
          <a:chExt cx="0" cy="0"/>
        </a:xfrm>
      </p:grpSpPr>
      <p:sp>
        <p:nvSpPr>
          <p:cNvPr id="1680" name="Google Shape;1680;p1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1" name="Google Shape;1681;p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5" name="Shape 1685"/>
        <p:cNvGrpSpPr/>
        <p:nvPr/>
      </p:nvGrpSpPr>
      <p:grpSpPr>
        <a:xfrm>
          <a:off x="0" y="0"/>
          <a:ext cx="0" cy="0"/>
          <a:chOff x="0" y="0"/>
          <a:chExt cx="0" cy="0"/>
        </a:xfrm>
      </p:grpSpPr>
      <p:sp>
        <p:nvSpPr>
          <p:cNvPr id="1686" name="Google Shape;1686;p1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7" name="Google Shape;1687;p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2" name="Shape 1692"/>
        <p:cNvGrpSpPr/>
        <p:nvPr/>
      </p:nvGrpSpPr>
      <p:grpSpPr>
        <a:xfrm>
          <a:off x="0" y="0"/>
          <a:ext cx="0" cy="0"/>
          <a:chOff x="0" y="0"/>
          <a:chExt cx="0" cy="0"/>
        </a:xfrm>
      </p:grpSpPr>
      <p:sp>
        <p:nvSpPr>
          <p:cNvPr id="1693" name="Google Shape;1693;p1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4" name="Google Shape;1694;p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8" name="Shape 1698"/>
        <p:cNvGrpSpPr/>
        <p:nvPr/>
      </p:nvGrpSpPr>
      <p:grpSpPr>
        <a:xfrm>
          <a:off x="0" y="0"/>
          <a:ext cx="0" cy="0"/>
          <a:chOff x="0" y="0"/>
          <a:chExt cx="0" cy="0"/>
        </a:xfrm>
      </p:grpSpPr>
      <p:sp>
        <p:nvSpPr>
          <p:cNvPr id="1699" name="Google Shape;1699;p1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0" name="Google Shape;1700;p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7" name="Shape 1707"/>
        <p:cNvGrpSpPr/>
        <p:nvPr/>
      </p:nvGrpSpPr>
      <p:grpSpPr>
        <a:xfrm>
          <a:off x="0" y="0"/>
          <a:ext cx="0" cy="0"/>
          <a:chOff x="0" y="0"/>
          <a:chExt cx="0" cy="0"/>
        </a:xfrm>
      </p:grpSpPr>
      <p:sp>
        <p:nvSpPr>
          <p:cNvPr id="1708" name="Google Shape;1708;p1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9" name="Google Shape;1709;p1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4" name="Google Shape;83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4" name="Shape 1714"/>
        <p:cNvGrpSpPr/>
        <p:nvPr/>
      </p:nvGrpSpPr>
      <p:grpSpPr>
        <a:xfrm>
          <a:off x="0" y="0"/>
          <a:ext cx="0" cy="0"/>
          <a:chOff x="0" y="0"/>
          <a:chExt cx="0" cy="0"/>
        </a:xfrm>
      </p:grpSpPr>
      <p:sp>
        <p:nvSpPr>
          <p:cNvPr id="1715" name="Google Shape;1715;p1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6" name="Google Shape;1716;p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2" name="Shape 1722"/>
        <p:cNvGrpSpPr/>
        <p:nvPr/>
      </p:nvGrpSpPr>
      <p:grpSpPr>
        <a:xfrm>
          <a:off x="0" y="0"/>
          <a:ext cx="0" cy="0"/>
          <a:chOff x="0" y="0"/>
          <a:chExt cx="0" cy="0"/>
        </a:xfrm>
      </p:grpSpPr>
      <p:sp>
        <p:nvSpPr>
          <p:cNvPr id="1723" name="Google Shape;1723;p1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4" name="Google Shape;1724;p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7" name="Shape 1727"/>
        <p:cNvGrpSpPr/>
        <p:nvPr/>
      </p:nvGrpSpPr>
      <p:grpSpPr>
        <a:xfrm>
          <a:off x="0" y="0"/>
          <a:ext cx="0" cy="0"/>
          <a:chOff x="0" y="0"/>
          <a:chExt cx="0" cy="0"/>
        </a:xfrm>
      </p:grpSpPr>
      <p:sp>
        <p:nvSpPr>
          <p:cNvPr id="1728" name="Google Shape;1728;p1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9" name="Google Shape;1729;p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5" name="Shape 1735"/>
        <p:cNvGrpSpPr/>
        <p:nvPr/>
      </p:nvGrpSpPr>
      <p:grpSpPr>
        <a:xfrm>
          <a:off x="0" y="0"/>
          <a:ext cx="0" cy="0"/>
          <a:chOff x="0" y="0"/>
          <a:chExt cx="0" cy="0"/>
        </a:xfrm>
      </p:grpSpPr>
      <p:sp>
        <p:nvSpPr>
          <p:cNvPr id="1736" name="Google Shape;1736;p1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7" name="Google Shape;1737;p1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1" name="Shape 1741"/>
        <p:cNvGrpSpPr/>
        <p:nvPr/>
      </p:nvGrpSpPr>
      <p:grpSpPr>
        <a:xfrm>
          <a:off x="0" y="0"/>
          <a:ext cx="0" cy="0"/>
          <a:chOff x="0" y="0"/>
          <a:chExt cx="0" cy="0"/>
        </a:xfrm>
      </p:grpSpPr>
      <p:sp>
        <p:nvSpPr>
          <p:cNvPr id="1742" name="Google Shape;1742;p1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3" name="Google Shape;1743;p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6" name="Shape 1746"/>
        <p:cNvGrpSpPr/>
        <p:nvPr/>
      </p:nvGrpSpPr>
      <p:grpSpPr>
        <a:xfrm>
          <a:off x="0" y="0"/>
          <a:ext cx="0" cy="0"/>
          <a:chOff x="0" y="0"/>
          <a:chExt cx="0" cy="0"/>
        </a:xfrm>
      </p:grpSpPr>
      <p:sp>
        <p:nvSpPr>
          <p:cNvPr id="1747" name="Google Shape;1747;p1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8" name="Google Shape;1748;p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1" name="Shape 1751"/>
        <p:cNvGrpSpPr/>
        <p:nvPr/>
      </p:nvGrpSpPr>
      <p:grpSpPr>
        <a:xfrm>
          <a:off x="0" y="0"/>
          <a:ext cx="0" cy="0"/>
          <a:chOff x="0" y="0"/>
          <a:chExt cx="0" cy="0"/>
        </a:xfrm>
      </p:grpSpPr>
      <p:sp>
        <p:nvSpPr>
          <p:cNvPr id="1752" name="Google Shape;1752;p1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3" name="Google Shape;1753;p1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7" name="Shape 1757"/>
        <p:cNvGrpSpPr/>
        <p:nvPr/>
      </p:nvGrpSpPr>
      <p:grpSpPr>
        <a:xfrm>
          <a:off x="0" y="0"/>
          <a:ext cx="0" cy="0"/>
          <a:chOff x="0" y="0"/>
          <a:chExt cx="0" cy="0"/>
        </a:xfrm>
      </p:grpSpPr>
      <p:sp>
        <p:nvSpPr>
          <p:cNvPr id="1758" name="Google Shape;1758;p1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9" name="Google Shape;1759;p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4" name="Shape 1764"/>
        <p:cNvGrpSpPr/>
        <p:nvPr/>
      </p:nvGrpSpPr>
      <p:grpSpPr>
        <a:xfrm>
          <a:off x="0" y="0"/>
          <a:ext cx="0" cy="0"/>
          <a:chOff x="0" y="0"/>
          <a:chExt cx="0" cy="0"/>
        </a:xfrm>
      </p:grpSpPr>
      <p:sp>
        <p:nvSpPr>
          <p:cNvPr id="1765" name="Google Shape;1765;p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6" name="Google Shape;1766;p1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7" name="Google Shape;1767;p1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3" name="Shape 1773"/>
        <p:cNvGrpSpPr/>
        <p:nvPr/>
      </p:nvGrpSpPr>
      <p:grpSpPr>
        <a:xfrm>
          <a:off x="0" y="0"/>
          <a:ext cx="0" cy="0"/>
          <a:chOff x="0" y="0"/>
          <a:chExt cx="0" cy="0"/>
        </a:xfrm>
      </p:grpSpPr>
      <p:sp>
        <p:nvSpPr>
          <p:cNvPr id="1774" name="Google Shape;1774;p1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5" name="Google Shape;1775;p1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0" name="Google Shape;84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8" name="Shape 1778"/>
        <p:cNvGrpSpPr/>
        <p:nvPr/>
      </p:nvGrpSpPr>
      <p:grpSpPr>
        <a:xfrm>
          <a:off x="0" y="0"/>
          <a:ext cx="0" cy="0"/>
          <a:chOff x="0" y="0"/>
          <a:chExt cx="0" cy="0"/>
        </a:xfrm>
      </p:grpSpPr>
      <p:sp>
        <p:nvSpPr>
          <p:cNvPr id="1779" name="Google Shape;1779;p1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0" name="Google Shape;1780;p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5" name="Shape 1785"/>
        <p:cNvGrpSpPr/>
        <p:nvPr/>
      </p:nvGrpSpPr>
      <p:grpSpPr>
        <a:xfrm>
          <a:off x="0" y="0"/>
          <a:ext cx="0" cy="0"/>
          <a:chOff x="0" y="0"/>
          <a:chExt cx="0" cy="0"/>
        </a:xfrm>
      </p:grpSpPr>
      <p:sp>
        <p:nvSpPr>
          <p:cNvPr id="1786" name="Google Shape;1786;p1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7" name="Google Shape;1787;p1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1" name="Shape 1791"/>
        <p:cNvGrpSpPr/>
        <p:nvPr/>
      </p:nvGrpSpPr>
      <p:grpSpPr>
        <a:xfrm>
          <a:off x="0" y="0"/>
          <a:ext cx="0" cy="0"/>
          <a:chOff x="0" y="0"/>
          <a:chExt cx="0" cy="0"/>
        </a:xfrm>
      </p:grpSpPr>
      <p:sp>
        <p:nvSpPr>
          <p:cNvPr id="1792" name="Google Shape;1792;p1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3" name="Google Shape;1793;p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7" name="Shape 1797"/>
        <p:cNvGrpSpPr/>
        <p:nvPr/>
      </p:nvGrpSpPr>
      <p:grpSpPr>
        <a:xfrm>
          <a:off x="0" y="0"/>
          <a:ext cx="0" cy="0"/>
          <a:chOff x="0" y="0"/>
          <a:chExt cx="0" cy="0"/>
        </a:xfrm>
      </p:grpSpPr>
      <p:sp>
        <p:nvSpPr>
          <p:cNvPr id="1798" name="Google Shape;1798;p1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9" name="Google Shape;1799;p1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2" name="Shape 1802"/>
        <p:cNvGrpSpPr/>
        <p:nvPr/>
      </p:nvGrpSpPr>
      <p:grpSpPr>
        <a:xfrm>
          <a:off x="0" y="0"/>
          <a:ext cx="0" cy="0"/>
          <a:chOff x="0" y="0"/>
          <a:chExt cx="0" cy="0"/>
        </a:xfrm>
      </p:grpSpPr>
      <p:sp>
        <p:nvSpPr>
          <p:cNvPr id="1803" name="Google Shape;1803;p1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4" name="Google Shape;1804;p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9" name="Shape 1809"/>
        <p:cNvGrpSpPr/>
        <p:nvPr/>
      </p:nvGrpSpPr>
      <p:grpSpPr>
        <a:xfrm>
          <a:off x="0" y="0"/>
          <a:ext cx="0" cy="0"/>
          <a:chOff x="0" y="0"/>
          <a:chExt cx="0" cy="0"/>
        </a:xfrm>
      </p:grpSpPr>
      <p:sp>
        <p:nvSpPr>
          <p:cNvPr id="1810" name="Google Shape;1810;p1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1" name="Google Shape;1811;p1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5" name="Shape 1815"/>
        <p:cNvGrpSpPr/>
        <p:nvPr/>
      </p:nvGrpSpPr>
      <p:grpSpPr>
        <a:xfrm>
          <a:off x="0" y="0"/>
          <a:ext cx="0" cy="0"/>
          <a:chOff x="0" y="0"/>
          <a:chExt cx="0" cy="0"/>
        </a:xfrm>
      </p:grpSpPr>
      <p:sp>
        <p:nvSpPr>
          <p:cNvPr id="1816" name="Google Shape;1816;p1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7" name="Google Shape;1817;p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2" name="Shape 1822"/>
        <p:cNvGrpSpPr/>
        <p:nvPr/>
      </p:nvGrpSpPr>
      <p:grpSpPr>
        <a:xfrm>
          <a:off x="0" y="0"/>
          <a:ext cx="0" cy="0"/>
          <a:chOff x="0" y="0"/>
          <a:chExt cx="0" cy="0"/>
        </a:xfrm>
      </p:grpSpPr>
      <p:sp>
        <p:nvSpPr>
          <p:cNvPr id="1823" name="Google Shape;1823;p1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4" name="Google Shape;1824;p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0" name="Shape 1830"/>
        <p:cNvGrpSpPr/>
        <p:nvPr/>
      </p:nvGrpSpPr>
      <p:grpSpPr>
        <a:xfrm>
          <a:off x="0" y="0"/>
          <a:ext cx="0" cy="0"/>
          <a:chOff x="0" y="0"/>
          <a:chExt cx="0" cy="0"/>
        </a:xfrm>
      </p:grpSpPr>
      <p:sp>
        <p:nvSpPr>
          <p:cNvPr id="1831" name="Google Shape;1831;p1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2" name="Google Shape;1832;p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6" name="Shape 1836"/>
        <p:cNvGrpSpPr/>
        <p:nvPr/>
      </p:nvGrpSpPr>
      <p:grpSpPr>
        <a:xfrm>
          <a:off x="0" y="0"/>
          <a:ext cx="0" cy="0"/>
          <a:chOff x="0" y="0"/>
          <a:chExt cx="0" cy="0"/>
        </a:xfrm>
      </p:grpSpPr>
      <p:sp>
        <p:nvSpPr>
          <p:cNvPr id="1837" name="Google Shape;1837;p1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8" name="Google Shape;1838;p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7" name="Google Shape;84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2" name="Shape 1842"/>
        <p:cNvGrpSpPr/>
        <p:nvPr/>
      </p:nvGrpSpPr>
      <p:grpSpPr>
        <a:xfrm>
          <a:off x="0" y="0"/>
          <a:ext cx="0" cy="0"/>
          <a:chOff x="0" y="0"/>
          <a:chExt cx="0" cy="0"/>
        </a:xfrm>
      </p:grpSpPr>
      <p:sp>
        <p:nvSpPr>
          <p:cNvPr id="1843" name="Google Shape;1843;p1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4" name="Google Shape;1844;p1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8" name="Shape 1848"/>
        <p:cNvGrpSpPr/>
        <p:nvPr/>
      </p:nvGrpSpPr>
      <p:grpSpPr>
        <a:xfrm>
          <a:off x="0" y="0"/>
          <a:ext cx="0" cy="0"/>
          <a:chOff x="0" y="0"/>
          <a:chExt cx="0" cy="0"/>
        </a:xfrm>
      </p:grpSpPr>
      <p:sp>
        <p:nvSpPr>
          <p:cNvPr id="1849" name="Google Shape;1849;p1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0" name="Google Shape;1850;p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4" name="Shape 1854"/>
        <p:cNvGrpSpPr/>
        <p:nvPr/>
      </p:nvGrpSpPr>
      <p:grpSpPr>
        <a:xfrm>
          <a:off x="0" y="0"/>
          <a:ext cx="0" cy="0"/>
          <a:chOff x="0" y="0"/>
          <a:chExt cx="0" cy="0"/>
        </a:xfrm>
      </p:grpSpPr>
      <p:sp>
        <p:nvSpPr>
          <p:cNvPr id="1855" name="Google Shape;1855;p1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6" name="Google Shape;1856;p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1" name="Shape 1861"/>
        <p:cNvGrpSpPr/>
        <p:nvPr/>
      </p:nvGrpSpPr>
      <p:grpSpPr>
        <a:xfrm>
          <a:off x="0" y="0"/>
          <a:ext cx="0" cy="0"/>
          <a:chOff x="0" y="0"/>
          <a:chExt cx="0" cy="0"/>
        </a:xfrm>
      </p:grpSpPr>
      <p:sp>
        <p:nvSpPr>
          <p:cNvPr id="1862" name="Google Shape;1862;p1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3" name="Google Shape;1863;p1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6" name="Shape 1866"/>
        <p:cNvGrpSpPr/>
        <p:nvPr/>
      </p:nvGrpSpPr>
      <p:grpSpPr>
        <a:xfrm>
          <a:off x="0" y="0"/>
          <a:ext cx="0" cy="0"/>
          <a:chOff x="0" y="0"/>
          <a:chExt cx="0" cy="0"/>
        </a:xfrm>
      </p:grpSpPr>
      <p:sp>
        <p:nvSpPr>
          <p:cNvPr id="1867" name="Google Shape;1867;p1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8" name="Google Shape;1868;p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1" name="Shape 1871"/>
        <p:cNvGrpSpPr/>
        <p:nvPr/>
      </p:nvGrpSpPr>
      <p:grpSpPr>
        <a:xfrm>
          <a:off x="0" y="0"/>
          <a:ext cx="0" cy="0"/>
          <a:chOff x="0" y="0"/>
          <a:chExt cx="0" cy="0"/>
        </a:xfrm>
      </p:grpSpPr>
      <p:sp>
        <p:nvSpPr>
          <p:cNvPr id="1872" name="Google Shape;1872;p1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3" name="Google Shape;1873;p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0" name="Shape 1880"/>
        <p:cNvGrpSpPr/>
        <p:nvPr/>
      </p:nvGrpSpPr>
      <p:grpSpPr>
        <a:xfrm>
          <a:off x="0" y="0"/>
          <a:ext cx="0" cy="0"/>
          <a:chOff x="0" y="0"/>
          <a:chExt cx="0" cy="0"/>
        </a:xfrm>
      </p:grpSpPr>
      <p:sp>
        <p:nvSpPr>
          <p:cNvPr id="1881" name="Google Shape;1881;p1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2" name="Google Shape;1882;p1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7" name="Shape 1887"/>
        <p:cNvGrpSpPr/>
        <p:nvPr/>
      </p:nvGrpSpPr>
      <p:grpSpPr>
        <a:xfrm>
          <a:off x="0" y="0"/>
          <a:ext cx="0" cy="0"/>
          <a:chOff x="0" y="0"/>
          <a:chExt cx="0" cy="0"/>
        </a:xfrm>
      </p:grpSpPr>
      <p:sp>
        <p:nvSpPr>
          <p:cNvPr id="1888" name="Google Shape;1888;p18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9" name="Google Shape;1889;p1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2" name="Shape 1892"/>
        <p:cNvGrpSpPr/>
        <p:nvPr/>
      </p:nvGrpSpPr>
      <p:grpSpPr>
        <a:xfrm>
          <a:off x="0" y="0"/>
          <a:ext cx="0" cy="0"/>
          <a:chOff x="0" y="0"/>
          <a:chExt cx="0" cy="0"/>
        </a:xfrm>
      </p:grpSpPr>
      <p:sp>
        <p:nvSpPr>
          <p:cNvPr id="1893" name="Google Shape;1893;p18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4" name="Google Shape;1894;p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7" name="Shape 1897"/>
        <p:cNvGrpSpPr/>
        <p:nvPr/>
      </p:nvGrpSpPr>
      <p:grpSpPr>
        <a:xfrm>
          <a:off x="0" y="0"/>
          <a:ext cx="0" cy="0"/>
          <a:chOff x="0" y="0"/>
          <a:chExt cx="0" cy="0"/>
        </a:xfrm>
      </p:grpSpPr>
      <p:sp>
        <p:nvSpPr>
          <p:cNvPr id="1898" name="Google Shape;1898;p18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9" name="Google Shape;1899;p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3" name="Google Shape;85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3" name="Shape 1903"/>
        <p:cNvGrpSpPr/>
        <p:nvPr/>
      </p:nvGrpSpPr>
      <p:grpSpPr>
        <a:xfrm>
          <a:off x="0" y="0"/>
          <a:ext cx="0" cy="0"/>
          <a:chOff x="0" y="0"/>
          <a:chExt cx="0" cy="0"/>
        </a:xfrm>
      </p:grpSpPr>
      <p:sp>
        <p:nvSpPr>
          <p:cNvPr id="1904" name="Google Shape;1904;p19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5" name="Google Shape;1905;p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9" name="Shape 1909"/>
        <p:cNvGrpSpPr/>
        <p:nvPr/>
      </p:nvGrpSpPr>
      <p:grpSpPr>
        <a:xfrm>
          <a:off x="0" y="0"/>
          <a:ext cx="0" cy="0"/>
          <a:chOff x="0" y="0"/>
          <a:chExt cx="0" cy="0"/>
        </a:xfrm>
      </p:grpSpPr>
      <p:sp>
        <p:nvSpPr>
          <p:cNvPr id="1910" name="Google Shape;1910;p19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1" name="Google Shape;1911;p1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8" name="Shape 1918"/>
        <p:cNvGrpSpPr/>
        <p:nvPr/>
      </p:nvGrpSpPr>
      <p:grpSpPr>
        <a:xfrm>
          <a:off x="0" y="0"/>
          <a:ext cx="0" cy="0"/>
          <a:chOff x="0" y="0"/>
          <a:chExt cx="0" cy="0"/>
        </a:xfrm>
      </p:grpSpPr>
      <p:sp>
        <p:nvSpPr>
          <p:cNvPr id="1919" name="Google Shape;1919;p19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0" name="Google Shape;1920;p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4" name="Shape 1924"/>
        <p:cNvGrpSpPr/>
        <p:nvPr/>
      </p:nvGrpSpPr>
      <p:grpSpPr>
        <a:xfrm>
          <a:off x="0" y="0"/>
          <a:ext cx="0" cy="0"/>
          <a:chOff x="0" y="0"/>
          <a:chExt cx="0" cy="0"/>
        </a:xfrm>
      </p:grpSpPr>
      <p:sp>
        <p:nvSpPr>
          <p:cNvPr id="1925" name="Google Shape;1925;p19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6" name="Google Shape;1926;p1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1" name="Shape 1931"/>
        <p:cNvGrpSpPr/>
        <p:nvPr/>
      </p:nvGrpSpPr>
      <p:grpSpPr>
        <a:xfrm>
          <a:off x="0" y="0"/>
          <a:ext cx="0" cy="0"/>
          <a:chOff x="0" y="0"/>
          <a:chExt cx="0" cy="0"/>
        </a:xfrm>
      </p:grpSpPr>
      <p:sp>
        <p:nvSpPr>
          <p:cNvPr id="1932" name="Google Shape;1932;p19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3" name="Google Shape;1933;p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7" name="Shape 1937"/>
        <p:cNvGrpSpPr/>
        <p:nvPr/>
      </p:nvGrpSpPr>
      <p:grpSpPr>
        <a:xfrm>
          <a:off x="0" y="0"/>
          <a:ext cx="0" cy="0"/>
          <a:chOff x="0" y="0"/>
          <a:chExt cx="0" cy="0"/>
        </a:xfrm>
      </p:grpSpPr>
      <p:sp>
        <p:nvSpPr>
          <p:cNvPr id="1938" name="Google Shape;1938;p19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9" name="Google Shape;1939;p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3" name="Shape 1943"/>
        <p:cNvGrpSpPr/>
        <p:nvPr/>
      </p:nvGrpSpPr>
      <p:grpSpPr>
        <a:xfrm>
          <a:off x="0" y="0"/>
          <a:ext cx="0" cy="0"/>
          <a:chOff x="0" y="0"/>
          <a:chExt cx="0" cy="0"/>
        </a:xfrm>
      </p:grpSpPr>
      <p:sp>
        <p:nvSpPr>
          <p:cNvPr id="1944" name="Google Shape;1944;p19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5" name="Google Shape;1945;p1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8" name="Shape 1948"/>
        <p:cNvGrpSpPr/>
        <p:nvPr/>
      </p:nvGrpSpPr>
      <p:grpSpPr>
        <a:xfrm>
          <a:off x="0" y="0"/>
          <a:ext cx="0" cy="0"/>
          <a:chOff x="0" y="0"/>
          <a:chExt cx="0" cy="0"/>
        </a:xfrm>
      </p:grpSpPr>
      <p:sp>
        <p:nvSpPr>
          <p:cNvPr id="1949" name="Google Shape;1949;p19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0" name="Google Shape;1950;p1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4" name="Shape 1954"/>
        <p:cNvGrpSpPr/>
        <p:nvPr/>
      </p:nvGrpSpPr>
      <p:grpSpPr>
        <a:xfrm>
          <a:off x="0" y="0"/>
          <a:ext cx="0" cy="0"/>
          <a:chOff x="0" y="0"/>
          <a:chExt cx="0" cy="0"/>
        </a:xfrm>
      </p:grpSpPr>
      <p:sp>
        <p:nvSpPr>
          <p:cNvPr id="1955" name="Google Shape;1955;p19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6" name="Google Shape;1956;p1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0" name="Shape 1960"/>
        <p:cNvGrpSpPr/>
        <p:nvPr/>
      </p:nvGrpSpPr>
      <p:grpSpPr>
        <a:xfrm>
          <a:off x="0" y="0"/>
          <a:ext cx="0" cy="0"/>
          <a:chOff x="0" y="0"/>
          <a:chExt cx="0" cy="0"/>
        </a:xfrm>
      </p:grpSpPr>
      <p:sp>
        <p:nvSpPr>
          <p:cNvPr id="1961" name="Google Shape;1961;p19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2" name="Google Shape;1962;p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1" name="Google Shape;74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8" name="Google Shape;85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5" name="Shape 1965"/>
        <p:cNvGrpSpPr/>
        <p:nvPr/>
      </p:nvGrpSpPr>
      <p:grpSpPr>
        <a:xfrm>
          <a:off x="0" y="0"/>
          <a:ext cx="0" cy="0"/>
          <a:chOff x="0" y="0"/>
          <a:chExt cx="0" cy="0"/>
        </a:xfrm>
      </p:grpSpPr>
      <p:sp>
        <p:nvSpPr>
          <p:cNvPr id="1966" name="Google Shape;1966;p20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7" name="Google Shape;1967;p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0" name="Shape 1970"/>
        <p:cNvGrpSpPr/>
        <p:nvPr/>
      </p:nvGrpSpPr>
      <p:grpSpPr>
        <a:xfrm>
          <a:off x="0" y="0"/>
          <a:ext cx="0" cy="0"/>
          <a:chOff x="0" y="0"/>
          <a:chExt cx="0" cy="0"/>
        </a:xfrm>
      </p:grpSpPr>
      <p:sp>
        <p:nvSpPr>
          <p:cNvPr id="1971" name="Google Shape;1971;p20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2" name="Google Shape;1972;p2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7" name="Shape 1977"/>
        <p:cNvGrpSpPr/>
        <p:nvPr/>
      </p:nvGrpSpPr>
      <p:grpSpPr>
        <a:xfrm>
          <a:off x="0" y="0"/>
          <a:ext cx="0" cy="0"/>
          <a:chOff x="0" y="0"/>
          <a:chExt cx="0" cy="0"/>
        </a:xfrm>
      </p:grpSpPr>
      <p:sp>
        <p:nvSpPr>
          <p:cNvPr id="1978" name="Google Shape;1978;p20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9" name="Google Shape;1979;p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5" name="Shape 1985"/>
        <p:cNvGrpSpPr/>
        <p:nvPr/>
      </p:nvGrpSpPr>
      <p:grpSpPr>
        <a:xfrm>
          <a:off x="0" y="0"/>
          <a:ext cx="0" cy="0"/>
          <a:chOff x="0" y="0"/>
          <a:chExt cx="0" cy="0"/>
        </a:xfrm>
      </p:grpSpPr>
      <p:sp>
        <p:nvSpPr>
          <p:cNvPr id="1986" name="Google Shape;1986;p20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7" name="Google Shape;1987;p2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0" name="Shape 1990"/>
        <p:cNvGrpSpPr/>
        <p:nvPr/>
      </p:nvGrpSpPr>
      <p:grpSpPr>
        <a:xfrm>
          <a:off x="0" y="0"/>
          <a:ext cx="0" cy="0"/>
          <a:chOff x="0" y="0"/>
          <a:chExt cx="0" cy="0"/>
        </a:xfrm>
      </p:grpSpPr>
      <p:sp>
        <p:nvSpPr>
          <p:cNvPr id="1991" name="Google Shape;1991;p20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2" name="Google Shape;1992;p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5" name="Shape 1995"/>
        <p:cNvGrpSpPr/>
        <p:nvPr/>
      </p:nvGrpSpPr>
      <p:grpSpPr>
        <a:xfrm>
          <a:off x="0" y="0"/>
          <a:ext cx="0" cy="0"/>
          <a:chOff x="0" y="0"/>
          <a:chExt cx="0" cy="0"/>
        </a:xfrm>
      </p:grpSpPr>
      <p:sp>
        <p:nvSpPr>
          <p:cNvPr id="1996" name="Google Shape;1996;p20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7" name="Google Shape;1997;p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1" name="Shape 2001"/>
        <p:cNvGrpSpPr/>
        <p:nvPr/>
      </p:nvGrpSpPr>
      <p:grpSpPr>
        <a:xfrm>
          <a:off x="0" y="0"/>
          <a:ext cx="0" cy="0"/>
          <a:chOff x="0" y="0"/>
          <a:chExt cx="0" cy="0"/>
        </a:xfrm>
      </p:grpSpPr>
      <p:sp>
        <p:nvSpPr>
          <p:cNvPr id="2002" name="Google Shape;2002;p20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3" name="Google Shape;2003;p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7" name="Shape 2007"/>
        <p:cNvGrpSpPr/>
        <p:nvPr/>
      </p:nvGrpSpPr>
      <p:grpSpPr>
        <a:xfrm>
          <a:off x="0" y="0"/>
          <a:ext cx="0" cy="0"/>
          <a:chOff x="0" y="0"/>
          <a:chExt cx="0" cy="0"/>
        </a:xfrm>
      </p:grpSpPr>
      <p:sp>
        <p:nvSpPr>
          <p:cNvPr id="2008" name="Google Shape;2008;p20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9" name="Google Shape;2009;p2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3" name="Shape 2013"/>
        <p:cNvGrpSpPr/>
        <p:nvPr/>
      </p:nvGrpSpPr>
      <p:grpSpPr>
        <a:xfrm>
          <a:off x="0" y="0"/>
          <a:ext cx="0" cy="0"/>
          <a:chOff x="0" y="0"/>
          <a:chExt cx="0" cy="0"/>
        </a:xfrm>
      </p:grpSpPr>
      <p:sp>
        <p:nvSpPr>
          <p:cNvPr id="2014" name="Google Shape;2014;p20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5" name="Google Shape;2015;p2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9" name="Shape 2019"/>
        <p:cNvGrpSpPr/>
        <p:nvPr/>
      </p:nvGrpSpPr>
      <p:grpSpPr>
        <a:xfrm>
          <a:off x="0" y="0"/>
          <a:ext cx="0" cy="0"/>
          <a:chOff x="0" y="0"/>
          <a:chExt cx="0" cy="0"/>
        </a:xfrm>
      </p:grpSpPr>
      <p:sp>
        <p:nvSpPr>
          <p:cNvPr id="2020" name="Google Shape;2020;p20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1" name="Google Shape;2021;p2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4" name="Google Shape;86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5" name="Shape 2025"/>
        <p:cNvGrpSpPr/>
        <p:nvPr/>
      </p:nvGrpSpPr>
      <p:grpSpPr>
        <a:xfrm>
          <a:off x="0" y="0"/>
          <a:ext cx="0" cy="0"/>
          <a:chOff x="0" y="0"/>
          <a:chExt cx="0" cy="0"/>
        </a:xfrm>
      </p:grpSpPr>
      <p:sp>
        <p:nvSpPr>
          <p:cNvPr id="2026" name="Google Shape;2026;p2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7" name="Google Shape;2027;p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1" name="Shape 2031"/>
        <p:cNvGrpSpPr/>
        <p:nvPr/>
      </p:nvGrpSpPr>
      <p:grpSpPr>
        <a:xfrm>
          <a:off x="0" y="0"/>
          <a:ext cx="0" cy="0"/>
          <a:chOff x="0" y="0"/>
          <a:chExt cx="0" cy="0"/>
        </a:xfrm>
      </p:grpSpPr>
      <p:sp>
        <p:nvSpPr>
          <p:cNvPr id="2032" name="Google Shape;2032;p2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3" name="Google Shape;2033;p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7" name="Shape 2037"/>
        <p:cNvGrpSpPr/>
        <p:nvPr/>
      </p:nvGrpSpPr>
      <p:grpSpPr>
        <a:xfrm>
          <a:off x="0" y="0"/>
          <a:ext cx="0" cy="0"/>
          <a:chOff x="0" y="0"/>
          <a:chExt cx="0" cy="0"/>
        </a:xfrm>
      </p:grpSpPr>
      <p:sp>
        <p:nvSpPr>
          <p:cNvPr id="2038" name="Google Shape;2038;p2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9" name="Google Shape;2039;p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5" name="Shape 2045"/>
        <p:cNvGrpSpPr/>
        <p:nvPr/>
      </p:nvGrpSpPr>
      <p:grpSpPr>
        <a:xfrm>
          <a:off x="0" y="0"/>
          <a:ext cx="0" cy="0"/>
          <a:chOff x="0" y="0"/>
          <a:chExt cx="0" cy="0"/>
        </a:xfrm>
      </p:grpSpPr>
      <p:sp>
        <p:nvSpPr>
          <p:cNvPr id="2046" name="Google Shape;2046;p2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7" name="Google Shape;2047;p2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0" name="Shape 2050"/>
        <p:cNvGrpSpPr/>
        <p:nvPr/>
      </p:nvGrpSpPr>
      <p:grpSpPr>
        <a:xfrm>
          <a:off x="0" y="0"/>
          <a:ext cx="0" cy="0"/>
          <a:chOff x="0" y="0"/>
          <a:chExt cx="0" cy="0"/>
        </a:xfrm>
      </p:grpSpPr>
      <p:sp>
        <p:nvSpPr>
          <p:cNvPr id="2051" name="Google Shape;2051;p2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2" name="Google Shape;2052;p2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7" name="Shape 2057"/>
        <p:cNvGrpSpPr/>
        <p:nvPr/>
      </p:nvGrpSpPr>
      <p:grpSpPr>
        <a:xfrm>
          <a:off x="0" y="0"/>
          <a:ext cx="0" cy="0"/>
          <a:chOff x="0" y="0"/>
          <a:chExt cx="0" cy="0"/>
        </a:xfrm>
      </p:grpSpPr>
      <p:sp>
        <p:nvSpPr>
          <p:cNvPr id="2058" name="Google Shape;2058;p2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9" name="Google Shape;2059;p2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3" name="Shape 2063"/>
        <p:cNvGrpSpPr/>
        <p:nvPr/>
      </p:nvGrpSpPr>
      <p:grpSpPr>
        <a:xfrm>
          <a:off x="0" y="0"/>
          <a:ext cx="0" cy="0"/>
          <a:chOff x="0" y="0"/>
          <a:chExt cx="0" cy="0"/>
        </a:xfrm>
      </p:grpSpPr>
      <p:sp>
        <p:nvSpPr>
          <p:cNvPr id="2064" name="Google Shape;2064;p2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5" name="Google Shape;2065;p2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8" name="Shape 2068"/>
        <p:cNvGrpSpPr/>
        <p:nvPr/>
      </p:nvGrpSpPr>
      <p:grpSpPr>
        <a:xfrm>
          <a:off x="0" y="0"/>
          <a:ext cx="0" cy="0"/>
          <a:chOff x="0" y="0"/>
          <a:chExt cx="0" cy="0"/>
        </a:xfrm>
      </p:grpSpPr>
      <p:sp>
        <p:nvSpPr>
          <p:cNvPr id="2069" name="Google Shape;2069;p2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0" name="Google Shape;2070;p2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4" name="Shape 2074"/>
        <p:cNvGrpSpPr/>
        <p:nvPr/>
      </p:nvGrpSpPr>
      <p:grpSpPr>
        <a:xfrm>
          <a:off x="0" y="0"/>
          <a:ext cx="0" cy="0"/>
          <a:chOff x="0" y="0"/>
          <a:chExt cx="0" cy="0"/>
        </a:xfrm>
      </p:grpSpPr>
      <p:sp>
        <p:nvSpPr>
          <p:cNvPr id="2075" name="Google Shape;2075;p2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6" name="Google Shape;2076;p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9" name="Shape 2079"/>
        <p:cNvGrpSpPr/>
        <p:nvPr/>
      </p:nvGrpSpPr>
      <p:grpSpPr>
        <a:xfrm>
          <a:off x="0" y="0"/>
          <a:ext cx="0" cy="0"/>
          <a:chOff x="0" y="0"/>
          <a:chExt cx="0" cy="0"/>
        </a:xfrm>
      </p:grpSpPr>
      <p:sp>
        <p:nvSpPr>
          <p:cNvPr id="2080" name="Google Shape;2080;p2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1" name="Google Shape;2081;p2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0" name="Google Shape;87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4" name="Shape 2084"/>
        <p:cNvGrpSpPr/>
        <p:nvPr/>
      </p:nvGrpSpPr>
      <p:grpSpPr>
        <a:xfrm>
          <a:off x="0" y="0"/>
          <a:ext cx="0" cy="0"/>
          <a:chOff x="0" y="0"/>
          <a:chExt cx="0" cy="0"/>
        </a:xfrm>
      </p:grpSpPr>
      <p:sp>
        <p:nvSpPr>
          <p:cNvPr id="2085" name="Google Shape;2085;p2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6" name="Google Shape;2086;p2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9" name="Shape 2089"/>
        <p:cNvGrpSpPr/>
        <p:nvPr/>
      </p:nvGrpSpPr>
      <p:grpSpPr>
        <a:xfrm>
          <a:off x="0" y="0"/>
          <a:ext cx="0" cy="0"/>
          <a:chOff x="0" y="0"/>
          <a:chExt cx="0" cy="0"/>
        </a:xfrm>
      </p:grpSpPr>
      <p:sp>
        <p:nvSpPr>
          <p:cNvPr id="2090" name="Google Shape;2090;p2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1" name="Google Shape;2091;p2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4" name="Shape 2094"/>
        <p:cNvGrpSpPr/>
        <p:nvPr/>
      </p:nvGrpSpPr>
      <p:grpSpPr>
        <a:xfrm>
          <a:off x="0" y="0"/>
          <a:ext cx="0" cy="0"/>
          <a:chOff x="0" y="0"/>
          <a:chExt cx="0" cy="0"/>
        </a:xfrm>
      </p:grpSpPr>
      <p:sp>
        <p:nvSpPr>
          <p:cNvPr id="2095" name="Google Shape;2095;p2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6" name="Google Shape;2096;p2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9" name="Shape 2099"/>
        <p:cNvGrpSpPr/>
        <p:nvPr/>
      </p:nvGrpSpPr>
      <p:grpSpPr>
        <a:xfrm>
          <a:off x="0" y="0"/>
          <a:ext cx="0" cy="0"/>
          <a:chOff x="0" y="0"/>
          <a:chExt cx="0" cy="0"/>
        </a:xfrm>
      </p:grpSpPr>
      <p:sp>
        <p:nvSpPr>
          <p:cNvPr id="2100" name="Google Shape;2100;p2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1" name="Google Shape;2101;p2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6" name="Shape 2106"/>
        <p:cNvGrpSpPr/>
        <p:nvPr/>
      </p:nvGrpSpPr>
      <p:grpSpPr>
        <a:xfrm>
          <a:off x="0" y="0"/>
          <a:ext cx="0" cy="0"/>
          <a:chOff x="0" y="0"/>
          <a:chExt cx="0" cy="0"/>
        </a:xfrm>
      </p:grpSpPr>
      <p:sp>
        <p:nvSpPr>
          <p:cNvPr id="2107" name="Google Shape;2107;p2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8" name="Google Shape;2108;p2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7" name="Shape 2117"/>
        <p:cNvGrpSpPr/>
        <p:nvPr/>
      </p:nvGrpSpPr>
      <p:grpSpPr>
        <a:xfrm>
          <a:off x="0" y="0"/>
          <a:ext cx="0" cy="0"/>
          <a:chOff x="0" y="0"/>
          <a:chExt cx="0" cy="0"/>
        </a:xfrm>
      </p:grpSpPr>
      <p:sp>
        <p:nvSpPr>
          <p:cNvPr id="2118" name="Google Shape;2118;p2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9" name="Google Shape;2119;p2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2" name="Shape 2122"/>
        <p:cNvGrpSpPr/>
        <p:nvPr/>
      </p:nvGrpSpPr>
      <p:grpSpPr>
        <a:xfrm>
          <a:off x="0" y="0"/>
          <a:ext cx="0" cy="0"/>
          <a:chOff x="0" y="0"/>
          <a:chExt cx="0" cy="0"/>
        </a:xfrm>
      </p:grpSpPr>
      <p:sp>
        <p:nvSpPr>
          <p:cNvPr id="2123" name="Google Shape;2123;p2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4" name="Google Shape;2124;p2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8" name="Shape 2128"/>
        <p:cNvGrpSpPr/>
        <p:nvPr/>
      </p:nvGrpSpPr>
      <p:grpSpPr>
        <a:xfrm>
          <a:off x="0" y="0"/>
          <a:ext cx="0" cy="0"/>
          <a:chOff x="0" y="0"/>
          <a:chExt cx="0" cy="0"/>
        </a:xfrm>
      </p:grpSpPr>
      <p:sp>
        <p:nvSpPr>
          <p:cNvPr id="2129" name="Google Shape;2129;p2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0" name="Google Shape;2130;p2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3" name="Shape 2133"/>
        <p:cNvGrpSpPr/>
        <p:nvPr/>
      </p:nvGrpSpPr>
      <p:grpSpPr>
        <a:xfrm>
          <a:off x="0" y="0"/>
          <a:ext cx="0" cy="0"/>
          <a:chOff x="0" y="0"/>
          <a:chExt cx="0" cy="0"/>
        </a:xfrm>
      </p:grpSpPr>
      <p:sp>
        <p:nvSpPr>
          <p:cNvPr id="2134" name="Google Shape;2134;p2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5" name="Google Shape;2135;p2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1" name="Shape 2141"/>
        <p:cNvGrpSpPr/>
        <p:nvPr/>
      </p:nvGrpSpPr>
      <p:grpSpPr>
        <a:xfrm>
          <a:off x="0" y="0"/>
          <a:ext cx="0" cy="0"/>
          <a:chOff x="0" y="0"/>
          <a:chExt cx="0" cy="0"/>
        </a:xfrm>
      </p:grpSpPr>
      <p:sp>
        <p:nvSpPr>
          <p:cNvPr id="2142" name="Google Shape;2142;p2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3" name="Google Shape;2143;p2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6" name="Google Shape;87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7" name="Shape 2147"/>
        <p:cNvGrpSpPr/>
        <p:nvPr/>
      </p:nvGrpSpPr>
      <p:grpSpPr>
        <a:xfrm>
          <a:off x="0" y="0"/>
          <a:ext cx="0" cy="0"/>
          <a:chOff x="0" y="0"/>
          <a:chExt cx="0" cy="0"/>
        </a:xfrm>
      </p:grpSpPr>
      <p:sp>
        <p:nvSpPr>
          <p:cNvPr id="2148" name="Google Shape;2148;p2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9" name="Google Shape;2149;p2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3" name="Shape 2153"/>
        <p:cNvGrpSpPr/>
        <p:nvPr/>
      </p:nvGrpSpPr>
      <p:grpSpPr>
        <a:xfrm>
          <a:off x="0" y="0"/>
          <a:ext cx="0" cy="0"/>
          <a:chOff x="0" y="0"/>
          <a:chExt cx="0" cy="0"/>
        </a:xfrm>
      </p:grpSpPr>
      <p:sp>
        <p:nvSpPr>
          <p:cNvPr id="2154" name="Google Shape;2154;p2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5" name="Google Shape;2155;p2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9" name="Shape 2159"/>
        <p:cNvGrpSpPr/>
        <p:nvPr/>
      </p:nvGrpSpPr>
      <p:grpSpPr>
        <a:xfrm>
          <a:off x="0" y="0"/>
          <a:ext cx="0" cy="0"/>
          <a:chOff x="0" y="0"/>
          <a:chExt cx="0" cy="0"/>
        </a:xfrm>
      </p:grpSpPr>
      <p:sp>
        <p:nvSpPr>
          <p:cNvPr id="2160" name="Google Shape;2160;p2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1" name="Google Shape;2161;p2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7" name="Shape 2167"/>
        <p:cNvGrpSpPr/>
        <p:nvPr/>
      </p:nvGrpSpPr>
      <p:grpSpPr>
        <a:xfrm>
          <a:off x="0" y="0"/>
          <a:ext cx="0" cy="0"/>
          <a:chOff x="0" y="0"/>
          <a:chExt cx="0" cy="0"/>
        </a:xfrm>
      </p:grpSpPr>
      <p:sp>
        <p:nvSpPr>
          <p:cNvPr id="2168" name="Google Shape;2168;p2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9" name="Google Shape;2169;p2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3" name="Shape 2173"/>
        <p:cNvGrpSpPr/>
        <p:nvPr/>
      </p:nvGrpSpPr>
      <p:grpSpPr>
        <a:xfrm>
          <a:off x="0" y="0"/>
          <a:ext cx="0" cy="0"/>
          <a:chOff x="0" y="0"/>
          <a:chExt cx="0" cy="0"/>
        </a:xfrm>
      </p:grpSpPr>
      <p:sp>
        <p:nvSpPr>
          <p:cNvPr id="2174" name="Google Shape;2174;p2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5" name="Google Shape;2175;p2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1" name="Shape 2181"/>
        <p:cNvGrpSpPr/>
        <p:nvPr/>
      </p:nvGrpSpPr>
      <p:grpSpPr>
        <a:xfrm>
          <a:off x="0" y="0"/>
          <a:ext cx="0" cy="0"/>
          <a:chOff x="0" y="0"/>
          <a:chExt cx="0" cy="0"/>
        </a:xfrm>
      </p:grpSpPr>
      <p:sp>
        <p:nvSpPr>
          <p:cNvPr id="2182" name="Google Shape;2182;p2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3" name="Google Shape;2183;p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8" name="Shape 2188"/>
        <p:cNvGrpSpPr/>
        <p:nvPr/>
      </p:nvGrpSpPr>
      <p:grpSpPr>
        <a:xfrm>
          <a:off x="0" y="0"/>
          <a:ext cx="0" cy="0"/>
          <a:chOff x="0" y="0"/>
          <a:chExt cx="0" cy="0"/>
        </a:xfrm>
      </p:grpSpPr>
      <p:sp>
        <p:nvSpPr>
          <p:cNvPr id="2189" name="Google Shape;2189;p2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0" name="Google Shape;2190;p2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4" name="Shape 2194"/>
        <p:cNvGrpSpPr/>
        <p:nvPr/>
      </p:nvGrpSpPr>
      <p:grpSpPr>
        <a:xfrm>
          <a:off x="0" y="0"/>
          <a:ext cx="0" cy="0"/>
          <a:chOff x="0" y="0"/>
          <a:chExt cx="0" cy="0"/>
        </a:xfrm>
      </p:grpSpPr>
      <p:sp>
        <p:nvSpPr>
          <p:cNvPr id="2195" name="Google Shape;2195;p2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6" name="Google Shape;2196;p2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0" name="Shape 2200"/>
        <p:cNvGrpSpPr/>
        <p:nvPr/>
      </p:nvGrpSpPr>
      <p:grpSpPr>
        <a:xfrm>
          <a:off x="0" y="0"/>
          <a:ext cx="0" cy="0"/>
          <a:chOff x="0" y="0"/>
          <a:chExt cx="0" cy="0"/>
        </a:xfrm>
      </p:grpSpPr>
      <p:sp>
        <p:nvSpPr>
          <p:cNvPr id="2201" name="Google Shape;2201;p2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2" name="Google Shape;2202;p2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6" name="Shape 2206"/>
        <p:cNvGrpSpPr/>
        <p:nvPr/>
      </p:nvGrpSpPr>
      <p:grpSpPr>
        <a:xfrm>
          <a:off x="0" y="0"/>
          <a:ext cx="0" cy="0"/>
          <a:chOff x="0" y="0"/>
          <a:chExt cx="0" cy="0"/>
        </a:xfrm>
      </p:grpSpPr>
      <p:sp>
        <p:nvSpPr>
          <p:cNvPr id="2207" name="Google Shape;2207;p2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8" name="Google Shape;2208;p2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1" name="Google Shape;88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2" name="Shape 2212"/>
        <p:cNvGrpSpPr/>
        <p:nvPr/>
      </p:nvGrpSpPr>
      <p:grpSpPr>
        <a:xfrm>
          <a:off x="0" y="0"/>
          <a:ext cx="0" cy="0"/>
          <a:chOff x="0" y="0"/>
          <a:chExt cx="0" cy="0"/>
        </a:xfrm>
      </p:grpSpPr>
      <p:sp>
        <p:nvSpPr>
          <p:cNvPr id="2213" name="Google Shape;2213;p2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4" name="Google Shape;2214;p2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7" name="Shape 2217"/>
        <p:cNvGrpSpPr/>
        <p:nvPr/>
      </p:nvGrpSpPr>
      <p:grpSpPr>
        <a:xfrm>
          <a:off x="0" y="0"/>
          <a:ext cx="0" cy="0"/>
          <a:chOff x="0" y="0"/>
          <a:chExt cx="0" cy="0"/>
        </a:xfrm>
      </p:grpSpPr>
      <p:sp>
        <p:nvSpPr>
          <p:cNvPr id="2218" name="Google Shape;2218;p2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9" name="Google Shape;2219;p2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7" name="Google Shape;88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5" name="Google Shape;89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1" name="Google Shape;90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7" name="Google Shape;90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3" name="Google Shape;91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7" name="Google Shape;74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1" name="Google Shape;921;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9" name="Google Shape;92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5" name="Google Shape;935;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1" name="Google Shape;941;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6" name="Google Shape;94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2" name="Google Shape;952;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1" name="Google Shape;96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6" name="Google Shape;966;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4" name="Google Shape;97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1" name="Google Shape;98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3" name="Google Shape;75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7" name="Google Shape;987;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2" name="Google Shape;992;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7" name="Google Shape;997;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4" name="Google Shape;1004;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1" name="Google Shape;1011;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7" name="Google Shape;101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5" name="Google Shape;1025;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1" name="Google Shape;1031;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6" name="Google Shape;1036;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4" name="Google Shape;1044;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9" name="Google Shape;75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0" name="Google Shape;1050;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6" name="Google Shape;1056;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2" name="Google Shape;1062;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9" name="Google Shape;1069;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4" name="Google Shape;1074;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1" name="Google Shape;1081;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9" name="Google Shape;1089;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5" name="Google Shape;1095;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3" name="Google Shape;1103;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9" name="Google Shape;1109;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4" name="Google Shape;76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5" name="Google Shape;1115;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1" name="Google Shape;1121;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8" name="Google Shape;1128;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5" name="Google Shape;1135;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2" name="Google Shape;1142;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8" name="Google Shape;1148;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4" name="Google Shape;1154;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0" name="Google Shape;1160;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6" name="Google Shape;1166;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3" name="Google Shape;1173;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0" name="Google Shape;77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9" name="Google Shape;1179;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4" name="Google Shape;1184;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9" name="Google Shape;1189;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4" name="Google Shape;1194;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0" name="Google Shape;1200;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3" name="Shape 1203"/>
        <p:cNvGrpSpPr/>
        <p:nvPr/>
      </p:nvGrpSpPr>
      <p:grpSpPr>
        <a:xfrm>
          <a:off x="0" y="0"/>
          <a:ext cx="0" cy="0"/>
          <a:chOff x="0" y="0"/>
          <a:chExt cx="0" cy="0"/>
        </a:xfrm>
      </p:grpSpPr>
      <p:sp>
        <p:nvSpPr>
          <p:cNvPr id="1204" name="Google Shape;1204;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5" name="Google Shape;1205;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0" name="Google Shape;1210;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p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5" name="Google Shape;1215;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p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0" name="Google Shape;1220;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p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6" name="Google Shape;1226;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9" name="Google Shape;77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0" name="Shape 1230"/>
        <p:cNvGrpSpPr/>
        <p:nvPr/>
      </p:nvGrpSpPr>
      <p:grpSpPr>
        <a:xfrm>
          <a:off x="0" y="0"/>
          <a:ext cx="0" cy="0"/>
          <a:chOff x="0" y="0"/>
          <a:chExt cx="0" cy="0"/>
        </a:xfrm>
      </p:grpSpPr>
      <p:sp>
        <p:nvSpPr>
          <p:cNvPr id="1231" name="Google Shape;1231;p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2" name="Google Shape;1232;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6" name="Shape 1236"/>
        <p:cNvGrpSpPr/>
        <p:nvPr/>
      </p:nvGrpSpPr>
      <p:grpSpPr>
        <a:xfrm>
          <a:off x="0" y="0"/>
          <a:ext cx="0" cy="0"/>
          <a:chOff x="0" y="0"/>
          <a:chExt cx="0" cy="0"/>
        </a:xfrm>
      </p:grpSpPr>
      <p:sp>
        <p:nvSpPr>
          <p:cNvPr id="1237" name="Google Shape;1237;p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8" name="Google Shape;1238;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4" name="Shape 1244"/>
        <p:cNvGrpSpPr/>
        <p:nvPr/>
      </p:nvGrpSpPr>
      <p:grpSpPr>
        <a:xfrm>
          <a:off x="0" y="0"/>
          <a:ext cx="0" cy="0"/>
          <a:chOff x="0" y="0"/>
          <a:chExt cx="0" cy="0"/>
        </a:xfrm>
      </p:grpSpPr>
      <p:sp>
        <p:nvSpPr>
          <p:cNvPr id="1245" name="Google Shape;1245;p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6" name="Google Shape;1246;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0" name="Shape 1250"/>
        <p:cNvGrpSpPr/>
        <p:nvPr/>
      </p:nvGrpSpPr>
      <p:grpSpPr>
        <a:xfrm>
          <a:off x="0" y="0"/>
          <a:ext cx="0" cy="0"/>
          <a:chOff x="0" y="0"/>
          <a:chExt cx="0" cy="0"/>
        </a:xfrm>
      </p:grpSpPr>
      <p:sp>
        <p:nvSpPr>
          <p:cNvPr id="1251" name="Google Shape;1251;p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2" name="Google Shape;1252;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p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8" name="Google Shape;1258;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 name="Shape 1262"/>
        <p:cNvGrpSpPr/>
        <p:nvPr/>
      </p:nvGrpSpPr>
      <p:grpSpPr>
        <a:xfrm>
          <a:off x="0" y="0"/>
          <a:ext cx="0" cy="0"/>
          <a:chOff x="0" y="0"/>
          <a:chExt cx="0" cy="0"/>
        </a:xfrm>
      </p:grpSpPr>
      <p:sp>
        <p:nvSpPr>
          <p:cNvPr id="1263" name="Google Shape;1263;p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4" name="Google Shape;1264;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p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6" name="Google Shape;1276;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2" name="Shape 1282"/>
        <p:cNvGrpSpPr/>
        <p:nvPr/>
      </p:nvGrpSpPr>
      <p:grpSpPr>
        <a:xfrm>
          <a:off x="0" y="0"/>
          <a:ext cx="0" cy="0"/>
          <a:chOff x="0" y="0"/>
          <a:chExt cx="0" cy="0"/>
        </a:xfrm>
      </p:grpSpPr>
      <p:sp>
        <p:nvSpPr>
          <p:cNvPr id="1283" name="Google Shape;1283;p8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4" name="Google Shape;1284;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p8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9" name="Google Shape;1289;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3" name="Shape 1293"/>
        <p:cNvGrpSpPr/>
        <p:nvPr/>
      </p:nvGrpSpPr>
      <p:grpSpPr>
        <a:xfrm>
          <a:off x="0" y="0"/>
          <a:ext cx="0" cy="0"/>
          <a:chOff x="0" y="0"/>
          <a:chExt cx="0" cy="0"/>
        </a:xfrm>
      </p:grpSpPr>
      <p:sp>
        <p:nvSpPr>
          <p:cNvPr id="1294" name="Google Shape;1294;p8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5" name="Google Shape;1295;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6" name="Google Shape;78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9" name="Shape 1299"/>
        <p:cNvGrpSpPr/>
        <p:nvPr/>
      </p:nvGrpSpPr>
      <p:grpSpPr>
        <a:xfrm>
          <a:off x="0" y="0"/>
          <a:ext cx="0" cy="0"/>
          <a:chOff x="0" y="0"/>
          <a:chExt cx="0" cy="0"/>
        </a:xfrm>
      </p:grpSpPr>
      <p:sp>
        <p:nvSpPr>
          <p:cNvPr id="1300" name="Google Shape;1300;p9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1" name="Google Shape;1301;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p9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7" name="Google Shape;1307;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p9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3" name="Google Shape;1313;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6" name="Shape 1316"/>
        <p:cNvGrpSpPr/>
        <p:nvPr/>
      </p:nvGrpSpPr>
      <p:grpSpPr>
        <a:xfrm>
          <a:off x="0" y="0"/>
          <a:ext cx="0" cy="0"/>
          <a:chOff x="0" y="0"/>
          <a:chExt cx="0" cy="0"/>
        </a:xfrm>
      </p:grpSpPr>
      <p:sp>
        <p:nvSpPr>
          <p:cNvPr id="1317" name="Google Shape;1317;p9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8" name="Google Shape;1318;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2" name="Shape 1322"/>
        <p:cNvGrpSpPr/>
        <p:nvPr/>
      </p:nvGrpSpPr>
      <p:grpSpPr>
        <a:xfrm>
          <a:off x="0" y="0"/>
          <a:ext cx="0" cy="0"/>
          <a:chOff x="0" y="0"/>
          <a:chExt cx="0" cy="0"/>
        </a:xfrm>
      </p:grpSpPr>
      <p:sp>
        <p:nvSpPr>
          <p:cNvPr id="1323" name="Google Shape;1323;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4" name="Google Shape;1324;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US" sz="1200">
                <a:solidFill>
                  <a:schemeClr val="dk1"/>
                </a:solidFill>
                <a:latin typeface="Calibri"/>
                <a:ea typeface="Calibri"/>
                <a:cs typeface="Calibri"/>
                <a:sym typeface="Calibri"/>
              </a:rPr>
              <a:t>Narrow</a:t>
            </a:r>
            <a:r>
              <a:rPr b="0" i="0" lang="en-US" sz="1200">
                <a:solidFill>
                  <a:schemeClr val="dk1"/>
                </a:solidFill>
                <a:latin typeface="Calibri"/>
                <a:ea typeface="Calibri"/>
                <a:cs typeface="Calibri"/>
                <a:sym typeface="Calibri"/>
              </a:rPr>
              <a:t>-</a:t>
            </a:r>
            <a:r>
              <a:rPr b="1" i="0" lang="en-US" sz="1200">
                <a:solidFill>
                  <a:schemeClr val="dk1"/>
                </a:solidFill>
                <a:latin typeface="Calibri"/>
                <a:ea typeface="Calibri"/>
                <a:cs typeface="Calibri"/>
                <a:sym typeface="Calibri"/>
              </a:rPr>
              <a:t>angle glaucoma</a:t>
            </a:r>
            <a:r>
              <a:rPr b="0" i="0" lang="en-US" sz="1200">
                <a:solidFill>
                  <a:schemeClr val="dk1"/>
                </a:solidFill>
                <a:latin typeface="Calibri"/>
                <a:ea typeface="Calibri"/>
                <a:cs typeface="Calibri"/>
                <a:sym typeface="Calibri"/>
              </a:rPr>
              <a:t> is a type of </a:t>
            </a:r>
            <a:r>
              <a:rPr b="1" i="0" lang="en-US" sz="1200">
                <a:solidFill>
                  <a:schemeClr val="dk1"/>
                </a:solidFill>
                <a:latin typeface="Calibri"/>
                <a:ea typeface="Calibri"/>
                <a:cs typeface="Calibri"/>
                <a:sym typeface="Calibri"/>
              </a:rPr>
              <a:t>glaucoma</a:t>
            </a:r>
            <a:r>
              <a:rPr b="0" i="0" lang="en-US" sz="1200">
                <a:solidFill>
                  <a:schemeClr val="dk1"/>
                </a:solidFill>
                <a:latin typeface="Calibri"/>
                <a:ea typeface="Calibri"/>
                <a:cs typeface="Calibri"/>
                <a:sym typeface="Calibri"/>
              </a:rPr>
              <a:t> that occurs when the structure inside the eye that allows fluid to drain normally from the eye (called the drainage </a:t>
            </a:r>
            <a:r>
              <a:rPr b="1" i="0" lang="en-US" sz="1200">
                <a:solidFill>
                  <a:schemeClr val="dk1"/>
                </a:solidFill>
                <a:latin typeface="Calibri"/>
                <a:ea typeface="Calibri"/>
                <a:cs typeface="Calibri"/>
                <a:sym typeface="Calibri"/>
              </a:rPr>
              <a:t>angle</a:t>
            </a:r>
            <a:r>
              <a:rPr b="0" i="0" lang="en-US" sz="1200">
                <a:solidFill>
                  <a:schemeClr val="dk1"/>
                </a:solidFill>
                <a:latin typeface="Calibri"/>
                <a:ea typeface="Calibri"/>
                <a:cs typeface="Calibri"/>
                <a:sym typeface="Calibri"/>
              </a:rPr>
              <a:t>) becomes restricted.</a:t>
            </a:r>
            <a:endParaRPr/>
          </a:p>
          <a:p>
            <a:pPr indent="0" lvl="0" marL="0" rtl="0" algn="l">
              <a:spcBef>
                <a:spcPts val="0"/>
              </a:spcBef>
              <a:spcAft>
                <a:spcPts val="0"/>
              </a:spcAft>
              <a:buNone/>
            </a:pPr>
            <a:br>
              <a:rPr b="0" i="0" lang="en-US" sz="1200">
                <a:solidFill>
                  <a:schemeClr val="dk1"/>
                </a:solidFill>
                <a:latin typeface="Calibri"/>
                <a:ea typeface="Calibri"/>
                <a:cs typeface="Calibri"/>
                <a:sym typeface="Calibri"/>
              </a:rPr>
            </a:br>
            <a:endParaRPr/>
          </a:p>
        </p:txBody>
      </p:sp>
      <p:sp>
        <p:nvSpPr>
          <p:cNvPr id="1325" name="Google Shape;1325;p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8" name="Shape 1328"/>
        <p:cNvGrpSpPr/>
        <p:nvPr/>
      </p:nvGrpSpPr>
      <p:grpSpPr>
        <a:xfrm>
          <a:off x="0" y="0"/>
          <a:ext cx="0" cy="0"/>
          <a:chOff x="0" y="0"/>
          <a:chExt cx="0" cy="0"/>
        </a:xfrm>
      </p:grpSpPr>
      <p:sp>
        <p:nvSpPr>
          <p:cNvPr id="1329" name="Google Shape;1329;p9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0" name="Google Shape;1330;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3" name="Shape 1333"/>
        <p:cNvGrpSpPr/>
        <p:nvPr/>
      </p:nvGrpSpPr>
      <p:grpSpPr>
        <a:xfrm>
          <a:off x="0" y="0"/>
          <a:ext cx="0" cy="0"/>
          <a:chOff x="0" y="0"/>
          <a:chExt cx="0" cy="0"/>
        </a:xfrm>
      </p:grpSpPr>
      <p:sp>
        <p:nvSpPr>
          <p:cNvPr id="1334" name="Google Shape;1334;p9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5" name="Google Shape;1335;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9" name="Shape 1339"/>
        <p:cNvGrpSpPr/>
        <p:nvPr/>
      </p:nvGrpSpPr>
      <p:grpSpPr>
        <a:xfrm>
          <a:off x="0" y="0"/>
          <a:ext cx="0" cy="0"/>
          <a:chOff x="0" y="0"/>
          <a:chExt cx="0" cy="0"/>
        </a:xfrm>
      </p:grpSpPr>
      <p:sp>
        <p:nvSpPr>
          <p:cNvPr id="1340" name="Google Shape;1340;p9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1" name="Google Shape;1341;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5" name="Shape 1345"/>
        <p:cNvGrpSpPr/>
        <p:nvPr/>
      </p:nvGrpSpPr>
      <p:grpSpPr>
        <a:xfrm>
          <a:off x="0" y="0"/>
          <a:ext cx="0" cy="0"/>
          <a:chOff x="0" y="0"/>
          <a:chExt cx="0" cy="0"/>
        </a:xfrm>
      </p:grpSpPr>
      <p:sp>
        <p:nvSpPr>
          <p:cNvPr id="1346" name="Google Shape;1346;p9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7" name="Google Shape;1347;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1" name="Shape 1351"/>
        <p:cNvGrpSpPr/>
        <p:nvPr/>
      </p:nvGrpSpPr>
      <p:grpSpPr>
        <a:xfrm>
          <a:off x="0" y="0"/>
          <a:ext cx="0" cy="0"/>
          <a:chOff x="0" y="0"/>
          <a:chExt cx="0" cy="0"/>
        </a:xfrm>
      </p:grpSpPr>
      <p:sp>
        <p:nvSpPr>
          <p:cNvPr id="1352" name="Google Shape;1352;p9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3" name="Google Shape;1353;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jpg"/><Relationship Id="rId3" Type="http://schemas.openxmlformats.org/officeDocument/2006/relationships/image" Target="../media/image7.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2"/>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3600"/>
              <a:buFont typeface="Trebuchet MS"/>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2"/>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29" name="Google Shape;29;p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94" name="Shape 94"/>
        <p:cNvGrpSpPr/>
        <p:nvPr/>
      </p:nvGrpSpPr>
      <p:grpSpPr>
        <a:xfrm>
          <a:off x="0" y="0"/>
          <a:ext cx="0" cy="0"/>
          <a:chOff x="0" y="0"/>
          <a:chExt cx="0" cy="0"/>
        </a:xfrm>
      </p:grpSpPr>
      <p:sp>
        <p:nvSpPr>
          <p:cNvPr id="95" name="Google Shape;95;p11"/>
          <p:cNvSpPr txBox="1"/>
          <p:nvPr>
            <p:ph type="title"/>
          </p:nvPr>
        </p:nvSpPr>
        <p:spPr>
          <a:xfrm>
            <a:off x="677335" y="609600"/>
            <a:ext cx="8596668" cy="3403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11"/>
          <p:cNvSpPr txBox="1"/>
          <p:nvPr>
            <p:ph idx="1"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97" name="Google Shape;97;p1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1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1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100" name="Shape 100"/>
        <p:cNvGrpSpPr/>
        <p:nvPr/>
      </p:nvGrpSpPr>
      <p:grpSpPr>
        <a:xfrm>
          <a:off x="0" y="0"/>
          <a:ext cx="0" cy="0"/>
          <a:chOff x="0" y="0"/>
          <a:chExt cx="0" cy="0"/>
        </a:xfrm>
      </p:grpSpPr>
      <p:sp>
        <p:nvSpPr>
          <p:cNvPr id="101" name="Google Shape;101;p12"/>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12"/>
          <p:cNvSpPr txBox="1"/>
          <p:nvPr>
            <p:ph idx="1" type="body"/>
          </p:nvPr>
        </p:nvSpPr>
        <p:spPr>
          <a:xfrm>
            <a:off x="1366139" y="3632200"/>
            <a:ext cx="7224524" cy="381000"/>
          </a:xfrm>
          <a:prstGeom prst="rect">
            <a:avLst/>
          </a:prstGeom>
          <a:noFill/>
          <a:ln>
            <a:noFill/>
          </a:ln>
        </p:spPr>
        <p:txBody>
          <a:bodyPr anchorCtr="0" anchor="ctr" bIns="45700" lIns="91425" spcFirstLastPara="1" rIns="91425" wrap="square" tIns="45700">
            <a:noAutofit/>
          </a:bodyPr>
          <a:lstStyle>
            <a:lvl1pPr indent="-228600" lvl="0" marL="457200" algn="l">
              <a:spcBef>
                <a:spcPts val="1000"/>
              </a:spcBef>
              <a:spcAft>
                <a:spcPts val="0"/>
              </a:spcAft>
              <a:buSzPts val="1280"/>
              <a:buFont typeface="Trebuchet MS"/>
              <a:buNone/>
              <a:defRPr sz="1600">
                <a:solidFill>
                  <a:srgbClr val="7F7F7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03" name="Google Shape;103;p12"/>
          <p:cNvSpPr txBox="1"/>
          <p:nvPr>
            <p:ph idx="2"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04" name="Google Shape;104;p1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1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07" name="Google Shape;107;p12"/>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rgbClr val="BFE471"/>
                </a:solidFill>
                <a:latin typeface="Arial"/>
                <a:ea typeface="Arial"/>
                <a:cs typeface="Arial"/>
                <a:sym typeface="Arial"/>
              </a:rPr>
              <a:t>“</a:t>
            </a:r>
            <a:endParaRPr/>
          </a:p>
        </p:txBody>
      </p:sp>
      <p:sp>
        <p:nvSpPr>
          <p:cNvPr id="108" name="Google Shape;108;p12"/>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rgbClr val="BFE471"/>
                </a:solidFill>
                <a:latin typeface="Arial"/>
                <a:ea typeface="Arial"/>
                <a:cs typeface="Arial"/>
                <a:sym typeface="Arial"/>
              </a:rPr>
              <a:t>”</a:t>
            </a:r>
            <a:endParaRPr sz="1800">
              <a:solidFill>
                <a:srgbClr val="BFE47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09" name="Shape 109"/>
        <p:cNvGrpSpPr/>
        <p:nvPr/>
      </p:nvGrpSpPr>
      <p:grpSpPr>
        <a:xfrm>
          <a:off x="0" y="0"/>
          <a:ext cx="0" cy="0"/>
          <a:chOff x="0" y="0"/>
          <a:chExt cx="0" cy="0"/>
        </a:xfrm>
      </p:grpSpPr>
      <p:sp>
        <p:nvSpPr>
          <p:cNvPr id="110" name="Google Shape;110;p13"/>
          <p:cNvSpPr txBox="1"/>
          <p:nvPr>
            <p:ph type="title"/>
          </p:nvPr>
        </p:nvSpPr>
        <p:spPr>
          <a:xfrm>
            <a:off x="677335" y="1931988"/>
            <a:ext cx="8596668" cy="259546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13"/>
          <p:cNvSpPr txBox="1"/>
          <p:nvPr>
            <p:ph idx="1"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12" name="Google Shape;112;p1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1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1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115" name="Shape 115"/>
        <p:cNvGrpSpPr/>
        <p:nvPr/>
      </p:nvGrpSpPr>
      <p:grpSpPr>
        <a:xfrm>
          <a:off x="0" y="0"/>
          <a:ext cx="0" cy="0"/>
          <a:chOff x="0" y="0"/>
          <a:chExt cx="0" cy="0"/>
        </a:xfrm>
      </p:grpSpPr>
      <p:sp>
        <p:nvSpPr>
          <p:cNvPr id="116" name="Google Shape;116;p14"/>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14"/>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rgbClr val="3F3F3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18" name="Google Shape;118;p14"/>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19" name="Google Shape;119;p1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1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1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22" name="Google Shape;122;p14"/>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rgbClr val="BFE471"/>
                </a:solidFill>
                <a:latin typeface="Arial"/>
                <a:ea typeface="Arial"/>
                <a:cs typeface="Arial"/>
                <a:sym typeface="Arial"/>
              </a:rPr>
              <a:t>“</a:t>
            </a:r>
            <a:endParaRPr/>
          </a:p>
        </p:txBody>
      </p:sp>
      <p:sp>
        <p:nvSpPr>
          <p:cNvPr id="123" name="Google Shape;123;p14"/>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rgbClr val="BFE47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124" name="Shape 124"/>
        <p:cNvGrpSpPr/>
        <p:nvPr/>
      </p:nvGrpSpPr>
      <p:grpSpPr>
        <a:xfrm>
          <a:off x="0" y="0"/>
          <a:ext cx="0" cy="0"/>
          <a:chOff x="0" y="0"/>
          <a:chExt cx="0" cy="0"/>
        </a:xfrm>
      </p:grpSpPr>
      <p:sp>
        <p:nvSpPr>
          <p:cNvPr id="125" name="Google Shape;125;p15"/>
          <p:cNvSpPr txBox="1"/>
          <p:nvPr>
            <p:ph type="title"/>
          </p:nvPr>
        </p:nvSpPr>
        <p:spPr>
          <a:xfrm>
            <a:off x="685799" y="609600"/>
            <a:ext cx="8588203"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15"/>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chemeClr val="accent1"/>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27" name="Google Shape;127;p15"/>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28" name="Google Shape;128;p1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1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1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1" name="Shape 131"/>
        <p:cNvGrpSpPr/>
        <p:nvPr/>
      </p:nvGrpSpPr>
      <p:grpSpPr>
        <a:xfrm>
          <a:off x="0" y="0"/>
          <a:ext cx="0" cy="0"/>
          <a:chOff x="0" y="0"/>
          <a:chExt cx="0" cy="0"/>
        </a:xfrm>
      </p:grpSpPr>
      <p:sp>
        <p:nvSpPr>
          <p:cNvPr id="132" name="Google Shape;132;p1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16"/>
          <p:cNvSpPr txBox="1"/>
          <p:nvPr>
            <p:ph idx="1" type="body"/>
          </p:nvPr>
        </p:nvSpPr>
        <p:spPr>
          <a:xfrm rot="5400000">
            <a:off x="3035281" y="-197358"/>
            <a:ext cx="3880773" cy="8596668"/>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34" name="Google Shape;134;p1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1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1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7" name="Shape 137"/>
        <p:cNvGrpSpPr/>
        <p:nvPr/>
      </p:nvGrpSpPr>
      <p:grpSpPr>
        <a:xfrm>
          <a:off x="0" y="0"/>
          <a:ext cx="0" cy="0"/>
          <a:chOff x="0" y="0"/>
          <a:chExt cx="0" cy="0"/>
        </a:xfrm>
      </p:grpSpPr>
      <p:sp>
        <p:nvSpPr>
          <p:cNvPr id="138" name="Google Shape;138;p17"/>
          <p:cNvSpPr txBox="1"/>
          <p:nvPr>
            <p:ph type="title"/>
          </p:nvPr>
        </p:nvSpPr>
        <p:spPr>
          <a:xfrm rot="5400000">
            <a:off x="5994319" y="2582953"/>
            <a:ext cx="5251451" cy="1304743"/>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17"/>
          <p:cNvSpPr txBox="1"/>
          <p:nvPr>
            <p:ph idx="1" type="body"/>
          </p:nvPr>
        </p:nvSpPr>
        <p:spPr>
          <a:xfrm rot="5400000">
            <a:off x="1581685" y="-294750"/>
            <a:ext cx="5251450" cy="7060150"/>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40" name="Google Shape;140;p1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1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1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4" name="Shape 154"/>
        <p:cNvGrpSpPr/>
        <p:nvPr/>
      </p:nvGrpSpPr>
      <p:grpSpPr>
        <a:xfrm>
          <a:off x="0" y="0"/>
          <a:ext cx="0" cy="0"/>
          <a:chOff x="0" y="0"/>
          <a:chExt cx="0" cy="0"/>
        </a:xfrm>
      </p:grpSpPr>
      <p:cxnSp>
        <p:nvCxnSpPr>
          <p:cNvPr id="155" name="Google Shape;155;p19"/>
          <p:cNvCxnSpPr/>
          <p:nvPr/>
        </p:nvCxnSpPr>
        <p:spPr>
          <a:xfrm>
            <a:off x="1396169" y="2421466"/>
            <a:ext cx="9407298" cy="0"/>
          </a:xfrm>
          <a:prstGeom prst="straightConnector1">
            <a:avLst/>
          </a:prstGeom>
          <a:noFill/>
          <a:ln cap="flat" cmpd="sng" w="15875">
            <a:solidFill>
              <a:schemeClr val="accent1"/>
            </a:solidFill>
            <a:prstDash val="solid"/>
            <a:round/>
            <a:headEnd len="sm" w="sm" type="none"/>
            <a:tailEnd len="sm" w="sm" type="none"/>
          </a:ln>
        </p:spPr>
      </p:cxnSp>
      <p:sp>
        <p:nvSpPr>
          <p:cNvPr id="156" name="Google Shape;156;p19"/>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19"/>
          <p:cNvSpPr txBox="1"/>
          <p:nvPr>
            <p:ph idx="1" type="body"/>
          </p:nvPr>
        </p:nvSpPr>
        <p:spPr>
          <a:xfrm>
            <a:off x="1295401" y="2556932"/>
            <a:ext cx="9601196" cy="3318936"/>
          </a:xfrm>
          <a:prstGeom prst="rect">
            <a:avLst/>
          </a:prstGeom>
          <a:noFill/>
          <a:ln>
            <a:noFill/>
          </a:ln>
        </p:spPr>
        <p:txBody>
          <a:bodyPr anchorCtr="0" anchor="t" bIns="45700" lIns="91425" spcFirstLastPara="1" rIns="91425" wrap="square" tIns="45700">
            <a:norm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158" name="Google Shape;158;p19"/>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19"/>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19"/>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161" name="Shape 161"/>
        <p:cNvGrpSpPr/>
        <p:nvPr/>
      </p:nvGrpSpPr>
      <p:grpSpPr>
        <a:xfrm>
          <a:off x="0" y="0"/>
          <a:ext cx="0" cy="0"/>
          <a:chOff x="0" y="0"/>
          <a:chExt cx="0" cy="0"/>
        </a:xfrm>
      </p:grpSpPr>
      <p:sp>
        <p:nvSpPr>
          <p:cNvPr id="162" name="Google Shape;162;p2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 name="Google Shape;163;p20"/>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164" name="Google Shape;164;p20"/>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rm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165" name="Google Shape;165;p20"/>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 name="Google Shape;166;p20"/>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7" name="Google Shape;167;p20"/>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000">
                <a:solidFill>
                  <a:schemeClr val="dk1"/>
                </a:solidFill>
                <a:latin typeface="Garamond"/>
                <a:ea typeface="Garamond"/>
                <a:cs typeface="Garamond"/>
                <a:sym typeface="Garamond"/>
              </a:defRPr>
            </a:lvl1pPr>
            <a:lvl2pPr indent="0" lvl="1" marL="0" algn="r">
              <a:spcBef>
                <a:spcPts val="0"/>
              </a:spcBef>
              <a:buNone/>
              <a:defRPr b="0" i="0" sz="1000">
                <a:solidFill>
                  <a:schemeClr val="dk1"/>
                </a:solidFill>
                <a:latin typeface="Garamond"/>
                <a:ea typeface="Garamond"/>
                <a:cs typeface="Garamond"/>
                <a:sym typeface="Garamond"/>
              </a:defRPr>
            </a:lvl2pPr>
            <a:lvl3pPr indent="0" lvl="2" marL="0" algn="r">
              <a:spcBef>
                <a:spcPts val="0"/>
              </a:spcBef>
              <a:buNone/>
              <a:defRPr b="0" i="0" sz="1000">
                <a:solidFill>
                  <a:schemeClr val="dk1"/>
                </a:solidFill>
                <a:latin typeface="Garamond"/>
                <a:ea typeface="Garamond"/>
                <a:cs typeface="Garamond"/>
                <a:sym typeface="Garamond"/>
              </a:defRPr>
            </a:lvl3pPr>
            <a:lvl4pPr indent="0" lvl="3" marL="0" algn="r">
              <a:spcBef>
                <a:spcPts val="0"/>
              </a:spcBef>
              <a:buNone/>
              <a:defRPr b="0" i="0" sz="1000">
                <a:solidFill>
                  <a:schemeClr val="dk1"/>
                </a:solidFill>
                <a:latin typeface="Garamond"/>
                <a:ea typeface="Garamond"/>
                <a:cs typeface="Garamond"/>
                <a:sym typeface="Garamond"/>
              </a:defRPr>
            </a:lvl4pPr>
            <a:lvl5pPr indent="0" lvl="4" marL="0" algn="r">
              <a:spcBef>
                <a:spcPts val="0"/>
              </a:spcBef>
              <a:buNone/>
              <a:defRPr b="0" i="0" sz="1000">
                <a:solidFill>
                  <a:schemeClr val="dk1"/>
                </a:solidFill>
                <a:latin typeface="Garamond"/>
                <a:ea typeface="Garamond"/>
                <a:cs typeface="Garamond"/>
                <a:sym typeface="Garamond"/>
              </a:defRPr>
            </a:lvl5pPr>
            <a:lvl6pPr indent="0" lvl="5" marL="0" algn="r">
              <a:spcBef>
                <a:spcPts val="0"/>
              </a:spcBef>
              <a:buNone/>
              <a:defRPr b="0" i="0" sz="1000">
                <a:solidFill>
                  <a:schemeClr val="dk1"/>
                </a:solidFill>
                <a:latin typeface="Garamond"/>
                <a:ea typeface="Garamond"/>
                <a:cs typeface="Garamond"/>
                <a:sym typeface="Garamond"/>
              </a:defRPr>
            </a:lvl6pPr>
            <a:lvl7pPr indent="0" lvl="6" marL="0" algn="r">
              <a:spcBef>
                <a:spcPts val="0"/>
              </a:spcBef>
              <a:buNone/>
              <a:defRPr b="0" i="0" sz="1000">
                <a:solidFill>
                  <a:schemeClr val="dk1"/>
                </a:solidFill>
                <a:latin typeface="Garamond"/>
                <a:ea typeface="Garamond"/>
                <a:cs typeface="Garamond"/>
                <a:sym typeface="Garamond"/>
              </a:defRPr>
            </a:lvl7pPr>
            <a:lvl8pPr indent="0" lvl="7" marL="0" algn="r">
              <a:spcBef>
                <a:spcPts val="0"/>
              </a:spcBef>
              <a:buNone/>
              <a:defRPr b="0" i="0" sz="1000">
                <a:solidFill>
                  <a:schemeClr val="dk1"/>
                </a:solidFill>
                <a:latin typeface="Garamond"/>
                <a:ea typeface="Garamond"/>
                <a:cs typeface="Garamond"/>
                <a:sym typeface="Garamond"/>
              </a:defRPr>
            </a:lvl8pPr>
            <a:lvl9pPr indent="0" lvl="8" marL="0" algn="r">
              <a:spcBef>
                <a:spcPts val="0"/>
              </a:spcBef>
              <a:buNone/>
              <a:defRPr b="0" i="0" sz="1000">
                <a:solidFill>
                  <a:schemeClr val="dk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68" name="Shape 168"/>
        <p:cNvGrpSpPr/>
        <p:nvPr/>
      </p:nvGrpSpPr>
      <p:grpSpPr>
        <a:xfrm>
          <a:off x="0" y="0"/>
          <a:ext cx="0" cy="0"/>
          <a:chOff x="0" y="0"/>
          <a:chExt cx="0" cy="0"/>
        </a:xfrm>
      </p:grpSpPr>
      <p:grpSp>
        <p:nvGrpSpPr>
          <p:cNvPr id="169" name="Google Shape;169;p21"/>
          <p:cNvGrpSpPr/>
          <p:nvPr/>
        </p:nvGrpSpPr>
        <p:grpSpPr>
          <a:xfrm>
            <a:off x="-16934" y="0"/>
            <a:ext cx="12231160" cy="6856214"/>
            <a:chOff x="-16934" y="0"/>
            <a:chExt cx="12231160" cy="6856214"/>
          </a:xfrm>
        </p:grpSpPr>
        <p:pic>
          <p:nvPicPr>
            <p:cNvPr descr="HD-PanelTitleR1.png" id="170" name="Google Shape;170;p21"/>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171" name="Google Shape;171;p21"/>
            <p:cNvSpPr/>
            <p:nvPr/>
          </p:nvSpPr>
          <p:spPr>
            <a:xfrm>
              <a:off x="2328332" y="1540931"/>
              <a:ext cx="7543802" cy="3835401"/>
            </a:xfrm>
            <a:prstGeom prst="rect">
              <a:avLst/>
            </a:prstGeom>
            <a:noFill/>
            <a:ln cap="flat" cmpd="sng" w="15875">
              <a:solidFill>
                <a:schemeClr val="accen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HDRibbonTitle-UniformTrim.png" id="172" name="Google Shape;172;p21"/>
            <p:cNvPicPr preferRelativeResize="0"/>
            <p:nvPr/>
          </p:nvPicPr>
          <p:blipFill rotWithShape="1">
            <a:blip r:embed="rId3">
              <a:alphaModFix/>
            </a:blip>
            <a:srcRect b="0" l="0" r="0" t="0"/>
            <a:stretch/>
          </p:blipFill>
          <p:spPr>
            <a:xfrm>
              <a:off x="-16934" y="3147609"/>
              <a:ext cx="2478024" cy="612648"/>
            </a:xfrm>
            <a:prstGeom prst="rect">
              <a:avLst/>
            </a:prstGeom>
            <a:noFill/>
            <a:ln>
              <a:noFill/>
            </a:ln>
          </p:spPr>
        </p:pic>
        <p:pic>
          <p:nvPicPr>
            <p:cNvPr descr="HDRibbonTitle-UniformTrim.png" id="173" name="Google Shape;173;p21"/>
            <p:cNvPicPr preferRelativeResize="0"/>
            <p:nvPr/>
          </p:nvPicPr>
          <p:blipFill rotWithShape="1">
            <a:blip r:embed="rId3">
              <a:alphaModFix/>
            </a:blip>
            <a:srcRect b="0" l="0" r="0" t="0"/>
            <a:stretch/>
          </p:blipFill>
          <p:spPr>
            <a:xfrm>
              <a:off x="9736202" y="3147609"/>
              <a:ext cx="2478024" cy="612648"/>
            </a:xfrm>
            <a:prstGeom prst="rect">
              <a:avLst/>
            </a:prstGeom>
            <a:noFill/>
            <a:ln>
              <a:noFill/>
            </a:ln>
          </p:spPr>
        </p:pic>
      </p:grpSp>
      <p:sp>
        <p:nvSpPr>
          <p:cNvPr id="174" name="Google Shape;174;p21"/>
          <p:cNvSpPr txBox="1"/>
          <p:nvPr>
            <p:ph type="ctrTitle"/>
          </p:nvPr>
        </p:nvSpPr>
        <p:spPr>
          <a:xfrm>
            <a:off x="2692398" y="1871131"/>
            <a:ext cx="6815669" cy="1515533"/>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Clr>
                <a:srgbClr val="262626"/>
              </a:buClr>
              <a:buSzPts val="5400"/>
              <a:buFont typeface="Garamond"/>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p21"/>
          <p:cNvSpPr txBox="1"/>
          <p:nvPr>
            <p:ph idx="1" type="subTitle"/>
          </p:nvPr>
        </p:nvSpPr>
        <p:spPr>
          <a:xfrm>
            <a:off x="2692398" y="3657597"/>
            <a:ext cx="6815669" cy="1320802"/>
          </a:xfrm>
          <a:prstGeom prst="rect">
            <a:avLst/>
          </a:prstGeom>
          <a:noFill/>
          <a:ln>
            <a:noFill/>
          </a:ln>
        </p:spPr>
        <p:txBody>
          <a:bodyPr anchorCtr="0" anchor="t" bIns="45700" lIns="91425" spcFirstLastPara="1" rIns="91425" wrap="square" tIns="45700">
            <a:normAutofit/>
          </a:bodyPr>
          <a:lstStyle>
            <a:lvl1pPr lvl="0" algn="ctr">
              <a:spcBef>
                <a:spcPts val="420"/>
              </a:spcBef>
              <a:spcAft>
                <a:spcPts val="0"/>
              </a:spcAft>
              <a:buSzPts val="2415"/>
              <a:buNone/>
              <a:defRPr sz="2100">
                <a:solidFill>
                  <a:schemeClr val="dk1"/>
                </a:solidFill>
              </a:defRPr>
            </a:lvl1pPr>
            <a:lvl2pPr lvl="1" algn="ctr">
              <a:spcBef>
                <a:spcPts val="600"/>
              </a:spcBef>
              <a:spcAft>
                <a:spcPts val="0"/>
              </a:spcAft>
              <a:buSzPts val="2300"/>
              <a:buNone/>
              <a:defRPr>
                <a:solidFill>
                  <a:srgbClr val="888888"/>
                </a:solidFill>
              </a:defRPr>
            </a:lvl2pPr>
            <a:lvl3pPr lvl="2" algn="ctr">
              <a:spcBef>
                <a:spcPts val="600"/>
              </a:spcBef>
              <a:spcAft>
                <a:spcPts val="0"/>
              </a:spcAft>
              <a:buSzPts val="2070"/>
              <a:buNone/>
              <a:defRPr>
                <a:solidFill>
                  <a:srgbClr val="888888"/>
                </a:solidFill>
              </a:defRPr>
            </a:lvl3pPr>
            <a:lvl4pPr lvl="3" algn="ctr">
              <a:spcBef>
                <a:spcPts val="600"/>
              </a:spcBef>
              <a:spcAft>
                <a:spcPts val="0"/>
              </a:spcAft>
              <a:buSzPts val="1840"/>
              <a:buNone/>
              <a:defRPr>
                <a:solidFill>
                  <a:srgbClr val="888888"/>
                </a:solidFill>
              </a:defRPr>
            </a:lvl4pPr>
            <a:lvl5pPr lvl="4" algn="ctr">
              <a:spcBef>
                <a:spcPts val="600"/>
              </a:spcBef>
              <a:spcAft>
                <a:spcPts val="0"/>
              </a:spcAft>
              <a:buSzPts val="1610"/>
              <a:buNone/>
              <a:defRPr>
                <a:solidFill>
                  <a:srgbClr val="888888"/>
                </a:solidFill>
              </a:defRPr>
            </a:lvl5pPr>
            <a:lvl6pPr lvl="5" algn="ctr">
              <a:spcBef>
                <a:spcPts val="600"/>
              </a:spcBef>
              <a:spcAft>
                <a:spcPts val="0"/>
              </a:spcAft>
              <a:buSzPts val="1610"/>
              <a:buNone/>
              <a:defRPr>
                <a:solidFill>
                  <a:srgbClr val="888888"/>
                </a:solidFill>
              </a:defRPr>
            </a:lvl6pPr>
            <a:lvl7pPr lvl="6" algn="ctr">
              <a:spcBef>
                <a:spcPts val="600"/>
              </a:spcBef>
              <a:spcAft>
                <a:spcPts val="0"/>
              </a:spcAft>
              <a:buSzPts val="1610"/>
              <a:buNone/>
              <a:defRPr>
                <a:solidFill>
                  <a:srgbClr val="888888"/>
                </a:solidFill>
              </a:defRPr>
            </a:lvl7pPr>
            <a:lvl8pPr lvl="7" algn="ctr">
              <a:spcBef>
                <a:spcPts val="600"/>
              </a:spcBef>
              <a:spcAft>
                <a:spcPts val="0"/>
              </a:spcAft>
              <a:buSzPts val="1610"/>
              <a:buNone/>
              <a:defRPr>
                <a:solidFill>
                  <a:srgbClr val="888888"/>
                </a:solidFill>
              </a:defRPr>
            </a:lvl8pPr>
            <a:lvl9pPr lvl="8" algn="ctr">
              <a:spcBef>
                <a:spcPts val="600"/>
              </a:spcBef>
              <a:spcAft>
                <a:spcPts val="600"/>
              </a:spcAft>
              <a:buSzPts val="1610"/>
              <a:buNone/>
              <a:defRPr>
                <a:solidFill>
                  <a:srgbClr val="888888"/>
                </a:solidFill>
              </a:defRPr>
            </a:lvl9pPr>
          </a:lstStyle>
          <a:p/>
        </p:txBody>
      </p:sp>
      <p:sp>
        <p:nvSpPr>
          <p:cNvPr id="176" name="Google Shape;176;p21"/>
          <p:cNvSpPr txBox="1"/>
          <p:nvPr>
            <p:ph idx="10" type="dt"/>
          </p:nvPr>
        </p:nvSpPr>
        <p:spPr>
          <a:xfrm>
            <a:off x="7983232" y="5037663"/>
            <a:ext cx="897467"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p21"/>
          <p:cNvSpPr txBox="1"/>
          <p:nvPr>
            <p:ph idx="11" type="ftr"/>
          </p:nvPr>
        </p:nvSpPr>
        <p:spPr>
          <a:xfrm>
            <a:off x="2692397" y="5037663"/>
            <a:ext cx="5214635"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 name="Google Shape;178;p21"/>
          <p:cNvSpPr txBox="1"/>
          <p:nvPr>
            <p:ph idx="12" type="sldNum"/>
          </p:nvPr>
        </p:nvSpPr>
        <p:spPr>
          <a:xfrm>
            <a:off x="8956900" y="5037663"/>
            <a:ext cx="55116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179" name="Google Shape;179;p21"/>
          <p:cNvCxnSpPr/>
          <p:nvPr/>
        </p:nvCxnSpPr>
        <p:spPr>
          <a:xfrm>
            <a:off x="2692399" y="3522131"/>
            <a:ext cx="6815668"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32" name="Shape 32"/>
        <p:cNvGrpSpPr/>
        <p:nvPr/>
      </p:nvGrpSpPr>
      <p:grpSpPr>
        <a:xfrm>
          <a:off x="0" y="0"/>
          <a:ext cx="0" cy="0"/>
          <a:chOff x="0" y="0"/>
          <a:chExt cx="0" cy="0"/>
        </a:xfrm>
      </p:grpSpPr>
      <p:grpSp>
        <p:nvGrpSpPr>
          <p:cNvPr id="33" name="Google Shape;33;p3"/>
          <p:cNvGrpSpPr/>
          <p:nvPr/>
        </p:nvGrpSpPr>
        <p:grpSpPr>
          <a:xfrm>
            <a:off x="0" y="-8467"/>
            <a:ext cx="12192000" cy="6866467"/>
            <a:chOff x="0" y="-8467"/>
            <a:chExt cx="12192000" cy="6866467"/>
          </a:xfrm>
        </p:grpSpPr>
        <p:cxnSp>
          <p:nvCxnSpPr>
            <p:cNvPr id="34" name="Google Shape;34;p3"/>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35" name="Google Shape;35;p3"/>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36" name="Google Shape;36;p3"/>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37" name="Google Shape;37;p3"/>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8" name="Google Shape;38;p3"/>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3"/>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40" name="Google Shape;40;p3"/>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41" name="Google Shape;41;p3"/>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42" name="Google Shape;42;p3"/>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3"/>
            <p:cNvSpPr/>
            <p:nvPr/>
          </p:nvSpPr>
          <p:spPr>
            <a:xfrm rot="10800000">
              <a:off x="0" y="0"/>
              <a:ext cx="842596" cy="5666154"/>
            </a:xfrm>
            <a:prstGeom prst="triangle">
              <a:avLst>
                <a:gd fmla="val 10000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 name="Google Shape;44;p3"/>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3"/>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p:txBody>
      </p:sp>
      <p:sp>
        <p:nvSpPr>
          <p:cNvPr id="46" name="Google Shape;46;p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0" name="Shape 180"/>
        <p:cNvGrpSpPr/>
        <p:nvPr/>
      </p:nvGrpSpPr>
      <p:grpSpPr>
        <a:xfrm>
          <a:off x="0" y="0"/>
          <a:ext cx="0" cy="0"/>
          <a:chOff x="0" y="0"/>
          <a:chExt cx="0" cy="0"/>
        </a:xfrm>
      </p:grpSpPr>
      <p:sp>
        <p:nvSpPr>
          <p:cNvPr id="181" name="Google Shape;181;p22"/>
          <p:cNvSpPr txBox="1"/>
          <p:nvPr>
            <p:ph type="title"/>
          </p:nvPr>
        </p:nvSpPr>
        <p:spPr>
          <a:xfrm>
            <a:off x="2015069" y="1752606"/>
            <a:ext cx="8158688" cy="1822514"/>
          </a:xfrm>
          <a:prstGeom prst="rect">
            <a:avLst/>
          </a:prstGeom>
          <a:noFill/>
          <a:ln>
            <a:noFill/>
          </a:ln>
        </p:spPr>
        <p:txBody>
          <a:bodyPr anchorCtr="0" anchor="b" bIns="45700" lIns="91425" spcFirstLastPara="1" rIns="91425" wrap="square" tIns="45700">
            <a:normAutofit/>
          </a:bodyPr>
          <a:lstStyle>
            <a:lvl1pPr lvl="0" algn="ctr">
              <a:spcBef>
                <a:spcPts val="0"/>
              </a:spcBef>
              <a:spcAft>
                <a:spcPts val="0"/>
              </a:spcAft>
              <a:buClr>
                <a:srgbClr val="262626"/>
              </a:buClr>
              <a:buSzPts val="4400"/>
              <a:buFont typeface="Garamond"/>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22"/>
          <p:cNvSpPr txBox="1"/>
          <p:nvPr>
            <p:ph idx="1" type="body"/>
          </p:nvPr>
        </p:nvSpPr>
        <p:spPr>
          <a:xfrm>
            <a:off x="2015067" y="3846051"/>
            <a:ext cx="8158690" cy="954547"/>
          </a:xfrm>
          <a:prstGeom prst="rect">
            <a:avLst/>
          </a:prstGeom>
          <a:noFill/>
          <a:ln>
            <a:noFill/>
          </a:ln>
        </p:spPr>
        <p:txBody>
          <a:bodyPr anchorCtr="0" anchor="t" bIns="45700" lIns="91425" spcFirstLastPara="1" rIns="91425" wrap="square" tIns="45700">
            <a:normAutofit/>
          </a:bodyPr>
          <a:lstStyle>
            <a:lvl1pPr indent="-228600" lvl="0" marL="457200" algn="ctr">
              <a:spcBef>
                <a:spcPts val="480"/>
              </a:spcBef>
              <a:spcAft>
                <a:spcPts val="0"/>
              </a:spcAft>
              <a:buSzPts val="2760"/>
              <a:buNone/>
              <a:defRPr sz="2400">
                <a:solidFill>
                  <a:schemeClr val="dk1"/>
                </a:solidFill>
              </a:defRPr>
            </a:lvl1pPr>
            <a:lvl2pPr indent="-228600" lvl="1" marL="914400" algn="l">
              <a:spcBef>
                <a:spcPts val="600"/>
              </a:spcBef>
              <a:spcAft>
                <a:spcPts val="0"/>
              </a:spcAft>
              <a:buSzPts val="2070"/>
              <a:buNone/>
              <a:defRPr sz="1800">
                <a:solidFill>
                  <a:srgbClr val="888888"/>
                </a:solidFill>
              </a:defRPr>
            </a:lvl2pPr>
            <a:lvl3pPr indent="-228600" lvl="2" marL="1371600" algn="l">
              <a:spcBef>
                <a:spcPts val="600"/>
              </a:spcBef>
              <a:spcAft>
                <a:spcPts val="0"/>
              </a:spcAft>
              <a:buSzPts val="1840"/>
              <a:buNone/>
              <a:defRPr sz="1600">
                <a:solidFill>
                  <a:srgbClr val="888888"/>
                </a:solidFill>
              </a:defRPr>
            </a:lvl3pPr>
            <a:lvl4pPr indent="-228600" lvl="3" marL="1828800" algn="l">
              <a:spcBef>
                <a:spcPts val="600"/>
              </a:spcBef>
              <a:spcAft>
                <a:spcPts val="0"/>
              </a:spcAft>
              <a:buSzPts val="1610"/>
              <a:buNone/>
              <a:defRPr sz="1400">
                <a:solidFill>
                  <a:srgbClr val="888888"/>
                </a:solidFill>
              </a:defRPr>
            </a:lvl4pPr>
            <a:lvl5pPr indent="-228600" lvl="4" marL="2286000" algn="l">
              <a:spcBef>
                <a:spcPts val="600"/>
              </a:spcBef>
              <a:spcAft>
                <a:spcPts val="0"/>
              </a:spcAft>
              <a:buSzPts val="1610"/>
              <a:buNone/>
              <a:defRPr sz="1400">
                <a:solidFill>
                  <a:srgbClr val="888888"/>
                </a:solidFill>
              </a:defRPr>
            </a:lvl5pPr>
            <a:lvl6pPr indent="-228600" lvl="5" marL="2743200" algn="l">
              <a:spcBef>
                <a:spcPts val="600"/>
              </a:spcBef>
              <a:spcAft>
                <a:spcPts val="0"/>
              </a:spcAft>
              <a:buSzPts val="1610"/>
              <a:buNone/>
              <a:defRPr sz="1400">
                <a:solidFill>
                  <a:srgbClr val="888888"/>
                </a:solidFill>
              </a:defRPr>
            </a:lvl6pPr>
            <a:lvl7pPr indent="-228600" lvl="6" marL="3200400" algn="l">
              <a:spcBef>
                <a:spcPts val="600"/>
              </a:spcBef>
              <a:spcAft>
                <a:spcPts val="0"/>
              </a:spcAft>
              <a:buSzPts val="1610"/>
              <a:buNone/>
              <a:defRPr sz="1400">
                <a:solidFill>
                  <a:srgbClr val="888888"/>
                </a:solidFill>
              </a:defRPr>
            </a:lvl7pPr>
            <a:lvl8pPr indent="-228600" lvl="7" marL="3657600" algn="l">
              <a:spcBef>
                <a:spcPts val="600"/>
              </a:spcBef>
              <a:spcAft>
                <a:spcPts val="0"/>
              </a:spcAft>
              <a:buSzPts val="1610"/>
              <a:buNone/>
              <a:defRPr sz="1400">
                <a:solidFill>
                  <a:srgbClr val="888888"/>
                </a:solidFill>
              </a:defRPr>
            </a:lvl8pPr>
            <a:lvl9pPr indent="-228600" lvl="8" marL="4114800" algn="l">
              <a:spcBef>
                <a:spcPts val="600"/>
              </a:spcBef>
              <a:spcAft>
                <a:spcPts val="600"/>
              </a:spcAft>
              <a:buSzPts val="1610"/>
              <a:buNone/>
              <a:defRPr sz="1400">
                <a:solidFill>
                  <a:srgbClr val="888888"/>
                </a:solidFill>
              </a:defRPr>
            </a:lvl9pPr>
          </a:lstStyle>
          <a:p/>
        </p:txBody>
      </p:sp>
      <p:sp>
        <p:nvSpPr>
          <p:cNvPr id="183" name="Google Shape;183;p22"/>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p22"/>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 name="Google Shape;185;p22"/>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186" name="Google Shape;186;p22"/>
          <p:cNvCxnSpPr/>
          <p:nvPr/>
        </p:nvCxnSpPr>
        <p:spPr>
          <a:xfrm>
            <a:off x="2012723" y="3710585"/>
            <a:ext cx="8163380"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7" name="Shape 187"/>
        <p:cNvGrpSpPr/>
        <p:nvPr/>
      </p:nvGrpSpPr>
      <p:grpSpPr>
        <a:xfrm>
          <a:off x="0" y="0"/>
          <a:ext cx="0" cy="0"/>
          <a:chOff x="0" y="0"/>
          <a:chExt cx="0" cy="0"/>
        </a:xfrm>
      </p:grpSpPr>
      <p:cxnSp>
        <p:nvCxnSpPr>
          <p:cNvPr id="188" name="Google Shape;188;p23"/>
          <p:cNvCxnSpPr/>
          <p:nvPr/>
        </p:nvCxnSpPr>
        <p:spPr>
          <a:xfrm>
            <a:off x="1396169" y="2421466"/>
            <a:ext cx="9407298" cy="0"/>
          </a:xfrm>
          <a:prstGeom prst="straightConnector1">
            <a:avLst/>
          </a:prstGeom>
          <a:noFill/>
          <a:ln cap="flat" cmpd="sng" w="15875">
            <a:solidFill>
              <a:schemeClr val="accent1"/>
            </a:solidFill>
            <a:prstDash val="solid"/>
            <a:round/>
            <a:headEnd len="sm" w="sm" type="none"/>
            <a:tailEnd len="sm" w="sm" type="none"/>
          </a:ln>
        </p:spPr>
      </p:cxnSp>
      <p:sp>
        <p:nvSpPr>
          <p:cNvPr id="189" name="Google Shape;189;p23"/>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 name="Google Shape;190;p23"/>
          <p:cNvSpPr txBox="1"/>
          <p:nvPr>
            <p:ph idx="1" type="body"/>
          </p:nvPr>
        </p:nvSpPr>
        <p:spPr>
          <a:xfrm>
            <a:off x="1298448" y="2560320"/>
            <a:ext cx="4718304" cy="3310128"/>
          </a:xfrm>
          <a:prstGeom prst="rect">
            <a:avLst/>
          </a:prstGeom>
          <a:noFill/>
          <a:ln>
            <a:noFill/>
          </a:ln>
        </p:spPr>
        <p:txBody>
          <a:bodyPr anchorCtr="0" anchor="t" bIns="45700" lIns="91425" spcFirstLastPara="1" rIns="91425" wrap="square" tIns="45700">
            <a:norm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191" name="Google Shape;191;p23"/>
          <p:cNvSpPr txBox="1"/>
          <p:nvPr>
            <p:ph idx="2" type="body"/>
          </p:nvPr>
        </p:nvSpPr>
        <p:spPr>
          <a:xfrm>
            <a:off x="6181344" y="2560320"/>
            <a:ext cx="4718304" cy="3310128"/>
          </a:xfrm>
          <a:prstGeom prst="rect">
            <a:avLst/>
          </a:prstGeom>
          <a:noFill/>
          <a:ln>
            <a:noFill/>
          </a:ln>
        </p:spPr>
        <p:txBody>
          <a:bodyPr anchorCtr="0" anchor="t" bIns="45700" lIns="91425" spcFirstLastPara="1" rIns="91425" wrap="square" tIns="45700">
            <a:norm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192" name="Google Shape;192;p23"/>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3" name="Google Shape;193;p23"/>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4" name="Google Shape;194;p23"/>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5" name="Shape 195"/>
        <p:cNvGrpSpPr/>
        <p:nvPr/>
      </p:nvGrpSpPr>
      <p:grpSpPr>
        <a:xfrm>
          <a:off x="0" y="0"/>
          <a:ext cx="0" cy="0"/>
          <a:chOff x="0" y="0"/>
          <a:chExt cx="0" cy="0"/>
        </a:xfrm>
      </p:grpSpPr>
      <p:sp>
        <p:nvSpPr>
          <p:cNvPr id="196" name="Google Shape;196;p24"/>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262626"/>
              </a:buClr>
              <a:buSzPts val="4400"/>
              <a:buFont typeface="Garamond"/>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24"/>
          <p:cNvSpPr txBox="1"/>
          <p:nvPr>
            <p:ph idx="1" type="body"/>
          </p:nvPr>
        </p:nvSpPr>
        <p:spPr>
          <a:xfrm>
            <a:off x="1295400" y="2658533"/>
            <a:ext cx="4718304" cy="576262"/>
          </a:xfrm>
          <a:prstGeom prst="rect">
            <a:avLst/>
          </a:prstGeom>
          <a:noFill/>
          <a:ln>
            <a:noFill/>
          </a:ln>
        </p:spPr>
        <p:txBody>
          <a:bodyPr anchorCtr="0" anchor="b" bIns="45700" lIns="91425" spcFirstLastPara="1" rIns="91425" wrap="square" tIns="45700">
            <a:noAutofit/>
          </a:bodyPr>
          <a:lstStyle>
            <a:lvl1pPr indent="-228600" lvl="0" marL="457200" algn="l">
              <a:spcBef>
                <a:spcPts val="672"/>
              </a:spcBef>
              <a:spcAft>
                <a:spcPts val="0"/>
              </a:spcAft>
              <a:buSzPts val="3220"/>
              <a:buNone/>
              <a:defRPr b="0" sz="2800">
                <a:solidFill>
                  <a:schemeClr val="accent1"/>
                </a:solidFill>
              </a:defRPr>
            </a:lvl1pPr>
            <a:lvl2pPr indent="-228600" lvl="1" marL="914400" algn="l">
              <a:spcBef>
                <a:spcPts val="600"/>
              </a:spcBef>
              <a:spcAft>
                <a:spcPts val="0"/>
              </a:spcAft>
              <a:buSzPts val="2300"/>
              <a:buNone/>
              <a:defRPr b="1" sz="2000"/>
            </a:lvl2pPr>
            <a:lvl3pPr indent="-228600" lvl="2" marL="1371600" algn="l">
              <a:spcBef>
                <a:spcPts val="600"/>
              </a:spcBef>
              <a:spcAft>
                <a:spcPts val="0"/>
              </a:spcAft>
              <a:buSzPts val="2070"/>
              <a:buNone/>
              <a:defRPr b="1" sz="1800"/>
            </a:lvl3pPr>
            <a:lvl4pPr indent="-228600" lvl="3" marL="1828800" algn="l">
              <a:spcBef>
                <a:spcPts val="600"/>
              </a:spcBef>
              <a:spcAft>
                <a:spcPts val="0"/>
              </a:spcAft>
              <a:buSzPts val="1840"/>
              <a:buNone/>
              <a:defRPr b="1" sz="1600"/>
            </a:lvl4pPr>
            <a:lvl5pPr indent="-228600" lvl="4" marL="2286000" algn="l">
              <a:spcBef>
                <a:spcPts val="600"/>
              </a:spcBef>
              <a:spcAft>
                <a:spcPts val="0"/>
              </a:spcAft>
              <a:buSzPts val="1840"/>
              <a:buNone/>
              <a:defRPr b="1" sz="1600"/>
            </a:lvl5pPr>
            <a:lvl6pPr indent="-228600" lvl="5" marL="2743200" algn="l">
              <a:spcBef>
                <a:spcPts val="600"/>
              </a:spcBef>
              <a:spcAft>
                <a:spcPts val="0"/>
              </a:spcAft>
              <a:buSzPts val="1840"/>
              <a:buNone/>
              <a:defRPr b="1" sz="1600"/>
            </a:lvl6pPr>
            <a:lvl7pPr indent="-228600" lvl="6" marL="3200400" algn="l">
              <a:spcBef>
                <a:spcPts val="600"/>
              </a:spcBef>
              <a:spcAft>
                <a:spcPts val="0"/>
              </a:spcAft>
              <a:buSzPts val="1840"/>
              <a:buNone/>
              <a:defRPr b="1" sz="1600"/>
            </a:lvl7pPr>
            <a:lvl8pPr indent="-228600" lvl="7" marL="3657600" algn="l">
              <a:spcBef>
                <a:spcPts val="600"/>
              </a:spcBef>
              <a:spcAft>
                <a:spcPts val="0"/>
              </a:spcAft>
              <a:buSzPts val="1840"/>
              <a:buNone/>
              <a:defRPr b="1" sz="1600"/>
            </a:lvl8pPr>
            <a:lvl9pPr indent="-228600" lvl="8" marL="4114800" algn="l">
              <a:spcBef>
                <a:spcPts val="600"/>
              </a:spcBef>
              <a:spcAft>
                <a:spcPts val="600"/>
              </a:spcAft>
              <a:buSzPts val="1840"/>
              <a:buNone/>
              <a:defRPr b="1" sz="1600"/>
            </a:lvl9pPr>
          </a:lstStyle>
          <a:p/>
        </p:txBody>
      </p:sp>
      <p:sp>
        <p:nvSpPr>
          <p:cNvPr id="198" name="Google Shape;198;p24"/>
          <p:cNvSpPr txBox="1"/>
          <p:nvPr>
            <p:ph idx="2" type="body"/>
          </p:nvPr>
        </p:nvSpPr>
        <p:spPr>
          <a:xfrm>
            <a:off x="1295400" y="3243262"/>
            <a:ext cx="4718304" cy="2632605"/>
          </a:xfrm>
          <a:prstGeom prst="rect">
            <a:avLst/>
          </a:prstGeom>
          <a:noFill/>
          <a:ln>
            <a:noFill/>
          </a:ln>
        </p:spPr>
        <p:txBody>
          <a:bodyPr anchorCtr="0" anchor="t" bIns="45700" lIns="91425" spcFirstLastPara="1" rIns="91425" wrap="square" tIns="45700">
            <a:norm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199" name="Google Shape;199;p24"/>
          <p:cNvSpPr txBox="1"/>
          <p:nvPr>
            <p:ph idx="3" type="body"/>
          </p:nvPr>
        </p:nvSpPr>
        <p:spPr>
          <a:xfrm>
            <a:off x="6180670" y="2658533"/>
            <a:ext cx="4718304" cy="576262"/>
          </a:xfrm>
          <a:prstGeom prst="rect">
            <a:avLst/>
          </a:prstGeom>
          <a:noFill/>
          <a:ln>
            <a:noFill/>
          </a:ln>
        </p:spPr>
        <p:txBody>
          <a:bodyPr anchorCtr="0" anchor="b" bIns="45700" lIns="91425" spcFirstLastPara="1" rIns="91425" wrap="square" tIns="45700">
            <a:noAutofit/>
          </a:bodyPr>
          <a:lstStyle>
            <a:lvl1pPr indent="-228600" lvl="0" marL="457200" algn="l">
              <a:spcBef>
                <a:spcPts val="672"/>
              </a:spcBef>
              <a:spcAft>
                <a:spcPts val="0"/>
              </a:spcAft>
              <a:buSzPts val="3220"/>
              <a:buNone/>
              <a:defRPr b="0" sz="2800">
                <a:solidFill>
                  <a:schemeClr val="accent1"/>
                </a:solidFill>
              </a:defRPr>
            </a:lvl1pPr>
            <a:lvl2pPr indent="-228600" lvl="1" marL="914400" algn="l">
              <a:spcBef>
                <a:spcPts val="600"/>
              </a:spcBef>
              <a:spcAft>
                <a:spcPts val="0"/>
              </a:spcAft>
              <a:buSzPts val="2300"/>
              <a:buNone/>
              <a:defRPr b="1" sz="2000"/>
            </a:lvl2pPr>
            <a:lvl3pPr indent="-228600" lvl="2" marL="1371600" algn="l">
              <a:spcBef>
                <a:spcPts val="600"/>
              </a:spcBef>
              <a:spcAft>
                <a:spcPts val="0"/>
              </a:spcAft>
              <a:buSzPts val="2070"/>
              <a:buNone/>
              <a:defRPr b="1" sz="1800"/>
            </a:lvl3pPr>
            <a:lvl4pPr indent="-228600" lvl="3" marL="1828800" algn="l">
              <a:spcBef>
                <a:spcPts val="600"/>
              </a:spcBef>
              <a:spcAft>
                <a:spcPts val="0"/>
              </a:spcAft>
              <a:buSzPts val="1840"/>
              <a:buNone/>
              <a:defRPr b="1" sz="1600"/>
            </a:lvl4pPr>
            <a:lvl5pPr indent="-228600" lvl="4" marL="2286000" algn="l">
              <a:spcBef>
                <a:spcPts val="600"/>
              </a:spcBef>
              <a:spcAft>
                <a:spcPts val="0"/>
              </a:spcAft>
              <a:buSzPts val="1840"/>
              <a:buNone/>
              <a:defRPr b="1" sz="1600"/>
            </a:lvl5pPr>
            <a:lvl6pPr indent="-228600" lvl="5" marL="2743200" algn="l">
              <a:spcBef>
                <a:spcPts val="600"/>
              </a:spcBef>
              <a:spcAft>
                <a:spcPts val="0"/>
              </a:spcAft>
              <a:buSzPts val="1840"/>
              <a:buNone/>
              <a:defRPr b="1" sz="1600"/>
            </a:lvl6pPr>
            <a:lvl7pPr indent="-228600" lvl="6" marL="3200400" algn="l">
              <a:spcBef>
                <a:spcPts val="600"/>
              </a:spcBef>
              <a:spcAft>
                <a:spcPts val="0"/>
              </a:spcAft>
              <a:buSzPts val="1840"/>
              <a:buNone/>
              <a:defRPr b="1" sz="1600"/>
            </a:lvl7pPr>
            <a:lvl8pPr indent="-228600" lvl="7" marL="3657600" algn="l">
              <a:spcBef>
                <a:spcPts val="600"/>
              </a:spcBef>
              <a:spcAft>
                <a:spcPts val="0"/>
              </a:spcAft>
              <a:buSzPts val="1840"/>
              <a:buNone/>
              <a:defRPr b="1" sz="1600"/>
            </a:lvl8pPr>
            <a:lvl9pPr indent="-228600" lvl="8" marL="4114800" algn="l">
              <a:spcBef>
                <a:spcPts val="600"/>
              </a:spcBef>
              <a:spcAft>
                <a:spcPts val="600"/>
              </a:spcAft>
              <a:buSzPts val="1840"/>
              <a:buNone/>
              <a:defRPr b="1" sz="1600"/>
            </a:lvl9pPr>
          </a:lstStyle>
          <a:p/>
        </p:txBody>
      </p:sp>
      <p:sp>
        <p:nvSpPr>
          <p:cNvPr id="200" name="Google Shape;200;p24"/>
          <p:cNvSpPr txBox="1"/>
          <p:nvPr>
            <p:ph idx="4" type="body"/>
          </p:nvPr>
        </p:nvSpPr>
        <p:spPr>
          <a:xfrm>
            <a:off x="6180670" y="3243262"/>
            <a:ext cx="4718304" cy="2632605"/>
          </a:xfrm>
          <a:prstGeom prst="rect">
            <a:avLst/>
          </a:prstGeom>
          <a:noFill/>
          <a:ln>
            <a:noFill/>
          </a:ln>
        </p:spPr>
        <p:txBody>
          <a:bodyPr anchorCtr="0" anchor="t" bIns="45700" lIns="91425" spcFirstLastPara="1" rIns="91425" wrap="square" tIns="45700">
            <a:norm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201" name="Google Shape;201;p24"/>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24"/>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24"/>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204" name="Google Shape;204;p24"/>
          <p:cNvCxnSpPr/>
          <p:nvPr/>
        </p:nvCxnSpPr>
        <p:spPr>
          <a:xfrm>
            <a:off x="1396169" y="2421466"/>
            <a:ext cx="9407298"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5" name="Shape 205"/>
        <p:cNvGrpSpPr/>
        <p:nvPr/>
      </p:nvGrpSpPr>
      <p:grpSpPr>
        <a:xfrm>
          <a:off x="0" y="0"/>
          <a:ext cx="0" cy="0"/>
          <a:chOff x="0" y="0"/>
          <a:chExt cx="0" cy="0"/>
        </a:xfrm>
      </p:grpSpPr>
      <p:sp>
        <p:nvSpPr>
          <p:cNvPr id="206" name="Google Shape;206;p25"/>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 name="Google Shape;207;p25"/>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8" name="Google Shape;208;p25"/>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 name="Google Shape;209;p25"/>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210" name="Google Shape;210;p25"/>
          <p:cNvCxnSpPr/>
          <p:nvPr/>
        </p:nvCxnSpPr>
        <p:spPr>
          <a:xfrm>
            <a:off x="1396169" y="2421466"/>
            <a:ext cx="9407298"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1" name="Shape 211"/>
        <p:cNvGrpSpPr/>
        <p:nvPr/>
      </p:nvGrpSpPr>
      <p:grpSpPr>
        <a:xfrm>
          <a:off x="0" y="0"/>
          <a:ext cx="0" cy="0"/>
          <a:chOff x="0" y="0"/>
          <a:chExt cx="0" cy="0"/>
        </a:xfrm>
      </p:grpSpPr>
      <p:sp>
        <p:nvSpPr>
          <p:cNvPr id="212" name="Google Shape;212;p26"/>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3" name="Google Shape;213;p26"/>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 name="Google Shape;214;p26"/>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5" name="Shape 215"/>
        <p:cNvGrpSpPr/>
        <p:nvPr/>
      </p:nvGrpSpPr>
      <p:grpSpPr>
        <a:xfrm>
          <a:off x="0" y="0"/>
          <a:ext cx="0" cy="0"/>
          <a:chOff x="0" y="0"/>
          <a:chExt cx="0" cy="0"/>
        </a:xfrm>
      </p:grpSpPr>
      <p:sp>
        <p:nvSpPr>
          <p:cNvPr id="216" name="Google Shape;216;p27"/>
          <p:cNvSpPr txBox="1"/>
          <p:nvPr>
            <p:ph type="title"/>
          </p:nvPr>
        </p:nvSpPr>
        <p:spPr>
          <a:xfrm>
            <a:off x="1293811" y="1388534"/>
            <a:ext cx="3718455" cy="1371600"/>
          </a:xfrm>
          <a:prstGeom prst="rect">
            <a:avLst/>
          </a:prstGeom>
          <a:noFill/>
          <a:ln>
            <a:noFill/>
          </a:ln>
        </p:spPr>
        <p:txBody>
          <a:bodyPr anchorCtr="0" anchor="b" bIns="45700" lIns="91425" spcFirstLastPara="1" rIns="91425" wrap="square" tIns="45700">
            <a:normAutofit/>
          </a:bodyPr>
          <a:lstStyle>
            <a:lvl1pPr lvl="0" algn="ctr">
              <a:spcBef>
                <a:spcPts val="0"/>
              </a:spcBef>
              <a:spcAft>
                <a:spcPts val="0"/>
              </a:spcAft>
              <a:buClr>
                <a:srgbClr val="262626"/>
              </a:buClr>
              <a:buSzPts val="2400"/>
              <a:buFont typeface="Garamond"/>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27"/>
          <p:cNvSpPr txBox="1"/>
          <p:nvPr>
            <p:ph idx="1" type="body"/>
          </p:nvPr>
        </p:nvSpPr>
        <p:spPr>
          <a:xfrm>
            <a:off x="5418668" y="982131"/>
            <a:ext cx="5469466" cy="4893735"/>
          </a:xfrm>
          <a:prstGeom prst="rect">
            <a:avLst/>
          </a:prstGeom>
          <a:noFill/>
          <a:ln>
            <a:noFill/>
          </a:ln>
        </p:spPr>
        <p:txBody>
          <a:bodyPr anchorCtr="0" anchor="ctr" bIns="45700" lIns="91425" spcFirstLastPara="1" rIns="91425" wrap="square" tIns="45700">
            <a:norm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218" name="Google Shape;218;p27"/>
          <p:cNvSpPr txBox="1"/>
          <p:nvPr>
            <p:ph idx="2" type="body"/>
          </p:nvPr>
        </p:nvSpPr>
        <p:spPr>
          <a:xfrm>
            <a:off x="1293811" y="3031065"/>
            <a:ext cx="3718455" cy="2438404"/>
          </a:xfrm>
          <a:prstGeom prst="rect">
            <a:avLst/>
          </a:prstGeom>
          <a:noFill/>
          <a:ln>
            <a:noFill/>
          </a:ln>
        </p:spPr>
        <p:txBody>
          <a:bodyPr anchorCtr="0" anchor="t" bIns="45700" lIns="91425" spcFirstLastPara="1" rIns="91425" wrap="square" tIns="45700">
            <a:normAutofit/>
          </a:bodyPr>
          <a:lstStyle>
            <a:lvl1pPr indent="-228600" lvl="0" marL="457200" algn="ctr">
              <a:spcBef>
                <a:spcPts val="320"/>
              </a:spcBef>
              <a:spcAft>
                <a:spcPts val="0"/>
              </a:spcAft>
              <a:buSzPts val="1840"/>
              <a:buNone/>
              <a:defRPr sz="1600"/>
            </a:lvl1pPr>
            <a:lvl2pPr indent="-228600" lvl="1" marL="914400" algn="l">
              <a:spcBef>
                <a:spcPts val="600"/>
              </a:spcBef>
              <a:spcAft>
                <a:spcPts val="0"/>
              </a:spcAft>
              <a:buSzPts val="1380"/>
              <a:buNone/>
              <a:defRPr sz="1200"/>
            </a:lvl2pPr>
            <a:lvl3pPr indent="-228600" lvl="2" marL="1371600" algn="l">
              <a:spcBef>
                <a:spcPts val="600"/>
              </a:spcBef>
              <a:spcAft>
                <a:spcPts val="0"/>
              </a:spcAft>
              <a:buSzPts val="1150"/>
              <a:buNone/>
              <a:defRPr sz="1000"/>
            </a:lvl3pPr>
            <a:lvl4pPr indent="-228600" lvl="3" marL="1828800" algn="l">
              <a:spcBef>
                <a:spcPts val="600"/>
              </a:spcBef>
              <a:spcAft>
                <a:spcPts val="0"/>
              </a:spcAft>
              <a:buSzPts val="1035"/>
              <a:buNone/>
              <a:defRPr sz="900"/>
            </a:lvl4pPr>
            <a:lvl5pPr indent="-228600" lvl="4" marL="2286000" algn="l">
              <a:spcBef>
                <a:spcPts val="600"/>
              </a:spcBef>
              <a:spcAft>
                <a:spcPts val="0"/>
              </a:spcAft>
              <a:buSzPts val="1035"/>
              <a:buNone/>
              <a:defRPr sz="900"/>
            </a:lvl5pPr>
            <a:lvl6pPr indent="-228600" lvl="5" marL="2743200" algn="l">
              <a:spcBef>
                <a:spcPts val="600"/>
              </a:spcBef>
              <a:spcAft>
                <a:spcPts val="0"/>
              </a:spcAft>
              <a:buSzPts val="1035"/>
              <a:buNone/>
              <a:defRPr sz="900"/>
            </a:lvl6pPr>
            <a:lvl7pPr indent="-228600" lvl="6" marL="3200400" algn="l">
              <a:spcBef>
                <a:spcPts val="600"/>
              </a:spcBef>
              <a:spcAft>
                <a:spcPts val="0"/>
              </a:spcAft>
              <a:buSzPts val="1035"/>
              <a:buNone/>
              <a:defRPr sz="900"/>
            </a:lvl7pPr>
            <a:lvl8pPr indent="-228600" lvl="7" marL="3657600" algn="l">
              <a:spcBef>
                <a:spcPts val="600"/>
              </a:spcBef>
              <a:spcAft>
                <a:spcPts val="0"/>
              </a:spcAft>
              <a:buSzPts val="1035"/>
              <a:buNone/>
              <a:defRPr sz="900"/>
            </a:lvl8pPr>
            <a:lvl9pPr indent="-228600" lvl="8" marL="4114800" algn="l">
              <a:spcBef>
                <a:spcPts val="600"/>
              </a:spcBef>
              <a:spcAft>
                <a:spcPts val="600"/>
              </a:spcAft>
              <a:buSzPts val="1035"/>
              <a:buNone/>
              <a:defRPr sz="900"/>
            </a:lvl9pPr>
          </a:lstStyle>
          <a:p/>
        </p:txBody>
      </p:sp>
      <p:sp>
        <p:nvSpPr>
          <p:cNvPr id="219" name="Google Shape;219;p27"/>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0" name="Google Shape;220;p27"/>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p27"/>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222" name="Google Shape;222;p27"/>
          <p:cNvCxnSpPr/>
          <p:nvPr/>
        </p:nvCxnSpPr>
        <p:spPr>
          <a:xfrm>
            <a:off x="1396169" y="2912533"/>
            <a:ext cx="3514498"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23" name="Shape 223"/>
        <p:cNvGrpSpPr/>
        <p:nvPr/>
      </p:nvGrpSpPr>
      <p:grpSpPr>
        <a:xfrm>
          <a:off x="0" y="0"/>
          <a:ext cx="0" cy="0"/>
          <a:chOff x="0" y="0"/>
          <a:chExt cx="0" cy="0"/>
        </a:xfrm>
      </p:grpSpPr>
      <p:sp>
        <p:nvSpPr>
          <p:cNvPr id="224" name="Google Shape;224;p28"/>
          <p:cNvSpPr txBox="1"/>
          <p:nvPr>
            <p:ph type="title"/>
          </p:nvPr>
        </p:nvSpPr>
        <p:spPr>
          <a:xfrm>
            <a:off x="1295399" y="1883832"/>
            <a:ext cx="6241816" cy="1371600"/>
          </a:xfrm>
          <a:prstGeom prst="rect">
            <a:avLst/>
          </a:prstGeom>
          <a:noFill/>
          <a:ln>
            <a:noFill/>
          </a:ln>
        </p:spPr>
        <p:txBody>
          <a:bodyPr anchorCtr="0" anchor="b" bIns="45700" lIns="91425" spcFirstLastPara="1" rIns="91425" wrap="square" tIns="45700">
            <a:normAutofit/>
          </a:bodyPr>
          <a:lstStyle>
            <a:lvl1pPr lvl="0" algn="ctr">
              <a:spcBef>
                <a:spcPts val="0"/>
              </a:spcBef>
              <a:spcAft>
                <a:spcPts val="0"/>
              </a:spcAft>
              <a:buClr>
                <a:srgbClr val="262626"/>
              </a:buClr>
              <a:buSzPts val="2800"/>
              <a:buFont typeface="Garamond"/>
              <a:buNone/>
              <a:defRPr b="0" sz="2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5" name="Google Shape;225;p28"/>
          <p:cNvSpPr/>
          <p:nvPr>
            <p:ph idx="2" type="pic"/>
          </p:nvPr>
        </p:nvSpPr>
        <p:spPr>
          <a:xfrm>
            <a:off x="8094831" y="1041400"/>
            <a:ext cx="3063347" cy="4775200"/>
          </a:xfrm>
          <a:prstGeom prst="roundRect">
            <a:avLst>
              <a:gd fmla="val 0" name="adj"/>
            </a:avLst>
          </a:prstGeom>
          <a:noFill/>
          <a:ln cap="flat" cmpd="thickThin" w="57150">
            <a:solidFill>
              <a:srgbClr val="7F7F7F"/>
            </a:solidFill>
            <a:prstDash val="solid"/>
            <a:miter lim="800000"/>
            <a:headEnd len="sm" w="sm" type="none"/>
            <a:tailEnd len="sm" w="sm" type="none"/>
          </a:ln>
        </p:spPr>
      </p:sp>
      <p:sp>
        <p:nvSpPr>
          <p:cNvPr id="226" name="Google Shape;226;p28"/>
          <p:cNvSpPr txBox="1"/>
          <p:nvPr>
            <p:ph idx="1" type="body"/>
          </p:nvPr>
        </p:nvSpPr>
        <p:spPr>
          <a:xfrm>
            <a:off x="1295399" y="3255432"/>
            <a:ext cx="6241816" cy="1828800"/>
          </a:xfrm>
          <a:prstGeom prst="rect">
            <a:avLst/>
          </a:prstGeom>
          <a:noFill/>
          <a:ln>
            <a:noFill/>
          </a:ln>
        </p:spPr>
        <p:txBody>
          <a:bodyPr anchorCtr="0" anchor="t" bIns="45700" lIns="91425" spcFirstLastPara="1" rIns="91425" wrap="square" tIns="45700">
            <a:normAutofit/>
          </a:bodyPr>
          <a:lstStyle>
            <a:lvl1pPr indent="-228600" lvl="0" marL="457200" algn="ctr">
              <a:spcBef>
                <a:spcPts val="360"/>
              </a:spcBef>
              <a:spcAft>
                <a:spcPts val="0"/>
              </a:spcAft>
              <a:buSzPts val="2070"/>
              <a:buNone/>
              <a:defRPr sz="1800"/>
            </a:lvl1pPr>
            <a:lvl2pPr indent="-228600" lvl="1" marL="914400" algn="l">
              <a:spcBef>
                <a:spcPts val="600"/>
              </a:spcBef>
              <a:spcAft>
                <a:spcPts val="0"/>
              </a:spcAft>
              <a:buSzPts val="1380"/>
              <a:buNone/>
              <a:defRPr sz="1200"/>
            </a:lvl2pPr>
            <a:lvl3pPr indent="-228600" lvl="2" marL="1371600" algn="l">
              <a:spcBef>
                <a:spcPts val="600"/>
              </a:spcBef>
              <a:spcAft>
                <a:spcPts val="0"/>
              </a:spcAft>
              <a:buSzPts val="1150"/>
              <a:buNone/>
              <a:defRPr sz="1000"/>
            </a:lvl3pPr>
            <a:lvl4pPr indent="-228600" lvl="3" marL="1828800" algn="l">
              <a:spcBef>
                <a:spcPts val="600"/>
              </a:spcBef>
              <a:spcAft>
                <a:spcPts val="0"/>
              </a:spcAft>
              <a:buSzPts val="1035"/>
              <a:buNone/>
              <a:defRPr sz="900"/>
            </a:lvl4pPr>
            <a:lvl5pPr indent="-228600" lvl="4" marL="2286000" algn="l">
              <a:spcBef>
                <a:spcPts val="600"/>
              </a:spcBef>
              <a:spcAft>
                <a:spcPts val="0"/>
              </a:spcAft>
              <a:buSzPts val="1035"/>
              <a:buNone/>
              <a:defRPr sz="900"/>
            </a:lvl5pPr>
            <a:lvl6pPr indent="-228600" lvl="5" marL="2743200" algn="l">
              <a:spcBef>
                <a:spcPts val="600"/>
              </a:spcBef>
              <a:spcAft>
                <a:spcPts val="0"/>
              </a:spcAft>
              <a:buSzPts val="1035"/>
              <a:buNone/>
              <a:defRPr sz="900"/>
            </a:lvl6pPr>
            <a:lvl7pPr indent="-228600" lvl="6" marL="3200400" algn="l">
              <a:spcBef>
                <a:spcPts val="600"/>
              </a:spcBef>
              <a:spcAft>
                <a:spcPts val="0"/>
              </a:spcAft>
              <a:buSzPts val="1035"/>
              <a:buNone/>
              <a:defRPr sz="900"/>
            </a:lvl7pPr>
            <a:lvl8pPr indent="-228600" lvl="7" marL="3657600" algn="l">
              <a:spcBef>
                <a:spcPts val="600"/>
              </a:spcBef>
              <a:spcAft>
                <a:spcPts val="0"/>
              </a:spcAft>
              <a:buSzPts val="1035"/>
              <a:buNone/>
              <a:defRPr sz="900"/>
            </a:lvl8pPr>
            <a:lvl9pPr indent="-228600" lvl="8" marL="4114800" algn="l">
              <a:spcBef>
                <a:spcPts val="600"/>
              </a:spcBef>
              <a:spcAft>
                <a:spcPts val="600"/>
              </a:spcAft>
              <a:buSzPts val="1035"/>
              <a:buNone/>
              <a:defRPr sz="900"/>
            </a:lvl9pPr>
          </a:lstStyle>
          <a:p/>
        </p:txBody>
      </p:sp>
      <p:sp>
        <p:nvSpPr>
          <p:cNvPr id="227" name="Google Shape;227;p28"/>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 name="Google Shape;228;p28"/>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9" name="Google Shape;229;p28"/>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230" name="Shape 230"/>
        <p:cNvGrpSpPr/>
        <p:nvPr/>
      </p:nvGrpSpPr>
      <p:grpSpPr>
        <a:xfrm>
          <a:off x="0" y="0"/>
          <a:ext cx="0" cy="0"/>
          <a:chOff x="0" y="0"/>
          <a:chExt cx="0" cy="0"/>
        </a:xfrm>
      </p:grpSpPr>
      <p:sp>
        <p:nvSpPr>
          <p:cNvPr id="231" name="Google Shape;231;p29"/>
          <p:cNvSpPr txBox="1"/>
          <p:nvPr>
            <p:ph type="title"/>
          </p:nvPr>
        </p:nvSpPr>
        <p:spPr>
          <a:xfrm>
            <a:off x="1295401" y="4815415"/>
            <a:ext cx="9609666" cy="566738"/>
          </a:xfrm>
          <a:prstGeom prst="rect">
            <a:avLst/>
          </a:prstGeom>
          <a:noFill/>
          <a:ln>
            <a:noFill/>
          </a:ln>
        </p:spPr>
        <p:txBody>
          <a:bodyPr anchorCtr="0" anchor="b" bIns="45700" lIns="91425" spcFirstLastPara="1" rIns="91425" wrap="square" tIns="45700">
            <a:normAutofit/>
          </a:bodyPr>
          <a:lstStyle>
            <a:lvl1pPr lvl="0" algn="ctr">
              <a:spcBef>
                <a:spcPts val="0"/>
              </a:spcBef>
              <a:spcAft>
                <a:spcPts val="0"/>
              </a:spcAft>
              <a:buClr>
                <a:srgbClr val="262626"/>
              </a:buClr>
              <a:buSzPts val="2400"/>
              <a:buFont typeface="Garamond"/>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2" name="Google Shape;232;p29"/>
          <p:cNvSpPr/>
          <p:nvPr>
            <p:ph idx="2" type="pic"/>
          </p:nvPr>
        </p:nvSpPr>
        <p:spPr>
          <a:xfrm>
            <a:off x="1041427" y="1041399"/>
            <a:ext cx="10105972" cy="3335869"/>
          </a:xfrm>
          <a:prstGeom prst="roundRect">
            <a:avLst>
              <a:gd fmla="val 0" name="adj"/>
            </a:avLst>
          </a:prstGeom>
          <a:noFill/>
          <a:ln cap="flat" cmpd="thickThin" w="57150">
            <a:solidFill>
              <a:srgbClr val="7F7F7F"/>
            </a:solidFill>
            <a:prstDash val="solid"/>
            <a:miter lim="800000"/>
            <a:headEnd len="sm" w="sm" type="none"/>
            <a:tailEnd len="sm" w="sm" type="none"/>
          </a:ln>
        </p:spPr>
      </p:sp>
      <p:sp>
        <p:nvSpPr>
          <p:cNvPr id="233" name="Google Shape;233;p29"/>
          <p:cNvSpPr txBox="1"/>
          <p:nvPr>
            <p:ph idx="1" type="body"/>
          </p:nvPr>
        </p:nvSpPr>
        <p:spPr>
          <a:xfrm>
            <a:off x="1295401" y="5382153"/>
            <a:ext cx="9609666" cy="493712"/>
          </a:xfrm>
          <a:prstGeom prst="rect">
            <a:avLst/>
          </a:prstGeom>
          <a:noFill/>
          <a:ln>
            <a:noFill/>
          </a:ln>
        </p:spPr>
        <p:txBody>
          <a:bodyPr anchorCtr="0" anchor="t" bIns="45700" lIns="91425" spcFirstLastPara="1" rIns="91425" wrap="square" tIns="45700">
            <a:normAutofit/>
          </a:bodyPr>
          <a:lstStyle>
            <a:lvl1pPr indent="-228600" lvl="0" marL="457200" algn="ctr">
              <a:spcBef>
                <a:spcPts val="280"/>
              </a:spcBef>
              <a:spcAft>
                <a:spcPts val="0"/>
              </a:spcAft>
              <a:buSzPts val="1610"/>
              <a:buNone/>
              <a:defRPr sz="1400"/>
            </a:lvl1pPr>
            <a:lvl2pPr indent="-228600" lvl="1" marL="914400" algn="l">
              <a:spcBef>
                <a:spcPts val="600"/>
              </a:spcBef>
              <a:spcAft>
                <a:spcPts val="0"/>
              </a:spcAft>
              <a:buSzPts val="1380"/>
              <a:buNone/>
              <a:defRPr sz="1200"/>
            </a:lvl2pPr>
            <a:lvl3pPr indent="-228600" lvl="2" marL="1371600" algn="l">
              <a:spcBef>
                <a:spcPts val="600"/>
              </a:spcBef>
              <a:spcAft>
                <a:spcPts val="0"/>
              </a:spcAft>
              <a:buSzPts val="1150"/>
              <a:buNone/>
              <a:defRPr sz="1000"/>
            </a:lvl3pPr>
            <a:lvl4pPr indent="-228600" lvl="3" marL="1828800" algn="l">
              <a:spcBef>
                <a:spcPts val="600"/>
              </a:spcBef>
              <a:spcAft>
                <a:spcPts val="0"/>
              </a:spcAft>
              <a:buSzPts val="1035"/>
              <a:buNone/>
              <a:defRPr sz="900"/>
            </a:lvl4pPr>
            <a:lvl5pPr indent="-228600" lvl="4" marL="2286000" algn="l">
              <a:spcBef>
                <a:spcPts val="600"/>
              </a:spcBef>
              <a:spcAft>
                <a:spcPts val="0"/>
              </a:spcAft>
              <a:buSzPts val="1035"/>
              <a:buNone/>
              <a:defRPr sz="900"/>
            </a:lvl5pPr>
            <a:lvl6pPr indent="-228600" lvl="5" marL="2743200" algn="l">
              <a:spcBef>
                <a:spcPts val="600"/>
              </a:spcBef>
              <a:spcAft>
                <a:spcPts val="0"/>
              </a:spcAft>
              <a:buSzPts val="1035"/>
              <a:buNone/>
              <a:defRPr sz="900"/>
            </a:lvl6pPr>
            <a:lvl7pPr indent="-228600" lvl="6" marL="3200400" algn="l">
              <a:spcBef>
                <a:spcPts val="600"/>
              </a:spcBef>
              <a:spcAft>
                <a:spcPts val="0"/>
              </a:spcAft>
              <a:buSzPts val="1035"/>
              <a:buNone/>
              <a:defRPr sz="900"/>
            </a:lvl7pPr>
            <a:lvl8pPr indent="-228600" lvl="7" marL="3657600" algn="l">
              <a:spcBef>
                <a:spcPts val="600"/>
              </a:spcBef>
              <a:spcAft>
                <a:spcPts val="0"/>
              </a:spcAft>
              <a:buSzPts val="1035"/>
              <a:buNone/>
              <a:defRPr sz="900"/>
            </a:lvl8pPr>
            <a:lvl9pPr indent="-228600" lvl="8" marL="4114800" algn="l">
              <a:spcBef>
                <a:spcPts val="600"/>
              </a:spcBef>
              <a:spcAft>
                <a:spcPts val="600"/>
              </a:spcAft>
              <a:buSzPts val="1035"/>
              <a:buNone/>
              <a:defRPr sz="900"/>
            </a:lvl9pPr>
          </a:lstStyle>
          <a:p/>
        </p:txBody>
      </p:sp>
      <p:sp>
        <p:nvSpPr>
          <p:cNvPr id="234" name="Google Shape;234;p29"/>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5" name="Google Shape;235;p29"/>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6" name="Google Shape;236;p29"/>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237" name="Shape 237"/>
        <p:cNvGrpSpPr/>
        <p:nvPr/>
      </p:nvGrpSpPr>
      <p:grpSpPr>
        <a:xfrm>
          <a:off x="0" y="0"/>
          <a:ext cx="0" cy="0"/>
          <a:chOff x="0" y="0"/>
          <a:chExt cx="0" cy="0"/>
        </a:xfrm>
      </p:grpSpPr>
      <p:sp>
        <p:nvSpPr>
          <p:cNvPr id="238" name="Google Shape;238;p30"/>
          <p:cNvSpPr txBox="1"/>
          <p:nvPr>
            <p:ph type="title"/>
          </p:nvPr>
        </p:nvSpPr>
        <p:spPr>
          <a:xfrm>
            <a:off x="1303868" y="982132"/>
            <a:ext cx="9592732" cy="2954868"/>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262626"/>
              </a:buClr>
              <a:buSzPts val="3200"/>
              <a:buFont typeface="Garamond"/>
              <a:buNone/>
              <a:defRPr b="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9" name="Google Shape;239;p30"/>
          <p:cNvSpPr txBox="1"/>
          <p:nvPr>
            <p:ph idx="1" type="body"/>
          </p:nvPr>
        </p:nvSpPr>
        <p:spPr>
          <a:xfrm>
            <a:off x="1303868" y="4343399"/>
            <a:ext cx="9592732" cy="1532467"/>
          </a:xfrm>
          <a:prstGeom prst="rect">
            <a:avLst/>
          </a:prstGeom>
          <a:noFill/>
          <a:ln>
            <a:noFill/>
          </a:ln>
        </p:spPr>
        <p:txBody>
          <a:bodyPr anchorCtr="0" anchor="ctr" bIns="45700" lIns="91425" spcFirstLastPara="1" rIns="91425" wrap="square" tIns="45700">
            <a:normAutofit/>
          </a:bodyPr>
          <a:lstStyle>
            <a:lvl1pPr indent="-228600" lvl="0" marL="457200" algn="ctr">
              <a:spcBef>
                <a:spcPts val="400"/>
              </a:spcBef>
              <a:spcAft>
                <a:spcPts val="0"/>
              </a:spcAft>
              <a:buSzPts val="2300"/>
              <a:buNone/>
              <a:defRPr sz="2000">
                <a:solidFill>
                  <a:schemeClr val="dk1"/>
                </a:solidFill>
              </a:defRPr>
            </a:lvl1pPr>
            <a:lvl2pPr indent="-228600" lvl="1" marL="914400" algn="l">
              <a:spcBef>
                <a:spcPts val="600"/>
              </a:spcBef>
              <a:spcAft>
                <a:spcPts val="0"/>
              </a:spcAft>
              <a:buSzPts val="2070"/>
              <a:buNone/>
              <a:defRPr sz="1800">
                <a:solidFill>
                  <a:srgbClr val="888888"/>
                </a:solidFill>
              </a:defRPr>
            </a:lvl2pPr>
            <a:lvl3pPr indent="-228600" lvl="2" marL="1371600" algn="l">
              <a:spcBef>
                <a:spcPts val="600"/>
              </a:spcBef>
              <a:spcAft>
                <a:spcPts val="0"/>
              </a:spcAft>
              <a:buSzPts val="1840"/>
              <a:buNone/>
              <a:defRPr sz="1600">
                <a:solidFill>
                  <a:srgbClr val="888888"/>
                </a:solidFill>
              </a:defRPr>
            </a:lvl3pPr>
            <a:lvl4pPr indent="-228600" lvl="3" marL="1828800" algn="l">
              <a:spcBef>
                <a:spcPts val="600"/>
              </a:spcBef>
              <a:spcAft>
                <a:spcPts val="0"/>
              </a:spcAft>
              <a:buSzPts val="1610"/>
              <a:buNone/>
              <a:defRPr sz="1400">
                <a:solidFill>
                  <a:srgbClr val="888888"/>
                </a:solidFill>
              </a:defRPr>
            </a:lvl4pPr>
            <a:lvl5pPr indent="-228600" lvl="4" marL="2286000" algn="l">
              <a:spcBef>
                <a:spcPts val="600"/>
              </a:spcBef>
              <a:spcAft>
                <a:spcPts val="0"/>
              </a:spcAft>
              <a:buSzPts val="1610"/>
              <a:buNone/>
              <a:defRPr sz="1400">
                <a:solidFill>
                  <a:srgbClr val="888888"/>
                </a:solidFill>
              </a:defRPr>
            </a:lvl5pPr>
            <a:lvl6pPr indent="-228600" lvl="5" marL="2743200" algn="l">
              <a:spcBef>
                <a:spcPts val="600"/>
              </a:spcBef>
              <a:spcAft>
                <a:spcPts val="0"/>
              </a:spcAft>
              <a:buSzPts val="1610"/>
              <a:buNone/>
              <a:defRPr sz="1400">
                <a:solidFill>
                  <a:srgbClr val="888888"/>
                </a:solidFill>
              </a:defRPr>
            </a:lvl6pPr>
            <a:lvl7pPr indent="-228600" lvl="6" marL="3200400" algn="l">
              <a:spcBef>
                <a:spcPts val="600"/>
              </a:spcBef>
              <a:spcAft>
                <a:spcPts val="0"/>
              </a:spcAft>
              <a:buSzPts val="1610"/>
              <a:buNone/>
              <a:defRPr sz="1400">
                <a:solidFill>
                  <a:srgbClr val="888888"/>
                </a:solidFill>
              </a:defRPr>
            </a:lvl7pPr>
            <a:lvl8pPr indent="-228600" lvl="7" marL="3657600" algn="l">
              <a:spcBef>
                <a:spcPts val="600"/>
              </a:spcBef>
              <a:spcAft>
                <a:spcPts val="0"/>
              </a:spcAft>
              <a:buSzPts val="1610"/>
              <a:buNone/>
              <a:defRPr sz="1400">
                <a:solidFill>
                  <a:srgbClr val="888888"/>
                </a:solidFill>
              </a:defRPr>
            </a:lvl8pPr>
            <a:lvl9pPr indent="-228600" lvl="8" marL="4114800" algn="l">
              <a:spcBef>
                <a:spcPts val="600"/>
              </a:spcBef>
              <a:spcAft>
                <a:spcPts val="600"/>
              </a:spcAft>
              <a:buSzPts val="1610"/>
              <a:buNone/>
              <a:defRPr sz="1400">
                <a:solidFill>
                  <a:srgbClr val="888888"/>
                </a:solidFill>
              </a:defRPr>
            </a:lvl9pPr>
          </a:lstStyle>
          <a:p/>
        </p:txBody>
      </p:sp>
      <p:sp>
        <p:nvSpPr>
          <p:cNvPr id="240" name="Google Shape;240;p30"/>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1" name="Google Shape;241;p30"/>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2" name="Google Shape;242;p30"/>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243" name="Google Shape;243;p30"/>
          <p:cNvCxnSpPr/>
          <p:nvPr/>
        </p:nvCxnSpPr>
        <p:spPr>
          <a:xfrm>
            <a:off x="1396169" y="4140199"/>
            <a:ext cx="9407298"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244" name="Shape 244"/>
        <p:cNvGrpSpPr/>
        <p:nvPr/>
      </p:nvGrpSpPr>
      <p:grpSpPr>
        <a:xfrm>
          <a:off x="0" y="0"/>
          <a:ext cx="0" cy="0"/>
          <a:chOff x="0" y="0"/>
          <a:chExt cx="0" cy="0"/>
        </a:xfrm>
      </p:grpSpPr>
      <p:sp>
        <p:nvSpPr>
          <p:cNvPr id="245" name="Google Shape;245;p31"/>
          <p:cNvSpPr txBox="1"/>
          <p:nvPr>
            <p:ph type="title"/>
          </p:nvPr>
        </p:nvSpPr>
        <p:spPr>
          <a:xfrm>
            <a:off x="1446213" y="982132"/>
            <a:ext cx="9296398" cy="2370668"/>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3200"/>
              <a:buFont typeface="Garamond"/>
              <a:buNone/>
              <a:defRPr b="0" sz="320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6" name="Google Shape;246;p31"/>
          <p:cNvSpPr txBox="1"/>
          <p:nvPr>
            <p:ph idx="1" type="body"/>
          </p:nvPr>
        </p:nvSpPr>
        <p:spPr>
          <a:xfrm>
            <a:off x="1674812" y="3352800"/>
            <a:ext cx="8839202" cy="584200"/>
          </a:xfrm>
          <a:prstGeom prst="rect">
            <a:avLst/>
          </a:prstGeom>
          <a:noFill/>
          <a:ln>
            <a:noFill/>
          </a:ln>
        </p:spPr>
        <p:txBody>
          <a:bodyPr anchorCtr="0" anchor="ctr" bIns="45700" lIns="91425" spcFirstLastPara="1" rIns="91425" wrap="square" tIns="45700">
            <a:normAutofit/>
          </a:bodyPr>
          <a:lstStyle>
            <a:lvl1pPr indent="-228600" lvl="0" marL="457200" algn="r">
              <a:spcBef>
                <a:spcPts val="400"/>
              </a:spcBef>
              <a:spcAft>
                <a:spcPts val="0"/>
              </a:spcAft>
              <a:buSzPts val="2300"/>
              <a:buFont typeface="Garamond"/>
              <a:buNone/>
              <a:defRPr sz="2000"/>
            </a:lvl1pPr>
            <a:lvl2pPr indent="-228600" lvl="1" marL="914400" algn="l">
              <a:spcBef>
                <a:spcPts val="600"/>
              </a:spcBef>
              <a:spcAft>
                <a:spcPts val="0"/>
              </a:spcAft>
              <a:buSzPts val="2300"/>
              <a:buFont typeface="Garamond"/>
              <a:buNone/>
              <a:defRPr/>
            </a:lvl2pPr>
            <a:lvl3pPr indent="-228600" lvl="2" marL="1371600" algn="l">
              <a:spcBef>
                <a:spcPts val="600"/>
              </a:spcBef>
              <a:spcAft>
                <a:spcPts val="0"/>
              </a:spcAft>
              <a:buSzPts val="2070"/>
              <a:buFont typeface="Garamond"/>
              <a:buNone/>
              <a:defRPr/>
            </a:lvl3pPr>
            <a:lvl4pPr indent="-228600" lvl="3" marL="1828800" algn="l">
              <a:spcBef>
                <a:spcPts val="600"/>
              </a:spcBef>
              <a:spcAft>
                <a:spcPts val="0"/>
              </a:spcAft>
              <a:buSzPts val="1840"/>
              <a:buFont typeface="Garamond"/>
              <a:buNone/>
              <a:defRPr/>
            </a:lvl4pPr>
            <a:lvl5pPr indent="-228600" lvl="4" marL="2286000" algn="l">
              <a:spcBef>
                <a:spcPts val="600"/>
              </a:spcBef>
              <a:spcAft>
                <a:spcPts val="0"/>
              </a:spcAft>
              <a:buSzPts val="1610"/>
              <a:buFont typeface="Garamond"/>
              <a:buNone/>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247" name="Google Shape;247;p31"/>
          <p:cNvSpPr txBox="1"/>
          <p:nvPr>
            <p:ph idx="2" type="body"/>
          </p:nvPr>
        </p:nvSpPr>
        <p:spPr>
          <a:xfrm>
            <a:off x="1295401" y="4343399"/>
            <a:ext cx="9609666" cy="1532467"/>
          </a:xfrm>
          <a:prstGeom prst="rect">
            <a:avLst/>
          </a:prstGeom>
          <a:noFill/>
          <a:ln>
            <a:noFill/>
          </a:ln>
        </p:spPr>
        <p:txBody>
          <a:bodyPr anchorCtr="0" anchor="ctr" bIns="45700" lIns="91425" spcFirstLastPara="1" rIns="91425" wrap="square" tIns="45700">
            <a:normAutofit/>
          </a:bodyPr>
          <a:lstStyle>
            <a:lvl1pPr indent="-228600" lvl="0" marL="457200" algn="ctr">
              <a:spcBef>
                <a:spcPts val="400"/>
              </a:spcBef>
              <a:spcAft>
                <a:spcPts val="0"/>
              </a:spcAft>
              <a:buSzPts val="2300"/>
              <a:buNone/>
              <a:defRPr sz="2000">
                <a:solidFill>
                  <a:schemeClr val="dk1"/>
                </a:solidFill>
              </a:defRPr>
            </a:lvl1pPr>
            <a:lvl2pPr indent="-228600" lvl="1" marL="914400" algn="l">
              <a:spcBef>
                <a:spcPts val="600"/>
              </a:spcBef>
              <a:spcAft>
                <a:spcPts val="0"/>
              </a:spcAft>
              <a:buSzPts val="2070"/>
              <a:buNone/>
              <a:defRPr sz="1800">
                <a:solidFill>
                  <a:srgbClr val="888888"/>
                </a:solidFill>
              </a:defRPr>
            </a:lvl2pPr>
            <a:lvl3pPr indent="-228600" lvl="2" marL="1371600" algn="l">
              <a:spcBef>
                <a:spcPts val="600"/>
              </a:spcBef>
              <a:spcAft>
                <a:spcPts val="0"/>
              </a:spcAft>
              <a:buSzPts val="1840"/>
              <a:buNone/>
              <a:defRPr sz="1600">
                <a:solidFill>
                  <a:srgbClr val="888888"/>
                </a:solidFill>
              </a:defRPr>
            </a:lvl3pPr>
            <a:lvl4pPr indent="-228600" lvl="3" marL="1828800" algn="l">
              <a:spcBef>
                <a:spcPts val="600"/>
              </a:spcBef>
              <a:spcAft>
                <a:spcPts val="0"/>
              </a:spcAft>
              <a:buSzPts val="1610"/>
              <a:buNone/>
              <a:defRPr sz="1400">
                <a:solidFill>
                  <a:srgbClr val="888888"/>
                </a:solidFill>
              </a:defRPr>
            </a:lvl4pPr>
            <a:lvl5pPr indent="-228600" lvl="4" marL="2286000" algn="l">
              <a:spcBef>
                <a:spcPts val="600"/>
              </a:spcBef>
              <a:spcAft>
                <a:spcPts val="0"/>
              </a:spcAft>
              <a:buSzPts val="1610"/>
              <a:buNone/>
              <a:defRPr sz="1400">
                <a:solidFill>
                  <a:srgbClr val="888888"/>
                </a:solidFill>
              </a:defRPr>
            </a:lvl5pPr>
            <a:lvl6pPr indent="-228600" lvl="5" marL="2743200" algn="l">
              <a:spcBef>
                <a:spcPts val="600"/>
              </a:spcBef>
              <a:spcAft>
                <a:spcPts val="0"/>
              </a:spcAft>
              <a:buSzPts val="1610"/>
              <a:buNone/>
              <a:defRPr sz="1400">
                <a:solidFill>
                  <a:srgbClr val="888888"/>
                </a:solidFill>
              </a:defRPr>
            </a:lvl6pPr>
            <a:lvl7pPr indent="-228600" lvl="6" marL="3200400" algn="l">
              <a:spcBef>
                <a:spcPts val="600"/>
              </a:spcBef>
              <a:spcAft>
                <a:spcPts val="0"/>
              </a:spcAft>
              <a:buSzPts val="1610"/>
              <a:buNone/>
              <a:defRPr sz="1400">
                <a:solidFill>
                  <a:srgbClr val="888888"/>
                </a:solidFill>
              </a:defRPr>
            </a:lvl7pPr>
            <a:lvl8pPr indent="-228600" lvl="7" marL="3657600" algn="l">
              <a:spcBef>
                <a:spcPts val="600"/>
              </a:spcBef>
              <a:spcAft>
                <a:spcPts val="0"/>
              </a:spcAft>
              <a:buSzPts val="1610"/>
              <a:buNone/>
              <a:defRPr sz="1400">
                <a:solidFill>
                  <a:srgbClr val="888888"/>
                </a:solidFill>
              </a:defRPr>
            </a:lvl8pPr>
            <a:lvl9pPr indent="-228600" lvl="8" marL="4114800" algn="l">
              <a:spcBef>
                <a:spcPts val="600"/>
              </a:spcBef>
              <a:spcAft>
                <a:spcPts val="600"/>
              </a:spcAft>
              <a:buSzPts val="1610"/>
              <a:buNone/>
              <a:defRPr sz="1400">
                <a:solidFill>
                  <a:srgbClr val="888888"/>
                </a:solidFill>
              </a:defRPr>
            </a:lvl9pPr>
          </a:lstStyle>
          <a:p/>
        </p:txBody>
      </p:sp>
      <p:sp>
        <p:nvSpPr>
          <p:cNvPr id="248" name="Google Shape;248;p31"/>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9" name="Google Shape;249;p31"/>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0" name="Google Shape;250;p31"/>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51" name="Google Shape;251;p31"/>
          <p:cNvSpPr txBox="1"/>
          <p:nvPr/>
        </p:nvSpPr>
        <p:spPr>
          <a:xfrm>
            <a:off x="862013" y="879961"/>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chemeClr val="dk1"/>
                </a:solidFill>
                <a:latin typeface="Garamond"/>
                <a:ea typeface="Garamond"/>
                <a:cs typeface="Garamond"/>
                <a:sym typeface="Garamond"/>
              </a:rPr>
              <a:t>“</a:t>
            </a:r>
            <a:endParaRPr/>
          </a:p>
        </p:txBody>
      </p:sp>
      <p:sp>
        <p:nvSpPr>
          <p:cNvPr id="252" name="Google Shape;252;p31"/>
          <p:cNvSpPr txBox="1"/>
          <p:nvPr/>
        </p:nvSpPr>
        <p:spPr>
          <a:xfrm>
            <a:off x="10600267" y="2827870"/>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8000">
                <a:solidFill>
                  <a:schemeClr val="dk1"/>
                </a:solidFill>
                <a:latin typeface="Garamond"/>
                <a:ea typeface="Garamond"/>
                <a:cs typeface="Garamond"/>
                <a:sym typeface="Garamond"/>
              </a:rPr>
              <a:t>”</a:t>
            </a:r>
            <a:endParaRPr/>
          </a:p>
        </p:txBody>
      </p:sp>
      <p:cxnSp>
        <p:nvCxnSpPr>
          <p:cNvPr id="253" name="Google Shape;253;p31"/>
          <p:cNvCxnSpPr/>
          <p:nvPr/>
        </p:nvCxnSpPr>
        <p:spPr>
          <a:xfrm>
            <a:off x="1396169" y="4140199"/>
            <a:ext cx="9407298"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9" name="Shape 49"/>
        <p:cNvGrpSpPr/>
        <p:nvPr/>
      </p:nvGrpSpPr>
      <p:grpSpPr>
        <a:xfrm>
          <a:off x="0" y="0"/>
          <a:ext cx="0" cy="0"/>
          <a:chOff x="0" y="0"/>
          <a:chExt cx="0" cy="0"/>
        </a:xfrm>
      </p:grpSpPr>
      <p:sp>
        <p:nvSpPr>
          <p:cNvPr id="50" name="Google Shape;50;p4"/>
          <p:cNvSpPr txBox="1"/>
          <p:nvPr>
            <p:ph type="title"/>
          </p:nvPr>
        </p:nvSpPr>
        <p:spPr>
          <a:xfrm>
            <a:off x="677335" y="2700867"/>
            <a:ext cx="8596668" cy="182658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4000"/>
              <a:buFont typeface="Trebuchet MS"/>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4"/>
          <p:cNvSpPr txBox="1"/>
          <p:nvPr>
            <p:ph idx="1" type="body"/>
          </p:nvPr>
        </p:nvSpPr>
        <p:spPr>
          <a:xfrm>
            <a:off x="677335" y="4527448"/>
            <a:ext cx="8596668"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52" name="Google Shape;52;p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254" name="Shape 254"/>
        <p:cNvGrpSpPr/>
        <p:nvPr/>
      </p:nvGrpSpPr>
      <p:grpSpPr>
        <a:xfrm>
          <a:off x="0" y="0"/>
          <a:ext cx="0" cy="0"/>
          <a:chOff x="0" y="0"/>
          <a:chExt cx="0" cy="0"/>
        </a:xfrm>
      </p:grpSpPr>
      <p:sp>
        <p:nvSpPr>
          <p:cNvPr id="255" name="Google Shape;255;p32"/>
          <p:cNvSpPr txBox="1"/>
          <p:nvPr>
            <p:ph type="title"/>
          </p:nvPr>
        </p:nvSpPr>
        <p:spPr>
          <a:xfrm>
            <a:off x="1295402" y="3308581"/>
            <a:ext cx="9609668" cy="14688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262626"/>
              </a:buClr>
              <a:buSzPts val="3200"/>
              <a:buFont typeface="Garamond"/>
              <a:buNone/>
              <a:defRPr b="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6" name="Google Shape;256;p32"/>
          <p:cNvSpPr txBox="1"/>
          <p:nvPr>
            <p:ph idx="1" type="body"/>
          </p:nvPr>
        </p:nvSpPr>
        <p:spPr>
          <a:xfrm>
            <a:off x="1295401" y="4777381"/>
            <a:ext cx="9609668"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400"/>
              </a:spcBef>
              <a:spcAft>
                <a:spcPts val="0"/>
              </a:spcAft>
              <a:buSzPts val="2300"/>
              <a:buNone/>
              <a:defRPr sz="2000">
                <a:solidFill>
                  <a:schemeClr val="dk1"/>
                </a:solidFill>
              </a:defRPr>
            </a:lvl1pPr>
            <a:lvl2pPr indent="-228600" lvl="1" marL="914400" algn="l">
              <a:spcBef>
                <a:spcPts val="600"/>
              </a:spcBef>
              <a:spcAft>
                <a:spcPts val="0"/>
              </a:spcAft>
              <a:buSzPts val="2070"/>
              <a:buNone/>
              <a:defRPr sz="1800">
                <a:solidFill>
                  <a:srgbClr val="888888"/>
                </a:solidFill>
              </a:defRPr>
            </a:lvl2pPr>
            <a:lvl3pPr indent="-228600" lvl="2" marL="1371600" algn="l">
              <a:spcBef>
                <a:spcPts val="600"/>
              </a:spcBef>
              <a:spcAft>
                <a:spcPts val="0"/>
              </a:spcAft>
              <a:buSzPts val="1840"/>
              <a:buNone/>
              <a:defRPr sz="1600">
                <a:solidFill>
                  <a:srgbClr val="888888"/>
                </a:solidFill>
              </a:defRPr>
            </a:lvl3pPr>
            <a:lvl4pPr indent="-228600" lvl="3" marL="1828800" algn="l">
              <a:spcBef>
                <a:spcPts val="600"/>
              </a:spcBef>
              <a:spcAft>
                <a:spcPts val="0"/>
              </a:spcAft>
              <a:buSzPts val="1610"/>
              <a:buNone/>
              <a:defRPr sz="1400">
                <a:solidFill>
                  <a:srgbClr val="888888"/>
                </a:solidFill>
              </a:defRPr>
            </a:lvl4pPr>
            <a:lvl5pPr indent="-228600" lvl="4" marL="2286000" algn="l">
              <a:spcBef>
                <a:spcPts val="600"/>
              </a:spcBef>
              <a:spcAft>
                <a:spcPts val="0"/>
              </a:spcAft>
              <a:buSzPts val="1610"/>
              <a:buNone/>
              <a:defRPr sz="1400">
                <a:solidFill>
                  <a:srgbClr val="888888"/>
                </a:solidFill>
              </a:defRPr>
            </a:lvl5pPr>
            <a:lvl6pPr indent="-228600" lvl="5" marL="2743200" algn="l">
              <a:spcBef>
                <a:spcPts val="600"/>
              </a:spcBef>
              <a:spcAft>
                <a:spcPts val="0"/>
              </a:spcAft>
              <a:buSzPts val="1610"/>
              <a:buNone/>
              <a:defRPr sz="1400">
                <a:solidFill>
                  <a:srgbClr val="888888"/>
                </a:solidFill>
              </a:defRPr>
            </a:lvl6pPr>
            <a:lvl7pPr indent="-228600" lvl="6" marL="3200400" algn="l">
              <a:spcBef>
                <a:spcPts val="600"/>
              </a:spcBef>
              <a:spcAft>
                <a:spcPts val="0"/>
              </a:spcAft>
              <a:buSzPts val="1610"/>
              <a:buNone/>
              <a:defRPr sz="1400">
                <a:solidFill>
                  <a:srgbClr val="888888"/>
                </a:solidFill>
              </a:defRPr>
            </a:lvl7pPr>
            <a:lvl8pPr indent="-228600" lvl="7" marL="3657600" algn="l">
              <a:spcBef>
                <a:spcPts val="600"/>
              </a:spcBef>
              <a:spcAft>
                <a:spcPts val="0"/>
              </a:spcAft>
              <a:buSzPts val="1610"/>
              <a:buNone/>
              <a:defRPr sz="1400">
                <a:solidFill>
                  <a:srgbClr val="888888"/>
                </a:solidFill>
              </a:defRPr>
            </a:lvl8pPr>
            <a:lvl9pPr indent="-228600" lvl="8" marL="4114800" algn="l">
              <a:spcBef>
                <a:spcPts val="600"/>
              </a:spcBef>
              <a:spcAft>
                <a:spcPts val="600"/>
              </a:spcAft>
              <a:buSzPts val="1610"/>
              <a:buNone/>
              <a:defRPr sz="1400">
                <a:solidFill>
                  <a:srgbClr val="888888"/>
                </a:solidFill>
              </a:defRPr>
            </a:lvl9pPr>
          </a:lstStyle>
          <a:p/>
        </p:txBody>
      </p:sp>
      <p:sp>
        <p:nvSpPr>
          <p:cNvPr id="257" name="Google Shape;257;p32"/>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8" name="Google Shape;258;p32"/>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9" name="Google Shape;259;p32"/>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260" name="Shape 260"/>
        <p:cNvGrpSpPr/>
        <p:nvPr/>
      </p:nvGrpSpPr>
      <p:grpSpPr>
        <a:xfrm>
          <a:off x="0" y="0"/>
          <a:ext cx="0" cy="0"/>
          <a:chOff x="0" y="0"/>
          <a:chExt cx="0" cy="0"/>
        </a:xfrm>
      </p:grpSpPr>
      <p:sp>
        <p:nvSpPr>
          <p:cNvPr id="261" name="Google Shape;261;p33"/>
          <p:cNvSpPr txBox="1"/>
          <p:nvPr>
            <p:ph type="title"/>
          </p:nvPr>
        </p:nvSpPr>
        <p:spPr>
          <a:xfrm>
            <a:off x="1446213" y="982132"/>
            <a:ext cx="9296398" cy="2243668"/>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3200"/>
              <a:buFont typeface="Garamond"/>
              <a:buNone/>
              <a:defRPr b="0" sz="320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2" name="Google Shape;262;p33"/>
          <p:cNvSpPr txBox="1"/>
          <p:nvPr>
            <p:ph idx="1" type="body"/>
          </p:nvPr>
        </p:nvSpPr>
        <p:spPr>
          <a:xfrm>
            <a:off x="1295401" y="3639312"/>
            <a:ext cx="9609668" cy="886968"/>
          </a:xfrm>
          <a:prstGeom prst="rect">
            <a:avLst/>
          </a:prstGeom>
          <a:noFill/>
          <a:ln>
            <a:noFill/>
          </a:ln>
        </p:spPr>
        <p:txBody>
          <a:bodyPr anchorCtr="0" anchor="b" bIns="45700" lIns="91425" spcFirstLastPara="1" rIns="91425" wrap="square" tIns="45700">
            <a:normAutofit/>
          </a:bodyPr>
          <a:lstStyle>
            <a:lvl1pPr indent="-228600" lvl="0" marL="457200" algn="l">
              <a:spcBef>
                <a:spcPts val="0"/>
              </a:spcBef>
              <a:spcAft>
                <a:spcPts val="0"/>
              </a:spcAft>
              <a:buSzPts val="2760"/>
              <a:buNone/>
              <a:defRPr sz="2400">
                <a:solidFill>
                  <a:schemeClr val="dk1"/>
                </a:solidFill>
              </a:defRPr>
            </a:lvl1pPr>
            <a:lvl2pPr indent="-228600" lvl="1" marL="914400" algn="l">
              <a:spcBef>
                <a:spcPts val="600"/>
              </a:spcBef>
              <a:spcAft>
                <a:spcPts val="0"/>
              </a:spcAft>
              <a:buSzPts val="2070"/>
              <a:buNone/>
              <a:defRPr sz="1800">
                <a:solidFill>
                  <a:srgbClr val="888888"/>
                </a:solidFill>
              </a:defRPr>
            </a:lvl2pPr>
            <a:lvl3pPr indent="-228600" lvl="2" marL="1371600" algn="l">
              <a:spcBef>
                <a:spcPts val="600"/>
              </a:spcBef>
              <a:spcAft>
                <a:spcPts val="0"/>
              </a:spcAft>
              <a:buSzPts val="1840"/>
              <a:buNone/>
              <a:defRPr sz="1600">
                <a:solidFill>
                  <a:srgbClr val="888888"/>
                </a:solidFill>
              </a:defRPr>
            </a:lvl3pPr>
            <a:lvl4pPr indent="-228600" lvl="3" marL="1828800" algn="l">
              <a:spcBef>
                <a:spcPts val="600"/>
              </a:spcBef>
              <a:spcAft>
                <a:spcPts val="0"/>
              </a:spcAft>
              <a:buSzPts val="1610"/>
              <a:buNone/>
              <a:defRPr sz="1400">
                <a:solidFill>
                  <a:srgbClr val="888888"/>
                </a:solidFill>
              </a:defRPr>
            </a:lvl4pPr>
            <a:lvl5pPr indent="-228600" lvl="4" marL="2286000" algn="l">
              <a:spcBef>
                <a:spcPts val="600"/>
              </a:spcBef>
              <a:spcAft>
                <a:spcPts val="0"/>
              </a:spcAft>
              <a:buSzPts val="1610"/>
              <a:buNone/>
              <a:defRPr sz="1400">
                <a:solidFill>
                  <a:srgbClr val="888888"/>
                </a:solidFill>
              </a:defRPr>
            </a:lvl5pPr>
            <a:lvl6pPr indent="-228600" lvl="5" marL="2743200" algn="l">
              <a:spcBef>
                <a:spcPts val="600"/>
              </a:spcBef>
              <a:spcAft>
                <a:spcPts val="0"/>
              </a:spcAft>
              <a:buSzPts val="1610"/>
              <a:buNone/>
              <a:defRPr sz="1400">
                <a:solidFill>
                  <a:srgbClr val="888888"/>
                </a:solidFill>
              </a:defRPr>
            </a:lvl6pPr>
            <a:lvl7pPr indent="-228600" lvl="6" marL="3200400" algn="l">
              <a:spcBef>
                <a:spcPts val="600"/>
              </a:spcBef>
              <a:spcAft>
                <a:spcPts val="0"/>
              </a:spcAft>
              <a:buSzPts val="1610"/>
              <a:buNone/>
              <a:defRPr sz="1400">
                <a:solidFill>
                  <a:srgbClr val="888888"/>
                </a:solidFill>
              </a:defRPr>
            </a:lvl7pPr>
            <a:lvl8pPr indent="-228600" lvl="7" marL="3657600" algn="l">
              <a:spcBef>
                <a:spcPts val="600"/>
              </a:spcBef>
              <a:spcAft>
                <a:spcPts val="0"/>
              </a:spcAft>
              <a:buSzPts val="1610"/>
              <a:buNone/>
              <a:defRPr sz="1400">
                <a:solidFill>
                  <a:srgbClr val="888888"/>
                </a:solidFill>
              </a:defRPr>
            </a:lvl8pPr>
            <a:lvl9pPr indent="-228600" lvl="8" marL="4114800" algn="l">
              <a:spcBef>
                <a:spcPts val="600"/>
              </a:spcBef>
              <a:spcAft>
                <a:spcPts val="600"/>
              </a:spcAft>
              <a:buSzPts val="1610"/>
              <a:buNone/>
              <a:defRPr sz="1400">
                <a:solidFill>
                  <a:srgbClr val="888888"/>
                </a:solidFill>
              </a:defRPr>
            </a:lvl9pPr>
          </a:lstStyle>
          <a:p/>
        </p:txBody>
      </p:sp>
      <p:sp>
        <p:nvSpPr>
          <p:cNvPr id="263" name="Google Shape;263;p33"/>
          <p:cNvSpPr txBox="1"/>
          <p:nvPr>
            <p:ph idx="2" type="body"/>
          </p:nvPr>
        </p:nvSpPr>
        <p:spPr>
          <a:xfrm>
            <a:off x="1295401" y="4529667"/>
            <a:ext cx="9609668" cy="134620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2070"/>
              <a:buNone/>
              <a:defRPr sz="1800">
                <a:solidFill>
                  <a:schemeClr val="dk1"/>
                </a:solidFill>
              </a:defRPr>
            </a:lvl1pPr>
            <a:lvl2pPr indent="-228600" lvl="1" marL="914400" algn="l">
              <a:spcBef>
                <a:spcPts val="600"/>
              </a:spcBef>
              <a:spcAft>
                <a:spcPts val="0"/>
              </a:spcAft>
              <a:buSzPts val="2070"/>
              <a:buNone/>
              <a:defRPr sz="1800">
                <a:solidFill>
                  <a:srgbClr val="888888"/>
                </a:solidFill>
              </a:defRPr>
            </a:lvl2pPr>
            <a:lvl3pPr indent="-228600" lvl="2" marL="1371600" algn="l">
              <a:spcBef>
                <a:spcPts val="600"/>
              </a:spcBef>
              <a:spcAft>
                <a:spcPts val="0"/>
              </a:spcAft>
              <a:buSzPts val="1840"/>
              <a:buNone/>
              <a:defRPr sz="1600">
                <a:solidFill>
                  <a:srgbClr val="888888"/>
                </a:solidFill>
              </a:defRPr>
            </a:lvl3pPr>
            <a:lvl4pPr indent="-228600" lvl="3" marL="1828800" algn="l">
              <a:spcBef>
                <a:spcPts val="600"/>
              </a:spcBef>
              <a:spcAft>
                <a:spcPts val="0"/>
              </a:spcAft>
              <a:buSzPts val="1610"/>
              <a:buNone/>
              <a:defRPr sz="1400">
                <a:solidFill>
                  <a:srgbClr val="888888"/>
                </a:solidFill>
              </a:defRPr>
            </a:lvl4pPr>
            <a:lvl5pPr indent="-228600" lvl="4" marL="2286000" algn="l">
              <a:spcBef>
                <a:spcPts val="600"/>
              </a:spcBef>
              <a:spcAft>
                <a:spcPts val="0"/>
              </a:spcAft>
              <a:buSzPts val="1610"/>
              <a:buNone/>
              <a:defRPr sz="1400">
                <a:solidFill>
                  <a:srgbClr val="888888"/>
                </a:solidFill>
              </a:defRPr>
            </a:lvl5pPr>
            <a:lvl6pPr indent="-228600" lvl="5" marL="2743200" algn="l">
              <a:spcBef>
                <a:spcPts val="600"/>
              </a:spcBef>
              <a:spcAft>
                <a:spcPts val="0"/>
              </a:spcAft>
              <a:buSzPts val="1610"/>
              <a:buNone/>
              <a:defRPr sz="1400">
                <a:solidFill>
                  <a:srgbClr val="888888"/>
                </a:solidFill>
              </a:defRPr>
            </a:lvl6pPr>
            <a:lvl7pPr indent="-228600" lvl="6" marL="3200400" algn="l">
              <a:spcBef>
                <a:spcPts val="600"/>
              </a:spcBef>
              <a:spcAft>
                <a:spcPts val="0"/>
              </a:spcAft>
              <a:buSzPts val="1610"/>
              <a:buNone/>
              <a:defRPr sz="1400">
                <a:solidFill>
                  <a:srgbClr val="888888"/>
                </a:solidFill>
              </a:defRPr>
            </a:lvl7pPr>
            <a:lvl8pPr indent="-228600" lvl="7" marL="3657600" algn="l">
              <a:spcBef>
                <a:spcPts val="600"/>
              </a:spcBef>
              <a:spcAft>
                <a:spcPts val="0"/>
              </a:spcAft>
              <a:buSzPts val="1610"/>
              <a:buNone/>
              <a:defRPr sz="1400">
                <a:solidFill>
                  <a:srgbClr val="888888"/>
                </a:solidFill>
              </a:defRPr>
            </a:lvl8pPr>
            <a:lvl9pPr indent="-228600" lvl="8" marL="4114800" algn="l">
              <a:spcBef>
                <a:spcPts val="600"/>
              </a:spcBef>
              <a:spcAft>
                <a:spcPts val="600"/>
              </a:spcAft>
              <a:buSzPts val="1610"/>
              <a:buNone/>
              <a:defRPr sz="1400">
                <a:solidFill>
                  <a:srgbClr val="888888"/>
                </a:solidFill>
              </a:defRPr>
            </a:lvl9pPr>
          </a:lstStyle>
          <a:p/>
        </p:txBody>
      </p:sp>
      <p:sp>
        <p:nvSpPr>
          <p:cNvPr id="264" name="Google Shape;264;p33"/>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5" name="Google Shape;265;p33"/>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6" name="Google Shape;266;p33"/>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67" name="Google Shape;267;p33"/>
          <p:cNvSpPr txBox="1"/>
          <p:nvPr/>
        </p:nvSpPr>
        <p:spPr>
          <a:xfrm>
            <a:off x="862013" y="879961"/>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chemeClr val="dk1"/>
                </a:solidFill>
                <a:latin typeface="Garamond"/>
                <a:ea typeface="Garamond"/>
                <a:cs typeface="Garamond"/>
                <a:sym typeface="Garamond"/>
              </a:rPr>
              <a:t>“</a:t>
            </a:r>
            <a:endParaRPr/>
          </a:p>
        </p:txBody>
      </p:sp>
      <p:sp>
        <p:nvSpPr>
          <p:cNvPr id="268" name="Google Shape;268;p33"/>
          <p:cNvSpPr txBox="1"/>
          <p:nvPr/>
        </p:nvSpPr>
        <p:spPr>
          <a:xfrm>
            <a:off x="10600267" y="2599261"/>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8000">
                <a:solidFill>
                  <a:schemeClr val="dk1"/>
                </a:solidFill>
                <a:latin typeface="Garamond"/>
                <a:ea typeface="Garamond"/>
                <a:cs typeface="Garamond"/>
                <a:sym typeface="Garamond"/>
              </a:rPr>
              <a:t>”</a:t>
            </a:r>
            <a:endParaRPr/>
          </a:p>
        </p:txBody>
      </p:sp>
      <p:cxnSp>
        <p:nvCxnSpPr>
          <p:cNvPr id="269" name="Google Shape;269;p33"/>
          <p:cNvCxnSpPr/>
          <p:nvPr/>
        </p:nvCxnSpPr>
        <p:spPr>
          <a:xfrm>
            <a:off x="1396169" y="3429000"/>
            <a:ext cx="9407298"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270" name="Shape 270"/>
        <p:cNvGrpSpPr/>
        <p:nvPr/>
      </p:nvGrpSpPr>
      <p:grpSpPr>
        <a:xfrm>
          <a:off x="0" y="0"/>
          <a:ext cx="0" cy="0"/>
          <a:chOff x="0" y="0"/>
          <a:chExt cx="0" cy="0"/>
        </a:xfrm>
      </p:grpSpPr>
      <p:sp>
        <p:nvSpPr>
          <p:cNvPr id="271" name="Google Shape;271;p34"/>
          <p:cNvSpPr txBox="1"/>
          <p:nvPr>
            <p:ph type="title"/>
          </p:nvPr>
        </p:nvSpPr>
        <p:spPr>
          <a:xfrm>
            <a:off x="1295401" y="982132"/>
            <a:ext cx="9609666" cy="2243668"/>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262626"/>
              </a:buClr>
              <a:buSzPts val="4400"/>
              <a:buFont typeface="Garamond"/>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2" name="Google Shape;272;p34"/>
          <p:cNvSpPr txBox="1"/>
          <p:nvPr>
            <p:ph idx="1" type="body"/>
          </p:nvPr>
        </p:nvSpPr>
        <p:spPr>
          <a:xfrm>
            <a:off x="1295401" y="3630168"/>
            <a:ext cx="9609668" cy="841248"/>
          </a:xfrm>
          <a:prstGeom prst="rect">
            <a:avLst/>
          </a:prstGeom>
          <a:noFill/>
          <a:ln>
            <a:noFill/>
          </a:ln>
        </p:spPr>
        <p:txBody>
          <a:bodyPr anchorCtr="0" anchor="b" bIns="45700" lIns="91425" spcFirstLastPara="1" rIns="91425" wrap="square" tIns="45700">
            <a:normAutofit/>
          </a:bodyPr>
          <a:lstStyle>
            <a:lvl1pPr indent="-228600" lvl="0" marL="457200" algn="l">
              <a:spcBef>
                <a:spcPts val="0"/>
              </a:spcBef>
              <a:spcAft>
                <a:spcPts val="0"/>
              </a:spcAft>
              <a:buSzPts val="3220"/>
              <a:buNone/>
              <a:defRPr sz="2800">
                <a:solidFill>
                  <a:schemeClr val="dk1"/>
                </a:solidFill>
              </a:defRPr>
            </a:lvl1pPr>
            <a:lvl2pPr indent="-228600" lvl="1" marL="914400" algn="l">
              <a:spcBef>
                <a:spcPts val="600"/>
              </a:spcBef>
              <a:spcAft>
                <a:spcPts val="0"/>
              </a:spcAft>
              <a:buSzPts val="2070"/>
              <a:buNone/>
              <a:defRPr sz="1800">
                <a:solidFill>
                  <a:srgbClr val="888888"/>
                </a:solidFill>
              </a:defRPr>
            </a:lvl2pPr>
            <a:lvl3pPr indent="-228600" lvl="2" marL="1371600" algn="l">
              <a:spcBef>
                <a:spcPts val="600"/>
              </a:spcBef>
              <a:spcAft>
                <a:spcPts val="0"/>
              </a:spcAft>
              <a:buSzPts val="1840"/>
              <a:buNone/>
              <a:defRPr sz="1600">
                <a:solidFill>
                  <a:srgbClr val="888888"/>
                </a:solidFill>
              </a:defRPr>
            </a:lvl3pPr>
            <a:lvl4pPr indent="-228600" lvl="3" marL="1828800" algn="l">
              <a:spcBef>
                <a:spcPts val="600"/>
              </a:spcBef>
              <a:spcAft>
                <a:spcPts val="0"/>
              </a:spcAft>
              <a:buSzPts val="1610"/>
              <a:buNone/>
              <a:defRPr sz="1400">
                <a:solidFill>
                  <a:srgbClr val="888888"/>
                </a:solidFill>
              </a:defRPr>
            </a:lvl4pPr>
            <a:lvl5pPr indent="-228600" lvl="4" marL="2286000" algn="l">
              <a:spcBef>
                <a:spcPts val="600"/>
              </a:spcBef>
              <a:spcAft>
                <a:spcPts val="0"/>
              </a:spcAft>
              <a:buSzPts val="1610"/>
              <a:buNone/>
              <a:defRPr sz="1400">
                <a:solidFill>
                  <a:srgbClr val="888888"/>
                </a:solidFill>
              </a:defRPr>
            </a:lvl5pPr>
            <a:lvl6pPr indent="-228600" lvl="5" marL="2743200" algn="l">
              <a:spcBef>
                <a:spcPts val="600"/>
              </a:spcBef>
              <a:spcAft>
                <a:spcPts val="0"/>
              </a:spcAft>
              <a:buSzPts val="1610"/>
              <a:buNone/>
              <a:defRPr sz="1400">
                <a:solidFill>
                  <a:srgbClr val="888888"/>
                </a:solidFill>
              </a:defRPr>
            </a:lvl6pPr>
            <a:lvl7pPr indent="-228600" lvl="6" marL="3200400" algn="l">
              <a:spcBef>
                <a:spcPts val="600"/>
              </a:spcBef>
              <a:spcAft>
                <a:spcPts val="0"/>
              </a:spcAft>
              <a:buSzPts val="1610"/>
              <a:buNone/>
              <a:defRPr sz="1400">
                <a:solidFill>
                  <a:srgbClr val="888888"/>
                </a:solidFill>
              </a:defRPr>
            </a:lvl7pPr>
            <a:lvl8pPr indent="-228600" lvl="7" marL="3657600" algn="l">
              <a:spcBef>
                <a:spcPts val="600"/>
              </a:spcBef>
              <a:spcAft>
                <a:spcPts val="0"/>
              </a:spcAft>
              <a:buSzPts val="1610"/>
              <a:buNone/>
              <a:defRPr sz="1400">
                <a:solidFill>
                  <a:srgbClr val="888888"/>
                </a:solidFill>
              </a:defRPr>
            </a:lvl8pPr>
            <a:lvl9pPr indent="-228600" lvl="8" marL="4114800" algn="l">
              <a:spcBef>
                <a:spcPts val="600"/>
              </a:spcBef>
              <a:spcAft>
                <a:spcPts val="600"/>
              </a:spcAft>
              <a:buSzPts val="1610"/>
              <a:buNone/>
              <a:defRPr sz="1400">
                <a:solidFill>
                  <a:srgbClr val="888888"/>
                </a:solidFill>
              </a:defRPr>
            </a:lvl9pPr>
          </a:lstStyle>
          <a:p/>
        </p:txBody>
      </p:sp>
      <p:sp>
        <p:nvSpPr>
          <p:cNvPr id="273" name="Google Shape;273;p34"/>
          <p:cNvSpPr txBox="1"/>
          <p:nvPr>
            <p:ph idx="2" type="body"/>
          </p:nvPr>
        </p:nvSpPr>
        <p:spPr>
          <a:xfrm>
            <a:off x="1295400" y="4470399"/>
            <a:ext cx="9609670" cy="1405467"/>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2070"/>
              <a:buNone/>
              <a:defRPr sz="1800">
                <a:solidFill>
                  <a:schemeClr val="dk1"/>
                </a:solidFill>
              </a:defRPr>
            </a:lvl1pPr>
            <a:lvl2pPr indent="-228600" lvl="1" marL="914400" algn="l">
              <a:spcBef>
                <a:spcPts val="600"/>
              </a:spcBef>
              <a:spcAft>
                <a:spcPts val="0"/>
              </a:spcAft>
              <a:buSzPts val="2070"/>
              <a:buNone/>
              <a:defRPr sz="1800">
                <a:solidFill>
                  <a:srgbClr val="888888"/>
                </a:solidFill>
              </a:defRPr>
            </a:lvl2pPr>
            <a:lvl3pPr indent="-228600" lvl="2" marL="1371600" algn="l">
              <a:spcBef>
                <a:spcPts val="600"/>
              </a:spcBef>
              <a:spcAft>
                <a:spcPts val="0"/>
              </a:spcAft>
              <a:buSzPts val="1840"/>
              <a:buNone/>
              <a:defRPr sz="1600">
                <a:solidFill>
                  <a:srgbClr val="888888"/>
                </a:solidFill>
              </a:defRPr>
            </a:lvl3pPr>
            <a:lvl4pPr indent="-228600" lvl="3" marL="1828800" algn="l">
              <a:spcBef>
                <a:spcPts val="600"/>
              </a:spcBef>
              <a:spcAft>
                <a:spcPts val="0"/>
              </a:spcAft>
              <a:buSzPts val="1610"/>
              <a:buNone/>
              <a:defRPr sz="1400">
                <a:solidFill>
                  <a:srgbClr val="888888"/>
                </a:solidFill>
              </a:defRPr>
            </a:lvl4pPr>
            <a:lvl5pPr indent="-228600" lvl="4" marL="2286000" algn="l">
              <a:spcBef>
                <a:spcPts val="600"/>
              </a:spcBef>
              <a:spcAft>
                <a:spcPts val="0"/>
              </a:spcAft>
              <a:buSzPts val="1610"/>
              <a:buNone/>
              <a:defRPr sz="1400">
                <a:solidFill>
                  <a:srgbClr val="888888"/>
                </a:solidFill>
              </a:defRPr>
            </a:lvl5pPr>
            <a:lvl6pPr indent="-228600" lvl="5" marL="2743200" algn="l">
              <a:spcBef>
                <a:spcPts val="600"/>
              </a:spcBef>
              <a:spcAft>
                <a:spcPts val="0"/>
              </a:spcAft>
              <a:buSzPts val="1610"/>
              <a:buNone/>
              <a:defRPr sz="1400">
                <a:solidFill>
                  <a:srgbClr val="888888"/>
                </a:solidFill>
              </a:defRPr>
            </a:lvl6pPr>
            <a:lvl7pPr indent="-228600" lvl="6" marL="3200400" algn="l">
              <a:spcBef>
                <a:spcPts val="600"/>
              </a:spcBef>
              <a:spcAft>
                <a:spcPts val="0"/>
              </a:spcAft>
              <a:buSzPts val="1610"/>
              <a:buNone/>
              <a:defRPr sz="1400">
                <a:solidFill>
                  <a:srgbClr val="888888"/>
                </a:solidFill>
              </a:defRPr>
            </a:lvl7pPr>
            <a:lvl8pPr indent="-228600" lvl="7" marL="3657600" algn="l">
              <a:spcBef>
                <a:spcPts val="600"/>
              </a:spcBef>
              <a:spcAft>
                <a:spcPts val="0"/>
              </a:spcAft>
              <a:buSzPts val="1610"/>
              <a:buNone/>
              <a:defRPr sz="1400">
                <a:solidFill>
                  <a:srgbClr val="888888"/>
                </a:solidFill>
              </a:defRPr>
            </a:lvl8pPr>
            <a:lvl9pPr indent="-228600" lvl="8" marL="4114800" algn="l">
              <a:spcBef>
                <a:spcPts val="600"/>
              </a:spcBef>
              <a:spcAft>
                <a:spcPts val="600"/>
              </a:spcAft>
              <a:buSzPts val="1610"/>
              <a:buNone/>
              <a:defRPr sz="1400">
                <a:solidFill>
                  <a:srgbClr val="888888"/>
                </a:solidFill>
              </a:defRPr>
            </a:lvl9pPr>
          </a:lstStyle>
          <a:p/>
        </p:txBody>
      </p:sp>
      <p:sp>
        <p:nvSpPr>
          <p:cNvPr id="274" name="Google Shape;274;p34"/>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5" name="Google Shape;275;p34"/>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6" name="Google Shape;276;p34"/>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277" name="Google Shape;277;p34"/>
          <p:cNvCxnSpPr/>
          <p:nvPr/>
        </p:nvCxnSpPr>
        <p:spPr>
          <a:xfrm>
            <a:off x="1396169" y="3429000"/>
            <a:ext cx="9407298"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78" name="Shape 278"/>
        <p:cNvGrpSpPr/>
        <p:nvPr/>
      </p:nvGrpSpPr>
      <p:grpSpPr>
        <a:xfrm>
          <a:off x="0" y="0"/>
          <a:ext cx="0" cy="0"/>
          <a:chOff x="0" y="0"/>
          <a:chExt cx="0" cy="0"/>
        </a:xfrm>
      </p:grpSpPr>
      <p:sp>
        <p:nvSpPr>
          <p:cNvPr id="279" name="Google Shape;279;p35"/>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262626"/>
              </a:buClr>
              <a:buSzPts val="4400"/>
              <a:buFont typeface="Garamond"/>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0" name="Google Shape;280;p35"/>
          <p:cNvSpPr txBox="1"/>
          <p:nvPr>
            <p:ph idx="1" type="body"/>
          </p:nvPr>
        </p:nvSpPr>
        <p:spPr>
          <a:xfrm rot="5400000">
            <a:off x="4436531" y="-584198"/>
            <a:ext cx="3318936" cy="9601196"/>
          </a:xfrm>
          <a:prstGeom prst="rect">
            <a:avLst/>
          </a:prstGeom>
          <a:noFill/>
          <a:ln>
            <a:noFill/>
          </a:ln>
        </p:spPr>
        <p:txBody>
          <a:bodyPr anchorCtr="0" anchor="t" bIns="45700" lIns="91425" spcFirstLastPara="1" rIns="91425" wrap="square" tIns="45700">
            <a:norm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281" name="Google Shape;281;p35"/>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2" name="Google Shape;282;p35"/>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3" name="Google Shape;283;p35"/>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284" name="Google Shape;284;p35"/>
          <p:cNvCxnSpPr/>
          <p:nvPr/>
        </p:nvCxnSpPr>
        <p:spPr>
          <a:xfrm>
            <a:off x="1396169" y="2421466"/>
            <a:ext cx="9407298"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85" name="Shape 285"/>
        <p:cNvGrpSpPr/>
        <p:nvPr/>
      </p:nvGrpSpPr>
      <p:grpSpPr>
        <a:xfrm>
          <a:off x="0" y="0"/>
          <a:ext cx="0" cy="0"/>
          <a:chOff x="0" y="0"/>
          <a:chExt cx="0" cy="0"/>
        </a:xfrm>
      </p:grpSpPr>
      <p:sp>
        <p:nvSpPr>
          <p:cNvPr id="286" name="Google Shape;286;p36"/>
          <p:cNvSpPr txBox="1"/>
          <p:nvPr>
            <p:ph type="title"/>
          </p:nvPr>
        </p:nvSpPr>
        <p:spPr>
          <a:xfrm rot="5400000">
            <a:off x="7497936" y="2483551"/>
            <a:ext cx="4893735" cy="189089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7" name="Google Shape;287;p36"/>
          <p:cNvSpPr txBox="1"/>
          <p:nvPr>
            <p:ph idx="1" type="body"/>
          </p:nvPr>
        </p:nvSpPr>
        <p:spPr>
          <a:xfrm rot="5400000">
            <a:off x="2565043" y="-287514"/>
            <a:ext cx="4893734" cy="7433025"/>
          </a:xfrm>
          <a:prstGeom prst="rect">
            <a:avLst/>
          </a:prstGeom>
          <a:noFill/>
          <a:ln>
            <a:noFill/>
          </a:ln>
        </p:spPr>
        <p:txBody>
          <a:bodyPr anchorCtr="0" anchor="t" bIns="45700" lIns="91425" spcFirstLastPara="1" rIns="91425" wrap="square" tIns="45700">
            <a:normAutofit/>
          </a:bodyPr>
          <a:lstStyle>
            <a:lvl1pPr indent="-360045" lvl="0" marL="457200" algn="l">
              <a:spcBef>
                <a:spcPts val="360"/>
              </a:spcBef>
              <a:spcAft>
                <a:spcPts val="0"/>
              </a:spcAft>
              <a:buSzPts val="2070"/>
              <a:buChar char="•"/>
              <a:defRPr/>
            </a:lvl1pPr>
            <a:lvl2pPr indent="-360044" lvl="1" marL="914400" algn="l">
              <a:spcBef>
                <a:spcPts val="600"/>
              </a:spcBef>
              <a:spcAft>
                <a:spcPts val="0"/>
              </a:spcAft>
              <a:buSzPts val="2070"/>
              <a:buChar char="•"/>
              <a:defRPr/>
            </a:lvl2pPr>
            <a:lvl3pPr indent="-360044" lvl="2" marL="1371600" algn="l">
              <a:spcBef>
                <a:spcPts val="600"/>
              </a:spcBef>
              <a:spcAft>
                <a:spcPts val="0"/>
              </a:spcAft>
              <a:buSzPts val="2070"/>
              <a:buChar char="•"/>
              <a:defRPr/>
            </a:lvl3pPr>
            <a:lvl4pPr indent="-360044" lvl="3" marL="1828800" algn="l">
              <a:spcBef>
                <a:spcPts val="600"/>
              </a:spcBef>
              <a:spcAft>
                <a:spcPts val="0"/>
              </a:spcAft>
              <a:buSzPts val="2070"/>
              <a:buChar char="•"/>
              <a:defRPr/>
            </a:lvl4pPr>
            <a:lvl5pPr indent="-360045" lvl="4" marL="2286000" algn="l">
              <a:spcBef>
                <a:spcPts val="600"/>
              </a:spcBef>
              <a:spcAft>
                <a:spcPts val="0"/>
              </a:spcAft>
              <a:buSzPts val="2070"/>
              <a:buChar char="•"/>
              <a:defRPr/>
            </a:lvl5pPr>
            <a:lvl6pPr indent="-360045" lvl="5" marL="2743200" algn="l">
              <a:spcBef>
                <a:spcPts val="600"/>
              </a:spcBef>
              <a:spcAft>
                <a:spcPts val="0"/>
              </a:spcAft>
              <a:buSzPts val="2070"/>
              <a:buChar char="•"/>
              <a:defRPr/>
            </a:lvl6pPr>
            <a:lvl7pPr indent="-360045" lvl="6" marL="3200400" algn="l">
              <a:spcBef>
                <a:spcPts val="600"/>
              </a:spcBef>
              <a:spcAft>
                <a:spcPts val="0"/>
              </a:spcAft>
              <a:buSzPts val="2070"/>
              <a:buChar char="•"/>
              <a:defRPr/>
            </a:lvl7pPr>
            <a:lvl8pPr indent="-360045" lvl="7" marL="3657600" algn="l">
              <a:spcBef>
                <a:spcPts val="600"/>
              </a:spcBef>
              <a:spcAft>
                <a:spcPts val="0"/>
              </a:spcAft>
              <a:buSzPts val="2070"/>
              <a:buChar char="•"/>
              <a:defRPr/>
            </a:lvl8pPr>
            <a:lvl9pPr indent="-360045" lvl="8" marL="4114800" algn="l">
              <a:spcBef>
                <a:spcPts val="600"/>
              </a:spcBef>
              <a:spcAft>
                <a:spcPts val="600"/>
              </a:spcAft>
              <a:buSzPts val="2070"/>
              <a:buChar char="•"/>
              <a:defRPr/>
            </a:lvl9pPr>
          </a:lstStyle>
          <a:p/>
        </p:txBody>
      </p:sp>
      <p:sp>
        <p:nvSpPr>
          <p:cNvPr id="288" name="Google Shape;288;p36"/>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9" name="Google Shape;289;p36"/>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0" name="Google Shape;290;p36"/>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291" name="Google Shape;291;p36"/>
          <p:cNvCxnSpPr/>
          <p:nvPr/>
        </p:nvCxnSpPr>
        <p:spPr>
          <a:xfrm>
            <a:off x="8863890" y="990600"/>
            <a:ext cx="0" cy="487680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4" name="Shape 304"/>
        <p:cNvGrpSpPr/>
        <p:nvPr/>
      </p:nvGrpSpPr>
      <p:grpSpPr>
        <a:xfrm>
          <a:off x="0" y="0"/>
          <a:ext cx="0" cy="0"/>
          <a:chOff x="0" y="0"/>
          <a:chExt cx="0" cy="0"/>
        </a:xfrm>
      </p:grpSpPr>
      <p:sp>
        <p:nvSpPr>
          <p:cNvPr id="305" name="Google Shape;305;p38"/>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6" name="Google Shape;306;p38"/>
          <p:cNvSpPr txBox="1"/>
          <p:nvPr>
            <p:ph idx="1" type="body"/>
          </p:nvPr>
        </p:nvSpPr>
        <p:spPr>
          <a:xfrm>
            <a:off x="684212" y="685800"/>
            <a:ext cx="8534400" cy="3615267"/>
          </a:xfrm>
          <a:prstGeom prst="rect">
            <a:avLst/>
          </a:prstGeom>
          <a:noFill/>
          <a:ln>
            <a:noFill/>
          </a:ln>
        </p:spPr>
        <p:txBody>
          <a:bodyPr anchorCtr="0" anchor="ctr" bIns="45700" lIns="91425" spcFirstLastPara="1" rIns="91425" wrap="square" tIns="45700">
            <a:normAutofit/>
          </a:bodyPr>
          <a:lstStyle>
            <a:lvl1pPr indent="-320040" lvl="0" marL="457200" algn="l">
              <a:spcBef>
                <a:spcPts val="360"/>
              </a:spcBef>
              <a:spcAft>
                <a:spcPts val="0"/>
              </a:spcAft>
              <a:buSzPts val="1440"/>
              <a:buChar char="▶"/>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307" name="Google Shape;307;p38"/>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8" name="Google Shape;308;p38"/>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9" name="Google Shape;309;p38"/>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310" name="Shape 310"/>
        <p:cNvGrpSpPr/>
        <p:nvPr/>
      </p:nvGrpSpPr>
      <p:grpSpPr>
        <a:xfrm>
          <a:off x="0" y="0"/>
          <a:ext cx="0" cy="0"/>
          <a:chOff x="0" y="0"/>
          <a:chExt cx="0" cy="0"/>
        </a:xfrm>
      </p:grpSpPr>
      <p:sp>
        <p:nvSpPr>
          <p:cNvPr id="311" name="Google Shape;311;p39"/>
          <p:cNvSpPr txBox="1"/>
          <p:nvPr>
            <p:ph type="ctrTitle"/>
          </p:nvPr>
        </p:nvSpPr>
        <p:spPr>
          <a:xfrm>
            <a:off x="684212" y="685799"/>
            <a:ext cx="8001000" cy="297180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2" name="Google Shape;312;p39"/>
          <p:cNvSpPr txBox="1"/>
          <p:nvPr>
            <p:ph idx="1" type="subTitle"/>
          </p:nvPr>
        </p:nvSpPr>
        <p:spPr>
          <a:xfrm>
            <a:off x="684212" y="3843867"/>
            <a:ext cx="6400800" cy="1947333"/>
          </a:xfrm>
          <a:prstGeom prst="rect">
            <a:avLst/>
          </a:prstGeom>
          <a:noFill/>
          <a:ln>
            <a:noFill/>
          </a:ln>
        </p:spPr>
        <p:txBody>
          <a:bodyPr anchorCtr="0" anchor="t" bIns="45700" lIns="91425" spcFirstLastPara="1" rIns="91425" wrap="square" tIns="45700">
            <a:normAutofit/>
          </a:bodyPr>
          <a:lstStyle>
            <a:lvl1pPr lvl="0" algn="l">
              <a:spcBef>
                <a:spcPts val="420"/>
              </a:spcBef>
              <a:spcAft>
                <a:spcPts val="0"/>
              </a:spcAft>
              <a:buSzPts val="1680"/>
              <a:buNone/>
              <a:defRPr sz="2100">
                <a:solidFill>
                  <a:srgbClr val="0F486F"/>
                </a:solidFill>
              </a:defRPr>
            </a:lvl1pPr>
            <a:lvl2pPr lvl="1" algn="ctr">
              <a:spcBef>
                <a:spcPts val="600"/>
              </a:spcBef>
              <a:spcAft>
                <a:spcPts val="0"/>
              </a:spcAft>
              <a:buSzPts val="1440"/>
              <a:buNone/>
              <a:defRPr>
                <a:solidFill>
                  <a:schemeClr val="lt1"/>
                </a:solidFill>
              </a:defRPr>
            </a:lvl2pPr>
            <a:lvl3pPr lvl="2" algn="ctr">
              <a:spcBef>
                <a:spcPts val="600"/>
              </a:spcBef>
              <a:spcAft>
                <a:spcPts val="0"/>
              </a:spcAft>
              <a:buSzPts val="1280"/>
              <a:buNone/>
              <a:defRPr>
                <a:solidFill>
                  <a:schemeClr val="lt1"/>
                </a:solidFill>
              </a:defRPr>
            </a:lvl3pPr>
            <a:lvl4pPr lvl="3" algn="ctr">
              <a:spcBef>
                <a:spcPts val="600"/>
              </a:spcBef>
              <a:spcAft>
                <a:spcPts val="0"/>
              </a:spcAft>
              <a:buSzPts val="1120"/>
              <a:buNone/>
              <a:defRPr>
                <a:solidFill>
                  <a:schemeClr val="lt1"/>
                </a:solidFill>
              </a:defRPr>
            </a:lvl4pPr>
            <a:lvl5pPr lvl="4" algn="ctr">
              <a:spcBef>
                <a:spcPts val="600"/>
              </a:spcBef>
              <a:spcAft>
                <a:spcPts val="0"/>
              </a:spcAft>
              <a:buSzPts val="1120"/>
              <a:buNone/>
              <a:defRPr>
                <a:solidFill>
                  <a:schemeClr val="lt1"/>
                </a:solidFill>
              </a:defRPr>
            </a:lvl5pPr>
            <a:lvl6pPr lvl="5" algn="ctr">
              <a:spcBef>
                <a:spcPts val="600"/>
              </a:spcBef>
              <a:spcAft>
                <a:spcPts val="0"/>
              </a:spcAft>
              <a:buSzPts val="1120"/>
              <a:buNone/>
              <a:defRPr>
                <a:solidFill>
                  <a:schemeClr val="lt1"/>
                </a:solidFill>
              </a:defRPr>
            </a:lvl6pPr>
            <a:lvl7pPr lvl="6" algn="ctr">
              <a:spcBef>
                <a:spcPts val="600"/>
              </a:spcBef>
              <a:spcAft>
                <a:spcPts val="0"/>
              </a:spcAft>
              <a:buSzPts val="1120"/>
              <a:buNone/>
              <a:defRPr>
                <a:solidFill>
                  <a:schemeClr val="lt1"/>
                </a:solidFill>
              </a:defRPr>
            </a:lvl7pPr>
            <a:lvl8pPr lvl="7" algn="ctr">
              <a:spcBef>
                <a:spcPts val="600"/>
              </a:spcBef>
              <a:spcAft>
                <a:spcPts val="0"/>
              </a:spcAft>
              <a:buSzPts val="1120"/>
              <a:buNone/>
              <a:defRPr>
                <a:solidFill>
                  <a:schemeClr val="lt1"/>
                </a:solidFill>
              </a:defRPr>
            </a:lvl8pPr>
            <a:lvl9pPr lvl="8" algn="ctr">
              <a:spcBef>
                <a:spcPts val="600"/>
              </a:spcBef>
              <a:spcAft>
                <a:spcPts val="600"/>
              </a:spcAft>
              <a:buSzPts val="1120"/>
              <a:buNone/>
              <a:defRPr>
                <a:solidFill>
                  <a:schemeClr val="lt1"/>
                </a:solidFill>
              </a:defRPr>
            </a:lvl9pPr>
          </a:lstStyle>
          <a:p/>
        </p:txBody>
      </p:sp>
      <p:sp>
        <p:nvSpPr>
          <p:cNvPr id="313" name="Google Shape;313;p39"/>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4" name="Google Shape;314;p39"/>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5" name="Google Shape;315;p39"/>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316" name="Google Shape;316;p39"/>
          <p:cNvCxnSpPr/>
          <p:nvPr/>
        </p:nvCxnSpPr>
        <p:spPr>
          <a:xfrm flipH="1">
            <a:off x="8228012" y="8467"/>
            <a:ext cx="3810000" cy="3810000"/>
          </a:xfrm>
          <a:prstGeom prst="straightConnector1">
            <a:avLst/>
          </a:prstGeom>
          <a:noFill/>
          <a:ln cap="flat" cmpd="sng" w="12700">
            <a:solidFill>
              <a:schemeClr val="lt1"/>
            </a:solidFill>
            <a:prstDash val="solid"/>
            <a:round/>
            <a:headEnd len="sm" w="sm" type="none"/>
            <a:tailEnd len="sm" w="sm" type="none"/>
          </a:ln>
        </p:spPr>
      </p:cxnSp>
      <p:cxnSp>
        <p:nvCxnSpPr>
          <p:cNvPr id="317" name="Google Shape;317;p39"/>
          <p:cNvCxnSpPr/>
          <p:nvPr/>
        </p:nvCxnSpPr>
        <p:spPr>
          <a:xfrm flipH="1">
            <a:off x="6108170" y="91545"/>
            <a:ext cx="6080655" cy="6080655"/>
          </a:xfrm>
          <a:prstGeom prst="straightConnector1">
            <a:avLst/>
          </a:prstGeom>
          <a:noFill/>
          <a:ln cap="flat" cmpd="sng" w="12700">
            <a:solidFill>
              <a:schemeClr val="lt1"/>
            </a:solidFill>
            <a:prstDash val="solid"/>
            <a:round/>
            <a:headEnd len="sm" w="sm" type="none"/>
            <a:tailEnd len="sm" w="sm" type="none"/>
          </a:ln>
        </p:spPr>
      </p:cxnSp>
      <p:cxnSp>
        <p:nvCxnSpPr>
          <p:cNvPr id="318" name="Google Shape;318;p39"/>
          <p:cNvCxnSpPr/>
          <p:nvPr/>
        </p:nvCxnSpPr>
        <p:spPr>
          <a:xfrm flipH="1">
            <a:off x="7235825" y="228600"/>
            <a:ext cx="4953000" cy="4953000"/>
          </a:xfrm>
          <a:prstGeom prst="straightConnector1">
            <a:avLst/>
          </a:prstGeom>
          <a:noFill/>
          <a:ln cap="flat" cmpd="sng" w="12700">
            <a:solidFill>
              <a:schemeClr val="lt1"/>
            </a:solidFill>
            <a:prstDash val="solid"/>
            <a:round/>
            <a:headEnd len="sm" w="sm" type="none"/>
            <a:tailEnd len="sm" w="sm" type="none"/>
          </a:ln>
        </p:spPr>
      </p:cxnSp>
      <p:cxnSp>
        <p:nvCxnSpPr>
          <p:cNvPr id="319" name="Google Shape;319;p39"/>
          <p:cNvCxnSpPr/>
          <p:nvPr/>
        </p:nvCxnSpPr>
        <p:spPr>
          <a:xfrm flipH="1">
            <a:off x="7335837" y="32278"/>
            <a:ext cx="4852989" cy="4852989"/>
          </a:xfrm>
          <a:prstGeom prst="straightConnector1">
            <a:avLst/>
          </a:prstGeom>
          <a:noFill/>
          <a:ln cap="flat" cmpd="sng" w="31750">
            <a:solidFill>
              <a:schemeClr val="lt1"/>
            </a:solidFill>
            <a:prstDash val="solid"/>
            <a:round/>
            <a:headEnd len="sm" w="sm" type="none"/>
            <a:tailEnd len="sm" w="sm" type="none"/>
          </a:ln>
        </p:spPr>
      </p:cxnSp>
      <p:cxnSp>
        <p:nvCxnSpPr>
          <p:cNvPr id="320" name="Google Shape;320;p39"/>
          <p:cNvCxnSpPr/>
          <p:nvPr/>
        </p:nvCxnSpPr>
        <p:spPr>
          <a:xfrm flipH="1">
            <a:off x="7845426" y="609601"/>
            <a:ext cx="4343399" cy="4343399"/>
          </a:xfrm>
          <a:prstGeom prst="straightConnector1">
            <a:avLst/>
          </a:prstGeom>
          <a:noFill/>
          <a:ln cap="flat" cmpd="sng" w="31750">
            <a:solidFill>
              <a:schemeClr val="lt1"/>
            </a:solidFill>
            <a:prstDash val="solid"/>
            <a:round/>
            <a:headEnd len="sm" w="sm" type="none"/>
            <a:tailEnd len="sm" w="sm" type="none"/>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1" name="Shape 321"/>
        <p:cNvGrpSpPr/>
        <p:nvPr/>
      </p:nvGrpSpPr>
      <p:grpSpPr>
        <a:xfrm>
          <a:off x="0" y="0"/>
          <a:ext cx="0" cy="0"/>
          <a:chOff x="0" y="0"/>
          <a:chExt cx="0" cy="0"/>
        </a:xfrm>
      </p:grpSpPr>
      <p:sp>
        <p:nvSpPr>
          <p:cNvPr id="322" name="Google Shape;322;p40"/>
          <p:cNvSpPr txBox="1"/>
          <p:nvPr>
            <p:ph type="title"/>
          </p:nvPr>
        </p:nvSpPr>
        <p:spPr>
          <a:xfrm>
            <a:off x="684211" y="2006600"/>
            <a:ext cx="8534401" cy="22816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3600"/>
              <a:buFont typeface="Century Gothic"/>
              <a:buNone/>
              <a:defRPr b="0" sz="36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3" name="Google Shape;323;p40"/>
          <p:cNvSpPr txBox="1"/>
          <p:nvPr>
            <p:ph idx="1" type="body"/>
          </p:nvPr>
        </p:nvSpPr>
        <p:spPr>
          <a:xfrm>
            <a:off x="684213" y="4495800"/>
            <a:ext cx="8534400" cy="149860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440"/>
              <a:buNone/>
              <a:defRPr sz="1800">
                <a:solidFill>
                  <a:srgbClr val="0F486F"/>
                </a:solidFill>
              </a:defRPr>
            </a:lvl1pPr>
            <a:lvl2pPr indent="-228600" lvl="1" marL="914400" algn="l">
              <a:spcBef>
                <a:spcPts val="600"/>
              </a:spcBef>
              <a:spcAft>
                <a:spcPts val="0"/>
              </a:spcAft>
              <a:buSzPts val="1440"/>
              <a:buNone/>
              <a:defRPr sz="1800">
                <a:solidFill>
                  <a:schemeClr val="lt1"/>
                </a:solidFill>
              </a:defRPr>
            </a:lvl2pPr>
            <a:lvl3pPr indent="-228600" lvl="2" marL="1371600" algn="l">
              <a:spcBef>
                <a:spcPts val="600"/>
              </a:spcBef>
              <a:spcAft>
                <a:spcPts val="0"/>
              </a:spcAft>
              <a:buSzPts val="1280"/>
              <a:buNone/>
              <a:defRPr sz="1600">
                <a:solidFill>
                  <a:schemeClr val="lt1"/>
                </a:solidFill>
              </a:defRPr>
            </a:lvl3pPr>
            <a:lvl4pPr indent="-228600" lvl="3" marL="1828800" algn="l">
              <a:spcBef>
                <a:spcPts val="600"/>
              </a:spcBef>
              <a:spcAft>
                <a:spcPts val="0"/>
              </a:spcAft>
              <a:buSzPts val="1120"/>
              <a:buNone/>
              <a:defRPr sz="1400">
                <a:solidFill>
                  <a:schemeClr val="lt1"/>
                </a:solidFill>
              </a:defRPr>
            </a:lvl4pPr>
            <a:lvl5pPr indent="-228600" lvl="4" marL="2286000" algn="l">
              <a:spcBef>
                <a:spcPts val="600"/>
              </a:spcBef>
              <a:spcAft>
                <a:spcPts val="0"/>
              </a:spcAft>
              <a:buSzPts val="1120"/>
              <a:buNone/>
              <a:defRPr sz="1400">
                <a:solidFill>
                  <a:schemeClr val="lt1"/>
                </a:solidFill>
              </a:defRPr>
            </a:lvl5pPr>
            <a:lvl6pPr indent="-228600" lvl="5" marL="2743200" algn="l">
              <a:spcBef>
                <a:spcPts val="600"/>
              </a:spcBef>
              <a:spcAft>
                <a:spcPts val="0"/>
              </a:spcAft>
              <a:buSzPts val="1120"/>
              <a:buNone/>
              <a:defRPr sz="1400">
                <a:solidFill>
                  <a:schemeClr val="lt1"/>
                </a:solidFill>
              </a:defRPr>
            </a:lvl6pPr>
            <a:lvl7pPr indent="-228600" lvl="6" marL="3200400" algn="l">
              <a:spcBef>
                <a:spcPts val="600"/>
              </a:spcBef>
              <a:spcAft>
                <a:spcPts val="0"/>
              </a:spcAft>
              <a:buSzPts val="1120"/>
              <a:buNone/>
              <a:defRPr sz="1400">
                <a:solidFill>
                  <a:schemeClr val="lt1"/>
                </a:solidFill>
              </a:defRPr>
            </a:lvl7pPr>
            <a:lvl8pPr indent="-228600" lvl="7" marL="3657600" algn="l">
              <a:spcBef>
                <a:spcPts val="600"/>
              </a:spcBef>
              <a:spcAft>
                <a:spcPts val="0"/>
              </a:spcAft>
              <a:buSzPts val="1120"/>
              <a:buNone/>
              <a:defRPr sz="1400">
                <a:solidFill>
                  <a:schemeClr val="lt1"/>
                </a:solidFill>
              </a:defRPr>
            </a:lvl8pPr>
            <a:lvl9pPr indent="-228600" lvl="8" marL="4114800" algn="l">
              <a:spcBef>
                <a:spcPts val="600"/>
              </a:spcBef>
              <a:spcAft>
                <a:spcPts val="600"/>
              </a:spcAft>
              <a:buSzPts val="1120"/>
              <a:buNone/>
              <a:defRPr sz="1400">
                <a:solidFill>
                  <a:schemeClr val="lt1"/>
                </a:solidFill>
              </a:defRPr>
            </a:lvl9pPr>
          </a:lstStyle>
          <a:p/>
        </p:txBody>
      </p:sp>
      <p:sp>
        <p:nvSpPr>
          <p:cNvPr id="324" name="Google Shape;324;p40"/>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5" name="Google Shape;325;p40"/>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6" name="Google Shape;326;p40"/>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27" name="Shape 327"/>
        <p:cNvGrpSpPr/>
        <p:nvPr/>
      </p:nvGrpSpPr>
      <p:grpSpPr>
        <a:xfrm>
          <a:off x="0" y="0"/>
          <a:ext cx="0" cy="0"/>
          <a:chOff x="0" y="0"/>
          <a:chExt cx="0" cy="0"/>
        </a:xfrm>
      </p:grpSpPr>
      <p:sp>
        <p:nvSpPr>
          <p:cNvPr id="328" name="Google Shape;328;p41"/>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9" name="Google Shape;329;p41"/>
          <p:cNvSpPr txBox="1"/>
          <p:nvPr>
            <p:ph idx="1" type="body"/>
          </p:nvPr>
        </p:nvSpPr>
        <p:spPr>
          <a:xfrm>
            <a:off x="684211" y="685800"/>
            <a:ext cx="4937655" cy="3615267"/>
          </a:xfrm>
          <a:prstGeom prst="rect">
            <a:avLst/>
          </a:prstGeom>
          <a:noFill/>
          <a:ln>
            <a:noFill/>
          </a:ln>
        </p:spPr>
        <p:txBody>
          <a:bodyPr anchorCtr="0" anchor="ctr" bIns="45700" lIns="91425" spcFirstLastPara="1" rIns="91425" wrap="square" tIns="45700">
            <a:normAutofit/>
          </a:bodyPr>
          <a:lstStyle>
            <a:lvl1pPr indent="-320040" lvl="0" marL="457200" algn="l">
              <a:spcBef>
                <a:spcPts val="360"/>
              </a:spcBef>
              <a:spcAft>
                <a:spcPts val="0"/>
              </a:spcAft>
              <a:buSzPts val="1440"/>
              <a:buChar char="▶"/>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330" name="Google Shape;330;p41"/>
          <p:cNvSpPr txBox="1"/>
          <p:nvPr>
            <p:ph idx="2" type="body"/>
          </p:nvPr>
        </p:nvSpPr>
        <p:spPr>
          <a:xfrm>
            <a:off x="5808133" y="685801"/>
            <a:ext cx="4934479" cy="3615266"/>
          </a:xfrm>
          <a:prstGeom prst="rect">
            <a:avLst/>
          </a:prstGeom>
          <a:noFill/>
          <a:ln>
            <a:noFill/>
          </a:ln>
        </p:spPr>
        <p:txBody>
          <a:bodyPr anchorCtr="0" anchor="ctr" bIns="45700" lIns="91425" spcFirstLastPara="1" rIns="91425" wrap="square" tIns="45700">
            <a:normAutofit/>
          </a:bodyPr>
          <a:lstStyle>
            <a:lvl1pPr indent="-320040" lvl="0" marL="457200" algn="l">
              <a:spcBef>
                <a:spcPts val="360"/>
              </a:spcBef>
              <a:spcAft>
                <a:spcPts val="0"/>
              </a:spcAft>
              <a:buSzPts val="1440"/>
              <a:buChar char="▶"/>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331" name="Google Shape;331;p41"/>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2" name="Google Shape;332;p41"/>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3" name="Google Shape;333;p41"/>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34" name="Shape 334"/>
        <p:cNvGrpSpPr/>
        <p:nvPr/>
      </p:nvGrpSpPr>
      <p:grpSpPr>
        <a:xfrm>
          <a:off x="0" y="0"/>
          <a:ext cx="0" cy="0"/>
          <a:chOff x="0" y="0"/>
          <a:chExt cx="0" cy="0"/>
        </a:xfrm>
      </p:grpSpPr>
      <p:sp>
        <p:nvSpPr>
          <p:cNvPr id="335" name="Google Shape;335;p42"/>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6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6" name="Google Shape;336;p42"/>
          <p:cNvSpPr txBox="1"/>
          <p:nvPr>
            <p:ph idx="1" type="body"/>
          </p:nvPr>
        </p:nvSpPr>
        <p:spPr>
          <a:xfrm>
            <a:off x="972080" y="685800"/>
            <a:ext cx="4649787" cy="576262"/>
          </a:xfrm>
          <a:prstGeom prst="rect">
            <a:avLst/>
          </a:prstGeom>
          <a:noFill/>
          <a:ln>
            <a:noFill/>
          </a:ln>
        </p:spPr>
        <p:txBody>
          <a:bodyPr anchorCtr="0" anchor="b" bIns="45700" lIns="91425" spcFirstLastPara="1" rIns="91425" wrap="square" tIns="45700">
            <a:noAutofit/>
          </a:bodyPr>
          <a:lstStyle>
            <a:lvl1pPr indent="-228600" lvl="0" marL="457200" algn="l">
              <a:spcBef>
                <a:spcPts val="560"/>
              </a:spcBef>
              <a:spcAft>
                <a:spcPts val="0"/>
              </a:spcAft>
              <a:buSzPts val="2240"/>
              <a:buNone/>
              <a:defRPr b="0" sz="2800">
                <a:solidFill>
                  <a:schemeClr val="lt1"/>
                </a:solidFill>
              </a:defRPr>
            </a:lvl1pPr>
            <a:lvl2pPr indent="-228600" lvl="1" marL="914400" algn="l">
              <a:spcBef>
                <a:spcPts val="600"/>
              </a:spcBef>
              <a:spcAft>
                <a:spcPts val="0"/>
              </a:spcAft>
              <a:buSzPts val="1600"/>
              <a:buNone/>
              <a:defRPr b="1" sz="2000"/>
            </a:lvl2pPr>
            <a:lvl3pPr indent="-228600" lvl="2" marL="1371600" algn="l">
              <a:spcBef>
                <a:spcPts val="600"/>
              </a:spcBef>
              <a:spcAft>
                <a:spcPts val="0"/>
              </a:spcAft>
              <a:buSzPts val="1440"/>
              <a:buNone/>
              <a:defRPr b="1" sz="1800"/>
            </a:lvl3pPr>
            <a:lvl4pPr indent="-228600" lvl="3" marL="1828800" algn="l">
              <a:spcBef>
                <a:spcPts val="600"/>
              </a:spcBef>
              <a:spcAft>
                <a:spcPts val="0"/>
              </a:spcAft>
              <a:buSzPts val="1280"/>
              <a:buNone/>
              <a:defRPr b="1" sz="1600"/>
            </a:lvl4pPr>
            <a:lvl5pPr indent="-228600" lvl="4" marL="2286000" algn="l">
              <a:spcBef>
                <a:spcPts val="600"/>
              </a:spcBef>
              <a:spcAft>
                <a:spcPts val="0"/>
              </a:spcAft>
              <a:buSzPts val="1280"/>
              <a:buNone/>
              <a:defRPr b="1" sz="1600"/>
            </a:lvl5pPr>
            <a:lvl6pPr indent="-228600" lvl="5" marL="2743200" algn="l">
              <a:spcBef>
                <a:spcPts val="600"/>
              </a:spcBef>
              <a:spcAft>
                <a:spcPts val="0"/>
              </a:spcAft>
              <a:buSzPts val="1280"/>
              <a:buNone/>
              <a:defRPr b="1" sz="1600"/>
            </a:lvl6pPr>
            <a:lvl7pPr indent="-228600" lvl="6" marL="3200400" algn="l">
              <a:spcBef>
                <a:spcPts val="600"/>
              </a:spcBef>
              <a:spcAft>
                <a:spcPts val="0"/>
              </a:spcAft>
              <a:buSzPts val="1280"/>
              <a:buNone/>
              <a:defRPr b="1" sz="1600"/>
            </a:lvl7pPr>
            <a:lvl8pPr indent="-228600" lvl="7" marL="3657600" algn="l">
              <a:spcBef>
                <a:spcPts val="600"/>
              </a:spcBef>
              <a:spcAft>
                <a:spcPts val="0"/>
              </a:spcAft>
              <a:buSzPts val="1280"/>
              <a:buNone/>
              <a:defRPr b="1" sz="1600"/>
            </a:lvl8pPr>
            <a:lvl9pPr indent="-228600" lvl="8" marL="4114800" algn="l">
              <a:spcBef>
                <a:spcPts val="600"/>
              </a:spcBef>
              <a:spcAft>
                <a:spcPts val="600"/>
              </a:spcAft>
              <a:buSzPts val="1280"/>
              <a:buNone/>
              <a:defRPr b="1" sz="1600"/>
            </a:lvl9pPr>
          </a:lstStyle>
          <a:p/>
        </p:txBody>
      </p:sp>
      <p:sp>
        <p:nvSpPr>
          <p:cNvPr id="337" name="Google Shape;337;p42"/>
          <p:cNvSpPr txBox="1"/>
          <p:nvPr>
            <p:ph idx="2" type="body"/>
          </p:nvPr>
        </p:nvSpPr>
        <p:spPr>
          <a:xfrm>
            <a:off x="684211" y="1270529"/>
            <a:ext cx="4937655" cy="3030538"/>
          </a:xfrm>
          <a:prstGeom prst="rect">
            <a:avLst/>
          </a:prstGeom>
          <a:noFill/>
          <a:ln>
            <a:noFill/>
          </a:ln>
        </p:spPr>
        <p:txBody>
          <a:bodyPr anchorCtr="0" anchor="t" bIns="45700" lIns="91425" spcFirstLastPara="1" rIns="91425" wrap="square" tIns="45700">
            <a:normAutofit/>
          </a:bodyPr>
          <a:lstStyle>
            <a:lvl1pPr indent="-320040" lvl="0" marL="457200" algn="l">
              <a:spcBef>
                <a:spcPts val="360"/>
              </a:spcBef>
              <a:spcAft>
                <a:spcPts val="0"/>
              </a:spcAft>
              <a:buSzPts val="1440"/>
              <a:buChar char="▶"/>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338" name="Google Shape;338;p42"/>
          <p:cNvSpPr txBox="1"/>
          <p:nvPr>
            <p:ph idx="3" type="body"/>
          </p:nvPr>
        </p:nvSpPr>
        <p:spPr>
          <a:xfrm>
            <a:off x="6079066" y="685800"/>
            <a:ext cx="4665134" cy="576262"/>
          </a:xfrm>
          <a:prstGeom prst="rect">
            <a:avLst/>
          </a:prstGeom>
          <a:noFill/>
          <a:ln>
            <a:noFill/>
          </a:ln>
        </p:spPr>
        <p:txBody>
          <a:bodyPr anchorCtr="0" anchor="b" bIns="45700" lIns="91425" spcFirstLastPara="1" rIns="91425" wrap="square" tIns="45700">
            <a:noAutofit/>
          </a:bodyPr>
          <a:lstStyle>
            <a:lvl1pPr indent="-228600" lvl="0" marL="457200" algn="l">
              <a:spcBef>
                <a:spcPts val="560"/>
              </a:spcBef>
              <a:spcAft>
                <a:spcPts val="0"/>
              </a:spcAft>
              <a:buSzPts val="2240"/>
              <a:buNone/>
              <a:defRPr b="0" sz="2800">
                <a:solidFill>
                  <a:schemeClr val="lt1"/>
                </a:solidFill>
              </a:defRPr>
            </a:lvl1pPr>
            <a:lvl2pPr indent="-228600" lvl="1" marL="914400" algn="l">
              <a:spcBef>
                <a:spcPts val="600"/>
              </a:spcBef>
              <a:spcAft>
                <a:spcPts val="0"/>
              </a:spcAft>
              <a:buSzPts val="1600"/>
              <a:buNone/>
              <a:defRPr b="1" sz="2000"/>
            </a:lvl2pPr>
            <a:lvl3pPr indent="-228600" lvl="2" marL="1371600" algn="l">
              <a:spcBef>
                <a:spcPts val="600"/>
              </a:spcBef>
              <a:spcAft>
                <a:spcPts val="0"/>
              </a:spcAft>
              <a:buSzPts val="1440"/>
              <a:buNone/>
              <a:defRPr b="1" sz="1800"/>
            </a:lvl3pPr>
            <a:lvl4pPr indent="-228600" lvl="3" marL="1828800" algn="l">
              <a:spcBef>
                <a:spcPts val="600"/>
              </a:spcBef>
              <a:spcAft>
                <a:spcPts val="0"/>
              </a:spcAft>
              <a:buSzPts val="1280"/>
              <a:buNone/>
              <a:defRPr b="1" sz="1600"/>
            </a:lvl4pPr>
            <a:lvl5pPr indent="-228600" lvl="4" marL="2286000" algn="l">
              <a:spcBef>
                <a:spcPts val="600"/>
              </a:spcBef>
              <a:spcAft>
                <a:spcPts val="0"/>
              </a:spcAft>
              <a:buSzPts val="1280"/>
              <a:buNone/>
              <a:defRPr b="1" sz="1600"/>
            </a:lvl5pPr>
            <a:lvl6pPr indent="-228600" lvl="5" marL="2743200" algn="l">
              <a:spcBef>
                <a:spcPts val="600"/>
              </a:spcBef>
              <a:spcAft>
                <a:spcPts val="0"/>
              </a:spcAft>
              <a:buSzPts val="1280"/>
              <a:buNone/>
              <a:defRPr b="1" sz="1600"/>
            </a:lvl6pPr>
            <a:lvl7pPr indent="-228600" lvl="6" marL="3200400" algn="l">
              <a:spcBef>
                <a:spcPts val="600"/>
              </a:spcBef>
              <a:spcAft>
                <a:spcPts val="0"/>
              </a:spcAft>
              <a:buSzPts val="1280"/>
              <a:buNone/>
              <a:defRPr b="1" sz="1600"/>
            </a:lvl7pPr>
            <a:lvl8pPr indent="-228600" lvl="7" marL="3657600" algn="l">
              <a:spcBef>
                <a:spcPts val="600"/>
              </a:spcBef>
              <a:spcAft>
                <a:spcPts val="0"/>
              </a:spcAft>
              <a:buSzPts val="1280"/>
              <a:buNone/>
              <a:defRPr b="1" sz="1600"/>
            </a:lvl8pPr>
            <a:lvl9pPr indent="-228600" lvl="8" marL="4114800" algn="l">
              <a:spcBef>
                <a:spcPts val="600"/>
              </a:spcBef>
              <a:spcAft>
                <a:spcPts val="600"/>
              </a:spcAft>
              <a:buSzPts val="1280"/>
              <a:buNone/>
              <a:defRPr b="1" sz="1600"/>
            </a:lvl9pPr>
          </a:lstStyle>
          <a:p/>
        </p:txBody>
      </p:sp>
      <p:sp>
        <p:nvSpPr>
          <p:cNvPr id="339" name="Google Shape;339;p42"/>
          <p:cNvSpPr txBox="1"/>
          <p:nvPr>
            <p:ph idx="4" type="body"/>
          </p:nvPr>
        </p:nvSpPr>
        <p:spPr>
          <a:xfrm>
            <a:off x="5806545" y="1262062"/>
            <a:ext cx="4929188" cy="3030538"/>
          </a:xfrm>
          <a:prstGeom prst="rect">
            <a:avLst/>
          </a:prstGeom>
          <a:noFill/>
          <a:ln>
            <a:noFill/>
          </a:ln>
        </p:spPr>
        <p:txBody>
          <a:bodyPr anchorCtr="0" anchor="t" bIns="45700" lIns="91425" spcFirstLastPara="1" rIns="91425" wrap="square" tIns="45700">
            <a:normAutofit/>
          </a:bodyPr>
          <a:lstStyle>
            <a:lvl1pPr indent="-320040" lvl="0" marL="457200" algn="l">
              <a:spcBef>
                <a:spcPts val="360"/>
              </a:spcBef>
              <a:spcAft>
                <a:spcPts val="0"/>
              </a:spcAft>
              <a:buSzPts val="1440"/>
              <a:buChar char="▶"/>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340" name="Google Shape;340;p42"/>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1" name="Google Shape;341;p42"/>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2" name="Google Shape;342;p42"/>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5" name="Shape 55"/>
        <p:cNvGrpSpPr/>
        <p:nvPr/>
      </p:nvGrpSpPr>
      <p:grpSpPr>
        <a:xfrm>
          <a:off x="0" y="0"/>
          <a:ext cx="0" cy="0"/>
          <a:chOff x="0" y="0"/>
          <a:chExt cx="0" cy="0"/>
        </a:xfrm>
      </p:grpSpPr>
      <p:sp>
        <p:nvSpPr>
          <p:cNvPr id="56" name="Google Shape;56;p5"/>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5"/>
          <p:cNvSpPr txBox="1"/>
          <p:nvPr>
            <p:ph idx="1" type="body"/>
          </p:nvPr>
        </p:nvSpPr>
        <p:spPr>
          <a:xfrm>
            <a:off x="677334" y="2160589"/>
            <a:ext cx="4184035" cy="3880772"/>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58" name="Google Shape;58;p5"/>
          <p:cNvSpPr txBox="1"/>
          <p:nvPr>
            <p:ph idx="2" type="body"/>
          </p:nvPr>
        </p:nvSpPr>
        <p:spPr>
          <a:xfrm>
            <a:off x="5089970" y="2160589"/>
            <a:ext cx="4184034"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59" name="Google Shape;59;p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3" name="Shape 343"/>
        <p:cNvGrpSpPr/>
        <p:nvPr/>
      </p:nvGrpSpPr>
      <p:grpSpPr>
        <a:xfrm>
          <a:off x="0" y="0"/>
          <a:ext cx="0" cy="0"/>
          <a:chOff x="0" y="0"/>
          <a:chExt cx="0" cy="0"/>
        </a:xfrm>
      </p:grpSpPr>
      <p:sp>
        <p:nvSpPr>
          <p:cNvPr id="344" name="Google Shape;344;p43"/>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5" name="Google Shape;345;p43"/>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6" name="Google Shape;346;p43"/>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7" name="Google Shape;347;p43"/>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8" name="Shape 348"/>
        <p:cNvGrpSpPr/>
        <p:nvPr/>
      </p:nvGrpSpPr>
      <p:grpSpPr>
        <a:xfrm>
          <a:off x="0" y="0"/>
          <a:ext cx="0" cy="0"/>
          <a:chOff x="0" y="0"/>
          <a:chExt cx="0" cy="0"/>
        </a:xfrm>
      </p:grpSpPr>
      <p:sp>
        <p:nvSpPr>
          <p:cNvPr id="349" name="Google Shape;349;p44"/>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0" name="Google Shape;350;p44"/>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1" name="Google Shape;351;p44"/>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52" name="Shape 352"/>
        <p:cNvGrpSpPr/>
        <p:nvPr/>
      </p:nvGrpSpPr>
      <p:grpSpPr>
        <a:xfrm>
          <a:off x="0" y="0"/>
          <a:ext cx="0" cy="0"/>
          <a:chOff x="0" y="0"/>
          <a:chExt cx="0" cy="0"/>
        </a:xfrm>
      </p:grpSpPr>
      <p:sp>
        <p:nvSpPr>
          <p:cNvPr id="353" name="Google Shape;353;p45"/>
          <p:cNvSpPr txBox="1"/>
          <p:nvPr>
            <p:ph type="title"/>
          </p:nvPr>
        </p:nvSpPr>
        <p:spPr>
          <a:xfrm>
            <a:off x="7085012" y="685800"/>
            <a:ext cx="3657600" cy="13716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4" name="Google Shape;354;p45"/>
          <p:cNvSpPr txBox="1"/>
          <p:nvPr>
            <p:ph idx="1" type="body"/>
          </p:nvPr>
        </p:nvSpPr>
        <p:spPr>
          <a:xfrm>
            <a:off x="684212" y="685800"/>
            <a:ext cx="5943601" cy="5308600"/>
          </a:xfrm>
          <a:prstGeom prst="rect">
            <a:avLst/>
          </a:prstGeom>
          <a:noFill/>
          <a:ln>
            <a:noFill/>
          </a:ln>
        </p:spPr>
        <p:txBody>
          <a:bodyPr anchorCtr="0" anchor="ctr" bIns="45700" lIns="91425" spcFirstLastPara="1" rIns="91425" wrap="square" tIns="45700">
            <a:normAutofit/>
          </a:bodyPr>
          <a:lstStyle>
            <a:lvl1pPr indent="-320040" lvl="0" marL="457200" algn="l">
              <a:spcBef>
                <a:spcPts val="360"/>
              </a:spcBef>
              <a:spcAft>
                <a:spcPts val="0"/>
              </a:spcAft>
              <a:buSzPts val="1440"/>
              <a:buChar char="▶"/>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355" name="Google Shape;355;p45"/>
          <p:cNvSpPr txBox="1"/>
          <p:nvPr>
            <p:ph idx="2" type="body"/>
          </p:nvPr>
        </p:nvSpPr>
        <p:spPr>
          <a:xfrm>
            <a:off x="7085012" y="2209799"/>
            <a:ext cx="3657600" cy="2091267"/>
          </a:xfrm>
          <a:prstGeom prst="rect">
            <a:avLst/>
          </a:prstGeom>
          <a:noFill/>
          <a:ln>
            <a:noFill/>
          </a:ln>
        </p:spPr>
        <p:txBody>
          <a:bodyPr anchorCtr="0" anchor="t" bIns="45700" lIns="91425" spcFirstLastPara="1" rIns="91425" wrap="square" tIns="45700">
            <a:normAutofit/>
          </a:bodyPr>
          <a:lstStyle>
            <a:lvl1pPr indent="-228600" lvl="0" marL="457200" algn="l">
              <a:spcBef>
                <a:spcPts val="320"/>
              </a:spcBef>
              <a:spcAft>
                <a:spcPts val="0"/>
              </a:spcAft>
              <a:buSzPts val="1280"/>
              <a:buNone/>
              <a:defRPr sz="1600"/>
            </a:lvl1pPr>
            <a:lvl2pPr indent="-228600" lvl="1" marL="914400" algn="l">
              <a:spcBef>
                <a:spcPts val="600"/>
              </a:spcBef>
              <a:spcAft>
                <a:spcPts val="0"/>
              </a:spcAft>
              <a:buSzPts val="960"/>
              <a:buNone/>
              <a:defRPr sz="1200"/>
            </a:lvl2pPr>
            <a:lvl3pPr indent="-228600" lvl="2" marL="1371600" algn="l">
              <a:spcBef>
                <a:spcPts val="600"/>
              </a:spcBef>
              <a:spcAft>
                <a:spcPts val="0"/>
              </a:spcAft>
              <a:buSzPts val="800"/>
              <a:buNone/>
              <a:defRPr sz="1000"/>
            </a:lvl3pPr>
            <a:lvl4pPr indent="-228600" lvl="3" marL="1828800" algn="l">
              <a:spcBef>
                <a:spcPts val="600"/>
              </a:spcBef>
              <a:spcAft>
                <a:spcPts val="0"/>
              </a:spcAft>
              <a:buSzPts val="720"/>
              <a:buNone/>
              <a:defRPr sz="900"/>
            </a:lvl4pPr>
            <a:lvl5pPr indent="-228600" lvl="4" marL="2286000" algn="l">
              <a:spcBef>
                <a:spcPts val="600"/>
              </a:spcBef>
              <a:spcAft>
                <a:spcPts val="0"/>
              </a:spcAft>
              <a:buSzPts val="720"/>
              <a:buNone/>
              <a:defRPr sz="900"/>
            </a:lvl5pPr>
            <a:lvl6pPr indent="-228600" lvl="5" marL="2743200" algn="l">
              <a:spcBef>
                <a:spcPts val="600"/>
              </a:spcBef>
              <a:spcAft>
                <a:spcPts val="0"/>
              </a:spcAft>
              <a:buSzPts val="720"/>
              <a:buNone/>
              <a:defRPr sz="900"/>
            </a:lvl6pPr>
            <a:lvl7pPr indent="-228600" lvl="6" marL="3200400" algn="l">
              <a:spcBef>
                <a:spcPts val="600"/>
              </a:spcBef>
              <a:spcAft>
                <a:spcPts val="0"/>
              </a:spcAft>
              <a:buSzPts val="720"/>
              <a:buNone/>
              <a:defRPr sz="900"/>
            </a:lvl7pPr>
            <a:lvl8pPr indent="-228600" lvl="7" marL="3657600" algn="l">
              <a:spcBef>
                <a:spcPts val="600"/>
              </a:spcBef>
              <a:spcAft>
                <a:spcPts val="0"/>
              </a:spcAft>
              <a:buSzPts val="720"/>
              <a:buNone/>
              <a:defRPr sz="900"/>
            </a:lvl8pPr>
            <a:lvl9pPr indent="-228600" lvl="8" marL="4114800" algn="l">
              <a:spcBef>
                <a:spcPts val="600"/>
              </a:spcBef>
              <a:spcAft>
                <a:spcPts val="600"/>
              </a:spcAft>
              <a:buSzPts val="720"/>
              <a:buNone/>
              <a:defRPr sz="900"/>
            </a:lvl9pPr>
          </a:lstStyle>
          <a:p/>
        </p:txBody>
      </p:sp>
      <p:sp>
        <p:nvSpPr>
          <p:cNvPr id="356" name="Google Shape;356;p45"/>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7" name="Google Shape;357;p45"/>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8" name="Google Shape;358;p45"/>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59" name="Shape 359"/>
        <p:cNvGrpSpPr/>
        <p:nvPr/>
      </p:nvGrpSpPr>
      <p:grpSpPr>
        <a:xfrm>
          <a:off x="0" y="0"/>
          <a:ext cx="0" cy="0"/>
          <a:chOff x="0" y="0"/>
          <a:chExt cx="0" cy="0"/>
        </a:xfrm>
      </p:grpSpPr>
      <p:sp>
        <p:nvSpPr>
          <p:cNvPr id="360" name="Google Shape;360;p46"/>
          <p:cNvSpPr txBox="1"/>
          <p:nvPr>
            <p:ph type="title"/>
          </p:nvPr>
        </p:nvSpPr>
        <p:spPr>
          <a:xfrm>
            <a:off x="4722812" y="1447800"/>
            <a:ext cx="6019800" cy="11430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800"/>
              <a:buFont typeface="Century Gothic"/>
              <a:buNone/>
              <a:defRPr b="0" sz="2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1" name="Google Shape;361;p46"/>
          <p:cNvSpPr/>
          <p:nvPr>
            <p:ph idx="2" type="pic"/>
          </p:nvPr>
        </p:nvSpPr>
        <p:spPr>
          <a:xfrm>
            <a:off x="989012" y="914400"/>
            <a:ext cx="3280974" cy="4572000"/>
          </a:xfrm>
          <a:prstGeom prst="snip2DiagRect">
            <a:avLst>
              <a:gd fmla="val 10815" name="adj1"/>
              <a:gd fmla="val 0" name="adj2"/>
            </a:avLst>
          </a:prstGeom>
          <a:noFill/>
          <a:ln cap="flat" cmpd="sng" w="15875">
            <a:solidFill>
              <a:schemeClr val="lt1">
                <a:alpha val="40000"/>
              </a:schemeClr>
            </a:solidFill>
            <a:prstDash val="solid"/>
            <a:round/>
            <a:headEnd len="sm" w="sm" type="none"/>
            <a:tailEnd len="sm" w="sm" type="none"/>
          </a:ln>
        </p:spPr>
      </p:sp>
      <p:sp>
        <p:nvSpPr>
          <p:cNvPr id="362" name="Google Shape;362;p46"/>
          <p:cNvSpPr txBox="1"/>
          <p:nvPr>
            <p:ph idx="1" type="body"/>
          </p:nvPr>
        </p:nvSpPr>
        <p:spPr>
          <a:xfrm>
            <a:off x="4722812" y="2777066"/>
            <a:ext cx="6021388" cy="2048933"/>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440"/>
              <a:buNone/>
              <a:defRPr sz="1800"/>
            </a:lvl1pPr>
            <a:lvl2pPr indent="-228600" lvl="1" marL="914400" algn="l">
              <a:spcBef>
                <a:spcPts val="600"/>
              </a:spcBef>
              <a:spcAft>
                <a:spcPts val="0"/>
              </a:spcAft>
              <a:buSzPts val="960"/>
              <a:buNone/>
              <a:defRPr sz="1200"/>
            </a:lvl2pPr>
            <a:lvl3pPr indent="-228600" lvl="2" marL="1371600" algn="l">
              <a:spcBef>
                <a:spcPts val="600"/>
              </a:spcBef>
              <a:spcAft>
                <a:spcPts val="0"/>
              </a:spcAft>
              <a:buSzPts val="800"/>
              <a:buNone/>
              <a:defRPr sz="1000"/>
            </a:lvl3pPr>
            <a:lvl4pPr indent="-228600" lvl="3" marL="1828800" algn="l">
              <a:spcBef>
                <a:spcPts val="600"/>
              </a:spcBef>
              <a:spcAft>
                <a:spcPts val="0"/>
              </a:spcAft>
              <a:buSzPts val="720"/>
              <a:buNone/>
              <a:defRPr sz="900"/>
            </a:lvl4pPr>
            <a:lvl5pPr indent="-228600" lvl="4" marL="2286000" algn="l">
              <a:spcBef>
                <a:spcPts val="600"/>
              </a:spcBef>
              <a:spcAft>
                <a:spcPts val="0"/>
              </a:spcAft>
              <a:buSzPts val="720"/>
              <a:buNone/>
              <a:defRPr sz="900"/>
            </a:lvl5pPr>
            <a:lvl6pPr indent="-228600" lvl="5" marL="2743200" algn="l">
              <a:spcBef>
                <a:spcPts val="600"/>
              </a:spcBef>
              <a:spcAft>
                <a:spcPts val="0"/>
              </a:spcAft>
              <a:buSzPts val="720"/>
              <a:buNone/>
              <a:defRPr sz="900"/>
            </a:lvl6pPr>
            <a:lvl7pPr indent="-228600" lvl="6" marL="3200400" algn="l">
              <a:spcBef>
                <a:spcPts val="600"/>
              </a:spcBef>
              <a:spcAft>
                <a:spcPts val="0"/>
              </a:spcAft>
              <a:buSzPts val="720"/>
              <a:buNone/>
              <a:defRPr sz="900"/>
            </a:lvl7pPr>
            <a:lvl8pPr indent="-228600" lvl="7" marL="3657600" algn="l">
              <a:spcBef>
                <a:spcPts val="600"/>
              </a:spcBef>
              <a:spcAft>
                <a:spcPts val="0"/>
              </a:spcAft>
              <a:buSzPts val="720"/>
              <a:buNone/>
              <a:defRPr sz="900"/>
            </a:lvl8pPr>
            <a:lvl9pPr indent="-228600" lvl="8" marL="4114800" algn="l">
              <a:spcBef>
                <a:spcPts val="600"/>
              </a:spcBef>
              <a:spcAft>
                <a:spcPts val="600"/>
              </a:spcAft>
              <a:buSzPts val="720"/>
              <a:buNone/>
              <a:defRPr sz="900"/>
            </a:lvl9pPr>
          </a:lstStyle>
          <a:p/>
        </p:txBody>
      </p:sp>
      <p:sp>
        <p:nvSpPr>
          <p:cNvPr id="363" name="Google Shape;363;p46"/>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4" name="Google Shape;364;p46"/>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5" name="Google Shape;365;p46"/>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366" name="Shape 366"/>
        <p:cNvGrpSpPr/>
        <p:nvPr/>
      </p:nvGrpSpPr>
      <p:grpSpPr>
        <a:xfrm>
          <a:off x="0" y="0"/>
          <a:ext cx="0" cy="0"/>
          <a:chOff x="0" y="0"/>
          <a:chExt cx="0" cy="0"/>
        </a:xfrm>
      </p:grpSpPr>
      <p:sp>
        <p:nvSpPr>
          <p:cNvPr id="367" name="Google Shape;367;p47"/>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8" name="Google Shape;368;p47"/>
          <p:cNvSpPr/>
          <p:nvPr>
            <p:ph idx="2" type="pic"/>
          </p:nvPr>
        </p:nvSpPr>
        <p:spPr>
          <a:xfrm>
            <a:off x="685800" y="533400"/>
            <a:ext cx="10818812" cy="3124200"/>
          </a:xfrm>
          <a:prstGeom prst="snip2DiagRect">
            <a:avLst>
              <a:gd fmla="val 10815" name="adj1"/>
              <a:gd fmla="val 0" name="adj2"/>
            </a:avLst>
          </a:prstGeom>
          <a:noFill/>
          <a:ln cap="flat" cmpd="sng" w="15875">
            <a:solidFill>
              <a:schemeClr val="lt1">
                <a:alpha val="40000"/>
              </a:schemeClr>
            </a:solidFill>
            <a:prstDash val="solid"/>
            <a:round/>
            <a:headEnd len="sm" w="sm" type="none"/>
            <a:tailEnd len="sm" w="sm" type="none"/>
          </a:ln>
        </p:spPr>
      </p:sp>
      <p:sp>
        <p:nvSpPr>
          <p:cNvPr id="369" name="Google Shape;369;p47"/>
          <p:cNvSpPr txBox="1"/>
          <p:nvPr>
            <p:ph idx="1" type="body"/>
          </p:nvPr>
        </p:nvSpPr>
        <p:spPr>
          <a:xfrm>
            <a:off x="914402" y="3843867"/>
            <a:ext cx="8304210" cy="457200"/>
          </a:xfrm>
          <a:prstGeom prst="rect">
            <a:avLst/>
          </a:prstGeom>
          <a:noFill/>
          <a:ln>
            <a:noFill/>
          </a:ln>
        </p:spPr>
        <p:txBody>
          <a:bodyPr anchorCtr="0" anchor="t" bIns="45700" lIns="91425" spcFirstLastPara="1" rIns="91425" wrap="square" tIns="45700">
            <a:normAutofit/>
          </a:bodyPr>
          <a:lstStyle>
            <a:lvl1pPr indent="-228600" lvl="0" marL="457200" algn="l">
              <a:spcBef>
                <a:spcPts val="320"/>
              </a:spcBef>
              <a:spcAft>
                <a:spcPts val="0"/>
              </a:spcAft>
              <a:buSzPts val="1280"/>
              <a:buFont typeface="Century Gothic"/>
              <a:buNone/>
              <a:defRPr sz="1600"/>
            </a:lvl1pPr>
            <a:lvl2pPr indent="-228600" lvl="1" marL="914400" algn="l">
              <a:spcBef>
                <a:spcPts val="600"/>
              </a:spcBef>
              <a:spcAft>
                <a:spcPts val="0"/>
              </a:spcAft>
              <a:buSzPts val="1440"/>
              <a:buFont typeface="Century Gothic"/>
              <a:buNone/>
              <a:defRPr/>
            </a:lvl2pPr>
            <a:lvl3pPr indent="-228600" lvl="2" marL="1371600" algn="l">
              <a:spcBef>
                <a:spcPts val="600"/>
              </a:spcBef>
              <a:spcAft>
                <a:spcPts val="0"/>
              </a:spcAft>
              <a:buSzPts val="1280"/>
              <a:buFont typeface="Century Gothic"/>
              <a:buNone/>
              <a:defRPr/>
            </a:lvl3pPr>
            <a:lvl4pPr indent="-228600" lvl="3" marL="1828800" algn="l">
              <a:spcBef>
                <a:spcPts val="600"/>
              </a:spcBef>
              <a:spcAft>
                <a:spcPts val="0"/>
              </a:spcAft>
              <a:buSzPts val="1120"/>
              <a:buFont typeface="Century Gothic"/>
              <a:buNone/>
              <a:defRPr/>
            </a:lvl4pPr>
            <a:lvl5pPr indent="-228600" lvl="4" marL="2286000" algn="l">
              <a:spcBef>
                <a:spcPts val="600"/>
              </a:spcBef>
              <a:spcAft>
                <a:spcPts val="0"/>
              </a:spcAft>
              <a:buSzPts val="1120"/>
              <a:buFont typeface="Century Gothic"/>
              <a:buNone/>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370" name="Google Shape;370;p47"/>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1" name="Google Shape;371;p47"/>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2" name="Google Shape;372;p47"/>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373" name="Shape 373"/>
        <p:cNvGrpSpPr/>
        <p:nvPr/>
      </p:nvGrpSpPr>
      <p:grpSpPr>
        <a:xfrm>
          <a:off x="0" y="0"/>
          <a:ext cx="0" cy="0"/>
          <a:chOff x="0" y="0"/>
          <a:chExt cx="0" cy="0"/>
        </a:xfrm>
      </p:grpSpPr>
      <p:sp>
        <p:nvSpPr>
          <p:cNvPr id="374" name="Google Shape;374;p48"/>
          <p:cNvSpPr txBox="1"/>
          <p:nvPr>
            <p:ph type="title"/>
          </p:nvPr>
        </p:nvSpPr>
        <p:spPr>
          <a:xfrm>
            <a:off x="684213" y="685800"/>
            <a:ext cx="10058400" cy="2743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5" name="Google Shape;375;p48"/>
          <p:cNvSpPr txBox="1"/>
          <p:nvPr>
            <p:ph idx="1" type="body"/>
          </p:nvPr>
        </p:nvSpPr>
        <p:spPr>
          <a:xfrm>
            <a:off x="684212" y="4114800"/>
            <a:ext cx="8535988" cy="1879600"/>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1600"/>
              <a:buNone/>
              <a:defRPr sz="2000">
                <a:solidFill>
                  <a:srgbClr val="0F486F"/>
                </a:solidFill>
              </a:defRPr>
            </a:lvl1pPr>
            <a:lvl2pPr indent="-228600" lvl="1" marL="914400" algn="l">
              <a:spcBef>
                <a:spcPts val="600"/>
              </a:spcBef>
              <a:spcAft>
                <a:spcPts val="0"/>
              </a:spcAft>
              <a:buSzPts val="1440"/>
              <a:buNone/>
              <a:defRPr sz="1800">
                <a:solidFill>
                  <a:schemeClr val="lt1"/>
                </a:solidFill>
              </a:defRPr>
            </a:lvl2pPr>
            <a:lvl3pPr indent="-228600" lvl="2" marL="1371600" algn="l">
              <a:spcBef>
                <a:spcPts val="600"/>
              </a:spcBef>
              <a:spcAft>
                <a:spcPts val="0"/>
              </a:spcAft>
              <a:buSzPts val="1280"/>
              <a:buNone/>
              <a:defRPr sz="1600">
                <a:solidFill>
                  <a:schemeClr val="lt1"/>
                </a:solidFill>
              </a:defRPr>
            </a:lvl3pPr>
            <a:lvl4pPr indent="-228600" lvl="3" marL="1828800" algn="l">
              <a:spcBef>
                <a:spcPts val="600"/>
              </a:spcBef>
              <a:spcAft>
                <a:spcPts val="0"/>
              </a:spcAft>
              <a:buSzPts val="1120"/>
              <a:buNone/>
              <a:defRPr sz="1400">
                <a:solidFill>
                  <a:schemeClr val="lt1"/>
                </a:solidFill>
              </a:defRPr>
            </a:lvl4pPr>
            <a:lvl5pPr indent="-228600" lvl="4" marL="2286000" algn="l">
              <a:spcBef>
                <a:spcPts val="600"/>
              </a:spcBef>
              <a:spcAft>
                <a:spcPts val="0"/>
              </a:spcAft>
              <a:buSzPts val="1120"/>
              <a:buNone/>
              <a:defRPr sz="1400">
                <a:solidFill>
                  <a:schemeClr val="lt1"/>
                </a:solidFill>
              </a:defRPr>
            </a:lvl5pPr>
            <a:lvl6pPr indent="-228600" lvl="5" marL="2743200" algn="l">
              <a:spcBef>
                <a:spcPts val="600"/>
              </a:spcBef>
              <a:spcAft>
                <a:spcPts val="0"/>
              </a:spcAft>
              <a:buSzPts val="1120"/>
              <a:buNone/>
              <a:defRPr sz="1400">
                <a:solidFill>
                  <a:schemeClr val="lt1"/>
                </a:solidFill>
              </a:defRPr>
            </a:lvl6pPr>
            <a:lvl7pPr indent="-228600" lvl="6" marL="3200400" algn="l">
              <a:spcBef>
                <a:spcPts val="600"/>
              </a:spcBef>
              <a:spcAft>
                <a:spcPts val="0"/>
              </a:spcAft>
              <a:buSzPts val="1120"/>
              <a:buNone/>
              <a:defRPr sz="1400">
                <a:solidFill>
                  <a:schemeClr val="lt1"/>
                </a:solidFill>
              </a:defRPr>
            </a:lvl7pPr>
            <a:lvl8pPr indent="-228600" lvl="7" marL="3657600" algn="l">
              <a:spcBef>
                <a:spcPts val="600"/>
              </a:spcBef>
              <a:spcAft>
                <a:spcPts val="0"/>
              </a:spcAft>
              <a:buSzPts val="1120"/>
              <a:buNone/>
              <a:defRPr sz="1400">
                <a:solidFill>
                  <a:schemeClr val="lt1"/>
                </a:solidFill>
              </a:defRPr>
            </a:lvl8pPr>
            <a:lvl9pPr indent="-228600" lvl="8" marL="4114800" algn="l">
              <a:spcBef>
                <a:spcPts val="600"/>
              </a:spcBef>
              <a:spcAft>
                <a:spcPts val="600"/>
              </a:spcAft>
              <a:buSzPts val="1120"/>
              <a:buNone/>
              <a:defRPr sz="1400">
                <a:solidFill>
                  <a:schemeClr val="lt1"/>
                </a:solidFill>
              </a:defRPr>
            </a:lvl9pPr>
          </a:lstStyle>
          <a:p/>
        </p:txBody>
      </p:sp>
      <p:sp>
        <p:nvSpPr>
          <p:cNvPr id="376" name="Google Shape;376;p48"/>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7" name="Google Shape;377;p48"/>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8" name="Google Shape;378;p48"/>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379" name="Shape 379"/>
        <p:cNvGrpSpPr/>
        <p:nvPr/>
      </p:nvGrpSpPr>
      <p:grpSpPr>
        <a:xfrm>
          <a:off x="0" y="0"/>
          <a:ext cx="0" cy="0"/>
          <a:chOff x="0" y="0"/>
          <a:chExt cx="0" cy="0"/>
        </a:xfrm>
      </p:grpSpPr>
      <p:sp>
        <p:nvSpPr>
          <p:cNvPr id="380" name="Google Shape;380;p49"/>
          <p:cNvSpPr txBox="1"/>
          <p:nvPr>
            <p:ph type="title"/>
          </p:nvPr>
        </p:nvSpPr>
        <p:spPr>
          <a:xfrm>
            <a:off x="1141411" y="685800"/>
            <a:ext cx="9144001" cy="2743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1" name="Google Shape;381;p49"/>
          <p:cNvSpPr txBox="1"/>
          <p:nvPr>
            <p:ph idx="1" type="body"/>
          </p:nvPr>
        </p:nvSpPr>
        <p:spPr>
          <a:xfrm>
            <a:off x="1446212" y="3429000"/>
            <a:ext cx="8534400" cy="381000"/>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1600"/>
              <a:buFont typeface="Century Gothic"/>
              <a:buNone/>
              <a:defRPr/>
            </a:lvl1pPr>
            <a:lvl2pPr indent="-228600" lvl="1" marL="914400" algn="l">
              <a:spcBef>
                <a:spcPts val="600"/>
              </a:spcBef>
              <a:spcAft>
                <a:spcPts val="0"/>
              </a:spcAft>
              <a:buSzPts val="1440"/>
              <a:buFont typeface="Century Gothic"/>
              <a:buNone/>
              <a:defRPr/>
            </a:lvl2pPr>
            <a:lvl3pPr indent="-228600" lvl="2" marL="1371600" algn="l">
              <a:spcBef>
                <a:spcPts val="600"/>
              </a:spcBef>
              <a:spcAft>
                <a:spcPts val="0"/>
              </a:spcAft>
              <a:buSzPts val="1280"/>
              <a:buFont typeface="Century Gothic"/>
              <a:buNone/>
              <a:defRPr/>
            </a:lvl3pPr>
            <a:lvl4pPr indent="-228600" lvl="3" marL="1828800" algn="l">
              <a:spcBef>
                <a:spcPts val="600"/>
              </a:spcBef>
              <a:spcAft>
                <a:spcPts val="0"/>
              </a:spcAft>
              <a:buSzPts val="1120"/>
              <a:buFont typeface="Century Gothic"/>
              <a:buNone/>
              <a:defRPr/>
            </a:lvl4pPr>
            <a:lvl5pPr indent="-228600" lvl="4" marL="2286000" algn="l">
              <a:spcBef>
                <a:spcPts val="600"/>
              </a:spcBef>
              <a:spcAft>
                <a:spcPts val="0"/>
              </a:spcAft>
              <a:buSzPts val="1120"/>
              <a:buFont typeface="Century Gothic"/>
              <a:buNone/>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382" name="Google Shape;382;p49"/>
          <p:cNvSpPr txBox="1"/>
          <p:nvPr>
            <p:ph idx="2" type="body"/>
          </p:nvPr>
        </p:nvSpPr>
        <p:spPr>
          <a:xfrm>
            <a:off x="684213" y="4301067"/>
            <a:ext cx="8534400" cy="1684865"/>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1600"/>
              <a:buNone/>
              <a:defRPr sz="2000">
                <a:solidFill>
                  <a:srgbClr val="0F486F"/>
                </a:solidFill>
              </a:defRPr>
            </a:lvl1pPr>
            <a:lvl2pPr indent="-228600" lvl="1" marL="914400" algn="l">
              <a:spcBef>
                <a:spcPts val="600"/>
              </a:spcBef>
              <a:spcAft>
                <a:spcPts val="0"/>
              </a:spcAft>
              <a:buSzPts val="1440"/>
              <a:buNone/>
              <a:defRPr sz="1800">
                <a:solidFill>
                  <a:schemeClr val="lt1"/>
                </a:solidFill>
              </a:defRPr>
            </a:lvl2pPr>
            <a:lvl3pPr indent="-228600" lvl="2" marL="1371600" algn="l">
              <a:spcBef>
                <a:spcPts val="600"/>
              </a:spcBef>
              <a:spcAft>
                <a:spcPts val="0"/>
              </a:spcAft>
              <a:buSzPts val="1280"/>
              <a:buNone/>
              <a:defRPr sz="1600">
                <a:solidFill>
                  <a:schemeClr val="lt1"/>
                </a:solidFill>
              </a:defRPr>
            </a:lvl3pPr>
            <a:lvl4pPr indent="-228600" lvl="3" marL="1828800" algn="l">
              <a:spcBef>
                <a:spcPts val="600"/>
              </a:spcBef>
              <a:spcAft>
                <a:spcPts val="0"/>
              </a:spcAft>
              <a:buSzPts val="1120"/>
              <a:buNone/>
              <a:defRPr sz="1400">
                <a:solidFill>
                  <a:schemeClr val="lt1"/>
                </a:solidFill>
              </a:defRPr>
            </a:lvl4pPr>
            <a:lvl5pPr indent="-228600" lvl="4" marL="2286000" algn="l">
              <a:spcBef>
                <a:spcPts val="600"/>
              </a:spcBef>
              <a:spcAft>
                <a:spcPts val="0"/>
              </a:spcAft>
              <a:buSzPts val="1120"/>
              <a:buNone/>
              <a:defRPr sz="1400">
                <a:solidFill>
                  <a:schemeClr val="lt1"/>
                </a:solidFill>
              </a:defRPr>
            </a:lvl5pPr>
            <a:lvl6pPr indent="-228600" lvl="5" marL="2743200" algn="l">
              <a:spcBef>
                <a:spcPts val="600"/>
              </a:spcBef>
              <a:spcAft>
                <a:spcPts val="0"/>
              </a:spcAft>
              <a:buSzPts val="1120"/>
              <a:buNone/>
              <a:defRPr sz="1400">
                <a:solidFill>
                  <a:schemeClr val="lt1"/>
                </a:solidFill>
              </a:defRPr>
            </a:lvl6pPr>
            <a:lvl7pPr indent="-228600" lvl="6" marL="3200400" algn="l">
              <a:spcBef>
                <a:spcPts val="600"/>
              </a:spcBef>
              <a:spcAft>
                <a:spcPts val="0"/>
              </a:spcAft>
              <a:buSzPts val="1120"/>
              <a:buNone/>
              <a:defRPr sz="1400">
                <a:solidFill>
                  <a:schemeClr val="lt1"/>
                </a:solidFill>
              </a:defRPr>
            </a:lvl7pPr>
            <a:lvl8pPr indent="-228600" lvl="7" marL="3657600" algn="l">
              <a:spcBef>
                <a:spcPts val="600"/>
              </a:spcBef>
              <a:spcAft>
                <a:spcPts val="0"/>
              </a:spcAft>
              <a:buSzPts val="1120"/>
              <a:buNone/>
              <a:defRPr sz="1400">
                <a:solidFill>
                  <a:schemeClr val="lt1"/>
                </a:solidFill>
              </a:defRPr>
            </a:lvl8pPr>
            <a:lvl9pPr indent="-228600" lvl="8" marL="4114800" algn="l">
              <a:spcBef>
                <a:spcPts val="600"/>
              </a:spcBef>
              <a:spcAft>
                <a:spcPts val="600"/>
              </a:spcAft>
              <a:buSzPts val="1120"/>
              <a:buNone/>
              <a:defRPr sz="1400">
                <a:solidFill>
                  <a:schemeClr val="lt1"/>
                </a:solidFill>
              </a:defRPr>
            </a:lvl9pPr>
          </a:lstStyle>
          <a:p/>
        </p:txBody>
      </p:sp>
      <p:sp>
        <p:nvSpPr>
          <p:cNvPr id="383" name="Google Shape;383;p49"/>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4" name="Google Shape;384;p49"/>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5" name="Google Shape;385;p49"/>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86" name="Google Shape;386;p49"/>
          <p:cNvSpPr txBox="1"/>
          <p:nvPr/>
        </p:nvSpPr>
        <p:spPr>
          <a:xfrm>
            <a:off x="531812" y="812222"/>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chemeClr val="lt1"/>
                </a:solidFill>
                <a:latin typeface="Century Gothic"/>
                <a:ea typeface="Century Gothic"/>
                <a:cs typeface="Century Gothic"/>
                <a:sym typeface="Century Gothic"/>
              </a:rPr>
              <a:t>“</a:t>
            </a:r>
            <a:endParaRPr/>
          </a:p>
        </p:txBody>
      </p:sp>
      <p:sp>
        <p:nvSpPr>
          <p:cNvPr id="387" name="Google Shape;387;p49"/>
          <p:cNvSpPr txBox="1"/>
          <p:nvPr/>
        </p:nvSpPr>
        <p:spPr>
          <a:xfrm>
            <a:off x="10285412" y="2768601"/>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8000">
                <a:solidFill>
                  <a:schemeClr val="lt1"/>
                </a:solidFill>
                <a:latin typeface="Century Gothic"/>
                <a:ea typeface="Century Gothic"/>
                <a:cs typeface="Century Gothic"/>
                <a:sym typeface="Century Gothic"/>
              </a:rPr>
              <a:t>”</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388" name="Shape 388"/>
        <p:cNvGrpSpPr/>
        <p:nvPr/>
      </p:nvGrpSpPr>
      <p:grpSpPr>
        <a:xfrm>
          <a:off x="0" y="0"/>
          <a:ext cx="0" cy="0"/>
          <a:chOff x="0" y="0"/>
          <a:chExt cx="0" cy="0"/>
        </a:xfrm>
      </p:grpSpPr>
      <p:sp>
        <p:nvSpPr>
          <p:cNvPr id="389" name="Google Shape;389;p50"/>
          <p:cNvSpPr txBox="1"/>
          <p:nvPr>
            <p:ph type="title"/>
          </p:nvPr>
        </p:nvSpPr>
        <p:spPr>
          <a:xfrm>
            <a:off x="684212" y="3429000"/>
            <a:ext cx="8534400" cy="16974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0" name="Google Shape;390;p50"/>
          <p:cNvSpPr txBox="1"/>
          <p:nvPr>
            <p:ph idx="1" type="body"/>
          </p:nvPr>
        </p:nvSpPr>
        <p:spPr>
          <a:xfrm>
            <a:off x="684211" y="5132981"/>
            <a:ext cx="8535990"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400"/>
              </a:spcBef>
              <a:spcAft>
                <a:spcPts val="0"/>
              </a:spcAft>
              <a:buSzPts val="1600"/>
              <a:buNone/>
              <a:defRPr sz="2000">
                <a:solidFill>
                  <a:srgbClr val="0F486F"/>
                </a:solidFill>
              </a:defRPr>
            </a:lvl1pPr>
            <a:lvl2pPr indent="-228600" lvl="1" marL="914400" algn="l">
              <a:spcBef>
                <a:spcPts val="600"/>
              </a:spcBef>
              <a:spcAft>
                <a:spcPts val="0"/>
              </a:spcAft>
              <a:buSzPts val="1440"/>
              <a:buNone/>
              <a:defRPr sz="1800">
                <a:solidFill>
                  <a:schemeClr val="lt1"/>
                </a:solidFill>
              </a:defRPr>
            </a:lvl2pPr>
            <a:lvl3pPr indent="-228600" lvl="2" marL="1371600" algn="l">
              <a:spcBef>
                <a:spcPts val="600"/>
              </a:spcBef>
              <a:spcAft>
                <a:spcPts val="0"/>
              </a:spcAft>
              <a:buSzPts val="1280"/>
              <a:buNone/>
              <a:defRPr sz="1600">
                <a:solidFill>
                  <a:schemeClr val="lt1"/>
                </a:solidFill>
              </a:defRPr>
            </a:lvl3pPr>
            <a:lvl4pPr indent="-228600" lvl="3" marL="1828800" algn="l">
              <a:spcBef>
                <a:spcPts val="600"/>
              </a:spcBef>
              <a:spcAft>
                <a:spcPts val="0"/>
              </a:spcAft>
              <a:buSzPts val="1120"/>
              <a:buNone/>
              <a:defRPr sz="1400">
                <a:solidFill>
                  <a:schemeClr val="lt1"/>
                </a:solidFill>
              </a:defRPr>
            </a:lvl4pPr>
            <a:lvl5pPr indent="-228600" lvl="4" marL="2286000" algn="l">
              <a:spcBef>
                <a:spcPts val="600"/>
              </a:spcBef>
              <a:spcAft>
                <a:spcPts val="0"/>
              </a:spcAft>
              <a:buSzPts val="1120"/>
              <a:buNone/>
              <a:defRPr sz="1400">
                <a:solidFill>
                  <a:schemeClr val="lt1"/>
                </a:solidFill>
              </a:defRPr>
            </a:lvl5pPr>
            <a:lvl6pPr indent="-228600" lvl="5" marL="2743200" algn="l">
              <a:spcBef>
                <a:spcPts val="600"/>
              </a:spcBef>
              <a:spcAft>
                <a:spcPts val="0"/>
              </a:spcAft>
              <a:buSzPts val="1120"/>
              <a:buNone/>
              <a:defRPr sz="1400">
                <a:solidFill>
                  <a:schemeClr val="lt1"/>
                </a:solidFill>
              </a:defRPr>
            </a:lvl6pPr>
            <a:lvl7pPr indent="-228600" lvl="6" marL="3200400" algn="l">
              <a:spcBef>
                <a:spcPts val="600"/>
              </a:spcBef>
              <a:spcAft>
                <a:spcPts val="0"/>
              </a:spcAft>
              <a:buSzPts val="1120"/>
              <a:buNone/>
              <a:defRPr sz="1400">
                <a:solidFill>
                  <a:schemeClr val="lt1"/>
                </a:solidFill>
              </a:defRPr>
            </a:lvl7pPr>
            <a:lvl8pPr indent="-228600" lvl="7" marL="3657600" algn="l">
              <a:spcBef>
                <a:spcPts val="600"/>
              </a:spcBef>
              <a:spcAft>
                <a:spcPts val="0"/>
              </a:spcAft>
              <a:buSzPts val="1120"/>
              <a:buNone/>
              <a:defRPr sz="1400">
                <a:solidFill>
                  <a:schemeClr val="lt1"/>
                </a:solidFill>
              </a:defRPr>
            </a:lvl8pPr>
            <a:lvl9pPr indent="-228600" lvl="8" marL="4114800" algn="l">
              <a:spcBef>
                <a:spcPts val="600"/>
              </a:spcBef>
              <a:spcAft>
                <a:spcPts val="600"/>
              </a:spcAft>
              <a:buSzPts val="1120"/>
              <a:buNone/>
              <a:defRPr sz="1400">
                <a:solidFill>
                  <a:schemeClr val="lt1"/>
                </a:solidFill>
              </a:defRPr>
            </a:lvl9pPr>
          </a:lstStyle>
          <a:p/>
        </p:txBody>
      </p:sp>
      <p:sp>
        <p:nvSpPr>
          <p:cNvPr id="391" name="Google Shape;391;p50"/>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2" name="Google Shape;392;p50"/>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3" name="Google Shape;393;p50"/>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394" name="Shape 394"/>
        <p:cNvGrpSpPr/>
        <p:nvPr/>
      </p:nvGrpSpPr>
      <p:grpSpPr>
        <a:xfrm>
          <a:off x="0" y="0"/>
          <a:ext cx="0" cy="0"/>
          <a:chOff x="0" y="0"/>
          <a:chExt cx="0" cy="0"/>
        </a:xfrm>
      </p:grpSpPr>
      <p:sp>
        <p:nvSpPr>
          <p:cNvPr id="395" name="Google Shape;395;p51"/>
          <p:cNvSpPr txBox="1"/>
          <p:nvPr>
            <p:ph type="title"/>
          </p:nvPr>
        </p:nvSpPr>
        <p:spPr>
          <a:xfrm>
            <a:off x="1141413" y="685800"/>
            <a:ext cx="9144000" cy="2743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6" name="Google Shape;396;p51"/>
          <p:cNvSpPr txBox="1"/>
          <p:nvPr>
            <p:ph idx="1" type="body"/>
          </p:nvPr>
        </p:nvSpPr>
        <p:spPr>
          <a:xfrm>
            <a:off x="684212" y="3928534"/>
            <a:ext cx="8534401" cy="1049866"/>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SzPts val="1920"/>
              <a:buNone/>
              <a:defRPr b="0" sz="2400" cap="none">
                <a:solidFill>
                  <a:schemeClr val="lt1"/>
                </a:solidFill>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397" name="Google Shape;397;p51"/>
          <p:cNvSpPr txBox="1"/>
          <p:nvPr>
            <p:ph idx="2" type="body"/>
          </p:nvPr>
        </p:nvSpPr>
        <p:spPr>
          <a:xfrm>
            <a:off x="684211" y="4978400"/>
            <a:ext cx="8534401" cy="101600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440"/>
              <a:buNone/>
              <a:defRPr sz="1800">
                <a:solidFill>
                  <a:srgbClr val="0F486F"/>
                </a:solidFill>
              </a:defRPr>
            </a:lvl1pPr>
            <a:lvl2pPr indent="-228600" lvl="1" marL="914400" algn="l">
              <a:spcBef>
                <a:spcPts val="600"/>
              </a:spcBef>
              <a:spcAft>
                <a:spcPts val="0"/>
              </a:spcAft>
              <a:buSzPts val="1440"/>
              <a:buNone/>
              <a:defRPr sz="1800">
                <a:solidFill>
                  <a:schemeClr val="lt1"/>
                </a:solidFill>
              </a:defRPr>
            </a:lvl2pPr>
            <a:lvl3pPr indent="-228600" lvl="2" marL="1371600" algn="l">
              <a:spcBef>
                <a:spcPts val="600"/>
              </a:spcBef>
              <a:spcAft>
                <a:spcPts val="0"/>
              </a:spcAft>
              <a:buSzPts val="1280"/>
              <a:buNone/>
              <a:defRPr sz="1600">
                <a:solidFill>
                  <a:schemeClr val="lt1"/>
                </a:solidFill>
              </a:defRPr>
            </a:lvl3pPr>
            <a:lvl4pPr indent="-228600" lvl="3" marL="1828800" algn="l">
              <a:spcBef>
                <a:spcPts val="600"/>
              </a:spcBef>
              <a:spcAft>
                <a:spcPts val="0"/>
              </a:spcAft>
              <a:buSzPts val="1120"/>
              <a:buNone/>
              <a:defRPr sz="1400">
                <a:solidFill>
                  <a:schemeClr val="lt1"/>
                </a:solidFill>
              </a:defRPr>
            </a:lvl4pPr>
            <a:lvl5pPr indent="-228600" lvl="4" marL="2286000" algn="l">
              <a:spcBef>
                <a:spcPts val="600"/>
              </a:spcBef>
              <a:spcAft>
                <a:spcPts val="0"/>
              </a:spcAft>
              <a:buSzPts val="1120"/>
              <a:buNone/>
              <a:defRPr sz="1400">
                <a:solidFill>
                  <a:schemeClr val="lt1"/>
                </a:solidFill>
              </a:defRPr>
            </a:lvl5pPr>
            <a:lvl6pPr indent="-228600" lvl="5" marL="2743200" algn="l">
              <a:spcBef>
                <a:spcPts val="600"/>
              </a:spcBef>
              <a:spcAft>
                <a:spcPts val="0"/>
              </a:spcAft>
              <a:buSzPts val="1120"/>
              <a:buNone/>
              <a:defRPr sz="1400">
                <a:solidFill>
                  <a:schemeClr val="lt1"/>
                </a:solidFill>
              </a:defRPr>
            </a:lvl6pPr>
            <a:lvl7pPr indent="-228600" lvl="6" marL="3200400" algn="l">
              <a:spcBef>
                <a:spcPts val="600"/>
              </a:spcBef>
              <a:spcAft>
                <a:spcPts val="0"/>
              </a:spcAft>
              <a:buSzPts val="1120"/>
              <a:buNone/>
              <a:defRPr sz="1400">
                <a:solidFill>
                  <a:schemeClr val="lt1"/>
                </a:solidFill>
              </a:defRPr>
            </a:lvl7pPr>
            <a:lvl8pPr indent="-228600" lvl="7" marL="3657600" algn="l">
              <a:spcBef>
                <a:spcPts val="600"/>
              </a:spcBef>
              <a:spcAft>
                <a:spcPts val="0"/>
              </a:spcAft>
              <a:buSzPts val="1120"/>
              <a:buNone/>
              <a:defRPr sz="1400">
                <a:solidFill>
                  <a:schemeClr val="lt1"/>
                </a:solidFill>
              </a:defRPr>
            </a:lvl8pPr>
            <a:lvl9pPr indent="-228600" lvl="8" marL="4114800" algn="l">
              <a:spcBef>
                <a:spcPts val="600"/>
              </a:spcBef>
              <a:spcAft>
                <a:spcPts val="600"/>
              </a:spcAft>
              <a:buSzPts val="1120"/>
              <a:buNone/>
              <a:defRPr sz="1400">
                <a:solidFill>
                  <a:schemeClr val="lt1"/>
                </a:solidFill>
              </a:defRPr>
            </a:lvl9pPr>
          </a:lstStyle>
          <a:p/>
        </p:txBody>
      </p:sp>
      <p:sp>
        <p:nvSpPr>
          <p:cNvPr id="398" name="Google Shape;398;p51"/>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9" name="Google Shape;399;p51"/>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0" name="Google Shape;400;p51"/>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01" name="Google Shape;401;p51"/>
          <p:cNvSpPr txBox="1"/>
          <p:nvPr/>
        </p:nvSpPr>
        <p:spPr>
          <a:xfrm>
            <a:off x="531812" y="812222"/>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chemeClr val="lt1"/>
                </a:solidFill>
                <a:latin typeface="Century Gothic"/>
                <a:ea typeface="Century Gothic"/>
                <a:cs typeface="Century Gothic"/>
                <a:sym typeface="Century Gothic"/>
              </a:rPr>
              <a:t>“</a:t>
            </a:r>
            <a:endParaRPr/>
          </a:p>
        </p:txBody>
      </p:sp>
      <p:sp>
        <p:nvSpPr>
          <p:cNvPr id="402" name="Google Shape;402;p51"/>
          <p:cNvSpPr txBox="1"/>
          <p:nvPr/>
        </p:nvSpPr>
        <p:spPr>
          <a:xfrm>
            <a:off x="10285412" y="2768601"/>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8000">
                <a:solidFill>
                  <a:schemeClr val="lt1"/>
                </a:solidFill>
                <a:latin typeface="Century Gothic"/>
                <a:ea typeface="Century Gothic"/>
                <a:cs typeface="Century Gothic"/>
                <a:sym typeface="Century Gothic"/>
              </a:rPr>
              <a:t>”</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403" name="Shape 403"/>
        <p:cNvGrpSpPr/>
        <p:nvPr/>
      </p:nvGrpSpPr>
      <p:grpSpPr>
        <a:xfrm>
          <a:off x="0" y="0"/>
          <a:ext cx="0" cy="0"/>
          <a:chOff x="0" y="0"/>
          <a:chExt cx="0" cy="0"/>
        </a:xfrm>
      </p:grpSpPr>
      <p:sp>
        <p:nvSpPr>
          <p:cNvPr id="404" name="Google Shape;404;p52"/>
          <p:cNvSpPr txBox="1"/>
          <p:nvPr>
            <p:ph type="title"/>
          </p:nvPr>
        </p:nvSpPr>
        <p:spPr>
          <a:xfrm>
            <a:off x="684213" y="685800"/>
            <a:ext cx="10058400" cy="2743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600"/>
              <a:buFont typeface="Century Gothic"/>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5" name="Google Shape;405;p52"/>
          <p:cNvSpPr txBox="1"/>
          <p:nvPr>
            <p:ph idx="1" type="body"/>
          </p:nvPr>
        </p:nvSpPr>
        <p:spPr>
          <a:xfrm>
            <a:off x="684212" y="3928534"/>
            <a:ext cx="8534400" cy="8382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SzPts val="1920"/>
              <a:buNone/>
              <a:defRPr b="0" sz="2400" cap="none">
                <a:solidFill>
                  <a:schemeClr val="lt1"/>
                </a:solidFill>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406" name="Google Shape;406;p52"/>
          <p:cNvSpPr txBox="1"/>
          <p:nvPr>
            <p:ph idx="2" type="body"/>
          </p:nvPr>
        </p:nvSpPr>
        <p:spPr>
          <a:xfrm>
            <a:off x="684211" y="4766732"/>
            <a:ext cx="8534401" cy="1227667"/>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440"/>
              <a:buNone/>
              <a:defRPr sz="1800">
                <a:solidFill>
                  <a:srgbClr val="0F486F"/>
                </a:solidFill>
              </a:defRPr>
            </a:lvl1pPr>
            <a:lvl2pPr indent="-228600" lvl="1" marL="914400" algn="l">
              <a:spcBef>
                <a:spcPts val="600"/>
              </a:spcBef>
              <a:spcAft>
                <a:spcPts val="0"/>
              </a:spcAft>
              <a:buSzPts val="1440"/>
              <a:buNone/>
              <a:defRPr sz="1800">
                <a:solidFill>
                  <a:schemeClr val="lt1"/>
                </a:solidFill>
              </a:defRPr>
            </a:lvl2pPr>
            <a:lvl3pPr indent="-228600" lvl="2" marL="1371600" algn="l">
              <a:spcBef>
                <a:spcPts val="600"/>
              </a:spcBef>
              <a:spcAft>
                <a:spcPts val="0"/>
              </a:spcAft>
              <a:buSzPts val="1280"/>
              <a:buNone/>
              <a:defRPr sz="1600">
                <a:solidFill>
                  <a:schemeClr val="lt1"/>
                </a:solidFill>
              </a:defRPr>
            </a:lvl3pPr>
            <a:lvl4pPr indent="-228600" lvl="3" marL="1828800" algn="l">
              <a:spcBef>
                <a:spcPts val="600"/>
              </a:spcBef>
              <a:spcAft>
                <a:spcPts val="0"/>
              </a:spcAft>
              <a:buSzPts val="1120"/>
              <a:buNone/>
              <a:defRPr sz="1400">
                <a:solidFill>
                  <a:schemeClr val="lt1"/>
                </a:solidFill>
              </a:defRPr>
            </a:lvl4pPr>
            <a:lvl5pPr indent="-228600" lvl="4" marL="2286000" algn="l">
              <a:spcBef>
                <a:spcPts val="600"/>
              </a:spcBef>
              <a:spcAft>
                <a:spcPts val="0"/>
              </a:spcAft>
              <a:buSzPts val="1120"/>
              <a:buNone/>
              <a:defRPr sz="1400">
                <a:solidFill>
                  <a:schemeClr val="lt1"/>
                </a:solidFill>
              </a:defRPr>
            </a:lvl5pPr>
            <a:lvl6pPr indent="-228600" lvl="5" marL="2743200" algn="l">
              <a:spcBef>
                <a:spcPts val="600"/>
              </a:spcBef>
              <a:spcAft>
                <a:spcPts val="0"/>
              </a:spcAft>
              <a:buSzPts val="1120"/>
              <a:buNone/>
              <a:defRPr sz="1400">
                <a:solidFill>
                  <a:schemeClr val="lt1"/>
                </a:solidFill>
              </a:defRPr>
            </a:lvl6pPr>
            <a:lvl7pPr indent="-228600" lvl="6" marL="3200400" algn="l">
              <a:spcBef>
                <a:spcPts val="600"/>
              </a:spcBef>
              <a:spcAft>
                <a:spcPts val="0"/>
              </a:spcAft>
              <a:buSzPts val="1120"/>
              <a:buNone/>
              <a:defRPr sz="1400">
                <a:solidFill>
                  <a:schemeClr val="lt1"/>
                </a:solidFill>
              </a:defRPr>
            </a:lvl7pPr>
            <a:lvl8pPr indent="-228600" lvl="7" marL="3657600" algn="l">
              <a:spcBef>
                <a:spcPts val="600"/>
              </a:spcBef>
              <a:spcAft>
                <a:spcPts val="0"/>
              </a:spcAft>
              <a:buSzPts val="1120"/>
              <a:buNone/>
              <a:defRPr sz="1400">
                <a:solidFill>
                  <a:schemeClr val="lt1"/>
                </a:solidFill>
              </a:defRPr>
            </a:lvl8pPr>
            <a:lvl9pPr indent="-228600" lvl="8" marL="4114800" algn="l">
              <a:spcBef>
                <a:spcPts val="600"/>
              </a:spcBef>
              <a:spcAft>
                <a:spcPts val="600"/>
              </a:spcAft>
              <a:buSzPts val="1120"/>
              <a:buNone/>
              <a:defRPr sz="1400">
                <a:solidFill>
                  <a:schemeClr val="lt1"/>
                </a:solidFill>
              </a:defRPr>
            </a:lvl9pPr>
          </a:lstStyle>
          <a:p/>
        </p:txBody>
      </p:sp>
      <p:sp>
        <p:nvSpPr>
          <p:cNvPr id="407" name="Google Shape;407;p52"/>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8" name="Google Shape;408;p52"/>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9" name="Google Shape;409;p52"/>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2" name="Shape 62"/>
        <p:cNvGrpSpPr/>
        <p:nvPr/>
      </p:nvGrpSpPr>
      <p:grpSpPr>
        <a:xfrm>
          <a:off x="0" y="0"/>
          <a:ext cx="0" cy="0"/>
          <a:chOff x="0" y="0"/>
          <a:chExt cx="0" cy="0"/>
        </a:xfrm>
      </p:grpSpPr>
      <p:sp>
        <p:nvSpPr>
          <p:cNvPr id="63" name="Google Shape;63;p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6"/>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65" name="Google Shape;65;p6"/>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6" name="Google Shape;66;p6"/>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67" name="Google Shape;67;p6"/>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8" name="Google Shape;68;p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10" name="Shape 410"/>
        <p:cNvGrpSpPr/>
        <p:nvPr/>
      </p:nvGrpSpPr>
      <p:grpSpPr>
        <a:xfrm>
          <a:off x="0" y="0"/>
          <a:ext cx="0" cy="0"/>
          <a:chOff x="0" y="0"/>
          <a:chExt cx="0" cy="0"/>
        </a:xfrm>
      </p:grpSpPr>
      <p:sp>
        <p:nvSpPr>
          <p:cNvPr id="411" name="Google Shape;411;p53"/>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6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2" name="Google Shape;412;p53"/>
          <p:cNvSpPr txBox="1"/>
          <p:nvPr>
            <p:ph idx="1" type="body"/>
          </p:nvPr>
        </p:nvSpPr>
        <p:spPr>
          <a:xfrm rot="5400000">
            <a:off x="3143778" y="-1773766"/>
            <a:ext cx="3615267" cy="8534400"/>
          </a:xfrm>
          <a:prstGeom prst="rect">
            <a:avLst/>
          </a:prstGeom>
          <a:noFill/>
          <a:ln>
            <a:noFill/>
          </a:ln>
        </p:spPr>
        <p:txBody>
          <a:bodyPr anchorCtr="0" anchor="t" bIns="45700" lIns="91425" spcFirstLastPara="1" rIns="91425" wrap="square" tIns="45700">
            <a:normAutofit/>
          </a:bodyPr>
          <a:lstStyle>
            <a:lvl1pPr indent="-320040" lvl="0" marL="457200" algn="l">
              <a:spcBef>
                <a:spcPts val="360"/>
              </a:spcBef>
              <a:spcAft>
                <a:spcPts val="0"/>
              </a:spcAft>
              <a:buSzPts val="1440"/>
              <a:buChar char="▶"/>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413" name="Google Shape;413;p53"/>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4" name="Google Shape;414;p53"/>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5" name="Google Shape;415;p53"/>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16" name="Shape 416"/>
        <p:cNvGrpSpPr/>
        <p:nvPr/>
      </p:nvGrpSpPr>
      <p:grpSpPr>
        <a:xfrm>
          <a:off x="0" y="0"/>
          <a:ext cx="0" cy="0"/>
          <a:chOff x="0" y="0"/>
          <a:chExt cx="0" cy="0"/>
        </a:xfrm>
      </p:grpSpPr>
      <p:sp>
        <p:nvSpPr>
          <p:cNvPr id="417" name="Google Shape;417;p54"/>
          <p:cNvSpPr txBox="1"/>
          <p:nvPr>
            <p:ph type="title"/>
          </p:nvPr>
        </p:nvSpPr>
        <p:spPr>
          <a:xfrm rot="5400000">
            <a:off x="7427912" y="1943100"/>
            <a:ext cx="4572000" cy="20574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8" name="Google Shape;418;p54"/>
          <p:cNvSpPr txBox="1"/>
          <p:nvPr>
            <p:ph idx="1" type="body"/>
          </p:nvPr>
        </p:nvSpPr>
        <p:spPr>
          <a:xfrm rot="5400000">
            <a:off x="1943100" y="-571500"/>
            <a:ext cx="5308600" cy="7823200"/>
          </a:xfrm>
          <a:prstGeom prst="rect">
            <a:avLst/>
          </a:prstGeom>
          <a:noFill/>
          <a:ln>
            <a:noFill/>
          </a:ln>
        </p:spPr>
        <p:txBody>
          <a:bodyPr anchorCtr="0" anchor="t" bIns="45700" lIns="91425" spcFirstLastPara="1" rIns="91425" wrap="square" tIns="45700">
            <a:normAutofit/>
          </a:bodyPr>
          <a:lstStyle>
            <a:lvl1pPr indent="-320040" lvl="0" marL="457200" algn="l">
              <a:spcBef>
                <a:spcPts val="360"/>
              </a:spcBef>
              <a:spcAft>
                <a:spcPts val="0"/>
              </a:spcAft>
              <a:buSzPts val="1440"/>
              <a:buChar char="▶"/>
              <a:defRPr/>
            </a:lvl1pPr>
            <a:lvl2pPr indent="-320040" lvl="1" marL="914400" algn="l">
              <a:spcBef>
                <a:spcPts val="600"/>
              </a:spcBef>
              <a:spcAft>
                <a:spcPts val="0"/>
              </a:spcAft>
              <a:buSzPts val="1440"/>
              <a:buChar char="▶"/>
              <a:defRPr/>
            </a:lvl2pPr>
            <a:lvl3pPr indent="-320039" lvl="2" marL="1371600" algn="l">
              <a:spcBef>
                <a:spcPts val="600"/>
              </a:spcBef>
              <a:spcAft>
                <a:spcPts val="0"/>
              </a:spcAft>
              <a:buSzPts val="1440"/>
              <a:buChar char="▶"/>
              <a:defRPr/>
            </a:lvl3pPr>
            <a:lvl4pPr indent="-320039" lvl="3" marL="1828800" algn="l">
              <a:spcBef>
                <a:spcPts val="600"/>
              </a:spcBef>
              <a:spcAft>
                <a:spcPts val="0"/>
              </a:spcAft>
              <a:buSzPts val="1440"/>
              <a:buChar char="▶"/>
              <a:defRPr/>
            </a:lvl4pPr>
            <a:lvl5pPr indent="-320039" lvl="4" marL="2286000" algn="l">
              <a:spcBef>
                <a:spcPts val="600"/>
              </a:spcBef>
              <a:spcAft>
                <a:spcPts val="0"/>
              </a:spcAft>
              <a:buSzPts val="1440"/>
              <a:buChar char="▶"/>
              <a:defRPr/>
            </a:lvl5pPr>
            <a:lvl6pPr indent="-320039" lvl="5" marL="2743200" algn="l">
              <a:spcBef>
                <a:spcPts val="600"/>
              </a:spcBef>
              <a:spcAft>
                <a:spcPts val="0"/>
              </a:spcAft>
              <a:buSzPts val="1440"/>
              <a:buChar char="▶"/>
              <a:defRPr/>
            </a:lvl6pPr>
            <a:lvl7pPr indent="-320039" lvl="6" marL="3200400" algn="l">
              <a:spcBef>
                <a:spcPts val="600"/>
              </a:spcBef>
              <a:spcAft>
                <a:spcPts val="0"/>
              </a:spcAft>
              <a:buSzPts val="1440"/>
              <a:buChar char="▶"/>
              <a:defRPr/>
            </a:lvl7pPr>
            <a:lvl8pPr indent="-320040" lvl="7" marL="3657600" algn="l">
              <a:spcBef>
                <a:spcPts val="600"/>
              </a:spcBef>
              <a:spcAft>
                <a:spcPts val="0"/>
              </a:spcAft>
              <a:buSzPts val="1440"/>
              <a:buChar char="▶"/>
              <a:defRPr/>
            </a:lvl8pPr>
            <a:lvl9pPr indent="-320040" lvl="8" marL="4114800" algn="l">
              <a:spcBef>
                <a:spcPts val="600"/>
              </a:spcBef>
              <a:spcAft>
                <a:spcPts val="600"/>
              </a:spcAft>
              <a:buSzPts val="1440"/>
              <a:buChar char="▶"/>
              <a:defRPr/>
            </a:lvl9pPr>
          </a:lstStyle>
          <a:p/>
        </p:txBody>
      </p:sp>
      <p:sp>
        <p:nvSpPr>
          <p:cNvPr id="419" name="Google Shape;419;p54"/>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0" name="Google Shape;420;p54"/>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1" name="Google Shape;421;p54"/>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29" name="Shape 429"/>
        <p:cNvGrpSpPr/>
        <p:nvPr/>
      </p:nvGrpSpPr>
      <p:grpSpPr>
        <a:xfrm>
          <a:off x="0" y="0"/>
          <a:ext cx="0" cy="0"/>
          <a:chOff x="0" y="0"/>
          <a:chExt cx="0" cy="0"/>
        </a:xfrm>
      </p:grpSpPr>
      <p:sp>
        <p:nvSpPr>
          <p:cNvPr id="430" name="Google Shape;430;p56"/>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1" name="Google Shape;431;p56"/>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32" name="Google Shape;432;p56"/>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3" name="Google Shape;433;p56"/>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4" name="Google Shape;434;p56"/>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435" name="Shape 435"/>
        <p:cNvGrpSpPr/>
        <p:nvPr/>
      </p:nvGrpSpPr>
      <p:grpSpPr>
        <a:xfrm>
          <a:off x="0" y="0"/>
          <a:ext cx="0" cy="0"/>
          <a:chOff x="0" y="0"/>
          <a:chExt cx="0" cy="0"/>
        </a:xfrm>
      </p:grpSpPr>
      <p:sp>
        <p:nvSpPr>
          <p:cNvPr id="436" name="Google Shape;436;p57"/>
          <p:cNvSpPr/>
          <p:nvPr/>
        </p:nvSpPr>
        <p:spPr>
          <a:xfrm>
            <a:off x="0" y="0"/>
            <a:ext cx="12192000" cy="4572001"/>
          </a:xfrm>
          <a:prstGeom prst="rect">
            <a:avLst/>
          </a:prstGeom>
          <a:solidFill>
            <a:srgbClr val="1482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57"/>
          <p:cNvSpPr/>
          <p:nvPr/>
        </p:nvSpPr>
        <p:spPr>
          <a:xfrm>
            <a:off x="-1" y="0"/>
            <a:ext cx="12192000" cy="4572001"/>
          </a:xfrm>
          <a:custGeom>
            <a:rect b="b" l="l" r="r" t="t"/>
            <a:pathLst>
              <a:path extrusionOk="0" h="4572001" w="12192000">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57"/>
          <p:cNvSpPr txBox="1"/>
          <p:nvPr>
            <p:ph type="ctrTitle"/>
          </p:nvPr>
        </p:nvSpPr>
        <p:spPr>
          <a:xfrm>
            <a:off x="457200" y="4960137"/>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0C0C0C"/>
              </a:buClr>
              <a:buSzPts val="5000"/>
              <a:buFont typeface="Twentieth Century"/>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9" name="Google Shape;439;p57"/>
          <p:cNvSpPr txBox="1"/>
          <p:nvPr>
            <p:ph idx="1" type="subTitle"/>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800"/>
              <a:buNone/>
              <a:defRPr sz="1800">
                <a:solidFill>
                  <a:srgbClr val="0C0C0C"/>
                </a:solidFill>
              </a:defRPr>
            </a:lvl1pPr>
            <a:lvl2pPr lvl="1" algn="ctr">
              <a:lnSpc>
                <a:spcPct val="90000"/>
              </a:lnSpc>
              <a:spcBef>
                <a:spcPts val="200"/>
              </a:spcBef>
              <a:spcAft>
                <a:spcPts val="0"/>
              </a:spcAft>
              <a:buSzPts val="1800"/>
              <a:buNone/>
              <a:defRPr sz="18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800"/>
              <a:buNone/>
              <a:defRPr sz="1800"/>
            </a:lvl4pPr>
            <a:lvl5pPr lvl="4" algn="ctr">
              <a:lnSpc>
                <a:spcPct val="90000"/>
              </a:lnSpc>
              <a:spcBef>
                <a:spcPts val="400"/>
              </a:spcBef>
              <a:spcAft>
                <a:spcPts val="0"/>
              </a:spcAft>
              <a:buSzPts val="1800"/>
              <a:buNone/>
              <a:defRPr sz="1800"/>
            </a:lvl5pPr>
            <a:lvl6pPr lvl="5" algn="ctr">
              <a:lnSpc>
                <a:spcPct val="90000"/>
              </a:lnSpc>
              <a:spcBef>
                <a:spcPts val="400"/>
              </a:spcBef>
              <a:spcAft>
                <a:spcPts val="0"/>
              </a:spcAft>
              <a:buSzPts val="1800"/>
              <a:buNone/>
              <a:defRPr sz="1800"/>
            </a:lvl6pPr>
            <a:lvl7pPr lvl="6" algn="ctr">
              <a:lnSpc>
                <a:spcPct val="90000"/>
              </a:lnSpc>
              <a:spcBef>
                <a:spcPts val="400"/>
              </a:spcBef>
              <a:spcAft>
                <a:spcPts val="0"/>
              </a:spcAft>
              <a:buSzPts val="1800"/>
              <a:buNone/>
              <a:defRPr sz="1800"/>
            </a:lvl7pPr>
            <a:lvl8pPr lvl="7" algn="ctr">
              <a:lnSpc>
                <a:spcPct val="90000"/>
              </a:lnSpc>
              <a:spcBef>
                <a:spcPts val="400"/>
              </a:spcBef>
              <a:spcAft>
                <a:spcPts val="0"/>
              </a:spcAft>
              <a:buSzPts val="1800"/>
              <a:buNone/>
              <a:defRPr sz="1800"/>
            </a:lvl8pPr>
            <a:lvl9pPr lvl="8" algn="ctr">
              <a:lnSpc>
                <a:spcPct val="90000"/>
              </a:lnSpc>
              <a:spcBef>
                <a:spcPts val="400"/>
              </a:spcBef>
              <a:spcAft>
                <a:spcPts val="400"/>
              </a:spcAft>
              <a:buSzPts val="1800"/>
              <a:buNone/>
              <a:defRPr sz="1800"/>
            </a:lvl9pPr>
          </a:lstStyle>
          <a:p/>
        </p:txBody>
      </p:sp>
      <p:sp>
        <p:nvSpPr>
          <p:cNvPr id="440" name="Google Shape;440;p57"/>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1" name="Google Shape;441;p57"/>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2" name="Google Shape;442;p57"/>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cxnSp>
        <p:nvCxnSpPr>
          <p:cNvPr id="443" name="Google Shape;443;p57"/>
          <p:cNvCxnSpPr/>
          <p:nvPr/>
        </p:nvCxnSpPr>
        <p:spPr>
          <a:xfrm rot="10800000">
            <a:off x="8386843" y="5264106"/>
            <a:ext cx="0" cy="914400"/>
          </a:xfrm>
          <a:prstGeom prst="straightConnector1">
            <a:avLst/>
          </a:prstGeom>
          <a:noFill/>
          <a:ln cap="flat" cmpd="sng" w="19050">
            <a:solidFill>
              <a:srgbClr val="1482AB"/>
            </a:solidFill>
            <a:prstDash val="solid"/>
            <a:round/>
            <a:headEnd len="sm" w="sm" type="none"/>
            <a:tailEnd len="sm" w="sm" type="none"/>
          </a:ln>
        </p:spPr>
      </p:cxn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444" name="Shape 444"/>
        <p:cNvGrpSpPr/>
        <p:nvPr/>
      </p:nvGrpSpPr>
      <p:grpSpPr>
        <a:xfrm>
          <a:off x="0" y="0"/>
          <a:ext cx="0" cy="0"/>
          <a:chOff x="0" y="0"/>
          <a:chExt cx="0" cy="0"/>
        </a:xfrm>
      </p:grpSpPr>
      <p:sp>
        <p:nvSpPr>
          <p:cNvPr id="445" name="Google Shape;445;p58"/>
          <p:cNvSpPr/>
          <p:nvPr/>
        </p:nvSpPr>
        <p:spPr>
          <a:xfrm>
            <a:off x="0" y="0"/>
            <a:ext cx="12192000" cy="4572001"/>
          </a:xfrm>
          <a:prstGeom prst="rect">
            <a:avLst/>
          </a:prstGeom>
          <a:solidFill>
            <a:srgbClr val="1D9A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58"/>
          <p:cNvSpPr/>
          <p:nvPr/>
        </p:nvSpPr>
        <p:spPr>
          <a:xfrm>
            <a:off x="-1" y="0"/>
            <a:ext cx="12192000" cy="4572001"/>
          </a:xfrm>
          <a:custGeom>
            <a:rect b="b" l="l" r="r" t="t"/>
            <a:pathLst>
              <a:path extrusionOk="0" h="4572001" w="12192000">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58"/>
          <p:cNvSpPr txBox="1"/>
          <p:nvPr>
            <p:ph type="title"/>
          </p:nvPr>
        </p:nvSpPr>
        <p:spPr>
          <a:xfrm>
            <a:off x="457200" y="4960137"/>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0C0C0C"/>
              </a:buClr>
              <a:buSzPts val="5000"/>
              <a:buFont typeface="Twentieth Century"/>
              <a:buNone/>
              <a:defRPr b="0"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8" name="Google Shape;448;p58"/>
          <p:cNvSpPr txBox="1"/>
          <p:nvPr>
            <p:ph idx="1" type="body"/>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0"/>
              </a:spcBef>
              <a:spcAft>
                <a:spcPts val="0"/>
              </a:spcAft>
              <a:buSzPts val="1800"/>
              <a:buNone/>
              <a:defRPr sz="1800">
                <a:solidFill>
                  <a:srgbClr val="0C0C0C"/>
                </a:solidFill>
              </a:defRPr>
            </a:lvl1pPr>
            <a:lvl2pPr indent="-228600" lvl="1" marL="914400" algn="l">
              <a:lnSpc>
                <a:spcPct val="90000"/>
              </a:lnSpc>
              <a:spcBef>
                <a:spcPts val="200"/>
              </a:spcBef>
              <a:spcAft>
                <a:spcPts val="0"/>
              </a:spcAft>
              <a:buSzPts val="1800"/>
              <a:buNone/>
              <a:defRPr sz="1800">
                <a:solidFill>
                  <a:srgbClr val="888888"/>
                </a:solidFill>
              </a:defRPr>
            </a:lvl2pPr>
            <a:lvl3pPr indent="-228600" lvl="2" marL="1371600" algn="l">
              <a:lnSpc>
                <a:spcPct val="90000"/>
              </a:lnSpc>
              <a:spcBef>
                <a:spcPts val="400"/>
              </a:spcBef>
              <a:spcAft>
                <a:spcPts val="0"/>
              </a:spcAft>
              <a:buSzPts val="1600"/>
              <a:buNone/>
              <a:defRPr sz="1600">
                <a:solidFill>
                  <a:srgbClr val="888888"/>
                </a:solidFill>
              </a:defRPr>
            </a:lvl3pPr>
            <a:lvl4pPr indent="-228600" lvl="3" marL="1828800" algn="l">
              <a:lnSpc>
                <a:spcPct val="90000"/>
              </a:lnSpc>
              <a:spcBef>
                <a:spcPts val="400"/>
              </a:spcBef>
              <a:spcAft>
                <a:spcPts val="0"/>
              </a:spcAft>
              <a:buSzPts val="1400"/>
              <a:buNone/>
              <a:defRPr sz="1400">
                <a:solidFill>
                  <a:srgbClr val="888888"/>
                </a:solidFill>
              </a:defRPr>
            </a:lvl4pPr>
            <a:lvl5pPr indent="-228600" lvl="4" marL="2286000" algn="l">
              <a:lnSpc>
                <a:spcPct val="90000"/>
              </a:lnSpc>
              <a:spcBef>
                <a:spcPts val="400"/>
              </a:spcBef>
              <a:spcAft>
                <a:spcPts val="0"/>
              </a:spcAft>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sp>
        <p:nvSpPr>
          <p:cNvPr id="449" name="Google Shape;449;p58"/>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0" name="Google Shape;450;p58"/>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1" name="Google Shape;451;p58"/>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cxnSp>
        <p:nvCxnSpPr>
          <p:cNvPr id="452" name="Google Shape;452;p58"/>
          <p:cNvCxnSpPr/>
          <p:nvPr/>
        </p:nvCxnSpPr>
        <p:spPr>
          <a:xfrm rot="10800000">
            <a:off x="8386843" y="5264106"/>
            <a:ext cx="0" cy="914400"/>
          </a:xfrm>
          <a:prstGeom prst="straightConnector1">
            <a:avLst/>
          </a:prstGeom>
          <a:noFill/>
          <a:ln cap="flat" cmpd="sng" w="19050">
            <a:solidFill>
              <a:srgbClr val="1482AB"/>
            </a:solidFill>
            <a:prstDash val="solid"/>
            <a:round/>
            <a:headEnd len="sm" w="sm" type="none"/>
            <a:tailEnd len="sm" w="sm" type="none"/>
          </a:ln>
        </p:spPr>
      </p:cxn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53" name="Shape 453"/>
        <p:cNvGrpSpPr/>
        <p:nvPr/>
      </p:nvGrpSpPr>
      <p:grpSpPr>
        <a:xfrm>
          <a:off x="0" y="0"/>
          <a:ext cx="0" cy="0"/>
          <a:chOff x="0" y="0"/>
          <a:chExt cx="0" cy="0"/>
        </a:xfrm>
      </p:grpSpPr>
      <p:sp>
        <p:nvSpPr>
          <p:cNvPr id="454" name="Google Shape;454;p59"/>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5" name="Google Shape;455;p59"/>
          <p:cNvSpPr txBox="1"/>
          <p:nvPr>
            <p:ph idx="1" type="body"/>
          </p:nvPr>
        </p:nvSpPr>
        <p:spPr>
          <a:xfrm>
            <a:off x="1024127" y="2286000"/>
            <a:ext cx="4754880"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56" name="Google Shape;456;p59"/>
          <p:cNvSpPr txBox="1"/>
          <p:nvPr>
            <p:ph idx="2" type="body"/>
          </p:nvPr>
        </p:nvSpPr>
        <p:spPr>
          <a:xfrm>
            <a:off x="5989320" y="2286000"/>
            <a:ext cx="4754880"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57" name="Google Shape;457;p59"/>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8" name="Google Shape;458;p59"/>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9" name="Google Shape;459;p59"/>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60" name="Shape 460"/>
        <p:cNvGrpSpPr/>
        <p:nvPr/>
      </p:nvGrpSpPr>
      <p:grpSpPr>
        <a:xfrm>
          <a:off x="0" y="0"/>
          <a:ext cx="0" cy="0"/>
          <a:chOff x="0" y="0"/>
          <a:chExt cx="0" cy="0"/>
        </a:xfrm>
      </p:grpSpPr>
      <p:sp>
        <p:nvSpPr>
          <p:cNvPr id="461" name="Google Shape;461;p60"/>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2" name="Google Shape;462;p60"/>
          <p:cNvSpPr txBox="1"/>
          <p:nvPr>
            <p:ph idx="1" type="body"/>
          </p:nvPr>
        </p:nvSpPr>
        <p:spPr>
          <a:xfrm>
            <a:off x="1024128" y="2179636"/>
            <a:ext cx="4754880" cy="822960"/>
          </a:xfrm>
          <a:prstGeom prst="rect">
            <a:avLst/>
          </a:prstGeom>
          <a:noFill/>
          <a:ln>
            <a:noFill/>
          </a:ln>
        </p:spPr>
        <p:txBody>
          <a:bodyPr anchorCtr="0" anchor="ctr" bIns="45700" lIns="137150" spcFirstLastPara="1" rIns="137150" wrap="square" tIns="45700">
            <a:normAutofit/>
          </a:bodyPr>
          <a:lstStyle>
            <a:lvl1pPr indent="-228600" lvl="0" marL="457200" algn="l">
              <a:lnSpc>
                <a:spcPct val="90000"/>
              </a:lnSpc>
              <a:spcBef>
                <a:spcPts val="0"/>
              </a:spcBef>
              <a:spcAft>
                <a:spcPts val="0"/>
              </a:spcAft>
              <a:buSzPts val="2300"/>
              <a:buNone/>
              <a:defRPr b="0" sz="2300" cap="none">
                <a:solidFill>
                  <a:schemeClr val="accen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463" name="Google Shape;463;p60"/>
          <p:cNvSpPr txBox="1"/>
          <p:nvPr>
            <p:ph idx="2" type="body"/>
          </p:nvPr>
        </p:nvSpPr>
        <p:spPr>
          <a:xfrm>
            <a:off x="1024128" y="2967788"/>
            <a:ext cx="4754880" cy="3341572"/>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4" name="Google Shape;464;p60"/>
          <p:cNvSpPr txBox="1"/>
          <p:nvPr>
            <p:ph idx="3" type="body"/>
          </p:nvPr>
        </p:nvSpPr>
        <p:spPr>
          <a:xfrm>
            <a:off x="5990888" y="2179636"/>
            <a:ext cx="4754880" cy="822960"/>
          </a:xfrm>
          <a:prstGeom prst="rect">
            <a:avLst/>
          </a:prstGeom>
          <a:noFill/>
          <a:ln>
            <a:noFill/>
          </a:ln>
        </p:spPr>
        <p:txBody>
          <a:bodyPr anchorCtr="0" anchor="ctr" bIns="45700" lIns="137150" spcFirstLastPara="1" rIns="137150" wrap="square" tIns="45700">
            <a:normAutofit/>
          </a:bodyPr>
          <a:lstStyle>
            <a:lvl1pPr indent="-228600" lvl="0" marL="457200" algn="l">
              <a:lnSpc>
                <a:spcPct val="90000"/>
              </a:lnSpc>
              <a:spcBef>
                <a:spcPts val="0"/>
              </a:spcBef>
              <a:spcAft>
                <a:spcPts val="0"/>
              </a:spcAft>
              <a:buSzPts val="2300"/>
              <a:buNone/>
              <a:defRPr b="0" sz="2300" cap="none">
                <a:solidFill>
                  <a:schemeClr val="accen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465" name="Google Shape;465;p60"/>
          <p:cNvSpPr txBox="1"/>
          <p:nvPr>
            <p:ph idx="4" type="body"/>
          </p:nvPr>
        </p:nvSpPr>
        <p:spPr>
          <a:xfrm>
            <a:off x="5990888" y="2967788"/>
            <a:ext cx="4754880" cy="3341572"/>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6" name="Google Shape;466;p60"/>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7" name="Google Shape;467;p60"/>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8" name="Google Shape;468;p60"/>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9" name="Shape 469"/>
        <p:cNvGrpSpPr/>
        <p:nvPr/>
      </p:nvGrpSpPr>
      <p:grpSpPr>
        <a:xfrm>
          <a:off x="0" y="0"/>
          <a:ext cx="0" cy="0"/>
          <a:chOff x="0" y="0"/>
          <a:chExt cx="0" cy="0"/>
        </a:xfrm>
      </p:grpSpPr>
      <p:sp>
        <p:nvSpPr>
          <p:cNvPr id="470" name="Google Shape;470;p61"/>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1" name="Google Shape;471;p61"/>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2" name="Google Shape;472;p61"/>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3" name="Google Shape;473;p61"/>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474" name="Shape 474"/>
        <p:cNvGrpSpPr/>
        <p:nvPr/>
      </p:nvGrpSpPr>
      <p:grpSpPr>
        <a:xfrm>
          <a:off x="0" y="0"/>
          <a:ext cx="0" cy="0"/>
          <a:chOff x="0" y="0"/>
          <a:chExt cx="0" cy="0"/>
        </a:xfrm>
      </p:grpSpPr>
      <p:sp>
        <p:nvSpPr>
          <p:cNvPr id="475" name="Google Shape;475;p62"/>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6" name="Google Shape;476;p62"/>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7" name="Google Shape;477;p62"/>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78" name="Shape 478"/>
        <p:cNvGrpSpPr/>
        <p:nvPr/>
      </p:nvGrpSpPr>
      <p:grpSpPr>
        <a:xfrm>
          <a:off x="0" y="0"/>
          <a:ext cx="0" cy="0"/>
          <a:chOff x="0" y="0"/>
          <a:chExt cx="0" cy="0"/>
        </a:xfrm>
      </p:grpSpPr>
      <p:sp>
        <p:nvSpPr>
          <p:cNvPr id="479" name="Google Shape;479;p63"/>
          <p:cNvSpPr txBox="1"/>
          <p:nvPr>
            <p:ph type="title"/>
          </p:nvPr>
        </p:nvSpPr>
        <p:spPr>
          <a:xfrm>
            <a:off x="1024128" y="471509"/>
            <a:ext cx="4389120" cy="1737360"/>
          </a:xfrm>
          <a:prstGeom prst="rect">
            <a:avLst/>
          </a:prstGeom>
          <a:noFill/>
          <a:ln>
            <a:noFill/>
          </a:ln>
        </p:spPr>
        <p:txBody>
          <a:bodyPr anchorCtr="0" anchor="ctr" bIns="45700" lIns="91425" spcFirstLastPara="1" rIns="91425" wrap="square" tIns="45700">
            <a:noAutofit/>
          </a:bodyPr>
          <a:lstStyle>
            <a:lvl1pPr lvl="0" algn="l">
              <a:lnSpc>
                <a:spcPct val="80000"/>
              </a:lnSpc>
              <a:spcBef>
                <a:spcPts val="0"/>
              </a:spcBef>
              <a:spcAft>
                <a:spcPts val="0"/>
              </a:spcAft>
              <a:buClr>
                <a:srgbClr val="0C0C0C"/>
              </a:buClr>
              <a:buSzPts val="4000"/>
              <a:buFont typeface="Twentieth Century"/>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0" name="Google Shape;480;p63"/>
          <p:cNvSpPr txBox="1"/>
          <p:nvPr>
            <p:ph idx="1" type="body"/>
          </p:nvPr>
        </p:nvSpPr>
        <p:spPr>
          <a:xfrm>
            <a:off x="5715000" y="822960"/>
            <a:ext cx="5678424" cy="5184648"/>
          </a:xfrm>
          <a:prstGeom prst="rect">
            <a:avLst/>
          </a:prstGeom>
          <a:noFill/>
          <a:ln>
            <a:noFill/>
          </a:ln>
        </p:spPr>
        <p:txBody>
          <a:bodyPr anchorCtr="0" anchor="t" bIns="45700" lIns="45700" spcFirstLastPara="1" rIns="45700" wrap="square" tIns="45700">
            <a:normAutofit/>
          </a:bodyPr>
          <a:lstStyle>
            <a:lvl1pPr indent="-381000" lvl="0" marL="457200" algn="l">
              <a:lnSpc>
                <a:spcPct val="90000"/>
              </a:lnSpc>
              <a:spcBef>
                <a:spcPts val="1200"/>
              </a:spcBef>
              <a:spcAft>
                <a:spcPts val="0"/>
              </a:spcAft>
              <a:buSzPts val="2400"/>
              <a:buChar char=" "/>
              <a:defRPr sz="2400"/>
            </a:lvl1pPr>
            <a:lvl2pPr indent="-355600" lvl="1" marL="914400" algn="l">
              <a:lnSpc>
                <a:spcPct val="90000"/>
              </a:lnSpc>
              <a:spcBef>
                <a:spcPts val="200"/>
              </a:spcBef>
              <a:spcAft>
                <a:spcPts val="0"/>
              </a:spcAft>
              <a:buSzPts val="2000"/>
              <a:buChar char="🢝"/>
              <a:defRPr sz="2000"/>
            </a:lvl2pPr>
            <a:lvl3pPr indent="-330200" lvl="2" marL="1371600" algn="l">
              <a:lnSpc>
                <a:spcPct val="90000"/>
              </a:lnSpc>
              <a:spcBef>
                <a:spcPts val="400"/>
              </a:spcBef>
              <a:spcAft>
                <a:spcPts val="0"/>
              </a:spcAft>
              <a:buSzPts val="1600"/>
              <a:buChar char="🢝"/>
              <a:defRPr sz="1600"/>
            </a:lvl3pPr>
            <a:lvl4pPr indent="-330200" lvl="3" marL="1828800" algn="l">
              <a:lnSpc>
                <a:spcPct val="90000"/>
              </a:lnSpc>
              <a:spcBef>
                <a:spcPts val="400"/>
              </a:spcBef>
              <a:spcAft>
                <a:spcPts val="0"/>
              </a:spcAft>
              <a:buSzPts val="1600"/>
              <a:buChar char="🢝"/>
              <a:defRPr sz="1600"/>
            </a:lvl4pPr>
            <a:lvl5pPr indent="-330200" lvl="4" marL="2286000" algn="l">
              <a:lnSpc>
                <a:spcPct val="90000"/>
              </a:lnSpc>
              <a:spcBef>
                <a:spcPts val="400"/>
              </a:spcBef>
              <a:spcAft>
                <a:spcPts val="0"/>
              </a:spcAft>
              <a:buSzPts val="1600"/>
              <a:buChar char="🢝"/>
              <a:defRPr sz="1600"/>
            </a:lvl5pPr>
            <a:lvl6pPr indent="-330200" lvl="5" marL="2743200" algn="l">
              <a:lnSpc>
                <a:spcPct val="90000"/>
              </a:lnSpc>
              <a:spcBef>
                <a:spcPts val="400"/>
              </a:spcBef>
              <a:spcAft>
                <a:spcPts val="0"/>
              </a:spcAft>
              <a:buSzPts val="1600"/>
              <a:buChar char="🢝"/>
              <a:defRPr sz="1600"/>
            </a:lvl6pPr>
            <a:lvl7pPr indent="-330200" lvl="6" marL="3200400" algn="l">
              <a:lnSpc>
                <a:spcPct val="90000"/>
              </a:lnSpc>
              <a:spcBef>
                <a:spcPts val="400"/>
              </a:spcBef>
              <a:spcAft>
                <a:spcPts val="0"/>
              </a:spcAft>
              <a:buSzPts val="1600"/>
              <a:buChar char="🢝"/>
              <a:defRPr sz="1600"/>
            </a:lvl7pPr>
            <a:lvl8pPr indent="-330200" lvl="7" marL="3657600" algn="l">
              <a:lnSpc>
                <a:spcPct val="90000"/>
              </a:lnSpc>
              <a:spcBef>
                <a:spcPts val="400"/>
              </a:spcBef>
              <a:spcAft>
                <a:spcPts val="0"/>
              </a:spcAft>
              <a:buSzPts val="1600"/>
              <a:buChar char="🢝"/>
              <a:defRPr sz="1600"/>
            </a:lvl8pPr>
            <a:lvl9pPr indent="-330200" lvl="8" marL="4114800" algn="l">
              <a:lnSpc>
                <a:spcPct val="90000"/>
              </a:lnSpc>
              <a:spcBef>
                <a:spcPts val="400"/>
              </a:spcBef>
              <a:spcAft>
                <a:spcPts val="400"/>
              </a:spcAft>
              <a:buSzPts val="1600"/>
              <a:buChar char="🢝"/>
              <a:defRPr sz="1600"/>
            </a:lvl9pPr>
          </a:lstStyle>
          <a:p/>
        </p:txBody>
      </p:sp>
      <p:sp>
        <p:nvSpPr>
          <p:cNvPr id="481" name="Google Shape;481;p63"/>
          <p:cNvSpPr txBox="1"/>
          <p:nvPr>
            <p:ph idx="2" type="body"/>
          </p:nvPr>
        </p:nvSpPr>
        <p:spPr>
          <a:xfrm>
            <a:off x="1024128" y="2257506"/>
            <a:ext cx="4389120" cy="3762294"/>
          </a:xfrm>
          <a:prstGeom prst="rect">
            <a:avLst/>
          </a:prstGeom>
          <a:noFill/>
          <a:ln>
            <a:noFill/>
          </a:ln>
        </p:spPr>
        <p:txBody>
          <a:bodyPr anchorCtr="0" anchor="t" bIns="45700" lIns="91425" spcFirstLastPara="1" rIns="91425" wrap="square" tIns="45700">
            <a:normAutofit/>
          </a:bodyPr>
          <a:lstStyle>
            <a:lvl1pPr indent="-228600" lvl="0" marL="457200" algn="l">
              <a:lnSpc>
                <a:spcPct val="108000"/>
              </a:lnSpc>
              <a:spcBef>
                <a:spcPts val="600"/>
              </a:spcBef>
              <a:spcAft>
                <a:spcPts val="0"/>
              </a:spcAft>
              <a:buSzPts val="1600"/>
              <a:buNone/>
              <a:defRPr sz="1600"/>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482" name="Google Shape;482;p63"/>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3" name="Google Shape;483;p63"/>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4" name="Google Shape;484;p63"/>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1" name="Shape 71"/>
        <p:cNvGrpSpPr/>
        <p:nvPr/>
      </p:nvGrpSpPr>
      <p:grpSpPr>
        <a:xfrm>
          <a:off x="0" y="0"/>
          <a:ext cx="0" cy="0"/>
          <a:chOff x="0" y="0"/>
          <a:chExt cx="0" cy="0"/>
        </a:xfrm>
      </p:grpSpPr>
      <p:sp>
        <p:nvSpPr>
          <p:cNvPr id="72" name="Google Shape;72;p7"/>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485" name="Shape 485"/>
        <p:cNvGrpSpPr/>
        <p:nvPr/>
      </p:nvGrpSpPr>
      <p:grpSpPr>
        <a:xfrm>
          <a:off x="0" y="0"/>
          <a:ext cx="0" cy="0"/>
          <a:chOff x="0" y="0"/>
          <a:chExt cx="0" cy="0"/>
        </a:xfrm>
      </p:grpSpPr>
      <p:sp>
        <p:nvSpPr>
          <p:cNvPr id="486" name="Google Shape;486;p64"/>
          <p:cNvSpPr txBox="1"/>
          <p:nvPr>
            <p:ph type="title"/>
          </p:nvPr>
        </p:nvSpPr>
        <p:spPr>
          <a:xfrm>
            <a:off x="457200" y="4960138"/>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0C0C0C"/>
              </a:buClr>
              <a:buSzPts val="5000"/>
              <a:buFont typeface="Twentieth Century"/>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7" name="Google Shape;487;p64"/>
          <p:cNvSpPr/>
          <p:nvPr>
            <p:ph idx="2" type="pic"/>
          </p:nvPr>
        </p:nvSpPr>
        <p:spPr>
          <a:xfrm>
            <a:off x="0" y="-1"/>
            <a:ext cx="12188952" cy="4572000"/>
          </a:xfrm>
          <a:prstGeom prst="rect">
            <a:avLst/>
          </a:prstGeom>
          <a:solidFill>
            <a:srgbClr val="76CEEF"/>
          </a:solidFill>
          <a:ln>
            <a:noFill/>
          </a:ln>
        </p:spPr>
      </p:sp>
      <p:sp>
        <p:nvSpPr>
          <p:cNvPr id="488" name="Google Shape;488;p64"/>
          <p:cNvSpPr txBox="1"/>
          <p:nvPr>
            <p:ph idx="1" type="body"/>
          </p:nvPr>
        </p:nvSpPr>
        <p:spPr>
          <a:xfrm>
            <a:off x="8610600" y="4960138"/>
            <a:ext cx="3200400" cy="146304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0"/>
              </a:spcBef>
              <a:spcAft>
                <a:spcPts val="0"/>
              </a:spcAft>
              <a:buSzPts val="1800"/>
              <a:buNone/>
              <a:defRPr sz="1800">
                <a:solidFill>
                  <a:srgbClr val="0C0C0C"/>
                </a:solidFill>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489" name="Google Shape;489;p64"/>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0" name="Google Shape;490;p64"/>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1" name="Google Shape;491;p64"/>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cxnSp>
        <p:nvCxnSpPr>
          <p:cNvPr id="492" name="Google Shape;492;p64"/>
          <p:cNvCxnSpPr/>
          <p:nvPr/>
        </p:nvCxnSpPr>
        <p:spPr>
          <a:xfrm rot="10800000">
            <a:off x="8386843" y="5264106"/>
            <a:ext cx="0" cy="914400"/>
          </a:xfrm>
          <a:prstGeom prst="straightConnector1">
            <a:avLst/>
          </a:prstGeom>
          <a:noFill/>
          <a:ln cap="flat" cmpd="sng" w="19050">
            <a:solidFill>
              <a:schemeClr val="accent1"/>
            </a:solidFill>
            <a:prstDash val="solid"/>
            <a:round/>
            <a:headEnd len="sm" w="sm" type="none"/>
            <a:tailEnd len="sm" w="sm" type="none"/>
          </a:ln>
        </p:spPr>
      </p:cxn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93" name="Shape 493"/>
        <p:cNvGrpSpPr/>
        <p:nvPr/>
      </p:nvGrpSpPr>
      <p:grpSpPr>
        <a:xfrm>
          <a:off x="0" y="0"/>
          <a:ext cx="0" cy="0"/>
          <a:chOff x="0" y="0"/>
          <a:chExt cx="0" cy="0"/>
        </a:xfrm>
      </p:grpSpPr>
      <p:sp>
        <p:nvSpPr>
          <p:cNvPr id="494" name="Google Shape;494;p65"/>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5" name="Google Shape;495;p65"/>
          <p:cNvSpPr txBox="1"/>
          <p:nvPr>
            <p:ph idx="1" type="body"/>
          </p:nvPr>
        </p:nvSpPr>
        <p:spPr>
          <a:xfrm rot="5400000">
            <a:off x="3872485" y="-562356"/>
            <a:ext cx="4023360" cy="9720073"/>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96" name="Google Shape;496;p65"/>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7" name="Google Shape;497;p65"/>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8" name="Google Shape;498;p65"/>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499" name="Shape 499"/>
        <p:cNvGrpSpPr/>
        <p:nvPr/>
      </p:nvGrpSpPr>
      <p:grpSpPr>
        <a:xfrm>
          <a:off x="0" y="0"/>
          <a:ext cx="0" cy="0"/>
          <a:chOff x="0" y="0"/>
          <a:chExt cx="0" cy="0"/>
        </a:xfrm>
      </p:grpSpPr>
      <p:sp>
        <p:nvSpPr>
          <p:cNvPr id="500" name="Google Shape;500;p66"/>
          <p:cNvSpPr txBox="1"/>
          <p:nvPr>
            <p:ph type="title"/>
          </p:nvPr>
        </p:nvSpPr>
        <p:spPr>
          <a:xfrm rot="5400000">
            <a:off x="7334251" y="2152650"/>
            <a:ext cx="5410200" cy="2628900"/>
          </a:xfrm>
          <a:prstGeom prst="rect">
            <a:avLst/>
          </a:prstGeom>
          <a:noFill/>
          <a:ln>
            <a:noFill/>
          </a:ln>
        </p:spPr>
        <p:txBody>
          <a:bodyPr anchorCtr="0" anchor="ctr" bIns="91425" lIns="45700" spcFirstLastPara="1" rIns="45700" wrap="square" tIns="91425">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1" name="Google Shape;501;p66"/>
          <p:cNvSpPr txBox="1"/>
          <p:nvPr>
            <p:ph idx="1" type="body"/>
          </p:nvPr>
        </p:nvSpPr>
        <p:spPr>
          <a:xfrm rot="5400000">
            <a:off x="2076451" y="-323850"/>
            <a:ext cx="5410200" cy="758190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02" name="Google Shape;502;p66"/>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3" name="Google Shape;503;p66"/>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4" name="Google Shape;504;p66"/>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cxnSp>
        <p:nvCxnSpPr>
          <p:cNvPr id="505" name="Google Shape;505;p66"/>
          <p:cNvCxnSpPr/>
          <p:nvPr/>
        </p:nvCxnSpPr>
        <p:spPr>
          <a:xfrm rot="10800000">
            <a:off x="10058400" y="59263"/>
            <a:ext cx="0" cy="914400"/>
          </a:xfrm>
          <a:prstGeom prst="straightConnector1">
            <a:avLst/>
          </a:prstGeom>
          <a:noFill/>
          <a:ln cap="flat" cmpd="sng" w="19050">
            <a:solidFill>
              <a:schemeClr val="accent1"/>
            </a:solidFill>
            <a:prstDash val="solid"/>
            <a:round/>
            <a:headEnd len="sm" w="sm" type="none"/>
            <a:tailEnd len="sm" w="sm" type="none"/>
          </a:ln>
        </p:spPr>
      </p:cxn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512" name="Shape 512"/>
        <p:cNvGrpSpPr/>
        <p:nvPr/>
      </p:nvGrpSpPr>
      <p:grpSpPr>
        <a:xfrm>
          <a:off x="0" y="0"/>
          <a:ext cx="0" cy="0"/>
          <a:chOff x="0" y="0"/>
          <a:chExt cx="0" cy="0"/>
        </a:xfrm>
      </p:grpSpPr>
      <p:pic>
        <p:nvPicPr>
          <p:cNvPr descr="Celestia-R1---OverlayTitleHD.png" id="513" name="Google Shape;513;p68"/>
          <p:cNvPicPr preferRelativeResize="0"/>
          <p:nvPr/>
        </p:nvPicPr>
        <p:blipFill rotWithShape="1">
          <a:blip r:embed="rId3">
            <a:alphaModFix/>
          </a:blip>
          <a:srcRect b="0" l="0" r="0" t="0"/>
          <a:stretch/>
        </p:blipFill>
        <p:spPr>
          <a:xfrm>
            <a:off x="0" y="0"/>
            <a:ext cx="12188825" cy="6856214"/>
          </a:xfrm>
          <a:prstGeom prst="rect">
            <a:avLst/>
          </a:prstGeom>
          <a:noFill/>
          <a:ln>
            <a:noFill/>
          </a:ln>
        </p:spPr>
      </p:pic>
      <p:sp>
        <p:nvSpPr>
          <p:cNvPr id="514" name="Google Shape;514;p68"/>
          <p:cNvSpPr txBox="1"/>
          <p:nvPr>
            <p:ph type="ctrTitle"/>
          </p:nvPr>
        </p:nvSpPr>
        <p:spPr>
          <a:xfrm>
            <a:off x="3962399" y="1964267"/>
            <a:ext cx="7197726" cy="2421464"/>
          </a:xfrm>
          <a:prstGeom prst="rect">
            <a:avLst/>
          </a:prstGeom>
          <a:noFill/>
          <a:ln>
            <a:noFill/>
          </a:ln>
        </p:spPr>
        <p:txBody>
          <a:bodyPr anchorCtr="0" anchor="b" bIns="45700" lIns="91425" spcFirstLastPara="1" rIns="91425" wrap="square" tIns="45700">
            <a:normAutofit/>
          </a:bodyPr>
          <a:lstStyle>
            <a:lvl1pPr lvl="0" algn="r">
              <a:spcBef>
                <a:spcPts val="0"/>
              </a:spcBef>
              <a:spcAft>
                <a:spcPts val="0"/>
              </a:spcAft>
              <a:buClr>
                <a:schemeClr val="lt1"/>
              </a:buClr>
              <a:buSzPts val="4800"/>
              <a:buFont typeface="Calibri"/>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5" name="Google Shape;515;p68"/>
          <p:cNvSpPr txBox="1"/>
          <p:nvPr>
            <p:ph idx="1" type="subTitle"/>
          </p:nvPr>
        </p:nvSpPr>
        <p:spPr>
          <a:xfrm>
            <a:off x="3962399" y="4385732"/>
            <a:ext cx="7197726" cy="1405467"/>
          </a:xfrm>
          <a:prstGeom prst="rect">
            <a:avLst/>
          </a:prstGeom>
          <a:noFill/>
          <a:ln>
            <a:noFill/>
          </a:ln>
        </p:spPr>
        <p:txBody>
          <a:bodyPr anchorCtr="0" anchor="t" bIns="45700" lIns="91425" spcFirstLastPara="1" rIns="91425" wrap="square" tIns="45700">
            <a:normAutofit/>
          </a:bodyPr>
          <a:lstStyle>
            <a:lvl1pPr lvl="0" algn="r">
              <a:spcBef>
                <a:spcPts val="0"/>
              </a:spcBef>
              <a:spcAft>
                <a:spcPts val="0"/>
              </a:spcAft>
              <a:buSzPts val="1800"/>
              <a:buNone/>
              <a:defRPr sz="1800" cap="none">
                <a:solidFill>
                  <a:schemeClr val="lt1"/>
                </a:solidFill>
              </a:defRPr>
            </a:lvl1pPr>
            <a:lvl2pPr lvl="1" algn="ctr">
              <a:spcBef>
                <a:spcPts val="1000"/>
              </a:spcBef>
              <a:spcAft>
                <a:spcPts val="0"/>
              </a:spcAft>
              <a:buSzPts val="1600"/>
              <a:buNone/>
              <a:defRPr>
                <a:solidFill>
                  <a:schemeClr val="lt1"/>
                </a:solidFill>
              </a:defRPr>
            </a:lvl2pPr>
            <a:lvl3pPr lvl="2" algn="ctr">
              <a:spcBef>
                <a:spcPts val="1000"/>
              </a:spcBef>
              <a:spcAft>
                <a:spcPts val="0"/>
              </a:spcAft>
              <a:buSzPts val="1400"/>
              <a:buNone/>
              <a:defRPr>
                <a:solidFill>
                  <a:schemeClr val="lt1"/>
                </a:solidFill>
              </a:defRPr>
            </a:lvl3pPr>
            <a:lvl4pPr lvl="3" algn="ctr">
              <a:spcBef>
                <a:spcPts val="1000"/>
              </a:spcBef>
              <a:spcAft>
                <a:spcPts val="0"/>
              </a:spcAft>
              <a:buSzPts val="1200"/>
              <a:buNone/>
              <a:defRPr>
                <a:solidFill>
                  <a:schemeClr val="lt1"/>
                </a:solidFill>
              </a:defRPr>
            </a:lvl4pPr>
            <a:lvl5pPr lvl="4" algn="ctr">
              <a:spcBef>
                <a:spcPts val="1000"/>
              </a:spcBef>
              <a:spcAft>
                <a:spcPts val="0"/>
              </a:spcAft>
              <a:buSzPts val="1200"/>
              <a:buNone/>
              <a:defRPr>
                <a:solidFill>
                  <a:schemeClr val="lt1"/>
                </a:solidFill>
              </a:defRPr>
            </a:lvl5pPr>
            <a:lvl6pPr lvl="5" algn="ctr">
              <a:spcBef>
                <a:spcPts val="1000"/>
              </a:spcBef>
              <a:spcAft>
                <a:spcPts val="0"/>
              </a:spcAft>
              <a:buSzPts val="1200"/>
              <a:buNone/>
              <a:defRPr>
                <a:solidFill>
                  <a:schemeClr val="lt1"/>
                </a:solidFill>
              </a:defRPr>
            </a:lvl6pPr>
            <a:lvl7pPr lvl="6" algn="ctr">
              <a:spcBef>
                <a:spcPts val="1000"/>
              </a:spcBef>
              <a:spcAft>
                <a:spcPts val="0"/>
              </a:spcAft>
              <a:buSzPts val="1200"/>
              <a:buNone/>
              <a:defRPr>
                <a:solidFill>
                  <a:schemeClr val="lt1"/>
                </a:solidFill>
              </a:defRPr>
            </a:lvl7pPr>
            <a:lvl8pPr lvl="7" algn="ctr">
              <a:spcBef>
                <a:spcPts val="1000"/>
              </a:spcBef>
              <a:spcAft>
                <a:spcPts val="0"/>
              </a:spcAft>
              <a:buSzPts val="1200"/>
              <a:buNone/>
              <a:defRPr>
                <a:solidFill>
                  <a:schemeClr val="lt1"/>
                </a:solidFill>
              </a:defRPr>
            </a:lvl8pPr>
            <a:lvl9pPr lvl="8" algn="ctr">
              <a:spcBef>
                <a:spcPts val="1000"/>
              </a:spcBef>
              <a:spcAft>
                <a:spcPts val="1000"/>
              </a:spcAft>
              <a:buSzPts val="1200"/>
              <a:buNone/>
              <a:defRPr>
                <a:solidFill>
                  <a:schemeClr val="lt1"/>
                </a:solidFill>
              </a:defRPr>
            </a:lvl9pPr>
          </a:lstStyle>
          <a:p/>
        </p:txBody>
      </p:sp>
      <p:sp>
        <p:nvSpPr>
          <p:cNvPr id="516" name="Google Shape;516;p68"/>
          <p:cNvSpPr txBox="1"/>
          <p:nvPr>
            <p:ph idx="10" type="dt"/>
          </p:nvPr>
        </p:nvSpPr>
        <p:spPr>
          <a:xfrm>
            <a:off x="8932558"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7" name="Google Shape;517;p68"/>
          <p:cNvSpPr txBox="1"/>
          <p:nvPr>
            <p:ph idx="11" type="ftr"/>
          </p:nvPr>
        </p:nvSpPr>
        <p:spPr>
          <a:xfrm>
            <a:off x="3962399" y="5870575"/>
            <a:ext cx="4893958"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8" name="Google Shape;518;p68"/>
          <p:cNvSpPr txBox="1"/>
          <p:nvPr>
            <p:ph idx="12" type="sldNum"/>
          </p:nvPr>
        </p:nvSpPr>
        <p:spPr>
          <a:xfrm>
            <a:off x="10608958"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19" name="Shape 519"/>
        <p:cNvGrpSpPr/>
        <p:nvPr/>
      </p:nvGrpSpPr>
      <p:grpSpPr>
        <a:xfrm>
          <a:off x="0" y="0"/>
          <a:ext cx="0" cy="0"/>
          <a:chOff x="0" y="0"/>
          <a:chExt cx="0" cy="0"/>
        </a:xfrm>
      </p:grpSpPr>
      <p:pic>
        <p:nvPicPr>
          <p:cNvPr descr="Celestia-R1---OverlayContentHD.png" id="520" name="Google Shape;520;p69"/>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521" name="Google Shape;521;p69"/>
          <p:cNvSpPr txBox="1"/>
          <p:nvPr>
            <p:ph type="title"/>
          </p:nvPr>
        </p:nvSpPr>
        <p:spPr>
          <a:xfrm>
            <a:off x="685801" y="609600"/>
            <a:ext cx="10131425" cy="14562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2" name="Google Shape;522;p69"/>
          <p:cNvSpPr txBox="1"/>
          <p:nvPr>
            <p:ph idx="1" type="body"/>
          </p:nvPr>
        </p:nvSpPr>
        <p:spPr>
          <a:xfrm>
            <a:off x="685801" y="2142067"/>
            <a:ext cx="10131425" cy="3649133"/>
          </a:xfrm>
          <a:prstGeom prst="rect">
            <a:avLst/>
          </a:prstGeom>
          <a:noFill/>
          <a:ln>
            <a:noFill/>
          </a:ln>
        </p:spPr>
        <p:txBody>
          <a:bodyPr anchorCtr="0" anchor="ctr"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1000"/>
              </a:spcAft>
              <a:buSzPts val="1800"/>
              <a:buChar char="•"/>
              <a:defRPr/>
            </a:lvl9pPr>
          </a:lstStyle>
          <a:p/>
        </p:txBody>
      </p:sp>
      <p:sp>
        <p:nvSpPr>
          <p:cNvPr id="523" name="Google Shape;523;p69"/>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4" name="Google Shape;524;p69"/>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5" name="Google Shape;525;p69"/>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26" name="Shape 526"/>
        <p:cNvGrpSpPr/>
        <p:nvPr/>
      </p:nvGrpSpPr>
      <p:grpSpPr>
        <a:xfrm>
          <a:off x="0" y="0"/>
          <a:ext cx="0" cy="0"/>
          <a:chOff x="0" y="0"/>
          <a:chExt cx="0" cy="0"/>
        </a:xfrm>
      </p:grpSpPr>
      <p:pic>
        <p:nvPicPr>
          <p:cNvPr descr="Celestia-R1---OverlayContentHD.png" id="527" name="Google Shape;527;p70"/>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528" name="Google Shape;528;p70"/>
          <p:cNvSpPr txBox="1"/>
          <p:nvPr>
            <p:ph type="title"/>
          </p:nvPr>
        </p:nvSpPr>
        <p:spPr>
          <a:xfrm>
            <a:off x="685800" y="3308581"/>
            <a:ext cx="10131427" cy="14688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4000"/>
              <a:buFont typeface="Calibri"/>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9" name="Google Shape;529;p70"/>
          <p:cNvSpPr txBox="1"/>
          <p:nvPr>
            <p:ph idx="1" type="body"/>
          </p:nvPr>
        </p:nvSpPr>
        <p:spPr>
          <a:xfrm>
            <a:off x="685799" y="4777381"/>
            <a:ext cx="10131428"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0"/>
              </a:spcBef>
              <a:spcAft>
                <a:spcPts val="0"/>
              </a:spcAft>
              <a:buSzPts val="2000"/>
              <a:buNone/>
              <a:defRPr sz="2000" cap="none">
                <a:solidFill>
                  <a:schemeClr val="lt1"/>
                </a:solidFill>
              </a:defRPr>
            </a:lvl1pPr>
            <a:lvl2pPr indent="-228600" lvl="1" marL="914400" algn="l">
              <a:spcBef>
                <a:spcPts val="1000"/>
              </a:spcBef>
              <a:spcAft>
                <a:spcPts val="0"/>
              </a:spcAft>
              <a:buSzPts val="1800"/>
              <a:buNone/>
              <a:defRPr sz="1800">
                <a:solidFill>
                  <a:schemeClr val="lt1"/>
                </a:solidFill>
              </a:defRPr>
            </a:lvl2pPr>
            <a:lvl3pPr indent="-228600" lvl="2" marL="1371600" algn="l">
              <a:spcBef>
                <a:spcPts val="1000"/>
              </a:spcBef>
              <a:spcAft>
                <a:spcPts val="0"/>
              </a:spcAft>
              <a:buSzPts val="1600"/>
              <a:buNone/>
              <a:defRPr sz="1600">
                <a:solidFill>
                  <a:schemeClr val="lt1"/>
                </a:solidFill>
              </a:defRPr>
            </a:lvl3pPr>
            <a:lvl4pPr indent="-228600" lvl="3" marL="1828800" algn="l">
              <a:spcBef>
                <a:spcPts val="1000"/>
              </a:spcBef>
              <a:spcAft>
                <a:spcPts val="0"/>
              </a:spcAft>
              <a:buSzPts val="1400"/>
              <a:buNone/>
              <a:defRPr sz="1400">
                <a:solidFill>
                  <a:schemeClr val="lt1"/>
                </a:solidFill>
              </a:defRPr>
            </a:lvl4pPr>
            <a:lvl5pPr indent="-228600" lvl="4" marL="2286000" algn="l">
              <a:spcBef>
                <a:spcPts val="1000"/>
              </a:spcBef>
              <a:spcAft>
                <a:spcPts val="0"/>
              </a:spcAft>
              <a:buSzPts val="1400"/>
              <a:buNone/>
              <a:defRPr sz="1400">
                <a:solidFill>
                  <a:schemeClr val="lt1"/>
                </a:solidFill>
              </a:defRPr>
            </a:lvl5pPr>
            <a:lvl6pPr indent="-228600" lvl="5" marL="2743200" algn="l">
              <a:spcBef>
                <a:spcPts val="1000"/>
              </a:spcBef>
              <a:spcAft>
                <a:spcPts val="0"/>
              </a:spcAft>
              <a:buSzPts val="1400"/>
              <a:buNone/>
              <a:defRPr sz="1400">
                <a:solidFill>
                  <a:schemeClr val="lt1"/>
                </a:solidFill>
              </a:defRPr>
            </a:lvl6pPr>
            <a:lvl7pPr indent="-228600" lvl="6" marL="3200400" algn="l">
              <a:spcBef>
                <a:spcPts val="1000"/>
              </a:spcBef>
              <a:spcAft>
                <a:spcPts val="0"/>
              </a:spcAft>
              <a:buSzPts val="1400"/>
              <a:buNone/>
              <a:defRPr sz="1400">
                <a:solidFill>
                  <a:schemeClr val="lt1"/>
                </a:solidFill>
              </a:defRPr>
            </a:lvl7pPr>
            <a:lvl8pPr indent="-228600" lvl="7" marL="3657600" algn="l">
              <a:spcBef>
                <a:spcPts val="1000"/>
              </a:spcBef>
              <a:spcAft>
                <a:spcPts val="0"/>
              </a:spcAft>
              <a:buSzPts val="1400"/>
              <a:buNone/>
              <a:defRPr sz="1400">
                <a:solidFill>
                  <a:schemeClr val="lt1"/>
                </a:solidFill>
              </a:defRPr>
            </a:lvl8pPr>
            <a:lvl9pPr indent="-228600" lvl="8" marL="4114800" algn="l">
              <a:spcBef>
                <a:spcPts val="1000"/>
              </a:spcBef>
              <a:spcAft>
                <a:spcPts val="1000"/>
              </a:spcAft>
              <a:buSzPts val="1400"/>
              <a:buNone/>
              <a:defRPr sz="1400">
                <a:solidFill>
                  <a:schemeClr val="lt1"/>
                </a:solidFill>
              </a:defRPr>
            </a:lvl9pPr>
          </a:lstStyle>
          <a:p/>
        </p:txBody>
      </p:sp>
      <p:sp>
        <p:nvSpPr>
          <p:cNvPr id="530" name="Google Shape;530;p70"/>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1" name="Google Shape;531;p70"/>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2" name="Google Shape;532;p70"/>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33" name="Shape 533"/>
        <p:cNvGrpSpPr/>
        <p:nvPr/>
      </p:nvGrpSpPr>
      <p:grpSpPr>
        <a:xfrm>
          <a:off x="0" y="0"/>
          <a:ext cx="0" cy="0"/>
          <a:chOff x="0" y="0"/>
          <a:chExt cx="0" cy="0"/>
        </a:xfrm>
      </p:grpSpPr>
      <p:pic>
        <p:nvPicPr>
          <p:cNvPr descr="Celestia-R1---OverlayContentHD.png" id="534" name="Google Shape;534;p71"/>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535" name="Google Shape;535;p71"/>
          <p:cNvSpPr txBox="1"/>
          <p:nvPr>
            <p:ph type="title"/>
          </p:nvPr>
        </p:nvSpPr>
        <p:spPr>
          <a:xfrm>
            <a:off x="685801" y="609600"/>
            <a:ext cx="10131425" cy="14562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6" name="Google Shape;536;p71"/>
          <p:cNvSpPr txBox="1"/>
          <p:nvPr>
            <p:ph idx="1" type="body"/>
          </p:nvPr>
        </p:nvSpPr>
        <p:spPr>
          <a:xfrm>
            <a:off x="685802" y="2142067"/>
            <a:ext cx="4995334" cy="3649134"/>
          </a:xfrm>
          <a:prstGeom prst="rect">
            <a:avLst/>
          </a:prstGeom>
          <a:noFill/>
          <a:ln>
            <a:noFill/>
          </a:ln>
        </p:spPr>
        <p:txBody>
          <a:bodyPr anchorCtr="0" anchor="ctr"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1000"/>
              </a:spcAft>
              <a:buSzPts val="1800"/>
              <a:buChar char="•"/>
              <a:defRPr/>
            </a:lvl9pPr>
          </a:lstStyle>
          <a:p/>
        </p:txBody>
      </p:sp>
      <p:sp>
        <p:nvSpPr>
          <p:cNvPr id="537" name="Google Shape;537;p71"/>
          <p:cNvSpPr txBox="1"/>
          <p:nvPr>
            <p:ph idx="2" type="body"/>
          </p:nvPr>
        </p:nvSpPr>
        <p:spPr>
          <a:xfrm>
            <a:off x="5821895" y="2142067"/>
            <a:ext cx="4995332" cy="3649133"/>
          </a:xfrm>
          <a:prstGeom prst="rect">
            <a:avLst/>
          </a:prstGeom>
          <a:noFill/>
          <a:ln>
            <a:noFill/>
          </a:ln>
        </p:spPr>
        <p:txBody>
          <a:bodyPr anchorCtr="0" anchor="ctr"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1000"/>
              </a:spcAft>
              <a:buSzPts val="1800"/>
              <a:buChar char="•"/>
              <a:defRPr/>
            </a:lvl9pPr>
          </a:lstStyle>
          <a:p/>
        </p:txBody>
      </p:sp>
      <p:sp>
        <p:nvSpPr>
          <p:cNvPr id="538" name="Google Shape;538;p71"/>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9" name="Google Shape;539;p71"/>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0" name="Google Shape;540;p71"/>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41" name="Shape 541"/>
        <p:cNvGrpSpPr/>
        <p:nvPr/>
      </p:nvGrpSpPr>
      <p:grpSpPr>
        <a:xfrm>
          <a:off x="0" y="0"/>
          <a:ext cx="0" cy="0"/>
          <a:chOff x="0" y="0"/>
          <a:chExt cx="0" cy="0"/>
        </a:xfrm>
      </p:grpSpPr>
      <p:sp>
        <p:nvSpPr>
          <p:cNvPr id="542" name="Google Shape;542;p72"/>
          <p:cNvSpPr txBox="1"/>
          <p:nvPr>
            <p:ph type="title"/>
          </p:nvPr>
        </p:nvSpPr>
        <p:spPr>
          <a:xfrm>
            <a:off x="685801" y="609600"/>
            <a:ext cx="10131425" cy="14562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6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3" name="Google Shape;543;p72"/>
          <p:cNvSpPr txBox="1"/>
          <p:nvPr>
            <p:ph idx="1" type="body"/>
          </p:nvPr>
        </p:nvSpPr>
        <p:spPr>
          <a:xfrm>
            <a:off x="973670" y="2218267"/>
            <a:ext cx="4709054" cy="576262"/>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SzPts val="2800"/>
              <a:buNone/>
              <a:defRPr b="0" sz="2800"/>
            </a:lvl1pPr>
            <a:lvl2pPr indent="-228600" lvl="1" marL="914400" algn="l">
              <a:spcBef>
                <a:spcPts val="1000"/>
              </a:spcBef>
              <a:spcAft>
                <a:spcPts val="0"/>
              </a:spcAft>
              <a:buSzPts val="2000"/>
              <a:buNone/>
              <a:defRPr b="1" sz="2000"/>
            </a:lvl2pPr>
            <a:lvl3pPr indent="-228600" lvl="2" marL="1371600" algn="l">
              <a:spcBef>
                <a:spcPts val="1000"/>
              </a:spcBef>
              <a:spcAft>
                <a:spcPts val="0"/>
              </a:spcAft>
              <a:buSzPts val="1800"/>
              <a:buNone/>
              <a:defRPr b="1" sz="1800"/>
            </a:lvl3pPr>
            <a:lvl4pPr indent="-228600" lvl="3" marL="1828800" algn="l">
              <a:spcBef>
                <a:spcPts val="1000"/>
              </a:spcBef>
              <a:spcAft>
                <a:spcPts val="0"/>
              </a:spcAft>
              <a:buSzPts val="1600"/>
              <a:buNone/>
              <a:defRPr b="1" sz="1600"/>
            </a:lvl4pPr>
            <a:lvl5pPr indent="-228600" lvl="4" marL="2286000" algn="l">
              <a:spcBef>
                <a:spcPts val="1000"/>
              </a:spcBef>
              <a:spcAft>
                <a:spcPts val="0"/>
              </a:spcAft>
              <a:buSzPts val="1600"/>
              <a:buNone/>
              <a:defRPr b="1" sz="1600"/>
            </a:lvl5pPr>
            <a:lvl6pPr indent="-228600" lvl="5" marL="2743200" algn="l">
              <a:spcBef>
                <a:spcPts val="1000"/>
              </a:spcBef>
              <a:spcAft>
                <a:spcPts val="0"/>
              </a:spcAft>
              <a:buSzPts val="1600"/>
              <a:buNone/>
              <a:defRPr b="1" sz="1600"/>
            </a:lvl6pPr>
            <a:lvl7pPr indent="-228600" lvl="6" marL="3200400" algn="l">
              <a:spcBef>
                <a:spcPts val="1000"/>
              </a:spcBef>
              <a:spcAft>
                <a:spcPts val="0"/>
              </a:spcAft>
              <a:buSzPts val="1600"/>
              <a:buNone/>
              <a:defRPr b="1" sz="1600"/>
            </a:lvl7pPr>
            <a:lvl8pPr indent="-228600" lvl="7" marL="3657600" algn="l">
              <a:spcBef>
                <a:spcPts val="1000"/>
              </a:spcBef>
              <a:spcAft>
                <a:spcPts val="0"/>
              </a:spcAft>
              <a:buSzPts val="1600"/>
              <a:buNone/>
              <a:defRPr b="1" sz="1600"/>
            </a:lvl8pPr>
            <a:lvl9pPr indent="-228600" lvl="8" marL="4114800" algn="l">
              <a:spcBef>
                <a:spcPts val="1000"/>
              </a:spcBef>
              <a:spcAft>
                <a:spcPts val="1000"/>
              </a:spcAft>
              <a:buSzPts val="1600"/>
              <a:buNone/>
              <a:defRPr b="1" sz="1600"/>
            </a:lvl9pPr>
          </a:lstStyle>
          <a:p/>
        </p:txBody>
      </p:sp>
      <p:sp>
        <p:nvSpPr>
          <p:cNvPr id="544" name="Google Shape;544;p72"/>
          <p:cNvSpPr txBox="1"/>
          <p:nvPr>
            <p:ph idx="2" type="body"/>
          </p:nvPr>
        </p:nvSpPr>
        <p:spPr>
          <a:xfrm>
            <a:off x="685801" y="2870201"/>
            <a:ext cx="4996923" cy="2920998"/>
          </a:xfrm>
          <a:prstGeom prst="rect">
            <a:avLst/>
          </a:prstGeom>
          <a:noFill/>
          <a:ln>
            <a:noFill/>
          </a:ln>
        </p:spPr>
        <p:txBody>
          <a:bodyPr anchorCtr="0" anchor="t"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1000"/>
              </a:spcAft>
              <a:buSzPts val="1800"/>
              <a:buChar char="•"/>
              <a:defRPr/>
            </a:lvl9pPr>
          </a:lstStyle>
          <a:p/>
        </p:txBody>
      </p:sp>
      <p:sp>
        <p:nvSpPr>
          <p:cNvPr id="545" name="Google Shape;545;p72"/>
          <p:cNvSpPr txBox="1"/>
          <p:nvPr>
            <p:ph idx="3" type="body"/>
          </p:nvPr>
        </p:nvSpPr>
        <p:spPr>
          <a:xfrm>
            <a:off x="6096003" y="2226734"/>
            <a:ext cx="4722813" cy="576262"/>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SzPts val="2800"/>
              <a:buNone/>
              <a:defRPr b="0" sz="2800"/>
            </a:lvl1pPr>
            <a:lvl2pPr indent="-228600" lvl="1" marL="914400" algn="l">
              <a:spcBef>
                <a:spcPts val="1000"/>
              </a:spcBef>
              <a:spcAft>
                <a:spcPts val="0"/>
              </a:spcAft>
              <a:buSzPts val="2000"/>
              <a:buNone/>
              <a:defRPr b="1" sz="2000"/>
            </a:lvl2pPr>
            <a:lvl3pPr indent="-228600" lvl="2" marL="1371600" algn="l">
              <a:spcBef>
                <a:spcPts val="1000"/>
              </a:spcBef>
              <a:spcAft>
                <a:spcPts val="0"/>
              </a:spcAft>
              <a:buSzPts val="1800"/>
              <a:buNone/>
              <a:defRPr b="1" sz="1800"/>
            </a:lvl3pPr>
            <a:lvl4pPr indent="-228600" lvl="3" marL="1828800" algn="l">
              <a:spcBef>
                <a:spcPts val="1000"/>
              </a:spcBef>
              <a:spcAft>
                <a:spcPts val="0"/>
              </a:spcAft>
              <a:buSzPts val="1600"/>
              <a:buNone/>
              <a:defRPr b="1" sz="1600"/>
            </a:lvl4pPr>
            <a:lvl5pPr indent="-228600" lvl="4" marL="2286000" algn="l">
              <a:spcBef>
                <a:spcPts val="1000"/>
              </a:spcBef>
              <a:spcAft>
                <a:spcPts val="0"/>
              </a:spcAft>
              <a:buSzPts val="1600"/>
              <a:buNone/>
              <a:defRPr b="1" sz="1600"/>
            </a:lvl5pPr>
            <a:lvl6pPr indent="-228600" lvl="5" marL="2743200" algn="l">
              <a:spcBef>
                <a:spcPts val="1000"/>
              </a:spcBef>
              <a:spcAft>
                <a:spcPts val="0"/>
              </a:spcAft>
              <a:buSzPts val="1600"/>
              <a:buNone/>
              <a:defRPr b="1" sz="1600"/>
            </a:lvl6pPr>
            <a:lvl7pPr indent="-228600" lvl="6" marL="3200400" algn="l">
              <a:spcBef>
                <a:spcPts val="1000"/>
              </a:spcBef>
              <a:spcAft>
                <a:spcPts val="0"/>
              </a:spcAft>
              <a:buSzPts val="1600"/>
              <a:buNone/>
              <a:defRPr b="1" sz="1600"/>
            </a:lvl7pPr>
            <a:lvl8pPr indent="-228600" lvl="7" marL="3657600" algn="l">
              <a:spcBef>
                <a:spcPts val="1000"/>
              </a:spcBef>
              <a:spcAft>
                <a:spcPts val="0"/>
              </a:spcAft>
              <a:buSzPts val="1600"/>
              <a:buNone/>
              <a:defRPr b="1" sz="1600"/>
            </a:lvl8pPr>
            <a:lvl9pPr indent="-228600" lvl="8" marL="4114800" algn="l">
              <a:spcBef>
                <a:spcPts val="1000"/>
              </a:spcBef>
              <a:spcAft>
                <a:spcPts val="1000"/>
              </a:spcAft>
              <a:buSzPts val="1600"/>
              <a:buNone/>
              <a:defRPr b="1" sz="1600"/>
            </a:lvl9pPr>
          </a:lstStyle>
          <a:p/>
        </p:txBody>
      </p:sp>
      <p:sp>
        <p:nvSpPr>
          <p:cNvPr id="546" name="Google Shape;546;p72"/>
          <p:cNvSpPr txBox="1"/>
          <p:nvPr>
            <p:ph idx="4" type="body"/>
          </p:nvPr>
        </p:nvSpPr>
        <p:spPr>
          <a:xfrm>
            <a:off x="5823483" y="2870201"/>
            <a:ext cx="4995334" cy="2920998"/>
          </a:xfrm>
          <a:prstGeom prst="rect">
            <a:avLst/>
          </a:prstGeom>
          <a:noFill/>
          <a:ln>
            <a:noFill/>
          </a:ln>
        </p:spPr>
        <p:txBody>
          <a:bodyPr anchorCtr="0" anchor="t"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1000"/>
              </a:spcAft>
              <a:buSzPts val="1800"/>
              <a:buChar char="•"/>
              <a:defRPr/>
            </a:lvl9pPr>
          </a:lstStyle>
          <a:p/>
        </p:txBody>
      </p:sp>
      <p:sp>
        <p:nvSpPr>
          <p:cNvPr id="547" name="Google Shape;547;p72"/>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8" name="Google Shape;548;p72"/>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9" name="Google Shape;549;p72"/>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50" name="Shape 550"/>
        <p:cNvGrpSpPr/>
        <p:nvPr/>
      </p:nvGrpSpPr>
      <p:grpSpPr>
        <a:xfrm>
          <a:off x="0" y="0"/>
          <a:ext cx="0" cy="0"/>
          <a:chOff x="0" y="0"/>
          <a:chExt cx="0" cy="0"/>
        </a:xfrm>
      </p:grpSpPr>
      <p:pic>
        <p:nvPicPr>
          <p:cNvPr descr="Celestia-R1---OverlayContentHD.png" id="551" name="Google Shape;551;p73"/>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552" name="Google Shape;552;p73"/>
          <p:cNvSpPr txBox="1"/>
          <p:nvPr>
            <p:ph type="title"/>
          </p:nvPr>
        </p:nvSpPr>
        <p:spPr>
          <a:xfrm>
            <a:off x="685801" y="609600"/>
            <a:ext cx="10131425" cy="14562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3" name="Google Shape;553;p73"/>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4" name="Google Shape;554;p73"/>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5" name="Google Shape;555;p73"/>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6" name="Shape 556"/>
        <p:cNvGrpSpPr/>
        <p:nvPr/>
      </p:nvGrpSpPr>
      <p:grpSpPr>
        <a:xfrm>
          <a:off x="0" y="0"/>
          <a:ext cx="0" cy="0"/>
          <a:chOff x="0" y="0"/>
          <a:chExt cx="0" cy="0"/>
        </a:xfrm>
      </p:grpSpPr>
      <p:pic>
        <p:nvPicPr>
          <p:cNvPr descr="Celestia-R1---OverlayContentHD.png" id="557" name="Google Shape;557;p74"/>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558" name="Google Shape;558;p74"/>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9" name="Google Shape;559;p74"/>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0" name="Google Shape;560;p74"/>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6" name="Shape 76"/>
        <p:cNvGrpSpPr/>
        <p:nvPr/>
      </p:nvGrpSpPr>
      <p:grpSpPr>
        <a:xfrm>
          <a:off x="0" y="0"/>
          <a:ext cx="0" cy="0"/>
          <a:chOff x="0" y="0"/>
          <a:chExt cx="0" cy="0"/>
        </a:xfrm>
      </p:grpSpPr>
      <p:sp>
        <p:nvSpPr>
          <p:cNvPr id="77" name="Google Shape;77;p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61" name="Shape 561"/>
        <p:cNvGrpSpPr/>
        <p:nvPr/>
      </p:nvGrpSpPr>
      <p:grpSpPr>
        <a:xfrm>
          <a:off x="0" y="0"/>
          <a:ext cx="0" cy="0"/>
          <a:chOff x="0" y="0"/>
          <a:chExt cx="0" cy="0"/>
        </a:xfrm>
      </p:grpSpPr>
      <p:pic>
        <p:nvPicPr>
          <p:cNvPr descr="Celestia-R1---OverlayContentHD.png" id="562" name="Google Shape;562;p75"/>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563" name="Google Shape;563;p75"/>
          <p:cNvSpPr txBox="1"/>
          <p:nvPr>
            <p:ph type="title"/>
          </p:nvPr>
        </p:nvSpPr>
        <p:spPr>
          <a:xfrm>
            <a:off x="685800" y="2074333"/>
            <a:ext cx="3680885" cy="13716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400"/>
              <a:buFont typeface="Calibri"/>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4" name="Google Shape;564;p75"/>
          <p:cNvSpPr txBox="1"/>
          <p:nvPr>
            <p:ph idx="1" type="body"/>
          </p:nvPr>
        </p:nvSpPr>
        <p:spPr>
          <a:xfrm>
            <a:off x="4648201" y="609601"/>
            <a:ext cx="6169026" cy="5181600"/>
          </a:xfrm>
          <a:prstGeom prst="rect">
            <a:avLst/>
          </a:prstGeom>
          <a:noFill/>
          <a:ln>
            <a:noFill/>
          </a:ln>
        </p:spPr>
        <p:txBody>
          <a:bodyPr anchorCtr="0" anchor="ctr"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1000"/>
              </a:spcAft>
              <a:buSzPts val="1800"/>
              <a:buChar char="•"/>
              <a:defRPr/>
            </a:lvl9pPr>
          </a:lstStyle>
          <a:p/>
        </p:txBody>
      </p:sp>
      <p:sp>
        <p:nvSpPr>
          <p:cNvPr id="565" name="Google Shape;565;p75"/>
          <p:cNvSpPr txBox="1"/>
          <p:nvPr>
            <p:ph idx="2" type="body"/>
          </p:nvPr>
        </p:nvSpPr>
        <p:spPr>
          <a:xfrm>
            <a:off x="685800" y="3445933"/>
            <a:ext cx="3680885" cy="1828800"/>
          </a:xfrm>
          <a:prstGeom prst="rect">
            <a:avLst/>
          </a:prstGeom>
          <a:noFill/>
          <a:ln>
            <a:noFill/>
          </a:ln>
        </p:spPr>
        <p:txBody>
          <a:bodyPr anchorCtr="0" anchor="t" bIns="45700" lIns="91425" spcFirstLastPara="1" rIns="91425" wrap="square" tIns="45700">
            <a:normAutofit/>
          </a:bodyPr>
          <a:lstStyle>
            <a:lvl1pPr indent="-228600" lvl="0" marL="457200" algn="l">
              <a:spcBef>
                <a:spcPts val="0"/>
              </a:spcBef>
              <a:spcAft>
                <a:spcPts val="0"/>
              </a:spcAft>
              <a:buSzPts val="1600"/>
              <a:buNone/>
              <a:defRPr sz="1600"/>
            </a:lvl1pPr>
            <a:lvl2pPr indent="-228600" lvl="1" marL="914400" algn="l">
              <a:spcBef>
                <a:spcPts val="1000"/>
              </a:spcBef>
              <a:spcAft>
                <a:spcPts val="0"/>
              </a:spcAft>
              <a:buSzPts val="1200"/>
              <a:buNone/>
              <a:defRPr sz="1200"/>
            </a:lvl2pPr>
            <a:lvl3pPr indent="-228600" lvl="2" marL="1371600" algn="l">
              <a:spcBef>
                <a:spcPts val="1000"/>
              </a:spcBef>
              <a:spcAft>
                <a:spcPts val="0"/>
              </a:spcAft>
              <a:buSzPts val="1000"/>
              <a:buNone/>
              <a:defRPr sz="1000"/>
            </a:lvl3pPr>
            <a:lvl4pPr indent="-228600" lvl="3" marL="1828800" algn="l">
              <a:spcBef>
                <a:spcPts val="1000"/>
              </a:spcBef>
              <a:spcAft>
                <a:spcPts val="0"/>
              </a:spcAft>
              <a:buSzPts val="900"/>
              <a:buNone/>
              <a:defRPr sz="900"/>
            </a:lvl4pPr>
            <a:lvl5pPr indent="-228600" lvl="4" marL="2286000" algn="l">
              <a:spcBef>
                <a:spcPts val="1000"/>
              </a:spcBef>
              <a:spcAft>
                <a:spcPts val="0"/>
              </a:spcAft>
              <a:buSzPts val="900"/>
              <a:buNone/>
              <a:defRPr sz="900"/>
            </a:lvl5pPr>
            <a:lvl6pPr indent="-228600" lvl="5" marL="2743200" algn="l">
              <a:spcBef>
                <a:spcPts val="1000"/>
              </a:spcBef>
              <a:spcAft>
                <a:spcPts val="0"/>
              </a:spcAft>
              <a:buSzPts val="900"/>
              <a:buNone/>
              <a:defRPr sz="900"/>
            </a:lvl6pPr>
            <a:lvl7pPr indent="-228600" lvl="6" marL="3200400" algn="l">
              <a:spcBef>
                <a:spcPts val="1000"/>
              </a:spcBef>
              <a:spcAft>
                <a:spcPts val="0"/>
              </a:spcAft>
              <a:buSzPts val="900"/>
              <a:buNone/>
              <a:defRPr sz="900"/>
            </a:lvl7pPr>
            <a:lvl8pPr indent="-228600" lvl="7" marL="3657600" algn="l">
              <a:spcBef>
                <a:spcPts val="1000"/>
              </a:spcBef>
              <a:spcAft>
                <a:spcPts val="0"/>
              </a:spcAft>
              <a:buSzPts val="900"/>
              <a:buNone/>
              <a:defRPr sz="900"/>
            </a:lvl8pPr>
            <a:lvl9pPr indent="-228600" lvl="8" marL="4114800" algn="l">
              <a:spcBef>
                <a:spcPts val="1000"/>
              </a:spcBef>
              <a:spcAft>
                <a:spcPts val="1000"/>
              </a:spcAft>
              <a:buSzPts val="900"/>
              <a:buNone/>
              <a:defRPr sz="900"/>
            </a:lvl9pPr>
          </a:lstStyle>
          <a:p/>
        </p:txBody>
      </p:sp>
      <p:sp>
        <p:nvSpPr>
          <p:cNvPr id="566" name="Google Shape;566;p75"/>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7" name="Google Shape;567;p75"/>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8" name="Google Shape;568;p75"/>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69" name="Shape 569"/>
        <p:cNvGrpSpPr/>
        <p:nvPr/>
      </p:nvGrpSpPr>
      <p:grpSpPr>
        <a:xfrm>
          <a:off x="0" y="0"/>
          <a:ext cx="0" cy="0"/>
          <a:chOff x="0" y="0"/>
          <a:chExt cx="0" cy="0"/>
        </a:xfrm>
      </p:grpSpPr>
      <p:pic>
        <p:nvPicPr>
          <p:cNvPr descr="Celestia-R1---OverlayContentHD.png" id="570" name="Google Shape;570;p76"/>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571" name="Google Shape;571;p76"/>
          <p:cNvSpPr txBox="1"/>
          <p:nvPr>
            <p:ph type="title"/>
          </p:nvPr>
        </p:nvSpPr>
        <p:spPr>
          <a:xfrm>
            <a:off x="685800" y="1600200"/>
            <a:ext cx="6164653" cy="13716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800"/>
              <a:buFont typeface="Calibri"/>
              <a:buNone/>
              <a:defRPr b="0" sz="2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2" name="Google Shape;572;p76"/>
          <p:cNvSpPr/>
          <p:nvPr>
            <p:ph idx="2" type="pic"/>
          </p:nvPr>
        </p:nvSpPr>
        <p:spPr>
          <a:xfrm>
            <a:off x="7536253" y="914400"/>
            <a:ext cx="3280974" cy="4572000"/>
          </a:xfrm>
          <a:prstGeom prst="roundRect">
            <a:avLst>
              <a:gd fmla="val 4280" name="adj"/>
            </a:avLst>
          </a:prstGeom>
          <a:noFill/>
          <a:ln cap="sq" cmpd="dbl" w="50800">
            <a:solidFill>
              <a:srgbClr val="FFFFFF"/>
            </a:solidFill>
            <a:prstDash val="solid"/>
            <a:miter lim="800000"/>
            <a:headEnd len="sm" w="sm" type="none"/>
            <a:tailEnd len="sm" w="sm" type="none"/>
          </a:ln>
          <a:effectLst>
            <a:outerShdw blurRad="254000" rotWithShape="0" algn="tl">
              <a:srgbClr val="000000">
                <a:alpha val="42745"/>
              </a:srgbClr>
            </a:outerShdw>
          </a:effectLst>
        </p:spPr>
      </p:sp>
      <p:sp>
        <p:nvSpPr>
          <p:cNvPr id="573" name="Google Shape;573;p76"/>
          <p:cNvSpPr txBox="1"/>
          <p:nvPr>
            <p:ph idx="1" type="body"/>
          </p:nvPr>
        </p:nvSpPr>
        <p:spPr>
          <a:xfrm>
            <a:off x="685800" y="2971800"/>
            <a:ext cx="6164653" cy="1828800"/>
          </a:xfrm>
          <a:prstGeom prst="rect">
            <a:avLst/>
          </a:prstGeom>
          <a:noFill/>
          <a:ln>
            <a:noFill/>
          </a:ln>
        </p:spPr>
        <p:txBody>
          <a:bodyPr anchorCtr="0" anchor="t" bIns="45700" lIns="91425" spcFirstLastPara="1" rIns="91425" wrap="square" tIns="45700">
            <a:normAutofit/>
          </a:bodyPr>
          <a:lstStyle>
            <a:lvl1pPr indent="-228600" lvl="0" marL="457200" algn="l">
              <a:spcBef>
                <a:spcPts val="0"/>
              </a:spcBef>
              <a:spcAft>
                <a:spcPts val="0"/>
              </a:spcAft>
              <a:buSzPts val="1800"/>
              <a:buNone/>
              <a:defRPr sz="1800"/>
            </a:lvl1pPr>
            <a:lvl2pPr indent="-228600" lvl="1" marL="914400" algn="l">
              <a:spcBef>
                <a:spcPts val="1000"/>
              </a:spcBef>
              <a:spcAft>
                <a:spcPts val="0"/>
              </a:spcAft>
              <a:buSzPts val="1200"/>
              <a:buNone/>
              <a:defRPr sz="1200"/>
            </a:lvl2pPr>
            <a:lvl3pPr indent="-228600" lvl="2" marL="1371600" algn="l">
              <a:spcBef>
                <a:spcPts val="1000"/>
              </a:spcBef>
              <a:spcAft>
                <a:spcPts val="0"/>
              </a:spcAft>
              <a:buSzPts val="1000"/>
              <a:buNone/>
              <a:defRPr sz="1000"/>
            </a:lvl3pPr>
            <a:lvl4pPr indent="-228600" lvl="3" marL="1828800" algn="l">
              <a:spcBef>
                <a:spcPts val="1000"/>
              </a:spcBef>
              <a:spcAft>
                <a:spcPts val="0"/>
              </a:spcAft>
              <a:buSzPts val="900"/>
              <a:buNone/>
              <a:defRPr sz="900"/>
            </a:lvl4pPr>
            <a:lvl5pPr indent="-228600" lvl="4" marL="2286000" algn="l">
              <a:spcBef>
                <a:spcPts val="1000"/>
              </a:spcBef>
              <a:spcAft>
                <a:spcPts val="0"/>
              </a:spcAft>
              <a:buSzPts val="900"/>
              <a:buNone/>
              <a:defRPr sz="900"/>
            </a:lvl5pPr>
            <a:lvl6pPr indent="-228600" lvl="5" marL="2743200" algn="l">
              <a:spcBef>
                <a:spcPts val="1000"/>
              </a:spcBef>
              <a:spcAft>
                <a:spcPts val="0"/>
              </a:spcAft>
              <a:buSzPts val="900"/>
              <a:buNone/>
              <a:defRPr sz="900"/>
            </a:lvl6pPr>
            <a:lvl7pPr indent="-228600" lvl="6" marL="3200400" algn="l">
              <a:spcBef>
                <a:spcPts val="1000"/>
              </a:spcBef>
              <a:spcAft>
                <a:spcPts val="0"/>
              </a:spcAft>
              <a:buSzPts val="900"/>
              <a:buNone/>
              <a:defRPr sz="900"/>
            </a:lvl7pPr>
            <a:lvl8pPr indent="-228600" lvl="7" marL="3657600" algn="l">
              <a:spcBef>
                <a:spcPts val="1000"/>
              </a:spcBef>
              <a:spcAft>
                <a:spcPts val="0"/>
              </a:spcAft>
              <a:buSzPts val="900"/>
              <a:buNone/>
              <a:defRPr sz="900"/>
            </a:lvl8pPr>
            <a:lvl9pPr indent="-228600" lvl="8" marL="4114800" algn="l">
              <a:spcBef>
                <a:spcPts val="1000"/>
              </a:spcBef>
              <a:spcAft>
                <a:spcPts val="1000"/>
              </a:spcAft>
              <a:buSzPts val="900"/>
              <a:buNone/>
              <a:defRPr sz="900"/>
            </a:lvl9pPr>
          </a:lstStyle>
          <a:p/>
        </p:txBody>
      </p:sp>
      <p:sp>
        <p:nvSpPr>
          <p:cNvPr id="574" name="Google Shape;574;p76"/>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5" name="Google Shape;575;p76"/>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6" name="Google Shape;576;p76"/>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577" name="Shape 577"/>
        <p:cNvGrpSpPr/>
        <p:nvPr/>
      </p:nvGrpSpPr>
      <p:grpSpPr>
        <a:xfrm>
          <a:off x="0" y="0"/>
          <a:ext cx="0" cy="0"/>
          <a:chOff x="0" y="0"/>
          <a:chExt cx="0" cy="0"/>
        </a:xfrm>
      </p:grpSpPr>
      <p:pic>
        <p:nvPicPr>
          <p:cNvPr descr="Celestia-R1---OverlayContentHD.png" id="578" name="Google Shape;578;p77"/>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579" name="Google Shape;579;p77"/>
          <p:cNvSpPr txBox="1"/>
          <p:nvPr>
            <p:ph type="title"/>
          </p:nvPr>
        </p:nvSpPr>
        <p:spPr>
          <a:xfrm>
            <a:off x="685800" y="4732865"/>
            <a:ext cx="10131427"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400"/>
              <a:buFont typeface="Calibri"/>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0" name="Google Shape;580;p77"/>
          <p:cNvSpPr/>
          <p:nvPr>
            <p:ph idx="2" type="pic"/>
          </p:nvPr>
        </p:nvSpPr>
        <p:spPr>
          <a:xfrm>
            <a:off x="1371600" y="932112"/>
            <a:ext cx="8759827" cy="3164976"/>
          </a:xfrm>
          <a:prstGeom prst="roundRect">
            <a:avLst>
              <a:gd fmla="val 4380" name="adj"/>
            </a:avLst>
          </a:prstGeom>
          <a:noFill/>
          <a:ln cap="sq" cmpd="dbl" w="50800">
            <a:solidFill>
              <a:srgbClr val="FFFFFF"/>
            </a:solidFill>
            <a:prstDash val="solid"/>
            <a:miter lim="800000"/>
            <a:headEnd len="sm" w="sm" type="none"/>
            <a:tailEnd len="sm" w="sm" type="none"/>
          </a:ln>
          <a:effectLst>
            <a:outerShdw blurRad="254000" rotWithShape="0" algn="tl">
              <a:srgbClr val="000000">
                <a:alpha val="42745"/>
              </a:srgbClr>
            </a:outerShdw>
          </a:effectLst>
        </p:spPr>
      </p:sp>
      <p:sp>
        <p:nvSpPr>
          <p:cNvPr id="581" name="Google Shape;581;p77"/>
          <p:cNvSpPr txBox="1"/>
          <p:nvPr>
            <p:ph idx="1" type="body"/>
          </p:nvPr>
        </p:nvSpPr>
        <p:spPr>
          <a:xfrm>
            <a:off x="685800" y="5299603"/>
            <a:ext cx="10131427" cy="493712"/>
          </a:xfrm>
          <a:prstGeom prst="rect">
            <a:avLst/>
          </a:prstGeom>
          <a:noFill/>
          <a:ln>
            <a:noFill/>
          </a:ln>
        </p:spPr>
        <p:txBody>
          <a:bodyPr anchorCtr="0" anchor="t" bIns="45700" lIns="91425" spcFirstLastPara="1" rIns="91425" wrap="square" tIns="45700">
            <a:normAutofit/>
          </a:bodyPr>
          <a:lstStyle>
            <a:lvl1pPr indent="-228600" lvl="0" marL="457200" algn="l">
              <a:spcBef>
                <a:spcPts val="0"/>
              </a:spcBef>
              <a:spcAft>
                <a:spcPts val="0"/>
              </a:spcAft>
              <a:buSzPts val="1400"/>
              <a:buNone/>
              <a:defRPr sz="1400"/>
            </a:lvl1pPr>
            <a:lvl2pPr indent="-228600" lvl="1" marL="914400" algn="l">
              <a:spcBef>
                <a:spcPts val="1000"/>
              </a:spcBef>
              <a:spcAft>
                <a:spcPts val="0"/>
              </a:spcAft>
              <a:buSzPts val="1200"/>
              <a:buNone/>
              <a:defRPr sz="1200"/>
            </a:lvl2pPr>
            <a:lvl3pPr indent="-228600" lvl="2" marL="1371600" algn="l">
              <a:spcBef>
                <a:spcPts val="1000"/>
              </a:spcBef>
              <a:spcAft>
                <a:spcPts val="0"/>
              </a:spcAft>
              <a:buSzPts val="1000"/>
              <a:buNone/>
              <a:defRPr sz="1000"/>
            </a:lvl3pPr>
            <a:lvl4pPr indent="-228600" lvl="3" marL="1828800" algn="l">
              <a:spcBef>
                <a:spcPts val="1000"/>
              </a:spcBef>
              <a:spcAft>
                <a:spcPts val="0"/>
              </a:spcAft>
              <a:buSzPts val="900"/>
              <a:buNone/>
              <a:defRPr sz="900"/>
            </a:lvl4pPr>
            <a:lvl5pPr indent="-228600" lvl="4" marL="2286000" algn="l">
              <a:spcBef>
                <a:spcPts val="1000"/>
              </a:spcBef>
              <a:spcAft>
                <a:spcPts val="0"/>
              </a:spcAft>
              <a:buSzPts val="900"/>
              <a:buNone/>
              <a:defRPr sz="900"/>
            </a:lvl5pPr>
            <a:lvl6pPr indent="-228600" lvl="5" marL="2743200" algn="l">
              <a:spcBef>
                <a:spcPts val="1000"/>
              </a:spcBef>
              <a:spcAft>
                <a:spcPts val="0"/>
              </a:spcAft>
              <a:buSzPts val="900"/>
              <a:buNone/>
              <a:defRPr sz="900"/>
            </a:lvl6pPr>
            <a:lvl7pPr indent="-228600" lvl="6" marL="3200400" algn="l">
              <a:spcBef>
                <a:spcPts val="1000"/>
              </a:spcBef>
              <a:spcAft>
                <a:spcPts val="0"/>
              </a:spcAft>
              <a:buSzPts val="900"/>
              <a:buNone/>
              <a:defRPr sz="900"/>
            </a:lvl7pPr>
            <a:lvl8pPr indent="-228600" lvl="7" marL="3657600" algn="l">
              <a:spcBef>
                <a:spcPts val="1000"/>
              </a:spcBef>
              <a:spcAft>
                <a:spcPts val="0"/>
              </a:spcAft>
              <a:buSzPts val="900"/>
              <a:buNone/>
              <a:defRPr sz="900"/>
            </a:lvl8pPr>
            <a:lvl9pPr indent="-228600" lvl="8" marL="4114800" algn="l">
              <a:spcBef>
                <a:spcPts val="1000"/>
              </a:spcBef>
              <a:spcAft>
                <a:spcPts val="1000"/>
              </a:spcAft>
              <a:buSzPts val="900"/>
              <a:buNone/>
              <a:defRPr sz="900"/>
            </a:lvl9pPr>
          </a:lstStyle>
          <a:p/>
        </p:txBody>
      </p:sp>
      <p:sp>
        <p:nvSpPr>
          <p:cNvPr id="582" name="Google Shape;582;p77"/>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3" name="Google Shape;583;p77"/>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4" name="Google Shape;584;p77"/>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585" name="Shape 585"/>
        <p:cNvGrpSpPr/>
        <p:nvPr/>
      </p:nvGrpSpPr>
      <p:grpSpPr>
        <a:xfrm>
          <a:off x="0" y="0"/>
          <a:ext cx="0" cy="0"/>
          <a:chOff x="0" y="0"/>
          <a:chExt cx="0" cy="0"/>
        </a:xfrm>
      </p:grpSpPr>
      <p:pic>
        <p:nvPicPr>
          <p:cNvPr descr="Celestia-R1---OverlayContentHD.png" id="586" name="Google Shape;586;p78"/>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587" name="Google Shape;587;p78"/>
          <p:cNvSpPr txBox="1"/>
          <p:nvPr>
            <p:ph type="title"/>
          </p:nvPr>
        </p:nvSpPr>
        <p:spPr>
          <a:xfrm>
            <a:off x="685801" y="609601"/>
            <a:ext cx="10131427" cy="3124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alibri"/>
              <a:buNone/>
              <a:defRPr b="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8" name="Google Shape;588;p78"/>
          <p:cNvSpPr txBox="1"/>
          <p:nvPr>
            <p:ph idx="1" type="body"/>
          </p:nvPr>
        </p:nvSpPr>
        <p:spPr>
          <a:xfrm>
            <a:off x="685800" y="4343400"/>
            <a:ext cx="10131428" cy="1447800"/>
          </a:xfrm>
          <a:prstGeom prst="rect">
            <a:avLst/>
          </a:prstGeom>
          <a:noFill/>
          <a:ln>
            <a:noFill/>
          </a:ln>
        </p:spPr>
        <p:txBody>
          <a:bodyPr anchorCtr="0" anchor="ctr" bIns="45700" lIns="91425" spcFirstLastPara="1" rIns="91425" wrap="square" tIns="45700">
            <a:normAutofit/>
          </a:bodyPr>
          <a:lstStyle>
            <a:lvl1pPr indent="-228600" lvl="0" marL="457200" algn="l">
              <a:spcBef>
                <a:spcPts val="0"/>
              </a:spcBef>
              <a:spcAft>
                <a:spcPts val="0"/>
              </a:spcAft>
              <a:buSzPts val="2000"/>
              <a:buNone/>
              <a:defRPr sz="2000">
                <a:solidFill>
                  <a:schemeClr val="lt1"/>
                </a:solidFill>
              </a:defRPr>
            </a:lvl1pPr>
            <a:lvl2pPr indent="-228600" lvl="1" marL="914400" algn="l">
              <a:spcBef>
                <a:spcPts val="1000"/>
              </a:spcBef>
              <a:spcAft>
                <a:spcPts val="0"/>
              </a:spcAft>
              <a:buSzPts val="1800"/>
              <a:buNone/>
              <a:defRPr sz="1800">
                <a:solidFill>
                  <a:schemeClr val="lt1"/>
                </a:solidFill>
              </a:defRPr>
            </a:lvl2pPr>
            <a:lvl3pPr indent="-228600" lvl="2" marL="1371600" algn="l">
              <a:spcBef>
                <a:spcPts val="1000"/>
              </a:spcBef>
              <a:spcAft>
                <a:spcPts val="0"/>
              </a:spcAft>
              <a:buSzPts val="1600"/>
              <a:buNone/>
              <a:defRPr sz="1600">
                <a:solidFill>
                  <a:schemeClr val="lt1"/>
                </a:solidFill>
              </a:defRPr>
            </a:lvl3pPr>
            <a:lvl4pPr indent="-228600" lvl="3" marL="1828800" algn="l">
              <a:spcBef>
                <a:spcPts val="1000"/>
              </a:spcBef>
              <a:spcAft>
                <a:spcPts val="0"/>
              </a:spcAft>
              <a:buSzPts val="1400"/>
              <a:buNone/>
              <a:defRPr sz="1400">
                <a:solidFill>
                  <a:schemeClr val="lt1"/>
                </a:solidFill>
              </a:defRPr>
            </a:lvl4pPr>
            <a:lvl5pPr indent="-228600" lvl="4" marL="2286000" algn="l">
              <a:spcBef>
                <a:spcPts val="1000"/>
              </a:spcBef>
              <a:spcAft>
                <a:spcPts val="0"/>
              </a:spcAft>
              <a:buSzPts val="1400"/>
              <a:buNone/>
              <a:defRPr sz="1400">
                <a:solidFill>
                  <a:schemeClr val="lt1"/>
                </a:solidFill>
              </a:defRPr>
            </a:lvl5pPr>
            <a:lvl6pPr indent="-228600" lvl="5" marL="2743200" algn="l">
              <a:spcBef>
                <a:spcPts val="1000"/>
              </a:spcBef>
              <a:spcAft>
                <a:spcPts val="0"/>
              </a:spcAft>
              <a:buSzPts val="1400"/>
              <a:buNone/>
              <a:defRPr sz="1400">
                <a:solidFill>
                  <a:schemeClr val="lt1"/>
                </a:solidFill>
              </a:defRPr>
            </a:lvl6pPr>
            <a:lvl7pPr indent="-228600" lvl="6" marL="3200400" algn="l">
              <a:spcBef>
                <a:spcPts val="1000"/>
              </a:spcBef>
              <a:spcAft>
                <a:spcPts val="0"/>
              </a:spcAft>
              <a:buSzPts val="1400"/>
              <a:buNone/>
              <a:defRPr sz="1400">
                <a:solidFill>
                  <a:schemeClr val="lt1"/>
                </a:solidFill>
              </a:defRPr>
            </a:lvl7pPr>
            <a:lvl8pPr indent="-228600" lvl="7" marL="3657600" algn="l">
              <a:spcBef>
                <a:spcPts val="1000"/>
              </a:spcBef>
              <a:spcAft>
                <a:spcPts val="0"/>
              </a:spcAft>
              <a:buSzPts val="1400"/>
              <a:buNone/>
              <a:defRPr sz="1400">
                <a:solidFill>
                  <a:schemeClr val="lt1"/>
                </a:solidFill>
              </a:defRPr>
            </a:lvl8pPr>
            <a:lvl9pPr indent="-228600" lvl="8" marL="4114800" algn="l">
              <a:spcBef>
                <a:spcPts val="1000"/>
              </a:spcBef>
              <a:spcAft>
                <a:spcPts val="1000"/>
              </a:spcAft>
              <a:buSzPts val="1400"/>
              <a:buNone/>
              <a:defRPr sz="1400">
                <a:solidFill>
                  <a:schemeClr val="lt1"/>
                </a:solidFill>
              </a:defRPr>
            </a:lvl9pPr>
          </a:lstStyle>
          <a:p/>
        </p:txBody>
      </p:sp>
      <p:sp>
        <p:nvSpPr>
          <p:cNvPr id="589" name="Google Shape;589;p78"/>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0" name="Google Shape;590;p78"/>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1" name="Google Shape;591;p78"/>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592" name="Shape 592"/>
        <p:cNvGrpSpPr/>
        <p:nvPr/>
      </p:nvGrpSpPr>
      <p:grpSpPr>
        <a:xfrm>
          <a:off x="0" y="0"/>
          <a:ext cx="0" cy="0"/>
          <a:chOff x="0" y="0"/>
          <a:chExt cx="0" cy="0"/>
        </a:xfrm>
      </p:grpSpPr>
      <p:pic>
        <p:nvPicPr>
          <p:cNvPr descr="Celestia-R1---OverlayContentHD.png" id="593" name="Google Shape;593;p79"/>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594" name="Google Shape;594;p79"/>
          <p:cNvSpPr txBox="1"/>
          <p:nvPr/>
        </p:nvSpPr>
        <p:spPr>
          <a:xfrm>
            <a:off x="10237867" y="2743200"/>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lt1"/>
              </a:buClr>
              <a:buSzPts val="8000"/>
              <a:buFont typeface="Calibri"/>
              <a:buNone/>
            </a:pPr>
            <a:r>
              <a:rPr b="0" lang="en-US" sz="8000" cap="none">
                <a:solidFill>
                  <a:schemeClr val="lt1"/>
                </a:solidFill>
                <a:latin typeface="Calibri"/>
                <a:ea typeface="Calibri"/>
                <a:cs typeface="Calibri"/>
                <a:sym typeface="Calibri"/>
              </a:rPr>
              <a:t>”</a:t>
            </a:r>
            <a:endParaRPr/>
          </a:p>
        </p:txBody>
      </p:sp>
      <p:sp>
        <p:nvSpPr>
          <p:cNvPr id="595" name="Google Shape;595;p79"/>
          <p:cNvSpPr txBox="1"/>
          <p:nvPr/>
        </p:nvSpPr>
        <p:spPr>
          <a:xfrm>
            <a:off x="488275" y="823337"/>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lt1"/>
              </a:buClr>
              <a:buSzPts val="8000"/>
              <a:buFont typeface="Calibri"/>
              <a:buNone/>
            </a:pPr>
            <a:r>
              <a:rPr b="0" lang="en-US" sz="8000" cap="none">
                <a:solidFill>
                  <a:schemeClr val="lt1"/>
                </a:solidFill>
                <a:latin typeface="Calibri"/>
                <a:ea typeface="Calibri"/>
                <a:cs typeface="Calibri"/>
                <a:sym typeface="Calibri"/>
              </a:rPr>
              <a:t>“</a:t>
            </a:r>
            <a:endParaRPr/>
          </a:p>
        </p:txBody>
      </p:sp>
      <p:sp>
        <p:nvSpPr>
          <p:cNvPr id="596" name="Google Shape;596;p79"/>
          <p:cNvSpPr txBox="1"/>
          <p:nvPr>
            <p:ph type="title"/>
          </p:nvPr>
        </p:nvSpPr>
        <p:spPr>
          <a:xfrm>
            <a:off x="992267" y="609601"/>
            <a:ext cx="9550399" cy="2743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alibri"/>
              <a:buNone/>
              <a:defRPr b="0" sz="320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7" name="Google Shape;597;p79"/>
          <p:cNvSpPr txBox="1"/>
          <p:nvPr>
            <p:ph idx="1" type="body"/>
          </p:nvPr>
        </p:nvSpPr>
        <p:spPr>
          <a:xfrm>
            <a:off x="1097875" y="3352800"/>
            <a:ext cx="9339184" cy="381000"/>
          </a:xfrm>
          <a:prstGeom prst="rect">
            <a:avLst/>
          </a:prstGeom>
          <a:noFill/>
          <a:ln>
            <a:noFill/>
          </a:ln>
        </p:spPr>
        <p:txBody>
          <a:bodyPr anchorCtr="0" anchor="ctr" bIns="45700" lIns="91425" spcFirstLastPara="1" rIns="91425" wrap="square" tIns="45700">
            <a:normAutofit/>
          </a:bodyPr>
          <a:lstStyle>
            <a:lvl1pPr indent="-228600" lvl="0" marL="457200" algn="l">
              <a:spcBef>
                <a:spcPts val="0"/>
              </a:spcBef>
              <a:spcAft>
                <a:spcPts val="0"/>
              </a:spcAft>
              <a:buSzPts val="1800"/>
              <a:buFont typeface="Calibri"/>
              <a:buNone/>
              <a:defRPr/>
            </a:lvl1pPr>
            <a:lvl2pPr indent="-228600" lvl="1" marL="914400" algn="l">
              <a:spcBef>
                <a:spcPts val="1000"/>
              </a:spcBef>
              <a:spcAft>
                <a:spcPts val="0"/>
              </a:spcAft>
              <a:buSzPts val="1600"/>
              <a:buFont typeface="Calibri"/>
              <a:buNone/>
              <a:defRPr/>
            </a:lvl2pPr>
            <a:lvl3pPr indent="-228600" lvl="2" marL="1371600" algn="l">
              <a:spcBef>
                <a:spcPts val="1000"/>
              </a:spcBef>
              <a:spcAft>
                <a:spcPts val="0"/>
              </a:spcAft>
              <a:buSzPts val="1400"/>
              <a:buFont typeface="Calibri"/>
              <a:buNone/>
              <a:defRPr/>
            </a:lvl3pPr>
            <a:lvl4pPr indent="-228600" lvl="3" marL="1828800" algn="l">
              <a:spcBef>
                <a:spcPts val="1000"/>
              </a:spcBef>
              <a:spcAft>
                <a:spcPts val="0"/>
              </a:spcAft>
              <a:buSzPts val="1200"/>
              <a:buFont typeface="Calibri"/>
              <a:buNone/>
              <a:defRPr/>
            </a:lvl4pPr>
            <a:lvl5pPr indent="-228600" lvl="4" marL="2286000" algn="l">
              <a:spcBef>
                <a:spcPts val="1000"/>
              </a:spcBef>
              <a:spcAft>
                <a:spcPts val="0"/>
              </a:spcAft>
              <a:buSzPts val="1200"/>
              <a:buFont typeface="Calibri"/>
              <a:buNone/>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1000"/>
              </a:spcAft>
              <a:buSzPts val="1800"/>
              <a:buChar char="•"/>
              <a:defRPr/>
            </a:lvl9pPr>
          </a:lstStyle>
          <a:p/>
        </p:txBody>
      </p:sp>
      <p:sp>
        <p:nvSpPr>
          <p:cNvPr id="598" name="Google Shape;598;p79"/>
          <p:cNvSpPr txBox="1"/>
          <p:nvPr>
            <p:ph idx="2" type="body"/>
          </p:nvPr>
        </p:nvSpPr>
        <p:spPr>
          <a:xfrm>
            <a:off x="687465" y="4343400"/>
            <a:ext cx="10152367" cy="1447800"/>
          </a:xfrm>
          <a:prstGeom prst="rect">
            <a:avLst/>
          </a:prstGeom>
          <a:noFill/>
          <a:ln>
            <a:noFill/>
          </a:ln>
        </p:spPr>
        <p:txBody>
          <a:bodyPr anchorCtr="0" anchor="ctr" bIns="45700" lIns="91425" spcFirstLastPara="1" rIns="91425" wrap="square" tIns="45700">
            <a:normAutofit/>
          </a:bodyPr>
          <a:lstStyle>
            <a:lvl1pPr indent="-228600" lvl="0" marL="457200" algn="l">
              <a:spcBef>
                <a:spcPts val="0"/>
              </a:spcBef>
              <a:spcAft>
                <a:spcPts val="0"/>
              </a:spcAft>
              <a:buSzPts val="2000"/>
              <a:buNone/>
              <a:defRPr sz="2000">
                <a:solidFill>
                  <a:schemeClr val="lt1"/>
                </a:solidFill>
              </a:defRPr>
            </a:lvl1pPr>
            <a:lvl2pPr indent="-228600" lvl="1" marL="914400" algn="l">
              <a:spcBef>
                <a:spcPts val="1000"/>
              </a:spcBef>
              <a:spcAft>
                <a:spcPts val="0"/>
              </a:spcAft>
              <a:buSzPts val="1800"/>
              <a:buNone/>
              <a:defRPr sz="1800">
                <a:solidFill>
                  <a:schemeClr val="lt1"/>
                </a:solidFill>
              </a:defRPr>
            </a:lvl2pPr>
            <a:lvl3pPr indent="-228600" lvl="2" marL="1371600" algn="l">
              <a:spcBef>
                <a:spcPts val="1000"/>
              </a:spcBef>
              <a:spcAft>
                <a:spcPts val="0"/>
              </a:spcAft>
              <a:buSzPts val="1600"/>
              <a:buNone/>
              <a:defRPr sz="1600">
                <a:solidFill>
                  <a:schemeClr val="lt1"/>
                </a:solidFill>
              </a:defRPr>
            </a:lvl3pPr>
            <a:lvl4pPr indent="-228600" lvl="3" marL="1828800" algn="l">
              <a:spcBef>
                <a:spcPts val="1000"/>
              </a:spcBef>
              <a:spcAft>
                <a:spcPts val="0"/>
              </a:spcAft>
              <a:buSzPts val="1400"/>
              <a:buNone/>
              <a:defRPr sz="1400">
                <a:solidFill>
                  <a:schemeClr val="lt1"/>
                </a:solidFill>
              </a:defRPr>
            </a:lvl4pPr>
            <a:lvl5pPr indent="-228600" lvl="4" marL="2286000" algn="l">
              <a:spcBef>
                <a:spcPts val="1000"/>
              </a:spcBef>
              <a:spcAft>
                <a:spcPts val="0"/>
              </a:spcAft>
              <a:buSzPts val="1400"/>
              <a:buNone/>
              <a:defRPr sz="1400">
                <a:solidFill>
                  <a:schemeClr val="lt1"/>
                </a:solidFill>
              </a:defRPr>
            </a:lvl5pPr>
            <a:lvl6pPr indent="-228600" lvl="5" marL="2743200" algn="l">
              <a:spcBef>
                <a:spcPts val="1000"/>
              </a:spcBef>
              <a:spcAft>
                <a:spcPts val="0"/>
              </a:spcAft>
              <a:buSzPts val="1400"/>
              <a:buNone/>
              <a:defRPr sz="1400">
                <a:solidFill>
                  <a:schemeClr val="lt1"/>
                </a:solidFill>
              </a:defRPr>
            </a:lvl6pPr>
            <a:lvl7pPr indent="-228600" lvl="6" marL="3200400" algn="l">
              <a:spcBef>
                <a:spcPts val="1000"/>
              </a:spcBef>
              <a:spcAft>
                <a:spcPts val="0"/>
              </a:spcAft>
              <a:buSzPts val="1400"/>
              <a:buNone/>
              <a:defRPr sz="1400">
                <a:solidFill>
                  <a:schemeClr val="lt1"/>
                </a:solidFill>
              </a:defRPr>
            </a:lvl7pPr>
            <a:lvl8pPr indent="-228600" lvl="7" marL="3657600" algn="l">
              <a:spcBef>
                <a:spcPts val="1000"/>
              </a:spcBef>
              <a:spcAft>
                <a:spcPts val="0"/>
              </a:spcAft>
              <a:buSzPts val="1400"/>
              <a:buNone/>
              <a:defRPr sz="1400">
                <a:solidFill>
                  <a:schemeClr val="lt1"/>
                </a:solidFill>
              </a:defRPr>
            </a:lvl8pPr>
            <a:lvl9pPr indent="-228600" lvl="8" marL="4114800" algn="l">
              <a:spcBef>
                <a:spcPts val="1000"/>
              </a:spcBef>
              <a:spcAft>
                <a:spcPts val="1000"/>
              </a:spcAft>
              <a:buSzPts val="1400"/>
              <a:buNone/>
              <a:defRPr sz="1400">
                <a:solidFill>
                  <a:schemeClr val="lt1"/>
                </a:solidFill>
              </a:defRPr>
            </a:lvl9pPr>
          </a:lstStyle>
          <a:p/>
        </p:txBody>
      </p:sp>
      <p:sp>
        <p:nvSpPr>
          <p:cNvPr id="599" name="Google Shape;599;p79"/>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0" name="Google Shape;600;p79"/>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1" name="Google Shape;601;p79"/>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602" name="Shape 602"/>
        <p:cNvGrpSpPr/>
        <p:nvPr/>
      </p:nvGrpSpPr>
      <p:grpSpPr>
        <a:xfrm>
          <a:off x="0" y="0"/>
          <a:ext cx="0" cy="0"/>
          <a:chOff x="0" y="0"/>
          <a:chExt cx="0" cy="0"/>
        </a:xfrm>
      </p:grpSpPr>
      <p:pic>
        <p:nvPicPr>
          <p:cNvPr descr="Celestia-R1---OverlayContentHD.png" id="603" name="Google Shape;603;p80"/>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604" name="Google Shape;604;p80"/>
          <p:cNvSpPr txBox="1"/>
          <p:nvPr>
            <p:ph type="title"/>
          </p:nvPr>
        </p:nvSpPr>
        <p:spPr>
          <a:xfrm>
            <a:off x="685802" y="3308581"/>
            <a:ext cx="10131425" cy="14688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3200"/>
              <a:buFont typeface="Calibri"/>
              <a:buNone/>
              <a:defRPr b="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5" name="Google Shape;605;p80"/>
          <p:cNvSpPr txBox="1"/>
          <p:nvPr>
            <p:ph idx="1" type="body"/>
          </p:nvPr>
        </p:nvSpPr>
        <p:spPr>
          <a:xfrm>
            <a:off x="685801" y="4777381"/>
            <a:ext cx="10131426"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0"/>
              </a:spcBef>
              <a:spcAft>
                <a:spcPts val="0"/>
              </a:spcAft>
              <a:buSzPts val="2000"/>
              <a:buNone/>
              <a:defRPr sz="2000">
                <a:solidFill>
                  <a:schemeClr val="lt1"/>
                </a:solidFill>
              </a:defRPr>
            </a:lvl1pPr>
            <a:lvl2pPr indent="-228600" lvl="1" marL="914400" algn="l">
              <a:spcBef>
                <a:spcPts val="1000"/>
              </a:spcBef>
              <a:spcAft>
                <a:spcPts val="0"/>
              </a:spcAft>
              <a:buSzPts val="1800"/>
              <a:buNone/>
              <a:defRPr sz="1800">
                <a:solidFill>
                  <a:schemeClr val="lt1"/>
                </a:solidFill>
              </a:defRPr>
            </a:lvl2pPr>
            <a:lvl3pPr indent="-228600" lvl="2" marL="1371600" algn="l">
              <a:spcBef>
                <a:spcPts val="1000"/>
              </a:spcBef>
              <a:spcAft>
                <a:spcPts val="0"/>
              </a:spcAft>
              <a:buSzPts val="1600"/>
              <a:buNone/>
              <a:defRPr sz="1600">
                <a:solidFill>
                  <a:schemeClr val="lt1"/>
                </a:solidFill>
              </a:defRPr>
            </a:lvl3pPr>
            <a:lvl4pPr indent="-228600" lvl="3" marL="1828800" algn="l">
              <a:spcBef>
                <a:spcPts val="1000"/>
              </a:spcBef>
              <a:spcAft>
                <a:spcPts val="0"/>
              </a:spcAft>
              <a:buSzPts val="1400"/>
              <a:buNone/>
              <a:defRPr sz="1400">
                <a:solidFill>
                  <a:schemeClr val="lt1"/>
                </a:solidFill>
              </a:defRPr>
            </a:lvl4pPr>
            <a:lvl5pPr indent="-228600" lvl="4" marL="2286000" algn="l">
              <a:spcBef>
                <a:spcPts val="1000"/>
              </a:spcBef>
              <a:spcAft>
                <a:spcPts val="0"/>
              </a:spcAft>
              <a:buSzPts val="1400"/>
              <a:buNone/>
              <a:defRPr sz="1400">
                <a:solidFill>
                  <a:schemeClr val="lt1"/>
                </a:solidFill>
              </a:defRPr>
            </a:lvl5pPr>
            <a:lvl6pPr indent="-228600" lvl="5" marL="2743200" algn="l">
              <a:spcBef>
                <a:spcPts val="1000"/>
              </a:spcBef>
              <a:spcAft>
                <a:spcPts val="0"/>
              </a:spcAft>
              <a:buSzPts val="1400"/>
              <a:buNone/>
              <a:defRPr sz="1400">
                <a:solidFill>
                  <a:schemeClr val="lt1"/>
                </a:solidFill>
              </a:defRPr>
            </a:lvl6pPr>
            <a:lvl7pPr indent="-228600" lvl="6" marL="3200400" algn="l">
              <a:spcBef>
                <a:spcPts val="1000"/>
              </a:spcBef>
              <a:spcAft>
                <a:spcPts val="0"/>
              </a:spcAft>
              <a:buSzPts val="1400"/>
              <a:buNone/>
              <a:defRPr sz="1400">
                <a:solidFill>
                  <a:schemeClr val="lt1"/>
                </a:solidFill>
              </a:defRPr>
            </a:lvl7pPr>
            <a:lvl8pPr indent="-228600" lvl="7" marL="3657600" algn="l">
              <a:spcBef>
                <a:spcPts val="1000"/>
              </a:spcBef>
              <a:spcAft>
                <a:spcPts val="0"/>
              </a:spcAft>
              <a:buSzPts val="1400"/>
              <a:buNone/>
              <a:defRPr sz="1400">
                <a:solidFill>
                  <a:schemeClr val="lt1"/>
                </a:solidFill>
              </a:defRPr>
            </a:lvl8pPr>
            <a:lvl9pPr indent="-228600" lvl="8" marL="4114800" algn="l">
              <a:spcBef>
                <a:spcPts val="1000"/>
              </a:spcBef>
              <a:spcAft>
                <a:spcPts val="1000"/>
              </a:spcAft>
              <a:buSzPts val="1400"/>
              <a:buNone/>
              <a:defRPr sz="1400">
                <a:solidFill>
                  <a:schemeClr val="lt1"/>
                </a:solidFill>
              </a:defRPr>
            </a:lvl9pPr>
          </a:lstStyle>
          <a:p/>
        </p:txBody>
      </p:sp>
      <p:sp>
        <p:nvSpPr>
          <p:cNvPr id="606" name="Google Shape;606;p80"/>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7" name="Google Shape;607;p80"/>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8" name="Google Shape;608;p80"/>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609" name="Shape 609"/>
        <p:cNvGrpSpPr/>
        <p:nvPr/>
      </p:nvGrpSpPr>
      <p:grpSpPr>
        <a:xfrm>
          <a:off x="0" y="0"/>
          <a:ext cx="0" cy="0"/>
          <a:chOff x="0" y="0"/>
          <a:chExt cx="0" cy="0"/>
        </a:xfrm>
      </p:grpSpPr>
      <p:pic>
        <p:nvPicPr>
          <p:cNvPr descr="Celestia-R1---OverlayContentHD.png" id="610" name="Google Shape;610;p81"/>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611" name="Google Shape;611;p81"/>
          <p:cNvSpPr txBox="1"/>
          <p:nvPr/>
        </p:nvSpPr>
        <p:spPr>
          <a:xfrm>
            <a:off x="10237867" y="2743200"/>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lt1"/>
              </a:buClr>
              <a:buSzPts val="8000"/>
              <a:buFont typeface="Calibri"/>
              <a:buNone/>
            </a:pPr>
            <a:r>
              <a:rPr b="0" lang="en-US" sz="8000" cap="none">
                <a:solidFill>
                  <a:schemeClr val="lt1"/>
                </a:solidFill>
                <a:latin typeface="Calibri"/>
                <a:ea typeface="Calibri"/>
                <a:cs typeface="Calibri"/>
                <a:sym typeface="Calibri"/>
              </a:rPr>
              <a:t>”</a:t>
            </a:r>
            <a:endParaRPr/>
          </a:p>
        </p:txBody>
      </p:sp>
      <p:sp>
        <p:nvSpPr>
          <p:cNvPr id="612" name="Google Shape;612;p81"/>
          <p:cNvSpPr txBox="1"/>
          <p:nvPr/>
        </p:nvSpPr>
        <p:spPr>
          <a:xfrm>
            <a:off x="488275" y="823337"/>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lt1"/>
              </a:buClr>
              <a:buSzPts val="8000"/>
              <a:buFont typeface="Calibri"/>
              <a:buNone/>
            </a:pPr>
            <a:r>
              <a:rPr b="0" lang="en-US" sz="8000" cap="none">
                <a:solidFill>
                  <a:schemeClr val="lt1"/>
                </a:solidFill>
                <a:latin typeface="Calibri"/>
                <a:ea typeface="Calibri"/>
                <a:cs typeface="Calibri"/>
                <a:sym typeface="Calibri"/>
              </a:rPr>
              <a:t>“</a:t>
            </a:r>
            <a:endParaRPr/>
          </a:p>
        </p:txBody>
      </p:sp>
      <p:sp>
        <p:nvSpPr>
          <p:cNvPr id="613" name="Google Shape;613;p81"/>
          <p:cNvSpPr txBox="1"/>
          <p:nvPr>
            <p:ph type="title"/>
          </p:nvPr>
        </p:nvSpPr>
        <p:spPr>
          <a:xfrm>
            <a:off x="992267" y="609601"/>
            <a:ext cx="9550399" cy="2743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alibri"/>
              <a:buNone/>
              <a:defRPr b="0" sz="320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4" name="Google Shape;614;p81"/>
          <p:cNvSpPr txBox="1"/>
          <p:nvPr>
            <p:ph idx="1" type="body"/>
          </p:nvPr>
        </p:nvSpPr>
        <p:spPr>
          <a:xfrm>
            <a:off x="685800" y="3886200"/>
            <a:ext cx="10135436" cy="889000"/>
          </a:xfrm>
          <a:prstGeom prst="rect">
            <a:avLst/>
          </a:prstGeom>
          <a:noFill/>
          <a:ln>
            <a:noFill/>
          </a:ln>
        </p:spPr>
        <p:txBody>
          <a:bodyPr anchorCtr="0" anchor="b" bIns="45700" lIns="91425" spcFirstLastPara="1" rIns="91425" wrap="square" tIns="45700">
            <a:normAutofit/>
          </a:bodyPr>
          <a:lstStyle>
            <a:lvl1pPr indent="-228600" lvl="0" marL="457200" algn="l">
              <a:spcBef>
                <a:spcPts val="0"/>
              </a:spcBef>
              <a:spcAft>
                <a:spcPts val="0"/>
              </a:spcAft>
              <a:buSzPts val="2400"/>
              <a:buNone/>
              <a:defRPr b="0" sz="2400" cap="none">
                <a:solidFill>
                  <a:schemeClr val="lt1"/>
                </a:solidFill>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1000"/>
              </a:spcAft>
              <a:buSzPts val="1800"/>
              <a:buChar char="•"/>
              <a:defRPr/>
            </a:lvl9pPr>
          </a:lstStyle>
          <a:p/>
        </p:txBody>
      </p:sp>
      <p:sp>
        <p:nvSpPr>
          <p:cNvPr id="615" name="Google Shape;615;p81"/>
          <p:cNvSpPr txBox="1"/>
          <p:nvPr>
            <p:ph idx="2" type="body"/>
          </p:nvPr>
        </p:nvSpPr>
        <p:spPr>
          <a:xfrm>
            <a:off x="685799" y="4775200"/>
            <a:ext cx="10135436" cy="1016000"/>
          </a:xfrm>
          <a:prstGeom prst="rect">
            <a:avLst/>
          </a:prstGeom>
          <a:noFill/>
          <a:ln>
            <a:noFill/>
          </a:ln>
        </p:spPr>
        <p:txBody>
          <a:bodyPr anchorCtr="0" anchor="t" bIns="45700" lIns="91425" spcFirstLastPara="1" rIns="91425" wrap="square" tIns="45700">
            <a:normAutofit/>
          </a:bodyPr>
          <a:lstStyle>
            <a:lvl1pPr indent="-228600" lvl="0" marL="457200" algn="l">
              <a:spcBef>
                <a:spcPts val="0"/>
              </a:spcBef>
              <a:spcAft>
                <a:spcPts val="0"/>
              </a:spcAft>
              <a:buSzPts val="1800"/>
              <a:buNone/>
              <a:defRPr sz="1800">
                <a:solidFill>
                  <a:schemeClr val="lt1"/>
                </a:solidFill>
              </a:defRPr>
            </a:lvl1pPr>
            <a:lvl2pPr indent="-228600" lvl="1" marL="914400" algn="l">
              <a:spcBef>
                <a:spcPts val="1000"/>
              </a:spcBef>
              <a:spcAft>
                <a:spcPts val="0"/>
              </a:spcAft>
              <a:buSzPts val="1800"/>
              <a:buNone/>
              <a:defRPr sz="1800">
                <a:solidFill>
                  <a:schemeClr val="lt1"/>
                </a:solidFill>
              </a:defRPr>
            </a:lvl2pPr>
            <a:lvl3pPr indent="-228600" lvl="2" marL="1371600" algn="l">
              <a:spcBef>
                <a:spcPts val="1000"/>
              </a:spcBef>
              <a:spcAft>
                <a:spcPts val="0"/>
              </a:spcAft>
              <a:buSzPts val="1600"/>
              <a:buNone/>
              <a:defRPr sz="1600">
                <a:solidFill>
                  <a:schemeClr val="lt1"/>
                </a:solidFill>
              </a:defRPr>
            </a:lvl3pPr>
            <a:lvl4pPr indent="-228600" lvl="3" marL="1828800" algn="l">
              <a:spcBef>
                <a:spcPts val="1000"/>
              </a:spcBef>
              <a:spcAft>
                <a:spcPts val="0"/>
              </a:spcAft>
              <a:buSzPts val="1400"/>
              <a:buNone/>
              <a:defRPr sz="1400">
                <a:solidFill>
                  <a:schemeClr val="lt1"/>
                </a:solidFill>
              </a:defRPr>
            </a:lvl4pPr>
            <a:lvl5pPr indent="-228600" lvl="4" marL="2286000" algn="l">
              <a:spcBef>
                <a:spcPts val="1000"/>
              </a:spcBef>
              <a:spcAft>
                <a:spcPts val="0"/>
              </a:spcAft>
              <a:buSzPts val="1400"/>
              <a:buNone/>
              <a:defRPr sz="1400">
                <a:solidFill>
                  <a:schemeClr val="lt1"/>
                </a:solidFill>
              </a:defRPr>
            </a:lvl5pPr>
            <a:lvl6pPr indent="-228600" lvl="5" marL="2743200" algn="l">
              <a:spcBef>
                <a:spcPts val="1000"/>
              </a:spcBef>
              <a:spcAft>
                <a:spcPts val="0"/>
              </a:spcAft>
              <a:buSzPts val="1400"/>
              <a:buNone/>
              <a:defRPr sz="1400">
                <a:solidFill>
                  <a:schemeClr val="lt1"/>
                </a:solidFill>
              </a:defRPr>
            </a:lvl6pPr>
            <a:lvl7pPr indent="-228600" lvl="6" marL="3200400" algn="l">
              <a:spcBef>
                <a:spcPts val="1000"/>
              </a:spcBef>
              <a:spcAft>
                <a:spcPts val="0"/>
              </a:spcAft>
              <a:buSzPts val="1400"/>
              <a:buNone/>
              <a:defRPr sz="1400">
                <a:solidFill>
                  <a:schemeClr val="lt1"/>
                </a:solidFill>
              </a:defRPr>
            </a:lvl7pPr>
            <a:lvl8pPr indent="-228600" lvl="7" marL="3657600" algn="l">
              <a:spcBef>
                <a:spcPts val="1000"/>
              </a:spcBef>
              <a:spcAft>
                <a:spcPts val="0"/>
              </a:spcAft>
              <a:buSzPts val="1400"/>
              <a:buNone/>
              <a:defRPr sz="1400">
                <a:solidFill>
                  <a:schemeClr val="lt1"/>
                </a:solidFill>
              </a:defRPr>
            </a:lvl8pPr>
            <a:lvl9pPr indent="-228600" lvl="8" marL="4114800" algn="l">
              <a:spcBef>
                <a:spcPts val="1000"/>
              </a:spcBef>
              <a:spcAft>
                <a:spcPts val="1000"/>
              </a:spcAft>
              <a:buSzPts val="1400"/>
              <a:buNone/>
              <a:defRPr sz="1400">
                <a:solidFill>
                  <a:schemeClr val="lt1"/>
                </a:solidFill>
              </a:defRPr>
            </a:lvl9pPr>
          </a:lstStyle>
          <a:p/>
        </p:txBody>
      </p:sp>
      <p:sp>
        <p:nvSpPr>
          <p:cNvPr id="616" name="Google Shape;616;p81"/>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7" name="Google Shape;617;p81"/>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8" name="Google Shape;618;p81"/>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619" name="Shape 619"/>
        <p:cNvGrpSpPr/>
        <p:nvPr/>
      </p:nvGrpSpPr>
      <p:grpSpPr>
        <a:xfrm>
          <a:off x="0" y="0"/>
          <a:ext cx="0" cy="0"/>
          <a:chOff x="0" y="0"/>
          <a:chExt cx="0" cy="0"/>
        </a:xfrm>
      </p:grpSpPr>
      <p:pic>
        <p:nvPicPr>
          <p:cNvPr descr="Celestia-R1---OverlayContentHD.png" id="620" name="Google Shape;620;p82"/>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621" name="Google Shape;621;p82"/>
          <p:cNvSpPr txBox="1"/>
          <p:nvPr>
            <p:ph type="title"/>
          </p:nvPr>
        </p:nvSpPr>
        <p:spPr>
          <a:xfrm>
            <a:off x="685801" y="609601"/>
            <a:ext cx="10131427" cy="2743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600"/>
              <a:buFont typeface="Calibri"/>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2" name="Google Shape;622;p82"/>
          <p:cNvSpPr txBox="1"/>
          <p:nvPr>
            <p:ph idx="1" type="body"/>
          </p:nvPr>
        </p:nvSpPr>
        <p:spPr>
          <a:xfrm>
            <a:off x="685801" y="3505200"/>
            <a:ext cx="10131428" cy="838200"/>
          </a:xfrm>
          <a:prstGeom prst="rect">
            <a:avLst/>
          </a:prstGeom>
          <a:noFill/>
          <a:ln>
            <a:noFill/>
          </a:ln>
        </p:spPr>
        <p:txBody>
          <a:bodyPr anchorCtr="0" anchor="b" bIns="45700" lIns="91425" spcFirstLastPara="1" rIns="91425" wrap="square" tIns="45700">
            <a:normAutofit/>
          </a:bodyPr>
          <a:lstStyle>
            <a:lvl1pPr indent="-228600" lvl="0" marL="457200" algn="l">
              <a:spcBef>
                <a:spcPts val="0"/>
              </a:spcBef>
              <a:spcAft>
                <a:spcPts val="0"/>
              </a:spcAft>
              <a:buSzPts val="2800"/>
              <a:buNone/>
              <a:defRPr b="0" sz="2800" cap="none">
                <a:solidFill>
                  <a:schemeClr val="lt1"/>
                </a:solidFill>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1000"/>
              </a:spcAft>
              <a:buSzPts val="1800"/>
              <a:buChar char="•"/>
              <a:defRPr/>
            </a:lvl9pPr>
          </a:lstStyle>
          <a:p/>
        </p:txBody>
      </p:sp>
      <p:sp>
        <p:nvSpPr>
          <p:cNvPr id="623" name="Google Shape;623;p82"/>
          <p:cNvSpPr txBox="1"/>
          <p:nvPr>
            <p:ph idx="2" type="body"/>
          </p:nvPr>
        </p:nvSpPr>
        <p:spPr>
          <a:xfrm>
            <a:off x="685800" y="4343400"/>
            <a:ext cx="10131428" cy="1447800"/>
          </a:xfrm>
          <a:prstGeom prst="rect">
            <a:avLst/>
          </a:prstGeom>
          <a:noFill/>
          <a:ln>
            <a:noFill/>
          </a:ln>
        </p:spPr>
        <p:txBody>
          <a:bodyPr anchorCtr="0" anchor="t" bIns="45700" lIns="91425" spcFirstLastPara="1" rIns="91425" wrap="square" tIns="45700">
            <a:normAutofit/>
          </a:bodyPr>
          <a:lstStyle>
            <a:lvl1pPr indent="-228600" lvl="0" marL="457200" algn="l">
              <a:spcBef>
                <a:spcPts val="0"/>
              </a:spcBef>
              <a:spcAft>
                <a:spcPts val="0"/>
              </a:spcAft>
              <a:buSzPts val="1800"/>
              <a:buNone/>
              <a:defRPr sz="1800">
                <a:solidFill>
                  <a:schemeClr val="lt1"/>
                </a:solidFill>
              </a:defRPr>
            </a:lvl1pPr>
            <a:lvl2pPr indent="-228600" lvl="1" marL="914400" algn="l">
              <a:spcBef>
                <a:spcPts val="1000"/>
              </a:spcBef>
              <a:spcAft>
                <a:spcPts val="0"/>
              </a:spcAft>
              <a:buSzPts val="1800"/>
              <a:buNone/>
              <a:defRPr sz="1800">
                <a:solidFill>
                  <a:schemeClr val="lt1"/>
                </a:solidFill>
              </a:defRPr>
            </a:lvl2pPr>
            <a:lvl3pPr indent="-228600" lvl="2" marL="1371600" algn="l">
              <a:spcBef>
                <a:spcPts val="1000"/>
              </a:spcBef>
              <a:spcAft>
                <a:spcPts val="0"/>
              </a:spcAft>
              <a:buSzPts val="1600"/>
              <a:buNone/>
              <a:defRPr sz="1600">
                <a:solidFill>
                  <a:schemeClr val="lt1"/>
                </a:solidFill>
              </a:defRPr>
            </a:lvl3pPr>
            <a:lvl4pPr indent="-228600" lvl="3" marL="1828800" algn="l">
              <a:spcBef>
                <a:spcPts val="1000"/>
              </a:spcBef>
              <a:spcAft>
                <a:spcPts val="0"/>
              </a:spcAft>
              <a:buSzPts val="1400"/>
              <a:buNone/>
              <a:defRPr sz="1400">
                <a:solidFill>
                  <a:schemeClr val="lt1"/>
                </a:solidFill>
              </a:defRPr>
            </a:lvl4pPr>
            <a:lvl5pPr indent="-228600" lvl="4" marL="2286000" algn="l">
              <a:spcBef>
                <a:spcPts val="1000"/>
              </a:spcBef>
              <a:spcAft>
                <a:spcPts val="0"/>
              </a:spcAft>
              <a:buSzPts val="1400"/>
              <a:buNone/>
              <a:defRPr sz="1400">
                <a:solidFill>
                  <a:schemeClr val="lt1"/>
                </a:solidFill>
              </a:defRPr>
            </a:lvl5pPr>
            <a:lvl6pPr indent="-228600" lvl="5" marL="2743200" algn="l">
              <a:spcBef>
                <a:spcPts val="1000"/>
              </a:spcBef>
              <a:spcAft>
                <a:spcPts val="0"/>
              </a:spcAft>
              <a:buSzPts val="1400"/>
              <a:buNone/>
              <a:defRPr sz="1400">
                <a:solidFill>
                  <a:schemeClr val="lt1"/>
                </a:solidFill>
              </a:defRPr>
            </a:lvl6pPr>
            <a:lvl7pPr indent="-228600" lvl="6" marL="3200400" algn="l">
              <a:spcBef>
                <a:spcPts val="1000"/>
              </a:spcBef>
              <a:spcAft>
                <a:spcPts val="0"/>
              </a:spcAft>
              <a:buSzPts val="1400"/>
              <a:buNone/>
              <a:defRPr sz="1400">
                <a:solidFill>
                  <a:schemeClr val="lt1"/>
                </a:solidFill>
              </a:defRPr>
            </a:lvl7pPr>
            <a:lvl8pPr indent="-228600" lvl="7" marL="3657600" algn="l">
              <a:spcBef>
                <a:spcPts val="1000"/>
              </a:spcBef>
              <a:spcAft>
                <a:spcPts val="0"/>
              </a:spcAft>
              <a:buSzPts val="1400"/>
              <a:buNone/>
              <a:defRPr sz="1400">
                <a:solidFill>
                  <a:schemeClr val="lt1"/>
                </a:solidFill>
              </a:defRPr>
            </a:lvl8pPr>
            <a:lvl9pPr indent="-228600" lvl="8" marL="4114800" algn="l">
              <a:spcBef>
                <a:spcPts val="1000"/>
              </a:spcBef>
              <a:spcAft>
                <a:spcPts val="1000"/>
              </a:spcAft>
              <a:buSzPts val="1400"/>
              <a:buNone/>
              <a:defRPr sz="1400">
                <a:solidFill>
                  <a:schemeClr val="lt1"/>
                </a:solidFill>
              </a:defRPr>
            </a:lvl9pPr>
          </a:lstStyle>
          <a:p/>
        </p:txBody>
      </p:sp>
      <p:sp>
        <p:nvSpPr>
          <p:cNvPr id="624" name="Google Shape;624;p82"/>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5" name="Google Shape;625;p82"/>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6" name="Google Shape;626;p82"/>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27" name="Shape 627"/>
        <p:cNvGrpSpPr/>
        <p:nvPr/>
      </p:nvGrpSpPr>
      <p:grpSpPr>
        <a:xfrm>
          <a:off x="0" y="0"/>
          <a:ext cx="0" cy="0"/>
          <a:chOff x="0" y="0"/>
          <a:chExt cx="0" cy="0"/>
        </a:xfrm>
      </p:grpSpPr>
      <p:pic>
        <p:nvPicPr>
          <p:cNvPr descr="Celestia-R1---OverlayContentHD.png" id="628" name="Google Shape;628;p83"/>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629" name="Google Shape;629;p83"/>
          <p:cNvSpPr txBox="1"/>
          <p:nvPr>
            <p:ph idx="1" type="body"/>
          </p:nvPr>
        </p:nvSpPr>
        <p:spPr>
          <a:xfrm rot="5400000">
            <a:off x="3926947" y="-1099079"/>
            <a:ext cx="3649133" cy="10131425"/>
          </a:xfrm>
          <a:prstGeom prst="rect">
            <a:avLst/>
          </a:prstGeom>
          <a:noFill/>
          <a:ln>
            <a:noFill/>
          </a:ln>
        </p:spPr>
        <p:txBody>
          <a:bodyPr anchorCtr="0" anchor="t"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1000"/>
              </a:spcAft>
              <a:buSzPts val="1800"/>
              <a:buChar char="•"/>
              <a:defRPr/>
            </a:lvl9pPr>
          </a:lstStyle>
          <a:p/>
        </p:txBody>
      </p:sp>
      <p:sp>
        <p:nvSpPr>
          <p:cNvPr id="630" name="Google Shape;630;p83"/>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1" name="Google Shape;631;p83"/>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2" name="Google Shape;632;p83"/>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33" name="Google Shape;633;p83"/>
          <p:cNvSpPr txBox="1"/>
          <p:nvPr>
            <p:ph type="title"/>
          </p:nvPr>
        </p:nvSpPr>
        <p:spPr>
          <a:xfrm>
            <a:off x="685801" y="609600"/>
            <a:ext cx="10131425" cy="14562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34" name="Shape 634"/>
        <p:cNvGrpSpPr/>
        <p:nvPr/>
      </p:nvGrpSpPr>
      <p:grpSpPr>
        <a:xfrm>
          <a:off x="0" y="0"/>
          <a:ext cx="0" cy="0"/>
          <a:chOff x="0" y="0"/>
          <a:chExt cx="0" cy="0"/>
        </a:xfrm>
      </p:grpSpPr>
      <p:pic>
        <p:nvPicPr>
          <p:cNvPr descr="Celestia-R1---OverlayContentHD.png" id="635" name="Google Shape;635;p84"/>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636" name="Google Shape;636;p84"/>
          <p:cNvSpPr txBox="1"/>
          <p:nvPr>
            <p:ph type="title"/>
          </p:nvPr>
        </p:nvSpPr>
        <p:spPr>
          <a:xfrm rot="5400000">
            <a:off x="7147151" y="2121124"/>
            <a:ext cx="5181601" cy="2158552"/>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7" name="Google Shape;637;p84"/>
          <p:cNvSpPr txBox="1"/>
          <p:nvPr>
            <p:ph idx="1" type="body"/>
          </p:nvPr>
        </p:nvSpPr>
        <p:spPr>
          <a:xfrm rot="5400000">
            <a:off x="2011058" y="-715658"/>
            <a:ext cx="5181600" cy="7832116"/>
          </a:xfrm>
          <a:prstGeom prst="rect">
            <a:avLst/>
          </a:prstGeom>
          <a:noFill/>
          <a:ln>
            <a:noFill/>
          </a:ln>
        </p:spPr>
        <p:txBody>
          <a:bodyPr anchorCtr="0" anchor="t"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1000"/>
              </a:spcAft>
              <a:buSzPts val="1800"/>
              <a:buChar char="•"/>
              <a:defRPr/>
            </a:lvl9pPr>
          </a:lstStyle>
          <a:p/>
        </p:txBody>
      </p:sp>
      <p:sp>
        <p:nvSpPr>
          <p:cNvPr id="638" name="Google Shape;638;p84"/>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9" name="Google Shape;639;p84"/>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0" name="Google Shape;640;p84"/>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0" name="Shape 80"/>
        <p:cNvGrpSpPr/>
        <p:nvPr/>
      </p:nvGrpSpPr>
      <p:grpSpPr>
        <a:xfrm>
          <a:off x="0" y="0"/>
          <a:ext cx="0" cy="0"/>
          <a:chOff x="0" y="0"/>
          <a:chExt cx="0" cy="0"/>
        </a:xfrm>
      </p:grpSpPr>
      <p:sp>
        <p:nvSpPr>
          <p:cNvPr id="81" name="Google Shape;81;p9"/>
          <p:cNvSpPr txBox="1"/>
          <p:nvPr>
            <p:ph type="title"/>
          </p:nvPr>
        </p:nvSpPr>
        <p:spPr>
          <a:xfrm>
            <a:off x="677334" y="1498604"/>
            <a:ext cx="3854528" cy="1278466"/>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9"/>
          <p:cNvSpPr txBox="1"/>
          <p:nvPr>
            <p:ph idx="1" type="body"/>
          </p:nvPr>
        </p:nvSpPr>
        <p:spPr>
          <a:xfrm>
            <a:off x="4760461" y="514924"/>
            <a:ext cx="4513541" cy="552643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83" name="Google Shape;83;p9"/>
          <p:cNvSpPr txBox="1"/>
          <p:nvPr>
            <p:ph idx="2" type="body"/>
          </p:nvPr>
        </p:nvSpPr>
        <p:spPr>
          <a:xfrm>
            <a:off x="677334" y="2777069"/>
            <a:ext cx="3854528" cy="258444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1120"/>
              <a:buNone/>
              <a:defRPr sz="1400"/>
            </a:lvl2pPr>
            <a:lvl3pPr indent="-228600" lvl="2" marL="1371600" algn="l">
              <a:spcBef>
                <a:spcPts val="1000"/>
              </a:spcBef>
              <a:spcAft>
                <a:spcPts val="0"/>
              </a:spcAft>
              <a:buSzPts val="960"/>
              <a:buNone/>
              <a:defRPr sz="1200"/>
            </a:lvl3pPr>
            <a:lvl4pPr indent="-228600" lvl="3" marL="1828800" algn="l">
              <a:spcBef>
                <a:spcPts val="1000"/>
              </a:spcBef>
              <a:spcAft>
                <a:spcPts val="0"/>
              </a:spcAft>
              <a:buSzPts val="800"/>
              <a:buNone/>
              <a:defRPr sz="1000"/>
            </a:lvl4pPr>
            <a:lvl5pPr indent="-228600" lvl="4" marL="2286000" algn="l">
              <a:spcBef>
                <a:spcPts val="1000"/>
              </a:spcBef>
              <a:spcAft>
                <a:spcPts val="0"/>
              </a:spcAft>
              <a:buSzPts val="800"/>
              <a:buNone/>
              <a:defRPr sz="1000"/>
            </a:lvl5pPr>
            <a:lvl6pPr indent="-228600" lvl="5" marL="2743200" algn="l">
              <a:spcBef>
                <a:spcPts val="1000"/>
              </a:spcBef>
              <a:spcAft>
                <a:spcPts val="0"/>
              </a:spcAft>
              <a:buSzPts val="800"/>
              <a:buNone/>
              <a:defRPr sz="1000"/>
            </a:lvl6pPr>
            <a:lvl7pPr indent="-228600" lvl="6" marL="3200400" algn="l">
              <a:spcBef>
                <a:spcPts val="1000"/>
              </a:spcBef>
              <a:spcAft>
                <a:spcPts val="0"/>
              </a:spcAft>
              <a:buSzPts val="800"/>
              <a:buNone/>
              <a:defRPr sz="1000"/>
            </a:lvl7pPr>
            <a:lvl8pPr indent="-228600" lvl="7" marL="3657600" algn="l">
              <a:spcBef>
                <a:spcPts val="1000"/>
              </a:spcBef>
              <a:spcAft>
                <a:spcPts val="0"/>
              </a:spcAft>
              <a:buSzPts val="800"/>
              <a:buNone/>
              <a:defRPr sz="1000"/>
            </a:lvl8pPr>
            <a:lvl9pPr indent="-228600" lvl="8" marL="4114800" algn="l">
              <a:spcBef>
                <a:spcPts val="1000"/>
              </a:spcBef>
              <a:spcAft>
                <a:spcPts val="0"/>
              </a:spcAft>
              <a:buSzPts val="800"/>
              <a:buNone/>
              <a:defRPr sz="1000"/>
            </a:lvl9pPr>
          </a:lstStyle>
          <a:p/>
        </p:txBody>
      </p:sp>
      <p:sp>
        <p:nvSpPr>
          <p:cNvPr id="84" name="Google Shape;84;p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47" name="Shape 647"/>
        <p:cNvGrpSpPr/>
        <p:nvPr/>
      </p:nvGrpSpPr>
      <p:grpSpPr>
        <a:xfrm>
          <a:off x="0" y="0"/>
          <a:ext cx="0" cy="0"/>
          <a:chOff x="0" y="0"/>
          <a:chExt cx="0" cy="0"/>
        </a:xfrm>
      </p:grpSpPr>
      <p:sp>
        <p:nvSpPr>
          <p:cNvPr id="648" name="Google Shape;648;p8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9" name="Google Shape;649;p8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650" name="Google Shape;650;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1" name="Google Shape;651;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2" name="Google Shape;652;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53" name="Shape 653"/>
        <p:cNvGrpSpPr/>
        <p:nvPr/>
      </p:nvGrpSpPr>
      <p:grpSpPr>
        <a:xfrm>
          <a:off x="0" y="0"/>
          <a:ext cx="0" cy="0"/>
          <a:chOff x="0" y="0"/>
          <a:chExt cx="0" cy="0"/>
        </a:xfrm>
      </p:grpSpPr>
      <p:sp>
        <p:nvSpPr>
          <p:cNvPr id="654" name="Google Shape;654;p8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5" name="Google Shape;655;p8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6" name="Google Shape;656;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7" name="Google Shape;657;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8" name="Google Shape;65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Only">
  <p:cSld name="OBJECT_ONLY">
    <p:spTree>
      <p:nvGrpSpPr>
        <p:cNvPr id="659" name="Shape 659"/>
        <p:cNvGrpSpPr/>
        <p:nvPr/>
      </p:nvGrpSpPr>
      <p:grpSpPr>
        <a:xfrm>
          <a:off x="0" y="0"/>
          <a:ext cx="0" cy="0"/>
          <a:chOff x="0" y="0"/>
          <a:chExt cx="0" cy="0"/>
        </a:xfrm>
      </p:grpSpPr>
      <p:sp>
        <p:nvSpPr>
          <p:cNvPr id="660" name="Google Shape;660;p88"/>
          <p:cNvSpPr txBox="1"/>
          <p:nvPr>
            <p:ph idx="1" type="body"/>
          </p:nvPr>
        </p:nvSpPr>
        <p:spPr>
          <a:xfrm>
            <a:off x="609600" y="274639"/>
            <a:ext cx="10972800" cy="58515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1" name="Google Shape;661;p8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2" name="Google Shape;662;p8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3" name="Google Shape;663;p8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88888"/>
                </a:solidFill>
                <a:latin typeface="Calibri"/>
                <a:ea typeface="Calibri"/>
                <a:cs typeface="Calibri"/>
                <a:sym typeface="Calibri"/>
              </a:defRPr>
            </a:lvl1pPr>
            <a:lvl2pPr indent="0" lvl="1" marL="0" algn="r">
              <a:spcBef>
                <a:spcPts val="0"/>
              </a:spcBef>
              <a:buNone/>
              <a:defRPr sz="1200">
                <a:solidFill>
                  <a:srgbClr val="888888"/>
                </a:solidFill>
                <a:latin typeface="Calibri"/>
                <a:ea typeface="Calibri"/>
                <a:cs typeface="Calibri"/>
                <a:sym typeface="Calibri"/>
              </a:defRPr>
            </a:lvl2pPr>
            <a:lvl3pPr indent="0" lvl="2" marL="0" algn="r">
              <a:spcBef>
                <a:spcPts val="0"/>
              </a:spcBef>
              <a:buNone/>
              <a:defRPr sz="1200">
                <a:solidFill>
                  <a:srgbClr val="888888"/>
                </a:solidFill>
                <a:latin typeface="Calibri"/>
                <a:ea typeface="Calibri"/>
                <a:cs typeface="Calibri"/>
                <a:sym typeface="Calibri"/>
              </a:defRPr>
            </a:lvl3pPr>
            <a:lvl4pPr indent="0" lvl="3" marL="0" algn="r">
              <a:spcBef>
                <a:spcPts val="0"/>
              </a:spcBef>
              <a:buNone/>
              <a:defRPr sz="1200">
                <a:solidFill>
                  <a:srgbClr val="888888"/>
                </a:solidFill>
                <a:latin typeface="Calibri"/>
                <a:ea typeface="Calibri"/>
                <a:cs typeface="Calibri"/>
                <a:sym typeface="Calibri"/>
              </a:defRPr>
            </a:lvl4pPr>
            <a:lvl5pPr indent="0" lvl="4" marL="0" algn="r">
              <a:spcBef>
                <a:spcPts val="0"/>
              </a:spcBef>
              <a:buNone/>
              <a:defRPr sz="1200">
                <a:solidFill>
                  <a:srgbClr val="888888"/>
                </a:solidFill>
                <a:latin typeface="Calibri"/>
                <a:ea typeface="Calibri"/>
                <a:cs typeface="Calibri"/>
                <a:sym typeface="Calibri"/>
              </a:defRPr>
            </a:lvl5pPr>
            <a:lvl6pPr indent="0" lvl="5" marL="0" algn="r">
              <a:spcBef>
                <a:spcPts val="0"/>
              </a:spcBef>
              <a:buNone/>
              <a:defRPr sz="1200">
                <a:solidFill>
                  <a:srgbClr val="888888"/>
                </a:solidFill>
                <a:latin typeface="Calibri"/>
                <a:ea typeface="Calibri"/>
                <a:cs typeface="Calibri"/>
                <a:sym typeface="Calibri"/>
              </a:defRPr>
            </a:lvl6pPr>
            <a:lvl7pPr indent="0" lvl="6" marL="0" algn="r">
              <a:spcBef>
                <a:spcPts val="0"/>
              </a:spcBef>
              <a:buNone/>
              <a:defRPr sz="1200">
                <a:solidFill>
                  <a:srgbClr val="888888"/>
                </a:solidFill>
                <a:latin typeface="Calibri"/>
                <a:ea typeface="Calibri"/>
                <a:cs typeface="Calibri"/>
                <a:sym typeface="Calibri"/>
              </a:defRPr>
            </a:lvl7pPr>
            <a:lvl8pPr indent="0" lvl="7" marL="0" algn="r">
              <a:spcBef>
                <a:spcPts val="0"/>
              </a:spcBef>
              <a:buNone/>
              <a:defRPr sz="1200">
                <a:solidFill>
                  <a:srgbClr val="888888"/>
                </a:solidFill>
                <a:latin typeface="Calibri"/>
                <a:ea typeface="Calibri"/>
                <a:cs typeface="Calibri"/>
                <a:sym typeface="Calibri"/>
              </a:defRPr>
            </a:lvl8pPr>
            <a:lvl9pPr indent="0" lvl="8" mar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64" name="Shape 664"/>
        <p:cNvGrpSpPr/>
        <p:nvPr/>
      </p:nvGrpSpPr>
      <p:grpSpPr>
        <a:xfrm>
          <a:off x="0" y="0"/>
          <a:ext cx="0" cy="0"/>
          <a:chOff x="0" y="0"/>
          <a:chExt cx="0" cy="0"/>
        </a:xfrm>
      </p:grpSpPr>
      <p:sp>
        <p:nvSpPr>
          <p:cNvPr id="665" name="Google Shape;665;p8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6" name="Google Shape;666;p8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67" name="Google Shape;667;p8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8" name="Google Shape;668;p8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9" name="Google Shape;669;p8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70" name="Shape 670"/>
        <p:cNvGrpSpPr/>
        <p:nvPr/>
      </p:nvGrpSpPr>
      <p:grpSpPr>
        <a:xfrm>
          <a:off x="0" y="0"/>
          <a:ext cx="0" cy="0"/>
          <a:chOff x="0" y="0"/>
          <a:chExt cx="0" cy="0"/>
        </a:xfrm>
      </p:grpSpPr>
      <p:sp>
        <p:nvSpPr>
          <p:cNvPr id="671" name="Google Shape;671;p9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2" name="Google Shape;672;p9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3" name="Google Shape;673;p9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4" name="Google Shape;674;p9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5" name="Google Shape;675;p9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6" name="Google Shape;676;p9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77" name="Shape 677"/>
        <p:cNvGrpSpPr/>
        <p:nvPr/>
      </p:nvGrpSpPr>
      <p:grpSpPr>
        <a:xfrm>
          <a:off x="0" y="0"/>
          <a:ext cx="0" cy="0"/>
          <a:chOff x="0" y="0"/>
          <a:chExt cx="0" cy="0"/>
        </a:xfrm>
      </p:grpSpPr>
      <p:sp>
        <p:nvSpPr>
          <p:cNvPr id="678" name="Google Shape;678;p9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9" name="Google Shape;679;p9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80" name="Google Shape;680;p9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1" name="Google Shape;681;p9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82" name="Google Shape;682;p9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3" name="Google Shape;683;p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4" name="Google Shape;684;p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5" name="Google Shape;685;p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86" name="Shape 686"/>
        <p:cNvGrpSpPr/>
        <p:nvPr/>
      </p:nvGrpSpPr>
      <p:grpSpPr>
        <a:xfrm>
          <a:off x="0" y="0"/>
          <a:ext cx="0" cy="0"/>
          <a:chOff x="0" y="0"/>
          <a:chExt cx="0" cy="0"/>
        </a:xfrm>
      </p:grpSpPr>
      <p:sp>
        <p:nvSpPr>
          <p:cNvPr id="687" name="Google Shape;687;p9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8" name="Google Shape;688;p9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9" name="Google Shape;689;p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0" name="Google Shape;690;p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91" name="Shape 691"/>
        <p:cNvGrpSpPr/>
        <p:nvPr/>
      </p:nvGrpSpPr>
      <p:grpSpPr>
        <a:xfrm>
          <a:off x="0" y="0"/>
          <a:ext cx="0" cy="0"/>
          <a:chOff x="0" y="0"/>
          <a:chExt cx="0" cy="0"/>
        </a:xfrm>
      </p:grpSpPr>
      <p:sp>
        <p:nvSpPr>
          <p:cNvPr id="692" name="Google Shape;692;p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3" name="Google Shape;693;p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4" name="Google Shape;694;p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95" name="Shape 695"/>
        <p:cNvGrpSpPr/>
        <p:nvPr/>
      </p:nvGrpSpPr>
      <p:grpSpPr>
        <a:xfrm>
          <a:off x="0" y="0"/>
          <a:ext cx="0" cy="0"/>
          <a:chOff x="0" y="0"/>
          <a:chExt cx="0" cy="0"/>
        </a:xfrm>
      </p:grpSpPr>
      <p:sp>
        <p:nvSpPr>
          <p:cNvPr id="696" name="Google Shape;696;p9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7" name="Google Shape;697;p9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98" name="Google Shape;698;p9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9" name="Google Shape;699;p9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0" name="Google Shape;700;p9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1" name="Google Shape;701;p9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02" name="Shape 702"/>
        <p:cNvGrpSpPr/>
        <p:nvPr/>
      </p:nvGrpSpPr>
      <p:grpSpPr>
        <a:xfrm>
          <a:off x="0" y="0"/>
          <a:ext cx="0" cy="0"/>
          <a:chOff x="0" y="0"/>
          <a:chExt cx="0" cy="0"/>
        </a:xfrm>
      </p:grpSpPr>
      <p:sp>
        <p:nvSpPr>
          <p:cNvPr id="703" name="Google Shape;703;p9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4" name="Google Shape;704;p95"/>
          <p:cNvSpPr/>
          <p:nvPr>
            <p:ph idx="2" type="pic"/>
          </p:nvPr>
        </p:nvSpPr>
        <p:spPr>
          <a:xfrm>
            <a:off x="5183188" y="987425"/>
            <a:ext cx="6172200" cy="4873625"/>
          </a:xfrm>
          <a:prstGeom prst="rect">
            <a:avLst/>
          </a:prstGeom>
          <a:noFill/>
          <a:ln>
            <a:noFill/>
          </a:ln>
        </p:spPr>
      </p:sp>
      <p:sp>
        <p:nvSpPr>
          <p:cNvPr id="705" name="Google Shape;705;p9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6" name="Google Shape;706;p9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7" name="Google Shape;707;p9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8" name="Google Shape;708;p9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7" name="Shape 87"/>
        <p:cNvGrpSpPr/>
        <p:nvPr/>
      </p:nvGrpSpPr>
      <p:grpSpPr>
        <a:xfrm>
          <a:off x="0" y="0"/>
          <a:ext cx="0" cy="0"/>
          <a:chOff x="0" y="0"/>
          <a:chExt cx="0" cy="0"/>
        </a:xfrm>
      </p:grpSpPr>
      <p:sp>
        <p:nvSpPr>
          <p:cNvPr id="88" name="Google Shape;88;p10"/>
          <p:cNvSpPr txBox="1"/>
          <p:nvPr>
            <p:ph type="title"/>
          </p:nvPr>
        </p:nvSpPr>
        <p:spPr>
          <a:xfrm>
            <a:off x="677334" y="4800600"/>
            <a:ext cx="8596667"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400"/>
              <a:buFont typeface="Trebuchet MS"/>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0"/>
          <p:cNvSpPr/>
          <p:nvPr>
            <p:ph idx="2" type="pic"/>
          </p:nvPr>
        </p:nvSpPr>
        <p:spPr>
          <a:xfrm>
            <a:off x="677334" y="609600"/>
            <a:ext cx="8596668" cy="3845718"/>
          </a:xfrm>
          <a:prstGeom prst="rect">
            <a:avLst/>
          </a:prstGeom>
          <a:noFill/>
          <a:ln>
            <a:noFill/>
          </a:ln>
        </p:spPr>
      </p:sp>
      <p:sp>
        <p:nvSpPr>
          <p:cNvPr id="90" name="Google Shape;90;p10"/>
          <p:cNvSpPr txBox="1"/>
          <p:nvPr>
            <p:ph idx="1" type="body"/>
          </p:nvPr>
        </p:nvSpPr>
        <p:spPr>
          <a:xfrm>
            <a:off x="677334" y="5367338"/>
            <a:ext cx="8596667" cy="67402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960"/>
              <a:buNone/>
              <a:defRPr sz="12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91" name="Google Shape;91;p1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09" name="Shape 709"/>
        <p:cNvGrpSpPr/>
        <p:nvPr/>
      </p:nvGrpSpPr>
      <p:grpSpPr>
        <a:xfrm>
          <a:off x="0" y="0"/>
          <a:ext cx="0" cy="0"/>
          <a:chOff x="0" y="0"/>
          <a:chExt cx="0" cy="0"/>
        </a:xfrm>
      </p:grpSpPr>
      <p:sp>
        <p:nvSpPr>
          <p:cNvPr id="710" name="Google Shape;710;p9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1" name="Google Shape;711;p9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2" name="Google Shape;712;p9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3" name="Google Shape;713;p9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4" name="Google Shape;714;p9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15" name="Shape 715"/>
        <p:cNvGrpSpPr/>
        <p:nvPr/>
      </p:nvGrpSpPr>
      <p:grpSpPr>
        <a:xfrm>
          <a:off x="0" y="0"/>
          <a:ext cx="0" cy="0"/>
          <a:chOff x="0" y="0"/>
          <a:chExt cx="0" cy="0"/>
        </a:xfrm>
      </p:grpSpPr>
      <p:sp>
        <p:nvSpPr>
          <p:cNvPr id="716" name="Google Shape;716;p9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7" name="Google Shape;717;p9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8" name="Google Shape;718;p9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9" name="Google Shape;719;p9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0" name="Google Shape;720;p9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type="tbl">
  <p:cSld name="TABLE">
    <p:spTree>
      <p:nvGrpSpPr>
        <p:cNvPr id="721" name="Shape 721"/>
        <p:cNvGrpSpPr/>
        <p:nvPr/>
      </p:nvGrpSpPr>
      <p:grpSpPr>
        <a:xfrm>
          <a:off x="0" y="0"/>
          <a:ext cx="0" cy="0"/>
          <a:chOff x="0" y="0"/>
          <a:chExt cx="0" cy="0"/>
        </a:xfrm>
      </p:grpSpPr>
      <p:sp>
        <p:nvSpPr>
          <p:cNvPr id="722" name="Google Shape;722;p9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3" name="Google Shape;723;p9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4" name="Google Shape;724;p9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5" name="Google Shape;725;p9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88888"/>
                </a:solidFill>
                <a:latin typeface="Calibri"/>
                <a:ea typeface="Calibri"/>
                <a:cs typeface="Calibri"/>
                <a:sym typeface="Calibri"/>
              </a:defRPr>
            </a:lvl1pPr>
            <a:lvl2pPr indent="0" lvl="1" marL="0" algn="r">
              <a:spcBef>
                <a:spcPts val="0"/>
              </a:spcBef>
              <a:buNone/>
              <a:defRPr sz="1200">
                <a:solidFill>
                  <a:srgbClr val="888888"/>
                </a:solidFill>
                <a:latin typeface="Calibri"/>
                <a:ea typeface="Calibri"/>
                <a:cs typeface="Calibri"/>
                <a:sym typeface="Calibri"/>
              </a:defRPr>
            </a:lvl2pPr>
            <a:lvl3pPr indent="0" lvl="2" marL="0" algn="r">
              <a:spcBef>
                <a:spcPts val="0"/>
              </a:spcBef>
              <a:buNone/>
              <a:defRPr sz="1200">
                <a:solidFill>
                  <a:srgbClr val="888888"/>
                </a:solidFill>
                <a:latin typeface="Calibri"/>
                <a:ea typeface="Calibri"/>
                <a:cs typeface="Calibri"/>
                <a:sym typeface="Calibri"/>
              </a:defRPr>
            </a:lvl3pPr>
            <a:lvl4pPr indent="0" lvl="3" marL="0" algn="r">
              <a:spcBef>
                <a:spcPts val="0"/>
              </a:spcBef>
              <a:buNone/>
              <a:defRPr sz="1200">
                <a:solidFill>
                  <a:srgbClr val="888888"/>
                </a:solidFill>
                <a:latin typeface="Calibri"/>
                <a:ea typeface="Calibri"/>
                <a:cs typeface="Calibri"/>
                <a:sym typeface="Calibri"/>
              </a:defRPr>
            </a:lvl4pPr>
            <a:lvl5pPr indent="0" lvl="4" marL="0" algn="r">
              <a:spcBef>
                <a:spcPts val="0"/>
              </a:spcBef>
              <a:buNone/>
              <a:defRPr sz="1200">
                <a:solidFill>
                  <a:srgbClr val="888888"/>
                </a:solidFill>
                <a:latin typeface="Calibri"/>
                <a:ea typeface="Calibri"/>
                <a:cs typeface="Calibri"/>
                <a:sym typeface="Calibri"/>
              </a:defRPr>
            </a:lvl5pPr>
            <a:lvl6pPr indent="0" lvl="5" marL="0" algn="r">
              <a:spcBef>
                <a:spcPts val="0"/>
              </a:spcBef>
              <a:buNone/>
              <a:defRPr sz="1200">
                <a:solidFill>
                  <a:srgbClr val="888888"/>
                </a:solidFill>
                <a:latin typeface="Calibri"/>
                <a:ea typeface="Calibri"/>
                <a:cs typeface="Calibri"/>
                <a:sym typeface="Calibri"/>
              </a:defRPr>
            </a:lvl6pPr>
            <a:lvl7pPr indent="0" lvl="6" marL="0" algn="r">
              <a:spcBef>
                <a:spcPts val="0"/>
              </a:spcBef>
              <a:buNone/>
              <a:defRPr sz="1200">
                <a:solidFill>
                  <a:srgbClr val="888888"/>
                </a:solidFill>
                <a:latin typeface="Calibri"/>
                <a:ea typeface="Calibri"/>
                <a:cs typeface="Calibri"/>
                <a:sym typeface="Calibri"/>
              </a:defRPr>
            </a:lvl7pPr>
            <a:lvl8pPr indent="0" lvl="7" marL="0" algn="r">
              <a:spcBef>
                <a:spcPts val="0"/>
              </a:spcBef>
              <a:buNone/>
              <a:defRPr sz="1200">
                <a:solidFill>
                  <a:srgbClr val="888888"/>
                </a:solidFill>
                <a:latin typeface="Calibri"/>
                <a:ea typeface="Calibri"/>
                <a:cs typeface="Calibri"/>
                <a:sym typeface="Calibri"/>
              </a:defRPr>
            </a:lvl8pPr>
            <a:lvl9pPr indent="0" lvl="8" mar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726" name="Shape 726"/>
        <p:cNvGrpSpPr/>
        <p:nvPr/>
      </p:nvGrpSpPr>
      <p:grpSpPr>
        <a:xfrm>
          <a:off x="0" y="0"/>
          <a:ext cx="0" cy="0"/>
          <a:chOff x="0" y="0"/>
          <a:chExt cx="0" cy="0"/>
        </a:xfrm>
      </p:grpSpPr>
      <p:sp>
        <p:nvSpPr>
          <p:cNvPr id="727" name="Google Shape;727;p9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8" name="Google Shape;728;p99"/>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9" name="Google Shape;729;p99"/>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0" name="Google Shape;730;p9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1" name="Google Shape;731;p9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2" name="Google Shape;732;p9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88888"/>
                </a:solidFill>
                <a:latin typeface="Calibri"/>
                <a:ea typeface="Calibri"/>
                <a:cs typeface="Calibri"/>
                <a:sym typeface="Calibri"/>
              </a:defRPr>
            </a:lvl1pPr>
            <a:lvl2pPr indent="0" lvl="1" marL="0" algn="r">
              <a:spcBef>
                <a:spcPts val="0"/>
              </a:spcBef>
              <a:buNone/>
              <a:defRPr sz="1200">
                <a:solidFill>
                  <a:srgbClr val="888888"/>
                </a:solidFill>
                <a:latin typeface="Calibri"/>
                <a:ea typeface="Calibri"/>
                <a:cs typeface="Calibri"/>
                <a:sym typeface="Calibri"/>
              </a:defRPr>
            </a:lvl2pPr>
            <a:lvl3pPr indent="0" lvl="2" marL="0" algn="r">
              <a:spcBef>
                <a:spcPts val="0"/>
              </a:spcBef>
              <a:buNone/>
              <a:defRPr sz="1200">
                <a:solidFill>
                  <a:srgbClr val="888888"/>
                </a:solidFill>
                <a:latin typeface="Calibri"/>
                <a:ea typeface="Calibri"/>
                <a:cs typeface="Calibri"/>
                <a:sym typeface="Calibri"/>
              </a:defRPr>
            </a:lvl3pPr>
            <a:lvl4pPr indent="0" lvl="3" marL="0" algn="r">
              <a:spcBef>
                <a:spcPts val="0"/>
              </a:spcBef>
              <a:buNone/>
              <a:defRPr sz="1200">
                <a:solidFill>
                  <a:srgbClr val="888888"/>
                </a:solidFill>
                <a:latin typeface="Calibri"/>
                <a:ea typeface="Calibri"/>
                <a:cs typeface="Calibri"/>
                <a:sym typeface="Calibri"/>
              </a:defRPr>
            </a:lvl4pPr>
            <a:lvl5pPr indent="0" lvl="4" marL="0" algn="r">
              <a:spcBef>
                <a:spcPts val="0"/>
              </a:spcBef>
              <a:buNone/>
              <a:defRPr sz="1200">
                <a:solidFill>
                  <a:srgbClr val="888888"/>
                </a:solidFill>
                <a:latin typeface="Calibri"/>
                <a:ea typeface="Calibri"/>
                <a:cs typeface="Calibri"/>
                <a:sym typeface="Calibri"/>
              </a:defRPr>
            </a:lvl5pPr>
            <a:lvl6pPr indent="0" lvl="5" marL="0" algn="r">
              <a:spcBef>
                <a:spcPts val="0"/>
              </a:spcBef>
              <a:buNone/>
              <a:defRPr sz="1200">
                <a:solidFill>
                  <a:srgbClr val="888888"/>
                </a:solidFill>
                <a:latin typeface="Calibri"/>
                <a:ea typeface="Calibri"/>
                <a:cs typeface="Calibri"/>
                <a:sym typeface="Calibri"/>
              </a:defRPr>
            </a:lvl6pPr>
            <a:lvl7pPr indent="0" lvl="6" marL="0" algn="r">
              <a:spcBef>
                <a:spcPts val="0"/>
              </a:spcBef>
              <a:buNone/>
              <a:defRPr sz="1200">
                <a:solidFill>
                  <a:srgbClr val="888888"/>
                </a:solidFill>
                <a:latin typeface="Calibri"/>
                <a:ea typeface="Calibri"/>
                <a:cs typeface="Calibri"/>
                <a:sym typeface="Calibri"/>
              </a:defRPr>
            </a:lvl7pPr>
            <a:lvl8pPr indent="0" lvl="7" marL="0" algn="r">
              <a:spcBef>
                <a:spcPts val="0"/>
              </a:spcBef>
              <a:buNone/>
              <a:defRPr sz="1200">
                <a:solidFill>
                  <a:srgbClr val="888888"/>
                </a:solidFill>
                <a:latin typeface="Calibri"/>
                <a:ea typeface="Calibri"/>
                <a:cs typeface="Calibri"/>
                <a:sym typeface="Calibri"/>
              </a:defRPr>
            </a:lvl8pPr>
            <a:lvl9pPr indent="0" lvl="8" mar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3.xml"/><Relationship Id="rId11" Type="http://schemas.openxmlformats.org/officeDocument/2006/relationships/slideLayout" Target="../slideLayouts/slideLayout24.xml"/><Relationship Id="rId22" Type="http://schemas.openxmlformats.org/officeDocument/2006/relationships/theme" Target="../theme/theme3.xml"/><Relationship Id="rId10" Type="http://schemas.openxmlformats.org/officeDocument/2006/relationships/slideLayout" Target="../slideLayouts/slideLayout23.xml"/><Relationship Id="rId21" Type="http://schemas.openxmlformats.org/officeDocument/2006/relationships/slideLayout" Target="../slideLayouts/slideLayout34.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 Type="http://schemas.openxmlformats.org/officeDocument/2006/relationships/image" Target="../media/image4.jpg"/><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5" Type="http://schemas.openxmlformats.org/officeDocument/2006/relationships/slideLayout" Target="../slideLayouts/slideLayout18.xml"/><Relationship Id="rId19" Type="http://schemas.openxmlformats.org/officeDocument/2006/relationships/slideLayout" Target="../slideLayouts/slideLayout32.xml"/><Relationship Id="rId6" Type="http://schemas.openxmlformats.org/officeDocument/2006/relationships/slideLayout" Target="../slideLayouts/slideLayout19.xml"/><Relationship Id="rId18" Type="http://schemas.openxmlformats.org/officeDocument/2006/relationships/slideLayout" Target="../slideLayouts/slideLayout31.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5.xml"/><Relationship Id="rId10" Type="http://schemas.openxmlformats.org/officeDocument/2006/relationships/slideLayout" Target="../slideLayouts/slideLayout44.xml"/><Relationship Id="rId13" Type="http://schemas.openxmlformats.org/officeDocument/2006/relationships/slideLayout" Target="../slideLayouts/slideLayout47.xml"/><Relationship Id="rId12" Type="http://schemas.openxmlformats.org/officeDocument/2006/relationships/slideLayout" Target="../slideLayouts/slideLayout46.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5" Type="http://schemas.openxmlformats.org/officeDocument/2006/relationships/slideLayout" Target="../slideLayouts/slideLayout49.xml"/><Relationship Id="rId14" Type="http://schemas.openxmlformats.org/officeDocument/2006/relationships/slideLayout" Target="../slideLayouts/slideLayout48.xml"/><Relationship Id="rId17" Type="http://schemas.openxmlformats.org/officeDocument/2006/relationships/slideLayout" Target="../slideLayouts/slideLayout51.xml"/><Relationship Id="rId16" Type="http://schemas.openxmlformats.org/officeDocument/2006/relationships/slideLayout" Target="../slideLayouts/slideLayout50.xml"/><Relationship Id="rId5" Type="http://schemas.openxmlformats.org/officeDocument/2006/relationships/slideLayout" Target="../slideLayouts/slideLayout39.xml"/><Relationship Id="rId6" Type="http://schemas.openxmlformats.org/officeDocument/2006/relationships/slideLayout" Target="../slideLayouts/slideLayout40.xml"/><Relationship Id="rId18" Type="http://schemas.openxmlformats.org/officeDocument/2006/relationships/theme" Target="../theme/theme7.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62.xml"/><Relationship Id="rId10" Type="http://schemas.openxmlformats.org/officeDocument/2006/relationships/slideLayout" Target="../slideLayouts/slideLayout61.xml"/><Relationship Id="rId12" Type="http://schemas.openxmlformats.org/officeDocument/2006/relationships/theme" Target="../theme/theme5.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72.xml"/><Relationship Id="rId10" Type="http://schemas.openxmlformats.org/officeDocument/2006/relationships/slideLayout" Target="../slideLayouts/slideLayout71.xml"/><Relationship Id="rId13" Type="http://schemas.openxmlformats.org/officeDocument/2006/relationships/slideLayout" Target="../slideLayouts/slideLayout74.xml"/><Relationship Id="rId12" Type="http://schemas.openxmlformats.org/officeDocument/2006/relationships/slideLayout" Target="../slideLayouts/slideLayout73.xml"/><Relationship Id="rId1" Type="http://schemas.openxmlformats.org/officeDocument/2006/relationships/image" Target="../media/image9.jpg"/><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5" Type="http://schemas.openxmlformats.org/officeDocument/2006/relationships/slideLayout" Target="../slideLayouts/slideLayout76.xml"/><Relationship Id="rId14" Type="http://schemas.openxmlformats.org/officeDocument/2006/relationships/slideLayout" Target="../slideLayouts/slideLayout75.xml"/><Relationship Id="rId17" Type="http://schemas.openxmlformats.org/officeDocument/2006/relationships/slideLayout" Target="../slideLayouts/slideLayout78.xml"/><Relationship Id="rId16" Type="http://schemas.openxmlformats.org/officeDocument/2006/relationships/slideLayout" Target="../slideLayouts/slideLayout77.xml"/><Relationship Id="rId5" Type="http://schemas.openxmlformats.org/officeDocument/2006/relationships/slideLayout" Target="../slideLayouts/slideLayout66.xml"/><Relationship Id="rId19" Type="http://schemas.openxmlformats.org/officeDocument/2006/relationships/theme" Target="../theme/theme4.xml"/><Relationship Id="rId6" Type="http://schemas.openxmlformats.org/officeDocument/2006/relationships/slideLayout" Target="../slideLayouts/slideLayout67.xml"/><Relationship Id="rId18" Type="http://schemas.openxmlformats.org/officeDocument/2006/relationships/slideLayout" Target="../slideLayouts/slideLayout79.xml"/><Relationship Id="rId7" Type="http://schemas.openxmlformats.org/officeDocument/2006/relationships/slideLayout" Target="../slideLayouts/slideLayout68.xml"/><Relationship Id="rId8"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90.xml"/><Relationship Id="rId10" Type="http://schemas.openxmlformats.org/officeDocument/2006/relationships/slideLayout" Target="../slideLayouts/slideLayout89.xml"/><Relationship Id="rId13" Type="http://schemas.openxmlformats.org/officeDocument/2006/relationships/slideLayout" Target="../slideLayouts/slideLayout92.xml"/><Relationship Id="rId12" Type="http://schemas.openxmlformats.org/officeDocument/2006/relationships/slideLayout" Target="../slideLayouts/slideLayout91.xml"/><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5" Type="http://schemas.openxmlformats.org/officeDocument/2006/relationships/theme" Target="../theme/theme2.xml"/><Relationship Id="rId14" Type="http://schemas.openxmlformats.org/officeDocument/2006/relationships/slideLayout" Target="../slideLayouts/slideLayout9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grpSp>
        <p:nvGrpSpPr>
          <p:cNvPr id="10" name="Google Shape;10;p1"/>
          <p:cNvGrpSpPr/>
          <p:nvPr/>
        </p:nvGrpSpPr>
        <p:grpSpPr>
          <a:xfrm>
            <a:off x="0" y="-8467"/>
            <a:ext cx="12192000" cy="6866467"/>
            <a:chOff x="0" y="-8467"/>
            <a:chExt cx="12192000" cy="6866467"/>
          </a:xfrm>
        </p:grpSpPr>
        <p:cxnSp>
          <p:nvCxnSpPr>
            <p:cNvPr id="11" name="Google Shape;11;p1"/>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12" name="Google Shape;12;p1"/>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13" name="Google Shape;13;p1"/>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4" name="Google Shape;14;p1"/>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5" name="Google Shape;15;p1"/>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1"/>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17" name="Google Shape;17;p1"/>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18" name="Google Shape;18;p1"/>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9" name="Google Shape;19;p1"/>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1"/>
            <p:cNvSpPr/>
            <p:nvPr/>
          </p:nvSpPr>
          <p:spPr>
            <a:xfrm>
              <a:off x="0" y="4013200"/>
              <a:ext cx="448733" cy="2844800"/>
            </a:xfrm>
            <a:prstGeom prst="triangle">
              <a:avLst>
                <a:gd fmla="val 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1"/>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22" name="Google Shape;22;p1"/>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23" name="Google Shape;23;p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4" name="Google Shape;24;p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5" name="Google Shape;25;p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9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9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9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9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9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9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9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43" name="Shape 143"/>
        <p:cNvGrpSpPr/>
        <p:nvPr/>
      </p:nvGrpSpPr>
      <p:grpSpPr>
        <a:xfrm>
          <a:off x="0" y="0"/>
          <a:ext cx="0" cy="0"/>
          <a:chOff x="0" y="0"/>
          <a:chExt cx="0" cy="0"/>
        </a:xfrm>
      </p:grpSpPr>
      <p:grpSp>
        <p:nvGrpSpPr>
          <p:cNvPr id="144" name="Google Shape;144;p18"/>
          <p:cNvGrpSpPr/>
          <p:nvPr/>
        </p:nvGrpSpPr>
        <p:grpSpPr>
          <a:xfrm>
            <a:off x="-15736" y="0"/>
            <a:ext cx="12229962" cy="6856214"/>
            <a:chOff x="-15736" y="0"/>
            <a:chExt cx="12229962" cy="6856214"/>
          </a:xfrm>
        </p:grpSpPr>
        <p:pic>
          <p:nvPicPr>
            <p:cNvPr descr="HD-PanelContent.png" id="145" name="Google Shape;145;p18"/>
            <p:cNvPicPr preferRelativeResize="0"/>
            <p:nvPr/>
          </p:nvPicPr>
          <p:blipFill rotWithShape="1">
            <a:blip r:embed="rId2">
              <a:alphaModFix/>
            </a:blip>
            <a:srcRect b="0" l="0" r="0" t="0"/>
            <a:stretch/>
          </p:blipFill>
          <p:spPr>
            <a:xfrm>
              <a:off x="0" y="0"/>
              <a:ext cx="12188825" cy="6856214"/>
            </a:xfrm>
            <a:prstGeom prst="rect">
              <a:avLst/>
            </a:prstGeom>
            <a:noFill/>
            <a:ln>
              <a:noFill/>
            </a:ln>
          </p:spPr>
        </p:pic>
        <p:sp>
          <p:nvSpPr>
            <p:cNvPr id="146" name="Google Shape;146;p18"/>
            <p:cNvSpPr/>
            <p:nvPr/>
          </p:nvSpPr>
          <p:spPr>
            <a:xfrm>
              <a:off x="608012" y="609600"/>
              <a:ext cx="10972800" cy="5638800"/>
            </a:xfrm>
            <a:prstGeom prst="rect">
              <a:avLst/>
            </a:prstGeom>
            <a:noFill/>
            <a:ln cap="flat" cmpd="sng" w="15875">
              <a:solidFill>
                <a:schemeClr val="accen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HDRibbonContent-UniformTrim.png" id="147" name="Google Shape;147;p18"/>
            <p:cNvPicPr preferRelativeResize="0"/>
            <p:nvPr/>
          </p:nvPicPr>
          <p:blipFill rotWithShape="1">
            <a:blip r:embed="rId3">
              <a:alphaModFix/>
            </a:blip>
            <a:srcRect b="0" l="0" r="0" t="0"/>
            <a:stretch/>
          </p:blipFill>
          <p:spPr>
            <a:xfrm>
              <a:off x="-15736" y="3153832"/>
              <a:ext cx="777240" cy="606425"/>
            </a:xfrm>
            <a:prstGeom prst="rect">
              <a:avLst/>
            </a:prstGeom>
            <a:noFill/>
            <a:ln>
              <a:noFill/>
            </a:ln>
          </p:spPr>
        </p:pic>
        <p:pic>
          <p:nvPicPr>
            <p:cNvPr descr="HDRibbonContent-UniformTrim.png" id="148" name="Google Shape;148;p18"/>
            <p:cNvPicPr preferRelativeResize="0"/>
            <p:nvPr/>
          </p:nvPicPr>
          <p:blipFill rotWithShape="1">
            <a:blip r:embed="rId3">
              <a:alphaModFix/>
            </a:blip>
            <a:srcRect b="0" l="0" r="0" t="0"/>
            <a:stretch/>
          </p:blipFill>
          <p:spPr>
            <a:xfrm>
              <a:off x="11436986" y="3153832"/>
              <a:ext cx="777240" cy="606425"/>
            </a:xfrm>
            <a:prstGeom prst="rect">
              <a:avLst/>
            </a:prstGeom>
            <a:noFill/>
            <a:ln>
              <a:noFill/>
            </a:ln>
          </p:spPr>
        </p:pic>
      </p:grpSp>
      <p:sp>
        <p:nvSpPr>
          <p:cNvPr id="149" name="Google Shape;149;p18"/>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262626"/>
              </a:buClr>
              <a:buSzPts val="4400"/>
              <a:buFont typeface="Garamond"/>
              <a:buNone/>
              <a:defRPr b="0" i="0" sz="4400" u="none" cap="none" strike="noStrike">
                <a:solidFill>
                  <a:srgbClr val="262626"/>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50" name="Google Shape;150;p18"/>
          <p:cNvSpPr txBox="1"/>
          <p:nvPr>
            <p:ph idx="1" type="body"/>
          </p:nvPr>
        </p:nvSpPr>
        <p:spPr>
          <a:xfrm>
            <a:off x="1295401" y="2556932"/>
            <a:ext cx="9601196" cy="3318936"/>
          </a:xfrm>
          <a:prstGeom prst="rect">
            <a:avLst/>
          </a:prstGeom>
          <a:noFill/>
          <a:ln>
            <a:noFill/>
          </a:ln>
        </p:spPr>
        <p:txBody>
          <a:bodyPr anchorCtr="0" anchor="t" bIns="45700" lIns="91425" spcFirstLastPara="1" rIns="91425" wrap="square" tIns="45700">
            <a:normAutofit/>
          </a:bodyPr>
          <a:lstStyle>
            <a:lvl1pPr indent="-403860" lvl="0" marL="457200" marR="0" rtl="0" algn="l">
              <a:spcBef>
                <a:spcPts val="480"/>
              </a:spcBef>
              <a:spcAft>
                <a:spcPts val="0"/>
              </a:spcAft>
              <a:buClr>
                <a:schemeClr val="accent1"/>
              </a:buClr>
              <a:buSzPts val="2760"/>
              <a:buFont typeface="Arial"/>
              <a:buChar char="•"/>
              <a:defRPr b="0" i="0" sz="2400" u="none" cap="none" strike="noStrike">
                <a:solidFill>
                  <a:srgbClr val="262626"/>
                </a:solidFill>
                <a:latin typeface="Garamond"/>
                <a:ea typeface="Garamond"/>
                <a:cs typeface="Garamond"/>
                <a:sym typeface="Garamond"/>
              </a:defRPr>
            </a:lvl1pPr>
            <a:lvl2pPr indent="-374650" lvl="1" marL="914400" marR="0" rtl="0" algn="l">
              <a:spcBef>
                <a:spcPts val="600"/>
              </a:spcBef>
              <a:spcAft>
                <a:spcPts val="0"/>
              </a:spcAft>
              <a:buClr>
                <a:schemeClr val="accent1"/>
              </a:buClr>
              <a:buSzPts val="2300"/>
              <a:buFont typeface="Arial"/>
              <a:buChar char="•"/>
              <a:defRPr b="0" i="0" sz="2000" u="none" cap="none" strike="noStrike">
                <a:solidFill>
                  <a:srgbClr val="262626"/>
                </a:solidFill>
                <a:latin typeface="Garamond"/>
                <a:ea typeface="Garamond"/>
                <a:cs typeface="Garamond"/>
                <a:sym typeface="Garamond"/>
              </a:defRPr>
            </a:lvl2pPr>
            <a:lvl3pPr indent="-360044" lvl="2" marL="1371600" marR="0" rtl="0" algn="l">
              <a:spcBef>
                <a:spcPts val="600"/>
              </a:spcBef>
              <a:spcAft>
                <a:spcPts val="0"/>
              </a:spcAft>
              <a:buClr>
                <a:schemeClr val="accent1"/>
              </a:buClr>
              <a:buSzPts val="2070"/>
              <a:buFont typeface="Arial"/>
              <a:buChar char="•"/>
              <a:defRPr b="0" i="0" sz="1800" u="none" cap="none" strike="noStrike">
                <a:solidFill>
                  <a:srgbClr val="262626"/>
                </a:solidFill>
                <a:latin typeface="Garamond"/>
                <a:ea typeface="Garamond"/>
                <a:cs typeface="Garamond"/>
                <a:sym typeface="Garamond"/>
              </a:defRPr>
            </a:lvl3pPr>
            <a:lvl4pPr indent="-345439" lvl="3" marL="1828800" marR="0" rtl="0" algn="l">
              <a:spcBef>
                <a:spcPts val="600"/>
              </a:spcBef>
              <a:spcAft>
                <a:spcPts val="0"/>
              </a:spcAft>
              <a:buClr>
                <a:schemeClr val="accent1"/>
              </a:buClr>
              <a:buSzPts val="1840"/>
              <a:buFont typeface="Arial"/>
              <a:buChar char="•"/>
              <a:defRPr b="0" i="0" sz="1600" u="none" cap="none" strike="noStrike">
                <a:solidFill>
                  <a:srgbClr val="262626"/>
                </a:solidFill>
                <a:latin typeface="Garamond"/>
                <a:ea typeface="Garamond"/>
                <a:cs typeface="Garamond"/>
                <a:sym typeface="Garamond"/>
              </a:defRPr>
            </a:lvl4pPr>
            <a:lvl5pPr indent="-330835" lvl="4" marL="22860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5pPr>
            <a:lvl6pPr indent="-330835" lvl="5" marL="27432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6pPr>
            <a:lvl7pPr indent="-330835" lvl="6" marL="32004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7pPr>
            <a:lvl8pPr indent="-330834" lvl="7" marL="3657600" marR="0" rtl="0" algn="l">
              <a:spcBef>
                <a:spcPts val="600"/>
              </a:spcBef>
              <a:spcAft>
                <a:spcPts val="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8pPr>
            <a:lvl9pPr indent="-330834" lvl="8" marL="4114800" marR="0" rtl="0" algn="l">
              <a:spcBef>
                <a:spcPts val="600"/>
              </a:spcBef>
              <a:spcAft>
                <a:spcPts val="600"/>
              </a:spcAft>
              <a:buClr>
                <a:schemeClr val="accent1"/>
              </a:buClr>
              <a:buSzPts val="1610"/>
              <a:buFont typeface="Arial"/>
              <a:buChar char="•"/>
              <a:defRPr b="0" i="0" sz="1400" u="none" cap="none" strike="noStrike">
                <a:solidFill>
                  <a:srgbClr val="262626"/>
                </a:solidFill>
                <a:latin typeface="Garamond"/>
                <a:ea typeface="Garamond"/>
                <a:cs typeface="Garamond"/>
                <a:sym typeface="Garamond"/>
              </a:defRPr>
            </a:lvl9pPr>
          </a:lstStyle>
          <a:p/>
        </p:txBody>
      </p:sp>
      <p:sp>
        <p:nvSpPr>
          <p:cNvPr id="151" name="Google Shape;151;p18"/>
          <p:cNvSpPr txBox="1"/>
          <p:nvPr>
            <p:ph idx="10" type="dt"/>
          </p:nvPr>
        </p:nvSpPr>
        <p:spPr>
          <a:xfrm>
            <a:off x="8677501" y="5969000"/>
            <a:ext cx="1600200" cy="2794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52" name="Google Shape;152;p18"/>
          <p:cNvSpPr txBox="1"/>
          <p:nvPr>
            <p:ph idx="11" type="ftr"/>
          </p:nvPr>
        </p:nvSpPr>
        <p:spPr>
          <a:xfrm>
            <a:off x="1295401" y="5969000"/>
            <a:ext cx="7305900" cy="2794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53" name="Google Shape;153;p18"/>
          <p:cNvSpPr txBox="1"/>
          <p:nvPr>
            <p:ph idx="12" type="sldNum"/>
          </p:nvPr>
        </p:nvSpPr>
        <p:spPr>
          <a:xfrm>
            <a:off x="10353901" y="5969000"/>
            <a:ext cx="542697" cy="2794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dk1"/>
                </a:solidFill>
                <a:latin typeface="Garamond"/>
                <a:ea typeface="Garamond"/>
                <a:cs typeface="Garamond"/>
                <a:sym typeface="Garamond"/>
              </a:defRPr>
            </a:lvl1pPr>
            <a:lvl2pPr indent="0" lvl="1" marL="0" marR="0" rtl="0" algn="r">
              <a:spcBef>
                <a:spcPts val="0"/>
              </a:spcBef>
              <a:buNone/>
              <a:defRPr b="0" i="0" sz="1000" u="none" cap="none" strike="noStrike">
                <a:solidFill>
                  <a:schemeClr val="dk1"/>
                </a:solidFill>
                <a:latin typeface="Garamond"/>
                <a:ea typeface="Garamond"/>
                <a:cs typeface="Garamond"/>
                <a:sym typeface="Garamond"/>
              </a:defRPr>
            </a:lvl2pPr>
            <a:lvl3pPr indent="0" lvl="2" marL="0" marR="0" rtl="0" algn="r">
              <a:spcBef>
                <a:spcPts val="0"/>
              </a:spcBef>
              <a:buNone/>
              <a:defRPr b="0" i="0" sz="1000" u="none" cap="none" strike="noStrike">
                <a:solidFill>
                  <a:schemeClr val="dk1"/>
                </a:solidFill>
                <a:latin typeface="Garamond"/>
                <a:ea typeface="Garamond"/>
                <a:cs typeface="Garamond"/>
                <a:sym typeface="Garamond"/>
              </a:defRPr>
            </a:lvl3pPr>
            <a:lvl4pPr indent="0" lvl="3" marL="0" marR="0" rtl="0" algn="r">
              <a:spcBef>
                <a:spcPts val="0"/>
              </a:spcBef>
              <a:buNone/>
              <a:defRPr b="0" i="0" sz="1000" u="none" cap="none" strike="noStrike">
                <a:solidFill>
                  <a:schemeClr val="dk1"/>
                </a:solidFill>
                <a:latin typeface="Garamond"/>
                <a:ea typeface="Garamond"/>
                <a:cs typeface="Garamond"/>
                <a:sym typeface="Garamond"/>
              </a:defRPr>
            </a:lvl4pPr>
            <a:lvl5pPr indent="0" lvl="4" marL="0" marR="0" rtl="0" algn="r">
              <a:spcBef>
                <a:spcPts val="0"/>
              </a:spcBef>
              <a:buNone/>
              <a:defRPr b="0" i="0" sz="1000" u="none" cap="none" strike="noStrike">
                <a:solidFill>
                  <a:schemeClr val="dk1"/>
                </a:solidFill>
                <a:latin typeface="Garamond"/>
                <a:ea typeface="Garamond"/>
                <a:cs typeface="Garamond"/>
                <a:sym typeface="Garamond"/>
              </a:defRPr>
            </a:lvl5pPr>
            <a:lvl6pPr indent="0" lvl="5" marL="0" marR="0" rtl="0" algn="r">
              <a:spcBef>
                <a:spcPts val="0"/>
              </a:spcBef>
              <a:buNone/>
              <a:defRPr b="0" i="0" sz="1000" u="none" cap="none" strike="noStrike">
                <a:solidFill>
                  <a:schemeClr val="dk1"/>
                </a:solidFill>
                <a:latin typeface="Garamond"/>
                <a:ea typeface="Garamond"/>
                <a:cs typeface="Garamond"/>
                <a:sym typeface="Garamond"/>
              </a:defRPr>
            </a:lvl6pPr>
            <a:lvl7pPr indent="0" lvl="6" marL="0" marR="0" rtl="0" algn="r">
              <a:spcBef>
                <a:spcPts val="0"/>
              </a:spcBef>
              <a:buNone/>
              <a:defRPr b="0" i="0" sz="1000" u="none" cap="none" strike="noStrike">
                <a:solidFill>
                  <a:schemeClr val="dk1"/>
                </a:solidFill>
                <a:latin typeface="Garamond"/>
                <a:ea typeface="Garamond"/>
                <a:cs typeface="Garamond"/>
                <a:sym typeface="Garamond"/>
              </a:defRPr>
            </a:lvl7pPr>
            <a:lvl8pPr indent="0" lvl="7" marL="0" marR="0" rtl="0" algn="r">
              <a:spcBef>
                <a:spcPts val="0"/>
              </a:spcBef>
              <a:buNone/>
              <a:defRPr b="0" i="0" sz="1000" u="none" cap="none" strike="noStrike">
                <a:solidFill>
                  <a:schemeClr val="dk1"/>
                </a:solidFill>
                <a:latin typeface="Garamond"/>
                <a:ea typeface="Garamond"/>
                <a:cs typeface="Garamond"/>
                <a:sym typeface="Garamond"/>
              </a:defRPr>
            </a:lvl8pPr>
            <a:lvl9pPr indent="0" lvl="8" marL="0" marR="0" rtl="0" algn="r">
              <a:spcBef>
                <a:spcPts val="0"/>
              </a:spcBef>
              <a:buNone/>
              <a:defRPr b="0" i="0" sz="1000" u="none" cap="none" strike="noStrike">
                <a:solidFill>
                  <a:schemeClr val="dk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62D2EF"/>
            </a:gs>
            <a:gs pos="10000">
              <a:srgbClr val="62D2EF"/>
            </a:gs>
            <a:gs pos="100000">
              <a:srgbClr val="05578D"/>
            </a:gs>
          </a:gsLst>
          <a:lin ang="6120000" scaled="0"/>
        </a:gradFill>
      </p:bgPr>
    </p:bg>
    <p:spTree>
      <p:nvGrpSpPr>
        <p:cNvPr id="292" name="Shape 292"/>
        <p:cNvGrpSpPr/>
        <p:nvPr/>
      </p:nvGrpSpPr>
      <p:grpSpPr>
        <a:xfrm>
          <a:off x="0" y="0"/>
          <a:ext cx="0" cy="0"/>
          <a:chOff x="0" y="0"/>
          <a:chExt cx="0" cy="0"/>
        </a:xfrm>
      </p:grpSpPr>
      <p:grpSp>
        <p:nvGrpSpPr>
          <p:cNvPr id="293" name="Google Shape;293;p37"/>
          <p:cNvGrpSpPr/>
          <p:nvPr/>
        </p:nvGrpSpPr>
        <p:grpSpPr>
          <a:xfrm>
            <a:off x="9206969" y="2963333"/>
            <a:ext cx="2981858" cy="3208867"/>
            <a:chOff x="9206969" y="2963333"/>
            <a:chExt cx="2981858" cy="3208867"/>
          </a:xfrm>
        </p:grpSpPr>
        <p:cxnSp>
          <p:nvCxnSpPr>
            <p:cNvPr id="294" name="Google Shape;294;p37"/>
            <p:cNvCxnSpPr/>
            <p:nvPr/>
          </p:nvCxnSpPr>
          <p:spPr>
            <a:xfrm flipH="1">
              <a:off x="11276012" y="2963333"/>
              <a:ext cx="912814" cy="912812"/>
            </a:xfrm>
            <a:prstGeom prst="straightConnector1">
              <a:avLst/>
            </a:prstGeom>
            <a:noFill/>
            <a:ln cap="flat" cmpd="sng" w="9525">
              <a:solidFill>
                <a:schemeClr val="lt1"/>
              </a:solidFill>
              <a:prstDash val="solid"/>
              <a:round/>
              <a:headEnd len="sm" w="sm" type="none"/>
              <a:tailEnd len="sm" w="sm" type="none"/>
            </a:ln>
          </p:spPr>
        </p:cxnSp>
        <p:cxnSp>
          <p:nvCxnSpPr>
            <p:cNvPr id="295" name="Google Shape;295;p37"/>
            <p:cNvCxnSpPr/>
            <p:nvPr/>
          </p:nvCxnSpPr>
          <p:spPr>
            <a:xfrm flipH="1">
              <a:off x="9206969" y="3190344"/>
              <a:ext cx="2981857" cy="2981856"/>
            </a:xfrm>
            <a:prstGeom prst="straightConnector1">
              <a:avLst/>
            </a:prstGeom>
            <a:noFill/>
            <a:ln cap="flat" cmpd="sng" w="9525">
              <a:solidFill>
                <a:schemeClr val="lt1"/>
              </a:solidFill>
              <a:prstDash val="solid"/>
              <a:round/>
              <a:headEnd len="sm" w="sm" type="none"/>
              <a:tailEnd len="sm" w="sm" type="none"/>
            </a:ln>
          </p:spPr>
        </p:cxnSp>
        <p:cxnSp>
          <p:nvCxnSpPr>
            <p:cNvPr id="296" name="Google Shape;296;p37"/>
            <p:cNvCxnSpPr/>
            <p:nvPr/>
          </p:nvCxnSpPr>
          <p:spPr>
            <a:xfrm flipH="1">
              <a:off x="10292292" y="3285067"/>
              <a:ext cx="1896534" cy="1896533"/>
            </a:xfrm>
            <a:prstGeom prst="straightConnector1">
              <a:avLst/>
            </a:prstGeom>
            <a:noFill/>
            <a:ln cap="flat" cmpd="sng" w="9525">
              <a:solidFill>
                <a:schemeClr val="lt1"/>
              </a:solidFill>
              <a:prstDash val="solid"/>
              <a:round/>
              <a:headEnd len="sm" w="sm" type="none"/>
              <a:tailEnd len="sm" w="sm" type="none"/>
            </a:ln>
          </p:spPr>
        </p:cxnSp>
        <p:cxnSp>
          <p:nvCxnSpPr>
            <p:cNvPr id="297" name="Google Shape;297;p37"/>
            <p:cNvCxnSpPr/>
            <p:nvPr/>
          </p:nvCxnSpPr>
          <p:spPr>
            <a:xfrm flipH="1">
              <a:off x="10443103" y="3131080"/>
              <a:ext cx="1745722" cy="1745720"/>
            </a:xfrm>
            <a:prstGeom prst="straightConnector1">
              <a:avLst/>
            </a:prstGeom>
            <a:noFill/>
            <a:ln cap="flat" cmpd="sng" w="28575">
              <a:solidFill>
                <a:schemeClr val="lt1"/>
              </a:solidFill>
              <a:prstDash val="solid"/>
              <a:round/>
              <a:headEnd len="sm" w="sm" type="none"/>
              <a:tailEnd len="sm" w="sm" type="none"/>
            </a:ln>
          </p:spPr>
        </p:cxnSp>
        <p:cxnSp>
          <p:nvCxnSpPr>
            <p:cNvPr id="298" name="Google Shape;298;p37"/>
            <p:cNvCxnSpPr/>
            <p:nvPr/>
          </p:nvCxnSpPr>
          <p:spPr>
            <a:xfrm flipH="1">
              <a:off x="10918826" y="3683001"/>
              <a:ext cx="1270001" cy="1269999"/>
            </a:xfrm>
            <a:prstGeom prst="straightConnector1">
              <a:avLst/>
            </a:prstGeom>
            <a:noFill/>
            <a:ln cap="flat" cmpd="sng" w="28575">
              <a:solidFill>
                <a:schemeClr val="lt1"/>
              </a:solidFill>
              <a:prstDash val="solid"/>
              <a:round/>
              <a:headEnd len="sm" w="sm" type="none"/>
              <a:tailEnd len="sm" w="sm" type="none"/>
            </a:ln>
          </p:spPr>
        </p:cxnSp>
      </p:grpSp>
      <p:sp>
        <p:nvSpPr>
          <p:cNvPr id="299" name="Google Shape;299;p37"/>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Clr>
                <a:schemeClr val="lt1"/>
              </a:buClr>
              <a:buSzPts val="3600"/>
              <a:buFont typeface="Century Gothic"/>
              <a:buNone/>
              <a:defRPr b="0" i="0" sz="36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300" name="Google Shape;300;p37"/>
          <p:cNvSpPr txBox="1"/>
          <p:nvPr>
            <p:ph idx="1" type="body"/>
          </p:nvPr>
        </p:nvSpPr>
        <p:spPr>
          <a:xfrm>
            <a:off x="684212" y="685800"/>
            <a:ext cx="8534400" cy="3615267"/>
          </a:xfrm>
          <a:prstGeom prst="rect">
            <a:avLst/>
          </a:prstGeom>
          <a:noFill/>
          <a:ln>
            <a:noFill/>
          </a:ln>
        </p:spPr>
        <p:txBody>
          <a:bodyPr anchorCtr="0" anchor="ctr" bIns="45700" lIns="91425" spcFirstLastPara="1" rIns="91425" wrap="square" tIns="45700">
            <a:normAutofit/>
          </a:bodyPr>
          <a:lstStyle>
            <a:lvl1pPr indent="-330200" lvl="0" marL="457200" marR="0" rtl="0" algn="l">
              <a:spcBef>
                <a:spcPts val="400"/>
              </a:spcBef>
              <a:spcAft>
                <a:spcPts val="0"/>
              </a:spcAft>
              <a:buClr>
                <a:schemeClr val="lt1"/>
              </a:buClr>
              <a:buSzPts val="1600"/>
              <a:buFont typeface="Noto Sans Symbols"/>
              <a:buChar char="▶"/>
              <a:defRPr b="0" i="0" sz="2000" u="none" cap="none" strike="noStrike">
                <a:solidFill>
                  <a:srgbClr val="0F486F"/>
                </a:solidFill>
                <a:latin typeface="Century Gothic"/>
                <a:ea typeface="Century Gothic"/>
                <a:cs typeface="Century Gothic"/>
                <a:sym typeface="Century Gothic"/>
              </a:defRPr>
            </a:lvl1pPr>
            <a:lvl2pPr indent="-320040" lvl="1" marL="914400" marR="0" rtl="0" algn="l">
              <a:spcBef>
                <a:spcPts val="600"/>
              </a:spcBef>
              <a:spcAft>
                <a:spcPts val="0"/>
              </a:spcAft>
              <a:buClr>
                <a:schemeClr val="lt1"/>
              </a:buClr>
              <a:buSzPts val="1440"/>
              <a:buFont typeface="Noto Sans Symbols"/>
              <a:buChar char="▶"/>
              <a:defRPr b="0" i="0" sz="1800" u="none" cap="none" strike="noStrike">
                <a:solidFill>
                  <a:srgbClr val="0F486F"/>
                </a:solidFill>
                <a:latin typeface="Century Gothic"/>
                <a:ea typeface="Century Gothic"/>
                <a:cs typeface="Century Gothic"/>
                <a:sym typeface="Century Gothic"/>
              </a:defRPr>
            </a:lvl2pPr>
            <a:lvl3pPr indent="-309880" lvl="2" marL="1371600" marR="0" rtl="0" algn="l">
              <a:spcBef>
                <a:spcPts val="600"/>
              </a:spcBef>
              <a:spcAft>
                <a:spcPts val="0"/>
              </a:spcAft>
              <a:buClr>
                <a:schemeClr val="lt1"/>
              </a:buClr>
              <a:buSzPts val="1280"/>
              <a:buFont typeface="Noto Sans Symbols"/>
              <a:buChar char="▶"/>
              <a:defRPr b="0" i="0" sz="1600" u="none" cap="none" strike="noStrike">
                <a:solidFill>
                  <a:srgbClr val="0F486F"/>
                </a:solidFill>
                <a:latin typeface="Century Gothic"/>
                <a:ea typeface="Century Gothic"/>
                <a:cs typeface="Century Gothic"/>
                <a:sym typeface="Century Gothic"/>
              </a:defRPr>
            </a:lvl3pPr>
            <a:lvl4pPr indent="-299719" lvl="3" marL="1828800" marR="0" rtl="0" algn="l">
              <a:spcBef>
                <a:spcPts val="600"/>
              </a:spcBef>
              <a:spcAft>
                <a:spcPts val="0"/>
              </a:spcAft>
              <a:buClr>
                <a:schemeClr val="lt1"/>
              </a:buClr>
              <a:buSzPts val="1120"/>
              <a:buFont typeface="Noto Sans Symbols"/>
              <a:buChar char="▶"/>
              <a:defRPr b="0" i="0" sz="1400" u="none" cap="none" strike="noStrike">
                <a:solidFill>
                  <a:srgbClr val="0F486F"/>
                </a:solidFill>
                <a:latin typeface="Century Gothic"/>
                <a:ea typeface="Century Gothic"/>
                <a:cs typeface="Century Gothic"/>
                <a:sym typeface="Century Gothic"/>
              </a:defRPr>
            </a:lvl4pPr>
            <a:lvl5pPr indent="-299720" lvl="4" marL="2286000" marR="0" rtl="0" algn="l">
              <a:spcBef>
                <a:spcPts val="600"/>
              </a:spcBef>
              <a:spcAft>
                <a:spcPts val="0"/>
              </a:spcAft>
              <a:buClr>
                <a:schemeClr val="lt1"/>
              </a:buClr>
              <a:buSzPts val="1120"/>
              <a:buFont typeface="Noto Sans Symbols"/>
              <a:buChar char="▶"/>
              <a:defRPr b="0" i="0" sz="1400" u="none" cap="none" strike="noStrike">
                <a:solidFill>
                  <a:srgbClr val="0F486F"/>
                </a:solidFill>
                <a:latin typeface="Century Gothic"/>
                <a:ea typeface="Century Gothic"/>
                <a:cs typeface="Century Gothic"/>
                <a:sym typeface="Century Gothic"/>
              </a:defRPr>
            </a:lvl5pPr>
            <a:lvl6pPr indent="-299720" lvl="5" marL="2743200" marR="0" rtl="0" algn="l">
              <a:spcBef>
                <a:spcPts val="600"/>
              </a:spcBef>
              <a:spcAft>
                <a:spcPts val="0"/>
              </a:spcAft>
              <a:buClr>
                <a:schemeClr val="lt1"/>
              </a:buClr>
              <a:buSzPts val="1120"/>
              <a:buFont typeface="Noto Sans Symbols"/>
              <a:buChar char="▶"/>
              <a:defRPr b="0" i="0" sz="1400" u="none" cap="none" strike="noStrike">
                <a:solidFill>
                  <a:srgbClr val="0F486F"/>
                </a:solidFill>
                <a:latin typeface="Century Gothic"/>
                <a:ea typeface="Century Gothic"/>
                <a:cs typeface="Century Gothic"/>
                <a:sym typeface="Century Gothic"/>
              </a:defRPr>
            </a:lvl6pPr>
            <a:lvl7pPr indent="-299720" lvl="6" marL="3200400" marR="0" rtl="0" algn="l">
              <a:spcBef>
                <a:spcPts val="600"/>
              </a:spcBef>
              <a:spcAft>
                <a:spcPts val="0"/>
              </a:spcAft>
              <a:buClr>
                <a:schemeClr val="lt1"/>
              </a:buClr>
              <a:buSzPts val="1120"/>
              <a:buFont typeface="Noto Sans Symbols"/>
              <a:buChar char="▶"/>
              <a:defRPr b="0" i="0" sz="1400" u="none" cap="none" strike="noStrike">
                <a:solidFill>
                  <a:srgbClr val="0F486F"/>
                </a:solidFill>
                <a:latin typeface="Century Gothic"/>
                <a:ea typeface="Century Gothic"/>
                <a:cs typeface="Century Gothic"/>
                <a:sym typeface="Century Gothic"/>
              </a:defRPr>
            </a:lvl7pPr>
            <a:lvl8pPr indent="-299720" lvl="7" marL="3657600" marR="0" rtl="0" algn="l">
              <a:spcBef>
                <a:spcPts val="600"/>
              </a:spcBef>
              <a:spcAft>
                <a:spcPts val="0"/>
              </a:spcAft>
              <a:buClr>
                <a:schemeClr val="lt1"/>
              </a:buClr>
              <a:buSzPts val="1120"/>
              <a:buFont typeface="Noto Sans Symbols"/>
              <a:buChar char="▶"/>
              <a:defRPr b="0" i="0" sz="1400" u="none" cap="none" strike="noStrike">
                <a:solidFill>
                  <a:srgbClr val="0F486F"/>
                </a:solidFill>
                <a:latin typeface="Century Gothic"/>
                <a:ea typeface="Century Gothic"/>
                <a:cs typeface="Century Gothic"/>
                <a:sym typeface="Century Gothic"/>
              </a:defRPr>
            </a:lvl8pPr>
            <a:lvl9pPr indent="-299720" lvl="8" marL="4114800" marR="0" rtl="0" algn="l">
              <a:spcBef>
                <a:spcPts val="600"/>
              </a:spcBef>
              <a:spcAft>
                <a:spcPts val="600"/>
              </a:spcAft>
              <a:buClr>
                <a:schemeClr val="lt1"/>
              </a:buClr>
              <a:buSzPts val="1120"/>
              <a:buFont typeface="Noto Sans Symbols"/>
              <a:buChar char="▶"/>
              <a:defRPr b="0" i="0" sz="1400" u="none" cap="none" strike="noStrike">
                <a:solidFill>
                  <a:srgbClr val="0F486F"/>
                </a:solidFill>
                <a:latin typeface="Century Gothic"/>
                <a:ea typeface="Century Gothic"/>
                <a:cs typeface="Century Gothic"/>
                <a:sym typeface="Century Gothic"/>
              </a:defRPr>
            </a:lvl9pPr>
          </a:lstStyle>
          <a:p/>
        </p:txBody>
      </p:sp>
      <p:sp>
        <p:nvSpPr>
          <p:cNvPr id="301" name="Google Shape;301;p37"/>
          <p:cNvSpPr txBox="1"/>
          <p:nvPr>
            <p:ph idx="10" type="dt"/>
          </p:nvPr>
        </p:nvSpPr>
        <p:spPr>
          <a:xfrm>
            <a:off x="9904412" y="6172200"/>
            <a:ext cx="1600200" cy="365125"/>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000">
                <a:solidFill>
                  <a:srgbClr val="09304A"/>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302" name="Google Shape;302;p37"/>
          <p:cNvSpPr txBox="1"/>
          <p:nvPr>
            <p:ph idx="11" type="ftr"/>
          </p:nvPr>
        </p:nvSpPr>
        <p:spPr>
          <a:xfrm>
            <a:off x="684212" y="6172200"/>
            <a:ext cx="7543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000">
                <a:solidFill>
                  <a:srgbClr val="09304A"/>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303" name="Google Shape;303;p37"/>
          <p:cNvSpPr txBox="1"/>
          <p:nvPr>
            <p:ph idx="12" type="sldNum"/>
          </p:nvPr>
        </p:nvSpPr>
        <p:spPr>
          <a:xfrm>
            <a:off x="10363200" y="5578475"/>
            <a:ext cx="1142245" cy="669925"/>
          </a:xfrm>
          <a:prstGeom prst="rect">
            <a:avLst/>
          </a:prstGeom>
          <a:noFill/>
          <a:ln>
            <a:noFill/>
          </a:ln>
        </p:spPr>
        <p:txBody>
          <a:bodyPr anchorCtr="0" anchor="b" bIns="45700" lIns="91425" spcFirstLastPara="1" rIns="91425" wrap="square" tIns="45700">
            <a:noAutofit/>
          </a:bodyPr>
          <a:lstStyle>
            <a:lvl1pPr indent="0" lvl="0" marL="0" marR="0" rtl="0" algn="r">
              <a:spcBef>
                <a:spcPts val="0"/>
              </a:spcBef>
              <a:buNone/>
              <a:defRPr b="0" i="0" sz="3200">
                <a:solidFill>
                  <a:srgbClr val="09304A"/>
                </a:solidFill>
                <a:latin typeface="Century Gothic"/>
                <a:ea typeface="Century Gothic"/>
                <a:cs typeface="Century Gothic"/>
                <a:sym typeface="Century Gothic"/>
              </a:defRPr>
            </a:lvl1pPr>
            <a:lvl2pPr indent="0" lvl="1" marL="0" marR="0" rtl="0" algn="r">
              <a:spcBef>
                <a:spcPts val="0"/>
              </a:spcBef>
              <a:buNone/>
              <a:defRPr b="0" i="0" sz="3200">
                <a:solidFill>
                  <a:srgbClr val="09304A"/>
                </a:solidFill>
                <a:latin typeface="Century Gothic"/>
                <a:ea typeface="Century Gothic"/>
                <a:cs typeface="Century Gothic"/>
                <a:sym typeface="Century Gothic"/>
              </a:defRPr>
            </a:lvl2pPr>
            <a:lvl3pPr indent="0" lvl="2" marL="0" marR="0" rtl="0" algn="r">
              <a:spcBef>
                <a:spcPts val="0"/>
              </a:spcBef>
              <a:buNone/>
              <a:defRPr b="0" i="0" sz="3200">
                <a:solidFill>
                  <a:srgbClr val="09304A"/>
                </a:solidFill>
                <a:latin typeface="Century Gothic"/>
                <a:ea typeface="Century Gothic"/>
                <a:cs typeface="Century Gothic"/>
                <a:sym typeface="Century Gothic"/>
              </a:defRPr>
            </a:lvl3pPr>
            <a:lvl4pPr indent="0" lvl="3" marL="0" marR="0" rtl="0" algn="r">
              <a:spcBef>
                <a:spcPts val="0"/>
              </a:spcBef>
              <a:buNone/>
              <a:defRPr b="0" i="0" sz="3200">
                <a:solidFill>
                  <a:srgbClr val="09304A"/>
                </a:solidFill>
                <a:latin typeface="Century Gothic"/>
                <a:ea typeface="Century Gothic"/>
                <a:cs typeface="Century Gothic"/>
                <a:sym typeface="Century Gothic"/>
              </a:defRPr>
            </a:lvl4pPr>
            <a:lvl5pPr indent="0" lvl="4" marL="0" marR="0" rtl="0" algn="r">
              <a:spcBef>
                <a:spcPts val="0"/>
              </a:spcBef>
              <a:buNone/>
              <a:defRPr b="0" i="0" sz="3200">
                <a:solidFill>
                  <a:srgbClr val="09304A"/>
                </a:solidFill>
                <a:latin typeface="Century Gothic"/>
                <a:ea typeface="Century Gothic"/>
                <a:cs typeface="Century Gothic"/>
                <a:sym typeface="Century Gothic"/>
              </a:defRPr>
            </a:lvl5pPr>
            <a:lvl6pPr indent="0" lvl="5" marL="0" marR="0" rtl="0" algn="r">
              <a:spcBef>
                <a:spcPts val="0"/>
              </a:spcBef>
              <a:buNone/>
              <a:defRPr b="0" i="0" sz="3200">
                <a:solidFill>
                  <a:srgbClr val="09304A"/>
                </a:solidFill>
                <a:latin typeface="Century Gothic"/>
                <a:ea typeface="Century Gothic"/>
                <a:cs typeface="Century Gothic"/>
                <a:sym typeface="Century Gothic"/>
              </a:defRPr>
            </a:lvl6pPr>
            <a:lvl7pPr indent="0" lvl="6" marL="0" marR="0" rtl="0" algn="r">
              <a:spcBef>
                <a:spcPts val="0"/>
              </a:spcBef>
              <a:buNone/>
              <a:defRPr b="0" i="0" sz="3200">
                <a:solidFill>
                  <a:srgbClr val="09304A"/>
                </a:solidFill>
                <a:latin typeface="Century Gothic"/>
                <a:ea typeface="Century Gothic"/>
                <a:cs typeface="Century Gothic"/>
                <a:sym typeface="Century Gothic"/>
              </a:defRPr>
            </a:lvl7pPr>
            <a:lvl8pPr indent="0" lvl="7" marL="0" marR="0" rtl="0" algn="r">
              <a:spcBef>
                <a:spcPts val="0"/>
              </a:spcBef>
              <a:buNone/>
              <a:defRPr b="0" i="0" sz="3200">
                <a:solidFill>
                  <a:srgbClr val="09304A"/>
                </a:solidFill>
                <a:latin typeface="Century Gothic"/>
                <a:ea typeface="Century Gothic"/>
                <a:cs typeface="Century Gothic"/>
                <a:sym typeface="Century Gothic"/>
              </a:defRPr>
            </a:lvl8pPr>
            <a:lvl9pPr indent="0" lvl="8" marL="0" marR="0" rtl="0" algn="r">
              <a:spcBef>
                <a:spcPts val="0"/>
              </a:spcBef>
              <a:buNone/>
              <a:defRPr b="0" i="0" sz="3200">
                <a:solidFill>
                  <a:srgbClr val="09304A"/>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2" name="Shape 422"/>
        <p:cNvGrpSpPr/>
        <p:nvPr/>
      </p:nvGrpSpPr>
      <p:grpSpPr>
        <a:xfrm>
          <a:off x="0" y="0"/>
          <a:ext cx="0" cy="0"/>
          <a:chOff x="0" y="0"/>
          <a:chExt cx="0" cy="0"/>
        </a:xfrm>
      </p:grpSpPr>
      <p:sp>
        <p:nvSpPr>
          <p:cNvPr id="423" name="Google Shape;423;p55"/>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marR="0" rtl="0" algn="l">
              <a:lnSpc>
                <a:spcPct val="80000"/>
              </a:lnSpc>
              <a:spcBef>
                <a:spcPts val="0"/>
              </a:spcBef>
              <a:spcAft>
                <a:spcPts val="0"/>
              </a:spcAft>
              <a:buClr>
                <a:srgbClr val="0C0C0C"/>
              </a:buClr>
              <a:buSzPts val="5000"/>
              <a:buFont typeface="Twentieth Century"/>
              <a:buNone/>
              <a:defRPr b="0" i="0" sz="5000" u="none" cap="none" strike="noStrike">
                <a:solidFill>
                  <a:srgbClr val="0C0C0C"/>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24" name="Google Shape;424;p55"/>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lvl1pPr indent="-368300" lvl="0" marL="457200" marR="0" rtl="0" algn="l">
              <a:lnSpc>
                <a:spcPct val="90000"/>
              </a:lnSpc>
              <a:spcBef>
                <a:spcPts val="1200"/>
              </a:spcBef>
              <a:spcAft>
                <a:spcPts val="0"/>
              </a:spcAft>
              <a:buClr>
                <a:schemeClr val="accent1"/>
              </a:buClr>
              <a:buSzPts val="2200"/>
              <a:buFont typeface="Twentieth Century"/>
              <a:buChar char=" "/>
              <a:defRPr b="0" i="0" sz="2200" u="none" cap="none" strike="noStrike">
                <a:solidFill>
                  <a:schemeClr val="dk1"/>
                </a:solidFill>
                <a:latin typeface="Twentieth Century"/>
                <a:ea typeface="Twentieth Century"/>
                <a:cs typeface="Twentieth Century"/>
                <a:sym typeface="Twentieth Century"/>
              </a:defRPr>
            </a:lvl1pPr>
            <a:lvl2pPr indent="-342900" lvl="1" marL="914400" marR="0" rtl="0" algn="l">
              <a:lnSpc>
                <a:spcPct val="90000"/>
              </a:lnSpc>
              <a:spcBef>
                <a:spcPts val="200"/>
              </a:spcBef>
              <a:spcAft>
                <a:spcPts val="0"/>
              </a:spcAft>
              <a:buClr>
                <a:schemeClr val="accent1"/>
              </a:buClr>
              <a:buSzPts val="1800"/>
              <a:buFont typeface="Noto Sans Symbols"/>
              <a:buChar char="🢝"/>
              <a:defRPr b="0" i="0" sz="1800" u="none" cap="none" strike="noStrike">
                <a:solidFill>
                  <a:schemeClr val="dk1"/>
                </a:solidFill>
                <a:latin typeface="Twentieth Century"/>
                <a:ea typeface="Twentieth Century"/>
                <a:cs typeface="Twentieth Century"/>
                <a:sym typeface="Twentieth Century"/>
              </a:defRPr>
            </a:lvl2pPr>
            <a:lvl3pPr indent="-317500" lvl="2" marL="13716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3pPr>
            <a:lvl4pPr indent="-317500" lvl="3" marL="18288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4pPr>
            <a:lvl5pPr indent="-317500" lvl="4" marL="22860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5pPr>
            <a:lvl6pPr indent="-317500" lvl="5" marL="27432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6pPr>
            <a:lvl7pPr indent="-317500" lvl="6" marL="32004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7pPr>
            <a:lvl8pPr indent="-317500" lvl="7" marL="36576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8pPr>
            <a:lvl9pPr indent="-317500" lvl="8" marL="4114800" marR="0" rtl="0" algn="l">
              <a:lnSpc>
                <a:spcPct val="90000"/>
              </a:lnSpc>
              <a:spcBef>
                <a:spcPts val="400"/>
              </a:spcBef>
              <a:spcAft>
                <a:spcPts val="40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9pPr>
          </a:lstStyle>
          <a:p/>
        </p:txBody>
      </p:sp>
      <p:sp>
        <p:nvSpPr>
          <p:cNvPr id="425" name="Google Shape;425;p55"/>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000">
                <a:solidFill>
                  <a:srgbClr val="0C0C0C"/>
                </a:solidFill>
                <a:latin typeface="Twentieth Century"/>
                <a:ea typeface="Twentieth Century"/>
                <a:cs typeface="Twentieth Century"/>
                <a:sym typeface="Twentieth Century"/>
              </a:defRPr>
            </a:lvl1pPr>
            <a:lvl2pPr lvl="1"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2pPr>
            <a:lvl3pPr lvl="2"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3pPr>
            <a:lvl4pPr lvl="3"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4pPr>
            <a:lvl5pPr lvl="4"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5pPr>
            <a:lvl6pPr lvl="5"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6pPr>
            <a:lvl7pPr lvl="6"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7pPr>
            <a:lvl8pPr lvl="7"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8pPr>
            <a:lvl9pPr lvl="8"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426" name="Google Shape;426;p55"/>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1000" cap="none">
                <a:solidFill>
                  <a:srgbClr val="0C0C0C"/>
                </a:solidFill>
                <a:latin typeface="Twentieth Century"/>
                <a:ea typeface="Twentieth Century"/>
                <a:cs typeface="Twentieth Century"/>
                <a:sym typeface="Twentieth Century"/>
              </a:defRPr>
            </a:lvl1pPr>
            <a:lvl2pPr lvl="1"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2pPr>
            <a:lvl3pPr lvl="2"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3pPr>
            <a:lvl4pPr lvl="3"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4pPr>
            <a:lvl5pPr lvl="4"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5pPr>
            <a:lvl6pPr lvl="5"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6pPr>
            <a:lvl7pPr lvl="6"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7pPr>
            <a:lvl8pPr lvl="7"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8pPr>
            <a:lvl9pPr lvl="8"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427" name="Google Shape;427;p55"/>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000">
                <a:solidFill>
                  <a:srgbClr val="0C0C0C"/>
                </a:solidFill>
                <a:latin typeface="Twentieth Century"/>
                <a:ea typeface="Twentieth Century"/>
                <a:cs typeface="Twentieth Century"/>
                <a:sym typeface="Twentieth Century"/>
              </a:defRPr>
            </a:lvl1pPr>
            <a:lvl2pPr indent="0" lvl="1" marL="0" marR="0" rtl="0" algn="l">
              <a:spcBef>
                <a:spcPts val="0"/>
              </a:spcBef>
              <a:buNone/>
              <a:defRPr sz="1000">
                <a:solidFill>
                  <a:srgbClr val="0C0C0C"/>
                </a:solidFill>
                <a:latin typeface="Twentieth Century"/>
                <a:ea typeface="Twentieth Century"/>
                <a:cs typeface="Twentieth Century"/>
                <a:sym typeface="Twentieth Century"/>
              </a:defRPr>
            </a:lvl2pPr>
            <a:lvl3pPr indent="0" lvl="2" marL="0" marR="0" rtl="0" algn="l">
              <a:spcBef>
                <a:spcPts val="0"/>
              </a:spcBef>
              <a:buNone/>
              <a:defRPr sz="1000">
                <a:solidFill>
                  <a:srgbClr val="0C0C0C"/>
                </a:solidFill>
                <a:latin typeface="Twentieth Century"/>
                <a:ea typeface="Twentieth Century"/>
                <a:cs typeface="Twentieth Century"/>
                <a:sym typeface="Twentieth Century"/>
              </a:defRPr>
            </a:lvl3pPr>
            <a:lvl4pPr indent="0" lvl="3" marL="0" marR="0" rtl="0" algn="l">
              <a:spcBef>
                <a:spcPts val="0"/>
              </a:spcBef>
              <a:buNone/>
              <a:defRPr sz="1000">
                <a:solidFill>
                  <a:srgbClr val="0C0C0C"/>
                </a:solidFill>
                <a:latin typeface="Twentieth Century"/>
                <a:ea typeface="Twentieth Century"/>
                <a:cs typeface="Twentieth Century"/>
                <a:sym typeface="Twentieth Century"/>
              </a:defRPr>
            </a:lvl4pPr>
            <a:lvl5pPr indent="0" lvl="4" marL="0" marR="0" rtl="0" algn="l">
              <a:spcBef>
                <a:spcPts val="0"/>
              </a:spcBef>
              <a:buNone/>
              <a:defRPr sz="1000">
                <a:solidFill>
                  <a:srgbClr val="0C0C0C"/>
                </a:solidFill>
                <a:latin typeface="Twentieth Century"/>
                <a:ea typeface="Twentieth Century"/>
                <a:cs typeface="Twentieth Century"/>
                <a:sym typeface="Twentieth Century"/>
              </a:defRPr>
            </a:lvl5pPr>
            <a:lvl6pPr indent="0" lvl="5" marL="0" marR="0" rtl="0" algn="l">
              <a:spcBef>
                <a:spcPts val="0"/>
              </a:spcBef>
              <a:buNone/>
              <a:defRPr sz="1000">
                <a:solidFill>
                  <a:srgbClr val="0C0C0C"/>
                </a:solidFill>
                <a:latin typeface="Twentieth Century"/>
                <a:ea typeface="Twentieth Century"/>
                <a:cs typeface="Twentieth Century"/>
                <a:sym typeface="Twentieth Century"/>
              </a:defRPr>
            </a:lvl6pPr>
            <a:lvl7pPr indent="0" lvl="6" marL="0" marR="0" rtl="0" algn="l">
              <a:spcBef>
                <a:spcPts val="0"/>
              </a:spcBef>
              <a:buNone/>
              <a:defRPr sz="1000">
                <a:solidFill>
                  <a:srgbClr val="0C0C0C"/>
                </a:solidFill>
                <a:latin typeface="Twentieth Century"/>
                <a:ea typeface="Twentieth Century"/>
                <a:cs typeface="Twentieth Century"/>
                <a:sym typeface="Twentieth Century"/>
              </a:defRPr>
            </a:lvl7pPr>
            <a:lvl8pPr indent="0" lvl="7" marL="0" marR="0" rtl="0" algn="l">
              <a:spcBef>
                <a:spcPts val="0"/>
              </a:spcBef>
              <a:buNone/>
              <a:defRPr sz="1000">
                <a:solidFill>
                  <a:srgbClr val="0C0C0C"/>
                </a:solidFill>
                <a:latin typeface="Twentieth Century"/>
                <a:ea typeface="Twentieth Century"/>
                <a:cs typeface="Twentieth Century"/>
                <a:sym typeface="Twentieth Century"/>
              </a:defRPr>
            </a:lvl8pPr>
            <a:lvl9pPr indent="0" lvl="8" marL="0" marR="0" rtl="0" algn="l">
              <a:spcBef>
                <a:spcPts val="0"/>
              </a:spcBef>
              <a:buNone/>
              <a:defRPr sz="1000">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cxnSp>
        <p:nvCxnSpPr>
          <p:cNvPr id="428" name="Google Shape;428;p55"/>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06" name="Shape 506"/>
        <p:cNvGrpSpPr/>
        <p:nvPr/>
      </p:nvGrpSpPr>
      <p:grpSpPr>
        <a:xfrm>
          <a:off x="0" y="0"/>
          <a:ext cx="0" cy="0"/>
          <a:chOff x="0" y="0"/>
          <a:chExt cx="0" cy="0"/>
        </a:xfrm>
      </p:grpSpPr>
      <p:sp>
        <p:nvSpPr>
          <p:cNvPr id="507" name="Google Shape;507;p67"/>
          <p:cNvSpPr txBox="1"/>
          <p:nvPr>
            <p:ph type="title"/>
          </p:nvPr>
        </p:nvSpPr>
        <p:spPr>
          <a:xfrm>
            <a:off x="685801" y="609600"/>
            <a:ext cx="10131425" cy="1456267"/>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508" name="Google Shape;508;p67"/>
          <p:cNvSpPr txBox="1"/>
          <p:nvPr>
            <p:ph idx="1" type="body"/>
          </p:nvPr>
        </p:nvSpPr>
        <p:spPr>
          <a:xfrm>
            <a:off x="685801" y="2142067"/>
            <a:ext cx="10131425" cy="3649133"/>
          </a:xfrm>
          <a:prstGeom prst="rect">
            <a:avLst/>
          </a:prstGeom>
          <a:noFill/>
          <a:ln>
            <a:noFill/>
          </a:ln>
        </p:spPr>
        <p:txBody>
          <a:bodyPr anchorCtr="0" anchor="ctr" bIns="45700" lIns="91425" spcFirstLastPara="1" rIns="91425" wrap="square" tIns="45700">
            <a:normAutofit/>
          </a:bodyPr>
          <a:lstStyle>
            <a:lvl1pPr indent="-342900" lvl="0" marL="457200" marR="0" rtl="0" algn="l">
              <a:spcBef>
                <a:spcPts val="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1pPr>
            <a:lvl2pPr indent="-330200" lvl="1" marL="914400" marR="0" rtl="0" algn="l">
              <a:spcBef>
                <a:spcPts val="10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2pPr>
            <a:lvl3pPr indent="-317500" lvl="2" marL="1371600" marR="0" rtl="0" algn="l">
              <a:spcBef>
                <a:spcPts val="10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3pPr>
            <a:lvl4pPr indent="-304800" lvl="3" marL="1828800" marR="0" rtl="0" algn="l">
              <a:spcBef>
                <a:spcPts val="1000"/>
              </a:spcBef>
              <a:spcAft>
                <a:spcPts val="0"/>
              </a:spcAft>
              <a:buClr>
                <a:schemeClr val="lt1"/>
              </a:buClr>
              <a:buSzPts val="1200"/>
              <a:buFont typeface="Arial"/>
              <a:buChar char="•"/>
              <a:defRPr b="0" i="0" sz="1200" u="none" cap="none" strike="noStrike">
                <a:solidFill>
                  <a:schemeClr val="lt1"/>
                </a:solidFill>
                <a:latin typeface="Calibri"/>
                <a:ea typeface="Calibri"/>
                <a:cs typeface="Calibri"/>
                <a:sym typeface="Calibri"/>
              </a:defRPr>
            </a:lvl4pPr>
            <a:lvl5pPr indent="-304800" lvl="4" marL="2286000" marR="0" rtl="0" algn="l">
              <a:spcBef>
                <a:spcPts val="1000"/>
              </a:spcBef>
              <a:spcAft>
                <a:spcPts val="0"/>
              </a:spcAft>
              <a:buClr>
                <a:schemeClr val="lt1"/>
              </a:buClr>
              <a:buSzPts val="1200"/>
              <a:buFont typeface="Arial"/>
              <a:buChar char="•"/>
              <a:defRPr b="0" i="0" sz="1200" u="none" cap="none" strike="noStrike">
                <a:solidFill>
                  <a:schemeClr val="lt1"/>
                </a:solidFill>
                <a:latin typeface="Calibri"/>
                <a:ea typeface="Calibri"/>
                <a:cs typeface="Calibri"/>
                <a:sym typeface="Calibri"/>
              </a:defRPr>
            </a:lvl5pPr>
            <a:lvl6pPr indent="-304800" lvl="5" marL="2743200" marR="0" rtl="0" algn="l">
              <a:spcBef>
                <a:spcPts val="1000"/>
              </a:spcBef>
              <a:spcAft>
                <a:spcPts val="0"/>
              </a:spcAft>
              <a:buClr>
                <a:schemeClr val="lt1"/>
              </a:buClr>
              <a:buSzPts val="1200"/>
              <a:buFont typeface="Arial"/>
              <a:buChar char="•"/>
              <a:defRPr b="0" i="0" sz="1200" u="none" cap="none" strike="noStrike">
                <a:solidFill>
                  <a:schemeClr val="lt1"/>
                </a:solidFill>
                <a:latin typeface="Calibri"/>
                <a:ea typeface="Calibri"/>
                <a:cs typeface="Calibri"/>
                <a:sym typeface="Calibri"/>
              </a:defRPr>
            </a:lvl6pPr>
            <a:lvl7pPr indent="-304800" lvl="6" marL="3200400" marR="0" rtl="0" algn="l">
              <a:spcBef>
                <a:spcPts val="1000"/>
              </a:spcBef>
              <a:spcAft>
                <a:spcPts val="0"/>
              </a:spcAft>
              <a:buClr>
                <a:schemeClr val="lt1"/>
              </a:buClr>
              <a:buSzPts val="1200"/>
              <a:buFont typeface="Arial"/>
              <a:buChar char="•"/>
              <a:defRPr b="0" i="0" sz="1200" u="none" cap="none" strike="noStrike">
                <a:solidFill>
                  <a:schemeClr val="lt1"/>
                </a:solidFill>
                <a:latin typeface="Calibri"/>
                <a:ea typeface="Calibri"/>
                <a:cs typeface="Calibri"/>
                <a:sym typeface="Calibri"/>
              </a:defRPr>
            </a:lvl7pPr>
            <a:lvl8pPr indent="-304800" lvl="7" marL="3657600" marR="0" rtl="0" algn="l">
              <a:spcBef>
                <a:spcPts val="1000"/>
              </a:spcBef>
              <a:spcAft>
                <a:spcPts val="0"/>
              </a:spcAft>
              <a:buClr>
                <a:schemeClr val="lt1"/>
              </a:buClr>
              <a:buSzPts val="1200"/>
              <a:buFont typeface="Arial"/>
              <a:buChar char="•"/>
              <a:defRPr b="0" i="0" sz="1200" u="none" cap="none" strike="noStrike">
                <a:solidFill>
                  <a:schemeClr val="lt1"/>
                </a:solidFill>
                <a:latin typeface="Calibri"/>
                <a:ea typeface="Calibri"/>
                <a:cs typeface="Calibri"/>
                <a:sym typeface="Calibri"/>
              </a:defRPr>
            </a:lvl8pPr>
            <a:lvl9pPr indent="-304800" lvl="8" marL="4114800" marR="0" rtl="0" algn="l">
              <a:spcBef>
                <a:spcPts val="1000"/>
              </a:spcBef>
              <a:spcAft>
                <a:spcPts val="1000"/>
              </a:spcAft>
              <a:buClr>
                <a:schemeClr val="lt1"/>
              </a:buClr>
              <a:buSzPts val="1200"/>
              <a:buFont typeface="Arial"/>
              <a:buChar char="•"/>
              <a:defRPr b="0" i="0" sz="1200" u="none" cap="none" strike="noStrike">
                <a:solidFill>
                  <a:schemeClr val="lt1"/>
                </a:solidFill>
                <a:latin typeface="Calibri"/>
                <a:ea typeface="Calibri"/>
                <a:cs typeface="Calibri"/>
                <a:sym typeface="Calibri"/>
              </a:defRPr>
            </a:lvl9pPr>
          </a:lstStyle>
          <a:p/>
        </p:txBody>
      </p:sp>
      <p:sp>
        <p:nvSpPr>
          <p:cNvPr id="509" name="Google Shape;509;p67"/>
          <p:cNvSpPr txBox="1"/>
          <p:nvPr>
            <p:ph idx="10" type="dt"/>
          </p:nvPr>
        </p:nvSpPr>
        <p:spPr>
          <a:xfrm>
            <a:off x="8589660" y="5870575"/>
            <a:ext cx="1600200" cy="3778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510" name="Google Shape;510;p67"/>
          <p:cNvSpPr txBox="1"/>
          <p:nvPr>
            <p:ph idx="11" type="ftr"/>
          </p:nvPr>
        </p:nvSpPr>
        <p:spPr>
          <a:xfrm>
            <a:off x="685800" y="5870575"/>
            <a:ext cx="7827659" cy="3778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511" name="Google Shape;511;p67"/>
          <p:cNvSpPr txBox="1"/>
          <p:nvPr>
            <p:ph idx="12" type="sldNum"/>
          </p:nvPr>
        </p:nvSpPr>
        <p:spPr>
          <a:xfrm>
            <a:off x="10266060" y="5870575"/>
            <a:ext cx="551167" cy="3778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a:solidFill>
                  <a:schemeClr val="lt1"/>
                </a:solidFill>
                <a:latin typeface="Calibri"/>
                <a:ea typeface="Calibri"/>
                <a:cs typeface="Calibri"/>
                <a:sym typeface="Calibri"/>
              </a:defRPr>
            </a:lvl1pPr>
            <a:lvl2pPr indent="0" lvl="1" marL="0" marR="0" rtl="0" algn="r">
              <a:spcBef>
                <a:spcPts val="0"/>
              </a:spcBef>
              <a:buNone/>
              <a:defRPr b="0" i="0" sz="1000">
                <a:solidFill>
                  <a:schemeClr val="lt1"/>
                </a:solidFill>
                <a:latin typeface="Calibri"/>
                <a:ea typeface="Calibri"/>
                <a:cs typeface="Calibri"/>
                <a:sym typeface="Calibri"/>
              </a:defRPr>
            </a:lvl2pPr>
            <a:lvl3pPr indent="0" lvl="2" marL="0" marR="0" rtl="0" algn="r">
              <a:spcBef>
                <a:spcPts val="0"/>
              </a:spcBef>
              <a:buNone/>
              <a:defRPr b="0" i="0" sz="1000">
                <a:solidFill>
                  <a:schemeClr val="lt1"/>
                </a:solidFill>
                <a:latin typeface="Calibri"/>
                <a:ea typeface="Calibri"/>
                <a:cs typeface="Calibri"/>
                <a:sym typeface="Calibri"/>
              </a:defRPr>
            </a:lvl3pPr>
            <a:lvl4pPr indent="0" lvl="3" marL="0" marR="0" rtl="0" algn="r">
              <a:spcBef>
                <a:spcPts val="0"/>
              </a:spcBef>
              <a:buNone/>
              <a:defRPr b="0" i="0" sz="1000">
                <a:solidFill>
                  <a:schemeClr val="lt1"/>
                </a:solidFill>
                <a:latin typeface="Calibri"/>
                <a:ea typeface="Calibri"/>
                <a:cs typeface="Calibri"/>
                <a:sym typeface="Calibri"/>
              </a:defRPr>
            </a:lvl4pPr>
            <a:lvl5pPr indent="0" lvl="4" marL="0" marR="0" rtl="0" algn="r">
              <a:spcBef>
                <a:spcPts val="0"/>
              </a:spcBef>
              <a:buNone/>
              <a:defRPr b="0" i="0" sz="1000">
                <a:solidFill>
                  <a:schemeClr val="lt1"/>
                </a:solidFill>
                <a:latin typeface="Calibri"/>
                <a:ea typeface="Calibri"/>
                <a:cs typeface="Calibri"/>
                <a:sym typeface="Calibri"/>
              </a:defRPr>
            </a:lvl5pPr>
            <a:lvl6pPr indent="0" lvl="5" marL="0" marR="0" rtl="0" algn="r">
              <a:spcBef>
                <a:spcPts val="0"/>
              </a:spcBef>
              <a:buNone/>
              <a:defRPr b="0" i="0" sz="1000">
                <a:solidFill>
                  <a:schemeClr val="lt1"/>
                </a:solidFill>
                <a:latin typeface="Calibri"/>
                <a:ea typeface="Calibri"/>
                <a:cs typeface="Calibri"/>
                <a:sym typeface="Calibri"/>
              </a:defRPr>
            </a:lvl6pPr>
            <a:lvl7pPr indent="0" lvl="6" marL="0" marR="0" rtl="0" algn="r">
              <a:spcBef>
                <a:spcPts val="0"/>
              </a:spcBef>
              <a:buNone/>
              <a:defRPr b="0" i="0" sz="1000">
                <a:solidFill>
                  <a:schemeClr val="lt1"/>
                </a:solidFill>
                <a:latin typeface="Calibri"/>
                <a:ea typeface="Calibri"/>
                <a:cs typeface="Calibri"/>
                <a:sym typeface="Calibri"/>
              </a:defRPr>
            </a:lvl7pPr>
            <a:lvl8pPr indent="0" lvl="7" marL="0" marR="0" rtl="0" algn="r">
              <a:spcBef>
                <a:spcPts val="0"/>
              </a:spcBef>
              <a:buNone/>
              <a:defRPr b="0" i="0" sz="1000">
                <a:solidFill>
                  <a:schemeClr val="lt1"/>
                </a:solidFill>
                <a:latin typeface="Calibri"/>
                <a:ea typeface="Calibri"/>
                <a:cs typeface="Calibri"/>
                <a:sym typeface="Calibri"/>
              </a:defRPr>
            </a:lvl8pPr>
            <a:lvl9pPr indent="0" lvl="8" marL="0" marR="0" rtl="0" algn="r">
              <a:spcBef>
                <a:spcPts val="0"/>
              </a:spcBef>
              <a:buNone/>
              <a:defRPr b="0" i="0" sz="10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1" name="Shape 641"/>
        <p:cNvGrpSpPr/>
        <p:nvPr/>
      </p:nvGrpSpPr>
      <p:grpSpPr>
        <a:xfrm>
          <a:off x="0" y="0"/>
          <a:ext cx="0" cy="0"/>
          <a:chOff x="0" y="0"/>
          <a:chExt cx="0" cy="0"/>
        </a:xfrm>
      </p:grpSpPr>
      <p:sp>
        <p:nvSpPr>
          <p:cNvPr id="642" name="Google Shape;642;p8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43" name="Google Shape;643;p8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4" name="Google Shape;644;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5" name="Google Shape;645;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6" name="Google Shape;646;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2.jpg"/><Relationship Id="rId4" Type="http://schemas.openxmlformats.org/officeDocument/2006/relationships/image" Target="../media/image23.jpg"/><Relationship Id="rId5" Type="http://schemas.openxmlformats.org/officeDocument/2006/relationships/image" Target="../media/image29.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0.xml"/><Relationship Id="rId3" Type="http://schemas.openxmlformats.org/officeDocument/2006/relationships/image" Target="../media/image87.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4.xml"/><Relationship Id="rId3" Type="http://schemas.openxmlformats.org/officeDocument/2006/relationships/image" Target="../media/image95.jpg"/><Relationship Id="rId4" Type="http://schemas.openxmlformats.org/officeDocument/2006/relationships/image" Target="../media/image96.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5.xml"/><Relationship Id="rId3" Type="http://schemas.openxmlformats.org/officeDocument/2006/relationships/image" Target="../media/image103.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0.jpg"/><Relationship Id="rId4" Type="http://schemas.openxmlformats.org/officeDocument/2006/relationships/image" Target="../media/image17.jpg"/><Relationship Id="rId5" Type="http://schemas.openxmlformats.org/officeDocument/2006/relationships/image" Target="../media/image19.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1.xml"/><Relationship Id="rId3" Type="http://schemas.openxmlformats.org/officeDocument/2006/relationships/image" Target="../media/image91.jpg"/><Relationship Id="rId4" Type="http://schemas.openxmlformats.org/officeDocument/2006/relationships/image" Target="../media/image94.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2.xml"/><Relationship Id="rId3" Type="http://schemas.openxmlformats.org/officeDocument/2006/relationships/image" Target="../media/image93.jpg"/><Relationship Id="rId4" Type="http://schemas.openxmlformats.org/officeDocument/2006/relationships/image" Target="../media/image99.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7.xml"/><Relationship Id="rId3" Type="http://schemas.openxmlformats.org/officeDocument/2006/relationships/image" Target="../media/image98.jpg"/><Relationship Id="rId4" Type="http://schemas.openxmlformats.org/officeDocument/2006/relationships/image" Target="../media/image102.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8.xml"/><Relationship Id="rId3" Type="http://schemas.openxmlformats.org/officeDocument/2006/relationships/image" Target="../media/image101.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7.jpg"/><Relationship Id="rId4" Type="http://schemas.openxmlformats.org/officeDocument/2006/relationships/image" Target="../media/image24.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0.xml"/><Relationship Id="rId3" Type="http://schemas.openxmlformats.org/officeDocument/2006/relationships/image" Target="../media/image112.jpg"/><Relationship Id="rId4" Type="http://schemas.openxmlformats.org/officeDocument/2006/relationships/image" Target="../media/image108.jpg"/><Relationship Id="rId5" Type="http://schemas.openxmlformats.org/officeDocument/2006/relationships/image" Target="../media/image104.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28.xml"/><Relationship Id="rId3" Type="http://schemas.openxmlformats.org/officeDocument/2006/relationships/image" Target="../media/image105.jpg"/><Relationship Id="rId4" Type="http://schemas.openxmlformats.org/officeDocument/2006/relationships/image" Target="../media/image115.jp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30.xml"/><Relationship Id="rId3" Type="http://schemas.openxmlformats.org/officeDocument/2006/relationships/image" Target="../media/image106.jpg"/><Relationship Id="rId4" Type="http://schemas.openxmlformats.org/officeDocument/2006/relationships/image" Target="../media/image107.jp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36.xml"/><Relationship Id="rId3" Type="http://schemas.openxmlformats.org/officeDocument/2006/relationships/image" Target="../media/image110.gif"/></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6.jpg"/><Relationship Id="rId4" Type="http://schemas.openxmlformats.org/officeDocument/2006/relationships/image" Target="../media/image28.jp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44.xml"/><Relationship Id="rId3" Type="http://schemas.openxmlformats.org/officeDocument/2006/relationships/image" Target="../media/image116.jpg"/><Relationship Id="rId4" Type="http://schemas.openxmlformats.org/officeDocument/2006/relationships/image" Target="../media/image118.jp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45.xml"/><Relationship Id="rId3" Type="http://schemas.openxmlformats.org/officeDocument/2006/relationships/image" Target="../media/image113.jpg"/><Relationship Id="rId4" Type="http://schemas.openxmlformats.org/officeDocument/2006/relationships/image" Target="../media/image111.jp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50.xml"/><Relationship Id="rId3" Type="http://schemas.openxmlformats.org/officeDocument/2006/relationships/image" Target="../media/image117.jp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54.xml"/><Relationship Id="rId3" Type="http://schemas.openxmlformats.org/officeDocument/2006/relationships/image" Target="../media/image109.jp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55.xml"/><Relationship Id="rId3" Type="http://schemas.openxmlformats.org/officeDocument/2006/relationships/image" Target="../media/image131.jp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56.xml"/><Relationship Id="rId3" Type="http://schemas.openxmlformats.org/officeDocument/2006/relationships/image" Target="../media/image119.jpg"/><Relationship Id="rId4" Type="http://schemas.openxmlformats.org/officeDocument/2006/relationships/image" Target="../media/image155.jp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58.xml"/><Relationship Id="rId3" Type="http://schemas.openxmlformats.org/officeDocument/2006/relationships/image" Target="../media/image121.jpg"/><Relationship Id="rId4" Type="http://schemas.openxmlformats.org/officeDocument/2006/relationships/image" Target="../media/image122.jpg"/><Relationship Id="rId5" Type="http://schemas.openxmlformats.org/officeDocument/2006/relationships/image" Target="../media/image120.jp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59.xml"/><Relationship Id="rId3" Type="http://schemas.openxmlformats.org/officeDocument/2006/relationships/image" Target="../media/image12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0.jp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60.xml"/><Relationship Id="rId3" Type="http://schemas.openxmlformats.org/officeDocument/2006/relationships/image" Target="../media/image132.png"/><Relationship Id="rId4" Type="http://schemas.openxmlformats.org/officeDocument/2006/relationships/image" Target="../media/image128.jp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62.xml"/><Relationship Id="rId3" Type="http://schemas.openxmlformats.org/officeDocument/2006/relationships/image" Target="../media/image124.jpg"/><Relationship Id="rId4" Type="http://schemas.openxmlformats.org/officeDocument/2006/relationships/image" Target="../media/image123.jp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67.xml"/><Relationship Id="rId3" Type="http://schemas.openxmlformats.org/officeDocument/2006/relationships/image" Target="../media/image129.jpg"/><Relationship Id="rId4" Type="http://schemas.openxmlformats.org/officeDocument/2006/relationships/image" Target="../media/image125.jp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68.xml"/><Relationship Id="rId3" Type="http://schemas.openxmlformats.org/officeDocument/2006/relationships/image" Target="../media/image127.jpg"/><Relationship Id="rId4" Type="http://schemas.openxmlformats.org/officeDocument/2006/relationships/image" Target="../media/image150.jpg"/><Relationship Id="rId5" Type="http://schemas.openxmlformats.org/officeDocument/2006/relationships/image" Target="../media/image130.jp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0.jpg"/><Relationship Id="rId4" Type="http://schemas.openxmlformats.org/officeDocument/2006/relationships/image" Target="../media/image34.jp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70.xml"/><Relationship Id="rId3" Type="http://schemas.openxmlformats.org/officeDocument/2006/relationships/image" Target="../media/image136.jpg"/><Relationship Id="rId4" Type="http://schemas.openxmlformats.org/officeDocument/2006/relationships/image" Target="../media/image137.jp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71.xml"/><Relationship Id="rId3" Type="http://schemas.openxmlformats.org/officeDocument/2006/relationships/image" Target="../media/image133.jp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72.xml"/><Relationship Id="rId3" Type="http://schemas.openxmlformats.org/officeDocument/2006/relationships/image" Target="../media/image97.jp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7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74.xml"/><Relationship Id="rId3" Type="http://schemas.openxmlformats.org/officeDocument/2006/relationships/image" Target="../media/image135.jpg"/><Relationship Id="rId4" Type="http://schemas.openxmlformats.org/officeDocument/2006/relationships/image" Target="../media/image138.jp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76.xml"/><Relationship Id="rId3" Type="http://schemas.openxmlformats.org/officeDocument/2006/relationships/image" Target="../media/image139.jpg"/><Relationship Id="rId4" Type="http://schemas.openxmlformats.org/officeDocument/2006/relationships/image" Target="../media/image144.jp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77.xml"/><Relationship Id="rId3" Type="http://schemas.openxmlformats.org/officeDocument/2006/relationships/image" Target="../media/image145.jpg"/><Relationship Id="rId4" Type="http://schemas.openxmlformats.org/officeDocument/2006/relationships/image" Target="../media/image147.jp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7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6.jp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8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8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82.xml"/><Relationship Id="rId3" Type="http://schemas.openxmlformats.org/officeDocument/2006/relationships/image" Target="../media/image142.jp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8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8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85.xml"/><Relationship Id="rId3" Type="http://schemas.openxmlformats.org/officeDocument/2006/relationships/image" Target="../media/image146.jpg"/><Relationship Id="rId4" Type="http://schemas.openxmlformats.org/officeDocument/2006/relationships/image" Target="../media/image140.jpg"/><Relationship Id="rId5" Type="http://schemas.openxmlformats.org/officeDocument/2006/relationships/image" Target="../media/image143.jpg"/><Relationship Id="rId6" Type="http://schemas.openxmlformats.org/officeDocument/2006/relationships/image" Target="../media/image149.jp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86.xml"/><Relationship Id="rId3" Type="http://schemas.openxmlformats.org/officeDocument/2006/relationships/image" Target="../media/image141.jp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8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88.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8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90.xml"/><Relationship Id="rId3" Type="http://schemas.openxmlformats.org/officeDocument/2006/relationships/image" Target="../media/image168.jp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91.xml"/><Relationship Id="rId3" Type="http://schemas.openxmlformats.org/officeDocument/2006/relationships/slide" Target="/ppt/slides/slide4.xml"/><Relationship Id="rId4" Type="http://schemas.openxmlformats.org/officeDocument/2006/relationships/image" Target="../media/image151.jpg"/><Relationship Id="rId5" Type="http://schemas.openxmlformats.org/officeDocument/2006/relationships/slide" Target="/ppt/slides/slide4.xml"/><Relationship Id="rId6" Type="http://schemas.openxmlformats.org/officeDocument/2006/relationships/slide" Target="/ppt/slides/slide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9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9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9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9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9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97.xml"/><Relationship Id="rId3" Type="http://schemas.openxmlformats.org/officeDocument/2006/relationships/image" Target="../media/image148.jp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9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9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1.jp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0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01.xml"/><Relationship Id="rId3" Type="http://schemas.openxmlformats.org/officeDocument/2006/relationships/image" Target="../media/image152.jpg"/><Relationship Id="rId4" Type="http://schemas.openxmlformats.org/officeDocument/2006/relationships/image" Target="../media/image154.jp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02.xml"/><Relationship Id="rId3" Type="http://schemas.openxmlformats.org/officeDocument/2006/relationships/image" Target="../media/image153.jpg"/><Relationship Id="rId4" Type="http://schemas.openxmlformats.org/officeDocument/2006/relationships/image" Target="../media/image163.jpg"/><Relationship Id="rId5" Type="http://schemas.openxmlformats.org/officeDocument/2006/relationships/image" Target="../media/image157.jp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20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0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05.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0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0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0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0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1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1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12.xml"/><Relationship Id="rId3" Type="http://schemas.openxmlformats.org/officeDocument/2006/relationships/image" Target="../media/image161.jpg"/><Relationship Id="rId4" Type="http://schemas.openxmlformats.org/officeDocument/2006/relationships/image" Target="../media/image156.jpg"/><Relationship Id="rId5" Type="http://schemas.openxmlformats.org/officeDocument/2006/relationships/image" Target="../media/image159.jp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1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14.xml"/><Relationship Id="rId3" Type="http://schemas.openxmlformats.org/officeDocument/2006/relationships/image" Target="../media/image158.jpg"/><Relationship Id="rId4" Type="http://schemas.openxmlformats.org/officeDocument/2006/relationships/image" Target="../media/image164.jp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15.xml"/><Relationship Id="rId3" Type="http://schemas.openxmlformats.org/officeDocument/2006/relationships/image" Target="../media/image167.jp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16.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17.xml"/><Relationship Id="rId3" Type="http://schemas.openxmlformats.org/officeDocument/2006/relationships/image" Target="../media/image162.jp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18.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20.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22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2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23.xml"/><Relationship Id="rId3" Type="http://schemas.openxmlformats.org/officeDocument/2006/relationships/image" Target="../media/image160.jpg"/><Relationship Id="rId4" Type="http://schemas.openxmlformats.org/officeDocument/2006/relationships/image" Target="../media/image166.jp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24.xml"/><Relationship Id="rId3" Type="http://schemas.openxmlformats.org/officeDocument/2006/relationships/slide" Target="/ppt/slides/slide4.xml"/><Relationship Id="rId4" Type="http://schemas.openxmlformats.org/officeDocument/2006/relationships/image" Target="../media/image165.jp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225.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2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2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28.xml"/><Relationship Id="rId3" Type="http://schemas.openxmlformats.org/officeDocument/2006/relationships/image" Target="../media/image169.jpg"/><Relationship Id="rId4" Type="http://schemas.openxmlformats.org/officeDocument/2006/relationships/image" Target="../media/image172.jpg"/><Relationship Id="rId5" Type="http://schemas.openxmlformats.org/officeDocument/2006/relationships/image" Target="../media/image170.jp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29.xml"/><Relationship Id="rId3" Type="http://schemas.openxmlformats.org/officeDocument/2006/relationships/image" Target="../media/image17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30.xml"/><Relationship Id="rId3" Type="http://schemas.openxmlformats.org/officeDocument/2006/relationships/image" Target="../media/image177.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31.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32.xml"/><Relationship Id="rId3" Type="http://schemas.openxmlformats.org/officeDocument/2006/relationships/image" Target="../media/image181.jpg"/><Relationship Id="rId4" Type="http://schemas.openxmlformats.org/officeDocument/2006/relationships/image" Target="../media/image175.jpg"/><Relationship Id="rId5" Type="http://schemas.openxmlformats.org/officeDocument/2006/relationships/image" Target="../media/image174.jp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33.xml"/><Relationship Id="rId3" Type="http://schemas.openxmlformats.org/officeDocument/2006/relationships/image" Target="../media/image176.jp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34.xml"/><Relationship Id="rId3" Type="http://schemas.openxmlformats.org/officeDocument/2006/relationships/image" Target="../media/image179.jpg"/><Relationship Id="rId4" Type="http://schemas.openxmlformats.org/officeDocument/2006/relationships/image" Target="../media/image180.jpg"/><Relationship Id="rId5" Type="http://schemas.openxmlformats.org/officeDocument/2006/relationships/image" Target="../media/image173.jp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35.xml"/><Relationship Id="rId3" Type="http://schemas.openxmlformats.org/officeDocument/2006/relationships/image" Target="../media/image182.jpg"/><Relationship Id="rId4" Type="http://schemas.openxmlformats.org/officeDocument/2006/relationships/image" Target="../media/image178.jp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3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3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38.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2.jp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40.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4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9.jpg"/><Relationship Id="rId4" Type="http://schemas.openxmlformats.org/officeDocument/2006/relationships/image" Target="../media/image35.jpg"/><Relationship Id="rId5" Type="http://schemas.openxmlformats.org/officeDocument/2006/relationships/image" Target="../media/image3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 Id="rId3" Type="http://schemas.openxmlformats.org/officeDocument/2006/relationships/image" Target="../media/image44.jpg"/><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 Id="rId3" Type="http://schemas.openxmlformats.org/officeDocument/2006/relationships/image" Target="../media/image45.jpg"/><Relationship Id="rId4" Type="http://schemas.openxmlformats.org/officeDocument/2006/relationships/image" Target="../media/image4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5.xml"/><Relationship Id="rId3" Type="http://schemas.openxmlformats.org/officeDocument/2006/relationships/image" Target="../media/image37.jpg"/><Relationship Id="rId4" Type="http://schemas.openxmlformats.org/officeDocument/2006/relationships/image" Target="../media/image62.jpg"/><Relationship Id="rId5" Type="http://schemas.openxmlformats.org/officeDocument/2006/relationships/image" Target="../media/image5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6.xml"/><Relationship Id="rId3"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7.xml"/><Relationship Id="rId3" Type="http://schemas.openxmlformats.org/officeDocument/2006/relationships/image" Target="../media/image48.jpg"/><Relationship Id="rId4" Type="http://schemas.openxmlformats.org/officeDocument/2006/relationships/image" Target="../media/image5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8.xml"/><Relationship Id="rId3" Type="http://schemas.openxmlformats.org/officeDocument/2006/relationships/image" Target="../media/image4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9.xml"/><Relationship Id="rId3" Type="http://schemas.openxmlformats.org/officeDocument/2006/relationships/image" Target="../media/image5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2.xml"/><Relationship Id="rId3" Type="http://schemas.openxmlformats.org/officeDocument/2006/relationships/image" Target="../media/image4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3.xml"/><Relationship Id="rId3" Type="http://schemas.openxmlformats.org/officeDocument/2006/relationships/image" Target="../media/image8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5.xml"/><Relationship Id="rId3" Type="http://schemas.openxmlformats.org/officeDocument/2006/relationships/image" Target="../media/image50.jpg"/><Relationship Id="rId4" Type="http://schemas.openxmlformats.org/officeDocument/2006/relationships/image" Target="../media/image5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8.xml"/><Relationship Id="rId3" Type="http://schemas.openxmlformats.org/officeDocument/2006/relationships/image" Target="../media/image52.jpg"/><Relationship Id="rId4" Type="http://schemas.openxmlformats.org/officeDocument/2006/relationships/image" Target="../media/image56.jpg"/><Relationship Id="rId5" Type="http://schemas.openxmlformats.org/officeDocument/2006/relationships/image" Target="../media/image5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9.xml"/><Relationship Id="rId3" Type="http://schemas.openxmlformats.org/officeDocument/2006/relationships/image" Target="../media/image5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1.xml"/><Relationship Id="rId3" Type="http://schemas.openxmlformats.org/officeDocument/2006/relationships/image" Target="../media/image6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2.xml"/><Relationship Id="rId3" Type="http://schemas.openxmlformats.org/officeDocument/2006/relationships/image" Target="../media/image6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4.xml"/><Relationship Id="rId3" Type="http://schemas.openxmlformats.org/officeDocument/2006/relationships/image" Target="../media/image6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5.xml"/><Relationship Id="rId3" Type="http://schemas.openxmlformats.org/officeDocument/2006/relationships/image" Target="../media/image58.jpg"/><Relationship Id="rId4" Type="http://schemas.openxmlformats.org/officeDocument/2006/relationships/image" Target="../media/image64.jpg"/><Relationship Id="rId5" Type="http://schemas.openxmlformats.org/officeDocument/2006/relationships/image" Target="../media/image7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7.xml"/><Relationship Id="rId3" Type="http://schemas.openxmlformats.org/officeDocument/2006/relationships/slide" Target="/ppt/slides/slide77.xml"/><Relationship Id="rId4" Type="http://schemas.openxmlformats.org/officeDocument/2006/relationships/image" Target="../media/image63.jpg"/><Relationship Id="rId5" Type="http://schemas.openxmlformats.org/officeDocument/2006/relationships/slide" Target="/ppt/slides/slide77.xml"/><Relationship Id="rId6" Type="http://schemas.openxmlformats.org/officeDocument/2006/relationships/image" Target="../media/image69.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0.xml"/><Relationship Id="rId3" Type="http://schemas.openxmlformats.org/officeDocument/2006/relationships/image" Target="../media/image65.gi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1.xml"/><Relationship Id="rId3" Type="http://schemas.openxmlformats.org/officeDocument/2006/relationships/image" Target="../media/image6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2.xml"/><Relationship Id="rId3" Type="http://schemas.openxmlformats.org/officeDocument/2006/relationships/image" Target="../media/image74.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3.xml"/><Relationship Id="rId3" Type="http://schemas.openxmlformats.org/officeDocument/2006/relationships/image" Target="../media/image67.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6.xml"/><Relationship Id="rId3" Type="http://schemas.openxmlformats.org/officeDocument/2006/relationships/image" Target="../media/image81.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7.xml"/><Relationship Id="rId3" Type="http://schemas.openxmlformats.org/officeDocument/2006/relationships/image" Target="../media/image71.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8.xml"/><Relationship Id="rId3" Type="http://schemas.openxmlformats.org/officeDocument/2006/relationships/image" Target="../media/image7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9.xml"/><Relationship Id="rId3" Type="http://schemas.openxmlformats.org/officeDocument/2006/relationships/image" Target="../media/image7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25.jpg"/><Relationship Id="rId6" Type="http://schemas.openxmlformats.org/officeDocument/2006/relationships/image" Target="../media/image15.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3.xml"/><Relationship Id="rId3" Type="http://schemas.openxmlformats.org/officeDocument/2006/relationships/image" Target="../media/image79.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9.xml"/><Relationship Id="rId3" Type="http://schemas.openxmlformats.org/officeDocument/2006/relationships/image" Target="../media/image7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1.jpg"/><Relationship Id="rId4" Type="http://schemas.openxmlformats.org/officeDocument/2006/relationships/image" Target="../media/image18.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1.xml"/><Relationship Id="rId3" Type="http://schemas.openxmlformats.org/officeDocument/2006/relationships/image" Target="../media/image78.jpg"/><Relationship Id="rId4" Type="http://schemas.openxmlformats.org/officeDocument/2006/relationships/image" Target="../media/image75.jpg"/><Relationship Id="rId5" Type="http://schemas.openxmlformats.org/officeDocument/2006/relationships/image" Target="../media/image73.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4.xml"/><Relationship Id="rId3" Type="http://schemas.openxmlformats.org/officeDocument/2006/relationships/image" Target="../media/image82.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5.xml"/><Relationship Id="rId3" Type="http://schemas.openxmlformats.org/officeDocument/2006/relationships/image" Target="../media/image83.jpg"/><Relationship Id="rId4" Type="http://schemas.openxmlformats.org/officeDocument/2006/relationships/image" Target="../media/image114.jpg"/><Relationship Id="rId5" Type="http://schemas.openxmlformats.org/officeDocument/2006/relationships/image" Target="../media/image100.jpg"/><Relationship Id="rId6" Type="http://schemas.openxmlformats.org/officeDocument/2006/relationships/image" Target="../media/image84.jpg"/><Relationship Id="rId7" Type="http://schemas.openxmlformats.org/officeDocument/2006/relationships/image" Target="../media/image85.jpg"/><Relationship Id="rId8" Type="http://schemas.openxmlformats.org/officeDocument/2006/relationships/image" Target="../media/image8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6.xml"/><Relationship Id="rId3" Type="http://schemas.openxmlformats.org/officeDocument/2006/relationships/image" Target="../media/image97.jpg"/><Relationship Id="rId4" Type="http://schemas.openxmlformats.org/officeDocument/2006/relationships/image" Target="../media/image90.jpg"/><Relationship Id="rId5" Type="http://schemas.openxmlformats.org/officeDocument/2006/relationships/image" Target="../media/image89.gi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2.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1.xml"/><Relationship Id="rId3" Type="http://schemas.openxmlformats.org/officeDocument/2006/relationships/image" Target="../media/image92.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8.xml"/><Relationship Id="rId3" Type="http://schemas.openxmlformats.org/officeDocument/2006/relationships/image" Target="../media/image88.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100"/>
          <p:cNvSpPr txBox="1"/>
          <p:nvPr>
            <p:ph type="title"/>
          </p:nvPr>
        </p:nvSpPr>
        <p:spPr>
          <a:xfrm>
            <a:off x="1524000" y="704088"/>
            <a:ext cx="9144000" cy="11430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Drugs acting on the nervous system</a:t>
            </a:r>
            <a:endParaRPr/>
          </a:p>
        </p:txBody>
      </p:sp>
      <p:sp>
        <p:nvSpPr>
          <p:cNvPr id="738" name="Google Shape;738;p100"/>
          <p:cNvSpPr txBox="1"/>
          <p:nvPr>
            <p:ph idx="1" type="body"/>
          </p:nvPr>
        </p:nvSpPr>
        <p:spPr>
          <a:xfrm>
            <a:off x="1524000" y="1935480"/>
            <a:ext cx="9144000" cy="438912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Stimulants</a:t>
            </a:r>
            <a:endParaRPr/>
          </a:p>
          <a:p>
            <a:pPr indent="-342900" lvl="0" marL="342900" rtl="0" algn="l">
              <a:spcBef>
                <a:spcPts val="1000"/>
              </a:spcBef>
              <a:spcAft>
                <a:spcPts val="0"/>
              </a:spcAft>
              <a:buSzPts val="1440"/>
              <a:buChar char="►"/>
            </a:pPr>
            <a:r>
              <a:rPr lang="en-US"/>
              <a:t>Depressants</a:t>
            </a:r>
            <a:endParaRPr/>
          </a:p>
          <a:p>
            <a:pPr indent="-342900" lvl="0" marL="342900" rtl="0" algn="l">
              <a:spcBef>
                <a:spcPts val="1000"/>
              </a:spcBef>
              <a:spcAft>
                <a:spcPts val="0"/>
              </a:spcAft>
              <a:buSzPts val="1440"/>
              <a:buChar char="►"/>
            </a:pPr>
            <a:r>
              <a:rPr lang="en-US"/>
              <a:t>Anticonvulsant</a:t>
            </a:r>
            <a:endParaRPr/>
          </a:p>
          <a:p>
            <a:pPr indent="-342900" lvl="0" marL="342900" rtl="0" algn="l">
              <a:spcBef>
                <a:spcPts val="1000"/>
              </a:spcBef>
              <a:spcAft>
                <a:spcPts val="0"/>
              </a:spcAft>
              <a:buSzPts val="1440"/>
              <a:buChar char="►"/>
            </a:pPr>
            <a:r>
              <a:rPr lang="en-US"/>
              <a:t>Psychopharmacological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109"/>
          <p:cNvSpPr txBox="1"/>
          <p:nvPr>
            <p:ph idx="1" type="body"/>
          </p:nvPr>
        </p:nvSpPr>
        <p:spPr>
          <a:xfrm>
            <a:off x="1524000" y="838200"/>
            <a:ext cx="9144000" cy="6019800"/>
          </a:xfrm>
          <a:prstGeom prst="rect">
            <a:avLst/>
          </a:prstGeom>
          <a:noFill/>
          <a:ln>
            <a:noFill/>
          </a:ln>
        </p:spPr>
        <p:txBody>
          <a:bodyPr anchorCtr="0" anchor="t" bIns="45700" lIns="91425" spcFirstLastPara="1" rIns="91425" wrap="square" tIns="45700">
            <a:normAutofit fontScale="92500" lnSpcReduction="20000"/>
          </a:bodyPr>
          <a:lstStyle/>
          <a:p>
            <a:pPr indent="-342900" lvl="0" marL="342900" rtl="0" algn="l">
              <a:spcBef>
                <a:spcPts val="0"/>
              </a:spcBef>
              <a:spcAft>
                <a:spcPts val="0"/>
              </a:spcAft>
              <a:buSzPct val="79999"/>
              <a:buNone/>
            </a:pPr>
            <a:r>
              <a:rPr b="1" i="1" lang="en-US">
                <a:solidFill>
                  <a:srgbClr val="008000"/>
                </a:solidFill>
              </a:rPr>
              <a:t>Ginkgo biloba-فش اله مشاكل</a:t>
            </a:r>
            <a:endParaRPr b="1" i="1">
              <a:solidFill>
                <a:srgbClr val="008000"/>
              </a:solidFill>
            </a:endParaRPr>
          </a:p>
          <a:p>
            <a:pPr indent="-342900" lvl="0" marL="342900" rtl="0" algn="l">
              <a:spcBef>
                <a:spcPts val="1000"/>
              </a:spcBef>
              <a:spcAft>
                <a:spcPts val="0"/>
              </a:spcAft>
              <a:buSzPct val="79999"/>
              <a:buChar char="►"/>
            </a:pPr>
            <a:r>
              <a:rPr lang="en-US"/>
              <a:t>Part used: </a:t>
            </a:r>
            <a:r>
              <a:rPr lang="en-US">
                <a:solidFill>
                  <a:srgbClr val="6C643F"/>
                </a:solidFill>
              </a:rPr>
              <a:t>leaves</a:t>
            </a:r>
            <a:endParaRPr/>
          </a:p>
          <a:p>
            <a:pPr indent="-342900" lvl="0" marL="342900" rtl="0" algn="l">
              <a:spcBef>
                <a:spcPts val="1000"/>
              </a:spcBef>
              <a:spcAft>
                <a:spcPts val="0"/>
              </a:spcAft>
              <a:buSzPct val="79999"/>
              <a:buChar char="►"/>
            </a:pPr>
            <a:r>
              <a:rPr lang="en-US"/>
              <a:t>Family: Ginkgoaceae</a:t>
            </a:r>
            <a:endParaRPr i="1"/>
          </a:p>
          <a:p>
            <a:pPr indent="-342900" lvl="0" marL="342900" rtl="0" algn="l">
              <a:spcBef>
                <a:spcPts val="1000"/>
              </a:spcBef>
              <a:spcAft>
                <a:spcPts val="0"/>
              </a:spcAft>
              <a:buSzPct val="79999"/>
              <a:buChar char="►"/>
            </a:pPr>
            <a:r>
              <a:rPr lang="en-US">
                <a:solidFill>
                  <a:srgbClr val="3366FF"/>
                </a:solidFill>
              </a:rPr>
              <a:t>Improves short term memory</a:t>
            </a:r>
            <a:endParaRPr/>
          </a:p>
          <a:p>
            <a:pPr indent="-342900" lvl="0" marL="342900" rtl="0" algn="l">
              <a:spcBef>
                <a:spcPts val="1000"/>
              </a:spcBef>
              <a:spcAft>
                <a:spcPts val="0"/>
              </a:spcAft>
              <a:buSzPct val="79999"/>
              <a:buChar char="►"/>
            </a:pPr>
            <a:r>
              <a:rPr lang="en-US"/>
              <a:t>Used for cognitive deficiencies (especially in the elderly)</a:t>
            </a:r>
            <a:endParaRPr/>
          </a:p>
          <a:p>
            <a:pPr indent="-258318" lvl="0" marL="342900" rtl="0" algn="l">
              <a:spcBef>
                <a:spcPts val="1000"/>
              </a:spcBef>
              <a:spcAft>
                <a:spcPts val="0"/>
              </a:spcAft>
              <a:buSzPct val="79999"/>
              <a:buNone/>
            </a:pPr>
            <a:r>
              <a:t/>
            </a:r>
            <a:endParaRPr/>
          </a:p>
          <a:p>
            <a:pPr indent="-342900" lvl="0" marL="342900" rtl="0" algn="l">
              <a:spcBef>
                <a:spcPts val="1000"/>
              </a:spcBef>
              <a:spcAft>
                <a:spcPts val="0"/>
              </a:spcAft>
              <a:buSzPct val="79999"/>
              <a:buNone/>
            </a:pPr>
            <a:r>
              <a:rPr b="1" lang="en-US"/>
              <a:t>Ginseng الصيني </a:t>
            </a:r>
            <a:endParaRPr b="1"/>
          </a:p>
          <a:p>
            <a:pPr indent="-342900" lvl="0" marL="342900" rtl="0" algn="l">
              <a:spcBef>
                <a:spcPts val="1000"/>
              </a:spcBef>
              <a:spcAft>
                <a:spcPts val="0"/>
              </a:spcAft>
              <a:buSzPct val="79999"/>
              <a:buNone/>
            </a:pPr>
            <a:r>
              <a:rPr i="1" lang="en-US">
                <a:solidFill>
                  <a:srgbClr val="008000"/>
                </a:solidFill>
              </a:rPr>
              <a:t>Panax ginseng </a:t>
            </a:r>
            <a:endParaRPr/>
          </a:p>
          <a:p>
            <a:pPr indent="-342900" lvl="0" marL="342900" rtl="0" algn="l">
              <a:spcBef>
                <a:spcPts val="1000"/>
              </a:spcBef>
              <a:spcAft>
                <a:spcPts val="0"/>
              </a:spcAft>
              <a:buSzPct val="79999"/>
              <a:buNone/>
            </a:pPr>
            <a:r>
              <a:rPr i="1" lang="en-US">
                <a:solidFill>
                  <a:srgbClr val="008000"/>
                </a:solidFill>
              </a:rPr>
              <a:t>root and rhizome </a:t>
            </a:r>
            <a:endParaRPr i="1">
              <a:solidFill>
                <a:srgbClr val="008000"/>
              </a:solidFill>
            </a:endParaRPr>
          </a:p>
          <a:p>
            <a:pPr indent="-342900" lvl="0" marL="342900" rtl="0" algn="l">
              <a:spcBef>
                <a:spcPts val="1000"/>
              </a:spcBef>
              <a:spcAft>
                <a:spcPts val="0"/>
              </a:spcAft>
              <a:buSzPct val="79999"/>
              <a:buNone/>
            </a:pPr>
            <a:r>
              <a:rPr lang="en-US"/>
              <a:t>Family: Araliaceae </a:t>
            </a:r>
            <a:endParaRPr/>
          </a:p>
          <a:p>
            <a:pPr indent="-342900" lvl="0" marL="342900" rtl="0" algn="l">
              <a:spcBef>
                <a:spcPts val="1000"/>
              </a:spcBef>
              <a:spcAft>
                <a:spcPts val="0"/>
              </a:spcAft>
              <a:buSzPct val="79999"/>
              <a:buChar char="►"/>
            </a:pPr>
            <a:r>
              <a:rPr lang="en-US">
                <a:solidFill>
                  <a:srgbClr val="3366FF"/>
                </a:solidFill>
              </a:rPr>
              <a:t>Improves mental concentration</a:t>
            </a:r>
            <a:r>
              <a:rPr lang="en-US"/>
              <a:t> especially in the elderly</a:t>
            </a:r>
            <a:endParaRPr/>
          </a:p>
          <a:p>
            <a:pPr indent="-342900" lvl="0" marL="342900" rtl="0" algn="l">
              <a:spcBef>
                <a:spcPts val="1000"/>
              </a:spcBef>
              <a:spcAft>
                <a:spcPts val="0"/>
              </a:spcAft>
              <a:buSzPct val="79999"/>
              <a:buChar char="►"/>
            </a:pPr>
            <a:r>
              <a:rPr lang="en-US"/>
              <a:t>Active ingredient: </a:t>
            </a:r>
            <a:r>
              <a:rPr lang="en-US">
                <a:solidFill>
                  <a:srgbClr val="3366FF"/>
                </a:solidFill>
              </a:rPr>
              <a:t>Ginsenoside</a:t>
            </a:r>
            <a:r>
              <a:rPr lang="en-US"/>
              <a:t> (saponin glycoside)</a:t>
            </a:r>
            <a:endParaRPr/>
          </a:p>
          <a:p>
            <a:pPr indent="-342900" lvl="0" marL="342900" rtl="0" algn="l">
              <a:spcBef>
                <a:spcPts val="1000"/>
              </a:spcBef>
              <a:spcAft>
                <a:spcPts val="0"/>
              </a:spcAft>
              <a:buSzPct val="79999"/>
              <a:buChar char="►"/>
            </a:pPr>
            <a:r>
              <a:rPr lang="en-US"/>
              <a:t>Other effects: </a:t>
            </a:r>
            <a:r>
              <a:rPr lang="en-US">
                <a:solidFill>
                  <a:srgbClr val="3366FF"/>
                </a:solidFill>
              </a:rPr>
              <a:t>aphrodisiac-منشط جنسي; treatment of anemia, diabetes; diuretic; adaptogenic agent تساعد على التعامل مع الظروف المختلفة-منشط وبخلي الشخص ينام.</a:t>
            </a:r>
            <a:endParaRPr>
              <a:solidFill>
                <a:srgbClr val="3366FF"/>
              </a:solidFill>
            </a:endParaRPr>
          </a:p>
          <a:p>
            <a:pPr indent="-258318" lvl="0" marL="342900" rtl="0" algn="l">
              <a:spcBef>
                <a:spcPts val="1000"/>
              </a:spcBef>
              <a:spcAft>
                <a:spcPts val="0"/>
              </a:spcAft>
              <a:buSzPct val="79999"/>
              <a:buNone/>
            </a:pPr>
            <a:r>
              <a:t/>
            </a:r>
            <a:endParaRPr/>
          </a:p>
          <a:p>
            <a:pPr indent="-342900" lvl="0" marL="342900" rtl="0" algn="l">
              <a:spcBef>
                <a:spcPts val="1000"/>
              </a:spcBef>
              <a:spcAft>
                <a:spcPts val="0"/>
              </a:spcAft>
              <a:buSzPct val="79999"/>
              <a:buNone/>
            </a:pPr>
            <a:r>
              <a:rPr b="1" lang="en-US">
                <a:solidFill>
                  <a:srgbClr val="3366FF"/>
                </a:solidFill>
              </a:rPr>
              <a:t>Galantamine-Snowdrop</a:t>
            </a:r>
            <a:endParaRPr/>
          </a:p>
          <a:p>
            <a:pPr indent="-342900" lvl="0" marL="342900" rtl="0" algn="l">
              <a:spcBef>
                <a:spcPts val="1000"/>
              </a:spcBef>
              <a:spcAft>
                <a:spcPts val="0"/>
              </a:spcAft>
              <a:buSzPct val="79999"/>
              <a:buNone/>
            </a:pPr>
            <a:r>
              <a:rPr i="1" lang="en-US">
                <a:solidFill>
                  <a:srgbClr val="008000"/>
                </a:solidFill>
              </a:rPr>
              <a:t>Galanthus nivalis</a:t>
            </a:r>
            <a:endParaRPr i="1">
              <a:solidFill>
                <a:srgbClr val="008000"/>
              </a:solidFill>
            </a:endParaRPr>
          </a:p>
          <a:p>
            <a:pPr indent="-342900" lvl="0" marL="342900" rtl="0" algn="l">
              <a:spcBef>
                <a:spcPts val="1000"/>
              </a:spcBef>
              <a:spcAft>
                <a:spcPts val="0"/>
              </a:spcAft>
              <a:buSzPct val="79999"/>
              <a:buChar char="►"/>
            </a:pPr>
            <a:r>
              <a:rPr lang="en-US">
                <a:solidFill>
                  <a:srgbClr val="3366FF"/>
                </a:solidFill>
              </a:rPr>
              <a:t>Used for Alzheimer’s disease</a:t>
            </a:r>
            <a:endParaRPr/>
          </a:p>
          <a:p>
            <a:pPr indent="-258318" lvl="0" marL="342900" rtl="0" algn="l">
              <a:spcBef>
                <a:spcPts val="1000"/>
              </a:spcBef>
              <a:spcAft>
                <a:spcPts val="0"/>
              </a:spcAft>
              <a:buSzPct val="79999"/>
              <a:buNone/>
            </a:pPr>
            <a:r>
              <a:t/>
            </a:r>
            <a:endParaRPr i="1"/>
          </a:p>
          <a:p>
            <a:pPr indent="-342900" lvl="0" marL="342900" rtl="0" algn="l">
              <a:spcBef>
                <a:spcPts val="1000"/>
              </a:spcBef>
              <a:spcAft>
                <a:spcPts val="0"/>
              </a:spcAft>
              <a:buSzPct val="79999"/>
              <a:buNone/>
            </a:pPr>
            <a:r>
              <a:t/>
            </a:r>
            <a:endParaRPr/>
          </a:p>
          <a:p>
            <a:pPr indent="-258318" lvl="0" marL="342900" rtl="0" algn="l">
              <a:spcBef>
                <a:spcPts val="1000"/>
              </a:spcBef>
              <a:spcAft>
                <a:spcPts val="0"/>
              </a:spcAft>
              <a:buSzPct val="79999"/>
              <a:buNone/>
            </a:pPr>
            <a:r>
              <a:t/>
            </a:r>
            <a:endParaRPr/>
          </a:p>
          <a:p>
            <a:pPr indent="-258318" lvl="0" marL="342900" rtl="0" algn="l">
              <a:spcBef>
                <a:spcPts val="1000"/>
              </a:spcBef>
              <a:spcAft>
                <a:spcPts val="0"/>
              </a:spcAft>
              <a:buSzPct val="79999"/>
              <a:buNone/>
            </a:pPr>
            <a:r>
              <a:t/>
            </a:r>
            <a:endParaRPr/>
          </a:p>
        </p:txBody>
      </p:sp>
      <p:pic>
        <p:nvPicPr>
          <p:cNvPr descr="Natures-Bounty-Ginkgo-Biloba.jpg" id="795" name="Google Shape;795;p109"/>
          <p:cNvPicPr preferRelativeResize="0"/>
          <p:nvPr/>
        </p:nvPicPr>
        <p:blipFill rotWithShape="1">
          <a:blip r:embed="rId3">
            <a:alphaModFix/>
          </a:blip>
          <a:srcRect b="0" l="0" r="0" t="0"/>
          <a:stretch/>
        </p:blipFill>
        <p:spPr>
          <a:xfrm>
            <a:off x="9292590" y="381000"/>
            <a:ext cx="1223010" cy="2286000"/>
          </a:xfrm>
          <a:prstGeom prst="rect">
            <a:avLst/>
          </a:prstGeom>
          <a:noFill/>
          <a:ln>
            <a:noFill/>
          </a:ln>
        </p:spPr>
      </p:pic>
      <p:pic>
        <p:nvPicPr>
          <p:cNvPr descr="ginseng-300x199.jpg" id="796" name="Google Shape;796;p109"/>
          <p:cNvPicPr preferRelativeResize="0"/>
          <p:nvPr/>
        </p:nvPicPr>
        <p:blipFill rotWithShape="1">
          <a:blip r:embed="rId4">
            <a:alphaModFix/>
          </a:blip>
          <a:srcRect b="19598" l="0" r="0" t="20101"/>
          <a:stretch/>
        </p:blipFill>
        <p:spPr>
          <a:xfrm>
            <a:off x="7696200" y="2811566"/>
            <a:ext cx="2857500" cy="1143000"/>
          </a:xfrm>
          <a:prstGeom prst="rect">
            <a:avLst/>
          </a:prstGeom>
          <a:noFill/>
          <a:ln>
            <a:noFill/>
          </a:ln>
        </p:spPr>
      </p:pic>
      <p:pic>
        <p:nvPicPr>
          <p:cNvPr descr="galanthus_nivalis.jpg" id="797" name="Google Shape;797;p109"/>
          <p:cNvPicPr preferRelativeResize="0"/>
          <p:nvPr/>
        </p:nvPicPr>
        <p:blipFill rotWithShape="1">
          <a:blip r:embed="rId5">
            <a:alphaModFix/>
          </a:blip>
          <a:srcRect b="0" l="0" r="0" t="0"/>
          <a:stretch/>
        </p:blipFill>
        <p:spPr>
          <a:xfrm flipH="1">
            <a:off x="8233208" y="5029200"/>
            <a:ext cx="2434793" cy="182880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9" name="Shape 1359"/>
        <p:cNvGrpSpPr/>
        <p:nvPr/>
      </p:nvGrpSpPr>
      <p:grpSpPr>
        <a:xfrm>
          <a:off x="0" y="0"/>
          <a:ext cx="0" cy="0"/>
          <a:chOff x="0" y="0"/>
          <a:chExt cx="0" cy="0"/>
        </a:xfrm>
      </p:grpSpPr>
      <p:sp>
        <p:nvSpPr>
          <p:cNvPr id="1360" name="Google Shape;1360;p199"/>
          <p:cNvSpPr txBox="1"/>
          <p:nvPr>
            <p:ph idx="1" type="body"/>
          </p:nvPr>
        </p:nvSpPr>
        <p:spPr>
          <a:xfrm>
            <a:off x="1524000" y="685800"/>
            <a:ext cx="9144000" cy="617220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600"/>
              <a:buNone/>
            </a:pPr>
            <a:r>
              <a:rPr lang="en-US"/>
              <a:t>Camphor tree </a:t>
            </a:r>
            <a:r>
              <a:rPr lang="en-US">
                <a:solidFill>
                  <a:srgbClr val="631112"/>
                </a:solidFill>
              </a:rPr>
              <a:t>bark </a:t>
            </a:r>
            <a:endParaRPr>
              <a:solidFill>
                <a:srgbClr val="631112"/>
              </a:solidFill>
            </a:endParaRPr>
          </a:p>
          <a:p>
            <a:pPr indent="-285750" lvl="0" marL="285750" rtl="0" algn="l">
              <a:spcBef>
                <a:spcPts val="1000"/>
              </a:spcBef>
              <a:spcAft>
                <a:spcPts val="0"/>
              </a:spcAft>
              <a:buSzPts val="1600"/>
              <a:buChar char="▶"/>
            </a:pPr>
            <a:r>
              <a:rPr i="1" lang="en-US"/>
              <a:t> </a:t>
            </a:r>
            <a:r>
              <a:rPr i="1" lang="en-US">
                <a:solidFill>
                  <a:srgbClr val="008000"/>
                </a:solidFill>
              </a:rPr>
              <a:t>Cinnamomum camphora </a:t>
            </a:r>
            <a:endParaRPr i="1">
              <a:solidFill>
                <a:srgbClr val="008000"/>
              </a:solidFill>
            </a:endParaRPr>
          </a:p>
          <a:p>
            <a:pPr indent="-285750" lvl="0" marL="285750" rtl="0" algn="l">
              <a:spcBef>
                <a:spcPts val="1000"/>
              </a:spcBef>
              <a:spcAft>
                <a:spcPts val="0"/>
              </a:spcAft>
              <a:buSzPts val="1600"/>
              <a:buChar char="▶"/>
            </a:pPr>
            <a:r>
              <a:rPr lang="en-US"/>
              <a:t>Family: Lauraceaeنفس عائلة القرفة </a:t>
            </a:r>
            <a:endParaRPr/>
          </a:p>
          <a:p>
            <a:pPr indent="-285750" lvl="0" marL="285750" rtl="0" algn="l">
              <a:spcBef>
                <a:spcPts val="1000"/>
              </a:spcBef>
              <a:spcAft>
                <a:spcPts val="0"/>
              </a:spcAft>
              <a:buSzPts val="1600"/>
              <a:buChar char="▶"/>
            </a:pPr>
            <a:r>
              <a:rPr lang="en-US">
                <a:solidFill>
                  <a:srgbClr val="3366FF"/>
                </a:solidFill>
              </a:rPr>
              <a:t>Camphor</a:t>
            </a:r>
            <a:r>
              <a:rPr lang="en-US"/>
              <a:t> is a pure natural product derived from the Asian camphor tree</a:t>
            </a:r>
            <a:endParaRPr/>
          </a:p>
          <a:p>
            <a:pPr indent="-285750" lvl="0" marL="285750" rtl="0" algn="l">
              <a:spcBef>
                <a:spcPts val="1000"/>
              </a:spcBef>
              <a:spcAft>
                <a:spcPts val="0"/>
              </a:spcAft>
              <a:buSzPts val="1600"/>
              <a:buChar char="▶"/>
            </a:pPr>
            <a:r>
              <a:rPr lang="en-US"/>
              <a:t>It is often combined with the essential oil containing drugs as an aromatic stimulant and decongestant</a:t>
            </a:r>
            <a:endParaRPr/>
          </a:p>
          <a:p>
            <a:pPr indent="-285750" lvl="0" marL="285750" rtl="0" algn="l">
              <a:spcBef>
                <a:spcPts val="1000"/>
              </a:spcBef>
              <a:spcAft>
                <a:spcPts val="0"/>
              </a:spcAft>
              <a:buSzPts val="1600"/>
              <a:buChar char="▶"/>
            </a:pPr>
            <a:r>
              <a:rPr lang="en-US"/>
              <a:t>Camphor has antiseptic, secretolytic and decongestant effects</a:t>
            </a:r>
            <a:endParaRPr/>
          </a:p>
          <a:p>
            <a:pPr indent="-285750" lvl="0" marL="285750" rtl="0" algn="l">
              <a:spcBef>
                <a:spcPts val="1000"/>
              </a:spcBef>
              <a:spcAft>
                <a:spcPts val="0"/>
              </a:spcAft>
              <a:buSzPts val="1600"/>
              <a:buChar char="▶"/>
            </a:pPr>
            <a:r>
              <a:rPr lang="en-US"/>
              <a:t>Was taken in small doses internally for colds but it is now </a:t>
            </a:r>
            <a:r>
              <a:rPr lang="en-US" u="sng">
                <a:solidFill>
                  <a:srgbClr val="00B0F0"/>
                </a:solidFill>
              </a:rPr>
              <a:t>only used externally </a:t>
            </a:r>
            <a:r>
              <a:rPr lang="en-US" u="sng">
                <a:solidFill>
                  <a:srgbClr val="FF0000"/>
                </a:solidFill>
              </a:rPr>
              <a:t>-ممكن يكون سام اذا تم استخدامه داخلياً Internally</a:t>
            </a:r>
            <a:endParaRPr/>
          </a:p>
          <a:p>
            <a:pPr indent="-285750" lvl="0" marL="285750" rtl="0" algn="l">
              <a:spcBef>
                <a:spcPts val="1000"/>
              </a:spcBef>
              <a:spcAft>
                <a:spcPts val="0"/>
              </a:spcAft>
              <a:buSzPts val="1600"/>
              <a:buChar char="▶"/>
            </a:pPr>
            <a:r>
              <a:rPr lang="en-US"/>
              <a:t>In large quantities, camphor can be absorbed through the skin  causing systemic toxicity</a:t>
            </a:r>
            <a:endParaRPr/>
          </a:p>
          <a:p>
            <a:pPr indent="-285750" lvl="1" marL="742950" rtl="0" algn="l">
              <a:spcBef>
                <a:spcPts val="960"/>
              </a:spcBef>
              <a:spcAft>
                <a:spcPts val="0"/>
              </a:spcAft>
              <a:buSzPts val="1440"/>
              <a:buChar char="▶"/>
            </a:pPr>
            <a:r>
              <a:rPr lang="en-US"/>
              <a:t>Overdose causes vomiting, convulsions تشنجاتand palpitations خفقان</a:t>
            </a:r>
            <a:endParaRPr/>
          </a:p>
          <a:p>
            <a:pPr indent="-285750" lvl="1" marL="742950" rtl="0" algn="l">
              <a:spcBef>
                <a:spcPts val="960"/>
              </a:spcBef>
              <a:spcAft>
                <a:spcPts val="0"/>
              </a:spcAft>
              <a:buSzPts val="1440"/>
              <a:buChar char="▶"/>
            </a:pPr>
            <a:r>
              <a:rPr lang="en-US"/>
              <a:t>When used externally in therapeutic doses it is generally well tolerated</a:t>
            </a:r>
            <a:endParaRPr/>
          </a:p>
        </p:txBody>
      </p:sp>
      <p:pic>
        <p:nvPicPr>
          <p:cNvPr descr="Now-Foods_Camphor-Oil.jpg" id="1361" name="Google Shape;1361;p199"/>
          <p:cNvPicPr preferRelativeResize="0"/>
          <p:nvPr/>
        </p:nvPicPr>
        <p:blipFill rotWithShape="1">
          <a:blip r:embed="rId3">
            <a:alphaModFix/>
          </a:blip>
          <a:srcRect b="0" l="33333" r="27777" t="0"/>
          <a:stretch/>
        </p:blipFill>
        <p:spPr>
          <a:xfrm>
            <a:off x="9601201" y="152400"/>
            <a:ext cx="1066800" cy="2743201"/>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5" name="Shape 1365"/>
        <p:cNvGrpSpPr/>
        <p:nvPr/>
      </p:nvGrpSpPr>
      <p:grpSpPr>
        <a:xfrm>
          <a:off x="0" y="0"/>
          <a:ext cx="0" cy="0"/>
          <a:chOff x="0" y="0"/>
          <a:chExt cx="0" cy="0"/>
        </a:xfrm>
      </p:grpSpPr>
      <p:sp>
        <p:nvSpPr>
          <p:cNvPr id="1366" name="Google Shape;1366;p200"/>
          <p:cNvSpPr txBox="1"/>
          <p:nvPr>
            <p:ph idx="1" type="body"/>
          </p:nvPr>
        </p:nvSpPr>
        <p:spPr>
          <a:xfrm>
            <a:off x="1524000" y="609600"/>
            <a:ext cx="9144000" cy="6248400"/>
          </a:xfrm>
          <a:prstGeom prst="rect">
            <a:avLst/>
          </a:prstGeom>
          <a:noFill/>
          <a:ln>
            <a:noFill/>
          </a:ln>
        </p:spPr>
        <p:txBody>
          <a:bodyPr anchorCtr="0" anchor="ctr" bIns="45700" lIns="91425" spcFirstLastPara="1" rIns="91425" wrap="square" tIns="45700">
            <a:normAutofit lnSpcReduction="10000"/>
          </a:bodyPr>
          <a:lstStyle/>
          <a:p>
            <a:pPr indent="-285750" lvl="0" marL="285750" rtl="0" algn="l">
              <a:spcBef>
                <a:spcPts val="0"/>
              </a:spcBef>
              <a:spcAft>
                <a:spcPts val="0"/>
              </a:spcAft>
              <a:buSzPts val="1600"/>
              <a:buNone/>
            </a:pPr>
            <a:r>
              <a:rPr lang="en-US"/>
              <a:t>Eucalyptus oil</a:t>
            </a:r>
            <a:endParaRPr/>
          </a:p>
          <a:p>
            <a:pPr indent="-285750" lvl="0" marL="285750" rtl="0" algn="l">
              <a:spcBef>
                <a:spcPts val="1000"/>
              </a:spcBef>
              <a:spcAft>
                <a:spcPts val="0"/>
              </a:spcAft>
              <a:buSzPts val="1600"/>
              <a:buChar char="▶"/>
            </a:pPr>
            <a:r>
              <a:rPr i="1" lang="en-US">
                <a:solidFill>
                  <a:srgbClr val="008000"/>
                </a:solidFill>
              </a:rPr>
              <a:t>Eucalyptus globulus </a:t>
            </a:r>
            <a:endParaRPr/>
          </a:p>
          <a:p>
            <a:pPr indent="-285750" lvl="0" marL="285750" rtl="0" algn="l">
              <a:spcBef>
                <a:spcPts val="1000"/>
              </a:spcBef>
              <a:spcAft>
                <a:spcPts val="0"/>
              </a:spcAft>
              <a:buSzPts val="1600"/>
              <a:buChar char="▶"/>
            </a:pPr>
            <a:r>
              <a:rPr lang="en-US"/>
              <a:t>Family: Myrtaceae</a:t>
            </a:r>
            <a:endParaRPr/>
          </a:p>
          <a:p>
            <a:pPr indent="-285750" lvl="0" marL="285750" rtl="0" algn="l">
              <a:spcBef>
                <a:spcPts val="1000"/>
              </a:spcBef>
              <a:spcAft>
                <a:spcPts val="0"/>
              </a:spcAft>
              <a:buSzPts val="1600"/>
              <a:buChar char="▶"/>
            </a:pPr>
            <a:r>
              <a:rPr lang="en-US"/>
              <a:t>The tree yields a highly characteristic oil which is widely used as a decongestant and solvent</a:t>
            </a:r>
            <a:endParaRPr/>
          </a:p>
          <a:p>
            <a:pPr indent="-101600" lvl="0" marL="0" rtl="0" algn="l">
              <a:spcBef>
                <a:spcPts val="1000"/>
              </a:spcBef>
              <a:spcAft>
                <a:spcPts val="0"/>
              </a:spcAft>
              <a:buSzPts val="1600"/>
              <a:buChar char="▶"/>
            </a:pPr>
            <a:r>
              <a:rPr lang="en-US"/>
              <a:t>The oil contains </a:t>
            </a:r>
            <a:r>
              <a:rPr lang="en-US">
                <a:solidFill>
                  <a:srgbClr val="3366FF"/>
                </a:solidFill>
              </a:rPr>
              <a:t>cineole</a:t>
            </a:r>
            <a:r>
              <a:rPr lang="en-US"/>
              <a:t> as the major terpineol</a:t>
            </a:r>
            <a:endParaRPr/>
          </a:p>
          <a:p>
            <a:pPr indent="-101600" lvl="0" marL="0" rtl="0" algn="l">
              <a:spcBef>
                <a:spcPts val="1000"/>
              </a:spcBef>
              <a:spcAft>
                <a:spcPts val="0"/>
              </a:spcAft>
              <a:buSzPts val="1600"/>
              <a:buChar char="▶"/>
            </a:pPr>
            <a:r>
              <a:rPr lang="en-US"/>
              <a:t>The oil is antiseptic, antispasmodic, expectorant and insect repellent</a:t>
            </a:r>
            <a:endParaRPr/>
          </a:p>
          <a:p>
            <a:pPr indent="-91440" lvl="1" marL="365760" rtl="0" algn="l">
              <a:spcBef>
                <a:spcPts val="960"/>
              </a:spcBef>
              <a:spcAft>
                <a:spcPts val="0"/>
              </a:spcAft>
              <a:buSzPts val="1440"/>
              <a:buChar char="▶"/>
            </a:pPr>
            <a:r>
              <a:rPr lang="en-US"/>
              <a:t> It is a traditional Australian remedy for coughs, colds and bronchitis</a:t>
            </a:r>
            <a:endParaRPr/>
          </a:p>
          <a:p>
            <a:pPr indent="-91440" lvl="1" marL="365760" rtl="0" algn="l">
              <a:spcBef>
                <a:spcPts val="960"/>
              </a:spcBef>
              <a:spcAft>
                <a:spcPts val="0"/>
              </a:spcAft>
              <a:buSzPts val="1440"/>
              <a:buChar char="▶"/>
            </a:pPr>
            <a:r>
              <a:rPr lang="en-US"/>
              <a:t> It may be taken orally, as an inhalation or applied externally as a linimentمثل الجل بكون للدهن , ointment or vapor rub منشمه شم، وفي مينثول-من النعنع- بالعادة </a:t>
            </a:r>
            <a:endParaRPr/>
          </a:p>
          <a:p>
            <a:pPr indent="-91440" lvl="1" marL="365760" rtl="0" algn="l">
              <a:spcBef>
                <a:spcPts val="960"/>
              </a:spcBef>
              <a:spcAft>
                <a:spcPts val="0"/>
              </a:spcAft>
              <a:buSzPts val="1440"/>
              <a:buChar char="▶"/>
            </a:pPr>
            <a:r>
              <a:rPr lang="en-US"/>
              <a:t> The</a:t>
            </a:r>
            <a:r>
              <a:rPr lang="en-US">
                <a:solidFill>
                  <a:srgbClr val="631112"/>
                </a:solidFill>
              </a:rPr>
              <a:t> leaf </a:t>
            </a:r>
            <a:r>
              <a:rPr lang="en-US"/>
              <a:t>extract and oil have well defined antiseptic effects against a variety of bacteria and yeasts </a:t>
            </a:r>
            <a:endParaRPr/>
          </a:p>
          <a:p>
            <a:pPr indent="-101600" lvl="0" marL="0" rtl="0" algn="l">
              <a:spcBef>
                <a:spcPts val="1000"/>
              </a:spcBef>
              <a:spcAft>
                <a:spcPts val="0"/>
              </a:spcAft>
              <a:buSzPts val="1600"/>
              <a:buChar char="▶"/>
            </a:pPr>
            <a:r>
              <a:rPr lang="en-US"/>
              <a:t> It is widely used in Menthol and Eucalyptus Inhalation as a decongestant</a:t>
            </a:r>
            <a:endParaRPr/>
          </a:p>
          <a:p>
            <a:pPr indent="-101600" lvl="0" marL="0" rtl="0" algn="l">
              <a:spcBef>
                <a:spcPts val="1000"/>
              </a:spcBef>
              <a:spcAft>
                <a:spcPts val="0"/>
              </a:spcAft>
              <a:buSzPts val="1600"/>
              <a:buChar char="▶"/>
            </a:pPr>
            <a:r>
              <a:rPr lang="en-US">
                <a:solidFill>
                  <a:srgbClr val="00B0F0"/>
                </a:solidFill>
              </a:rPr>
              <a:t>Eucalyptus oil </a:t>
            </a:r>
            <a:r>
              <a:rPr lang="en-US"/>
              <a:t>is irritant, and care should be taken if used internally as fatalities have been reported</a:t>
            </a:r>
            <a:endParaRPr/>
          </a:p>
          <a:p>
            <a:pPr indent="0" lvl="0" marL="0" rtl="0" algn="l">
              <a:spcBef>
                <a:spcPts val="1000"/>
              </a:spcBef>
              <a:spcAft>
                <a:spcPts val="0"/>
              </a:spcAft>
              <a:buSzPts val="1600"/>
              <a:buNone/>
            </a:pPr>
            <a:r>
              <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0" name="Shape 1370"/>
        <p:cNvGrpSpPr/>
        <p:nvPr/>
      </p:nvGrpSpPr>
      <p:grpSpPr>
        <a:xfrm>
          <a:off x="0" y="0"/>
          <a:ext cx="0" cy="0"/>
          <a:chOff x="0" y="0"/>
          <a:chExt cx="0" cy="0"/>
        </a:xfrm>
      </p:grpSpPr>
      <p:sp>
        <p:nvSpPr>
          <p:cNvPr id="1371" name="Google Shape;1371;p201"/>
          <p:cNvSpPr txBox="1"/>
          <p:nvPr>
            <p:ph idx="1" type="body"/>
          </p:nvPr>
        </p:nvSpPr>
        <p:spPr>
          <a:xfrm>
            <a:off x="1676400" y="685801"/>
            <a:ext cx="8534400" cy="5668963"/>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600"/>
              <a:buNone/>
            </a:pPr>
            <a:r>
              <a:rPr lang="en-US">
                <a:solidFill>
                  <a:srgbClr val="3366FF"/>
                </a:solidFill>
              </a:rPr>
              <a:t>Menthol</a:t>
            </a:r>
            <a:endParaRPr/>
          </a:p>
          <a:p>
            <a:pPr indent="-285750" lvl="0" marL="285750" rtl="0" algn="l">
              <a:spcBef>
                <a:spcPts val="1000"/>
              </a:spcBef>
              <a:spcAft>
                <a:spcPts val="0"/>
              </a:spcAft>
              <a:buSzPts val="1600"/>
              <a:buChar char="▶"/>
            </a:pPr>
            <a:r>
              <a:rPr lang="en-US"/>
              <a:t>Extracted from mint oils, </a:t>
            </a:r>
            <a:r>
              <a:rPr i="1" lang="en-US">
                <a:solidFill>
                  <a:srgbClr val="008000"/>
                </a:solidFill>
              </a:rPr>
              <a:t>Mentha </a:t>
            </a:r>
            <a:r>
              <a:rPr lang="en-US">
                <a:solidFill>
                  <a:srgbClr val="008000"/>
                </a:solidFill>
              </a:rPr>
              <a:t>s</a:t>
            </a:r>
            <a:r>
              <a:rPr lang="en-US"/>
              <a:t>pecies</a:t>
            </a:r>
            <a:endParaRPr/>
          </a:p>
          <a:p>
            <a:pPr indent="-285750" lvl="0" marL="285750" rtl="0" algn="l">
              <a:spcBef>
                <a:spcPts val="1000"/>
              </a:spcBef>
              <a:spcAft>
                <a:spcPts val="0"/>
              </a:spcAft>
              <a:buSzPts val="1600"/>
              <a:buChar char="▶"/>
            </a:pPr>
            <a:r>
              <a:rPr lang="en-US"/>
              <a:t>Can be made synthetically</a:t>
            </a:r>
            <a:endParaRPr/>
          </a:p>
          <a:p>
            <a:pPr indent="-285750" lvl="0" marL="285750" rtl="0" algn="l">
              <a:spcBef>
                <a:spcPts val="1000"/>
              </a:spcBef>
              <a:spcAft>
                <a:spcPts val="0"/>
              </a:spcAft>
              <a:buSzPts val="1600"/>
              <a:buChar char="▶"/>
            </a:pPr>
            <a:r>
              <a:rPr lang="en-US"/>
              <a:t>Mint oil is used in herbal combinations to treat cold and influenza, as well as for colic </a:t>
            </a:r>
            <a:endParaRPr/>
          </a:p>
          <a:p>
            <a:pPr indent="-285750" lvl="0" marL="285750" rtl="0" algn="l">
              <a:spcBef>
                <a:spcPts val="1000"/>
              </a:spcBef>
              <a:spcAft>
                <a:spcPts val="0"/>
              </a:spcAft>
              <a:buSzPts val="1600"/>
              <a:buChar char="▶"/>
            </a:pPr>
            <a:r>
              <a:rPr lang="en-US"/>
              <a:t>Isolated menthol is an effective decongestant and is used in nasal sprays and inhalers</a:t>
            </a:r>
            <a:endParaRPr/>
          </a:p>
          <a:p>
            <a:pPr indent="-285750" lvl="0" marL="285750" rtl="0" algn="l">
              <a:spcBef>
                <a:spcPts val="1000"/>
              </a:spcBef>
              <a:spcAft>
                <a:spcPts val="0"/>
              </a:spcAft>
              <a:buSzPts val="1600"/>
              <a:buChar char="▶"/>
            </a:pPr>
            <a:r>
              <a:rPr lang="en-US"/>
              <a:t>Menthol is well tolerated in normal usage, but can be irritant and toxic in overdose</a:t>
            </a:r>
            <a:br>
              <a:rPr lang="en-US"/>
            </a:br>
            <a:br>
              <a:rPr lang="en-US"/>
            </a:br>
            <a:r>
              <a:rPr lang="en-US"/>
              <a:t>الزيوت إجمالاً يكون استخدامها خارجي؛ وذلك لأن تركيزها عالي </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6" name="Shape 1376"/>
        <p:cNvGrpSpPr/>
        <p:nvPr/>
      </p:nvGrpSpPr>
      <p:grpSpPr>
        <a:xfrm>
          <a:off x="0" y="0"/>
          <a:ext cx="0" cy="0"/>
          <a:chOff x="0" y="0"/>
          <a:chExt cx="0" cy="0"/>
        </a:xfrm>
      </p:grpSpPr>
      <p:sp>
        <p:nvSpPr>
          <p:cNvPr id="1377" name="Google Shape;1377;p202"/>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rPr lang="en-US"/>
              <a:t>ANTIALLERGICS</a:t>
            </a:r>
            <a:endParaRPr/>
          </a:p>
        </p:txBody>
      </p:sp>
      <p:sp>
        <p:nvSpPr>
          <p:cNvPr id="1378" name="Google Shape;1378;p202"/>
          <p:cNvSpPr txBox="1"/>
          <p:nvPr>
            <p:ph idx="1" type="body"/>
          </p:nvPr>
        </p:nvSpPr>
        <p:spPr>
          <a:xfrm>
            <a:off x="1524000" y="1935480"/>
            <a:ext cx="8991600" cy="4389120"/>
          </a:xfrm>
          <a:prstGeom prst="rect">
            <a:avLst/>
          </a:prstGeom>
          <a:noFill/>
          <a:ln>
            <a:noFill/>
          </a:ln>
        </p:spPr>
        <p:txBody>
          <a:bodyPr anchorCtr="0" anchor="ctr" bIns="45700" lIns="91425" spcFirstLastPara="1" rIns="91425" wrap="square" tIns="45700">
            <a:normAutofit lnSpcReduction="10000"/>
          </a:bodyPr>
          <a:lstStyle/>
          <a:p>
            <a:pPr indent="-285750" lvl="0" marL="285750" rtl="0" algn="l">
              <a:spcBef>
                <a:spcPts val="0"/>
              </a:spcBef>
              <a:spcAft>
                <a:spcPts val="0"/>
              </a:spcAft>
              <a:buSzPts val="1600"/>
              <a:buChar char="▶"/>
            </a:pPr>
            <a:r>
              <a:rPr lang="en-US"/>
              <a:t>Most antihistamines are synthetic in origin</a:t>
            </a:r>
            <a:endParaRPr/>
          </a:p>
          <a:p>
            <a:pPr indent="-285750" lvl="0" marL="285750" rtl="0" algn="l">
              <a:spcBef>
                <a:spcPts val="1000"/>
              </a:spcBef>
              <a:spcAft>
                <a:spcPts val="0"/>
              </a:spcAft>
              <a:buSzPts val="1600"/>
              <a:buChar char="▶"/>
            </a:pPr>
            <a:r>
              <a:rPr lang="en-US"/>
              <a:t>Some naturally occurring flavonoids have anti-allergic properties but they are not as potent as synthetic anti-histamines like chlorpheniramine</a:t>
            </a:r>
            <a:endParaRPr/>
          </a:p>
          <a:p>
            <a:pPr indent="-285750" lvl="0" marL="285750" rtl="0" algn="l">
              <a:spcBef>
                <a:spcPts val="1000"/>
              </a:spcBef>
              <a:spcAft>
                <a:spcPts val="0"/>
              </a:spcAft>
              <a:buSzPts val="1600"/>
              <a:buChar char="▶"/>
            </a:pPr>
            <a:r>
              <a:rPr lang="en-US"/>
              <a:t>Examples on natural plants with antiallergic effects:</a:t>
            </a:r>
            <a:endParaRPr/>
          </a:p>
          <a:p>
            <a:pPr indent="-285750" lvl="1" marL="742950" rtl="0" algn="l">
              <a:spcBef>
                <a:spcPts val="960"/>
              </a:spcBef>
              <a:spcAft>
                <a:spcPts val="0"/>
              </a:spcAft>
              <a:buSzPts val="1440"/>
              <a:buChar char="▶"/>
            </a:pPr>
            <a:r>
              <a:rPr lang="en-US"/>
              <a:t>Butterbur</a:t>
            </a:r>
            <a:endParaRPr/>
          </a:p>
          <a:p>
            <a:pPr indent="-285750" lvl="1" marL="742950" rtl="0" algn="l">
              <a:spcBef>
                <a:spcPts val="980"/>
              </a:spcBef>
              <a:spcAft>
                <a:spcPts val="0"/>
              </a:spcAft>
              <a:buSzPts val="1440"/>
              <a:buChar char="▶"/>
            </a:pPr>
            <a:r>
              <a:rPr lang="en-US"/>
              <a:t>Khella</a:t>
            </a:r>
            <a:br>
              <a:rPr lang="en-US"/>
            </a:br>
            <a:br>
              <a:rPr lang="en-US"/>
            </a:br>
            <a:r>
              <a:rPr lang="en-US"/>
              <a:t>Histamines – Mast cells</a:t>
            </a:r>
            <a:br>
              <a:rPr lang="en-US"/>
            </a:br>
            <a:r>
              <a:rPr b="1" lang="en-US" sz="1900">
                <a:latin typeface="Times New Roman"/>
                <a:ea typeface="Times New Roman"/>
                <a:cs typeface="Times New Roman"/>
                <a:sym typeface="Times New Roman"/>
              </a:rPr>
              <a:t>Mast cells</a:t>
            </a:r>
            <a:r>
              <a:rPr lang="en-US" sz="1900">
                <a:latin typeface="Times New Roman"/>
                <a:ea typeface="Times New Roman"/>
                <a:cs typeface="Times New Roman"/>
                <a:sym typeface="Times New Roman"/>
              </a:rPr>
              <a:t> triggers an allergic rxn when catch substance (an allergen), they release </a:t>
            </a:r>
            <a:r>
              <a:rPr b="1" lang="en-US" sz="1900">
                <a:latin typeface="Times New Roman"/>
                <a:ea typeface="Times New Roman"/>
                <a:cs typeface="Times New Roman"/>
                <a:sym typeface="Times New Roman"/>
              </a:rPr>
              <a:t>histamine</a:t>
            </a:r>
            <a:r>
              <a:rPr lang="en-US" sz="1900">
                <a:latin typeface="Times New Roman"/>
                <a:ea typeface="Times New Roman"/>
                <a:cs typeface="Times New Roman"/>
                <a:sym typeface="Times New Roman"/>
              </a:rPr>
              <a:t> into bloodstream. </a:t>
            </a:r>
            <a:br>
              <a:rPr lang="en-US" sz="1900">
                <a:latin typeface="Times New Roman"/>
                <a:ea typeface="Times New Roman"/>
                <a:cs typeface="Times New Roman"/>
                <a:sym typeface="Times New Roman"/>
              </a:rPr>
            </a:br>
            <a:r>
              <a:rPr b="1" lang="en-US" sz="1900">
                <a:latin typeface="Times New Roman"/>
                <a:ea typeface="Times New Roman"/>
                <a:cs typeface="Times New Roman"/>
                <a:sym typeface="Times New Roman"/>
              </a:rPr>
              <a:t>Histamine</a:t>
            </a:r>
            <a:r>
              <a:rPr lang="en-US" sz="1900">
                <a:latin typeface="Times New Roman"/>
                <a:ea typeface="Times New Roman"/>
                <a:cs typeface="Times New Roman"/>
                <a:sym typeface="Times New Roman"/>
              </a:rPr>
              <a:t> makes the blood vessels expand and the surrounding skin itchy and swollen. It can also create a build-up of mucus in the airways, which become narrower.</a:t>
            </a:r>
            <a:endParaRPr sz="1900">
              <a:latin typeface="Times New Roman"/>
              <a:ea typeface="Times New Roman"/>
              <a:cs typeface="Times New Roman"/>
              <a:sym typeface="Times New Roman"/>
            </a:endParaRPr>
          </a:p>
          <a:p>
            <a:pPr indent="-285750" lvl="1" marL="742950" rtl="0" algn="l">
              <a:spcBef>
                <a:spcPts val="960"/>
              </a:spcBef>
              <a:spcAft>
                <a:spcPts val="0"/>
              </a:spcAft>
              <a:buSzPts val="1440"/>
              <a:buNone/>
            </a:pPr>
            <a:r>
              <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2" name="Shape 1382"/>
        <p:cNvGrpSpPr/>
        <p:nvPr/>
      </p:nvGrpSpPr>
      <p:grpSpPr>
        <a:xfrm>
          <a:off x="0" y="0"/>
          <a:ext cx="0" cy="0"/>
          <a:chOff x="0" y="0"/>
          <a:chExt cx="0" cy="0"/>
        </a:xfrm>
      </p:grpSpPr>
      <p:sp>
        <p:nvSpPr>
          <p:cNvPr id="1383" name="Google Shape;1383;p203"/>
          <p:cNvSpPr txBox="1"/>
          <p:nvPr>
            <p:ph idx="1" type="body"/>
          </p:nvPr>
        </p:nvSpPr>
        <p:spPr>
          <a:xfrm>
            <a:off x="1524000" y="1143000"/>
            <a:ext cx="9144000" cy="5410200"/>
          </a:xfrm>
          <a:prstGeom prst="rect">
            <a:avLst/>
          </a:prstGeom>
          <a:noFill/>
          <a:ln>
            <a:noFill/>
          </a:ln>
        </p:spPr>
        <p:txBody>
          <a:bodyPr anchorCtr="0" anchor="ctr" bIns="45700" lIns="91425" spcFirstLastPara="1" rIns="91425" wrap="square" tIns="45700">
            <a:normAutofit fontScale="85000" lnSpcReduction="10000"/>
          </a:bodyPr>
          <a:lstStyle/>
          <a:p>
            <a:pPr indent="-285750" lvl="0" marL="285750" rtl="0" algn="l">
              <a:spcBef>
                <a:spcPts val="0"/>
              </a:spcBef>
              <a:spcAft>
                <a:spcPts val="0"/>
              </a:spcAft>
              <a:buSzPct val="80000"/>
              <a:buNone/>
            </a:pPr>
            <a:r>
              <a:rPr lang="en-US"/>
              <a:t>Khella</a:t>
            </a:r>
            <a:endParaRPr/>
          </a:p>
          <a:p>
            <a:pPr indent="-285750" lvl="0" marL="285750" rtl="0" algn="l">
              <a:spcBef>
                <a:spcPts val="940"/>
              </a:spcBef>
              <a:spcAft>
                <a:spcPts val="0"/>
              </a:spcAft>
              <a:buSzPct val="80000"/>
              <a:buChar char="▶"/>
            </a:pPr>
            <a:r>
              <a:rPr lang="en-US">
                <a:solidFill>
                  <a:srgbClr val="008000"/>
                </a:solidFill>
              </a:rPr>
              <a:t> </a:t>
            </a:r>
            <a:r>
              <a:rPr i="1" lang="en-US">
                <a:solidFill>
                  <a:srgbClr val="008000"/>
                </a:solidFill>
              </a:rPr>
              <a:t>Ammi Visnaga</a:t>
            </a:r>
            <a:endParaRPr>
              <a:solidFill>
                <a:srgbClr val="008000"/>
              </a:solidFill>
            </a:endParaRPr>
          </a:p>
          <a:p>
            <a:pPr indent="-285750" lvl="0" marL="285750" rtl="0" algn="l">
              <a:spcBef>
                <a:spcPts val="940"/>
              </a:spcBef>
              <a:spcAft>
                <a:spcPts val="0"/>
              </a:spcAft>
              <a:buSzPct val="80000"/>
              <a:buChar char="▶"/>
            </a:pPr>
            <a:r>
              <a:rPr lang="en-US"/>
              <a:t>Family: Apiaceae</a:t>
            </a:r>
            <a:endParaRPr/>
          </a:p>
          <a:p>
            <a:pPr indent="-285750" lvl="0" marL="285750" rtl="0" algn="l">
              <a:spcBef>
                <a:spcPts val="940"/>
              </a:spcBef>
              <a:spcAft>
                <a:spcPts val="0"/>
              </a:spcAft>
              <a:buSzPct val="80000"/>
              <a:buChar char="▶"/>
            </a:pPr>
            <a:r>
              <a:rPr lang="en-US"/>
              <a:t>The botanical drug is the </a:t>
            </a:r>
            <a:r>
              <a:rPr lang="en-US">
                <a:solidFill>
                  <a:srgbClr val="631112"/>
                </a:solidFill>
              </a:rPr>
              <a:t>fruits</a:t>
            </a:r>
            <a:endParaRPr/>
          </a:p>
          <a:p>
            <a:pPr indent="-285750" lvl="0" marL="285750" rtl="0" algn="l">
              <a:spcBef>
                <a:spcPts val="940"/>
              </a:spcBef>
              <a:spcAft>
                <a:spcPts val="0"/>
              </a:spcAft>
              <a:buSzPct val="80000"/>
              <a:buChar char="▶"/>
            </a:pPr>
            <a:r>
              <a:rPr lang="en-US"/>
              <a:t>The drug has a long history of use in the Middle East, especially Egypt, as an antispasmodic in renal colic, for asthma and as a coronary vasodilator for angina</a:t>
            </a:r>
            <a:endParaRPr/>
          </a:p>
          <a:p>
            <a:pPr indent="-285750" lvl="0" marL="285750" rtl="0" algn="l">
              <a:spcBef>
                <a:spcPts val="940"/>
              </a:spcBef>
              <a:spcAft>
                <a:spcPts val="0"/>
              </a:spcAft>
              <a:buSzPct val="80000"/>
              <a:buChar char="▶"/>
            </a:pPr>
            <a:r>
              <a:rPr lang="en-US"/>
              <a:t>Key active ingredients are furanocoumarins like </a:t>
            </a:r>
            <a:r>
              <a:rPr lang="en-US">
                <a:solidFill>
                  <a:srgbClr val="3366FF"/>
                </a:solidFill>
              </a:rPr>
              <a:t>khellin</a:t>
            </a:r>
            <a:endParaRPr>
              <a:solidFill>
                <a:srgbClr val="3366FF"/>
              </a:solidFill>
            </a:endParaRPr>
          </a:p>
          <a:p>
            <a:pPr indent="-285750" lvl="0" marL="285750" rtl="0" algn="l">
              <a:spcBef>
                <a:spcPts val="940"/>
              </a:spcBef>
              <a:spcAft>
                <a:spcPts val="0"/>
              </a:spcAft>
              <a:buSzPct val="80000"/>
              <a:buChar char="▶"/>
            </a:pPr>
            <a:r>
              <a:rPr lang="en-US"/>
              <a:t>Khellin is a vasodilator with calcium channel blocking and spasmolytic activity</a:t>
            </a:r>
            <a:endParaRPr/>
          </a:p>
          <a:p>
            <a:pPr indent="-285750" lvl="0" marL="285750" rtl="0" algn="l">
              <a:spcBef>
                <a:spcPts val="940"/>
              </a:spcBef>
              <a:spcAft>
                <a:spcPts val="0"/>
              </a:spcAft>
              <a:buSzPct val="80000"/>
              <a:buChar char="▶"/>
            </a:pPr>
            <a:r>
              <a:rPr lang="en-US"/>
              <a:t>Khellin was the starting material for the development of several important semi-synthetic derivatives such as </a:t>
            </a:r>
            <a:endParaRPr/>
          </a:p>
          <a:p>
            <a:pPr indent="-285750" lvl="1" marL="742950" rtl="0" algn="l">
              <a:spcBef>
                <a:spcPts val="906"/>
              </a:spcBef>
              <a:spcAft>
                <a:spcPts val="0"/>
              </a:spcAft>
              <a:buSzPct val="79999"/>
              <a:buChar char="▶"/>
            </a:pPr>
            <a:r>
              <a:rPr lang="en-US"/>
              <a:t>Sodium cromoglycate, which is widely used as a prophylactic treatment for asthma hay fever-حساسية الأنف and other allergic conditions, often in the form of an inhaler or eyedrops</a:t>
            </a:r>
            <a:endParaRPr/>
          </a:p>
          <a:p>
            <a:pPr indent="-285750" lvl="0" marL="285750" rtl="0" algn="l">
              <a:spcBef>
                <a:spcPts val="991"/>
              </a:spcBef>
              <a:spcAft>
                <a:spcPts val="0"/>
              </a:spcAft>
              <a:buSzPct val="80000"/>
              <a:buChar char="▶"/>
            </a:pPr>
            <a:r>
              <a:rPr lang="en-US"/>
              <a:t>Khellin was also the basis for the development of nifedipine</a:t>
            </a:r>
            <a:r>
              <a:rPr lang="en-US" sz="2300">
                <a:solidFill>
                  <a:srgbClr val="032348"/>
                </a:solidFill>
                <a:latin typeface="Times New Roman"/>
                <a:ea typeface="Times New Roman"/>
                <a:cs typeface="Times New Roman"/>
                <a:sym typeface="Times New Roman"/>
              </a:rPr>
              <a:t>(Treat HTN &amp; Control Angina, Ca channel blocker)</a:t>
            </a:r>
            <a:r>
              <a:rPr lang="en-US"/>
              <a:t> used in heart disease and amiodarone, a cardiac antiarrhythmic</a:t>
            </a:r>
            <a:endParaRPr/>
          </a:p>
        </p:txBody>
      </p:sp>
      <p:pic>
        <p:nvPicPr>
          <p:cNvPr descr="download.jpg" id="1384" name="Google Shape;1384;p203"/>
          <p:cNvPicPr preferRelativeResize="0"/>
          <p:nvPr/>
        </p:nvPicPr>
        <p:blipFill rotWithShape="1">
          <a:blip r:embed="rId3">
            <a:alphaModFix/>
          </a:blip>
          <a:srcRect b="0" l="0" r="0" t="0"/>
          <a:stretch/>
        </p:blipFill>
        <p:spPr>
          <a:xfrm>
            <a:off x="8839200" y="152400"/>
            <a:ext cx="1562100" cy="2082800"/>
          </a:xfrm>
          <a:prstGeom prst="rect">
            <a:avLst/>
          </a:prstGeom>
          <a:noFill/>
          <a:ln>
            <a:noFill/>
          </a:ln>
        </p:spPr>
      </p:pic>
      <p:pic>
        <p:nvPicPr>
          <p:cNvPr descr="ammivisnaga_prev.jpg" id="1385" name="Google Shape;1385;p203"/>
          <p:cNvPicPr preferRelativeResize="0"/>
          <p:nvPr/>
        </p:nvPicPr>
        <p:blipFill rotWithShape="1">
          <a:blip r:embed="rId4">
            <a:alphaModFix/>
          </a:blip>
          <a:srcRect b="0" l="0" r="0" t="0"/>
          <a:stretch/>
        </p:blipFill>
        <p:spPr>
          <a:xfrm>
            <a:off x="6019800" y="228600"/>
            <a:ext cx="2540000" cy="19050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9" name="Shape 1389"/>
        <p:cNvGrpSpPr/>
        <p:nvPr/>
      </p:nvGrpSpPr>
      <p:grpSpPr>
        <a:xfrm>
          <a:off x="0" y="0"/>
          <a:ext cx="0" cy="0"/>
          <a:chOff x="0" y="0"/>
          <a:chExt cx="0" cy="0"/>
        </a:xfrm>
      </p:grpSpPr>
      <p:sp>
        <p:nvSpPr>
          <p:cNvPr id="1390" name="Google Shape;1390;p204"/>
          <p:cNvSpPr txBox="1"/>
          <p:nvPr>
            <p:ph idx="1" type="body"/>
          </p:nvPr>
        </p:nvSpPr>
        <p:spPr>
          <a:xfrm>
            <a:off x="1524000" y="838200"/>
            <a:ext cx="9144000" cy="601980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600"/>
              <a:buNone/>
            </a:pPr>
            <a:r>
              <a:rPr lang="en-US"/>
              <a:t>Butterbur</a:t>
            </a:r>
            <a:endParaRPr/>
          </a:p>
          <a:p>
            <a:pPr indent="-285750" lvl="0" marL="285750" rtl="0" algn="l">
              <a:spcBef>
                <a:spcPts val="1000"/>
              </a:spcBef>
              <a:spcAft>
                <a:spcPts val="0"/>
              </a:spcAft>
              <a:buSzPts val="1600"/>
              <a:buChar char="▶"/>
            </a:pPr>
            <a:r>
              <a:rPr i="1" lang="en-US">
                <a:solidFill>
                  <a:srgbClr val="008000"/>
                </a:solidFill>
              </a:rPr>
              <a:t>Petasites hybridus</a:t>
            </a:r>
            <a:endParaRPr i="1">
              <a:solidFill>
                <a:srgbClr val="008000"/>
              </a:solidFill>
            </a:endParaRPr>
          </a:p>
          <a:p>
            <a:pPr indent="-285750" lvl="0" marL="285750" rtl="0" algn="l">
              <a:spcBef>
                <a:spcPts val="1000"/>
              </a:spcBef>
              <a:spcAft>
                <a:spcPts val="0"/>
              </a:spcAft>
              <a:buSzPts val="1600"/>
              <a:buChar char="▶"/>
            </a:pPr>
            <a:r>
              <a:rPr lang="en-US">
                <a:solidFill>
                  <a:srgbClr val="9D3232"/>
                </a:solidFill>
              </a:rPr>
              <a:t>All plant parts are used medicinally, leaves, rhizomes</a:t>
            </a:r>
            <a:endParaRPr/>
          </a:p>
          <a:p>
            <a:pPr indent="-285750" lvl="0" marL="285750" rtl="0" algn="l">
              <a:spcBef>
                <a:spcPts val="1000"/>
              </a:spcBef>
              <a:spcAft>
                <a:spcPts val="0"/>
              </a:spcAft>
              <a:buSzPts val="1600"/>
              <a:buChar char="▶"/>
            </a:pPr>
            <a:r>
              <a:rPr lang="en-US"/>
              <a:t>Butterbur is traditionally used as a remedy for asthma, colds, headaches and urinary tract disorders</a:t>
            </a:r>
            <a:endParaRPr/>
          </a:p>
          <a:p>
            <a:pPr indent="-285750" lvl="0" marL="285750" rtl="0" algn="l">
              <a:spcBef>
                <a:spcPts val="1000"/>
              </a:spcBef>
              <a:spcAft>
                <a:spcPts val="0"/>
              </a:spcAft>
              <a:buSzPts val="1600"/>
              <a:buChar char="▶"/>
            </a:pPr>
            <a:r>
              <a:rPr lang="en-US"/>
              <a:t>Anti-inflammatory activity is due to </a:t>
            </a:r>
            <a:r>
              <a:rPr lang="en-US">
                <a:solidFill>
                  <a:srgbClr val="3366FF"/>
                </a:solidFill>
              </a:rPr>
              <a:t>petasin</a:t>
            </a:r>
            <a:endParaRPr>
              <a:solidFill>
                <a:srgbClr val="3366FF"/>
              </a:solidFill>
            </a:endParaRPr>
          </a:p>
          <a:p>
            <a:pPr indent="-285750" lvl="0" marL="285750" rtl="0" algn="l">
              <a:spcBef>
                <a:spcPts val="1000"/>
              </a:spcBef>
              <a:spcAft>
                <a:spcPts val="0"/>
              </a:spcAft>
              <a:buSzPts val="1600"/>
              <a:buChar char="▶"/>
            </a:pPr>
            <a:r>
              <a:rPr lang="en-US"/>
              <a:t>It is used as an antihistamine for seasonal allergic rhinitis</a:t>
            </a:r>
            <a:endParaRPr/>
          </a:p>
          <a:p>
            <a:pPr indent="-285750" lvl="0" marL="285750" rtl="0" algn="l">
              <a:spcBef>
                <a:spcPts val="1000"/>
              </a:spcBef>
              <a:spcAft>
                <a:spcPts val="0"/>
              </a:spcAft>
              <a:buSzPts val="1600"/>
              <a:buChar char="▶"/>
            </a:pPr>
            <a:r>
              <a:rPr lang="en-US"/>
              <a:t>A randomized, double blind comparative study </a:t>
            </a:r>
            <a:r>
              <a:rPr lang="en-US" sz="1500">
                <a:solidFill>
                  <a:srgbClr val="032348"/>
                </a:solidFill>
              </a:rPr>
              <a:t>–هي احد انواع الدراسات وبكون الباحثين والمرضى ما بعرفوا ايش اخذوا دواء به مادة فعالة او لا</a:t>
            </a:r>
            <a:r>
              <a:rPr lang="en-US"/>
              <a:t>showed that butterbur extract is as potent as cetirizine-antihistamine</a:t>
            </a:r>
            <a:endParaRPr/>
          </a:p>
          <a:p>
            <a:pPr indent="-285750" lvl="0" marL="285750" rtl="0" algn="l">
              <a:spcBef>
                <a:spcPts val="1000"/>
              </a:spcBef>
              <a:spcAft>
                <a:spcPts val="0"/>
              </a:spcAft>
              <a:buSzPts val="1600"/>
              <a:buChar char="▶"/>
            </a:pPr>
            <a:r>
              <a:rPr lang="en-US"/>
              <a:t>Extracts inhibit leukotriene synthesis and are spasmolytic, and reduce allergic airway inflammation</a:t>
            </a:r>
            <a:endParaRPr/>
          </a:p>
          <a:p>
            <a:pPr indent="-285750" lvl="0" marL="285750" rtl="0" algn="l">
              <a:spcBef>
                <a:spcPts val="1000"/>
              </a:spcBef>
              <a:spcAft>
                <a:spcPts val="0"/>
              </a:spcAft>
              <a:buSzPts val="1600"/>
              <a:buChar char="▶"/>
            </a:pPr>
            <a:r>
              <a:rPr lang="en-US"/>
              <a:t>Use as prophylactic for </a:t>
            </a:r>
            <a:r>
              <a:rPr lang="en-US">
                <a:solidFill>
                  <a:srgbClr val="FF0000"/>
                </a:solidFill>
              </a:rPr>
              <a:t>migraine</a:t>
            </a:r>
            <a:r>
              <a:rPr lang="en-US"/>
              <a:t> has been suggested </a:t>
            </a:r>
            <a:endParaRPr/>
          </a:p>
          <a:p>
            <a:pPr indent="-285750" lvl="0" marL="285750" rtl="0" algn="l">
              <a:spcBef>
                <a:spcPts val="1000"/>
              </a:spcBef>
              <a:spcAft>
                <a:spcPts val="0"/>
              </a:spcAft>
              <a:buSzPts val="1600"/>
              <a:buChar char="▶"/>
            </a:pPr>
            <a:r>
              <a:rPr lang="en-US"/>
              <a:t>Extracts should be prepared carefully to remove toxic alkaloids </a:t>
            </a:r>
            <a:endParaRPr/>
          </a:p>
          <a:p>
            <a:pPr indent="-184150" lvl="0" marL="285750" rtl="0" algn="l">
              <a:spcBef>
                <a:spcPts val="1000"/>
              </a:spcBef>
              <a:spcAft>
                <a:spcPts val="0"/>
              </a:spcAft>
              <a:buSzPts val="1600"/>
              <a:buNone/>
            </a:pPr>
            <a:r>
              <a:t/>
            </a:r>
            <a:endParaRPr/>
          </a:p>
          <a:p>
            <a:pPr indent="-285750" lvl="0" marL="285750" rtl="0" algn="l">
              <a:spcBef>
                <a:spcPts val="1000"/>
              </a:spcBef>
              <a:spcAft>
                <a:spcPts val="0"/>
              </a:spcAft>
              <a:buSzPts val="1600"/>
              <a:buNone/>
            </a:pPr>
            <a:r>
              <a:t/>
            </a:r>
            <a:endParaRPr/>
          </a:p>
        </p:txBody>
      </p:sp>
      <p:pic>
        <p:nvPicPr>
          <p:cNvPr descr="Petasites_hybridus_5001_1.jpg" id="1391" name="Google Shape;1391;p204"/>
          <p:cNvPicPr preferRelativeResize="0"/>
          <p:nvPr/>
        </p:nvPicPr>
        <p:blipFill rotWithShape="1">
          <a:blip r:embed="rId3">
            <a:alphaModFix/>
          </a:blip>
          <a:srcRect b="0" l="0" r="0" t="0"/>
          <a:stretch/>
        </p:blipFill>
        <p:spPr>
          <a:xfrm>
            <a:off x="8001000" y="1"/>
            <a:ext cx="2286000" cy="1711643"/>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5" name="Shape 1395"/>
        <p:cNvGrpSpPr/>
        <p:nvPr/>
      </p:nvGrpSpPr>
      <p:grpSpPr>
        <a:xfrm>
          <a:off x="0" y="0"/>
          <a:ext cx="0" cy="0"/>
          <a:chOff x="0" y="0"/>
          <a:chExt cx="0" cy="0"/>
        </a:xfrm>
      </p:grpSpPr>
      <p:sp>
        <p:nvSpPr>
          <p:cNvPr id="1396" name="Google Shape;1396;p205"/>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rPr lang="en-US"/>
              <a:t>EXPECTORANTS AND MUCOLYTICS </a:t>
            </a:r>
            <a:r>
              <a:rPr lang="en-US" sz="3100"/>
              <a:t>بذوب البلغم</a:t>
            </a:r>
            <a:endParaRPr sz="3100"/>
          </a:p>
        </p:txBody>
      </p:sp>
      <p:sp>
        <p:nvSpPr>
          <p:cNvPr id="1397" name="Google Shape;1397;p205"/>
          <p:cNvSpPr txBox="1"/>
          <p:nvPr>
            <p:ph idx="1" type="body"/>
          </p:nvPr>
        </p:nvSpPr>
        <p:spPr>
          <a:xfrm>
            <a:off x="1524000" y="1935480"/>
            <a:ext cx="9144000" cy="492252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600"/>
              <a:buChar char="▶"/>
            </a:pPr>
            <a:r>
              <a:rPr lang="en-US"/>
              <a:t>Drugs that reduce the viscosity of mucus in the respiratory tract to enable expectoration of phlegm </a:t>
            </a:r>
            <a:endParaRPr/>
          </a:p>
          <a:p>
            <a:pPr indent="-285750" lvl="0" marL="285750" rtl="0" algn="l">
              <a:spcBef>
                <a:spcPts val="1000"/>
              </a:spcBef>
              <a:spcAft>
                <a:spcPts val="0"/>
              </a:spcAft>
              <a:buSzPts val="1600"/>
              <a:buChar char="▶"/>
            </a:pPr>
            <a:r>
              <a:rPr lang="en-US"/>
              <a:t>Essential oils are used with expectorant aromatic compounds such as camphor</a:t>
            </a:r>
            <a:endParaRPr/>
          </a:p>
          <a:p>
            <a:pPr indent="-285750" lvl="0" marL="285750" rtl="0" algn="l">
              <a:spcBef>
                <a:spcPts val="1000"/>
              </a:spcBef>
              <a:spcAft>
                <a:spcPts val="0"/>
              </a:spcAft>
              <a:buSzPts val="1600"/>
              <a:buChar char="▶"/>
            </a:pPr>
            <a:r>
              <a:rPr lang="en-US"/>
              <a:t>Many expectorants are included in cough mixtures and, although efficacy is difficult to demonstrate, these products are very popular with patients in the absence of other treatments</a:t>
            </a:r>
            <a:endParaRPr/>
          </a:p>
          <a:p>
            <a:pPr indent="-285750" lvl="0" marL="285750" rtl="0" algn="l">
              <a:spcBef>
                <a:spcPts val="1000"/>
              </a:spcBef>
              <a:spcAft>
                <a:spcPts val="0"/>
              </a:spcAft>
              <a:buSzPts val="1600"/>
              <a:buChar char="▶"/>
            </a:pPr>
            <a:r>
              <a:rPr lang="en-US"/>
              <a:t>All are used for coughs and colds, bronchitis and sinusitis, usually in conjunction with other decongestants, demulcents, analgesics and antibiotics</a:t>
            </a:r>
            <a:endParaRPr/>
          </a:p>
          <a:p>
            <a:pPr indent="-285750" lvl="0" marL="285750" rtl="0" algn="l">
              <a:spcBef>
                <a:spcPts val="1000"/>
              </a:spcBef>
              <a:spcAft>
                <a:spcPts val="0"/>
              </a:spcAft>
              <a:buSzPts val="1600"/>
              <a:buChar char="▶"/>
            </a:pPr>
            <a:r>
              <a:rPr lang="en-US"/>
              <a:t> Some of these drugs contain essential oils and salicylates (e.g. thyme), and may also include the decongestants (eucalyptus, menthol); others contain saponins (e.g. senega)</a:t>
            </a:r>
            <a:endParaRPr/>
          </a:p>
          <a:p>
            <a:pPr indent="-285750" lvl="0" marL="285750" rtl="0" algn="l">
              <a:spcBef>
                <a:spcPts val="1000"/>
              </a:spcBef>
              <a:spcAft>
                <a:spcPts val="0"/>
              </a:spcAft>
              <a:buSzPts val="1600"/>
              <a:buNone/>
            </a:pPr>
            <a:r>
              <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1" name="Shape 1401"/>
        <p:cNvGrpSpPr/>
        <p:nvPr/>
      </p:nvGrpSpPr>
      <p:grpSpPr>
        <a:xfrm>
          <a:off x="0" y="0"/>
          <a:ext cx="0" cy="0"/>
          <a:chOff x="0" y="0"/>
          <a:chExt cx="0" cy="0"/>
        </a:xfrm>
      </p:grpSpPr>
      <p:sp>
        <p:nvSpPr>
          <p:cNvPr id="1402" name="Google Shape;1402;p206"/>
          <p:cNvSpPr txBox="1"/>
          <p:nvPr>
            <p:ph idx="1" type="body"/>
          </p:nvPr>
        </p:nvSpPr>
        <p:spPr>
          <a:xfrm>
            <a:off x="1524000" y="990600"/>
            <a:ext cx="9144000" cy="586740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600"/>
              <a:buNone/>
            </a:pPr>
            <a:r>
              <a:rPr lang="en-US"/>
              <a:t>Thyme (garden or common thyme) الزعتر</a:t>
            </a:r>
            <a:endParaRPr/>
          </a:p>
          <a:p>
            <a:pPr indent="-285750" lvl="0" marL="285750" rtl="0" algn="l">
              <a:spcBef>
                <a:spcPts val="1000"/>
              </a:spcBef>
              <a:spcAft>
                <a:spcPts val="0"/>
              </a:spcAft>
              <a:buSzPts val="1600"/>
              <a:buChar char="▶"/>
            </a:pPr>
            <a:r>
              <a:rPr i="1" lang="en-US">
                <a:solidFill>
                  <a:srgbClr val="008000"/>
                </a:solidFill>
              </a:rPr>
              <a:t>Thymus vulgaris  </a:t>
            </a:r>
            <a:endParaRPr/>
          </a:p>
          <a:p>
            <a:pPr indent="-285750" lvl="0" marL="285750" rtl="0" algn="l">
              <a:spcBef>
                <a:spcPts val="1000"/>
              </a:spcBef>
              <a:spcAft>
                <a:spcPts val="0"/>
              </a:spcAft>
              <a:buSzPts val="1600"/>
              <a:buChar char="▶"/>
            </a:pPr>
            <a:r>
              <a:rPr lang="en-US"/>
              <a:t>Family: Lamiaceae</a:t>
            </a:r>
            <a:endParaRPr/>
          </a:p>
          <a:p>
            <a:pPr indent="-285750" lvl="0" marL="285750" rtl="0" algn="l">
              <a:spcBef>
                <a:spcPts val="1000"/>
              </a:spcBef>
              <a:spcAft>
                <a:spcPts val="0"/>
              </a:spcAft>
              <a:buSzPts val="1600"/>
              <a:buChar char="▶"/>
            </a:pPr>
            <a:r>
              <a:rPr lang="en-US"/>
              <a:t>Used as culinary –طهي herb and has the characteristic odor of </a:t>
            </a:r>
            <a:r>
              <a:rPr lang="en-US">
                <a:solidFill>
                  <a:srgbClr val="3366FF"/>
                </a:solidFill>
              </a:rPr>
              <a:t>thymol </a:t>
            </a:r>
            <a:endParaRPr/>
          </a:p>
          <a:p>
            <a:pPr indent="-285750" lvl="0" marL="285750" rtl="0" algn="l">
              <a:spcBef>
                <a:spcPts val="1000"/>
              </a:spcBef>
              <a:spcAft>
                <a:spcPts val="0"/>
              </a:spcAft>
              <a:buSzPts val="1600"/>
              <a:buChar char="▶"/>
            </a:pPr>
            <a:r>
              <a:rPr lang="en-US"/>
              <a:t>The active principle component is the volatile oil which has the major constituent thymol, with lesser amounts of carvacrol</a:t>
            </a:r>
            <a:endParaRPr/>
          </a:p>
          <a:p>
            <a:pPr indent="-285750" lvl="1" marL="742950" rtl="0" algn="l">
              <a:spcBef>
                <a:spcPts val="960"/>
              </a:spcBef>
              <a:spcAft>
                <a:spcPts val="0"/>
              </a:spcAft>
              <a:buSzPts val="1440"/>
              <a:buChar char="▶"/>
            </a:pPr>
            <a:r>
              <a:rPr lang="en-US"/>
              <a:t>Flavonoids components like thymonin and polyphenolic acids are expected to contribute to the anti-inflammatory and antimicrobial effects</a:t>
            </a:r>
            <a:endParaRPr/>
          </a:p>
          <a:p>
            <a:pPr indent="-184150" lvl="0" marL="285750" rtl="0" algn="l">
              <a:spcBef>
                <a:spcPts val="1000"/>
              </a:spcBef>
              <a:spcAft>
                <a:spcPts val="0"/>
              </a:spcAft>
              <a:buSzPts val="1600"/>
              <a:buNone/>
            </a:pPr>
            <a:r>
              <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6" name="Shape 1406"/>
        <p:cNvGrpSpPr/>
        <p:nvPr/>
      </p:nvGrpSpPr>
      <p:grpSpPr>
        <a:xfrm>
          <a:off x="0" y="0"/>
          <a:ext cx="0" cy="0"/>
          <a:chOff x="0" y="0"/>
          <a:chExt cx="0" cy="0"/>
        </a:xfrm>
      </p:grpSpPr>
      <p:sp>
        <p:nvSpPr>
          <p:cNvPr id="1407" name="Google Shape;1407;p207"/>
          <p:cNvSpPr txBox="1"/>
          <p:nvPr>
            <p:ph idx="1" type="body"/>
          </p:nvPr>
        </p:nvSpPr>
        <p:spPr>
          <a:xfrm>
            <a:off x="1524000" y="1935480"/>
            <a:ext cx="9144000" cy="438912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600"/>
              <a:buNone/>
            </a:pPr>
            <a:r>
              <a:rPr lang="en-US"/>
              <a:t>Thyme therapeutic effects:</a:t>
            </a:r>
            <a:endParaRPr/>
          </a:p>
          <a:p>
            <a:pPr indent="-285750" lvl="0" marL="285750" rtl="0" algn="l">
              <a:spcBef>
                <a:spcPts val="1000"/>
              </a:spcBef>
              <a:spcAft>
                <a:spcPts val="0"/>
              </a:spcAft>
              <a:buSzPts val="1600"/>
              <a:buChar char="▶"/>
            </a:pPr>
            <a:r>
              <a:rPr lang="en-US"/>
              <a:t>Thyme and thyme oil of thyme, are carminative, antiseptic, antitussive, expectorant and spasmolytic and as such are used for coughs, bronchitis, sinusitis whooping cough and similar respiratory complaints.</a:t>
            </a:r>
            <a:endParaRPr/>
          </a:p>
          <a:p>
            <a:pPr indent="-285750" lvl="0" marL="285750" rtl="0" algn="l">
              <a:spcBef>
                <a:spcPts val="1000"/>
              </a:spcBef>
              <a:spcAft>
                <a:spcPts val="0"/>
              </a:spcAft>
              <a:buSzPts val="1600"/>
              <a:buChar char="▶"/>
            </a:pPr>
            <a:r>
              <a:rPr lang="en-US"/>
              <a:t>Most of the activity is thought to be due to the</a:t>
            </a:r>
            <a:r>
              <a:rPr lang="en-US">
                <a:solidFill>
                  <a:srgbClr val="3366FF"/>
                </a:solidFill>
              </a:rPr>
              <a:t> thymol</a:t>
            </a:r>
            <a:r>
              <a:rPr lang="en-US"/>
              <a:t>, which is expectorant and highly antiseptic</a:t>
            </a:r>
            <a:endParaRPr/>
          </a:p>
          <a:p>
            <a:pPr indent="-285750" lvl="0" marL="285750" rtl="0" algn="l">
              <a:spcBef>
                <a:spcPts val="1000"/>
              </a:spcBef>
              <a:spcAft>
                <a:spcPts val="0"/>
              </a:spcAft>
              <a:buSzPts val="1600"/>
              <a:buChar char="▶"/>
            </a:pPr>
            <a:r>
              <a:rPr lang="en-US"/>
              <a:t>Thymol and </a:t>
            </a:r>
            <a:r>
              <a:rPr lang="en-US">
                <a:solidFill>
                  <a:srgbClr val="3366FF"/>
                </a:solidFill>
              </a:rPr>
              <a:t>carvacrol</a:t>
            </a:r>
            <a:r>
              <a:rPr lang="en-US"/>
              <a:t> are spasmolytic</a:t>
            </a:r>
            <a:endParaRPr/>
          </a:p>
          <a:p>
            <a:pPr indent="-285750" lvl="0" marL="285750" rtl="0" algn="l">
              <a:spcBef>
                <a:spcPts val="1000"/>
              </a:spcBef>
              <a:spcAft>
                <a:spcPts val="0"/>
              </a:spcAft>
              <a:buSzPts val="1600"/>
              <a:buChar char="▶"/>
            </a:pPr>
            <a:r>
              <a:rPr lang="en-US"/>
              <a:t>Thymol is a popular ingredient of mouthwashes and dentifricesمعاجين  because of its antiseptic properties</a:t>
            </a:r>
            <a:endParaRPr/>
          </a:p>
          <a:p>
            <a:pPr indent="-285750" lvl="0" marL="285750" rtl="0" algn="l">
              <a:spcBef>
                <a:spcPts val="1000"/>
              </a:spcBef>
              <a:spcAft>
                <a:spcPts val="0"/>
              </a:spcAft>
              <a:buSzPts val="1600"/>
              <a:buChar char="▶"/>
            </a:pPr>
            <a:r>
              <a:rPr lang="en-US"/>
              <a:t>Thymol is irritant, and toxic in overdose, and should be used with care</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1" name="Shape 1411"/>
        <p:cNvGrpSpPr/>
        <p:nvPr/>
      </p:nvGrpSpPr>
      <p:grpSpPr>
        <a:xfrm>
          <a:off x="0" y="0"/>
          <a:ext cx="0" cy="0"/>
          <a:chOff x="0" y="0"/>
          <a:chExt cx="0" cy="0"/>
        </a:xfrm>
      </p:grpSpPr>
      <p:sp>
        <p:nvSpPr>
          <p:cNvPr id="1412" name="Google Shape;1412;p208"/>
          <p:cNvSpPr txBox="1"/>
          <p:nvPr>
            <p:ph idx="1" type="body"/>
          </p:nvPr>
        </p:nvSpPr>
        <p:spPr>
          <a:xfrm>
            <a:off x="1600200" y="1371600"/>
            <a:ext cx="9144000" cy="438912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600"/>
              <a:buNone/>
            </a:pPr>
            <a:r>
              <a:rPr lang="en-US"/>
              <a:t>Sage</a:t>
            </a:r>
            <a:endParaRPr/>
          </a:p>
          <a:p>
            <a:pPr indent="-285750" lvl="0" marL="285750" rtl="0" algn="l">
              <a:spcBef>
                <a:spcPts val="1000"/>
              </a:spcBef>
              <a:spcAft>
                <a:spcPts val="0"/>
              </a:spcAft>
              <a:buSzPts val="1600"/>
              <a:buChar char="▶"/>
            </a:pPr>
            <a:r>
              <a:rPr i="1" lang="en-US">
                <a:solidFill>
                  <a:schemeClr val="accent1"/>
                </a:solidFill>
              </a:rPr>
              <a:t>Salvia officinalis </a:t>
            </a:r>
            <a:endParaRPr/>
          </a:p>
          <a:p>
            <a:pPr indent="-285750" lvl="0" marL="285750" rtl="0" algn="l">
              <a:spcBef>
                <a:spcPts val="1000"/>
              </a:spcBef>
              <a:spcAft>
                <a:spcPts val="0"/>
              </a:spcAft>
              <a:buSzPts val="1600"/>
              <a:buChar char="▶"/>
            </a:pPr>
            <a:r>
              <a:rPr lang="en-US"/>
              <a:t>Family: Lamiaceae</a:t>
            </a:r>
            <a:endParaRPr/>
          </a:p>
          <a:p>
            <a:pPr indent="-285750" lvl="0" marL="285750" rtl="0" algn="l">
              <a:spcBef>
                <a:spcPts val="1000"/>
              </a:spcBef>
              <a:spcAft>
                <a:spcPts val="0"/>
              </a:spcAft>
              <a:buSzPts val="1600"/>
              <a:buChar char="▶"/>
            </a:pPr>
            <a:r>
              <a:rPr lang="en-US"/>
              <a:t>Indigenous to Europe, especially the Mediterranean region, and cultivated extensively</a:t>
            </a:r>
            <a:endParaRPr/>
          </a:p>
          <a:p>
            <a:pPr indent="-285750" lvl="0" marL="285750" rtl="0" algn="l">
              <a:spcBef>
                <a:spcPts val="1000"/>
              </a:spcBef>
              <a:spcAft>
                <a:spcPts val="0"/>
              </a:spcAft>
              <a:buSzPts val="1600"/>
              <a:buChar char="▶"/>
            </a:pPr>
            <a:r>
              <a:rPr lang="en-US"/>
              <a:t>Has a strong characteristic odor, widely used as a culinary herb</a:t>
            </a:r>
            <a:endParaRPr/>
          </a:p>
          <a:p>
            <a:pPr indent="-285750" lvl="0" marL="285750" rtl="0" algn="l">
              <a:spcBef>
                <a:spcPts val="1000"/>
              </a:spcBef>
              <a:spcAft>
                <a:spcPts val="0"/>
              </a:spcAft>
              <a:buSzPts val="1600"/>
              <a:buChar char="▶"/>
            </a:pPr>
            <a:r>
              <a:rPr lang="en-US"/>
              <a:t>Contains a volatile oil which mainly contains </a:t>
            </a:r>
            <a:r>
              <a:rPr lang="en-US">
                <a:latin typeface="Lucida Sans"/>
                <a:ea typeface="Lucida Sans"/>
                <a:cs typeface="Lucida Sans"/>
                <a:sym typeface="Lucida Sans"/>
              </a:rPr>
              <a:t>α</a:t>
            </a:r>
            <a:r>
              <a:rPr lang="en-US"/>
              <a:t>- and </a:t>
            </a:r>
            <a:r>
              <a:rPr lang="en-US">
                <a:latin typeface="Lucida Sans"/>
                <a:ea typeface="Lucida Sans"/>
                <a:cs typeface="Lucida Sans"/>
                <a:sym typeface="Lucida Sans"/>
              </a:rPr>
              <a:t>β</a:t>
            </a:r>
            <a:r>
              <a:rPr lang="en-US"/>
              <a:t>-</a:t>
            </a:r>
            <a:r>
              <a:rPr lang="en-US">
                <a:solidFill>
                  <a:srgbClr val="3366FF"/>
                </a:solidFill>
              </a:rPr>
              <a:t>thujone</a:t>
            </a:r>
            <a:r>
              <a:rPr lang="en-US"/>
              <a:t>, as well as</a:t>
            </a:r>
            <a:r>
              <a:rPr lang="en-US">
                <a:solidFill>
                  <a:srgbClr val="3366FF"/>
                </a:solidFill>
              </a:rPr>
              <a:t> cineole</a:t>
            </a:r>
            <a:r>
              <a:rPr lang="en-US"/>
              <a:t>, </a:t>
            </a:r>
            <a:r>
              <a:rPr lang="en-US">
                <a:solidFill>
                  <a:srgbClr val="3366FF"/>
                </a:solidFill>
              </a:rPr>
              <a:t>camphor</a:t>
            </a:r>
            <a:r>
              <a:rPr lang="en-US"/>
              <a:t>, and others</a:t>
            </a:r>
            <a:endParaRPr/>
          </a:p>
          <a:p>
            <a:pPr indent="-285750" lvl="1" marL="742950" rtl="0" algn="l">
              <a:spcBef>
                <a:spcPts val="960"/>
              </a:spcBef>
              <a:spcAft>
                <a:spcPts val="0"/>
              </a:spcAft>
              <a:buSzPts val="1440"/>
              <a:buChar char="▶"/>
            </a:pPr>
            <a:r>
              <a:rPr lang="en-US"/>
              <a:t>Sage also contains flavonoids and polyphenolic acids</a:t>
            </a:r>
            <a:endParaRPr/>
          </a:p>
          <a:p>
            <a:pPr indent="-194309" lvl="1" marL="742950" rtl="0" algn="l">
              <a:spcBef>
                <a:spcPts val="960"/>
              </a:spcBef>
              <a:spcAft>
                <a:spcPts val="0"/>
              </a:spcAft>
              <a:buSzPts val="1440"/>
              <a:buNone/>
            </a:pPr>
            <a:r>
              <a:t/>
            </a:r>
            <a:endParaRPr/>
          </a:p>
          <a:p>
            <a:pPr indent="-184150" lvl="0" marL="285750" rtl="0" algn="l">
              <a:spcBef>
                <a:spcPts val="1000"/>
              </a:spcBef>
              <a:spcAft>
                <a:spcPts val="0"/>
              </a:spcAft>
              <a:buSzPts val="1600"/>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pic>
        <p:nvPicPr>
          <p:cNvPr descr="hops.jpeg" id="802" name="Google Shape;802;p110"/>
          <p:cNvPicPr preferRelativeResize="0"/>
          <p:nvPr/>
        </p:nvPicPr>
        <p:blipFill rotWithShape="1">
          <a:blip r:embed="rId3">
            <a:alphaModFix/>
          </a:blip>
          <a:srcRect b="0" l="0" r="0" t="0"/>
          <a:stretch/>
        </p:blipFill>
        <p:spPr>
          <a:xfrm>
            <a:off x="8153400" y="2057401"/>
            <a:ext cx="2501900" cy="1664901"/>
          </a:xfrm>
          <a:prstGeom prst="rect">
            <a:avLst/>
          </a:prstGeom>
          <a:noFill/>
          <a:ln>
            <a:noFill/>
          </a:ln>
        </p:spPr>
      </p:pic>
      <p:pic>
        <p:nvPicPr>
          <p:cNvPr descr="1276548_01.jpeg" id="803" name="Google Shape;803;p110"/>
          <p:cNvPicPr preferRelativeResize="0"/>
          <p:nvPr/>
        </p:nvPicPr>
        <p:blipFill rotWithShape="1">
          <a:blip r:embed="rId4">
            <a:alphaModFix/>
          </a:blip>
          <a:srcRect b="3577" l="25625" r="25635" t="0"/>
          <a:stretch/>
        </p:blipFill>
        <p:spPr>
          <a:xfrm>
            <a:off x="9117795" y="3810000"/>
            <a:ext cx="1502159" cy="2971800"/>
          </a:xfrm>
          <a:prstGeom prst="rect">
            <a:avLst/>
          </a:prstGeom>
          <a:noFill/>
          <a:ln>
            <a:noFill/>
          </a:ln>
        </p:spPr>
      </p:pic>
      <p:sp>
        <p:nvSpPr>
          <p:cNvPr id="804" name="Google Shape;804;p110"/>
          <p:cNvSpPr txBox="1"/>
          <p:nvPr>
            <p:ph idx="1" type="body"/>
          </p:nvPr>
        </p:nvSpPr>
        <p:spPr>
          <a:xfrm>
            <a:off x="1524000" y="1935480"/>
            <a:ext cx="9144000" cy="438912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None/>
            </a:pPr>
            <a:r>
              <a:rPr lang="en-US"/>
              <a:t>Hops</a:t>
            </a:r>
            <a:endParaRPr/>
          </a:p>
          <a:p>
            <a:pPr indent="-342900" lvl="0" marL="342900" rtl="0" algn="l">
              <a:spcBef>
                <a:spcPts val="1000"/>
              </a:spcBef>
              <a:spcAft>
                <a:spcPts val="0"/>
              </a:spcAft>
              <a:buSzPts val="1440"/>
              <a:buChar char="►"/>
            </a:pPr>
            <a:r>
              <a:rPr i="1" lang="en-US">
                <a:solidFill>
                  <a:srgbClr val="008000"/>
                </a:solidFill>
              </a:rPr>
              <a:t>Humulus lupulus</a:t>
            </a:r>
            <a:endParaRPr i="1">
              <a:solidFill>
                <a:srgbClr val="008000"/>
              </a:solidFill>
            </a:endParaRPr>
          </a:p>
          <a:p>
            <a:pPr indent="-342900" lvl="0" marL="342900" rtl="0" algn="l">
              <a:spcBef>
                <a:spcPts val="1000"/>
              </a:spcBef>
              <a:spcAft>
                <a:spcPts val="0"/>
              </a:spcAft>
              <a:buSzPts val="1440"/>
              <a:buChar char="►"/>
            </a:pPr>
            <a:r>
              <a:rPr lang="en-US">
                <a:solidFill>
                  <a:srgbClr val="3366FF"/>
                </a:solidFill>
              </a:rPr>
              <a:t>Sedative,</a:t>
            </a:r>
            <a:r>
              <a:rPr lang="en-US"/>
              <a:t> often combined with other herbs</a:t>
            </a:r>
            <a:endParaRPr/>
          </a:p>
          <a:p>
            <a:pPr indent="-342900" lvl="0" marL="342900" rtl="0" algn="l">
              <a:spcBef>
                <a:spcPts val="1000"/>
              </a:spcBef>
              <a:spcAft>
                <a:spcPts val="0"/>
              </a:spcAft>
              <a:buSzPts val="1440"/>
              <a:buChar char="►"/>
            </a:pPr>
            <a:r>
              <a:rPr lang="en-US"/>
              <a:t>Used for </a:t>
            </a:r>
            <a:r>
              <a:rPr lang="en-US">
                <a:solidFill>
                  <a:srgbClr val="3366FF"/>
                </a:solidFill>
              </a:rPr>
              <a:t>insomnia, neuralgia and excitability</a:t>
            </a:r>
            <a:endParaRPr/>
          </a:p>
          <a:p>
            <a:pPr indent="-342900" lvl="0" marL="342900" rtl="0" algn="l">
              <a:spcBef>
                <a:spcPts val="1000"/>
              </a:spcBef>
              <a:spcAft>
                <a:spcPts val="0"/>
              </a:spcAft>
              <a:buSzPts val="1440"/>
              <a:buChar char="►"/>
            </a:pPr>
            <a:r>
              <a:rPr lang="en-US"/>
              <a:t>Part of the plant used: </a:t>
            </a:r>
            <a:r>
              <a:rPr lang="en-US">
                <a:solidFill>
                  <a:srgbClr val="6C643F"/>
                </a:solidFill>
              </a:rPr>
              <a:t>flower heads</a:t>
            </a:r>
            <a:endParaRPr/>
          </a:p>
          <a:p>
            <a:pPr indent="-342900" lvl="0" marL="342900" rtl="0" algn="l">
              <a:spcBef>
                <a:spcPts val="1000"/>
              </a:spcBef>
              <a:spcAft>
                <a:spcPts val="0"/>
              </a:spcAft>
              <a:buSzPts val="1440"/>
              <a:buChar char="►"/>
            </a:pPr>
            <a:r>
              <a:rPr lang="en-US"/>
              <a:t>Active constituents: </a:t>
            </a:r>
            <a:r>
              <a:rPr lang="en-US">
                <a:solidFill>
                  <a:srgbClr val="3366FF"/>
                </a:solidFill>
              </a:rPr>
              <a:t>α-acid humulone, β-acid lupulone</a:t>
            </a:r>
            <a:endParaRPr>
              <a:solidFill>
                <a:srgbClr val="3366FF"/>
              </a:solidFill>
            </a:endParaRPr>
          </a:p>
          <a:p>
            <a:pPr indent="-342900" lvl="0" marL="342900" rtl="0" algn="l">
              <a:spcBef>
                <a:spcPts val="1000"/>
              </a:spcBef>
              <a:spcAft>
                <a:spcPts val="0"/>
              </a:spcAft>
              <a:buSzPts val="1440"/>
              <a:buChar char="►"/>
            </a:pPr>
            <a:r>
              <a:rPr lang="en-US"/>
              <a:t>Other activities: antibacterial and antifungal </a:t>
            </a:r>
            <a:r>
              <a:rPr i="1" lang="en-US"/>
              <a:t>in vitro</a:t>
            </a:r>
            <a:endParaRPr/>
          </a:p>
          <a:p>
            <a:pPr indent="-342900" lvl="0" marL="342900" rtl="0" algn="l">
              <a:spcBef>
                <a:spcPts val="1000"/>
              </a:spcBef>
              <a:spcAft>
                <a:spcPts val="0"/>
              </a:spcAft>
              <a:buSzPts val="1440"/>
              <a:buChar char="►"/>
            </a:pPr>
            <a:r>
              <a:rPr lang="en-US"/>
              <a:t>Classified as non-toxic</a:t>
            </a:r>
            <a:endParaRPr/>
          </a:p>
        </p:txBody>
      </p:sp>
      <p:pic>
        <p:nvPicPr>
          <p:cNvPr descr="hops.jpg" id="805" name="Google Shape;805;p110"/>
          <p:cNvPicPr preferRelativeResize="0"/>
          <p:nvPr/>
        </p:nvPicPr>
        <p:blipFill rotWithShape="1">
          <a:blip r:embed="rId5">
            <a:alphaModFix/>
          </a:blip>
          <a:srcRect b="0" l="0" r="0" t="0"/>
          <a:stretch/>
        </p:blipFill>
        <p:spPr>
          <a:xfrm>
            <a:off x="7848600" y="18621"/>
            <a:ext cx="2540000" cy="190500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6" name="Shape 1416"/>
        <p:cNvGrpSpPr/>
        <p:nvPr/>
      </p:nvGrpSpPr>
      <p:grpSpPr>
        <a:xfrm>
          <a:off x="0" y="0"/>
          <a:ext cx="0" cy="0"/>
          <a:chOff x="0" y="0"/>
          <a:chExt cx="0" cy="0"/>
        </a:xfrm>
      </p:grpSpPr>
      <p:sp>
        <p:nvSpPr>
          <p:cNvPr id="1417" name="Google Shape;1417;p209"/>
          <p:cNvSpPr txBox="1"/>
          <p:nvPr>
            <p:ph idx="1" type="body"/>
          </p:nvPr>
        </p:nvSpPr>
        <p:spPr>
          <a:xfrm>
            <a:off x="1524000" y="1524000"/>
            <a:ext cx="9144000" cy="438912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600"/>
              <a:buNone/>
            </a:pPr>
            <a:r>
              <a:rPr lang="en-US"/>
              <a:t>Sage</a:t>
            </a:r>
            <a:endParaRPr/>
          </a:p>
          <a:p>
            <a:pPr indent="-285750" lvl="0" marL="285750" rtl="0" algn="l">
              <a:spcBef>
                <a:spcPts val="1000"/>
              </a:spcBef>
              <a:spcAft>
                <a:spcPts val="0"/>
              </a:spcAft>
              <a:buSzPts val="1600"/>
              <a:buChar char="▶"/>
            </a:pPr>
            <a:r>
              <a:rPr lang="en-US"/>
              <a:t>Uses:</a:t>
            </a:r>
            <a:endParaRPr/>
          </a:p>
          <a:p>
            <a:pPr indent="-285750" lvl="1" marL="742950" rtl="0" algn="l">
              <a:spcBef>
                <a:spcPts val="960"/>
              </a:spcBef>
              <a:spcAft>
                <a:spcPts val="0"/>
              </a:spcAft>
              <a:buSzPts val="1440"/>
              <a:buChar char="▶"/>
            </a:pPr>
            <a:r>
              <a:rPr lang="en-US"/>
              <a:t>Used as a gargle or mouthwash for pharyngitis, tonsillitis, sore gums, mouth ulcers and other similar disorders. </a:t>
            </a:r>
            <a:endParaRPr/>
          </a:p>
          <a:p>
            <a:pPr indent="-285750" lvl="1" marL="742950" rtl="0" algn="l">
              <a:spcBef>
                <a:spcPts val="960"/>
              </a:spcBef>
              <a:spcAft>
                <a:spcPts val="0"/>
              </a:spcAft>
              <a:buSzPts val="1440"/>
              <a:buChar char="▶"/>
            </a:pPr>
            <a:r>
              <a:rPr lang="en-US"/>
              <a:t>Sage extracts and oil have antimicrobial effects.</a:t>
            </a:r>
            <a:endParaRPr/>
          </a:p>
          <a:p>
            <a:pPr indent="-285750" lvl="1" marL="742950" rtl="0" algn="l">
              <a:spcBef>
                <a:spcPts val="960"/>
              </a:spcBef>
              <a:spcAft>
                <a:spcPts val="0"/>
              </a:spcAft>
              <a:buSzPts val="1440"/>
              <a:buChar char="▶"/>
            </a:pPr>
            <a:r>
              <a:rPr lang="en-US"/>
              <a:t>The flavonoids and phenolic acid derivatives have antiviral and anti-inflammatory activity</a:t>
            </a:r>
            <a:endParaRPr/>
          </a:p>
          <a:p>
            <a:pPr indent="-285750" lvl="1" marL="742950" rtl="0" algn="l">
              <a:spcBef>
                <a:spcPts val="960"/>
              </a:spcBef>
              <a:spcAft>
                <a:spcPts val="0"/>
              </a:spcAft>
              <a:buSzPts val="1440"/>
              <a:buChar char="▶"/>
            </a:pPr>
            <a:r>
              <a:rPr lang="en-US"/>
              <a:t>Sage can enhance memory through anticholinesterase activity</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1" name="Shape 1421"/>
        <p:cNvGrpSpPr/>
        <p:nvPr/>
      </p:nvGrpSpPr>
      <p:grpSpPr>
        <a:xfrm>
          <a:off x="0" y="0"/>
          <a:ext cx="0" cy="0"/>
          <a:chOff x="0" y="0"/>
          <a:chExt cx="0" cy="0"/>
        </a:xfrm>
      </p:grpSpPr>
      <p:sp>
        <p:nvSpPr>
          <p:cNvPr id="1422" name="Google Shape;1422;p210"/>
          <p:cNvSpPr txBox="1"/>
          <p:nvPr>
            <p:ph idx="1" type="body"/>
          </p:nvPr>
        </p:nvSpPr>
        <p:spPr>
          <a:xfrm>
            <a:off x="1524000" y="1905000"/>
            <a:ext cx="9144000" cy="495300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600"/>
              <a:buNone/>
            </a:pPr>
            <a:r>
              <a:rPr lang="en-US"/>
              <a:t>Senega (Snake </a:t>
            </a:r>
            <a:r>
              <a:rPr lang="en-US">
                <a:solidFill>
                  <a:srgbClr val="631112"/>
                </a:solidFill>
              </a:rPr>
              <a:t>root</a:t>
            </a:r>
            <a:r>
              <a:rPr lang="en-US"/>
              <a:t>)</a:t>
            </a:r>
            <a:endParaRPr/>
          </a:p>
          <a:p>
            <a:pPr indent="-285750" lvl="0" marL="285750" rtl="0" algn="l">
              <a:spcBef>
                <a:spcPts val="1000"/>
              </a:spcBef>
              <a:spcAft>
                <a:spcPts val="0"/>
              </a:spcAft>
              <a:buSzPts val="1600"/>
              <a:buChar char="▶"/>
            </a:pPr>
            <a:r>
              <a:rPr i="1" lang="en-US">
                <a:solidFill>
                  <a:srgbClr val="008000"/>
                </a:solidFill>
              </a:rPr>
              <a:t>Polygala senega</a:t>
            </a:r>
            <a:endParaRPr i="1">
              <a:solidFill>
                <a:srgbClr val="008000"/>
              </a:solidFill>
            </a:endParaRPr>
          </a:p>
          <a:p>
            <a:pPr indent="-285750" lvl="0" marL="285750" rtl="0" algn="l">
              <a:spcBef>
                <a:spcPts val="1000"/>
              </a:spcBef>
              <a:spcAft>
                <a:spcPts val="0"/>
              </a:spcAft>
              <a:buSzPts val="1600"/>
              <a:buChar char="▶"/>
            </a:pPr>
            <a:r>
              <a:rPr lang="en-US"/>
              <a:t>Active ingredient: </a:t>
            </a:r>
            <a:r>
              <a:rPr lang="en-US">
                <a:solidFill>
                  <a:srgbClr val="3366FF"/>
                </a:solidFill>
              </a:rPr>
              <a:t>senengin</a:t>
            </a:r>
            <a:endParaRPr>
              <a:solidFill>
                <a:srgbClr val="3366FF"/>
              </a:solidFill>
            </a:endParaRPr>
          </a:p>
          <a:p>
            <a:pPr indent="-285750" lvl="0" marL="285750" rtl="0" algn="l">
              <a:spcBef>
                <a:spcPts val="1000"/>
              </a:spcBef>
              <a:spcAft>
                <a:spcPts val="0"/>
              </a:spcAft>
              <a:buSzPts val="1600"/>
              <a:buChar char="▶"/>
            </a:pPr>
            <a:r>
              <a:rPr lang="en-US"/>
              <a:t>Uses</a:t>
            </a:r>
            <a:endParaRPr/>
          </a:p>
          <a:p>
            <a:pPr indent="0" lvl="0" marL="0" rtl="0" algn="l">
              <a:spcBef>
                <a:spcPts val="1000"/>
              </a:spcBef>
              <a:spcAft>
                <a:spcPts val="0"/>
              </a:spcAft>
              <a:buSzPts val="1600"/>
              <a:buNone/>
            </a:pPr>
            <a:r>
              <a:rPr lang="en-US"/>
              <a:t>Mucolytic</a:t>
            </a:r>
            <a:endParaRPr/>
          </a:p>
          <a:p>
            <a:pPr indent="0" lvl="0" marL="0" rtl="0" algn="l">
              <a:spcBef>
                <a:spcPts val="1000"/>
              </a:spcBef>
              <a:spcAft>
                <a:spcPts val="0"/>
              </a:spcAft>
              <a:buSzPts val="1600"/>
              <a:buNone/>
            </a:pPr>
            <a:r>
              <a:rPr lang="en-US"/>
              <a:t>Anti-inflammatory and antiseptic</a:t>
            </a:r>
            <a:endParaRPr/>
          </a:p>
          <a:p>
            <a:pPr indent="0" lvl="0" marL="0" rtl="0" algn="l">
              <a:spcBef>
                <a:spcPts val="1000"/>
              </a:spcBef>
              <a:spcAft>
                <a:spcPts val="0"/>
              </a:spcAft>
              <a:buSzPts val="1600"/>
              <a:buNone/>
            </a:pPr>
            <a:r>
              <a:rPr lang="en-US"/>
              <a:t>For chronic bronchitis, and asthma </a:t>
            </a:r>
            <a:endParaRPr/>
          </a:p>
          <a:p>
            <a:pPr indent="0" lvl="0" marL="0" rtl="0" algn="l">
              <a:spcBef>
                <a:spcPts val="1000"/>
              </a:spcBef>
              <a:spcAft>
                <a:spcPts val="0"/>
              </a:spcAft>
              <a:buSzPts val="1600"/>
              <a:buNone/>
            </a:pPr>
            <a:r>
              <a:t/>
            </a:r>
            <a:endParaRPr/>
          </a:p>
          <a:p>
            <a:pPr indent="-285750" lvl="0" marL="285750" rtl="0" algn="l">
              <a:spcBef>
                <a:spcPts val="1000"/>
              </a:spcBef>
              <a:spcAft>
                <a:spcPts val="0"/>
              </a:spcAft>
              <a:buSzPts val="1600"/>
              <a:buChar char="▶"/>
            </a:pPr>
            <a:r>
              <a:rPr lang="en-US">
                <a:solidFill>
                  <a:srgbClr val="FF0000"/>
                </a:solidFill>
              </a:rPr>
              <a:t>Contraindication</a:t>
            </a:r>
            <a:endParaRPr/>
          </a:p>
          <a:p>
            <a:pPr indent="-285750" lvl="0" marL="285750" rtl="0" algn="l">
              <a:spcBef>
                <a:spcPts val="1000"/>
              </a:spcBef>
              <a:spcAft>
                <a:spcPts val="0"/>
              </a:spcAft>
              <a:buSzPts val="1600"/>
              <a:buNone/>
            </a:pPr>
            <a:r>
              <a:rPr lang="en-US"/>
              <a:t>Anemia</a:t>
            </a:r>
            <a:endParaRPr/>
          </a:p>
          <a:p>
            <a:pPr indent="-285750" lvl="0" marL="285750" rtl="0" algn="l">
              <a:spcBef>
                <a:spcPts val="1000"/>
              </a:spcBef>
              <a:spcAft>
                <a:spcPts val="0"/>
              </a:spcAft>
              <a:buSzPts val="1600"/>
              <a:buNone/>
            </a:pPr>
            <a:r>
              <a:rPr lang="en-US"/>
              <a:t>Extrnal use</a:t>
            </a:r>
            <a:endParaRPr/>
          </a:p>
        </p:txBody>
      </p:sp>
      <p:pic>
        <p:nvPicPr>
          <p:cNvPr descr="SAW_02814.JPG" id="1423" name="Google Shape;1423;p210"/>
          <p:cNvPicPr preferRelativeResize="0"/>
          <p:nvPr/>
        </p:nvPicPr>
        <p:blipFill rotWithShape="1">
          <a:blip r:embed="rId3">
            <a:alphaModFix/>
          </a:blip>
          <a:srcRect b="0" l="0" r="0" t="0"/>
          <a:stretch/>
        </p:blipFill>
        <p:spPr>
          <a:xfrm>
            <a:off x="7162800" y="0"/>
            <a:ext cx="3505200" cy="2628900"/>
          </a:xfrm>
          <a:prstGeom prst="rect">
            <a:avLst/>
          </a:prstGeom>
          <a:noFill/>
          <a:ln>
            <a:noFill/>
          </a:ln>
        </p:spPr>
      </p:pic>
      <p:pic>
        <p:nvPicPr>
          <p:cNvPr descr="668-Kreuzblumenwurzel-Yuan-Zhi.jpg" id="1424" name="Google Shape;1424;p210"/>
          <p:cNvPicPr preferRelativeResize="0"/>
          <p:nvPr/>
        </p:nvPicPr>
        <p:blipFill rotWithShape="1">
          <a:blip r:embed="rId4">
            <a:alphaModFix/>
          </a:blip>
          <a:srcRect b="0" l="0" r="0" t="0"/>
          <a:stretch/>
        </p:blipFill>
        <p:spPr>
          <a:xfrm>
            <a:off x="6934200" y="3124201"/>
            <a:ext cx="2654300" cy="1990725"/>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8" name="Shape 1428"/>
        <p:cNvGrpSpPr/>
        <p:nvPr/>
      </p:nvGrpSpPr>
      <p:grpSpPr>
        <a:xfrm>
          <a:off x="0" y="0"/>
          <a:ext cx="0" cy="0"/>
          <a:chOff x="0" y="0"/>
          <a:chExt cx="0" cy="0"/>
        </a:xfrm>
      </p:grpSpPr>
      <p:sp>
        <p:nvSpPr>
          <p:cNvPr id="1429" name="Google Shape;1429;p211"/>
          <p:cNvSpPr txBox="1"/>
          <p:nvPr>
            <p:ph idx="1" type="body"/>
          </p:nvPr>
        </p:nvSpPr>
        <p:spPr>
          <a:xfrm>
            <a:off x="1524000" y="1935480"/>
            <a:ext cx="8991600" cy="4922520"/>
          </a:xfrm>
          <a:prstGeom prst="rect">
            <a:avLst/>
          </a:prstGeom>
          <a:noFill/>
          <a:ln>
            <a:noFill/>
          </a:ln>
        </p:spPr>
        <p:txBody>
          <a:bodyPr anchorCtr="0" anchor="ctr" bIns="45700" lIns="91425" spcFirstLastPara="1" rIns="91425" wrap="square" tIns="45700">
            <a:normAutofit fontScale="92500" lnSpcReduction="20000"/>
          </a:bodyPr>
          <a:lstStyle/>
          <a:p>
            <a:pPr indent="-285750" lvl="0" marL="285750" rtl="0" algn="l">
              <a:spcBef>
                <a:spcPts val="0"/>
              </a:spcBef>
              <a:spcAft>
                <a:spcPts val="0"/>
              </a:spcAft>
              <a:buSzPct val="80000"/>
              <a:buNone/>
            </a:pPr>
            <a:r>
              <a:rPr lang="en-US"/>
              <a:t>Ipecacuanha</a:t>
            </a:r>
            <a:endParaRPr/>
          </a:p>
          <a:p>
            <a:pPr indent="-285750" lvl="0" marL="285750" rtl="0" algn="l">
              <a:spcBef>
                <a:spcPts val="970"/>
              </a:spcBef>
              <a:spcAft>
                <a:spcPts val="0"/>
              </a:spcAft>
              <a:buSzPct val="80000"/>
              <a:buChar char="▶"/>
            </a:pPr>
            <a:r>
              <a:rPr i="1" lang="en-US">
                <a:solidFill>
                  <a:srgbClr val="008000"/>
                </a:solidFill>
              </a:rPr>
              <a:t>Cephaelis ipecacuanha</a:t>
            </a:r>
            <a:endParaRPr i="1">
              <a:solidFill>
                <a:srgbClr val="008000"/>
              </a:solidFill>
            </a:endParaRPr>
          </a:p>
          <a:p>
            <a:pPr indent="-285750" lvl="0" marL="285750" rtl="0" algn="l">
              <a:spcBef>
                <a:spcPts val="970"/>
              </a:spcBef>
              <a:spcAft>
                <a:spcPts val="0"/>
              </a:spcAft>
              <a:buSzPct val="80000"/>
              <a:buChar char="▶"/>
            </a:pPr>
            <a:r>
              <a:rPr lang="en-US"/>
              <a:t>Part used </a:t>
            </a:r>
            <a:r>
              <a:rPr lang="en-US">
                <a:solidFill>
                  <a:srgbClr val="9D3232"/>
                </a:solidFill>
              </a:rPr>
              <a:t>root </a:t>
            </a:r>
            <a:r>
              <a:rPr lang="en-US"/>
              <a:t>and </a:t>
            </a:r>
            <a:r>
              <a:rPr lang="en-US">
                <a:solidFill>
                  <a:srgbClr val="631112"/>
                </a:solidFill>
              </a:rPr>
              <a:t>rhizome</a:t>
            </a:r>
            <a:endParaRPr/>
          </a:p>
          <a:p>
            <a:pPr indent="-285750" lvl="0" marL="285750" rtl="0" algn="l">
              <a:spcBef>
                <a:spcPts val="970"/>
              </a:spcBef>
              <a:spcAft>
                <a:spcPts val="0"/>
              </a:spcAft>
              <a:buSzPct val="80000"/>
              <a:buChar char="▶"/>
            </a:pPr>
            <a:r>
              <a:rPr lang="en-US"/>
              <a:t>Family: Rubiaceae</a:t>
            </a:r>
            <a:endParaRPr/>
          </a:p>
          <a:p>
            <a:pPr indent="-285750" lvl="0" marL="285750" rtl="0" algn="l">
              <a:spcBef>
                <a:spcPts val="970"/>
              </a:spcBef>
              <a:spcAft>
                <a:spcPts val="0"/>
              </a:spcAft>
              <a:buSzPct val="80000"/>
              <a:buChar char="▶"/>
            </a:pPr>
            <a:r>
              <a:rPr lang="en-US"/>
              <a:t>Active constituents:  isoquinoline alkaloids like </a:t>
            </a:r>
            <a:r>
              <a:rPr lang="en-US">
                <a:solidFill>
                  <a:srgbClr val="3366FF"/>
                </a:solidFill>
              </a:rPr>
              <a:t>emetine</a:t>
            </a:r>
            <a:endParaRPr/>
          </a:p>
          <a:p>
            <a:pPr indent="-285750" lvl="0" marL="285750" rtl="0" algn="l">
              <a:spcBef>
                <a:spcPts val="970"/>
              </a:spcBef>
              <a:spcAft>
                <a:spcPts val="0"/>
              </a:spcAft>
              <a:buSzPct val="80000"/>
              <a:buChar char="▶"/>
            </a:pPr>
            <a:r>
              <a:rPr lang="en-US"/>
              <a:t>Therapeutic uses:</a:t>
            </a:r>
            <a:endParaRPr/>
          </a:p>
          <a:p>
            <a:pPr indent="-285750" lvl="1" marL="742950" rtl="0" algn="l">
              <a:spcBef>
                <a:spcPts val="933"/>
              </a:spcBef>
              <a:spcAft>
                <a:spcPts val="0"/>
              </a:spcAft>
              <a:buSzPct val="79999"/>
              <a:buChar char="▶"/>
            </a:pPr>
            <a:r>
              <a:rPr lang="en-US"/>
              <a:t>Expectorant at low doses: Ipecac extract is an ingredient of many cough preparations both elixirs and pastilles.</a:t>
            </a:r>
            <a:endParaRPr/>
          </a:p>
          <a:p>
            <a:pPr indent="-285750" lvl="1" marL="742950" rtl="0" algn="l">
              <a:spcBef>
                <a:spcPts val="933"/>
              </a:spcBef>
              <a:spcAft>
                <a:spcPts val="0"/>
              </a:spcAft>
              <a:buSzPct val="79999"/>
              <a:buChar char="▶"/>
            </a:pPr>
            <a:r>
              <a:rPr lang="en-US"/>
              <a:t>Emetic, was used to induce vomiting in cases of drug overdose, particularly in children.</a:t>
            </a:r>
            <a:endParaRPr/>
          </a:p>
          <a:p>
            <a:pPr indent="-285750" lvl="2" marL="1200150" rtl="0" algn="l">
              <a:spcBef>
                <a:spcPts val="896"/>
              </a:spcBef>
              <a:spcAft>
                <a:spcPts val="0"/>
              </a:spcAft>
              <a:buSzPct val="80000"/>
              <a:buChar char="▶"/>
            </a:pPr>
            <a:r>
              <a:rPr lang="en-US"/>
              <a:t>This practice is no longer recommended</a:t>
            </a:r>
            <a:endParaRPr/>
          </a:p>
          <a:p>
            <a:pPr indent="-285750" lvl="1" marL="742950" rtl="0" algn="l">
              <a:spcBef>
                <a:spcPts val="933"/>
              </a:spcBef>
              <a:spcAft>
                <a:spcPts val="0"/>
              </a:spcAft>
              <a:buSzPct val="79999"/>
              <a:buChar char="▶"/>
            </a:pPr>
            <a:r>
              <a:rPr lang="en-US"/>
              <a:t>The alkaloids are amoebicidal, but  rarely used for this purpose because of the emetic activity</a:t>
            </a:r>
            <a:endParaRPr/>
          </a:p>
          <a:p>
            <a:pPr indent="-285750" lvl="0" marL="285750" rtl="0" algn="l">
              <a:spcBef>
                <a:spcPts val="970"/>
              </a:spcBef>
              <a:spcAft>
                <a:spcPts val="0"/>
              </a:spcAft>
              <a:buSzPct val="80000"/>
              <a:buChar char="▶"/>
            </a:pPr>
            <a:r>
              <a:rPr lang="en-US"/>
              <a:t>Toxicity: Ipecac causes vomiting in large doses and the alkaloids are cytotoxic</a:t>
            </a:r>
            <a:endParaRPr/>
          </a:p>
        </p:txBody>
      </p:sp>
      <p:pic>
        <p:nvPicPr>
          <p:cNvPr descr="ipec.jpg" id="1430" name="Google Shape;1430;p211"/>
          <p:cNvPicPr preferRelativeResize="0"/>
          <p:nvPr/>
        </p:nvPicPr>
        <p:blipFill rotWithShape="1">
          <a:blip r:embed="rId3">
            <a:alphaModFix/>
          </a:blip>
          <a:srcRect b="0" l="0" r="0" t="0"/>
          <a:stretch/>
        </p:blipFill>
        <p:spPr>
          <a:xfrm>
            <a:off x="8061960" y="10443"/>
            <a:ext cx="2606040" cy="2642165"/>
          </a:xfrm>
          <a:prstGeom prst="rect">
            <a:avLst/>
          </a:prstGeom>
          <a:noFill/>
          <a:ln>
            <a:noFill/>
          </a:ln>
        </p:spPr>
      </p:pic>
      <p:pic>
        <p:nvPicPr>
          <p:cNvPr descr="ipeka.jpg" id="1431" name="Google Shape;1431;p211"/>
          <p:cNvPicPr preferRelativeResize="0"/>
          <p:nvPr/>
        </p:nvPicPr>
        <p:blipFill rotWithShape="1">
          <a:blip r:embed="rId4">
            <a:alphaModFix/>
          </a:blip>
          <a:srcRect b="0" l="8654" r="7692" t="0"/>
          <a:stretch/>
        </p:blipFill>
        <p:spPr>
          <a:xfrm>
            <a:off x="5299612" y="-12644"/>
            <a:ext cx="2747108" cy="1847193"/>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5" name="Shape 1435"/>
        <p:cNvGrpSpPr/>
        <p:nvPr/>
      </p:nvGrpSpPr>
      <p:grpSpPr>
        <a:xfrm>
          <a:off x="0" y="0"/>
          <a:ext cx="0" cy="0"/>
          <a:chOff x="0" y="0"/>
          <a:chExt cx="0" cy="0"/>
        </a:xfrm>
      </p:grpSpPr>
      <p:sp>
        <p:nvSpPr>
          <p:cNvPr id="1436" name="Google Shape;1436;p212"/>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rPr lang="en-US"/>
              <a:t>COUGH SUPPRESSANTS</a:t>
            </a:r>
            <a:endParaRPr/>
          </a:p>
        </p:txBody>
      </p:sp>
      <p:sp>
        <p:nvSpPr>
          <p:cNvPr id="1437" name="Google Shape;1437;p212"/>
          <p:cNvSpPr txBox="1"/>
          <p:nvPr>
            <p:ph idx="1" type="body"/>
          </p:nvPr>
        </p:nvSpPr>
        <p:spPr>
          <a:xfrm>
            <a:off x="1676400" y="1935480"/>
            <a:ext cx="8534400" cy="438912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600"/>
              <a:buChar char="▶"/>
            </a:pPr>
            <a:r>
              <a:rPr lang="en-US"/>
              <a:t>Cough is a reflex action and a symptom of other diseases such as asthma and colds due to ‘nasal drip’</a:t>
            </a:r>
            <a:endParaRPr/>
          </a:p>
          <a:p>
            <a:pPr indent="-285750" lvl="0" marL="285750" rtl="0" algn="l">
              <a:spcBef>
                <a:spcPts val="1000"/>
              </a:spcBef>
              <a:spcAft>
                <a:spcPts val="0"/>
              </a:spcAft>
              <a:buSzPts val="1600"/>
              <a:buChar char="▶"/>
            </a:pPr>
            <a:r>
              <a:rPr lang="en-US"/>
              <a:t>Cough suppressants may be useful in some instances, but efficacy is not fully proven and if expectoration is required to avoid sputum retention, they should not be used</a:t>
            </a:r>
            <a:endParaRPr/>
          </a:p>
          <a:p>
            <a:pPr indent="-285750" lvl="0" marL="285750" rtl="0" algn="l">
              <a:spcBef>
                <a:spcPts val="1000"/>
              </a:spcBef>
              <a:spcAft>
                <a:spcPts val="0"/>
              </a:spcAft>
              <a:buSzPts val="1600"/>
              <a:buChar char="▶"/>
            </a:pPr>
            <a:r>
              <a:rPr lang="en-US"/>
              <a:t>They are not recommended for small children who are highly susceptible to respiratory depression caused by opiates</a:t>
            </a:r>
            <a:endParaRPr/>
          </a:p>
          <a:p>
            <a:pPr indent="-285750" lvl="0" marL="285750" rtl="0" algn="l">
              <a:spcBef>
                <a:spcPts val="1000"/>
              </a:spcBef>
              <a:spcAft>
                <a:spcPts val="0"/>
              </a:spcAft>
              <a:buSzPts val="1600"/>
              <a:buChar char="▶"/>
            </a:pPr>
            <a:r>
              <a:rPr lang="en-US"/>
              <a:t>Codeine and semi-synthetic opiates such as dextromethorphan are the most common antitussives</a:t>
            </a:r>
            <a:endParaRPr/>
          </a:p>
          <a:p>
            <a:pPr indent="-285750" lvl="0" marL="285750" rtl="0" algn="l">
              <a:spcBef>
                <a:spcPts val="1000"/>
              </a:spcBef>
              <a:spcAft>
                <a:spcPts val="0"/>
              </a:spcAft>
              <a:buSzPts val="1600"/>
              <a:buChar char="▶"/>
            </a:pPr>
            <a:r>
              <a:rPr lang="en-US"/>
              <a:t>In severe cases such as in lung cancer, stronger opiates such as methadone may be used</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1" name="Shape 1441"/>
        <p:cNvGrpSpPr/>
        <p:nvPr/>
      </p:nvGrpSpPr>
      <p:grpSpPr>
        <a:xfrm>
          <a:off x="0" y="0"/>
          <a:ext cx="0" cy="0"/>
          <a:chOff x="0" y="0"/>
          <a:chExt cx="0" cy="0"/>
        </a:xfrm>
      </p:grpSpPr>
      <p:sp>
        <p:nvSpPr>
          <p:cNvPr id="1442" name="Google Shape;1442;p213"/>
          <p:cNvSpPr txBox="1"/>
          <p:nvPr>
            <p:ph idx="1" type="body"/>
          </p:nvPr>
        </p:nvSpPr>
        <p:spPr>
          <a:xfrm>
            <a:off x="684212" y="685800"/>
            <a:ext cx="8534400" cy="3615267"/>
          </a:xfrm>
          <a:prstGeom prst="rect">
            <a:avLst/>
          </a:prstGeom>
          <a:noFill/>
          <a:ln>
            <a:noFill/>
          </a:ln>
        </p:spPr>
        <p:txBody>
          <a:bodyPr anchorCtr="0" anchor="ctr" bIns="45700" lIns="91425" spcFirstLastPara="1" rIns="91425" wrap="square" tIns="45700">
            <a:normAutofit fontScale="85000" lnSpcReduction="20000"/>
          </a:bodyPr>
          <a:lstStyle/>
          <a:p>
            <a:pPr indent="-285750" lvl="0" marL="285750" rtl="0" algn="l">
              <a:spcBef>
                <a:spcPts val="0"/>
              </a:spcBef>
              <a:spcAft>
                <a:spcPts val="0"/>
              </a:spcAft>
              <a:buSzPct val="80000"/>
              <a:buNone/>
            </a:pPr>
            <a:r>
              <a:rPr lang="en-US">
                <a:solidFill>
                  <a:srgbClr val="3366FF"/>
                </a:solidFill>
              </a:rPr>
              <a:t>Codeine</a:t>
            </a:r>
            <a:endParaRPr/>
          </a:p>
          <a:p>
            <a:pPr indent="-285750" lvl="0" marL="285750" rtl="0" algn="l">
              <a:spcBef>
                <a:spcPts val="940"/>
              </a:spcBef>
              <a:spcAft>
                <a:spcPts val="0"/>
              </a:spcAft>
              <a:buSzPct val="80000"/>
              <a:buChar char="▶"/>
            </a:pPr>
            <a:r>
              <a:rPr lang="en-US"/>
              <a:t>Found in opium </a:t>
            </a:r>
            <a:r>
              <a:rPr i="1" lang="en-US">
                <a:solidFill>
                  <a:schemeClr val="accent1"/>
                </a:solidFill>
              </a:rPr>
              <a:t>Papaver somniferum</a:t>
            </a:r>
            <a:endParaRPr i="1">
              <a:solidFill>
                <a:schemeClr val="accent1"/>
              </a:solidFill>
            </a:endParaRPr>
          </a:p>
          <a:p>
            <a:pPr indent="-285750" lvl="0" marL="285750" rtl="0" algn="l">
              <a:spcBef>
                <a:spcPts val="940"/>
              </a:spcBef>
              <a:spcAft>
                <a:spcPts val="0"/>
              </a:spcAft>
              <a:buSzPct val="80000"/>
              <a:buChar char="▶"/>
            </a:pPr>
            <a:r>
              <a:rPr lang="en-US"/>
              <a:t>Part used: </a:t>
            </a:r>
            <a:r>
              <a:rPr lang="en-US">
                <a:solidFill>
                  <a:srgbClr val="631112"/>
                </a:solidFill>
              </a:rPr>
              <a:t>capsules and flowers</a:t>
            </a:r>
            <a:endParaRPr/>
          </a:p>
          <a:p>
            <a:pPr indent="-285750" lvl="0" marL="285750" rtl="0" algn="l">
              <a:spcBef>
                <a:spcPts val="940"/>
              </a:spcBef>
              <a:spcAft>
                <a:spcPts val="0"/>
              </a:spcAft>
              <a:buSzPct val="80000"/>
              <a:buChar char="▶"/>
            </a:pPr>
            <a:r>
              <a:rPr lang="en-US"/>
              <a:t>The dose to treat cough is 5–10 mg 4-hourly</a:t>
            </a:r>
            <a:endParaRPr/>
          </a:p>
          <a:p>
            <a:pPr indent="-285750" lvl="0" marL="285750" rtl="0" algn="l">
              <a:spcBef>
                <a:spcPts val="940"/>
              </a:spcBef>
              <a:spcAft>
                <a:spcPts val="0"/>
              </a:spcAft>
              <a:buSzPct val="80000"/>
              <a:buChar char="▶"/>
            </a:pPr>
            <a:r>
              <a:rPr lang="en-US"/>
              <a:t>The dose for treating diarrhea and pain is much higher (up to 240 mg daily in divided doses)</a:t>
            </a:r>
            <a:endParaRPr/>
          </a:p>
          <a:p>
            <a:pPr indent="-285750" lvl="0" marL="285750" rtl="0" algn="l">
              <a:spcBef>
                <a:spcPts val="940"/>
              </a:spcBef>
              <a:spcAft>
                <a:spcPts val="0"/>
              </a:spcAft>
              <a:buSzPct val="80000"/>
              <a:buChar char="▶"/>
            </a:pPr>
            <a:r>
              <a:rPr lang="en-US"/>
              <a:t>Codeine is sedating and constipating</a:t>
            </a:r>
            <a:endParaRPr/>
          </a:p>
          <a:p>
            <a:pPr indent="-285750" lvl="0" marL="285750" rtl="0" algn="l">
              <a:spcBef>
                <a:spcPts val="940"/>
              </a:spcBef>
              <a:spcAft>
                <a:spcPts val="0"/>
              </a:spcAft>
              <a:buSzPct val="80000"/>
              <a:buChar char="▶"/>
            </a:pPr>
            <a:r>
              <a:rPr lang="en-US"/>
              <a:t>In large doses it may cause respiratory depression and should not be used in hepatic or renal impairment.</a:t>
            </a:r>
            <a:endParaRPr/>
          </a:p>
          <a:p>
            <a:pPr indent="-285750" lvl="0" marL="285750" rtl="0" algn="l">
              <a:spcBef>
                <a:spcPts val="940"/>
              </a:spcBef>
              <a:spcAft>
                <a:spcPts val="0"/>
              </a:spcAft>
              <a:buSzPct val="80000"/>
              <a:buChar char="▶"/>
            </a:pPr>
            <a:r>
              <a:rPr lang="en-US"/>
              <a:t>It is also liable to abuse and is available only on prescription in many countries</a:t>
            </a:r>
            <a:endParaRPr/>
          </a:p>
          <a:p>
            <a:pPr indent="-285750" lvl="0" marL="285750" rtl="0" algn="l">
              <a:spcBef>
                <a:spcPts val="940"/>
              </a:spcBef>
              <a:spcAft>
                <a:spcPts val="0"/>
              </a:spcAft>
              <a:buSzPct val="80000"/>
              <a:buNone/>
            </a:pPr>
            <a:r>
              <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6" name="Shape 1446"/>
        <p:cNvGrpSpPr/>
        <p:nvPr/>
      </p:nvGrpSpPr>
      <p:grpSpPr>
        <a:xfrm>
          <a:off x="0" y="0"/>
          <a:ext cx="0" cy="0"/>
          <a:chOff x="0" y="0"/>
          <a:chExt cx="0" cy="0"/>
        </a:xfrm>
      </p:grpSpPr>
      <p:sp>
        <p:nvSpPr>
          <p:cNvPr id="1447" name="Google Shape;1447;p214"/>
          <p:cNvSpPr txBox="1"/>
          <p:nvPr>
            <p:ph type="title"/>
          </p:nvPr>
        </p:nvSpPr>
        <p:spPr>
          <a:xfrm>
            <a:off x="1524000" y="704088"/>
            <a:ext cx="9144000" cy="114300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lt1"/>
              </a:buClr>
              <a:buSzPct val="100000"/>
              <a:buFont typeface="Century Gothic"/>
              <a:buNone/>
            </a:pPr>
            <a:r>
              <a:rPr lang="en-US"/>
              <a:t>GENERAL PHYTOMEDICINES USED IN COLDS AND INFLUENZA</a:t>
            </a:r>
            <a:endParaRPr/>
          </a:p>
        </p:txBody>
      </p:sp>
      <p:sp>
        <p:nvSpPr>
          <p:cNvPr id="1448" name="Google Shape;1448;p214"/>
          <p:cNvSpPr txBox="1"/>
          <p:nvPr>
            <p:ph idx="1" type="body"/>
          </p:nvPr>
        </p:nvSpPr>
        <p:spPr>
          <a:xfrm>
            <a:off x="1524000" y="1935480"/>
            <a:ext cx="9144000" cy="438912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600"/>
              <a:buChar char="▶"/>
            </a:pPr>
            <a:r>
              <a:rPr lang="en-US"/>
              <a:t>Some of these herbs have antiviral and anti-inflammatory activity, some are demulcents or stimulate the immune system</a:t>
            </a:r>
            <a:endParaRPr/>
          </a:p>
          <a:p>
            <a:pPr indent="-184150" lvl="0" marL="285750" rtl="0" algn="l">
              <a:spcBef>
                <a:spcPts val="1000"/>
              </a:spcBef>
              <a:spcAft>
                <a:spcPts val="0"/>
              </a:spcAft>
              <a:buSzPts val="1600"/>
              <a:buNone/>
            </a:pPr>
            <a:r>
              <a:t/>
            </a:r>
            <a:endParaRPr/>
          </a:p>
          <a:p>
            <a:pPr indent="-285750" lvl="0" marL="285750" rtl="0" algn="l">
              <a:spcBef>
                <a:spcPts val="1000"/>
              </a:spcBef>
              <a:spcAft>
                <a:spcPts val="0"/>
              </a:spcAft>
              <a:buSzPts val="1600"/>
              <a:buChar char="▶"/>
            </a:pPr>
            <a:r>
              <a:rPr lang="en-US"/>
              <a:t>They are often used in combination with other ingredients as herbal teas for the  supportive or symptomatic therapy of respiratory disease</a:t>
            </a:r>
            <a:br>
              <a:rPr lang="en-US"/>
            </a:br>
            <a:br>
              <a:rPr lang="en-US"/>
            </a:br>
            <a:r>
              <a:rPr lang="en-US"/>
              <a:t>الثومة لها خصائص مضادة للفايروسات </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2" name="Shape 1452"/>
        <p:cNvGrpSpPr/>
        <p:nvPr/>
      </p:nvGrpSpPr>
      <p:grpSpPr>
        <a:xfrm>
          <a:off x="0" y="0"/>
          <a:ext cx="0" cy="0"/>
          <a:chOff x="0" y="0"/>
          <a:chExt cx="0" cy="0"/>
        </a:xfrm>
      </p:grpSpPr>
      <p:sp>
        <p:nvSpPr>
          <p:cNvPr id="1453" name="Google Shape;1453;p215"/>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rPr lang="en-US"/>
              <a:t>DEMULCENTS AND EMOLLIENTS</a:t>
            </a:r>
            <a:endParaRPr/>
          </a:p>
        </p:txBody>
      </p:sp>
      <p:sp>
        <p:nvSpPr>
          <p:cNvPr id="1454" name="Google Shape;1454;p215"/>
          <p:cNvSpPr txBox="1"/>
          <p:nvPr>
            <p:ph idx="1" type="body"/>
          </p:nvPr>
        </p:nvSpPr>
        <p:spPr>
          <a:xfrm>
            <a:off x="1524000" y="1935480"/>
            <a:ext cx="8686800" cy="438912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600"/>
              <a:buChar char="▶"/>
            </a:pPr>
            <a:r>
              <a:rPr lang="en-US"/>
              <a:t>Many herbal teas, made particularly from flowers and leaves, are used to obtain symptomatic relief from colds and influenza</a:t>
            </a:r>
            <a:endParaRPr/>
          </a:p>
          <a:p>
            <a:pPr indent="-285750" lvl="0" marL="285750" rtl="0" algn="l">
              <a:spcBef>
                <a:spcPts val="1000"/>
              </a:spcBef>
              <a:spcAft>
                <a:spcPts val="0"/>
              </a:spcAft>
              <a:buSzPts val="1600"/>
              <a:buChar char="▶"/>
            </a:pPr>
            <a:r>
              <a:rPr lang="en-US"/>
              <a:t>Some are diaphoretic, some are anti-inflammatory and analgesic, others are soothing, and many have some antiviral activity due to the polyphenolic constituents</a:t>
            </a:r>
            <a:endParaRPr/>
          </a:p>
          <a:p>
            <a:pPr indent="-285750" lvl="0" marL="285750" rtl="0" algn="l">
              <a:spcBef>
                <a:spcPts val="1000"/>
              </a:spcBef>
              <a:spcAft>
                <a:spcPts val="0"/>
              </a:spcAft>
              <a:buSzPts val="1600"/>
              <a:buChar char="▶"/>
            </a:pPr>
            <a:r>
              <a:rPr lang="en-US"/>
              <a:t>These are used as a general supportive measure and are usually pleasant to take</a:t>
            </a:r>
            <a:endParaRPr/>
          </a:p>
          <a:p>
            <a:pPr indent="-285750" lvl="0" marL="285750" rtl="0" algn="l">
              <a:spcBef>
                <a:spcPts val="1000"/>
              </a:spcBef>
              <a:spcAft>
                <a:spcPts val="0"/>
              </a:spcAft>
              <a:buSzPts val="1600"/>
              <a:buChar char="▶"/>
            </a:pPr>
            <a:r>
              <a:rPr lang="en-US">
                <a:solidFill>
                  <a:srgbClr val="FFC000"/>
                </a:solidFill>
                <a:latin typeface="Constantia"/>
                <a:ea typeface="Constantia"/>
                <a:cs typeface="Constantia"/>
                <a:sym typeface="Constantia"/>
              </a:rPr>
              <a:t>Honey</a:t>
            </a:r>
            <a:r>
              <a:rPr lang="en-US">
                <a:latin typeface="Constantia"/>
                <a:ea typeface="Constantia"/>
                <a:cs typeface="Constantia"/>
                <a:sym typeface="Constantia"/>
              </a:rPr>
              <a:t> has good demulcent properties, and has been suggested for nocturnal cough (never in children &lt; 1 yo)</a:t>
            </a:r>
            <a:br>
              <a:rPr lang="en-US">
                <a:latin typeface="Constantia"/>
                <a:ea typeface="Constantia"/>
                <a:cs typeface="Constantia"/>
                <a:sym typeface="Constantia"/>
              </a:rPr>
            </a:br>
            <a:r>
              <a:rPr lang="en-US">
                <a:latin typeface="Constantia"/>
                <a:ea typeface="Constantia"/>
                <a:cs typeface="Constantia"/>
                <a:sym typeface="Constantia"/>
              </a:rPr>
              <a:t>بشرط اضافة العسل تكون على الماء الفاتر أفضل من السخن</a:t>
            </a:r>
            <a:br>
              <a:rPr lang="en-US">
                <a:latin typeface="Constantia"/>
                <a:ea typeface="Constantia"/>
                <a:cs typeface="Constantia"/>
                <a:sym typeface="Constantia"/>
              </a:rPr>
            </a:br>
            <a:r>
              <a:rPr lang="en-US">
                <a:latin typeface="Constantia"/>
                <a:ea typeface="Constantia"/>
                <a:cs typeface="Constantia"/>
                <a:sym typeface="Constantia"/>
              </a:rPr>
              <a:t>العسل ما منعطي الأطفال تحت عمر السنة لانه لسا ما بقدروا يهضموه </a:t>
            </a:r>
            <a:br>
              <a:rPr lang="en-US">
                <a:latin typeface="Constantia"/>
                <a:ea typeface="Constantia"/>
                <a:cs typeface="Constantia"/>
                <a:sym typeface="Constantia"/>
              </a:rPr>
            </a:br>
            <a:r>
              <a:rPr lang="en-US">
                <a:latin typeface="Constantia"/>
                <a:ea typeface="Constantia"/>
                <a:cs typeface="Constantia"/>
                <a:sym typeface="Constantia"/>
              </a:rPr>
              <a:t>Propolis كثير له فوائد والنحل بصنعه لحماية الخلية من الالتهابات وغيره</a:t>
            </a:r>
            <a:endParaRPr>
              <a:latin typeface="Constantia"/>
              <a:ea typeface="Constantia"/>
              <a:cs typeface="Constantia"/>
              <a:sym typeface="Constantia"/>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8" name="Shape 1458"/>
        <p:cNvGrpSpPr/>
        <p:nvPr/>
      </p:nvGrpSpPr>
      <p:grpSpPr>
        <a:xfrm>
          <a:off x="0" y="0"/>
          <a:ext cx="0" cy="0"/>
          <a:chOff x="0" y="0"/>
          <a:chExt cx="0" cy="0"/>
        </a:xfrm>
      </p:grpSpPr>
      <p:sp>
        <p:nvSpPr>
          <p:cNvPr id="1459" name="Google Shape;1459;p216"/>
          <p:cNvSpPr txBox="1"/>
          <p:nvPr>
            <p:ph idx="1" type="body"/>
          </p:nvPr>
        </p:nvSpPr>
        <p:spPr>
          <a:xfrm>
            <a:off x="1524000" y="1935480"/>
            <a:ext cx="9144000" cy="492252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600"/>
              <a:buChar char="▶"/>
            </a:pPr>
            <a:r>
              <a:rPr lang="en-US"/>
              <a:t>Linden flowers</a:t>
            </a:r>
            <a:endParaRPr/>
          </a:p>
          <a:p>
            <a:pPr indent="-285750" lvl="0" marL="285750" rtl="0" algn="l">
              <a:spcBef>
                <a:spcPts val="1000"/>
              </a:spcBef>
              <a:spcAft>
                <a:spcPts val="0"/>
              </a:spcAft>
              <a:buSzPts val="1600"/>
              <a:buChar char="▶"/>
            </a:pPr>
            <a:r>
              <a:rPr i="1" lang="en-US"/>
              <a:t>Tilia </a:t>
            </a:r>
            <a:r>
              <a:rPr lang="en-US"/>
              <a:t>genus</a:t>
            </a:r>
            <a:endParaRPr/>
          </a:p>
          <a:p>
            <a:pPr indent="-285750" lvl="0" marL="285750" rtl="0" algn="l">
              <a:spcBef>
                <a:spcPts val="1000"/>
              </a:spcBef>
              <a:spcAft>
                <a:spcPts val="0"/>
              </a:spcAft>
              <a:buSzPts val="1600"/>
              <a:buChar char="▶"/>
            </a:pPr>
            <a:r>
              <a:rPr lang="en-US"/>
              <a:t>The flowers contain volatile oil, flavonoids, polysaccharides, polyphenolic acids, GABA</a:t>
            </a:r>
            <a:endParaRPr/>
          </a:p>
          <a:p>
            <a:pPr indent="-285750" lvl="0" marL="285750" rtl="0" algn="l">
              <a:spcBef>
                <a:spcPts val="1000"/>
              </a:spcBef>
              <a:spcAft>
                <a:spcPts val="0"/>
              </a:spcAft>
              <a:buSzPts val="1600"/>
              <a:buChar char="▶"/>
            </a:pPr>
            <a:r>
              <a:rPr lang="en-US"/>
              <a:t>Used for feverish colds, coughs and influenza</a:t>
            </a:r>
            <a:endParaRPr/>
          </a:p>
          <a:p>
            <a:pPr indent="-285750" lvl="0" marL="285750" rtl="0" algn="l">
              <a:spcBef>
                <a:spcPts val="1000"/>
              </a:spcBef>
              <a:spcAft>
                <a:spcPts val="0"/>
              </a:spcAft>
              <a:buSzPts val="1600"/>
              <a:buChar char="▶"/>
            </a:pPr>
            <a:r>
              <a:rPr lang="en-US"/>
              <a:t>They are used as herbal teas to induce diaphoresis </a:t>
            </a:r>
            <a:endParaRPr/>
          </a:p>
          <a:p>
            <a:pPr indent="-285750" lvl="0" marL="285750" rtl="0" algn="l">
              <a:spcBef>
                <a:spcPts val="1000"/>
              </a:spcBef>
              <a:spcAft>
                <a:spcPts val="0"/>
              </a:spcAft>
              <a:buSzPts val="1600"/>
              <a:buChar char="▶"/>
            </a:pPr>
            <a:r>
              <a:rPr lang="en-US"/>
              <a:t>The polysaccharides are soothing and adhere to epithelial tissue, producing a </a:t>
            </a:r>
            <a:r>
              <a:rPr lang="en-US">
                <a:solidFill>
                  <a:srgbClr val="520641"/>
                </a:solidFill>
              </a:rPr>
              <a:t>demulcent effect</a:t>
            </a:r>
            <a:endParaRPr/>
          </a:p>
          <a:p>
            <a:pPr indent="-285750" lvl="0" marL="285750" rtl="0" algn="l">
              <a:spcBef>
                <a:spcPts val="1000"/>
              </a:spcBef>
              <a:spcAft>
                <a:spcPts val="0"/>
              </a:spcAft>
              <a:buSzPts val="1600"/>
              <a:buChar char="▶"/>
            </a:pPr>
            <a:r>
              <a:rPr lang="en-US"/>
              <a:t>The other main use of the flowers is for nervous disorders as mild sedative; the extract is thought to act as an agonist for the peripheral benzodiazepine receptor</a:t>
            </a:r>
            <a:endParaRPr/>
          </a:p>
          <a:p>
            <a:pPr indent="-285750" lvl="0" marL="285750" rtl="0" algn="l">
              <a:spcBef>
                <a:spcPts val="1000"/>
              </a:spcBef>
              <a:spcAft>
                <a:spcPts val="0"/>
              </a:spcAft>
              <a:buSzPts val="1600"/>
              <a:buChar char="▶"/>
            </a:pPr>
            <a:r>
              <a:rPr lang="en-US"/>
              <a:t>Linden flowers are non-toxic and no side effects have been reported</a:t>
            </a:r>
            <a:endParaRPr/>
          </a:p>
        </p:txBody>
      </p:sp>
      <p:pic>
        <p:nvPicPr>
          <p:cNvPr descr="linden tea.jpg" id="1460" name="Google Shape;1460;p216"/>
          <p:cNvPicPr preferRelativeResize="0"/>
          <p:nvPr/>
        </p:nvPicPr>
        <p:blipFill rotWithShape="1">
          <a:blip r:embed="rId3">
            <a:alphaModFix/>
          </a:blip>
          <a:srcRect b="0" l="0" r="0" t="0"/>
          <a:stretch/>
        </p:blipFill>
        <p:spPr>
          <a:xfrm>
            <a:off x="7453313" y="685800"/>
            <a:ext cx="2962275" cy="2033148"/>
          </a:xfrm>
          <a:prstGeom prst="rect">
            <a:avLst/>
          </a:prstGeom>
          <a:noFill/>
          <a:ln>
            <a:noFill/>
          </a:ln>
        </p:spPr>
      </p:pic>
      <p:pic>
        <p:nvPicPr>
          <p:cNvPr descr="linden tree.jpg" id="1461" name="Google Shape;1461;p216"/>
          <p:cNvPicPr preferRelativeResize="0"/>
          <p:nvPr/>
        </p:nvPicPr>
        <p:blipFill rotWithShape="1">
          <a:blip r:embed="rId4">
            <a:alphaModFix/>
          </a:blip>
          <a:srcRect b="0" l="0" r="0" t="0"/>
          <a:stretch/>
        </p:blipFill>
        <p:spPr>
          <a:xfrm>
            <a:off x="4343400" y="838200"/>
            <a:ext cx="2857500" cy="16002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5" name="Shape 1465"/>
        <p:cNvGrpSpPr/>
        <p:nvPr/>
      </p:nvGrpSpPr>
      <p:grpSpPr>
        <a:xfrm>
          <a:off x="0" y="0"/>
          <a:ext cx="0" cy="0"/>
          <a:chOff x="0" y="0"/>
          <a:chExt cx="0" cy="0"/>
        </a:xfrm>
      </p:grpSpPr>
      <p:sp>
        <p:nvSpPr>
          <p:cNvPr id="1466" name="Google Shape;1466;p217"/>
          <p:cNvSpPr txBox="1"/>
          <p:nvPr>
            <p:ph idx="1" type="body"/>
          </p:nvPr>
        </p:nvSpPr>
        <p:spPr>
          <a:xfrm>
            <a:off x="1752600" y="1935480"/>
            <a:ext cx="8458200" cy="438912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600"/>
              <a:buNone/>
            </a:pPr>
            <a:r>
              <a:rPr lang="en-US"/>
              <a:t>Mallow </a:t>
            </a:r>
            <a:r>
              <a:rPr lang="en-US">
                <a:solidFill>
                  <a:srgbClr val="9D3232"/>
                </a:solidFill>
              </a:rPr>
              <a:t>flower </a:t>
            </a:r>
            <a:r>
              <a:rPr lang="en-US"/>
              <a:t>and</a:t>
            </a:r>
            <a:r>
              <a:rPr lang="en-US">
                <a:solidFill>
                  <a:srgbClr val="631112"/>
                </a:solidFill>
              </a:rPr>
              <a:t> leaves  </a:t>
            </a:r>
            <a:r>
              <a:rPr lang="en-US"/>
              <a:t>(الخبيزة)</a:t>
            </a:r>
            <a:endParaRPr/>
          </a:p>
          <a:p>
            <a:pPr indent="-285750" lvl="0" marL="285750" rtl="0" algn="l">
              <a:spcBef>
                <a:spcPts val="1000"/>
              </a:spcBef>
              <a:spcAft>
                <a:spcPts val="0"/>
              </a:spcAft>
              <a:buSzPts val="1600"/>
              <a:buChar char="▶"/>
            </a:pPr>
            <a:r>
              <a:rPr i="1" lang="en-US">
                <a:solidFill>
                  <a:srgbClr val="008000"/>
                </a:solidFill>
              </a:rPr>
              <a:t>Malva sylvestris  </a:t>
            </a:r>
            <a:endParaRPr/>
          </a:p>
          <a:p>
            <a:pPr indent="-285750" lvl="0" marL="285750" rtl="0" algn="l">
              <a:spcBef>
                <a:spcPts val="1000"/>
              </a:spcBef>
              <a:spcAft>
                <a:spcPts val="0"/>
              </a:spcAft>
              <a:buSzPts val="1600"/>
              <a:buChar char="▶"/>
            </a:pPr>
            <a:r>
              <a:rPr lang="en-US"/>
              <a:t>Family: Malvaceae</a:t>
            </a:r>
            <a:endParaRPr/>
          </a:p>
          <a:p>
            <a:pPr indent="-285750" lvl="0" marL="285750" rtl="0" algn="l">
              <a:spcBef>
                <a:spcPts val="1000"/>
              </a:spcBef>
              <a:spcAft>
                <a:spcPts val="0"/>
              </a:spcAft>
              <a:buSzPts val="1600"/>
              <a:buChar char="▶"/>
            </a:pPr>
            <a:r>
              <a:rPr lang="en-US"/>
              <a:t>Mallow is a </a:t>
            </a:r>
            <a:r>
              <a:rPr lang="en-US">
                <a:solidFill>
                  <a:srgbClr val="520641"/>
                </a:solidFill>
              </a:rPr>
              <a:t>demulcent</a:t>
            </a:r>
            <a:r>
              <a:rPr lang="en-US"/>
              <a:t> </a:t>
            </a:r>
            <a:endParaRPr/>
          </a:p>
          <a:p>
            <a:pPr indent="-285750" lvl="0" marL="285750" rtl="0" algn="l">
              <a:spcBef>
                <a:spcPts val="1000"/>
              </a:spcBef>
              <a:spcAft>
                <a:spcPts val="0"/>
              </a:spcAft>
              <a:buSzPts val="1600"/>
              <a:buChar char="▶"/>
            </a:pPr>
            <a:r>
              <a:rPr lang="en-US"/>
              <a:t>Used for colds and coughs</a:t>
            </a:r>
            <a:endParaRPr/>
          </a:p>
          <a:p>
            <a:pPr indent="-285750" lvl="0" marL="285750" rtl="0" algn="l">
              <a:spcBef>
                <a:spcPts val="1000"/>
              </a:spcBef>
              <a:spcAft>
                <a:spcPts val="0"/>
              </a:spcAft>
              <a:buSzPts val="1600"/>
              <a:buChar char="▶"/>
            </a:pPr>
            <a:r>
              <a:rPr lang="en-US"/>
              <a:t>The mucilageالمادة اللزجة منشوفها لما منطبخها  from the leaves is anti-inflammatory with anti-complement activity </a:t>
            </a:r>
            <a:endParaRPr/>
          </a:p>
          <a:p>
            <a:pPr indent="-285750" lvl="0" marL="285750" rtl="0" algn="l">
              <a:spcBef>
                <a:spcPts val="1000"/>
              </a:spcBef>
              <a:spcAft>
                <a:spcPts val="0"/>
              </a:spcAft>
              <a:buSzPts val="1600"/>
              <a:buChar char="▶"/>
            </a:pPr>
            <a:r>
              <a:rPr lang="en-US"/>
              <a:t>No adverse effects are known</a:t>
            </a:r>
            <a:endParaRPr/>
          </a:p>
        </p:txBody>
      </p:sp>
      <p:pic>
        <p:nvPicPr>
          <p:cNvPr descr="Mallow, Common (Malva sylvestris) Leicester Road  Sapcote SP 4994 9322 (taken 19.6.2006).JPG" id="1467" name="Google Shape;1467;p217"/>
          <p:cNvPicPr preferRelativeResize="0"/>
          <p:nvPr/>
        </p:nvPicPr>
        <p:blipFill rotWithShape="1">
          <a:blip r:embed="rId3">
            <a:alphaModFix/>
          </a:blip>
          <a:srcRect b="0" l="0" r="0" t="0"/>
          <a:stretch/>
        </p:blipFill>
        <p:spPr>
          <a:xfrm flipH="1">
            <a:off x="7010400" y="0"/>
            <a:ext cx="3352800" cy="251460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1" name="Shape 1471"/>
        <p:cNvGrpSpPr/>
        <p:nvPr/>
      </p:nvGrpSpPr>
      <p:grpSpPr>
        <a:xfrm>
          <a:off x="0" y="0"/>
          <a:ext cx="0" cy="0"/>
          <a:chOff x="0" y="0"/>
          <a:chExt cx="0" cy="0"/>
        </a:xfrm>
      </p:grpSpPr>
      <p:sp>
        <p:nvSpPr>
          <p:cNvPr id="1472" name="Google Shape;1472;p218"/>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rPr lang="en-US"/>
              <a:t>IMMUNOSTIMULANTS</a:t>
            </a:r>
            <a:endParaRPr/>
          </a:p>
        </p:txBody>
      </p:sp>
      <p:sp>
        <p:nvSpPr>
          <p:cNvPr id="1473" name="Google Shape;1473;p218"/>
          <p:cNvSpPr txBox="1"/>
          <p:nvPr>
            <p:ph idx="1" type="body"/>
          </p:nvPr>
        </p:nvSpPr>
        <p:spPr>
          <a:xfrm>
            <a:off x="684212" y="685800"/>
            <a:ext cx="8534400" cy="3615267"/>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600"/>
              <a:buChar char="▶"/>
            </a:pPr>
            <a:r>
              <a:rPr lang="en-US"/>
              <a:t>Immune stimulation is usually measured using parameters such as an increase in numbers of circulating immune cells, or enhanced phagocytosis after inoculation with a pathogen</a:t>
            </a:r>
            <a:endParaRPr/>
          </a:p>
          <a:p>
            <a:pPr indent="-184150" lvl="0" marL="285750" rtl="0" algn="l">
              <a:spcBef>
                <a:spcPts val="1000"/>
              </a:spcBef>
              <a:spcAft>
                <a:spcPts val="0"/>
              </a:spcAft>
              <a:buSzPts val="1600"/>
              <a:buNone/>
            </a:pPr>
            <a:r>
              <a:t/>
            </a:r>
            <a:endParaRPr/>
          </a:p>
          <a:p>
            <a:pPr indent="-285750" lvl="0" marL="285750" rtl="0" algn="l">
              <a:spcBef>
                <a:spcPts val="1000"/>
              </a:spcBef>
              <a:spcAft>
                <a:spcPts val="0"/>
              </a:spcAft>
              <a:buSzPts val="1600"/>
              <a:buChar char="▶"/>
            </a:pPr>
            <a:r>
              <a:rPr lang="en-US"/>
              <a:t>Echinacea is taken widely for immunostimulation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111"/>
          <p:cNvSpPr txBox="1"/>
          <p:nvPr>
            <p:ph idx="1" type="body"/>
          </p:nvPr>
        </p:nvSpPr>
        <p:spPr>
          <a:xfrm>
            <a:off x="1981200" y="914400"/>
            <a:ext cx="8534400" cy="59436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2400"/>
              <a:buNone/>
            </a:pPr>
            <a:r>
              <a:rPr lang="en-US" sz="3000"/>
              <a:t>Valerian ما بعمل ادمان</a:t>
            </a:r>
            <a:endParaRPr sz="3000"/>
          </a:p>
          <a:p>
            <a:pPr indent="-342900" lvl="0" marL="342900" rtl="0" algn="l">
              <a:spcBef>
                <a:spcPts val="1000"/>
              </a:spcBef>
              <a:spcAft>
                <a:spcPts val="0"/>
              </a:spcAft>
              <a:buSzPts val="1440"/>
              <a:buChar char="►"/>
            </a:pPr>
            <a:r>
              <a:rPr i="1" lang="en-US">
                <a:solidFill>
                  <a:srgbClr val="008000"/>
                </a:solidFill>
              </a:rPr>
              <a:t>Valeriana officinalis</a:t>
            </a:r>
            <a:endParaRPr i="1">
              <a:solidFill>
                <a:srgbClr val="008000"/>
              </a:solidFill>
            </a:endParaRPr>
          </a:p>
          <a:p>
            <a:pPr indent="-342900" lvl="0" marL="342900" rtl="0" algn="l">
              <a:spcBef>
                <a:spcPts val="1000"/>
              </a:spcBef>
              <a:spcAft>
                <a:spcPts val="0"/>
              </a:spcAft>
              <a:buSzPts val="1440"/>
              <a:buChar char="►"/>
            </a:pPr>
            <a:r>
              <a:rPr lang="en-US"/>
              <a:t>Family: Valerianceae</a:t>
            </a:r>
            <a:endParaRPr/>
          </a:p>
          <a:p>
            <a:pPr indent="-342900" lvl="0" marL="342900" rtl="0" algn="l">
              <a:spcBef>
                <a:spcPts val="1000"/>
              </a:spcBef>
              <a:spcAft>
                <a:spcPts val="0"/>
              </a:spcAft>
              <a:buSzPts val="1440"/>
              <a:buChar char="►"/>
            </a:pPr>
            <a:r>
              <a:rPr lang="en-US"/>
              <a:t>Used for </a:t>
            </a:r>
            <a:r>
              <a:rPr lang="en-US">
                <a:solidFill>
                  <a:srgbClr val="3366FF"/>
                </a:solidFill>
              </a:rPr>
              <a:t>insomnia, stress and anxiety-منوم-</a:t>
            </a:r>
            <a:endParaRPr>
              <a:solidFill>
                <a:srgbClr val="3366FF"/>
              </a:solidFill>
            </a:endParaRPr>
          </a:p>
          <a:p>
            <a:pPr indent="-342900" lvl="0" marL="342900" rtl="0" algn="l">
              <a:spcBef>
                <a:spcPts val="1000"/>
              </a:spcBef>
              <a:spcAft>
                <a:spcPts val="0"/>
              </a:spcAft>
              <a:buSzPts val="1440"/>
              <a:buChar char="►"/>
            </a:pPr>
            <a:r>
              <a:rPr lang="en-US"/>
              <a:t>Historically used in the treatment of conditions involving nervous excitability, such as hysterical states and insomnia</a:t>
            </a:r>
            <a:endParaRPr/>
          </a:p>
          <a:p>
            <a:pPr indent="-342900" lvl="0" marL="342900" rtl="0" algn="l">
              <a:spcBef>
                <a:spcPts val="1000"/>
              </a:spcBef>
              <a:spcAft>
                <a:spcPts val="0"/>
              </a:spcAft>
              <a:buSzPts val="1440"/>
              <a:buChar char="►"/>
            </a:pPr>
            <a:r>
              <a:rPr lang="en-US"/>
              <a:t>The parts used pharmaceutically are the </a:t>
            </a:r>
            <a:r>
              <a:rPr lang="en-US">
                <a:solidFill>
                  <a:srgbClr val="6C643F"/>
                </a:solidFill>
              </a:rPr>
              <a:t>root, rhizomes and stolons </a:t>
            </a:r>
            <a:endParaRPr/>
          </a:p>
          <a:p>
            <a:pPr indent="-342900" lvl="0" marL="342900" rtl="0" algn="l">
              <a:spcBef>
                <a:spcPts val="1000"/>
              </a:spcBef>
              <a:spcAft>
                <a:spcPts val="0"/>
              </a:spcAft>
              <a:buSzPts val="1440"/>
              <a:buChar char="►"/>
            </a:pPr>
            <a:r>
              <a:rPr lang="en-US"/>
              <a:t>Certain components of valerian, particularly </a:t>
            </a:r>
            <a:r>
              <a:rPr lang="en-US">
                <a:solidFill>
                  <a:srgbClr val="3366FF"/>
                </a:solidFill>
              </a:rPr>
              <a:t>valerenic acid </a:t>
            </a:r>
            <a:r>
              <a:rPr lang="en-US"/>
              <a:t>may lead to increased concentrations of GABA in the brain, which are associated with decreased CNS activity</a:t>
            </a:r>
            <a:endParaRPr/>
          </a:p>
          <a:p>
            <a:pPr indent="-342900" lvl="0" marL="342900" rtl="0" algn="l">
              <a:spcBef>
                <a:spcPts val="1000"/>
              </a:spcBef>
              <a:spcAft>
                <a:spcPts val="0"/>
              </a:spcAft>
              <a:buSzPts val="1440"/>
              <a:buChar char="►"/>
            </a:pPr>
            <a:r>
              <a:rPr lang="en-US"/>
              <a:t>Effects of valerian preparations may be </a:t>
            </a:r>
            <a:r>
              <a:rPr lang="en-US">
                <a:solidFill>
                  <a:srgbClr val="FF0000"/>
                </a:solidFill>
              </a:rPr>
              <a:t>enhanced by alcohol consumption-يزيد مفعول الفالارين وهذا سلبي-</a:t>
            </a:r>
            <a:endParaRPr>
              <a:solidFill>
                <a:srgbClr val="FF0000"/>
              </a:solidFill>
            </a:endParaRPr>
          </a:p>
          <a:p>
            <a:pPr indent="-342900" lvl="0" marL="342900" rtl="0" algn="l">
              <a:spcBef>
                <a:spcPts val="1000"/>
              </a:spcBef>
              <a:spcAft>
                <a:spcPts val="0"/>
              </a:spcAft>
              <a:buSzPts val="1440"/>
              <a:buChar char="►"/>
            </a:pPr>
            <a:r>
              <a:rPr lang="en-US"/>
              <a:t>There are isolated reports of </a:t>
            </a:r>
            <a:r>
              <a:rPr lang="en-US">
                <a:solidFill>
                  <a:srgbClr val="FF0000"/>
                </a:solidFill>
              </a:rPr>
              <a:t>hepatotoxicity</a:t>
            </a:r>
            <a:r>
              <a:rPr lang="en-US"/>
              <a:t> associated with valerian- containing products, although causality has not been established </a:t>
            </a:r>
            <a:endParaRPr/>
          </a:p>
        </p:txBody>
      </p:sp>
      <p:pic>
        <p:nvPicPr>
          <p:cNvPr descr="valerian.jpg" id="811" name="Google Shape;811;p111"/>
          <p:cNvPicPr preferRelativeResize="0"/>
          <p:nvPr/>
        </p:nvPicPr>
        <p:blipFill rotWithShape="1">
          <a:blip r:embed="rId3">
            <a:alphaModFix/>
          </a:blip>
          <a:srcRect b="0" l="0" r="0" t="0"/>
          <a:stretch/>
        </p:blipFill>
        <p:spPr>
          <a:xfrm>
            <a:off x="8305800" y="0"/>
            <a:ext cx="2019300" cy="1905000"/>
          </a:xfrm>
          <a:prstGeom prst="rect">
            <a:avLst/>
          </a:prstGeom>
          <a:noFill/>
          <a:ln>
            <a:noFill/>
          </a:ln>
        </p:spPr>
      </p:pic>
      <p:pic>
        <p:nvPicPr>
          <p:cNvPr descr="Image result for valerian pills" id="812" name="Google Shape;812;p111"/>
          <p:cNvPicPr preferRelativeResize="0"/>
          <p:nvPr/>
        </p:nvPicPr>
        <p:blipFill rotWithShape="1">
          <a:blip r:embed="rId4">
            <a:alphaModFix/>
          </a:blip>
          <a:srcRect b="0" l="0" r="0" t="0"/>
          <a:stretch/>
        </p:blipFill>
        <p:spPr>
          <a:xfrm>
            <a:off x="5867400" y="197413"/>
            <a:ext cx="2057400" cy="1510174"/>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7" name="Shape 1477"/>
        <p:cNvGrpSpPr/>
        <p:nvPr/>
      </p:nvGrpSpPr>
      <p:grpSpPr>
        <a:xfrm>
          <a:off x="0" y="0"/>
          <a:ext cx="0" cy="0"/>
          <a:chOff x="0" y="0"/>
          <a:chExt cx="0" cy="0"/>
        </a:xfrm>
      </p:grpSpPr>
      <p:sp>
        <p:nvSpPr>
          <p:cNvPr id="1478" name="Google Shape;1478;p219"/>
          <p:cNvSpPr txBox="1"/>
          <p:nvPr>
            <p:ph idx="1" type="body"/>
          </p:nvPr>
        </p:nvSpPr>
        <p:spPr>
          <a:xfrm>
            <a:off x="1524000" y="2057400"/>
            <a:ext cx="9144000" cy="4800600"/>
          </a:xfrm>
          <a:prstGeom prst="rect">
            <a:avLst/>
          </a:prstGeom>
          <a:noFill/>
          <a:ln>
            <a:noFill/>
          </a:ln>
        </p:spPr>
        <p:txBody>
          <a:bodyPr anchorCtr="0" anchor="ctr" bIns="45700" lIns="91425" spcFirstLastPara="1" rIns="91425" wrap="square" tIns="45700">
            <a:normAutofit fontScale="92500" lnSpcReduction="10000"/>
          </a:bodyPr>
          <a:lstStyle/>
          <a:p>
            <a:pPr indent="-285750" lvl="0" marL="285750" rtl="0" algn="l">
              <a:spcBef>
                <a:spcPts val="0"/>
              </a:spcBef>
              <a:spcAft>
                <a:spcPts val="0"/>
              </a:spcAft>
              <a:buSzPct val="80000"/>
              <a:buNone/>
            </a:pPr>
            <a:r>
              <a:rPr lang="en-US"/>
              <a:t>Echinacea</a:t>
            </a:r>
            <a:endParaRPr/>
          </a:p>
          <a:p>
            <a:pPr indent="-285750" lvl="0" marL="285750" rtl="0" algn="l">
              <a:spcBef>
                <a:spcPts val="970"/>
              </a:spcBef>
              <a:spcAft>
                <a:spcPts val="0"/>
              </a:spcAft>
              <a:buSzPct val="80000"/>
              <a:buChar char="▶"/>
            </a:pPr>
            <a:r>
              <a:rPr i="1" lang="en-US">
                <a:solidFill>
                  <a:srgbClr val="008000"/>
                </a:solidFill>
              </a:rPr>
              <a:t>Echinacea purpurea </a:t>
            </a:r>
            <a:endParaRPr/>
          </a:p>
          <a:p>
            <a:pPr indent="-285750" lvl="0" marL="285750" rtl="0" algn="l">
              <a:spcBef>
                <a:spcPts val="970"/>
              </a:spcBef>
              <a:spcAft>
                <a:spcPts val="0"/>
              </a:spcAft>
              <a:buSzPct val="80000"/>
              <a:buChar char="▶"/>
            </a:pPr>
            <a:r>
              <a:rPr i="1" lang="en-US">
                <a:solidFill>
                  <a:srgbClr val="008000"/>
                </a:solidFill>
              </a:rPr>
              <a:t>Echinacea pallida</a:t>
            </a:r>
            <a:endParaRPr i="1">
              <a:solidFill>
                <a:srgbClr val="008000"/>
              </a:solidFill>
            </a:endParaRPr>
          </a:p>
          <a:p>
            <a:pPr indent="-285750" lvl="0" marL="285750" rtl="0" algn="l">
              <a:spcBef>
                <a:spcPts val="970"/>
              </a:spcBef>
              <a:spcAft>
                <a:spcPts val="0"/>
              </a:spcAft>
              <a:buSzPct val="80000"/>
              <a:buChar char="▶"/>
            </a:pPr>
            <a:r>
              <a:rPr lang="en-US"/>
              <a:t>Family: Asteraceae</a:t>
            </a:r>
            <a:endParaRPr/>
          </a:p>
          <a:p>
            <a:pPr indent="-285750" lvl="0" marL="285750" rtl="0" algn="l">
              <a:spcBef>
                <a:spcPts val="970"/>
              </a:spcBef>
              <a:spcAft>
                <a:spcPts val="0"/>
              </a:spcAft>
              <a:buSzPct val="80000"/>
              <a:buChar char="▶"/>
            </a:pPr>
            <a:r>
              <a:rPr lang="en-US"/>
              <a:t>Widely distributed in North America and have a long tradition of use, both by the American Indians</a:t>
            </a:r>
            <a:endParaRPr/>
          </a:p>
          <a:p>
            <a:pPr indent="-285750" lvl="0" marL="285750" rtl="0" algn="l">
              <a:spcBef>
                <a:spcPts val="970"/>
              </a:spcBef>
              <a:spcAft>
                <a:spcPts val="0"/>
              </a:spcAft>
              <a:buSzPct val="80000"/>
              <a:buChar char="▶"/>
            </a:pPr>
            <a:r>
              <a:rPr lang="en-US"/>
              <a:t>Both </a:t>
            </a:r>
            <a:r>
              <a:rPr lang="en-US">
                <a:solidFill>
                  <a:srgbClr val="631112"/>
                </a:solidFill>
              </a:rPr>
              <a:t>aerial parts </a:t>
            </a:r>
            <a:r>
              <a:rPr lang="en-US"/>
              <a:t>and </a:t>
            </a:r>
            <a:r>
              <a:rPr lang="en-US">
                <a:solidFill>
                  <a:srgbClr val="9D3232"/>
                </a:solidFill>
              </a:rPr>
              <a:t>secondary roots </a:t>
            </a:r>
            <a:r>
              <a:rPr lang="en-US"/>
              <a:t>are used</a:t>
            </a:r>
            <a:endParaRPr/>
          </a:p>
          <a:p>
            <a:pPr indent="-285750" lvl="0" marL="285750" rtl="0" algn="l">
              <a:spcBef>
                <a:spcPts val="970"/>
              </a:spcBef>
              <a:spcAft>
                <a:spcPts val="0"/>
              </a:spcAft>
              <a:buSzPct val="80000"/>
              <a:buChar char="▶"/>
            </a:pPr>
            <a:r>
              <a:rPr lang="en-US"/>
              <a:t>The indigenous people used </a:t>
            </a:r>
            <a:r>
              <a:rPr i="1" lang="en-US"/>
              <a:t>E. pallida </a:t>
            </a:r>
            <a:r>
              <a:rPr lang="en-US"/>
              <a:t>in particular for pain, inflammatory skin conditions and toothache</a:t>
            </a:r>
            <a:endParaRPr/>
          </a:p>
          <a:p>
            <a:pPr indent="-285750" lvl="0" marL="285750" rtl="0" algn="l">
              <a:spcBef>
                <a:spcPts val="970"/>
              </a:spcBef>
              <a:spcAft>
                <a:spcPts val="0"/>
              </a:spcAft>
              <a:buSzPct val="80000"/>
              <a:buChar char="▶"/>
            </a:pPr>
            <a:r>
              <a:rPr lang="en-US"/>
              <a:t>Echinacea is used to ‘prevent colds and other respiratory infections’, as immunostimulants</a:t>
            </a:r>
            <a:endParaRPr/>
          </a:p>
          <a:p>
            <a:pPr indent="-285750" lvl="0" marL="285750" rtl="0" algn="l">
              <a:spcBef>
                <a:spcPts val="970"/>
              </a:spcBef>
              <a:spcAft>
                <a:spcPts val="0"/>
              </a:spcAft>
              <a:buSzPct val="80000"/>
              <a:buChar char="▶"/>
            </a:pPr>
            <a:r>
              <a:rPr lang="en-US"/>
              <a:t>Echinacea is often </a:t>
            </a:r>
            <a:r>
              <a:rPr lang="en-US">
                <a:solidFill>
                  <a:srgbClr val="520641"/>
                </a:solidFill>
              </a:rPr>
              <a:t>combined with garlic</a:t>
            </a:r>
            <a:r>
              <a:rPr lang="en-US"/>
              <a:t>, for the treatment of colds and allergic rhinitis</a:t>
            </a:r>
            <a:endParaRPr/>
          </a:p>
        </p:txBody>
      </p:sp>
      <p:pic>
        <p:nvPicPr>
          <p:cNvPr descr="echinacea.jpg" id="1479" name="Google Shape;1479;p219"/>
          <p:cNvPicPr preferRelativeResize="0"/>
          <p:nvPr/>
        </p:nvPicPr>
        <p:blipFill rotWithShape="1">
          <a:blip r:embed="rId3">
            <a:alphaModFix/>
          </a:blip>
          <a:srcRect b="11212" l="0" r="0" t="0"/>
          <a:stretch/>
        </p:blipFill>
        <p:spPr>
          <a:xfrm>
            <a:off x="4650590" y="685800"/>
            <a:ext cx="3331473" cy="1600200"/>
          </a:xfrm>
          <a:prstGeom prst="rect">
            <a:avLst/>
          </a:prstGeom>
          <a:noFill/>
          <a:ln>
            <a:noFill/>
          </a:ln>
        </p:spPr>
      </p:pic>
      <p:pic>
        <p:nvPicPr>
          <p:cNvPr descr="echinacea (1).jpg" id="1480" name="Google Shape;1480;p219"/>
          <p:cNvPicPr preferRelativeResize="0"/>
          <p:nvPr/>
        </p:nvPicPr>
        <p:blipFill rotWithShape="1">
          <a:blip r:embed="rId4">
            <a:alphaModFix/>
          </a:blip>
          <a:srcRect b="0" l="0" r="0" t="0"/>
          <a:stretch/>
        </p:blipFill>
        <p:spPr>
          <a:xfrm>
            <a:off x="7982063" y="647836"/>
            <a:ext cx="2456807" cy="1638164"/>
          </a:xfrm>
          <a:prstGeom prst="rect">
            <a:avLst/>
          </a:prstGeom>
          <a:noFill/>
          <a:ln>
            <a:noFill/>
          </a:ln>
        </p:spPr>
      </p:pic>
      <p:pic>
        <p:nvPicPr>
          <p:cNvPr descr="echinacea-pallida-6.jpg" id="1481" name="Google Shape;1481;p219"/>
          <p:cNvPicPr preferRelativeResize="0"/>
          <p:nvPr/>
        </p:nvPicPr>
        <p:blipFill rotWithShape="1">
          <a:blip r:embed="rId5">
            <a:alphaModFix/>
          </a:blip>
          <a:srcRect b="0" l="0" r="0" t="6667"/>
          <a:stretch/>
        </p:blipFill>
        <p:spPr>
          <a:xfrm>
            <a:off x="2800019" y="762000"/>
            <a:ext cx="1850571" cy="129540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5" name="Shape 1485"/>
        <p:cNvGrpSpPr/>
        <p:nvPr/>
      </p:nvGrpSpPr>
      <p:grpSpPr>
        <a:xfrm>
          <a:off x="0" y="0"/>
          <a:ext cx="0" cy="0"/>
          <a:chOff x="0" y="0"/>
          <a:chExt cx="0" cy="0"/>
        </a:xfrm>
      </p:grpSpPr>
      <p:sp>
        <p:nvSpPr>
          <p:cNvPr id="1486" name="Google Shape;1486;p220"/>
          <p:cNvSpPr txBox="1"/>
          <p:nvPr>
            <p:ph idx="1" type="body"/>
          </p:nvPr>
        </p:nvSpPr>
        <p:spPr>
          <a:xfrm>
            <a:off x="1524000" y="1219200"/>
            <a:ext cx="9144000" cy="548640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600"/>
              <a:buNone/>
            </a:pPr>
            <a:r>
              <a:rPr lang="en-US"/>
              <a:t>Echainacea (cont’d)</a:t>
            </a:r>
            <a:endParaRPr/>
          </a:p>
          <a:p>
            <a:pPr indent="-285750" lvl="0" marL="285750" rtl="0" algn="l">
              <a:spcBef>
                <a:spcPts val="1000"/>
              </a:spcBef>
              <a:spcAft>
                <a:spcPts val="0"/>
              </a:spcAft>
              <a:buSzPts val="1600"/>
              <a:buChar char="▶"/>
            </a:pPr>
            <a:r>
              <a:rPr lang="en-US"/>
              <a:t>Therapeutic uses </a:t>
            </a:r>
            <a:endParaRPr/>
          </a:p>
          <a:p>
            <a:pPr indent="-285750" lvl="1" marL="742950" rtl="0" algn="l">
              <a:spcBef>
                <a:spcPts val="960"/>
              </a:spcBef>
              <a:spcAft>
                <a:spcPts val="0"/>
              </a:spcAft>
              <a:buSzPts val="1440"/>
              <a:buChar char="▶"/>
            </a:pPr>
            <a:r>
              <a:rPr lang="en-US"/>
              <a:t>Used to relieve the symptoms of the common cold and influenza, Echinacea preparations are efficacious both therapeutically (reducing symptoms and duration) and prophylactically against the common cold</a:t>
            </a:r>
            <a:endParaRPr/>
          </a:p>
          <a:p>
            <a:pPr indent="-285750" lvl="1" marL="742950" rtl="0" algn="l">
              <a:spcBef>
                <a:spcPts val="960"/>
              </a:spcBef>
              <a:spcAft>
                <a:spcPts val="0"/>
              </a:spcAft>
              <a:buSzPts val="1440"/>
              <a:buChar char="▶"/>
            </a:pPr>
            <a:r>
              <a:rPr lang="en-US"/>
              <a:t>Treatment and prevention of respiratory infections</a:t>
            </a:r>
            <a:endParaRPr/>
          </a:p>
          <a:p>
            <a:pPr indent="-285750" lvl="1" marL="742950" rtl="0" algn="l">
              <a:spcBef>
                <a:spcPts val="960"/>
              </a:spcBef>
              <a:spcAft>
                <a:spcPts val="0"/>
              </a:spcAft>
              <a:buSzPts val="1440"/>
              <a:buChar char="▶"/>
            </a:pPr>
            <a:r>
              <a:rPr lang="en-US"/>
              <a:t>Used for slow healing wounds as topical applications (limited evidence) </a:t>
            </a:r>
            <a:endParaRPr/>
          </a:p>
          <a:p>
            <a:pPr indent="-285750" lvl="1" marL="742950" rtl="0" algn="l">
              <a:spcBef>
                <a:spcPts val="960"/>
              </a:spcBef>
              <a:spcAft>
                <a:spcPts val="0"/>
              </a:spcAft>
              <a:buSzPts val="1440"/>
              <a:buChar char="▶"/>
            </a:pPr>
            <a:r>
              <a:rPr lang="en-US"/>
              <a:t>Clinical evidence for uses as an immunostimulant is available for some extracts.</a:t>
            </a:r>
            <a:endParaRPr/>
          </a:p>
          <a:p>
            <a:pPr indent="-285750" lvl="0" marL="285750" rtl="0" algn="l">
              <a:spcBef>
                <a:spcPts val="1000"/>
              </a:spcBef>
              <a:spcAft>
                <a:spcPts val="0"/>
              </a:spcAft>
              <a:buSzPts val="1600"/>
              <a:buChar char="▶"/>
            </a:pPr>
            <a:r>
              <a:rPr lang="en-US"/>
              <a:t>Echinacea appears to be safe, although allergic reactions have been reported</a:t>
            </a:r>
            <a:endParaRPr/>
          </a:p>
          <a:p>
            <a:pPr indent="-285750" lvl="0" marL="285750" rtl="0" algn="l">
              <a:spcBef>
                <a:spcPts val="1000"/>
              </a:spcBef>
              <a:spcAft>
                <a:spcPts val="0"/>
              </a:spcAft>
              <a:buSzPts val="1600"/>
              <a:buChar char="▶"/>
            </a:pPr>
            <a:r>
              <a:rPr lang="en-US"/>
              <a:t>The risk of interactions is very limited</a:t>
            </a:r>
            <a:endParaRPr/>
          </a:p>
          <a:p>
            <a:pPr indent="-285750" lvl="0" marL="285750" rtl="0" algn="l">
              <a:spcBef>
                <a:spcPts val="1000"/>
              </a:spcBef>
              <a:spcAft>
                <a:spcPts val="0"/>
              </a:spcAft>
              <a:buSzPts val="1600"/>
              <a:buChar char="▶"/>
            </a:pPr>
            <a:r>
              <a:rPr lang="en-US"/>
              <a:t>Contraindications: autoimmune diseases.</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0" name="Shape 1490"/>
        <p:cNvGrpSpPr/>
        <p:nvPr/>
      </p:nvGrpSpPr>
      <p:grpSpPr>
        <a:xfrm>
          <a:off x="0" y="0"/>
          <a:ext cx="0" cy="0"/>
          <a:chOff x="0" y="0"/>
          <a:chExt cx="0" cy="0"/>
        </a:xfrm>
      </p:grpSpPr>
      <p:sp>
        <p:nvSpPr>
          <p:cNvPr id="1491" name="Google Shape;1491;p221"/>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INFECTIOUS DISEASES</a:t>
            </a:r>
            <a:endParaRPr/>
          </a:p>
        </p:txBody>
      </p:sp>
      <p:sp>
        <p:nvSpPr>
          <p:cNvPr id="1492" name="Google Shape;1492;p221"/>
          <p:cNvSpPr txBox="1"/>
          <p:nvPr>
            <p:ph idx="1" type="body"/>
          </p:nvPr>
        </p:nvSpPr>
        <p:spPr>
          <a:xfrm>
            <a:off x="1676400" y="1935480"/>
            <a:ext cx="8991600" cy="4389120"/>
          </a:xfrm>
          <a:prstGeom prst="rect">
            <a:avLst/>
          </a:prstGeom>
          <a:noFill/>
          <a:ln>
            <a:noFill/>
          </a:ln>
        </p:spPr>
        <p:txBody>
          <a:bodyPr anchorCtr="0" anchor="t" bIns="45700" lIns="45700" spcFirstLastPara="1" rIns="45700" wrap="square" tIns="45700">
            <a:normAutofit/>
          </a:bodyPr>
          <a:lstStyle/>
          <a:p>
            <a:pPr indent="-139700" lvl="0" marL="91440" rtl="0" algn="l">
              <a:lnSpc>
                <a:spcPct val="90000"/>
              </a:lnSpc>
              <a:spcBef>
                <a:spcPts val="0"/>
              </a:spcBef>
              <a:spcAft>
                <a:spcPts val="0"/>
              </a:spcAft>
              <a:buSzPts val="2200"/>
              <a:buChar char=" "/>
            </a:pPr>
            <a:r>
              <a:rPr lang="en-US"/>
              <a:t>Numerous natural products produced by plants have antiprotozoal and insecticidal activity بالعادة النبات عشان يحمي نفسه  </a:t>
            </a:r>
            <a:endParaRPr/>
          </a:p>
          <a:p>
            <a:pPr indent="-139700" lvl="0" marL="91440" rtl="0" algn="l">
              <a:lnSpc>
                <a:spcPct val="90000"/>
              </a:lnSpc>
              <a:spcBef>
                <a:spcPts val="1400"/>
              </a:spcBef>
              <a:spcAft>
                <a:spcPts val="0"/>
              </a:spcAft>
              <a:buSzPts val="2200"/>
              <a:buChar char=" "/>
            </a:pPr>
            <a:r>
              <a:rPr lang="en-US"/>
              <a:t>They may be used internally (influenza or colds) or externally (for skin infections)</a:t>
            </a:r>
            <a:endParaRPr/>
          </a:p>
          <a:p>
            <a:pPr indent="-139700" lvl="0" marL="91440" rtl="0" algn="l">
              <a:lnSpc>
                <a:spcPct val="90000"/>
              </a:lnSpc>
              <a:spcBef>
                <a:spcPts val="1400"/>
              </a:spcBef>
              <a:spcAft>
                <a:spcPts val="0"/>
              </a:spcAft>
              <a:buSzPts val="2200"/>
              <a:buChar char=" "/>
            </a:pPr>
            <a:r>
              <a:rPr lang="en-US"/>
              <a:t>Many, especially those containing essential oils, are active against all of these</a:t>
            </a:r>
            <a:endParaRPr/>
          </a:p>
          <a:p>
            <a:pPr indent="-139700" lvl="0" marL="91440" rtl="0" algn="l">
              <a:lnSpc>
                <a:spcPct val="90000"/>
              </a:lnSpc>
              <a:spcBef>
                <a:spcPts val="1400"/>
              </a:spcBef>
              <a:spcAft>
                <a:spcPts val="0"/>
              </a:spcAft>
              <a:buSzPts val="2200"/>
              <a:buChar char=" "/>
            </a:pPr>
            <a:r>
              <a:rPr lang="en-US"/>
              <a:t>Intestinal worms can be treated with herbal materials such wormwood ممكن تكون سامة بكميات كبيرة (</a:t>
            </a:r>
            <a:r>
              <a:rPr i="1" lang="en-US"/>
              <a:t>Artemisia</a:t>
            </a:r>
            <a:r>
              <a:rPr lang="en-US"/>
              <a:t>), but the most effective and least toxic </a:t>
            </a:r>
            <a:r>
              <a:rPr lang="en-US">
                <a:solidFill>
                  <a:srgbClr val="124163"/>
                </a:solidFill>
              </a:rPr>
              <a:t>anthelmintic drugsطارد للديدان </a:t>
            </a:r>
            <a:r>
              <a:rPr lang="en-US"/>
              <a:t>are synthetic</a:t>
            </a:r>
            <a:br>
              <a:rPr lang="en-US"/>
            </a:br>
            <a:br>
              <a:rPr lang="en-US"/>
            </a:br>
            <a:r>
              <a:rPr lang="en-US"/>
              <a:t>أي شيء سخن منيح </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6" name="Shape 1496"/>
        <p:cNvGrpSpPr/>
        <p:nvPr/>
      </p:nvGrpSpPr>
      <p:grpSpPr>
        <a:xfrm>
          <a:off x="0" y="0"/>
          <a:ext cx="0" cy="0"/>
          <a:chOff x="0" y="0"/>
          <a:chExt cx="0" cy="0"/>
        </a:xfrm>
      </p:grpSpPr>
      <p:sp>
        <p:nvSpPr>
          <p:cNvPr id="1497" name="Google Shape;1497;p222"/>
          <p:cNvSpPr txBox="1"/>
          <p:nvPr>
            <p:ph type="title"/>
          </p:nvPr>
        </p:nvSpPr>
        <p:spPr>
          <a:xfrm>
            <a:off x="1828800" y="304800"/>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INFECTIOUS DISEASES</a:t>
            </a:r>
            <a:endParaRPr/>
          </a:p>
        </p:txBody>
      </p:sp>
      <p:sp>
        <p:nvSpPr>
          <p:cNvPr id="1498" name="Google Shape;1498;p222"/>
          <p:cNvSpPr txBox="1"/>
          <p:nvPr>
            <p:ph idx="1" type="body"/>
          </p:nvPr>
        </p:nvSpPr>
        <p:spPr>
          <a:xfrm>
            <a:off x="1524000" y="1524000"/>
            <a:ext cx="9144000" cy="5334000"/>
          </a:xfrm>
          <a:prstGeom prst="rect">
            <a:avLst/>
          </a:prstGeom>
          <a:noFill/>
          <a:ln>
            <a:noFill/>
          </a:ln>
        </p:spPr>
        <p:txBody>
          <a:bodyPr anchorCtr="0" anchor="t" bIns="45700" lIns="45700" spcFirstLastPara="1" rIns="45700" wrap="square" tIns="45700">
            <a:normAutofit/>
          </a:bodyPr>
          <a:lstStyle/>
          <a:p>
            <a:pPr indent="-139700" lvl="0" marL="91440" rtl="0" algn="l">
              <a:lnSpc>
                <a:spcPct val="90000"/>
              </a:lnSpc>
              <a:spcBef>
                <a:spcPts val="0"/>
              </a:spcBef>
              <a:spcAft>
                <a:spcPts val="0"/>
              </a:spcAft>
              <a:buSzPts val="2200"/>
              <a:buChar char=" "/>
            </a:pPr>
            <a:r>
              <a:rPr lang="en-US"/>
              <a:t>Plants have been a central part of traditional medicines to cure topical and systemic infections caused by microbes, in particular bacteria</a:t>
            </a:r>
            <a:endParaRPr/>
          </a:p>
          <a:p>
            <a:pPr indent="-139700" lvl="0" marL="91440" rtl="0" algn="l">
              <a:lnSpc>
                <a:spcPct val="90000"/>
              </a:lnSpc>
              <a:spcBef>
                <a:spcPts val="1400"/>
              </a:spcBef>
              <a:spcAft>
                <a:spcPts val="0"/>
              </a:spcAft>
              <a:buSzPts val="2200"/>
              <a:buChar char=" "/>
            </a:pPr>
            <a:r>
              <a:rPr lang="en-US"/>
              <a:t>These preparations form the basis of many wound-healing materials in the developing world where the plant is prepared as a crude drug or an extract that is applied topically to improve the healing of a wound</a:t>
            </a:r>
            <a:endParaRPr/>
          </a:p>
          <a:p>
            <a:pPr indent="-139700" lvl="0" marL="91440" rtl="0" algn="l">
              <a:lnSpc>
                <a:spcPct val="90000"/>
              </a:lnSpc>
              <a:spcBef>
                <a:spcPts val="1400"/>
              </a:spcBef>
              <a:spcAft>
                <a:spcPts val="0"/>
              </a:spcAft>
              <a:buSzPts val="2200"/>
              <a:buChar char=" "/>
            </a:pPr>
            <a:r>
              <a:rPr lang="en-US"/>
              <a:t>These preparations may have antimicrobial properties and remove the microbes by an antiseptic mechanism and/or they may promote the ability of the wound to repair itself by stimulating cellular growth</a:t>
            </a:r>
            <a:endParaRPr/>
          </a:p>
          <a:p>
            <a:pPr indent="-139700" lvl="0" marL="91440" rtl="0" algn="l">
              <a:lnSpc>
                <a:spcPct val="90000"/>
              </a:lnSpc>
              <a:spcBef>
                <a:spcPts val="1400"/>
              </a:spcBef>
              <a:spcAft>
                <a:spcPts val="0"/>
              </a:spcAft>
              <a:buSzPts val="2200"/>
              <a:buChar char=" "/>
            </a:pPr>
            <a:r>
              <a:rPr lang="en-US"/>
              <a:t>Antimicrobial compounds include carvacrol in the essential oil of Thyme (</a:t>
            </a:r>
            <a:r>
              <a:rPr i="1" lang="en-US"/>
              <a:t>Thymus vulgaris</a:t>
            </a:r>
            <a:r>
              <a:rPr lang="en-US"/>
              <a:t>) which acts as antibacterial and antifungal</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2" name="Shape 1502"/>
        <p:cNvGrpSpPr/>
        <p:nvPr/>
      </p:nvGrpSpPr>
      <p:grpSpPr>
        <a:xfrm>
          <a:off x="0" y="0"/>
          <a:ext cx="0" cy="0"/>
          <a:chOff x="0" y="0"/>
          <a:chExt cx="0" cy="0"/>
        </a:xfrm>
      </p:grpSpPr>
      <p:sp>
        <p:nvSpPr>
          <p:cNvPr id="1503" name="Google Shape;1503;p223"/>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INFECTIOUS DISEASES الأمراض المُعدية </a:t>
            </a:r>
            <a:endParaRPr/>
          </a:p>
        </p:txBody>
      </p:sp>
      <p:sp>
        <p:nvSpPr>
          <p:cNvPr id="1504" name="Google Shape;1504;p223"/>
          <p:cNvSpPr txBox="1"/>
          <p:nvPr>
            <p:ph idx="1" type="body"/>
          </p:nvPr>
        </p:nvSpPr>
        <p:spPr>
          <a:xfrm>
            <a:off x="1524000" y="1935480"/>
            <a:ext cx="9144000" cy="4389120"/>
          </a:xfrm>
          <a:prstGeom prst="rect">
            <a:avLst/>
          </a:prstGeom>
          <a:noFill/>
          <a:ln>
            <a:noFill/>
          </a:ln>
        </p:spPr>
        <p:txBody>
          <a:bodyPr anchorCtr="0" anchor="t" bIns="45700" lIns="45700" spcFirstLastPara="1" rIns="45700" wrap="square" tIns="45700">
            <a:normAutofit lnSpcReduction="10000"/>
          </a:bodyPr>
          <a:lstStyle/>
          <a:p>
            <a:pPr indent="-139700" lvl="0" marL="91440" rtl="0" algn="l">
              <a:lnSpc>
                <a:spcPct val="90000"/>
              </a:lnSpc>
              <a:spcBef>
                <a:spcPts val="0"/>
              </a:spcBef>
              <a:spcAft>
                <a:spcPts val="0"/>
              </a:spcAft>
              <a:buSzPts val="2200"/>
              <a:buChar char=" "/>
            </a:pPr>
            <a:r>
              <a:rPr lang="en-US"/>
              <a:t>Antimicrobial compounds may be produced by the plant to protect itself from attack from plant pathogenic microbes and insects</a:t>
            </a:r>
            <a:endParaRPr/>
          </a:p>
          <a:p>
            <a:pPr indent="-139700" lvl="0" marL="91440" rtl="0" algn="l">
              <a:lnSpc>
                <a:spcPct val="90000"/>
              </a:lnSpc>
              <a:spcBef>
                <a:spcPts val="1400"/>
              </a:spcBef>
              <a:spcAft>
                <a:spcPts val="0"/>
              </a:spcAft>
              <a:buSzPts val="2200"/>
              <a:buChar char=" "/>
            </a:pPr>
            <a:r>
              <a:rPr lang="en-US"/>
              <a:t>Some plants produce antimicrobials when they are under microbial attack such as the antimicrobial scopoletin produced by  potato when inoculated with a fungus</a:t>
            </a:r>
            <a:endParaRPr/>
          </a:p>
          <a:p>
            <a:pPr indent="-139700" lvl="0" marL="91440" rtl="0" algn="l">
              <a:lnSpc>
                <a:spcPct val="90000"/>
              </a:lnSpc>
              <a:spcBef>
                <a:spcPts val="1400"/>
              </a:spcBef>
              <a:spcAft>
                <a:spcPts val="0"/>
              </a:spcAft>
              <a:buSzPts val="2200"/>
              <a:buChar char=" "/>
            </a:pPr>
            <a:r>
              <a:rPr lang="en-US">
                <a:solidFill>
                  <a:srgbClr val="124163"/>
                </a:solidFill>
              </a:rPr>
              <a:t>Plant antibacterials are very different in shape and chemistry to existing antibacterials like erythromycin and tetracycline</a:t>
            </a:r>
            <a:endParaRPr/>
          </a:p>
          <a:p>
            <a:pPr indent="-137159" lvl="1" marL="265176" rtl="0" algn="l">
              <a:lnSpc>
                <a:spcPct val="90000"/>
              </a:lnSpc>
              <a:spcBef>
                <a:spcPts val="400"/>
              </a:spcBef>
              <a:spcAft>
                <a:spcPts val="0"/>
              </a:spcAft>
              <a:buSzPts val="1800"/>
              <a:buChar char="🢝"/>
            </a:pPr>
            <a:r>
              <a:rPr lang="en-US"/>
              <a:t>This may mean that plant-derived antibacterials could function through a different mechanisms and would make them valuable where bacterial resistance to conventional antibiotics has arisen </a:t>
            </a:r>
            <a:endParaRPr/>
          </a:p>
          <a:p>
            <a:pPr indent="-139700" lvl="0" marL="91440" rtl="0" algn="l">
              <a:lnSpc>
                <a:spcPct val="90000"/>
              </a:lnSpc>
              <a:spcBef>
                <a:spcPts val="1600"/>
              </a:spcBef>
              <a:spcAft>
                <a:spcPts val="0"/>
              </a:spcAft>
              <a:buSzPts val="2200"/>
              <a:buChar char=" "/>
            </a:pPr>
            <a:r>
              <a:rPr lang="en-US"/>
              <a:t>Some plants antimicrobials are already on the market such as Cranberry products which may be used in the management of </a:t>
            </a:r>
            <a:r>
              <a:rPr lang="en-US">
                <a:solidFill>
                  <a:srgbClr val="124163"/>
                </a:solidFill>
              </a:rPr>
              <a:t>urinary tract infections</a:t>
            </a:r>
            <a:br>
              <a:rPr lang="en-US"/>
            </a:br>
            <a:r>
              <a:rPr lang="en-US"/>
              <a:t>ممكن الخلية السرطانية تصيرمقاومة للدواء </a:t>
            </a:r>
            <a:br>
              <a:rPr lang="en-US"/>
            </a:br>
            <a:r>
              <a:rPr lang="en-US"/>
              <a:t>Ecoli أكثر شيء بتعمل التهابات مسالك بولية</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8" name="Shape 1508"/>
        <p:cNvGrpSpPr/>
        <p:nvPr/>
      </p:nvGrpSpPr>
      <p:grpSpPr>
        <a:xfrm>
          <a:off x="0" y="0"/>
          <a:ext cx="0" cy="0"/>
          <a:chOff x="0" y="0"/>
          <a:chExt cx="0" cy="0"/>
        </a:xfrm>
      </p:grpSpPr>
      <p:sp>
        <p:nvSpPr>
          <p:cNvPr id="1509" name="Google Shape;1509;p224"/>
          <p:cNvSpPr txBox="1"/>
          <p:nvPr>
            <p:ph idx="1" type="body"/>
          </p:nvPr>
        </p:nvSpPr>
        <p:spPr>
          <a:xfrm>
            <a:off x="1524000" y="476672"/>
            <a:ext cx="9144000" cy="6228928"/>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2200"/>
              <a:buNone/>
            </a:pPr>
            <a:r>
              <a:rPr lang="en-US"/>
              <a:t>Lemon balm </a:t>
            </a:r>
            <a:r>
              <a:rPr lang="en-US">
                <a:solidFill>
                  <a:srgbClr val="305250"/>
                </a:solidFill>
              </a:rPr>
              <a:t>leaves</a:t>
            </a:r>
            <a:endParaRPr/>
          </a:p>
          <a:p>
            <a:pPr indent="-139700" lvl="0" marL="91440" rtl="0" algn="l">
              <a:lnSpc>
                <a:spcPct val="90000"/>
              </a:lnSpc>
              <a:spcBef>
                <a:spcPts val="1400"/>
              </a:spcBef>
              <a:spcAft>
                <a:spcPts val="0"/>
              </a:spcAft>
              <a:buSzPts val="2200"/>
              <a:buChar char=" "/>
            </a:pPr>
            <a:r>
              <a:rPr i="1" lang="en-US">
                <a:solidFill>
                  <a:schemeClr val="accent1"/>
                </a:solidFill>
              </a:rPr>
              <a:t>Melissa officinalis</a:t>
            </a:r>
            <a:endParaRPr i="1">
              <a:solidFill>
                <a:schemeClr val="accent1"/>
              </a:solidFill>
            </a:endParaRPr>
          </a:p>
          <a:p>
            <a:pPr indent="-139700" lvl="0" marL="91440" rtl="0" algn="l">
              <a:lnSpc>
                <a:spcPct val="90000"/>
              </a:lnSpc>
              <a:spcBef>
                <a:spcPts val="1400"/>
              </a:spcBef>
              <a:spcAft>
                <a:spcPts val="0"/>
              </a:spcAft>
              <a:buSzPts val="2200"/>
              <a:buChar char=" "/>
            </a:pPr>
            <a:r>
              <a:rPr lang="en-US"/>
              <a:t>Family: Lamiaceae</a:t>
            </a:r>
            <a:endParaRPr/>
          </a:p>
          <a:p>
            <a:pPr indent="-139700" lvl="0" marL="91440" rtl="0" algn="l">
              <a:lnSpc>
                <a:spcPct val="90000"/>
              </a:lnSpc>
              <a:spcBef>
                <a:spcPts val="1400"/>
              </a:spcBef>
              <a:spcAft>
                <a:spcPts val="0"/>
              </a:spcAft>
              <a:buSzPts val="2200"/>
              <a:buChar char=" "/>
            </a:pPr>
            <a:r>
              <a:rPr lang="en-US"/>
              <a:t>It is antimicrobial, carminative and mild </a:t>
            </a:r>
            <a:r>
              <a:rPr lang="en-US">
                <a:solidFill>
                  <a:srgbClr val="124163"/>
                </a:solidFill>
              </a:rPr>
              <a:t>sedative</a:t>
            </a:r>
            <a:endParaRPr/>
          </a:p>
          <a:p>
            <a:pPr indent="-139700" lvl="0" marL="91440" rtl="0" algn="l">
              <a:lnSpc>
                <a:spcPct val="90000"/>
              </a:lnSpc>
              <a:spcBef>
                <a:spcPts val="1400"/>
              </a:spcBef>
              <a:spcAft>
                <a:spcPts val="0"/>
              </a:spcAft>
              <a:buSzPts val="2200"/>
              <a:buChar char=" "/>
            </a:pPr>
            <a:r>
              <a:rPr lang="en-US"/>
              <a:t>The polyphenolics like </a:t>
            </a:r>
            <a:r>
              <a:rPr lang="en-US">
                <a:solidFill>
                  <a:srgbClr val="0000FF"/>
                </a:solidFill>
              </a:rPr>
              <a:t>caffeic acid, rosmarinic </a:t>
            </a:r>
            <a:r>
              <a:rPr lang="en-US"/>
              <a:t>acid and </a:t>
            </a:r>
            <a:r>
              <a:rPr lang="en-US">
                <a:solidFill>
                  <a:srgbClr val="0000FF"/>
                </a:solidFill>
              </a:rPr>
              <a:t>tannins</a:t>
            </a:r>
            <a:r>
              <a:rPr lang="en-US"/>
              <a:t>, as well as the essential oil are responsible for the antimicrobial effects</a:t>
            </a:r>
            <a:endParaRPr/>
          </a:p>
          <a:p>
            <a:pPr indent="-139700" lvl="0" marL="91440" rtl="0" algn="l">
              <a:lnSpc>
                <a:spcPct val="90000"/>
              </a:lnSpc>
              <a:spcBef>
                <a:spcPts val="1400"/>
              </a:spcBef>
              <a:spcAft>
                <a:spcPts val="0"/>
              </a:spcAft>
              <a:buSzPts val="2200"/>
              <a:buChar char=" "/>
            </a:pPr>
            <a:r>
              <a:rPr lang="en-US"/>
              <a:t>Hot water extracts have antiviral properties, mainly due to the polyphenolic acids</a:t>
            </a:r>
            <a:endParaRPr/>
          </a:p>
          <a:p>
            <a:pPr indent="-137159" lvl="1" marL="265176" rtl="0" algn="l">
              <a:lnSpc>
                <a:spcPct val="90000"/>
              </a:lnSpc>
              <a:spcBef>
                <a:spcPts val="400"/>
              </a:spcBef>
              <a:spcAft>
                <a:spcPts val="0"/>
              </a:spcAft>
              <a:buSzPts val="1800"/>
              <a:buChar char="🢝"/>
            </a:pPr>
            <a:r>
              <a:rPr lang="en-US"/>
              <a:t> Topical formulations are used for </a:t>
            </a:r>
            <a:r>
              <a:rPr i="1" lang="en-US"/>
              <a:t>Herpes simplex </a:t>
            </a:r>
            <a:r>
              <a:rPr lang="en-US"/>
              <a:t>virus skin lesions</a:t>
            </a:r>
            <a:endParaRPr/>
          </a:p>
          <a:p>
            <a:pPr indent="-139700" lvl="0" marL="91440" rtl="0" algn="l">
              <a:lnSpc>
                <a:spcPct val="90000"/>
              </a:lnSpc>
              <a:spcBef>
                <a:spcPts val="1600"/>
              </a:spcBef>
              <a:spcAft>
                <a:spcPts val="0"/>
              </a:spcAft>
              <a:buSzPts val="2200"/>
              <a:buChar char=" "/>
            </a:pPr>
            <a:r>
              <a:rPr lang="en-US"/>
              <a:t>Aqueous extracts also inhibit division of tumor cells</a:t>
            </a:r>
            <a:endParaRPr/>
          </a:p>
          <a:p>
            <a:pPr indent="-139700" lvl="0" marL="91440" rtl="0" algn="l">
              <a:lnSpc>
                <a:spcPct val="90000"/>
              </a:lnSpc>
              <a:spcBef>
                <a:spcPts val="1400"/>
              </a:spcBef>
              <a:spcAft>
                <a:spcPts val="0"/>
              </a:spcAft>
              <a:buSzPts val="2200"/>
              <a:buChar char=" "/>
            </a:pPr>
            <a:r>
              <a:rPr lang="en-US"/>
              <a:t>The herb is used as an ingredient of herbal teas, often with other herbs, for nervous disorders and insomnia</a:t>
            </a:r>
            <a:br>
              <a:rPr lang="en-US"/>
            </a:br>
            <a:r>
              <a:rPr lang="en-US"/>
              <a:t>فيتامين سي للرشح ولكن كوقاية وهو Antioxidant &amp; immune sys.</a:t>
            </a:r>
            <a:endParaRPr/>
          </a:p>
          <a:p>
            <a:pPr indent="-139700" lvl="0" marL="91440" rtl="0" algn="l">
              <a:lnSpc>
                <a:spcPct val="90000"/>
              </a:lnSpc>
              <a:spcBef>
                <a:spcPts val="1400"/>
              </a:spcBef>
              <a:spcAft>
                <a:spcPts val="0"/>
              </a:spcAft>
              <a:buSzPts val="2200"/>
              <a:buChar char=" "/>
            </a:pPr>
            <a:r>
              <a:rPr lang="en-US">
                <a:solidFill>
                  <a:srgbClr val="FF0000"/>
                </a:solidFill>
              </a:rPr>
              <a:t>Lemon balm is well tolerated, but should not be taken internally in high doses over a long period because of its antithyroid activity</a:t>
            </a:r>
            <a:endParaRPr/>
          </a:p>
          <a:p>
            <a:pPr indent="0" lvl="0" marL="91440" rtl="0" algn="l">
              <a:lnSpc>
                <a:spcPct val="90000"/>
              </a:lnSpc>
              <a:spcBef>
                <a:spcPts val="1400"/>
              </a:spcBef>
              <a:spcAft>
                <a:spcPts val="0"/>
              </a:spcAft>
              <a:buSzPts val="2200"/>
              <a:buNone/>
            </a:pPr>
            <a:r>
              <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3" name="Shape 1513"/>
        <p:cNvGrpSpPr/>
        <p:nvPr/>
      </p:nvGrpSpPr>
      <p:grpSpPr>
        <a:xfrm>
          <a:off x="0" y="0"/>
          <a:ext cx="0" cy="0"/>
          <a:chOff x="0" y="0"/>
          <a:chExt cx="0" cy="0"/>
        </a:xfrm>
      </p:grpSpPr>
      <p:sp>
        <p:nvSpPr>
          <p:cNvPr id="1514" name="Google Shape;1514;p225"/>
          <p:cNvSpPr txBox="1"/>
          <p:nvPr>
            <p:ph idx="1" type="body"/>
          </p:nvPr>
        </p:nvSpPr>
        <p:spPr>
          <a:xfrm>
            <a:off x="1524000" y="476672"/>
            <a:ext cx="9144000" cy="6381328"/>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2200"/>
              <a:buNone/>
            </a:pPr>
            <a:r>
              <a:rPr lang="en-US"/>
              <a:t>Garlic</a:t>
            </a:r>
            <a:endParaRPr/>
          </a:p>
          <a:p>
            <a:pPr indent="-139700" lvl="0" marL="91440" rtl="0" algn="l">
              <a:lnSpc>
                <a:spcPct val="90000"/>
              </a:lnSpc>
              <a:spcBef>
                <a:spcPts val="1400"/>
              </a:spcBef>
              <a:spcAft>
                <a:spcPts val="0"/>
              </a:spcAft>
              <a:buSzPts val="2200"/>
              <a:buChar char=" "/>
            </a:pPr>
            <a:r>
              <a:rPr i="1" lang="en-US">
                <a:solidFill>
                  <a:schemeClr val="accent1"/>
                </a:solidFill>
              </a:rPr>
              <a:t>Allium sativum</a:t>
            </a:r>
            <a:endParaRPr i="1">
              <a:solidFill>
                <a:schemeClr val="accent1"/>
              </a:solidFill>
            </a:endParaRPr>
          </a:p>
          <a:p>
            <a:pPr indent="-139700" lvl="0" marL="91440" rtl="0" algn="l">
              <a:lnSpc>
                <a:spcPct val="90000"/>
              </a:lnSpc>
              <a:spcBef>
                <a:spcPts val="1400"/>
              </a:spcBef>
              <a:spcAft>
                <a:spcPts val="0"/>
              </a:spcAft>
              <a:buSzPts val="2200"/>
              <a:buChar char=" "/>
            </a:pPr>
            <a:r>
              <a:rPr lang="en-US"/>
              <a:t>Culinary herb</a:t>
            </a:r>
            <a:endParaRPr/>
          </a:p>
          <a:p>
            <a:pPr indent="-139700" lvl="0" marL="91440" rtl="0" algn="l">
              <a:lnSpc>
                <a:spcPct val="90000"/>
              </a:lnSpc>
              <a:spcBef>
                <a:spcPts val="1400"/>
              </a:spcBef>
              <a:spcAft>
                <a:spcPts val="0"/>
              </a:spcAft>
              <a:buSzPts val="2200"/>
              <a:buChar char=" "/>
            </a:pPr>
            <a:r>
              <a:rPr lang="en-US">
                <a:solidFill>
                  <a:srgbClr val="305250"/>
                </a:solidFill>
              </a:rPr>
              <a:t>Bulbs</a:t>
            </a:r>
            <a:r>
              <a:rPr lang="en-US"/>
              <a:t> have been historically used as topical and systemic material to treat various infections by bacteria, fungi and viruses</a:t>
            </a:r>
            <a:endParaRPr/>
          </a:p>
          <a:p>
            <a:pPr indent="-139700" lvl="0" marL="91440" rtl="0" algn="l">
              <a:lnSpc>
                <a:spcPct val="90000"/>
              </a:lnSpc>
              <a:spcBef>
                <a:spcPts val="1400"/>
              </a:spcBef>
              <a:spcAft>
                <a:spcPts val="0"/>
              </a:spcAft>
              <a:buSzPts val="2200"/>
              <a:buChar char=" "/>
            </a:pPr>
            <a:r>
              <a:rPr lang="en-US"/>
              <a:t>The antimicrobial constituents are the sulfur compounds, which include </a:t>
            </a:r>
            <a:r>
              <a:rPr lang="en-US">
                <a:solidFill>
                  <a:srgbClr val="3366FF"/>
                </a:solidFill>
              </a:rPr>
              <a:t>allicin</a:t>
            </a:r>
            <a:r>
              <a:rPr lang="en-US"/>
              <a:t> and glycosides such as </a:t>
            </a:r>
            <a:r>
              <a:rPr lang="en-US">
                <a:solidFill>
                  <a:srgbClr val="3366FF"/>
                </a:solidFill>
              </a:rPr>
              <a:t>sativoside B1</a:t>
            </a:r>
            <a:endParaRPr/>
          </a:p>
          <a:p>
            <a:pPr indent="-139700" lvl="0" marL="91440" rtl="0" algn="l">
              <a:lnSpc>
                <a:spcPct val="90000"/>
              </a:lnSpc>
              <a:spcBef>
                <a:spcPts val="1400"/>
              </a:spcBef>
              <a:spcAft>
                <a:spcPts val="0"/>
              </a:spcAft>
              <a:buSzPts val="2200"/>
              <a:buChar char=" "/>
            </a:pPr>
            <a:r>
              <a:rPr lang="en-US"/>
              <a:t>Also contains flavonoids like quercetin</a:t>
            </a:r>
            <a:endParaRPr/>
          </a:p>
          <a:p>
            <a:pPr indent="-139700" lvl="0" marL="91440" rtl="0" algn="l">
              <a:lnSpc>
                <a:spcPct val="90000"/>
              </a:lnSpc>
              <a:spcBef>
                <a:spcPts val="1400"/>
              </a:spcBef>
              <a:spcAft>
                <a:spcPts val="0"/>
              </a:spcAft>
              <a:buSzPts val="2200"/>
              <a:buChar char=" "/>
            </a:pPr>
            <a:r>
              <a:rPr lang="en-US"/>
              <a:t>It is an antibiotic, expectorant and antithrombotic, used most frequently for respiratory infections such as colds, flu and bronchitis, and for its cardiovascular protection effect from blood clotting and atherosclerosis</a:t>
            </a:r>
            <a:endParaRPr/>
          </a:p>
          <a:p>
            <a:pPr indent="0" lvl="0" marL="91440" rtl="0" algn="l">
              <a:lnSpc>
                <a:spcPct val="90000"/>
              </a:lnSpc>
              <a:spcBef>
                <a:spcPts val="1400"/>
              </a:spcBef>
              <a:spcAft>
                <a:spcPts val="0"/>
              </a:spcAft>
              <a:buSzPts val="2200"/>
              <a:buNone/>
            </a:pPr>
            <a:r>
              <a:t/>
            </a:r>
            <a:endParaRPr/>
          </a:p>
          <a:p>
            <a:pPr indent="0" lvl="0" marL="91440" rtl="0" algn="l">
              <a:lnSpc>
                <a:spcPct val="90000"/>
              </a:lnSpc>
              <a:spcBef>
                <a:spcPts val="1400"/>
              </a:spcBef>
              <a:spcAft>
                <a:spcPts val="0"/>
              </a:spcAft>
              <a:buSzPts val="2200"/>
              <a:buNone/>
            </a:pPr>
            <a:r>
              <a:t/>
            </a:r>
            <a:endParaRPr u="sng"/>
          </a:p>
          <a:p>
            <a:pPr indent="-91440" lvl="0" marL="91440" rtl="0" algn="l">
              <a:lnSpc>
                <a:spcPct val="90000"/>
              </a:lnSpc>
              <a:spcBef>
                <a:spcPts val="1400"/>
              </a:spcBef>
              <a:spcAft>
                <a:spcPts val="0"/>
              </a:spcAft>
              <a:buSzPts val="2200"/>
              <a:buNone/>
            </a:pPr>
            <a:r>
              <a:t/>
            </a:r>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8" name="Shape 1518"/>
        <p:cNvGrpSpPr/>
        <p:nvPr/>
      </p:nvGrpSpPr>
      <p:grpSpPr>
        <a:xfrm>
          <a:off x="0" y="0"/>
          <a:ext cx="0" cy="0"/>
          <a:chOff x="0" y="0"/>
          <a:chExt cx="0" cy="0"/>
        </a:xfrm>
      </p:grpSpPr>
      <p:sp>
        <p:nvSpPr>
          <p:cNvPr id="1519" name="Google Shape;1519;p226"/>
          <p:cNvSpPr txBox="1"/>
          <p:nvPr>
            <p:ph idx="1" type="body"/>
          </p:nvPr>
        </p:nvSpPr>
        <p:spPr>
          <a:xfrm>
            <a:off x="1524000" y="914401"/>
            <a:ext cx="9144000" cy="5649491"/>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2200"/>
              <a:buNone/>
            </a:pPr>
            <a:r>
              <a:rPr lang="en-US"/>
              <a:t>Garlic (cont’d)</a:t>
            </a:r>
            <a:endParaRPr/>
          </a:p>
          <a:p>
            <a:pPr indent="-139700" lvl="0" marL="91440" rtl="0" algn="l">
              <a:lnSpc>
                <a:spcPct val="90000"/>
              </a:lnSpc>
              <a:spcBef>
                <a:spcPts val="1400"/>
              </a:spcBef>
              <a:spcAft>
                <a:spcPts val="0"/>
              </a:spcAft>
              <a:buSzPts val="2200"/>
              <a:buChar char=" "/>
            </a:pPr>
            <a:r>
              <a:rPr lang="en-US"/>
              <a:t>The </a:t>
            </a:r>
            <a:r>
              <a:rPr lang="en-US">
                <a:solidFill>
                  <a:srgbClr val="92D050"/>
                </a:solidFill>
              </a:rPr>
              <a:t>allyl sulphides</a:t>
            </a:r>
            <a:r>
              <a:rPr lang="en-US"/>
              <a:t>, such as </a:t>
            </a:r>
            <a:r>
              <a:rPr lang="en-US">
                <a:solidFill>
                  <a:srgbClr val="92D050"/>
                </a:solidFill>
              </a:rPr>
              <a:t>allicin</a:t>
            </a:r>
            <a:r>
              <a:rPr lang="en-US"/>
              <a:t> and ajoene, are strongly antimicrobial having activity against </a:t>
            </a:r>
            <a:r>
              <a:rPr i="1" lang="en-US"/>
              <a:t>Staphylococcus aureus, Streptococcus</a:t>
            </a:r>
            <a:r>
              <a:rPr lang="en-US"/>
              <a:t> species and even some Gram-negative bacteria, such as </a:t>
            </a:r>
            <a:r>
              <a:rPr i="1" lang="en-US"/>
              <a:t>Helicobacter pylori</a:t>
            </a:r>
            <a:endParaRPr/>
          </a:p>
          <a:p>
            <a:pPr indent="-139700" lvl="0" marL="91440" rtl="0" algn="l">
              <a:lnSpc>
                <a:spcPct val="90000"/>
              </a:lnSpc>
              <a:spcBef>
                <a:spcPts val="1400"/>
              </a:spcBef>
              <a:spcAft>
                <a:spcPts val="0"/>
              </a:spcAft>
              <a:buSzPts val="2200"/>
              <a:buChar char=" "/>
            </a:pPr>
            <a:r>
              <a:rPr lang="en-US"/>
              <a:t>The allyl sulphides have antibacterial, antiviral and even more potent antifungal activity</a:t>
            </a:r>
            <a:endParaRPr/>
          </a:p>
          <a:p>
            <a:pPr indent="-139700" lvl="0" marL="91440" rtl="0" algn="l">
              <a:lnSpc>
                <a:spcPct val="90000"/>
              </a:lnSpc>
              <a:spcBef>
                <a:spcPts val="1400"/>
              </a:spcBef>
              <a:spcAft>
                <a:spcPts val="0"/>
              </a:spcAft>
              <a:buSzPts val="2200"/>
              <a:buChar char=" "/>
            </a:pPr>
            <a:r>
              <a:rPr lang="en-US"/>
              <a:t>Chemopreventive effect against carcinogens</a:t>
            </a:r>
            <a:endParaRPr/>
          </a:p>
          <a:p>
            <a:pPr indent="-139700" lvl="0" marL="91440" rtl="0" algn="l">
              <a:lnSpc>
                <a:spcPct val="90000"/>
              </a:lnSpc>
              <a:spcBef>
                <a:spcPts val="1400"/>
              </a:spcBef>
              <a:spcAft>
                <a:spcPts val="0"/>
              </a:spcAft>
              <a:buSzPts val="2200"/>
              <a:buChar char=" "/>
            </a:pPr>
            <a:r>
              <a:rPr lang="en-US"/>
              <a:t>Toxicity is not thought to be a problem, but interaction with antiplatelet drugs should be considered with long-term or high-dose therapy</a:t>
            </a:r>
            <a:endParaRPr/>
          </a:p>
          <a:p>
            <a:pPr indent="0" lvl="0" marL="91440" rtl="0" algn="l">
              <a:lnSpc>
                <a:spcPct val="90000"/>
              </a:lnSpc>
              <a:spcBef>
                <a:spcPts val="1400"/>
              </a:spcBef>
              <a:spcAft>
                <a:spcPts val="0"/>
              </a:spcAft>
              <a:buSzPts val="2200"/>
              <a:buNone/>
            </a:pPr>
            <a:r>
              <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3" name="Shape 1523"/>
        <p:cNvGrpSpPr/>
        <p:nvPr/>
      </p:nvGrpSpPr>
      <p:grpSpPr>
        <a:xfrm>
          <a:off x="0" y="0"/>
          <a:ext cx="0" cy="0"/>
          <a:chOff x="0" y="0"/>
          <a:chExt cx="0" cy="0"/>
        </a:xfrm>
      </p:grpSpPr>
      <p:pic>
        <p:nvPicPr>
          <p:cNvPr descr="arvore-de-cha-melaleuca-alternifolia-org.jpg" id="1524" name="Google Shape;1524;p227"/>
          <p:cNvPicPr preferRelativeResize="0"/>
          <p:nvPr/>
        </p:nvPicPr>
        <p:blipFill rotWithShape="1">
          <a:blip r:embed="rId3">
            <a:alphaModFix/>
          </a:blip>
          <a:srcRect b="0" l="15685" r="0" t="0"/>
          <a:stretch/>
        </p:blipFill>
        <p:spPr>
          <a:xfrm>
            <a:off x="5145330" y="145155"/>
            <a:ext cx="1445559" cy="1714500"/>
          </a:xfrm>
          <a:prstGeom prst="rect">
            <a:avLst/>
          </a:prstGeom>
          <a:noFill/>
          <a:ln>
            <a:noFill/>
          </a:ln>
        </p:spPr>
      </p:pic>
      <p:sp>
        <p:nvSpPr>
          <p:cNvPr id="1525" name="Google Shape;1525;p227"/>
          <p:cNvSpPr txBox="1"/>
          <p:nvPr>
            <p:ph idx="1" type="body"/>
          </p:nvPr>
        </p:nvSpPr>
        <p:spPr>
          <a:xfrm>
            <a:off x="1524000" y="1143001"/>
            <a:ext cx="9144000" cy="5721499"/>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2200"/>
              <a:buNone/>
            </a:pPr>
            <a:r>
              <a:rPr lang="en-US"/>
              <a:t>Tea tree and tea tree oil </a:t>
            </a:r>
            <a:endParaRPr/>
          </a:p>
          <a:p>
            <a:pPr indent="-139700" lvl="0" marL="91440" rtl="0" algn="l">
              <a:lnSpc>
                <a:spcPct val="90000"/>
              </a:lnSpc>
              <a:spcBef>
                <a:spcPts val="1400"/>
              </a:spcBef>
              <a:spcAft>
                <a:spcPts val="0"/>
              </a:spcAft>
              <a:buSzPts val="2200"/>
              <a:buChar char=" "/>
            </a:pPr>
            <a:r>
              <a:rPr i="1" lang="en-US">
                <a:solidFill>
                  <a:schemeClr val="accent1"/>
                </a:solidFill>
              </a:rPr>
              <a:t>Melaleuca alternifolia</a:t>
            </a:r>
            <a:endParaRPr i="1">
              <a:solidFill>
                <a:schemeClr val="accent1"/>
              </a:solidFill>
            </a:endParaRPr>
          </a:p>
          <a:p>
            <a:pPr indent="-139700" lvl="0" marL="91440" rtl="0" algn="l">
              <a:lnSpc>
                <a:spcPct val="90000"/>
              </a:lnSpc>
              <a:spcBef>
                <a:spcPts val="1400"/>
              </a:spcBef>
              <a:spcAft>
                <a:spcPts val="0"/>
              </a:spcAft>
              <a:buSzPts val="2200"/>
              <a:buChar char=" "/>
            </a:pPr>
            <a:r>
              <a:rPr lang="en-US"/>
              <a:t>Family: Myrtaceae</a:t>
            </a:r>
            <a:endParaRPr/>
          </a:p>
          <a:p>
            <a:pPr indent="-139700" lvl="0" marL="91440" rtl="0" algn="l">
              <a:lnSpc>
                <a:spcPct val="90000"/>
              </a:lnSpc>
              <a:spcBef>
                <a:spcPts val="1400"/>
              </a:spcBef>
              <a:spcAft>
                <a:spcPts val="0"/>
              </a:spcAft>
              <a:buSzPts val="2200"/>
              <a:buChar char=" "/>
            </a:pPr>
            <a:r>
              <a:rPr lang="en-US"/>
              <a:t>The tree is indigenous to Australia</a:t>
            </a:r>
            <a:endParaRPr/>
          </a:p>
          <a:p>
            <a:pPr indent="-139700" lvl="0" marL="91440" rtl="0" algn="l">
              <a:lnSpc>
                <a:spcPct val="90000"/>
              </a:lnSpc>
              <a:spcBef>
                <a:spcPts val="1400"/>
              </a:spcBef>
              <a:spcAft>
                <a:spcPts val="0"/>
              </a:spcAft>
              <a:buSzPts val="2200"/>
              <a:buChar char=" "/>
            </a:pPr>
            <a:r>
              <a:rPr lang="en-US"/>
              <a:t>Tea tree oil products include soaps, shampoos, creams, lotions and gels</a:t>
            </a:r>
            <a:endParaRPr/>
          </a:p>
          <a:p>
            <a:pPr indent="-139700" lvl="0" marL="91440" rtl="0" algn="l">
              <a:lnSpc>
                <a:spcPct val="90000"/>
              </a:lnSpc>
              <a:spcBef>
                <a:spcPts val="1400"/>
              </a:spcBef>
              <a:spcAft>
                <a:spcPts val="0"/>
              </a:spcAft>
              <a:buSzPts val="2200"/>
              <a:buChar char=" "/>
            </a:pPr>
            <a:r>
              <a:rPr lang="en-US"/>
              <a:t>The </a:t>
            </a:r>
            <a:r>
              <a:rPr lang="en-US">
                <a:solidFill>
                  <a:srgbClr val="9D3232"/>
                </a:solidFill>
              </a:rPr>
              <a:t>leaves</a:t>
            </a:r>
            <a:r>
              <a:rPr lang="en-US"/>
              <a:t> and </a:t>
            </a:r>
            <a:r>
              <a:rPr lang="en-US">
                <a:solidFill>
                  <a:srgbClr val="9D3232"/>
                </a:solidFill>
              </a:rPr>
              <a:t>twigs</a:t>
            </a:r>
            <a:r>
              <a:rPr lang="en-US"/>
              <a:t> أغصان صغيرة طالعة من الشجرة undergo distillation to produce the oil </a:t>
            </a:r>
            <a:endParaRPr/>
          </a:p>
          <a:p>
            <a:pPr indent="-139700" lvl="0" marL="91440" rtl="0" algn="l">
              <a:lnSpc>
                <a:spcPct val="90000"/>
              </a:lnSpc>
              <a:spcBef>
                <a:spcPts val="1400"/>
              </a:spcBef>
              <a:spcAft>
                <a:spcPts val="0"/>
              </a:spcAft>
              <a:buSzPts val="2200"/>
              <a:buChar char=" "/>
            </a:pPr>
            <a:r>
              <a:rPr lang="en-US"/>
              <a:t>Traditionally the oil is used topically as an antimicrobial for skin infections, to reduce bruising and for insect bites</a:t>
            </a:r>
            <a:endParaRPr/>
          </a:p>
          <a:p>
            <a:pPr indent="-139700" lvl="0" marL="91440" rtl="0" algn="l">
              <a:lnSpc>
                <a:spcPct val="90000"/>
              </a:lnSpc>
              <a:spcBef>
                <a:spcPts val="1400"/>
              </a:spcBef>
              <a:spcAft>
                <a:spcPts val="0"/>
              </a:spcAft>
              <a:buSzPts val="2200"/>
              <a:buChar char=" "/>
            </a:pPr>
            <a:r>
              <a:rPr lang="en-US"/>
              <a:t>Tea tree oil contains </a:t>
            </a:r>
            <a:r>
              <a:rPr lang="en-US">
                <a:solidFill>
                  <a:srgbClr val="3366FF"/>
                </a:solidFill>
              </a:rPr>
              <a:t>monoterpenes</a:t>
            </a:r>
            <a:endParaRPr>
              <a:solidFill>
                <a:srgbClr val="3366FF"/>
              </a:solidFill>
            </a:endParaRPr>
          </a:p>
          <a:p>
            <a:pPr indent="-139700" lvl="0" marL="91440" rtl="0" algn="l">
              <a:lnSpc>
                <a:spcPct val="90000"/>
              </a:lnSpc>
              <a:spcBef>
                <a:spcPts val="1400"/>
              </a:spcBef>
              <a:spcAft>
                <a:spcPts val="0"/>
              </a:spcAft>
              <a:buSzPts val="2200"/>
              <a:buChar char=" "/>
            </a:pPr>
            <a:r>
              <a:rPr lang="en-US"/>
              <a:t>The composition of the oil may also depend on the method of distillation</a:t>
            </a:r>
            <a:endParaRPr/>
          </a:p>
        </p:txBody>
      </p:sp>
      <p:pic>
        <p:nvPicPr>
          <p:cNvPr descr="Melaleuca-alternifolia-commonly-known-as-Narrow-leaved-Paperbark-Narrow-leaved-Tea-tree-Narrow-leaved-Ti-tree-or-Snow-in-summer-is-a-species-of-tree.jpg" id="1526" name="Google Shape;1526;p227"/>
          <p:cNvPicPr preferRelativeResize="0"/>
          <p:nvPr/>
        </p:nvPicPr>
        <p:blipFill rotWithShape="1">
          <a:blip r:embed="rId4">
            <a:alphaModFix/>
          </a:blip>
          <a:srcRect b="0" l="0" r="0" t="0"/>
          <a:stretch/>
        </p:blipFill>
        <p:spPr>
          <a:xfrm>
            <a:off x="6590888" y="1"/>
            <a:ext cx="4077112" cy="1838319"/>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0" name="Shape 1530"/>
        <p:cNvGrpSpPr/>
        <p:nvPr/>
      </p:nvGrpSpPr>
      <p:grpSpPr>
        <a:xfrm>
          <a:off x="0" y="0"/>
          <a:ext cx="0" cy="0"/>
          <a:chOff x="0" y="0"/>
          <a:chExt cx="0" cy="0"/>
        </a:xfrm>
      </p:grpSpPr>
      <p:sp>
        <p:nvSpPr>
          <p:cNvPr id="1531" name="Google Shape;1531;p228"/>
          <p:cNvSpPr txBox="1"/>
          <p:nvPr>
            <p:ph idx="1" type="body"/>
          </p:nvPr>
        </p:nvSpPr>
        <p:spPr>
          <a:xfrm>
            <a:off x="1524000" y="1143001"/>
            <a:ext cx="9144000" cy="5721499"/>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2200"/>
              <a:buNone/>
            </a:pPr>
            <a:r>
              <a:rPr lang="en-US"/>
              <a:t>Tea tree and tea tree oil  (Cont’d)</a:t>
            </a:r>
            <a:endParaRPr/>
          </a:p>
          <a:p>
            <a:pPr indent="-139700" lvl="0" marL="91440" rtl="0" algn="l">
              <a:lnSpc>
                <a:spcPct val="90000"/>
              </a:lnSpc>
              <a:spcBef>
                <a:spcPts val="1400"/>
              </a:spcBef>
              <a:spcAft>
                <a:spcPts val="0"/>
              </a:spcAft>
              <a:buSzPts val="2200"/>
              <a:buChar char=" "/>
            </a:pPr>
            <a:r>
              <a:rPr lang="en-US"/>
              <a:t>Tea tree oil is now used worldwide for its antiseptic qualities, in the form of skin creams for pimples البثورand acne, pessaries for vaginal thrush, as inhalation for respiratory disorders and pastilles for sore throat</a:t>
            </a:r>
            <a:endParaRPr/>
          </a:p>
          <a:p>
            <a:pPr indent="-139700" lvl="0" marL="91440" rtl="0" algn="l">
              <a:lnSpc>
                <a:spcPct val="90000"/>
              </a:lnSpc>
              <a:spcBef>
                <a:spcPts val="1400"/>
              </a:spcBef>
              <a:spcAft>
                <a:spcPts val="0"/>
              </a:spcAft>
              <a:buSzPts val="2200"/>
              <a:buChar char=" "/>
            </a:pPr>
            <a:r>
              <a:rPr lang="en-US"/>
              <a:t>Also found as a lotion for the treatment of lice and scabies جرب infestations, and for dandruff قشرةand other hair and scalp disorders</a:t>
            </a:r>
            <a:endParaRPr/>
          </a:p>
          <a:p>
            <a:pPr indent="-139700" lvl="0" marL="91440" rtl="0" algn="l">
              <a:lnSpc>
                <a:spcPct val="90000"/>
              </a:lnSpc>
              <a:spcBef>
                <a:spcPts val="1400"/>
              </a:spcBef>
              <a:spcAft>
                <a:spcPts val="0"/>
              </a:spcAft>
              <a:buSzPts val="2200"/>
              <a:buChar char=" "/>
            </a:pPr>
            <a:r>
              <a:rPr lang="en-US"/>
              <a:t>The oil has broad-spectrum antimicrobial activity against </a:t>
            </a:r>
            <a:r>
              <a:rPr i="1" lang="en-US"/>
              <a:t>Staphylococcus aureus, Escherichia coli </a:t>
            </a:r>
            <a:r>
              <a:rPr lang="en-US"/>
              <a:t>and various pathogenic fungi and yeasts including </a:t>
            </a:r>
            <a:r>
              <a:rPr i="1" lang="en-US"/>
              <a:t>Candida albicans</a:t>
            </a:r>
            <a:r>
              <a:rPr lang="en-US"/>
              <a:t>, and also against the protozoa </a:t>
            </a:r>
            <a:r>
              <a:rPr i="1" lang="en-US"/>
              <a:t>Leishmania major </a:t>
            </a:r>
            <a:r>
              <a:rPr lang="en-US"/>
              <a:t>and </a:t>
            </a:r>
            <a:r>
              <a:rPr i="1" lang="en-US"/>
              <a:t>Trypanosoma brucei</a:t>
            </a:r>
            <a:endParaRPr i="1"/>
          </a:p>
          <a:p>
            <a:pPr indent="-139700" lvl="0" marL="91440" rtl="0" algn="l">
              <a:lnSpc>
                <a:spcPct val="90000"/>
              </a:lnSpc>
              <a:spcBef>
                <a:spcPts val="1400"/>
              </a:spcBef>
              <a:spcAft>
                <a:spcPts val="0"/>
              </a:spcAft>
              <a:buSzPts val="2200"/>
              <a:buChar char=" "/>
            </a:pPr>
            <a:r>
              <a:rPr lang="en-US"/>
              <a:t>Undiluted essential oils can cause skin irritation and tea tree oil should be used with care, it should only be taken internally in small doses</a:t>
            </a:r>
            <a:br>
              <a:rPr lang="en-US"/>
            </a:br>
            <a:r>
              <a:rPr lang="en-US"/>
              <a:t>علاج عطري </a:t>
            </a:r>
            <a:br>
              <a:rPr lang="en-US"/>
            </a:br>
            <a:r>
              <a:rPr lang="en-US"/>
              <a:t>نشا وجوز هند وزيت اله رائحة وبايكربونات وصفة للتعرق </a:t>
            </a:r>
            <a:endParaRPr i="1"/>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112"/>
          <p:cNvSpPr txBox="1"/>
          <p:nvPr>
            <p:ph type="title"/>
          </p:nvPr>
        </p:nvSpPr>
        <p:spPr>
          <a:xfrm>
            <a:off x="1981200" y="1"/>
            <a:ext cx="8229600" cy="98107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Arial"/>
              <a:buNone/>
            </a:pPr>
            <a:r>
              <a:rPr lang="en-US" u="sng">
                <a:latin typeface="Arial"/>
                <a:ea typeface="Arial"/>
                <a:cs typeface="Arial"/>
                <a:sym typeface="Arial"/>
              </a:rPr>
              <a:t>Valerian uses</a:t>
            </a:r>
            <a:endParaRPr u="sng">
              <a:latin typeface="Arial"/>
              <a:ea typeface="Arial"/>
              <a:cs typeface="Arial"/>
              <a:sym typeface="Arial"/>
            </a:endParaRPr>
          </a:p>
        </p:txBody>
      </p:sp>
      <p:sp>
        <p:nvSpPr>
          <p:cNvPr id="818" name="Google Shape;818;p112"/>
          <p:cNvSpPr txBox="1"/>
          <p:nvPr>
            <p:ph idx="1" type="body"/>
          </p:nvPr>
        </p:nvSpPr>
        <p:spPr>
          <a:xfrm>
            <a:off x="1524000" y="836614"/>
            <a:ext cx="9144000" cy="5832475"/>
          </a:xfrm>
          <a:prstGeom prst="rect">
            <a:avLst/>
          </a:prstGeom>
          <a:noFill/>
          <a:ln>
            <a:noFill/>
          </a:ln>
        </p:spPr>
        <p:txBody>
          <a:bodyPr anchorCtr="0" anchor="t" bIns="45700" lIns="91425" spcFirstLastPara="1" rIns="91425" wrap="square" tIns="45700">
            <a:normAutofit/>
          </a:bodyPr>
          <a:lstStyle/>
          <a:p>
            <a:pPr indent="-533400" lvl="0" marL="533400" rtl="0" algn="l">
              <a:spcBef>
                <a:spcPts val="0"/>
              </a:spcBef>
              <a:spcAft>
                <a:spcPts val="0"/>
              </a:spcAft>
              <a:buSzPts val="1440"/>
              <a:buNone/>
            </a:pPr>
            <a:r>
              <a:t/>
            </a:r>
            <a:endParaRPr>
              <a:latin typeface="Arial"/>
              <a:ea typeface="Arial"/>
              <a:cs typeface="Arial"/>
              <a:sym typeface="Arial"/>
            </a:endParaRPr>
          </a:p>
          <a:p>
            <a:pPr indent="-533400" lvl="0" marL="533400" rtl="0" algn="l">
              <a:spcBef>
                <a:spcPts val="1000"/>
              </a:spcBef>
              <a:spcAft>
                <a:spcPts val="0"/>
              </a:spcAft>
              <a:buSzPts val="1440"/>
              <a:buNone/>
            </a:pPr>
            <a:r>
              <a:rPr lang="en-US">
                <a:latin typeface="Arial"/>
                <a:ea typeface="Arial"/>
                <a:cs typeface="Arial"/>
                <a:sym typeface="Arial"/>
              </a:rPr>
              <a:t>1. </a:t>
            </a:r>
            <a:r>
              <a:rPr lang="en-US">
                <a:solidFill>
                  <a:srgbClr val="3366FF"/>
                </a:solidFill>
                <a:latin typeface="Arial"/>
                <a:ea typeface="Arial"/>
                <a:cs typeface="Arial"/>
                <a:sym typeface="Arial"/>
              </a:rPr>
              <a:t>Anti anxiety</a:t>
            </a:r>
            <a:endParaRPr/>
          </a:p>
          <a:p>
            <a:pPr indent="-533400" lvl="0" marL="533400" rtl="0" algn="l">
              <a:spcBef>
                <a:spcPts val="1000"/>
              </a:spcBef>
              <a:spcAft>
                <a:spcPts val="0"/>
              </a:spcAft>
              <a:buSzPts val="1440"/>
              <a:buNone/>
            </a:pPr>
            <a:r>
              <a:rPr lang="en-US">
                <a:latin typeface="Arial"/>
                <a:ea typeface="Arial"/>
                <a:cs typeface="Arial"/>
                <a:sym typeface="Arial"/>
              </a:rPr>
              <a:t>2. </a:t>
            </a:r>
            <a:r>
              <a:rPr lang="en-US">
                <a:solidFill>
                  <a:srgbClr val="3366FF"/>
                </a:solidFill>
                <a:latin typeface="Arial"/>
                <a:ea typeface="Arial"/>
                <a:cs typeface="Arial"/>
                <a:sym typeface="Arial"/>
              </a:rPr>
              <a:t>Carminative-طارد للغازات مثل الكمون-</a:t>
            </a:r>
            <a:endParaRPr>
              <a:solidFill>
                <a:srgbClr val="3366FF"/>
              </a:solidFill>
              <a:latin typeface="Arial"/>
              <a:ea typeface="Arial"/>
              <a:cs typeface="Arial"/>
              <a:sym typeface="Arial"/>
            </a:endParaRPr>
          </a:p>
          <a:p>
            <a:pPr indent="-533400" lvl="0" marL="533400" rtl="0" algn="l">
              <a:spcBef>
                <a:spcPts val="1000"/>
              </a:spcBef>
              <a:spcAft>
                <a:spcPts val="0"/>
              </a:spcAft>
              <a:buSzPts val="1440"/>
              <a:buNone/>
            </a:pPr>
            <a:r>
              <a:rPr lang="en-US">
                <a:latin typeface="Arial"/>
                <a:ea typeface="Arial"/>
                <a:cs typeface="Arial"/>
                <a:sym typeface="Arial"/>
              </a:rPr>
              <a:t>3. </a:t>
            </a:r>
            <a:r>
              <a:rPr lang="en-US">
                <a:solidFill>
                  <a:srgbClr val="3366FF"/>
                </a:solidFill>
                <a:latin typeface="Arial"/>
                <a:ea typeface="Arial"/>
                <a:cs typeface="Arial"/>
                <a:sym typeface="Arial"/>
              </a:rPr>
              <a:t>Antispasmodic effect </a:t>
            </a:r>
            <a:r>
              <a:rPr lang="en-US">
                <a:latin typeface="Arial"/>
                <a:ea typeface="Arial"/>
                <a:cs typeface="Arial"/>
                <a:sym typeface="Arial"/>
              </a:rPr>
              <a:t>(specially stomach cramps that  cause vomiting)</a:t>
            </a:r>
            <a:endParaRPr/>
          </a:p>
          <a:p>
            <a:pPr indent="-533400" lvl="0" marL="533400" rtl="0" algn="l">
              <a:spcBef>
                <a:spcPts val="1000"/>
              </a:spcBef>
              <a:spcAft>
                <a:spcPts val="0"/>
              </a:spcAft>
              <a:buSzPts val="1440"/>
              <a:buNone/>
            </a:pPr>
            <a:r>
              <a:rPr lang="en-US">
                <a:latin typeface="Arial"/>
                <a:ea typeface="Arial"/>
                <a:cs typeface="Arial"/>
                <a:sym typeface="Arial"/>
              </a:rPr>
              <a:t>4. </a:t>
            </a:r>
            <a:r>
              <a:rPr lang="en-US">
                <a:solidFill>
                  <a:srgbClr val="3366FF"/>
                </a:solidFill>
                <a:latin typeface="Arial"/>
                <a:ea typeface="Arial"/>
                <a:cs typeface="Arial"/>
                <a:sym typeface="Arial"/>
              </a:rPr>
              <a:t>Sedative </a:t>
            </a:r>
            <a:r>
              <a:rPr lang="en-US">
                <a:latin typeface="Arial"/>
                <a:ea typeface="Arial"/>
                <a:cs typeface="Arial"/>
                <a:sym typeface="Arial"/>
              </a:rPr>
              <a:t>effect used as a sedative  in conditions of nervous unrest, without any narcotic effect.( It is useful for all sorts of nervous conditions).</a:t>
            </a:r>
            <a:endParaRPr/>
          </a:p>
          <a:p>
            <a:pPr indent="-533400" lvl="0" marL="533400" rtl="0" algn="l">
              <a:spcBef>
                <a:spcPts val="1000"/>
              </a:spcBef>
              <a:spcAft>
                <a:spcPts val="0"/>
              </a:spcAft>
              <a:buSzPts val="1440"/>
              <a:buNone/>
            </a:pPr>
            <a:r>
              <a:rPr lang="en-US">
                <a:latin typeface="Arial"/>
                <a:ea typeface="Arial"/>
                <a:cs typeface="Arial"/>
                <a:sym typeface="Arial"/>
              </a:rPr>
              <a:t>Also useful in cases of :</a:t>
            </a:r>
            <a:endParaRPr/>
          </a:p>
          <a:p>
            <a:pPr indent="-533400" lvl="0" marL="533400" rtl="0" algn="l">
              <a:spcBef>
                <a:spcPts val="1000"/>
              </a:spcBef>
              <a:spcAft>
                <a:spcPts val="0"/>
              </a:spcAft>
              <a:buSzPts val="1440"/>
              <a:buNone/>
            </a:pPr>
            <a:r>
              <a:rPr lang="en-US">
                <a:latin typeface="Arial"/>
                <a:ea typeface="Arial"/>
                <a:cs typeface="Arial"/>
                <a:sym typeface="Arial"/>
              </a:rPr>
              <a:t>     1.Migraine  2. Headaches 3. Insomnia  4. Hysteria </a:t>
            </a:r>
            <a:endParaRPr/>
          </a:p>
          <a:p>
            <a:pPr indent="-533400" lvl="0" marL="533400" rtl="0" algn="l">
              <a:spcBef>
                <a:spcPts val="1000"/>
              </a:spcBef>
              <a:spcAft>
                <a:spcPts val="0"/>
              </a:spcAft>
              <a:buSzPts val="1440"/>
              <a:buNone/>
            </a:pPr>
            <a:r>
              <a:rPr lang="en-US">
                <a:latin typeface="Arial"/>
                <a:ea typeface="Arial"/>
                <a:cs typeface="Arial"/>
                <a:sym typeface="Arial"/>
              </a:rPr>
              <a:t>	5. Stress . </a:t>
            </a:r>
            <a:endParaRPr/>
          </a:p>
          <a:p>
            <a:pPr indent="-533400" lvl="0" marL="533400" rtl="0" algn="l">
              <a:spcBef>
                <a:spcPts val="1000"/>
              </a:spcBef>
              <a:spcAft>
                <a:spcPts val="0"/>
              </a:spcAft>
              <a:buSzPts val="1600"/>
              <a:buNone/>
            </a:pPr>
            <a:r>
              <a:t/>
            </a:r>
            <a:endParaRPr sz="2000">
              <a:latin typeface="Arial"/>
              <a:ea typeface="Arial"/>
              <a:cs typeface="Arial"/>
              <a:sym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5" name="Shape 1535"/>
        <p:cNvGrpSpPr/>
        <p:nvPr/>
      </p:nvGrpSpPr>
      <p:grpSpPr>
        <a:xfrm>
          <a:off x="0" y="0"/>
          <a:ext cx="0" cy="0"/>
          <a:chOff x="0" y="0"/>
          <a:chExt cx="0" cy="0"/>
        </a:xfrm>
      </p:grpSpPr>
      <p:sp>
        <p:nvSpPr>
          <p:cNvPr id="1536" name="Google Shape;1536;p229"/>
          <p:cNvSpPr txBox="1"/>
          <p:nvPr>
            <p:ph idx="1" type="body"/>
          </p:nvPr>
        </p:nvSpPr>
        <p:spPr>
          <a:xfrm>
            <a:off x="1676400" y="548680"/>
            <a:ext cx="6858000" cy="6309320"/>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2200"/>
              <a:buNone/>
            </a:pPr>
            <a:r>
              <a:rPr lang="en-US"/>
              <a:t>Cranberry </a:t>
            </a:r>
            <a:r>
              <a:rPr lang="en-US">
                <a:solidFill>
                  <a:srgbClr val="305250"/>
                </a:solidFill>
              </a:rPr>
              <a:t>fruit</a:t>
            </a:r>
            <a:endParaRPr/>
          </a:p>
          <a:p>
            <a:pPr indent="-139700" lvl="0" marL="91440" rtl="0" algn="l">
              <a:lnSpc>
                <a:spcPct val="90000"/>
              </a:lnSpc>
              <a:spcBef>
                <a:spcPts val="1400"/>
              </a:spcBef>
              <a:spcAft>
                <a:spcPts val="0"/>
              </a:spcAft>
              <a:buSzPts val="2200"/>
              <a:buChar char=" "/>
            </a:pPr>
            <a:r>
              <a:rPr i="1" lang="en-US"/>
              <a:t>Vaccinium macrocarpon</a:t>
            </a:r>
            <a:endParaRPr i="1"/>
          </a:p>
          <a:p>
            <a:pPr indent="-139700" lvl="0" marL="91440" rtl="0" algn="l">
              <a:lnSpc>
                <a:spcPct val="90000"/>
              </a:lnSpc>
              <a:spcBef>
                <a:spcPts val="1400"/>
              </a:spcBef>
              <a:spcAft>
                <a:spcPts val="0"/>
              </a:spcAft>
              <a:buSzPts val="2200"/>
              <a:buChar char=" "/>
            </a:pPr>
            <a:r>
              <a:rPr lang="en-US"/>
              <a:t>It is a small shrub which grows throughout North America</a:t>
            </a:r>
            <a:endParaRPr/>
          </a:p>
          <a:p>
            <a:pPr indent="-139700" lvl="0" marL="91440" rtl="0" algn="l">
              <a:lnSpc>
                <a:spcPct val="90000"/>
              </a:lnSpc>
              <a:spcBef>
                <a:spcPts val="1400"/>
              </a:spcBef>
              <a:spcAft>
                <a:spcPts val="0"/>
              </a:spcAft>
              <a:buSzPts val="2200"/>
              <a:buChar char=" "/>
            </a:pPr>
            <a:r>
              <a:rPr lang="en-US"/>
              <a:t>Cranberry juice in particular, and also crushed cranberriesالمجففة , have a long history in of traditional use in the treatment and prevention of UTIs</a:t>
            </a:r>
            <a:endParaRPr/>
          </a:p>
          <a:p>
            <a:pPr indent="-139700" lvl="0" marL="91440" rtl="0" algn="l">
              <a:lnSpc>
                <a:spcPct val="90000"/>
              </a:lnSpc>
              <a:spcBef>
                <a:spcPts val="1400"/>
              </a:spcBef>
              <a:spcAft>
                <a:spcPts val="0"/>
              </a:spcAft>
              <a:buSzPts val="2200"/>
              <a:buChar char=" "/>
            </a:pPr>
            <a:r>
              <a:rPr lang="en-US"/>
              <a:t>Also been used for kidney stones</a:t>
            </a:r>
            <a:endParaRPr/>
          </a:p>
          <a:p>
            <a:pPr indent="-139700" lvl="0" marL="91440" rtl="0" algn="l">
              <a:lnSpc>
                <a:spcPct val="90000"/>
              </a:lnSpc>
              <a:spcBef>
                <a:spcPts val="1400"/>
              </a:spcBef>
              <a:spcAft>
                <a:spcPts val="0"/>
              </a:spcAft>
              <a:buSzPts val="2200"/>
              <a:buChar char=" "/>
            </a:pPr>
            <a:r>
              <a:rPr lang="en-US"/>
              <a:t>The proanthocyanidin constitunets may be important for the antibacterial activity of cranberry, </a:t>
            </a:r>
            <a:r>
              <a:rPr lang="en-US">
                <a:solidFill>
                  <a:srgbClr val="3366FF"/>
                </a:solidFill>
              </a:rPr>
              <a:t>citric acid </a:t>
            </a:r>
            <a:r>
              <a:rPr lang="en-US"/>
              <a:t>and many oligosaccharides are also present</a:t>
            </a:r>
            <a:endParaRPr/>
          </a:p>
        </p:txBody>
      </p:sp>
      <p:pic>
        <p:nvPicPr>
          <p:cNvPr descr="vaccinium-macrocarpon-fr-gmittelhauser.jpg" id="1537" name="Google Shape;1537;p229"/>
          <p:cNvPicPr preferRelativeResize="0"/>
          <p:nvPr/>
        </p:nvPicPr>
        <p:blipFill rotWithShape="1">
          <a:blip r:embed="rId3">
            <a:alphaModFix/>
          </a:blip>
          <a:srcRect b="0" l="0" r="0" t="0"/>
          <a:stretch/>
        </p:blipFill>
        <p:spPr>
          <a:xfrm flipH="1">
            <a:off x="8553450" y="2743200"/>
            <a:ext cx="2114550" cy="2819400"/>
          </a:xfrm>
          <a:prstGeom prst="rect">
            <a:avLst/>
          </a:prstGeom>
          <a:noFill/>
          <a:ln>
            <a:noFill/>
          </a:ln>
        </p:spPr>
      </p:pic>
      <p:pic>
        <p:nvPicPr>
          <p:cNvPr descr="images.jpg" id="1538" name="Google Shape;1538;p229"/>
          <p:cNvPicPr preferRelativeResize="0"/>
          <p:nvPr/>
        </p:nvPicPr>
        <p:blipFill rotWithShape="1">
          <a:blip r:embed="rId4">
            <a:alphaModFix/>
          </a:blip>
          <a:srcRect b="0" l="0" r="0" t="0"/>
          <a:stretch/>
        </p:blipFill>
        <p:spPr>
          <a:xfrm>
            <a:off x="8382000" y="762000"/>
            <a:ext cx="2286000" cy="171450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2" name="Shape 1542"/>
        <p:cNvGrpSpPr/>
        <p:nvPr/>
      </p:nvGrpSpPr>
      <p:grpSpPr>
        <a:xfrm>
          <a:off x="0" y="0"/>
          <a:ext cx="0" cy="0"/>
          <a:chOff x="0" y="0"/>
          <a:chExt cx="0" cy="0"/>
        </a:xfrm>
      </p:grpSpPr>
      <p:sp>
        <p:nvSpPr>
          <p:cNvPr id="1543" name="Google Shape;1543;p230"/>
          <p:cNvSpPr txBox="1"/>
          <p:nvPr>
            <p:ph idx="1" type="body"/>
          </p:nvPr>
        </p:nvSpPr>
        <p:spPr>
          <a:xfrm>
            <a:off x="1524000" y="838201"/>
            <a:ext cx="9144000" cy="5793507"/>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2200"/>
              <a:buNone/>
            </a:pPr>
            <a:r>
              <a:rPr lang="en-US"/>
              <a:t>Cranberry</a:t>
            </a:r>
            <a:endParaRPr/>
          </a:p>
          <a:p>
            <a:pPr indent="-139700" lvl="0" marL="91440" rtl="0" algn="l">
              <a:lnSpc>
                <a:spcPct val="90000"/>
              </a:lnSpc>
              <a:spcBef>
                <a:spcPts val="1400"/>
              </a:spcBef>
              <a:spcAft>
                <a:spcPts val="0"/>
              </a:spcAft>
              <a:buSzPts val="2200"/>
              <a:buChar char=" "/>
            </a:pPr>
            <a:r>
              <a:rPr lang="en-US"/>
              <a:t>Cranberry cocktail (containing cranberry juice, fructose and vitaminC) and proanthocyanidins markedly inhibit adhesion of </a:t>
            </a:r>
            <a:r>
              <a:rPr i="1" lang="en-US"/>
              <a:t>E.coli </a:t>
            </a:r>
            <a:r>
              <a:rPr lang="en-US"/>
              <a:t>to uroepithelial cells allowing its clearance</a:t>
            </a:r>
            <a:endParaRPr/>
          </a:p>
          <a:p>
            <a:pPr indent="-137159" lvl="1" marL="265176" rtl="0" algn="l">
              <a:lnSpc>
                <a:spcPct val="90000"/>
              </a:lnSpc>
              <a:spcBef>
                <a:spcPts val="400"/>
              </a:spcBef>
              <a:spcAft>
                <a:spcPts val="0"/>
              </a:spcAft>
              <a:buSzPts val="1800"/>
              <a:buChar char="🢝"/>
            </a:pPr>
            <a:r>
              <a:rPr lang="en-US"/>
              <a:t>Bacterial adherence to mucosal surfaces is an important step in the development of UTI</a:t>
            </a:r>
            <a:endParaRPr/>
          </a:p>
          <a:p>
            <a:pPr indent="-139700" lvl="0" marL="91440" rtl="0" algn="l">
              <a:lnSpc>
                <a:spcPct val="90000"/>
              </a:lnSpc>
              <a:spcBef>
                <a:spcPts val="1600"/>
              </a:spcBef>
              <a:spcAft>
                <a:spcPts val="0"/>
              </a:spcAft>
              <a:buSzPts val="2200"/>
              <a:buChar char=" "/>
            </a:pPr>
            <a:r>
              <a:rPr lang="en-US"/>
              <a:t>The juice is also thought to increase urine acidity</a:t>
            </a:r>
            <a:endParaRPr/>
          </a:p>
          <a:p>
            <a:pPr indent="-139700" lvl="0" marL="91440" rtl="0" algn="l">
              <a:lnSpc>
                <a:spcPct val="90000"/>
              </a:lnSpc>
              <a:spcBef>
                <a:spcPts val="1400"/>
              </a:spcBef>
              <a:spcAft>
                <a:spcPts val="0"/>
              </a:spcAft>
              <a:buSzPts val="2200"/>
              <a:buChar char=" "/>
            </a:pPr>
            <a:r>
              <a:rPr lang="en-US"/>
              <a:t>Diabetic patients should use sugar-free preparations</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7" name="Shape 1547"/>
        <p:cNvGrpSpPr/>
        <p:nvPr/>
      </p:nvGrpSpPr>
      <p:grpSpPr>
        <a:xfrm>
          <a:off x="0" y="0"/>
          <a:ext cx="0" cy="0"/>
          <a:chOff x="0" y="0"/>
          <a:chExt cx="0" cy="0"/>
        </a:xfrm>
      </p:grpSpPr>
      <p:sp>
        <p:nvSpPr>
          <p:cNvPr id="1548" name="Google Shape;1548;p231"/>
          <p:cNvSpPr txBox="1"/>
          <p:nvPr>
            <p:ph type="title"/>
          </p:nvPr>
        </p:nvSpPr>
        <p:spPr>
          <a:xfrm>
            <a:off x="1981200" y="274638"/>
            <a:ext cx="8229600" cy="1858962"/>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MYRISTICA </a:t>
            </a:r>
            <a:r>
              <a:rPr lang="en-US">
                <a:solidFill>
                  <a:srgbClr val="305250"/>
                </a:solidFill>
              </a:rPr>
              <a:t>SEEDS </a:t>
            </a:r>
            <a:br>
              <a:rPr lang="en-US"/>
            </a:br>
            <a:r>
              <a:rPr lang="en-US"/>
              <a:t>NUTMEG SEEDS جوزة الطيب</a:t>
            </a:r>
            <a:endParaRPr/>
          </a:p>
        </p:txBody>
      </p:sp>
      <p:sp>
        <p:nvSpPr>
          <p:cNvPr id="1549" name="Google Shape;1549;p231"/>
          <p:cNvSpPr txBox="1"/>
          <p:nvPr>
            <p:ph idx="1" type="body"/>
          </p:nvPr>
        </p:nvSpPr>
        <p:spPr>
          <a:xfrm>
            <a:off x="1981200" y="2674939"/>
            <a:ext cx="8229600" cy="3451225"/>
          </a:xfrm>
          <a:prstGeom prst="rect">
            <a:avLst/>
          </a:prstGeom>
          <a:noFill/>
          <a:ln>
            <a:noFill/>
          </a:ln>
        </p:spPr>
        <p:txBody>
          <a:bodyPr anchorCtr="0" anchor="t" bIns="45700" lIns="45700" spcFirstLastPara="1" rIns="45700" wrap="square" tIns="45700">
            <a:normAutofit/>
          </a:bodyPr>
          <a:lstStyle/>
          <a:p>
            <a:pPr indent="-274320" lvl="0" marL="274320" rtl="0" algn="l">
              <a:lnSpc>
                <a:spcPct val="80000"/>
              </a:lnSpc>
              <a:spcBef>
                <a:spcPts val="0"/>
              </a:spcBef>
              <a:spcAft>
                <a:spcPts val="0"/>
              </a:spcAft>
              <a:buClr>
                <a:schemeClr val="accent3"/>
              </a:buClr>
              <a:buSzPts val="2200"/>
              <a:buFont typeface="Noto Sans Symbols"/>
              <a:buChar char="⚫"/>
            </a:pPr>
            <a:r>
              <a:rPr i="1" lang="en-US">
                <a:solidFill>
                  <a:srgbClr val="72A376"/>
                </a:solidFill>
              </a:rPr>
              <a:t>Myristica fragrans </a:t>
            </a:r>
            <a:endParaRPr/>
          </a:p>
          <a:p>
            <a:pPr indent="-274320" lvl="0" marL="274320" rtl="0" algn="l">
              <a:lnSpc>
                <a:spcPct val="80000"/>
              </a:lnSpc>
              <a:spcBef>
                <a:spcPts val="1400"/>
              </a:spcBef>
              <a:spcAft>
                <a:spcPts val="0"/>
              </a:spcAft>
              <a:buClr>
                <a:schemeClr val="accent3"/>
              </a:buClr>
              <a:buSzPts val="2200"/>
              <a:buFont typeface="Noto Sans Symbols"/>
              <a:buChar char="⚫"/>
            </a:pPr>
            <a:r>
              <a:rPr lang="en-US"/>
              <a:t>Family  Myristicaceae</a:t>
            </a:r>
            <a:endParaRPr/>
          </a:p>
          <a:p>
            <a:pPr indent="-274320" lvl="0" marL="274320" rtl="0" algn="l">
              <a:lnSpc>
                <a:spcPct val="80000"/>
              </a:lnSpc>
              <a:spcBef>
                <a:spcPts val="1400"/>
              </a:spcBef>
              <a:spcAft>
                <a:spcPts val="0"/>
              </a:spcAft>
              <a:buClr>
                <a:schemeClr val="accent3"/>
              </a:buClr>
              <a:buSzPts val="2200"/>
              <a:buFont typeface="Noto Sans Symbols"/>
              <a:buChar char="⚫"/>
            </a:pPr>
            <a:r>
              <a:rPr lang="en-US"/>
              <a:t>Volatile oil contains </a:t>
            </a:r>
            <a:r>
              <a:rPr lang="en-US">
                <a:solidFill>
                  <a:srgbClr val="3366FF"/>
                </a:solidFill>
              </a:rPr>
              <a:t>Myristicin, Eugenol    </a:t>
            </a:r>
            <a:endParaRPr/>
          </a:p>
          <a:p>
            <a:pPr indent="-469900" lvl="0" marL="609600" rtl="0" algn="l">
              <a:lnSpc>
                <a:spcPct val="90000"/>
              </a:lnSpc>
              <a:spcBef>
                <a:spcPts val="1400"/>
              </a:spcBef>
              <a:spcAft>
                <a:spcPts val="0"/>
              </a:spcAft>
              <a:buSzPts val="2200"/>
              <a:buFont typeface="Twentieth Century"/>
              <a:buNone/>
            </a:pPr>
            <a:r>
              <a:t/>
            </a:r>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3" name="Shape 1553"/>
        <p:cNvGrpSpPr/>
        <p:nvPr/>
      </p:nvGrpSpPr>
      <p:grpSpPr>
        <a:xfrm>
          <a:off x="0" y="0"/>
          <a:ext cx="0" cy="0"/>
          <a:chOff x="0" y="0"/>
          <a:chExt cx="0" cy="0"/>
        </a:xfrm>
      </p:grpSpPr>
      <p:sp>
        <p:nvSpPr>
          <p:cNvPr id="1554" name="Google Shape;1554;p232"/>
          <p:cNvSpPr txBox="1"/>
          <p:nvPr>
            <p:ph type="title"/>
          </p:nvPr>
        </p:nvSpPr>
        <p:spPr>
          <a:xfrm>
            <a:off x="2057400" y="304800"/>
            <a:ext cx="8305800" cy="7620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400"/>
              <a:buFont typeface="Arial"/>
              <a:buNone/>
            </a:pPr>
            <a:r>
              <a:rPr lang="en-US" sz="5400">
                <a:latin typeface="Arial"/>
                <a:ea typeface="Arial"/>
                <a:cs typeface="Arial"/>
                <a:sym typeface="Arial"/>
              </a:rPr>
              <a:t>USES OF NUTMEG</a:t>
            </a:r>
            <a:endParaRPr sz="5400">
              <a:latin typeface="Arial"/>
              <a:ea typeface="Arial"/>
              <a:cs typeface="Arial"/>
              <a:sym typeface="Arial"/>
            </a:endParaRPr>
          </a:p>
        </p:txBody>
      </p:sp>
      <p:sp>
        <p:nvSpPr>
          <p:cNvPr id="1555" name="Google Shape;1555;p232"/>
          <p:cNvSpPr txBox="1"/>
          <p:nvPr>
            <p:ph idx="1" type="body"/>
          </p:nvPr>
        </p:nvSpPr>
        <p:spPr>
          <a:xfrm>
            <a:off x="2057400" y="1676400"/>
            <a:ext cx="8229600" cy="4648200"/>
          </a:xfrm>
          <a:prstGeom prst="rect">
            <a:avLst/>
          </a:prstGeom>
          <a:noFill/>
          <a:ln>
            <a:noFill/>
          </a:ln>
        </p:spPr>
        <p:txBody>
          <a:bodyPr anchorCtr="0" anchor="t" bIns="45700" lIns="45700" spcFirstLastPara="1" rIns="45700" wrap="square" tIns="45700">
            <a:normAutofit/>
          </a:bodyPr>
          <a:lstStyle/>
          <a:p>
            <a:pPr indent="-514350" lvl="0" marL="514350" rtl="0" algn="l">
              <a:lnSpc>
                <a:spcPct val="80000"/>
              </a:lnSpc>
              <a:spcBef>
                <a:spcPts val="0"/>
              </a:spcBef>
              <a:spcAft>
                <a:spcPts val="0"/>
              </a:spcAft>
              <a:buClr>
                <a:schemeClr val="accent3"/>
              </a:buClr>
              <a:buSzPts val="2200"/>
              <a:buFont typeface="Twentieth Century"/>
              <a:buAutoNum type="arabicPeriod"/>
            </a:pPr>
            <a:r>
              <a:rPr lang="en-US"/>
              <a:t>Flavoring agent (Coffee ,Cake ).</a:t>
            </a:r>
            <a:endParaRPr/>
          </a:p>
          <a:p>
            <a:pPr indent="-514350" lvl="0" marL="514350" rtl="0" algn="l">
              <a:lnSpc>
                <a:spcPct val="80000"/>
              </a:lnSpc>
              <a:spcBef>
                <a:spcPts val="1400"/>
              </a:spcBef>
              <a:spcAft>
                <a:spcPts val="0"/>
              </a:spcAft>
              <a:buClr>
                <a:schemeClr val="accent3"/>
              </a:buClr>
              <a:buSzPts val="2200"/>
              <a:buFont typeface="Twentieth Century"/>
              <a:buAutoNum type="arabicPeriod"/>
            </a:pPr>
            <a:r>
              <a:rPr lang="en-US"/>
              <a:t>Condiment.</a:t>
            </a:r>
            <a:endParaRPr/>
          </a:p>
          <a:p>
            <a:pPr indent="-514350" lvl="0" marL="514350" rtl="0" algn="l">
              <a:lnSpc>
                <a:spcPct val="80000"/>
              </a:lnSpc>
              <a:spcBef>
                <a:spcPts val="1400"/>
              </a:spcBef>
              <a:spcAft>
                <a:spcPts val="0"/>
              </a:spcAft>
              <a:buClr>
                <a:schemeClr val="accent3"/>
              </a:buClr>
              <a:buSzPts val="2200"/>
              <a:buFont typeface="Twentieth Century"/>
              <a:buAutoNum type="arabicPeriod"/>
            </a:pPr>
            <a:r>
              <a:rPr lang="en-US"/>
              <a:t>Carminative .</a:t>
            </a:r>
            <a:endParaRPr/>
          </a:p>
          <a:p>
            <a:pPr indent="-514350" lvl="0" marL="514350" rtl="0" algn="l">
              <a:lnSpc>
                <a:spcPct val="80000"/>
              </a:lnSpc>
              <a:spcBef>
                <a:spcPts val="1400"/>
              </a:spcBef>
              <a:spcAft>
                <a:spcPts val="0"/>
              </a:spcAft>
              <a:buClr>
                <a:schemeClr val="accent3"/>
              </a:buClr>
              <a:buSzPts val="2200"/>
              <a:buFont typeface="Twentieth Century"/>
              <a:buAutoNum type="arabicPeriod"/>
            </a:pPr>
            <a:r>
              <a:rPr lang="en-US"/>
              <a:t>Aphrodisiac.زيادة الرغبة الجنسية </a:t>
            </a:r>
            <a:endParaRPr/>
          </a:p>
          <a:p>
            <a:pPr indent="-514350" lvl="0" marL="514350" rtl="0" algn="l">
              <a:lnSpc>
                <a:spcPct val="80000"/>
              </a:lnSpc>
              <a:spcBef>
                <a:spcPts val="1400"/>
              </a:spcBef>
              <a:spcAft>
                <a:spcPts val="0"/>
              </a:spcAft>
              <a:buClr>
                <a:schemeClr val="accent3"/>
              </a:buClr>
              <a:buSzPts val="2200"/>
              <a:buFont typeface="Twentieth Century"/>
              <a:buAutoNum type="arabicPeriod"/>
            </a:pPr>
            <a:r>
              <a:rPr lang="en-US"/>
              <a:t>Stomachic.</a:t>
            </a:r>
            <a:endParaRPr/>
          </a:p>
          <a:p>
            <a:pPr indent="-514350" lvl="0" marL="514350" rtl="0" algn="l">
              <a:lnSpc>
                <a:spcPct val="80000"/>
              </a:lnSpc>
              <a:spcBef>
                <a:spcPts val="1400"/>
              </a:spcBef>
              <a:spcAft>
                <a:spcPts val="0"/>
              </a:spcAft>
              <a:buClr>
                <a:schemeClr val="accent3"/>
              </a:buClr>
              <a:buSzPts val="2200"/>
              <a:buFont typeface="Twentieth Century"/>
              <a:buAutoNum type="arabicPeriod"/>
            </a:pPr>
            <a:r>
              <a:rPr lang="en-US"/>
              <a:t>Has antibacterial activity .</a:t>
            </a:r>
            <a:endParaRPr/>
          </a:p>
          <a:p>
            <a:pPr indent="-514350" lvl="0" marL="514350" rtl="0" algn="l">
              <a:lnSpc>
                <a:spcPct val="80000"/>
              </a:lnSpc>
              <a:spcBef>
                <a:spcPts val="1400"/>
              </a:spcBef>
              <a:spcAft>
                <a:spcPts val="0"/>
              </a:spcAft>
              <a:buClr>
                <a:schemeClr val="accent3"/>
              </a:buClr>
              <a:buSzPts val="2200"/>
              <a:buFont typeface="Twentieth Century"/>
              <a:buAutoNum type="arabicPeriod"/>
            </a:pPr>
            <a:r>
              <a:rPr lang="en-US"/>
              <a:t>Astringent.</a:t>
            </a:r>
            <a:endParaRPr/>
          </a:p>
          <a:p>
            <a:pPr indent="-374650" lvl="0" marL="514350" rtl="0" algn="l">
              <a:lnSpc>
                <a:spcPct val="80000"/>
              </a:lnSpc>
              <a:spcBef>
                <a:spcPts val="1400"/>
              </a:spcBef>
              <a:spcAft>
                <a:spcPts val="0"/>
              </a:spcAft>
              <a:buClr>
                <a:schemeClr val="accent3"/>
              </a:buClr>
              <a:buSzPts val="2200"/>
              <a:buFont typeface="Twentieth Century"/>
              <a:buNone/>
            </a:pPr>
            <a:r>
              <a:t/>
            </a:r>
            <a:endParaRPr/>
          </a:p>
          <a:p>
            <a:pPr indent="0" lvl="0" marL="0" rtl="0" algn="l">
              <a:lnSpc>
                <a:spcPct val="80000"/>
              </a:lnSpc>
              <a:spcBef>
                <a:spcPts val="1400"/>
              </a:spcBef>
              <a:spcAft>
                <a:spcPts val="0"/>
              </a:spcAft>
              <a:buClr>
                <a:schemeClr val="accent3"/>
              </a:buClr>
              <a:buSzPts val="2200"/>
              <a:buNone/>
            </a:pPr>
            <a:r>
              <a:rPr lang="en-US"/>
              <a:t>ما يوخذوها الحوامل لانه بعمل اجهاض –بكميات كبيرة-</a:t>
            </a:r>
            <a:endParaRPr/>
          </a:p>
          <a:p>
            <a:pPr indent="-139700" lvl="0" marL="91440" rtl="0" algn="l">
              <a:lnSpc>
                <a:spcPct val="80000"/>
              </a:lnSpc>
              <a:spcBef>
                <a:spcPts val="1400"/>
              </a:spcBef>
              <a:spcAft>
                <a:spcPts val="0"/>
              </a:spcAft>
              <a:buClr>
                <a:schemeClr val="accent3"/>
              </a:buClr>
              <a:buSzPts val="2200"/>
              <a:buFont typeface="Noto Sans Symbols"/>
              <a:buChar char="⚫"/>
            </a:pPr>
            <a:r>
              <a:rPr lang="en-US"/>
              <a:t>Cause hallucination in large doses.</a:t>
            </a:r>
            <a:endParaRPr/>
          </a:p>
          <a:p>
            <a:pPr indent="-374650" lvl="0" marL="514350" rtl="0" algn="l">
              <a:lnSpc>
                <a:spcPct val="80000"/>
              </a:lnSpc>
              <a:spcBef>
                <a:spcPts val="1400"/>
              </a:spcBef>
              <a:spcAft>
                <a:spcPts val="0"/>
              </a:spcAft>
              <a:buClr>
                <a:schemeClr val="accent3"/>
              </a:buClr>
              <a:buSzPts val="2200"/>
              <a:buFont typeface="Twentieth Century"/>
              <a:buNone/>
            </a:pPr>
            <a:r>
              <a:t/>
            </a:r>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9" name="Shape 1559"/>
        <p:cNvGrpSpPr/>
        <p:nvPr/>
      </p:nvGrpSpPr>
      <p:grpSpPr>
        <a:xfrm>
          <a:off x="0" y="0"/>
          <a:ext cx="0" cy="0"/>
          <a:chOff x="0" y="0"/>
          <a:chExt cx="0" cy="0"/>
        </a:xfrm>
      </p:grpSpPr>
      <p:sp>
        <p:nvSpPr>
          <p:cNvPr id="1560" name="Google Shape;1560;p233"/>
          <p:cNvSpPr txBox="1"/>
          <p:nvPr>
            <p:ph type="title"/>
          </p:nvPr>
        </p:nvSpPr>
        <p:spPr>
          <a:xfrm>
            <a:off x="1828800" y="2286000"/>
            <a:ext cx="8534400" cy="21336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chemeClr val="accent3"/>
              </a:buClr>
              <a:buSzPts val="2470"/>
              <a:buFont typeface="Twentieth Century"/>
              <a:buNone/>
            </a:pPr>
            <a:r>
              <a:rPr lang="en-US" sz="2600">
                <a:latin typeface="Twentieth Century"/>
                <a:ea typeface="Twentieth Century"/>
                <a:cs typeface="Twentieth Century"/>
                <a:sym typeface="Twentieth Century"/>
              </a:rPr>
              <a:t>IN LARGE DOSES (MORE THAN ONE GROUND TABLE SPOON) MAY CAUSE :</a:t>
            </a:r>
            <a:br>
              <a:rPr lang="en-US" sz="2600">
                <a:latin typeface="Twentieth Century"/>
                <a:ea typeface="Twentieth Century"/>
                <a:cs typeface="Twentieth Century"/>
                <a:sym typeface="Twentieth Century"/>
              </a:rPr>
            </a:br>
            <a:r>
              <a:rPr lang="en-US" sz="2600">
                <a:latin typeface="Twentieth Century"/>
                <a:ea typeface="Twentieth Century"/>
                <a:cs typeface="Twentieth Century"/>
                <a:sym typeface="Twentieth Century"/>
              </a:rPr>
              <a:t>1.NAUSEA </a:t>
            </a:r>
            <a:br>
              <a:rPr lang="en-US" sz="2600">
                <a:latin typeface="Twentieth Century"/>
                <a:ea typeface="Twentieth Century"/>
                <a:cs typeface="Twentieth Century"/>
                <a:sym typeface="Twentieth Century"/>
              </a:rPr>
            </a:br>
            <a:r>
              <a:rPr lang="en-US" sz="2600">
                <a:latin typeface="Twentieth Century"/>
                <a:ea typeface="Twentieth Century"/>
                <a:cs typeface="Twentieth Century"/>
                <a:sym typeface="Twentieth Century"/>
              </a:rPr>
              <a:t>2.VOMITING</a:t>
            </a:r>
            <a:br>
              <a:rPr lang="en-US" sz="2600">
                <a:latin typeface="Twentieth Century"/>
                <a:ea typeface="Twentieth Century"/>
                <a:cs typeface="Twentieth Century"/>
                <a:sym typeface="Twentieth Century"/>
              </a:rPr>
            </a:br>
            <a:r>
              <a:rPr lang="en-US" sz="2600">
                <a:latin typeface="Twentieth Century"/>
                <a:ea typeface="Twentieth Century"/>
                <a:cs typeface="Twentieth Century"/>
                <a:sym typeface="Twentieth Century"/>
              </a:rPr>
              <a:t>3. DROWSINESS</a:t>
            </a:r>
            <a:br>
              <a:rPr lang="en-US" sz="2600">
                <a:latin typeface="Twentieth Century"/>
                <a:ea typeface="Twentieth Century"/>
                <a:cs typeface="Twentieth Century"/>
                <a:sym typeface="Twentieth Century"/>
              </a:rPr>
            </a:br>
            <a:r>
              <a:rPr lang="en-US" sz="2600">
                <a:latin typeface="Twentieth Century"/>
                <a:ea typeface="Twentieth Century"/>
                <a:cs typeface="Twentieth Century"/>
                <a:sym typeface="Twentieth Century"/>
              </a:rPr>
              <a:t>4. STUPOR THEN DEATH </a:t>
            </a:r>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4" name="Shape 1564"/>
        <p:cNvGrpSpPr/>
        <p:nvPr/>
      </p:nvGrpSpPr>
      <p:grpSpPr>
        <a:xfrm>
          <a:off x="0" y="0"/>
          <a:ext cx="0" cy="0"/>
          <a:chOff x="0" y="0"/>
          <a:chExt cx="0" cy="0"/>
        </a:xfrm>
      </p:grpSpPr>
      <p:sp>
        <p:nvSpPr>
          <p:cNvPr id="1565" name="Google Shape;1565;p234"/>
          <p:cNvSpPr txBox="1"/>
          <p:nvPr>
            <p:ph type="title"/>
          </p:nvPr>
        </p:nvSpPr>
        <p:spPr>
          <a:xfrm>
            <a:off x="1981200" y="2590800"/>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2800"/>
              <a:buFont typeface="Arial"/>
              <a:buNone/>
            </a:pPr>
            <a:r>
              <a:rPr b="1" lang="en-US" sz="2800">
                <a:latin typeface="Arial"/>
                <a:ea typeface="Arial"/>
                <a:cs typeface="Arial"/>
                <a:sym typeface="Arial"/>
              </a:rPr>
              <a:t>USES</a:t>
            </a:r>
            <a:r>
              <a:rPr lang="en-US" sz="2800">
                <a:latin typeface="Arial"/>
                <a:ea typeface="Arial"/>
                <a:cs typeface="Arial"/>
                <a:sym typeface="Arial"/>
              </a:rPr>
              <a:t> </a:t>
            </a:r>
            <a:endParaRPr/>
          </a:p>
        </p:txBody>
      </p:sp>
      <p:sp>
        <p:nvSpPr>
          <p:cNvPr id="1566" name="Google Shape;1566;p234"/>
          <p:cNvSpPr txBox="1"/>
          <p:nvPr>
            <p:ph idx="1" type="body"/>
          </p:nvPr>
        </p:nvSpPr>
        <p:spPr>
          <a:xfrm>
            <a:off x="1981200" y="3886200"/>
            <a:ext cx="8229600" cy="4389120"/>
          </a:xfrm>
          <a:prstGeom prst="rect">
            <a:avLst/>
          </a:prstGeom>
          <a:noFill/>
          <a:ln>
            <a:noFill/>
          </a:ln>
        </p:spPr>
        <p:txBody>
          <a:bodyPr anchorCtr="0" anchor="t" bIns="45700" lIns="45700" spcFirstLastPara="1" rIns="45700" wrap="square" tIns="45700">
            <a:normAutofit/>
          </a:bodyPr>
          <a:lstStyle/>
          <a:p>
            <a:pPr indent="-609600" lvl="0" marL="609600" rtl="0" algn="l">
              <a:lnSpc>
                <a:spcPct val="90000"/>
              </a:lnSpc>
              <a:spcBef>
                <a:spcPts val="0"/>
              </a:spcBef>
              <a:spcAft>
                <a:spcPts val="0"/>
              </a:spcAft>
              <a:buSzPts val="2200"/>
              <a:buFont typeface="Noto Sans Symbols"/>
              <a:buAutoNum type="arabicPeriod"/>
            </a:pPr>
            <a:r>
              <a:rPr lang="en-US"/>
              <a:t>Flavoring agent.</a:t>
            </a:r>
            <a:endParaRPr/>
          </a:p>
          <a:p>
            <a:pPr indent="-609600" lvl="0" marL="609600" rtl="0" algn="l">
              <a:lnSpc>
                <a:spcPct val="90000"/>
              </a:lnSpc>
              <a:spcBef>
                <a:spcPts val="1400"/>
              </a:spcBef>
              <a:spcAft>
                <a:spcPts val="0"/>
              </a:spcAft>
              <a:buSzPts val="2200"/>
              <a:buFont typeface="Noto Sans Symbols"/>
              <a:buAutoNum type="arabicPeriod"/>
            </a:pPr>
            <a:r>
              <a:rPr lang="en-US"/>
              <a:t>Carminative.</a:t>
            </a:r>
            <a:endParaRPr/>
          </a:p>
          <a:p>
            <a:pPr indent="-609600" lvl="0" marL="609600" rtl="0" algn="l">
              <a:lnSpc>
                <a:spcPct val="90000"/>
              </a:lnSpc>
              <a:spcBef>
                <a:spcPts val="1400"/>
              </a:spcBef>
              <a:spcAft>
                <a:spcPts val="0"/>
              </a:spcAft>
              <a:buSzPts val="2200"/>
              <a:buFont typeface="Noto Sans Symbols"/>
              <a:buAutoNum type="arabicPeriod"/>
            </a:pPr>
            <a:r>
              <a:rPr lang="en-US"/>
              <a:t>Condiment.</a:t>
            </a:r>
            <a:endParaRPr/>
          </a:p>
          <a:p>
            <a:pPr indent="-609600" lvl="0" marL="609600" rtl="0" algn="l">
              <a:lnSpc>
                <a:spcPct val="90000"/>
              </a:lnSpc>
              <a:spcBef>
                <a:spcPts val="1400"/>
              </a:spcBef>
              <a:spcAft>
                <a:spcPts val="0"/>
              </a:spcAft>
              <a:buSzPts val="2200"/>
              <a:buFont typeface="Noto Sans Symbols"/>
              <a:buAutoNum type="arabicPeriod"/>
            </a:pPr>
            <a:r>
              <a:rPr lang="en-US"/>
              <a:t>Antibacterial activity .</a:t>
            </a:r>
            <a:endParaRPr/>
          </a:p>
          <a:p>
            <a:pPr indent="-609600" lvl="0" marL="609600" rtl="0" algn="l">
              <a:lnSpc>
                <a:spcPct val="90000"/>
              </a:lnSpc>
              <a:spcBef>
                <a:spcPts val="1400"/>
              </a:spcBef>
              <a:spcAft>
                <a:spcPts val="0"/>
              </a:spcAft>
              <a:buSzPts val="2200"/>
              <a:buFont typeface="Noto Sans Symbols"/>
              <a:buAutoNum type="arabicPeriod"/>
            </a:pPr>
            <a:r>
              <a:rPr lang="en-US"/>
              <a:t>Treatment of halitosisوالنعنع والبقدونس مناح  نفس رائحته مش حلوة</a:t>
            </a:r>
            <a:r>
              <a:rPr b="1" lang="en-US">
                <a:latin typeface="Arial"/>
                <a:ea typeface="Arial"/>
                <a:cs typeface="Arial"/>
                <a:sym typeface="Arial"/>
              </a:rPr>
              <a:t>.</a:t>
            </a:r>
            <a:endParaRPr b="1">
              <a:latin typeface="Arial"/>
              <a:ea typeface="Arial"/>
              <a:cs typeface="Arial"/>
              <a:sym typeface="Arial"/>
            </a:endParaRPr>
          </a:p>
          <a:p>
            <a:pPr indent="-469900" lvl="0" marL="609600" rtl="0" algn="l">
              <a:lnSpc>
                <a:spcPct val="90000"/>
              </a:lnSpc>
              <a:spcBef>
                <a:spcPts val="1400"/>
              </a:spcBef>
              <a:spcAft>
                <a:spcPts val="0"/>
              </a:spcAft>
              <a:buSzPts val="2200"/>
              <a:buFont typeface="Noto Sans Symbols"/>
              <a:buNone/>
            </a:pPr>
            <a:r>
              <a:t/>
            </a:r>
            <a:endParaRPr>
              <a:latin typeface="Arial"/>
              <a:ea typeface="Arial"/>
              <a:cs typeface="Arial"/>
              <a:sym typeface="Arial"/>
            </a:endParaRPr>
          </a:p>
        </p:txBody>
      </p:sp>
      <p:sp>
        <p:nvSpPr>
          <p:cNvPr id="1567" name="Google Shape;1567;p234"/>
          <p:cNvSpPr txBox="1"/>
          <p:nvPr/>
        </p:nvSpPr>
        <p:spPr>
          <a:xfrm>
            <a:off x="1981201" y="1"/>
            <a:ext cx="8385175" cy="1431925"/>
          </a:xfrm>
          <a:prstGeom prst="rect">
            <a:avLst/>
          </a:prstGeom>
          <a:noFill/>
          <a:ln>
            <a:noFill/>
          </a:ln>
        </p:spPr>
        <p:txBody>
          <a:bodyPr anchorCtr="0" anchor="b" bIns="0" lIns="0" spcFirstLastPara="1" rIns="0" wrap="square" tIns="45700">
            <a:normAutofit/>
          </a:bodyPr>
          <a:lstStyle/>
          <a:p>
            <a:pPr indent="0" lvl="0" marL="0" marR="0" rtl="0" algn="l">
              <a:spcBef>
                <a:spcPts val="0"/>
              </a:spcBef>
              <a:spcAft>
                <a:spcPts val="0"/>
              </a:spcAft>
              <a:buClr>
                <a:schemeClr val="accent3"/>
              </a:buClr>
              <a:buSzPts val="2850"/>
              <a:buFont typeface="Twentieth Century"/>
              <a:buNone/>
            </a:pPr>
            <a:r>
              <a:rPr b="0" lang="en-US" sz="3000">
                <a:solidFill>
                  <a:schemeClr val="dk1"/>
                </a:solidFill>
                <a:latin typeface="Twentieth Century"/>
                <a:ea typeface="Twentieth Century"/>
                <a:cs typeface="Twentieth Century"/>
                <a:sym typeface="Twentieth Century"/>
              </a:rPr>
              <a:t>Cardamom</a:t>
            </a:r>
            <a:r>
              <a:rPr b="0" lang="en-US" sz="3000">
                <a:solidFill>
                  <a:srgbClr val="305250"/>
                </a:solidFill>
                <a:latin typeface="Twentieth Century"/>
                <a:ea typeface="Twentieth Century"/>
                <a:cs typeface="Twentieth Century"/>
                <a:sym typeface="Twentieth Century"/>
              </a:rPr>
              <a:t> fruits</a:t>
            </a:r>
            <a:r>
              <a:rPr b="0" lang="en-US" sz="3000">
                <a:solidFill>
                  <a:schemeClr val="dk1"/>
                </a:solidFill>
                <a:latin typeface="Twentieth Century"/>
                <a:ea typeface="Twentieth Century"/>
                <a:cs typeface="Twentieth Century"/>
                <a:sym typeface="Twentieth Century"/>
              </a:rPr>
              <a:t>:</a:t>
            </a:r>
            <a:endParaRPr b="0" sz="3000">
              <a:solidFill>
                <a:schemeClr val="dk1"/>
              </a:solidFill>
              <a:latin typeface="Twentieth Century"/>
              <a:ea typeface="Twentieth Century"/>
              <a:cs typeface="Twentieth Century"/>
              <a:sym typeface="Twentieth Century"/>
            </a:endParaRPr>
          </a:p>
        </p:txBody>
      </p:sp>
      <p:sp>
        <p:nvSpPr>
          <p:cNvPr id="1568" name="Google Shape;1568;p234"/>
          <p:cNvSpPr txBox="1"/>
          <p:nvPr/>
        </p:nvSpPr>
        <p:spPr>
          <a:xfrm>
            <a:off x="1524000" y="1524000"/>
            <a:ext cx="9144000" cy="38862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chemeClr val="accent3"/>
              </a:buClr>
              <a:buSzPts val="2470"/>
              <a:buFont typeface="Noto Sans Symbols"/>
              <a:buNone/>
            </a:pPr>
            <a:r>
              <a:rPr lang="en-US" sz="2600">
                <a:solidFill>
                  <a:schemeClr val="accent1"/>
                </a:solidFill>
                <a:latin typeface="Twentieth Century"/>
                <a:ea typeface="Twentieth Century"/>
                <a:cs typeface="Twentieth Century"/>
                <a:sym typeface="Twentieth Century"/>
              </a:rPr>
              <a:t>Elettaria cardamomum</a:t>
            </a:r>
            <a:endParaRPr sz="2600">
              <a:solidFill>
                <a:schemeClr val="accent1"/>
              </a:solidFill>
              <a:latin typeface="Twentieth Century"/>
              <a:ea typeface="Twentieth Century"/>
              <a:cs typeface="Twentieth Century"/>
              <a:sym typeface="Twentieth Century"/>
            </a:endParaRPr>
          </a:p>
          <a:p>
            <a:pPr indent="0" lvl="0" marL="0" marR="0" rtl="0" algn="l">
              <a:spcBef>
                <a:spcPts val="520"/>
              </a:spcBef>
              <a:spcAft>
                <a:spcPts val="0"/>
              </a:spcAft>
              <a:buClr>
                <a:schemeClr val="accent3"/>
              </a:buClr>
              <a:buSzPts val="2470"/>
              <a:buFont typeface="Noto Sans Symbols"/>
              <a:buNone/>
            </a:pPr>
            <a:r>
              <a:rPr lang="en-US" sz="2600">
                <a:solidFill>
                  <a:schemeClr val="dk1"/>
                </a:solidFill>
                <a:latin typeface="Twentieth Century"/>
                <a:ea typeface="Twentieth Century"/>
                <a:cs typeface="Twentieth Century"/>
                <a:sym typeface="Twentieth Century"/>
              </a:rPr>
              <a:t>Family: Zingiberaceae</a:t>
            </a:r>
            <a:endParaRPr sz="2600">
              <a:solidFill>
                <a:schemeClr val="dk1"/>
              </a:solidFill>
              <a:latin typeface="Twentieth Century"/>
              <a:ea typeface="Twentieth Century"/>
              <a:cs typeface="Twentieth Century"/>
              <a:sym typeface="Twentieth Century"/>
            </a:endParaRPr>
          </a:p>
          <a:p>
            <a:pPr indent="0" lvl="0" marL="0" marR="0" rtl="0" algn="l">
              <a:spcBef>
                <a:spcPts val="520"/>
              </a:spcBef>
              <a:spcAft>
                <a:spcPts val="0"/>
              </a:spcAft>
              <a:buClr>
                <a:schemeClr val="accent3"/>
              </a:buClr>
              <a:buSzPts val="2470"/>
              <a:buFont typeface="Noto Sans Symbols"/>
              <a:buNone/>
            </a:pPr>
            <a:r>
              <a:rPr lang="en-US" sz="2600">
                <a:solidFill>
                  <a:schemeClr val="dk1"/>
                </a:solidFill>
                <a:latin typeface="Twentieth Century"/>
                <a:ea typeface="Twentieth Century"/>
                <a:cs typeface="Twentieth Century"/>
                <a:sym typeface="Twentieth Century"/>
              </a:rPr>
              <a:t>The volatile oil contains cineole and limonene</a:t>
            </a:r>
            <a:endParaRPr/>
          </a:p>
          <a:p>
            <a:pPr indent="0" lvl="0" marL="0" marR="0" rtl="0" algn="l">
              <a:spcBef>
                <a:spcPts val="520"/>
              </a:spcBef>
              <a:spcAft>
                <a:spcPts val="0"/>
              </a:spcAft>
              <a:buClr>
                <a:schemeClr val="accent3"/>
              </a:buClr>
              <a:buSzPts val="2470"/>
              <a:buFont typeface="Noto Sans Symbols"/>
              <a:buNone/>
            </a:pPr>
            <a:r>
              <a:t/>
            </a:r>
            <a:endParaRPr sz="2600">
              <a:solidFill>
                <a:schemeClr val="dk1"/>
              </a:solidFill>
              <a:latin typeface="Twentieth Century"/>
              <a:ea typeface="Twentieth Century"/>
              <a:cs typeface="Twentieth Century"/>
              <a:sym typeface="Twentieth Century"/>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2" name="Shape 1572"/>
        <p:cNvGrpSpPr/>
        <p:nvPr/>
      </p:nvGrpSpPr>
      <p:grpSpPr>
        <a:xfrm>
          <a:off x="0" y="0"/>
          <a:ext cx="0" cy="0"/>
          <a:chOff x="0" y="0"/>
          <a:chExt cx="0" cy="0"/>
        </a:xfrm>
      </p:grpSpPr>
      <p:sp>
        <p:nvSpPr>
          <p:cNvPr id="1573" name="Google Shape;1573;p235"/>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SINGLE CHEMICAL ENTITY AND NOVEL PLANT ANTIBACTERIALS</a:t>
            </a:r>
            <a:endParaRPr/>
          </a:p>
        </p:txBody>
      </p:sp>
      <p:sp>
        <p:nvSpPr>
          <p:cNvPr id="1574" name="Google Shape;1574;p235"/>
          <p:cNvSpPr txBox="1"/>
          <p:nvPr>
            <p:ph idx="1" type="body"/>
          </p:nvPr>
        </p:nvSpPr>
        <p:spPr>
          <a:xfrm>
            <a:off x="1524000" y="1905000"/>
            <a:ext cx="8991600" cy="4389120"/>
          </a:xfrm>
          <a:prstGeom prst="rect">
            <a:avLst/>
          </a:prstGeom>
          <a:noFill/>
          <a:ln>
            <a:noFill/>
          </a:ln>
        </p:spPr>
        <p:txBody>
          <a:bodyPr anchorCtr="0" anchor="t" bIns="45700" lIns="45700" spcFirstLastPara="1" rIns="45700" wrap="square" tIns="45700">
            <a:normAutofit/>
          </a:bodyPr>
          <a:lstStyle/>
          <a:p>
            <a:pPr indent="-139700" lvl="0" marL="91440" rtl="0" algn="l">
              <a:lnSpc>
                <a:spcPct val="90000"/>
              </a:lnSpc>
              <a:spcBef>
                <a:spcPts val="0"/>
              </a:spcBef>
              <a:spcAft>
                <a:spcPts val="0"/>
              </a:spcAft>
              <a:buSzPts val="2200"/>
              <a:buChar char=" "/>
            </a:pPr>
            <a:r>
              <a:rPr lang="en-US"/>
              <a:t>Random screening of single compounds from plants can yield novel antibacterials</a:t>
            </a:r>
            <a:endParaRPr/>
          </a:p>
          <a:p>
            <a:pPr indent="-137159" lvl="1" marL="265176" rtl="0" algn="l">
              <a:lnSpc>
                <a:spcPct val="90000"/>
              </a:lnSpc>
              <a:spcBef>
                <a:spcPts val="400"/>
              </a:spcBef>
              <a:spcAft>
                <a:spcPts val="0"/>
              </a:spcAft>
              <a:buSzPts val="1800"/>
              <a:buChar char="🢝"/>
            </a:pPr>
            <a:r>
              <a:rPr lang="en-US"/>
              <a:t>Examples:</a:t>
            </a:r>
            <a:endParaRPr/>
          </a:p>
          <a:p>
            <a:pPr indent="-137159" lvl="2" marL="448056" rtl="0" algn="l">
              <a:lnSpc>
                <a:spcPct val="90000"/>
              </a:lnSpc>
              <a:spcBef>
                <a:spcPts val="600"/>
              </a:spcBef>
              <a:spcAft>
                <a:spcPts val="0"/>
              </a:spcAft>
              <a:buSzPts val="1400"/>
              <a:buChar char="🢝"/>
            </a:pPr>
            <a:r>
              <a:rPr lang="en-US"/>
              <a:t>Tetrahydrocannabinol (THC) and cannabidiol</a:t>
            </a:r>
            <a:endParaRPr/>
          </a:p>
          <a:p>
            <a:pPr indent="-137159" lvl="2" marL="448056" rtl="0" algn="l">
              <a:lnSpc>
                <a:spcPct val="90000"/>
              </a:lnSpc>
              <a:spcBef>
                <a:spcPts val="600"/>
              </a:spcBef>
              <a:spcAft>
                <a:spcPts val="0"/>
              </a:spcAft>
              <a:buSzPts val="1400"/>
              <a:buChar char="🢝"/>
            </a:pPr>
            <a:r>
              <a:rPr lang="en-US"/>
              <a:t>Hyperforin</a:t>
            </a:r>
            <a:endParaRPr/>
          </a:p>
          <a:p>
            <a:pPr indent="-137159" lvl="2" marL="448056" rtl="0" algn="l">
              <a:lnSpc>
                <a:spcPct val="90000"/>
              </a:lnSpc>
              <a:spcBef>
                <a:spcPts val="600"/>
              </a:spcBef>
              <a:spcAft>
                <a:spcPts val="0"/>
              </a:spcAft>
              <a:buSzPts val="1400"/>
              <a:buChar char="🢝"/>
            </a:pPr>
            <a:r>
              <a:rPr lang="en-US"/>
              <a:t>Flavonoids</a:t>
            </a:r>
            <a:endParaRPr/>
          </a:p>
          <a:p>
            <a:pPr indent="-139700" lvl="0" marL="91440" rtl="0" algn="l">
              <a:lnSpc>
                <a:spcPct val="90000"/>
              </a:lnSpc>
              <a:spcBef>
                <a:spcPts val="1600"/>
              </a:spcBef>
              <a:spcAft>
                <a:spcPts val="0"/>
              </a:spcAft>
              <a:buSzPts val="2200"/>
              <a:buChar char=" "/>
            </a:pPr>
            <a:r>
              <a:rPr lang="en-US"/>
              <a:t>MEC: Minimum Effective Concentration</a:t>
            </a:r>
            <a:endParaRPr/>
          </a:p>
          <a:p>
            <a:pPr indent="-139700" lvl="0" marL="91440" rtl="0" algn="l">
              <a:lnSpc>
                <a:spcPct val="90000"/>
              </a:lnSpc>
              <a:spcBef>
                <a:spcPts val="1400"/>
              </a:spcBef>
              <a:spcAft>
                <a:spcPts val="0"/>
              </a:spcAft>
              <a:buSzPts val="2200"/>
              <a:buChar char=" "/>
            </a:pPr>
            <a:r>
              <a:rPr lang="en-US"/>
              <a:t>These plants could already have history of antimicrobial us, and isolation of potent compounds responsible for such activity is important</a:t>
            </a:r>
            <a:br>
              <a:rPr lang="en-US"/>
            </a:br>
            <a:r>
              <a:rPr lang="en-US"/>
              <a:t>مرات الخلايا السرطانية تقاوم الأدوية Resistance فهنا في مشكلة </a:t>
            </a:r>
            <a:endParaRPr/>
          </a:p>
          <a:p>
            <a:pPr indent="0" lvl="0" marL="91440" rtl="0" algn="l">
              <a:lnSpc>
                <a:spcPct val="90000"/>
              </a:lnSpc>
              <a:spcBef>
                <a:spcPts val="1400"/>
              </a:spcBef>
              <a:spcAft>
                <a:spcPts val="0"/>
              </a:spcAft>
              <a:buSzPts val="2200"/>
              <a:buNone/>
            </a:pPr>
            <a:r>
              <a:t/>
            </a:r>
            <a:endParaRPr/>
          </a:p>
        </p:txBody>
      </p:sp>
      <p:pic>
        <p:nvPicPr>
          <p:cNvPr id="1575" name="Google Shape;1575;p235"/>
          <p:cNvPicPr preferRelativeResize="0"/>
          <p:nvPr/>
        </p:nvPicPr>
        <p:blipFill rotWithShape="1">
          <a:blip r:embed="rId3">
            <a:alphaModFix/>
          </a:blip>
          <a:srcRect b="5306" l="1834" r="10090" t="0"/>
          <a:stretch/>
        </p:blipFill>
        <p:spPr>
          <a:xfrm>
            <a:off x="7924801" y="2819400"/>
            <a:ext cx="2674883" cy="1616075"/>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9" name="Shape 1579"/>
        <p:cNvGrpSpPr/>
        <p:nvPr/>
      </p:nvGrpSpPr>
      <p:grpSpPr>
        <a:xfrm>
          <a:off x="0" y="0"/>
          <a:ext cx="0" cy="0"/>
          <a:chOff x="0" y="0"/>
          <a:chExt cx="0" cy="0"/>
        </a:xfrm>
      </p:grpSpPr>
      <p:sp>
        <p:nvSpPr>
          <p:cNvPr id="1580" name="Google Shape;1580;p236"/>
          <p:cNvSpPr txBox="1"/>
          <p:nvPr>
            <p:ph idx="1" type="body"/>
          </p:nvPr>
        </p:nvSpPr>
        <p:spPr>
          <a:xfrm>
            <a:off x="1524000" y="838200"/>
            <a:ext cx="9144000" cy="6019800"/>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2200"/>
              <a:buNone/>
            </a:pPr>
            <a:r>
              <a:rPr i="1" lang="en-US">
                <a:solidFill>
                  <a:schemeClr val="accent1"/>
                </a:solidFill>
              </a:rPr>
              <a:t>Cannabis sativa</a:t>
            </a:r>
            <a:r>
              <a:rPr lang="en-US">
                <a:solidFill>
                  <a:srgbClr val="305250"/>
                </a:solidFill>
              </a:rPr>
              <a:t> leaves</a:t>
            </a:r>
            <a:endParaRPr/>
          </a:p>
          <a:p>
            <a:pPr indent="-139700" lvl="0" marL="91440" rtl="0" algn="l">
              <a:lnSpc>
                <a:spcPct val="90000"/>
              </a:lnSpc>
              <a:spcBef>
                <a:spcPts val="1400"/>
              </a:spcBef>
              <a:spcAft>
                <a:spcPts val="0"/>
              </a:spcAft>
              <a:buSzPts val="2200"/>
              <a:buChar char=" "/>
            </a:pPr>
            <a:r>
              <a:rPr lang="en-US"/>
              <a:t>Has a long history of use as a medicinal material having not only euphoriant, but also antiseptic properties</a:t>
            </a:r>
            <a:endParaRPr/>
          </a:p>
          <a:p>
            <a:pPr indent="-139700" lvl="0" marL="91440" rtl="0" algn="l">
              <a:lnSpc>
                <a:spcPct val="90000"/>
              </a:lnSpc>
              <a:spcBef>
                <a:spcPts val="1400"/>
              </a:spcBef>
              <a:spcAft>
                <a:spcPts val="0"/>
              </a:spcAft>
              <a:buSzPts val="2200"/>
              <a:buChar char=" "/>
            </a:pPr>
            <a:r>
              <a:rPr lang="en-US"/>
              <a:t>In </a:t>
            </a:r>
            <a:r>
              <a:rPr lang="en-US">
                <a:solidFill>
                  <a:srgbClr val="FF0000"/>
                </a:solidFill>
              </a:rPr>
              <a:t>Afghanistan</a:t>
            </a:r>
            <a:r>
              <a:rPr lang="en-US"/>
              <a:t> cannabis resin was to treat </a:t>
            </a:r>
            <a:r>
              <a:rPr lang="en-US">
                <a:solidFill>
                  <a:srgbClr val="FF0000"/>
                </a:solidFill>
              </a:rPr>
              <a:t>plague</a:t>
            </a:r>
            <a:r>
              <a:rPr lang="en-US"/>
              <a:t>الطاعون and as a topical antimicrobial preparation</a:t>
            </a:r>
            <a:endParaRPr/>
          </a:p>
          <a:p>
            <a:pPr indent="-139700" lvl="0" marL="91440" rtl="0" algn="l">
              <a:lnSpc>
                <a:spcPct val="90000"/>
              </a:lnSpc>
              <a:spcBef>
                <a:spcPts val="1400"/>
              </a:spcBef>
              <a:spcAft>
                <a:spcPts val="0"/>
              </a:spcAft>
              <a:buSzPts val="2200"/>
              <a:buChar char=" "/>
            </a:pPr>
            <a:r>
              <a:rPr i="1" lang="en-US"/>
              <a:t>In </a:t>
            </a:r>
            <a:r>
              <a:rPr i="1" lang="en-US">
                <a:solidFill>
                  <a:srgbClr val="323A3E"/>
                </a:solidFill>
              </a:rPr>
              <a:t>vitro</a:t>
            </a:r>
            <a:r>
              <a:rPr lang="en-US"/>
              <a:t> studies support the antibacterial properties of cannabis as the major components, </a:t>
            </a:r>
            <a:r>
              <a:rPr lang="en-US">
                <a:solidFill>
                  <a:srgbClr val="3366FF"/>
                </a:solidFill>
              </a:rPr>
              <a:t>tetrahydrocannabinol (THC) </a:t>
            </a:r>
            <a:r>
              <a:rPr lang="en-US"/>
              <a:t>and </a:t>
            </a:r>
            <a:r>
              <a:rPr lang="en-US">
                <a:solidFill>
                  <a:srgbClr val="3366FF"/>
                </a:solidFill>
              </a:rPr>
              <a:t>cannabidiol</a:t>
            </a:r>
            <a:r>
              <a:rPr lang="en-US"/>
              <a:t> are highly active against Gram-positive bacteria such as </a:t>
            </a:r>
            <a:r>
              <a:rPr i="1" lang="en-US"/>
              <a:t>Staphylococcus aureus </a:t>
            </a:r>
            <a:r>
              <a:rPr lang="en-US"/>
              <a:t>and its methicillin-resistant (MRSA) variants أسوأ انواع الالتهابات </a:t>
            </a:r>
            <a:endParaRPr/>
          </a:p>
          <a:p>
            <a:pPr indent="-139700" lvl="0" marL="91440" rtl="0" algn="l">
              <a:lnSpc>
                <a:spcPct val="90000"/>
              </a:lnSpc>
              <a:spcBef>
                <a:spcPts val="1400"/>
              </a:spcBef>
              <a:spcAft>
                <a:spcPts val="0"/>
              </a:spcAft>
              <a:buSzPts val="2200"/>
              <a:buChar char=" "/>
            </a:pPr>
            <a:r>
              <a:rPr lang="en-US"/>
              <a:t>Cannabidiol has the added advantage of also displaying anti-inflammatory activity and this would certainly be advantageous as a wound healing/ cleansing preparation</a:t>
            </a:r>
            <a:endParaRPr/>
          </a:p>
          <a:p>
            <a:pPr indent="-139700" lvl="0" marL="91440" rtl="0" algn="l">
              <a:lnSpc>
                <a:spcPct val="90000"/>
              </a:lnSpc>
              <a:spcBef>
                <a:spcPts val="1400"/>
              </a:spcBef>
              <a:spcAft>
                <a:spcPts val="0"/>
              </a:spcAft>
              <a:buSzPts val="2200"/>
              <a:buChar char=" "/>
            </a:pPr>
            <a:r>
              <a:rPr lang="en-US"/>
              <a:t>There is real opportunity to develop new cannabis-based antibacterials</a:t>
            </a:r>
            <a:endParaRPr/>
          </a:p>
          <a:p>
            <a:pPr indent="-139700" lvl="0" marL="91440" rtl="0" algn="l">
              <a:lnSpc>
                <a:spcPct val="90000"/>
              </a:lnSpc>
              <a:spcBef>
                <a:spcPts val="1400"/>
              </a:spcBef>
              <a:spcAft>
                <a:spcPts val="0"/>
              </a:spcAft>
              <a:buSzPts val="2200"/>
              <a:buChar char=" "/>
            </a:pPr>
            <a:r>
              <a:rPr lang="en-US"/>
              <a:t>In the UK and Canada a licensed cannabis-based medicine is used to ameliorate the pain and spasticity associated with multiple sclerosis (MS)</a:t>
            </a:r>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4" name="Shape 1584"/>
        <p:cNvGrpSpPr/>
        <p:nvPr/>
      </p:nvGrpSpPr>
      <p:grpSpPr>
        <a:xfrm>
          <a:off x="0" y="0"/>
          <a:ext cx="0" cy="0"/>
          <a:chOff x="0" y="0"/>
          <a:chExt cx="0" cy="0"/>
        </a:xfrm>
      </p:grpSpPr>
      <p:sp>
        <p:nvSpPr>
          <p:cNvPr id="1585" name="Google Shape;1585;p237"/>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2200"/>
              <a:buNone/>
            </a:pPr>
            <a:r>
              <a:rPr lang="en-US">
                <a:solidFill>
                  <a:srgbClr val="3366FF"/>
                </a:solidFill>
              </a:rPr>
              <a:t>Hyperforin</a:t>
            </a:r>
            <a:r>
              <a:rPr lang="en-US"/>
              <a:t> </a:t>
            </a:r>
            <a:endParaRPr/>
          </a:p>
          <a:p>
            <a:pPr indent="-139700" lvl="0" marL="91440" rtl="0" algn="l">
              <a:lnSpc>
                <a:spcPct val="90000"/>
              </a:lnSpc>
              <a:spcBef>
                <a:spcPts val="1400"/>
              </a:spcBef>
              <a:spcAft>
                <a:spcPts val="0"/>
              </a:spcAft>
              <a:buSzPts val="2200"/>
              <a:buChar char=" "/>
            </a:pPr>
            <a:r>
              <a:rPr lang="en-US"/>
              <a:t>A compound isolated from St John’s wort</a:t>
            </a:r>
            <a:endParaRPr/>
          </a:p>
          <a:p>
            <a:pPr indent="-139700" lvl="0" marL="91440" rtl="0" algn="l">
              <a:lnSpc>
                <a:spcPct val="90000"/>
              </a:lnSpc>
              <a:spcBef>
                <a:spcPts val="1400"/>
              </a:spcBef>
              <a:spcAft>
                <a:spcPts val="0"/>
              </a:spcAft>
              <a:buSzPts val="2200"/>
              <a:buChar char=" "/>
            </a:pPr>
            <a:r>
              <a:rPr lang="en-US"/>
              <a:t>Has excellent activity against penicillin- and  methicillin-resistant </a:t>
            </a:r>
            <a:r>
              <a:rPr i="1" lang="en-US"/>
              <a:t>Staphylococcus aureus </a:t>
            </a:r>
            <a:r>
              <a:rPr lang="en-US"/>
              <a:t>strains (MRSA)</a:t>
            </a:r>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9" name="Shape 1589"/>
        <p:cNvGrpSpPr/>
        <p:nvPr/>
      </p:nvGrpSpPr>
      <p:grpSpPr>
        <a:xfrm>
          <a:off x="0" y="0"/>
          <a:ext cx="0" cy="0"/>
          <a:chOff x="0" y="0"/>
          <a:chExt cx="0" cy="0"/>
        </a:xfrm>
      </p:grpSpPr>
      <p:sp>
        <p:nvSpPr>
          <p:cNvPr id="1590" name="Google Shape;1590;p238"/>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2200"/>
              <a:buNone/>
            </a:pPr>
            <a:r>
              <a:rPr lang="en-US"/>
              <a:t>Flavonoids </a:t>
            </a:r>
            <a:endParaRPr/>
          </a:p>
          <a:p>
            <a:pPr indent="-139700" lvl="0" marL="91440" rtl="0" algn="l">
              <a:lnSpc>
                <a:spcPct val="90000"/>
              </a:lnSpc>
              <a:spcBef>
                <a:spcPts val="1400"/>
              </a:spcBef>
              <a:spcAft>
                <a:spcPts val="0"/>
              </a:spcAft>
              <a:buSzPts val="2200"/>
              <a:buChar char=" "/>
            </a:pPr>
            <a:r>
              <a:rPr lang="en-US"/>
              <a:t>Probably the most intensively studied natural products in terms of their antimicrobial activity</a:t>
            </a:r>
            <a:endParaRPr/>
          </a:p>
          <a:p>
            <a:pPr indent="0" lvl="0" marL="91440" rtl="0" algn="l">
              <a:lnSpc>
                <a:spcPct val="90000"/>
              </a:lnSpc>
              <a:spcBef>
                <a:spcPts val="1400"/>
              </a:spcBef>
              <a:spcAft>
                <a:spcPts val="0"/>
              </a:spcAft>
              <a:buSzPts val="2200"/>
              <a:buNone/>
            </a:pPr>
            <a:r>
              <a:t/>
            </a:r>
            <a:endParaRPr/>
          </a:p>
          <a:p>
            <a:pPr indent="-139700" lvl="0" marL="91440" rtl="0" algn="l">
              <a:lnSpc>
                <a:spcPct val="90000"/>
              </a:lnSpc>
              <a:spcBef>
                <a:spcPts val="1400"/>
              </a:spcBef>
              <a:spcAft>
                <a:spcPts val="0"/>
              </a:spcAft>
              <a:buSzPts val="2200"/>
              <a:buChar char=" "/>
            </a:pPr>
            <a:r>
              <a:rPr lang="en-US"/>
              <a:t>Some flavonoids are effective against MRSA</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pic>
        <p:nvPicPr>
          <p:cNvPr descr="passiflora2.jpg" id="823" name="Google Shape;823;p113"/>
          <p:cNvPicPr preferRelativeResize="0"/>
          <p:nvPr/>
        </p:nvPicPr>
        <p:blipFill rotWithShape="1">
          <a:blip r:embed="rId3">
            <a:alphaModFix/>
          </a:blip>
          <a:srcRect b="0" l="0" r="0" t="0"/>
          <a:stretch/>
        </p:blipFill>
        <p:spPr>
          <a:xfrm>
            <a:off x="6477001" y="5362576"/>
            <a:ext cx="3057525" cy="1495425"/>
          </a:xfrm>
          <a:prstGeom prst="rect">
            <a:avLst/>
          </a:prstGeom>
          <a:noFill/>
          <a:ln>
            <a:noFill/>
          </a:ln>
        </p:spPr>
      </p:pic>
      <p:sp>
        <p:nvSpPr>
          <p:cNvPr id="824" name="Google Shape;824;p113"/>
          <p:cNvSpPr txBox="1"/>
          <p:nvPr>
            <p:ph idx="1" type="body"/>
          </p:nvPr>
        </p:nvSpPr>
        <p:spPr>
          <a:xfrm>
            <a:off x="1524000" y="914400"/>
            <a:ext cx="6248400" cy="54102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2400"/>
              <a:buNone/>
            </a:pPr>
            <a:r>
              <a:rPr lang="en-US" sz="3000"/>
              <a:t>Passiflora</a:t>
            </a:r>
            <a:endParaRPr sz="3000"/>
          </a:p>
          <a:p>
            <a:pPr indent="-342900" lvl="0" marL="342900" rtl="0" algn="l">
              <a:spcBef>
                <a:spcPts val="1000"/>
              </a:spcBef>
              <a:spcAft>
                <a:spcPts val="0"/>
              </a:spcAft>
              <a:buSzPts val="1440"/>
              <a:buChar char="►"/>
            </a:pPr>
            <a:r>
              <a:rPr i="1" lang="en-US">
                <a:solidFill>
                  <a:schemeClr val="accent1"/>
                </a:solidFill>
              </a:rPr>
              <a:t>Passiflora incarnata</a:t>
            </a:r>
            <a:endParaRPr i="1">
              <a:solidFill>
                <a:schemeClr val="accent1"/>
              </a:solidFill>
            </a:endParaRPr>
          </a:p>
          <a:p>
            <a:pPr indent="-342900" lvl="0" marL="342900" rtl="0" algn="l">
              <a:spcBef>
                <a:spcPts val="1000"/>
              </a:spcBef>
              <a:spcAft>
                <a:spcPts val="0"/>
              </a:spcAft>
              <a:buSzPts val="1440"/>
              <a:buChar char="►"/>
            </a:pPr>
            <a:r>
              <a:rPr lang="en-US"/>
              <a:t>Family: Passifloraceae</a:t>
            </a:r>
            <a:endParaRPr/>
          </a:p>
          <a:p>
            <a:pPr indent="-342900" lvl="0" marL="342900" rtl="0" algn="l">
              <a:spcBef>
                <a:spcPts val="1000"/>
              </a:spcBef>
              <a:spcAft>
                <a:spcPts val="0"/>
              </a:spcAft>
              <a:buSzPts val="1440"/>
              <a:buChar char="►"/>
            </a:pPr>
            <a:r>
              <a:rPr lang="en-US"/>
              <a:t>Parts used: leafy </a:t>
            </a:r>
            <a:r>
              <a:rPr lang="en-US">
                <a:solidFill>
                  <a:srgbClr val="FF0000"/>
                </a:solidFill>
              </a:rPr>
              <a:t>aerial parts </a:t>
            </a:r>
            <a:r>
              <a:rPr lang="en-US"/>
              <a:t>including </a:t>
            </a:r>
            <a:r>
              <a:rPr lang="en-US">
                <a:solidFill>
                  <a:srgbClr val="6C643F"/>
                </a:solidFill>
              </a:rPr>
              <a:t>flowers and fruits</a:t>
            </a:r>
            <a:endParaRPr/>
          </a:p>
          <a:p>
            <a:pPr indent="-342900" lvl="0" marL="342900" rtl="0" algn="l">
              <a:spcBef>
                <a:spcPts val="1000"/>
              </a:spcBef>
              <a:spcAft>
                <a:spcPts val="0"/>
              </a:spcAft>
              <a:buSzPts val="1440"/>
              <a:buChar char="►"/>
            </a:pPr>
            <a:r>
              <a:rPr lang="en-US">
                <a:solidFill>
                  <a:srgbClr val="3366FF"/>
                </a:solidFill>
              </a:rPr>
              <a:t>Chrysin-موجود بالعسل ايضاً  </a:t>
            </a:r>
            <a:r>
              <a:rPr lang="en-US"/>
              <a:t>has been shown to act as GABA agonist on the benzodiazepine receptors</a:t>
            </a:r>
            <a:endParaRPr/>
          </a:p>
          <a:p>
            <a:pPr indent="-342900" lvl="0" marL="342900" rtl="0" algn="l">
              <a:spcBef>
                <a:spcPts val="1000"/>
              </a:spcBef>
              <a:spcAft>
                <a:spcPts val="0"/>
              </a:spcAft>
              <a:buSzPts val="1440"/>
              <a:buChar char="►"/>
            </a:pPr>
            <a:r>
              <a:rPr lang="en-US"/>
              <a:t>Passion flower has been used for insomnia, hysteria, nervous tachycardia-التوتر يلي بعمل تاكيكارديا- and neuralgia.</a:t>
            </a:r>
            <a:endParaRPr/>
          </a:p>
          <a:p>
            <a:pPr indent="-342900" lvl="0" marL="342900" rtl="0" algn="l">
              <a:spcBef>
                <a:spcPts val="1000"/>
              </a:spcBef>
              <a:spcAft>
                <a:spcPts val="0"/>
              </a:spcAft>
              <a:buSzPts val="1440"/>
              <a:buChar char="►"/>
            </a:pPr>
            <a:r>
              <a:rPr lang="en-US"/>
              <a:t>Modern pharmaceutical uses include nervous restlessness and insomnia due to nervous tension</a:t>
            </a:r>
            <a:endParaRPr/>
          </a:p>
          <a:p>
            <a:pPr indent="-342900" lvl="0" marL="342900" rtl="0" algn="l">
              <a:spcBef>
                <a:spcPts val="1000"/>
              </a:spcBef>
              <a:spcAft>
                <a:spcPts val="0"/>
              </a:spcAft>
              <a:buSzPts val="1440"/>
              <a:buChar char="►"/>
            </a:pPr>
            <a:r>
              <a:rPr lang="en-US"/>
              <a:t>Sedative effects are attributed at least in part to the flavonoids</a:t>
            </a:r>
            <a:endParaRPr/>
          </a:p>
          <a:p>
            <a:pPr indent="-342900" lvl="0" marL="342900" rtl="0" algn="l">
              <a:spcBef>
                <a:spcPts val="1000"/>
              </a:spcBef>
              <a:spcAft>
                <a:spcPts val="0"/>
              </a:spcAft>
              <a:buSzPts val="1440"/>
              <a:buChar char="►"/>
            </a:pPr>
            <a:r>
              <a:rPr lang="en-US"/>
              <a:t>Edible passion fruit is from </a:t>
            </a:r>
            <a:r>
              <a:rPr i="1" lang="en-US"/>
              <a:t>P. edulis</a:t>
            </a:r>
            <a:endParaRPr i="1"/>
          </a:p>
          <a:p>
            <a:pPr indent="-251459" lvl="0" marL="342900" rtl="0" algn="l">
              <a:spcBef>
                <a:spcPts val="1000"/>
              </a:spcBef>
              <a:spcAft>
                <a:spcPts val="0"/>
              </a:spcAft>
              <a:buSzPts val="1440"/>
              <a:buNone/>
            </a:pPr>
            <a:r>
              <a:t/>
            </a:r>
            <a:endParaRPr/>
          </a:p>
          <a:p>
            <a:pPr indent="-251459" lvl="0" marL="342900" rtl="0" algn="l">
              <a:spcBef>
                <a:spcPts val="1000"/>
              </a:spcBef>
              <a:spcAft>
                <a:spcPts val="0"/>
              </a:spcAft>
              <a:buSzPts val="1440"/>
              <a:buNone/>
            </a:pPr>
            <a:r>
              <a:t/>
            </a:r>
            <a:endParaRPr/>
          </a:p>
        </p:txBody>
      </p:sp>
      <p:pic>
        <p:nvPicPr>
          <p:cNvPr descr="passiflora.jpg" id="825" name="Google Shape;825;p113"/>
          <p:cNvPicPr preferRelativeResize="0"/>
          <p:nvPr/>
        </p:nvPicPr>
        <p:blipFill rotWithShape="1">
          <a:blip r:embed="rId4">
            <a:alphaModFix/>
          </a:blip>
          <a:srcRect b="0" l="0" r="0" t="0"/>
          <a:stretch/>
        </p:blipFill>
        <p:spPr>
          <a:xfrm>
            <a:off x="7848601" y="2286000"/>
            <a:ext cx="2466975" cy="1847850"/>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4" name="Shape 1594"/>
        <p:cNvGrpSpPr/>
        <p:nvPr/>
      </p:nvGrpSpPr>
      <p:grpSpPr>
        <a:xfrm>
          <a:off x="0" y="0"/>
          <a:ext cx="0" cy="0"/>
          <a:chOff x="0" y="0"/>
          <a:chExt cx="0" cy="0"/>
        </a:xfrm>
      </p:grpSpPr>
      <p:sp>
        <p:nvSpPr>
          <p:cNvPr id="1595" name="Google Shape;1595;p239"/>
          <p:cNvSpPr txBox="1"/>
          <p:nvPr>
            <p:ph idx="1" type="body"/>
          </p:nvPr>
        </p:nvSpPr>
        <p:spPr>
          <a:xfrm>
            <a:off x="1524000" y="1935480"/>
            <a:ext cx="9144000" cy="4389120"/>
          </a:xfrm>
          <a:prstGeom prst="rect">
            <a:avLst/>
          </a:prstGeom>
          <a:noFill/>
          <a:ln>
            <a:noFill/>
          </a:ln>
        </p:spPr>
        <p:txBody>
          <a:bodyPr anchorCtr="0" anchor="t" bIns="45700" lIns="45700" spcFirstLastPara="1" rIns="45700" wrap="square" tIns="45700">
            <a:normAutofit/>
          </a:bodyPr>
          <a:lstStyle/>
          <a:p>
            <a:pPr indent="-139700" lvl="0" marL="91440" rtl="0" algn="l">
              <a:lnSpc>
                <a:spcPct val="90000"/>
              </a:lnSpc>
              <a:spcBef>
                <a:spcPts val="0"/>
              </a:spcBef>
              <a:spcAft>
                <a:spcPts val="0"/>
              </a:spcAft>
              <a:buSzPts val="2200"/>
              <a:buChar char=" "/>
            </a:pPr>
            <a:r>
              <a:rPr lang="en-US"/>
              <a:t>Some natural products such as sophoraflavanone G from </a:t>
            </a:r>
            <a:r>
              <a:rPr i="1" lang="en-US"/>
              <a:t>Sophora  </a:t>
            </a:r>
            <a:r>
              <a:rPr lang="en-US"/>
              <a:t>genus</a:t>
            </a:r>
            <a:r>
              <a:rPr i="1" lang="en-US"/>
              <a:t> </a:t>
            </a:r>
            <a:r>
              <a:rPr lang="en-US"/>
              <a:t>have the ability to potentiate the action of existing antibacterial agents</a:t>
            </a:r>
            <a:endParaRPr/>
          </a:p>
          <a:p>
            <a:pPr indent="-139700" lvl="0" marL="91440" rtl="0" algn="l">
              <a:lnSpc>
                <a:spcPct val="90000"/>
              </a:lnSpc>
              <a:spcBef>
                <a:spcPts val="1400"/>
              </a:spcBef>
              <a:spcAft>
                <a:spcPts val="0"/>
              </a:spcAft>
              <a:buSzPts val="2200"/>
              <a:buChar char=" "/>
            </a:pPr>
            <a:r>
              <a:rPr lang="en-US"/>
              <a:t>Bacteria have the ability to remove antibiotics from their cells</a:t>
            </a:r>
            <a:endParaRPr/>
          </a:p>
          <a:p>
            <a:pPr indent="-139700" lvl="0" marL="91440" rtl="0" algn="l">
              <a:lnSpc>
                <a:spcPct val="90000"/>
              </a:lnSpc>
              <a:spcBef>
                <a:spcPts val="1400"/>
              </a:spcBef>
              <a:spcAft>
                <a:spcPts val="0"/>
              </a:spcAft>
              <a:buSzPts val="2200"/>
              <a:buChar char=" "/>
            </a:pPr>
            <a:r>
              <a:rPr lang="en-US"/>
              <a:t>Some </a:t>
            </a:r>
            <a:r>
              <a:rPr lang="en-US">
                <a:solidFill>
                  <a:srgbClr val="C00000"/>
                </a:solidFill>
              </a:rPr>
              <a:t>natural products </a:t>
            </a:r>
            <a:r>
              <a:rPr lang="en-US"/>
              <a:t>inhibit efflux transporters and restore antibiotic activity</a:t>
            </a:r>
            <a:br>
              <a:rPr lang="en-US"/>
            </a:br>
            <a:r>
              <a:rPr lang="en-US"/>
              <a:t>Penicillin – penicillinase inhibitor  or beta lactamase لمنع الResistance </a:t>
            </a:r>
            <a:endParaRPr/>
          </a:p>
          <a:p>
            <a:pPr indent="-139700" lvl="0" marL="91440" rtl="0" algn="l">
              <a:lnSpc>
                <a:spcPct val="90000"/>
              </a:lnSpc>
              <a:spcBef>
                <a:spcPts val="1400"/>
              </a:spcBef>
              <a:spcAft>
                <a:spcPts val="0"/>
              </a:spcAft>
              <a:buSzPts val="2200"/>
              <a:buChar char=" "/>
            </a:pPr>
            <a:r>
              <a:rPr lang="en-US"/>
              <a:t>Plant natural products with the ability to inhibit these processes include tea catechins بالشايand some alkaloids such as reserpine and even complex resin oligosaccharides</a:t>
            </a:r>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9" name="Shape 1599"/>
        <p:cNvGrpSpPr/>
        <p:nvPr/>
      </p:nvGrpSpPr>
      <p:grpSpPr>
        <a:xfrm>
          <a:off x="0" y="0"/>
          <a:ext cx="0" cy="0"/>
          <a:chOff x="0" y="0"/>
          <a:chExt cx="0" cy="0"/>
        </a:xfrm>
      </p:grpSpPr>
      <p:sp>
        <p:nvSpPr>
          <p:cNvPr id="1600" name="Google Shape;1600;p240"/>
          <p:cNvSpPr txBox="1"/>
          <p:nvPr>
            <p:ph idx="1" type="body"/>
          </p:nvPr>
        </p:nvSpPr>
        <p:spPr>
          <a:xfrm>
            <a:off x="1524000" y="1935480"/>
            <a:ext cx="9144000" cy="4389120"/>
          </a:xfrm>
          <a:prstGeom prst="rect">
            <a:avLst/>
          </a:prstGeom>
          <a:noFill/>
          <a:ln>
            <a:noFill/>
          </a:ln>
        </p:spPr>
        <p:txBody>
          <a:bodyPr anchorCtr="0" anchor="t" bIns="45700" lIns="45700" spcFirstLastPara="1" rIns="45700" wrap="square" tIns="45700">
            <a:normAutofit/>
          </a:bodyPr>
          <a:lstStyle/>
          <a:p>
            <a:pPr indent="-139700" lvl="0" marL="91440" rtl="0" algn="l">
              <a:lnSpc>
                <a:spcPct val="90000"/>
              </a:lnSpc>
              <a:spcBef>
                <a:spcPts val="0"/>
              </a:spcBef>
              <a:spcAft>
                <a:spcPts val="0"/>
              </a:spcAft>
              <a:buSzPts val="2200"/>
              <a:buChar char=" "/>
            </a:pPr>
            <a:r>
              <a:rPr lang="en-US"/>
              <a:t>There is great potential to discover new antimicrobial substances from plants and the chemistry  presented by plant sources is very often highly functional and chiral</a:t>
            </a:r>
            <a:endParaRPr/>
          </a:p>
          <a:p>
            <a:pPr indent="0" lvl="0" marL="91440" rtl="0" algn="l">
              <a:lnSpc>
                <a:spcPct val="90000"/>
              </a:lnSpc>
              <a:spcBef>
                <a:spcPts val="1400"/>
              </a:spcBef>
              <a:spcAft>
                <a:spcPts val="0"/>
              </a:spcAft>
              <a:buSzPts val="2200"/>
              <a:buNone/>
            </a:pPr>
            <a:r>
              <a:t/>
            </a:r>
            <a:endParaRPr/>
          </a:p>
          <a:p>
            <a:pPr indent="-139700" lvl="0" marL="91440" rtl="0" algn="l">
              <a:lnSpc>
                <a:spcPct val="90000"/>
              </a:lnSpc>
              <a:spcBef>
                <a:spcPts val="1400"/>
              </a:spcBef>
              <a:spcAft>
                <a:spcPts val="0"/>
              </a:spcAft>
              <a:buSzPts val="2200"/>
              <a:buChar char=" "/>
            </a:pPr>
            <a:r>
              <a:rPr lang="en-US"/>
              <a:t>Studies on plant antibacterials require greater depth, particularly with respect to </a:t>
            </a:r>
            <a:r>
              <a:rPr lang="en-US">
                <a:solidFill>
                  <a:srgbClr val="00B0F0"/>
                </a:solidFill>
              </a:rPr>
              <a:t>mammalian cytotoxicity </a:t>
            </a:r>
            <a:r>
              <a:rPr lang="en-US"/>
              <a:t>(selectivity between microbial and mammalian toxicity) and </a:t>
            </a:r>
            <a:r>
              <a:rPr lang="en-US">
                <a:solidFill>
                  <a:srgbClr val="00B0F0"/>
                </a:solidFill>
              </a:rPr>
              <a:t>mechanism of action</a:t>
            </a:r>
            <a:endParaRPr>
              <a:solidFill>
                <a:srgbClr val="00B0F0"/>
              </a:solidFill>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4" name="Shape 1604"/>
        <p:cNvGrpSpPr/>
        <p:nvPr/>
      </p:nvGrpSpPr>
      <p:grpSpPr>
        <a:xfrm>
          <a:off x="0" y="0"/>
          <a:ext cx="0" cy="0"/>
          <a:chOff x="0" y="0"/>
          <a:chExt cx="0" cy="0"/>
        </a:xfrm>
      </p:grpSpPr>
      <p:sp>
        <p:nvSpPr>
          <p:cNvPr id="1605" name="Google Shape;1605;p241"/>
          <p:cNvSpPr txBox="1"/>
          <p:nvPr>
            <p:ph type="title"/>
          </p:nvPr>
        </p:nvSpPr>
        <p:spPr>
          <a:xfrm>
            <a:off x="1905000" y="228600"/>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ANTIPROTOZOALS</a:t>
            </a:r>
            <a:endParaRPr/>
          </a:p>
        </p:txBody>
      </p:sp>
      <p:sp>
        <p:nvSpPr>
          <p:cNvPr id="1606" name="Google Shape;1606;p241"/>
          <p:cNvSpPr txBox="1"/>
          <p:nvPr>
            <p:ph idx="1" type="body"/>
          </p:nvPr>
        </p:nvSpPr>
        <p:spPr>
          <a:xfrm>
            <a:off x="1524000" y="1524000"/>
            <a:ext cx="9144000" cy="5181600"/>
          </a:xfrm>
          <a:prstGeom prst="rect">
            <a:avLst/>
          </a:prstGeom>
          <a:noFill/>
          <a:ln>
            <a:noFill/>
          </a:ln>
        </p:spPr>
        <p:txBody>
          <a:bodyPr anchorCtr="0" anchor="t" bIns="45700" lIns="45700" spcFirstLastPara="1" rIns="45700" wrap="square" tIns="45700">
            <a:normAutofit lnSpcReduction="10000"/>
          </a:bodyPr>
          <a:lstStyle/>
          <a:p>
            <a:pPr indent="-139700" lvl="0" marL="91440" rtl="0" algn="l">
              <a:lnSpc>
                <a:spcPct val="90000"/>
              </a:lnSpc>
              <a:spcBef>
                <a:spcPts val="0"/>
              </a:spcBef>
              <a:spcAft>
                <a:spcPts val="0"/>
              </a:spcAft>
              <a:buSzPts val="2200"/>
              <a:buChar char=" "/>
            </a:pPr>
            <a:r>
              <a:rPr lang="en-US"/>
              <a:t>The classical antiprotozoal drug used to treat malaria, is quinine, from </a:t>
            </a:r>
            <a:r>
              <a:rPr i="1" lang="en-US"/>
              <a:t>Cinchona</a:t>
            </a:r>
            <a:r>
              <a:rPr lang="en-US"/>
              <a:t> bark</a:t>
            </a:r>
            <a:endParaRPr/>
          </a:p>
          <a:p>
            <a:pPr indent="-139700" lvl="0" marL="91440" rtl="0" algn="l">
              <a:lnSpc>
                <a:spcPct val="90000"/>
              </a:lnSpc>
              <a:spcBef>
                <a:spcPts val="1400"/>
              </a:spcBef>
              <a:spcAft>
                <a:spcPts val="0"/>
              </a:spcAft>
              <a:buSzPts val="2200"/>
              <a:buChar char=" "/>
            </a:pPr>
            <a:r>
              <a:rPr lang="en-US"/>
              <a:t>Quinine is still occasionally used to treat malaria, and  is also the template for the production of newer semi-synthetics such as chloroquine </a:t>
            </a:r>
            <a:endParaRPr/>
          </a:p>
          <a:p>
            <a:pPr indent="-139700" lvl="0" marL="91440" rtl="0" algn="l">
              <a:lnSpc>
                <a:spcPct val="90000"/>
              </a:lnSpc>
              <a:spcBef>
                <a:spcPts val="1400"/>
              </a:spcBef>
              <a:spcAft>
                <a:spcPts val="0"/>
              </a:spcAft>
              <a:buSzPts val="2200"/>
              <a:buChar char=" "/>
            </a:pPr>
            <a:r>
              <a:rPr lang="en-US"/>
              <a:t>Most of these are also used for malaria prophylaxis</a:t>
            </a:r>
            <a:endParaRPr/>
          </a:p>
          <a:p>
            <a:pPr indent="-139700" lvl="0" marL="91440" rtl="0" algn="l">
              <a:lnSpc>
                <a:spcPct val="90000"/>
              </a:lnSpc>
              <a:spcBef>
                <a:spcPts val="1400"/>
              </a:spcBef>
              <a:spcAft>
                <a:spcPts val="0"/>
              </a:spcAft>
              <a:buSzPts val="2200"/>
              <a:buChar char=" "/>
            </a:pPr>
            <a:r>
              <a:rPr lang="en-US"/>
              <a:t>The most recent antimalarial to be introduced clinically is artemisinin (from sweet wormwood, </a:t>
            </a:r>
            <a:r>
              <a:rPr i="1" lang="en-US"/>
              <a:t>Artemisia annua</a:t>
            </a:r>
            <a:r>
              <a:rPr lang="en-US"/>
              <a:t>)</a:t>
            </a:r>
            <a:endParaRPr/>
          </a:p>
          <a:p>
            <a:pPr indent="-139700" lvl="0" marL="91440" rtl="0" algn="l">
              <a:lnSpc>
                <a:spcPct val="90000"/>
              </a:lnSpc>
              <a:spcBef>
                <a:spcPts val="1400"/>
              </a:spcBef>
              <a:spcAft>
                <a:spcPts val="0"/>
              </a:spcAft>
              <a:buSzPts val="2200"/>
              <a:buChar char=" "/>
            </a:pPr>
            <a:r>
              <a:rPr lang="en-US">
                <a:solidFill>
                  <a:srgbClr val="C00000"/>
                </a:solidFill>
              </a:rPr>
              <a:t>Emetine</a:t>
            </a:r>
            <a:r>
              <a:rPr lang="en-US"/>
              <a:t>, an alkaloid from </a:t>
            </a:r>
            <a:r>
              <a:rPr i="1" lang="en-US"/>
              <a:t>Cephaelis ipecacuanha</a:t>
            </a:r>
            <a:r>
              <a:rPr lang="en-US"/>
              <a:t>, is amoebicidal, but too toxic for clinical use and investigations continue for similar, semi-synthetic compounds</a:t>
            </a:r>
            <a:endParaRPr/>
          </a:p>
          <a:p>
            <a:pPr indent="-139700" lvl="0" marL="91440" rtl="0" algn="l">
              <a:lnSpc>
                <a:spcPct val="90000"/>
              </a:lnSpc>
              <a:spcBef>
                <a:spcPts val="1400"/>
              </a:spcBef>
              <a:spcAft>
                <a:spcPts val="0"/>
              </a:spcAft>
              <a:buSzPts val="2200"/>
              <a:buChar char=" "/>
            </a:pPr>
            <a:r>
              <a:rPr lang="en-US"/>
              <a:t>Many important protozoal diseases involve a non-human vector, which may be an insect and control of these diseases, includes pesticide use</a:t>
            </a:r>
            <a:endParaRPr/>
          </a:p>
          <a:p>
            <a:pPr indent="-139700" lvl="0" marL="91440" rtl="0" algn="l">
              <a:lnSpc>
                <a:spcPct val="90000"/>
              </a:lnSpc>
              <a:spcBef>
                <a:spcPts val="1400"/>
              </a:spcBef>
              <a:spcAft>
                <a:spcPts val="0"/>
              </a:spcAft>
              <a:buSzPts val="2200"/>
              <a:buChar char=" "/>
            </a:pPr>
            <a:r>
              <a:rPr lang="en-US"/>
              <a:t>In many developing countries, plant based anti-protozoals and insecticides are employed for disease control</a:t>
            </a:r>
            <a:br>
              <a:rPr lang="en-US"/>
            </a:br>
            <a:r>
              <a:rPr lang="en-US"/>
              <a:t>Malaria : Anopheles Mosquito اسم الحشرة </a:t>
            </a:r>
            <a:endParaRPr/>
          </a:p>
          <a:p>
            <a:pPr indent="0" lvl="0" marL="91440" rtl="0" algn="l">
              <a:lnSpc>
                <a:spcPct val="90000"/>
              </a:lnSpc>
              <a:spcBef>
                <a:spcPts val="1400"/>
              </a:spcBef>
              <a:spcAft>
                <a:spcPts val="0"/>
              </a:spcAft>
              <a:buSzPts val="2200"/>
              <a:buNone/>
            </a:pPr>
            <a:r>
              <a:t/>
            </a:r>
            <a:endParaRPr/>
          </a:p>
          <a:p>
            <a:pPr indent="0" lvl="0" marL="91440" rtl="0" algn="l">
              <a:lnSpc>
                <a:spcPct val="90000"/>
              </a:lnSpc>
              <a:spcBef>
                <a:spcPts val="1400"/>
              </a:spcBef>
              <a:spcAft>
                <a:spcPts val="0"/>
              </a:spcAft>
              <a:buSzPts val="2200"/>
              <a:buNone/>
            </a:pPr>
            <a:r>
              <a:t/>
            </a:r>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0" name="Shape 1610"/>
        <p:cNvGrpSpPr/>
        <p:nvPr/>
      </p:nvGrpSpPr>
      <p:grpSpPr>
        <a:xfrm>
          <a:off x="0" y="0"/>
          <a:ext cx="0" cy="0"/>
          <a:chOff x="0" y="0"/>
          <a:chExt cx="0" cy="0"/>
        </a:xfrm>
      </p:grpSpPr>
      <p:sp>
        <p:nvSpPr>
          <p:cNvPr id="1611" name="Google Shape;1611;p242"/>
          <p:cNvSpPr txBox="1"/>
          <p:nvPr>
            <p:ph idx="1" type="body"/>
          </p:nvPr>
        </p:nvSpPr>
        <p:spPr>
          <a:xfrm>
            <a:off x="1524000" y="764704"/>
            <a:ext cx="9144000" cy="5864696"/>
          </a:xfrm>
          <a:prstGeom prst="rect">
            <a:avLst/>
          </a:prstGeom>
          <a:noFill/>
          <a:ln>
            <a:noFill/>
          </a:ln>
        </p:spPr>
        <p:txBody>
          <a:bodyPr anchorCtr="0" anchor="t" bIns="45700" lIns="45700" spcFirstLastPara="1" rIns="45700" wrap="square" tIns="45700">
            <a:normAutofit fontScale="92500" lnSpcReduction="20000"/>
          </a:bodyPr>
          <a:lstStyle/>
          <a:p>
            <a:pPr indent="-91440" lvl="0" marL="91440" rtl="0" algn="l">
              <a:lnSpc>
                <a:spcPct val="90000"/>
              </a:lnSpc>
              <a:spcBef>
                <a:spcPts val="0"/>
              </a:spcBef>
              <a:spcAft>
                <a:spcPts val="0"/>
              </a:spcAft>
              <a:buSzPct val="100000"/>
              <a:buNone/>
            </a:pPr>
            <a:r>
              <a:rPr lang="en-US"/>
              <a:t>Cinchona</a:t>
            </a:r>
            <a:endParaRPr/>
          </a:p>
          <a:p>
            <a:pPr indent="-129222" lvl="0" marL="91440" rtl="0" algn="l">
              <a:lnSpc>
                <a:spcPct val="90000"/>
              </a:lnSpc>
              <a:spcBef>
                <a:spcPts val="1400"/>
              </a:spcBef>
              <a:spcAft>
                <a:spcPts val="0"/>
              </a:spcAft>
              <a:buSzPct val="100000"/>
              <a:buChar char=" "/>
            </a:pPr>
            <a:r>
              <a:rPr i="1" lang="en-US">
                <a:solidFill>
                  <a:schemeClr val="accent1"/>
                </a:solidFill>
              </a:rPr>
              <a:t>Cinchona officinalis</a:t>
            </a:r>
            <a:endParaRPr i="1">
              <a:solidFill>
                <a:schemeClr val="accent1"/>
              </a:solidFill>
            </a:endParaRPr>
          </a:p>
          <a:p>
            <a:pPr indent="-129222" lvl="0" marL="91440" rtl="0" algn="l">
              <a:lnSpc>
                <a:spcPct val="90000"/>
              </a:lnSpc>
              <a:spcBef>
                <a:spcPts val="1400"/>
              </a:spcBef>
              <a:spcAft>
                <a:spcPts val="0"/>
              </a:spcAft>
              <a:buSzPct val="100000"/>
              <a:buChar char=" "/>
            </a:pPr>
            <a:r>
              <a:rPr lang="en-US"/>
              <a:t>Part used: </a:t>
            </a:r>
            <a:r>
              <a:rPr lang="en-US">
                <a:solidFill>
                  <a:srgbClr val="305250"/>
                </a:solidFill>
              </a:rPr>
              <a:t>bark</a:t>
            </a:r>
            <a:endParaRPr/>
          </a:p>
          <a:p>
            <a:pPr indent="-129222" lvl="0" marL="91440" rtl="0" algn="l">
              <a:lnSpc>
                <a:spcPct val="90000"/>
              </a:lnSpc>
              <a:spcBef>
                <a:spcPts val="1400"/>
              </a:spcBef>
              <a:spcAft>
                <a:spcPts val="0"/>
              </a:spcAft>
              <a:buSzPct val="100000"/>
              <a:buChar char=" "/>
            </a:pPr>
            <a:r>
              <a:rPr lang="en-US"/>
              <a:t>Contains quinoline alkaloids, the major being </a:t>
            </a:r>
            <a:r>
              <a:rPr lang="en-US">
                <a:solidFill>
                  <a:srgbClr val="3366FF"/>
                </a:solidFill>
              </a:rPr>
              <a:t>quinine</a:t>
            </a:r>
            <a:r>
              <a:rPr lang="en-US"/>
              <a:t>, along with </a:t>
            </a:r>
            <a:r>
              <a:rPr lang="en-US">
                <a:solidFill>
                  <a:srgbClr val="3366FF"/>
                </a:solidFill>
              </a:rPr>
              <a:t>quinidine</a:t>
            </a:r>
            <a:r>
              <a:rPr lang="en-US"/>
              <a:t>, </a:t>
            </a:r>
            <a:r>
              <a:rPr lang="en-US">
                <a:solidFill>
                  <a:srgbClr val="3366FF"/>
                </a:solidFill>
              </a:rPr>
              <a:t>cinchonine</a:t>
            </a:r>
            <a:r>
              <a:rPr lang="en-US"/>
              <a:t>, </a:t>
            </a:r>
            <a:r>
              <a:rPr lang="en-US">
                <a:solidFill>
                  <a:srgbClr val="3366FF"/>
                </a:solidFill>
              </a:rPr>
              <a:t>cinchonidine</a:t>
            </a:r>
            <a:r>
              <a:rPr lang="en-US"/>
              <a:t> and others</a:t>
            </a:r>
            <a:endParaRPr/>
          </a:p>
          <a:p>
            <a:pPr indent="-129222" lvl="0" marL="91440" rtl="0" algn="l">
              <a:lnSpc>
                <a:spcPct val="90000"/>
              </a:lnSpc>
              <a:spcBef>
                <a:spcPts val="1400"/>
              </a:spcBef>
              <a:spcAft>
                <a:spcPts val="0"/>
              </a:spcAft>
              <a:buSzPct val="100000"/>
              <a:buChar char=" "/>
            </a:pPr>
            <a:r>
              <a:rPr lang="en-US"/>
              <a:t>Quinine (Anti arrhythmic)  was primarily used as an antimalarial before the semi-synthetic compounds with improved efficacy and reduced toxicity were made</a:t>
            </a:r>
            <a:endParaRPr/>
          </a:p>
          <a:p>
            <a:pPr indent="-129222" lvl="0" marL="91440" rtl="0" algn="l">
              <a:lnSpc>
                <a:spcPct val="90000"/>
              </a:lnSpc>
              <a:spcBef>
                <a:spcPts val="1400"/>
              </a:spcBef>
              <a:spcAft>
                <a:spcPts val="0"/>
              </a:spcAft>
              <a:buSzPct val="100000"/>
              <a:buChar char=" "/>
            </a:pPr>
            <a:r>
              <a:rPr lang="en-US"/>
              <a:t>The bark was used as astringent, and spasmolytic</a:t>
            </a:r>
            <a:endParaRPr/>
          </a:p>
          <a:p>
            <a:pPr indent="-129222" lvl="0" marL="91440" rtl="0" algn="l">
              <a:lnSpc>
                <a:spcPct val="90000"/>
              </a:lnSpc>
              <a:spcBef>
                <a:spcPts val="1400"/>
              </a:spcBef>
              <a:spcAft>
                <a:spcPts val="0"/>
              </a:spcAft>
              <a:buSzPct val="100000"/>
              <a:buChar char=" "/>
            </a:pPr>
            <a:r>
              <a:rPr lang="en-US"/>
              <a:t>Both quinine and quinidine are antimalarial and anti-arrhythmic agents</a:t>
            </a:r>
            <a:endParaRPr/>
          </a:p>
          <a:p>
            <a:pPr indent="-129222" lvl="0" marL="91440" rtl="0" algn="l">
              <a:lnSpc>
                <a:spcPct val="90000"/>
              </a:lnSpc>
              <a:spcBef>
                <a:spcPts val="1400"/>
              </a:spcBef>
              <a:spcAft>
                <a:spcPts val="0"/>
              </a:spcAft>
              <a:buSzPct val="100000"/>
              <a:buChar char=" "/>
            </a:pPr>
            <a:r>
              <a:rPr lang="en-US"/>
              <a:t>Quinine is used in low doses as an ingredient in some analgesic and cold and flu remedies</a:t>
            </a:r>
            <a:endParaRPr/>
          </a:p>
          <a:p>
            <a:pPr indent="-129222" lvl="0" marL="91440" rtl="0" algn="l">
              <a:lnSpc>
                <a:spcPct val="90000"/>
              </a:lnSpc>
              <a:spcBef>
                <a:spcPts val="1400"/>
              </a:spcBef>
              <a:spcAft>
                <a:spcPts val="0"/>
              </a:spcAft>
              <a:buSzPct val="100000"/>
              <a:buChar char=" "/>
            </a:pPr>
            <a:r>
              <a:rPr lang="en-US"/>
              <a:t>Chronic overdose can result in the condition known as cinchonism, which is characterized by headache, abdominal pain, tinnitus rashes and visual disturbances</a:t>
            </a:r>
            <a:endParaRPr/>
          </a:p>
          <a:p>
            <a:pPr indent="-129222" lvl="0" marL="91440" rtl="0" algn="l">
              <a:lnSpc>
                <a:spcPct val="90000"/>
              </a:lnSpc>
              <a:spcBef>
                <a:spcPts val="1400"/>
              </a:spcBef>
              <a:spcAft>
                <a:spcPts val="0"/>
              </a:spcAft>
              <a:buSzPct val="100000"/>
              <a:buChar char=" "/>
            </a:pPr>
            <a:r>
              <a:rPr lang="en-US"/>
              <a:t>Cinchona and quinine should not be used in large doses during pregnancy, except for treating malaria</a:t>
            </a:r>
            <a:br>
              <a:rPr lang="en-US"/>
            </a:br>
            <a:r>
              <a:rPr lang="en-US"/>
              <a:t>المن </a:t>
            </a:r>
            <a:br>
              <a:rPr lang="en-US"/>
            </a:br>
            <a:r>
              <a:rPr lang="en-US"/>
              <a:t>التبغ هو قاتل للحشرات منخلطه مع ماء</a:t>
            </a:r>
            <a:br>
              <a:rPr lang="en-US"/>
            </a:br>
            <a:r>
              <a:rPr lang="en-US"/>
              <a:t>ثومة وفلفل وماء ونرش النباتات </a:t>
            </a:r>
            <a:endParaRPr/>
          </a:p>
          <a:p>
            <a:pPr indent="0" lvl="0" marL="91440" rtl="0" algn="l">
              <a:lnSpc>
                <a:spcPct val="90000"/>
              </a:lnSpc>
              <a:spcBef>
                <a:spcPts val="1400"/>
              </a:spcBef>
              <a:spcAft>
                <a:spcPts val="0"/>
              </a:spcAft>
              <a:buSzPct val="100000"/>
              <a:buNone/>
            </a:pPr>
            <a:r>
              <a:t/>
            </a:r>
            <a:endParaRPr/>
          </a:p>
          <a:p>
            <a:pPr indent="0" lvl="0" marL="91440" rtl="0" algn="l">
              <a:lnSpc>
                <a:spcPct val="90000"/>
              </a:lnSpc>
              <a:spcBef>
                <a:spcPts val="1400"/>
              </a:spcBef>
              <a:spcAft>
                <a:spcPts val="0"/>
              </a:spcAft>
              <a:buSzPct val="100000"/>
              <a:buNone/>
            </a:pPr>
            <a:r>
              <a:t/>
            </a:r>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5" name="Shape 1615"/>
        <p:cNvGrpSpPr/>
        <p:nvPr/>
      </p:nvGrpSpPr>
      <p:grpSpPr>
        <a:xfrm>
          <a:off x="0" y="0"/>
          <a:ext cx="0" cy="0"/>
          <a:chOff x="0" y="0"/>
          <a:chExt cx="0" cy="0"/>
        </a:xfrm>
      </p:grpSpPr>
      <p:sp>
        <p:nvSpPr>
          <p:cNvPr id="1616" name="Google Shape;1616;p243"/>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2200"/>
              <a:buNone/>
            </a:pPr>
            <a:r>
              <a:rPr lang="en-US"/>
              <a:t>Sweet wormwood</a:t>
            </a:r>
            <a:endParaRPr/>
          </a:p>
          <a:p>
            <a:pPr indent="-139700" lvl="0" marL="91440" rtl="0" algn="l">
              <a:lnSpc>
                <a:spcPct val="90000"/>
              </a:lnSpc>
              <a:spcBef>
                <a:spcPts val="1400"/>
              </a:spcBef>
              <a:spcAft>
                <a:spcPts val="0"/>
              </a:spcAft>
              <a:buSzPts val="2200"/>
              <a:buChar char=" "/>
            </a:pPr>
            <a:r>
              <a:rPr i="1" lang="en-US">
                <a:solidFill>
                  <a:schemeClr val="accent1"/>
                </a:solidFill>
              </a:rPr>
              <a:t>Artemisia absinthium</a:t>
            </a:r>
            <a:endParaRPr i="1">
              <a:solidFill>
                <a:schemeClr val="accent1"/>
              </a:solidFill>
            </a:endParaRPr>
          </a:p>
          <a:p>
            <a:pPr indent="-137159" lvl="1" marL="265176" rtl="0" algn="l">
              <a:lnSpc>
                <a:spcPct val="90000"/>
              </a:lnSpc>
              <a:spcBef>
                <a:spcPts val="400"/>
              </a:spcBef>
              <a:spcAft>
                <a:spcPts val="0"/>
              </a:spcAft>
              <a:buSzPts val="1800"/>
              <a:buChar char="🢝"/>
            </a:pPr>
            <a:r>
              <a:rPr lang="en-US"/>
              <a:t>Antiparasitic, anthelmentic</a:t>
            </a:r>
            <a:endParaRPr/>
          </a:p>
          <a:p>
            <a:pPr indent="-139700" lvl="0" marL="91440" rtl="0" algn="l">
              <a:lnSpc>
                <a:spcPct val="90000"/>
              </a:lnSpc>
              <a:spcBef>
                <a:spcPts val="1600"/>
              </a:spcBef>
              <a:spcAft>
                <a:spcPts val="0"/>
              </a:spcAft>
              <a:buSzPts val="2200"/>
              <a:buChar char=" "/>
            </a:pPr>
            <a:r>
              <a:rPr i="1" lang="en-US">
                <a:solidFill>
                  <a:schemeClr val="accent1"/>
                </a:solidFill>
              </a:rPr>
              <a:t>Artemisia annua </a:t>
            </a:r>
            <a:endParaRPr/>
          </a:p>
          <a:p>
            <a:pPr indent="-137159" lvl="1" marL="265176" rtl="0" algn="l">
              <a:lnSpc>
                <a:spcPct val="90000"/>
              </a:lnSpc>
              <a:spcBef>
                <a:spcPts val="400"/>
              </a:spcBef>
              <a:spcAft>
                <a:spcPts val="0"/>
              </a:spcAft>
              <a:buSzPts val="1800"/>
              <a:buChar char="🢝"/>
            </a:pPr>
            <a:r>
              <a:rPr lang="en-US"/>
              <a:t>Highly effective for the treatment of malaria</a:t>
            </a:r>
            <a:endParaRPr/>
          </a:p>
          <a:p>
            <a:pPr indent="-139700" lvl="0" marL="91440" rtl="0" algn="l">
              <a:lnSpc>
                <a:spcPct val="90000"/>
              </a:lnSpc>
              <a:spcBef>
                <a:spcPts val="1600"/>
              </a:spcBef>
              <a:spcAft>
                <a:spcPts val="0"/>
              </a:spcAft>
              <a:buSzPts val="2200"/>
              <a:buChar char=" "/>
            </a:pPr>
            <a:r>
              <a:rPr lang="en-US"/>
              <a:t>Part used: </a:t>
            </a:r>
            <a:r>
              <a:rPr lang="en-US">
                <a:solidFill>
                  <a:srgbClr val="305250"/>
                </a:solidFill>
              </a:rPr>
              <a:t>leaves</a:t>
            </a:r>
            <a:endParaRPr/>
          </a:p>
          <a:p>
            <a:pPr indent="-139700" lvl="0" marL="91440" rtl="0" algn="l">
              <a:lnSpc>
                <a:spcPct val="90000"/>
              </a:lnSpc>
              <a:spcBef>
                <a:spcPts val="1400"/>
              </a:spcBef>
              <a:spcAft>
                <a:spcPts val="0"/>
              </a:spcAft>
              <a:buSzPts val="2200"/>
              <a:buChar char=" "/>
            </a:pPr>
            <a:r>
              <a:rPr lang="en-US"/>
              <a:t>Contains: </a:t>
            </a:r>
            <a:r>
              <a:rPr lang="en-US">
                <a:solidFill>
                  <a:srgbClr val="3366FF"/>
                </a:solidFill>
              </a:rPr>
              <a:t>artemisinin</a:t>
            </a:r>
            <a:endParaRPr>
              <a:solidFill>
                <a:srgbClr val="3366FF"/>
              </a:solidFill>
            </a:endParaRPr>
          </a:p>
          <a:p>
            <a:pPr indent="-91440" lvl="0" marL="91440" rtl="0" algn="l">
              <a:lnSpc>
                <a:spcPct val="90000"/>
              </a:lnSpc>
              <a:spcBef>
                <a:spcPts val="1400"/>
              </a:spcBef>
              <a:spcAft>
                <a:spcPts val="0"/>
              </a:spcAft>
              <a:buSzPts val="2200"/>
              <a:buNone/>
            </a:pPr>
            <a:r>
              <a:t/>
            </a:r>
            <a:endParaRPr/>
          </a:p>
        </p:txBody>
      </p:sp>
      <p:pic>
        <p:nvPicPr>
          <p:cNvPr descr="000056-artemisia-annua.jpg" id="1617" name="Google Shape;1617;p243"/>
          <p:cNvPicPr preferRelativeResize="0"/>
          <p:nvPr/>
        </p:nvPicPr>
        <p:blipFill rotWithShape="1">
          <a:blip r:embed="rId3">
            <a:alphaModFix/>
          </a:blip>
          <a:srcRect b="0" l="0" r="0" t="0"/>
          <a:stretch/>
        </p:blipFill>
        <p:spPr>
          <a:xfrm>
            <a:off x="7086600" y="4267200"/>
            <a:ext cx="3228236" cy="2424112"/>
          </a:xfrm>
          <a:prstGeom prst="rect">
            <a:avLst/>
          </a:prstGeom>
          <a:noFill/>
          <a:ln>
            <a:noFill/>
          </a:ln>
        </p:spPr>
      </p:pic>
      <p:pic>
        <p:nvPicPr>
          <p:cNvPr descr="artemisia-annua122.jpg" id="1618" name="Google Shape;1618;p243"/>
          <p:cNvPicPr preferRelativeResize="0"/>
          <p:nvPr/>
        </p:nvPicPr>
        <p:blipFill rotWithShape="1">
          <a:blip r:embed="rId4">
            <a:alphaModFix/>
          </a:blip>
          <a:srcRect b="0" l="0" r="0" t="0"/>
          <a:stretch/>
        </p:blipFill>
        <p:spPr>
          <a:xfrm>
            <a:off x="7924800" y="533400"/>
            <a:ext cx="1886712" cy="2057400"/>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2" name="Shape 1622"/>
        <p:cNvGrpSpPr/>
        <p:nvPr/>
      </p:nvGrpSpPr>
      <p:grpSpPr>
        <a:xfrm>
          <a:off x="0" y="0"/>
          <a:ext cx="0" cy="0"/>
          <a:chOff x="0" y="0"/>
          <a:chExt cx="0" cy="0"/>
        </a:xfrm>
      </p:grpSpPr>
      <p:sp>
        <p:nvSpPr>
          <p:cNvPr id="1623" name="Google Shape;1623;p244"/>
          <p:cNvSpPr txBox="1"/>
          <p:nvPr>
            <p:ph type="title"/>
          </p:nvPr>
        </p:nvSpPr>
        <p:spPr>
          <a:xfrm>
            <a:off x="1981200" y="0"/>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US"/>
              <a:t>INSECTICIDES</a:t>
            </a:r>
            <a:endParaRPr/>
          </a:p>
        </p:txBody>
      </p:sp>
      <p:sp>
        <p:nvSpPr>
          <p:cNvPr id="1624" name="Google Shape;1624;p244"/>
          <p:cNvSpPr txBox="1"/>
          <p:nvPr>
            <p:ph idx="1" type="body"/>
          </p:nvPr>
        </p:nvSpPr>
        <p:spPr>
          <a:xfrm>
            <a:off x="1524000" y="1371600"/>
            <a:ext cx="9144000" cy="5486400"/>
          </a:xfrm>
          <a:prstGeom prst="rect">
            <a:avLst/>
          </a:prstGeom>
          <a:noFill/>
          <a:ln>
            <a:noFill/>
          </a:ln>
        </p:spPr>
        <p:txBody>
          <a:bodyPr anchorCtr="0" anchor="t" bIns="45700" lIns="45700" spcFirstLastPara="1" rIns="45700" wrap="square" tIns="45700">
            <a:normAutofit fontScale="92500" lnSpcReduction="20000"/>
          </a:bodyPr>
          <a:lstStyle/>
          <a:p>
            <a:pPr indent="-91440" lvl="0" marL="91440" rtl="0" algn="l">
              <a:lnSpc>
                <a:spcPct val="90000"/>
              </a:lnSpc>
              <a:spcBef>
                <a:spcPts val="0"/>
              </a:spcBef>
              <a:spcAft>
                <a:spcPts val="0"/>
              </a:spcAft>
              <a:buSzPct val="100000"/>
              <a:buNone/>
            </a:pPr>
            <a:r>
              <a:rPr lang="en-US"/>
              <a:t>Pyrethrum (insect) flowers</a:t>
            </a:r>
            <a:endParaRPr/>
          </a:p>
          <a:p>
            <a:pPr indent="-129222" lvl="0" marL="91440" rtl="0" algn="l">
              <a:lnSpc>
                <a:spcPct val="90000"/>
              </a:lnSpc>
              <a:spcBef>
                <a:spcPts val="1400"/>
              </a:spcBef>
              <a:spcAft>
                <a:spcPts val="0"/>
              </a:spcAft>
              <a:buSzPct val="100000"/>
              <a:buChar char=" "/>
            </a:pPr>
            <a:r>
              <a:rPr i="1" lang="en-US">
                <a:solidFill>
                  <a:schemeClr val="accent1"/>
                </a:solidFill>
              </a:rPr>
              <a:t>Chrysanthemum</a:t>
            </a:r>
            <a:endParaRPr/>
          </a:p>
          <a:p>
            <a:pPr indent="-129222" lvl="0" marL="91440" rtl="0" algn="l">
              <a:lnSpc>
                <a:spcPct val="90000"/>
              </a:lnSpc>
              <a:spcBef>
                <a:spcPts val="1400"/>
              </a:spcBef>
              <a:spcAft>
                <a:spcPts val="0"/>
              </a:spcAft>
              <a:buSzPct val="100000"/>
              <a:buChar char=" "/>
            </a:pPr>
            <a:r>
              <a:rPr lang="en-US"/>
              <a:t>Family: Asteraceae</a:t>
            </a:r>
            <a:endParaRPr/>
          </a:p>
          <a:p>
            <a:pPr indent="-129222" lvl="0" marL="91440" rtl="0" algn="l">
              <a:lnSpc>
                <a:spcPct val="90000"/>
              </a:lnSpc>
              <a:spcBef>
                <a:spcPts val="1400"/>
              </a:spcBef>
              <a:spcAft>
                <a:spcPts val="0"/>
              </a:spcAft>
              <a:buSzPct val="100000"/>
              <a:buChar char=" "/>
            </a:pPr>
            <a:r>
              <a:rPr lang="en-US"/>
              <a:t>The unopened </a:t>
            </a:r>
            <a:r>
              <a:rPr lang="en-US">
                <a:solidFill>
                  <a:srgbClr val="305250"/>
                </a:solidFill>
              </a:rPr>
              <a:t>flower heads </a:t>
            </a:r>
            <a:r>
              <a:rPr lang="en-US"/>
              <a:t>are used</a:t>
            </a:r>
            <a:endParaRPr/>
          </a:p>
          <a:p>
            <a:pPr indent="-129222" lvl="0" marL="91440" rtl="0" algn="l">
              <a:lnSpc>
                <a:spcPct val="90000"/>
              </a:lnSpc>
              <a:spcBef>
                <a:spcPts val="1400"/>
              </a:spcBef>
              <a:spcAft>
                <a:spcPts val="0"/>
              </a:spcAft>
              <a:buSzPct val="100000"/>
              <a:buChar char=" "/>
            </a:pPr>
            <a:r>
              <a:rPr lang="en-US"/>
              <a:t>Contain </a:t>
            </a:r>
            <a:r>
              <a:rPr lang="en-US">
                <a:solidFill>
                  <a:srgbClr val="3366FF"/>
                </a:solidFill>
              </a:rPr>
              <a:t>pyrethrins</a:t>
            </a:r>
            <a:endParaRPr>
              <a:solidFill>
                <a:srgbClr val="3366FF"/>
              </a:solidFill>
            </a:endParaRPr>
          </a:p>
          <a:p>
            <a:pPr indent="-129222" lvl="0" marL="91440" rtl="0" algn="l">
              <a:lnSpc>
                <a:spcPct val="90000"/>
              </a:lnSpc>
              <a:spcBef>
                <a:spcPts val="1400"/>
              </a:spcBef>
              <a:spcAft>
                <a:spcPts val="0"/>
              </a:spcAft>
              <a:buSzPct val="100000"/>
              <a:buChar char=" "/>
            </a:pPr>
            <a:r>
              <a:rPr lang="en-US"/>
              <a:t>The natural pyrethrins are used to treat lice and scabies infestations and to kill other types of insects</a:t>
            </a:r>
            <a:endParaRPr/>
          </a:p>
          <a:p>
            <a:pPr indent="-129222" lvl="0" marL="91440" rtl="0" algn="l">
              <a:lnSpc>
                <a:spcPct val="90000"/>
              </a:lnSpc>
              <a:spcBef>
                <a:spcPts val="1400"/>
              </a:spcBef>
              <a:spcAft>
                <a:spcPts val="0"/>
              </a:spcAft>
              <a:buSzPct val="100000"/>
              <a:buChar char=" "/>
            </a:pPr>
            <a:r>
              <a:rPr lang="en-US"/>
              <a:t>The natural products have been used to develop semi-synthetic derivatives such as permethrin which can be more potent</a:t>
            </a:r>
            <a:endParaRPr/>
          </a:p>
          <a:p>
            <a:pPr indent="-129222" lvl="0" marL="91440" rtl="0" algn="l">
              <a:lnSpc>
                <a:spcPct val="90000"/>
              </a:lnSpc>
              <a:spcBef>
                <a:spcPts val="1400"/>
              </a:spcBef>
              <a:spcAft>
                <a:spcPts val="0"/>
              </a:spcAft>
              <a:buSzPct val="100000"/>
              <a:buChar char=" "/>
            </a:pPr>
            <a:r>
              <a:rPr lang="en-US"/>
              <a:t>Pyrethrum is considered to be harmless to humans and animals, and maybe used as a spray, lotion or powder</a:t>
            </a:r>
            <a:endParaRPr/>
          </a:p>
          <a:p>
            <a:pPr indent="-129222" lvl="0" marL="91440" rtl="0" algn="l">
              <a:lnSpc>
                <a:spcPct val="90000"/>
              </a:lnSpc>
              <a:spcBef>
                <a:spcPts val="1400"/>
              </a:spcBef>
              <a:spcAft>
                <a:spcPts val="0"/>
              </a:spcAft>
              <a:buSzPct val="100000"/>
              <a:buChar char=" "/>
            </a:pPr>
            <a:r>
              <a:rPr lang="en-US"/>
              <a:t>Pyrethroids are much less toxic to humans than synthetic insectisides</a:t>
            </a:r>
            <a:endParaRPr/>
          </a:p>
          <a:p>
            <a:pPr indent="-129222" lvl="0" marL="91440" rtl="0" algn="l">
              <a:lnSpc>
                <a:spcPct val="90000"/>
              </a:lnSpc>
              <a:spcBef>
                <a:spcPts val="1400"/>
              </a:spcBef>
              <a:spcAft>
                <a:spcPts val="0"/>
              </a:spcAft>
              <a:buSzPct val="100000"/>
              <a:buChar char=" "/>
            </a:pPr>
            <a:r>
              <a:rPr lang="en-US"/>
              <a:t>Care should be taken as they can cause irritation or allergic reactions</a:t>
            </a:r>
            <a:br>
              <a:rPr lang="en-US"/>
            </a:br>
            <a:r>
              <a:rPr lang="en-US"/>
              <a:t>شامبو القمل </a:t>
            </a:r>
            <a:br>
              <a:rPr lang="en-US"/>
            </a:br>
            <a:r>
              <a:rPr lang="en-US"/>
              <a:t>DDT لغوه لانه بسبب سرطانات وبضل بالتربة لفترة يعني Dichlorodiphenyltrichloroethane</a:t>
            </a:r>
            <a:br>
              <a:rPr lang="en-US"/>
            </a:br>
            <a:r>
              <a:rPr lang="en-US"/>
              <a:t>كان يُستخدم الديديتي قبل كمضاد للحشرات</a:t>
            </a:r>
            <a:endParaRPr/>
          </a:p>
        </p:txBody>
      </p:sp>
      <p:pic>
        <p:nvPicPr>
          <p:cNvPr descr="chrysanthemum.jpg" id="1625" name="Google Shape;1625;p244"/>
          <p:cNvPicPr preferRelativeResize="0"/>
          <p:nvPr/>
        </p:nvPicPr>
        <p:blipFill rotWithShape="1">
          <a:blip r:embed="rId3">
            <a:alphaModFix/>
          </a:blip>
          <a:srcRect b="0" l="0" r="0" t="0"/>
          <a:stretch/>
        </p:blipFill>
        <p:spPr>
          <a:xfrm>
            <a:off x="5407490" y="0"/>
            <a:ext cx="2643950" cy="1981200"/>
          </a:xfrm>
          <a:prstGeom prst="rect">
            <a:avLst/>
          </a:prstGeom>
          <a:noFill/>
          <a:ln>
            <a:noFill/>
          </a:ln>
        </p:spPr>
      </p:pic>
      <p:pic>
        <p:nvPicPr>
          <p:cNvPr descr="chrysanthemum2.jpg" id="1626" name="Google Shape;1626;p244"/>
          <p:cNvPicPr preferRelativeResize="0"/>
          <p:nvPr/>
        </p:nvPicPr>
        <p:blipFill rotWithShape="1">
          <a:blip r:embed="rId4">
            <a:alphaModFix/>
          </a:blip>
          <a:srcRect b="0" l="0" r="0" t="0"/>
          <a:stretch/>
        </p:blipFill>
        <p:spPr>
          <a:xfrm>
            <a:off x="8128000" y="0"/>
            <a:ext cx="2540000" cy="1905000"/>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0" name="Shape 1630"/>
        <p:cNvGrpSpPr/>
        <p:nvPr/>
      </p:nvGrpSpPr>
      <p:grpSpPr>
        <a:xfrm>
          <a:off x="0" y="0"/>
          <a:ext cx="0" cy="0"/>
          <a:chOff x="0" y="0"/>
          <a:chExt cx="0" cy="0"/>
        </a:xfrm>
      </p:grpSpPr>
      <p:sp>
        <p:nvSpPr>
          <p:cNvPr id="1631" name="Google Shape;1631;p245"/>
          <p:cNvSpPr txBox="1"/>
          <p:nvPr>
            <p:ph type="ctrTitle"/>
          </p:nvPr>
        </p:nvSpPr>
        <p:spPr>
          <a:xfrm>
            <a:off x="3962399" y="1964267"/>
            <a:ext cx="7197726" cy="2421464"/>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4800"/>
              <a:buFont typeface="Calibri"/>
              <a:buNone/>
            </a:pPr>
            <a:r>
              <a:rPr lang="en-US"/>
              <a:t>THE ENDOCRINE SYSTEM</a:t>
            </a:r>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5" name="Shape 1635"/>
        <p:cNvGrpSpPr/>
        <p:nvPr/>
      </p:nvGrpSpPr>
      <p:grpSpPr>
        <a:xfrm>
          <a:off x="0" y="0"/>
          <a:ext cx="0" cy="0"/>
          <a:chOff x="0" y="0"/>
          <a:chExt cx="0" cy="0"/>
        </a:xfrm>
      </p:grpSpPr>
      <p:sp>
        <p:nvSpPr>
          <p:cNvPr id="1636" name="Google Shape;1636;p246"/>
          <p:cNvSpPr txBox="1"/>
          <p:nvPr>
            <p:ph type="title"/>
          </p:nvPr>
        </p:nvSpPr>
        <p:spPr>
          <a:xfrm>
            <a:off x="685801" y="609600"/>
            <a:ext cx="10131425" cy="14562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alibri"/>
              <a:buNone/>
            </a:pPr>
            <a:r>
              <a:rPr lang="en-US"/>
              <a:t>THE ENDOCRINE SYSTEM</a:t>
            </a:r>
            <a:endParaRPr/>
          </a:p>
        </p:txBody>
      </p:sp>
      <p:sp>
        <p:nvSpPr>
          <p:cNvPr id="1637" name="Google Shape;1637;p246"/>
          <p:cNvSpPr txBox="1"/>
          <p:nvPr>
            <p:ph idx="1" type="body"/>
          </p:nvPr>
        </p:nvSpPr>
        <p:spPr>
          <a:xfrm>
            <a:off x="1524000" y="1935480"/>
            <a:ext cx="9144000" cy="492252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800"/>
              <a:buChar char="•"/>
            </a:pPr>
            <a:r>
              <a:rPr lang="en-US"/>
              <a:t>Phytomedicines are often used in the treatment of hormonal disorders, but they are not a substitute for hormone replacement, (insulin in diabetes, or natural female and male sex hormones)</a:t>
            </a:r>
            <a:endParaRPr/>
          </a:p>
          <a:p>
            <a:pPr indent="-285750" lvl="0" marL="285750" rtl="0" algn="l">
              <a:spcBef>
                <a:spcPts val="1000"/>
              </a:spcBef>
              <a:spcAft>
                <a:spcPts val="0"/>
              </a:spcAft>
              <a:buSzPts val="1800"/>
              <a:buChar char="•"/>
            </a:pPr>
            <a:r>
              <a:rPr lang="en-US"/>
              <a:t>In diabetic patients, many foods and herbs can help to reduce blood glucose levels and may assist in controlling hyperglycaemia in milder cases of diabetes type 2</a:t>
            </a:r>
            <a:endParaRPr/>
          </a:p>
          <a:p>
            <a:pPr indent="-285750" lvl="0" marL="285750" rtl="0" algn="l">
              <a:spcBef>
                <a:spcPts val="1000"/>
              </a:spcBef>
              <a:spcAft>
                <a:spcPts val="0"/>
              </a:spcAft>
              <a:buSzPts val="1800"/>
              <a:buChar char="•"/>
            </a:pPr>
            <a:r>
              <a:rPr lang="en-US"/>
              <a:t>Phytomedicines are much less potent in effect than the sex hormones</a:t>
            </a:r>
            <a:endParaRPr/>
          </a:p>
          <a:p>
            <a:pPr indent="-285750" lvl="0" marL="285750" rtl="0" algn="l">
              <a:spcBef>
                <a:spcPts val="1000"/>
              </a:spcBef>
              <a:spcAft>
                <a:spcPts val="0"/>
              </a:spcAft>
              <a:buSzPts val="1800"/>
              <a:buChar char="•"/>
            </a:pPr>
            <a:r>
              <a:rPr lang="en-US"/>
              <a:t>There are several conditions for which phytomedicines may offer at least some symptomatic relief like premenstrual syndrome and menopause</a:t>
            </a:r>
            <a:endParaRPr/>
          </a:p>
          <a:p>
            <a:pPr indent="-285750" lvl="0" marL="285750" rtl="0" algn="l">
              <a:spcBef>
                <a:spcPts val="1000"/>
              </a:spcBef>
              <a:spcAft>
                <a:spcPts val="0"/>
              </a:spcAft>
              <a:buSzPts val="1800"/>
              <a:buChar char="•"/>
            </a:pPr>
            <a:r>
              <a:rPr lang="en-US"/>
              <a:t>Certain phytomedicines also have beneficial effects in benign prostatic hyperplasia</a:t>
            </a:r>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1" name="Shape 1641"/>
        <p:cNvGrpSpPr/>
        <p:nvPr/>
      </p:nvGrpSpPr>
      <p:grpSpPr>
        <a:xfrm>
          <a:off x="0" y="0"/>
          <a:ext cx="0" cy="0"/>
          <a:chOff x="0" y="0"/>
          <a:chExt cx="0" cy="0"/>
        </a:xfrm>
      </p:grpSpPr>
      <p:sp>
        <p:nvSpPr>
          <p:cNvPr id="1642" name="Google Shape;1642;p247"/>
          <p:cNvSpPr txBox="1"/>
          <p:nvPr>
            <p:ph type="title"/>
          </p:nvPr>
        </p:nvSpPr>
        <p:spPr>
          <a:xfrm>
            <a:off x="1524000" y="704088"/>
            <a:ext cx="9144000" cy="11430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alibri"/>
              <a:buNone/>
            </a:pPr>
            <a:r>
              <a:rPr lang="en-US"/>
              <a:t>HYPOGLYCEMIC AND ANTI-DIABETIC HERBS</a:t>
            </a:r>
            <a:endParaRPr/>
          </a:p>
        </p:txBody>
      </p:sp>
      <p:sp>
        <p:nvSpPr>
          <p:cNvPr id="1643" name="Google Shape;1643;p247"/>
          <p:cNvSpPr txBox="1"/>
          <p:nvPr>
            <p:ph idx="1" type="body"/>
          </p:nvPr>
        </p:nvSpPr>
        <p:spPr>
          <a:xfrm>
            <a:off x="1524000" y="1935480"/>
            <a:ext cx="9144000" cy="438912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800"/>
              <a:buChar char="•"/>
            </a:pPr>
            <a:r>
              <a:rPr lang="en-US"/>
              <a:t>Many plants and foods lower blood glucose levels by a variety of mechanisms</a:t>
            </a:r>
            <a:endParaRPr/>
          </a:p>
          <a:p>
            <a:pPr indent="-285750" lvl="1" marL="742950" rtl="0" algn="l">
              <a:spcBef>
                <a:spcPts val="1000"/>
              </a:spcBef>
              <a:spcAft>
                <a:spcPts val="0"/>
              </a:spcAft>
              <a:buSzPts val="1600"/>
              <a:buChar char="•"/>
            </a:pPr>
            <a:r>
              <a:rPr lang="en-US"/>
              <a:t>Complex carbohydrate preparations, such as guar gum, act by inhibiting glucose absorption from the gut and hence preventing the surge in blood glucose that can occur immediately after a meal</a:t>
            </a:r>
            <a:endParaRPr/>
          </a:p>
          <a:p>
            <a:pPr indent="-285750" lvl="1" marL="742950" rtl="0" algn="l">
              <a:spcBef>
                <a:spcPts val="1000"/>
              </a:spcBef>
              <a:spcAft>
                <a:spcPts val="0"/>
              </a:spcAft>
              <a:buSzPts val="1600"/>
              <a:buChar char="•"/>
            </a:pPr>
            <a:r>
              <a:rPr lang="en-US"/>
              <a:t>High-fiber diets also affect glucose absorption from the GIT and regulate blood cholesterol levels</a:t>
            </a:r>
            <a:endParaRPr/>
          </a:p>
          <a:p>
            <a:pPr indent="-184150" lvl="1" marL="742950" rtl="0" algn="l">
              <a:spcBef>
                <a:spcPts val="1000"/>
              </a:spcBef>
              <a:spcAft>
                <a:spcPts val="0"/>
              </a:spcAft>
              <a:buSzPts val="1600"/>
              <a:buNone/>
            </a:pPr>
            <a:r>
              <a:t/>
            </a:r>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7" name="Shape 1647"/>
        <p:cNvGrpSpPr/>
        <p:nvPr/>
      </p:nvGrpSpPr>
      <p:grpSpPr>
        <a:xfrm>
          <a:off x="0" y="0"/>
          <a:ext cx="0" cy="0"/>
          <a:chOff x="0" y="0"/>
          <a:chExt cx="0" cy="0"/>
        </a:xfrm>
      </p:grpSpPr>
      <p:sp>
        <p:nvSpPr>
          <p:cNvPr id="1648" name="Google Shape;1648;p248"/>
          <p:cNvSpPr txBox="1"/>
          <p:nvPr>
            <p:ph idx="1" type="body"/>
          </p:nvPr>
        </p:nvSpPr>
        <p:spPr>
          <a:xfrm>
            <a:off x="1524000" y="1935480"/>
            <a:ext cx="8915400" cy="492252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800"/>
              <a:buNone/>
            </a:pPr>
            <a:r>
              <a:rPr lang="en-US"/>
              <a:t>Guar </a:t>
            </a:r>
            <a:r>
              <a:rPr lang="en-US">
                <a:solidFill>
                  <a:srgbClr val="801B14"/>
                </a:solidFill>
              </a:rPr>
              <a:t>gum</a:t>
            </a:r>
            <a:endParaRPr/>
          </a:p>
          <a:p>
            <a:pPr indent="-285750" lvl="0" marL="285750" rtl="0" algn="l">
              <a:spcBef>
                <a:spcPts val="1000"/>
              </a:spcBef>
              <a:spcAft>
                <a:spcPts val="0"/>
              </a:spcAft>
              <a:buSzPts val="1800"/>
              <a:buChar char="•"/>
            </a:pPr>
            <a:r>
              <a:rPr i="1" lang="en-US">
                <a:solidFill>
                  <a:schemeClr val="accent1"/>
                </a:solidFill>
              </a:rPr>
              <a:t>Cyamopsis tetragonolobus </a:t>
            </a:r>
            <a:r>
              <a:rPr lang="en-US">
                <a:solidFill>
                  <a:schemeClr val="accent1"/>
                </a:solidFill>
              </a:rPr>
              <a:t> </a:t>
            </a:r>
            <a:endParaRPr/>
          </a:p>
          <a:p>
            <a:pPr indent="-285750" lvl="0" marL="285750" rtl="0" algn="l">
              <a:spcBef>
                <a:spcPts val="1000"/>
              </a:spcBef>
              <a:spcAft>
                <a:spcPts val="0"/>
              </a:spcAft>
              <a:buSzPts val="1800"/>
              <a:buChar char="•"/>
            </a:pPr>
            <a:r>
              <a:rPr lang="en-US"/>
              <a:t>Family: Leguminosae</a:t>
            </a:r>
            <a:endParaRPr i="1"/>
          </a:p>
          <a:p>
            <a:pPr indent="-285750" lvl="0" marL="285750" rtl="0" algn="l">
              <a:spcBef>
                <a:spcPts val="1000"/>
              </a:spcBef>
              <a:spcAft>
                <a:spcPts val="0"/>
              </a:spcAft>
              <a:buSzPts val="1800"/>
              <a:buChar char="•"/>
            </a:pPr>
            <a:r>
              <a:rPr lang="en-US"/>
              <a:t>Guar gum is obtained from the ground endosperms of the seeds</a:t>
            </a:r>
            <a:endParaRPr/>
          </a:p>
          <a:p>
            <a:pPr indent="-285750" lvl="0" marL="285750" rtl="0" algn="l">
              <a:spcBef>
                <a:spcPts val="1000"/>
              </a:spcBef>
              <a:spcAft>
                <a:spcPts val="0"/>
              </a:spcAft>
              <a:buSzPts val="1800"/>
              <a:buChar char="•"/>
            </a:pPr>
            <a:r>
              <a:rPr lang="en-US"/>
              <a:t>The flour is a source of fiber and used as an adjunct in the treatment of diabetes</a:t>
            </a:r>
            <a:endParaRPr/>
          </a:p>
          <a:p>
            <a:pPr indent="-285750" lvl="0" marL="285750" rtl="0" algn="l">
              <a:spcBef>
                <a:spcPts val="1000"/>
              </a:spcBef>
              <a:spcAft>
                <a:spcPts val="0"/>
              </a:spcAft>
              <a:buSzPts val="1800"/>
              <a:buChar char="•"/>
            </a:pPr>
            <a:r>
              <a:rPr lang="en-US"/>
              <a:t>Constituents: polysaccharides composed of straight and branched chains of D-galactose and D-mannose polymers</a:t>
            </a:r>
            <a:endParaRPr/>
          </a:p>
          <a:p>
            <a:pPr indent="-285750" lvl="0" marL="285750" rtl="0" algn="l">
              <a:spcBef>
                <a:spcPts val="1000"/>
              </a:spcBef>
              <a:spcAft>
                <a:spcPts val="0"/>
              </a:spcAft>
              <a:buSzPts val="1800"/>
              <a:buChar char="•"/>
            </a:pPr>
            <a:r>
              <a:rPr lang="en-US"/>
              <a:t>Uses:</a:t>
            </a:r>
            <a:endParaRPr/>
          </a:p>
          <a:p>
            <a:pPr indent="-285750" lvl="1" marL="742950" rtl="0" algn="l">
              <a:spcBef>
                <a:spcPts val="1000"/>
              </a:spcBef>
              <a:spcAft>
                <a:spcPts val="0"/>
              </a:spcAft>
              <a:buSzPts val="1600"/>
              <a:buChar char="•"/>
            </a:pPr>
            <a:r>
              <a:rPr lang="en-US"/>
              <a:t>The flour reduces pre- and postprandial glucose levels and is usually given with meals</a:t>
            </a:r>
            <a:endParaRPr/>
          </a:p>
          <a:p>
            <a:pPr indent="-285750" lvl="1" marL="742950" rtl="0" algn="l">
              <a:spcBef>
                <a:spcPts val="1000"/>
              </a:spcBef>
              <a:spcAft>
                <a:spcPts val="0"/>
              </a:spcAft>
              <a:buSzPts val="1600"/>
              <a:buChar char="•"/>
            </a:pPr>
            <a:r>
              <a:rPr lang="en-US"/>
              <a:t>Lowers blood lipid levels </a:t>
            </a:r>
            <a:endParaRPr/>
          </a:p>
          <a:p>
            <a:pPr indent="-285750" lvl="1" marL="742950" rtl="0" algn="l">
              <a:spcBef>
                <a:spcPts val="1000"/>
              </a:spcBef>
              <a:spcAft>
                <a:spcPts val="0"/>
              </a:spcAft>
              <a:buSzPts val="1600"/>
              <a:buChar char="•"/>
            </a:pPr>
            <a:r>
              <a:rPr lang="en-US"/>
              <a:t>Used as tablet binder</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114"/>
          <p:cNvSpPr txBox="1"/>
          <p:nvPr>
            <p:ph type="title"/>
          </p:nvPr>
        </p:nvSpPr>
        <p:spPr>
          <a:xfrm>
            <a:off x="1847850" y="188913"/>
            <a:ext cx="8229600" cy="360362"/>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chemeClr val="accent1"/>
              </a:buClr>
              <a:buSzPct val="100000"/>
              <a:buFont typeface="Arial"/>
              <a:buNone/>
            </a:pPr>
            <a:r>
              <a:rPr lang="en-US" sz="4000">
                <a:latin typeface="Arial"/>
                <a:ea typeface="Arial"/>
                <a:cs typeface="Arial"/>
                <a:sym typeface="Arial"/>
              </a:rPr>
              <a:t>Passiflora Actions</a:t>
            </a:r>
            <a:endParaRPr sz="4000">
              <a:latin typeface="Arial"/>
              <a:ea typeface="Arial"/>
              <a:cs typeface="Arial"/>
              <a:sym typeface="Arial"/>
            </a:endParaRPr>
          </a:p>
        </p:txBody>
      </p:sp>
      <p:sp>
        <p:nvSpPr>
          <p:cNvPr id="831" name="Google Shape;831;p114"/>
          <p:cNvSpPr txBox="1"/>
          <p:nvPr>
            <p:ph idx="1" type="body"/>
          </p:nvPr>
        </p:nvSpPr>
        <p:spPr>
          <a:xfrm>
            <a:off x="1703388" y="549276"/>
            <a:ext cx="8964612" cy="6308725"/>
          </a:xfrm>
          <a:prstGeom prst="rect">
            <a:avLst/>
          </a:prstGeom>
          <a:noFill/>
          <a:ln>
            <a:noFill/>
          </a:ln>
        </p:spPr>
        <p:txBody>
          <a:bodyPr anchorCtr="0" anchor="t" bIns="45700" lIns="91425" spcFirstLastPara="1" rIns="91425" wrap="square" tIns="45700">
            <a:normAutofit/>
          </a:bodyPr>
          <a:lstStyle/>
          <a:p>
            <a:pPr indent="-609600" lvl="0" marL="609600" rtl="0" algn="l">
              <a:spcBef>
                <a:spcPts val="0"/>
              </a:spcBef>
              <a:spcAft>
                <a:spcPts val="0"/>
              </a:spcAft>
              <a:buSzPts val="1440"/>
              <a:buFont typeface="Arial"/>
              <a:buAutoNum type="arabicPeriod"/>
            </a:pPr>
            <a:r>
              <a:rPr lang="en-US">
                <a:solidFill>
                  <a:srgbClr val="3366FF"/>
                </a:solidFill>
                <a:latin typeface="Arial"/>
                <a:ea typeface="Arial"/>
                <a:cs typeface="Arial"/>
                <a:sym typeface="Arial"/>
              </a:rPr>
              <a:t>Anti-inflammatory</a:t>
            </a:r>
            <a:endParaRPr/>
          </a:p>
          <a:p>
            <a:pPr indent="-609600" lvl="0" marL="609600" rtl="0" algn="l">
              <a:spcBef>
                <a:spcPts val="1000"/>
              </a:spcBef>
              <a:spcAft>
                <a:spcPts val="0"/>
              </a:spcAft>
              <a:buSzPts val="1440"/>
              <a:buFont typeface="Arial"/>
              <a:buAutoNum type="arabicPeriod"/>
            </a:pPr>
            <a:r>
              <a:rPr lang="en-US">
                <a:solidFill>
                  <a:srgbClr val="3366FF"/>
                </a:solidFill>
                <a:latin typeface="Arial"/>
                <a:ea typeface="Arial"/>
                <a:cs typeface="Arial"/>
                <a:sym typeface="Arial"/>
              </a:rPr>
              <a:t>Antispasmodic</a:t>
            </a:r>
            <a:endParaRPr/>
          </a:p>
          <a:p>
            <a:pPr indent="-609600" lvl="0" marL="609600" rtl="0" algn="l">
              <a:spcBef>
                <a:spcPts val="1000"/>
              </a:spcBef>
              <a:spcAft>
                <a:spcPts val="0"/>
              </a:spcAft>
              <a:buSzPts val="1440"/>
              <a:buFont typeface="Arial"/>
              <a:buAutoNum type="arabicPeriod"/>
            </a:pPr>
            <a:r>
              <a:rPr lang="en-US">
                <a:solidFill>
                  <a:srgbClr val="3366FF"/>
                </a:solidFill>
                <a:latin typeface="Arial"/>
                <a:ea typeface="Arial"/>
                <a:cs typeface="Arial"/>
                <a:sym typeface="Arial"/>
              </a:rPr>
              <a:t>Diaphoretic-بزيد التعرق</a:t>
            </a:r>
            <a:endParaRPr>
              <a:solidFill>
                <a:srgbClr val="3366FF"/>
              </a:solidFill>
              <a:latin typeface="Arial"/>
              <a:ea typeface="Arial"/>
              <a:cs typeface="Arial"/>
              <a:sym typeface="Arial"/>
            </a:endParaRPr>
          </a:p>
          <a:p>
            <a:pPr indent="-609600" lvl="0" marL="609600" rtl="0" algn="l">
              <a:spcBef>
                <a:spcPts val="1000"/>
              </a:spcBef>
              <a:spcAft>
                <a:spcPts val="0"/>
              </a:spcAft>
              <a:buSzPts val="1440"/>
              <a:buFont typeface="Arial"/>
              <a:buAutoNum type="arabicPeriod"/>
            </a:pPr>
            <a:r>
              <a:rPr lang="en-US">
                <a:solidFill>
                  <a:srgbClr val="3366FF"/>
                </a:solidFill>
                <a:latin typeface="Arial"/>
                <a:ea typeface="Arial"/>
                <a:cs typeface="Arial"/>
                <a:sym typeface="Arial"/>
              </a:rPr>
              <a:t>Hypnotic-اكثر استخدام  </a:t>
            </a:r>
            <a:r>
              <a:rPr lang="en-US">
                <a:latin typeface="Arial"/>
                <a:ea typeface="Arial"/>
                <a:cs typeface="Arial"/>
                <a:sym typeface="Arial"/>
              </a:rPr>
              <a:t>(also sleeplessness caused by brain inflammation). </a:t>
            </a:r>
            <a:endParaRPr/>
          </a:p>
          <a:p>
            <a:pPr indent="-609600" lvl="0" marL="609600" rtl="0" algn="l">
              <a:spcBef>
                <a:spcPts val="1000"/>
              </a:spcBef>
              <a:spcAft>
                <a:spcPts val="0"/>
              </a:spcAft>
              <a:buSzPts val="1440"/>
              <a:buFont typeface="Arial"/>
              <a:buAutoNum type="arabicPeriod"/>
            </a:pPr>
            <a:r>
              <a:rPr lang="en-US">
                <a:solidFill>
                  <a:srgbClr val="3366FF"/>
                </a:solidFill>
                <a:latin typeface="Arial"/>
                <a:ea typeface="Arial"/>
                <a:cs typeface="Arial"/>
                <a:sym typeface="Arial"/>
              </a:rPr>
              <a:t>Anti- anxiety  </a:t>
            </a:r>
            <a:endParaRPr/>
          </a:p>
          <a:p>
            <a:pPr indent="-609600" lvl="0" marL="609600" rtl="0" algn="l">
              <a:spcBef>
                <a:spcPts val="1000"/>
              </a:spcBef>
              <a:spcAft>
                <a:spcPts val="0"/>
              </a:spcAft>
              <a:buSzPts val="1440"/>
              <a:buFont typeface="Arial"/>
              <a:buAutoNum type="arabicPeriod"/>
            </a:pPr>
            <a:r>
              <a:rPr lang="en-US">
                <a:solidFill>
                  <a:srgbClr val="3366FF"/>
                </a:solidFill>
                <a:latin typeface="Arial"/>
                <a:ea typeface="Arial"/>
                <a:cs typeface="Arial"/>
                <a:sym typeface="Arial"/>
              </a:rPr>
              <a:t>Hypotensive</a:t>
            </a:r>
            <a:r>
              <a:rPr lang="en-US">
                <a:latin typeface="Arial"/>
                <a:ea typeface="Arial"/>
                <a:cs typeface="Arial"/>
                <a:sym typeface="Arial"/>
              </a:rPr>
              <a:t> (decreased high blood pressure) </a:t>
            </a:r>
            <a:endParaRPr/>
          </a:p>
          <a:p>
            <a:pPr indent="-609600" lvl="0" marL="609600" rtl="0" algn="l">
              <a:spcBef>
                <a:spcPts val="1000"/>
              </a:spcBef>
              <a:spcAft>
                <a:spcPts val="0"/>
              </a:spcAft>
              <a:buSzPts val="1440"/>
              <a:buFont typeface="Arial"/>
              <a:buAutoNum type="arabicPeriod"/>
            </a:pPr>
            <a:r>
              <a:rPr lang="en-US">
                <a:solidFill>
                  <a:srgbClr val="3366FF"/>
                </a:solidFill>
                <a:latin typeface="Arial"/>
                <a:ea typeface="Arial"/>
                <a:cs typeface="Arial"/>
                <a:sym typeface="Arial"/>
              </a:rPr>
              <a:t>Relief of nervousness </a:t>
            </a:r>
            <a:endParaRPr>
              <a:solidFill>
                <a:srgbClr val="3366FF"/>
              </a:solidFill>
              <a:latin typeface="Arial"/>
              <a:ea typeface="Arial"/>
              <a:cs typeface="Arial"/>
              <a:sym typeface="Arial"/>
            </a:endParaRPr>
          </a:p>
          <a:p>
            <a:pPr indent="-609600" lvl="0" marL="609600" rtl="0" algn="l">
              <a:spcBef>
                <a:spcPts val="1000"/>
              </a:spcBef>
              <a:spcAft>
                <a:spcPts val="0"/>
              </a:spcAft>
              <a:buSzPts val="1440"/>
              <a:buFont typeface="Arial"/>
              <a:buAutoNum type="arabicPeriod"/>
            </a:pPr>
            <a:r>
              <a:rPr lang="en-US">
                <a:solidFill>
                  <a:srgbClr val="3366FF"/>
                </a:solidFill>
                <a:latin typeface="Arial"/>
                <a:ea typeface="Arial"/>
                <a:cs typeface="Arial"/>
                <a:sym typeface="Arial"/>
              </a:rPr>
              <a:t>Sedative</a:t>
            </a:r>
            <a:r>
              <a:rPr lang="en-US">
                <a:latin typeface="Arial"/>
                <a:ea typeface="Arial"/>
                <a:cs typeface="Arial"/>
                <a:sym typeface="Arial"/>
              </a:rPr>
              <a:t> in nervous disorders especially in children.</a:t>
            </a:r>
            <a:endParaRPr/>
          </a:p>
          <a:p>
            <a:pPr indent="-609600" lvl="0" marL="609600" rtl="0" algn="l">
              <a:spcBef>
                <a:spcPts val="1000"/>
              </a:spcBef>
              <a:spcAft>
                <a:spcPts val="0"/>
              </a:spcAft>
              <a:buSzPts val="1440"/>
              <a:buFont typeface="Arial"/>
              <a:buAutoNum type="arabicPeriod"/>
            </a:pPr>
            <a:r>
              <a:rPr lang="en-US">
                <a:solidFill>
                  <a:srgbClr val="3366FF"/>
                </a:solidFill>
                <a:latin typeface="Arial"/>
                <a:ea typeface="Arial"/>
                <a:cs typeface="Arial"/>
                <a:sym typeface="Arial"/>
              </a:rPr>
              <a:t>Analgesic </a:t>
            </a:r>
            <a:r>
              <a:rPr lang="en-US">
                <a:latin typeface="Arial"/>
                <a:ea typeface="Arial"/>
                <a:cs typeface="Arial"/>
                <a:sym typeface="Arial"/>
              </a:rPr>
              <a:t>(pain-killing)  without side effects.</a:t>
            </a:r>
            <a:endParaRPr/>
          </a:p>
          <a:p>
            <a:pPr indent="-609600" lvl="0" marL="609600" rtl="0" algn="l">
              <a:spcBef>
                <a:spcPts val="1000"/>
              </a:spcBef>
              <a:spcAft>
                <a:spcPts val="0"/>
              </a:spcAft>
              <a:buSzPts val="1440"/>
              <a:buFont typeface="Arial"/>
              <a:buAutoNum type="arabicPeriod"/>
            </a:pPr>
            <a:r>
              <a:rPr lang="en-US">
                <a:solidFill>
                  <a:srgbClr val="3366FF"/>
                </a:solidFill>
                <a:latin typeface="Arial"/>
                <a:ea typeface="Arial"/>
                <a:cs typeface="Arial"/>
                <a:sym typeface="Arial"/>
              </a:rPr>
              <a:t>Relieve bronchial asthma </a:t>
            </a:r>
            <a:r>
              <a:rPr lang="en-US">
                <a:latin typeface="Arial"/>
                <a:ea typeface="Arial"/>
                <a:cs typeface="Arial"/>
                <a:sym typeface="Arial"/>
              </a:rPr>
              <a:t>attack.</a:t>
            </a:r>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2" name="Shape 1652"/>
        <p:cNvGrpSpPr/>
        <p:nvPr/>
      </p:nvGrpSpPr>
      <p:grpSpPr>
        <a:xfrm>
          <a:off x="0" y="0"/>
          <a:ext cx="0" cy="0"/>
          <a:chOff x="0" y="0"/>
          <a:chExt cx="0" cy="0"/>
        </a:xfrm>
      </p:grpSpPr>
      <p:sp>
        <p:nvSpPr>
          <p:cNvPr id="1653" name="Google Shape;1653;p249"/>
          <p:cNvSpPr txBox="1"/>
          <p:nvPr>
            <p:ph idx="1" type="body"/>
          </p:nvPr>
        </p:nvSpPr>
        <p:spPr>
          <a:xfrm>
            <a:off x="1524000" y="1219200"/>
            <a:ext cx="9144000" cy="510540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800"/>
              <a:buNone/>
            </a:pPr>
            <a:r>
              <a:rPr lang="en-US"/>
              <a:t>Fenugreek  الحلبة</a:t>
            </a:r>
            <a:endParaRPr/>
          </a:p>
          <a:p>
            <a:pPr indent="-285750" lvl="0" marL="285750" rtl="0" algn="l">
              <a:spcBef>
                <a:spcPts val="1000"/>
              </a:spcBef>
              <a:spcAft>
                <a:spcPts val="0"/>
              </a:spcAft>
              <a:buSzPts val="1800"/>
              <a:buChar char="•"/>
            </a:pPr>
            <a:r>
              <a:rPr i="1" lang="en-US">
                <a:solidFill>
                  <a:schemeClr val="accent1"/>
                </a:solidFill>
              </a:rPr>
              <a:t>Trigonella foenum-graecum</a:t>
            </a:r>
            <a:endParaRPr i="1">
              <a:solidFill>
                <a:schemeClr val="accent1"/>
              </a:solidFill>
            </a:endParaRPr>
          </a:p>
          <a:p>
            <a:pPr indent="-285750" lvl="0" marL="285750" rtl="0" algn="l">
              <a:spcBef>
                <a:spcPts val="1000"/>
              </a:spcBef>
              <a:spcAft>
                <a:spcPts val="0"/>
              </a:spcAft>
              <a:buSzPts val="1800"/>
              <a:buChar char="•"/>
            </a:pPr>
            <a:r>
              <a:rPr lang="en-US"/>
              <a:t>Part used </a:t>
            </a:r>
            <a:r>
              <a:rPr lang="en-US">
                <a:solidFill>
                  <a:srgbClr val="801B14"/>
                </a:solidFill>
              </a:rPr>
              <a:t>seeds</a:t>
            </a:r>
            <a:endParaRPr/>
          </a:p>
          <a:p>
            <a:pPr indent="-285750" lvl="0" marL="285750" rtl="0" algn="l">
              <a:spcBef>
                <a:spcPts val="1000"/>
              </a:spcBef>
              <a:spcAft>
                <a:spcPts val="0"/>
              </a:spcAft>
              <a:buSzPts val="1800"/>
              <a:buChar char="•"/>
            </a:pPr>
            <a:r>
              <a:rPr lang="en-US"/>
              <a:t>Uses:</a:t>
            </a:r>
            <a:endParaRPr/>
          </a:p>
          <a:p>
            <a:pPr indent="-285750" lvl="1" marL="742950" rtl="0" algn="l">
              <a:spcBef>
                <a:spcPts val="1000"/>
              </a:spcBef>
              <a:spcAft>
                <a:spcPts val="0"/>
              </a:spcAft>
              <a:buSzPts val="1600"/>
              <a:buChar char="•"/>
            </a:pPr>
            <a:r>
              <a:rPr lang="en-US"/>
              <a:t>Glucose lowering</a:t>
            </a:r>
            <a:endParaRPr/>
          </a:p>
          <a:p>
            <a:pPr indent="-285750" lvl="1" marL="742950" rtl="0" algn="l">
              <a:spcBef>
                <a:spcPts val="1000"/>
              </a:spcBef>
              <a:spcAft>
                <a:spcPts val="0"/>
              </a:spcAft>
              <a:buSzPts val="1600"/>
              <a:buChar char="•"/>
            </a:pPr>
            <a:r>
              <a:rPr lang="en-US"/>
              <a:t>Indigestion</a:t>
            </a:r>
            <a:endParaRPr/>
          </a:p>
          <a:p>
            <a:pPr indent="-285750" lvl="1" marL="742950" rtl="0" algn="l">
              <a:spcBef>
                <a:spcPts val="1000"/>
              </a:spcBef>
              <a:spcAft>
                <a:spcPts val="0"/>
              </a:spcAft>
              <a:buSzPts val="1600"/>
              <a:buChar char="•"/>
            </a:pPr>
            <a:r>
              <a:rPr lang="en-US"/>
              <a:t>Galactagogue (induces lactation)</a:t>
            </a:r>
            <a:endParaRPr/>
          </a:p>
          <a:p>
            <a:pPr indent="-285750" lvl="1" marL="742950" rtl="0" algn="l">
              <a:spcBef>
                <a:spcPts val="1000"/>
              </a:spcBef>
              <a:spcAft>
                <a:spcPts val="0"/>
              </a:spcAft>
              <a:buSzPts val="1600"/>
              <a:buChar char="•"/>
            </a:pPr>
            <a:r>
              <a:rPr lang="en-US"/>
              <a:t>Hypocholesterolemic</a:t>
            </a:r>
            <a:endParaRPr/>
          </a:p>
          <a:p>
            <a:pPr indent="-171450" lvl="0" marL="285750" rtl="0" algn="l">
              <a:spcBef>
                <a:spcPts val="1000"/>
              </a:spcBef>
              <a:spcAft>
                <a:spcPts val="0"/>
              </a:spcAft>
              <a:buSzPts val="1800"/>
              <a:buNone/>
            </a:pPr>
            <a:r>
              <a:t/>
            </a:r>
            <a:endParaRPr i="1"/>
          </a:p>
          <a:p>
            <a:pPr indent="-171450" lvl="0" marL="285750" rtl="0" algn="l">
              <a:spcBef>
                <a:spcPts val="1000"/>
              </a:spcBef>
              <a:spcAft>
                <a:spcPts val="0"/>
              </a:spcAft>
              <a:buSzPts val="1800"/>
              <a:buNone/>
            </a:pPr>
            <a:r>
              <a:t/>
            </a:r>
            <a:endParaRPr/>
          </a:p>
        </p:txBody>
      </p:sp>
      <p:pic>
        <p:nvPicPr>
          <p:cNvPr descr="trigonella-foenum-graecum.jpg" id="1654" name="Google Shape;1654;p249"/>
          <p:cNvPicPr preferRelativeResize="0"/>
          <p:nvPr/>
        </p:nvPicPr>
        <p:blipFill rotWithShape="1">
          <a:blip r:embed="rId3">
            <a:alphaModFix/>
          </a:blip>
          <a:srcRect b="0" l="0" r="0" t="0"/>
          <a:stretch/>
        </p:blipFill>
        <p:spPr>
          <a:xfrm>
            <a:off x="7144512" y="1143000"/>
            <a:ext cx="3247264" cy="2438400"/>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8" name="Shape 1658"/>
        <p:cNvGrpSpPr/>
        <p:nvPr/>
      </p:nvGrpSpPr>
      <p:grpSpPr>
        <a:xfrm>
          <a:off x="0" y="0"/>
          <a:ext cx="0" cy="0"/>
          <a:chOff x="0" y="0"/>
          <a:chExt cx="0" cy="0"/>
        </a:xfrm>
      </p:grpSpPr>
      <p:sp>
        <p:nvSpPr>
          <p:cNvPr id="1659" name="Google Shape;1659;p250"/>
          <p:cNvSpPr txBox="1"/>
          <p:nvPr>
            <p:ph type="title"/>
          </p:nvPr>
        </p:nvSpPr>
        <p:spPr>
          <a:xfrm>
            <a:off x="1981200" y="228600"/>
            <a:ext cx="8229600" cy="11430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4500"/>
              <a:buFont typeface="Calibri"/>
              <a:buNone/>
            </a:pPr>
            <a:r>
              <a:rPr lang="en-US" sz="4500"/>
              <a:t>CINNAMON </a:t>
            </a:r>
            <a:r>
              <a:rPr lang="en-US" sz="4500">
                <a:solidFill>
                  <a:srgbClr val="801B14"/>
                </a:solidFill>
              </a:rPr>
              <a:t>BARK</a:t>
            </a:r>
            <a:endParaRPr sz="4500">
              <a:solidFill>
                <a:srgbClr val="801B14"/>
              </a:solidFill>
            </a:endParaRPr>
          </a:p>
        </p:txBody>
      </p:sp>
      <p:sp>
        <p:nvSpPr>
          <p:cNvPr id="1660" name="Google Shape;1660;p250"/>
          <p:cNvSpPr txBox="1"/>
          <p:nvPr>
            <p:ph idx="1" type="body"/>
          </p:nvPr>
        </p:nvSpPr>
        <p:spPr>
          <a:xfrm>
            <a:off x="1524000" y="1600200"/>
            <a:ext cx="9296400" cy="5257800"/>
          </a:xfrm>
          <a:prstGeom prst="rect">
            <a:avLst/>
          </a:prstGeom>
          <a:noFill/>
          <a:ln>
            <a:noFill/>
          </a:ln>
        </p:spPr>
        <p:txBody>
          <a:bodyPr anchorCtr="0" anchor="ctr" bIns="45700" lIns="91425" spcFirstLastPara="1" rIns="91425" wrap="square" tIns="45700">
            <a:normAutofit fontScale="70000" lnSpcReduction="20000"/>
          </a:bodyPr>
          <a:lstStyle/>
          <a:p>
            <a:pPr indent="-285750" lvl="0" marL="285750" rtl="0" algn="l">
              <a:spcBef>
                <a:spcPts val="0"/>
              </a:spcBef>
              <a:spcAft>
                <a:spcPts val="0"/>
              </a:spcAft>
              <a:buSzPct val="100000"/>
              <a:buChar char="•"/>
            </a:pPr>
            <a:r>
              <a:rPr b="1" i="1" lang="en-US" sz="3200">
                <a:solidFill>
                  <a:schemeClr val="accent1"/>
                </a:solidFill>
                <a:latin typeface="Arial"/>
                <a:ea typeface="Arial"/>
                <a:cs typeface="Arial"/>
                <a:sym typeface="Arial"/>
              </a:rPr>
              <a:t>Cinnamomum zeylanicum </a:t>
            </a:r>
            <a:r>
              <a:rPr b="1" lang="en-US" sz="3200">
                <a:latin typeface="Arial"/>
                <a:ea typeface="Arial"/>
                <a:cs typeface="Arial"/>
                <a:sym typeface="Arial"/>
              </a:rPr>
              <a:t>(Ceylon Cinnamon) (Srilanka)</a:t>
            </a:r>
            <a:endParaRPr/>
          </a:p>
          <a:p>
            <a:pPr indent="-285750" lvl="0" marL="285750" rtl="0" algn="l">
              <a:spcBef>
                <a:spcPts val="1000"/>
              </a:spcBef>
              <a:spcAft>
                <a:spcPts val="0"/>
              </a:spcAft>
              <a:buSzPct val="100000"/>
              <a:buChar char="•"/>
            </a:pPr>
            <a:r>
              <a:rPr b="1" i="1" lang="en-US" sz="3200">
                <a:solidFill>
                  <a:srgbClr val="72A376"/>
                </a:solidFill>
                <a:latin typeface="Arial"/>
                <a:ea typeface="Arial"/>
                <a:cs typeface="Arial"/>
                <a:sym typeface="Arial"/>
              </a:rPr>
              <a:t>Cinnamomum cassia </a:t>
            </a:r>
            <a:r>
              <a:rPr b="1" lang="en-US" sz="3200">
                <a:latin typeface="Arial"/>
                <a:ea typeface="Arial"/>
                <a:cs typeface="Arial"/>
                <a:sym typeface="Arial"/>
              </a:rPr>
              <a:t>(Chinese Cinnamon)</a:t>
            </a:r>
            <a:endParaRPr/>
          </a:p>
          <a:p>
            <a:pPr indent="-285750" lvl="0" marL="285750" rtl="0" algn="l">
              <a:spcBef>
                <a:spcPts val="1000"/>
              </a:spcBef>
              <a:spcAft>
                <a:spcPts val="0"/>
              </a:spcAft>
              <a:buSzPct val="100000"/>
              <a:buChar char="•"/>
            </a:pPr>
            <a:r>
              <a:rPr b="1" lang="en-US" sz="3200">
                <a:latin typeface="Arial"/>
                <a:ea typeface="Arial"/>
                <a:cs typeface="Arial"/>
                <a:sym typeface="Arial"/>
              </a:rPr>
              <a:t>Family : Lauraceaea</a:t>
            </a:r>
            <a:endParaRPr b="1" sz="3200">
              <a:latin typeface="Arial"/>
              <a:ea typeface="Arial"/>
              <a:cs typeface="Arial"/>
              <a:sym typeface="Arial"/>
            </a:endParaRPr>
          </a:p>
          <a:p>
            <a:pPr indent="-609600" lvl="0" marL="609600" rtl="0" algn="l">
              <a:spcBef>
                <a:spcPts val="1000"/>
              </a:spcBef>
              <a:spcAft>
                <a:spcPts val="0"/>
              </a:spcAft>
              <a:buSzPct val="100000"/>
              <a:buNone/>
            </a:pPr>
            <a:r>
              <a:rPr b="1" lang="en-US" sz="3200">
                <a:latin typeface="Arial"/>
                <a:ea typeface="Arial"/>
                <a:cs typeface="Arial"/>
                <a:sym typeface="Arial"/>
              </a:rPr>
              <a:t>Constituents :      </a:t>
            </a:r>
            <a:endParaRPr/>
          </a:p>
          <a:p>
            <a:pPr indent="-609600" lvl="0" marL="609600" rtl="0" algn="l">
              <a:spcBef>
                <a:spcPts val="1000"/>
              </a:spcBef>
              <a:spcAft>
                <a:spcPts val="0"/>
              </a:spcAft>
              <a:buSzPct val="100000"/>
              <a:buNone/>
            </a:pPr>
            <a:r>
              <a:rPr b="1" lang="en-US" sz="3200">
                <a:latin typeface="Arial"/>
                <a:ea typeface="Arial"/>
                <a:cs typeface="Arial"/>
                <a:sym typeface="Arial"/>
              </a:rPr>
              <a:t>     1.</a:t>
            </a:r>
            <a:r>
              <a:rPr b="1" lang="en-US" sz="3200">
                <a:solidFill>
                  <a:srgbClr val="0000FF"/>
                </a:solidFill>
                <a:latin typeface="Arial"/>
                <a:ea typeface="Arial"/>
                <a:cs typeface="Arial"/>
                <a:sym typeface="Arial"/>
              </a:rPr>
              <a:t>Cinnamon oil </a:t>
            </a:r>
            <a:r>
              <a:rPr b="1" lang="en-US" sz="3200">
                <a:latin typeface="Arial"/>
                <a:ea typeface="Arial"/>
                <a:cs typeface="Arial"/>
                <a:sym typeface="Arial"/>
              </a:rPr>
              <a:t>(volatile oil ): </a:t>
            </a:r>
            <a:r>
              <a:rPr b="1" lang="en-US" sz="3200">
                <a:solidFill>
                  <a:srgbClr val="0000FF"/>
                </a:solidFill>
                <a:latin typeface="Arial"/>
                <a:ea typeface="Arial"/>
                <a:cs typeface="Arial"/>
                <a:sym typeface="Arial"/>
              </a:rPr>
              <a:t>Eugenol</a:t>
            </a:r>
            <a:endParaRPr b="1" sz="3200">
              <a:solidFill>
                <a:srgbClr val="0000FF"/>
              </a:solidFill>
              <a:latin typeface="Arial"/>
              <a:ea typeface="Arial"/>
              <a:cs typeface="Arial"/>
              <a:sym typeface="Arial"/>
            </a:endParaRPr>
          </a:p>
          <a:p>
            <a:pPr indent="-609600" lvl="0" marL="609600" rtl="0" algn="l">
              <a:spcBef>
                <a:spcPts val="1000"/>
              </a:spcBef>
              <a:spcAft>
                <a:spcPts val="0"/>
              </a:spcAft>
              <a:buSzPct val="100000"/>
              <a:buNone/>
            </a:pPr>
            <a:r>
              <a:rPr b="1" lang="en-US" sz="3200">
                <a:latin typeface="Arial"/>
                <a:ea typeface="Arial"/>
                <a:cs typeface="Arial"/>
                <a:sym typeface="Arial"/>
              </a:rPr>
              <a:t>     2. Mucilage (mannitol)             </a:t>
            </a:r>
            <a:endParaRPr b="1" sz="3200">
              <a:latin typeface="Arial"/>
              <a:ea typeface="Arial"/>
              <a:cs typeface="Arial"/>
              <a:sym typeface="Arial"/>
            </a:endParaRPr>
          </a:p>
          <a:p>
            <a:pPr indent="-609600" lvl="0" marL="609600" rtl="0" algn="l">
              <a:spcBef>
                <a:spcPts val="1000"/>
              </a:spcBef>
              <a:spcAft>
                <a:spcPts val="0"/>
              </a:spcAft>
              <a:buSzPct val="100000"/>
              <a:buNone/>
            </a:pPr>
            <a:r>
              <a:rPr b="1" lang="en-US" sz="3200">
                <a:latin typeface="Arial"/>
                <a:ea typeface="Arial"/>
                <a:cs typeface="Arial"/>
                <a:sym typeface="Arial"/>
              </a:rPr>
              <a:t>     3. Sugars                     </a:t>
            </a:r>
            <a:endParaRPr/>
          </a:p>
          <a:p>
            <a:pPr indent="-609600" lvl="0" marL="609600" rtl="0" algn="l">
              <a:spcBef>
                <a:spcPts val="1000"/>
              </a:spcBef>
              <a:spcAft>
                <a:spcPts val="0"/>
              </a:spcAft>
              <a:buSzPct val="100000"/>
              <a:buNone/>
            </a:pPr>
            <a:r>
              <a:rPr b="1" lang="en-US" sz="3200">
                <a:latin typeface="Arial"/>
                <a:ea typeface="Arial"/>
                <a:cs typeface="Arial"/>
                <a:sym typeface="Arial"/>
              </a:rPr>
              <a:t>     4. Starch                   </a:t>
            </a:r>
            <a:endParaRPr/>
          </a:p>
          <a:p>
            <a:pPr indent="-609600" lvl="0" marL="609600" rtl="0" algn="l">
              <a:spcBef>
                <a:spcPts val="1000"/>
              </a:spcBef>
              <a:spcAft>
                <a:spcPts val="0"/>
              </a:spcAft>
              <a:buSzPct val="100000"/>
              <a:buNone/>
            </a:pPr>
            <a:r>
              <a:rPr b="1" lang="en-US" sz="3200">
                <a:latin typeface="Arial"/>
                <a:ea typeface="Arial"/>
                <a:cs typeface="Arial"/>
                <a:sym typeface="Arial"/>
              </a:rPr>
              <a:t>     5. Tannins </a:t>
            </a:r>
            <a:endParaRPr b="1" sz="3200">
              <a:latin typeface="Arial"/>
              <a:ea typeface="Arial"/>
              <a:cs typeface="Arial"/>
              <a:sym typeface="Arial"/>
            </a:endParaRPr>
          </a:p>
          <a:p>
            <a:pPr indent="-609600" lvl="0" marL="609600" rtl="0" algn="l">
              <a:spcBef>
                <a:spcPts val="1000"/>
              </a:spcBef>
              <a:spcAft>
                <a:spcPts val="0"/>
              </a:spcAft>
              <a:buSzPct val="100000"/>
              <a:buNone/>
            </a:pPr>
            <a:r>
              <a:rPr b="1" lang="en-US" sz="3200">
                <a:latin typeface="Arial"/>
                <a:ea typeface="Arial"/>
                <a:cs typeface="Arial"/>
                <a:sym typeface="Arial"/>
              </a:rPr>
              <a:t>Cinnamomum</a:t>
            </a:r>
            <a:r>
              <a:rPr b="1" lang="en-US" sz="4800">
                <a:latin typeface="Arial"/>
                <a:ea typeface="Arial"/>
                <a:cs typeface="Arial"/>
                <a:sym typeface="Arial"/>
              </a:rPr>
              <a:t> </a:t>
            </a:r>
            <a:r>
              <a:rPr b="1" lang="en-US" sz="3200">
                <a:latin typeface="Arial"/>
                <a:ea typeface="Arial"/>
                <a:cs typeface="Arial"/>
                <a:sym typeface="Arial"/>
              </a:rPr>
              <a:t>cassia has the same constituents except eugenol .</a:t>
            </a:r>
            <a:endParaRPr/>
          </a:p>
          <a:p>
            <a:pPr indent="-143510" lvl="0" marL="285750" rtl="0" algn="l">
              <a:spcBef>
                <a:spcPts val="1000"/>
              </a:spcBef>
              <a:spcAft>
                <a:spcPts val="0"/>
              </a:spcAft>
              <a:buSzPct val="100000"/>
              <a:buNone/>
            </a:pPr>
            <a:r>
              <a:t/>
            </a:r>
            <a:endParaRPr b="1" sz="3200">
              <a:latin typeface="Arial"/>
              <a:ea typeface="Arial"/>
              <a:cs typeface="Arial"/>
              <a:sym typeface="Arial"/>
            </a:endParaRPr>
          </a:p>
          <a:p>
            <a:pPr indent="-285750" lvl="0" marL="285750" rtl="0" algn="l">
              <a:spcBef>
                <a:spcPts val="1000"/>
              </a:spcBef>
              <a:spcAft>
                <a:spcPts val="0"/>
              </a:spcAft>
              <a:buSzPct val="100000"/>
              <a:buFont typeface="Arial"/>
              <a:buNone/>
            </a:pPr>
            <a:r>
              <a:rPr lang="en-US" sz="3200">
                <a:latin typeface="Arial"/>
                <a:ea typeface="Arial"/>
                <a:cs typeface="Arial"/>
                <a:sym typeface="Arial"/>
              </a:rPr>
              <a:t> </a:t>
            </a:r>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4" name="Shape 1664"/>
        <p:cNvGrpSpPr/>
        <p:nvPr/>
      </p:nvGrpSpPr>
      <p:grpSpPr>
        <a:xfrm>
          <a:off x="0" y="0"/>
          <a:ext cx="0" cy="0"/>
          <a:chOff x="0" y="0"/>
          <a:chExt cx="0" cy="0"/>
        </a:xfrm>
      </p:grpSpPr>
      <p:sp>
        <p:nvSpPr>
          <p:cNvPr id="1665" name="Google Shape;1665;p251"/>
          <p:cNvSpPr txBox="1"/>
          <p:nvPr>
            <p:ph type="title"/>
          </p:nvPr>
        </p:nvSpPr>
        <p:spPr>
          <a:xfrm>
            <a:off x="1905000" y="304800"/>
            <a:ext cx="8229600" cy="11430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00080C"/>
              </a:buClr>
              <a:buSzPts val="3600"/>
              <a:buFont typeface="Arial"/>
              <a:buNone/>
            </a:pPr>
            <a:r>
              <a:rPr b="1" lang="en-US" sz="3600">
                <a:solidFill>
                  <a:srgbClr val="00080C"/>
                </a:solidFill>
                <a:latin typeface="Arial"/>
                <a:ea typeface="Arial"/>
                <a:cs typeface="Arial"/>
                <a:sym typeface="Arial"/>
              </a:rPr>
              <a:t>CINNAMON USES</a:t>
            </a:r>
            <a:r>
              <a:rPr lang="en-US" sz="3600">
                <a:latin typeface="Arial"/>
                <a:ea typeface="Arial"/>
                <a:cs typeface="Arial"/>
                <a:sym typeface="Arial"/>
              </a:rPr>
              <a:t> </a:t>
            </a:r>
            <a:endParaRPr sz="3600">
              <a:latin typeface="Arial"/>
              <a:ea typeface="Arial"/>
              <a:cs typeface="Arial"/>
              <a:sym typeface="Arial"/>
            </a:endParaRPr>
          </a:p>
        </p:txBody>
      </p:sp>
      <p:sp>
        <p:nvSpPr>
          <p:cNvPr id="1666" name="Google Shape;1666;p251"/>
          <p:cNvSpPr txBox="1"/>
          <p:nvPr>
            <p:ph idx="1" type="body"/>
          </p:nvPr>
        </p:nvSpPr>
        <p:spPr>
          <a:xfrm>
            <a:off x="1981200" y="1676400"/>
            <a:ext cx="8229600" cy="4953000"/>
          </a:xfrm>
          <a:prstGeom prst="rect">
            <a:avLst/>
          </a:prstGeom>
          <a:noFill/>
          <a:ln>
            <a:noFill/>
          </a:ln>
        </p:spPr>
        <p:txBody>
          <a:bodyPr anchorCtr="0" anchor="ctr" bIns="45700" lIns="91425" spcFirstLastPara="1" rIns="91425" wrap="square" tIns="45700">
            <a:normAutofit/>
          </a:bodyPr>
          <a:lstStyle/>
          <a:p>
            <a:pPr indent="-609600" lvl="0" marL="609600" rtl="0" algn="l">
              <a:spcBef>
                <a:spcPts val="0"/>
              </a:spcBef>
              <a:spcAft>
                <a:spcPts val="0"/>
              </a:spcAft>
              <a:buSzPts val="3600"/>
              <a:buFont typeface="Noto Sans Symbols"/>
              <a:buAutoNum type="arabicPeriod"/>
            </a:pPr>
            <a:r>
              <a:rPr lang="en-US" sz="3600">
                <a:latin typeface="Arial"/>
                <a:ea typeface="Arial"/>
                <a:cs typeface="Arial"/>
                <a:sym typeface="Arial"/>
              </a:rPr>
              <a:t>Carminative.</a:t>
            </a:r>
            <a:endParaRPr sz="3600">
              <a:latin typeface="Arial"/>
              <a:ea typeface="Arial"/>
              <a:cs typeface="Arial"/>
              <a:sym typeface="Arial"/>
            </a:endParaRPr>
          </a:p>
          <a:p>
            <a:pPr indent="-609600" lvl="0" marL="609600" rtl="0" algn="l">
              <a:spcBef>
                <a:spcPts val="1000"/>
              </a:spcBef>
              <a:spcAft>
                <a:spcPts val="0"/>
              </a:spcAft>
              <a:buSzPts val="3600"/>
              <a:buFont typeface="Noto Sans Symbols"/>
              <a:buAutoNum type="arabicPeriod"/>
            </a:pPr>
            <a:r>
              <a:rPr lang="en-US" sz="3600">
                <a:latin typeface="Arial"/>
                <a:ea typeface="Arial"/>
                <a:cs typeface="Arial"/>
                <a:sym typeface="Arial"/>
              </a:rPr>
              <a:t>Flavoring agent.</a:t>
            </a:r>
            <a:endParaRPr/>
          </a:p>
          <a:p>
            <a:pPr indent="-609600" lvl="0" marL="609600" rtl="0" algn="l">
              <a:spcBef>
                <a:spcPts val="1000"/>
              </a:spcBef>
              <a:spcAft>
                <a:spcPts val="0"/>
              </a:spcAft>
              <a:buSzPts val="3600"/>
              <a:buFont typeface="Noto Sans Symbols"/>
              <a:buAutoNum type="arabicPeriod"/>
            </a:pPr>
            <a:r>
              <a:rPr lang="en-US" sz="3600">
                <a:latin typeface="Arial"/>
                <a:ea typeface="Arial"/>
                <a:cs typeface="Arial"/>
                <a:sym typeface="Arial"/>
              </a:rPr>
              <a:t>Antiseptic.</a:t>
            </a:r>
            <a:endParaRPr sz="3600">
              <a:latin typeface="Arial"/>
              <a:ea typeface="Arial"/>
              <a:cs typeface="Arial"/>
              <a:sym typeface="Arial"/>
            </a:endParaRPr>
          </a:p>
          <a:p>
            <a:pPr indent="-609600" lvl="0" marL="609600" rtl="0" algn="l">
              <a:spcBef>
                <a:spcPts val="1000"/>
              </a:spcBef>
              <a:spcAft>
                <a:spcPts val="0"/>
              </a:spcAft>
              <a:buSzPts val="3600"/>
              <a:buFont typeface="Noto Sans Symbols"/>
              <a:buAutoNum type="arabicPeriod"/>
            </a:pPr>
            <a:r>
              <a:rPr lang="en-US" sz="3600">
                <a:latin typeface="Arial"/>
                <a:ea typeface="Arial"/>
                <a:cs typeface="Arial"/>
                <a:sym typeface="Arial"/>
              </a:rPr>
              <a:t>Antidiarrheal.</a:t>
            </a:r>
            <a:endParaRPr sz="3600">
              <a:latin typeface="Arial"/>
              <a:ea typeface="Arial"/>
              <a:cs typeface="Arial"/>
              <a:sym typeface="Arial"/>
            </a:endParaRPr>
          </a:p>
          <a:p>
            <a:pPr indent="-609600" lvl="0" marL="609600" rtl="0" algn="l">
              <a:spcBef>
                <a:spcPts val="1000"/>
              </a:spcBef>
              <a:spcAft>
                <a:spcPts val="0"/>
              </a:spcAft>
              <a:buSzPts val="3600"/>
              <a:buFont typeface="Noto Sans Symbols"/>
              <a:buAutoNum type="arabicPeriod"/>
            </a:pPr>
            <a:r>
              <a:rPr lang="en-US" sz="3600">
                <a:latin typeface="Arial"/>
                <a:ea typeface="Arial"/>
                <a:cs typeface="Arial"/>
                <a:sym typeface="Arial"/>
              </a:rPr>
              <a:t>Powerful germicide .</a:t>
            </a:r>
            <a:endParaRPr/>
          </a:p>
          <a:p>
            <a:pPr indent="-609600" lvl="0" marL="609600" rtl="0" algn="l">
              <a:spcBef>
                <a:spcPts val="1000"/>
              </a:spcBef>
              <a:spcAft>
                <a:spcPts val="0"/>
              </a:spcAft>
              <a:buSzPts val="3600"/>
              <a:buFont typeface="Noto Sans Symbols"/>
              <a:buAutoNum type="arabicPeriod"/>
            </a:pPr>
            <a:r>
              <a:rPr lang="en-US" sz="3600">
                <a:latin typeface="Arial"/>
                <a:ea typeface="Arial"/>
                <a:cs typeface="Arial"/>
                <a:sym typeface="Arial"/>
              </a:rPr>
              <a:t>Hypoglycemic agent.</a:t>
            </a:r>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0" name="Shape 1670"/>
        <p:cNvGrpSpPr/>
        <p:nvPr/>
      </p:nvGrpSpPr>
      <p:grpSpPr>
        <a:xfrm>
          <a:off x="0" y="0"/>
          <a:ext cx="0" cy="0"/>
          <a:chOff x="0" y="0"/>
          <a:chExt cx="0" cy="0"/>
        </a:xfrm>
      </p:grpSpPr>
      <p:sp>
        <p:nvSpPr>
          <p:cNvPr id="1671" name="Google Shape;1671;p252"/>
          <p:cNvSpPr txBox="1"/>
          <p:nvPr>
            <p:ph type="title"/>
          </p:nvPr>
        </p:nvSpPr>
        <p:spPr>
          <a:xfrm>
            <a:off x="685801" y="609600"/>
            <a:ext cx="10131425" cy="14562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alibri"/>
              <a:buNone/>
            </a:pPr>
            <a:r>
              <a:rPr lang="en-US"/>
              <a:t>PHYTOESTROGENS</a:t>
            </a:r>
            <a:endParaRPr/>
          </a:p>
        </p:txBody>
      </p:sp>
      <p:sp>
        <p:nvSpPr>
          <p:cNvPr id="1672" name="Google Shape;1672;p252"/>
          <p:cNvSpPr txBox="1"/>
          <p:nvPr>
            <p:ph idx="1" type="body"/>
          </p:nvPr>
        </p:nvSpPr>
        <p:spPr>
          <a:xfrm>
            <a:off x="1524000" y="1905000"/>
            <a:ext cx="9144000" cy="495300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800"/>
              <a:buChar char="•"/>
            </a:pPr>
            <a:r>
              <a:rPr lang="en-US"/>
              <a:t>Many plants contain estrogenic substances (phytoestrogens) and they act as mild estrogens or, in certain circumstances, as anti-estrogens </a:t>
            </a:r>
            <a:endParaRPr/>
          </a:p>
          <a:p>
            <a:pPr indent="-285750" lvl="0" marL="285750" rtl="0" algn="l">
              <a:spcBef>
                <a:spcPts val="1000"/>
              </a:spcBef>
              <a:spcAft>
                <a:spcPts val="0"/>
              </a:spcAft>
              <a:buSzPts val="1800"/>
              <a:buChar char="•"/>
            </a:pPr>
            <a:r>
              <a:rPr lang="en-US"/>
              <a:t>They generally have beneficial effects, including chemopreventive activity</a:t>
            </a:r>
            <a:endParaRPr/>
          </a:p>
          <a:p>
            <a:pPr indent="-285750" lvl="0" marL="285750" rtl="0" algn="l">
              <a:spcBef>
                <a:spcPts val="1000"/>
              </a:spcBef>
              <a:spcAft>
                <a:spcPts val="0"/>
              </a:spcAft>
              <a:buSzPts val="1800"/>
              <a:buChar char="•"/>
            </a:pPr>
            <a:r>
              <a:rPr lang="en-US"/>
              <a:t>Many legumes بقولياتcontain phytoestrogens, as do linseed and hops</a:t>
            </a:r>
            <a:endParaRPr/>
          </a:p>
          <a:p>
            <a:pPr indent="-285750" lvl="0" marL="285750" rtl="0" algn="l">
              <a:spcBef>
                <a:spcPts val="1000"/>
              </a:spcBef>
              <a:spcAft>
                <a:spcPts val="0"/>
              </a:spcAft>
              <a:buSzPts val="1800"/>
              <a:buChar char="•"/>
            </a:pPr>
            <a:r>
              <a:rPr lang="en-US"/>
              <a:t>The incidence of benign prostatic hyperplasia is lower in men, and menopausal symptoms in women, in societies consuming significant amounts of foods containing these substances in their normal diet</a:t>
            </a:r>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6" name="Shape 1676"/>
        <p:cNvGrpSpPr/>
        <p:nvPr/>
      </p:nvGrpSpPr>
      <p:grpSpPr>
        <a:xfrm>
          <a:off x="0" y="0"/>
          <a:ext cx="0" cy="0"/>
          <a:chOff x="0" y="0"/>
          <a:chExt cx="0" cy="0"/>
        </a:xfrm>
      </p:grpSpPr>
      <p:sp>
        <p:nvSpPr>
          <p:cNvPr id="1677" name="Google Shape;1677;p253"/>
          <p:cNvSpPr txBox="1"/>
          <p:nvPr>
            <p:ph idx="1" type="body"/>
          </p:nvPr>
        </p:nvSpPr>
        <p:spPr>
          <a:xfrm>
            <a:off x="1676400" y="762000"/>
            <a:ext cx="8763000" cy="609600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800"/>
              <a:buNone/>
            </a:pPr>
            <a:r>
              <a:rPr lang="en-US"/>
              <a:t>Soya </a:t>
            </a:r>
            <a:r>
              <a:rPr lang="en-US">
                <a:solidFill>
                  <a:srgbClr val="9D3232"/>
                </a:solidFill>
              </a:rPr>
              <a:t>beans</a:t>
            </a:r>
            <a:r>
              <a:rPr lang="en-US"/>
              <a:t>,</a:t>
            </a:r>
            <a:endParaRPr/>
          </a:p>
          <a:p>
            <a:pPr indent="-285750" lvl="0" marL="285750" rtl="0" algn="l">
              <a:spcBef>
                <a:spcPts val="1000"/>
              </a:spcBef>
              <a:spcAft>
                <a:spcPts val="0"/>
              </a:spcAft>
              <a:buSzPts val="1800"/>
              <a:buChar char="•"/>
            </a:pPr>
            <a:r>
              <a:rPr lang="en-US"/>
              <a:t> </a:t>
            </a:r>
            <a:r>
              <a:rPr i="1" lang="en-US">
                <a:solidFill>
                  <a:schemeClr val="accent1"/>
                </a:solidFill>
              </a:rPr>
              <a:t>Glycine soja</a:t>
            </a:r>
            <a:endParaRPr i="1">
              <a:solidFill>
                <a:schemeClr val="accent1"/>
              </a:solidFill>
            </a:endParaRPr>
          </a:p>
          <a:p>
            <a:pPr indent="-285750" lvl="0" marL="285750" rtl="0" algn="l">
              <a:spcBef>
                <a:spcPts val="1000"/>
              </a:spcBef>
              <a:spcAft>
                <a:spcPts val="0"/>
              </a:spcAft>
              <a:buSzPts val="1800"/>
              <a:buChar char="•"/>
            </a:pPr>
            <a:r>
              <a:rPr lang="en-US"/>
              <a:t>Family: Leguminosae (Fabaceae)</a:t>
            </a:r>
            <a:endParaRPr/>
          </a:p>
          <a:p>
            <a:pPr indent="-285750" lvl="0" marL="285750" rtl="0" algn="l">
              <a:spcBef>
                <a:spcPts val="1000"/>
              </a:spcBef>
              <a:spcAft>
                <a:spcPts val="0"/>
              </a:spcAft>
              <a:buSzPts val="1800"/>
              <a:buChar char="•"/>
            </a:pPr>
            <a:r>
              <a:rPr lang="en-US"/>
              <a:t>It is an important item of diet in many countries </a:t>
            </a:r>
            <a:endParaRPr/>
          </a:p>
          <a:p>
            <a:pPr indent="-285750" lvl="0" marL="285750" rtl="0" algn="l">
              <a:spcBef>
                <a:spcPts val="1000"/>
              </a:spcBef>
              <a:spcAft>
                <a:spcPts val="0"/>
              </a:spcAft>
              <a:buSzPts val="1800"/>
              <a:buChar char="•"/>
            </a:pPr>
            <a:r>
              <a:rPr lang="en-US"/>
              <a:t>Soya milk is used as a substitute for animal milk in allergic people</a:t>
            </a:r>
            <a:endParaRPr/>
          </a:p>
          <a:p>
            <a:pPr indent="-285750" lvl="0" marL="285750" rtl="0" algn="l">
              <a:spcBef>
                <a:spcPts val="1000"/>
              </a:spcBef>
              <a:spcAft>
                <a:spcPts val="0"/>
              </a:spcAft>
              <a:buSzPts val="1800"/>
              <a:buChar char="•"/>
            </a:pPr>
            <a:r>
              <a:rPr lang="en-US"/>
              <a:t>The protein is used as a meat substitute </a:t>
            </a:r>
            <a:endParaRPr/>
          </a:p>
          <a:p>
            <a:pPr indent="-285750" lvl="0" marL="285750" rtl="0" algn="l">
              <a:spcBef>
                <a:spcPts val="1000"/>
              </a:spcBef>
              <a:spcAft>
                <a:spcPts val="0"/>
              </a:spcAft>
              <a:buSzPts val="1800"/>
              <a:buChar char="•"/>
            </a:pPr>
            <a:r>
              <a:rPr lang="en-US"/>
              <a:t>Soya contains phytoestrogens such as isoflavones and coumestans </a:t>
            </a:r>
            <a:endParaRPr/>
          </a:p>
          <a:p>
            <a:pPr indent="-285750" lvl="0" marL="285750" rtl="0" algn="l">
              <a:spcBef>
                <a:spcPts val="1000"/>
              </a:spcBef>
              <a:spcAft>
                <a:spcPts val="0"/>
              </a:spcAft>
              <a:buSzPts val="1800"/>
              <a:buChar char="•"/>
            </a:pPr>
            <a:r>
              <a:rPr lang="en-US"/>
              <a:t>Uses </a:t>
            </a:r>
            <a:endParaRPr/>
          </a:p>
          <a:p>
            <a:pPr indent="-285750" lvl="0" marL="285750" rtl="0" algn="l">
              <a:lnSpc>
                <a:spcPct val="90000"/>
              </a:lnSpc>
              <a:spcBef>
                <a:spcPts val="1000"/>
              </a:spcBef>
              <a:spcAft>
                <a:spcPts val="0"/>
              </a:spcAft>
              <a:buSzPts val="1800"/>
              <a:buNone/>
            </a:pPr>
            <a:r>
              <a:rPr lang="en-US"/>
              <a:t>1. Nutritive: Proteins, carbohydrates.</a:t>
            </a:r>
            <a:endParaRPr/>
          </a:p>
          <a:p>
            <a:pPr indent="-285750" lvl="0" marL="285750" rtl="0" algn="l">
              <a:lnSpc>
                <a:spcPct val="90000"/>
              </a:lnSpc>
              <a:spcBef>
                <a:spcPts val="1000"/>
              </a:spcBef>
              <a:spcAft>
                <a:spcPts val="0"/>
              </a:spcAft>
              <a:buSzPts val="1800"/>
              <a:buNone/>
            </a:pPr>
            <a:r>
              <a:rPr lang="en-US"/>
              <a:t>2. Pharmaceutical uses : Soy oil used as base for ointments &amp; lotions.</a:t>
            </a:r>
            <a:endParaRPr/>
          </a:p>
          <a:p>
            <a:pPr indent="-285750" lvl="0" marL="285750" rtl="0" algn="l">
              <a:lnSpc>
                <a:spcPct val="90000"/>
              </a:lnSpc>
              <a:spcBef>
                <a:spcPts val="1000"/>
              </a:spcBef>
              <a:spcAft>
                <a:spcPts val="0"/>
              </a:spcAft>
              <a:buSzPts val="1800"/>
              <a:buNone/>
            </a:pPr>
            <a:r>
              <a:rPr lang="en-US"/>
              <a:t>3. Cosmetics: as emollient for skin &amp; hair </a:t>
            </a:r>
            <a:endParaRPr/>
          </a:p>
          <a:p>
            <a:pPr indent="-171450" lvl="0" marL="285750" rtl="0" algn="l">
              <a:spcBef>
                <a:spcPts val="1000"/>
              </a:spcBef>
              <a:spcAft>
                <a:spcPts val="0"/>
              </a:spcAft>
              <a:buSzPts val="1800"/>
              <a:buNone/>
            </a:pPr>
            <a:r>
              <a:t/>
            </a:r>
            <a:endParaRPr/>
          </a:p>
        </p:txBody>
      </p:sp>
      <p:pic>
        <p:nvPicPr>
          <p:cNvPr descr="images.jpg" id="1678" name="Google Shape;1678;p253"/>
          <p:cNvPicPr preferRelativeResize="0"/>
          <p:nvPr/>
        </p:nvPicPr>
        <p:blipFill rotWithShape="1">
          <a:blip r:embed="rId3">
            <a:alphaModFix/>
          </a:blip>
          <a:srcRect b="0" l="0" r="0" t="0"/>
          <a:stretch/>
        </p:blipFill>
        <p:spPr>
          <a:xfrm>
            <a:off x="6324600" y="152401"/>
            <a:ext cx="4343400" cy="1642017"/>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2" name="Shape 1682"/>
        <p:cNvGrpSpPr/>
        <p:nvPr/>
      </p:nvGrpSpPr>
      <p:grpSpPr>
        <a:xfrm>
          <a:off x="0" y="0"/>
          <a:ext cx="0" cy="0"/>
          <a:chOff x="0" y="0"/>
          <a:chExt cx="0" cy="0"/>
        </a:xfrm>
      </p:grpSpPr>
      <p:sp>
        <p:nvSpPr>
          <p:cNvPr id="1683" name="Google Shape;1683;p254"/>
          <p:cNvSpPr txBox="1"/>
          <p:nvPr>
            <p:ph idx="1" type="body"/>
          </p:nvPr>
        </p:nvSpPr>
        <p:spPr>
          <a:xfrm>
            <a:off x="1676400" y="762000"/>
            <a:ext cx="8763000" cy="556260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800"/>
              <a:buNone/>
            </a:pPr>
            <a:r>
              <a:rPr lang="en-US"/>
              <a:t>Soya (Cont’d)</a:t>
            </a:r>
            <a:endParaRPr/>
          </a:p>
          <a:p>
            <a:pPr indent="-171450" lvl="0" marL="285750" rtl="0" algn="l">
              <a:spcBef>
                <a:spcPts val="1000"/>
              </a:spcBef>
              <a:spcAft>
                <a:spcPts val="0"/>
              </a:spcAft>
              <a:buSzPts val="1800"/>
              <a:buNone/>
            </a:pPr>
            <a:r>
              <a:t/>
            </a:r>
            <a:endParaRPr/>
          </a:p>
          <a:p>
            <a:pPr indent="-285750" lvl="0" marL="285750" rtl="0" algn="l">
              <a:spcBef>
                <a:spcPts val="1000"/>
              </a:spcBef>
              <a:spcAft>
                <a:spcPts val="0"/>
              </a:spcAft>
              <a:buSzPts val="1800"/>
              <a:buChar char="•"/>
            </a:pPr>
            <a:r>
              <a:rPr lang="en-US"/>
              <a:t>Therapeutic uses:</a:t>
            </a:r>
            <a:endParaRPr/>
          </a:p>
          <a:p>
            <a:pPr indent="-285750" lvl="1" marL="742950" rtl="0" algn="l">
              <a:spcBef>
                <a:spcPts val="1000"/>
              </a:spcBef>
              <a:spcAft>
                <a:spcPts val="0"/>
              </a:spcAft>
              <a:buSzPts val="1600"/>
              <a:buChar char="•"/>
            </a:pPr>
            <a:r>
              <a:rPr lang="en-US"/>
              <a:t>Preparations containing the isolated isoflavones are used medicinally</a:t>
            </a:r>
            <a:endParaRPr/>
          </a:p>
          <a:p>
            <a:pPr indent="-285750" lvl="1" marL="742950" rtl="0" algn="l">
              <a:spcBef>
                <a:spcPts val="1000"/>
              </a:spcBef>
              <a:spcAft>
                <a:spcPts val="0"/>
              </a:spcAft>
              <a:buSzPts val="1600"/>
              <a:buChar char="•"/>
            </a:pPr>
            <a:r>
              <a:rPr lang="en-US"/>
              <a:t>High soya diet can reduce menopausal symptoms and prostate enlargement (Epidemiological data, not proven in clinical trials)</a:t>
            </a:r>
            <a:endParaRPr/>
          </a:p>
          <a:p>
            <a:pPr indent="-285750" lvl="1" marL="742950" rtl="0" algn="l">
              <a:spcBef>
                <a:spcPts val="1000"/>
              </a:spcBef>
              <a:spcAft>
                <a:spcPts val="0"/>
              </a:spcAft>
              <a:buSzPts val="1600"/>
              <a:buChar char="•"/>
            </a:pPr>
            <a:r>
              <a:rPr lang="en-US"/>
              <a:t>The isoflavones and coumestans are oestrogenic, and are now being used as a natural form of hormone replacement therapy</a:t>
            </a:r>
            <a:endParaRPr/>
          </a:p>
          <a:p>
            <a:pPr indent="-184150" lvl="1" marL="742950" rtl="0" algn="l">
              <a:spcBef>
                <a:spcPts val="1000"/>
              </a:spcBef>
              <a:spcAft>
                <a:spcPts val="0"/>
              </a:spcAft>
              <a:buSzPts val="1600"/>
              <a:buNone/>
            </a:pPr>
            <a:r>
              <a:t/>
            </a:r>
            <a:endParaRPr/>
          </a:p>
          <a:p>
            <a:pPr indent="-184150" lvl="1" marL="742950" rtl="0" algn="l">
              <a:spcBef>
                <a:spcPts val="1000"/>
              </a:spcBef>
              <a:spcAft>
                <a:spcPts val="0"/>
              </a:spcAft>
              <a:buSzPts val="1600"/>
              <a:buNone/>
            </a:pPr>
            <a:r>
              <a:t/>
            </a:r>
            <a:endParaRPr/>
          </a:p>
        </p:txBody>
      </p:sp>
      <p:pic>
        <p:nvPicPr>
          <p:cNvPr descr="Glycine-max.jpg" id="1684" name="Google Shape;1684;p254"/>
          <p:cNvPicPr preferRelativeResize="0"/>
          <p:nvPr/>
        </p:nvPicPr>
        <p:blipFill rotWithShape="1">
          <a:blip r:embed="rId3">
            <a:alphaModFix/>
          </a:blip>
          <a:srcRect b="0" l="0" r="0" t="0"/>
          <a:stretch/>
        </p:blipFill>
        <p:spPr>
          <a:xfrm>
            <a:off x="8382000" y="0"/>
            <a:ext cx="2286000" cy="2085138"/>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8" name="Shape 1688"/>
        <p:cNvGrpSpPr/>
        <p:nvPr/>
      </p:nvGrpSpPr>
      <p:grpSpPr>
        <a:xfrm>
          <a:off x="0" y="0"/>
          <a:ext cx="0" cy="0"/>
          <a:chOff x="0" y="0"/>
          <a:chExt cx="0" cy="0"/>
        </a:xfrm>
      </p:grpSpPr>
      <p:sp>
        <p:nvSpPr>
          <p:cNvPr id="1689" name="Google Shape;1689;p255"/>
          <p:cNvSpPr txBox="1"/>
          <p:nvPr>
            <p:ph idx="1" type="body"/>
          </p:nvPr>
        </p:nvSpPr>
        <p:spPr>
          <a:xfrm>
            <a:off x="1524000" y="533400"/>
            <a:ext cx="7086600" cy="533400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800"/>
              <a:buNone/>
            </a:pPr>
            <a:r>
              <a:rPr lang="en-US"/>
              <a:t>Red clover</a:t>
            </a:r>
            <a:endParaRPr/>
          </a:p>
          <a:p>
            <a:pPr indent="-285750" lvl="0" marL="285750" rtl="0" algn="l">
              <a:spcBef>
                <a:spcPts val="1000"/>
              </a:spcBef>
              <a:spcAft>
                <a:spcPts val="0"/>
              </a:spcAft>
              <a:buSzPts val="1800"/>
              <a:buChar char="•"/>
            </a:pPr>
            <a:r>
              <a:rPr i="1" lang="en-US">
                <a:solidFill>
                  <a:srgbClr val="72A376"/>
                </a:solidFill>
              </a:rPr>
              <a:t>Trifolium pratense </a:t>
            </a:r>
            <a:endParaRPr/>
          </a:p>
          <a:p>
            <a:pPr indent="-285750" lvl="0" marL="285750" rtl="0" algn="l">
              <a:spcBef>
                <a:spcPts val="1000"/>
              </a:spcBef>
              <a:spcAft>
                <a:spcPts val="0"/>
              </a:spcAft>
              <a:buSzPts val="1800"/>
              <a:buChar char="•"/>
            </a:pPr>
            <a:r>
              <a:rPr lang="en-US"/>
              <a:t>Part used: </a:t>
            </a:r>
            <a:r>
              <a:rPr lang="en-US">
                <a:solidFill>
                  <a:srgbClr val="801B14"/>
                </a:solidFill>
              </a:rPr>
              <a:t>leaves</a:t>
            </a:r>
            <a:endParaRPr/>
          </a:p>
          <a:p>
            <a:pPr indent="-285750" lvl="0" marL="285750" rtl="0" algn="l">
              <a:spcBef>
                <a:spcPts val="1000"/>
              </a:spcBef>
              <a:spcAft>
                <a:spcPts val="0"/>
              </a:spcAft>
              <a:buSzPts val="1800"/>
              <a:buChar char="•"/>
            </a:pPr>
            <a:r>
              <a:rPr lang="en-US"/>
              <a:t>Uses:</a:t>
            </a:r>
            <a:endParaRPr/>
          </a:p>
          <a:p>
            <a:pPr indent="-285750" lvl="1" marL="742950" rtl="0" algn="l">
              <a:spcBef>
                <a:spcPts val="1000"/>
              </a:spcBef>
              <a:spcAft>
                <a:spcPts val="0"/>
              </a:spcAft>
              <a:buSzPts val="1600"/>
              <a:buChar char="•"/>
            </a:pPr>
            <a:r>
              <a:rPr lang="en-US"/>
              <a:t>Red clover was traditionally used for skin complaints such as </a:t>
            </a:r>
            <a:r>
              <a:rPr lang="en-US">
                <a:solidFill>
                  <a:srgbClr val="00B050"/>
                </a:solidFill>
              </a:rPr>
              <a:t>psoriasis</a:t>
            </a:r>
            <a:r>
              <a:rPr lang="en-US"/>
              <a:t> and </a:t>
            </a:r>
            <a:r>
              <a:rPr lang="en-US">
                <a:solidFill>
                  <a:srgbClr val="00B050"/>
                </a:solidFill>
              </a:rPr>
              <a:t>eczema</a:t>
            </a:r>
            <a:endParaRPr/>
          </a:p>
          <a:p>
            <a:pPr indent="-285750" lvl="1" marL="742950" rtl="0" algn="l">
              <a:spcBef>
                <a:spcPts val="1000"/>
              </a:spcBef>
              <a:spcAft>
                <a:spcPts val="0"/>
              </a:spcAft>
              <a:buSzPts val="1600"/>
              <a:buChar char="•"/>
            </a:pPr>
            <a:r>
              <a:rPr lang="en-US">
                <a:solidFill>
                  <a:srgbClr val="00B050"/>
                </a:solidFill>
              </a:rPr>
              <a:t>Expectorant</a:t>
            </a:r>
            <a:r>
              <a:rPr lang="en-US"/>
              <a:t> in coughs and bronchial conditions</a:t>
            </a:r>
            <a:endParaRPr/>
          </a:p>
          <a:p>
            <a:pPr indent="-285750" lvl="1" marL="742950" rtl="0" algn="l">
              <a:spcBef>
                <a:spcPts val="1000"/>
              </a:spcBef>
              <a:spcAft>
                <a:spcPts val="0"/>
              </a:spcAft>
              <a:buSzPts val="1600"/>
              <a:buChar char="•"/>
            </a:pPr>
            <a:r>
              <a:rPr lang="en-US"/>
              <a:t>Has recently been used as a source of the isoflavones, for a natural method of </a:t>
            </a:r>
            <a:r>
              <a:rPr lang="en-US">
                <a:solidFill>
                  <a:srgbClr val="00B050"/>
                </a:solidFill>
              </a:rPr>
              <a:t>hormone replacement therapy </a:t>
            </a:r>
            <a:endParaRPr/>
          </a:p>
          <a:p>
            <a:pPr indent="-285750" lvl="2" marL="1200150" rtl="0" algn="l">
              <a:spcBef>
                <a:spcPts val="1000"/>
              </a:spcBef>
              <a:spcAft>
                <a:spcPts val="0"/>
              </a:spcAft>
              <a:buSzPts val="1400"/>
              <a:buChar char="•"/>
            </a:pPr>
            <a:r>
              <a:rPr lang="en-US"/>
              <a:t>Not clinically proven except for marginally significant effect for </a:t>
            </a:r>
            <a:r>
              <a:rPr lang="en-US">
                <a:solidFill>
                  <a:srgbClr val="00B050"/>
                </a:solidFill>
              </a:rPr>
              <a:t>treating hot flushes in menopausal women</a:t>
            </a:r>
            <a:br>
              <a:rPr lang="en-US"/>
            </a:br>
            <a:r>
              <a:rPr lang="en-US"/>
              <a:t>نبتة بأربع ورقات بالعادة نادر</a:t>
            </a:r>
            <a:endParaRPr/>
          </a:p>
          <a:p>
            <a:pPr indent="-171450" lvl="0" marL="285750" rtl="0" algn="l">
              <a:spcBef>
                <a:spcPts val="1000"/>
              </a:spcBef>
              <a:spcAft>
                <a:spcPts val="0"/>
              </a:spcAft>
              <a:buSzPts val="1800"/>
              <a:buNone/>
            </a:pPr>
            <a:r>
              <a:t/>
            </a:r>
            <a:endParaRPr/>
          </a:p>
          <a:p>
            <a:pPr indent="-171450" lvl="0" marL="285750" rtl="0" algn="l">
              <a:spcBef>
                <a:spcPts val="1000"/>
              </a:spcBef>
              <a:spcAft>
                <a:spcPts val="0"/>
              </a:spcAft>
              <a:buSzPts val="1800"/>
              <a:buNone/>
            </a:pPr>
            <a:r>
              <a:t/>
            </a:r>
            <a:endParaRPr/>
          </a:p>
        </p:txBody>
      </p:sp>
      <p:pic>
        <p:nvPicPr>
          <p:cNvPr descr="trifolium.jpg" id="1690" name="Google Shape;1690;p255"/>
          <p:cNvPicPr preferRelativeResize="0"/>
          <p:nvPr/>
        </p:nvPicPr>
        <p:blipFill rotWithShape="1">
          <a:blip r:embed="rId3">
            <a:alphaModFix/>
          </a:blip>
          <a:srcRect b="0" l="0" r="0" t="0"/>
          <a:stretch/>
        </p:blipFill>
        <p:spPr>
          <a:xfrm>
            <a:off x="8480230" y="1"/>
            <a:ext cx="2187770" cy="3057525"/>
          </a:xfrm>
          <a:prstGeom prst="rect">
            <a:avLst/>
          </a:prstGeom>
          <a:noFill/>
          <a:ln>
            <a:noFill/>
          </a:ln>
        </p:spPr>
      </p:pic>
      <p:pic>
        <p:nvPicPr>
          <p:cNvPr descr="Trifolium_pratense.jpg" id="1691" name="Google Shape;1691;p255"/>
          <p:cNvPicPr preferRelativeResize="0"/>
          <p:nvPr/>
        </p:nvPicPr>
        <p:blipFill rotWithShape="1">
          <a:blip r:embed="rId4">
            <a:alphaModFix/>
          </a:blip>
          <a:srcRect b="0" l="0" r="0" t="0"/>
          <a:stretch/>
        </p:blipFill>
        <p:spPr>
          <a:xfrm>
            <a:off x="8090080" y="4794504"/>
            <a:ext cx="2580968" cy="2057400"/>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5" name="Shape 1695"/>
        <p:cNvGrpSpPr/>
        <p:nvPr/>
      </p:nvGrpSpPr>
      <p:grpSpPr>
        <a:xfrm>
          <a:off x="0" y="0"/>
          <a:ext cx="0" cy="0"/>
          <a:chOff x="0" y="0"/>
          <a:chExt cx="0" cy="0"/>
        </a:xfrm>
      </p:grpSpPr>
      <p:sp>
        <p:nvSpPr>
          <p:cNvPr id="1696" name="Google Shape;1696;p256"/>
          <p:cNvSpPr txBox="1"/>
          <p:nvPr>
            <p:ph type="title"/>
          </p:nvPr>
        </p:nvSpPr>
        <p:spPr>
          <a:xfrm>
            <a:off x="685801" y="609600"/>
            <a:ext cx="10131425" cy="14562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alibri"/>
              <a:buNone/>
            </a:pPr>
            <a:r>
              <a:rPr lang="en-US"/>
              <a:t>HORMONAL IMBALANCE  </a:t>
            </a:r>
            <a:endParaRPr/>
          </a:p>
        </p:txBody>
      </p:sp>
      <p:sp>
        <p:nvSpPr>
          <p:cNvPr id="1697" name="Google Shape;1697;p256"/>
          <p:cNvSpPr txBox="1"/>
          <p:nvPr>
            <p:ph idx="1" type="body"/>
          </p:nvPr>
        </p:nvSpPr>
        <p:spPr>
          <a:xfrm>
            <a:off x="2133600" y="1905000"/>
            <a:ext cx="8229600" cy="438912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800"/>
              <a:buChar char="•"/>
            </a:pPr>
            <a:r>
              <a:rPr lang="en-US"/>
              <a:t>Some herbal medicines have the capacity to regulate hormone levels without necessarily being estrogenic</a:t>
            </a:r>
            <a:endParaRPr/>
          </a:p>
          <a:p>
            <a:pPr indent="-171450" lvl="0" marL="285750" rtl="0" algn="l">
              <a:spcBef>
                <a:spcPts val="1000"/>
              </a:spcBef>
              <a:spcAft>
                <a:spcPts val="0"/>
              </a:spcAft>
              <a:buSzPts val="1800"/>
              <a:buNone/>
            </a:pPr>
            <a:r>
              <a:t/>
            </a:r>
            <a:endParaRPr/>
          </a:p>
          <a:p>
            <a:pPr indent="-285750" lvl="0" marL="285750" rtl="0" algn="l">
              <a:spcBef>
                <a:spcPts val="1000"/>
              </a:spcBef>
              <a:spcAft>
                <a:spcPts val="0"/>
              </a:spcAft>
              <a:buSzPts val="1800"/>
              <a:buChar char="•"/>
            </a:pPr>
            <a:r>
              <a:rPr lang="en-US"/>
              <a:t>Mechanism is unknown</a:t>
            </a:r>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1" name="Shape 1701"/>
        <p:cNvGrpSpPr/>
        <p:nvPr/>
      </p:nvGrpSpPr>
      <p:grpSpPr>
        <a:xfrm>
          <a:off x="0" y="0"/>
          <a:ext cx="0" cy="0"/>
          <a:chOff x="0" y="0"/>
          <a:chExt cx="0" cy="0"/>
        </a:xfrm>
      </p:grpSpPr>
      <p:sp>
        <p:nvSpPr>
          <p:cNvPr id="1702" name="Google Shape;1702;p257"/>
          <p:cNvSpPr txBox="1"/>
          <p:nvPr>
            <p:ph type="title"/>
          </p:nvPr>
        </p:nvSpPr>
        <p:spPr>
          <a:xfrm>
            <a:off x="1524000" y="457200"/>
            <a:ext cx="5257800" cy="114300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lt1"/>
              </a:buClr>
              <a:buSzPct val="100000"/>
              <a:buFont typeface="Calibri"/>
              <a:buNone/>
            </a:pPr>
            <a:r>
              <a:rPr lang="en-US"/>
              <a:t>HORMONAL IMBALANCE IN WOMEN </a:t>
            </a:r>
            <a:endParaRPr/>
          </a:p>
        </p:txBody>
      </p:sp>
      <p:sp>
        <p:nvSpPr>
          <p:cNvPr id="1703" name="Google Shape;1703;p257"/>
          <p:cNvSpPr txBox="1"/>
          <p:nvPr>
            <p:ph idx="1" type="body"/>
          </p:nvPr>
        </p:nvSpPr>
        <p:spPr>
          <a:xfrm>
            <a:off x="1524000" y="1935480"/>
            <a:ext cx="7696200" cy="438912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800"/>
              <a:buNone/>
            </a:pPr>
            <a:r>
              <a:rPr lang="en-US"/>
              <a:t>Black cohosh </a:t>
            </a:r>
            <a:endParaRPr/>
          </a:p>
          <a:p>
            <a:pPr indent="-285750" lvl="0" marL="285750" rtl="0" algn="l">
              <a:spcBef>
                <a:spcPts val="1000"/>
              </a:spcBef>
              <a:spcAft>
                <a:spcPts val="0"/>
              </a:spcAft>
              <a:buSzPts val="1800"/>
              <a:buChar char="•"/>
            </a:pPr>
            <a:r>
              <a:rPr i="1" lang="en-US">
                <a:solidFill>
                  <a:schemeClr val="accent1"/>
                </a:solidFill>
              </a:rPr>
              <a:t>Acteae racemosa</a:t>
            </a:r>
            <a:endParaRPr i="1">
              <a:solidFill>
                <a:schemeClr val="accent1"/>
              </a:solidFill>
            </a:endParaRPr>
          </a:p>
          <a:p>
            <a:pPr indent="-285750" lvl="0" marL="285750" rtl="0" algn="l">
              <a:spcBef>
                <a:spcPts val="1000"/>
              </a:spcBef>
              <a:spcAft>
                <a:spcPts val="0"/>
              </a:spcAft>
              <a:buSzPts val="1800"/>
              <a:buChar char="•"/>
            </a:pPr>
            <a:r>
              <a:rPr i="1" lang="en-US"/>
              <a:t>Parts used are the </a:t>
            </a:r>
            <a:r>
              <a:rPr i="1" lang="en-US">
                <a:solidFill>
                  <a:srgbClr val="801B14"/>
                </a:solidFill>
              </a:rPr>
              <a:t>rhizomes and roots </a:t>
            </a:r>
            <a:r>
              <a:rPr i="1" lang="en-US"/>
              <a:t>which are black</a:t>
            </a:r>
            <a:endParaRPr/>
          </a:p>
          <a:p>
            <a:pPr indent="-285750" lvl="0" marL="285750" rtl="0" algn="l">
              <a:spcBef>
                <a:spcPts val="1000"/>
              </a:spcBef>
              <a:spcAft>
                <a:spcPts val="0"/>
              </a:spcAft>
              <a:buSzPts val="1800"/>
              <a:buChar char="•"/>
            </a:pPr>
            <a:r>
              <a:rPr lang="en-US"/>
              <a:t>It has hormonal and anti-inflammatory effects</a:t>
            </a:r>
            <a:endParaRPr/>
          </a:p>
          <a:p>
            <a:pPr indent="-285750" lvl="0" marL="285750" rtl="0" algn="l">
              <a:spcBef>
                <a:spcPts val="1000"/>
              </a:spcBef>
              <a:spcAft>
                <a:spcPts val="0"/>
              </a:spcAft>
              <a:buSzPts val="1800"/>
              <a:buChar char="•"/>
            </a:pPr>
            <a:r>
              <a:rPr lang="en-US"/>
              <a:t>Modern use is focused on its use in treating menopausal symptoms</a:t>
            </a:r>
            <a:endParaRPr/>
          </a:p>
          <a:p>
            <a:pPr indent="-285750" lvl="0" marL="285750" rtl="0" algn="l">
              <a:spcBef>
                <a:spcPts val="1000"/>
              </a:spcBef>
              <a:spcAft>
                <a:spcPts val="0"/>
              </a:spcAft>
              <a:buSzPts val="1800"/>
              <a:buChar char="•"/>
            </a:pPr>
            <a:r>
              <a:rPr lang="en-US"/>
              <a:t>It should be avoided in pregnancy and lactation because of insufficient data</a:t>
            </a:r>
            <a:endParaRPr/>
          </a:p>
        </p:txBody>
      </p:sp>
      <p:pic>
        <p:nvPicPr>
          <p:cNvPr descr="download (15).jpg" id="1704" name="Google Shape;1704;p257"/>
          <p:cNvPicPr preferRelativeResize="0"/>
          <p:nvPr/>
        </p:nvPicPr>
        <p:blipFill rotWithShape="1">
          <a:blip r:embed="rId3">
            <a:alphaModFix/>
          </a:blip>
          <a:srcRect b="0" l="0" r="0" t="0"/>
          <a:stretch/>
        </p:blipFill>
        <p:spPr>
          <a:xfrm>
            <a:off x="6477001" y="304801"/>
            <a:ext cx="2314575" cy="1971675"/>
          </a:xfrm>
          <a:prstGeom prst="rect">
            <a:avLst/>
          </a:prstGeom>
          <a:noFill/>
          <a:ln>
            <a:noFill/>
          </a:ln>
        </p:spPr>
      </p:pic>
      <p:pic>
        <p:nvPicPr>
          <p:cNvPr descr="download (16).jpg" id="1705" name="Google Shape;1705;p257"/>
          <p:cNvPicPr preferRelativeResize="0"/>
          <p:nvPr/>
        </p:nvPicPr>
        <p:blipFill rotWithShape="1">
          <a:blip r:embed="rId4">
            <a:alphaModFix/>
          </a:blip>
          <a:srcRect b="0" l="0" r="0" t="0"/>
          <a:stretch/>
        </p:blipFill>
        <p:spPr>
          <a:xfrm>
            <a:off x="9372600" y="3124201"/>
            <a:ext cx="1295400" cy="2898457"/>
          </a:xfrm>
          <a:prstGeom prst="rect">
            <a:avLst/>
          </a:prstGeom>
          <a:noFill/>
          <a:ln>
            <a:noFill/>
          </a:ln>
        </p:spPr>
      </p:pic>
      <p:pic>
        <p:nvPicPr>
          <p:cNvPr descr="download (18).jpg" id="1706" name="Google Shape;1706;p257"/>
          <p:cNvPicPr preferRelativeResize="0"/>
          <p:nvPr/>
        </p:nvPicPr>
        <p:blipFill rotWithShape="1">
          <a:blip r:embed="rId5">
            <a:alphaModFix/>
          </a:blip>
          <a:srcRect b="0" l="0" r="0" t="0"/>
          <a:stretch/>
        </p:blipFill>
        <p:spPr>
          <a:xfrm>
            <a:off x="8905876" y="-152400"/>
            <a:ext cx="1762125" cy="2590800"/>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0" name="Shape 1710"/>
        <p:cNvGrpSpPr/>
        <p:nvPr/>
      </p:nvGrpSpPr>
      <p:grpSpPr>
        <a:xfrm>
          <a:off x="0" y="0"/>
          <a:ext cx="0" cy="0"/>
          <a:chOff x="0" y="0"/>
          <a:chExt cx="0" cy="0"/>
        </a:xfrm>
      </p:grpSpPr>
      <p:sp>
        <p:nvSpPr>
          <p:cNvPr id="1711" name="Google Shape;1711;p258"/>
          <p:cNvSpPr txBox="1"/>
          <p:nvPr>
            <p:ph type="title"/>
          </p:nvPr>
        </p:nvSpPr>
        <p:spPr>
          <a:xfrm>
            <a:off x="1524000" y="609600"/>
            <a:ext cx="8229600" cy="11430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alibri"/>
              <a:buNone/>
            </a:pPr>
            <a:r>
              <a:rPr lang="en-US"/>
              <a:t>BENIGN PROSTATIC HYPERPLASIA</a:t>
            </a:r>
            <a:endParaRPr/>
          </a:p>
        </p:txBody>
      </p:sp>
      <p:sp>
        <p:nvSpPr>
          <p:cNvPr id="1712" name="Google Shape;1712;p258"/>
          <p:cNvSpPr txBox="1"/>
          <p:nvPr>
            <p:ph idx="1" type="body"/>
          </p:nvPr>
        </p:nvSpPr>
        <p:spPr>
          <a:xfrm>
            <a:off x="1524000" y="1752600"/>
            <a:ext cx="9144000" cy="438912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800"/>
              <a:buNone/>
            </a:pPr>
            <a:r>
              <a:rPr lang="en-US"/>
              <a:t>Nettle/ </a:t>
            </a:r>
            <a:r>
              <a:rPr lang="en-US">
                <a:latin typeface="Constantia"/>
                <a:ea typeface="Constantia"/>
                <a:cs typeface="Constantia"/>
                <a:sym typeface="Constantia"/>
              </a:rPr>
              <a:t>stinging nettle </a:t>
            </a:r>
            <a:r>
              <a:rPr lang="en-US"/>
              <a:t>القريص </a:t>
            </a:r>
            <a:endParaRPr/>
          </a:p>
          <a:p>
            <a:pPr indent="-285750" lvl="0" marL="285750" rtl="0" algn="l">
              <a:spcBef>
                <a:spcPts val="1000"/>
              </a:spcBef>
              <a:spcAft>
                <a:spcPts val="0"/>
              </a:spcAft>
              <a:buSzPts val="1800"/>
              <a:buChar char="•"/>
            </a:pPr>
            <a:r>
              <a:rPr i="1" lang="en-US">
                <a:solidFill>
                  <a:srgbClr val="008000"/>
                </a:solidFill>
              </a:rPr>
              <a:t>Urtica dioica </a:t>
            </a:r>
            <a:endParaRPr i="1" u="sng">
              <a:solidFill>
                <a:srgbClr val="008000"/>
              </a:solidFill>
            </a:endParaRPr>
          </a:p>
          <a:p>
            <a:pPr indent="-285750" lvl="0" marL="285750" rtl="0" algn="l">
              <a:spcBef>
                <a:spcPts val="1000"/>
              </a:spcBef>
              <a:spcAft>
                <a:spcPts val="0"/>
              </a:spcAft>
              <a:buSzPts val="1800"/>
              <a:buChar char="•"/>
            </a:pPr>
            <a:r>
              <a:rPr lang="en-US"/>
              <a:t>Modern uses: symptomatic  relief of BPH and adjunctive treatment in arthritis and rheumatism</a:t>
            </a:r>
            <a:endParaRPr/>
          </a:p>
          <a:p>
            <a:pPr indent="-285750" lvl="0" marL="285750" rtl="0" algn="l">
              <a:spcBef>
                <a:spcPts val="1000"/>
              </a:spcBef>
              <a:spcAft>
                <a:spcPts val="0"/>
              </a:spcAft>
              <a:buSzPts val="1800"/>
              <a:buChar char="•"/>
            </a:pPr>
            <a:r>
              <a:rPr lang="en-US"/>
              <a:t>It has also been used as supportive therapy in rheumatic ailments</a:t>
            </a:r>
            <a:endParaRPr/>
          </a:p>
          <a:p>
            <a:pPr indent="-285750" lvl="0" marL="285750" rtl="0" algn="l">
              <a:spcBef>
                <a:spcPts val="1000"/>
              </a:spcBef>
              <a:spcAft>
                <a:spcPts val="0"/>
              </a:spcAft>
              <a:buSzPts val="1800"/>
              <a:buChar char="•"/>
            </a:pPr>
            <a:r>
              <a:rPr lang="en-US">
                <a:solidFill>
                  <a:srgbClr val="801B14"/>
                </a:solidFill>
              </a:rPr>
              <a:t>The herb </a:t>
            </a:r>
            <a:r>
              <a:rPr lang="en-US"/>
              <a:t>and the</a:t>
            </a:r>
            <a:r>
              <a:rPr lang="en-US">
                <a:solidFill>
                  <a:srgbClr val="9D3232"/>
                </a:solidFill>
              </a:rPr>
              <a:t> roots </a:t>
            </a:r>
            <a:r>
              <a:rPr lang="en-US"/>
              <a:t>are the parts used pharmaceutically</a:t>
            </a:r>
            <a:endParaRPr/>
          </a:p>
          <a:p>
            <a:pPr indent="-171450" lvl="0" marL="285750" rtl="0" algn="l">
              <a:spcBef>
                <a:spcPts val="1000"/>
              </a:spcBef>
              <a:spcAft>
                <a:spcPts val="0"/>
              </a:spcAft>
              <a:buSzPts val="1800"/>
              <a:buNone/>
            </a:pPr>
            <a:r>
              <a:t/>
            </a:r>
            <a:endParaRPr u="sng"/>
          </a:p>
        </p:txBody>
      </p:sp>
      <p:pic>
        <p:nvPicPr>
          <p:cNvPr descr="download (19).jpg" id="1713" name="Google Shape;1713;p258"/>
          <p:cNvPicPr preferRelativeResize="0"/>
          <p:nvPr/>
        </p:nvPicPr>
        <p:blipFill rotWithShape="1">
          <a:blip r:embed="rId3">
            <a:alphaModFix/>
          </a:blip>
          <a:srcRect b="0" l="0" r="0" t="0"/>
          <a:stretch/>
        </p:blipFill>
        <p:spPr>
          <a:xfrm>
            <a:off x="7391401" y="5010149"/>
            <a:ext cx="2466975" cy="18478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115"/>
          <p:cNvSpPr txBox="1"/>
          <p:nvPr>
            <p:ph idx="1" type="body"/>
          </p:nvPr>
        </p:nvSpPr>
        <p:spPr>
          <a:xfrm>
            <a:off x="1527048" y="1371600"/>
            <a:ext cx="8229600" cy="50292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None/>
            </a:pPr>
            <a:r>
              <a:rPr lang="en-US"/>
              <a:t>Lemon balm-نعنع رائحة مثل الليمون </a:t>
            </a:r>
            <a:endParaRPr/>
          </a:p>
          <a:p>
            <a:pPr indent="-342900" lvl="0" marL="342900" rtl="0" algn="l">
              <a:spcBef>
                <a:spcPts val="1000"/>
              </a:spcBef>
              <a:spcAft>
                <a:spcPts val="0"/>
              </a:spcAft>
              <a:buSzPts val="1440"/>
              <a:buChar char="►"/>
            </a:pPr>
            <a:r>
              <a:rPr i="1" lang="en-US">
                <a:solidFill>
                  <a:srgbClr val="008000"/>
                </a:solidFill>
              </a:rPr>
              <a:t>Melissa officinalis</a:t>
            </a:r>
            <a:endParaRPr i="1">
              <a:solidFill>
                <a:srgbClr val="008000"/>
              </a:solidFill>
            </a:endParaRPr>
          </a:p>
          <a:p>
            <a:pPr indent="-342900" lvl="0" marL="342900" rtl="0" algn="l">
              <a:spcBef>
                <a:spcPts val="1000"/>
              </a:spcBef>
              <a:spcAft>
                <a:spcPts val="0"/>
              </a:spcAft>
              <a:buSzPts val="1440"/>
              <a:buChar char="►"/>
            </a:pPr>
            <a:r>
              <a:rPr lang="en-US"/>
              <a:t>Family: Lamiaceae</a:t>
            </a:r>
            <a:endParaRPr/>
          </a:p>
          <a:p>
            <a:pPr indent="-342900" lvl="0" marL="342900" rtl="0" algn="l">
              <a:spcBef>
                <a:spcPts val="1000"/>
              </a:spcBef>
              <a:spcAft>
                <a:spcPts val="0"/>
              </a:spcAft>
              <a:buSzPts val="1440"/>
              <a:buChar char="►"/>
            </a:pPr>
            <a:r>
              <a:rPr lang="en-US"/>
              <a:t>Used for</a:t>
            </a:r>
            <a:r>
              <a:rPr lang="en-US">
                <a:solidFill>
                  <a:srgbClr val="3366FF"/>
                </a:solidFill>
              </a:rPr>
              <a:t> sedative </a:t>
            </a:r>
            <a:r>
              <a:rPr lang="en-US"/>
              <a:t>effects</a:t>
            </a:r>
            <a:endParaRPr/>
          </a:p>
          <a:p>
            <a:pPr indent="-342900" lvl="0" marL="342900" rtl="0" algn="l">
              <a:spcBef>
                <a:spcPts val="1000"/>
              </a:spcBef>
              <a:spcAft>
                <a:spcPts val="0"/>
              </a:spcAft>
              <a:buSzPts val="1440"/>
              <a:buChar char="►"/>
            </a:pPr>
            <a:r>
              <a:rPr lang="en-US"/>
              <a:t>Other uses: </a:t>
            </a:r>
            <a:r>
              <a:rPr lang="en-US">
                <a:solidFill>
                  <a:srgbClr val="3366FF"/>
                </a:solidFill>
              </a:rPr>
              <a:t>GI disorders; antispasmodic, </a:t>
            </a:r>
            <a:r>
              <a:rPr lang="en-US"/>
              <a:t>used topically for</a:t>
            </a:r>
            <a:r>
              <a:rPr lang="en-US">
                <a:solidFill>
                  <a:srgbClr val="3366FF"/>
                </a:solidFill>
              </a:rPr>
              <a:t> Herpes simplex infections</a:t>
            </a:r>
            <a:endParaRPr/>
          </a:p>
          <a:p>
            <a:pPr indent="-342900" lvl="0" marL="342900" rtl="0" algn="l">
              <a:spcBef>
                <a:spcPts val="1000"/>
              </a:spcBef>
              <a:spcAft>
                <a:spcPts val="0"/>
              </a:spcAft>
              <a:buSzPts val="1440"/>
              <a:buChar char="►"/>
            </a:pPr>
            <a:r>
              <a:rPr lang="en-US"/>
              <a:t>Other effects: </a:t>
            </a:r>
            <a:r>
              <a:rPr lang="en-US">
                <a:solidFill>
                  <a:srgbClr val="3366FF"/>
                </a:solidFill>
              </a:rPr>
              <a:t>anti-thyroid effects, anti-infective</a:t>
            </a:r>
            <a:endParaRPr/>
          </a:p>
          <a:p>
            <a:pPr indent="-342900" lvl="0" marL="342900" rtl="0" algn="l">
              <a:spcBef>
                <a:spcPts val="1000"/>
              </a:spcBef>
              <a:spcAft>
                <a:spcPts val="0"/>
              </a:spcAft>
              <a:buSzPts val="1440"/>
              <a:buChar char="►"/>
            </a:pPr>
            <a:r>
              <a:rPr lang="en-US"/>
              <a:t>Parts used: </a:t>
            </a:r>
            <a:r>
              <a:rPr lang="en-US">
                <a:solidFill>
                  <a:srgbClr val="6C643F"/>
                </a:solidFill>
              </a:rPr>
              <a:t>dried leaves</a:t>
            </a:r>
            <a:endParaRPr/>
          </a:p>
          <a:p>
            <a:pPr indent="-342900" lvl="0" marL="342900" rtl="0" algn="l">
              <a:spcBef>
                <a:spcPts val="1000"/>
              </a:spcBef>
              <a:spcAft>
                <a:spcPts val="0"/>
              </a:spcAft>
              <a:buSzPts val="1440"/>
              <a:buChar char="►"/>
            </a:pPr>
            <a:r>
              <a:rPr lang="en-US"/>
              <a:t>Classified as non-toxic but should not be used extensively because of its </a:t>
            </a:r>
            <a:r>
              <a:rPr lang="en-US">
                <a:solidFill>
                  <a:srgbClr val="FF0000"/>
                </a:solidFill>
              </a:rPr>
              <a:t>antithyroid effects</a:t>
            </a:r>
            <a:endParaRPr/>
          </a:p>
          <a:p>
            <a:pPr indent="-251459" lvl="0" marL="342900" rtl="0" algn="l">
              <a:spcBef>
                <a:spcPts val="1000"/>
              </a:spcBef>
              <a:spcAft>
                <a:spcPts val="0"/>
              </a:spcAft>
              <a:buSzPts val="1440"/>
              <a:buNone/>
            </a:pPr>
            <a:r>
              <a:t/>
            </a:r>
            <a:endParaRPr/>
          </a:p>
        </p:txBody>
      </p:sp>
      <p:pic>
        <p:nvPicPr>
          <p:cNvPr descr="001-melissa-officinalis.jpg" id="837" name="Google Shape;837;p115"/>
          <p:cNvPicPr preferRelativeResize="0"/>
          <p:nvPr/>
        </p:nvPicPr>
        <p:blipFill rotWithShape="1">
          <a:blip r:embed="rId3">
            <a:alphaModFix/>
          </a:blip>
          <a:srcRect b="0" l="0" r="0" t="0"/>
          <a:stretch/>
        </p:blipFill>
        <p:spPr>
          <a:xfrm>
            <a:off x="7162800" y="762000"/>
            <a:ext cx="3124200" cy="2345990"/>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7" name="Shape 1717"/>
        <p:cNvGrpSpPr/>
        <p:nvPr/>
      </p:nvGrpSpPr>
      <p:grpSpPr>
        <a:xfrm>
          <a:off x="0" y="0"/>
          <a:ext cx="0" cy="0"/>
          <a:chOff x="0" y="0"/>
          <a:chExt cx="0" cy="0"/>
        </a:xfrm>
      </p:grpSpPr>
      <p:sp>
        <p:nvSpPr>
          <p:cNvPr id="1718" name="Google Shape;1718;p259"/>
          <p:cNvSpPr txBox="1"/>
          <p:nvPr>
            <p:ph type="title"/>
          </p:nvPr>
        </p:nvSpPr>
        <p:spPr>
          <a:xfrm>
            <a:off x="1676400" y="457200"/>
            <a:ext cx="8229600" cy="11430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alibri"/>
              <a:buNone/>
            </a:pPr>
            <a:r>
              <a:rPr lang="en-US"/>
              <a:t>BENIGN PROSTATIC HYPERPLASIA</a:t>
            </a:r>
            <a:endParaRPr/>
          </a:p>
        </p:txBody>
      </p:sp>
      <p:sp>
        <p:nvSpPr>
          <p:cNvPr id="1719" name="Google Shape;1719;p259"/>
          <p:cNvSpPr txBox="1"/>
          <p:nvPr>
            <p:ph idx="1" type="body"/>
          </p:nvPr>
        </p:nvSpPr>
        <p:spPr>
          <a:xfrm>
            <a:off x="1676400" y="1752600"/>
            <a:ext cx="5715000" cy="457200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800"/>
              <a:buNone/>
            </a:pPr>
            <a:r>
              <a:rPr lang="en-US"/>
              <a:t>Saw Palmetto نوع من انواع شجر النخيل </a:t>
            </a:r>
            <a:endParaRPr/>
          </a:p>
          <a:p>
            <a:pPr indent="-285750" lvl="0" marL="285750" rtl="0" algn="l">
              <a:spcBef>
                <a:spcPts val="1000"/>
              </a:spcBef>
              <a:spcAft>
                <a:spcPts val="0"/>
              </a:spcAft>
              <a:buSzPts val="1800"/>
              <a:buChar char="•"/>
            </a:pPr>
            <a:r>
              <a:rPr i="1" lang="en-US">
                <a:solidFill>
                  <a:srgbClr val="008000"/>
                </a:solidFill>
              </a:rPr>
              <a:t>Serenoa serrulata</a:t>
            </a:r>
            <a:endParaRPr i="1">
              <a:solidFill>
                <a:srgbClr val="008000"/>
              </a:solidFill>
            </a:endParaRPr>
          </a:p>
          <a:p>
            <a:pPr indent="-285750" lvl="0" marL="285750" rtl="0" algn="l">
              <a:spcBef>
                <a:spcPts val="1000"/>
              </a:spcBef>
              <a:spcAft>
                <a:spcPts val="0"/>
              </a:spcAft>
              <a:buSzPts val="1800"/>
              <a:buChar char="•"/>
            </a:pPr>
            <a:r>
              <a:rPr lang="en-US"/>
              <a:t>Its use in treatment of BPH is supported by evidence from several controlled studies</a:t>
            </a:r>
            <a:endParaRPr/>
          </a:p>
          <a:p>
            <a:pPr indent="-285750" lvl="0" marL="285750" rtl="0" algn="l">
              <a:spcBef>
                <a:spcPts val="1000"/>
              </a:spcBef>
              <a:spcAft>
                <a:spcPts val="0"/>
              </a:spcAft>
              <a:buSzPts val="1800"/>
              <a:buChar char="•"/>
            </a:pPr>
            <a:r>
              <a:rPr lang="en-US"/>
              <a:t>Part used: </a:t>
            </a:r>
            <a:r>
              <a:rPr lang="en-US">
                <a:solidFill>
                  <a:srgbClr val="9D3232"/>
                </a:solidFill>
              </a:rPr>
              <a:t>Fruit</a:t>
            </a:r>
            <a:br>
              <a:rPr lang="en-US">
                <a:solidFill>
                  <a:srgbClr val="9D3232"/>
                </a:solidFill>
              </a:rPr>
            </a:br>
            <a:br>
              <a:rPr lang="en-US">
                <a:solidFill>
                  <a:srgbClr val="9D3232"/>
                </a:solidFill>
              </a:rPr>
            </a:br>
            <a:r>
              <a:rPr lang="en-US">
                <a:solidFill>
                  <a:srgbClr val="9D3232"/>
                </a:solidFill>
              </a:rPr>
              <a:t>alpha 1 blocker  دوائياً يُستخدم لعلاج BPH</a:t>
            </a:r>
            <a:endParaRPr>
              <a:solidFill>
                <a:srgbClr val="9D3232"/>
              </a:solidFill>
            </a:endParaRPr>
          </a:p>
        </p:txBody>
      </p:sp>
      <p:pic>
        <p:nvPicPr>
          <p:cNvPr descr="Screen Shot 2020-05-05 at 12.23.40 PM.png" id="1720" name="Google Shape;1720;p259"/>
          <p:cNvPicPr preferRelativeResize="0"/>
          <p:nvPr/>
        </p:nvPicPr>
        <p:blipFill rotWithShape="1">
          <a:blip r:embed="rId3">
            <a:alphaModFix/>
          </a:blip>
          <a:srcRect b="0" l="0" r="0" t="0"/>
          <a:stretch/>
        </p:blipFill>
        <p:spPr>
          <a:xfrm>
            <a:off x="7116420" y="1981201"/>
            <a:ext cx="3515005" cy="2333963"/>
          </a:xfrm>
          <a:prstGeom prst="rect">
            <a:avLst/>
          </a:prstGeom>
          <a:noFill/>
          <a:ln>
            <a:noFill/>
          </a:ln>
        </p:spPr>
      </p:pic>
      <p:pic>
        <p:nvPicPr>
          <p:cNvPr descr="81gP4d+3NCL._AC_SX425_.jpg" id="1721" name="Google Shape;1721;p259"/>
          <p:cNvPicPr preferRelativeResize="0"/>
          <p:nvPr/>
        </p:nvPicPr>
        <p:blipFill rotWithShape="1">
          <a:blip r:embed="rId4">
            <a:alphaModFix/>
          </a:blip>
          <a:srcRect b="0" l="0" r="0" t="0"/>
          <a:stretch/>
        </p:blipFill>
        <p:spPr>
          <a:xfrm>
            <a:off x="8825154" y="4419600"/>
            <a:ext cx="1621353" cy="2350008"/>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5" name="Shape 1725"/>
        <p:cNvGrpSpPr/>
        <p:nvPr/>
      </p:nvGrpSpPr>
      <p:grpSpPr>
        <a:xfrm>
          <a:off x="0" y="0"/>
          <a:ext cx="0" cy="0"/>
          <a:chOff x="0" y="0"/>
          <a:chExt cx="0" cy="0"/>
        </a:xfrm>
      </p:grpSpPr>
      <p:sp>
        <p:nvSpPr>
          <p:cNvPr id="1726" name="Google Shape;1726;p260"/>
          <p:cNvSpPr txBox="1"/>
          <p:nvPr>
            <p:ph idx="1" type="body"/>
          </p:nvPr>
        </p:nvSpPr>
        <p:spPr>
          <a:xfrm>
            <a:off x="1752600" y="1371600"/>
            <a:ext cx="8458200" cy="438912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800"/>
              <a:buNone/>
            </a:pPr>
            <a:r>
              <a:rPr lang="en-US">
                <a:solidFill>
                  <a:srgbClr val="3366FF"/>
                </a:solidFill>
              </a:rPr>
              <a:t>Ergometrine </a:t>
            </a:r>
            <a:endParaRPr/>
          </a:p>
          <a:p>
            <a:pPr indent="-285750" lvl="0" marL="285750" rtl="0" algn="l">
              <a:spcBef>
                <a:spcPts val="1000"/>
              </a:spcBef>
              <a:spcAft>
                <a:spcPts val="0"/>
              </a:spcAft>
              <a:buSzPts val="1800"/>
              <a:buChar char="•"/>
            </a:pPr>
            <a:r>
              <a:rPr lang="en-US"/>
              <a:t>An alkaloid extracted from ergot (</a:t>
            </a:r>
            <a:r>
              <a:rPr i="1" lang="en-US">
                <a:solidFill>
                  <a:srgbClr val="1B3B70"/>
                </a:solidFill>
              </a:rPr>
              <a:t>Claviceps purpurea</a:t>
            </a:r>
            <a:r>
              <a:rPr lang="en-US"/>
              <a:t>)</a:t>
            </a:r>
            <a:endParaRPr/>
          </a:p>
          <a:p>
            <a:pPr indent="-285750" lvl="0" marL="285750" rtl="0" algn="l">
              <a:spcBef>
                <a:spcPts val="1000"/>
              </a:spcBef>
              <a:spcAft>
                <a:spcPts val="0"/>
              </a:spcAft>
              <a:buSzPts val="1800"/>
              <a:buChar char="•"/>
            </a:pPr>
            <a:r>
              <a:rPr lang="en-US"/>
              <a:t>Used to manage the third stage of labor (in conjunction with oxytocin), and to control postpartum hemorrhage </a:t>
            </a:r>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0" name="Shape 1730"/>
        <p:cNvGrpSpPr/>
        <p:nvPr/>
      </p:nvGrpSpPr>
      <p:grpSpPr>
        <a:xfrm>
          <a:off x="0" y="0"/>
          <a:ext cx="0" cy="0"/>
          <a:chOff x="0" y="0"/>
          <a:chExt cx="0" cy="0"/>
        </a:xfrm>
      </p:grpSpPr>
      <p:sp>
        <p:nvSpPr>
          <p:cNvPr id="1731" name="Google Shape;1731;p261"/>
          <p:cNvSpPr txBox="1"/>
          <p:nvPr>
            <p:ph type="title"/>
          </p:nvPr>
        </p:nvSpPr>
        <p:spPr>
          <a:xfrm>
            <a:off x="685801" y="609600"/>
            <a:ext cx="10131425" cy="14562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alibri"/>
              <a:buNone/>
            </a:pPr>
            <a:r>
              <a:rPr lang="en-US"/>
              <a:t>MALE SEXUAL DYSFUNCTION</a:t>
            </a:r>
            <a:endParaRPr/>
          </a:p>
        </p:txBody>
      </p:sp>
      <p:sp>
        <p:nvSpPr>
          <p:cNvPr id="1732" name="Google Shape;1732;p261"/>
          <p:cNvSpPr txBox="1"/>
          <p:nvPr>
            <p:ph idx="1" type="body"/>
          </p:nvPr>
        </p:nvSpPr>
        <p:spPr>
          <a:xfrm>
            <a:off x="1676400" y="1935480"/>
            <a:ext cx="7543800" cy="4389120"/>
          </a:xfrm>
          <a:prstGeom prst="rect">
            <a:avLst/>
          </a:prstGeom>
          <a:noFill/>
          <a:ln>
            <a:noFill/>
          </a:ln>
        </p:spPr>
        <p:txBody>
          <a:bodyPr anchorCtr="0" anchor="ctr" bIns="45700" lIns="91425" spcFirstLastPara="1" rIns="91425" wrap="square" tIns="45700">
            <a:normAutofit lnSpcReduction="10000"/>
          </a:bodyPr>
          <a:lstStyle/>
          <a:p>
            <a:pPr indent="-285750" lvl="0" marL="285750" rtl="0" algn="l">
              <a:spcBef>
                <a:spcPts val="0"/>
              </a:spcBef>
              <a:spcAft>
                <a:spcPts val="0"/>
              </a:spcAft>
              <a:buSzPts val="1800"/>
              <a:buChar char="•"/>
            </a:pPr>
            <a:r>
              <a:rPr lang="en-US"/>
              <a:t>Male impotence (failure to produce a satisfactory or sustainable erection) may result from psychogenic, vascular, neurologic or endocrine abnormalities or drug treatment</a:t>
            </a:r>
            <a:endParaRPr/>
          </a:p>
          <a:p>
            <a:pPr indent="-285750" lvl="0" marL="285750" rtl="0" algn="l">
              <a:spcBef>
                <a:spcPts val="1000"/>
              </a:spcBef>
              <a:spcAft>
                <a:spcPts val="0"/>
              </a:spcAft>
              <a:buSzPts val="1800"/>
              <a:buNone/>
            </a:pPr>
            <a:r>
              <a:rPr lang="en-US"/>
              <a:t>Yohimbine, </a:t>
            </a:r>
            <a:endParaRPr/>
          </a:p>
          <a:p>
            <a:pPr indent="-285750" lvl="0" marL="285750" rtl="0" algn="l">
              <a:spcBef>
                <a:spcPts val="1000"/>
              </a:spcBef>
              <a:spcAft>
                <a:spcPts val="0"/>
              </a:spcAft>
              <a:buSzPts val="1800"/>
              <a:buChar char="•"/>
            </a:pPr>
            <a:r>
              <a:rPr i="1" lang="en-US">
                <a:solidFill>
                  <a:srgbClr val="008000"/>
                </a:solidFill>
              </a:rPr>
              <a:t>Pausinystalia yohimbe</a:t>
            </a:r>
            <a:endParaRPr i="1">
              <a:solidFill>
                <a:srgbClr val="008000"/>
              </a:solidFill>
            </a:endParaRPr>
          </a:p>
          <a:p>
            <a:pPr indent="-285750" lvl="0" marL="285750" rtl="0" algn="l">
              <a:spcBef>
                <a:spcPts val="1000"/>
              </a:spcBef>
              <a:spcAft>
                <a:spcPts val="0"/>
              </a:spcAft>
              <a:buSzPts val="1800"/>
              <a:buChar char="•"/>
            </a:pPr>
            <a:r>
              <a:rPr lang="en-US"/>
              <a:t>part used: </a:t>
            </a:r>
            <a:r>
              <a:rPr lang="en-US">
                <a:solidFill>
                  <a:srgbClr val="801B14"/>
                </a:solidFill>
              </a:rPr>
              <a:t>bark</a:t>
            </a:r>
            <a:endParaRPr i="1">
              <a:solidFill>
                <a:srgbClr val="801B14"/>
              </a:solidFill>
            </a:endParaRPr>
          </a:p>
          <a:p>
            <a:pPr indent="-285750" lvl="0" marL="285750" rtl="0" algn="l">
              <a:spcBef>
                <a:spcPts val="1000"/>
              </a:spcBef>
              <a:spcAft>
                <a:spcPts val="0"/>
              </a:spcAft>
              <a:buSzPts val="1800"/>
              <a:buChar char="•"/>
            </a:pPr>
            <a:r>
              <a:rPr lang="en-US"/>
              <a:t>Yohimbine is an alpha adrenergic blocker and has a wide reputation as a sexual stimulant</a:t>
            </a:r>
            <a:endParaRPr/>
          </a:p>
          <a:p>
            <a:pPr indent="-285750" lvl="0" marL="285750" rtl="0" algn="l">
              <a:spcBef>
                <a:spcPts val="1000"/>
              </a:spcBef>
              <a:spcAft>
                <a:spcPts val="0"/>
              </a:spcAft>
              <a:buSzPts val="1800"/>
              <a:buChar char="•"/>
            </a:pPr>
            <a:r>
              <a:rPr lang="en-US"/>
              <a:t>It should only be used under medical supervision</a:t>
            </a:r>
            <a:br>
              <a:rPr lang="en-US"/>
            </a:br>
            <a:br>
              <a:rPr lang="en-US"/>
            </a:br>
            <a:r>
              <a:rPr lang="en-US"/>
              <a:t>اوكسيتوسن هي نفسها ابرة الطلق تدفع الطفل</a:t>
            </a:r>
            <a:br>
              <a:rPr lang="en-US"/>
            </a:br>
            <a:br>
              <a:rPr lang="en-US"/>
            </a:br>
            <a:r>
              <a:rPr lang="en-US"/>
              <a:t>قديماً كان يصير مشاكل كالبتر </a:t>
            </a:r>
            <a:br>
              <a:rPr lang="en-US"/>
            </a:br>
            <a:r>
              <a:rPr lang="en-US"/>
              <a:t>الفا 2 لما يتسكر بزيد Sympathatic  </a:t>
            </a:r>
            <a:endParaRPr/>
          </a:p>
        </p:txBody>
      </p:sp>
      <p:pic>
        <p:nvPicPr>
          <p:cNvPr descr="images (9).jpg" id="1733" name="Google Shape;1733;p261"/>
          <p:cNvPicPr preferRelativeResize="0"/>
          <p:nvPr/>
        </p:nvPicPr>
        <p:blipFill rotWithShape="1">
          <a:blip r:embed="rId3">
            <a:alphaModFix/>
          </a:blip>
          <a:srcRect b="0" l="0" r="0" t="0"/>
          <a:stretch/>
        </p:blipFill>
        <p:spPr>
          <a:xfrm>
            <a:off x="8610600" y="1"/>
            <a:ext cx="2057400" cy="1994234"/>
          </a:xfrm>
          <a:prstGeom prst="rect">
            <a:avLst/>
          </a:prstGeom>
          <a:noFill/>
          <a:ln>
            <a:noFill/>
          </a:ln>
        </p:spPr>
      </p:pic>
      <p:pic>
        <p:nvPicPr>
          <p:cNvPr descr="images (8).jpg" id="1734" name="Google Shape;1734;p261"/>
          <p:cNvPicPr preferRelativeResize="0"/>
          <p:nvPr/>
        </p:nvPicPr>
        <p:blipFill rotWithShape="1">
          <a:blip r:embed="rId4">
            <a:alphaModFix/>
          </a:blip>
          <a:srcRect b="0" l="0" r="0" t="0"/>
          <a:stretch/>
        </p:blipFill>
        <p:spPr>
          <a:xfrm>
            <a:off x="9144001" y="2704418"/>
            <a:ext cx="1209675" cy="2190750"/>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8" name="Shape 1738"/>
        <p:cNvGrpSpPr/>
        <p:nvPr/>
      </p:nvGrpSpPr>
      <p:grpSpPr>
        <a:xfrm>
          <a:off x="0" y="0"/>
          <a:ext cx="0" cy="0"/>
          <a:chOff x="0" y="0"/>
          <a:chExt cx="0" cy="0"/>
        </a:xfrm>
      </p:grpSpPr>
      <p:sp>
        <p:nvSpPr>
          <p:cNvPr id="1739" name="Google Shape;1739;p262"/>
          <p:cNvSpPr txBox="1"/>
          <p:nvPr>
            <p:ph type="title"/>
          </p:nvPr>
        </p:nvSpPr>
        <p:spPr>
          <a:xfrm>
            <a:off x="685801" y="609600"/>
            <a:ext cx="10131425" cy="14562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alibri"/>
              <a:buNone/>
            </a:pPr>
            <a:r>
              <a:rPr lang="en-US"/>
              <a:t>MALE SEXUAL DYSFUNCTION</a:t>
            </a:r>
            <a:endParaRPr/>
          </a:p>
        </p:txBody>
      </p:sp>
      <p:sp>
        <p:nvSpPr>
          <p:cNvPr id="1740" name="Google Shape;1740;p262"/>
          <p:cNvSpPr txBox="1"/>
          <p:nvPr>
            <p:ph idx="1" type="body"/>
          </p:nvPr>
        </p:nvSpPr>
        <p:spPr>
          <a:xfrm>
            <a:off x="1600200" y="1935480"/>
            <a:ext cx="9067800" cy="438912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800"/>
              <a:buNone/>
            </a:pPr>
            <a:r>
              <a:rPr i="1" lang="en-US">
                <a:solidFill>
                  <a:srgbClr val="3366FF"/>
                </a:solidFill>
              </a:rPr>
              <a:t>Papaverine</a:t>
            </a:r>
            <a:endParaRPr i="1">
              <a:solidFill>
                <a:srgbClr val="3366FF"/>
              </a:solidFill>
            </a:endParaRPr>
          </a:p>
          <a:p>
            <a:pPr indent="-285750" lvl="0" marL="285750" rtl="0" algn="l">
              <a:spcBef>
                <a:spcPts val="1000"/>
              </a:spcBef>
              <a:spcAft>
                <a:spcPts val="0"/>
              </a:spcAft>
              <a:buSzPts val="1800"/>
              <a:buChar char="•"/>
            </a:pPr>
            <a:r>
              <a:rPr lang="en-US"/>
              <a:t>An alkaloid extracted from the opium poppy (</a:t>
            </a:r>
            <a:r>
              <a:rPr i="1" lang="en-US">
                <a:solidFill>
                  <a:srgbClr val="008000"/>
                </a:solidFill>
              </a:rPr>
              <a:t>Papaver somniferum</a:t>
            </a:r>
            <a:r>
              <a:rPr lang="en-US"/>
              <a:t>)</a:t>
            </a:r>
            <a:endParaRPr/>
          </a:p>
          <a:p>
            <a:pPr indent="-285750" lvl="0" marL="285750" rtl="0" algn="l">
              <a:spcBef>
                <a:spcPts val="1000"/>
              </a:spcBef>
              <a:spcAft>
                <a:spcPts val="0"/>
              </a:spcAft>
              <a:buSzPts val="1800"/>
              <a:buChar char="•"/>
            </a:pPr>
            <a:r>
              <a:rPr lang="en-US"/>
              <a:t>Used for the treatment of impotence of neurological or psychogenic origin</a:t>
            </a:r>
            <a:endParaRPr/>
          </a:p>
          <a:p>
            <a:pPr indent="-285750" lvl="0" marL="285750" rtl="0" algn="l">
              <a:spcBef>
                <a:spcPts val="1000"/>
              </a:spcBef>
              <a:spcAft>
                <a:spcPts val="0"/>
              </a:spcAft>
              <a:buSzPts val="1800"/>
              <a:buChar char="•"/>
            </a:pPr>
            <a:r>
              <a:rPr lang="en-US"/>
              <a:t>It must be given by </a:t>
            </a:r>
            <a:r>
              <a:rPr lang="en-US">
                <a:solidFill>
                  <a:srgbClr val="00B050"/>
                </a:solidFill>
              </a:rPr>
              <a:t>intracavernosal injection</a:t>
            </a:r>
            <a:r>
              <a:rPr lang="en-US"/>
              <a:t>, it is normally only used as a last resort when less invasive treatments have failed</a:t>
            </a:r>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4" name="Shape 1744"/>
        <p:cNvGrpSpPr/>
        <p:nvPr/>
      </p:nvGrpSpPr>
      <p:grpSpPr>
        <a:xfrm>
          <a:off x="0" y="0"/>
          <a:ext cx="0" cy="0"/>
          <a:chOff x="0" y="0"/>
          <a:chExt cx="0" cy="0"/>
        </a:xfrm>
      </p:grpSpPr>
      <p:sp>
        <p:nvSpPr>
          <p:cNvPr id="1745" name="Google Shape;1745;p263"/>
          <p:cNvSpPr txBox="1"/>
          <p:nvPr>
            <p:ph type="ctrTitle"/>
          </p:nvPr>
        </p:nvSpPr>
        <p:spPr>
          <a:xfrm>
            <a:off x="3962399" y="1964267"/>
            <a:ext cx="7197726" cy="2421464"/>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4800"/>
              <a:buFont typeface="Calibri"/>
              <a:buNone/>
            </a:pPr>
            <a:r>
              <a:rPr lang="en-US"/>
              <a:t>THE MUSCULOSKELETAL SYSTEM</a:t>
            </a:r>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9" name="Shape 1749"/>
        <p:cNvGrpSpPr/>
        <p:nvPr/>
      </p:nvGrpSpPr>
      <p:grpSpPr>
        <a:xfrm>
          <a:off x="0" y="0"/>
          <a:ext cx="0" cy="0"/>
          <a:chOff x="0" y="0"/>
          <a:chExt cx="0" cy="0"/>
        </a:xfrm>
      </p:grpSpPr>
      <p:sp>
        <p:nvSpPr>
          <p:cNvPr id="1750" name="Google Shape;1750;p264"/>
          <p:cNvSpPr txBox="1"/>
          <p:nvPr>
            <p:ph idx="1" type="body"/>
          </p:nvPr>
        </p:nvSpPr>
        <p:spPr>
          <a:xfrm>
            <a:off x="1981200" y="1600200"/>
            <a:ext cx="8229600" cy="438912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800"/>
              <a:buChar char="•"/>
            </a:pPr>
            <a:r>
              <a:rPr lang="en-US"/>
              <a:t>Inflammatory disorders are not normally treated with phytomedicines, but recently the use of some botanical preparations for chronic inflammatory conditions has become widespread</a:t>
            </a:r>
            <a:br>
              <a:rPr lang="en-US"/>
            </a:br>
            <a:br>
              <a:rPr lang="en-US"/>
            </a:br>
            <a:r>
              <a:rPr lang="en-US"/>
              <a:t>Supportive </a:t>
            </a:r>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4" name="Shape 1754"/>
        <p:cNvGrpSpPr/>
        <p:nvPr/>
      </p:nvGrpSpPr>
      <p:grpSpPr>
        <a:xfrm>
          <a:off x="0" y="0"/>
          <a:ext cx="0" cy="0"/>
          <a:chOff x="0" y="0"/>
          <a:chExt cx="0" cy="0"/>
        </a:xfrm>
      </p:grpSpPr>
      <p:sp>
        <p:nvSpPr>
          <p:cNvPr id="1755" name="Google Shape;1755;p265"/>
          <p:cNvSpPr txBox="1"/>
          <p:nvPr>
            <p:ph type="title"/>
          </p:nvPr>
        </p:nvSpPr>
        <p:spPr>
          <a:xfrm>
            <a:off x="685801" y="609600"/>
            <a:ext cx="10131425" cy="14562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alibri"/>
              <a:buNone/>
            </a:pPr>
            <a:r>
              <a:rPr lang="en-US"/>
              <a:t>DRUGS USED IN ARTHRITIS RHEUMATISM AND MUSCLE PAIN</a:t>
            </a:r>
            <a:endParaRPr/>
          </a:p>
        </p:txBody>
      </p:sp>
      <p:sp>
        <p:nvSpPr>
          <p:cNvPr id="1756" name="Google Shape;1756;p265"/>
          <p:cNvSpPr txBox="1"/>
          <p:nvPr>
            <p:ph idx="1" type="body"/>
          </p:nvPr>
        </p:nvSpPr>
        <p:spPr>
          <a:xfrm>
            <a:off x="685801" y="2142067"/>
            <a:ext cx="10131425" cy="3649133"/>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800"/>
              <a:buChar char="•"/>
            </a:pPr>
            <a:r>
              <a:rPr lang="en-US"/>
              <a:t>Bromelain (ananase)</a:t>
            </a:r>
            <a:endParaRPr/>
          </a:p>
          <a:p>
            <a:pPr indent="-285750" lvl="0" marL="285750" rtl="0" algn="l">
              <a:spcBef>
                <a:spcPts val="1000"/>
              </a:spcBef>
              <a:spcAft>
                <a:spcPts val="0"/>
              </a:spcAft>
              <a:buSzPts val="1800"/>
              <a:buChar char="•"/>
            </a:pPr>
            <a:r>
              <a:rPr lang="en-US"/>
              <a:t>Devil’s claw</a:t>
            </a:r>
            <a:endParaRPr/>
          </a:p>
          <a:p>
            <a:pPr indent="-285750" lvl="0" marL="285750" rtl="0" algn="l">
              <a:spcBef>
                <a:spcPts val="1000"/>
              </a:spcBef>
              <a:spcAft>
                <a:spcPts val="0"/>
              </a:spcAft>
              <a:buSzPts val="1800"/>
              <a:buChar char="•"/>
            </a:pPr>
            <a:r>
              <a:rPr lang="en-US"/>
              <a:t>Rosehip</a:t>
            </a:r>
            <a:endParaRPr/>
          </a:p>
          <a:p>
            <a:pPr indent="-285750" lvl="0" marL="285750" rtl="0" algn="l">
              <a:spcBef>
                <a:spcPts val="1000"/>
              </a:spcBef>
              <a:spcAft>
                <a:spcPts val="0"/>
              </a:spcAft>
              <a:buSzPts val="1800"/>
              <a:buChar char="•"/>
            </a:pPr>
            <a:r>
              <a:rPr lang="en-US"/>
              <a:t>Turmeric</a:t>
            </a:r>
            <a:endParaRPr/>
          </a:p>
          <a:p>
            <a:pPr indent="-285750" lvl="0" marL="285750" rtl="0" algn="l">
              <a:spcBef>
                <a:spcPts val="1000"/>
              </a:spcBef>
              <a:spcAft>
                <a:spcPts val="0"/>
              </a:spcAft>
              <a:buSzPts val="1800"/>
              <a:buChar char="•"/>
            </a:pPr>
            <a:r>
              <a:rPr lang="en-US"/>
              <a:t>Willow bark</a:t>
            </a:r>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0" name="Shape 1760"/>
        <p:cNvGrpSpPr/>
        <p:nvPr/>
      </p:nvGrpSpPr>
      <p:grpSpPr>
        <a:xfrm>
          <a:off x="0" y="0"/>
          <a:ext cx="0" cy="0"/>
          <a:chOff x="0" y="0"/>
          <a:chExt cx="0" cy="0"/>
        </a:xfrm>
      </p:grpSpPr>
      <p:pic>
        <p:nvPicPr>
          <p:cNvPr descr="bromolein.jpg" id="1761" name="Google Shape;1761;p266"/>
          <p:cNvPicPr preferRelativeResize="0"/>
          <p:nvPr/>
        </p:nvPicPr>
        <p:blipFill rotWithShape="1">
          <a:blip r:embed="rId3">
            <a:alphaModFix/>
          </a:blip>
          <a:srcRect b="0" l="0" r="0" t="0"/>
          <a:stretch/>
        </p:blipFill>
        <p:spPr>
          <a:xfrm>
            <a:off x="8077200" y="0"/>
            <a:ext cx="2590800" cy="2590800"/>
          </a:xfrm>
          <a:prstGeom prst="rect">
            <a:avLst/>
          </a:prstGeom>
          <a:noFill/>
          <a:ln>
            <a:noFill/>
          </a:ln>
        </p:spPr>
      </p:pic>
      <p:sp>
        <p:nvSpPr>
          <p:cNvPr id="1762" name="Google Shape;1762;p266"/>
          <p:cNvSpPr txBox="1"/>
          <p:nvPr>
            <p:ph idx="1" type="body"/>
          </p:nvPr>
        </p:nvSpPr>
        <p:spPr>
          <a:xfrm>
            <a:off x="1752600" y="1935480"/>
            <a:ext cx="8458200" cy="469392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800"/>
              <a:buNone/>
            </a:pPr>
            <a:r>
              <a:rPr lang="en-US">
                <a:solidFill>
                  <a:srgbClr val="3366FF"/>
                </a:solidFill>
              </a:rPr>
              <a:t>Bromelain</a:t>
            </a:r>
            <a:r>
              <a:rPr lang="en-US"/>
              <a:t> (ananase)</a:t>
            </a:r>
            <a:endParaRPr/>
          </a:p>
          <a:p>
            <a:pPr indent="-285750" lvl="0" marL="285750" rtl="0" algn="l">
              <a:spcBef>
                <a:spcPts val="1000"/>
              </a:spcBef>
              <a:spcAft>
                <a:spcPts val="0"/>
              </a:spcAft>
              <a:buSzPts val="1800"/>
              <a:buChar char="•"/>
            </a:pPr>
            <a:r>
              <a:rPr lang="en-US"/>
              <a:t>Bromelain is a mixture of proteolytic enzymes extracted from the fruit and stem of the pineapple (</a:t>
            </a:r>
            <a:r>
              <a:rPr i="1" lang="en-US">
                <a:solidFill>
                  <a:srgbClr val="551E60"/>
                </a:solidFill>
              </a:rPr>
              <a:t>Ananas comosus</a:t>
            </a:r>
            <a:r>
              <a:rPr lang="en-US"/>
              <a:t>)</a:t>
            </a:r>
            <a:endParaRPr/>
          </a:p>
          <a:p>
            <a:pPr indent="-285750" lvl="0" marL="285750" rtl="0" algn="l">
              <a:spcBef>
                <a:spcPts val="1000"/>
              </a:spcBef>
              <a:spcAft>
                <a:spcPts val="0"/>
              </a:spcAft>
              <a:buSzPts val="1800"/>
              <a:buChar char="•"/>
            </a:pPr>
            <a:r>
              <a:rPr lang="en-US"/>
              <a:t>Family: Bromeliaceae</a:t>
            </a:r>
            <a:endParaRPr/>
          </a:p>
          <a:p>
            <a:pPr indent="-285750" lvl="0" marL="285750" rtl="0" algn="l">
              <a:spcBef>
                <a:spcPts val="1000"/>
              </a:spcBef>
              <a:spcAft>
                <a:spcPts val="0"/>
              </a:spcAft>
              <a:buSzPts val="1800"/>
              <a:buChar char="•"/>
            </a:pPr>
            <a:r>
              <a:rPr lang="en-US"/>
              <a:t>The active constituents are protease inhibiting enzymes</a:t>
            </a:r>
            <a:endParaRPr/>
          </a:p>
          <a:p>
            <a:pPr indent="-285750" lvl="0" marL="285750" rtl="0" algn="l">
              <a:spcBef>
                <a:spcPts val="1000"/>
              </a:spcBef>
              <a:spcAft>
                <a:spcPts val="0"/>
              </a:spcAft>
              <a:buSzPts val="1800"/>
              <a:buChar char="•"/>
            </a:pPr>
            <a:r>
              <a:rPr lang="en-US"/>
              <a:t>Bromelain has been proposed for the treatment of atherosclerosis, dysmenorrhoea, infection and sports injuries</a:t>
            </a:r>
            <a:endParaRPr/>
          </a:p>
          <a:p>
            <a:pPr indent="-285750" lvl="0" marL="285750" rtl="0" algn="l">
              <a:spcBef>
                <a:spcPts val="1000"/>
              </a:spcBef>
              <a:spcAft>
                <a:spcPts val="0"/>
              </a:spcAft>
              <a:buSzPts val="1800"/>
              <a:buChar char="•"/>
            </a:pPr>
            <a:r>
              <a:rPr lang="en-US"/>
              <a:t>Used clinically to treat bruising, arthritis, joint stiffness and pain, and to improve healing postoperatively, including after dental procedures</a:t>
            </a:r>
            <a:endParaRPr/>
          </a:p>
          <a:p>
            <a:pPr indent="-285750" lvl="0" marL="285750" rtl="0" algn="l">
              <a:spcBef>
                <a:spcPts val="1000"/>
              </a:spcBef>
              <a:spcAft>
                <a:spcPts val="0"/>
              </a:spcAft>
              <a:buSzPts val="1800"/>
              <a:buChar char="•"/>
            </a:pPr>
            <a:r>
              <a:rPr lang="en-US"/>
              <a:t>Effective alternative to NSAIDs, as shown by a number of clinical trials</a:t>
            </a:r>
            <a:endParaRPr/>
          </a:p>
        </p:txBody>
      </p:sp>
      <p:pic>
        <p:nvPicPr>
          <p:cNvPr descr="images.jpg" id="1763" name="Google Shape;1763;p266"/>
          <p:cNvPicPr preferRelativeResize="0"/>
          <p:nvPr/>
        </p:nvPicPr>
        <p:blipFill rotWithShape="1">
          <a:blip r:embed="rId4">
            <a:alphaModFix/>
          </a:blip>
          <a:srcRect b="0" l="0" r="0" t="0"/>
          <a:stretch/>
        </p:blipFill>
        <p:spPr>
          <a:xfrm>
            <a:off x="4953001" y="152401"/>
            <a:ext cx="2819400" cy="2111829"/>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8" name="Shape 1768"/>
        <p:cNvGrpSpPr/>
        <p:nvPr/>
      </p:nvGrpSpPr>
      <p:grpSpPr>
        <a:xfrm>
          <a:off x="0" y="0"/>
          <a:ext cx="0" cy="0"/>
          <a:chOff x="0" y="0"/>
          <a:chExt cx="0" cy="0"/>
        </a:xfrm>
      </p:grpSpPr>
      <p:sp>
        <p:nvSpPr>
          <p:cNvPr id="1769" name="Google Shape;1769;p267"/>
          <p:cNvSpPr txBox="1"/>
          <p:nvPr>
            <p:ph idx="1" type="body"/>
          </p:nvPr>
        </p:nvSpPr>
        <p:spPr>
          <a:xfrm>
            <a:off x="1524000" y="1935480"/>
            <a:ext cx="9144000" cy="438912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800"/>
              <a:buNone/>
            </a:pPr>
            <a:r>
              <a:rPr lang="en-US"/>
              <a:t>Devil’s claw</a:t>
            </a:r>
            <a:endParaRPr/>
          </a:p>
          <a:p>
            <a:pPr indent="-285750" lvl="0" marL="285750" rtl="0" algn="l">
              <a:spcBef>
                <a:spcPts val="1000"/>
              </a:spcBef>
              <a:spcAft>
                <a:spcPts val="0"/>
              </a:spcAft>
              <a:buSzPts val="1800"/>
              <a:buChar char="•"/>
            </a:pPr>
            <a:r>
              <a:rPr i="1" lang="en-US">
                <a:solidFill>
                  <a:schemeClr val="accent1"/>
                </a:solidFill>
              </a:rPr>
              <a:t>Harpagophytum radix</a:t>
            </a:r>
            <a:endParaRPr/>
          </a:p>
          <a:p>
            <a:pPr indent="-285750" lvl="0" marL="285750" rtl="0" algn="l">
              <a:spcBef>
                <a:spcPts val="1000"/>
              </a:spcBef>
              <a:spcAft>
                <a:spcPts val="0"/>
              </a:spcAft>
              <a:buSzPts val="1800"/>
              <a:buChar char="•"/>
            </a:pPr>
            <a:r>
              <a:rPr lang="en-US"/>
              <a:t>Part used: </a:t>
            </a:r>
            <a:r>
              <a:rPr lang="en-US">
                <a:solidFill>
                  <a:srgbClr val="801B14"/>
                </a:solidFill>
              </a:rPr>
              <a:t>root</a:t>
            </a:r>
            <a:endParaRPr/>
          </a:p>
          <a:p>
            <a:pPr indent="-285750" lvl="0" marL="285750" rtl="0" algn="l">
              <a:spcBef>
                <a:spcPts val="1000"/>
              </a:spcBef>
              <a:spcAft>
                <a:spcPts val="0"/>
              </a:spcAft>
              <a:buSzPts val="1800"/>
              <a:buChar char="•"/>
            </a:pPr>
            <a:r>
              <a:rPr lang="en-US"/>
              <a:t>Used traditionally for fever, kidney and bladder problems, as an obstetric remedy –تسريع الولادةfor induction or acceleration of labor, as well as for expelling the retained placenta</a:t>
            </a:r>
            <a:endParaRPr/>
          </a:p>
          <a:p>
            <a:pPr indent="-285750" lvl="0" marL="285750" rtl="0" algn="l">
              <a:spcBef>
                <a:spcPts val="1000"/>
              </a:spcBef>
              <a:spcAft>
                <a:spcPts val="0"/>
              </a:spcAft>
              <a:buSzPts val="1800"/>
              <a:buChar char="•"/>
            </a:pPr>
            <a:r>
              <a:rPr lang="en-US"/>
              <a:t>The most important active constituents are considered to be the bitter iridoids like </a:t>
            </a:r>
            <a:r>
              <a:rPr lang="en-US">
                <a:solidFill>
                  <a:srgbClr val="3366FF"/>
                </a:solidFill>
              </a:rPr>
              <a:t>harpagoside</a:t>
            </a:r>
            <a:endParaRPr>
              <a:solidFill>
                <a:srgbClr val="3366FF"/>
              </a:solidFill>
            </a:endParaRPr>
          </a:p>
          <a:p>
            <a:pPr indent="-285750" lvl="0" marL="285750" rtl="0" algn="l">
              <a:spcBef>
                <a:spcPts val="1000"/>
              </a:spcBef>
              <a:spcAft>
                <a:spcPts val="0"/>
              </a:spcAft>
              <a:buSzPts val="1800"/>
              <a:buChar char="•"/>
            </a:pPr>
            <a:r>
              <a:rPr lang="en-US"/>
              <a:t>Other compounds present include polyphenolic acids (caffeic and cinnamic acids), and flavonoids</a:t>
            </a:r>
            <a:endParaRPr/>
          </a:p>
        </p:txBody>
      </p:sp>
      <p:pic>
        <p:nvPicPr>
          <p:cNvPr descr="devil's claw.jpg" id="1770" name="Google Shape;1770;p267"/>
          <p:cNvPicPr preferRelativeResize="0"/>
          <p:nvPr/>
        </p:nvPicPr>
        <p:blipFill rotWithShape="1">
          <a:blip r:embed="rId3">
            <a:alphaModFix/>
          </a:blip>
          <a:srcRect b="0" l="0" r="0" t="0"/>
          <a:stretch/>
        </p:blipFill>
        <p:spPr>
          <a:xfrm>
            <a:off x="8305800" y="0"/>
            <a:ext cx="2514600" cy="2514600"/>
          </a:xfrm>
          <a:prstGeom prst="rect">
            <a:avLst/>
          </a:prstGeom>
          <a:noFill/>
          <a:ln>
            <a:noFill/>
          </a:ln>
        </p:spPr>
      </p:pic>
      <p:pic>
        <p:nvPicPr>
          <p:cNvPr descr="71+56NRHaxL._AC_SX679_.jpg" id="1771" name="Google Shape;1771;p267"/>
          <p:cNvPicPr preferRelativeResize="0"/>
          <p:nvPr/>
        </p:nvPicPr>
        <p:blipFill rotWithShape="1">
          <a:blip r:embed="rId4">
            <a:alphaModFix/>
          </a:blip>
          <a:srcRect b="0" l="0" r="0" t="0"/>
          <a:stretch/>
        </p:blipFill>
        <p:spPr>
          <a:xfrm>
            <a:off x="6019800" y="152400"/>
            <a:ext cx="1600200" cy="2601798"/>
          </a:xfrm>
          <a:prstGeom prst="rect">
            <a:avLst/>
          </a:prstGeom>
          <a:noFill/>
          <a:ln>
            <a:noFill/>
          </a:ln>
        </p:spPr>
      </p:pic>
      <p:pic>
        <p:nvPicPr>
          <p:cNvPr descr="download.jpeg" id="1772" name="Google Shape;1772;p267"/>
          <p:cNvPicPr preferRelativeResize="0"/>
          <p:nvPr/>
        </p:nvPicPr>
        <p:blipFill rotWithShape="1">
          <a:blip r:embed="rId5">
            <a:alphaModFix/>
          </a:blip>
          <a:srcRect b="0" l="0" r="0" t="0"/>
          <a:stretch/>
        </p:blipFill>
        <p:spPr>
          <a:xfrm>
            <a:off x="2667001" y="381000"/>
            <a:ext cx="2721429" cy="1524000"/>
          </a:xfrm>
          <a:prstGeom prst="rect">
            <a:avLst/>
          </a:prstGeom>
          <a:noFill/>
          <a:ln>
            <a:noFill/>
          </a:ln>
        </p:spPr>
      </p:pic>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6" name="Shape 1776"/>
        <p:cNvGrpSpPr/>
        <p:nvPr/>
      </p:nvGrpSpPr>
      <p:grpSpPr>
        <a:xfrm>
          <a:off x="0" y="0"/>
          <a:ext cx="0" cy="0"/>
          <a:chOff x="0" y="0"/>
          <a:chExt cx="0" cy="0"/>
        </a:xfrm>
      </p:grpSpPr>
      <p:sp>
        <p:nvSpPr>
          <p:cNvPr id="1777" name="Google Shape;1777;p268"/>
          <p:cNvSpPr txBox="1"/>
          <p:nvPr>
            <p:ph idx="1" type="body"/>
          </p:nvPr>
        </p:nvSpPr>
        <p:spPr>
          <a:xfrm>
            <a:off x="1752600" y="1600200"/>
            <a:ext cx="8686800" cy="492252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800"/>
              <a:buNone/>
            </a:pPr>
            <a:r>
              <a:rPr lang="en-US"/>
              <a:t>Devil’s claw (Cont’d)</a:t>
            </a:r>
            <a:endParaRPr/>
          </a:p>
          <a:p>
            <a:pPr indent="-285750" lvl="0" marL="285750" rtl="0" algn="l">
              <a:spcBef>
                <a:spcPts val="1000"/>
              </a:spcBef>
              <a:spcAft>
                <a:spcPts val="0"/>
              </a:spcAft>
              <a:buSzPts val="1800"/>
              <a:buNone/>
            </a:pPr>
            <a:r>
              <a:t/>
            </a:r>
            <a:endParaRPr/>
          </a:p>
          <a:p>
            <a:pPr indent="-285750" lvl="0" marL="285750" rtl="0" algn="l">
              <a:spcBef>
                <a:spcPts val="1000"/>
              </a:spcBef>
              <a:spcAft>
                <a:spcPts val="0"/>
              </a:spcAft>
              <a:buSzPts val="1800"/>
              <a:buChar char="•"/>
            </a:pPr>
            <a:r>
              <a:rPr lang="en-US"/>
              <a:t>Has been used for the treatment of dyspeptic disorders such as indigestion and lack of appetite, due to the presence of bitter glycosides (iridoids)</a:t>
            </a:r>
            <a:endParaRPr/>
          </a:p>
          <a:p>
            <a:pPr indent="-285750" lvl="0" marL="285750" rtl="0" algn="l">
              <a:spcBef>
                <a:spcPts val="1000"/>
              </a:spcBef>
              <a:spcAft>
                <a:spcPts val="0"/>
              </a:spcAft>
              <a:buSzPts val="1800"/>
              <a:buChar char="•"/>
            </a:pPr>
            <a:r>
              <a:rPr lang="en-US"/>
              <a:t>Treatment of rheumatic conditions and lower back pain</a:t>
            </a:r>
            <a:endParaRPr/>
          </a:p>
          <a:p>
            <a:pPr indent="-285750" lvl="0" marL="285750" rtl="0" algn="l">
              <a:spcBef>
                <a:spcPts val="1000"/>
              </a:spcBef>
              <a:spcAft>
                <a:spcPts val="0"/>
              </a:spcAft>
              <a:buSzPts val="1800"/>
              <a:buChar char="•"/>
            </a:pPr>
            <a:r>
              <a:rPr lang="en-US"/>
              <a:t>Devil’s claw is generally well tolerated and appears to be a suitable alternative to NSAIDs </a:t>
            </a:r>
            <a:endParaRPr/>
          </a:p>
          <a:p>
            <a:pPr indent="-285750" lvl="0" marL="285750" rtl="0" algn="l">
              <a:spcBef>
                <a:spcPts val="1000"/>
              </a:spcBef>
              <a:spcAft>
                <a:spcPts val="0"/>
              </a:spcAft>
              <a:buSzPts val="1800"/>
              <a:buChar char="•"/>
            </a:pPr>
            <a:r>
              <a:rPr lang="en-US"/>
              <a:t>Fractions of the extract containing the highest concentration of harpagoside inhibited COX-1 and COX-2 activity </a:t>
            </a:r>
            <a:endParaRPr/>
          </a:p>
          <a:p>
            <a:pPr indent="-285750" lvl="0" marL="285750" rtl="0" algn="l">
              <a:spcBef>
                <a:spcPts val="1000"/>
              </a:spcBef>
              <a:spcAft>
                <a:spcPts val="0"/>
              </a:spcAft>
              <a:buSzPts val="1800"/>
              <a:buChar char="•"/>
            </a:pPr>
            <a:r>
              <a:rPr lang="en-US"/>
              <a:t>Should be avoided in pregnant women</a:t>
            </a:r>
            <a:endParaRPr/>
          </a:p>
          <a:p>
            <a:pPr indent="-285750" lvl="0" marL="285750" rtl="0" algn="l">
              <a:spcBef>
                <a:spcPts val="1000"/>
              </a:spcBef>
              <a:spcAft>
                <a:spcPts val="0"/>
              </a:spcAft>
              <a:buSzPts val="1800"/>
              <a:buChar char="•"/>
            </a:pPr>
            <a:r>
              <a:rPr lang="en-US"/>
              <a:t>Side effects include minor GI upsets, should be avoided in patients with gastric or duodenal ulcers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116"/>
          <p:cNvSpPr txBox="1"/>
          <p:nvPr>
            <p:ph idx="1" type="body"/>
          </p:nvPr>
        </p:nvSpPr>
        <p:spPr>
          <a:xfrm>
            <a:off x="1539999" y="609600"/>
            <a:ext cx="6705600" cy="60198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None/>
            </a:pPr>
            <a:r>
              <a:rPr lang="en-US"/>
              <a:t>St. John’s wort موجودة بدول البحر الأبيض </a:t>
            </a:r>
            <a:endParaRPr/>
          </a:p>
          <a:p>
            <a:pPr indent="-342900" lvl="0" marL="342900" rtl="0" algn="l">
              <a:spcBef>
                <a:spcPts val="1000"/>
              </a:spcBef>
              <a:spcAft>
                <a:spcPts val="0"/>
              </a:spcAft>
              <a:buSzPts val="1440"/>
              <a:buChar char="►"/>
            </a:pPr>
            <a:r>
              <a:rPr i="1" lang="en-US">
                <a:solidFill>
                  <a:srgbClr val="008000"/>
                </a:solidFill>
              </a:rPr>
              <a:t>Hypericum perforatum</a:t>
            </a:r>
            <a:endParaRPr i="1">
              <a:solidFill>
                <a:srgbClr val="008000"/>
              </a:solidFill>
            </a:endParaRPr>
          </a:p>
          <a:p>
            <a:pPr indent="-342900" lvl="0" marL="342900" rtl="0" algn="l">
              <a:spcBef>
                <a:spcPts val="1000"/>
              </a:spcBef>
              <a:spcAft>
                <a:spcPts val="0"/>
              </a:spcAft>
              <a:buSzPts val="1440"/>
              <a:buChar char="►"/>
            </a:pPr>
            <a:r>
              <a:rPr lang="en-US"/>
              <a:t>Used to relieve </a:t>
            </a:r>
            <a:r>
              <a:rPr lang="en-US">
                <a:solidFill>
                  <a:srgbClr val="3366FF"/>
                </a:solidFill>
              </a:rPr>
              <a:t>mild to moderate depression </a:t>
            </a:r>
            <a:r>
              <a:rPr lang="en-US"/>
              <a:t>and </a:t>
            </a:r>
            <a:r>
              <a:rPr lang="en-US">
                <a:solidFill>
                  <a:srgbClr val="3366FF"/>
                </a:solidFill>
              </a:rPr>
              <a:t>mild anxiety</a:t>
            </a:r>
            <a:endParaRPr/>
          </a:p>
          <a:p>
            <a:pPr indent="-342900" lvl="0" marL="342900" rtl="0" algn="l">
              <a:spcBef>
                <a:spcPts val="1000"/>
              </a:spcBef>
              <a:spcAft>
                <a:spcPts val="0"/>
              </a:spcAft>
              <a:buSzPts val="1440"/>
              <a:buChar char="►"/>
            </a:pPr>
            <a:r>
              <a:rPr lang="en-US"/>
              <a:t>Active ingredients: </a:t>
            </a:r>
            <a:r>
              <a:rPr lang="en-US">
                <a:solidFill>
                  <a:srgbClr val="3366FF"/>
                </a:solidFill>
              </a:rPr>
              <a:t>Hypericin, Hyperforin ,pseudohypericin</a:t>
            </a:r>
            <a:endParaRPr>
              <a:solidFill>
                <a:srgbClr val="3366FF"/>
              </a:solidFill>
            </a:endParaRPr>
          </a:p>
          <a:p>
            <a:pPr indent="-342900" lvl="0" marL="342900" rtl="0" algn="l">
              <a:spcBef>
                <a:spcPts val="1000"/>
              </a:spcBef>
              <a:spcAft>
                <a:spcPts val="0"/>
              </a:spcAft>
              <a:buSzPts val="1440"/>
              <a:buChar char="►"/>
            </a:pPr>
            <a:r>
              <a:rPr lang="en-US"/>
              <a:t>Parts used: </a:t>
            </a:r>
            <a:r>
              <a:rPr lang="en-US">
                <a:solidFill>
                  <a:srgbClr val="6C643F"/>
                </a:solidFill>
              </a:rPr>
              <a:t>flowering tops; leaves, unopened buds, flowers</a:t>
            </a:r>
            <a:endParaRPr/>
          </a:p>
          <a:p>
            <a:pPr indent="-342900" lvl="0" marL="342900" rtl="0" algn="l">
              <a:spcBef>
                <a:spcPts val="1000"/>
              </a:spcBef>
              <a:spcAft>
                <a:spcPts val="0"/>
              </a:spcAft>
              <a:buSzPts val="1440"/>
              <a:buChar char="►"/>
            </a:pPr>
            <a:r>
              <a:rPr lang="en-US">
                <a:solidFill>
                  <a:srgbClr val="FF0000"/>
                </a:solidFill>
              </a:rPr>
              <a:t>Major drug interactions </a:t>
            </a:r>
            <a:r>
              <a:rPr lang="en-US"/>
              <a:t>with warfarin anticonvulsants, cyclosporin, SSRI, HIV protease inhibitors because of CYP450 induction</a:t>
            </a:r>
            <a:endParaRPr/>
          </a:p>
          <a:p>
            <a:pPr indent="-342900" lvl="0" marL="342900" rtl="0" algn="l">
              <a:spcBef>
                <a:spcPts val="1000"/>
              </a:spcBef>
              <a:spcAft>
                <a:spcPts val="0"/>
              </a:spcAft>
              <a:buSzPts val="1440"/>
              <a:buChar char="►"/>
            </a:pPr>
            <a:r>
              <a:rPr lang="en-US">
                <a:solidFill>
                  <a:srgbClr val="48432A"/>
                </a:solidFill>
              </a:rPr>
              <a:t>Should not be used during pregnancy and lactation </a:t>
            </a:r>
            <a:endParaRPr/>
          </a:p>
          <a:p>
            <a:pPr indent="-251459" lvl="0" marL="342900" rtl="0" algn="l">
              <a:spcBef>
                <a:spcPts val="1000"/>
              </a:spcBef>
              <a:spcAft>
                <a:spcPts val="0"/>
              </a:spcAft>
              <a:buSzPts val="1440"/>
              <a:buNone/>
            </a:pPr>
            <a:r>
              <a:t/>
            </a:r>
            <a:endParaRPr/>
          </a:p>
          <a:p>
            <a:pPr indent="-251459" lvl="0" marL="342900" rtl="0" algn="l">
              <a:spcBef>
                <a:spcPts val="1000"/>
              </a:spcBef>
              <a:spcAft>
                <a:spcPts val="0"/>
              </a:spcAft>
              <a:buSzPts val="1440"/>
              <a:buNone/>
            </a:pPr>
            <a:r>
              <a:t/>
            </a:r>
            <a:endParaRPr/>
          </a:p>
          <a:p>
            <a:pPr indent="-251459" lvl="0" marL="342900" rtl="0" algn="l">
              <a:spcBef>
                <a:spcPts val="1000"/>
              </a:spcBef>
              <a:spcAft>
                <a:spcPts val="0"/>
              </a:spcAft>
              <a:buSzPts val="1440"/>
              <a:buNone/>
            </a:pPr>
            <a:r>
              <a:t/>
            </a:r>
            <a:endParaRPr/>
          </a:p>
          <a:p>
            <a:pPr indent="-251459" lvl="0" marL="342900" rtl="0" algn="l">
              <a:spcBef>
                <a:spcPts val="1000"/>
              </a:spcBef>
              <a:spcAft>
                <a:spcPts val="0"/>
              </a:spcAft>
              <a:buSzPts val="1440"/>
              <a:buNone/>
            </a:pPr>
            <a:r>
              <a:t/>
            </a:r>
            <a:endParaRPr/>
          </a:p>
        </p:txBody>
      </p:sp>
      <p:pic>
        <p:nvPicPr>
          <p:cNvPr descr="st. johan's wart.jpg" id="843" name="Google Shape;843;p116"/>
          <p:cNvPicPr preferRelativeResize="0"/>
          <p:nvPr/>
        </p:nvPicPr>
        <p:blipFill rotWithShape="1">
          <a:blip r:embed="rId3">
            <a:alphaModFix/>
          </a:blip>
          <a:srcRect b="0" l="0" r="0" t="0"/>
          <a:stretch/>
        </p:blipFill>
        <p:spPr>
          <a:xfrm>
            <a:off x="8201026" y="762000"/>
            <a:ext cx="2466975" cy="1847850"/>
          </a:xfrm>
          <a:prstGeom prst="rect">
            <a:avLst/>
          </a:prstGeom>
          <a:noFill/>
          <a:ln>
            <a:noFill/>
          </a:ln>
        </p:spPr>
      </p:pic>
      <p:pic>
        <p:nvPicPr>
          <p:cNvPr descr="st john's wart.jpg" id="844" name="Google Shape;844;p116"/>
          <p:cNvPicPr preferRelativeResize="0"/>
          <p:nvPr/>
        </p:nvPicPr>
        <p:blipFill rotWithShape="1">
          <a:blip r:embed="rId4">
            <a:alphaModFix/>
          </a:blip>
          <a:srcRect b="0" l="0" r="0" t="0"/>
          <a:stretch/>
        </p:blipFill>
        <p:spPr>
          <a:xfrm>
            <a:off x="8077201" y="4038601"/>
            <a:ext cx="1838325" cy="2486025"/>
          </a:xfrm>
          <a:prstGeom prst="rect">
            <a:avLst/>
          </a:prstGeom>
          <a:noFill/>
          <a:ln>
            <a:noFill/>
          </a:ln>
        </p:spPr>
      </p:pic>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1" name="Shape 1781"/>
        <p:cNvGrpSpPr/>
        <p:nvPr/>
      </p:nvGrpSpPr>
      <p:grpSpPr>
        <a:xfrm>
          <a:off x="0" y="0"/>
          <a:ext cx="0" cy="0"/>
          <a:chOff x="0" y="0"/>
          <a:chExt cx="0" cy="0"/>
        </a:xfrm>
      </p:grpSpPr>
      <p:sp>
        <p:nvSpPr>
          <p:cNvPr id="1782" name="Google Shape;1782;p269"/>
          <p:cNvSpPr txBox="1"/>
          <p:nvPr>
            <p:ph idx="1" type="body"/>
          </p:nvPr>
        </p:nvSpPr>
        <p:spPr>
          <a:xfrm>
            <a:off x="1905000" y="2057400"/>
            <a:ext cx="8534400" cy="438912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800"/>
              <a:buNone/>
            </a:pPr>
            <a:r>
              <a:rPr lang="en-US"/>
              <a:t>Rosehip</a:t>
            </a:r>
            <a:endParaRPr/>
          </a:p>
          <a:p>
            <a:pPr indent="-285750" lvl="0" marL="285750" rtl="0" algn="l">
              <a:spcBef>
                <a:spcPts val="1000"/>
              </a:spcBef>
              <a:spcAft>
                <a:spcPts val="0"/>
              </a:spcAft>
              <a:buSzPts val="1800"/>
              <a:buChar char="•"/>
            </a:pPr>
            <a:r>
              <a:rPr lang="en-US"/>
              <a:t>Also known as wild or dog rose</a:t>
            </a:r>
            <a:endParaRPr/>
          </a:p>
          <a:p>
            <a:pPr indent="-285750" lvl="0" marL="285750" rtl="0" algn="l">
              <a:spcBef>
                <a:spcPts val="1000"/>
              </a:spcBef>
              <a:spcAft>
                <a:spcPts val="0"/>
              </a:spcAft>
              <a:buSzPts val="1800"/>
              <a:buChar char="•"/>
            </a:pPr>
            <a:r>
              <a:rPr lang="en-US"/>
              <a:t>Family: Rosaceae</a:t>
            </a:r>
            <a:endParaRPr/>
          </a:p>
          <a:p>
            <a:pPr indent="-285750" lvl="0" marL="285750" rtl="0" algn="l">
              <a:spcBef>
                <a:spcPts val="1000"/>
              </a:spcBef>
              <a:spcAft>
                <a:spcPts val="0"/>
              </a:spcAft>
              <a:buSzPts val="1800"/>
              <a:buChar char="•"/>
            </a:pPr>
            <a:r>
              <a:rPr i="1" lang="en-US">
                <a:solidFill>
                  <a:srgbClr val="1B3B70"/>
                </a:solidFill>
              </a:rPr>
              <a:t>Rosa canina</a:t>
            </a:r>
            <a:endParaRPr i="1">
              <a:solidFill>
                <a:srgbClr val="1B3B70"/>
              </a:solidFill>
            </a:endParaRPr>
          </a:p>
          <a:p>
            <a:pPr indent="-285750" lvl="0" marL="285750" rtl="0" algn="l">
              <a:spcBef>
                <a:spcPts val="1000"/>
              </a:spcBef>
              <a:spcAft>
                <a:spcPts val="0"/>
              </a:spcAft>
              <a:buSzPts val="1800"/>
              <a:buChar char="•"/>
            </a:pPr>
            <a:r>
              <a:rPr lang="en-US"/>
              <a:t>Part used: </a:t>
            </a:r>
            <a:r>
              <a:rPr lang="en-US">
                <a:solidFill>
                  <a:srgbClr val="C0291E"/>
                </a:solidFill>
              </a:rPr>
              <a:t>fruit</a:t>
            </a:r>
            <a:endParaRPr/>
          </a:p>
          <a:p>
            <a:pPr indent="-285750" lvl="0" marL="285750" rtl="0" algn="l">
              <a:spcBef>
                <a:spcPts val="1000"/>
              </a:spcBef>
              <a:spcAft>
                <a:spcPts val="0"/>
              </a:spcAft>
              <a:buSzPts val="1800"/>
              <a:buChar char="•"/>
            </a:pPr>
            <a:r>
              <a:rPr lang="en-US"/>
              <a:t>Anti-inflammatory constituents isolated from rosehip extracts include the triterpene acids, oleanolic, oleic, and linoleic acids, and galactolipids</a:t>
            </a:r>
            <a:endParaRPr/>
          </a:p>
          <a:p>
            <a:pPr indent="-285750" lvl="0" marL="285750" rtl="0" algn="l">
              <a:spcBef>
                <a:spcPts val="1000"/>
              </a:spcBef>
              <a:spcAft>
                <a:spcPts val="0"/>
              </a:spcAft>
              <a:buSzPts val="1800"/>
              <a:buNone/>
            </a:pPr>
            <a:r>
              <a:t/>
            </a:r>
            <a:endParaRPr/>
          </a:p>
        </p:txBody>
      </p:sp>
      <p:pic>
        <p:nvPicPr>
          <p:cNvPr descr="dog-rose-fruit-leaves-rosa-canina-19549916.jpg" id="1783" name="Google Shape;1783;p269"/>
          <p:cNvPicPr preferRelativeResize="0"/>
          <p:nvPr/>
        </p:nvPicPr>
        <p:blipFill rotWithShape="1">
          <a:blip r:embed="rId3">
            <a:alphaModFix/>
          </a:blip>
          <a:srcRect b="0" l="0" r="0" t="0"/>
          <a:stretch/>
        </p:blipFill>
        <p:spPr>
          <a:xfrm>
            <a:off x="3733801" y="1"/>
            <a:ext cx="2994055" cy="2204085"/>
          </a:xfrm>
          <a:prstGeom prst="rect">
            <a:avLst/>
          </a:prstGeom>
          <a:noFill/>
          <a:ln>
            <a:noFill/>
          </a:ln>
        </p:spPr>
      </p:pic>
      <p:pic>
        <p:nvPicPr>
          <p:cNvPr descr="rose-rosa-canina-.jpg" id="1784" name="Google Shape;1784;p269"/>
          <p:cNvPicPr preferRelativeResize="0"/>
          <p:nvPr/>
        </p:nvPicPr>
        <p:blipFill rotWithShape="1">
          <a:blip r:embed="rId4">
            <a:alphaModFix/>
          </a:blip>
          <a:srcRect b="0" l="0" r="0" t="0"/>
          <a:stretch/>
        </p:blipFill>
        <p:spPr>
          <a:xfrm>
            <a:off x="7218438" y="228600"/>
            <a:ext cx="3144762" cy="1981200"/>
          </a:xfrm>
          <a:prstGeom prst="rect">
            <a:avLst/>
          </a:prstGeom>
          <a:noFill/>
          <a:ln>
            <a:noFill/>
          </a:ln>
        </p:spPr>
      </p:pic>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8" name="Shape 1788"/>
        <p:cNvGrpSpPr/>
        <p:nvPr/>
      </p:nvGrpSpPr>
      <p:grpSpPr>
        <a:xfrm>
          <a:off x="0" y="0"/>
          <a:ext cx="0" cy="0"/>
          <a:chOff x="0" y="0"/>
          <a:chExt cx="0" cy="0"/>
        </a:xfrm>
      </p:grpSpPr>
      <p:sp>
        <p:nvSpPr>
          <p:cNvPr id="1789" name="Google Shape;1789;p270"/>
          <p:cNvSpPr txBox="1"/>
          <p:nvPr>
            <p:ph idx="1" type="body"/>
          </p:nvPr>
        </p:nvSpPr>
        <p:spPr>
          <a:xfrm>
            <a:off x="685801" y="2142067"/>
            <a:ext cx="10131425" cy="3649133"/>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800"/>
              <a:buNone/>
            </a:pPr>
            <a:r>
              <a:rPr lang="en-US"/>
              <a:t>Rosehip (Cont’d)</a:t>
            </a:r>
            <a:endParaRPr/>
          </a:p>
          <a:p>
            <a:pPr indent="-285750" lvl="0" marL="285750" rtl="0" algn="l">
              <a:spcBef>
                <a:spcPts val="1000"/>
              </a:spcBef>
              <a:spcAft>
                <a:spcPts val="0"/>
              </a:spcAft>
              <a:buSzPts val="1800"/>
              <a:buChar char="•"/>
            </a:pPr>
            <a:r>
              <a:rPr lang="en-US"/>
              <a:t>Uses:</a:t>
            </a:r>
            <a:endParaRPr/>
          </a:p>
          <a:p>
            <a:pPr indent="-285750" lvl="1" marL="742950" rtl="0" algn="l">
              <a:spcBef>
                <a:spcPts val="1000"/>
              </a:spcBef>
              <a:spcAft>
                <a:spcPts val="0"/>
              </a:spcAft>
              <a:buSzPts val="1600"/>
              <a:buChar char="•"/>
            </a:pPr>
            <a:r>
              <a:rPr lang="en-US"/>
              <a:t>Traditionally used as a source of vitamin C </a:t>
            </a:r>
            <a:endParaRPr/>
          </a:p>
          <a:p>
            <a:pPr indent="-285750" lvl="1" marL="742950" rtl="0" algn="l">
              <a:spcBef>
                <a:spcPts val="1000"/>
              </a:spcBef>
              <a:spcAft>
                <a:spcPts val="0"/>
              </a:spcAft>
              <a:buSzPts val="1600"/>
              <a:buChar char="•"/>
            </a:pPr>
            <a:r>
              <a:rPr lang="en-US"/>
              <a:t>Anti-inflammatory for rheumatoid arthritis</a:t>
            </a:r>
            <a:endParaRPr/>
          </a:p>
          <a:p>
            <a:pPr indent="-285750" lvl="1" marL="742950" rtl="0" algn="l">
              <a:spcBef>
                <a:spcPts val="1000"/>
              </a:spcBef>
              <a:spcAft>
                <a:spcPts val="0"/>
              </a:spcAft>
              <a:buSzPts val="1600"/>
              <a:buChar char="•"/>
            </a:pPr>
            <a:r>
              <a:rPr lang="en-US"/>
              <a:t>Analgesic</a:t>
            </a:r>
            <a:endParaRPr/>
          </a:p>
          <a:p>
            <a:pPr indent="-285750" lvl="0" marL="285750" rtl="0" algn="l">
              <a:spcBef>
                <a:spcPts val="1000"/>
              </a:spcBef>
              <a:spcAft>
                <a:spcPts val="0"/>
              </a:spcAft>
              <a:buSzPts val="1800"/>
              <a:buChar char="•"/>
            </a:pPr>
            <a:r>
              <a:rPr lang="en-US"/>
              <a:t>Extracts derived from rose hip inhibit COX-1, COX-2 and 5-LOX-mediated leukotriene مزعج للأزمةB(4) formation, and have antioxidant capacity</a:t>
            </a:r>
            <a:endParaRPr/>
          </a:p>
        </p:txBody>
      </p:sp>
      <p:pic>
        <p:nvPicPr>
          <p:cNvPr descr="originalrose.jpg" id="1790" name="Google Shape;1790;p270"/>
          <p:cNvPicPr preferRelativeResize="0"/>
          <p:nvPr/>
        </p:nvPicPr>
        <p:blipFill rotWithShape="1">
          <a:blip r:embed="rId3">
            <a:alphaModFix/>
          </a:blip>
          <a:srcRect b="0" l="0" r="0" t="0"/>
          <a:stretch/>
        </p:blipFill>
        <p:spPr>
          <a:xfrm>
            <a:off x="7848600" y="685800"/>
            <a:ext cx="2438400" cy="1828800"/>
          </a:xfrm>
          <a:prstGeom prst="rect">
            <a:avLst/>
          </a:prstGeom>
          <a:noFill/>
          <a:ln>
            <a:noFill/>
          </a:ln>
        </p:spPr>
      </p:pic>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4" name="Shape 1794"/>
        <p:cNvGrpSpPr/>
        <p:nvPr/>
      </p:nvGrpSpPr>
      <p:grpSpPr>
        <a:xfrm>
          <a:off x="0" y="0"/>
          <a:ext cx="0" cy="0"/>
          <a:chOff x="0" y="0"/>
          <a:chExt cx="0" cy="0"/>
        </a:xfrm>
      </p:grpSpPr>
      <p:pic>
        <p:nvPicPr>
          <p:cNvPr descr="curcuma-domestica.jpg" id="1795" name="Google Shape;1795;p271"/>
          <p:cNvPicPr preferRelativeResize="0"/>
          <p:nvPr/>
        </p:nvPicPr>
        <p:blipFill rotWithShape="1">
          <a:blip r:embed="rId3">
            <a:alphaModFix/>
          </a:blip>
          <a:srcRect b="0" l="0" r="0" t="0"/>
          <a:stretch/>
        </p:blipFill>
        <p:spPr>
          <a:xfrm>
            <a:off x="7620000" y="1"/>
            <a:ext cx="3048000" cy="1982391"/>
          </a:xfrm>
          <a:prstGeom prst="rect">
            <a:avLst/>
          </a:prstGeom>
          <a:noFill/>
          <a:ln>
            <a:noFill/>
          </a:ln>
        </p:spPr>
      </p:pic>
      <p:sp>
        <p:nvSpPr>
          <p:cNvPr id="1796" name="Google Shape;1796;p271"/>
          <p:cNvSpPr txBox="1"/>
          <p:nvPr>
            <p:ph idx="1" type="body"/>
          </p:nvPr>
        </p:nvSpPr>
        <p:spPr>
          <a:xfrm>
            <a:off x="1524000" y="762000"/>
            <a:ext cx="9144000" cy="609600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800"/>
              <a:buNone/>
            </a:pPr>
            <a:r>
              <a:rPr lang="en-US"/>
              <a:t>Turmeric (الكركم)</a:t>
            </a:r>
            <a:endParaRPr/>
          </a:p>
          <a:p>
            <a:pPr indent="-285750" lvl="0" marL="285750" rtl="0" algn="l">
              <a:spcBef>
                <a:spcPts val="1000"/>
              </a:spcBef>
              <a:spcAft>
                <a:spcPts val="0"/>
              </a:spcAft>
              <a:buSzPts val="1800"/>
              <a:buChar char="•"/>
            </a:pPr>
            <a:r>
              <a:rPr i="1" lang="en-US">
                <a:solidFill>
                  <a:srgbClr val="1B3B70"/>
                </a:solidFill>
              </a:rPr>
              <a:t>Curcumae domesticae</a:t>
            </a:r>
            <a:endParaRPr i="1">
              <a:solidFill>
                <a:srgbClr val="1B3B70"/>
              </a:solidFill>
            </a:endParaRPr>
          </a:p>
          <a:p>
            <a:pPr indent="-285750" lvl="0" marL="285750" rtl="0" algn="l">
              <a:spcBef>
                <a:spcPts val="1000"/>
              </a:spcBef>
              <a:spcAft>
                <a:spcPts val="0"/>
              </a:spcAft>
              <a:buSzPts val="1800"/>
              <a:buChar char="•"/>
            </a:pPr>
            <a:r>
              <a:rPr lang="en-US"/>
              <a:t>Family: Zingiberaceae</a:t>
            </a:r>
            <a:endParaRPr/>
          </a:p>
          <a:p>
            <a:pPr indent="-285750" lvl="0" marL="285750" rtl="0" algn="l">
              <a:spcBef>
                <a:spcPts val="1000"/>
              </a:spcBef>
              <a:spcAft>
                <a:spcPts val="0"/>
              </a:spcAft>
              <a:buSzPts val="1800"/>
              <a:buChar char="•"/>
            </a:pPr>
            <a:r>
              <a:rPr lang="en-US"/>
              <a:t>Part used: </a:t>
            </a:r>
            <a:r>
              <a:rPr lang="en-US">
                <a:solidFill>
                  <a:srgbClr val="801B14"/>
                </a:solidFill>
              </a:rPr>
              <a:t>Rhizome</a:t>
            </a:r>
            <a:endParaRPr/>
          </a:p>
          <a:p>
            <a:pPr indent="-285750" lvl="0" marL="285750" rtl="0" algn="l">
              <a:spcBef>
                <a:spcPts val="1000"/>
              </a:spcBef>
              <a:spcAft>
                <a:spcPts val="0"/>
              </a:spcAft>
              <a:buSzPts val="1800"/>
              <a:buChar char="•"/>
            </a:pPr>
            <a:r>
              <a:rPr lang="en-US"/>
              <a:t>Increasingly being used as a coloring agent because of the increased use of natural ingredients in foods</a:t>
            </a:r>
            <a:endParaRPr/>
          </a:p>
          <a:p>
            <a:pPr indent="-285750" lvl="0" marL="285750" rtl="0" algn="l">
              <a:spcBef>
                <a:spcPts val="1000"/>
              </a:spcBef>
              <a:spcAft>
                <a:spcPts val="0"/>
              </a:spcAft>
              <a:buSzPts val="1800"/>
              <a:buChar char="•"/>
            </a:pPr>
            <a:r>
              <a:rPr lang="en-US"/>
              <a:t>Active ingredients:</a:t>
            </a:r>
            <a:endParaRPr/>
          </a:p>
          <a:p>
            <a:pPr indent="-285750" lvl="1" marL="742950" rtl="0" algn="l">
              <a:spcBef>
                <a:spcPts val="1000"/>
              </a:spcBef>
              <a:spcAft>
                <a:spcPts val="0"/>
              </a:spcAft>
              <a:buSzPts val="1600"/>
              <a:buChar char="•"/>
            </a:pPr>
            <a:r>
              <a:rPr lang="en-US">
                <a:solidFill>
                  <a:srgbClr val="3366FF"/>
                </a:solidFill>
              </a:rPr>
              <a:t>Curcuminoids </a:t>
            </a:r>
            <a:r>
              <a:rPr lang="en-US"/>
              <a:t>such as</a:t>
            </a:r>
            <a:r>
              <a:rPr lang="en-US">
                <a:solidFill>
                  <a:srgbClr val="3366FF"/>
                </a:solidFill>
              </a:rPr>
              <a:t> curcumin </a:t>
            </a:r>
            <a:r>
              <a:rPr lang="en-US"/>
              <a:t>(mixture known as curcumin) </a:t>
            </a:r>
            <a:endParaRPr/>
          </a:p>
          <a:p>
            <a:pPr indent="-285750" lvl="1" marL="742950" rtl="0" algn="l">
              <a:spcBef>
                <a:spcPts val="1000"/>
              </a:spcBef>
              <a:spcAft>
                <a:spcPts val="0"/>
              </a:spcAft>
              <a:buSzPts val="1600"/>
              <a:buChar char="•"/>
            </a:pPr>
            <a:r>
              <a:rPr lang="en-US"/>
              <a:t>Essential oil: zingberene, eugenol</a:t>
            </a:r>
            <a:endParaRPr/>
          </a:p>
          <a:p>
            <a:pPr indent="-171450" lvl="0" marL="285750" rtl="0" algn="l">
              <a:spcBef>
                <a:spcPts val="1000"/>
              </a:spcBef>
              <a:spcAft>
                <a:spcPts val="0"/>
              </a:spcAft>
              <a:buSzPts val="1800"/>
              <a:buNone/>
            </a:pPr>
            <a:r>
              <a:t/>
            </a:r>
            <a:endParaRPr/>
          </a:p>
        </p:txBody>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0" name="Shape 1800"/>
        <p:cNvGrpSpPr/>
        <p:nvPr/>
      </p:nvGrpSpPr>
      <p:grpSpPr>
        <a:xfrm>
          <a:off x="0" y="0"/>
          <a:ext cx="0" cy="0"/>
          <a:chOff x="0" y="0"/>
          <a:chExt cx="0" cy="0"/>
        </a:xfrm>
      </p:grpSpPr>
      <p:sp>
        <p:nvSpPr>
          <p:cNvPr id="1801" name="Google Shape;1801;p272"/>
          <p:cNvSpPr txBox="1"/>
          <p:nvPr>
            <p:ph idx="1" type="body"/>
          </p:nvPr>
        </p:nvSpPr>
        <p:spPr>
          <a:xfrm>
            <a:off x="1524000" y="228600"/>
            <a:ext cx="9144000" cy="609600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800"/>
              <a:buNone/>
            </a:pPr>
            <a:r>
              <a:rPr lang="en-US"/>
              <a:t>Turmeric (Cont’d)</a:t>
            </a:r>
            <a:endParaRPr/>
          </a:p>
          <a:p>
            <a:pPr indent="-285750" lvl="0" marL="285750" rtl="0" algn="l">
              <a:spcBef>
                <a:spcPts val="1000"/>
              </a:spcBef>
              <a:spcAft>
                <a:spcPts val="0"/>
              </a:spcAft>
              <a:buSzPts val="1800"/>
              <a:buChar char="•"/>
            </a:pPr>
            <a:r>
              <a:rPr lang="en-US"/>
              <a:t>Antiinflammatory </a:t>
            </a:r>
            <a:endParaRPr/>
          </a:p>
          <a:p>
            <a:pPr indent="-285750" lvl="0" marL="285750" rtl="0" algn="l">
              <a:spcBef>
                <a:spcPts val="1000"/>
              </a:spcBef>
              <a:spcAft>
                <a:spcPts val="0"/>
              </a:spcAft>
              <a:buSzPts val="1800"/>
              <a:buChar char="•"/>
            </a:pPr>
            <a:r>
              <a:rPr lang="en-US"/>
              <a:t>Atihepatotoxic</a:t>
            </a:r>
            <a:endParaRPr/>
          </a:p>
          <a:p>
            <a:pPr indent="-285750" lvl="0" marL="285750" rtl="0" algn="l">
              <a:spcBef>
                <a:spcPts val="1000"/>
              </a:spcBef>
              <a:spcAft>
                <a:spcPts val="0"/>
              </a:spcAft>
              <a:buSzPts val="1800"/>
              <a:buChar char="•"/>
            </a:pPr>
            <a:r>
              <a:rPr lang="en-US"/>
              <a:t>Widely used in Asian medicine as an anti-inflammatory, digestive, blood purifier and general tonic</a:t>
            </a:r>
            <a:endParaRPr/>
          </a:p>
          <a:p>
            <a:pPr indent="-285750" lvl="1" marL="742950" rtl="0" algn="l">
              <a:spcBef>
                <a:spcPts val="1000"/>
              </a:spcBef>
              <a:spcAft>
                <a:spcPts val="0"/>
              </a:spcAft>
              <a:buSzPts val="1600"/>
              <a:buChar char="•"/>
            </a:pPr>
            <a:r>
              <a:rPr lang="en-US"/>
              <a:t>Given internally and also applied externally to wounds and insect bites</a:t>
            </a:r>
            <a:endParaRPr/>
          </a:p>
          <a:p>
            <a:pPr indent="-285750" lvl="0" marL="285750" rtl="0" algn="l">
              <a:spcBef>
                <a:spcPts val="1000"/>
              </a:spcBef>
              <a:spcAft>
                <a:spcPts val="0"/>
              </a:spcAft>
              <a:buSzPts val="1800"/>
              <a:buChar char="•"/>
            </a:pPr>
            <a:r>
              <a:rPr lang="en-US"/>
              <a:t>Most of the actions are attributable to the curcuminoids, although some of the essential oil components are also antiinflammatory</a:t>
            </a:r>
            <a:endParaRPr/>
          </a:p>
          <a:p>
            <a:pPr indent="-285750" lvl="0" marL="285750" rtl="0" algn="l">
              <a:spcBef>
                <a:spcPts val="1000"/>
              </a:spcBef>
              <a:spcAft>
                <a:spcPts val="0"/>
              </a:spcAft>
              <a:buSzPts val="1800"/>
              <a:buChar char="•"/>
            </a:pPr>
            <a:r>
              <a:rPr lang="en-US"/>
              <a:t>The efficacy of curcumin and its safety for human use has made it an interesting agent for the prevention and/or treatment of various malignant diseases, arthritis, allergies, Alzheimer’s disease and many other inflammatory illnesses</a:t>
            </a:r>
            <a:br>
              <a:rPr lang="en-US"/>
            </a:br>
            <a:br>
              <a:rPr lang="en-US"/>
            </a:br>
            <a:r>
              <a:rPr lang="en-US"/>
              <a:t>Golden Milk </a:t>
            </a:r>
            <a:endParaRPr/>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5" name="Shape 1805"/>
        <p:cNvGrpSpPr/>
        <p:nvPr/>
      </p:nvGrpSpPr>
      <p:grpSpPr>
        <a:xfrm>
          <a:off x="0" y="0"/>
          <a:ext cx="0" cy="0"/>
          <a:chOff x="0" y="0"/>
          <a:chExt cx="0" cy="0"/>
        </a:xfrm>
      </p:grpSpPr>
      <p:sp>
        <p:nvSpPr>
          <p:cNvPr id="1806" name="Google Shape;1806;p273"/>
          <p:cNvSpPr txBox="1"/>
          <p:nvPr>
            <p:ph idx="1" type="body"/>
          </p:nvPr>
        </p:nvSpPr>
        <p:spPr>
          <a:xfrm>
            <a:off x="1752600" y="1676400"/>
            <a:ext cx="7467600" cy="510540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800"/>
              <a:buNone/>
            </a:pPr>
            <a:r>
              <a:rPr lang="en-US"/>
              <a:t>Willow </a:t>
            </a:r>
            <a:r>
              <a:rPr lang="en-US">
                <a:solidFill>
                  <a:srgbClr val="801B14"/>
                </a:solidFill>
              </a:rPr>
              <a:t>bark</a:t>
            </a:r>
            <a:endParaRPr/>
          </a:p>
          <a:p>
            <a:pPr indent="-285750" lvl="0" marL="285750" rtl="0" algn="l">
              <a:spcBef>
                <a:spcPts val="1000"/>
              </a:spcBef>
              <a:spcAft>
                <a:spcPts val="0"/>
              </a:spcAft>
              <a:buSzPts val="1800"/>
              <a:buChar char="•"/>
            </a:pPr>
            <a:r>
              <a:rPr i="1" lang="en-US"/>
              <a:t>Salix</a:t>
            </a:r>
            <a:r>
              <a:rPr lang="en-US"/>
              <a:t> genus</a:t>
            </a:r>
            <a:endParaRPr/>
          </a:p>
          <a:p>
            <a:pPr indent="-285750" lvl="1" marL="742950" rtl="0" algn="l">
              <a:spcBef>
                <a:spcPts val="1000"/>
              </a:spcBef>
              <a:spcAft>
                <a:spcPts val="0"/>
              </a:spcAft>
              <a:buSzPts val="1600"/>
              <a:buChar char="•"/>
            </a:pPr>
            <a:r>
              <a:rPr i="1" lang="en-US">
                <a:solidFill>
                  <a:srgbClr val="1B3B70"/>
                </a:solidFill>
              </a:rPr>
              <a:t>Salix fragilis</a:t>
            </a:r>
            <a:endParaRPr i="1">
              <a:solidFill>
                <a:srgbClr val="1B3B70"/>
              </a:solidFill>
            </a:endParaRPr>
          </a:p>
          <a:p>
            <a:pPr indent="-285750" lvl="1" marL="742950" rtl="0" algn="l">
              <a:spcBef>
                <a:spcPts val="1000"/>
              </a:spcBef>
              <a:spcAft>
                <a:spcPts val="0"/>
              </a:spcAft>
              <a:buSzPts val="1600"/>
              <a:buChar char="•"/>
            </a:pPr>
            <a:r>
              <a:rPr i="1" lang="en-US">
                <a:solidFill>
                  <a:srgbClr val="1B3B70"/>
                </a:solidFill>
              </a:rPr>
              <a:t>Salix alba</a:t>
            </a:r>
            <a:endParaRPr/>
          </a:p>
          <a:p>
            <a:pPr indent="-285750" lvl="0" marL="285750" rtl="0" algn="l">
              <a:spcBef>
                <a:spcPts val="1000"/>
              </a:spcBef>
              <a:spcAft>
                <a:spcPts val="0"/>
              </a:spcAft>
              <a:buSzPts val="1800"/>
              <a:buNone/>
            </a:pPr>
            <a:r>
              <a:rPr lang="en-US"/>
              <a:t>Family: Salicaceae</a:t>
            </a:r>
            <a:endParaRPr/>
          </a:p>
          <a:p>
            <a:pPr indent="-285750" lvl="0" marL="285750" rtl="0" algn="l">
              <a:spcBef>
                <a:spcPts val="1000"/>
              </a:spcBef>
              <a:spcAft>
                <a:spcPts val="0"/>
              </a:spcAft>
              <a:buSzPts val="1800"/>
              <a:buChar char="•"/>
            </a:pPr>
            <a:r>
              <a:rPr lang="en-US"/>
              <a:t>Traditionally  used for chronic forms of pain, rheumatoid diseases, fever and headache</a:t>
            </a:r>
            <a:endParaRPr/>
          </a:p>
          <a:p>
            <a:pPr indent="-285750" lvl="0" marL="285750" rtl="0" algn="l">
              <a:spcBef>
                <a:spcPts val="1000"/>
              </a:spcBef>
              <a:spcAft>
                <a:spcPts val="0"/>
              </a:spcAft>
              <a:buSzPts val="1800"/>
              <a:buChar char="•"/>
            </a:pPr>
            <a:r>
              <a:rPr lang="en-US">
                <a:solidFill>
                  <a:srgbClr val="3366FF"/>
                </a:solidFill>
              </a:rPr>
              <a:t>Salicin</a:t>
            </a:r>
            <a:r>
              <a:rPr lang="en-US"/>
              <a:t>, one of its main compounds served as a lead molecule for the development of aspirin (acetylsalicylic acid)</a:t>
            </a:r>
            <a:br>
              <a:rPr lang="en-US"/>
            </a:br>
            <a:r>
              <a:rPr lang="en-US"/>
              <a:t>Low dose –Baby asbirin عشان هيك بسموه هيك </a:t>
            </a:r>
            <a:endParaRPr/>
          </a:p>
          <a:p>
            <a:pPr indent="-285750" lvl="0" marL="285750" rtl="0" algn="l">
              <a:spcBef>
                <a:spcPts val="1000"/>
              </a:spcBef>
              <a:spcAft>
                <a:spcPts val="0"/>
              </a:spcAft>
              <a:buSzPts val="1800"/>
              <a:buChar char="•"/>
            </a:pPr>
            <a:r>
              <a:rPr lang="en-US"/>
              <a:t>Also contains flavonoids</a:t>
            </a:r>
            <a:endParaRPr/>
          </a:p>
        </p:txBody>
      </p:sp>
      <p:pic>
        <p:nvPicPr>
          <p:cNvPr descr="willow.jpg" id="1807" name="Google Shape;1807;p273"/>
          <p:cNvPicPr preferRelativeResize="0"/>
          <p:nvPr/>
        </p:nvPicPr>
        <p:blipFill rotWithShape="1">
          <a:blip r:embed="rId3">
            <a:alphaModFix/>
          </a:blip>
          <a:srcRect b="0" l="0" r="0" t="0"/>
          <a:stretch/>
        </p:blipFill>
        <p:spPr>
          <a:xfrm>
            <a:off x="8077200" y="304800"/>
            <a:ext cx="2343150" cy="3124200"/>
          </a:xfrm>
          <a:prstGeom prst="rect">
            <a:avLst/>
          </a:prstGeom>
          <a:noFill/>
          <a:ln>
            <a:noFill/>
          </a:ln>
        </p:spPr>
      </p:pic>
      <p:pic>
        <p:nvPicPr>
          <p:cNvPr descr="willowtab.jpg" id="1808" name="Google Shape;1808;p273"/>
          <p:cNvPicPr preferRelativeResize="0"/>
          <p:nvPr/>
        </p:nvPicPr>
        <p:blipFill rotWithShape="1">
          <a:blip r:embed="rId4">
            <a:alphaModFix/>
          </a:blip>
          <a:srcRect b="0" l="0" r="0" t="0"/>
          <a:stretch/>
        </p:blipFill>
        <p:spPr>
          <a:xfrm>
            <a:off x="4724401" y="904876"/>
            <a:ext cx="2524125" cy="2524125"/>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2" name="Shape 1812"/>
        <p:cNvGrpSpPr/>
        <p:nvPr/>
      </p:nvGrpSpPr>
      <p:grpSpPr>
        <a:xfrm>
          <a:off x="0" y="0"/>
          <a:ext cx="0" cy="0"/>
          <a:chOff x="0" y="0"/>
          <a:chExt cx="0" cy="0"/>
        </a:xfrm>
      </p:grpSpPr>
      <p:sp>
        <p:nvSpPr>
          <p:cNvPr id="1813" name="Google Shape;1813;p274"/>
          <p:cNvSpPr txBox="1"/>
          <p:nvPr>
            <p:ph type="title"/>
          </p:nvPr>
        </p:nvSpPr>
        <p:spPr>
          <a:xfrm>
            <a:off x="685801" y="609600"/>
            <a:ext cx="10131425" cy="14562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alibri"/>
              <a:buNone/>
            </a:pPr>
            <a:r>
              <a:rPr lang="en-US"/>
              <a:t>TOPICAL ANTI-INFLAMMATORY AGENTS</a:t>
            </a:r>
            <a:endParaRPr/>
          </a:p>
        </p:txBody>
      </p:sp>
      <p:sp>
        <p:nvSpPr>
          <p:cNvPr id="1814" name="Google Shape;1814;p274"/>
          <p:cNvSpPr txBox="1"/>
          <p:nvPr>
            <p:ph idx="1" type="body"/>
          </p:nvPr>
        </p:nvSpPr>
        <p:spPr>
          <a:xfrm>
            <a:off x="1524000" y="1935480"/>
            <a:ext cx="9144000" cy="469392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800"/>
              <a:buChar char="•"/>
            </a:pPr>
            <a:r>
              <a:rPr lang="en-US"/>
              <a:t>Most topical antirheumatics are تسبب حساسية العيون ومخاط الأنف ورفع درجة حرارةrubefacients</a:t>
            </a:r>
            <a:endParaRPr/>
          </a:p>
          <a:p>
            <a:pPr indent="-285750" lvl="0" marL="285750" rtl="0" algn="l">
              <a:spcBef>
                <a:spcPts val="1000"/>
              </a:spcBef>
              <a:spcAft>
                <a:spcPts val="0"/>
              </a:spcAft>
              <a:buSzPts val="1800"/>
              <a:buChar char="•"/>
            </a:pPr>
            <a:r>
              <a:rPr lang="en-US"/>
              <a:t>They are used for localized pain or when systemic drugs are not appropriate</a:t>
            </a:r>
            <a:endParaRPr/>
          </a:p>
          <a:p>
            <a:pPr indent="-285750" lvl="0" marL="285750" rtl="0" algn="l">
              <a:spcBef>
                <a:spcPts val="1000"/>
              </a:spcBef>
              <a:spcAft>
                <a:spcPts val="0"/>
              </a:spcAft>
              <a:buSzPts val="1800"/>
              <a:buChar char="•"/>
            </a:pPr>
            <a:r>
              <a:rPr lang="en-US"/>
              <a:t>Many contain salicylates, and capsaicinالفلفل الأحمر  is used for severe pain (e.g. with shingles-الحزام الناري) نفس الفايروس لل Chicken box جذري المي ونفسه بسبب الحزام الناري </a:t>
            </a:r>
            <a:br>
              <a:rPr lang="en-US"/>
            </a:br>
            <a:r>
              <a:rPr lang="en-US"/>
              <a:t>يفضل انه الصغار يلي معهم جدري يبعدو عن كبار السن</a:t>
            </a:r>
            <a:endParaRPr/>
          </a:p>
          <a:p>
            <a:pPr indent="-285750" lvl="0" marL="285750" rtl="0" algn="l">
              <a:spcBef>
                <a:spcPts val="1000"/>
              </a:spcBef>
              <a:spcAft>
                <a:spcPts val="0"/>
              </a:spcAft>
              <a:buSzPts val="1800"/>
              <a:buChar char="•"/>
            </a:pPr>
            <a:r>
              <a:rPr lang="en-US"/>
              <a:t>They should not be used in children, pregnant or breastfeeding women or with occlusive dressings</a:t>
            </a:r>
            <a:endParaRPr/>
          </a:p>
          <a:p>
            <a:pPr indent="-285750" lvl="0" marL="285750" rtl="0" algn="l">
              <a:spcBef>
                <a:spcPts val="1000"/>
              </a:spcBef>
              <a:spcAft>
                <a:spcPts val="0"/>
              </a:spcAft>
              <a:buSzPts val="1800"/>
              <a:buChar char="•"/>
            </a:pPr>
            <a:r>
              <a:rPr lang="en-US"/>
              <a:t>Arnica is also widely employed, despite little clinical evidence to support its use</a:t>
            </a:r>
            <a:endParaRPr/>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8" name="Shape 1818"/>
        <p:cNvGrpSpPr/>
        <p:nvPr/>
      </p:nvGrpSpPr>
      <p:grpSpPr>
        <a:xfrm>
          <a:off x="0" y="0"/>
          <a:ext cx="0" cy="0"/>
          <a:chOff x="0" y="0"/>
          <a:chExt cx="0" cy="0"/>
        </a:xfrm>
      </p:grpSpPr>
      <p:sp>
        <p:nvSpPr>
          <p:cNvPr id="1819" name="Google Shape;1819;p275"/>
          <p:cNvSpPr txBox="1"/>
          <p:nvPr>
            <p:ph idx="1" type="body"/>
          </p:nvPr>
        </p:nvSpPr>
        <p:spPr>
          <a:xfrm>
            <a:off x="1752600" y="1600200"/>
            <a:ext cx="8229600" cy="438912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800"/>
              <a:buNone/>
            </a:pPr>
            <a:r>
              <a:rPr lang="en-US"/>
              <a:t>Arnica</a:t>
            </a:r>
            <a:endParaRPr/>
          </a:p>
          <a:p>
            <a:pPr indent="-285750" lvl="0" marL="285750" rtl="0" algn="l">
              <a:spcBef>
                <a:spcPts val="1000"/>
              </a:spcBef>
              <a:spcAft>
                <a:spcPts val="0"/>
              </a:spcAft>
              <a:buSzPts val="1800"/>
              <a:buChar char="•"/>
            </a:pPr>
            <a:r>
              <a:rPr i="1" lang="en-US">
                <a:solidFill>
                  <a:srgbClr val="1B3B70"/>
                </a:solidFill>
              </a:rPr>
              <a:t>Arnica montana </a:t>
            </a:r>
            <a:endParaRPr/>
          </a:p>
          <a:p>
            <a:pPr indent="-285750" lvl="0" marL="285750" rtl="0" algn="l">
              <a:spcBef>
                <a:spcPts val="1000"/>
              </a:spcBef>
              <a:spcAft>
                <a:spcPts val="0"/>
              </a:spcAft>
              <a:buSzPts val="1800"/>
              <a:buChar char="•"/>
            </a:pPr>
            <a:r>
              <a:rPr lang="en-US"/>
              <a:t>Family: Asteraceae</a:t>
            </a:r>
            <a:endParaRPr/>
          </a:p>
          <a:p>
            <a:pPr indent="-285750" lvl="0" marL="285750" rtl="0" algn="l">
              <a:spcBef>
                <a:spcPts val="1000"/>
              </a:spcBef>
              <a:spcAft>
                <a:spcPts val="0"/>
              </a:spcAft>
              <a:buSzPts val="1800"/>
              <a:buChar char="•"/>
            </a:pPr>
            <a:r>
              <a:rPr lang="en-US"/>
              <a:t>Widely used in many European countries, including the UK</a:t>
            </a:r>
            <a:endParaRPr/>
          </a:p>
          <a:p>
            <a:pPr indent="-285750" lvl="0" marL="285750" rtl="0" algn="l">
              <a:spcBef>
                <a:spcPts val="1000"/>
              </a:spcBef>
              <a:spcAft>
                <a:spcPts val="0"/>
              </a:spcAft>
              <a:buSzPts val="1800"/>
              <a:buChar char="•"/>
            </a:pPr>
            <a:r>
              <a:rPr lang="en-US"/>
              <a:t>The </a:t>
            </a:r>
            <a:r>
              <a:rPr lang="en-US">
                <a:solidFill>
                  <a:srgbClr val="801B14"/>
                </a:solidFill>
              </a:rPr>
              <a:t>flower heads </a:t>
            </a:r>
            <a:r>
              <a:rPr lang="en-US"/>
              <a:t>are the part used</a:t>
            </a:r>
            <a:endParaRPr/>
          </a:p>
          <a:p>
            <a:pPr indent="-285750" lvl="0" marL="285750" rtl="0" algn="l">
              <a:spcBef>
                <a:spcPts val="1000"/>
              </a:spcBef>
              <a:spcAft>
                <a:spcPts val="0"/>
              </a:spcAft>
              <a:buSzPts val="1800"/>
              <a:buChar char="•"/>
            </a:pPr>
            <a:r>
              <a:rPr lang="en-US"/>
              <a:t>Extracts and tinctures are applied topically, for bruising, sprains التواء , swellings and inflammation, usually in the form of a cream or gel.</a:t>
            </a:r>
            <a:endParaRPr/>
          </a:p>
        </p:txBody>
      </p:sp>
      <p:pic>
        <p:nvPicPr>
          <p:cNvPr descr="arnica.jpg" id="1820" name="Google Shape;1820;p275"/>
          <p:cNvPicPr preferRelativeResize="0"/>
          <p:nvPr/>
        </p:nvPicPr>
        <p:blipFill rotWithShape="1">
          <a:blip r:embed="rId3">
            <a:alphaModFix/>
          </a:blip>
          <a:srcRect b="0" l="0" r="0" t="0"/>
          <a:stretch/>
        </p:blipFill>
        <p:spPr>
          <a:xfrm>
            <a:off x="8968435" y="152400"/>
            <a:ext cx="1492301" cy="2590800"/>
          </a:xfrm>
          <a:prstGeom prst="rect">
            <a:avLst/>
          </a:prstGeom>
          <a:noFill/>
          <a:ln>
            <a:noFill/>
          </a:ln>
        </p:spPr>
      </p:pic>
      <p:pic>
        <p:nvPicPr>
          <p:cNvPr descr="arnica-montana2.jpg" id="1821" name="Google Shape;1821;p275"/>
          <p:cNvPicPr preferRelativeResize="0"/>
          <p:nvPr/>
        </p:nvPicPr>
        <p:blipFill rotWithShape="1">
          <a:blip r:embed="rId4">
            <a:alphaModFix/>
          </a:blip>
          <a:srcRect b="0" l="0" r="0" t="0"/>
          <a:stretch/>
        </p:blipFill>
        <p:spPr>
          <a:xfrm>
            <a:off x="5486400" y="228600"/>
            <a:ext cx="3276600" cy="2453810"/>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5" name="Shape 1825"/>
        <p:cNvGrpSpPr/>
        <p:nvPr/>
      </p:nvGrpSpPr>
      <p:grpSpPr>
        <a:xfrm>
          <a:off x="0" y="0"/>
          <a:ext cx="0" cy="0"/>
          <a:chOff x="0" y="0"/>
          <a:chExt cx="0" cy="0"/>
        </a:xfrm>
      </p:grpSpPr>
      <p:sp>
        <p:nvSpPr>
          <p:cNvPr id="1826" name="Google Shape;1826;p276"/>
          <p:cNvSpPr txBox="1"/>
          <p:nvPr>
            <p:ph type="title"/>
          </p:nvPr>
        </p:nvSpPr>
        <p:spPr>
          <a:xfrm>
            <a:off x="1981200" y="1219200"/>
            <a:ext cx="8229600" cy="11430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alibri"/>
              <a:buNone/>
            </a:pPr>
            <a:r>
              <a:rPr lang="en-US"/>
              <a:t>TOPICAL ANTI-INFLAMMATORY AGENTS</a:t>
            </a:r>
            <a:endParaRPr/>
          </a:p>
        </p:txBody>
      </p:sp>
      <p:sp>
        <p:nvSpPr>
          <p:cNvPr id="1827" name="Google Shape;1827;p276"/>
          <p:cNvSpPr txBox="1"/>
          <p:nvPr>
            <p:ph idx="1" type="body"/>
          </p:nvPr>
        </p:nvSpPr>
        <p:spPr>
          <a:xfrm>
            <a:off x="1524000" y="2545080"/>
            <a:ext cx="8839200" cy="4312920"/>
          </a:xfrm>
          <a:prstGeom prst="rect">
            <a:avLst/>
          </a:prstGeom>
          <a:noFill/>
          <a:ln>
            <a:noFill/>
          </a:ln>
        </p:spPr>
        <p:txBody>
          <a:bodyPr anchorCtr="0" anchor="ctr" bIns="45700" lIns="91425" spcFirstLastPara="1" rIns="91425" wrap="square" tIns="45700">
            <a:normAutofit fontScale="92500" lnSpcReduction="20000"/>
          </a:bodyPr>
          <a:lstStyle/>
          <a:p>
            <a:pPr indent="-285750" lvl="0" marL="285750" rtl="0" algn="l">
              <a:spcBef>
                <a:spcPts val="0"/>
              </a:spcBef>
              <a:spcAft>
                <a:spcPts val="0"/>
              </a:spcAft>
              <a:buSzPct val="100000"/>
              <a:buNone/>
            </a:pPr>
            <a:r>
              <a:rPr lang="en-US"/>
              <a:t>Capsaicin/ Capsicum</a:t>
            </a:r>
            <a:endParaRPr/>
          </a:p>
          <a:p>
            <a:pPr indent="-285750" lvl="0" marL="285750" rtl="0" algn="l">
              <a:spcBef>
                <a:spcPts val="1000"/>
              </a:spcBef>
              <a:spcAft>
                <a:spcPts val="0"/>
              </a:spcAft>
              <a:buSzPct val="100000"/>
              <a:buChar char="•"/>
            </a:pPr>
            <a:r>
              <a:rPr lang="en-US"/>
              <a:t>Capsaicin is the pungent oleo-resin of the </a:t>
            </a:r>
            <a:r>
              <a:rPr lang="en-US">
                <a:solidFill>
                  <a:srgbClr val="801B14"/>
                </a:solidFill>
              </a:rPr>
              <a:t>fruit </a:t>
            </a:r>
            <a:r>
              <a:rPr lang="en-US"/>
              <a:t>of the chilli pepper </a:t>
            </a:r>
            <a:r>
              <a:rPr i="1" lang="en-US">
                <a:solidFill>
                  <a:srgbClr val="1B3B70"/>
                </a:solidFill>
              </a:rPr>
              <a:t>Capsicum frutescens </a:t>
            </a:r>
            <a:endParaRPr/>
          </a:p>
          <a:p>
            <a:pPr indent="-285750" lvl="0" marL="285750" rtl="0" algn="l">
              <a:spcBef>
                <a:spcPts val="1000"/>
              </a:spcBef>
              <a:spcAft>
                <a:spcPts val="0"/>
              </a:spcAft>
              <a:buSzPct val="100000"/>
              <a:buChar char="•"/>
            </a:pPr>
            <a:r>
              <a:rPr lang="en-US"/>
              <a:t>Family: Solanaceae</a:t>
            </a:r>
            <a:endParaRPr/>
          </a:p>
          <a:p>
            <a:pPr indent="-285750" lvl="0" marL="285750" rtl="0" algn="l">
              <a:spcBef>
                <a:spcPts val="1000"/>
              </a:spcBef>
              <a:spcAft>
                <a:spcPts val="0"/>
              </a:spcAft>
              <a:buSzPct val="100000"/>
              <a:buChar char="•"/>
            </a:pPr>
            <a:r>
              <a:rPr lang="en-US"/>
              <a:t>Constituents: </a:t>
            </a:r>
            <a:r>
              <a:rPr lang="en-US">
                <a:solidFill>
                  <a:srgbClr val="3366FF"/>
                </a:solidFill>
              </a:rPr>
              <a:t>capsaicin </a:t>
            </a:r>
            <a:r>
              <a:rPr lang="en-US"/>
              <a:t>and other capsaicinoids such as dihydrocapsaicin</a:t>
            </a:r>
            <a:endParaRPr/>
          </a:p>
          <a:p>
            <a:pPr indent="-285750" lvl="0" marL="285750" rtl="0" algn="l">
              <a:spcBef>
                <a:spcPts val="1000"/>
              </a:spcBef>
              <a:spcAft>
                <a:spcPts val="0"/>
              </a:spcAft>
              <a:buSzPct val="100000"/>
              <a:buChar char="•"/>
            </a:pPr>
            <a:r>
              <a:rPr lang="en-US"/>
              <a:t>Capsaicin causes inflammation, but it also desensitizs sensory nerve endings to pain stimulation by depleting the neuropeptide Substance P </a:t>
            </a:r>
            <a:endParaRPr/>
          </a:p>
          <a:p>
            <a:pPr indent="-285750" lvl="0" marL="285750" rtl="0" algn="l">
              <a:spcBef>
                <a:spcPts val="1000"/>
              </a:spcBef>
              <a:spcAft>
                <a:spcPts val="0"/>
              </a:spcAft>
              <a:buSzPct val="100000"/>
              <a:buChar char="•"/>
            </a:pPr>
            <a:r>
              <a:rPr lang="en-US"/>
              <a:t>It is used as a local analgesic in the treatment of post-herpetic neuralgia (shingles), diabetic neuropathy, osteoarthritis </a:t>
            </a:r>
            <a:endParaRPr/>
          </a:p>
          <a:p>
            <a:pPr indent="-285750" lvl="0" marL="285750" rtl="0" algn="l">
              <a:spcBef>
                <a:spcPts val="1000"/>
              </a:spcBef>
              <a:spcAft>
                <a:spcPts val="0"/>
              </a:spcAft>
              <a:buSzPct val="100000"/>
              <a:buChar char="•"/>
            </a:pPr>
            <a:r>
              <a:rPr lang="en-US"/>
              <a:t>Capsaicin has long been used in cough and cold remedies</a:t>
            </a:r>
            <a:endParaRPr/>
          </a:p>
          <a:p>
            <a:pPr indent="-285750" lvl="0" marL="285750" rtl="0" algn="l">
              <a:spcBef>
                <a:spcPts val="1000"/>
              </a:spcBef>
              <a:spcAft>
                <a:spcPts val="0"/>
              </a:spcAft>
              <a:buSzPct val="100000"/>
              <a:buChar char="•"/>
            </a:pPr>
            <a:r>
              <a:rPr lang="en-US"/>
              <a:t>Capsaicin can produce severe irritation</a:t>
            </a:r>
            <a:endParaRPr/>
          </a:p>
          <a:p>
            <a:pPr indent="-285750" lvl="0" marL="285750" rtl="0" algn="l">
              <a:spcBef>
                <a:spcPts val="1000"/>
              </a:spcBef>
              <a:spcAft>
                <a:spcPts val="0"/>
              </a:spcAft>
              <a:buSzPct val="100000"/>
              <a:buChar char="•"/>
            </a:pPr>
            <a:r>
              <a:rPr lang="en-US"/>
              <a:t>It causes burning on initial application and should not be applied near the eyes, mucous membranes or to broken skin</a:t>
            </a:r>
            <a:endParaRPr/>
          </a:p>
          <a:p>
            <a:pPr indent="-285750" lvl="0" marL="285750" rtl="0" algn="l">
              <a:spcBef>
                <a:spcPts val="1000"/>
              </a:spcBef>
              <a:spcAft>
                <a:spcPts val="0"/>
              </a:spcAft>
              <a:buSzPct val="100000"/>
              <a:buChar char="•"/>
            </a:pPr>
            <a:r>
              <a:rPr lang="en-US"/>
              <a:t>It should be avoided in children and pregnant or breastfeeding women</a:t>
            </a:r>
            <a:endParaRPr/>
          </a:p>
          <a:p>
            <a:pPr indent="-180022" lvl="0" marL="285750" rtl="0" algn="l">
              <a:spcBef>
                <a:spcPts val="1000"/>
              </a:spcBef>
              <a:spcAft>
                <a:spcPts val="0"/>
              </a:spcAft>
              <a:buSzPct val="100000"/>
              <a:buNone/>
            </a:pPr>
            <a:r>
              <a:t/>
            </a:r>
            <a:endParaRPr/>
          </a:p>
        </p:txBody>
      </p:sp>
      <p:pic>
        <p:nvPicPr>
          <p:cNvPr descr="capsicum frutescens.jpg" id="1828" name="Google Shape;1828;p276"/>
          <p:cNvPicPr preferRelativeResize="0"/>
          <p:nvPr/>
        </p:nvPicPr>
        <p:blipFill rotWithShape="1">
          <a:blip r:embed="rId3">
            <a:alphaModFix/>
          </a:blip>
          <a:srcRect b="0" l="0" r="0" t="0"/>
          <a:stretch/>
        </p:blipFill>
        <p:spPr>
          <a:xfrm>
            <a:off x="8034313" y="0"/>
            <a:ext cx="2633688" cy="1752600"/>
          </a:xfrm>
          <a:prstGeom prst="rect">
            <a:avLst/>
          </a:prstGeom>
          <a:noFill/>
          <a:ln>
            <a:noFill/>
          </a:ln>
        </p:spPr>
      </p:pic>
      <p:pic>
        <p:nvPicPr>
          <p:cNvPr descr="capsa.jpg" id="1829" name="Google Shape;1829;p276"/>
          <p:cNvPicPr preferRelativeResize="0"/>
          <p:nvPr/>
        </p:nvPicPr>
        <p:blipFill rotWithShape="1">
          <a:blip r:embed="rId4">
            <a:alphaModFix/>
          </a:blip>
          <a:srcRect b="24752" l="0" r="0" t="23762"/>
          <a:stretch/>
        </p:blipFill>
        <p:spPr>
          <a:xfrm>
            <a:off x="4419600" y="381000"/>
            <a:ext cx="2762250" cy="1149096"/>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3" name="Shape 1833"/>
        <p:cNvGrpSpPr/>
        <p:nvPr/>
      </p:nvGrpSpPr>
      <p:grpSpPr>
        <a:xfrm>
          <a:off x="0" y="0"/>
          <a:ext cx="0" cy="0"/>
          <a:chOff x="0" y="0"/>
          <a:chExt cx="0" cy="0"/>
        </a:xfrm>
      </p:grpSpPr>
      <p:sp>
        <p:nvSpPr>
          <p:cNvPr id="1834" name="Google Shape;1834;p277"/>
          <p:cNvSpPr txBox="1"/>
          <p:nvPr>
            <p:ph type="title"/>
          </p:nvPr>
        </p:nvSpPr>
        <p:spPr>
          <a:xfrm>
            <a:off x="685801" y="609600"/>
            <a:ext cx="10131425" cy="14562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alibri"/>
              <a:buNone/>
            </a:pPr>
            <a:r>
              <a:rPr lang="en-US"/>
              <a:t>BLACK PEPPER </a:t>
            </a:r>
            <a:r>
              <a:rPr lang="en-US">
                <a:solidFill>
                  <a:srgbClr val="801B14"/>
                </a:solidFill>
              </a:rPr>
              <a:t>FRUITS</a:t>
            </a:r>
            <a:endParaRPr/>
          </a:p>
        </p:txBody>
      </p:sp>
      <p:sp>
        <p:nvSpPr>
          <p:cNvPr id="1835" name="Google Shape;1835;p277"/>
          <p:cNvSpPr txBox="1"/>
          <p:nvPr>
            <p:ph idx="1" type="body"/>
          </p:nvPr>
        </p:nvSpPr>
        <p:spPr>
          <a:xfrm>
            <a:off x="1981200" y="2057400"/>
            <a:ext cx="8229600" cy="5715000"/>
          </a:xfrm>
          <a:prstGeom prst="rect">
            <a:avLst/>
          </a:prstGeom>
          <a:noFill/>
          <a:ln>
            <a:noFill/>
          </a:ln>
        </p:spPr>
        <p:txBody>
          <a:bodyPr anchorCtr="0" anchor="ctr" bIns="45700" lIns="91425" spcFirstLastPara="1" rIns="91425" wrap="square" tIns="45700">
            <a:normAutofit/>
          </a:bodyPr>
          <a:lstStyle/>
          <a:p>
            <a:pPr indent="-285750" lvl="0" marL="285750" rtl="0" algn="l">
              <a:lnSpc>
                <a:spcPct val="80000"/>
              </a:lnSpc>
              <a:spcBef>
                <a:spcPts val="0"/>
              </a:spcBef>
              <a:spcAft>
                <a:spcPts val="0"/>
              </a:spcAft>
              <a:buClr>
                <a:schemeClr val="accent3"/>
              </a:buClr>
              <a:buSzPts val="1800"/>
              <a:buFont typeface="Calibri"/>
              <a:buNone/>
            </a:pPr>
            <a:r>
              <a:rPr i="1" lang="en-US">
                <a:solidFill>
                  <a:srgbClr val="1B3B70"/>
                </a:solidFill>
              </a:rPr>
              <a:t>Piper nigrum</a:t>
            </a:r>
            <a:endParaRPr i="1">
              <a:solidFill>
                <a:srgbClr val="1B3B70"/>
              </a:solidFill>
            </a:endParaRPr>
          </a:p>
          <a:p>
            <a:pPr indent="-285750" lvl="0" marL="285750" rtl="0" algn="l">
              <a:lnSpc>
                <a:spcPct val="80000"/>
              </a:lnSpc>
              <a:spcBef>
                <a:spcPts val="1000"/>
              </a:spcBef>
              <a:spcAft>
                <a:spcPts val="0"/>
              </a:spcAft>
              <a:buClr>
                <a:schemeClr val="accent3"/>
              </a:buClr>
              <a:buSzPts val="1800"/>
              <a:buFont typeface="Calibri"/>
              <a:buNone/>
            </a:pPr>
            <a:r>
              <a:rPr lang="en-US"/>
              <a:t>Contains </a:t>
            </a:r>
            <a:r>
              <a:rPr lang="en-US">
                <a:solidFill>
                  <a:srgbClr val="3366FF"/>
                </a:solidFill>
              </a:rPr>
              <a:t>piperine </a:t>
            </a:r>
            <a:endParaRPr/>
          </a:p>
          <a:p>
            <a:pPr indent="-285750" lvl="0" marL="285750" rtl="0" algn="l">
              <a:lnSpc>
                <a:spcPct val="80000"/>
              </a:lnSpc>
              <a:spcBef>
                <a:spcPts val="1000"/>
              </a:spcBef>
              <a:spcAft>
                <a:spcPts val="0"/>
              </a:spcAft>
              <a:buClr>
                <a:schemeClr val="accent3"/>
              </a:buClr>
              <a:buSzPts val="1800"/>
              <a:buFont typeface="Calibri"/>
              <a:buNone/>
            </a:pPr>
            <a:r>
              <a:rPr lang="en-US"/>
              <a:t>Uses:</a:t>
            </a:r>
            <a:endParaRPr/>
          </a:p>
          <a:p>
            <a:pPr indent="-285750" lvl="0" marL="285750" rtl="0" algn="l">
              <a:lnSpc>
                <a:spcPct val="80000"/>
              </a:lnSpc>
              <a:spcBef>
                <a:spcPts val="1000"/>
              </a:spcBef>
              <a:spcAft>
                <a:spcPts val="0"/>
              </a:spcAft>
              <a:buClr>
                <a:schemeClr val="accent3"/>
              </a:buClr>
              <a:buSzPts val="1800"/>
              <a:buFont typeface="Calibri"/>
              <a:buNone/>
            </a:pPr>
            <a:r>
              <a:rPr lang="en-US"/>
              <a:t>1. Condiment</a:t>
            </a:r>
            <a:endParaRPr/>
          </a:p>
          <a:p>
            <a:pPr indent="-285750" lvl="0" marL="285750" rtl="0" algn="l">
              <a:lnSpc>
                <a:spcPct val="80000"/>
              </a:lnSpc>
              <a:spcBef>
                <a:spcPts val="1000"/>
              </a:spcBef>
              <a:spcAft>
                <a:spcPts val="0"/>
              </a:spcAft>
              <a:buSzPts val="1800"/>
              <a:buNone/>
            </a:pPr>
            <a:r>
              <a:rPr lang="en-US"/>
              <a:t>2. Stomachic : </a:t>
            </a:r>
            <a:r>
              <a:rPr lang="en-US" sz="1400"/>
              <a:t>promoting the appetite or assisting digestion.</a:t>
            </a:r>
            <a:endParaRPr/>
          </a:p>
          <a:p>
            <a:pPr indent="-285750" lvl="0" marL="285750" rtl="0" algn="l">
              <a:lnSpc>
                <a:spcPct val="80000"/>
              </a:lnSpc>
              <a:spcBef>
                <a:spcPts val="1000"/>
              </a:spcBef>
              <a:spcAft>
                <a:spcPts val="0"/>
              </a:spcAft>
              <a:buClr>
                <a:schemeClr val="accent3"/>
              </a:buClr>
              <a:buSzPts val="1800"/>
              <a:buFont typeface="Calibri"/>
              <a:buNone/>
            </a:pPr>
            <a:r>
              <a:rPr lang="en-US"/>
              <a:t>3. Relaxed sore throat.</a:t>
            </a:r>
            <a:endParaRPr/>
          </a:p>
          <a:p>
            <a:pPr indent="-285750" lvl="0" marL="285750" rtl="0" algn="l">
              <a:lnSpc>
                <a:spcPct val="80000"/>
              </a:lnSpc>
              <a:spcBef>
                <a:spcPts val="1000"/>
              </a:spcBef>
              <a:spcAft>
                <a:spcPts val="0"/>
              </a:spcAft>
              <a:buClr>
                <a:schemeClr val="accent3"/>
              </a:buClr>
              <a:buSzPts val="1800"/>
              <a:buFont typeface="Calibri"/>
              <a:buNone/>
            </a:pPr>
            <a:r>
              <a:rPr lang="en-US"/>
              <a:t>4. Rubefacient in case of rheumatism.</a:t>
            </a:r>
            <a:endParaRPr/>
          </a:p>
          <a:p>
            <a:pPr indent="-285750" lvl="0" marL="285750" rtl="0" algn="l">
              <a:lnSpc>
                <a:spcPct val="80000"/>
              </a:lnSpc>
              <a:spcBef>
                <a:spcPts val="1000"/>
              </a:spcBef>
              <a:spcAft>
                <a:spcPts val="0"/>
              </a:spcAft>
              <a:buSzPts val="1800"/>
              <a:buNone/>
            </a:pPr>
            <a:br>
              <a:rPr i="1" lang="en-US"/>
            </a:br>
            <a:r>
              <a:rPr i="1" lang="en-US"/>
              <a:t>بزيد اللعاب</a:t>
            </a:r>
            <a:br>
              <a:rPr i="1" lang="en-US"/>
            </a:br>
            <a:r>
              <a:rPr i="1" lang="en-US"/>
              <a:t>شوية فلفل أسود بخلي امتصاص الكركم 100%</a:t>
            </a:r>
            <a:br>
              <a:rPr i="1" lang="en-US"/>
            </a:br>
            <a:r>
              <a:rPr i="1" lang="en-US"/>
              <a:t>عملوا تجربة عشان يتخلصوا من الطعم الحار جربوا عدة أمور ونفع الحليب واللبن والبقدونس or oily base material </a:t>
            </a:r>
            <a:br>
              <a:rPr i="1" lang="en-US"/>
            </a:br>
            <a:endParaRPr i="1"/>
          </a:p>
          <a:p>
            <a:pPr indent="-285750" lvl="0" marL="285750" rtl="0" algn="l">
              <a:lnSpc>
                <a:spcPct val="80000"/>
              </a:lnSpc>
              <a:spcBef>
                <a:spcPts val="1000"/>
              </a:spcBef>
              <a:spcAft>
                <a:spcPts val="0"/>
              </a:spcAft>
              <a:buClr>
                <a:schemeClr val="accent3"/>
              </a:buClr>
              <a:buSzPts val="1800"/>
              <a:buFont typeface="Calibri"/>
              <a:buNone/>
            </a:pPr>
            <a:r>
              <a:t/>
            </a:r>
            <a:endParaRPr i="1"/>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9" name="Shape 1839"/>
        <p:cNvGrpSpPr/>
        <p:nvPr/>
      </p:nvGrpSpPr>
      <p:grpSpPr>
        <a:xfrm>
          <a:off x="0" y="0"/>
          <a:ext cx="0" cy="0"/>
          <a:chOff x="0" y="0"/>
          <a:chExt cx="0" cy="0"/>
        </a:xfrm>
      </p:grpSpPr>
      <p:sp>
        <p:nvSpPr>
          <p:cNvPr id="1840" name="Google Shape;1840;p278"/>
          <p:cNvSpPr txBox="1"/>
          <p:nvPr>
            <p:ph type="title"/>
          </p:nvPr>
        </p:nvSpPr>
        <p:spPr>
          <a:xfrm>
            <a:off x="1981200" y="228600"/>
            <a:ext cx="8229600" cy="17526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alibri"/>
              <a:buNone/>
            </a:pPr>
            <a:r>
              <a:rPr lang="en-US"/>
              <a:t>BLACK MUSTARD </a:t>
            </a:r>
            <a:r>
              <a:rPr lang="en-US">
                <a:solidFill>
                  <a:srgbClr val="801B14"/>
                </a:solidFill>
              </a:rPr>
              <a:t>SEEDS</a:t>
            </a:r>
            <a:r>
              <a:rPr lang="en-US"/>
              <a:t>خردل</a:t>
            </a:r>
            <a:endParaRPr/>
          </a:p>
        </p:txBody>
      </p:sp>
      <p:sp>
        <p:nvSpPr>
          <p:cNvPr id="1841" name="Google Shape;1841;p278"/>
          <p:cNvSpPr txBox="1"/>
          <p:nvPr>
            <p:ph idx="1" type="body"/>
          </p:nvPr>
        </p:nvSpPr>
        <p:spPr>
          <a:xfrm>
            <a:off x="1981200" y="2290764"/>
            <a:ext cx="8229600" cy="3805237"/>
          </a:xfrm>
          <a:prstGeom prst="rect">
            <a:avLst/>
          </a:prstGeom>
          <a:noFill/>
          <a:ln>
            <a:noFill/>
          </a:ln>
        </p:spPr>
        <p:txBody>
          <a:bodyPr anchorCtr="0" anchor="ctr" bIns="45700" lIns="91425" spcFirstLastPara="1" rIns="91425" wrap="square" tIns="45700">
            <a:normAutofit/>
          </a:bodyPr>
          <a:lstStyle/>
          <a:p>
            <a:pPr indent="-285750" lvl="0" marL="285750" rtl="0" algn="l">
              <a:lnSpc>
                <a:spcPct val="80000"/>
              </a:lnSpc>
              <a:spcBef>
                <a:spcPts val="0"/>
              </a:spcBef>
              <a:spcAft>
                <a:spcPts val="0"/>
              </a:spcAft>
              <a:buClr>
                <a:schemeClr val="accent3"/>
              </a:buClr>
              <a:buSzPts val="1800"/>
              <a:buFont typeface="Calibri"/>
              <a:buNone/>
            </a:pPr>
            <a:r>
              <a:rPr i="1" lang="en-US">
                <a:solidFill>
                  <a:srgbClr val="1B3B70"/>
                </a:solidFill>
              </a:rPr>
              <a:t>Brassica nigra</a:t>
            </a:r>
            <a:endParaRPr i="1">
              <a:solidFill>
                <a:srgbClr val="1B3B70"/>
              </a:solidFill>
            </a:endParaRPr>
          </a:p>
          <a:p>
            <a:pPr indent="-285750" lvl="0" marL="285750" rtl="0" algn="l">
              <a:lnSpc>
                <a:spcPct val="80000"/>
              </a:lnSpc>
              <a:spcBef>
                <a:spcPts val="1000"/>
              </a:spcBef>
              <a:spcAft>
                <a:spcPts val="0"/>
              </a:spcAft>
              <a:buClr>
                <a:schemeClr val="accent3"/>
              </a:buClr>
              <a:buSzPts val="1800"/>
              <a:buFont typeface="Calibri"/>
              <a:buNone/>
            </a:pPr>
            <a:r>
              <a:t/>
            </a:r>
            <a:endParaRPr i="1"/>
          </a:p>
          <a:p>
            <a:pPr indent="-285750" lvl="0" marL="285750" rtl="0" algn="l">
              <a:lnSpc>
                <a:spcPct val="80000"/>
              </a:lnSpc>
              <a:spcBef>
                <a:spcPts val="1000"/>
              </a:spcBef>
              <a:spcAft>
                <a:spcPts val="0"/>
              </a:spcAft>
              <a:buClr>
                <a:schemeClr val="accent3"/>
              </a:buClr>
              <a:buSzPts val="1800"/>
              <a:buFont typeface="Calibri"/>
              <a:buNone/>
            </a:pPr>
            <a:r>
              <a:rPr lang="en-US"/>
              <a:t>Contains sinigrin (glycoside)</a:t>
            </a:r>
            <a:endParaRPr/>
          </a:p>
          <a:p>
            <a:pPr indent="-285750" lvl="0" marL="285750" rtl="0" algn="l">
              <a:lnSpc>
                <a:spcPct val="80000"/>
              </a:lnSpc>
              <a:spcBef>
                <a:spcPts val="1000"/>
              </a:spcBef>
              <a:spcAft>
                <a:spcPts val="0"/>
              </a:spcAft>
              <a:buClr>
                <a:schemeClr val="accent3"/>
              </a:buClr>
              <a:buSzPts val="1800"/>
              <a:buFont typeface="Calibri"/>
              <a:buNone/>
            </a:pPr>
            <a:r>
              <a:rPr lang="en-US"/>
              <a:t>Uses: </a:t>
            </a:r>
            <a:endParaRPr/>
          </a:p>
          <a:p>
            <a:pPr indent="-285750" lvl="0" marL="285750" rtl="0" algn="l">
              <a:lnSpc>
                <a:spcPct val="80000"/>
              </a:lnSpc>
              <a:spcBef>
                <a:spcPts val="1000"/>
              </a:spcBef>
              <a:spcAft>
                <a:spcPts val="0"/>
              </a:spcAft>
              <a:buClr>
                <a:schemeClr val="accent3"/>
              </a:buClr>
              <a:buSzPts val="1800"/>
              <a:buFont typeface="Calibri"/>
              <a:buNone/>
            </a:pPr>
            <a:r>
              <a:rPr lang="en-US"/>
              <a:t>1. Rubefacient بعمل dilation مثل حرارة وبعدها منبطل حاسين بالألم</a:t>
            </a:r>
            <a:endParaRPr/>
          </a:p>
          <a:p>
            <a:pPr indent="-285750" lvl="0" marL="285750" rtl="0" algn="l">
              <a:lnSpc>
                <a:spcPct val="80000"/>
              </a:lnSpc>
              <a:spcBef>
                <a:spcPts val="1000"/>
              </a:spcBef>
              <a:spcAft>
                <a:spcPts val="0"/>
              </a:spcAft>
              <a:buClr>
                <a:schemeClr val="accent3"/>
              </a:buClr>
              <a:buSzPts val="1800"/>
              <a:buFont typeface="Calibri"/>
              <a:buNone/>
            </a:pPr>
            <a:r>
              <a:rPr lang="en-US"/>
              <a:t>2. Counter irritant </a:t>
            </a:r>
            <a:endParaRPr/>
          </a:p>
          <a:p>
            <a:pPr indent="-285750" lvl="0" marL="285750" rtl="0" algn="l">
              <a:lnSpc>
                <a:spcPct val="80000"/>
              </a:lnSpc>
              <a:spcBef>
                <a:spcPts val="1000"/>
              </a:spcBef>
              <a:spcAft>
                <a:spcPts val="0"/>
              </a:spcAft>
              <a:buClr>
                <a:schemeClr val="accent3"/>
              </a:buClr>
              <a:buSzPts val="1800"/>
              <a:buFont typeface="Calibri"/>
              <a:buNone/>
            </a:pPr>
            <a:r>
              <a:rPr lang="en-US"/>
              <a:t>3. Emetic.</a:t>
            </a:r>
            <a:endParaRPr/>
          </a:p>
          <a:p>
            <a:pPr indent="-285750" lvl="0" marL="285750" rtl="0" algn="l">
              <a:lnSpc>
                <a:spcPct val="80000"/>
              </a:lnSpc>
              <a:spcBef>
                <a:spcPts val="1000"/>
              </a:spcBef>
              <a:spcAft>
                <a:spcPts val="0"/>
              </a:spcAft>
              <a:buClr>
                <a:schemeClr val="accent3"/>
              </a:buClr>
              <a:buSzPts val="1800"/>
              <a:buFont typeface="Calibri"/>
              <a:buNone/>
            </a:pPr>
            <a:r>
              <a:rPr lang="en-US"/>
              <a:t>4. Condiment.</a:t>
            </a:r>
            <a:endParaRPr/>
          </a:p>
          <a:p>
            <a:pPr indent="-285750" lvl="0" marL="285750" rtl="0" algn="l">
              <a:lnSpc>
                <a:spcPct val="80000"/>
              </a:lnSpc>
              <a:spcBef>
                <a:spcPts val="1000"/>
              </a:spcBef>
              <a:spcAft>
                <a:spcPts val="0"/>
              </a:spcAft>
              <a:buClr>
                <a:schemeClr val="accent3"/>
              </a:buClr>
              <a:buSzPts val="1800"/>
              <a:buFont typeface="Calibri"/>
              <a:buNone/>
            </a:pPr>
            <a:r>
              <a:rPr i="1" lang="en-US"/>
              <a:t> واله طعم لاذع برضو</a:t>
            </a:r>
            <a:endParaRPr i="1"/>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117"/>
          <p:cNvSpPr txBox="1"/>
          <p:nvPr>
            <p:ph idx="1" type="body"/>
          </p:nvPr>
        </p:nvSpPr>
        <p:spPr>
          <a:xfrm>
            <a:off x="1981200" y="838200"/>
            <a:ext cx="6324600" cy="54864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None/>
            </a:pPr>
            <a:r>
              <a:rPr lang="en-US"/>
              <a:t>Sage (common name) مرمية</a:t>
            </a:r>
            <a:endParaRPr/>
          </a:p>
          <a:p>
            <a:pPr indent="-342900" lvl="0" marL="342900" rtl="0" algn="l">
              <a:spcBef>
                <a:spcPts val="1000"/>
              </a:spcBef>
              <a:spcAft>
                <a:spcPts val="0"/>
              </a:spcAft>
              <a:buSzPts val="1440"/>
              <a:buChar char="►"/>
            </a:pPr>
            <a:r>
              <a:rPr i="1" lang="en-US">
                <a:solidFill>
                  <a:srgbClr val="008000"/>
                </a:solidFill>
              </a:rPr>
              <a:t>Salvia officinalis</a:t>
            </a:r>
            <a:endParaRPr i="1">
              <a:solidFill>
                <a:srgbClr val="008000"/>
              </a:solidFill>
            </a:endParaRPr>
          </a:p>
          <a:p>
            <a:pPr indent="-342900" lvl="0" marL="342900" rtl="0" algn="l">
              <a:spcBef>
                <a:spcPts val="1000"/>
              </a:spcBef>
              <a:spcAft>
                <a:spcPts val="0"/>
              </a:spcAft>
              <a:buSzPts val="1440"/>
              <a:buChar char="►"/>
            </a:pPr>
            <a:r>
              <a:rPr lang="en-US"/>
              <a:t>Family: Lamiaceae</a:t>
            </a:r>
            <a:endParaRPr/>
          </a:p>
          <a:p>
            <a:pPr indent="-342900" lvl="0" marL="342900" rtl="0" algn="l">
              <a:spcBef>
                <a:spcPts val="1000"/>
              </a:spcBef>
              <a:spcAft>
                <a:spcPts val="0"/>
              </a:spcAft>
              <a:buSzPts val="1440"/>
              <a:buChar char="►"/>
            </a:pPr>
            <a:r>
              <a:rPr lang="en-US"/>
              <a:t>Part used </a:t>
            </a:r>
            <a:r>
              <a:rPr lang="en-US">
                <a:solidFill>
                  <a:srgbClr val="6C643F"/>
                </a:solidFill>
              </a:rPr>
              <a:t>leaves</a:t>
            </a:r>
            <a:endParaRPr/>
          </a:p>
          <a:p>
            <a:pPr indent="-342900" lvl="0" marL="342900" rtl="0" algn="l">
              <a:spcBef>
                <a:spcPts val="1000"/>
              </a:spcBef>
              <a:spcAft>
                <a:spcPts val="0"/>
              </a:spcAft>
              <a:buSzPts val="1440"/>
              <a:buChar char="►"/>
            </a:pPr>
            <a:r>
              <a:rPr lang="en-US">
                <a:solidFill>
                  <a:srgbClr val="3366FF"/>
                </a:solidFill>
              </a:rPr>
              <a:t>Counter memory loss</a:t>
            </a:r>
            <a:endParaRPr/>
          </a:p>
          <a:p>
            <a:pPr indent="-342900" lvl="0" marL="342900" rtl="0" algn="l">
              <a:spcBef>
                <a:spcPts val="1000"/>
              </a:spcBef>
              <a:spcAft>
                <a:spcPts val="0"/>
              </a:spcAft>
              <a:buSzPts val="1440"/>
              <a:buChar char="►"/>
            </a:pPr>
            <a:r>
              <a:rPr lang="en-US"/>
              <a:t>Other effects: Have been used for respiratory disorders like asthma; soothing inflammation of the mucous membranes of mouth and throat; antiviral and anti-inflammatory</a:t>
            </a:r>
            <a:endParaRPr/>
          </a:p>
          <a:p>
            <a:pPr indent="-342900" lvl="0" marL="342900" rtl="0" algn="l">
              <a:spcBef>
                <a:spcPts val="1000"/>
              </a:spcBef>
              <a:spcAft>
                <a:spcPts val="0"/>
              </a:spcAft>
              <a:buSzPts val="1440"/>
              <a:buChar char="►"/>
            </a:pPr>
            <a:r>
              <a:rPr lang="en-US"/>
              <a:t>مفيدة اثناء الدورة –تأخذ وقت ولكن آثارها الجانبية قليلة جداً </a:t>
            </a:r>
            <a:endParaRPr/>
          </a:p>
          <a:p>
            <a:pPr indent="-342900" lvl="0" marL="342900" rtl="0" algn="l">
              <a:spcBef>
                <a:spcPts val="1000"/>
              </a:spcBef>
              <a:spcAft>
                <a:spcPts val="0"/>
              </a:spcAft>
              <a:buSzPts val="1440"/>
              <a:buChar char="►"/>
            </a:pPr>
            <a:r>
              <a:rPr lang="en-US"/>
              <a:t>-بالماء الساخن- ننقعها نقع افضل تأثير لها</a:t>
            </a:r>
            <a:endParaRPr/>
          </a:p>
          <a:p>
            <a:pPr indent="-251459" lvl="0" marL="342900" rtl="0" algn="l">
              <a:spcBef>
                <a:spcPts val="1000"/>
              </a:spcBef>
              <a:spcAft>
                <a:spcPts val="0"/>
              </a:spcAft>
              <a:buSzPts val="1440"/>
              <a:buNone/>
            </a:pPr>
            <a:r>
              <a:t/>
            </a:r>
            <a:endParaRPr/>
          </a:p>
        </p:txBody>
      </p:sp>
      <p:pic>
        <p:nvPicPr>
          <p:cNvPr descr="sage.jpg" id="850" name="Google Shape;850;p117"/>
          <p:cNvPicPr preferRelativeResize="0"/>
          <p:nvPr/>
        </p:nvPicPr>
        <p:blipFill rotWithShape="1">
          <a:blip r:embed="rId3">
            <a:alphaModFix/>
          </a:blip>
          <a:srcRect b="0" l="0" r="0" t="0"/>
          <a:stretch/>
        </p:blipFill>
        <p:spPr>
          <a:xfrm>
            <a:off x="8305800" y="1981200"/>
            <a:ext cx="1828800" cy="2438400"/>
          </a:xfrm>
          <a:prstGeom prst="rect">
            <a:avLst/>
          </a:prstGeom>
          <a:noFill/>
          <a:ln>
            <a:noFill/>
          </a:ln>
        </p:spPr>
      </p:pic>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5" name="Shape 1845"/>
        <p:cNvGrpSpPr/>
        <p:nvPr/>
      </p:nvGrpSpPr>
      <p:grpSpPr>
        <a:xfrm>
          <a:off x="0" y="0"/>
          <a:ext cx="0" cy="0"/>
          <a:chOff x="0" y="0"/>
          <a:chExt cx="0" cy="0"/>
        </a:xfrm>
      </p:grpSpPr>
      <p:sp>
        <p:nvSpPr>
          <p:cNvPr id="1846" name="Google Shape;1846;p279"/>
          <p:cNvSpPr txBox="1"/>
          <p:nvPr>
            <p:ph type="title"/>
          </p:nvPr>
        </p:nvSpPr>
        <p:spPr>
          <a:xfrm>
            <a:off x="685801" y="609600"/>
            <a:ext cx="10131425" cy="14562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alibri"/>
              <a:buNone/>
            </a:pPr>
            <a:r>
              <a:rPr lang="en-US"/>
              <a:t>NOCTURNAL LEG CRAMPS</a:t>
            </a:r>
            <a:endParaRPr/>
          </a:p>
        </p:txBody>
      </p:sp>
      <p:sp>
        <p:nvSpPr>
          <p:cNvPr id="1847" name="Google Shape;1847;p279"/>
          <p:cNvSpPr txBox="1"/>
          <p:nvPr>
            <p:ph idx="1" type="body"/>
          </p:nvPr>
        </p:nvSpPr>
        <p:spPr>
          <a:xfrm>
            <a:off x="1524000" y="1935480"/>
            <a:ext cx="9144000" cy="438912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800"/>
              <a:buChar char="•"/>
            </a:pPr>
            <a:r>
              <a:rPr lang="en-US"/>
              <a:t>Night cramps are common in elderly people, and particularly in patients with liver disease such as cirrhosis</a:t>
            </a:r>
            <a:endParaRPr/>
          </a:p>
          <a:p>
            <a:pPr indent="-285750" lvl="0" marL="285750" rtl="0" algn="l">
              <a:spcBef>
                <a:spcPts val="1000"/>
              </a:spcBef>
              <a:spcAft>
                <a:spcPts val="0"/>
              </a:spcAft>
              <a:buSzPts val="1800"/>
              <a:buChar char="•"/>
            </a:pPr>
            <a:r>
              <a:rPr lang="en-US">
                <a:solidFill>
                  <a:srgbClr val="3366FF"/>
                </a:solidFill>
              </a:rPr>
              <a:t>Quinine</a:t>
            </a:r>
            <a:endParaRPr/>
          </a:p>
          <a:p>
            <a:pPr indent="-285750" lvl="1" marL="742950" rtl="0" algn="l">
              <a:spcBef>
                <a:spcPts val="1000"/>
              </a:spcBef>
              <a:spcAft>
                <a:spcPts val="0"/>
              </a:spcAft>
              <a:buSzPts val="1600"/>
              <a:buChar char="•"/>
            </a:pPr>
            <a:r>
              <a:rPr lang="en-US"/>
              <a:t>Isolated from the bark of Cinchona species</a:t>
            </a:r>
            <a:endParaRPr/>
          </a:p>
          <a:p>
            <a:pPr indent="-285750" lvl="1" marL="742950" rtl="0" algn="l">
              <a:spcBef>
                <a:spcPts val="1000"/>
              </a:spcBef>
              <a:spcAft>
                <a:spcPts val="0"/>
              </a:spcAft>
              <a:buSzPts val="1600"/>
              <a:buChar char="•"/>
            </a:pPr>
            <a:r>
              <a:rPr lang="en-US"/>
              <a:t>Quinine salts can be effective in reducing incidence of leg cramps</a:t>
            </a:r>
            <a:endParaRPr/>
          </a:p>
          <a:p>
            <a:pPr indent="-285750" lvl="1" marL="742950" rtl="0" algn="l">
              <a:spcBef>
                <a:spcPts val="1000"/>
              </a:spcBef>
              <a:spcAft>
                <a:spcPts val="0"/>
              </a:spcAft>
              <a:buSzPts val="1600"/>
              <a:buChar char="•"/>
            </a:pPr>
            <a:r>
              <a:rPr lang="en-US"/>
              <a:t>Should be avoided for routine use in the muscle cramps because of cardiac toxicity</a:t>
            </a:r>
            <a:endParaRPr/>
          </a:p>
        </p:txBody>
      </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1" name="Shape 1851"/>
        <p:cNvGrpSpPr/>
        <p:nvPr/>
      </p:nvGrpSpPr>
      <p:grpSpPr>
        <a:xfrm>
          <a:off x="0" y="0"/>
          <a:ext cx="0" cy="0"/>
          <a:chOff x="0" y="0"/>
          <a:chExt cx="0" cy="0"/>
        </a:xfrm>
      </p:grpSpPr>
      <p:sp>
        <p:nvSpPr>
          <p:cNvPr id="1852" name="Google Shape;1852;p280"/>
          <p:cNvSpPr txBox="1"/>
          <p:nvPr>
            <p:ph type="title"/>
          </p:nvPr>
        </p:nvSpPr>
        <p:spPr>
          <a:xfrm>
            <a:off x="685801" y="609600"/>
            <a:ext cx="10131425" cy="14562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alibri"/>
              <a:buNone/>
            </a:pPr>
            <a:r>
              <a:rPr lang="en-US"/>
              <a:t>DRUGS USED IN GOUT</a:t>
            </a:r>
            <a:endParaRPr/>
          </a:p>
        </p:txBody>
      </p:sp>
      <p:sp>
        <p:nvSpPr>
          <p:cNvPr id="1853" name="Google Shape;1853;p280"/>
          <p:cNvSpPr txBox="1"/>
          <p:nvPr>
            <p:ph idx="1" type="body"/>
          </p:nvPr>
        </p:nvSpPr>
        <p:spPr>
          <a:xfrm>
            <a:off x="1524000" y="1935480"/>
            <a:ext cx="9144000" cy="438912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800"/>
              <a:buChar char="•"/>
            </a:pPr>
            <a:r>
              <a:rPr lang="en-US"/>
              <a:t>Gout is a very painful, localized inflammation of the joints (particularly those of the thumb and big toe)</a:t>
            </a:r>
            <a:endParaRPr/>
          </a:p>
          <a:p>
            <a:pPr indent="-285750" lvl="0" marL="285750" rtl="0" algn="l">
              <a:spcBef>
                <a:spcPts val="1000"/>
              </a:spcBef>
              <a:spcAft>
                <a:spcPts val="0"/>
              </a:spcAft>
              <a:buSzPts val="1800"/>
              <a:buChar char="•"/>
            </a:pPr>
            <a:r>
              <a:rPr lang="en-US"/>
              <a:t>Caused by </a:t>
            </a:r>
            <a:r>
              <a:rPr lang="en-US">
                <a:solidFill>
                  <a:srgbClr val="FF0000"/>
                </a:solidFill>
              </a:rPr>
              <a:t>hyperuricaemia</a:t>
            </a:r>
            <a:r>
              <a:rPr lang="en-US"/>
              <a:t> and the consequent formation of </a:t>
            </a:r>
            <a:r>
              <a:rPr lang="en-US">
                <a:solidFill>
                  <a:srgbClr val="FF0000"/>
                </a:solidFill>
              </a:rPr>
              <a:t>needle-like crystals</a:t>
            </a:r>
            <a:r>
              <a:rPr lang="en-US"/>
              <a:t> of uric acid in the joint</a:t>
            </a:r>
            <a:endParaRPr/>
          </a:p>
          <a:p>
            <a:pPr indent="-285750" lvl="0" marL="285750" rtl="0" algn="l">
              <a:spcBef>
                <a:spcPts val="1000"/>
              </a:spcBef>
              <a:spcAft>
                <a:spcPts val="0"/>
              </a:spcAft>
              <a:buSzPts val="1800"/>
              <a:buChar char="•"/>
            </a:pPr>
            <a:r>
              <a:rPr lang="en-US"/>
              <a:t>For prevention, the xanthine oxidase inhibitor allopurinol is the drug of choice أدوية ودايت</a:t>
            </a:r>
            <a:br>
              <a:rPr lang="en-US"/>
            </a:br>
            <a:r>
              <a:rPr lang="en-US"/>
              <a:t>Catabolism for meat داء الملوك </a:t>
            </a:r>
            <a:endParaRPr/>
          </a:p>
          <a:p>
            <a:pPr indent="-285750" lvl="0" marL="285750" rtl="0" algn="l">
              <a:spcBef>
                <a:spcPts val="1000"/>
              </a:spcBef>
              <a:spcAft>
                <a:spcPts val="0"/>
              </a:spcAft>
              <a:buSzPts val="1800"/>
              <a:buChar char="•"/>
            </a:pPr>
            <a:r>
              <a:rPr lang="en-US"/>
              <a:t>Acute gout is normally treated with indomethacin or other NSAIDs, but, if inappropriate, colchicine can be used</a:t>
            </a:r>
            <a:br>
              <a:rPr lang="en-US"/>
            </a:br>
            <a:r>
              <a:rPr lang="en-US"/>
              <a:t>النقرس مؤلم كثير مشكلة بتراكم اليوريك أسيد عادةً باصبع الرجل الكبير ممكن توصل المفاصل </a:t>
            </a:r>
            <a:endParaRPr/>
          </a:p>
        </p:txBody>
      </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7" name="Shape 1857"/>
        <p:cNvGrpSpPr/>
        <p:nvPr/>
      </p:nvGrpSpPr>
      <p:grpSpPr>
        <a:xfrm>
          <a:off x="0" y="0"/>
          <a:ext cx="0" cy="0"/>
          <a:chOff x="0" y="0"/>
          <a:chExt cx="0" cy="0"/>
        </a:xfrm>
      </p:grpSpPr>
      <p:sp>
        <p:nvSpPr>
          <p:cNvPr id="1858" name="Google Shape;1858;p281"/>
          <p:cNvSpPr txBox="1"/>
          <p:nvPr>
            <p:ph type="title"/>
          </p:nvPr>
        </p:nvSpPr>
        <p:spPr>
          <a:xfrm>
            <a:off x="685801" y="609600"/>
            <a:ext cx="10131425" cy="14562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alibri"/>
              <a:buNone/>
            </a:pPr>
            <a:r>
              <a:rPr lang="en-US"/>
              <a:t>DRUGS USED IN GOUT</a:t>
            </a:r>
            <a:endParaRPr/>
          </a:p>
        </p:txBody>
      </p:sp>
      <p:sp>
        <p:nvSpPr>
          <p:cNvPr id="1859" name="Google Shape;1859;p281"/>
          <p:cNvSpPr txBox="1"/>
          <p:nvPr>
            <p:ph idx="1" type="body"/>
          </p:nvPr>
        </p:nvSpPr>
        <p:spPr>
          <a:xfrm>
            <a:off x="1524000" y="1981200"/>
            <a:ext cx="9144000" cy="487680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800"/>
              <a:buNone/>
            </a:pPr>
            <a:r>
              <a:rPr lang="en-US">
                <a:solidFill>
                  <a:srgbClr val="3366FF"/>
                </a:solidFill>
              </a:rPr>
              <a:t>Colchicine</a:t>
            </a:r>
            <a:endParaRPr>
              <a:solidFill>
                <a:srgbClr val="3366FF"/>
              </a:solidFill>
            </a:endParaRPr>
          </a:p>
          <a:p>
            <a:pPr indent="-285750" lvl="0" marL="285750" rtl="0" algn="l">
              <a:spcBef>
                <a:spcPts val="1000"/>
              </a:spcBef>
              <a:spcAft>
                <a:spcPts val="0"/>
              </a:spcAft>
              <a:buSzPts val="1800"/>
              <a:buChar char="•"/>
            </a:pPr>
            <a:r>
              <a:rPr lang="en-US"/>
              <a:t>Colchine is a pure alkaloid extracted from the </a:t>
            </a:r>
            <a:r>
              <a:rPr lang="en-US">
                <a:solidFill>
                  <a:srgbClr val="801B14"/>
                </a:solidFill>
              </a:rPr>
              <a:t>corms</a:t>
            </a:r>
            <a:r>
              <a:rPr lang="en-US"/>
              <a:t> and </a:t>
            </a:r>
            <a:r>
              <a:rPr lang="en-US">
                <a:solidFill>
                  <a:srgbClr val="801B14"/>
                </a:solidFill>
              </a:rPr>
              <a:t>flowers </a:t>
            </a:r>
            <a:r>
              <a:rPr lang="en-US"/>
              <a:t>of </a:t>
            </a:r>
            <a:r>
              <a:rPr i="1" lang="en-US">
                <a:solidFill>
                  <a:srgbClr val="1B3B70"/>
                </a:solidFill>
              </a:rPr>
              <a:t>Colchicum autumnale</a:t>
            </a:r>
            <a:endParaRPr>
              <a:solidFill>
                <a:srgbClr val="1B3B70"/>
              </a:solidFill>
            </a:endParaRPr>
          </a:p>
          <a:p>
            <a:pPr indent="-285750" lvl="0" marL="285750" rtl="0" algn="l">
              <a:spcBef>
                <a:spcPts val="1000"/>
              </a:spcBef>
              <a:spcAft>
                <a:spcPts val="0"/>
              </a:spcAft>
              <a:buSzPts val="1800"/>
              <a:buChar char="•"/>
            </a:pPr>
            <a:r>
              <a:rPr lang="en-US"/>
              <a:t>Family: Liliaceae</a:t>
            </a:r>
            <a:endParaRPr/>
          </a:p>
          <a:p>
            <a:pPr indent="-285750" lvl="0" marL="285750" rtl="0" algn="l">
              <a:spcBef>
                <a:spcPts val="1000"/>
              </a:spcBef>
              <a:spcAft>
                <a:spcPts val="0"/>
              </a:spcAft>
              <a:buSzPts val="1800"/>
              <a:buChar char="•"/>
            </a:pPr>
            <a:r>
              <a:rPr lang="en-US"/>
              <a:t>The plant extract is not used because colchicine is highly toxic and the dose must be rigorously controlled</a:t>
            </a:r>
            <a:endParaRPr/>
          </a:p>
          <a:p>
            <a:pPr indent="-285750" lvl="0" marL="285750" rtl="0" algn="l">
              <a:spcBef>
                <a:spcPts val="1000"/>
              </a:spcBef>
              <a:spcAft>
                <a:spcPts val="0"/>
              </a:spcAft>
              <a:buSzPts val="1800"/>
              <a:buChar char="•"/>
            </a:pPr>
            <a:r>
              <a:rPr lang="en-US"/>
              <a:t>Colchicine is used in the acute phase of gout, particularly when NSAIDs are either ineffective or contraindicated</a:t>
            </a:r>
            <a:endParaRPr/>
          </a:p>
          <a:p>
            <a:pPr indent="-285750" lvl="0" marL="285750" rtl="0" algn="l">
              <a:spcBef>
                <a:spcPts val="1000"/>
              </a:spcBef>
              <a:spcAft>
                <a:spcPts val="0"/>
              </a:spcAft>
              <a:buSzPts val="1800"/>
              <a:buChar char="•"/>
            </a:pPr>
            <a:r>
              <a:rPr lang="en-US"/>
              <a:t>Colchicine is occasionally also used as prophylaxis for Mediterranean familial fever</a:t>
            </a:r>
            <a:endParaRPr/>
          </a:p>
          <a:p>
            <a:pPr indent="-285750" lvl="0" marL="285750" rtl="0" algn="l">
              <a:spcBef>
                <a:spcPts val="1000"/>
              </a:spcBef>
              <a:spcAft>
                <a:spcPts val="0"/>
              </a:spcAft>
              <a:buSzPts val="1800"/>
              <a:buChar char="•"/>
            </a:pPr>
            <a:r>
              <a:rPr lang="en-US"/>
              <a:t>Colchicine causes gastrointestinal upsets such as nausea, vomiting, abdominal pain</a:t>
            </a:r>
            <a:endParaRPr/>
          </a:p>
        </p:txBody>
      </p:sp>
      <p:pic>
        <p:nvPicPr>
          <p:cNvPr descr="colch.jpg" id="1860" name="Google Shape;1860;p281"/>
          <p:cNvPicPr preferRelativeResize="0"/>
          <p:nvPr/>
        </p:nvPicPr>
        <p:blipFill rotWithShape="1">
          <a:blip r:embed="rId3">
            <a:alphaModFix/>
          </a:blip>
          <a:srcRect b="0" l="0" r="0" t="0"/>
          <a:stretch/>
        </p:blipFill>
        <p:spPr>
          <a:xfrm>
            <a:off x="8001001" y="381001"/>
            <a:ext cx="2390775" cy="1914525"/>
          </a:xfrm>
          <a:prstGeom prst="rect">
            <a:avLst/>
          </a:prstGeom>
          <a:noFill/>
          <a:ln>
            <a:noFill/>
          </a:ln>
        </p:spPr>
      </p:pic>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4" name="Shape 1864"/>
        <p:cNvGrpSpPr/>
        <p:nvPr/>
      </p:nvGrpSpPr>
      <p:grpSpPr>
        <a:xfrm>
          <a:off x="0" y="0"/>
          <a:ext cx="0" cy="0"/>
          <a:chOff x="0" y="0"/>
          <a:chExt cx="0" cy="0"/>
        </a:xfrm>
      </p:grpSpPr>
      <p:sp>
        <p:nvSpPr>
          <p:cNvPr id="1865" name="Google Shape;1865;p28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Calibri"/>
              <a:buNone/>
            </a:pPr>
            <a:r>
              <a:rPr lang="en-US"/>
              <a:t>Eye</a:t>
            </a:r>
            <a:endParaRPr/>
          </a:p>
        </p:txBody>
      </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9" name="Shape 1869"/>
        <p:cNvGrpSpPr/>
        <p:nvPr/>
      </p:nvGrpSpPr>
      <p:grpSpPr>
        <a:xfrm>
          <a:off x="0" y="0"/>
          <a:ext cx="0" cy="0"/>
          <a:chOff x="0" y="0"/>
          <a:chExt cx="0" cy="0"/>
        </a:xfrm>
      </p:grpSpPr>
      <p:sp>
        <p:nvSpPr>
          <p:cNvPr id="1870" name="Google Shape;1870;p283"/>
          <p:cNvSpPr txBox="1"/>
          <p:nvPr>
            <p:ph idx="1" type="body"/>
          </p:nvPr>
        </p:nvSpPr>
        <p:spPr>
          <a:xfrm>
            <a:off x="1524000" y="1935480"/>
            <a:ext cx="9144000" cy="438912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Ophthalmology is not an area where phytotherapy is important</a:t>
            </a:r>
            <a:endParaRPr/>
          </a:p>
          <a:p>
            <a:pPr indent="-228600" lvl="0" marL="228600" rtl="0" algn="l">
              <a:lnSpc>
                <a:spcPct val="90000"/>
              </a:lnSpc>
              <a:spcBef>
                <a:spcPts val="1000"/>
              </a:spcBef>
              <a:spcAft>
                <a:spcPts val="0"/>
              </a:spcAft>
              <a:buClr>
                <a:schemeClr val="dk1"/>
              </a:buClr>
              <a:buSzPts val="2800"/>
              <a:buChar char="•"/>
            </a:pPr>
            <a:r>
              <a:rPr lang="en-US"/>
              <a:t>Diagnosis of functional disorders of the eye (glaucoma, etc.) should always be carried out by a medical practitioner</a:t>
            </a:r>
            <a:endParaRPr/>
          </a:p>
          <a:p>
            <a:pPr indent="-228600" lvl="0" marL="228600" rtl="0" algn="l">
              <a:lnSpc>
                <a:spcPct val="90000"/>
              </a:lnSpc>
              <a:spcBef>
                <a:spcPts val="1000"/>
              </a:spcBef>
              <a:spcAft>
                <a:spcPts val="0"/>
              </a:spcAft>
              <a:buClr>
                <a:schemeClr val="dk1"/>
              </a:buClr>
              <a:buSzPts val="2800"/>
              <a:buChar char="•"/>
            </a:pPr>
            <a:r>
              <a:rPr lang="en-US"/>
              <a:t>The usual precautions when using extracts in the eye (e.g. sterility of eye drops, absence of irritation of solutions, etc.) must also be taken</a:t>
            </a:r>
            <a:endParaRPr/>
          </a:p>
          <a:p>
            <a:pPr indent="-228600" lvl="0" marL="228600" rtl="0" algn="l">
              <a:lnSpc>
                <a:spcPct val="90000"/>
              </a:lnSpc>
              <a:spcBef>
                <a:spcPts val="1000"/>
              </a:spcBef>
              <a:spcAft>
                <a:spcPts val="0"/>
              </a:spcAft>
              <a:buClr>
                <a:schemeClr val="dk1"/>
              </a:buClr>
              <a:buSzPts val="2800"/>
              <a:buChar char="•"/>
            </a:pPr>
            <a:r>
              <a:rPr lang="en-US"/>
              <a:t>Simple eye lotions containing mildly astringent and soothing plant products  are popular</a:t>
            </a:r>
            <a:endParaRPr/>
          </a:p>
        </p:txBody>
      </p:sp>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4" name="Shape 1874"/>
        <p:cNvGrpSpPr/>
        <p:nvPr/>
      </p:nvGrpSpPr>
      <p:grpSpPr>
        <a:xfrm>
          <a:off x="0" y="0"/>
          <a:ext cx="0" cy="0"/>
          <a:chOff x="0" y="0"/>
          <a:chExt cx="0" cy="0"/>
        </a:xfrm>
      </p:grpSpPr>
      <p:sp>
        <p:nvSpPr>
          <p:cNvPr id="1875" name="Google Shape;1875;p284"/>
          <p:cNvSpPr txBox="1"/>
          <p:nvPr>
            <p:ph idx="1" type="body"/>
          </p:nvPr>
        </p:nvSpPr>
        <p:spPr>
          <a:xfrm>
            <a:off x="1752600" y="1935480"/>
            <a:ext cx="6019800" cy="492252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00FF"/>
              </a:buClr>
              <a:buSzPts val="2800"/>
              <a:buNone/>
            </a:pPr>
            <a:r>
              <a:rPr lang="en-US">
                <a:solidFill>
                  <a:srgbClr val="0000FF"/>
                </a:solidFill>
              </a:rPr>
              <a:t>Atropine </a:t>
            </a:r>
            <a:endParaRPr/>
          </a:p>
          <a:p>
            <a:pPr indent="-228600" lvl="0" marL="228600" rtl="0" algn="l">
              <a:lnSpc>
                <a:spcPct val="90000"/>
              </a:lnSpc>
              <a:spcBef>
                <a:spcPts val="1000"/>
              </a:spcBef>
              <a:spcAft>
                <a:spcPts val="0"/>
              </a:spcAft>
              <a:buClr>
                <a:schemeClr val="dk1"/>
              </a:buClr>
              <a:buSzPts val="2800"/>
              <a:buChar char="•"/>
            </a:pPr>
            <a:r>
              <a:rPr lang="en-US"/>
              <a:t>A tropane alkaloid extracted from deadly nightshade (</a:t>
            </a:r>
            <a:r>
              <a:rPr i="1" lang="en-US">
                <a:solidFill>
                  <a:srgbClr val="008000"/>
                </a:solidFill>
              </a:rPr>
              <a:t>Atropa belladonna</a:t>
            </a:r>
            <a:r>
              <a:rPr lang="en-US"/>
              <a:t>)</a:t>
            </a:r>
            <a:endParaRPr i="1"/>
          </a:p>
          <a:p>
            <a:pPr indent="-228600" lvl="0" marL="228600" rtl="0" algn="l">
              <a:lnSpc>
                <a:spcPct val="90000"/>
              </a:lnSpc>
              <a:spcBef>
                <a:spcPts val="1000"/>
              </a:spcBef>
              <a:spcAft>
                <a:spcPts val="0"/>
              </a:spcAft>
              <a:buClr>
                <a:srgbClr val="385623"/>
              </a:buClr>
              <a:buSzPts val="2800"/>
              <a:buChar char="•"/>
            </a:pPr>
            <a:r>
              <a:rPr lang="en-US">
                <a:solidFill>
                  <a:srgbClr val="385623"/>
                </a:solidFill>
              </a:rPr>
              <a:t>All parts of the plant </a:t>
            </a:r>
            <a:r>
              <a:rPr lang="en-US"/>
              <a:t>contain tropane alkaloids</a:t>
            </a:r>
            <a:endParaRPr/>
          </a:p>
          <a:p>
            <a:pPr indent="-228600" lvl="0" marL="228600" rtl="0" algn="l">
              <a:lnSpc>
                <a:spcPct val="90000"/>
              </a:lnSpc>
              <a:spcBef>
                <a:spcPts val="1000"/>
              </a:spcBef>
              <a:spcAft>
                <a:spcPts val="0"/>
              </a:spcAft>
              <a:buClr>
                <a:schemeClr val="dk1"/>
              </a:buClr>
              <a:buSzPts val="2800"/>
              <a:buChar char="•"/>
            </a:pPr>
            <a:r>
              <a:rPr lang="en-US"/>
              <a:t>Family: Solanaceae</a:t>
            </a:r>
            <a:endParaRPr/>
          </a:p>
          <a:p>
            <a:pPr indent="-228600" lvl="0" marL="228600" rtl="0" algn="l">
              <a:lnSpc>
                <a:spcPct val="90000"/>
              </a:lnSpc>
              <a:spcBef>
                <a:spcPts val="1000"/>
              </a:spcBef>
              <a:spcAft>
                <a:spcPts val="0"/>
              </a:spcAft>
              <a:buClr>
                <a:schemeClr val="dk1"/>
              </a:buClr>
              <a:buSzPts val="2800"/>
              <a:buChar char="•"/>
            </a:pPr>
            <a:r>
              <a:rPr lang="en-US"/>
              <a:t>It is occasionally used as eye drops or ointment to open the iris for examination or surgical procedures</a:t>
            </a:r>
            <a:endParaRPr/>
          </a:p>
        </p:txBody>
      </p:sp>
      <p:pic>
        <p:nvPicPr>
          <p:cNvPr descr="atropa bella donna.jpg" id="1876" name="Google Shape;1876;p284"/>
          <p:cNvPicPr preferRelativeResize="0"/>
          <p:nvPr/>
        </p:nvPicPr>
        <p:blipFill rotWithShape="1">
          <a:blip r:embed="rId3">
            <a:alphaModFix/>
          </a:blip>
          <a:srcRect b="0" l="0" r="0" t="0"/>
          <a:stretch/>
        </p:blipFill>
        <p:spPr>
          <a:xfrm>
            <a:off x="7696200" y="228600"/>
            <a:ext cx="2682240" cy="1788160"/>
          </a:xfrm>
          <a:prstGeom prst="rect">
            <a:avLst/>
          </a:prstGeom>
          <a:noFill/>
          <a:ln>
            <a:noFill/>
          </a:ln>
        </p:spPr>
      </p:pic>
      <p:pic>
        <p:nvPicPr>
          <p:cNvPr descr="atropa 2.jpg" id="1877" name="Google Shape;1877;p284"/>
          <p:cNvPicPr preferRelativeResize="0"/>
          <p:nvPr/>
        </p:nvPicPr>
        <p:blipFill rotWithShape="1">
          <a:blip r:embed="rId4">
            <a:alphaModFix/>
          </a:blip>
          <a:srcRect b="0" l="0" r="0" t="0"/>
          <a:stretch/>
        </p:blipFill>
        <p:spPr>
          <a:xfrm>
            <a:off x="7674986" y="2209800"/>
            <a:ext cx="2993015" cy="1733274"/>
          </a:xfrm>
          <a:prstGeom prst="rect">
            <a:avLst/>
          </a:prstGeom>
          <a:noFill/>
          <a:ln>
            <a:noFill/>
          </a:ln>
        </p:spPr>
      </p:pic>
      <p:pic>
        <p:nvPicPr>
          <p:cNvPr descr="Atropa_belladonna.jpg" id="1878" name="Google Shape;1878;p284"/>
          <p:cNvPicPr preferRelativeResize="0"/>
          <p:nvPr/>
        </p:nvPicPr>
        <p:blipFill rotWithShape="1">
          <a:blip r:embed="rId5">
            <a:alphaModFix/>
          </a:blip>
          <a:srcRect b="0" l="0" r="0" t="0"/>
          <a:stretch/>
        </p:blipFill>
        <p:spPr>
          <a:xfrm>
            <a:off x="4495801" y="1"/>
            <a:ext cx="2693443" cy="1763363"/>
          </a:xfrm>
          <a:prstGeom prst="rect">
            <a:avLst/>
          </a:prstGeom>
          <a:noFill/>
          <a:ln>
            <a:noFill/>
          </a:ln>
        </p:spPr>
      </p:pic>
      <p:pic>
        <p:nvPicPr>
          <p:cNvPr descr="Atropa_caucasica_berry.jpg" id="1879" name="Google Shape;1879;p284"/>
          <p:cNvPicPr preferRelativeResize="0"/>
          <p:nvPr/>
        </p:nvPicPr>
        <p:blipFill rotWithShape="1">
          <a:blip r:embed="rId6">
            <a:alphaModFix/>
          </a:blip>
          <a:srcRect b="0" l="0" r="0" t="0"/>
          <a:stretch/>
        </p:blipFill>
        <p:spPr>
          <a:xfrm>
            <a:off x="8534400" y="4114801"/>
            <a:ext cx="1524222" cy="1307021"/>
          </a:xfrm>
          <a:prstGeom prst="rect">
            <a:avLst/>
          </a:prstGeom>
          <a:noFill/>
          <a:ln>
            <a:noFill/>
          </a:ln>
        </p:spPr>
      </p:pic>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3" name="Shape 1883"/>
        <p:cNvGrpSpPr/>
        <p:nvPr/>
      </p:nvGrpSpPr>
      <p:grpSpPr>
        <a:xfrm>
          <a:off x="0" y="0"/>
          <a:ext cx="0" cy="0"/>
          <a:chOff x="0" y="0"/>
          <a:chExt cx="0" cy="0"/>
        </a:xfrm>
      </p:grpSpPr>
      <p:sp>
        <p:nvSpPr>
          <p:cNvPr id="1884" name="Google Shape;1884;p28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Glaucoma</a:t>
            </a:r>
            <a:endParaRPr/>
          </a:p>
        </p:txBody>
      </p:sp>
      <p:sp>
        <p:nvSpPr>
          <p:cNvPr id="1885" name="Google Shape;1885;p285"/>
          <p:cNvSpPr txBox="1"/>
          <p:nvPr>
            <p:ph idx="1" type="body"/>
          </p:nvPr>
        </p:nvSpPr>
        <p:spPr>
          <a:xfrm>
            <a:off x="1524000" y="1935480"/>
            <a:ext cx="5791200" cy="492252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00FF"/>
              </a:buClr>
              <a:buSzPts val="2800"/>
              <a:buNone/>
            </a:pPr>
            <a:r>
              <a:rPr lang="en-US">
                <a:solidFill>
                  <a:srgbClr val="0000FF"/>
                </a:solidFill>
              </a:rPr>
              <a:t>Pilocarpine</a:t>
            </a:r>
            <a:endParaRPr/>
          </a:p>
          <a:p>
            <a:pPr indent="-228600" lvl="0" marL="228600" rtl="0" algn="l">
              <a:lnSpc>
                <a:spcPct val="90000"/>
              </a:lnSpc>
              <a:spcBef>
                <a:spcPts val="1000"/>
              </a:spcBef>
              <a:spcAft>
                <a:spcPts val="0"/>
              </a:spcAft>
              <a:buClr>
                <a:schemeClr val="dk1"/>
              </a:buClr>
              <a:buSzPts val="2800"/>
              <a:buChar char="•"/>
            </a:pPr>
            <a:r>
              <a:rPr lang="en-US"/>
              <a:t>An alkaloid obtained from Jaborandi</a:t>
            </a:r>
            <a:r>
              <a:rPr lang="en-US">
                <a:solidFill>
                  <a:srgbClr val="385623"/>
                </a:solidFill>
              </a:rPr>
              <a:t> leaf </a:t>
            </a:r>
            <a:r>
              <a:rPr lang="en-US"/>
              <a:t>(</a:t>
            </a:r>
            <a:r>
              <a:rPr i="1" lang="en-US">
                <a:solidFill>
                  <a:srgbClr val="008000"/>
                </a:solidFill>
              </a:rPr>
              <a:t>Pilocarpus microphyllus</a:t>
            </a:r>
            <a:r>
              <a:rPr lang="en-US"/>
              <a:t>) </a:t>
            </a:r>
            <a:endParaRPr/>
          </a:p>
          <a:p>
            <a:pPr indent="-228600" lvl="0" marL="228600" rtl="0" algn="l">
              <a:lnSpc>
                <a:spcPct val="90000"/>
              </a:lnSpc>
              <a:spcBef>
                <a:spcPts val="1000"/>
              </a:spcBef>
              <a:spcAft>
                <a:spcPts val="0"/>
              </a:spcAft>
              <a:buClr>
                <a:schemeClr val="dk1"/>
              </a:buClr>
              <a:buSzPts val="2800"/>
              <a:buChar char="•"/>
            </a:pPr>
            <a:r>
              <a:rPr lang="en-US"/>
              <a:t>Pilocarpine is a sympathomimetic</a:t>
            </a:r>
            <a:endParaRPr/>
          </a:p>
          <a:p>
            <a:pPr indent="-228600" lvl="0" marL="228600" rtl="0" algn="l">
              <a:lnSpc>
                <a:spcPct val="90000"/>
              </a:lnSpc>
              <a:spcBef>
                <a:spcPts val="1000"/>
              </a:spcBef>
              <a:spcAft>
                <a:spcPts val="0"/>
              </a:spcAft>
              <a:buClr>
                <a:schemeClr val="dk1"/>
              </a:buClr>
              <a:buSzPts val="2800"/>
              <a:buChar char="•"/>
            </a:pPr>
            <a:r>
              <a:rPr lang="en-US"/>
              <a:t>Used is in ophthalmic preparations as a miotic, in open-angle glaucoma and to contract the pupil after the use of atropine</a:t>
            </a:r>
            <a:endParaRPr/>
          </a:p>
        </p:txBody>
      </p:sp>
      <p:pic>
        <p:nvPicPr>
          <p:cNvPr descr="pilocarpus.jpg" id="1886" name="Google Shape;1886;p285"/>
          <p:cNvPicPr preferRelativeResize="0"/>
          <p:nvPr/>
        </p:nvPicPr>
        <p:blipFill rotWithShape="1">
          <a:blip r:embed="rId3">
            <a:alphaModFix/>
          </a:blip>
          <a:srcRect b="0" l="0" r="0" t="0"/>
          <a:stretch/>
        </p:blipFill>
        <p:spPr>
          <a:xfrm>
            <a:off x="7391400" y="762000"/>
            <a:ext cx="3276600" cy="4368800"/>
          </a:xfrm>
          <a:prstGeom prst="rect">
            <a:avLst/>
          </a:prstGeom>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0" name="Shape 1890"/>
        <p:cNvGrpSpPr/>
        <p:nvPr/>
      </p:nvGrpSpPr>
      <p:grpSpPr>
        <a:xfrm>
          <a:off x="0" y="0"/>
          <a:ext cx="0" cy="0"/>
          <a:chOff x="0" y="0"/>
          <a:chExt cx="0" cy="0"/>
        </a:xfrm>
      </p:grpSpPr>
      <p:sp>
        <p:nvSpPr>
          <p:cNvPr id="1891" name="Google Shape;1891;p28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Calibri"/>
              <a:buNone/>
            </a:pPr>
            <a:r>
              <a:rPr lang="en-US"/>
              <a:t>Ear, nose, orthopharynx</a:t>
            </a:r>
            <a:endParaRPr/>
          </a:p>
        </p:txBody>
      </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5" name="Shape 1895"/>
        <p:cNvGrpSpPr/>
        <p:nvPr/>
      </p:nvGrpSpPr>
      <p:grpSpPr>
        <a:xfrm>
          <a:off x="0" y="0"/>
          <a:ext cx="0" cy="0"/>
          <a:chOff x="0" y="0"/>
          <a:chExt cx="0" cy="0"/>
        </a:xfrm>
      </p:grpSpPr>
      <p:sp>
        <p:nvSpPr>
          <p:cNvPr id="1896" name="Google Shape;1896;p287"/>
          <p:cNvSpPr txBox="1"/>
          <p:nvPr>
            <p:ph idx="1" type="body"/>
          </p:nvPr>
        </p:nvSpPr>
        <p:spPr>
          <a:xfrm>
            <a:off x="1524000" y="1935480"/>
            <a:ext cx="9144000" cy="469392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Infections of the ear, nose and throat are treated under medical supervision with antibiotics</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A number of soothing and antiseptic preparations from plant sources are available for use</a:t>
            </a:r>
            <a:endParaRPr/>
          </a:p>
        </p:txBody>
      </p:sp>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0" name="Shape 1900"/>
        <p:cNvGrpSpPr/>
        <p:nvPr/>
      </p:nvGrpSpPr>
      <p:grpSpPr>
        <a:xfrm>
          <a:off x="0" y="0"/>
          <a:ext cx="0" cy="0"/>
          <a:chOff x="0" y="0"/>
          <a:chExt cx="0" cy="0"/>
        </a:xfrm>
      </p:grpSpPr>
      <p:sp>
        <p:nvSpPr>
          <p:cNvPr id="1901" name="Google Shape;1901;p28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Ear</a:t>
            </a:r>
            <a:endParaRPr/>
          </a:p>
        </p:txBody>
      </p:sp>
      <p:sp>
        <p:nvSpPr>
          <p:cNvPr id="1902" name="Google Shape;1902;p288"/>
          <p:cNvSpPr txBox="1"/>
          <p:nvPr>
            <p:ph idx="1" type="body"/>
          </p:nvPr>
        </p:nvSpPr>
        <p:spPr>
          <a:xfrm>
            <a:off x="1524000" y="1935480"/>
            <a:ext cx="9144000" cy="438912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Infections of the ear are treated with either topical or systemic antibiotics</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The removal of wax from the ear is achieved with the aid of softening agents such as almond, arachis or olive oil sometimes followed by ear syringing</a:t>
            </a:r>
            <a:br>
              <a:rPr lang="en-US"/>
            </a:br>
            <a:br>
              <a:rPr lang="en-US"/>
            </a:br>
            <a:r>
              <a:rPr lang="en-US"/>
              <a:t>يُفضل بين كل فترة والأُخرى نزور الطبيب لتنظيف الأُذن</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p118"/>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None/>
            </a:pPr>
            <a:r>
              <a:rPr lang="en-US">
                <a:solidFill>
                  <a:srgbClr val="3366FF"/>
                </a:solidFill>
              </a:rPr>
              <a:t>Reserpine</a:t>
            </a:r>
            <a:endParaRPr/>
          </a:p>
          <a:p>
            <a:pPr indent="-342900" lvl="0" marL="342900" rtl="0" algn="l">
              <a:spcBef>
                <a:spcPts val="1000"/>
              </a:spcBef>
              <a:spcAft>
                <a:spcPts val="0"/>
              </a:spcAft>
              <a:buSzPts val="1440"/>
              <a:buChar char="►"/>
            </a:pPr>
            <a:r>
              <a:rPr lang="en-US"/>
              <a:t>Was historically used as </a:t>
            </a:r>
            <a:r>
              <a:rPr lang="en-US">
                <a:solidFill>
                  <a:srgbClr val="3366FF"/>
                </a:solidFill>
              </a:rPr>
              <a:t>antipsychotic</a:t>
            </a:r>
            <a:r>
              <a:rPr lang="en-US"/>
              <a:t>  before the introduction of antipsychotic drugs</a:t>
            </a:r>
            <a:endParaRPr/>
          </a:p>
          <a:p>
            <a:pPr indent="-342900" lvl="0" marL="342900" rtl="0" algn="l">
              <a:spcBef>
                <a:spcPts val="1000"/>
              </a:spcBef>
              <a:spcAft>
                <a:spcPts val="0"/>
              </a:spcAft>
              <a:buSzPts val="1440"/>
              <a:buChar char="►"/>
            </a:pPr>
            <a:r>
              <a:rPr lang="en-US"/>
              <a:t>Reserpine depletes neurotransmitters in the brain resulting in severe depression</a:t>
            </a:r>
            <a:endParaRPr/>
          </a:p>
          <a:p>
            <a:pPr indent="-342900" lvl="0" marL="342900" rtl="0" algn="l">
              <a:spcBef>
                <a:spcPts val="1000"/>
              </a:spcBef>
              <a:spcAft>
                <a:spcPts val="0"/>
              </a:spcAft>
              <a:buSzPts val="1440"/>
              <a:buChar char="►"/>
            </a:pPr>
            <a:r>
              <a:rPr lang="en-US"/>
              <a:t>May exacerbate symptoms of Parkinson’s disease</a:t>
            </a:r>
            <a:endParaRPr/>
          </a:p>
          <a:p>
            <a:pPr indent="-342900" lvl="0" marL="342900" rtl="0" algn="l">
              <a:spcBef>
                <a:spcPts val="1000"/>
              </a:spcBef>
              <a:spcAft>
                <a:spcPts val="0"/>
              </a:spcAft>
              <a:buSzPts val="1440"/>
              <a:buChar char="►"/>
            </a:pPr>
            <a:r>
              <a:rPr lang="en-US"/>
              <a:t>Other effects: </a:t>
            </a:r>
            <a:r>
              <a:rPr lang="en-US">
                <a:solidFill>
                  <a:srgbClr val="3366FF"/>
                </a:solidFill>
              </a:rPr>
              <a:t>Anti-hypertensive, sedative, hypnotic</a:t>
            </a:r>
            <a:endParaRPr/>
          </a:p>
          <a:p>
            <a:pPr indent="-342900" lvl="0" marL="342900" rtl="0" algn="l">
              <a:spcBef>
                <a:spcPts val="1000"/>
              </a:spcBef>
              <a:spcAft>
                <a:spcPts val="0"/>
              </a:spcAft>
              <a:buSzPts val="1440"/>
              <a:buChar char="►"/>
            </a:pPr>
            <a:r>
              <a:rPr lang="en-US"/>
              <a:t>Reserpine is isolated from Rauwolfia </a:t>
            </a:r>
            <a:r>
              <a:rPr lang="en-US">
                <a:solidFill>
                  <a:srgbClr val="48432A"/>
                </a:solidFill>
              </a:rPr>
              <a:t>root</a:t>
            </a:r>
            <a:r>
              <a:rPr lang="en-US"/>
              <a:t> </a:t>
            </a:r>
            <a:endParaRPr/>
          </a:p>
          <a:p>
            <a:pPr indent="-342900" lvl="0" marL="342900" rtl="0" algn="l">
              <a:spcBef>
                <a:spcPts val="1000"/>
              </a:spcBef>
              <a:spcAft>
                <a:spcPts val="0"/>
              </a:spcAft>
              <a:buSzPts val="1440"/>
              <a:buChar char="►"/>
            </a:pPr>
            <a:r>
              <a:rPr i="1" lang="en-US">
                <a:solidFill>
                  <a:srgbClr val="008000"/>
                </a:solidFill>
              </a:rPr>
              <a:t>Rauwolfia serpentina</a:t>
            </a:r>
            <a:r>
              <a:rPr i="1" lang="en-US">
                <a:solidFill>
                  <a:schemeClr val="accent1"/>
                </a:solidFill>
              </a:rPr>
              <a:t> </a:t>
            </a:r>
            <a:endParaRPr/>
          </a:p>
          <a:p>
            <a:pPr indent="-342900" lvl="0" marL="342900" rtl="0" algn="l">
              <a:spcBef>
                <a:spcPts val="1000"/>
              </a:spcBef>
              <a:spcAft>
                <a:spcPts val="0"/>
              </a:spcAft>
              <a:buSzPts val="1440"/>
              <a:buChar char="►"/>
            </a:pPr>
            <a:r>
              <a:rPr lang="en-US"/>
              <a:t>Family: Apocynaceae</a:t>
            </a:r>
            <a:endParaRPr/>
          </a:p>
          <a:p>
            <a:pPr indent="-251459" lvl="0" marL="342900" rtl="0" algn="l">
              <a:spcBef>
                <a:spcPts val="1000"/>
              </a:spcBef>
              <a:spcAft>
                <a:spcPts val="0"/>
              </a:spcAft>
              <a:buSzPts val="1440"/>
              <a:buNone/>
            </a:pPr>
            <a:r>
              <a:t/>
            </a:r>
            <a:endParaRPr/>
          </a:p>
          <a:p>
            <a:pPr indent="-251459" lvl="0" marL="342900" rtl="0" algn="l">
              <a:spcBef>
                <a:spcPts val="1000"/>
              </a:spcBef>
              <a:spcAft>
                <a:spcPts val="0"/>
              </a:spcAft>
              <a:buSzPts val="1440"/>
              <a:buNone/>
            </a:pPr>
            <a:r>
              <a:t/>
            </a:r>
            <a:endParaRPr i="1"/>
          </a:p>
          <a:p>
            <a:pPr indent="-251459" lvl="0" marL="342900" rtl="0" algn="l">
              <a:spcBef>
                <a:spcPts val="1000"/>
              </a:spcBef>
              <a:spcAft>
                <a:spcPts val="0"/>
              </a:spcAft>
              <a:buSzPts val="1440"/>
              <a:buNone/>
            </a:pPr>
            <a:r>
              <a:t/>
            </a:r>
            <a:endParaRPr/>
          </a:p>
        </p:txBody>
      </p:sp>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6" name="Shape 1906"/>
        <p:cNvGrpSpPr/>
        <p:nvPr/>
      </p:nvGrpSpPr>
      <p:grpSpPr>
        <a:xfrm>
          <a:off x="0" y="0"/>
          <a:ext cx="0" cy="0"/>
          <a:chOff x="0" y="0"/>
          <a:chExt cx="0" cy="0"/>
        </a:xfrm>
      </p:grpSpPr>
      <p:sp>
        <p:nvSpPr>
          <p:cNvPr id="1907" name="Google Shape;1907;p289"/>
          <p:cNvSpPr txBox="1"/>
          <p:nvPr>
            <p:ph idx="1" type="body"/>
          </p:nvPr>
        </p:nvSpPr>
        <p:spPr>
          <a:xfrm>
            <a:off x="1524000" y="1935480"/>
            <a:ext cx="9144000" cy="438912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None/>
            </a:pPr>
            <a:r>
              <a:rPr lang="en-US"/>
              <a:t>Almond oil </a:t>
            </a:r>
            <a:endParaRPr/>
          </a:p>
          <a:p>
            <a:pPr indent="-228600" lvl="0" marL="228600" rtl="0" algn="l">
              <a:lnSpc>
                <a:spcPct val="90000"/>
              </a:lnSpc>
              <a:spcBef>
                <a:spcPts val="1000"/>
              </a:spcBef>
              <a:spcAft>
                <a:spcPts val="0"/>
              </a:spcAft>
              <a:buClr>
                <a:schemeClr val="dk1"/>
              </a:buClr>
              <a:buSzPts val="2800"/>
              <a:buChar char="•"/>
            </a:pPr>
            <a:r>
              <a:rPr lang="en-US"/>
              <a:t>Obtained from the </a:t>
            </a:r>
            <a:r>
              <a:rPr lang="en-US">
                <a:solidFill>
                  <a:srgbClr val="385623"/>
                </a:solidFill>
              </a:rPr>
              <a:t>seed</a:t>
            </a:r>
            <a:r>
              <a:rPr lang="en-US"/>
              <a:t> of </a:t>
            </a:r>
            <a:r>
              <a:rPr i="1" lang="en-US">
                <a:solidFill>
                  <a:srgbClr val="008000"/>
                </a:solidFill>
              </a:rPr>
              <a:t>Prunus amygdalus </a:t>
            </a:r>
            <a:r>
              <a:rPr lang="en-US">
                <a:solidFill>
                  <a:srgbClr val="008000"/>
                </a:solidFill>
              </a:rPr>
              <a:t>(bitter almond</a:t>
            </a:r>
            <a:endParaRPr i="1">
              <a:solidFill>
                <a:srgbClr val="008000"/>
              </a:solidFill>
            </a:endParaRPr>
          </a:p>
          <a:p>
            <a:pPr indent="0" lvl="8" marL="2286000" rtl="0" algn="l">
              <a:lnSpc>
                <a:spcPct val="90000"/>
              </a:lnSpc>
              <a:spcBef>
                <a:spcPts val="500"/>
              </a:spcBef>
              <a:spcAft>
                <a:spcPts val="0"/>
              </a:spcAft>
              <a:buClr>
                <a:srgbClr val="008000"/>
              </a:buClr>
              <a:buSzPts val="2600"/>
              <a:buNone/>
            </a:pPr>
            <a:r>
              <a:rPr i="1" lang="en-US" sz="2600">
                <a:solidFill>
                  <a:srgbClr val="008000"/>
                </a:solidFill>
              </a:rPr>
              <a:t>                       Prunus communis </a:t>
            </a:r>
            <a:r>
              <a:rPr lang="en-US" sz="2600">
                <a:solidFill>
                  <a:srgbClr val="008000"/>
                </a:solidFill>
              </a:rPr>
              <a:t>(sweet almond)</a:t>
            </a:r>
            <a:endParaRPr i="1" sz="2600">
              <a:solidFill>
                <a:srgbClr val="008000"/>
              </a:solidFill>
            </a:endParaRPr>
          </a:p>
          <a:p>
            <a:pPr indent="-228600" lvl="0" marL="228600" rtl="0" algn="l">
              <a:lnSpc>
                <a:spcPct val="90000"/>
              </a:lnSpc>
              <a:spcBef>
                <a:spcPts val="1000"/>
              </a:spcBef>
              <a:spcAft>
                <a:spcPts val="0"/>
              </a:spcAft>
              <a:buClr>
                <a:schemeClr val="dk1"/>
              </a:buClr>
              <a:buSzPts val="2800"/>
              <a:buChar char="•"/>
            </a:pPr>
            <a:r>
              <a:rPr lang="en-US"/>
              <a:t>Family: Rosaceae</a:t>
            </a:r>
            <a:endParaRPr/>
          </a:p>
          <a:p>
            <a:pPr indent="-228600" lvl="0" marL="228600" rtl="0" algn="l">
              <a:lnSpc>
                <a:spcPct val="90000"/>
              </a:lnSpc>
              <a:spcBef>
                <a:spcPts val="1000"/>
              </a:spcBef>
              <a:spcAft>
                <a:spcPts val="0"/>
              </a:spcAft>
              <a:buClr>
                <a:schemeClr val="dk1"/>
              </a:buClr>
              <a:buSzPts val="2800"/>
              <a:buChar char="•"/>
            </a:pPr>
            <a:r>
              <a:rPr lang="en-US"/>
              <a:t>It is a fixed oil, also known as sweet almond oil</a:t>
            </a:r>
            <a:endParaRPr/>
          </a:p>
          <a:p>
            <a:pPr indent="-228600" lvl="0" marL="228600" rtl="0" algn="l">
              <a:lnSpc>
                <a:spcPct val="90000"/>
              </a:lnSpc>
              <a:spcBef>
                <a:spcPts val="1000"/>
              </a:spcBef>
              <a:spcAft>
                <a:spcPts val="0"/>
              </a:spcAft>
              <a:buClr>
                <a:schemeClr val="dk1"/>
              </a:buClr>
              <a:buSzPts val="2800"/>
              <a:buChar char="•"/>
            </a:pPr>
            <a:r>
              <a:rPr lang="en-US"/>
              <a:t>Consists of triglycerides, mainly triolein together with fatty acids, including palmitic, lauric, myristic and oleic acids</a:t>
            </a:r>
            <a:endParaRPr/>
          </a:p>
        </p:txBody>
      </p:sp>
      <p:pic>
        <p:nvPicPr>
          <p:cNvPr descr="sweet almond.jpg" id="1908" name="Google Shape;1908;p289"/>
          <p:cNvPicPr preferRelativeResize="0"/>
          <p:nvPr/>
        </p:nvPicPr>
        <p:blipFill rotWithShape="1">
          <a:blip r:embed="rId3">
            <a:alphaModFix/>
          </a:blip>
          <a:srcRect b="0" l="0" r="0" t="0"/>
          <a:stretch/>
        </p:blipFill>
        <p:spPr>
          <a:xfrm>
            <a:off x="7696200" y="304800"/>
            <a:ext cx="2286000" cy="1905000"/>
          </a:xfrm>
          <a:prstGeom prst="rect">
            <a:avLst/>
          </a:prstGeom>
          <a:noFill/>
          <a:ln>
            <a:noFill/>
          </a:ln>
        </p:spPr>
      </p:pic>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2" name="Shape 1912"/>
        <p:cNvGrpSpPr/>
        <p:nvPr/>
      </p:nvGrpSpPr>
      <p:grpSpPr>
        <a:xfrm>
          <a:off x="0" y="0"/>
          <a:ext cx="0" cy="0"/>
          <a:chOff x="0" y="0"/>
          <a:chExt cx="0" cy="0"/>
        </a:xfrm>
      </p:grpSpPr>
      <p:pic>
        <p:nvPicPr>
          <p:cNvPr descr="koeh-250" id="1913" name="Google Shape;1913;p290">
            <a:hlinkClick action="ppaction://hlinksldjump" r:id="rId3"/>
          </p:cNvPr>
          <p:cNvPicPr preferRelativeResize="0"/>
          <p:nvPr>
            <p:ph idx="1" type="body"/>
          </p:nvPr>
        </p:nvPicPr>
        <p:blipFill rotWithShape="1">
          <a:blip r:embed="rId4">
            <a:alphaModFix/>
          </a:blip>
          <a:srcRect b="0" l="0" r="0" t="0"/>
          <a:stretch/>
        </p:blipFill>
        <p:spPr>
          <a:xfrm>
            <a:off x="1524000" y="0"/>
            <a:ext cx="9144000" cy="6858000"/>
          </a:xfrm>
          <a:prstGeom prst="rect">
            <a:avLst/>
          </a:prstGeom>
          <a:noFill/>
          <a:ln>
            <a:noFill/>
          </a:ln>
        </p:spPr>
      </p:pic>
      <p:sp>
        <p:nvSpPr>
          <p:cNvPr id="1914" name="Google Shape;1914;p290"/>
          <p:cNvSpPr/>
          <p:nvPr/>
        </p:nvSpPr>
        <p:spPr>
          <a:xfrm>
            <a:off x="7391400" y="4648200"/>
            <a:ext cx="232942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u="sng">
                <a:solidFill>
                  <a:schemeClr val="hlink"/>
                </a:solidFill>
                <a:latin typeface="Calibri"/>
                <a:ea typeface="Calibri"/>
                <a:cs typeface="Calibri"/>
                <a:sym typeface="Calibri"/>
                <a:hlinkClick action="ppaction://hlinksldjump" r:id="rId5"/>
              </a:rPr>
              <a:t>Cinnamon brown seed</a:t>
            </a:r>
            <a:endParaRPr b="1" sz="1800">
              <a:solidFill>
                <a:srgbClr val="FF0000"/>
              </a:solidFill>
              <a:latin typeface="Calibri"/>
              <a:ea typeface="Calibri"/>
              <a:cs typeface="Calibri"/>
              <a:sym typeface="Calibri"/>
            </a:endParaRPr>
          </a:p>
        </p:txBody>
      </p:sp>
      <p:cxnSp>
        <p:nvCxnSpPr>
          <p:cNvPr id="1915" name="Google Shape;1915;p290"/>
          <p:cNvCxnSpPr/>
          <p:nvPr/>
        </p:nvCxnSpPr>
        <p:spPr>
          <a:xfrm>
            <a:off x="8534400" y="5029200"/>
            <a:ext cx="76200" cy="457200"/>
          </a:xfrm>
          <a:prstGeom prst="straightConnector1">
            <a:avLst/>
          </a:prstGeom>
          <a:noFill/>
          <a:ln cap="flat" cmpd="sng" w="38100">
            <a:solidFill>
              <a:srgbClr val="FF0000"/>
            </a:solidFill>
            <a:prstDash val="solid"/>
            <a:round/>
            <a:headEnd len="med" w="med" type="none"/>
            <a:tailEnd len="med" w="med" type="triangle"/>
          </a:ln>
        </p:spPr>
      </p:cxnSp>
      <p:sp>
        <p:nvSpPr>
          <p:cNvPr id="1916" name="Google Shape;1916;p290"/>
          <p:cNvSpPr txBox="1"/>
          <p:nvPr/>
        </p:nvSpPr>
        <p:spPr>
          <a:xfrm>
            <a:off x="1790700" y="914400"/>
            <a:ext cx="1752600" cy="641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u="sng">
                <a:solidFill>
                  <a:schemeClr val="hlink"/>
                </a:solidFill>
                <a:latin typeface="Arial"/>
                <a:ea typeface="Arial"/>
                <a:cs typeface="Arial"/>
                <a:sym typeface="Arial"/>
                <a:hlinkClick action="ppaction://hlinksldjump" r:id="rId6"/>
              </a:rPr>
              <a:t>Rose colour flowers</a:t>
            </a:r>
            <a:endParaRPr b="1" sz="1800">
              <a:solidFill>
                <a:srgbClr val="595959"/>
              </a:solidFill>
              <a:latin typeface="Arial"/>
              <a:ea typeface="Arial"/>
              <a:cs typeface="Arial"/>
              <a:sym typeface="Arial"/>
            </a:endParaRPr>
          </a:p>
        </p:txBody>
      </p:sp>
      <p:cxnSp>
        <p:nvCxnSpPr>
          <p:cNvPr id="1917" name="Google Shape;1917;p290"/>
          <p:cNvCxnSpPr/>
          <p:nvPr/>
        </p:nvCxnSpPr>
        <p:spPr>
          <a:xfrm>
            <a:off x="2971800" y="1371600"/>
            <a:ext cx="685800" cy="3048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transition>
    <p:fade thruBlk="1"/>
  </p:transition>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21" name="Shape 1921"/>
        <p:cNvGrpSpPr/>
        <p:nvPr/>
      </p:nvGrpSpPr>
      <p:grpSpPr>
        <a:xfrm>
          <a:off x="0" y="0"/>
          <a:ext cx="0" cy="0"/>
          <a:chOff x="0" y="0"/>
          <a:chExt cx="0" cy="0"/>
        </a:xfrm>
      </p:grpSpPr>
      <p:sp>
        <p:nvSpPr>
          <p:cNvPr id="1922" name="Google Shape;1922;p29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Chemical constituents (Bitter) </a:t>
            </a:r>
            <a:endParaRPr>
              <a:latin typeface="Arial"/>
              <a:ea typeface="Arial"/>
              <a:cs typeface="Arial"/>
              <a:sym typeface="Arial"/>
            </a:endParaRPr>
          </a:p>
        </p:txBody>
      </p:sp>
      <p:sp>
        <p:nvSpPr>
          <p:cNvPr id="1923" name="Google Shape;1923;p29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609600" lvl="0" marL="609600" rtl="0" algn="l">
              <a:lnSpc>
                <a:spcPct val="90000"/>
              </a:lnSpc>
              <a:spcBef>
                <a:spcPts val="0"/>
              </a:spcBef>
              <a:spcAft>
                <a:spcPts val="0"/>
              </a:spcAft>
              <a:buClr>
                <a:schemeClr val="dk1"/>
              </a:buClr>
              <a:buSzPts val="2800"/>
              <a:buFont typeface="Arial"/>
              <a:buAutoNum type="arabicPeriod"/>
            </a:pPr>
            <a:r>
              <a:rPr lang="en-US">
                <a:latin typeface="Arial"/>
                <a:ea typeface="Arial"/>
                <a:cs typeface="Arial"/>
                <a:sym typeface="Arial"/>
              </a:rPr>
              <a:t>Fixed oil 40 -55%</a:t>
            </a:r>
            <a:endParaRPr/>
          </a:p>
          <a:p>
            <a:pPr indent="-609600" lvl="0" marL="609600" rtl="0" algn="l">
              <a:lnSpc>
                <a:spcPct val="90000"/>
              </a:lnSpc>
              <a:spcBef>
                <a:spcPts val="1000"/>
              </a:spcBef>
              <a:spcAft>
                <a:spcPts val="0"/>
              </a:spcAft>
              <a:buClr>
                <a:schemeClr val="dk1"/>
              </a:buClr>
              <a:buSzPts val="2800"/>
              <a:buFont typeface="Arial"/>
              <a:buAutoNum type="arabicPeriod"/>
            </a:pPr>
            <a:r>
              <a:rPr lang="en-US">
                <a:latin typeface="Arial"/>
                <a:ea typeface="Arial"/>
                <a:cs typeface="Arial"/>
                <a:sym typeface="Arial"/>
              </a:rPr>
              <a:t>Proteins </a:t>
            </a:r>
            <a:endParaRPr/>
          </a:p>
          <a:p>
            <a:pPr indent="-609600" lvl="0" marL="609600" rtl="0" algn="l">
              <a:lnSpc>
                <a:spcPct val="90000"/>
              </a:lnSpc>
              <a:spcBef>
                <a:spcPts val="1000"/>
              </a:spcBef>
              <a:spcAft>
                <a:spcPts val="0"/>
              </a:spcAft>
              <a:buClr>
                <a:schemeClr val="dk1"/>
              </a:buClr>
              <a:buSzPts val="2800"/>
              <a:buFont typeface="Arial"/>
              <a:buAutoNum type="arabicPeriod"/>
            </a:pPr>
            <a:r>
              <a:rPr lang="en-US">
                <a:latin typeface="Arial"/>
                <a:ea typeface="Arial"/>
                <a:cs typeface="Arial"/>
                <a:sym typeface="Arial"/>
              </a:rPr>
              <a:t>Enzyme emulsin </a:t>
            </a:r>
            <a:endParaRPr/>
          </a:p>
          <a:p>
            <a:pPr indent="-609600" lvl="0" marL="609600" rtl="0" algn="l">
              <a:lnSpc>
                <a:spcPct val="90000"/>
              </a:lnSpc>
              <a:spcBef>
                <a:spcPts val="1000"/>
              </a:spcBef>
              <a:spcAft>
                <a:spcPts val="0"/>
              </a:spcAft>
              <a:buClr>
                <a:schemeClr val="dk1"/>
              </a:buClr>
              <a:buSzPts val="2800"/>
              <a:buFont typeface="Arial"/>
              <a:buAutoNum type="arabicPeriod"/>
            </a:pPr>
            <a:r>
              <a:rPr lang="en-US">
                <a:latin typeface="Arial"/>
                <a:ea typeface="Arial"/>
                <a:cs typeface="Arial"/>
                <a:sym typeface="Arial"/>
              </a:rPr>
              <a:t>Glycoside : Amygdalin.</a:t>
            </a:r>
            <a:endParaRPr>
              <a:latin typeface="Arial"/>
              <a:ea typeface="Arial"/>
              <a:cs typeface="Arial"/>
              <a:sym typeface="Arial"/>
            </a:endParaRPr>
          </a:p>
        </p:txBody>
      </p:sp>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7" name="Shape 1927"/>
        <p:cNvGrpSpPr/>
        <p:nvPr/>
      </p:nvGrpSpPr>
      <p:grpSpPr>
        <a:xfrm>
          <a:off x="0" y="0"/>
          <a:ext cx="0" cy="0"/>
          <a:chOff x="0" y="0"/>
          <a:chExt cx="0" cy="0"/>
        </a:xfrm>
      </p:grpSpPr>
      <p:sp>
        <p:nvSpPr>
          <p:cNvPr id="1928" name="Google Shape;1928;p292"/>
          <p:cNvSpPr txBox="1"/>
          <p:nvPr>
            <p:ph type="title"/>
          </p:nvPr>
        </p:nvSpPr>
        <p:spPr>
          <a:xfrm>
            <a:off x="1524000" y="704088"/>
            <a:ext cx="91440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Bitter almond Chemical constituents </a:t>
            </a:r>
            <a:endParaRPr/>
          </a:p>
        </p:txBody>
      </p:sp>
      <p:sp>
        <p:nvSpPr>
          <p:cNvPr id="1929" name="Google Shape;1929;p292"/>
          <p:cNvSpPr txBox="1"/>
          <p:nvPr>
            <p:ph idx="1" type="body"/>
          </p:nvPr>
        </p:nvSpPr>
        <p:spPr>
          <a:xfrm>
            <a:off x="1524000" y="1981200"/>
            <a:ext cx="9372600" cy="4389120"/>
          </a:xfrm>
          <a:prstGeom prst="rect">
            <a:avLst/>
          </a:prstGeom>
          <a:noFill/>
          <a:ln>
            <a:noFill/>
          </a:ln>
        </p:spPr>
        <p:txBody>
          <a:bodyPr anchorCtr="0" anchor="t" bIns="45700" lIns="91425" spcFirstLastPara="1" rIns="91425" wrap="square" tIns="45700">
            <a:normAutofit/>
          </a:bodyPr>
          <a:lstStyle/>
          <a:p>
            <a:pPr indent="-609600" lvl="0" marL="609600" rtl="0" algn="l">
              <a:lnSpc>
                <a:spcPct val="90000"/>
              </a:lnSpc>
              <a:spcBef>
                <a:spcPts val="0"/>
              </a:spcBef>
              <a:spcAft>
                <a:spcPts val="0"/>
              </a:spcAft>
              <a:buClr>
                <a:schemeClr val="dk1"/>
              </a:buClr>
              <a:buSzPts val="2800"/>
              <a:buFont typeface="Arial"/>
              <a:buAutoNum type="arabicPeriod"/>
            </a:pPr>
            <a:r>
              <a:rPr lang="en-US">
                <a:latin typeface="Arial"/>
                <a:ea typeface="Arial"/>
                <a:cs typeface="Arial"/>
                <a:sym typeface="Arial"/>
              </a:rPr>
              <a:t>Fixed oil 40 -55%</a:t>
            </a:r>
            <a:endParaRPr/>
          </a:p>
          <a:p>
            <a:pPr indent="-609600" lvl="0" marL="609600" rtl="0" algn="l">
              <a:lnSpc>
                <a:spcPct val="90000"/>
              </a:lnSpc>
              <a:spcBef>
                <a:spcPts val="1000"/>
              </a:spcBef>
              <a:spcAft>
                <a:spcPts val="0"/>
              </a:spcAft>
              <a:buClr>
                <a:schemeClr val="dk1"/>
              </a:buClr>
              <a:buSzPts val="2800"/>
              <a:buFont typeface="Arial"/>
              <a:buAutoNum type="arabicPeriod"/>
            </a:pPr>
            <a:r>
              <a:rPr lang="en-US">
                <a:latin typeface="Arial"/>
                <a:ea typeface="Arial"/>
                <a:cs typeface="Arial"/>
                <a:sym typeface="Arial"/>
              </a:rPr>
              <a:t>Proteins </a:t>
            </a:r>
            <a:endParaRPr/>
          </a:p>
          <a:p>
            <a:pPr indent="-609600" lvl="0" marL="609600" rtl="0" algn="l">
              <a:lnSpc>
                <a:spcPct val="90000"/>
              </a:lnSpc>
              <a:spcBef>
                <a:spcPts val="1000"/>
              </a:spcBef>
              <a:spcAft>
                <a:spcPts val="0"/>
              </a:spcAft>
              <a:buClr>
                <a:schemeClr val="dk1"/>
              </a:buClr>
              <a:buSzPts val="2800"/>
              <a:buFont typeface="Arial"/>
              <a:buAutoNum type="arabicPeriod"/>
            </a:pPr>
            <a:r>
              <a:rPr lang="en-US">
                <a:latin typeface="Arial"/>
                <a:ea typeface="Arial"/>
                <a:cs typeface="Arial"/>
                <a:sym typeface="Arial"/>
              </a:rPr>
              <a:t>Enzyme emulsin </a:t>
            </a:r>
            <a:endParaRPr/>
          </a:p>
          <a:p>
            <a:pPr indent="-609600" lvl="0" marL="609600" rtl="0" algn="l">
              <a:lnSpc>
                <a:spcPct val="90000"/>
              </a:lnSpc>
              <a:spcBef>
                <a:spcPts val="1000"/>
              </a:spcBef>
              <a:spcAft>
                <a:spcPts val="0"/>
              </a:spcAft>
              <a:buClr>
                <a:schemeClr val="dk1"/>
              </a:buClr>
              <a:buSzPts val="2800"/>
              <a:buFont typeface="Arial"/>
              <a:buAutoNum type="arabicPeriod"/>
            </a:pPr>
            <a:r>
              <a:rPr lang="en-US">
                <a:latin typeface="Arial"/>
                <a:ea typeface="Arial"/>
                <a:cs typeface="Arial"/>
                <a:sym typeface="Arial"/>
              </a:rPr>
              <a:t>Glycoside :Cyanogenic group – Amygdalin.</a:t>
            </a:r>
            <a:endParaRPr/>
          </a:p>
          <a:p>
            <a:pPr indent="-609600" lvl="0" marL="609600" rtl="0" algn="l">
              <a:lnSpc>
                <a:spcPct val="90000"/>
              </a:lnSpc>
              <a:spcBef>
                <a:spcPts val="1000"/>
              </a:spcBef>
              <a:spcAft>
                <a:spcPts val="0"/>
              </a:spcAft>
              <a:buClr>
                <a:schemeClr val="dk1"/>
              </a:buClr>
              <a:buSzPts val="2400"/>
              <a:buNone/>
            </a:pPr>
            <a:r>
              <a:rPr lang="en-US" sz="2400">
                <a:latin typeface="Times New Roman"/>
                <a:ea typeface="Times New Roman"/>
                <a:cs typeface="Times New Roman"/>
                <a:sym typeface="Times New Roman"/>
              </a:rPr>
              <a:t>AmygdalinVB17   enzyme emulsin + H2O             HCN!! toxic +</a:t>
            </a:r>
            <a:endParaRPr/>
          </a:p>
          <a:p>
            <a:pPr indent="-609600" lvl="0" marL="609600" rtl="0" algn="l">
              <a:lnSpc>
                <a:spcPct val="90000"/>
              </a:lnSpc>
              <a:spcBef>
                <a:spcPts val="1000"/>
              </a:spcBef>
              <a:spcAft>
                <a:spcPts val="0"/>
              </a:spcAft>
              <a:buClr>
                <a:schemeClr val="dk1"/>
              </a:buClr>
              <a:buSzPts val="2400"/>
              <a:buNone/>
            </a:pPr>
            <a:r>
              <a:rPr lang="en-US" sz="2400">
                <a:latin typeface="Times New Roman"/>
                <a:ea typeface="Times New Roman"/>
                <a:cs typeface="Times New Roman"/>
                <a:sym typeface="Times New Roman"/>
              </a:rPr>
              <a:t>                                      + benzaldehyde (V.O) +glucose </a:t>
            </a:r>
            <a:br>
              <a:rPr lang="en-US">
                <a:latin typeface="Arial"/>
                <a:ea typeface="Arial"/>
                <a:cs typeface="Arial"/>
                <a:sym typeface="Arial"/>
              </a:rPr>
            </a:br>
            <a:br>
              <a:rPr lang="en-US">
                <a:latin typeface="Arial"/>
                <a:ea typeface="Arial"/>
                <a:cs typeface="Arial"/>
                <a:sym typeface="Arial"/>
              </a:rPr>
            </a:br>
            <a:r>
              <a:rPr lang="en-US" sz="2400">
                <a:latin typeface="Arial"/>
                <a:ea typeface="Arial"/>
                <a:cs typeface="Arial"/>
                <a:sym typeface="Arial"/>
              </a:rPr>
              <a:t>Amygdalin VB17 ليس من الفيتامينات ولكنه مفيد للسرطان وبنفس الوقت سام</a:t>
            </a:r>
            <a:endParaRPr sz="2400">
              <a:latin typeface="Arial"/>
              <a:ea typeface="Arial"/>
              <a:cs typeface="Arial"/>
              <a:sym typeface="Arial"/>
            </a:endParaRPr>
          </a:p>
        </p:txBody>
      </p:sp>
      <p:cxnSp>
        <p:nvCxnSpPr>
          <p:cNvPr id="1930" name="Google Shape;1930;p292"/>
          <p:cNvCxnSpPr/>
          <p:nvPr/>
        </p:nvCxnSpPr>
        <p:spPr>
          <a:xfrm>
            <a:off x="4267200" y="4343400"/>
            <a:ext cx="3886200" cy="0"/>
          </a:xfrm>
          <a:prstGeom prst="straightConnector1">
            <a:avLst/>
          </a:prstGeom>
          <a:noFill/>
          <a:ln cap="flat" cmpd="sng" w="57150">
            <a:solidFill>
              <a:srgbClr val="FF0000"/>
            </a:solidFill>
            <a:prstDash val="solid"/>
            <a:round/>
            <a:headEnd len="med" w="med" type="none"/>
            <a:tailEnd len="med" w="med" type="triangle"/>
          </a:ln>
        </p:spPr>
      </p:cxnSp>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4" name="Shape 1934"/>
        <p:cNvGrpSpPr/>
        <p:nvPr/>
      </p:nvGrpSpPr>
      <p:grpSpPr>
        <a:xfrm>
          <a:off x="0" y="0"/>
          <a:ext cx="0" cy="0"/>
          <a:chOff x="0" y="0"/>
          <a:chExt cx="0" cy="0"/>
        </a:xfrm>
      </p:grpSpPr>
      <p:sp>
        <p:nvSpPr>
          <p:cNvPr id="1935" name="Google Shape;1935;p293"/>
          <p:cNvSpPr txBox="1"/>
          <p:nvPr>
            <p:ph type="title"/>
          </p:nvPr>
        </p:nvSpPr>
        <p:spPr>
          <a:xfrm>
            <a:off x="1981200" y="274638"/>
            <a:ext cx="8229600" cy="838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Bitter almond uses </a:t>
            </a:r>
            <a:endParaRPr>
              <a:latin typeface="Arial"/>
              <a:ea typeface="Arial"/>
              <a:cs typeface="Arial"/>
              <a:sym typeface="Arial"/>
            </a:endParaRPr>
          </a:p>
        </p:txBody>
      </p:sp>
      <p:sp>
        <p:nvSpPr>
          <p:cNvPr id="1936" name="Google Shape;1936;p293"/>
          <p:cNvSpPr txBox="1"/>
          <p:nvPr>
            <p:ph idx="1" type="body"/>
          </p:nvPr>
        </p:nvSpPr>
        <p:spPr>
          <a:xfrm>
            <a:off x="1981200" y="1066800"/>
            <a:ext cx="8229600" cy="5181600"/>
          </a:xfrm>
          <a:prstGeom prst="rect">
            <a:avLst/>
          </a:prstGeom>
          <a:noFill/>
          <a:ln>
            <a:noFill/>
          </a:ln>
        </p:spPr>
        <p:txBody>
          <a:bodyPr anchorCtr="0" anchor="t" bIns="45700" lIns="91425" spcFirstLastPara="1" rIns="91425" wrap="square" tIns="45700">
            <a:normAutofit/>
          </a:bodyPr>
          <a:lstStyle/>
          <a:p>
            <a:pPr indent="-609600" lvl="0" marL="609600" rtl="0" algn="l">
              <a:lnSpc>
                <a:spcPct val="90000"/>
              </a:lnSpc>
              <a:spcBef>
                <a:spcPts val="0"/>
              </a:spcBef>
              <a:spcAft>
                <a:spcPts val="0"/>
              </a:spcAft>
              <a:buClr>
                <a:schemeClr val="dk1"/>
              </a:buClr>
              <a:buSzPts val="2800"/>
              <a:buFont typeface="Arial"/>
              <a:buAutoNum type="arabicPeriod"/>
            </a:pPr>
            <a:r>
              <a:rPr lang="en-US">
                <a:latin typeface="Arial"/>
                <a:ea typeface="Arial"/>
                <a:cs typeface="Arial"/>
                <a:sym typeface="Arial"/>
              </a:rPr>
              <a:t>Demulcent .</a:t>
            </a:r>
            <a:endParaRPr/>
          </a:p>
          <a:p>
            <a:pPr indent="-609600" lvl="0" marL="609600" rtl="0" algn="l">
              <a:lnSpc>
                <a:spcPct val="90000"/>
              </a:lnSpc>
              <a:spcBef>
                <a:spcPts val="1000"/>
              </a:spcBef>
              <a:spcAft>
                <a:spcPts val="0"/>
              </a:spcAft>
              <a:buClr>
                <a:schemeClr val="dk1"/>
              </a:buClr>
              <a:buSzPts val="2800"/>
              <a:buFont typeface="Arial"/>
              <a:buAutoNum type="arabicPeriod"/>
            </a:pPr>
            <a:r>
              <a:rPr lang="en-US">
                <a:latin typeface="Arial"/>
                <a:ea typeface="Arial"/>
                <a:cs typeface="Arial"/>
                <a:sym typeface="Arial"/>
              </a:rPr>
              <a:t>Mild laxative .</a:t>
            </a:r>
            <a:endParaRPr/>
          </a:p>
          <a:p>
            <a:pPr indent="-609600" lvl="0" marL="609600" rtl="0" algn="l">
              <a:lnSpc>
                <a:spcPct val="90000"/>
              </a:lnSpc>
              <a:spcBef>
                <a:spcPts val="1000"/>
              </a:spcBef>
              <a:spcAft>
                <a:spcPts val="0"/>
              </a:spcAft>
              <a:buClr>
                <a:schemeClr val="dk1"/>
              </a:buClr>
              <a:buSzPts val="2800"/>
              <a:buFont typeface="Arial"/>
              <a:buAutoNum type="arabicPeriod"/>
            </a:pPr>
            <a:r>
              <a:rPr lang="en-US">
                <a:latin typeface="Arial"/>
                <a:ea typeface="Arial"/>
                <a:cs typeface="Arial"/>
                <a:sym typeface="Arial"/>
              </a:rPr>
              <a:t>Treatment of heart burn.</a:t>
            </a:r>
            <a:endParaRPr/>
          </a:p>
          <a:p>
            <a:pPr indent="-228600" lvl="0" marL="228600" rtl="0" algn="l">
              <a:lnSpc>
                <a:spcPct val="90000"/>
              </a:lnSpc>
              <a:spcBef>
                <a:spcPts val="1000"/>
              </a:spcBef>
              <a:spcAft>
                <a:spcPts val="0"/>
              </a:spcAft>
              <a:buClr>
                <a:schemeClr val="dk1"/>
              </a:buClr>
              <a:buSzPts val="2800"/>
              <a:buFont typeface="Noto Sans Symbols"/>
              <a:buChar char="●"/>
            </a:pPr>
            <a:r>
              <a:rPr lang="en-US">
                <a:latin typeface="Arial"/>
                <a:ea typeface="Arial"/>
                <a:cs typeface="Arial"/>
                <a:sym typeface="Arial"/>
              </a:rPr>
              <a:t>  Toxic in large doses .</a:t>
            </a:r>
            <a:endParaRPr/>
          </a:p>
          <a:p>
            <a:pPr indent="-609600" lvl="0" marL="609600" rtl="0" algn="l">
              <a:lnSpc>
                <a:spcPct val="90000"/>
              </a:lnSpc>
              <a:spcBef>
                <a:spcPts val="1000"/>
              </a:spcBef>
              <a:spcAft>
                <a:spcPts val="0"/>
              </a:spcAft>
              <a:buClr>
                <a:schemeClr val="dk1"/>
              </a:buClr>
              <a:buSzPts val="2800"/>
              <a:buNone/>
            </a:pPr>
            <a:r>
              <a:rPr lang="en-US">
                <a:latin typeface="Arial"/>
                <a:ea typeface="Arial"/>
                <a:cs typeface="Arial"/>
                <a:sym typeface="Arial"/>
              </a:rPr>
              <a:t>Almond oil uses :</a:t>
            </a:r>
            <a:endParaRPr/>
          </a:p>
          <a:p>
            <a:pPr indent="-609600" lvl="0" marL="609600" rtl="0" algn="l">
              <a:lnSpc>
                <a:spcPct val="90000"/>
              </a:lnSpc>
              <a:spcBef>
                <a:spcPts val="1000"/>
              </a:spcBef>
              <a:spcAft>
                <a:spcPts val="0"/>
              </a:spcAft>
              <a:buClr>
                <a:schemeClr val="dk1"/>
              </a:buClr>
              <a:buSzPts val="2800"/>
              <a:buFont typeface="Arial"/>
              <a:buAutoNum type="arabicPeriod"/>
            </a:pPr>
            <a:r>
              <a:rPr lang="en-US">
                <a:latin typeface="Arial"/>
                <a:ea typeface="Arial"/>
                <a:cs typeface="Arial"/>
                <a:sym typeface="Arial"/>
              </a:rPr>
              <a:t>Solvent for certain kinds of drugs (oily injections) .</a:t>
            </a:r>
            <a:endParaRPr/>
          </a:p>
          <a:p>
            <a:pPr indent="-609600" lvl="0" marL="609600" rtl="0" algn="l">
              <a:lnSpc>
                <a:spcPct val="90000"/>
              </a:lnSpc>
              <a:spcBef>
                <a:spcPts val="1000"/>
              </a:spcBef>
              <a:spcAft>
                <a:spcPts val="0"/>
              </a:spcAft>
              <a:buClr>
                <a:schemeClr val="dk1"/>
              </a:buClr>
              <a:buSzPts val="2800"/>
              <a:buFont typeface="Arial"/>
              <a:buAutoNum type="arabicPeriod"/>
            </a:pPr>
            <a:r>
              <a:rPr lang="en-US">
                <a:latin typeface="Arial"/>
                <a:ea typeface="Arial"/>
                <a:cs typeface="Arial"/>
                <a:sym typeface="Arial"/>
              </a:rPr>
              <a:t>Cosmetics – hair and skin creams and lotions .</a:t>
            </a:r>
            <a:endParaRPr>
              <a:latin typeface="Arial"/>
              <a:ea typeface="Arial"/>
              <a:cs typeface="Arial"/>
              <a:sym typeface="Arial"/>
            </a:endParaRPr>
          </a:p>
        </p:txBody>
      </p:sp>
    </p:spTree>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0" name="Shape 1940"/>
        <p:cNvGrpSpPr/>
        <p:nvPr/>
      </p:nvGrpSpPr>
      <p:grpSpPr>
        <a:xfrm>
          <a:off x="0" y="0"/>
          <a:ext cx="0" cy="0"/>
          <a:chOff x="0" y="0"/>
          <a:chExt cx="0" cy="0"/>
        </a:xfrm>
      </p:grpSpPr>
      <p:sp>
        <p:nvSpPr>
          <p:cNvPr id="1941" name="Google Shape;1941;p294"/>
          <p:cNvSpPr txBox="1"/>
          <p:nvPr>
            <p:ph type="title"/>
          </p:nvPr>
        </p:nvSpPr>
        <p:spPr>
          <a:xfrm>
            <a:off x="1828800" y="0"/>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Sweet Almond seeds </a:t>
            </a:r>
            <a:endParaRPr/>
          </a:p>
        </p:txBody>
      </p:sp>
      <p:sp>
        <p:nvSpPr>
          <p:cNvPr id="1942" name="Google Shape;1942;p294"/>
          <p:cNvSpPr txBox="1"/>
          <p:nvPr>
            <p:ph idx="1" type="body"/>
          </p:nvPr>
        </p:nvSpPr>
        <p:spPr>
          <a:xfrm>
            <a:off x="1981200" y="1066800"/>
            <a:ext cx="8229600" cy="54864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latin typeface="Arial"/>
                <a:ea typeface="Arial"/>
                <a:cs typeface="Arial"/>
                <a:sym typeface="Arial"/>
              </a:rPr>
              <a:t>Prunus communis </a:t>
            </a:r>
            <a:endParaRPr/>
          </a:p>
          <a:p>
            <a:pPr indent="-228600" lvl="0" marL="228600" rtl="0" algn="l">
              <a:lnSpc>
                <a:spcPct val="90000"/>
              </a:lnSpc>
              <a:spcBef>
                <a:spcPts val="1000"/>
              </a:spcBef>
              <a:spcAft>
                <a:spcPts val="0"/>
              </a:spcAft>
              <a:buClr>
                <a:schemeClr val="dk1"/>
              </a:buClr>
              <a:buSzPts val="2800"/>
              <a:buChar char="•"/>
            </a:pPr>
            <a:r>
              <a:rPr lang="en-US">
                <a:latin typeface="Arial"/>
                <a:ea typeface="Arial"/>
                <a:cs typeface="Arial"/>
                <a:sym typeface="Arial"/>
              </a:rPr>
              <a:t>Rosaceae الوردية</a:t>
            </a:r>
            <a:endParaRPr>
              <a:latin typeface="Arial"/>
              <a:ea typeface="Arial"/>
              <a:cs typeface="Arial"/>
              <a:sym typeface="Arial"/>
            </a:endParaRPr>
          </a:p>
          <a:p>
            <a:pPr indent="-228600" lvl="0" marL="228600" rtl="0" algn="l">
              <a:lnSpc>
                <a:spcPct val="90000"/>
              </a:lnSpc>
              <a:spcBef>
                <a:spcPts val="1000"/>
              </a:spcBef>
              <a:spcAft>
                <a:spcPts val="0"/>
              </a:spcAft>
              <a:buClr>
                <a:schemeClr val="dk1"/>
              </a:buClr>
              <a:buSzPts val="2800"/>
              <a:buChar char="•"/>
            </a:pPr>
            <a:r>
              <a:rPr lang="en-US">
                <a:latin typeface="Arial"/>
                <a:ea typeface="Arial"/>
                <a:cs typeface="Arial"/>
                <a:sym typeface="Arial"/>
              </a:rPr>
              <a:t>Contain : 1- fixed oil  40-55%    </a:t>
            </a:r>
            <a:endParaRPr/>
          </a:p>
          <a:p>
            <a:pPr indent="-228600" lvl="0" marL="228600" rtl="0" algn="l">
              <a:lnSpc>
                <a:spcPct val="90000"/>
              </a:lnSpc>
              <a:spcBef>
                <a:spcPts val="1000"/>
              </a:spcBef>
              <a:spcAft>
                <a:spcPts val="0"/>
              </a:spcAft>
              <a:buClr>
                <a:schemeClr val="dk1"/>
              </a:buClr>
              <a:buSzPts val="2800"/>
              <a:buFont typeface="Arial"/>
              <a:buNone/>
            </a:pPr>
            <a:r>
              <a:rPr lang="en-US">
                <a:latin typeface="Arial"/>
                <a:ea typeface="Arial"/>
                <a:cs typeface="Arial"/>
                <a:sym typeface="Arial"/>
              </a:rPr>
              <a:t>                  2- proteins </a:t>
            </a:r>
            <a:endParaRPr/>
          </a:p>
          <a:p>
            <a:pPr indent="-228600" lvl="0" marL="228600" rtl="0" algn="l">
              <a:lnSpc>
                <a:spcPct val="90000"/>
              </a:lnSpc>
              <a:spcBef>
                <a:spcPts val="1000"/>
              </a:spcBef>
              <a:spcAft>
                <a:spcPts val="0"/>
              </a:spcAft>
              <a:buClr>
                <a:schemeClr val="dk1"/>
              </a:buClr>
              <a:buSzPts val="2800"/>
              <a:buChar char="•"/>
            </a:pPr>
            <a:r>
              <a:rPr lang="en-US">
                <a:latin typeface="Arial"/>
                <a:ea typeface="Arial"/>
                <a:cs typeface="Arial"/>
                <a:sym typeface="Arial"/>
              </a:rPr>
              <a:t>Uses : 1-Nutritive     </a:t>
            </a:r>
            <a:endParaRPr/>
          </a:p>
          <a:p>
            <a:pPr indent="-228600" lvl="0" marL="228600" rtl="0" algn="l">
              <a:lnSpc>
                <a:spcPct val="90000"/>
              </a:lnSpc>
              <a:spcBef>
                <a:spcPts val="1000"/>
              </a:spcBef>
              <a:spcAft>
                <a:spcPts val="0"/>
              </a:spcAft>
              <a:buClr>
                <a:schemeClr val="dk1"/>
              </a:buClr>
              <a:buSzPts val="2800"/>
              <a:buFont typeface="Arial"/>
              <a:buNone/>
            </a:pPr>
            <a:r>
              <a:rPr lang="en-US">
                <a:latin typeface="Arial"/>
                <a:ea typeface="Arial"/>
                <a:cs typeface="Arial"/>
                <a:sym typeface="Arial"/>
              </a:rPr>
              <a:t>               2- Food industry</a:t>
            </a:r>
            <a:br>
              <a:rPr lang="en-US">
                <a:latin typeface="Arial"/>
                <a:ea typeface="Arial"/>
                <a:cs typeface="Arial"/>
                <a:sym typeface="Arial"/>
              </a:rPr>
            </a:br>
            <a:br>
              <a:rPr lang="en-US">
                <a:latin typeface="Arial"/>
                <a:ea typeface="Arial"/>
                <a:cs typeface="Arial"/>
                <a:sym typeface="Arial"/>
              </a:rPr>
            </a:br>
            <a:r>
              <a:rPr lang="en-US">
                <a:latin typeface="Arial"/>
                <a:ea typeface="Arial"/>
                <a:cs typeface="Arial"/>
                <a:sym typeface="Arial"/>
              </a:rPr>
              <a:t>بمنع حرقة المعدة ويحمي من القرحة                                                                           </a:t>
            </a:r>
            <a:endParaRPr>
              <a:latin typeface="Arial"/>
              <a:ea typeface="Arial"/>
              <a:cs typeface="Arial"/>
              <a:sym typeface="Arial"/>
            </a:endParaRPr>
          </a:p>
        </p:txBody>
      </p:sp>
    </p:spTree>
  </p:cSld>
  <p:clrMapOvr>
    <a:masterClrMapping/>
  </p:clrMapOvr>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6" name="Shape 1946"/>
        <p:cNvGrpSpPr/>
        <p:nvPr/>
      </p:nvGrpSpPr>
      <p:grpSpPr>
        <a:xfrm>
          <a:off x="0" y="0"/>
          <a:ext cx="0" cy="0"/>
          <a:chOff x="0" y="0"/>
          <a:chExt cx="0" cy="0"/>
        </a:xfrm>
      </p:grpSpPr>
      <p:sp>
        <p:nvSpPr>
          <p:cNvPr id="1947" name="Google Shape;1947;p295"/>
          <p:cNvSpPr txBox="1"/>
          <p:nvPr>
            <p:ph idx="1" type="body"/>
          </p:nvPr>
        </p:nvSpPr>
        <p:spPr>
          <a:xfrm>
            <a:off x="1524000" y="1981200"/>
            <a:ext cx="9144000" cy="438912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latin typeface="Arial"/>
                <a:ea typeface="Arial"/>
                <a:cs typeface="Arial"/>
                <a:sym typeface="Arial"/>
              </a:rPr>
              <a:t>Almond flour is </a:t>
            </a:r>
            <a:r>
              <a:rPr lang="en-US" u="sng">
                <a:latin typeface="Arial"/>
                <a:ea typeface="Arial"/>
                <a:cs typeface="Arial"/>
                <a:sym typeface="Arial"/>
              </a:rPr>
              <a:t>gluten</a:t>
            </a:r>
            <a:r>
              <a:rPr lang="en-US">
                <a:latin typeface="Arial"/>
                <a:ea typeface="Arial"/>
                <a:cs typeface="Arial"/>
                <a:sym typeface="Arial"/>
              </a:rPr>
              <a:t>-free and therefore a popular ingredient in cookery in place of </a:t>
            </a:r>
            <a:r>
              <a:rPr lang="en-US" u="sng">
                <a:latin typeface="Arial"/>
                <a:ea typeface="Arial"/>
                <a:cs typeface="Arial"/>
                <a:sym typeface="Arial"/>
              </a:rPr>
              <a:t>wheat flour</a:t>
            </a:r>
            <a:r>
              <a:rPr lang="en-US">
                <a:latin typeface="Arial"/>
                <a:ea typeface="Arial"/>
                <a:cs typeface="Arial"/>
                <a:sym typeface="Arial"/>
              </a:rPr>
              <a:t> for gluten-sensitive people and people with </a:t>
            </a:r>
            <a:r>
              <a:rPr lang="en-US" u="sng">
                <a:latin typeface="Arial"/>
                <a:ea typeface="Arial"/>
                <a:cs typeface="Arial"/>
                <a:sym typeface="Arial"/>
              </a:rPr>
              <a:t>wheat allergies</a:t>
            </a:r>
            <a:r>
              <a:rPr lang="en-US">
                <a:latin typeface="Arial"/>
                <a:ea typeface="Arial"/>
                <a:cs typeface="Arial"/>
                <a:sym typeface="Arial"/>
              </a:rPr>
              <a:t> </a:t>
            </a:r>
            <a:endParaRPr/>
          </a:p>
          <a:p>
            <a:pPr indent="-228600" lvl="0" marL="228600" rtl="0" algn="l">
              <a:lnSpc>
                <a:spcPct val="90000"/>
              </a:lnSpc>
              <a:spcBef>
                <a:spcPts val="1000"/>
              </a:spcBef>
              <a:spcAft>
                <a:spcPts val="0"/>
              </a:spcAft>
              <a:buClr>
                <a:schemeClr val="dk1"/>
              </a:buClr>
              <a:buSzPts val="2800"/>
              <a:buChar char="•"/>
            </a:pPr>
            <a:r>
              <a:rPr lang="en-US">
                <a:latin typeface="Arial"/>
                <a:ea typeface="Arial"/>
                <a:cs typeface="Arial"/>
                <a:sym typeface="Arial"/>
              </a:rPr>
              <a:t>Almonds are a rich source of </a:t>
            </a:r>
            <a:r>
              <a:rPr lang="en-US" u="sng">
                <a:latin typeface="Arial"/>
                <a:ea typeface="Arial"/>
                <a:cs typeface="Arial"/>
                <a:sym typeface="Arial"/>
              </a:rPr>
              <a:t>Vitamin E</a:t>
            </a:r>
            <a:r>
              <a:rPr lang="en-US">
                <a:latin typeface="Arial"/>
                <a:ea typeface="Arial"/>
                <a:cs typeface="Arial"/>
                <a:sym typeface="Arial"/>
              </a:rPr>
              <a:t>, containing 24 mg per 100 g </a:t>
            </a:r>
            <a:endParaRPr>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br>
              <a:rPr lang="en-US">
                <a:latin typeface="Arial"/>
                <a:ea typeface="Arial"/>
                <a:cs typeface="Arial"/>
                <a:sym typeface="Arial"/>
              </a:rPr>
            </a:br>
            <a:r>
              <a:rPr lang="en-US">
                <a:latin typeface="Arial"/>
                <a:ea typeface="Arial"/>
                <a:cs typeface="Arial"/>
                <a:sym typeface="Arial"/>
              </a:rPr>
              <a:t>نقع، لمدة 8 ساعات، تصفية، وغلط بالخلاط حليب اللوز</a:t>
            </a:r>
            <a:br>
              <a:rPr lang="en-US">
                <a:latin typeface="Arial"/>
                <a:ea typeface="Arial"/>
                <a:cs typeface="Arial"/>
                <a:sym typeface="Arial"/>
              </a:rPr>
            </a:br>
            <a:r>
              <a:rPr lang="en-US">
                <a:latin typeface="Arial"/>
                <a:ea typeface="Arial"/>
                <a:cs typeface="Arial"/>
                <a:sym typeface="Arial"/>
              </a:rPr>
              <a:t>وبعلموا منه الخبز كثير لذيذ وغني بفيتامين اي وفيه ألياف </a:t>
            </a:r>
            <a:endParaRPr>
              <a:latin typeface="Arial"/>
              <a:ea typeface="Arial"/>
              <a:cs typeface="Arial"/>
              <a:sym typeface="Arial"/>
            </a:endParaRPr>
          </a:p>
        </p:txBody>
      </p:sp>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1" name="Shape 1951"/>
        <p:cNvGrpSpPr/>
        <p:nvPr/>
      </p:nvGrpSpPr>
      <p:grpSpPr>
        <a:xfrm>
          <a:off x="0" y="0"/>
          <a:ext cx="0" cy="0"/>
          <a:chOff x="0" y="0"/>
          <a:chExt cx="0" cy="0"/>
        </a:xfrm>
      </p:grpSpPr>
      <p:pic>
        <p:nvPicPr>
          <p:cNvPr descr="care-olive-oil-ear-drops.jpg" id="1952" name="Google Shape;1952;p296"/>
          <p:cNvPicPr preferRelativeResize="0"/>
          <p:nvPr/>
        </p:nvPicPr>
        <p:blipFill rotWithShape="1">
          <a:blip r:embed="rId3">
            <a:alphaModFix/>
          </a:blip>
          <a:srcRect b="0" l="35760" r="33405" t="0"/>
          <a:stretch/>
        </p:blipFill>
        <p:spPr>
          <a:xfrm>
            <a:off x="8839200" y="381000"/>
            <a:ext cx="1828800" cy="5816600"/>
          </a:xfrm>
          <a:prstGeom prst="rect">
            <a:avLst/>
          </a:prstGeom>
          <a:noFill/>
          <a:ln>
            <a:noFill/>
          </a:ln>
        </p:spPr>
      </p:pic>
      <p:sp>
        <p:nvSpPr>
          <p:cNvPr id="1953" name="Google Shape;1953;p296"/>
          <p:cNvSpPr txBox="1"/>
          <p:nvPr>
            <p:ph idx="1" type="body"/>
          </p:nvPr>
        </p:nvSpPr>
        <p:spPr>
          <a:xfrm>
            <a:off x="1524000" y="1935480"/>
            <a:ext cx="7391400" cy="438912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None/>
            </a:pPr>
            <a:r>
              <a:rPr lang="en-US"/>
              <a:t>Olive oil</a:t>
            </a:r>
            <a:endParaRPr/>
          </a:p>
          <a:p>
            <a:pPr indent="-228600" lvl="0" marL="228600" rtl="0" algn="l">
              <a:lnSpc>
                <a:spcPct val="90000"/>
              </a:lnSpc>
              <a:spcBef>
                <a:spcPts val="1000"/>
              </a:spcBef>
              <a:spcAft>
                <a:spcPts val="0"/>
              </a:spcAft>
              <a:buClr>
                <a:schemeClr val="dk1"/>
              </a:buClr>
              <a:buSzPts val="2800"/>
              <a:buChar char="•"/>
            </a:pPr>
            <a:r>
              <a:rPr lang="en-US"/>
              <a:t>Expressed from the </a:t>
            </a:r>
            <a:r>
              <a:rPr lang="en-US">
                <a:solidFill>
                  <a:srgbClr val="385623"/>
                </a:solidFill>
              </a:rPr>
              <a:t>fruits</a:t>
            </a:r>
            <a:r>
              <a:rPr lang="en-US"/>
              <a:t> of </a:t>
            </a:r>
            <a:r>
              <a:rPr i="1" lang="en-US">
                <a:solidFill>
                  <a:srgbClr val="525252"/>
                </a:solidFill>
              </a:rPr>
              <a:t>Olea europea</a:t>
            </a:r>
            <a:endParaRPr i="1">
              <a:solidFill>
                <a:srgbClr val="525252"/>
              </a:solidFill>
            </a:endParaRPr>
          </a:p>
          <a:p>
            <a:pPr indent="-228600" lvl="0" marL="228600" rtl="0" algn="l">
              <a:lnSpc>
                <a:spcPct val="90000"/>
              </a:lnSpc>
              <a:spcBef>
                <a:spcPts val="1000"/>
              </a:spcBef>
              <a:spcAft>
                <a:spcPts val="0"/>
              </a:spcAft>
              <a:buClr>
                <a:schemeClr val="dk1"/>
              </a:buClr>
              <a:buSzPts val="2800"/>
              <a:buChar char="•"/>
            </a:pPr>
            <a:r>
              <a:rPr lang="en-US"/>
              <a:t>Family: Oleaceae</a:t>
            </a:r>
            <a:endParaRPr/>
          </a:p>
          <a:p>
            <a:pPr indent="-228600" lvl="0" marL="228600" rtl="0" algn="l">
              <a:lnSpc>
                <a:spcPct val="90000"/>
              </a:lnSpc>
              <a:spcBef>
                <a:spcPts val="1000"/>
              </a:spcBef>
              <a:spcAft>
                <a:spcPts val="0"/>
              </a:spcAft>
              <a:buClr>
                <a:schemeClr val="dk1"/>
              </a:buClr>
              <a:buSzPts val="2800"/>
              <a:buChar char="•"/>
            </a:pPr>
            <a:r>
              <a:rPr lang="en-US"/>
              <a:t>Olive oil is a fixed oil containing mainly glycerides of oleic acid</a:t>
            </a:r>
            <a:br>
              <a:rPr lang="en-US"/>
            </a:br>
            <a:br>
              <a:rPr lang="en-US"/>
            </a:br>
            <a:r>
              <a:rPr lang="en-US"/>
              <a:t>أرجان من المغرب Argan oil </a:t>
            </a:r>
            <a:endParaRPr/>
          </a:p>
        </p:txBody>
      </p:sp>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7" name="Shape 1957"/>
        <p:cNvGrpSpPr/>
        <p:nvPr/>
      </p:nvGrpSpPr>
      <p:grpSpPr>
        <a:xfrm>
          <a:off x="0" y="0"/>
          <a:ext cx="0" cy="0"/>
          <a:chOff x="0" y="0"/>
          <a:chExt cx="0" cy="0"/>
        </a:xfrm>
      </p:grpSpPr>
      <p:sp>
        <p:nvSpPr>
          <p:cNvPr id="1958" name="Google Shape;1958;p29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Orthopharynx</a:t>
            </a:r>
            <a:endParaRPr/>
          </a:p>
        </p:txBody>
      </p:sp>
      <p:sp>
        <p:nvSpPr>
          <p:cNvPr id="1959" name="Google Shape;1959;p297"/>
          <p:cNvSpPr txBox="1"/>
          <p:nvPr>
            <p:ph idx="1" type="body"/>
          </p:nvPr>
        </p:nvSpPr>
        <p:spPr>
          <a:xfrm>
            <a:off x="1524000" y="1935480"/>
            <a:ext cx="9144000" cy="461772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Simple oral and throat irritation can be treated with an anti-inflammatory and antiseptic mouthwash, including those containing thymol</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Many essential oils are used as oral antiseptics and anti-inflammatory agents, including mint, clove, eucalyptus and lemon oils, as well as menthol and thymol</a:t>
            </a:r>
            <a:endParaRPr/>
          </a:p>
        </p:txBody>
      </p:sp>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63" name="Shape 1963"/>
        <p:cNvGrpSpPr/>
        <p:nvPr/>
      </p:nvGrpSpPr>
      <p:grpSpPr>
        <a:xfrm>
          <a:off x="0" y="0"/>
          <a:ext cx="0" cy="0"/>
          <a:chOff x="0" y="0"/>
          <a:chExt cx="0" cy="0"/>
        </a:xfrm>
      </p:grpSpPr>
      <p:sp>
        <p:nvSpPr>
          <p:cNvPr id="1964" name="Google Shape;1964;p298"/>
          <p:cNvSpPr txBox="1"/>
          <p:nvPr>
            <p:ph idx="1" type="body"/>
          </p:nvPr>
        </p:nvSpPr>
        <p:spPr>
          <a:xfrm>
            <a:off x="1524000" y="1935480"/>
            <a:ext cx="9144000" cy="515112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00FF"/>
              </a:buClr>
              <a:buSzPts val="2800"/>
              <a:buNone/>
            </a:pPr>
            <a:r>
              <a:rPr lang="en-US">
                <a:solidFill>
                  <a:srgbClr val="0000FF"/>
                </a:solidFill>
              </a:rPr>
              <a:t>Thymol </a:t>
            </a:r>
            <a:endParaRPr/>
          </a:p>
          <a:p>
            <a:pPr indent="-228600" lvl="0" marL="228600" rtl="0" algn="l">
              <a:lnSpc>
                <a:spcPct val="90000"/>
              </a:lnSpc>
              <a:spcBef>
                <a:spcPts val="1000"/>
              </a:spcBef>
              <a:spcAft>
                <a:spcPts val="0"/>
              </a:spcAft>
              <a:buClr>
                <a:schemeClr val="dk1"/>
              </a:buClr>
              <a:buSzPts val="2800"/>
              <a:buChar char="•"/>
            </a:pPr>
            <a:r>
              <a:rPr lang="en-US"/>
              <a:t>Originally extracted from thyme (</a:t>
            </a:r>
            <a:r>
              <a:rPr i="1" lang="en-US">
                <a:solidFill>
                  <a:srgbClr val="008000"/>
                </a:solidFill>
              </a:rPr>
              <a:t>Thymus</a:t>
            </a:r>
            <a:r>
              <a:rPr lang="en-US"/>
              <a:t>) and is present in many oils</a:t>
            </a:r>
            <a:endParaRPr/>
          </a:p>
          <a:p>
            <a:pPr indent="-228600" lvl="0" marL="228600" rtl="0" algn="l">
              <a:lnSpc>
                <a:spcPct val="90000"/>
              </a:lnSpc>
              <a:spcBef>
                <a:spcPts val="1000"/>
              </a:spcBef>
              <a:spcAft>
                <a:spcPts val="0"/>
              </a:spcAft>
              <a:buClr>
                <a:schemeClr val="dk1"/>
              </a:buClr>
              <a:buSzPts val="2800"/>
              <a:buChar char="•"/>
            </a:pPr>
            <a:r>
              <a:rPr lang="en-US"/>
              <a:t>It is antiseptic, deodorizing and antiinflammatory </a:t>
            </a:r>
            <a:endParaRPr/>
          </a:p>
          <a:p>
            <a:pPr indent="-228600" lvl="0" marL="228600" rtl="0" algn="l">
              <a:lnSpc>
                <a:spcPct val="90000"/>
              </a:lnSpc>
              <a:spcBef>
                <a:spcPts val="1000"/>
              </a:spcBef>
              <a:spcAft>
                <a:spcPts val="0"/>
              </a:spcAft>
              <a:buClr>
                <a:schemeClr val="dk1"/>
              </a:buClr>
              <a:buSzPts val="2800"/>
              <a:buChar char="•"/>
            </a:pPr>
            <a:r>
              <a:rPr lang="en-US"/>
              <a:t>Widely used in dental products</a:t>
            </a:r>
            <a:endParaRPr/>
          </a:p>
          <a:p>
            <a:pPr indent="-228600" lvl="0" marL="228600" rtl="0" algn="l">
              <a:lnSpc>
                <a:spcPct val="90000"/>
              </a:lnSpc>
              <a:spcBef>
                <a:spcPts val="1000"/>
              </a:spcBef>
              <a:spcAft>
                <a:spcPts val="0"/>
              </a:spcAft>
              <a:buClr>
                <a:schemeClr val="dk1"/>
              </a:buClr>
              <a:buSzPts val="2800"/>
              <a:buChar char="•"/>
            </a:pPr>
            <a:r>
              <a:rPr lang="en-US"/>
              <a:t>Thymol causes irritation in high concentrations when applied externally, and should not be swallowed in significant amounts </a:t>
            </a:r>
            <a:endParaRPr/>
          </a:p>
          <a:p>
            <a:pPr indent="-228600" lvl="0" marL="228600" rtl="0" algn="l">
              <a:lnSpc>
                <a:spcPct val="90000"/>
              </a:lnSpc>
              <a:spcBef>
                <a:spcPts val="1000"/>
              </a:spcBef>
              <a:spcAft>
                <a:spcPts val="0"/>
              </a:spcAft>
              <a:buClr>
                <a:schemeClr val="dk1"/>
              </a:buClr>
              <a:buSzPts val="2800"/>
              <a:buChar char="•"/>
            </a:pPr>
            <a:r>
              <a:rPr lang="en-US"/>
              <a:t>Normal doses associated with the herb do not normally cause problems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101"/>
          <p:cNvSpPr txBox="1"/>
          <p:nvPr>
            <p:ph type="title"/>
          </p:nvPr>
        </p:nvSpPr>
        <p:spPr>
          <a:xfrm>
            <a:off x="1524000" y="228600"/>
            <a:ext cx="9144000" cy="11430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Drugs acting on the nervous system</a:t>
            </a:r>
            <a:endParaRPr/>
          </a:p>
        </p:txBody>
      </p:sp>
      <p:sp>
        <p:nvSpPr>
          <p:cNvPr id="744" name="Google Shape;744;p101"/>
          <p:cNvSpPr txBox="1"/>
          <p:nvPr>
            <p:ph idx="1" type="body"/>
          </p:nvPr>
        </p:nvSpPr>
        <p:spPr>
          <a:xfrm>
            <a:off x="1981200" y="1371600"/>
            <a:ext cx="8229600" cy="5105400"/>
          </a:xfrm>
          <a:prstGeom prst="rect">
            <a:avLst/>
          </a:prstGeom>
          <a:noFill/>
          <a:ln>
            <a:noFill/>
          </a:ln>
        </p:spPr>
        <p:txBody>
          <a:bodyPr anchorCtr="0" anchor="t" bIns="45700" lIns="91425" spcFirstLastPara="1" rIns="91425" wrap="square" tIns="45700">
            <a:normAutofit fontScale="92500" lnSpcReduction="20000"/>
          </a:bodyPr>
          <a:lstStyle/>
          <a:p>
            <a:pPr indent="-342900" lvl="0" marL="342900" rtl="0" algn="l">
              <a:spcBef>
                <a:spcPts val="0"/>
              </a:spcBef>
              <a:spcAft>
                <a:spcPts val="0"/>
              </a:spcAft>
              <a:buSzPct val="79999"/>
              <a:buNone/>
            </a:pPr>
            <a:r>
              <a:rPr lang="en-US"/>
              <a:t>Drugs affecting mental activity</a:t>
            </a:r>
            <a:endParaRPr/>
          </a:p>
          <a:p>
            <a:pPr indent="-342900" lvl="0" marL="342900" rtl="0" algn="l">
              <a:spcBef>
                <a:spcPts val="1000"/>
              </a:spcBef>
              <a:spcAft>
                <a:spcPts val="0"/>
              </a:spcAft>
              <a:buSzPct val="79999"/>
              <a:buChar char="►"/>
            </a:pPr>
            <a:r>
              <a:rPr lang="en-US"/>
              <a:t>(Lysergic acid diethylamide) LSD</a:t>
            </a:r>
            <a:endParaRPr/>
          </a:p>
          <a:p>
            <a:pPr indent="-342900" lvl="0" marL="342900" rtl="0" algn="l">
              <a:spcBef>
                <a:spcPts val="1000"/>
              </a:spcBef>
              <a:spcAft>
                <a:spcPts val="0"/>
              </a:spcAft>
              <a:buSzPct val="79999"/>
              <a:buChar char="►"/>
            </a:pPr>
            <a:r>
              <a:rPr lang="en-US"/>
              <a:t>Mescaline</a:t>
            </a:r>
            <a:endParaRPr/>
          </a:p>
          <a:p>
            <a:pPr indent="-342900" lvl="0" marL="342900" rtl="0" algn="l">
              <a:spcBef>
                <a:spcPts val="1000"/>
              </a:spcBef>
              <a:spcAft>
                <a:spcPts val="0"/>
              </a:spcAft>
              <a:buSzPct val="79999"/>
              <a:buChar char="►"/>
            </a:pPr>
            <a:r>
              <a:rPr lang="en-US"/>
              <a:t>Cannabis</a:t>
            </a:r>
            <a:endParaRPr/>
          </a:p>
          <a:p>
            <a:pPr indent="-342900" lvl="0" marL="342900" rtl="0" algn="l">
              <a:spcBef>
                <a:spcPts val="1000"/>
              </a:spcBef>
              <a:spcAft>
                <a:spcPts val="0"/>
              </a:spcAft>
              <a:buSzPct val="79999"/>
              <a:buChar char="►"/>
            </a:pPr>
            <a:r>
              <a:rPr lang="en-US"/>
              <a:t>Purine alkaloids (Caffeine, theophylline, theobromine)</a:t>
            </a:r>
            <a:endParaRPr/>
          </a:p>
          <a:p>
            <a:pPr indent="-342900" lvl="0" marL="342900" rtl="0" algn="l">
              <a:spcBef>
                <a:spcPts val="1000"/>
              </a:spcBef>
              <a:spcAft>
                <a:spcPts val="0"/>
              </a:spcAft>
              <a:buSzPct val="79999"/>
              <a:buChar char="►"/>
            </a:pPr>
            <a:r>
              <a:rPr lang="en-US"/>
              <a:t>Cocaine</a:t>
            </a:r>
            <a:endParaRPr/>
          </a:p>
          <a:p>
            <a:pPr indent="-342900" lvl="0" marL="342900" rtl="0" algn="l">
              <a:spcBef>
                <a:spcPts val="1000"/>
              </a:spcBef>
              <a:spcAft>
                <a:spcPts val="0"/>
              </a:spcAft>
              <a:buSzPct val="79999"/>
              <a:buChar char="►"/>
            </a:pPr>
            <a:r>
              <a:rPr lang="en-US"/>
              <a:t>Ginkgo biloba</a:t>
            </a:r>
            <a:endParaRPr/>
          </a:p>
          <a:p>
            <a:pPr indent="-342900" lvl="0" marL="342900" rtl="0" algn="l">
              <a:spcBef>
                <a:spcPts val="1000"/>
              </a:spcBef>
              <a:spcAft>
                <a:spcPts val="0"/>
              </a:spcAft>
              <a:buSzPct val="79999"/>
              <a:buChar char="►"/>
            </a:pPr>
            <a:r>
              <a:rPr lang="en-US"/>
              <a:t>Ginseng</a:t>
            </a:r>
            <a:endParaRPr/>
          </a:p>
          <a:p>
            <a:pPr indent="-342900" lvl="0" marL="342900" rtl="0" algn="l">
              <a:spcBef>
                <a:spcPts val="1000"/>
              </a:spcBef>
              <a:spcAft>
                <a:spcPts val="0"/>
              </a:spcAft>
              <a:buSzPct val="79999"/>
              <a:buChar char="►"/>
            </a:pPr>
            <a:r>
              <a:rPr lang="en-US"/>
              <a:t>Galantamine</a:t>
            </a:r>
            <a:endParaRPr/>
          </a:p>
          <a:p>
            <a:pPr indent="-342900" lvl="0" marL="342900" rtl="0" algn="l">
              <a:spcBef>
                <a:spcPts val="1000"/>
              </a:spcBef>
              <a:spcAft>
                <a:spcPts val="0"/>
              </a:spcAft>
              <a:buSzPct val="79999"/>
              <a:buChar char="►"/>
            </a:pPr>
            <a:r>
              <a:rPr lang="en-US"/>
              <a:t>Lavender</a:t>
            </a:r>
            <a:endParaRPr/>
          </a:p>
          <a:p>
            <a:pPr indent="-342900" lvl="0" marL="342900" rtl="0" algn="l">
              <a:spcBef>
                <a:spcPts val="1000"/>
              </a:spcBef>
              <a:spcAft>
                <a:spcPts val="0"/>
              </a:spcAft>
              <a:buSzPct val="79999"/>
              <a:buChar char="►"/>
            </a:pPr>
            <a:r>
              <a:rPr lang="en-US"/>
              <a:t>Hypericum</a:t>
            </a:r>
            <a:endParaRPr/>
          </a:p>
          <a:p>
            <a:pPr indent="-342900" lvl="0" marL="342900" rtl="0" algn="l">
              <a:spcBef>
                <a:spcPts val="1000"/>
              </a:spcBef>
              <a:spcAft>
                <a:spcPts val="0"/>
              </a:spcAft>
              <a:buSzPct val="79999"/>
              <a:buChar char="►"/>
            </a:pPr>
            <a:r>
              <a:rPr lang="en-US"/>
              <a:t>Reserpine</a:t>
            </a:r>
            <a:endParaRPr/>
          </a:p>
          <a:p>
            <a:pPr indent="-342900" lvl="0" marL="342900" rtl="0" algn="l">
              <a:spcBef>
                <a:spcPts val="1000"/>
              </a:spcBef>
              <a:spcAft>
                <a:spcPts val="0"/>
              </a:spcAft>
              <a:buSzPct val="79999"/>
              <a:buChar char="►"/>
            </a:pPr>
            <a:r>
              <a:rPr lang="en-US"/>
              <a:t>Valerian</a:t>
            </a:r>
            <a:endParaRPr/>
          </a:p>
          <a:p>
            <a:pPr indent="-342900" lvl="0" marL="342900" rtl="0" algn="l">
              <a:spcBef>
                <a:spcPts val="1000"/>
              </a:spcBef>
              <a:spcAft>
                <a:spcPts val="0"/>
              </a:spcAft>
              <a:buSzPct val="79999"/>
              <a:buChar char="►"/>
            </a:pPr>
            <a:r>
              <a:rPr lang="en-US"/>
              <a:t>Passiflora</a:t>
            </a:r>
            <a:endParaRPr/>
          </a:p>
          <a:p>
            <a:pPr indent="-342900" lvl="0" marL="342900" rtl="0" algn="l">
              <a:spcBef>
                <a:spcPts val="1000"/>
              </a:spcBef>
              <a:spcAft>
                <a:spcPts val="0"/>
              </a:spcAft>
              <a:buSzPct val="79999"/>
              <a:buChar char="►"/>
            </a:pPr>
            <a:r>
              <a:rPr lang="en-US"/>
              <a:t>Sage</a:t>
            </a:r>
            <a:endParaRPr/>
          </a:p>
          <a:p>
            <a:pPr indent="-258318" lvl="0" marL="342900" rtl="0" algn="l">
              <a:spcBef>
                <a:spcPts val="1000"/>
              </a:spcBef>
              <a:spcAft>
                <a:spcPts val="0"/>
              </a:spcAft>
              <a:buSzPct val="79999"/>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119"/>
          <p:cNvSpPr txBox="1"/>
          <p:nvPr>
            <p:ph idx="1" type="body"/>
          </p:nvPr>
        </p:nvSpPr>
        <p:spPr>
          <a:xfrm>
            <a:off x="1524000" y="1935480"/>
            <a:ext cx="9144000" cy="438912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None/>
            </a:pPr>
            <a:r>
              <a:rPr lang="en-US"/>
              <a:t>Rosemary (Common name)</a:t>
            </a:r>
            <a:endParaRPr/>
          </a:p>
          <a:p>
            <a:pPr indent="-342900" lvl="0" marL="342900" rtl="0" algn="l">
              <a:spcBef>
                <a:spcPts val="1000"/>
              </a:spcBef>
              <a:spcAft>
                <a:spcPts val="0"/>
              </a:spcAft>
              <a:buSzPts val="1440"/>
              <a:buChar char="►"/>
            </a:pPr>
            <a:r>
              <a:rPr i="1" lang="en-US">
                <a:solidFill>
                  <a:srgbClr val="008000"/>
                </a:solidFill>
              </a:rPr>
              <a:t>Rosmarinus officinalis</a:t>
            </a:r>
            <a:endParaRPr i="1">
              <a:solidFill>
                <a:srgbClr val="008000"/>
              </a:solidFill>
            </a:endParaRPr>
          </a:p>
          <a:p>
            <a:pPr indent="-342900" lvl="0" marL="342900" rtl="0" algn="l">
              <a:spcBef>
                <a:spcPts val="1000"/>
              </a:spcBef>
              <a:spcAft>
                <a:spcPts val="0"/>
              </a:spcAft>
              <a:buSzPts val="1440"/>
              <a:buChar char="►"/>
            </a:pPr>
            <a:r>
              <a:rPr lang="en-US"/>
              <a:t>Family: Lamiaceae</a:t>
            </a:r>
            <a:endParaRPr/>
          </a:p>
          <a:p>
            <a:pPr indent="-342900" lvl="0" marL="342900" rtl="0" algn="l">
              <a:spcBef>
                <a:spcPts val="1000"/>
              </a:spcBef>
              <a:spcAft>
                <a:spcPts val="0"/>
              </a:spcAft>
              <a:buSzPts val="1440"/>
              <a:buChar char="►"/>
            </a:pPr>
            <a:r>
              <a:rPr lang="en-US"/>
              <a:t>Part used: </a:t>
            </a:r>
            <a:r>
              <a:rPr lang="en-US">
                <a:solidFill>
                  <a:srgbClr val="6C643F"/>
                </a:solidFill>
              </a:rPr>
              <a:t>Leaves</a:t>
            </a:r>
            <a:endParaRPr/>
          </a:p>
          <a:p>
            <a:pPr indent="-342900" lvl="0" marL="342900" rtl="0" algn="l">
              <a:spcBef>
                <a:spcPts val="1000"/>
              </a:spcBef>
              <a:spcAft>
                <a:spcPts val="0"/>
              </a:spcAft>
              <a:buSzPts val="1440"/>
              <a:buChar char="►"/>
            </a:pPr>
            <a:r>
              <a:rPr lang="en-US"/>
              <a:t>Active ingredients: </a:t>
            </a:r>
            <a:r>
              <a:rPr lang="en-US">
                <a:solidFill>
                  <a:srgbClr val="0000FF"/>
                </a:solidFill>
              </a:rPr>
              <a:t>rosmarinic acid, caffeic acid </a:t>
            </a:r>
            <a:r>
              <a:rPr lang="en-US"/>
              <a:t>which have antioxidant effects</a:t>
            </a:r>
            <a:endParaRPr/>
          </a:p>
          <a:p>
            <a:pPr indent="-342900" lvl="0" marL="342900" rtl="0" algn="l">
              <a:spcBef>
                <a:spcPts val="1000"/>
              </a:spcBef>
              <a:spcAft>
                <a:spcPts val="0"/>
              </a:spcAft>
              <a:buSzPts val="1440"/>
              <a:buChar char="►"/>
            </a:pPr>
            <a:r>
              <a:rPr lang="en-US">
                <a:solidFill>
                  <a:srgbClr val="000000"/>
                </a:solidFill>
              </a:rPr>
              <a:t>The essential oil contains </a:t>
            </a:r>
            <a:r>
              <a:rPr lang="en-US">
                <a:solidFill>
                  <a:srgbClr val="0000FF"/>
                </a:solidFill>
              </a:rPr>
              <a:t>limonene, cineole, camphor</a:t>
            </a:r>
            <a:endParaRPr/>
          </a:p>
          <a:p>
            <a:pPr indent="-285750" lvl="1" marL="742950" rtl="0" algn="l">
              <a:spcBef>
                <a:spcPts val="1000"/>
              </a:spcBef>
              <a:spcAft>
                <a:spcPts val="0"/>
              </a:spcAft>
              <a:buSzPts val="1280"/>
              <a:buChar char="►"/>
            </a:pPr>
            <a:r>
              <a:rPr lang="en-US">
                <a:solidFill>
                  <a:srgbClr val="000000"/>
                </a:solidFill>
              </a:rPr>
              <a:t>Has  antirheumatoid applications, and for complaints of respiratory, cardiovascular and nervous systems </a:t>
            </a:r>
            <a:endParaRPr/>
          </a:p>
          <a:p>
            <a:pPr indent="-342900" lvl="0" marL="342900" rtl="0" algn="l">
              <a:spcBef>
                <a:spcPts val="1000"/>
              </a:spcBef>
              <a:spcAft>
                <a:spcPts val="0"/>
              </a:spcAft>
              <a:buSzPts val="1440"/>
              <a:buChar char="►"/>
            </a:pPr>
            <a:r>
              <a:rPr lang="en-US"/>
              <a:t>Has been suggested to </a:t>
            </a:r>
            <a:r>
              <a:rPr lang="en-US">
                <a:solidFill>
                  <a:srgbClr val="3366FF"/>
                </a:solidFill>
              </a:rPr>
              <a:t>improve memory and concentration</a:t>
            </a:r>
            <a:endParaRPr/>
          </a:p>
          <a:p>
            <a:pPr indent="-342900" lvl="0" marL="342900" rtl="0" algn="l">
              <a:spcBef>
                <a:spcPts val="1000"/>
              </a:spcBef>
              <a:spcAft>
                <a:spcPts val="0"/>
              </a:spcAft>
              <a:buSzPts val="1440"/>
              <a:buChar char="►"/>
            </a:pPr>
            <a:r>
              <a:rPr lang="en-US"/>
              <a:t>Other uses: </a:t>
            </a:r>
            <a:r>
              <a:rPr lang="en-US">
                <a:solidFill>
                  <a:srgbClr val="3366FF"/>
                </a:solidFill>
              </a:rPr>
              <a:t>carminative and spasmolytic</a:t>
            </a:r>
            <a:endParaRPr>
              <a:solidFill>
                <a:srgbClr val="3366FF"/>
              </a:solidFill>
            </a:endParaRPr>
          </a:p>
        </p:txBody>
      </p:sp>
      <p:pic>
        <p:nvPicPr>
          <p:cNvPr descr="Rosemary_SpiceIsland.jpg" id="861" name="Google Shape;861;p119"/>
          <p:cNvPicPr preferRelativeResize="0"/>
          <p:nvPr/>
        </p:nvPicPr>
        <p:blipFill rotWithShape="1">
          <a:blip r:embed="rId3">
            <a:alphaModFix/>
          </a:blip>
          <a:srcRect b="0" l="0" r="0" t="0"/>
          <a:stretch/>
        </p:blipFill>
        <p:spPr>
          <a:xfrm>
            <a:off x="7391400" y="1066800"/>
            <a:ext cx="2857500" cy="1905000"/>
          </a:xfrm>
          <a:prstGeom prst="rect">
            <a:avLst/>
          </a:prstGeom>
          <a:noFill/>
          <a:ln>
            <a:noFill/>
          </a:ln>
        </p:spPr>
      </p:pic>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8" name="Shape 1968"/>
        <p:cNvGrpSpPr/>
        <p:nvPr/>
      </p:nvGrpSpPr>
      <p:grpSpPr>
        <a:xfrm>
          <a:off x="0" y="0"/>
          <a:ext cx="0" cy="0"/>
          <a:chOff x="0" y="0"/>
          <a:chExt cx="0" cy="0"/>
        </a:xfrm>
      </p:grpSpPr>
      <p:sp>
        <p:nvSpPr>
          <p:cNvPr id="1969" name="Google Shape;1969;p299"/>
          <p:cNvSpPr txBox="1"/>
          <p:nvPr>
            <p:ph idx="1" type="body"/>
          </p:nvPr>
        </p:nvSpPr>
        <p:spPr>
          <a:xfrm>
            <a:off x="1524000" y="1935480"/>
            <a:ext cx="9144000" cy="438912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None/>
            </a:pPr>
            <a:r>
              <a:rPr lang="en-US"/>
              <a:t>Peppermint oil</a:t>
            </a:r>
            <a:endParaRPr/>
          </a:p>
          <a:p>
            <a:pPr indent="-228600" lvl="0" marL="228600" rtl="0" algn="l">
              <a:lnSpc>
                <a:spcPct val="90000"/>
              </a:lnSpc>
              <a:spcBef>
                <a:spcPts val="1000"/>
              </a:spcBef>
              <a:spcAft>
                <a:spcPts val="0"/>
              </a:spcAft>
              <a:buClr>
                <a:schemeClr val="dk1"/>
              </a:buClr>
              <a:buSzPts val="2800"/>
              <a:buChar char="•"/>
            </a:pPr>
            <a:r>
              <a:rPr lang="en-US"/>
              <a:t>Found in </a:t>
            </a:r>
            <a:r>
              <a:rPr i="1" lang="en-US">
                <a:solidFill>
                  <a:srgbClr val="008000"/>
                </a:solidFill>
              </a:rPr>
              <a:t>Mentha </a:t>
            </a:r>
            <a:r>
              <a:rPr lang="en-US"/>
              <a:t>species</a:t>
            </a:r>
            <a:endParaRPr i="1"/>
          </a:p>
          <a:p>
            <a:pPr indent="-228600" lvl="0" marL="228600" rtl="0" algn="l">
              <a:lnSpc>
                <a:spcPct val="90000"/>
              </a:lnSpc>
              <a:spcBef>
                <a:spcPts val="1000"/>
              </a:spcBef>
              <a:spcAft>
                <a:spcPts val="0"/>
              </a:spcAft>
              <a:buClr>
                <a:schemeClr val="dk1"/>
              </a:buClr>
              <a:buSzPts val="2800"/>
              <a:buChar char="•"/>
            </a:pPr>
            <a:r>
              <a:rPr lang="en-US"/>
              <a:t>Antiseptic, deodorizing and anti-inflammatory</a:t>
            </a:r>
            <a:endParaRPr/>
          </a:p>
          <a:p>
            <a:pPr indent="-228600" lvl="0" marL="228600" rtl="0" algn="l">
              <a:lnSpc>
                <a:spcPct val="90000"/>
              </a:lnSpc>
              <a:spcBef>
                <a:spcPts val="1000"/>
              </a:spcBef>
              <a:spcAft>
                <a:spcPts val="0"/>
              </a:spcAft>
              <a:buClr>
                <a:schemeClr val="dk1"/>
              </a:buClr>
              <a:buSzPts val="2800"/>
              <a:buChar char="•"/>
            </a:pPr>
            <a:r>
              <a:rPr lang="en-US"/>
              <a:t>Widely used in skin and dental products</a:t>
            </a:r>
            <a:endParaRPr/>
          </a:p>
          <a:p>
            <a:pPr indent="-228600" lvl="0" marL="228600" rtl="0" algn="l">
              <a:lnSpc>
                <a:spcPct val="90000"/>
              </a:lnSpc>
              <a:spcBef>
                <a:spcPts val="1000"/>
              </a:spcBef>
              <a:spcAft>
                <a:spcPts val="0"/>
              </a:spcAft>
              <a:buClr>
                <a:schemeClr val="dk1"/>
              </a:buClr>
              <a:buSzPts val="2800"/>
              <a:buChar char="•"/>
            </a:pPr>
            <a:r>
              <a:rPr lang="en-US"/>
              <a:t>The major constituents are </a:t>
            </a:r>
            <a:r>
              <a:rPr lang="en-US">
                <a:solidFill>
                  <a:srgbClr val="0000FF"/>
                </a:solidFill>
              </a:rPr>
              <a:t>menthol, menthone, cineole </a:t>
            </a:r>
            <a:endParaRPr/>
          </a:p>
          <a:p>
            <a:pPr indent="-228600" lvl="0" marL="228600" rtl="0" algn="l">
              <a:lnSpc>
                <a:spcPct val="90000"/>
              </a:lnSpc>
              <a:spcBef>
                <a:spcPts val="1000"/>
              </a:spcBef>
              <a:spcAft>
                <a:spcPts val="0"/>
              </a:spcAft>
              <a:buClr>
                <a:schemeClr val="dk1"/>
              </a:buClr>
              <a:buSzPts val="2800"/>
              <a:buChar char="•"/>
            </a:pPr>
            <a:r>
              <a:rPr lang="en-US"/>
              <a:t>Menthol can cause irritation in high concentrations</a:t>
            </a:r>
            <a:endParaRPr/>
          </a:p>
        </p:txBody>
      </p:sp>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3" name="Shape 1973"/>
        <p:cNvGrpSpPr/>
        <p:nvPr/>
      </p:nvGrpSpPr>
      <p:grpSpPr>
        <a:xfrm>
          <a:off x="0" y="0"/>
          <a:ext cx="0" cy="0"/>
          <a:chOff x="0" y="0"/>
          <a:chExt cx="0" cy="0"/>
        </a:xfrm>
      </p:grpSpPr>
      <p:sp>
        <p:nvSpPr>
          <p:cNvPr id="1974" name="Google Shape;1974;p300"/>
          <p:cNvSpPr txBox="1"/>
          <p:nvPr>
            <p:ph idx="1" type="body"/>
          </p:nvPr>
        </p:nvSpPr>
        <p:spPr>
          <a:xfrm>
            <a:off x="1524000" y="1935480"/>
            <a:ext cx="9144000" cy="4922520"/>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None/>
            </a:pPr>
            <a:r>
              <a:rPr lang="en-US"/>
              <a:t>Sage</a:t>
            </a:r>
            <a:endParaRPr/>
          </a:p>
          <a:p>
            <a:pPr indent="-228600" lvl="0" marL="228600" rtl="0" algn="l">
              <a:lnSpc>
                <a:spcPct val="90000"/>
              </a:lnSpc>
              <a:spcBef>
                <a:spcPts val="1000"/>
              </a:spcBef>
              <a:spcAft>
                <a:spcPts val="0"/>
              </a:spcAft>
              <a:buClr>
                <a:srgbClr val="833C0B"/>
              </a:buClr>
              <a:buSzPct val="100000"/>
              <a:buChar char="•"/>
            </a:pPr>
            <a:r>
              <a:rPr i="1" lang="en-US">
                <a:solidFill>
                  <a:srgbClr val="833C0B"/>
                </a:solidFill>
              </a:rPr>
              <a:t>Salvia officinalis</a:t>
            </a:r>
            <a:endParaRPr i="1">
              <a:solidFill>
                <a:srgbClr val="833C0B"/>
              </a:solidFill>
            </a:endParaRPr>
          </a:p>
          <a:p>
            <a:pPr indent="-228600" lvl="0" marL="228600" rtl="0" algn="l">
              <a:lnSpc>
                <a:spcPct val="90000"/>
              </a:lnSpc>
              <a:spcBef>
                <a:spcPts val="1000"/>
              </a:spcBef>
              <a:spcAft>
                <a:spcPts val="0"/>
              </a:spcAft>
              <a:buClr>
                <a:schemeClr val="dk1"/>
              </a:buClr>
              <a:buSzPct val="100000"/>
              <a:buChar char="•"/>
            </a:pPr>
            <a:r>
              <a:rPr lang="en-US"/>
              <a:t>Sage is a popular culinary herb</a:t>
            </a:r>
            <a:endParaRPr/>
          </a:p>
          <a:p>
            <a:pPr indent="-228600" lvl="0" marL="228600" rtl="0" algn="l">
              <a:lnSpc>
                <a:spcPct val="90000"/>
              </a:lnSpc>
              <a:spcBef>
                <a:spcPts val="1000"/>
              </a:spcBef>
              <a:spcAft>
                <a:spcPts val="0"/>
              </a:spcAft>
              <a:buClr>
                <a:schemeClr val="dk1"/>
              </a:buClr>
              <a:buSzPct val="100000"/>
              <a:buChar char="•"/>
            </a:pPr>
            <a:r>
              <a:rPr lang="en-US"/>
              <a:t>The </a:t>
            </a:r>
            <a:r>
              <a:rPr lang="en-US">
                <a:solidFill>
                  <a:srgbClr val="385623"/>
                </a:solidFill>
              </a:rPr>
              <a:t>leaves</a:t>
            </a:r>
            <a:r>
              <a:rPr lang="en-US"/>
              <a:t> are rich in essential oil with </a:t>
            </a:r>
            <a:r>
              <a:rPr lang="en-US">
                <a:solidFill>
                  <a:srgbClr val="0000FF"/>
                </a:solidFill>
                <a:latin typeface="Lucida Sans"/>
                <a:ea typeface="Lucida Sans"/>
                <a:cs typeface="Lucida Sans"/>
                <a:sym typeface="Lucida Sans"/>
              </a:rPr>
              <a:t>α</a:t>
            </a:r>
            <a:r>
              <a:rPr lang="en-US">
                <a:solidFill>
                  <a:srgbClr val="0000FF"/>
                </a:solidFill>
              </a:rPr>
              <a:t>- and </a:t>
            </a:r>
            <a:r>
              <a:rPr lang="en-US">
                <a:solidFill>
                  <a:srgbClr val="0000FF"/>
                </a:solidFill>
                <a:latin typeface="Lucida Sans"/>
                <a:ea typeface="Lucida Sans"/>
                <a:cs typeface="Lucida Sans"/>
                <a:sym typeface="Lucida Sans"/>
              </a:rPr>
              <a:t>β</a:t>
            </a:r>
            <a:r>
              <a:rPr lang="en-US">
                <a:solidFill>
                  <a:srgbClr val="0000FF"/>
                </a:solidFill>
              </a:rPr>
              <a:t>-thujone</a:t>
            </a:r>
            <a:r>
              <a:rPr lang="en-US"/>
              <a:t> as the major components, and cineole</a:t>
            </a:r>
            <a:endParaRPr/>
          </a:p>
          <a:p>
            <a:pPr indent="-228600" lvl="0" marL="228600" rtl="0" algn="l">
              <a:lnSpc>
                <a:spcPct val="90000"/>
              </a:lnSpc>
              <a:spcBef>
                <a:spcPts val="1000"/>
              </a:spcBef>
              <a:spcAft>
                <a:spcPts val="0"/>
              </a:spcAft>
              <a:buClr>
                <a:schemeClr val="dk1"/>
              </a:buClr>
              <a:buSzPct val="100000"/>
              <a:buChar char="•"/>
            </a:pPr>
            <a:r>
              <a:rPr lang="en-US"/>
              <a:t>Also contains rosmarinic acid, diterpenes and flavonoids</a:t>
            </a:r>
            <a:endParaRPr/>
          </a:p>
          <a:p>
            <a:pPr indent="-228600" lvl="0" marL="228600" rtl="0" algn="l">
              <a:lnSpc>
                <a:spcPct val="90000"/>
              </a:lnSpc>
              <a:spcBef>
                <a:spcPts val="1000"/>
              </a:spcBef>
              <a:spcAft>
                <a:spcPts val="0"/>
              </a:spcAft>
              <a:buClr>
                <a:schemeClr val="dk1"/>
              </a:buClr>
              <a:buSzPct val="100000"/>
              <a:buChar char="•"/>
            </a:pPr>
            <a:r>
              <a:rPr lang="en-US"/>
              <a:t>The use of sage leaf, in the form of a tea used as a gargle, is traditional for soothing inflammation of the mucous membranes of mouth and throat</a:t>
            </a:r>
            <a:endParaRPr/>
          </a:p>
          <a:p>
            <a:pPr indent="-228600" lvl="0" marL="228600" rtl="0" algn="l">
              <a:lnSpc>
                <a:spcPct val="90000"/>
              </a:lnSpc>
              <a:spcBef>
                <a:spcPts val="1000"/>
              </a:spcBef>
              <a:spcAft>
                <a:spcPts val="0"/>
              </a:spcAft>
              <a:buClr>
                <a:schemeClr val="dk1"/>
              </a:buClr>
              <a:buSzPct val="100000"/>
              <a:buChar char="•"/>
            </a:pPr>
            <a:r>
              <a:rPr lang="en-US"/>
              <a:t>Rosmarinic acid has antiviral and antiinflammatory effects</a:t>
            </a:r>
            <a:endParaRPr/>
          </a:p>
          <a:p>
            <a:pPr indent="-228600" lvl="0" marL="228600" rtl="0" algn="l">
              <a:lnSpc>
                <a:spcPct val="90000"/>
              </a:lnSpc>
              <a:spcBef>
                <a:spcPts val="1000"/>
              </a:spcBef>
              <a:spcAft>
                <a:spcPts val="0"/>
              </a:spcAft>
              <a:buClr>
                <a:schemeClr val="dk1"/>
              </a:buClr>
              <a:buSzPct val="100000"/>
              <a:buChar char="•"/>
            </a:pPr>
            <a:r>
              <a:rPr lang="en-US"/>
              <a:t>Sage essential oil is antibacterial and antifungal</a:t>
            </a:r>
            <a:endParaRPr/>
          </a:p>
          <a:p>
            <a:pPr indent="-228600" lvl="0" marL="228600" rtl="0" algn="l">
              <a:lnSpc>
                <a:spcPct val="90000"/>
              </a:lnSpc>
              <a:spcBef>
                <a:spcPts val="1000"/>
              </a:spcBef>
              <a:spcAft>
                <a:spcPts val="0"/>
              </a:spcAft>
              <a:buClr>
                <a:schemeClr val="dk1"/>
              </a:buClr>
              <a:buSzPct val="100000"/>
              <a:buChar char="•"/>
            </a:pPr>
            <a:r>
              <a:rPr lang="en-US"/>
              <a:t>An aqueous extract of sage leaf has been shown to have analgesic and anti-inflammatory effects</a:t>
            </a:r>
            <a:endParaRPr/>
          </a:p>
          <a:p>
            <a:pPr indent="-64135" lvl="0" marL="228600" rtl="0" algn="l">
              <a:lnSpc>
                <a:spcPct val="90000"/>
              </a:lnSpc>
              <a:spcBef>
                <a:spcPts val="1000"/>
              </a:spcBef>
              <a:spcAft>
                <a:spcPts val="0"/>
              </a:spcAft>
              <a:buClr>
                <a:schemeClr val="dk1"/>
              </a:buClr>
              <a:buSzPct val="100000"/>
              <a:buNone/>
            </a:pPr>
            <a:r>
              <a:t/>
            </a:r>
            <a:endParaRPr/>
          </a:p>
        </p:txBody>
      </p:sp>
      <p:pic>
        <p:nvPicPr>
          <p:cNvPr descr="salvia 1.jpg" id="1975" name="Google Shape;1975;p300"/>
          <p:cNvPicPr preferRelativeResize="0"/>
          <p:nvPr/>
        </p:nvPicPr>
        <p:blipFill rotWithShape="1">
          <a:blip r:embed="rId3">
            <a:alphaModFix/>
          </a:blip>
          <a:srcRect b="0" l="0" r="0" t="0"/>
          <a:stretch/>
        </p:blipFill>
        <p:spPr>
          <a:xfrm>
            <a:off x="4572000" y="1"/>
            <a:ext cx="2286000" cy="1696641"/>
          </a:xfrm>
          <a:prstGeom prst="rect">
            <a:avLst/>
          </a:prstGeom>
          <a:noFill/>
          <a:ln>
            <a:noFill/>
          </a:ln>
        </p:spPr>
      </p:pic>
      <p:pic>
        <p:nvPicPr>
          <p:cNvPr descr="salvia.jpg" id="1976" name="Google Shape;1976;p300"/>
          <p:cNvPicPr preferRelativeResize="0"/>
          <p:nvPr/>
        </p:nvPicPr>
        <p:blipFill rotWithShape="1">
          <a:blip r:embed="rId4">
            <a:alphaModFix/>
          </a:blip>
          <a:srcRect b="0" l="0" r="0" t="0"/>
          <a:stretch/>
        </p:blipFill>
        <p:spPr>
          <a:xfrm>
            <a:off x="7772401" y="0"/>
            <a:ext cx="2466975" cy="1847850"/>
          </a:xfrm>
          <a:prstGeom prst="rect">
            <a:avLst/>
          </a:prstGeom>
          <a:noFill/>
          <a:ln>
            <a:noFill/>
          </a:ln>
        </p:spPr>
      </p:pic>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0" name="Shape 1980"/>
        <p:cNvGrpSpPr/>
        <p:nvPr/>
      </p:nvGrpSpPr>
      <p:grpSpPr>
        <a:xfrm>
          <a:off x="0" y="0"/>
          <a:ext cx="0" cy="0"/>
          <a:chOff x="0" y="0"/>
          <a:chExt cx="0" cy="0"/>
        </a:xfrm>
      </p:grpSpPr>
      <p:sp>
        <p:nvSpPr>
          <p:cNvPr id="1981" name="Google Shape;1981;p301"/>
          <p:cNvSpPr txBox="1"/>
          <p:nvPr>
            <p:ph idx="1" type="body"/>
          </p:nvPr>
        </p:nvSpPr>
        <p:spPr>
          <a:xfrm>
            <a:off x="1524000" y="1752600"/>
            <a:ext cx="9144000" cy="5105400"/>
          </a:xfrm>
          <a:prstGeom prst="rect">
            <a:avLst/>
          </a:prstGeom>
          <a:noFill/>
          <a:ln>
            <a:noFill/>
          </a:ln>
        </p:spPr>
        <p:txBody>
          <a:bodyPr anchorCtr="0" anchor="t" bIns="45700" lIns="91425" spcFirstLastPara="1" rIns="91425" wrap="square" tIns="45700">
            <a:normAutofit fontScale="85000" lnSpcReduction="10000"/>
          </a:bodyPr>
          <a:lstStyle/>
          <a:p>
            <a:pPr indent="-228600" lvl="0" marL="228600" rtl="0" algn="l">
              <a:lnSpc>
                <a:spcPct val="90000"/>
              </a:lnSpc>
              <a:spcBef>
                <a:spcPts val="0"/>
              </a:spcBef>
              <a:spcAft>
                <a:spcPts val="0"/>
              </a:spcAft>
              <a:buClr>
                <a:schemeClr val="dk1"/>
              </a:buClr>
              <a:buSzPct val="100000"/>
              <a:buNone/>
            </a:pPr>
            <a:r>
              <a:rPr lang="en-US"/>
              <a:t>Cloves</a:t>
            </a:r>
            <a:endParaRPr/>
          </a:p>
          <a:p>
            <a:pPr indent="-228600" lvl="0" marL="228600" rtl="0" algn="l">
              <a:lnSpc>
                <a:spcPct val="90000"/>
              </a:lnSpc>
              <a:spcBef>
                <a:spcPts val="1000"/>
              </a:spcBef>
              <a:spcAft>
                <a:spcPts val="0"/>
              </a:spcAft>
              <a:buClr>
                <a:schemeClr val="dk1"/>
              </a:buClr>
              <a:buSzPct val="100000"/>
              <a:buChar char="•"/>
            </a:pPr>
            <a:r>
              <a:rPr lang="en-US"/>
              <a:t>Obtained from the </a:t>
            </a:r>
            <a:r>
              <a:rPr lang="en-US">
                <a:solidFill>
                  <a:srgbClr val="385623"/>
                </a:solidFill>
              </a:rPr>
              <a:t>flower buds </a:t>
            </a:r>
            <a:r>
              <a:rPr lang="en-US"/>
              <a:t>of </a:t>
            </a:r>
            <a:r>
              <a:rPr i="1" lang="en-US">
                <a:solidFill>
                  <a:srgbClr val="008000"/>
                </a:solidFill>
              </a:rPr>
              <a:t>Eugenia caryophyllus</a:t>
            </a:r>
            <a:endParaRPr i="1">
              <a:solidFill>
                <a:srgbClr val="008000"/>
              </a:solidFill>
            </a:endParaRPr>
          </a:p>
          <a:p>
            <a:pPr indent="-228600" lvl="0" marL="228600" rtl="0" algn="l">
              <a:lnSpc>
                <a:spcPct val="90000"/>
              </a:lnSpc>
              <a:spcBef>
                <a:spcPts val="1000"/>
              </a:spcBef>
              <a:spcAft>
                <a:spcPts val="0"/>
              </a:spcAft>
              <a:buClr>
                <a:schemeClr val="dk1"/>
              </a:buClr>
              <a:buSzPct val="100000"/>
              <a:buChar char="•"/>
            </a:pPr>
            <a:r>
              <a:rPr lang="en-US"/>
              <a:t>Family: Myrtaceae</a:t>
            </a:r>
            <a:endParaRPr/>
          </a:p>
          <a:p>
            <a:pPr indent="-228600" lvl="0" marL="228600" rtl="0" algn="l">
              <a:lnSpc>
                <a:spcPct val="90000"/>
              </a:lnSpc>
              <a:spcBef>
                <a:spcPts val="1000"/>
              </a:spcBef>
              <a:spcAft>
                <a:spcPts val="0"/>
              </a:spcAft>
              <a:buClr>
                <a:schemeClr val="dk1"/>
              </a:buClr>
              <a:buSzPct val="100000"/>
              <a:buChar char="•"/>
            </a:pPr>
            <a:r>
              <a:rPr lang="en-US"/>
              <a:t>Used as a culinary spice</a:t>
            </a:r>
            <a:endParaRPr/>
          </a:p>
          <a:p>
            <a:pPr indent="-228600" lvl="0" marL="228600" rtl="0" algn="l">
              <a:lnSpc>
                <a:spcPct val="90000"/>
              </a:lnSpc>
              <a:spcBef>
                <a:spcPts val="1000"/>
              </a:spcBef>
              <a:spcAft>
                <a:spcPts val="0"/>
              </a:spcAft>
              <a:buClr>
                <a:schemeClr val="dk1"/>
              </a:buClr>
              <a:buSzPct val="100000"/>
              <a:buChar char="•"/>
            </a:pPr>
            <a:r>
              <a:rPr lang="en-US"/>
              <a:t>The buds are rich in essential oil consisting mainly of </a:t>
            </a:r>
            <a:r>
              <a:rPr lang="en-US">
                <a:solidFill>
                  <a:srgbClr val="0000FF"/>
                </a:solidFill>
              </a:rPr>
              <a:t>eugenol</a:t>
            </a:r>
            <a:endParaRPr>
              <a:solidFill>
                <a:srgbClr val="0000FF"/>
              </a:solidFill>
            </a:endParaRPr>
          </a:p>
          <a:p>
            <a:pPr indent="-228600" lvl="0" marL="228600" rtl="0" algn="l">
              <a:lnSpc>
                <a:spcPct val="90000"/>
              </a:lnSpc>
              <a:spcBef>
                <a:spcPts val="1000"/>
              </a:spcBef>
              <a:spcAft>
                <a:spcPts val="0"/>
              </a:spcAft>
              <a:buClr>
                <a:schemeClr val="dk1"/>
              </a:buClr>
              <a:buSzPct val="100000"/>
              <a:buChar char="•"/>
            </a:pPr>
            <a:r>
              <a:rPr lang="en-US"/>
              <a:t>Also contain </a:t>
            </a:r>
            <a:r>
              <a:rPr lang="en-US">
                <a:solidFill>
                  <a:srgbClr val="3366FF"/>
                </a:solidFill>
              </a:rPr>
              <a:t>caryophyllene </a:t>
            </a:r>
            <a:r>
              <a:rPr lang="en-US"/>
              <a:t>and </a:t>
            </a:r>
            <a:r>
              <a:rPr lang="en-US">
                <a:solidFill>
                  <a:srgbClr val="3366FF"/>
                </a:solidFill>
              </a:rPr>
              <a:t>methyl salicylate</a:t>
            </a:r>
            <a:endParaRPr>
              <a:solidFill>
                <a:srgbClr val="3366FF"/>
              </a:solidFill>
            </a:endParaRPr>
          </a:p>
          <a:p>
            <a:pPr indent="-228600" lvl="0" marL="228600" rtl="0" algn="l">
              <a:lnSpc>
                <a:spcPct val="90000"/>
              </a:lnSpc>
              <a:spcBef>
                <a:spcPts val="1000"/>
              </a:spcBef>
              <a:spcAft>
                <a:spcPts val="0"/>
              </a:spcAft>
              <a:buClr>
                <a:schemeClr val="dk1"/>
              </a:buClr>
              <a:buSzPct val="100000"/>
              <a:buChar char="•"/>
            </a:pPr>
            <a:r>
              <a:rPr lang="en-US"/>
              <a:t>Clove oil is used for the symptomatic relief of toothache and is a constituent of many dental preparations</a:t>
            </a:r>
            <a:endParaRPr/>
          </a:p>
          <a:p>
            <a:pPr indent="-228600" lvl="0" marL="228600" rtl="0" algn="l">
              <a:lnSpc>
                <a:spcPct val="90000"/>
              </a:lnSpc>
              <a:spcBef>
                <a:spcPts val="1000"/>
              </a:spcBef>
              <a:spcAft>
                <a:spcPts val="0"/>
              </a:spcAft>
              <a:buClr>
                <a:schemeClr val="dk1"/>
              </a:buClr>
              <a:buSzPct val="100000"/>
              <a:buChar char="•"/>
            </a:pPr>
            <a:r>
              <a:rPr lang="en-US"/>
              <a:t>The oil is useful in the treatment of inflammation of the mucous membranes of mouth and throat</a:t>
            </a:r>
            <a:endParaRPr/>
          </a:p>
          <a:p>
            <a:pPr indent="-228600" lvl="0" marL="228600" rtl="0" algn="l">
              <a:lnSpc>
                <a:spcPct val="90000"/>
              </a:lnSpc>
              <a:spcBef>
                <a:spcPts val="1000"/>
              </a:spcBef>
              <a:spcAft>
                <a:spcPts val="0"/>
              </a:spcAft>
              <a:buClr>
                <a:schemeClr val="dk1"/>
              </a:buClr>
              <a:buSzPct val="100000"/>
              <a:buChar char="•"/>
            </a:pPr>
            <a:r>
              <a:rPr lang="en-US"/>
              <a:t>The oil is antiseptic, antispasmodic, antihistaminic and anthelmintic </a:t>
            </a:r>
            <a:endParaRPr/>
          </a:p>
          <a:p>
            <a:pPr indent="-228600" lvl="1" marL="685800" rtl="0" algn="l">
              <a:lnSpc>
                <a:spcPct val="90000"/>
              </a:lnSpc>
              <a:spcBef>
                <a:spcPts val="500"/>
              </a:spcBef>
              <a:spcAft>
                <a:spcPts val="0"/>
              </a:spcAft>
              <a:buClr>
                <a:schemeClr val="dk1"/>
              </a:buClr>
              <a:buSzPct val="100000"/>
              <a:buChar char="•"/>
            </a:pPr>
            <a:r>
              <a:rPr lang="en-US"/>
              <a:t>Many of these effects are due to the eugenol </a:t>
            </a:r>
            <a:endParaRPr/>
          </a:p>
          <a:p>
            <a:pPr indent="-228600" lvl="0" marL="228600" rtl="0" algn="l">
              <a:lnSpc>
                <a:spcPct val="90000"/>
              </a:lnSpc>
              <a:spcBef>
                <a:spcPts val="1000"/>
              </a:spcBef>
              <a:spcAft>
                <a:spcPts val="0"/>
              </a:spcAft>
              <a:buClr>
                <a:schemeClr val="dk1"/>
              </a:buClr>
              <a:buSzPct val="100000"/>
              <a:buChar char="•"/>
            </a:pPr>
            <a:r>
              <a:rPr lang="en-US"/>
              <a:t>Eugenol inhibits prostaglandin synthesis </a:t>
            </a:r>
            <a:endParaRPr/>
          </a:p>
        </p:txBody>
      </p:sp>
      <p:pic>
        <p:nvPicPr>
          <p:cNvPr descr="clove.jpg" id="1982" name="Google Shape;1982;p301"/>
          <p:cNvPicPr preferRelativeResize="0"/>
          <p:nvPr/>
        </p:nvPicPr>
        <p:blipFill rotWithShape="1">
          <a:blip r:embed="rId3">
            <a:alphaModFix/>
          </a:blip>
          <a:srcRect b="0" l="0" r="0" t="0"/>
          <a:stretch/>
        </p:blipFill>
        <p:spPr>
          <a:xfrm>
            <a:off x="5334000" y="0"/>
            <a:ext cx="2133600" cy="1602570"/>
          </a:xfrm>
          <a:prstGeom prst="rect">
            <a:avLst/>
          </a:prstGeom>
          <a:noFill/>
          <a:ln>
            <a:noFill/>
          </a:ln>
        </p:spPr>
      </p:pic>
      <p:pic>
        <p:nvPicPr>
          <p:cNvPr descr="Cloves seed Syzygium aromaticum seeds.jpg" id="1983" name="Google Shape;1983;p301"/>
          <p:cNvPicPr preferRelativeResize="0"/>
          <p:nvPr/>
        </p:nvPicPr>
        <p:blipFill rotWithShape="1">
          <a:blip r:embed="rId4">
            <a:alphaModFix/>
          </a:blip>
          <a:srcRect b="0" l="0" r="0" t="0"/>
          <a:stretch/>
        </p:blipFill>
        <p:spPr>
          <a:xfrm>
            <a:off x="1828800" y="1"/>
            <a:ext cx="2590800" cy="1749580"/>
          </a:xfrm>
          <a:prstGeom prst="rect">
            <a:avLst/>
          </a:prstGeom>
          <a:noFill/>
          <a:ln>
            <a:noFill/>
          </a:ln>
        </p:spPr>
      </p:pic>
      <p:pic>
        <p:nvPicPr>
          <p:cNvPr descr="cloves1.jpg" id="1984" name="Google Shape;1984;p301"/>
          <p:cNvPicPr preferRelativeResize="0"/>
          <p:nvPr/>
        </p:nvPicPr>
        <p:blipFill rotWithShape="1">
          <a:blip r:embed="rId5">
            <a:alphaModFix/>
          </a:blip>
          <a:srcRect b="0" l="0" r="0" t="0"/>
          <a:stretch/>
        </p:blipFill>
        <p:spPr>
          <a:xfrm>
            <a:off x="8458200" y="1"/>
            <a:ext cx="1905000" cy="1838325"/>
          </a:xfrm>
          <a:prstGeom prst="rect">
            <a:avLst/>
          </a:prstGeom>
          <a:noFill/>
          <a:ln>
            <a:noFill/>
          </a:ln>
        </p:spPr>
      </p:pic>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8" name="Shape 1988"/>
        <p:cNvGrpSpPr/>
        <p:nvPr/>
      </p:nvGrpSpPr>
      <p:grpSpPr>
        <a:xfrm>
          <a:off x="0" y="0"/>
          <a:ext cx="0" cy="0"/>
          <a:chOff x="0" y="0"/>
          <a:chExt cx="0" cy="0"/>
        </a:xfrm>
      </p:grpSpPr>
      <p:sp>
        <p:nvSpPr>
          <p:cNvPr id="1989" name="Google Shape;1989;p30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Miscellaneous Supportive Therapies for Stress, Aging, Cancer and Debility</a:t>
            </a:r>
            <a:endParaRPr/>
          </a:p>
        </p:txBody>
      </p:sp>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3" name="Shape 1993"/>
        <p:cNvGrpSpPr/>
        <p:nvPr/>
      </p:nvGrpSpPr>
      <p:grpSpPr>
        <a:xfrm>
          <a:off x="0" y="0"/>
          <a:ext cx="0" cy="0"/>
          <a:chOff x="0" y="0"/>
          <a:chExt cx="0" cy="0"/>
        </a:xfrm>
      </p:grpSpPr>
      <p:sp>
        <p:nvSpPr>
          <p:cNvPr id="1994" name="Google Shape;1994;p303"/>
          <p:cNvSpPr txBox="1"/>
          <p:nvPr>
            <p:ph idx="1" type="body"/>
          </p:nvPr>
        </p:nvSpPr>
        <p:spPr>
          <a:xfrm>
            <a:off x="1524000" y="1935480"/>
            <a:ext cx="8686800" cy="492252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Preventive medicine is used to prevent degenerative conditions, aging and some forms of cancer</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Most of such herbs originated in Asia and China</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In traditional Chinese medicine they are used to treat ‘empty’ diseases, to restore ‘qi’ energy and tonify the organs, having a balancing effect on yin and yang rather than affecting only one</a:t>
            </a:r>
            <a:endParaRPr/>
          </a:p>
        </p:txBody>
      </p:sp>
    </p:spTree>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8" name="Shape 1998"/>
        <p:cNvGrpSpPr/>
        <p:nvPr/>
      </p:nvGrpSpPr>
      <p:grpSpPr>
        <a:xfrm>
          <a:off x="0" y="0"/>
          <a:ext cx="0" cy="0"/>
          <a:chOff x="0" y="0"/>
          <a:chExt cx="0" cy="0"/>
        </a:xfrm>
      </p:grpSpPr>
      <p:sp>
        <p:nvSpPr>
          <p:cNvPr id="1999" name="Google Shape;1999;p30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Supportive Therapies for Stress, Aging, Cancer and Debility</a:t>
            </a:r>
            <a:endParaRPr/>
          </a:p>
        </p:txBody>
      </p:sp>
      <p:sp>
        <p:nvSpPr>
          <p:cNvPr id="2000" name="Google Shape;2000;p304"/>
          <p:cNvSpPr txBox="1"/>
          <p:nvPr>
            <p:ph idx="1" type="body"/>
          </p:nvPr>
        </p:nvSpPr>
        <p:spPr>
          <a:xfrm>
            <a:off x="1524000" y="1935480"/>
            <a:ext cx="9144000" cy="4922520"/>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dk1"/>
              </a:buClr>
              <a:buSzPct val="100000"/>
              <a:buChar char="•"/>
            </a:pPr>
            <a:r>
              <a:rPr lang="en-US"/>
              <a:t>Strengthen the immune system, improve memory and alertness, enhance sexual performance, promote healing and stimulate the appetite</a:t>
            </a:r>
            <a:endParaRPr/>
          </a:p>
          <a:p>
            <a:pPr indent="-228600" lvl="0" marL="228600" rtl="0" algn="l">
              <a:lnSpc>
                <a:spcPct val="90000"/>
              </a:lnSpc>
              <a:spcBef>
                <a:spcPts val="1000"/>
              </a:spcBef>
              <a:spcAft>
                <a:spcPts val="0"/>
              </a:spcAft>
              <a:buClr>
                <a:schemeClr val="dk1"/>
              </a:buClr>
              <a:buSzPct val="100000"/>
              <a:buChar char="•"/>
            </a:pPr>
            <a:r>
              <a:rPr lang="en-US"/>
              <a:t>The most important Chinese herbs are </a:t>
            </a:r>
            <a:r>
              <a:rPr b="1" lang="en-US"/>
              <a:t>ginseng, ginkgo </a:t>
            </a:r>
            <a:r>
              <a:rPr lang="en-US"/>
              <a:t>and</a:t>
            </a:r>
            <a:r>
              <a:rPr b="1" lang="en-US"/>
              <a:t> tea</a:t>
            </a:r>
            <a:endParaRPr/>
          </a:p>
          <a:p>
            <a:pPr indent="-228600" lvl="0" marL="228600" rtl="0" algn="l">
              <a:lnSpc>
                <a:spcPct val="90000"/>
              </a:lnSpc>
              <a:spcBef>
                <a:spcPts val="1000"/>
              </a:spcBef>
              <a:spcAft>
                <a:spcPts val="0"/>
              </a:spcAft>
              <a:buClr>
                <a:schemeClr val="dk1"/>
              </a:buClr>
              <a:buSzPct val="100000"/>
              <a:buChar char="•"/>
            </a:pPr>
            <a:r>
              <a:rPr lang="en-US"/>
              <a:t>Many of these herbs contain saponins or steroidal compounds </a:t>
            </a:r>
            <a:endParaRPr/>
          </a:p>
          <a:p>
            <a:pPr indent="-228600" lvl="0" marL="228600" rtl="0" algn="l">
              <a:lnSpc>
                <a:spcPct val="90000"/>
              </a:lnSpc>
              <a:spcBef>
                <a:spcPts val="1000"/>
              </a:spcBef>
              <a:spcAft>
                <a:spcPts val="0"/>
              </a:spcAft>
              <a:buClr>
                <a:schemeClr val="dk1"/>
              </a:buClr>
              <a:buSzPct val="100000"/>
              <a:buChar char="•"/>
            </a:pPr>
            <a:r>
              <a:rPr lang="en-US"/>
              <a:t>They might act in a similar way to corticosteroids or enhance the effect of naturally occurring steroid hormones in the body</a:t>
            </a:r>
            <a:endParaRPr/>
          </a:p>
          <a:p>
            <a:pPr indent="-228600" lvl="0" marL="228600" rtl="0" algn="l">
              <a:lnSpc>
                <a:spcPct val="90000"/>
              </a:lnSpc>
              <a:spcBef>
                <a:spcPts val="1000"/>
              </a:spcBef>
              <a:spcAft>
                <a:spcPts val="0"/>
              </a:spcAft>
              <a:buClr>
                <a:schemeClr val="dk1"/>
              </a:buClr>
              <a:buSzPct val="100000"/>
              <a:buChar char="•"/>
            </a:pPr>
            <a:r>
              <a:rPr lang="en-US"/>
              <a:t> This type of drug is known as an adaptogen, and is considered to be a substance helping the body to deal with, or adapt to, stress or other adverse conditions</a:t>
            </a:r>
            <a:endParaRPr/>
          </a:p>
          <a:p>
            <a:pPr indent="-228600" lvl="0" marL="228600" rtl="0" algn="l">
              <a:lnSpc>
                <a:spcPct val="90000"/>
              </a:lnSpc>
              <a:spcBef>
                <a:spcPts val="1000"/>
              </a:spcBef>
              <a:spcAft>
                <a:spcPts val="0"/>
              </a:spcAft>
              <a:buClr>
                <a:schemeClr val="dk1"/>
              </a:buClr>
              <a:buSzPct val="100000"/>
              <a:buChar char="•"/>
            </a:pPr>
            <a:r>
              <a:rPr lang="en-US"/>
              <a:t>There is very limited scientific evidence for their use</a:t>
            </a:r>
            <a:endParaRPr/>
          </a:p>
          <a:p>
            <a:pPr indent="-64135" lvl="0" marL="228600" rtl="0" algn="l">
              <a:lnSpc>
                <a:spcPct val="90000"/>
              </a:lnSpc>
              <a:spcBef>
                <a:spcPts val="1000"/>
              </a:spcBef>
              <a:spcAft>
                <a:spcPts val="0"/>
              </a:spcAft>
              <a:buClr>
                <a:schemeClr val="dk1"/>
              </a:buClr>
              <a:buSzPct val="100000"/>
              <a:buNone/>
            </a:pPr>
            <a:r>
              <a:t/>
            </a:r>
            <a:endParaRPr/>
          </a:p>
          <a:p>
            <a:pPr indent="-64135" lvl="0" marL="228600" rtl="0" algn="l">
              <a:lnSpc>
                <a:spcPct val="90000"/>
              </a:lnSpc>
              <a:spcBef>
                <a:spcPts val="1000"/>
              </a:spcBef>
              <a:spcAft>
                <a:spcPts val="0"/>
              </a:spcAft>
              <a:buClr>
                <a:schemeClr val="dk1"/>
              </a:buClr>
              <a:buSzPct val="100000"/>
              <a:buNone/>
            </a:pPr>
            <a:r>
              <a:t/>
            </a:r>
            <a:endParaRPr/>
          </a:p>
          <a:p>
            <a:pPr indent="-64135" lvl="0" marL="22860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4" name="Shape 2004"/>
        <p:cNvGrpSpPr/>
        <p:nvPr/>
      </p:nvGrpSpPr>
      <p:grpSpPr>
        <a:xfrm>
          <a:off x="0" y="0"/>
          <a:ext cx="0" cy="0"/>
          <a:chOff x="0" y="0"/>
          <a:chExt cx="0" cy="0"/>
        </a:xfrm>
      </p:grpSpPr>
      <p:sp>
        <p:nvSpPr>
          <p:cNvPr id="2005" name="Google Shape;2005;p30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Cancer chemoprevention</a:t>
            </a:r>
            <a:endParaRPr/>
          </a:p>
        </p:txBody>
      </p:sp>
      <p:sp>
        <p:nvSpPr>
          <p:cNvPr id="2006" name="Google Shape;2006;p305"/>
          <p:cNvSpPr txBox="1"/>
          <p:nvPr>
            <p:ph idx="1" type="body"/>
          </p:nvPr>
        </p:nvSpPr>
        <p:spPr>
          <a:xfrm>
            <a:off x="1524000" y="1935480"/>
            <a:ext cx="9144000" cy="492252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Cancer chemoprevention: the prevention of cancer in human populations by ingestion of chemical agents that prevent carcinogenesis</a:t>
            </a:r>
            <a:endParaRPr/>
          </a:p>
          <a:p>
            <a:pPr indent="-228600" lvl="0" marL="228600" rtl="0" algn="l">
              <a:lnSpc>
                <a:spcPct val="90000"/>
              </a:lnSpc>
              <a:spcBef>
                <a:spcPts val="1000"/>
              </a:spcBef>
              <a:spcAft>
                <a:spcPts val="0"/>
              </a:spcAft>
              <a:buClr>
                <a:schemeClr val="dk1"/>
              </a:buClr>
              <a:buSzPts val="2800"/>
              <a:buChar char="•"/>
            </a:pPr>
            <a:r>
              <a:rPr lang="en-US"/>
              <a:t>Various compounds, especially from fruits and vegetables (indoles and isothiocyanates) could inhibit chemically induced tumors in laboratory animals</a:t>
            </a:r>
            <a:endParaRPr/>
          </a:p>
          <a:p>
            <a:pPr indent="-228600" lvl="0" marL="228600" rtl="0" algn="l">
              <a:lnSpc>
                <a:spcPct val="90000"/>
              </a:lnSpc>
              <a:spcBef>
                <a:spcPts val="1000"/>
              </a:spcBef>
              <a:spcAft>
                <a:spcPts val="0"/>
              </a:spcAft>
              <a:buClr>
                <a:schemeClr val="dk1"/>
              </a:buClr>
              <a:buSzPts val="2800"/>
              <a:buChar char="•"/>
            </a:pPr>
            <a:r>
              <a:rPr lang="en-US"/>
              <a:t>Chemoprophylaxis of carcinogenesis is of obvious benefit to maintenance of human health with enormous dietary significance</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0" name="Shape 2010"/>
        <p:cNvGrpSpPr/>
        <p:nvPr/>
      </p:nvGrpSpPr>
      <p:grpSpPr>
        <a:xfrm>
          <a:off x="0" y="0"/>
          <a:ext cx="0" cy="0"/>
          <a:chOff x="0" y="0"/>
          <a:chExt cx="0" cy="0"/>
        </a:xfrm>
      </p:grpSpPr>
      <p:sp>
        <p:nvSpPr>
          <p:cNvPr id="2011" name="Google Shape;2011;p30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Cancer chemoprevention</a:t>
            </a:r>
            <a:endParaRPr/>
          </a:p>
        </p:txBody>
      </p:sp>
      <p:sp>
        <p:nvSpPr>
          <p:cNvPr id="2012" name="Google Shape;2012;p306"/>
          <p:cNvSpPr txBox="1"/>
          <p:nvPr>
            <p:ph idx="1" type="body"/>
          </p:nvPr>
        </p:nvSpPr>
        <p:spPr>
          <a:xfrm>
            <a:off x="1524000" y="1935480"/>
            <a:ext cx="9144000" cy="492252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It is important to differentiate between cancer prevention (e.g. cessation of cigarette smoking) and cancer chemotherapy (the use of cytotoxic drugs after cancer diagnosis)</a:t>
            </a:r>
            <a:endParaRPr/>
          </a:p>
          <a:p>
            <a:pPr indent="-50800" lvl="0" marL="228600" rtl="0" algn="l">
              <a:lnSpc>
                <a:spcPct val="90000"/>
              </a:lnSpc>
              <a:spcBef>
                <a:spcPts val="1000"/>
              </a:spcBef>
              <a:spcAft>
                <a:spcPts val="0"/>
              </a:spcAft>
              <a:buClr>
                <a:schemeClr val="dk1"/>
              </a:buClr>
              <a:buSzPts val="2800"/>
              <a:buNone/>
            </a:pPr>
            <a:r>
              <a:t/>
            </a:r>
            <a:endParaRPr/>
          </a:p>
          <a:p>
            <a:pPr indent="-274320" lvl="1" marL="274320" rtl="0" algn="l">
              <a:lnSpc>
                <a:spcPct val="90000"/>
              </a:lnSpc>
              <a:spcBef>
                <a:spcPts val="500"/>
              </a:spcBef>
              <a:spcAft>
                <a:spcPts val="0"/>
              </a:spcAft>
              <a:buClr>
                <a:schemeClr val="accent3"/>
              </a:buClr>
              <a:buSzPts val="2470"/>
              <a:buChar char="•"/>
            </a:pPr>
            <a:r>
              <a:rPr lang="en-US" sz="2600"/>
              <a:t>Epidemiological studies يعني مثلاً بلاحظوا انه بالهند بيوكلوا شيء معين بشكل يومي وهذا بمنع أمراض معينة وهكذا بطولوا الدراسةmay help to find leads for chemopreventive agents, which can then be tested in laboratory experiments</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6" name="Shape 2016"/>
        <p:cNvGrpSpPr/>
        <p:nvPr/>
      </p:nvGrpSpPr>
      <p:grpSpPr>
        <a:xfrm>
          <a:off x="0" y="0"/>
          <a:ext cx="0" cy="0"/>
          <a:chOff x="0" y="0"/>
          <a:chExt cx="0" cy="0"/>
        </a:xfrm>
      </p:grpSpPr>
      <p:sp>
        <p:nvSpPr>
          <p:cNvPr id="2017" name="Google Shape;2017;p30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Cancer chemoprevention</a:t>
            </a:r>
            <a:endParaRPr/>
          </a:p>
        </p:txBody>
      </p:sp>
      <p:sp>
        <p:nvSpPr>
          <p:cNvPr id="2018" name="Google Shape;2018;p307"/>
          <p:cNvSpPr txBox="1"/>
          <p:nvPr>
            <p:ph idx="1" type="body"/>
          </p:nvPr>
        </p:nvSpPr>
        <p:spPr>
          <a:xfrm>
            <a:off x="1524000" y="1935480"/>
            <a:ext cx="9144000" cy="492252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Several recent epidemiological studies have demonstrated that dietary factors may reduce the incidence of cancers</a:t>
            </a:r>
            <a:endParaRPr/>
          </a:p>
          <a:p>
            <a:pPr indent="-76200" lvl="1" marL="685800" rtl="0" algn="l">
              <a:lnSpc>
                <a:spcPct val="90000"/>
              </a:lnSpc>
              <a:spcBef>
                <a:spcPts val="500"/>
              </a:spcBef>
              <a:spcAft>
                <a:spcPts val="0"/>
              </a:spcAft>
              <a:buClr>
                <a:schemeClr val="dk1"/>
              </a:buClr>
              <a:buSzPts val="2400"/>
              <a:buNone/>
            </a:pPr>
            <a:r>
              <a:t/>
            </a:r>
            <a:endParaRPr/>
          </a:p>
          <a:p>
            <a:pPr indent="-228600" lvl="1" marL="685800" rtl="0" algn="l">
              <a:lnSpc>
                <a:spcPct val="90000"/>
              </a:lnSpc>
              <a:spcBef>
                <a:spcPts val="500"/>
              </a:spcBef>
              <a:spcAft>
                <a:spcPts val="0"/>
              </a:spcAft>
              <a:buClr>
                <a:schemeClr val="dk1"/>
              </a:buClr>
              <a:buSzPts val="2400"/>
              <a:buChar char="•"/>
            </a:pPr>
            <a:r>
              <a:rPr lang="en-US"/>
              <a:t>An inverse correlation was found between the incidence of lung cancer among people who smoke and consume carotene-rich foods</a:t>
            </a:r>
            <a:endParaRPr/>
          </a:p>
          <a:p>
            <a:pPr indent="-76200" lvl="1" marL="685800" rtl="0" algn="l">
              <a:lnSpc>
                <a:spcPct val="90000"/>
              </a:lnSpc>
              <a:spcBef>
                <a:spcPts val="500"/>
              </a:spcBef>
              <a:spcAft>
                <a:spcPts val="0"/>
              </a:spcAft>
              <a:buClr>
                <a:schemeClr val="dk1"/>
              </a:buClr>
              <a:buSzPts val="2400"/>
              <a:buNone/>
            </a:pPr>
            <a:r>
              <a:t/>
            </a:r>
            <a:endParaRPr/>
          </a:p>
          <a:p>
            <a:pPr indent="-228600" lvl="1" marL="685800" rtl="0" algn="l">
              <a:lnSpc>
                <a:spcPct val="90000"/>
              </a:lnSpc>
              <a:spcBef>
                <a:spcPts val="500"/>
              </a:spcBef>
              <a:spcAft>
                <a:spcPts val="0"/>
              </a:spcAft>
              <a:buClr>
                <a:schemeClr val="dk1"/>
              </a:buClr>
              <a:buSzPts val="2400"/>
              <a:buChar char="•"/>
            </a:pPr>
            <a:r>
              <a:rPr lang="en-US"/>
              <a:t>There was a similar finding for vitamin C and oesophageal and stomach cancers, and for vitamin E and lung cancer</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2" name="Shape 2022"/>
        <p:cNvGrpSpPr/>
        <p:nvPr/>
      </p:nvGrpSpPr>
      <p:grpSpPr>
        <a:xfrm>
          <a:off x="0" y="0"/>
          <a:ext cx="0" cy="0"/>
          <a:chOff x="0" y="0"/>
          <a:chExt cx="0" cy="0"/>
        </a:xfrm>
      </p:grpSpPr>
      <p:sp>
        <p:nvSpPr>
          <p:cNvPr id="2023" name="Google Shape;2023;p30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Cancer chemoprevention</a:t>
            </a:r>
            <a:endParaRPr/>
          </a:p>
        </p:txBody>
      </p:sp>
      <p:sp>
        <p:nvSpPr>
          <p:cNvPr id="2024" name="Google Shape;2024;p308"/>
          <p:cNvSpPr txBox="1"/>
          <p:nvPr>
            <p:ph idx="1" type="body"/>
          </p:nvPr>
        </p:nvSpPr>
        <p:spPr>
          <a:xfrm>
            <a:off x="1524000" y="1935480"/>
            <a:ext cx="9144000" cy="492252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Almost 600 ‘chemopreventive’ agents are known and they are usually classified as: </a:t>
            </a:r>
            <a:endParaRPr/>
          </a:p>
          <a:p>
            <a:pPr indent="-228600" lvl="1" marL="685800" rtl="0" algn="l">
              <a:lnSpc>
                <a:spcPct val="90000"/>
              </a:lnSpc>
              <a:spcBef>
                <a:spcPts val="500"/>
              </a:spcBef>
              <a:spcAft>
                <a:spcPts val="0"/>
              </a:spcAft>
              <a:buClr>
                <a:schemeClr val="dk1"/>
              </a:buClr>
              <a:buSzPts val="2400"/>
              <a:buChar char="•"/>
            </a:pPr>
            <a:r>
              <a:rPr lang="en-US"/>
              <a:t>Inhibitors of carcinogen formation (ascorbic acid, tocopherols, phenols)</a:t>
            </a:r>
            <a:endParaRPr/>
          </a:p>
          <a:p>
            <a:pPr indent="-228600" lvl="1" marL="685800" rtl="0" algn="l">
              <a:lnSpc>
                <a:spcPct val="90000"/>
              </a:lnSpc>
              <a:spcBef>
                <a:spcPts val="500"/>
              </a:spcBef>
              <a:spcAft>
                <a:spcPts val="0"/>
              </a:spcAft>
              <a:buClr>
                <a:schemeClr val="dk1"/>
              </a:buClr>
              <a:buSzPts val="2400"/>
              <a:buChar char="•"/>
            </a:pPr>
            <a:r>
              <a:rPr lang="en-US"/>
              <a:t>Inhibitors of initiation (phenols, flavones)</a:t>
            </a:r>
            <a:endParaRPr/>
          </a:p>
          <a:p>
            <a:pPr indent="-228600" lvl="1" marL="685800" rtl="0" algn="l">
              <a:lnSpc>
                <a:spcPct val="90000"/>
              </a:lnSpc>
              <a:spcBef>
                <a:spcPts val="500"/>
              </a:spcBef>
              <a:spcAft>
                <a:spcPts val="0"/>
              </a:spcAft>
              <a:buClr>
                <a:schemeClr val="dk1"/>
              </a:buClr>
              <a:buSzPts val="2400"/>
              <a:buChar char="•"/>
            </a:pPr>
            <a:r>
              <a:rPr lang="en-US"/>
              <a:t>Inhibitors of post-initiation events (</a:t>
            </a:r>
            <a:r>
              <a:rPr lang="en-US">
                <a:latin typeface="Lucida Sans"/>
                <a:ea typeface="Lucida Sans"/>
                <a:cs typeface="Lucida Sans"/>
                <a:sym typeface="Lucida Sans"/>
              </a:rPr>
              <a:t>β</a:t>
            </a:r>
            <a:r>
              <a:rPr lang="en-US"/>
              <a:t>-carotene, retinoids, terpenes)</a:t>
            </a:r>
            <a:endParaRPr/>
          </a:p>
          <a:p>
            <a:pPr indent="-228600" lvl="0" marL="228600" rtl="0" algn="l">
              <a:lnSpc>
                <a:spcPct val="90000"/>
              </a:lnSpc>
              <a:spcBef>
                <a:spcPts val="1000"/>
              </a:spcBef>
              <a:spcAft>
                <a:spcPts val="0"/>
              </a:spcAft>
              <a:buClr>
                <a:schemeClr val="dk1"/>
              </a:buClr>
              <a:buSzPts val="2800"/>
              <a:buChar char="•"/>
            </a:pPr>
            <a:r>
              <a:rPr lang="en-US"/>
              <a:t>Many are items of food or beverages (e.g. tea) and are sometimes called ‘functional foods’ or ‘nutraceuticals’</a:t>
            </a:r>
            <a:endParaRPr/>
          </a:p>
          <a:p>
            <a:pPr indent="-228600" lvl="0" marL="228600" rtl="0" algn="l">
              <a:lnSpc>
                <a:spcPct val="90000"/>
              </a:lnSpc>
              <a:spcBef>
                <a:spcPts val="1000"/>
              </a:spcBef>
              <a:spcAft>
                <a:spcPts val="0"/>
              </a:spcAft>
              <a:buClr>
                <a:schemeClr val="dk1"/>
              </a:buClr>
              <a:buSzPts val="2800"/>
              <a:buChar char="•"/>
            </a:pPr>
            <a:r>
              <a:rPr lang="en-US"/>
              <a:t>Examples include</a:t>
            </a:r>
            <a:r>
              <a:rPr b="1" lang="en-US"/>
              <a:t> ginger </a:t>
            </a:r>
            <a:r>
              <a:rPr lang="en-US"/>
              <a:t>and </a:t>
            </a:r>
            <a:r>
              <a:rPr b="1" lang="en-US"/>
              <a:t>garlic</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120"/>
          <p:cNvSpPr txBox="1"/>
          <p:nvPr>
            <p:ph type="title"/>
          </p:nvPr>
        </p:nvSpPr>
        <p:spPr>
          <a:xfrm>
            <a:off x="1905000" y="228600"/>
            <a:ext cx="8763000" cy="11430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Lavender flowers:</a:t>
            </a:r>
            <a:endParaRPr/>
          </a:p>
        </p:txBody>
      </p:sp>
      <p:sp>
        <p:nvSpPr>
          <p:cNvPr id="867" name="Google Shape;867;p120"/>
          <p:cNvSpPr txBox="1"/>
          <p:nvPr>
            <p:ph idx="1" type="body"/>
          </p:nvPr>
        </p:nvSpPr>
        <p:spPr>
          <a:xfrm>
            <a:off x="2209800" y="1676400"/>
            <a:ext cx="7943850" cy="4953000"/>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SzPts val="2880"/>
              <a:buChar char="►"/>
            </a:pPr>
            <a:r>
              <a:rPr i="1" lang="en-US" sz="3600">
                <a:solidFill>
                  <a:srgbClr val="2A5010"/>
                </a:solidFill>
              </a:rPr>
              <a:t>Lavendula officinalis</a:t>
            </a:r>
            <a:endParaRPr i="1" sz="3600">
              <a:solidFill>
                <a:srgbClr val="2A5010"/>
              </a:solidFill>
            </a:endParaRPr>
          </a:p>
          <a:p>
            <a:pPr indent="-342900" lvl="0" marL="342900" rtl="0" algn="l">
              <a:lnSpc>
                <a:spcPct val="90000"/>
              </a:lnSpc>
              <a:spcBef>
                <a:spcPts val="1000"/>
              </a:spcBef>
              <a:spcAft>
                <a:spcPts val="0"/>
              </a:spcAft>
              <a:buSzPts val="2880"/>
              <a:buChar char="►"/>
            </a:pPr>
            <a:r>
              <a:rPr i="1" lang="en-US" sz="3600">
                <a:solidFill>
                  <a:srgbClr val="4B734B"/>
                </a:solidFill>
              </a:rPr>
              <a:t>Lavendula angustifolia</a:t>
            </a:r>
            <a:endParaRPr i="1" sz="3600">
              <a:solidFill>
                <a:srgbClr val="4B734B"/>
              </a:solidFill>
            </a:endParaRPr>
          </a:p>
          <a:p>
            <a:pPr indent="-342900" lvl="0" marL="342900" rtl="0" algn="l">
              <a:lnSpc>
                <a:spcPct val="90000"/>
              </a:lnSpc>
              <a:spcBef>
                <a:spcPts val="1000"/>
              </a:spcBef>
              <a:spcAft>
                <a:spcPts val="0"/>
              </a:spcAft>
              <a:buSzPts val="2880"/>
              <a:buChar char="►"/>
            </a:pPr>
            <a:r>
              <a:rPr lang="en-US" sz="3600"/>
              <a:t>Family: Labiatae</a:t>
            </a:r>
            <a:endParaRPr sz="3600"/>
          </a:p>
        </p:txBody>
      </p:sp>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8" name="Shape 2028"/>
        <p:cNvGrpSpPr/>
        <p:nvPr/>
      </p:nvGrpSpPr>
      <p:grpSpPr>
        <a:xfrm>
          <a:off x="0" y="0"/>
          <a:ext cx="0" cy="0"/>
          <a:chOff x="0" y="0"/>
          <a:chExt cx="0" cy="0"/>
        </a:xfrm>
      </p:grpSpPr>
      <p:sp>
        <p:nvSpPr>
          <p:cNvPr id="2029" name="Google Shape;2029;p30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Cancer chemoprevention</a:t>
            </a:r>
            <a:endParaRPr/>
          </a:p>
        </p:txBody>
      </p:sp>
      <p:sp>
        <p:nvSpPr>
          <p:cNvPr id="2030" name="Google Shape;2030;p309"/>
          <p:cNvSpPr txBox="1"/>
          <p:nvPr>
            <p:ph idx="1" type="body"/>
          </p:nvPr>
        </p:nvSpPr>
        <p:spPr>
          <a:xfrm>
            <a:off x="1524000" y="1935480"/>
            <a:ext cx="9144000" cy="492252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Chemopreventive agents may even work in synergy, with several components contributing to the overall effect, which may be the case with plant drugs</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It is recommended that 5–7 servings of vegetables  to be consumed daily to function as a source of cancer chemopreventive agents</a:t>
            </a:r>
            <a:endParaRPr/>
          </a:p>
        </p:txBody>
      </p:sp>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4" name="Shape 2034"/>
        <p:cNvGrpSpPr/>
        <p:nvPr/>
      </p:nvGrpSpPr>
      <p:grpSpPr>
        <a:xfrm>
          <a:off x="0" y="0"/>
          <a:ext cx="0" cy="0"/>
          <a:chOff x="0" y="0"/>
          <a:chExt cx="0" cy="0"/>
        </a:xfrm>
      </p:grpSpPr>
      <p:sp>
        <p:nvSpPr>
          <p:cNvPr id="2035" name="Google Shape;2035;p3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Cancer chemoprevention</a:t>
            </a:r>
            <a:endParaRPr/>
          </a:p>
        </p:txBody>
      </p:sp>
      <p:sp>
        <p:nvSpPr>
          <p:cNvPr id="2036" name="Google Shape;2036;p310"/>
          <p:cNvSpPr txBox="1"/>
          <p:nvPr>
            <p:ph idx="1" type="body"/>
          </p:nvPr>
        </p:nvSpPr>
        <p:spPr>
          <a:xfrm>
            <a:off x="1524000" y="1935480"/>
            <a:ext cx="9144000" cy="438912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Chemopreventive agents can safeguard humans from known carcinogenic risks such as smoking</a:t>
            </a:r>
            <a:endParaRPr/>
          </a:p>
          <a:p>
            <a:pPr indent="-228600" lvl="0" marL="228600" rtl="0" algn="l">
              <a:lnSpc>
                <a:spcPct val="90000"/>
              </a:lnSpc>
              <a:spcBef>
                <a:spcPts val="1000"/>
              </a:spcBef>
              <a:spcAft>
                <a:spcPts val="0"/>
              </a:spcAft>
              <a:buClr>
                <a:schemeClr val="dk1"/>
              </a:buClr>
              <a:buSzPts val="2800"/>
              <a:buChar char="•"/>
            </a:pPr>
            <a:r>
              <a:rPr lang="en-US"/>
              <a:t>As knowledge of these agents increases they will play an increasing role in cancer prevention</a:t>
            </a:r>
            <a:endParaRPr/>
          </a:p>
          <a:p>
            <a:pPr indent="-228600" lvl="0" marL="228600" rtl="0" algn="l">
              <a:lnSpc>
                <a:spcPct val="90000"/>
              </a:lnSpc>
              <a:spcBef>
                <a:spcPts val="1000"/>
              </a:spcBef>
              <a:spcAft>
                <a:spcPts val="0"/>
              </a:spcAft>
              <a:buClr>
                <a:schemeClr val="dk1"/>
              </a:buClr>
              <a:buSzPts val="2800"/>
              <a:buChar char="•"/>
            </a:pPr>
            <a:r>
              <a:rPr lang="en-US"/>
              <a:t>Example on chemopreventive agents: </a:t>
            </a:r>
            <a:r>
              <a:rPr b="1" lang="en-US"/>
              <a:t>tea</a:t>
            </a:r>
            <a:r>
              <a:rPr lang="en-US"/>
              <a:t>, </a:t>
            </a:r>
            <a:r>
              <a:rPr b="1" lang="en-US"/>
              <a:t>garlic</a:t>
            </a:r>
            <a:r>
              <a:rPr lang="en-US"/>
              <a:t>, anthocyanins (</a:t>
            </a:r>
            <a:r>
              <a:rPr b="1" lang="en-US"/>
              <a:t>bilberry</a:t>
            </a:r>
            <a:r>
              <a:rPr lang="en-US"/>
              <a:t>) and others</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0" name="Shape 2040"/>
        <p:cNvGrpSpPr/>
        <p:nvPr/>
      </p:nvGrpSpPr>
      <p:grpSpPr>
        <a:xfrm>
          <a:off x="0" y="0"/>
          <a:ext cx="0" cy="0"/>
          <a:chOff x="0" y="0"/>
          <a:chExt cx="0" cy="0"/>
        </a:xfrm>
      </p:grpSpPr>
      <p:sp>
        <p:nvSpPr>
          <p:cNvPr id="2041" name="Google Shape;2041;p311"/>
          <p:cNvSpPr txBox="1"/>
          <p:nvPr>
            <p:ph idx="1" type="body"/>
          </p:nvPr>
        </p:nvSpPr>
        <p:spPr>
          <a:xfrm>
            <a:off x="1524000" y="1935480"/>
            <a:ext cx="9144000" cy="492252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None/>
            </a:pPr>
            <a:r>
              <a:rPr lang="en-US"/>
              <a:t>Acai berry</a:t>
            </a:r>
            <a:endParaRPr/>
          </a:p>
          <a:p>
            <a:pPr indent="-228600" lvl="0" marL="228600" rtl="0" algn="l">
              <a:lnSpc>
                <a:spcPct val="90000"/>
              </a:lnSpc>
              <a:spcBef>
                <a:spcPts val="1000"/>
              </a:spcBef>
              <a:spcAft>
                <a:spcPts val="0"/>
              </a:spcAft>
              <a:buClr>
                <a:schemeClr val="dk1"/>
              </a:buClr>
              <a:buSzPts val="2800"/>
              <a:buChar char="•"/>
            </a:pPr>
            <a:r>
              <a:rPr lang="en-US"/>
              <a:t>The part used: </a:t>
            </a:r>
            <a:r>
              <a:rPr lang="en-US">
                <a:solidFill>
                  <a:srgbClr val="385623"/>
                </a:solidFill>
              </a:rPr>
              <a:t>fruits</a:t>
            </a:r>
            <a:endParaRPr/>
          </a:p>
          <a:p>
            <a:pPr indent="-228600" lvl="0" marL="228600" rtl="0" algn="l">
              <a:lnSpc>
                <a:spcPct val="90000"/>
              </a:lnSpc>
              <a:spcBef>
                <a:spcPts val="1000"/>
              </a:spcBef>
              <a:spcAft>
                <a:spcPts val="0"/>
              </a:spcAft>
              <a:buClr>
                <a:schemeClr val="dk1"/>
              </a:buClr>
              <a:buSzPts val="2800"/>
              <a:buChar char="•"/>
            </a:pPr>
            <a:r>
              <a:rPr lang="en-US"/>
              <a:t>Have been acclaimed as having a wide range of health-promoting and therapeutic benefits due to high levels of antioxidants</a:t>
            </a:r>
            <a:endParaRPr/>
          </a:p>
          <a:p>
            <a:pPr indent="-228600" lvl="0" marL="228600" rtl="0" algn="l">
              <a:lnSpc>
                <a:spcPct val="90000"/>
              </a:lnSpc>
              <a:spcBef>
                <a:spcPts val="1000"/>
              </a:spcBef>
              <a:spcAft>
                <a:spcPts val="0"/>
              </a:spcAft>
              <a:buClr>
                <a:schemeClr val="dk1"/>
              </a:buClr>
              <a:buSzPts val="2800"/>
              <a:buChar char="•"/>
            </a:pPr>
            <a:r>
              <a:rPr lang="en-US"/>
              <a:t>Acai has a history of use as a medicinal plant and as food in Brazil</a:t>
            </a:r>
            <a:endParaRPr/>
          </a:p>
          <a:p>
            <a:pPr indent="-228600" lvl="0" marL="228600" rtl="0" algn="l">
              <a:lnSpc>
                <a:spcPct val="90000"/>
              </a:lnSpc>
              <a:spcBef>
                <a:spcPts val="1000"/>
              </a:spcBef>
              <a:spcAft>
                <a:spcPts val="0"/>
              </a:spcAft>
              <a:buClr>
                <a:schemeClr val="dk1"/>
              </a:buClr>
              <a:buSzPts val="2800"/>
              <a:buChar char="•"/>
            </a:pPr>
            <a:r>
              <a:rPr lang="en-US"/>
              <a:t>Traditionally, it has been used to treat fevers, skin complications, digestive disorders and parasitic infections</a:t>
            </a:r>
            <a:endParaRPr/>
          </a:p>
        </p:txBody>
      </p:sp>
      <p:pic>
        <p:nvPicPr>
          <p:cNvPr descr="acai.jpg" id="2042" name="Google Shape;2042;p311"/>
          <p:cNvPicPr preferRelativeResize="0"/>
          <p:nvPr/>
        </p:nvPicPr>
        <p:blipFill rotWithShape="1">
          <a:blip r:embed="rId3">
            <a:alphaModFix/>
          </a:blip>
          <a:srcRect b="0" l="0" r="0" t="0"/>
          <a:stretch/>
        </p:blipFill>
        <p:spPr>
          <a:xfrm>
            <a:off x="5181600" y="152400"/>
            <a:ext cx="1801484" cy="2393950"/>
          </a:xfrm>
          <a:prstGeom prst="rect">
            <a:avLst/>
          </a:prstGeom>
          <a:noFill/>
          <a:ln>
            <a:noFill/>
          </a:ln>
        </p:spPr>
      </p:pic>
      <p:pic>
        <p:nvPicPr>
          <p:cNvPr descr="acai2.jpg" id="2043" name="Google Shape;2043;p311"/>
          <p:cNvPicPr preferRelativeResize="0"/>
          <p:nvPr/>
        </p:nvPicPr>
        <p:blipFill rotWithShape="1">
          <a:blip r:embed="rId4">
            <a:alphaModFix/>
          </a:blip>
          <a:srcRect b="0" l="0" r="0" t="0"/>
          <a:stretch/>
        </p:blipFill>
        <p:spPr>
          <a:xfrm>
            <a:off x="1828800" y="1"/>
            <a:ext cx="2400300" cy="1781175"/>
          </a:xfrm>
          <a:prstGeom prst="rect">
            <a:avLst/>
          </a:prstGeom>
          <a:noFill/>
          <a:ln>
            <a:noFill/>
          </a:ln>
        </p:spPr>
      </p:pic>
      <p:pic>
        <p:nvPicPr>
          <p:cNvPr descr="acai3.jpg" id="2044" name="Google Shape;2044;p311"/>
          <p:cNvPicPr preferRelativeResize="0"/>
          <p:nvPr/>
        </p:nvPicPr>
        <p:blipFill rotWithShape="1">
          <a:blip r:embed="rId5">
            <a:alphaModFix/>
          </a:blip>
          <a:srcRect b="0" l="0" r="0" t="0"/>
          <a:stretch/>
        </p:blipFill>
        <p:spPr>
          <a:xfrm>
            <a:off x="9296400" y="533400"/>
            <a:ext cx="914400" cy="1924050"/>
          </a:xfrm>
          <a:prstGeom prst="rect">
            <a:avLst/>
          </a:prstGeom>
          <a:noFill/>
          <a:ln>
            <a:noFill/>
          </a:ln>
        </p:spPr>
      </p:pic>
    </p:spTree>
  </p:cSld>
  <p:clrMapOvr>
    <a:masterClrMapping/>
  </p:clrMapOvr>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8" name="Shape 2048"/>
        <p:cNvGrpSpPr/>
        <p:nvPr/>
      </p:nvGrpSpPr>
      <p:grpSpPr>
        <a:xfrm>
          <a:off x="0" y="0"/>
          <a:ext cx="0" cy="0"/>
          <a:chOff x="0" y="0"/>
          <a:chExt cx="0" cy="0"/>
        </a:xfrm>
      </p:grpSpPr>
      <p:sp>
        <p:nvSpPr>
          <p:cNvPr id="2049" name="Google Shape;2049;p312"/>
          <p:cNvSpPr txBox="1"/>
          <p:nvPr>
            <p:ph idx="1" type="body"/>
          </p:nvPr>
        </p:nvSpPr>
        <p:spPr>
          <a:xfrm>
            <a:off x="1524000" y="1935480"/>
            <a:ext cx="9144000" cy="492252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None/>
            </a:pPr>
            <a:r>
              <a:rPr lang="en-US"/>
              <a:t>Acai berry (Cont’d)</a:t>
            </a:r>
            <a:endParaRPr/>
          </a:p>
          <a:p>
            <a:pPr indent="-228600" lvl="0" marL="228600" rtl="0" algn="l">
              <a:lnSpc>
                <a:spcPct val="90000"/>
              </a:lnSpc>
              <a:spcBef>
                <a:spcPts val="1000"/>
              </a:spcBef>
              <a:spcAft>
                <a:spcPts val="0"/>
              </a:spcAft>
              <a:buClr>
                <a:schemeClr val="dk1"/>
              </a:buClr>
              <a:buSzPts val="2800"/>
              <a:buChar char="•"/>
            </a:pPr>
            <a:r>
              <a:rPr lang="en-US"/>
              <a:t>Constituents: polyphenols, flavonoids, fatty acids</a:t>
            </a:r>
            <a:endParaRPr/>
          </a:p>
          <a:p>
            <a:pPr indent="-228600" lvl="0" marL="228600" rtl="0" algn="l">
              <a:lnSpc>
                <a:spcPct val="90000"/>
              </a:lnSpc>
              <a:spcBef>
                <a:spcPts val="1000"/>
              </a:spcBef>
              <a:spcAft>
                <a:spcPts val="0"/>
              </a:spcAft>
              <a:buClr>
                <a:schemeClr val="dk1"/>
              </a:buClr>
              <a:buSzPts val="2800"/>
              <a:buChar char="•"/>
            </a:pPr>
            <a:r>
              <a:rPr lang="en-US"/>
              <a:t>This botanical drug has become very popular despite a lack of scientific evidence</a:t>
            </a:r>
            <a:endParaRPr/>
          </a:p>
          <a:p>
            <a:pPr indent="-228600" lvl="0" marL="228600" rtl="0" algn="l">
              <a:lnSpc>
                <a:spcPct val="90000"/>
              </a:lnSpc>
              <a:spcBef>
                <a:spcPts val="1000"/>
              </a:spcBef>
              <a:spcAft>
                <a:spcPts val="0"/>
              </a:spcAft>
              <a:buClr>
                <a:schemeClr val="dk1"/>
              </a:buClr>
              <a:buSzPts val="2800"/>
              <a:buChar char="•"/>
            </a:pPr>
            <a:r>
              <a:rPr lang="en-US"/>
              <a:t>The high content of polyphenols has been linked to antioxidant, anti-inflammatory, antiproliferative and cardioprotective properties</a:t>
            </a:r>
            <a:endParaRPr/>
          </a:p>
          <a:p>
            <a:pPr indent="-228600" lvl="0" marL="228600" rtl="0" algn="l">
              <a:lnSpc>
                <a:spcPct val="90000"/>
              </a:lnSpc>
              <a:spcBef>
                <a:spcPts val="1000"/>
              </a:spcBef>
              <a:spcAft>
                <a:spcPts val="0"/>
              </a:spcAft>
              <a:buClr>
                <a:schemeClr val="dk1"/>
              </a:buClr>
              <a:buSzPts val="2800"/>
              <a:buChar char="•"/>
            </a:pPr>
            <a:r>
              <a:rPr lang="en-US"/>
              <a:t>Acai demonstrates promising potential with regard to antiproliferative activity and cardioprotection, but further studies are required</a:t>
            </a:r>
            <a:endParaRPr/>
          </a:p>
        </p:txBody>
      </p:sp>
    </p:spTree>
  </p:cSld>
  <p:clrMapOvr>
    <a:masterClrMapping/>
  </p:clrMapOvr>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3" name="Shape 2053"/>
        <p:cNvGrpSpPr/>
        <p:nvPr/>
      </p:nvGrpSpPr>
      <p:grpSpPr>
        <a:xfrm>
          <a:off x="0" y="0"/>
          <a:ext cx="0" cy="0"/>
          <a:chOff x="0" y="0"/>
          <a:chExt cx="0" cy="0"/>
        </a:xfrm>
      </p:grpSpPr>
      <p:sp>
        <p:nvSpPr>
          <p:cNvPr id="2054" name="Google Shape;2054;p313"/>
          <p:cNvSpPr txBox="1"/>
          <p:nvPr>
            <p:ph idx="1" type="body"/>
          </p:nvPr>
        </p:nvSpPr>
        <p:spPr>
          <a:xfrm>
            <a:off x="1524000" y="1935480"/>
            <a:ext cx="9144000" cy="492252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None/>
            </a:pPr>
            <a:r>
              <a:rPr lang="en-US"/>
              <a:t>Ginseng</a:t>
            </a:r>
            <a:endParaRPr/>
          </a:p>
          <a:p>
            <a:pPr indent="-228600" lvl="0" marL="228600" rtl="0" algn="l">
              <a:lnSpc>
                <a:spcPct val="90000"/>
              </a:lnSpc>
              <a:spcBef>
                <a:spcPts val="1000"/>
              </a:spcBef>
              <a:spcAft>
                <a:spcPts val="0"/>
              </a:spcAft>
              <a:buClr>
                <a:srgbClr val="008000"/>
              </a:buClr>
              <a:buSzPts val="2800"/>
              <a:buChar char="•"/>
            </a:pPr>
            <a:r>
              <a:rPr i="1" lang="en-US">
                <a:solidFill>
                  <a:srgbClr val="008000"/>
                </a:solidFill>
              </a:rPr>
              <a:t>Panax Ginseng </a:t>
            </a:r>
            <a:endParaRPr/>
          </a:p>
          <a:p>
            <a:pPr indent="-228600" lvl="0" marL="228600" rtl="0" algn="l">
              <a:lnSpc>
                <a:spcPct val="90000"/>
              </a:lnSpc>
              <a:spcBef>
                <a:spcPts val="1000"/>
              </a:spcBef>
              <a:spcAft>
                <a:spcPts val="0"/>
              </a:spcAft>
              <a:buClr>
                <a:schemeClr val="dk1"/>
              </a:buClr>
              <a:buSzPts val="2800"/>
              <a:buChar char="•"/>
            </a:pPr>
            <a:r>
              <a:rPr lang="en-US"/>
              <a:t>Native to China but cultivated widely elsewhere</a:t>
            </a:r>
            <a:endParaRPr/>
          </a:p>
          <a:p>
            <a:pPr indent="-228600" lvl="0" marL="228600" rtl="0" algn="l">
              <a:lnSpc>
                <a:spcPct val="90000"/>
              </a:lnSpc>
              <a:spcBef>
                <a:spcPts val="1000"/>
              </a:spcBef>
              <a:spcAft>
                <a:spcPts val="0"/>
              </a:spcAft>
              <a:buClr>
                <a:schemeClr val="dk1"/>
              </a:buClr>
              <a:buSzPts val="2800"/>
              <a:buChar char="•"/>
            </a:pPr>
            <a:r>
              <a:rPr lang="en-US"/>
              <a:t>Part used: </a:t>
            </a:r>
            <a:r>
              <a:rPr lang="en-US">
                <a:solidFill>
                  <a:srgbClr val="9D3232"/>
                </a:solidFill>
              </a:rPr>
              <a:t>root</a:t>
            </a:r>
            <a:endParaRPr/>
          </a:p>
          <a:p>
            <a:pPr indent="-228600" lvl="0" marL="228600" rtl="0" algn="l">
              <a:lnSpc>
                <a:spcPct val="90000"/>
              </a:lnSpc>
              <a:spcBef>
                <a:spcPts val="1000"/>
              </a:spcBef>
              <a:spcAft>
                <a:spcPts val="0"/>
              </a:spcAft>
              <a:buClr>
                <a:schemeClr val="dk1"/>
              </a:buClr>
              <a:buSzPts val="2800"/>
              <a:buChar char="•"/>
            </a:pPr>
            <a:r>
              <a:rPr lang="en-US"/>
              <a:t>Ginseng products are liable to falsification as true ginseng is expensive</a:t>
            </a:r>
            <a:endParaRPr/>
          </a:p>
          <a:p>
            <a:pPr indent="-50800" lvl="0" marL="228600" rtl="0" algn="l">
              <a:lnSpc>
                <a:spcPct val="90000"/>
              </a:lnSpc>
              <a:spcBef>
                <a:spcPts val="1000"/>
              </a:spcBef>
              <a:spcAft>
                <a:spcPts val="0"/>
              </a:spcAft>
              <a:buClr>
                <a:schemeClr val="dk1"/>
              </a:buClr>
              <a:buSzPts val="2800"/>
              <a:buNone/>
            </a:pPr>
            <a:r>
              <a:t/>
            </a:r>
            <a:endParaRPr/>
          </a:p>
        </p:txBody>
      </p:sp>
      <p:pic>
        <p:nvPicPr>
          <p:cNvPr descr="panax-ginseng-root-extract.jpg" id="2055" name="Google Shape;2055;p313"/>
          <p:cNvPicPr preferRelativeResize="0"/>
          <p:nvPr/>
        </p:nvPicPr>
        <p:blipFill rotWithShape="1">
          <a:blip r:embed="rId3">
            <a:alphaModFix/>
          </a:blip>
          <a:srcRect b="0" l="0" r="0" t="0"/>
          <a:stretch/>
        </p:blipFill>
        <p:spPr>
          <a:xfrm>
            <a:off x="4267201" y="685801"/>
            <a:ext cx="2263929" cy="2091481"/>
          </a:xfrm>
          <a:prstGeom prst="rect">
            <a:avLst/>
          </a:prstGeom>
          <a:noFill/>
          <a:ln>
            <a:noFill/>
          </a:ln>
        </p:spPr>
      </p:pic>
      <p:pic>
        <p:nvPicPr>
          <p:cNvPr descr="Panax-Ginseng.jpg" id="2056" name="Google Shape;2056;p313"/>
          <p:cNvPicPr preferRelativeResize="0"/>
          <p:nvPr/>
        </p:nvPicPr>
        <p:blipFill rotWithShape="1">
          <a:blip r:embed="rId4">
            <a:alphaModFix/>
          </a:blip>
          <a:srcRect b="0" l="0" r="0" t="0"/>
          <a:stretch/>
        </p:blipFill>
        <p:spPr>
          <a:xfrm>
            <a:off x="8458200" y="228600"/>
            <a:ext cx="1778000" cy="1333500"/>
          </a:xfrm>
          <a:prstGeom prst="rect">
            <a:avLst/>
          </a:prstGeom>
          <a:noFill/>
          <a:ln>
            <a:noFill/>
          </a:ln>
        </p:spPr>
      </p:pic>
    </p:spTree>
  </p:cSld>
  <p:clrMapOvr>
    <a:masterClrMapping/>
  </p:clrMapOvr>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0" name="Shape 2060"/>
        <p:cNvGrpSpPr/>
        <p:nvPr/>
      </p:nvGrpSpPr>
      <p:grpSpPr>
        <a:xfrm>
          <a:off x="0" y="0"/>
          <a:ext cx="0" cy="0"/>
          <a:chOff x="0" y="0"/>
          <a:chExt cx="0" cy="0"/>
        </a:xfrm>
      </p:grpSpPr>
      <p:sp>
        <p:nvSpPr>
          <p:cNvPr id="2061" name="Google Shape;2061;p314"/>
          <p:cNvSpPr txBox="1"/>
          <p:nvPr>
            <p:ph idx="1" type="body"/>
          </p:nvPr>
        </p:nvSpPr>
        <p:spPr>
          <a:xfrm>
            <a:off x="1524000" y="1219200"/>
            <a:ext cx="9144000" cy="56388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None/>
            </a:pPr>
            <a:r>
              <a:rPr lang="en-US"/>
              <a:t>Ginseng (Cont’d)</a:t>
            </a:r>
            <a:endParaRPr/>
          </a:p>
          <a:p>
            <a:pPr indent="-228600" lvl="0" marL="228600" rtl="0" algn="l">
              <a:lnSpc>
                <a:spcPct val="90000"/>
              </a:lnSpc>
              <a:spcBef>
                <a:spcPts val="1000"/>
              </a:spcBef>
              <a:spcAft>
                <a:spcPts val="0"/>
              </a:spcAft>
              <a:buClr>
                <a:schemeClr val="dk1"/>
              </a:buClr>
              <a:buSzPts val="2800"/>
              <a:buChar char="•"/>
            </a:pPr>
            <a:r>
              <a:rPr lang="en-US"/>
              <a:t>Contains saponin glycosides (the </a:t>
            </a:r>
            <a:r>
              <a:rPr lang="en-US">
                <a:solidFill>
                  <a:srgbClr val="0000FF"/>
                </a:solidFill>
              </a:rPr>
              <a:t>ginsenosides</a:t>
            </a:r>
            <a:r>
              <a:rPr lang="en-US"/>
              <a:t>)</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Ginseng is taken as a tonic for debility, insomnia, natural and premature aging, to increase alertness and improve sexual inadequacy, and for diabetes, as well as an adaptogen to relieve stress and improve stamina and concentration</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It has been suggested that these effects are due to changes in cholinergic activity, neuro-protection, and antioxidant activity </a:t>
            </a:r>
            <a:endParaRPr/>
          </a:p>
        </p:txBody>
      </p:sp>
      <p:pic>
        <p:nvPicPr>
          <p:cNvPr descr="GinsaGold-Panax-Ginseng.jpg" id="2062" name="Google Shape;2062;p314"/>
          <p:cNvPicPr preferRelativeResize="0"/>
          <p:nvPr/>
        </p:nvPicPr>
        <p:blipFill rotWithShape="1">
          <a:blip r:embed="rId3">
            <a:alphaModFix/>
          </a:blip>
          <a:srcRect b="3199" l="23600" r="23600" t="0"/>
          <a:stretch/>
        </p:blipFill>
        <p:spPr>
          <a:xfrm>
            <a:off x="8915401" y="0"/>
            <a:ext cx="1496291" cy="2743200"/>
          </a:xfrm>
          <a:prstGeom prst="rect">
            <a:avLst/>
          </a:prstGeom>
          <a:noFill/>
          <a:ln>
            <a:noFill/>
          </a:ln>
        </p:spPr>
      </p:pic>
    </p:spTree>
  </p:cSld>
  <p:clrMapOvr>
    <a:masterClrMapping/>
  </p:clrMapOvr>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6" name="Shape 2066"/>
        <p:cNvGrpSpPr/>
        <p:nvPr/>
      </p:nvGrpSpPr>
      <p:grpSpPr>
        <a:xfrm>
          <a:off x="0" y="0"/>
          <a:ext cx="0" cy="0"/>
          <a:chOff x="0" y="0"/>
          <a:chExt cx="0" cy="0"/>
        </a:xfrm>
      </p:grpSpPr>
      <p:sp>
        <p:nvSpPr>
          <p:cNvPr id="2067" name="Google Shape;2067;p315"/>
          <p:cNvSpPr txBox="1"/>
          <p:nvPr>
            <p:ph idx="1" type="body"/>
          </p:nvPr>
        </p:nvSpPr>
        <p:spPr>
          <a:xfrm>
            <a:off x="1524000" y="1295400"/>
            <a:ext cx="9144000" cy="55626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None/>
            </a:pPr>
            <a:r>
              <a:rPr lang="en-US"/>
              <a:t>Ginseng (Cont’d)</a:t>
            </a:r>
            <a:endParaRPr/>
          </a:p>
          <a:p>
            <a:pPr indent="-228600" lvl="0" marL="228600" rtl="0" algn="l">
              <a:lnSpc>
                <a:spcPct val="90000"/>
              </a:lnSpc>
              <a:spcBef>
                <a:spcPts val="1000"/>
              </a:spcBef>
              <a:spcAft>
                <a:spcPts val="0"/>
              </a:spcAft>
              <a:buClr>
                <a:schemeClr val="dk1"/>
              </a:buClr>
              <a:buSzPts val="2800"/>
              <a:buChar char="•"/>
            </a:pPr>
            <a:r>
              <a:rPr lang="en-US"/>
              <a:t>The adaptogenic effect may be due to the elevation of serum levels of corticosteroids and the reduction of catecholamines which results in homoeostasis</a:t>
            </a:r>
            <a:endParaRPr/>
          </a:p>
          <a:p>
            <a:pPr indent="-228600" lvl="0" marL="228600" rtl="0" algn="l">
              <a:lnSpc>
                <a:spcPct val="90000"/>
              </a:lnSpc>
              <a:spcBef>
                <a:spcPts val="1000"/>
              </a:spcBef>
              <a:spcAft>
                <a:spcPts val="0"/>
              </a:spcAft>
              <a:buClr>
                <a:schemeClr val="dk1"/>
              </a:buClr>
              <a:buSzPts val="2800"/>
              <a:buChar char="•"/>
            </a:pPr>
            <a:r>
              <a:rPr lang="en-US"/>
              <a:t>Ginseng also has a traditional use in diabetes, and the glycans (panaxans A–E) are hypoglycaemic in mice</a:t>
            </a:r>
            <a:endParaRPr/>
          </a:p>
          <a:p>
            <a:pPr indent="-228600" lvl="0" marL="228600" rtl="0" algn="l">
              <a:lnSpc>
                <a:spcPct val="90000"/>
              </a:lnSpc>
              <a:spcBef>
                <a:spcPts val="1000"/>
              </a:spcBef>
              <a:spcAft>
                <a:spcPts val="0"/>
              </a:spcAft>
              <a:buClr>
                <a:schemeClr val="dk1"/>
              </a:buClr>
              <a:buSzPts val="2800"/>
              <a:buChar char="•"/>
            </a:pPr>
            <a:r>
              <a:rPr lang="en-US"/>
              <a:t>Immunomodulatory activity, potentiation of analgesia and anticancer effects (by ginsenosides)</a:t>
            </a:r>
            <a:endParaRPr/>
          </a:p>
          <a:p>
            <a:pPr indent="-228600" lvl="0" marL="228600" rtl="0" algn="l">
              <a:lnSpc>
                <a:spcPct val="90000"/>
              </a:lnSpc>
              <a:spcBef>
                <a:spcPts val="1000"/>
              </a:spcBef>
              <a:spcAft>
                <a:spcPts val="0"/>
              </a:spcAft>
              <a:buClr>
                <a:schemeClr val="dk1"/>
              </a:buClr>
              <a:buSzPts val="2800"/>
              <a:buChar char="•"/>
            </a:pPr>
            <a:r>
              <a:rPr lang="en-US"/>
              <a:t>Side effects include oestrogenic effects, hypertension and irritability</a:t>
            </a:r>
            <a:endParaRPr/>
          </a:p>
        </p:txBody>
      </p:sp>
    </p:spTree>
  </p:cSld>
  <p:clrMapOvr>
    <a:masterClrMapping/>
  </p:clrMapOvr>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1" name="Shape 2071"/>
        <p:cNvGrpSpPr/>
        <p:nvPr/>
      </p:nvGrpSpPr>
      <p:grpSpPr>
        <a:xfrm>
          <a:off x="0" y="0"/>
          <a:ext cx="0" cy="0"/>
          <a:chOff x="0" y="0"/>
          <a:chExt cx="0" cy="0"/>
        </a:xfrm>
      </p:grpSpPr>
      <p:sp>
        <p:nvSpPr>
          <p:cNvPr id="2072" name="Google Shape;2072;p316"/>
          <p:cNvSpPr txBox="1"/>
          <p:nvPr>
            <p:ph idx="1" type="body"/>
          </p:nvPr>
        </p:nvSpPr>
        <p:spPr>
          <a:xfrm>
            <a:off x="1524000" y="1600200"/>
            <a:ext cx="9144000" cy="52578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None/>
            </a:pPr>
            <a:r>
              <a:rPr lang="en-US"/>
              <a:t>Tea</a:t>
            </a:r>
            <a:endParaRPr/>
          </a:p>
          <a:p>
            <a:pPr indent="-228600" lvl="0" marL="228600" rtl="0" algn="l">
              <a:lnSpc>
                <a:spcPct val="90000"/>
              </a:lnSpc>
              <a:spcBef>
                <a:spcPts val="1000"/>
              </a:spcBef>
              <a:spcAft>
                <a:spcPts val="0"/>
              </a:spcAft>
              <a:buClr>
                <a:srgbClr val="1E4E79"/>
              </a:buClr>
              <a:buSzPts val="2800"/>
              <a:buChar char="•"/>
            </a:pPr>
            <a:r>
              <a:rPr i="1" lang="en-US">
                <a:solidFill>
                  <a:srgbClr val="1E4E79"/>
                </a:solidFill>
              </a:rPr>
              <a:t>Camellia sinensis </a:t>
            </a:r>
            <a:endParaRPr/>
          </a:p>
          <a:p>
            <a:pPr indent="-228600" lvl="0" marL="228600" rtl="0" algn="l">
              <a:lnSpc>
                <a:spcPct val="90000"/>
              </a:lnSpc>
              <a:spcBef>
                <a:spcPts val="1000"/>
              </a:spcBef>
              <a:spcAft>
                <a:spcPts val="0"/>
              </a:spcAft>
              <a:buClr>
                <a:schemeClr val="dk1"/>
              </a:buClr>
              <a:buSzPts val="2800"/>
              <a:buChar char="•"/>
            </a:pPr>
            <a:r>
              <a:rPr lang="en-US"/>
              <a:t>Family: Theaceae</a:t>
            </a:r>
            <a:endParaRPr/>
          </a:p>
          <a:p>
            <a:pPr indent="-228600" lvl="0" marL="228600" rtl="0" algn="l">
              <a:lnSpc>
                <a:spcPct val="90000"/>
              </a:lnSpc>
              <a:spcBef>
                <a:spcPts val="1000"/>
              </a:spcBef>
              <a:spcAft>
                <a:spcPts val="0"/>
              </a:spcAft>
              <a:buClr>
                <a:schemeClr val="dk1"/>
              </a:buClr>
              <a:buSzPts val="2800"/>
              <a:buChar char="•"/>
            </a:pPr>
            <a:r>
              <a:rPr lang="en-US"/>
              <a:t>Green tea is not processed and thus differs from black tea, which is fermented</a:t>
            </a:r>
            <a:endParaRPr/>
          </a:p>
          <a:p>
            <a:pPr indent="-228600" lvl="0" marL="228600" rtl="0" algn="l">
              <a:lnSpc>
                <a:spcPct val="90000"/>
              </a:lnSpc>
              <a:spcBef>
                <a:spcPts val="1000"/>
              </a:spcBef>
              <a:spcAft>
                <a:spcPts val="0"/>
              </a:spcAft>
              <a:buClr>
                <a:schemeClr val="dk1"/>
              </a:buClr>
              <a:buSzPts val="2800"/>
              <a:buChar char="•"/>
            </a:pPr>
            <a:r>
              <a:rPr lang="en-US"/>
              <a:t>The leaf buds and very young </a:t>
            </a:r>
            <a:r>
              <a:rPr lang="en-US">
                <a:solidFill>
                  <a:srgbClr val="385623"/>
                </a:solidFill>
              </a:rPr>
              <a:t>leaves</a:t>
            </a:r>
            <a:r>
              <a:rPr lang="en-US"/>
              <a:t> are used to prepare the beverage and extracts for medicinal use</a:t>
            </a:r>
            <a:endParaRPr/>
          </a:p>
          <a:p>
            <a:pPr indent="-228600" lvl="0" marL="228600" rtl="0" algn="l">
              <a:lnSpc>
                <a:spcPct val="90000"/>
              </a:lnSpc>
              <a:spcBef>
                <a:spcPts val="1000"/>
              </a:spcBef>
              <a:spcAft>
                <a:spcPts val="0"/>
              </a:spcAft>
              <a:buClr>
                <a:schemeClr val="dk1"/>
              </a:buClr>
              <a:buSzPts val="2800"/>
              <a:buChar char="•"/>
            </a:pPr>
            <a:r>
              <a:rPr lang="en-US"/>
              <a:t>Tea contains </a:t>
            </a:r>
            <a:r>
              <a:rPr lang="en-US">
                <a:solidFill>
                  <a:srgbClr val="3366FF"/>
                </a:solidFill>
              </a:rPr>
              <a:t>caffeine</a:t>
            </a:r>
            <a:r>
              <a:rPr lang="en-US"/>
              <a:t>, and much smaller amounts of other xanthines such as </a:t>
            </a:r>
            <a:r>
              <a:rPr lang="en-US">
                <a:solidFill>
                  <a:srgbClr val="3366FF"/>
                </a:solidFill>
              </a:rPr>
              <a:t>theophylline</a:t>
            </a:r>
            <a:r>
              <a:rPr lang="en-US"/>
              <a:t> and </a:t>
            </a:r>
            <a:r>
              <a:rPr lang="en-US">
                <a:solidFill>
                  <a:srgbClr val="3366FF"/>
                </a:solidFill>
              </a:rPr>
              <a:t>theobromine</a:t>
            </a:r>
            <a:r>
              <a:rPr lang="en-US"/>
              <a:t>, </a:t>
            </a:r>
            <a:r>
              <a:rPr lang="en-US">
                <a:solidFill>
                  <a:srgbClr val="3366FF"/>
                </a:solidFill>
              </a:rPr>
              <a:t>polyphenols </a:t>
            </a:r>
            <a:r>
              <a:rPr lang="en-US"/>
              <a:t>which are antioxidant </a:t>
            </a:r>
            <a:endParaRPr/>
          </a:p>
        </p:txBody>
      </p:sp>
      <p:pic>
        <p:nvPicPr>
          <p:cNvPr descr="camelia.jpg" id="2073" name="Google Shape;2073;p316"/>
          <p:cNvPicPr preferRelativeResize="0"/>
          <p:nvPr/>
        </p:nvPicPr>
        <p:blipFill rotWithShape="1">
          <a:blip r:embed="rId3">
            <a:alphaModFix/>
          </a:blip>
          <a:srcRect b="0" l="0" r="0" t="0"/>
          <a:stretch/>
        </p:blipFill>
        <p:spPr>
          <a:xfrm>
            <a:off x="7148514" y="0"/>
            <a:ext cx="3519487" cy="2636218"/>
          </a:xfrm>
          <a:prstGeom prst="rect">
            <a:avLst/>
          </a:prstGeom>
          <a:noFill/>
          <a:ln>
            <a:noFill/>
          </a:ln>
        </p:spPr>
      </p:pic>
    </p:spTree>
  </p:cSld>
  <p:clrMapOvr>
    <a:masterClrMapping/>
  </p:clrMapOvr>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7" name="Shape 2077"/>
        <p:cNvGrpSpPr/>
        <p:nvPr/>
      </p:nvGrpSpPr>
      <p:grpSpPr>
        <a:xfrm>
          <a:off x="0" y="0"/>
          <a:ext cx="0" cy="0"/>
          <a:chOff x="0" y="0"/>
          <a:chExt cx="0" cy="0"/>
        </a:xfrm>
      </p:grpSpPr>
      <p:sp>
        <p:nvSpPr>
          <p:cNvPr id="2078" name="Google Shape;2078;p317"/>
          <p:cNvSpPr txBox="1"/>
          <p:nvPr>
            <p:ph idx="1" type="body"/>
          </p:nvPr>
        </p:nvSpPr>
        <p:spPr>
          <a:xfrm>
            <a:off x="1524000" y="914400"/>
            <a:ext cx="9144000" cy="5943600"/>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dk1"/>
              </a:buClr>
              <a:buSzPct val="100000"/>
              <a:buNone/>
            </a:pPr>
            <a:r>
              <a:rPr lang="en-US"/>
              <a:t>Tea uses</a:t>
            </a:r>
            <a:endParaRPr/>
          </a:p>
          <a:p>
            <a:pPr indent="-228600" lvl="0" marL="228600" rtl="0" algn="l">
              <a:lnSpc>
                <a:spcPct val="90000"/>
              </a:lnSpc>
              <a:spcBef>
                <a:spcPts val="1000"/>
              </a:spcBef>
              <a:spcAft>
                <a:spcPts val="0"/>
              </a:spcAft>
              <a:buClr>
                <a:schemeClr val="dk1"/>
              </a:buClr>
              <a:buSzPct val="100000"/>
              <a:buChar char="•"/>
            </a:pPr>
            <a:r>
              <a:rPr lang="en-US"/>
              <a:t>Antioxidant</a:t>
            </a:r>
            <a:endParaRPr/>
          </a:p>
          <a:p>
            <a:pPr indent="-228600" lvl="0" marL="228600" rtl="0" algn="l">
              <a:lnSpc>
                <a:spcPct val="90000"/>
              </a:lnSpc>
              <a:spcBef>
                <a:spcPts val="1000"/>
              </a:spcBef>
              <a:spcAft>
                <a:spcPts val="0"/>
              </a:spcAft>
              <a:buClr>
                <a:schemeClr val="dk1"/>
              </a:buClr>
              <a:buSzPct val="100000"/>
              <a:buChar char="•"/>
            </a:pPr>
            <a:r>
              <a:rPr lang="en-US"/>
              <a:t>Green tea is used medicinally more frequently than black tea</a:t>
            </a:r>
            <a:endParaRPr/>
          </a:p>
          <a:p>
            <a:pPr indent="-228600" lvl="0" marL="228600" rtl="0" algn="l">
              <a:lnSpc>
                <a:spcPct val="90000"/>
              </a:lnSpc>
              <a:spcBef>
                <a:spcPts val="1000"/>
              </a:spcBef>
              <a:spcAft>
                <a:spcPts val="0"/>
              </a:spcAft>
              <a:buClr>
                <a:schemeClr val="dk1"/>
              </a:buClr>
              <a:buSzPct val="100000"/>
              <a:buChar char="•"/>
            </a:pPr>
            <a:r>
              <a:rPr lang="en-US"/>
              <a:t>The stimulant and diuretic properties are due to caffeine </a:t>
            </a:r>
            <a:endParaRPr/>
          </a:p>
          <a:p>
            <a:pPr indent="-228600" lvl="0" marL="228600" rtl="0" algn="l">
              <a:lnSpc>
                <a:spcPct val="90000"/>
              </a:lnSpc>
              <a:spcBef>
                <a:spcPts val="1000"/>
              </a:spcBef>
              <a:spcAft>
                <a:spcPts val="0"/>
              </a:spcAft>
              <a:buClr>
                <a:schemeClr val="dk1"/>
              </a:buClr>
              <a:buSzPct val="100000"/>
              <a:buChar char="•"/>
            </a:pPr>
            <a:r>
              <a:rPr lang="en-US"/>
              <a:t>The astringency and antioxidant effects are due to polyphenols</a:t>
            </a:r>
            <a:endParaRPr/>
          </a:p>
          <a:p>
            <a:pPr indent="-228600" lvl="0" marL="228600" rtl="0" algn="l">
              <a:lnSpc>
                <a:spcPct val="90000"/>
              </a:lnSpc>
              <a:spcBef>
                <a:spcPts val="1000"/>
              </a:spcBef>
              <a:spcAft>
                <a:spcPts val="0"/>
              </a:spcAft>
              <a:buClr>
                <a:schemeClr val="dk1"/>
              </a:buClr>
              <a:buSzPct val="100000"/>
              <a:buChar char="•"/>
            </a:pPr>
            <a:r>
              <a:rPr lang="en-US"/>
              <a:t>Tea is useful in diarrhea, and in China is used for many types of dysentery</a:t>
            </a:r>
            <a:endParaRPr/>
          </a:p>
          <a:p>
            <a:pPr indent="-228600" lvl="0" marL="228600" rtl="0" algn="l">
              <a:lnSpc>
                <a:spcPct val="90000"/>
              </a:lnSpc>
              <a:spcBef>
                <a:spcPts val="1000"/>
              </a:spcBef>
              <a:spcAft>
                <a:spcPts val="0"/>
              </a:spcAft>
              <a:buClr>
                <a:schemeClr val="dk1"/>
              </a:buClr>
              <a:buSzPct val="100000"/>
              <a:buChar char="•"/>
            </a:pPr>
            <a:r>
              <a:rPr lang="en-US"/>
              <a:t>The polyphenols in green tea have cancer chemopreventive properties due to their antioxidant capacity</a:t>
            </a:r>
            <a:endParaRPr/>
          </a:p>
          <a:p>
            <a:pPr indent="-228600" lvl="0" marL="228600" rtl="0" algn="l">
              <a:lnSpc>
                <a:spcPct val="90000"/>
              </a:lnSpc>
              <a:spcBef>
                <a:spcPts val="1000"/>
              </a:spcBef>
              <a:spcAft>
                <a:spcPts val="0"/>
              </a:spcAft>
              <a:buClr>
                <a:schemeClr val="dk1"/>
              </a:buClr>
              <a:buSzPct val="100000"/>
              <a:buChar char="•"/>
            </a:pPr>
            <a:r>
              <a:rPr lang="en-US"/>
              <a:t>Habitual consumption of green tea is generally associated with a lower incidence of cancer </a:t>
            </a:r>
            <a:endParaRPr/>
          </a:p>
          <a:p>
            <a:pPr indent="-228600" lvl="0" marL="228600" rtl="0" algn="l">
              <a:lnSpc>
                <a:spcPct val="90000"/>
              </a:lnSpc>
              <a:spcBef>
                <a:spcPts val="1000"/>
              </a:spcBef>
              <a:spcAft>
                <a:spcPts val="0"/>
              </a:spcAft>
              <a:buClr>
                <a:schemeClr val="dk1"/>
              </a:buClr>
              <a:buSzPct val="100000"/>
              <a:buChar char="•"/>
            </a:pPr>
            <a:r>
              <a:rPr lang="en-US"/>
              <a:t>Black tea has similar health benefits, due to the tea pigments </a:t>
            </a:r>
            <a:endParaRPr/>
          </a:p>
        </p:txBody>
      </p:sp>
    </p:spTree>
  </p:cSld>
  <p:clrMapOvr>
    <a:masterClrMapping/>
  </p:clrMapOvr>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2" name="Shape 2082"/>
        <p:cNvGrpSpPr/>
        <p:nvPr/>
      </p:nvGrpSpPr>
      <p:grpSpPr>
        <a:xfrm>
          <a:off x="0" y="0"/>
          <a:ext cx="0" cy="0"/>
          <a:chOff x="0" y="0"/>
          <a:chExt cx="0" cy="0"/>
        </a:xfrm>
      </p:grpSpPr>
      <p:sp>
        <p:nvSpPr>
          <p:cNvPr id="2083" name="Google Shape;2083;p318"/>
          <p:cNvSpPr txBox="1"/>
          <p:nvPr>
            <p:ph idx="1" type="body"/>
          </p:nvPr>
        </p:nvSpPr>
        <p:spPr>
          <a:xfrm>
            <a:off x="1524000" y="914400"/>
            <a:ext cx="9144000" cy="59436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None/>
            </a:pPr>
            <a:r>
              <a:rPr lang="en-US"/>
              <a:t>Tea uses</a:t>
            </a:r>
            <a:endParaRPr/>
          </a:p>
          <a:p>
            <a:pPr indent="-228600" lvl="0" marL="228600" rtl="0" algn="l">
              <a:lnSpc>
                <a:spcPct val="90000"/>
              </a:lnSpc>
              <a:spcBef>
                <a:spcPts val="1000"/>
              </a:spcBef>
              <a:spcAft>
                <a:spcPts val="0"/>
              </a:spcAft>
              <a:buClr>
                <a:schemeClr val="dk1"/>
              </a:buClr>
              <a:buSzPts val="2800"/>
              <a:buChar char="•"/>
            </a:pPr>
            <a:r>
              <a:rPr lang="en-US"/>
              <a:t>Tea is drunk in nearly every country in the world for its refreshing, mildly stimulating and analgesic effects</a:t>
            </a:r>
            <a:endParaRPr/>
          </a:p>
          <a:p>
            <a:pPr indent="-228600" lvl="0" marL="228600" rtl="0" algn="l">
              <a:lnSpc>
                <a:spcPct val="90000"/>
              </a:lnSpc>
              <a:spcBef>
                <a:spcPts val="1000"/>
              </a:spcBef>
              <a:spcAft>
                <a:spcPts val="0"/>
              </a:spcAft>
              <a:buClr>
                <a:schemeClr val="dk1"/>
              </a:buClr>
              <a:buSzPts val="2800"/>
              <a:buChar char="•"/>
            </a:pPr>
            <a:r>
              <a:rPr lang="en-US"/>
              <a:t>Anti-inflammatory and antitumour effects have been described, due to inhibition of the transcription factor NF-kB</a:t>
            </a:r>
            <a:endParaRPr/>
          </a:p>
          <a:p>
            <a:pPr indent="-228600" lvl="0" marL="228600" rtl="0" algn="l">
              <a:lnSpc>
                <a:spcPct val="90000"/>
              </a:lnSpc>
              <a:spcBef>
                <a:spcPts val="1000"/>
              </a:spcBef>
              <a:spcAft>
                <a:spcPts val="0"/>
              </a:spcAft>
              <a:buClr>
                <a:schemeClr val="dk1"/>
              </a:buClr>
              <a:buSzPts val="2800"/>
              <a:buChar char="•"/>
            </a:pPr>
            <a:r>
              <a:rPr lang="en-US"/>
              <a:t>The risk of breast and stomach cancers  appears to be lower for green tea drinkers</a:t>
            </a:r>
            <a:endParaRPr/>
          </a:p>
          <a:p>
            <a:pPr indent="-228600" lvl="0" marL="228600" rtl="0" algn="l">
              <a:lnSpc>
                <a:spcPct val="90000"/>
              </a:lnSpc>
              <a:spcBef>
                <a:spcPts val="1000"/>
              </a:spcBef>
              <a:spcAft>
                <a:spcPts val="0"/>
              </a:spcAft>
              <a:buClr>
                <a:schemeClr val="dk1"/>
              </a:buClr>
              <a:buSzPts val="2800"/>
              <a:buChar char="•"/>
            </a:pPr>
            <a:r>
              <a:rPr lang="en-US"/>
              <a:t>Black tea consumption is associated with a lower risk of death from ischaemic heart disease and has been shown to reverse endothelial dysfunction in coronary heart disease</a:t>
            </a:r>
            <a:endParaRPr/>
          </a:p>
          <a:p>
            <a:pPr indent="-228600" lvl="0" marL="228600" rtl="0" algn="l">
              <a:lnSpc>
                <a:spcPct val="90000"/>
              </a:lnSpc>
              <a:spcBef>
                <a:spcPts val="1000"/>
              </a:spcBef>
              <a:spcAft>
                <a:spcPts val="0"/>
              </a:spcAft>
              <a:buClr>
                <a:schemeClr val="dk1"/>
              </a:buClr>
              <a:buSzPts val="2800"/>
              <a:buChar char="•"/>
            </a:pPr>
            <a:r>
              <a:rPr lang="en-US"/>
              <a:t>Tea is antimicrobial and anticariogenic, and is even reputed to help weight loss</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121"/>
          <p:cNvSpPr txBox="1"/>
          <p:nvPr>
            <p:ph type="title"/>
          </p:nvPr>
        </p:nvSpPr>
        <p:spPr>
          <a:xfrm>
            <a:off x="2057400" y="381000"/>
            <a:ext cx="4724400" cy="762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accent1"/>
              </a:buClr>
              <a:buSzPts val="2900"/>
              <a:buFont typeface="Trebuchet MS"/>
              <a:buNone/>
            </a:pPr>
            <a:r>
              <a:rPr lang="en-US" sz="2900"/>
              <a:t>Uses of Lavender</a:t>
            </a:r>
            <a:endParaRPr/>
          </a:p>
        </p:txBody>
      </p:sp>
      <p:sp>
        <p:nvSpPr>
          <p:cNvPr id="873" name="Google Shape;873;p121"/>
          <p:cNvSpPr txBox="1"/>
          <p:nvPr>
            <p:ph idx="1" type="body"/>
          </p:nvPr>
        </p:nvSpPr>
        <p:spPr>
          <a:xfrm>
            <a:off x="2133600" y="1143001"/>
            <a:ext cx="8534400" cy="4987925"/>
          </a:xfrm>
          <a:prstGeom prst="rect">
            <a:avLst/>
          </a:prstGeom>
          <a:noFill/>
          <a:ln>
            <a:noFill/>
          </a:ln>
        </p:spPr>
        <p:txBody>
          <a:bodyPr anchorCtr="0" anchor="t" bIns="45700" lIns="91425" spcFirstLastPara="1" rIns="91425" wrap="square" tIns="45700">
            <a:normAutofit lnSpcReduction="10000"/>
          </a:bodyPr>
          <a:lstStyle/>
          <a:p>
            <a:pPr indent="-609600" lvl="0" marL="609600" rtl="0" algn="l">
              <a:spcBef>
                <a:spcPts val="0"/>
              </a:spcBef>
              <a:spcAft>
                <a:spcPts val="0"/>
              </a:spcAft>
              <a:buSzPts val="2160"/>
              <a:buFont typeface="Trebuchet MS"/>
              <a:buAutoNum type="arabicPeriod"/>
            </a:pPr>
            <a:r>
              <a:rPr lang="en-US"/>
              <a:t>Perfumes , creams , lotions , Shampoo (cosmetics).</a:t>
            </a:r>
            <a:endParaRPr/>
          </a:p>
          <a:p>
            <a:pPr indent="-609600" lvl="0" marL="609600" rtl="0" algn="l">
              <a:spcBef>
                <a:spcPts val="1000"/>
              </a:spcBef>
              <a:spcAft>
                <a:spcPts val="0"/>
              </a:spcAft>
              <a:buSzPts val="2160"/>
              <a:buFont typeface="Trebuchet MS"/>
              <a:buAutoNum type="arabicPeriod"/>
            </a:pPr>
            <a:r>
              <a:rPr lang="en-US">
                <a:solidFill>
                  <a:srgbClr val="0000FF"/>
                </a:solidFill>
              </a:rPr>
              <a:t>Sedative (aromatherapy)</a:t>
            </a:r>
            <a:r>
              <a:rPr lang="en-US"/>
              <a:t>.</a:t>
            </a:r>
            <a:endParaRPr/>
          </a:p>
          <a:p>
            <a:pPr indent="-609600" lvl="0" marL="609600" rtl="0" algn="l">
              <a:spcBef>
                <a:spcPts val="1000"/>
              </a:spcBef>
              <a:spcAft>
                <a:spcPts val="0"/>
              </a:spcAft>
              <a:buSzPts val="2160"/>
              <a:buFont typeface="Trebuchet MS"/>
              <a:buAutoNum type="arabicPeriod"/>
            </a:pPr>
            <a:r>
              <a:rPr lang="en-US">
                <a:solidFill>
                  <a:srgbClr val="0000FF"/>
                </a:solidFill>
              </a:rPr>
              <a:t>Antispasmodic . </a:t>
            </a:r>
            <a:endParaRPr/>
          </a:p>
          <a:p>
            <a:pPr indent="-609600" lvl="0" marL="609600" rtl="0" algn="l">
              <a:spcBef>
                <a:spcPts val="1000"/>
              </a:spcBef>
              <a:spcAft>
                <a:spcPts val="0"/>
              </a:spcAft>
              <a:buSzPts val="2160"/>
              <a:buFont typeface="Trebuchet MS"/>
              <a:buAutoNum type="arabicPeriod"/>
            </a:pPr>
            <a:r>
              <a:rPr lang="en-US">
                <a:solidFill>
                  <a:srgbClr val="0000FF"/>
                </a:solidFill>
              </a:rPr>
              <a:t>Have antiseptic and anti-inflammatory properties</a:t>
            </a:r>
            <a:endParaRPr/>
          </a:p>
          <a:p>
            <a:pPr indent="-609600" lvl="0" marL="609600" rtl="0" algn="l">
              <a:spcBef>
                <a:spcPts val="1000"/>
              </a:spcBef>
              <a:spcAft>
                <a:spcPts val="0"/>
              </a:spcAft>
              <a:buSzPts val="2160"/>
              <a:buNone/>
            </a:pPr>
            <a:r>
              <a:rPr lang="en-US"/>
              <a:t>Toxicity:  Used topically, lavender oil is cytotoxic. </a:t>
            </a:r>
            <a:endParaRPr/>
          </a:p>
          <a:p>
            <a:pPr indent="0" lvl="0" marL="0" rtl="0" algn="l">
              <a:spcBef>
                <a:spcPts val="1000"/>
              </a:spcBef>
              <a:spcAft>
                <a:spcPts val="0"/>
              </a:spcAft>
              <a:buSzPts val="1440"/>
              <a:buNone/>
            </a:pPr>
            <a:r>
              <a:t/>
            </a:r>
            <a:endParaRPr/>
          </a:p>
          <a:p>
            <a:pPr indent="0" lvl="0" marL="0" rtl="0" algn="l">
              <a:spcBef>
                <a:spcPts val="1000"/>
              </a:spcBef>
              <a:spcAft>
                <a:spcPts val="0"/>
              </a:spcAft>
              <a:buSzPts val="1440"/>
              <a:buNone/>
            </a:pPr>
            <a:r>
              <a:rPr lang="en-US"/>
              <a:t>Volatile oil constituents : 1. Linalool 2. Limonene 3. Cineole </a:t>
            </a:r>
            <a:endParaRPr/>
          </a:p>
          <a:p>
            <a:pPr indent="-609600" lvl="0" marL="609600" rtl="0" algn="l">
              <a:spcBef>
                <a:spcPts val="1000"/>
              </a:spcBef>
              <a:spcAft>
                <a:spcPts val="0"/>
              </a:spcAft>
              <a:buSzPts val="2160"/>
              <a:buNone/>
            </a:pPr>
            <a:r>
              <a:t/>
            </a:r>
            <a:endParaRPr/>
          </a:p>
          <a:p>
            <a:pPr indent="-609600" lvl="0" marL="609600" rtl="0" algn="l">
              <a:spcBef>
                <a:spcPts val="1000"/>
              </a:spcBef>
              <a:spcAft>
                <a:spcPts val="0"/>
              </a:spcAft>
              <a:buSzPts val="2160"/>
              <a:buNone/>
            </a:pPr>
            <a:r>
              <a:t/>
            </a:r>
            <a:endParaRPr/>
          </a:p>
          <a:p>
            <a:pPr indent="-609600" lvl="0" marL="609600" rtl="0" algn="l">
              <a:spcBef>
                <a:spcPts val="1000"/>
              </a:spcBef>
              <a:spcAft>
                <a:spcPts val="0"/>
              </a:spcAft>
              <a:buSzPts val="2160"/>
              <a:buNone/>
            </a:pPr>
            <a:r>
              <a:rPr lang="en-US"/>
              <a:t>Drugs</a:t>
            </a:r>
            <a:endParaRPr/>
          </a:p>
          <a:p>
            <a:pPr indent="-342900" lvl="0" marL="342900" rtl="0" algn="l">
              <a:spcBef>
                <a:spcPts val="1000"/>
              </a:spcBef>
              <a:spcAft>
                <a:spcPts val="0"/>
              </a:spcAft>
              <a:buSzPts val="1440"/>
              <a:buChar char="►"/>
            </a:pPr>
            <a:r>
              <a:rPr lang="en-US"/>
              <a:t>Headache Pads®: Gel pads</a:t>
            </a:r>
            <a:endParaRPr/>
          </a:p>
          <a:p>
            <a:pPr indent="-285750" lvl="1" marL="742950" rtl="0" algn="l">
              <a:spcBef>
                <a:spcPts val="1000"/>
              </a:spcBef>
              <a:spcAft>
                <a:spcPts val="0"/>
              </a:spcAft>
              <a:buSzPts val="1280"/>
              <a:buChar char="►"/>
            </a:pPr>
            <a:r>
              <a:rPr lang="en-US"/>
              <a:t>Menthol, Eucalyptus, Lavender</a:t>
            </a:r>
            <a:endParaRPr/>
          </a:p>
          <a:p>
            <a:pPr indent="-285750" lvl="1" marL="742950" rtl="0" algn="l">
              <a:spcBef>
                <a:spcPts val="1000"/>
              </a:spcBef>
              <a:spcAft>
                <a:spcPts val="0"/>
              </a:spcAft>
              <a:buSzPts val="1280"/>
              <a:buChar char="►"/>
            </a:pPr>
            <a:r>
              <a:rPr lang="en-US"/>
              <a:t>Relief headache and migraine </a:t>
            </a:r>
            <a:endParaRPr/>
          </a:p>
          <a:p>
            <a:pPr indent="-609600" lvl="0" marL="609600" rtl="0" algn="l">
              <a:spcBef>
                <a:spcPts val="1000"/>
              </a:spcBef>
              <a:spcAft>
                <a:spcPts val="0"/>
              </a:spcAft>
              <a:buSzPts val="2160"/>
              <a:buNone/>
            </a:pPr>
            <a:r>
              <a:t/>
            </a:r>
            <a:endParaRPr/>
          </a:p>
          <a:p>
            <a:pPr indent="-512444" lvl="0" marL="609600" rtl="0" algn="l">
              <a:spcBef>
                <a:spcPts val="1000"/>
              </a:spcBef>
              <a:spcAft>
                <a:spcPts val="0"/>
              </a:spcAft>
              <a:buClr>
                <a:srgbClr val="FF0000"/>
              </a:buClr>
              <a:buSzPts val="1530"/>
              <a:buFont typeface="Noto Sans Symbols"/>
              <a:buNone/>
            </a:pPr>
            <a:r>
              <a:t/>
            </a:r>
            <a:endParaRPr/>
          </a:p>
        </p:txBody>
      </p:sp>
    </p:spTree>
  </p:cSld>
  <p:clrMapOvr>
    <a:masterClrMapping/>
  </p:clrMapOvr>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7" name="Shape 2087"/>
        <p:cNvGrpSpPr/>
        <p:nvPr/>
      </p:nvGrpSpPr>
      <p:grpSpPr>
        <a:xfrm>
          <a:off x="0" y="0"/>
          <a:ext cx="0" cy="0"/>
          <a:chOff x="0" y="0"/>
          <a:chExt cx="0" cy="0"/>
        </a:xfrm>
      </p:grpSpPr>
      <p:sp>
        <p:nvSpPr>
          <p:cNvPr id="2088" name="Google Shape;2088;p319"/>
          <p:cNvSpPr txBox="1"/>
          <p:nvPr>
            <p:ph idx="1" type="body"/>
          </p:nvPr>
        </p:nvSpPr>
        <p:spPr>
          <a:xfrm>
            <a:off x="1524000" y="1935480"/>
            <a:ext cx="9144000" cy="438912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None/>
            </a:pPr>
            <a:r>
              <a:rPr lang="en-US"/>
              <a:t>Tea safety issues</a:t>
            </a:r>
            <a:endParaRPr/>
          </a:p>
          <a:p>
            <a:pPr indent="-228600" lvl="0" marL="228600" rtl="0" algn="l">
              <a:lnSpc>
                <a:spcPct val="90000"/>
              </a:lnSpc>
              <a:spcBef>
                <a:spcPts val="1000"/>
              </a:spcBef>
              <a:spcAft>
                <a:spcPts val="0"/>
              </a:spcAft>
              <a:buClr>
                <a:schemeClr val="dk1"/>
              </a:buClr>
              <a:buSzPts val="2800"/>
              <a:buChar char="•"/>
            </a:pPr>
            <a:r>
              <a:rPr lang="en-US"/>
              <a:t>Tea as a beverage is non-toxic in the usual amounts ingested, although it can cause GI upsets and nervous irritability due to caffeine</a:t>
            </a:r>
            <a:endParaRPr/>
          </a:p>
          <a:p>
            <a:pPr indent="-228600" lvl="0" marL="228600" rtl="0" algn="l">
              <a:lnSpc>
                <a:spcPct val="90000"/>
              </a:lnSpc>
              <a:spcBef>
                <a:spcPts val="1000"/>
              </a:spcBef>
              <a:spcAft>
                <a:spcPts val="0"/>
              </a:spcAft>
              <a:buClr>
                <a:schemeClr val="dk1"/>
              </a:buClr>
              <a:buSzPts val="2800"/>
              <a:buChar char="•"/>
            </a:pPr>
            <a:r>
              <a:rPr lang="en-US"/>
              <a:t>Concerns about the safety of concentrated preparations or excessive consumption of green tea are present</a:t>
            </a:r>
            <a:endParaRPr/>
          </a:p>
          <a:p>
            <a:pPr indent="-228600" lvl="0" marL="228600" rtl="0" algn="l">
              <a:lnSpc>
                <a:spcPct val="90000"/>
              </a:lnSpc>
              <a:spcBef>
                <a:spcPts val="1000"/>
              </a:spcBef>
              <a:spcAft>
                <a:spcPts val="0"/>
              </a:spcAft>
              <a:buClr>
                <a:schemeClr val="dk1"/>
              </a:buClr>
              <a:buSzPts val="2800"/>
              <a:buChar char="•"/>
            </a:pPr>
            <a:r>
              <a:rPr lang="en-US"/>
              <a:t>Cases of hepatotoxicity have been associated with high doses of green tea-containing dietary supplements</a:t>
            </a:r>
            <a:endParaRPr/>
          </a:p>
        </p:txBody>
      </p:sp>
    </p:spTree>
  </p:cSld>
  <p:clrMapOvr>
    <a:masterClrMapping/>
  </p:clrMapOvr>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2" name="Shape 2092"/>
        <p:cNvGrpSpPr/>
        <p:nvPr/>
      </p:nvGrpSpPr>
      <p:grpSpPr>
        <a:xfrm>
          <a:off x="0" y="0"/>
          <a:ext cx="0" cy="0"/>
          <a:chOff x="0" y="0"/>
          <a:chExt cx="0" cy="0"/>
        </a:xfrm>
      </p:grpSpPr>
      <p:sp>
        <p:nvSpPr>
          <p:cNvPr id="2093" name="Google Shape;2093;p32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Calibri"/>
              <a:buNone/>
            </a:pPr>
            <a:r>
              <a:rPr lang="en-US"/>
              <a:t>Anticancer Natural Products</a:t>
            </a:r>
            <a:endParaRPr/>
          </a:p>
        </p:txBody>
      </p:sp>
    </p:spTree>
  </p:cSld>
  <p:clrMapOvr>
    <a:masterClrMapping/>
  </p:clrMapOvr>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7" name="Shape 2097"/>
        <p:cNvGrpSpPr/>
        <p:nvPr/>
      </p:nvGrpSpPr>
      <p:grpSpPr>
        <a:xfrm>
          <a:off x="0" y="0"/>
          <a:ext cx="0" cy="0"/>
          <a:chOff x="0" y="0"/>
          <a:chExt cx="0" cy="0"/>
        </a:xfrm>
      </p:grpSpPr>
      <p:sp>
        <p:nvSpPr>
          <p:cNvPr id="2098" name="Google Shape;2098;p321"/>
          <p:cNvSpPr txBox="1"/>
          <p:nvPr>
            <p:ph idx="1" type="body"/>
          </p:nvPr>
        </p:nvSpPr>
        <p:spPr>
          <a:xfrm>
            <a:off x="1524000" y="1371600"/>
            <a:ext cx="9144000" cy="438912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US"/>
              <a:t>Natural products from marine or plant sources have made an enormous impact on the discovery of compounds that kill cancer cells</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60% of all cancer drugs that are used are either natural products or owe their origin to a natural source</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The National Cancer Institute (NCI) in the US conducted studies on cytotoxic agents from nature that lead to the identification of a number of anticancer drugs</a:t>
            </a:r>
            <a:br>
              <a:rPr lang="en-US"/>
            </a:br>
            <a:r>
              <a:rPr lang="en-US"/>
              <a:t>الدراسة على البشر تأخذ وقت أطول من الدراسة على الحيوانات </a:t>
            </a:r>
            <a:endParaRPr/>
          </a:p>
        </p:txBody>
      </p:sp>
    </p:spTree>
  </p:cSld>
  <p:clrMapOvr>
    <a:masterClrMapping/>
  </p:clrMapOvr>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2" name="Shape 2102"/>
        <p:cNvGrpSpPr/>
        <p:nvPr/>
      </p:nvGrpSpPr>
      <p:grpSpPr>
        <a:xfrm>
          <a:off x="0" y="0"/>
          <a:ext cx="0" cy="0"/>
          <a:chOff x="0" y="0"/>
          <a:chExt cx="0" cy="0"/>
        </a:xfrm>
      </p:grpSpPr>
      <p:sp>
        <p:nvSpPr>
          <p:cNvPr id="2103" name="Google Shape;2103;p322"/>
          <p:cNvSpPr txBox="1"/>
          <p:nvPr>
            <p:ph idx="1" type="body"/>
          </p:nvPr>
        </p:nvSpPr>
        <p:spPr>
          <a:xfrm>
            <a:off x="1524000" y="1935480"/>
            <a:ext cx="9144000" cy="4922520"/>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rgbClr val="833C0B"/>
              </a:buClr>
              <a:buSzPct val="100000"/>
              <a:buNone/>
            </a:pPr>
            <a:r>
              <a:rPr i="1" lang="en-US">
                <a:solidFill>
                  <a:srgbClr val="833C0B"/>
                </a:solidFill>
              </a:rPr>
              <a:t>Vinca rosea </a:t>
            </a:r>
            <a:r>
              <a:rPr i="1" lang="en-US"/>
              <a:t>(</a:t>
            </a:r>
            <a:r>
              <a:rPr lang="en-US"/>
              <a:t>periwinkle)</a:t>
            </a:r>
            <a:endParaRPr i="1"/>
          </a:p>
          <a:p>
            <a:pPr indent="-64135" lvl="0" marL="228600" rtl="0" algn="l">
              <a:lnSpc>
                <a:spcPct val="90000"/>
              </a:lnSpc>
              <a:spcBef>
                <a:spcPts val="1000"/>
              </a:spcBef>
              <a:spcAft>
                <a:spcPts val="0"/>
              </a:spcAft>
              <a:buClr>
                <a:schemeClr val="dk1"/>
              </a:buClr>
              <a:buSzPct val="100000"/>
              <a:buNone/>
            </a:pPr>
            <a:r>
              <a:t/>
            </a:r>
            <a:endParaRPr/>
          </a:p>
          <a:p>
            <a:pPr indent="-228600" lvl="0" marL="228600" rtl="0" algn="l">
              <a:lnSpc>
                <a:spcPct val="90000"/>
              </a:lnSpc>
              <a:spcBef>
                <a:spcPts val="1000"/>
              </a:spcBef>
              <a:spcAft>
                <a:spcPts val="0"/>
              </a:spcAft>
              <a:buClr>
                <a:schemeClr val="dk1"/>
              </a:buClr>
              <a:buSzPct val="100000"/>
              <a:buChar char="•"/>
            </a:pPr>
            <a:r>
              <a:rPr lang="en-US"/>
              <a:t>The plant was used as a folk remedy for diabetes </a:t>
            </a:r>
            <a:endParaRPr/>
          </a:p>
          <a:p>
            <a:pPr indent="-64135" lvl="0" marL="228600" rtl="0" algn="l">
              <a:lnSpc>
                <a:spcPct val="90000"/>
              </a:lnSpc>
              <a:spcBef>
                <a:spcPts val="1000"/>
              </a:spcBef>
              <a:spcAft>
                <a:spcPts val="0"/>
              </a:spcAft>
              <a:buClr>
                <a:schemeClr val="dk1"/>
              </a:buClr>
              <a:buSzPct val="100000"/>
              <a:buNone/>
            </a:pPr>
            <a:r>
              <a:t/>
            </a:r>
            <a:endParaRPr/>
          </a:p>
          <a:p>
            <a:pPr indent="-228600" lvl="0" marL="228600" rtl="0" algn="l">
              <a:lnSpc>
                <a:spcPct val="90000"/>
              </a:lnSpc>
              <a:spcBef>
                <a:spcPts val="1000"/>
              </a:spcBef>
              <a:spcAft>
                <a:spcPts val="0"/>
              </a:spcAft>
              <a:buClr>
                <a:schemeClr val="dk1"/>
              </a:buClr>
              <a:buSzPct val="100000"/>
              <a:buChar char="•"/>
            </a:pPr>
            <a:r>
              <a:rPr lang="en-US"/>
              <a:t>In China, the plant has been used for its astringent and diuretic properties and as a cough remedy</a:t>
            </a:r>
            <a:endParaRPr/>
          </a:p>
          <a:p>
            <a:pPr indent="-64135" lvl="0" marL="228600" rtl="0" algn="l">
              <a:lnSpc>
                <a:spcPct val="90000"/>
              </a:lnSpc>
              <a:spcBef>
                <a:spcPts val="1000"/>
              </a:spcBef>
              <a:spcAft>
                <a:spcPts val="0"/>
              </a:spcAft>
              <a:buClr>
                <a:schemeClr val="dk1"/>
              </a:buClr>
              <a:buSzPct val="100000"/>
              <a:buNone/>
            </a:pPr>
            <a:r>
              <a:t/>
            </a:r>
            <a:endParaRPr/>
          </a:p>
          <a:p>
            <a:pPr indent="-228600" lvl="0" marL="228600" rtl="0" algn="l">
              <a:lnSpc>
                <a:spcPct val="90000"/>
              </a:lnSpc>
              <a:spcBef>
                <a:spcPts val="1000"/>
              </a:spcBef>
              <a:spcAft>
                <a:spcPts val="0"/>
              </a:spcAft>
              <a:buClr>
                <a:schemeClr val="dk1"/>
              </a:buClr>
              <a:buSzPct val="100000"/>
              <a:buChar char="•"/>
            </a:pPr>
            <a:r>
              <a:rPr lang="en-US"/>
              <a:t>The plant contains indole alkaloids (Referred to as vinca alkaloids) </a:t>
            </a:r>
            <a:r>
              <a:rPr lang="en-US">
                <a:solidFill>
                  <a:srgbClr val="0000FF"/>
                </a:solidFill>
              </a:rPr>
              <a:t>vincristine</a:t>
            </a:r>
            <a:r>
              <a:rPr lang="en-US"/>
              <a:t> and</a:t>
            </a:r>
            <a:r>
              <a:rPr lang="en-US">
                <a:solidFill>
                  <a:srgbClr val="0000FF"/>
                </a:solidFill>
              </a:rPr>
              <a:t> vinblastine </a:t>
            </a:r>
            <a:endParaRPr/>
          </a:p>
          <a:p>
            <a:pPr indent="-228600" lvl="1" marL="685800" rtl="0" algn="l">
              <a:lnSpc>
                <a:spcPct val="90000"/>
              </a:lnSpc>
              <a:spcBef>
                <a:spcPts val="500"/>
              </a:spcBef>
              <a:spcAft>
                <a:spcPts val="0"/>
              </a:spcAft>
              <a:buClr>
                <a:schemeClr val="dk1"/>
              </a:buClr>
              <a:buSzPct val="100000"/>
              <a:buChar char="•"/>
            </a:pPr>
            <a:r>
              <a:rPr lang="en-US"/>
              <a:t>Antitumor agents, used for treatment of leukemia</a:t>
            </a:r>
            <a:endParaRPr/>
          </a:p>
          <a:p>
            <a:pPr indent="-228600" lvl="1" marL="685800" rtl="0" algn="l">
              <a:lnSpc>
                <a:spcPct val="90000"/>
              </a:lnSpc>
              <a:spcBef>
                <a:spcPts val="500"/>
              </a:spcBef>
              <a:spcAft>
                <a:spcPts val="0"/>
              </a:spcAft>
              <a:buClr>
                <a:schemeClr val="dk1"/>
              </a:buClr>
              <a:buSzPct val="100000"/>
              <a:buChar char="•"/>
            </a:pPr>
            <a:r>
              <a:rPr lang="en-US"/>
              <a:t>Used for lymphomas</a:t>
            </a:r>
            <a:endParaRPr/>
          </a:p>
          <a:p>
            <a:pPr indent="-228600" lvl="1" marL="685800" rtl="0" algn="l">
              <a:lnSpc>
                <a:spcPct val="90000"/>
              </a:lnSpc>
              <a:spcBef>
                <a:spcPts val="500"/>
              </a:spcBef>
              <a:spcAft>
                <a:spcPts val="0"/>
              </a:spcAft>
              <a:buClr>
                <a:schemeClr val="dk1"/>
              </a:buClr>
              <a:buSzPct val="100000"/>
              <a:buChar char="•"/>
            </a:pPr>
            <a:r>
              <a:rPr lang="en-US"/>
              <a:t>Inhibit mitosis by binding to tubulin</a:t>
            </a:r>
            <a:endParaRPr/>
          </a:p>
        </p:txBody>
      </p:sp>
      <p:pic>
        <p:nvPicPr>
          <p:cNvPr descr="catharentus.jpg" id="2104" name="Google Shape;2104;p322"/>
          <p:cNvPicPr preferRelativeResize="0"/>
          <p:nvPr/>
        </p:nvPicPr>
        <p:blipFill rotWithShape="1">
          <a:blip r:embed="rId3">
            <a:alphaModFix/>
          </a:blip>
          <a:srcRect b="0" l="0" r="0" t="0"/>
          <a:stretch/>
        </p:blipFill>
        <p:spPr>
          <a:xfrm>
            <a:off x="5334001" y="1"/>
            <a:ext cx="2295525" cy="1990725"/>
          </a:xfrm>
          <a:prstGeom prst="rect">
            <a:avLst/>
          </a:prstGeom>
          <a:noFill/>
          <a:ln>
            <a:noFill/>
          </a:ln>
        </p:spPr>
      </p:pic>
      <p:pic>
        <p:nvPicPr>
          <p:cNvPr descr="cattharenths.jpg" id="2105" name="Google Shape;2105;p322"/>
          <p:cNvPicPr preferRelativeResize="0"/>
          <p:nvPr/>
        </p:nvPicPr>
        <p:blipFill rotWithShape="1">
          <a:blip r:embed="rId4">
            <a:alphaModFix/>
          </a:blip>
          <a:srcRect b="0" l="0" r="0" t="0"/>
          <a:stretch/>
        </p:blipFill>
        <p:spPr>
          <a:xfrm>
            <a:off x="8201026" y="304801"/>
            <a:ext cx="2466975" cy="1857375"/>
          </a:xfrm>
          <a:prstGeom prst="rect">
            <a:avLst/>
          </a:prstGeom>
          <a:noFill/>
          <a:ln>
            <a:noFill/>
          </a:ln>
        </p:spPr>
      </p:pic>
    </p:spTree>
  </p:cSld>
  <p:clrMapOvr>
    <a:masterClrMapping/>
  </p:clrMapOvr>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9" name="Shape 2109"/>
        <p:cNvGrpSpPr/>
        <p:nvPr/>
      </p:nvGrpSpPr>
      <p:grpSpPr>
        <a:xfrm>
          <a:off x="0" y="0"/>
          <a:ext cx="0" cy="0"/>
          <a:chOff x="0" y="0"/>
          <a:chExt cx="0" cy="0"/>
        </a:xfrm>
      </p:grpSpPr>
      <p:pic>
        <p:nvPicPr>
          <p:cNvPr descr="catharanthus 87" id="2110" name="Google Shape;2110;p323">
            <a:hlinkClick action="ppaction://hlinksldjump" r:id="rId3"/>
          </p:cNvPr>
          <p:cNvPicPr preferRelativeResize="0"/>
          <p:nvPr>
            <p:ph idx="1" type="body"/>
          </p:nvPr>
        </p:nvPicPr>
        <p:blipFill rotWithShape="1">
          <a:blip r:embed="rId4">
            <a:alphaModFix/>
          </a:blip>
          <a:srcRect b="0" l="0" r="0" t="0"/>
          <a:stretch/>
        </p:blipFill>
        <p:spPr>
          <a:xfrm>
            <a:off x="1524000" y="0"/>
            <a:ext cx="7467600" cy="6116638"/>
          </a:xfrm>
          <a:prstGeom prst="rect">
            <a:avLst/>
          </a:prstGeom>
          <a:noFill/>
          <a:ln>
            <a:noFill/>
          </a:ln>
        </p:spPr>
      </p:pic>
      <p:sp>
        <p:nvSpPr>
          <p:cNvPr id="2111" name="Google Shape;2111;p323"/>
          <p:cNvSpPr/>
          <p:nvPr/>
        </p:nvSpPr>
        <p:spPr>
          <a:xfrm>
            <a:off x="2362200" y="6216650"/>
            <a:ext cx="7924800" cy="5794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3200">
                <a:solidFill>
                  <a:srgbClr val="E91163"/>
                </a:solidFill>
                <a:latin typeface="Calibri"/>
                <a:ea typeface="Calibri"/>
                <a:cs typeface="Calibri"/>
                <a:sym typeface="Calibri"/>
              </a:rPr>
              <a:t>Catharanthus - Vinca</a:t>
            </a:r>
            <a:endParaRPr/>
          </a:p>
        </p:txBody>
      </p:sp>
      <p:sp>
        <p:nvSpPr>
          <p:cNvPr id="2112" name="Google Shape;2112;p323"/>
          <p:cNvSpPr/>
          <p:nvPr/>
        </p:nvSpPr>
        <p:spPr>
          <a:xfrm>
            <a:off x="8991600" y="228600"/>
            <a:ext cx="1676400" cy="147732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The leaves have acute base , rounded apex and have entire margin</a:t>
            </a:r>
            <a:endParaRPr/>
          </a:p>
        </p:txBody>
      </p:sp>
      <p:cxnSp>
        <p:nvCxnSpPr>
          <p:cNvPr id="2113" name="Google Shape;2113;p323"/>
          <p:cNvCxnSpPr/>
          <p:nvPr/>
        </p:nvCxnSpPr>
        <p:spPr>
          <a:xfrm flipH="1">
            <a:off x="6400801" y="1676400"/>
            <a:ext cx="2968625" cy="304800"/>
          </a:xfrm>
          <a:prstGeom prst="straightConnector1">
            <a:avLst/>
          </a:prstGeom>
          <a:noFill/>
          <a:ln cap="flat" cmpd="sng" w="9525">
            <a:solidFill>
              <a:srgbClr val="FF0000"/>
            </a:solidFill>
            <a:prstDash val="solid"/>
            <a:round/>
            <a:headEnd len="med" w="med" type="none"/>
            <a:tailEnd len="med" w="med" type="triangle"/>
          </a:ln>
        </p:spPr>
      </p:cxnSp>
      <p:sp>
        <p:nvSpPr>
          <p:cNvPr id="2114" name="Google Shape;2114;p323"/>
          <p:cNvSpPr/>
          <p:nvPr/>
        </p:nvSpPr>
        <p:spPr>
          <a:xfrm>
            <a:off x="8991600" y="3124200"/>
            <a:ext cx="1676400" cy="133882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lang="en-US" sz="1800">
                <a:solidFill>
                  <a:schemeClr val="dk1"/>
                </a:solidFill>
                <a:latin typeface="Calibri"/>
                <a:ea typeface="Calibri"/>
                <a:cs typeface="Calibri"/>
                <a:sym typeface="Calibri"/>
              </a:rPr>
              <a:t>The flowers are rose or violet or white or white with red eyes .</a:t>
            </a:r>
            <a:endParaRPr/>
          </a:p>
        </p:txBody>
      </p:sp>
      <p:cxnSp>
        <p:nvCxnSpPr>
          <p:cNvPr id="2115" name="Google Shape;2115;p323"/>
          <p:cNvCxnSpPr/>
          <p:nvPr/>
        </p:nvCxnSpPr>
        <p:spPr>
          <a:xfrm rot="10800000">
            <a:off x="7620000" y="2743200"/>
            <a:ext cx="1447800" cy="609600"/>
          </a:xfrm>
          <a:prstGeom prst="straightConnector1">
            <a:avLst/>
          </a:prstGeom>
          <a:noFill/>
          <a:ln cap="flat" cmpd="sng" w="9525">
            <a:solidFill>
              <a:srgbClr val="FF0000"/>
            </a:solidFill>
            <a:prstDash val="solid"/>
            <a:round/>
            <a:headEnd len="med" w="med" type="none"/>
            <a:tailEnd len="med" w="med" type="triangle"/>
          </a:ln>
        </p:spPr>
      </p:cxnSp>
      <p:cxnSp>
        <p:nvCxnSpPr>
          <p:cNvPr id="2116" name="Google Shape;2116;p323"/>
          <p:cNvCxnSpPr/>
          <p:nvPr/>
        </p:nvCxnSpPr>
        <p:spPr>
          <a:xfrm rot="10800000">
            <a:off x="4648200" y="2362200"/>
            <a:ext cx="4343400" cy="16764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transition>
    <p:fade thruBlk="1"/>
  </p:transition>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0" name="Shape 2120"/>
        <p:cNvGrpSpPr/>
        <p:nvPr/>
      </p:nvGrpSpPr>
      <p:grpSpPr>
        <a:xfrm>
          <a:off x="0" y="0"/>
          <a:ext cx="0" cy="0"/>
          <a:chOff x="0" y="0"/>
          <a:chExt cx="0" cy="0"/>
        </a:xfrm>
      </p:grpSpPr>
      <p:sp>
        <p:nvSpPr>
          <p:cNvPr id="2121" name="Google Shape;2121;p32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Arial Black"/>
              <a:buNone/>
            </a:pPr>
            <a:r>
              <a:rPr lang="en-US">
                <a:latin typeface="Arial Black"/>
                <a:ea typeface="Arial Black"/>
                <a:cs typeface="Arial Black"/>
                <a:sym typeface="Arial Black"/>
              </a:rPr>
              <a:t>Skin</a:t>
            </a:r>
            <a:endParaRPr>
              <a:latin typeface="Arial Black"/>
              <a:ea typeface="Arial Black"/>
              <a:cs typeface="Arial Black"/>
              <a:sym typeface="Arial Black"/>
            </a:endParaRPr>
          </a:p>
        </p:txBody>
      </p:sp>
    </p:spTree>
  </p:cSld>
  <p:clrMapOvr>
    <a:masterClrMapping/>
  </p:clrMapOvr>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5" name="Shape 2125"/>
        <p:cNvGrpSpPr/>
        <p:nvPr/>
      </p:nvGrpSpPr>
      <p:grpSpPr>
        <a:xfrm>
          <a:off x="0" y="0"/>
          <a:ext cx="0" cy="0"/>
          <a:chOff x="0" y="0"/>
          <a:chExt cx="0" cy="0"/>
        </a:xfrm>
      </p:grpSpPr>
      <p:sp>
        <p:nvSpPr>
          <p:cNvPr id="2126" name="Google Shape;2126;p3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The skin</a:t>
            </a:r>
            <a:endParaRPr/>
          </a:p>
        </p:txBody>
      </p:sp>
      <p:sp>
        <p:nvSpPr>
          <p:cNvPr id="2127" name="Google Shape;2127;p325"/>
          <p:cNvSpPr txBox="1"/>
          <p:nvPr>
            <p:ph idx="1" type="body"/>
          </p:nvPr>
        </p:nvSpPr>
        <p:spPr>
          <a:xfrm>
            <a:off x="1524000" y="1935480"/>
            <a:ext cx="9144000" cy="438912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Inflammatory and infectious skin diseases have a high prevalence </a:t>
            </a:r>
            <a:endParaRPr/>
          </a:p>
          <a:p>
            <a:pPr indent="-228600" lvl="1" marL="685800" rtl="0" algn="l">
              <a:lnSpc>
                <a:spcPct val="90000"/>
              </a:lnSpc>
              <a:spcBef>
                <a:spcPts val="500"/>
              </a:spcBef>
              <a:spcAft>
                <a:spcPts val="0"/>
              </a:spcAft>
              <a:buClr>
                <a:schemeClr val="dk1"/>
              </a:buClr>
              <a:buSzPts val="2400"/>
              <a:buChar char="•"/>
            </a:pPr>
            <a:r>
              <a:rPr lang="en-US"/>
              <a:t>Skin infections</a:t>
            </a:r>
            <a:endParaRPr/>
          </a:p>
          <a:p>
            <a:pPr indent="-228600" lvl="1" marL="685800" rtl="0" algn="l">
              <a:lnSpc>
                <a:spcPct val="90000"/>
              </a:lnSpc>
              <a:spcBef>
                <a:spcPts val="500"/>
              </a:spcBef>
              <a:spcAft>
                <a:spcPts val="0"/>
              </a:spcAft>
              <a:buClr>
                <a:srgbClr val="00B0F0"/>
              </a:buClr>
              <a:buSzPts val="2400"/>
              <a:buChar char="•"/>
            </a:pPr>
            <a:r>
              <a:rPr lang="en-US">
                <a:solidFill>
                  <a:srgbClr val="00B0F0"/>
                </a:solidFill>
              </a:rPr>
              <a:t>Dry</a:t>
            </a:r>
            <a:r>
              <a:rPr lang="en-US"/>
              <a:t> and itchy skin</a:t>
            </a:r>
            <a:endParaRPr/>
          </a:p>
          <a:p>
            <a:pPr indent="-228600" lvl="1" marL="685800" rtl="0" algn="l">
              <a:lnSpc>
                <a:spcPct val="90000"/>
              </a:lnSpc>
              <a:spcBef>
                <a:spcPts val="500"/>
              </a:spcBef>
              <a:spcAft>
                <a:spcPts val="0"/>
              </a:spcAft>
              <a:buClr>
                <a:srgbClr val="00B0F0"/>
              </a:buClr>
              <a:buSzPts val="2400"/>
              <a:buChar char="•"/>
            </a:pPr>
            <a:r>
              <a:rPr lang="en-US">
                <a:solidFill>
                  <a:srgbClr val="00B0F0"/>
                </a:solidFill>
              </a:rPr>
              <a:t>Inflammation</a:t>
            </a:r>
            <a:r>
              <a:rPr lang="en-US"/>
              <a:t> </a:t>
            </a:r>
            <a:br>
              <a:rPr lang="en-US"/>
            </a:br>
            <a:br>
              <a:rPr lang="en-US"/>
            </a:br>
            <a:r>
              <a:rPr lang="en-US"/>
              <a:t>صدفية</a:t>
            </a:r>
            <a:br>
              <a:rPr lang="en-US"/>
            </a:br>
            <a:r>
              <a:rPr lang="en-US"/>
              <a:t>إكزيما</a:t>
            </a:r>
            <a:endParaRPr/>
          </a:p>
          <a:p>
            <a:pPr indent="-228600" lvl="1" marL="685800" rtl="0" algn="l">
              <a:lnSpc>
                <a:spcPct val="90000"/>
              </a:lnSpc>
              <a:spcBef>
                <a:spcPts val="500"/>
              </a:spcBef>
              <a:spcAft>
                <a:spcPts val="0"/>
              </a:spcAft>
              <a:buClr>
                <a:schemeClr val="dk1"/>
              </a:buClr>
              <a:buSzPts val="2400"/>
              <a:buNone/>
            </a:pPr>
            <a:r>
              <a:t/>
            </a:r>
            <a:endParaRPr/>
          </a:p>
        </p:txBody>
      </p:sp>
    </p:spTree>
  </p:cSld>
  <p:clrMapOvr>
    <a:masterClrMapping/>
  </p:clrMapOvr>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1" name="Shape 2131"/>
        <p:cNvGrpSpPr/>
        <p:nvPr/>
      </p:nvGrpSpPr>
      <p:grpSpPr>
        <a:xfrm>
          <a:off x="0" y="0"/>
          <a:ext cx="0" cy="0"/>
          <a:chOff x="0" y="0"/>
          <a:chExt cx="0" cy="0"/>
        </a:xfrm>
      </p:grpSpPr>
      <p:sp>
        <p:nvSpPr>
          <p:cNvPr id="2132" name="Google Shape;2132;p326"/>
          <p:cNvSpPr txBox="1"/>
          <p:nvPr>
            <p:ph idx="1" type="body"/>
          </p:nvPr>
        </p:nvSpPr>
        <p:spPr>
          <a:xfrm>
            <a:off x="1524000" y="1935480"/>
            <a:ext cx="9144000" cy="438912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None/>
            </a:pPr>
            <a:r>
              <a:rPr lang="en-US"/>
              <a:t>Dry/itchy skin conditions and eczema</a:t>
            </a:r>
            <a:endParaRPr/>
          </a:p>
          <a:p>
            <a:pPr indent="-228600" lvl="0" marL="228600" rtl="0" algn="l">
              <a:lnSpc>
                <a:spcPct val="90000"/>
              </a:lnSpc>
              <a:spcBef>
                <a:spcPts val="1000"/>
              </a:spcBef>
              <a:spcAft>
                <a:spcPts val="0"/>
              </a:spcAft>
              <a:buClr>
                <a:schemeClr val="dk1"/>
              </a:buClr>
              <a:buSzPts val="2800"/>
              <a:buChar char="•"/>
            </a:pPr>
            <a:r>
              <a:rPr lang="en-US"/>
              <a:t>Dry and scaly skin conditions are very common and can arise from many causes</a:t>
            </a:r>
            <a:endParaRPr/>
          </a:p>
          <a:p>
            <a:pPr indent="-228600" lvl="0" marL="228600" rtl="0" algn="l">
              <a:lnSpc>
                <a:spcPct val="90000"/>
              </a:lnSpc>
              <a:spcBef>
                <a:spcPts val="1000"/>
              </a:spcBef>
              <a:spcAft>
                <a:spcPts val="0"/>
              </a:spcAft>
              <a:buClr>
                <a:schemeClr val="dk1"/>
              </a:buClr>
              <a:buSzPts val="2800"/>
              <a:buChar char="•"/>
            </a:pPr>
            <a:r>
              <a:rPr lang="en-US"/>
              <a:t>Diagnosis should be carried out initially by a medical practitioner in order to exclude infection, infestation or other serious disorders</a:t>
            </a:r>
            <a:endParaRPr/>
          </a:p>
          <a:p>
            <a:pPr indent="-228600" lvl="0" marL="228600" rtl="0" algn="l">
              <a:lnSpc>
                <a:spcPct val="90000"/>
              </a:lnSpc>
              <a:spcBef>
                <a:spcPts val="1000"/>
              </a:spcBef>
              <a:spcAft>
                <a:spcPts val="0"/>
              </a:spcAft>
              <a:buClr>
                <a:schemeClr val="dk1"/>
              </a:buClr>
              <a:buSzPts val="2800"/>
              <a:buChar char="•"/>
            </a:pPr>
            <a:r>
              <a:rPr lang="en-US"/>
              <a:t>Emollients, such as oil-based preparations based on arachis oil, or oat extracts, are usually the first line of treatment</a:t>
            </a:r>
            <a:br>
              <a:rPr lang="en-US"/>
            </a:br>
            <a:r>
              <a:rPr lang="en-US"/>
              <a:t>أي زيت منيح </a:t>
            </a:r>
            <a:br>
              <a:rPr lang="en-US"/>
            </a:br>
            <a:r>
              <a:rPr lang="en-US"/>
              <a:t>ايورفيدا: تزيييت الجسم، بسحب السموم وبعدها بتحمم </a:t>
            </a:r>
            <a:endParaRPr/>
          </a:p>
        </p:txBody>
      </p:sp>
    </p:spTree>
  </p:cSld>
  <p:clrMapOvr>
    <a:masterClrMapping/>
  </p:clrMapOvr>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6" name="Shape 2136"/>
        <p:cNvGrpSpPr/>
        <p:nvPr/>
      </p:nvGrpSpPr>
      <p:grpSpPr>
        <a:xfrm>
          <a:off x="0" y="0"/>
          <a:ext cx="0" cy="0"/>
          <a:chOff x="0" y="0"/>
          <a:chExt cx="0" cy="0"/>
        </a:xfrm>
      </p:grpSpPr>
      <p:sp>
        <p:nvSpPr>
          <p:cNvPr id="2137" name="Google Shape;2137;p327"/>
          <p:cNvSpPr txBox="1"/>
          <p:nvPr>
            <p:ph idx="1" type="body"/>
          </p:nvPr>
        </p:nvSpPr>
        <p:spPr>
          <a:xfrm>
            <a:off x="1524000" y="1219200"/>
            <a:ext cx="8686800" cy="56388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None/>
            </a:pPr>
            <a:r>
              <a:rPr lang="en-US"/>
              <a:t>Arachis oil (peanut oil) </a:t>
            </a:r>
            <a:endParaRPr/>
          </a:p>
          <a:p>
            <a:pPr indent="-228600" lvl="0" marL="228600" rtl="0" algn="l">
              <a:lnSpc>
                <a:spcPct val="90000"/>
              </a:lnSpc>
              <a:spcBef>
                <a:spcPts val="1000"/>
              </a:spcBef>
              <a:spcAft>
                <a:spcPts val="0"/>
              </a:spcAft>
              <a:buClr>
                <a:schemeClr val="dk1"/>
              </a:buClr>
              <a:buSzPts val="2800"/>
              <a:buChar char="•"/>
            </a:pPr>
            <a:r>
              <a:rPr lang="en-US"/>
              <a:t>Expressed from </a:t>
            </a:r>
            <a:r>
              <a:rPr i="1" lang="en-US">
                <a:solidFill>
                  <a:schemeClr val="accent1"/>
                </a:solidFill>
              </a:rPr>
              <a:t>Arachis hypogaea</a:t>
            </a:r>
            <a:endParaRPr i="1">
              <a:solidFill>
                <a:schemeClr val="accent1"/>
              </a:solidFill>
            </a:endParaRPr>
          </a:p>
          <a:p>
            <a:pPr indent="-228600" lvl="0" marL="228600" rtl="0" algn="l">
              <a:lnSpc>
                <a:spcPct val="90000"/>
              </a:lnSpc>
              <a:spcBef>
                <a:spcPts val="1000"/>
              </a:spcBef>
              <a:spcAft>
                <a:spcPts val="0"/>
              </a:spcAft>
              <a:buClr>
                <a:schemeClr val="dk1"/>
              </a:buClr>
              <a:buSzPts val="2800"/>
              <a:buChar char="•"/>
            </a:pPr>
            <a:r>
              <a:rPr lang="en-US"/>
              <a:t>The part used of the plant is the </a:t>
            </a:r>
            <a:r>
              <a:rPr lang="en-US">
                <a:solidFill>
                  <a:srgbClr val="385623"/>
                </a:solidFill>
              </a:rPr>
              <a:t>seed </a:t>
            </a:r>
            <a:r>
              <a:rPr lang="en-US"/>
              <a:t>and its oil</a:t>
            </a:r>
            <a:endParaRPr/>
          </a:p>
          <a:p>
            <a:pPr indent="-228600" lvl="0" marL="228600" rtl="0" algn="l">
              <a:lnSpc>
                <a:spcPct val="90000"/>
              </a:lnSpc>
              <a:spcBef>
                <a:spcPts val="1000"/>
              </a:spcBef>
              <a:spcAft>
                <a:spcPts val="0"/>
              </a:spcAft>
              <a:buClr>
                <a:schemeClr val="dk1"/>
              </a:buClr>
              <a:buSzPts val="2800"/>
              <a:buChar char="•"/>
            </a:pPr>
            <a:r>
              <a:rPr lang="en-US"/>
              <a:t>The oil consists mainly of glycerides of </a:t>
            </a:r>
            <a:r>
              <a:rPr lang="en-US">
                <a:solidFill>
                  <a:srgbClr val="3366FF"/>
                </a:solidFill>
              </a:rPr>
              <a:t>oleic </a:t>
            </a:r>
            <a:r>
              <a:rPr lang="en-US">
                <a:solidFill>
                  <a:srgbClr val="0C0C0C"/>
                </a:solidFill>
              </a:rPr>
              <a:t>and </a:t>
            </a:r>
            <a:r>
              <a:rPr lang="en-US">
                <a:solidFill>
                  <a:srgbClr val="3366FF"/>
                </a:solidFill>
              </a:rPr>
              <a:t>linoleic acids</a:t>
            </a:r>
            <a:endParaRPr/>
          </a:p>
          <a:p>
            <a:pPr indent="-228600" lvl="0" marL="228600" rtl="0" algn="l">
              <a:lnSpc>
                <a:spcPct val="90000"/>
              </a:lnSpc>
              <a:spcBef>
                <a:spcPts val="1000"/>
              </a:spcBef>
              <a:spcAft>
                <a:spcPts val="0"/>
              </a:spcAft>
              <a:buClr>
                <a:schemeClr val="dk1"/>
              </a:buClr>
              <a:buSzPts val="2800"/>
              <a:buChar char="•"/>
            </a:pPr>
            <a:r>
              <a:rPr lang="en-US"/>
              <a:t>It is an ingredient of emollient creams and bath oils</a:t>
            </a:r>
            <a:endParaRPr/>
          </a:p>
          <a:p>
            <a:pPr indent="-228600" lvl="0" marL="228600" rtl="0" algn="l">
              <a:lnSpc>
                <a:spcPct val="90000"/>
              </a:lnSpc>
              <a:spcBef>
                <a:spcPts val="1000"/>
              </a:spcBef>
              <a:spcAft>
                <a:spcPts val="0"/>
              </a:spcAft>
              <a:buClr>
                <a:schemeClr val="dk1"/>
              </a:buClr>
              <a:buSzPts val="2800"/>
              <a:buChar char="•"/>
            </a:pPr>
            <a:r>
              <a:rPr lang="en-US"/>
              <a:t>Peanuts are dangerously allergenic to some individuals, and the oil should be avoided in these patients as a precaution</a:t>
            </a:r>
            <a:endParaRPr/>
          </a:p>
        </p:txBody>
      </p:sp>
      <p:pic>
        <p:nvPicPr>
          <p:cNvPr descr="arachis.jpg" id="2138" name="Google Shape;2138;p327"/>
          <p:cNvPicPr preferRelativeResize="0"/>
          <p:nvPr/>
        </p:nvPicPr>
        <p:blipFill rotWithShape="1">
          <a:blip r:embed="rId3">
            <a:alphaModFix/>
          </a:blip>
          <a:srcRect b="0" l="0" r="0" t="0"/>
          <a:stretch/>
        </p:blipFill>
        <p:spPr>
          <a:xfrm>
            <a:off x="7924801" y="228600"/>
            <a:ext cx="2314575" cy="1733698"/>
          </a:xfrm>
          <a:prstGeom prst="rect">
            <a:avLst/>
          </a:prstGeom>
          <a:noFill/>
          <a:ln>
            <a:noFill/>
          </a:ln>
        </p:spPr>
      </p:pic>
      <p:pic>
        <p:nvPicPr>
          <p:cNvPr descr="arachis flower.jpg" id="2139" name="Google Shape;2139;p327"/>
          <p:cNvPicPr preferRelativeResize="0"/>
          <p:nvPr/>
        </p:nvPicPr>
        <p:blipFill rotWithShape="1">
          <a:blip r:embed="rId4">
            <a:alphaModFix/>
          </a:blip>
          <a:srcRect b="0" l="0" r="0" t="0"/>
          <a:stretch/>
        </p:blipFill>
        <p:spPr>
          <a:xfrm>
            <a:off x="5867401" y="228601"/>
            <a:ext cx="1526709" cy="1533525"/>
          </a:xfrm>
          <a:prstGeom prst="rect">
            <a:avLst/>
          </a:prstGeom>
          <a:noFill/>
          <a:ln>
            <a:noFill/>
          </a:ln>
        </p:spPr>
      </p:pic>
      <p:pic>
        <p:nvPicPr>
          <p:cNvPr descr="arachis oil.jpg" id="2140" name="Google Shape;2140;p327"/>
          <p:cNvPicPr preferRelativeResize="0"/>
          <p:nvPr/>
        </p:nvPicPr>
        <p:blipFill rotWithShape="1">
          <a:blip r:embed="rId5">
            <a:alphaModFix/>
          </a:blip>
          <a:srcRect b="0" l="0" r="0" t="0"/>
          <a:stretch/>
        </p:blipFill>
        <p:spPr>
          <a:xfrm>
            <a:off x="8781554" y="4876800"/>
            <a:ext cx="1886447" cy="1981200"/>
          </a:xfrm>
          <a:prstGeom prst="rect">
            <a:avLst/>
          </a:prstGeom>
          <a:noFill/>
          <a:ln>
            <a:noFill/>
          </a:ln>
        </p:spPr>
      </p:pic>
    </p:spTree>
  </p:cSld>
  <p:clrMapOvr>
    <a:masterClrMapping/>
  </p:clrMapOvr>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4" name="Shape 2144"/>
        <p:cNvGrpSpPr/>
        <p:nvPr/>
      </p:nvGrpSpPr>
      <p:grpSpPr>
        <a:xfrm>
          <a:off x="0" y="0"/>
          <a:ext cx="0" cy="0"/>
          <a:chOff x="0" y="0"/>
          <a:chExt cx="0" cy="0"/>
        </a:xfrm>
      </p:grpSpPr>
      <p:sp>
        <p:nvSpPr>
          <p:cNvPr id="2145" name="Google Shape;2145;p328"/>
          <p:cNvSpPr txBox="1"/>
          <p:nvPr>
            <p:ph idx="1" type="body"/>
          </p:nvPr>
        </p:nvSpPr>
        <p:spPr>
          <a:xfrm>
            <a:off x="1524000" y="990600"/>
            <a:ext cx="8991600" cy="5867400"/>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90000"/>
              </a:lnSpc>
              <a:spcBef>
                <a:spcPts val="0"/>
              </a:spcBef>
              <a:spcAft>
                <a:spcPts val="0"/>
              </a:spcAft>
              <a:buClr>
                <a:schemeClr val="dk1"/>
              </a:buClr>
              <a:buSzPct val="100000"/>
              <a:buNone/>
            </a:pPr>
            <a:r>
              <a:rPr lang="en-US"/>
              <a:t>Oats </a:t>
            </a:r>
            <a:endParaRPr/>
          </a:p>
          <a:p>
            <a:pPr indent="-228600" lvl="0" marL="228600" rtl="0" algn="l">
              <a:lnSpc>
                <a:spcPct val="90000"/>
              </a:lnSpc>
              <a:spcBef>
                <a:spcPts val="1000"/>
              </a:spcBef>
              <a:spcAft>
                <a:spcPts val="0"/>
              </a:spcAft>
              <a:buClr>
                <a:srgbClr val="1E4E79"/>
              </a:buClr>
              <a:buSzPct val="100000"/>
              <a:buNone/>
            </a:pPr>
            <a:r>
              <a:rPr i="1" lang="en-US">
                <a:solidFill>
                  <a:srgbClr val="1E4E79"/>
                </a:solidFill>
              </a:rPr>
              <a:t>Avena sativa</a:t>
            </a:r>
            <a:endParaRPr/>
          </a:p>
          <a:p>
            <a:pPr indent="-228600" lvl="0" marL="228600" rtl="0" algn="l">
              <a:lnSpc>
                <a:spcPct val="90000"/>
              </a:lnSpc>
              <a:spcBef>
                <a:spcPts val="1000"/>
              </a:spcBef>
              <a:spcAft>
                <a:spcPts val="0"/>
              </a:spcAft>
              <a:buClr>
                <a:schemeClr val="dk1"/>
              </a:buClr>
              <a:buSzPct val="100000"/>
              <a:buChar char="•"/>
            </a:pPr>
            <a:r>
              <a:rPr lang="en-US"/>
              <a:t>A widely distributed cereal crop</a:t>
            </a:r>
            <a:endParaRPr/>
          </a:p>
          <a:p>
            <a:pPr indent="-228600" lvl="0" marL="228600" rtl="0" algn="l">
              <a:lnSpc>
                <a:spcPct val="90000"/>
              </a:lnSpc>
              <a:spcBef>
                <a:spcPts val="1000"/>
              </a:spcBef>
              <a:spcAft>
                <a:spcPts val="0"/>
              </a:spcAft>
              <a:buClr>
                <a:schemeClr val="dk1"/>
              </a:buClr>
              <a:buSzPct val="100000"/>
              <a:buChar char="•"/>
            </a:pPr>
            <a:r>
              <a:rPr lang="en-US"/>
              <a:t>The seeds are crushed to form a coarse powder, which is creamy white in color</a:t>
            </a:r>
            <a:endParaRPr/>
          </a:p>
          <a:p>
            <a:pPr indent="-228600" lvl="0" marL="228600" rtl="0" algn="l">
              <a:lnSpc>
                <a:spcPct val="90000"/>
              </a:lnSpc>
              <a:spcBef>
                <a:spcPts val="1000"/>
              </a:spcBef>
              <a:spcAft>
                <a:spcPts val="0"/>
              </a:spcAft>
              <a:buClr>
                <a:schemeClr val="dk1"/>
              </a:buClr>
              <a:buSzPct val="100000"/>
              <a:buChar char="•"/>
            </a:pPr>
            <a:r>
              <a:rPr lang="en-US"/>
              <a:t>Oats contain proteins like avenin, polyphenols known as avenanthramides, starch and soluble polysaccharides like beta-glucans, saponin glycosides including avenacosides A and B</a:t>
            </a:r>
            <a:endParaRPr/>
          </a:p>
          <a:p>
            <a:pPr indent="-228600" lvl="0" marL="228600" rtl="0" algn="l">
              <a:lnSpc>
                <a:spcPct val="90000"/>
              </a:lnSpc>
              <a:spcBef>
                <a:spcPts val="1000"/>
              </a:spcBef>
              <a:spcAft>
                <a:spcPts val="0"/>
              </a:spcAft>
              <a:buClr>
                <a:schemeClr val="dk1"/>
              </a:buClr>
              <a:buSzPct val="100000"/>
              <a:buChar char="•"/>
            </a:pPr>
            <a:r>
              <a:rPr lang="en-US"/>
              <a:t>The oil contains linoleic acids and vitamin E</a:t>
            </a:r>
            <a:endParaRPr/>
          </a:p>
          <a:p>
            <a:pPr indent="-228600" lvl="0" marL="228600" rtl="0" algn="l">
              <a:lnSpc>
                <a:spcPct val="90000"/>
              </a:lnSpc>
              <a:spcBef>
                <a:spcPts val="1000"/>
              </a:spcBef>
              <a:spcAft>
                <a:spcPts val="0"/>
              </a:spcAft>
              <a:buClr>
                <a:schemeClr val="dk1"/>
              </a:buClr>
              <a:buSzPct val="100000"/>
              <a:buChar char="•"/>
            </a:pPr>
            <a:r>
              <a:rPr lang="en-US"/>
              <a:t>Oats are externally emollient, and a colloidal fraction is used in bath preparations for eczema, and itchy or dry skin</a:t>
            </a:r>
            <a:endParaRPr/>
          </a:p>
          <a:p>
            <a:pPr indent="-228600" lvl="1" marL="685800" rtl="0" algn="l">
              <a:lnSpc>
                <a:spcPct val="90000"/>
              </a:lnSpc>
              <a:spcBef>
                <a:spcPts val="500"/>
              </a:spcBef>
              <a:spcAft>
                <a:spcPts val="0"/>
              </a:spcAft>
              <a:buClr>
                <a:schemeClr val="dk1"/>
              </a:buClr>
              <a:buSzPct val="100000"/>
              <a:buChar char="•"/>
            </a:pPr>
            <a:r>
              <a:rPr lang="en-US"/>
              <a:t>Often successful especially if used regularly over a long period</a:t>
            </a:r>
            <a:endParaRPr/>
          </a:p>
          <a:p>
            <a:pPr indent="-228600" lvl="0" marL="228600" rtl="0" algn="l">
              <a:lnSpc>
                <a:spcPct val="90000"/>
              </a:lnSpc>
              <a:spcBef>
                <a:spcPts val="1000"/>
              </a:spcBef>
              <a:spcAft>
                <a:spcPts val="0"/>
              </a:spcAft>
              <a:buClr>
                <a:schemeClr val="dk1"/>
              </a:buClr>
              <a:buSzPct val="100000"/>
              <a:buChar char="•"/>
            </a:pPr>
            <a:r>
              <a:rPr lang="en-US"/>
              <a:t>Avenanthramides are the potent antiinflammatory agents that appear to mediate the anti-irritant effects of oats</a:t>
            </a:r>
            <a:endParaRPr/>
          </a:p>
          <a:p>
            <a:pPr indent="-228600" lvl="0" marL="228600" rtl="0" algn="l">
              <a:lnSpc>
                <a:spcPct val="90000"/>
              </a:lnSpc>
              <a:spcBef>
                <a:spcPts val="1000"/>
              </a:spcBef>
              <a:spcAft>
                <a:spcPts val="0"/>
              </a:spcAft>
              <a:buClr>
                <a:schemeClr val="dk1"/>
              </a:buClr>
              <a:buSzPct val="100000"/>
              <a:buChar char="•"/>
            </a:pPr>
            <a:r>
              <a:rPr lang="en-US"/>
              <a:t>Avenanthramides reduce  interleukin-8 (IL-8) release</a:t>
            </a:r>
            <a:endParaRPr/>
          </a:p>
          <a:p>
            <a:pPr indent="-228600" lvl="0" marL="228600" rtl="0" algn="l">
              <a:lnSpc>
                <a:spcPct val="90000"/>
              </a:lnSpc>
              <a:spcBef>
                <a:spcPts val="1000"/>
              </a:spcBef>
              <a:spcAft>
                <a:spcPts val="0"/>
              </a:spcAft>
              <a:buClr>
                <a:schemeClr val="dk1"/>
              </a:buClr>
              <a:buSzPct val="100000"/>
              <a:buChar char="•"/>
            </a:pPr>
            <a:r>
              <a:rPr lang="en-US"/>
              <a:t>Topical application of avenanthramides mitigated inflammation in murine models of contact hypersensitivity</a:t>
            </a:r>
            <a:br>
              <a:rPr lang="en-US"/>
            </a:br>
            <a:r>
              <a:rPr lang="en-US"/>
              <a:t>Eczema tea tree oil treatment (Jony student)</a:t>
            </a:r>
            <a:endParaRPr/>
          </a:p>
        </p:txBody>
      </p:sp>
      <p:pic>
        <p:nvPicPr>
          <p:cNvPr descr="oat-flour-paleo.jpg" id="2146" name="Google Shape;2146;p328"/>
          <p:cNvPicPr preferRelativeResize="0"/>
          <p:nvPr/>
        </p:nvPicPr>
        <p:blipFill rotWithShape="1">
          <a:blip r:embed="rId3">
            <a:alphaModFix/>
          </a:blip>
          <a:srcRect b="0" l="1010" r="0" t="6061"/>
          <a:stretch/>
        </p:blipFill>
        <p:spPr>
          <a:xfrm>
            <a:off x="7543800" y="1"/>
            <a:ext cx="2286000" cy="144624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122"/>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None/>
            </a:pPr>
            <a:r>
              <a:rPr lang="en-US">
                <a:solidFill>
                  <a:srgbClr val="3366FF"/>
                </a:solidFill>
              </a:rPr>
              <a:t>Picrotoxin</a:t>
            </a:r>
            <a:endParaRPr>
              <a:solidFill>
                <a:srgbClr val="3366FF"/>
              </a:solidFill>
            </a:endParaRPr>
          </a:p>
          <a:p>
            <a:pPr indent="-342900" lvl="0" marL="342900" rtl="0" algn="l">
              <a:spcBef>
                <a:spcPts val="1000"/>
              </a:spcBef>
              <a:spcAft>
                <a:spcPts val="0"/>
              </a:spcAft>
              <a:buSzPts val="1440"/>
              <a:buChar char="►"/>
            </a:pPr>
            <a:r>
              <a:rPr lang="en-US"/>
              <a:t>GABA inhibitor</a:t>
            </a:r>
            <a:endParaRPr/>
          </a:p>
          <a:p>
            <a:pPr indent="-342900" lvl="0" marL="342900" rtl="0" algn="l">
              <a:spcBef>
                <a:spcPts val="1000"/>
              </a:spcBef>
              <a:spcAft>
                <a:spcPts val="0"/>
              </a:spcAft>
              <a:buSzPts val="1440"/>
              <a:buChar char="►"/>
            </a:pPr>
            <a:r>
              <a:rPr lang="en-US"/>
              <a:t>Plant product </a:t>
            </a:r>
            <a:endParaRPr/>
          </a:p>
          <a:p>
            <a:pPr indent="-342900" lvl="0" marL="342900" rtl="0" algn="l">
              <a:spcBef>
                <a:spcPts val="1000"/>
              </a:spcBef>
              <a:spcAft>
                <a:spcPts val="0"/>
              </a:spcAft>
              <a:buSzPts val="1440"/>
              <a:buChar char="►"/>
            </a:pPr>
            <a:r>
              <a:rPr lang="en-US"/>
              <a:t>Toxic, causes convulsions</a:t>
            </a:r>
            <a:endParaRPr/>
          </a:p>
          <a:p>
            <a:pPr indent="-342900" lvl="0" marL="342900" rtl="0" algn="l">
              <a:spcBef>
                <a:spcPts val="1000"/>
              </a:spcBef>
              <a:spcAft>
                <a:spcPts val="0"/>
              </a:spcAft>
              <a:buSzPts val="1440"/>
              <a:buNone/>
            </a:pPr>
            <a:r>
              <a:t/>
            </a:r>
            <a:endParaRPr/>
          </a:p>
          <a:p>
            <a:pPr indent="-342900" lvl="0" marL="342900" rtl="0" algn="l">
              <a:spcBef>
                <a:spcPts val="1000"/>
              </a:spcBef>
              <a:spcAft>
                <a:spcPts val="0"/>
              </a:spcAft>
              <a:buSzPts val="1440"/>
              <a:buNone/>
            </a:pPr>
            <a:r>
              <a:rPr lang="en-US">
                <a:solidFill>
                  <a:srgbClr val="3366FF"/>
                </a:solidFill>
              </a:rPr>
              <a:t>Lobeline</a:t>
            </a:r>
            <a:endParaRPr>
              <a:solidFill>
                <a:srgbClr val="3366FF"/>
              </a:solidFill>
            </a:endParaRPr>
          </a:p>
          <a:p>
            <a:pPr indent="-342900" lvl="0" marL="342900" rtl="0" algn="l">
              <a:spcBef>
                <a:spcPts val="1000"/>
              </a:spcBef>
              <a:spcAft>
                <a:spcPts val="0"/>
              </a:spcAft>
              <a:buSzPts val="1440"/>
              <a:buChar char="►"/>
            </a:pPr>
            <a:r>
              <a:rPr lang="en-US"/>
              <a:t>Found in the leaves and tops of </a:t>
            </a:r>
            <a:r>
              <a:rPr i="1" lang="en-US">
                <a:solidFill>
                  <a:srgbClr val="008000"/>
                </a:solidFill>
              </a:rPr>
              <a:t>Lobelia inflata</a:t>
            </a:r>
            <a:endParaRPr i="1">
              <a:solidFill>
                <a:srgbClr val="008000"/>
              </a:solidFill>
            </a:endParaRPr>
          </a:p>
          <a:p>
            <a:pPr indent="-342900" lvl="0" marL="342900" rtl="0" algn="l">
              <a:spcBef>
                <a:spcPts val="1000"/>
              </a:spcBef>
              <a:spcAft>
                <a:spcPts val="0"/>
              </a:spcAft>
              <a:buSzPts val="1440"/>
              <a:buChar char="►"/>
            </a:pPr>
            <a:r>
              <a:rPr lang="en-US"/>
              <a:t>Has similar  effects to nicotine, has been used for smoking cessation</a:t>
            </a:r>
            <a:endParaRPr/>
          </a:p>
        </p:txBody>
      </p:sp>
    </p:spTree>
  </p:cSld>
  <p:clrMapOvr>
    <a:masterClrMapping/>
  </p:clrMapOvr>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0" name="Shape 2150"/>
        <p:cNvGrpSpPr/>
        <p:nvPr/>
      </p:nvGrpSpPr>
      <p:grpSpPr>
        <a:xfrm>
          <a:off x="0" y="0"/>
          <a:ext cx="0" cy="0"/>
          <a:chOff x="0" y="0"/>
          <a:chExt cx="0" cy="0"/>
        </a:xfrm>
      </p:grpSpPr>
      <p:sp>
        <p:nvSpPr>
          <p:cNvPr id="2151" name="Google Shape;2151;p329"/>
          <p:cNvSpPr txBox="1"/>
          <p:nvPr>
            <p:ph idx="1" type="body"/>
          </p:nvPr>
        </p:nvSpPr>
        <p:spPr>
          <a:xfrm>
            <a:off x="1524000" y="1935480"/>
            <a:ext cx="8839200" cy="4922520"/>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dk1"/>
              </a:buClr>
              <a:buSzPct val="100000"/>
              <a:buNone/>
            </a:pPr>
            <a:r>
              <a:rPr lang="en-US"/>
              <a:t>Oats (Cont’d)</a:t>
            </a:r>
            <a:endParaRPr/>
          </a:p>
          <a:p>
            <a:pPr indent="-228600" lvl="0" marL="228600" rtl="0" algn="l">
              <a:lnSpc>
                <a:spcPct val="90000"/>
              </a:lnSpc>
              <a:spcBef>
                <a:spcPts val="1000"/>
              </a:spcBef>
              <a:spcAft>
                <a:spcPts val="0"/>
              </a:spcAft>
              <a:buClr>
                <a:schemeClr val="dk1"/>
              </a:buClr>
              <a:buSzPct val="100000"/>
              <a:buChar char="•"/>
            </a:pPr>
            <a:r>
              <a:rPr lang="en-US"/>
              <a:t>Starches and beta-glucans are responsible for the protective and water-holding functions of oat الصفات المرطبة</a:t>
            </a:r>
            <a:endParaRPr/>
          </a:p>
          <a:p>
            <a:pPr indent="-228600" lvl="0" marL="228600" rtl="0" algn="l">
              <a:lnSpc>
                <a:spcPct val="90000"/>
              </a:lnSpc>
              <a:spcBef>
                <a:spcPts val="1000"/>
              </a:spcBef>
              <a:spcAft>
                <a:spcPts val="0"/>
              </a:spcAft>
              <a:buClr>
                <a:schemeClr val="dk1"/>
              </a:buClr>
              <a:buSzPct val="100000"/>
              <a:buChar char="•"/>
            </a:pPr>
            <a:r>
              <a:rPr lang="en-US"/>
              <a:t>The phenolics confer antioxidant and antiinflammatory activity</a:t>
            </a:r>
            <a:endParaRPr/>
          </a:p>
          <a:p>
            <a:pPr indent="-228600" lvl="0" marL="228600" rtl="0" algn="l">
              <a:lnSpc>
                <a:spcPct val="90000"/>
              </a:lnSpc>
              <a:spcBef>
                <a:spcPts val="1000"/>
              </a:spcBef>
              <a:spcAft>
                <a:spcPts val="0"/>
              </a:spcAft>
              <a:buClr>
                <a:schemeClr val="dk1"/>
              </a:buClr>
              <a:buSzPct val="100000"/>
              <a:buChar char="•"/>
            </a:pPr>
            <a:r>
              <a:rPr lang="en-US"/>
              <a:t>Some of the oat phenols are also strong ultraviolet absorbers</a:t>
            </a:r>
            <a:endParaRPr/>
          </a:p>
          <a:p>
            <a:pPr indent="-228600" lvl="0" marL="228600" rtl="0" algn="l">
              <a:lnSpc>
                <a:spcPct val="90000"/>
              </a:lnSpc>
              <a:spcBef>
                <a:spcPts val="1000"/>
              </a:spcBef>
              <a:spcAft>
                <a:spcPts val="0"/>
              </a:spcAft>
              <a:buClr>
                <a:schemeClr val="dk1"/>
              </a:buClr>
              <a:buSzPct val="100000"/>
              <a:buChar char="•"/>
            </a:pPr>
            <a:r>
              <a:rPr lang="en-US"/>
              <a:t>Cleansing activity of oat is mostly due to saponins </a:t>
            </a:r>
            <a:endParaRPr/>
          </a:p>
          <a:p>
            <a:pPr indent="-228600" lvl="0" marL="228600" rtl="0" algn="l">
              <a:lnSpc>
                <a:spcPct val="90000"/>
              </a:lnSpc>
              <a:spcBef>
                <a:spcPts val="1000"/>
              </a:spcBef>
              <a:spcAft>
                <a:spcPts val="0"/>
              </a:spcAft>
              <a:buClr>
                <a:schemeClr val="dk1"/>
              </a:buClr>
              <a:buSzPct val="100000"/>
              <a:buChar char="•"/>
            </a:pPr>
            <a:r>
              <a:rPr lang="en-US"/>
              <a:t>Oatmeal is a cleanser, moisturizer, soothing, protective anti-inflammatory agent</a:t>
            </a:r>
            <a:endParaRPr/>
          </a:p>
          <a:p>
            <a:pPr indent="-228600" lvl="0" marL="228600" rtl="0" algn="l">
              <a:lnSpc>
                <a:spcPct val="90000"/>
              </a:lnSpc>
              <a:spcBef>
                <a:spcPts val="1000"/>
              </a:spcBef>
              <a:spcAft>
                <a:spcPts val="0"/>
              </a:spcAft>
              <a:buClr>
                <a:schemeClr val="dk1"/>
              </a:buClr>
              <a:buSzPct val="100000"/>
              <a:buChar char="•"/>
            </a:pPr>
            <a:r>
              <a:rPr lang="en-US"/>
              <a:t>Ingestion of oats lowers cholesterol levels due to the saponins and polysaccharides</a:t>
            </a:r>
            <a:endParaRPr/>
          </a:p>
        </p:txBody>
      </p:sp>
      <p:pic>
        <p:nvPicPr>
          <p:cNvPr descr="wind hills oatmeal bath.PNG" id="2152" name="Google Shape;2152;p329"/>
          <p:cNvPicPr preferRelativeResize="0"/>
          <p:nvPr/>
        </p:nvPicPr>
        <p:blipFill rotWithShape="1">
          <a:blip r:embed="rId3">
            <a:alphaModFix/>
          </a:blip>
          <a:srcRect b="0" l="0" r="0" t="0"/>
          <a:stretch/>
        </p:blipFill>
        <p:spPr>
          <a:xfrm>
            <a:off x="8915400" y="-9144"/>
            <a:ext cx="1752600" cy="2336799"/>
          </a:xfrm>
          <a:prstGeom prst="rect">
            <a:avLst/>
          </a:prstGeom>
          <a:noFill/>
          <a:ln>
            <a:noFill/>
          </a:ln>
        </p:spPr>
      </p:pic>
    </p:spTree>
  </p:cSld>
  <p:clrMapOvr>
    <a:masterClrMapping/>
  </p:clrMapOvr>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6" name="Shape 2156"/>
        <p:cNvGrpSpPr/>
        <p:nvPr/>
      </p:nvGrpSpPr>
      <p:grpSpPr>
        <a:xfrm>
          <a:off x="0" y="0"/>
          <a:ext cx="0" cy="0"/>
          <a:chOff x="0" y="0"/>
          <a:chExt cx="0" cy="0"/>
        </a:xfrm>
      </p:grpSpPr>
      <p:sp>
        <p:nvSpPr>
          <p:cNvPr id="2157" name="Google Shape;2157;p3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Inflammatory skin conditions</a:t>
            </a:r>
            <a:endParaRPr/>
          </a:p>
        </p:txBody>
      </p:sp>
      <p:sp>
        <p:nvSpPr>
          <p:cNvPr id="2158" name="Google Shape;2158;p330"/>
          <p:cNvSpPr txBox="1"/>
          <p:nvPr>
            <p:ph idx="1" type="body"/>
          </p:nvPr>
        </p:nvSpPr>
        <p:spPr>
          <a:xfrm>
            <a:off x="1524000" y="1935480"/>
            <a:ext cx="9144000" cy="492252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Allergic reactions, psoriasis الصدفية, burns, bruising and general inflammation of skin are common</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Severe cases are treated with corticosteroids as well as emollient preparations, ideally under medical supervision</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Minor disorders respond well to phytotherapy, with soothing and anti-inflammatory herbal products such as </a:t>
            </a:r>
            <a:r>
              <a:rPr i="1" lang="en-US"/>
              <a:t>Aloe vera, </a:t>
            </a:r>
            <a:r>
              <a:rPr lang="en-US"/>
              <a:t>evening primrose oil, marigold</a:t>
            </a:r>
            <a:br>
              <a:rPr lang="en-US"/>
            </a:br>
            <a:r>
              <a:rPr lang="en-US"/>
              <a:t>كل الزيوت حولنا هي مرطبة Emolient </a:t>
            </a:r>
            <a:endParaRPr i="1"/>
          </a:p>
        </p:txBody>
      </p:sp>
    </p:spTree>
  </p:cSld>
  <p:clrMapOvr>
    <a:masterClrMapping/>
  </p:clrMapOvr>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2" name="Shape 2162"/>
        <p:cNvGrpSpPr/>
        <p:nvPr/>
      </p:nvGrpSpPr>
      <p:grpSpPr>
        <a:xfrm>
          <a:off x="0" y="0"/>
          <a:ext cx="0" cy="0"/>
          <a:chOff x="0" y="0"/>
          <a:chExt cx="0" cy="0"/>
        </a:xfrm>
      </p:grpSpPr>
      <p:sp>
        <p:nvSpPr>
          <p:cNvPr id="2163" name="Google Shape;2163;p331"/>
          <p:cNvSpPr txBox="1"/>
          <p:nvPr>
            <p:ph idx="1" type="body"/>
          </p:nvPr>
        </p:nvSpPr>
        <p:spPr>
          <a:xfrm>
            <a:off x="1524000" y="1935480"/>
            <a:ext cx="8991600" cy="438912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008000"/>
              </a:buClr>
              <a:buSzPts val="2800"/>
              <a:buNone/>
            </a:pPr>
            <a:r>
              <a:rPr i="1" lang="en-US">
                <a:solidFill>
                  <a:srgbClr val="008000"/>
                </a:solidFill>
              </a:rPr>
              <a:t>Aloe vera</a:t>
            </a:r>
            <a:endParaRPr/>
          </a:p>
          <a:p>
            <a:pPr indent="-228600" lvl="0" marL="228600" rtl="0" algn="l">
              <a:lnSpc>
                <a:spcPct val="90000"/>
              </a:lnSpc>
              <a:spcBef>
                <a:spcPts val="1000"/>
              </a:spcBef>
              <a:spcAft>
                <a:spcPts val="0"/>
              </a:spcAft>
              <a:buClr>
                <a:schemeClr val="dk1"/>
              </a:buClr>
              <a:buSzPts val="2800"/>
              <a:buChar char="•"/>
            </a:pPr>
            <a:r>
              <a:rPr lang="en-US"/>
              <a:t>The name ‘aloe vera’ is usually applied to the </a:t>
            </a:r>
            <a:r>
              <a:rPr lang="en-US">
                <a:solidFill>
                  <a:srgbClr val="385623"/>
                </a:solidFill>
              </a:rPr>
              <a:t>gel </a:t>
            </a:r>
            <a:r>
              <a:rPr lang="en-US"/>
              <a:t>obtained from the centre of the fleshy</a:t>
            </a:r>
            <a:r>
              <a:rPr lang="en-US">
                <a:solidFill>
                  <a:srgbClr val="9D3232"/>
                </a:solidFill>
              </a:rPr>
              <a:t> leaves </a:t>
            </a:r>
            <a:r>
              <a:rPr lang="en-US"/>
              <a:t>of various species of aloe</a:t>
            </a:r>
            <a:endParaRPr/>
          </a:p>
          <a:p>
            <a:pPr indent="-228600" lvl="0" marL="228600" rtl="0" algn="l">
              <a:lnSpc>
                <a:spcPct val="90000"/>
              </a:lnSpc>
              <a:spcBef>
                <a:spcPts val="1000"/>
              </a:spcBef>
              <a:spcAft>
                <a:spcPts val="0"/>
              </a:spcAft>
              <a:buClr>
                <a:schemeClr val="dk1"/>
              </a:buClr>
              <a:buSzPts val="2800"/>
              <a:buChar char="•"/>
            </a:pPr>
            <a:r>
              <a:rPr lang="en-US"/>
              <a:t>The gel and the leaves are used for burns and other inflammatory skin conditions</a:t>
            </a:r>
            <a:endParaRPr/>
          </a:p>
          <a:p>
            <a:pPr indent="-228600" lvl="0" marL="228600" rtl="0" algn="l">
              <a:lnSpc>
                <a:spcPct val="90000"/>
              </a:lnSpc>
              <a:spcBef>
                <a:spcPts val="1000"/>
              </a:spcBef>
              <a:spcAft>
                <a:spcPts val="0"/>
              </a:spcAft>
              <a:buClr>
                <a:schemeClr val="dk1"/>
              </a:buClr>
              <a:buSzPts val="2800"/>
              <a:buChar char="•"/>
            </a:pPr>
            <a:r>
              <a:rPr i="1" lang="en-US"/>
              <a:t>Aloe vera </a:t>
            </a:r>
            <a:r>
              <a:rPr lang="en-US"/>
              <a:t>is added to shampoo, skin creams, ‘after sun’ preparations (and even washing powder), but normally in concentrations too low to have any therapeutic effect</a:t>
            </a:r>
            <a:br>
              <a:rPr lang="en-US"/>
            </a:br>
            <a:br>
              <a:rPr lang="en-US"/>
            </a:br>
            <a:r>
              <a:rPr lang="en-US"/>
              <a:t>مفيد للشعر، وبنفع يتاكل لمشاكل المعدة وبنفع يكون Laxatives </a:t>
            </a:r>
            <a:endParaRPr/>
          </a:p>
        </p:txBody>
      </p:sp>
      <p:pic>
        <p:nvPicPr>
          <p:cNvPr descr="aloe vera gel.jpg" id="2164" name="Google Shape;2164;p331"/>
          <p:cNvPicPr preferRelativeResize="0"/>
          <p:nvPr/>
        </p:nvPicPr>
        <p:blipFill rotWithShape="1">
          <a:blip r:embed="rId3">
            <a:alphaModFix/>
          </a:blip>
          <a:srcRect b="0" l="0" r="0" t="0"/>
          <a:stretch/>
        </p:blipFill>
        <p:spPr>
          <a:xfrm>
            <a:off x="2514601" y="381000"/>
            <a:ext cx="1946639" cy="1295400"/>
          </a:xfrm>
          <a:prstGeom prst="rect">
            <a:avLst/>
          </a:prstGeom>
          <a:noFill/>
          <a:ln>
            <a:noFill/>
          </a:ln>
        </p:spPr>
      </p:pic>
      <p:pic>
        <p:nvPicPr>
          <p:cNvPr descr="aloe vera gel2.jpg" id="2165" name="Google Shape;2165;p331"/>
          <p:cNvPicPr preferRelativeResize="0"/>
          <p:nvPr/>
        </p:nvPicPr>
        <p:blipFill rotWithShape="1">
          <a:blip r:embed="rId4">
            <a:alphaModFix/>
          </a:blip>
          <a:srcRect b="0" l="0" r="0" t="0"/>
          <a:stretch/>
        </p:blipFill>
        <p:spPr>
          <a:xfrm>
            <a:off x="7696200" y="304801"/>
            <a:ext cx="2628900" cy="1743075"/>
          </a:xfrm>
          <a:prstGeom prst="rect">
            <a:avLst/>
          </a:prstGeom>
          <a:noFill/>
          <a:ln>
            <a:noFill/>
          </a:ln>
        </p:spPr>
      </p:pic>
      <p:pic>
        <p:nvPicPr>
          <p:cNvPr descr="aloe vera.jpg" id="2166" name="Google Shape;2166;p331"/>
          <p:cNvPicPr preferRelativeResize="0"/>
          <p:nvPr/>
        </p:nvPicPr>
        <p:blipFill rotWithShape="1">
          <a:blip r:embed="rId5">
            <a:alphaModFix/>
          </a:blip>
          <a:srcRect b="0" l="0" r="0" t="0"/>
          <a:stretch/>
        </p:blipFill>
        <p:spPr>
          <a:xfrm>
            <a:off x="4724400" y="228600"/>
            <a:ext cx="2259570" cy="2209800"/>
          </a:xfrm>
          <a:prstGeom prst="rect">
            <a:avLst/>
          </a:prstGeom>
          <a:noFill/>
          <a:ln>
            <a:noFill/>
          </a:ln>
        </p:spPr>
      </p:pic>
    </p:spTree>
  </p:cSld>
  <p:clrMapOvr>
    <a:masterClrMapping/>
  </p:clrMapOvr>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0" name="Shape 2170"/>
        <p:cNvGrpSpPr/>
        <p:nvPr/>
      </p:nvGrpSpPr>
      <p:grpSpPr>
        <a:xfrm>
          <a:off x="0" y="0"/>
          <a:ext cx="0" cy="0"/>
          <a:chOff x="0" y="0"/>
          <a:chExt cx="0" cy="0"/>
        </a:xfrm>
      </p:grpSpPr>
      <p:pic>
        <p:nvPicPr>
          <p:cNvPr descr="alo_vera_gel__94198_zoom.jpg" id="2171" name="Google Shape;2171;p332"/>
          <p:cNvPicPr preferRelativeResize="0"/>
          <p:nvPr/>
        </p:nvPicPr>
        <p:blipFill rotWithShape="1">
          <a:blip r:embed="rId3">
            <a:alphaModFix/>
          </a:blip>
          <a:srcRect b="0" l="0" r="0" t="0"/>
          <a:stretch/>
        </p:blipFill>
        <p:spPr>
          <a:xfrm>
            <a:off x="9368790" y="0"/>
            <a:ext cx="1299210" cy="2362200"/>
          </a:xfrm>
          <a:prstGeom prst="rect">
            <a:avLst/>
          </a:prstGeom>
          <a:noFill/>
          <a:ln>
            <a:noFill/>
          </a:ln>
        </p:spPr>
      </p:pic>
      <p:sp>
        <p:nvSpPr>
          <p:cNvPr id="2172" name="Google Shape;2172;p332"/>
          <p:cNvSpPr txBox="1"/>
          <p:nvPr>
            <p:ph idx="1" type="body"/>
          </p:nvPr>
        </p:nvSpPr>
        <p:spPr>
          <a:xfrm>
            <a:off x="1524000" y="2133600"/>
            <a:ext cx="8686800" cy="4922520"/>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90000"/>
              </a:lnSpc>
              <a:spcBef>
                <a:spcPts val="0"/>
              </a:spcBef>
              <a:spcAft>
                <a:spcPts val="0"/>
              </a:spcAft>
              <a:buClr>
                <a:schemeClr val="dk1"/>
              </a:buClr>
              <a:buSzPct val="100000"/>
              <a:buNone/>
            </a:pPr>
            <a:r>
              <a:rPr i="1" lang="en-US"/>
              <a:t>Aloe vera </a:t>
            </a:r>
            <a:endParaRPr/>
          </a:p>
          <a:p>
            <a:pPr indent="-228600" lvl="0" marL="228600" rtl="0" algn="l">
              <a:lnSpc>
                <a:spcPct val="90000"/>
              </a:lnSpc>
              <a:spcBef>
                <a:spcPts val="1000"/>
              </a:spcBef>
              <a:spcAft>
                <a:spcPts val="0"/>
              </a:spcAft>
              <a:buClr>
                <a:schemeClr val="dk1"/>
              </a:buClr>
              <a:buSzPct val="100000"/>
              <a:buChar char="•"/>
            </a:pPr>
            <a:r>
              <a:rPr lang="en-US"/>
              <a:t>For dermatological preparations, there is some evidence for antibacterial, anti-inflammatory, emollient and moisturizing effects</a:t>
            </a:r>
            <a:endParaRPr/>
          </a:p>
          <a:p>
            <a:pPr indent="-228600" lvl="0" marL="228600" rtl="0" algn="l">
              <a:lnSpc>
                <a:spcPct val="90000"/>
              </a:lnSpc>
              <a:spcBef>
                <a:spcPts val="1000"/>
              </a:spcBef>
              <a:spcAft>
                <a:spcPts val="0"/>
              </a:spcAft>
              <a:buClr>
                <a:schemeClr val="dk1"/>
              </a:buClr>
              <a:buSzPct val="100000"/>
              <a:buChar char="•"/>
            </a:pPr>
            <a:r>
              <a:rPr lang="en-US"/>
              <a:t>The polysaccharides are important as soothing and immunostimulating agents</a:t>
            </a:r>
            <a:endParaRPr/>
          </a:p>
          <a:p>
            <a:pPr indent="-228600" lvl="0" marL="228600" rtl="0" algn="l">
              <a:lnSpc>
                <a:spcPct val="90000"/>
              </a:lnSpc>
              <a:spcBef>
                <a:spcPts val="1000"/>
              </a:spcBef>
              <a:spcAft>
                <a:spcPts val="0"/>
              </a:spcAft>
              <a:buClr>
                <a:schemeClr val="dk1"/>
              </a:buClr>
              <a:buSzPct val="100000"/>
              <a:buChar char="•"/>
            </a:pPr>
            <a:r>
              <a:rPr lang="en-US"/>
              <a:t>The anthraquinone derivatives are antibacterial</a:t>
            </a:r>
            <a:endParaRPr/>
          </a:p>
          <a:p>
            <a:pPr indent="-228600" lvl="0" marL="228600" rtl="0" algn="l">
              <a:lnSpc>
                <a:spcPct val="90000"/>
              </a:lnSpc>
              <a:spcBef>
                <a:spcPts val="1000"/>
              </a:spcBef>
              <a:spcAft>
                <a:spcPts val="0"/>
              </a:spcAft>
              <a:buClr>
                <a:schemeClr val="dk1"/>
              </a:buClr>
              <a:buSzPct val="100000"/>
              <a:buChar char="•"/>
            </a:pPr>
            <a:r>
              <a:rPr lang="en-US"/>
              <a:t>Enzymes extracted from aloe vera gel have been shown to be analgesic </a:t>
            </a:r>
            <a:endParaRPr/>
          </a:p>
          <a:p>
            <a:pPr indent="-228600" lvl="0" marL="228600" rtl="0" algn="l">
              <a:lnSpc>
                <a:spcPct val="90000"/>
              </a:lnSpc>
              <a:spcBef>
                <a:spcPts val="1000"/>
              </a:spcBef>
              <a:spcAft>
                <a:spcPts val="0"/>
              </a:spcAft>
              <a:buClr>
                <a:schemeClr val="dk1"/>
              </a:buClr>
              <a:buSzPct val="100000"/>
              <a:buChar char="•"/>
            </a:pPr>
            <a:r>
              <a:rPr lang="en-US"/>
              <a:t>The gel has been reported to be effective in the treatment of stomach and aphthous (mouth) ulcers</a:t>
            </a:r>
            <a:endParaRPr/>
          </a:p>
          <a:p>
            <a:pPr indent="-228600" lvl="0" marL="228600" rtl="0" algn="l">
              <a:lnSpc>
                <a:spcPct val="90000"/>
              </a:lnSpc>
              <a:spcBef>
                <a:spcPts val="1000"/>
              </a:spcBef>
              <a:spcAft>
                <a:spcPts val="0"/>
              </a:spcAft>
              <a:buClr>
                <a:schemeClr val="dk1"/>
              </a:buClr>
              <a:buSzPct val="100000"/>
              <a:buChar char="•"/>
            </a:pPr>
            <a:r>
              <a:rPr lang="en-US"/>
              <a:t>Aloe vera gel seems to be helpful in the treatment of burns and to aid wound healing </a:t>
            </a:r>
            <a:endParaRPr/>
          </a:p>
          <a:p>
            <a:pPr indent="-228600" lvl="0" marL="228600" rtl="0" algn="l">
              <a:lnSpc>
                <a:spcPct val="90000"/>
              </a:lnSpc>
              <a:spcBef>
                <a:spcPts val="1000"/>
              </a:spcBef>
              <a:spcAft>
                <a:spcPts val="0"/>
              </a:spcAft>
              <a:buClr>
                <a:schemeClr val="dk1"/>
              </a:buClr>
              <a:buSzPct val="100000"/>
              <a:buChar char="•"/>
            </a:pPr>
            <a:r>
              <a:rPr lang="en-US"/>
              <a:t>Aloe vera cream was found to be at least as effective as 0.1% triamcinolone in reducing the clinical symptoms of psoriasis in a recent study </a:t>
            </a:r>
            <a:endParaRPr/>
          </a:p>
        </p:txBody>
      </p:sp>
    </p:spTree>
  </p:cSld>
  <p:clrMapOvr>
    <a:masterClrMapping/>
  </p:clrMapOvr>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6" name="Shape 2176"/>
        <p:cNvGrpSpPr/>
        <p:nvPr/>
      </p:nvGrpSpPr>
      <p:grpSpPr>
        <a:xfrm>
          <a:off x="0" y="0"/>
          <a:ext cx="0" cy="0"/>
          <a:chOff x="0" y="0"/>
          <a:chExt cx="0" cy="0"/>
        </a:xfrm>
      </p:grpSpPr>
      <p:sp>
        <p:nvSpPr>
          <p:cNvPr id="2177" name="Google Shape;2177;p333"/>
          <p:cNvSpPr txBox="1"/>
          <p:nvPr>
            <p:ph idx="1" type="body"/>
          </p:nvPr>
        </p:nvSpPr>
        <p:spPr>
          <a:xfrm>
            <a:off x="1524000" y="1935480"/>
            <a:ext cx="7772400" cy="4770120"/>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None/>
            </a:pPr>
            <a:r>
              <a:rPr lang="en-US"/>
              <a:t>Evening primrose oil</a:t>
            </a:r>
            <a:endParaRPr/>
          </a:p>
          <a:p>
            <a:pPr indent="-228600" lvl="0" marL="228600" rtl="0" algn="l">
              <a:lnSpc>
                <a:spcPct val="90000"/>
              </a:lnSpc>
              <a:spcBef>
                <a:spcPts val="1000"/>
              </a:spcBef>
              <a:spcAft>
                <a:spcPts val="0"/>
              </a:spcAft>
              <a:buClr>
                <a:schemeClr val="accent1"/>
              </a:buClr>
              <a:buSzPct val="100000"/>
              <a:buChar char="•"/>
            </a:pPr>
            <a:r>
              <a:rPr i="1" lang="en-US">
                <a:solidFill>
                  <a:schemeClr val="accent1"/>
                </a:solidFill>
              </a:rPr>
              <a:t>Oenothera biennis </a:t>
            </a:r>
            <a:endParaRPr>
              <a:solidFill>
                <a:schemeClr val="accent1"/>
              </a:solidFill>
            </a:endParaRPr>
          </a:p>
          <a:p>
            <a:pPr indent="-228600" lvl="0" marL="228600" rtl="0" algn="l">
              <a:lnSpc>
                <a:spcPct val="90000"/>
              </a:lnSpc>
              <a:spcBef>
                <a:spcPts val="1000"/>
              </a:spcBef>
              <a:spcAft>
                <a:spcPts val="0"/>
              </a:spcAft>
              <a:buClr>
                <a:schemeClr val="dk1"/>
              </a:buClr>
              <a:buSzPct val="100000"/>
              <a:buChar char="•"/>
            </a:pPr>
            <a:r>
              <a:rPr lang="en-US"/>
              <a:t>The seed oil is used in the treatment of eczema</a:t>
            </a:r>
            <a:endParaRPr/>
          </a:p>
          <a:p>
            <a:pPr indent="-228600" lvl="0" marL="228600" rtl="0" algn="l">
              <a:lnSpc>
                <a:spcPct val="90000"/>
              </a:lnSpc>
              <a:spcBef>
                <a:spcPts val="1000"/>
              </a:spcBef>
              <a:spcAft>
                <a:spcPts val="0"/>
              </a:spcAft>
              <a:buClr>
                <a:schemeClr val="dk1"/>
              </a:buClr>
              <a:buSzPct val="100000"/>
              <a:buChar char="•"/>
            </a:pPr>
            <a:r>
              <a:rPr lang="en-US"/>
              <a:t>The seed oil contains linoleic acid</a:t>
            </a:r>
            <a:endParaRPr/>
          </a:p>
          <a:p>
            <a:pPr indent="-228600" lvl="0" marL="228600" rtl="0" algn="l">
              <a:lnSpc>
                <a:spcPct val="90000"/>
              </a:lnSpc>
              <a:spcBef>
                <a:spcPts val="1000"/>
              </a:spcBef>
              <a:spcAft>
                <a:spcPts val="0"/>
              </a:spcAft>
              <a:buClr>
                <a:schemeClr val="dk1"/>
              </a:buClr>
              <a:buSzPct val="100000"/>
              <a:buChar char="•"/>
            </a:pPr>
            <a:r>
              <a:rPr lang="en-US"/>
              <a:t>The oil is taken internally as well as applied externally</a:t>
            </a:r>
            <a:endParaRPr/>
          </a:p>
          <a:p>
            <a:pPr indent="-228600" lvl="0" marL="228600" rtl="0" algn="l">
              <a:lnSpc>
                <a:spcPct val="90000"/>
              </a:lnSpc>
              <a:spcBef>
                <a:spcPts val="1000"/>
              </a:spcBef>
              <a:spcAft>
                <a:spcPts val="0"/>
              </a:spcAft>
              <a:buClr>
                <a:schemeClr val="dk1"/>
              </a:buClr>
              <a:buSzPct val="100000"/>
              <a:buChar char="•"/>
            </a:pPr>
            <a:r>
              <a:rPr lang="en-US"/>
              <a:t>Primrose oil has a beneficial effect on itching, crusting, edema and redness</a:t>
            </a:r>
            <a:endParaRPr/>
          </a:p>
          <a:p>
            <a:pPr indent="-228600" lvl="0" marL="228600" rtl="0" algn="l">
              <a:lnSpc>
                <a:spcPct val="90000"/>
              </a:lnSpc>
              <a:spcBef>
                <a:spcPts val="1000"/>
              </a:spcBef>
              <a:spcAft>
                <a:spcPts val="0"/>
              </a:spcAft>
              <a:buClr>
                <a:schemeClr val="dk1"/>
              </a:buClr>
              <a:buSzPct val="100000"/>
              <a:buChar char="•"/>
            </a:pPr>
            <a:r>
              <a:rPr lang="en-US"/>
              <a:t>The main indications are: atopic eczema (especially in infants), rheumatoid arthritis and premenstrual syndrome</a:t>
            </a:r>
            <a:endParaRPr/>
          </a:p>
          <a:p>
            <a:pPr indent="-228600" lvl="0" marL="228600" rtl="0" algn="l">
              <a:lnSpc>
                <a:spcPct val="90000"/>
              </a:lnSpc>
              <a:spcBef>
                <a:spcPts val="1000"/>
              </a:spcBef>
              <a:spcAft>
                <a:spcPts val="0"/>
              </a:spcAft>
              <a:buClr>
                <a:schemeClr val="dk1"/>
              </a:buClr>
              <a:buSzPct val="100000"/>
              <a:buChar char="•"/>
            </a:pPr>
            <a:r>
              <a:rPr lang="en-US"/>
              <a:t>Evening primrose oil is usually taken in conjunction with vitamin E to prevent oxidation</a:t>
            </a:r>
            <a:endParaRPr/>
          </a:p>
        </p:txBody>
      </p:sp>
      <p:pic>
        <p:nvPicPr>
          <p:cNvPr descr="eveningprimrose.jpg" id="2178" name="Google Shape;2178;p333"/>
          <p:cNvPicPr preferRelativeResize="0"/>
          <p:nvPr/>
        </p:nvPicPr>
        <p:blipFill rotWithShape="1">
          <a:blip r:embed="rId3">
            <a:alphaModFix/>
          </a:blip>
          <a:srcRect b="0" l="33333" r="29999" t="0"/>
          <a:stretch/>
        </p:blipFill>
        <p:spPr>
          <a:xfrm>
            <a:off x="9271000" y="3048000"/>
            <a:ext cx="1397000" cy="3810000"/>
          </a:xfrm>
          <a:prstGeom prst="rect">
            <a:avLst/>
          </a:prstGeom>
          <a:noFill/>
          <a:ln>
            <a:noFill/>
          </a:ln>
        </p:spPr>
      </p:pic>
      <p:pic>
        <p:nvPicPr>
          <p:cNvPr descr="eveningprimrose2.jpg" id="2179" name="Google Shape;2179;p333"/>
          <p:cNvPicPr preferRelativeResize="0"/>
          <p:nvPr/>
        </p:nvPicPr>
        <p:blipFill rotWithShape="1">
          <a:blip r:embed="rId4">
            <a:alphaModFix/>
          </a:blip>
          <a:srcRect b="0" l="25556" r="24444" t="0"/>
          <a:stretch/>
        </p:blipFill>
        <p:spPr>
          <a:xfrm>
            <a:off x="8915400" y="0"/>
            <a:ext cx="1524000" cy="3048000"/>
          </a:xfrm>
          <a:prstGeom prst="rect">
            <a:avLst/>
          </a:prstGeom>
          <a:noFill/>
          <a:ln>
            <a:noFill/>
          </a:ln>
        </p:spPr>
      </p:pic>
      <p:pic>
        <p:nvPicPr>
          <p:cNvPr descr="oenthera bienns.jpg" id="2180" name="Google Shape;2180;p333"/>
          <p:cNvPicPr preferRelativeResize="0"/>
          <p:nvPr/>
        </p:nvPicPr>
        <p:blipFill rotWithShape="1">
          <a:blip r:embed="rId5">
            <a:alphaModFix/>
          </a:blip>
          <a:srcRect b="0" l="0" r="0" t="0"/>
          <a:stretch/>
        </p:blipFill>
        <p:spPr>
          <a:xfrm>
            <a:off x="6934200" y="152400"/>
            <a:ext cx="1847850" cy="2476500"/>
          </a:xfrm>
          <a:prstGeom prst="rect">
            <a:avLst/>
          </a:prstGeom>
          <a:noFill/>
          <a:ln>
            <a:noFill/>
          </a:ln>
        </p:spPr>
      </p:pic>
    </p:spTree>
  </p:cSld>
  <p:clrMapOvr>
    <a:masterClrMapping/>
  </p:clrMapOvr>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4" name="Shape 2184"/>
        <p:cNvGrpSpPr/>
        <p:nvPr/>
      </p:nvGrpSpPr>
      <p:grpSpPr>
        <a:xfrm>
          <a:off x="0" y="0"/>
          <a:ext cx="0" cy="0"/>
          <a:chOff x="0" y="0"/>
          <a:chExt cx="0" cy="0"/>
        </a:xfrm>
      </p:grpSpPr>
      <p:sp>
        <p:nvSpPr>
          <p:cNvPr id="2185" name="Google Shape;2185;p334"/>
          <p:cNvSpPr txBox="1"/>
          <p:nvPr>
            <p:ph idx="1" type="body"/>
          </p:nvPr>
        </p:nvSpPr>
        <p:spPr>
          <a:xfrm>
            <a:off x="1524000" y="1935480"/>
            <a:ext cx="9601200" cy="4922520"/>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None/>
            </a:pPr>
            <a:r>
              <a:rPr lang="en-US"/>
              <a:t>Marigold</a:t>
            </a:r>
            <a:endParaRPr/>
          </a:p>
          <a:p>
            <a:pPr indent="-228600" lvl="0" marL="228600" rtl="0" algn="l">
              <a:lnSpc>
                <a:spcPct val="90000"/>
              </a:lnSpc>
              <a:spcBef>
                <a:spcPts val="1000"/>
              </a:spcBef>
              <a:spcAft>
                <a:spcPts val="0"/>
              </a:spcAft>
              <a:buClr>
                <a:srgbClr val="72A376"/>
              </a:buClr>
              <a:buSzPct val="100000"/>
              <a:buChar char="•"/>
            </a:pPr>
            <a:r>
              <a:rPr i="1" lang="en-US">
                <a:solidFill>
                  <a:srgbClr val="72A376"/>
                </a:solidFill>
              </a:rPr>
              <a:t>Calendula officinalis</a:t>
            </a:r>
            <a:endParaRPr i="1">
              <a:solidFill>
                <a:srgbClr val="72A376"/>
              </a:solidFill>
            </a:endParaRPr>
          </a:p>
          <a:p>
            <a:pPr indent="-228600" lvl="0" marL="228600" rtl="0" algn="l">
              <a:lnSpc>
                <a:spcPct val="90000"/>
              </a:lnSpc>
              <a:spcBef>
                <a:spcPts val="1000"/>
              </a:spcBef>
              <a:spcAft>
                <a:spcPts val="0"/>
              </a:spcAft>
              <a:buClr>
                <a:schemeClr val="dk1"/>
              </a:buClr>
              <a:buSzPct val="100000"/>
              <a:buChar char="•"/>
            </a:pPr>
            <a:r>
              <a:rPr lang="en-US"/>
              <a:t>The </a:t>
            </a:r>
            <a:r>
              <a:rPr lang="en-US">
                <a:solidFill>
                  <a:srgbClr val="9D3232"/>
                </a:solidFill>
              </a:rPr>
              <a:t>flower heads </a:t>
            </a:r>
            <a:r>
              <a:rPr lang="en-US"/>
              <a:t>and extracts from them are well known for their anti-inflammatory properties</a:t>
            </a:r>
            <a:endParaRPr/>
          </a:p>
          <a:p>
            <a:pPr indent="-228600" lvl="0" marL="228600" rtl="0" algn="l">
              <a:lnSpc>
                <a:spcPct val="90000"/>
              </a:lnSpc>
              <a:spcBef>
                <a:spcPts val="1000"/>
              </a:spcBef>
              <a:spcAft>
                <a:spcPts val="0"/>
              </a:spcAft>
              <a:buClr>
                <a:schemeClr val="dk1"/>
              </a:buClr>
              <a:buSzPct val="100000"/>
              <a:buChar char="•"/>
            </a:pPr>
            <a:r>
              <a:rPr lang="en-US"/>
              <a:t>Pharmaceutical uses include inflammatory skin conditions such as topical application for wound healing and after radiotherapy</a:t>
            </a:r>
            <a:endParaRPr/>
          </a:p>
          <a:p>
            <a:pPr indent="-228600" lvl="0" marL="228600" rtl="0" algn="l">
              <a:lnSpc>
                <a:spcPct val="90000"/>
              </a:lnSpc>
              <a:spcBef>
                <a:spcPts val="1000"/>
              </a:spcBef>
              <a:spcAft>
                <a:spcPts val="0"/>
              </a:spcAft>
              <a:buClr>
                <a:schemeClr val="dk1"/>
              </a:buClr>
              <a:buSzPct val="100000"/>
              <a:buChar char="•"/>
            </a:pPr>
            <a:r>
              <a:rPr lang="en-US"/>
              <a:t>Both oral and topical application of Calendula flower extract improved healing of wounds in rats and reduced the time needed for re-epithelization</a:t>
            </a:r>
            <a:endParaRPr/>
          </a:p>
          <a:p>
            <a:pPr indent="-228600" lvl="0" marL="228600" rtl="0" algn="l">
              <a:lnSpc>
                <a:spcPct val="90000"/>
              </a:lnSpc>
              <a:spcBef>
                <a:spcPts val="1000"/>
              </a:spcBef>
              <a:spcAft>
                <a:spcPts val="0"/>
              </a:spcAft>
              <a:buClr>
                <a:schemeClr val="dk1"/>
              </a:buClr>
              <a:buSzPct val="100000"/>
              <a:buChar char="•"/>
            </a:pPr>
            <a:r>
              <a:rPr lang="en-US"/>
              <a:t>Extracts stimulated proliferation and migration of fibroblasts at low concentrations</a:t>
            </a:r>
            <a:endParaRPr/>
          </a:p>
          <a:p>
            <a:pPr indent="-228600" lvl="0" marL="228600" rtl="0" algn="l">
              <a:lnSpc>
                <a:spcPct val="90000"/>
              </a:lnSpc>
              <a:spcBef>
                <a:spcPts val="1000"/>
              </a:spcBef>
              <a:spcAft>
                <a:spcPts val="0"/>
              </a:spcAft>
              <a:buClr>
                <a:schemeClr val="dk1"/>
              </a:buClr>
              <a:buSzPct val="100000"/>
              <a:buChar char="•"/>
            </a:pPr>
            <a:r>
              <a:rPr lang="en-US"/>
              <a:t>The essential oil exerts (</a:t>
            </a:r>
            <a:r>
              <a:rPr i="1" lang="en-US"/>
              <a:t>in vitro</a:t>
            </a:r>
            <a:r>
              <a:rPr lang="en-US"/>
              <a:t>) antibacterial and antifungal effects</a:t>
            </a:r>
            <a:endParaRPr/>
          </a:p>
          <a:p>
            <a:pPr indent="-228600" lvl="0" marL="228600" rtl="0" algn="l">
              <a:lnSpc>
                <a:spcPct val="90000"/>
              </a:lnSpc>
              <a:spcBef>
                <a:spcPts val="1000"/>
              </a:spcBef>
              <a:spcAft>
                <a:spcPts val="0"/>
              </a:spcAft>
              <a:buClr>
                <a:schemeClr val="dk1"/>
              </a:buClr>
              <a:buSzPct val="100000"/>
              <a:buChar char="•"/>
            </a:pPr>
            <a:r>
              <a:rPr lang="en-US"/>
              <a:t>Immunostimulant effects have been reported for polysaccharide fractions</a:t>
            </a:r>
            <a:endParaRPr i="1"/>
          </a:p>
        </p:txBody>
      </p:sp>
      <p:pic>
        <p:nvPicPr>
          <p:cNvPr descr="Calendula-officinalis-Pot-Marigold-Photos.jpg" id="2186" name="Google Shape;2186;p334"/>
          <p:cNvPicPr preferRelativeResize="0"/>
          <p:nvPr/>
        </p:nvPicPr>
        <p:blipFill rotWithShape="1">
          <a:blip r:embed="rId3">
            <a:alphaModFix/>
          </a:blip>
          <a:srcRect b="0" l="0" r="0" t="0"/>
          <a:stretch/>
        </p:blipFill>
        <p:spPr>
          <a:xfrm>
            <a:off x="5867400" y="1143000"/>
            <a:ext cx="1562100" cy="1181472"/>
          </a:xfrm>
          <a:prstGeom prst="rect">
            <a:avLst/>
          </a:prstGeom>
          <a:noFill/>
          <a:ln>
            <a:noFill/>
          </a:ln>
        </p:spPr>
      </p:pic>
      <p:pic>
        <p:nvPicPr>
          <p:cNvPr descr="calendula.jpg" id="2187" name="Google Shape;2187;p334"/>
          <p:cNvPicPr preferRelativeResize="0"/>
          <p:nvPr/>
        </p:nvPicPr>
        <p:blipFill rotWithShape="1">
          <a:blip r:embed="rId4">
            <a:alphaModFix/>
          </a:blip>
          <a:srcRect b="0" l="0" r="0" t="0"/>
          <a:stretch/>
        </p:blipFill>
        <p:spPr>
          <a:xfrm>
            <a:off x="8077201" y="914401"/>
            <a:ext cx="2330155" cy="1759267"/>
          </a:xfrm>
          <a:prstGeom prst="rect">
            <a:avLst/>
          </a:prstGeom>
          <a:noFill/>
          <a:ln>
            <a:noFill/>
          </a:ln>
        </p:spPr>
      </p:pic>
    </p:spTree>
  </p:cSld>
  <p:clrMapOvr>
    <a:masterClrMapping/>
  </p:clrMapOvr>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1" name="Shape 2191"/>
        <p:cNvGrpSpPr/>
        <p:nvPr/>
      </p:nvGrpSpPr>
      <p:grpSpPr>
        <a:xfrm>
          <a:off x="0" y="0"/>
          <a:ext cx="0" cy="0"/>
          <a:chOff x="0" y="0"/>
          <a:chExt cx="0" cy="0"/>
        </a:xfrm>
      </p:grpSpPr>
      <p:sp>
        <p:nvSpPr>
          <p:cNvPr id="2192" name="Google Shape;2192;p335"/>
          <p:cNvSpPr txBox="1"/>
          <p:nvPr>
            <p:ph type="title"/>
          </p:nvPr>
        </p:nvSpPr>
        <p:spPr>
          <a:xfrm>
            <a:off x="2590800" y="884238"/>
            <a:ext cx="6172200" cy="193516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latin typeface="Arial"/>
                <a:ea typeface="Arial"/>
                <a:cs typeface="Arial"/>
                <a:sym typeface="Arial"/>
              </a:rPr>
              <a:t>Nigella </a:t>
            </a:r>
            <a:r>
              <a:rPr lang="en-US">
                <a:solidFill>
                  <a:srgbClr val="9D3232"/>
                </a:solidFill>
                <a:latin typeface="Arial"/>
                <a:ea typeface="Arial"/>
                <a:cs typeface="Arial"/>
                <a:sym typeface="Arial"/>
              </a:rPr>
              <a:t>seeds </a:t>
            </a:r>
            <a:br>
              <a:rPr b="1" lang="en-US" sz="3600">
                <a:latin typeface="Arial"/>
                <a:ea typeface="Arial"/>
                <a:cs typeface="Arial"/>
                <a:sym typeface="Arial"/>
              </a:rPr>
            </a:br>
            <a:r>
              <a:rPr lang="en-US">
                <a:latin typeface="Arial"/>
                <a:ea typeface="Arial"/>
                <a:cs typeface="Arial"/>
                <a:sym typeface="Arial"/>
              </a:rPr>
              <a:t>Black Cumin seeds</a:t>
            </a:r>
            <a:br>
              <a:rPr lang="en-US">
                <a:latin typeface="Arial"/>
                <a:ea typeface="Arial"/>
                <a:cs typeface="Arial"/>
                <a:sym typeface="Arial"/>
              </a:rPr>
            </a:br>
            <a:r>
              <a:rPr lang="en-US">
                <a:latin typeface="Arial"/>
                <a:ea typeface="Arial"/>
                <a:cs typeface="Arial"/>
                <a:sym typeface="Arial"/>
              </a:rPr>
              <a:t>حبة البركة </a:t>
            </a:r>
            <a:endParaRPr/>
          </a:p>
        </p:txBody>
      </p:sp>
      <p:sp>
        <p:nvSpPr>
          <p:cNvPr id="2193" name="Google Shape;2193;p335"/>
          <p:cNvSpPr txBox="1"/>
          <p:nvPr>
            <p:ph idx="1" type="body"/>
          </p:nvPr>
        </p:nvSpPr>
        <p:spPr>
          <a:xfrm>
            <a:off x="2057400" y="3352801"/>
            <a:ext cx="8229600" cy="3763963"/>
          </a:xfrm>
          <a:prstGeom prst="rect">
            <a:avLst/>
          </a:prstGeom>
          <a:noFill/>
          <a:ln>
            <a:noFill/>
          </a:ln>
        </p:spPr>
        <p:txBody>
          <a:bodyPr anchorCtr="0" anchor="t" bIns="45700" lIns="91425" spcFirstLastPara="1" rIns="91425" wrap="square" tIns="45700">
            <a:normAutofit/>
          </a:bodyPr>
          <a:lstStyle/>
          <a:p>
            <a:pPr indent="-274320" lvl="0" marL="274320" rtl="0" algn="l">
              <a:lnSpc>
                <a:spcPct val="80000"/>
              </a:lnSpc>
              <a:spcBef>
                <a:spcPts val="0"/>
              </a:spcBef>
              <a:spcAft>
                <a:spcPts val="0"/>
              </a:spcAft>
              <a:buClr>
                <a:schemeClr val="accent3"/>
              </a:buClr>
              <a:buSzPts val="2800"/>
              <a:buFont typeface="Noto Sans Symbols"/>
              <a:buChar char="⚫"/>
            </a:pPr>
            <a:r>
              <a:rPr i="1" lang="en-US">
                <a:solidFill>
                  <a:srgbClr val="1E4E79"/>
                </a:solidFill>
              </a:rPr>
              <a:t>Nigella sativa </a:t>
            </a:r>
            <a:endParaRPr/>
          </a:p>
          <a:p>
            <a:pPr indent="-96520" lvl="0" marL="274320" rtl="0" algn="l">
              <a:lnSpc>
                <a:spcPct val="80000"/>
              </a:lnSpc>
              <a:spcBef>
                <a:spcPts val="1000"/>
              </a:spcBef>
              <a:spcAft>
                <a:spcPts val="0"/>
              </a:spcAft>
              <a:buClr>
                <a:schemeClr val="accent3"/>
              </a:buClr>
              <a:buSzPts val="2800"/>
              <a:buFont typeface="Noto Sans Symbols"/>
              <a:buNone/>
            </a:pPr>
            <a:r>
              <a:t/>
            </a:r>
            <a:endParaRPr/>
          </a:p>
          <a:p>
            <a:pPr indent="-274320" lvl="0" marL="274320" rtl="0" algn="l">
              <a:lnSpc>
                <a:spcPct val="80000"/>
              </a:lnSpc>
              <a:spcBef>
                <a:spcPts val="1000"/>
              </a:spcBef>
              <a:spcAft>
                <a:spcPts val="0"/>
              </a:spcAft>
              <a:buClr>
                <a:schemeClr val="accent3"/>
              </a:buClr>
              <a:buSzPts val="2800"/>
              <a:buFont typeface="Noto Sans Symbols"/>
              <a:buChar char="⚫"/>
            </a:pPr>
            <a:r>
              <a:rPr lang="en-US"/>
              <a:t>Contains Glycosides, Bitter principles: </a:t>
            </a:r>
            <a:r>
              <a:rPr lang="en-US">
                <a:solidFill>
                  <a:srgbClr val="0000FF"/>
                </a:solidFill>
              </a:rPr>
              <a:t>Nigellin</a:t>
            </a:r>
            <a:endParaRPr>
              <a:solidFill>
                <a:srgbClr val="0000FF"/>
              </a:solidFill>
            </a:endParaRPr>
          </a:p>
        </p:txBody>
      </p:sp>
    </p:spTree>
  </p:cSld>
  <p:clrMapOvr>
    <a:masterClrMapping/>
  </p:clrMapOvr>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7" name="Shape 2197"/>
        <p:cNvGrpSpPr/>
        <p:nvPr/>
      </p:nvGrpSpPr>
      <p:grpSpPr>
        <a:xfrm>
          <a:off x="0" y="0"/>
          <a:ext cx="0" cy="0"/>
          <a:chOff x="0" y="0"/>
          <a:chExt cx="0" cy="0"/>
        </a:xfrm>
      </p:grpSpPr>
      <p:sp>
        <p:nvSpPr>
          <p:cNvPr id="2198" name="Google Shape;2198;p336"/>
          <p:cNvSpPr txBox="1"/>
          <p:nvPr>
            <p:ph type="title"/>
          </p:nvPr>
        </p:nvSpPr>
        <p:spPr>
          <a:xfrm>
            <a:off x="1905000" y="228600"/>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The uses of nigella oil</a:t>
            </a:r>
            <a:endParaRPr/>
          </a:p>
        </p:txBody>
      </p:sp>
      <p:sp>
        <p:nvSpPr>
          <p:cNvPr id="2199" name="Google Shape;2199;p336"/>
          <p:cNvSpPr txBox="1"/>
          <p:nvPr>
            <p:ph idx="1" type="body"/>
          </p:nvPr>
        </p:nvSpPr>
        <p:spPr>
          <a:xfrm>
            <a:off x="1752600" y="1752600"/>
            <a:ext cx="8458200" cy="5410200"/>
          </a:xfrm>
          <a:prstGeom prst="rect">
            <a:avLst/>
          </a:prstGeom>
          <a:noFill/>
          <a:ln>
            <a:noFill/>
          </a:ln>
        </p:spPr>
        <p:txBody>
          <a:bodyPr anchorCtr="0" anchor="t" bIns="45700" lIns="91425" spcFirstLastPara="1" rIns="91425" wrap="square" tIns="45700">
            <a:normAutofit/>
          </a:bodyPr>
          <a:lstStyle/>
          <a:p>
            <a:pPr indent="-609600" lvl="0" marL="609600" rtl="0" algn="l">
              <a:lnSpc>
                <a:spcPct val="90000"/>
              </a:lnSpc>
              <a:spcBef>
                <a:spcPts val="0"/>
              </a:spcBef>
              <a:spcAft>
                <a:spcPts val="0"/>
              </a:spcAft>
              <a:buClr>
                <a:schemeClr val="dk1"/>
              </a:buClr>
              <a:buSzPts val="2800"/>
              <a:buFont typeface="Calibri"/>
              <a:buAutoNum type="arabicPeriod"/>
            </a:pPr>
            <a:r>
              <a:rPr lang="en-US"/>
              <a:t>Treatment of Whopping cough.</a:t>
            </a:r>
            <a:endParaRPr/>
          </a:p>
          <a:p>
            <a:pPr indent="-609600" lvl="0" marL="609600" rtl="0" algn="l">
              <a:lnSpc>
                <a:spcPct val="90000"/>
              </a:lnSpc>
              <a:spcBef>
                <a:spcPts val="1000"/>
              </a:spcBef>
              <a:spcAft>
                <a:spcPts val="0"/>
              </a:spcAft>
              <a:buClr>
                <a:schemeClr val="dk1"/>
              </a:buClr>
              <a:buSzPts val="2800"/>
              <a:buFont typeface="Calibri"/>
              <a:buAutoNum type="arabicPeriod"/>
            </a:pPr>
            <a:r>
              <a:rPr lang="en-US"/>
              <a:t>Bronchitis.</a:t>
            </a:r>
            <a:endParaRPr/>
          </a:p>
          <a:p>
            <a:pPr indent="-609600" lvl="0" marL="609600" rtl="0" algn="l">
              <a:lnSpc>
                <a:spcPct val="90000"/>
              </a:lnSpc>
              <a:spcBef>
                <a:spcPts val="1000"/>
              </a:spcBef>
              <a:spcAft>
                <a:spcPts val="0"/>
              </a:spcAft>
              <a:buClr>
                <a:schemeClr val="dk1"/>
              </a:buClr>
              <a:buSzPts val="2800"/>
              <a:buFont typeface="Calibri"/>
              <a:buAutoNum type="arabicPeriod"/>
            </a:pPr>
            <a:r>
              <a:rPr lang="en-US"/>
              <a:t>Expectorant.</a:t>
            </a:r>
            <a:endParaRPr/>
          </a:p>
          <a:p>
            <a:pPr indent="-609600" lvl="0" marL="609600" rtl="0" algn="l">
              <a:lnSpc>
                <a:spcPct val="90000"/>
              </a:lnSpc>
              <a:spcBef>
                <a:spcPts val="1000"/>
              </a:spcBef>
              <a:spcAft>
                <a:spcPts val="0"/>
              </a:spcAft>
              <a:buClr>
                <a:schemeClr val="dk1"/>
              </a:buClr>
              <a:buSzPts val="2800"/>
              <a:buFont typeface="Calibri"/>
              <a:buAutoNum type="arabicPeriod"/>
            </a:pPr>
            <a:r>
              <a:rPr lang="en-US"/>
              <a:t>Treatment of hemorrhoids.</a:t>
            </a:r>
            <a:endParaRPr/>
          </a:p>
          <a:p>
            <a:pPr indent="-609600" lvl="0" marL="609600" rtl="0" algn="l">
              <a:lnSpc>
                <a:spcPct val="90000"/>
              </a:lnSpc>
              <a:spcBef>
                <a:spcPts val="1000"/>
              </a:spcBef>
              <a:spcAft>
                <a:spcPts val="0"/>
              </a:spcAft>
              <a:buClr>
                <a:schemeClr val="dk1"/>
              </a:buClr>
              <a:buSzPts val="2800"/>
              <a:buFont typeface="Calibri"/>
              <a:buAutoNum type="arabicPeriod"/>
            </a:pPr>
            <a:r>
              <a:rPr lang="en-US"/>
              <a:t>Demulcent.</a:t>
            </a:r>
            <a:endParaRPr/>
          </a:p>
        </p:txBody>
      </p:sp>
    </p:spTree>
  </p:cSld>
  <p:clrMapOvr>
    <a:masterClrMapping/>
  </p:clrMapOvr>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3" name="Shape 2203"/>
        <p:cNvGrpSpPr/>
        <p:nvPr/>
      </p:nvGrpSpPr>
      <p:grpSpPr>
        <a:xfrm>
          <a:off x="0" y="0"/>
          <a:ext cx="0" cy="0"/>
          <a:chOff x="0" y="0"/>
          <a:chExt cx="0" cy="0"/>
        </a:xfrm>
      </p:grpSpPr>
      <p:sp>
        <p:nvSpPr>
          <p:cNvPr id="2204" name="Google Shape;2204;p3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The nigella seeds uses</a:t>
            </a:r>
            <a:endParaRPr/>
          </a:p>
        </p:txBody>
      </p:sp>
      <p:sp>
        <p:nvSpPr>
          <p:cNvPr id="2205" name="Google Shape;2205;p3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609600" lvl="0" marL="609600" rtl="0" algn="l">
              <a:lnSpc>
                <a:spcPct val="90000"/>
              </a:lnSpc>
              <a:spcBef>
                <a:spcPts val="0"/>
              </a:spcBef>
              <a:spcAft>
                <a:spcPts val="0"/>
              </a:spcAft>
              <a:buClr>
                <a:schemeClr val="dk1"/>
              </a:buClr>
              <a:buSzPts val="2800"/>
              <a:buFont typeface="Calibri"/>
              <a:buAutoNum type="arabicPeriod"/>
            </a:pPr>
            <a:r>
              <a:rPr lang="en-US"/>
              <a:t>Antispasmodic.</a:t>
            </a:r>
            <a:endParaRPr/>
          </a:p>
          <a:p>
            <a:pPr indent="-609600" lvl="0" marL="609600" rtl="0" algn="l">
              <a:lnSpc>
                <a:spcPct val="90000"/>
              </a:lnSpc>
              <a:spcBef>
                <a:spcPts val="1000"/>
              </a:spcBef>
              <a:spcAft>
                <a:spcPts val="0"/>
              </a:spcAft>
              <a:buClr>
                <a:schemeClr val="dk1"/>
              </a:buClr>
              <a:buSzPts val="2800"/>
              <a:buFont typeface="Calibri"/>
              <a:buAutoNum type="arabicPeriod"/>
            </a:pPr>
            <a:r>
              <a:rPr lang="en-US"/>
              <a:t>Improve memory.</a:t>
            </a:r>
            <a:endParaRPr/>
          </a:p>
          <a:p>
            <a:pPr indent="-609600" lvl="0" marL="609600" rtl="0" algn="l">
              <a:lnSpc>
                <a:spcPct val="90000"/>
              </a:lnSpc>
              <a:spcBef>
                <a:spcPts val="1000"/>
              </a:spcBef>
              <a:spcAft>
                <a:spcPts val="0"/>
              </a:spcAft>
              <a:buClr>
                <a:schemeClr val="dk1"/>
              </a:buClr>
              <a:buSzPts val="2800"/>
              <a:buFont typeface="Calibri"/>
              <a:buAutoNum type="arabicPeriod"/>
            </a:pPr>
            <a:r>
              <a:rPr lang="en-US"/>
              <a:t>Diuretic.</a:t>
            </a:r>
            <a:endParaRPr/>
          </a:p>
          <a:p>
            <a:pPr indent="-609600" lvl="0" marL="609600" rtl="0" algn="l">
              <a:lnSpc>
                <a:spcPct val="90000"/>
              </a:lnSpc>
              <a:spcBef>
                <a:spcPts val="1000"/>
              </a:spcBef>
              <a:spcAft>
                <a:spcPts val="0"/>
              </a:spcAft>
              <a:buClr>
                <a:schemeClr val="dk1"/>
              </a:buClr>
              <a:buSzPts val="2800"/>
              <a:buFont typeface="Calibri"/>
              <a:buAutoNum type="arabicPeriod"/>
            </a:pPr>
            <a:r>
              <a:rPr lang="en-US"/>
              <a:t>Lactogenic.</a:t>
            </a:r>
            <a:endParaRPr/>
          </a:p>
        </p:txBody>
      </p:sp>
    </p:spTree>
  </p:cSld>
  <p:clrMapOvr>
    <a:masterClrMapping/>
  </p:clrMapOvr>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9" name="Shape 2209"/>
        <p:cNvGrpSpPr/>
        <p:nvPr/>
      </p:nvGrpSpPr>
      <p:grpSpPr>
        <a:xfrm>
          <a:off x="0" y="0"/>
          <a:ext cx="0" cy="0"/>
          <a:chOff x="0" y="0"/>
          <a:chExt cx="0" cy="0"/>
        </a:xfrm>
      </p:grpSpPr>
      <p:sp>
        <p:nvSpPr>
          <p:cNvPr id="2210" name="Google Shape;2210;p338"/>
          <p:cNvSpPr txBox="1"/>
          <p:nvPr>
            <p:ph type="title"/>
          </p:nvPr>
        </p:nvSpPr>
        <p:spPr>
          <a:xfrm>
            <a:off x="1905000" y="990600"/>
            <a:ext cx="8229600" cy="1066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Sesame </a:t>
            </a:r>
            <a:r>
              <a:rPr lang="en-US">
                <a:solidFill>
                  <a:srgbClr val="9D3232"/>
                </a:solidFill>
              </a:rPr>
              <a:t>seeds </a:t>
            </a:r>
            <a:endParaRPr/>
          </a:p>
        </p:txBody>
      </p:sp>
      <p:sp>
        <p:nvSpPr>
          <p:cNvPr id="2211" name="Google Shape;2211;p338"/>
          <p:cNvSpPr txBox="1"/>
          <p:nvPr>
            <p:ph idx="1" type="body"/>
          </p:nvPr>
        </p:nvSpPr>
        <p:spPr>
          <a:xfrm>
            <a:off x="1752600" y="2438400"/>
            <a:ext cx="8915400" cy="4419600"/>
          </a:xfrm>
          <a:prstGeom prst="rect">
            <a:avLst/>
          </a:prstGeom>
          <a:noFill/>
          <a:ln>
            <a:noFill/>
          </a:ln>
        </p:spPr>
        <p:txBody>
          <a:bodyPr anchorCtr="0" anchor="t" bIns="45700" lIns="91425" spcFirstLastPara="1" rIns="91425" wrap="square" tIns="45700">
            <a:normAutofit/>
          </a:bodyPr>
          <a:lstStyle/>
          <a:p>
            <a:pPr indent="-274320" lvl="0" marL="274320" rtl="0" algn="l">
              <a:lnSpc>
                <a:spcPct val="80000"/>
              </a:lnSpc>
              <a:spcBef>
                <a:spcPts val="0"/>
              </a:spcBef>
              <a:spcAft>
                <a:spcPts val="0"/>
              </a:spcAft>
              <a:buClr>
                <a:schemeClr val="accent3"/>
              </a:buClr>
              <a:buSzPts val="2800"/>
              <a:buFont typeface="Noto Sans Symbols"/>
              <a:buChar char="⚫"/>
            </a:pPr>
            <a:r>
              <a:rPr i="1" lang="en-US">
                <a:solidFill>
                  <a:srgbClr val="1E4E79"/>
                </a:solidFill>
              </a:rPr>
              <a:t>Sesamum indicum</a:t>
            </a:r>
            <a:endParaRPr i="1">
              <a:solidFill>
                <a:srgbClr val="1E4E79"/>
              </a:solidFill>
            </a:endParaRPr>
          </a:p>
          <a:p>
            <a:pPr indent="-274320" lvl="0" marL="274320" rtl="0" algn="l">
              <a:lnSpc>
                <a:spcPct val="80000"/>
              </a:lnSpc>
              <a:spcBef>
                <a:spcPts val="1000"/>
              </a:spcBef>
              <a:spcAft>
                <a:spcPts val="0"/>
              </a:spcAft>
              <a:buClr>
                <a:schemeClr val="accent3"/>
              </a:buClr>
              <a:buSzPts val="2800"/>
              <a:buFont typeface="Noto Sans Symbols"/>
              <a:buChar char="⚫"/>
            </a:pPr>
            <a:r>
              <a:rPr lang="en-US"/>
              <a:t>Contains: Fixed oil, Phenolic substance (</a:t>
            </a:r>
            <a:r>
              <a:rPr lang="en-US">
                <a:solidFill>
                  <a:srgbClr val="0000FF"/>
                </a:solidFill>
              </a:rPr>
              <a:t>sesamol</a:t>
            </a:r>
            <a:r>
              <a:rPr lang="en-US"/>
              <a:t>), Proteins, Mucilage.</a:t>
            </a:r>
            <a:endParaRPr/>
          </a:p>
          <a:p>
            <a:pPr indent="-96520" lvl="0" marL="274320" rtl="0" algn="l">
              <a:lnSpc>
                <a:spcPct val="80000"/>
              </a:lnSpc>
              <a:spcBef>
                <a:spcPts val="1000"/>
              </a:spcBef>
              <a:spcAft>
                <a:spcPts val="0"/>
              </a:spcAft>
              <a:buClr>
                <a:schemeClr val="accent3"/>
              </a:buClr>
              <a:buSzPts val="2800"/>
              <a:buFont typeface="Noto Sans Symbols"/>
              <a:buNone/>
            </a:pPr>
            <a:r>
              <a:t/>
            </a:r>
            <a:endParaRPr/>
          </a:p>
          <a:p>
            <a:pPr indent="-71120" lvl="0" marL="274320" rtl="0" algn="l">
              <a:lnSpc>
                <a:spcPct val="90000"/>
              </a:lnSpc>
              <a:spcBef>
                <a:spcPts val="1000"/>
              </a:spcBef>
              <a:spcAft>
                <a:spcPts val="0"/>
              </a:spcAft>
              <a:buClr>
                <a:schemeClr val="accent3"/>
              </a:buClr>
              <a:buSzPts val="3200"/>
              <a:buFont typeface="Noto Sans Symbols"/>
              <a:buNone/>
            </a:pPr>
            <a:r>
              <a:t/>
            </a:r>
            <a:endParaRPr i="1" sz="3200">
              <a:latin typeface="Arial"/>
              <a:ea typeface="Arial"/>
              <a:cs typeface="Arial"/>
              <a:sym typeface="Arial"/>
            </a:endParaRPr>
          </a:p>
          <a:p>
            <a:pPr indent="-274320" lvl="0" marL="274320" rtl="0" algn="l">
              <a:lnSpc>
                <a:spcPct val="90000"/>
              </a:lnSpc>
              <a:spcBef>
                <a:spcPts val="1000"/>
              </a:spcBef>
              <a:spcAft>
                <a:spcPts val="0"/>
              </a:spcAft>
              <a:buClr>
                <a:schemeClr val="accent3"/>
              </a:buClr>
              <a:buSzPts val="3200"/>
              <a:buNone/>
            </a:pPr>
            <a:r>
              <a:t/>
            </a:r>
            <a:endParaRPr i="1" sz="3200">
              <a:latin typeface="Arial"/>
              <a:ea typeface="Arial"/>
              <a:cs typeface="Arial"/>
              <a:sym typeface="Arial"/>
            </a:endParaRPr>
          </a:p>
          <a:p>
            <a:pPr indent="-274320" lvl="0" marL="274320" rtl="0" algn="l">
              <a:lnSpc>
                <a:spcPct val="90000"/>
              </a:lnSpc>
              <a:spcBef>
                <a:spcPts val="1000"/>
              </a:spcBef>
              <a:spcAft>
                <a:spcPts val="0"/>
              </a:spcAft>
              <a:buClr>
                <a:schemeClr val="accent3"/>
              </a:buClr>
              <a:buSzPts val="3200"/>
              <a:buNone/>
            </a:pPr>
            <a:r>
              <a:t/>
            </a:r>
            <a:endParaRPr i="1" sz="3200">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123"/>
          <p:cNvSpPr txBox="1"/>
          <p:nvPr>
            <p:ph idx="1" type="body"/>
          </p:nvPr>
        </p:nvSpPr>
        <p:spPr>
          <a:xfrm>
            <a:off x="1517904" y="2362200"/>
            <a:ext cx="9144000" cy="438912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None/>
            </a:pPr>
            <a:r>
              <a:rPr lang="en-US">
                <a:solidFill>
                  <a:srgbClr val="FF0000"/>
                </a:solidFill>
              </a:rPr>
              <a:t>Strychnine</a:t>
            </a:r>
            <a:endParaRPr/>
          </a:p>
          <a:p>
            <a:pPr indent="-342900" lvl="0" marL="342900" rtl="0" algn="l">
              <a:spcBef>
                <a:spcPts val="1000"/>
              </a:spcBef>
              <a:spcAft>
                <a:spcPts val="0"/>
              </a:spcAft>
              <a:buSzPts val="1440"/>
              <a:buChar char="►"/>
            </a:pPr>
            <a:r>
              <a:rPr lang="en-US"/>
              <a:t>Active ingredient in </a:t>
            </a:r>
            <a:r>
              <a:rPr i="1" lang="en-US">
                <a:solidFill>
                  <a:srgbClr val="008000"/>
                </a:solidFill>
              </a:rPr>
              <a:t>Strychnos nux-vomica </a:t>
            </a:r>
            <a:r>
              <a:rPr lang="en-US"/>
              <a:t>(الجوز المقيء)</a:t>
            </a:r>
            <a:endParaRPr/>
          </a:p>
          <a:p>
            <a:pPr indent="-342900" lvl="0" marL="342900" rtl="0" algn="l">
              <a:spcBef>
                <a:spcPts val="1000"/>
              </a:spcBef>
              <a:spcAft>
                <a:spcPts val="0"/>
              </a:spcAft>
              <a:buSzPts val="1440"/>
              <a:buChar char="►"/>
            </a:pPr>
            <a:r>
              <a:rPr lang="en-US"/>
              <a:t>Was historically used as a stimulant</a:t>
            </a:r>
            <a:endParaRPr/>
          </a:p>
          <a:p>
            <a:pPr indent="-342900" lvl="0" marL="342900" rtl="0" algn="l">
              <a:spcBef>
                <a:spcPts val="1000"/>
              </a:spcBef>
              <a:spcAft>
                <a:spcPts val="0"/>
              </a:spcAft>
              <a:buSzPts val="1440"/>
              <a:buChar char="►"/>
            </a:pPr>
            <a:r>
              <a:rPr lang="en-US"/>
              <a:t>Highly poisonous</a:t>
            </a:r>
            <a:endParaRPr/>
          </a:p>
          <a:p>
            <a:pPr indent="-342900" lvl="0" marL="342900" rtl="0" algn="l">
              <a:spcBef>
                <a:spcPts val="1000"/>
              </a:spcBef>
              <a:spcAft>
                <a:spcPts val="0"/>
              </a:spcAft>
              <a:buSzPts val="1440"/>
              <a:buNone/>
            </a:pPr>
            <a:r>
              <a:t/>
            </a:r>
            <a:endParaRPr/>
          </a:p>
          <a:p>
            <a:pPr indent="-342900" lvl="0" marL="342900" rtl="0" algn="l">
              <a:spcBef>
                <a:spcPts val="1000"/>
              </a:spcBef>
              <a:spcAft>
                <a:spcPts val="0"/>
              </a:spcAft>
              <a:buSzPts val="1440"/>
              <a:buNone/>
            </a:pPr>
            <a:r>
              <a:rPr lang="en-US"/>
              <a:t>Camphor</a:t>
            </a:r>
            <a:endParaRPr/>
          </a:p>
          <a:p>
            <a:pPr indent="-342900" lvl="0" marL="342900" rtl="0" algn="l">
              <a:spcBef>
                <a:spcPts val="1000"/>
              </a:spcBef>
              <a:spcAft>
                <a:spcPts val="0"/>
              </a:spcAft>
              <a:buSzPts val="1440"/>
              <a:buChar char="►"/>
            </a:pPr>
            <a:r>
              <a:rPr lang="en-US"/>
              <a:t>Obtained by synthesis from </a:t>
            </a:r>
            <a:r>
              <a:rPr i="1" lang="en-US">
                <a:solidFill>
                  <a:srgbClr val="008000"/>
                </a:solidFill>
              </a:rPr>
              <a:t>Cinnamomum camphora</a:t>
            </a:r>
            <a:endParaRPr i="1">
              <a:solidFill>
                <a:srgbClr val="008000"/>
              </a:solidFill>
            </a:endParaRPr>
          </a:p>
          <a:p>
            <a:pPr indent="-342900" lvl="0" marL="342900" rtl="0" algn="l">
              <a:spcBef>
                <a:spcPts val="1000"/>
              </a:spcBef>
              <a:spcAft>
                <a:spcPts val="0"/>
              </a:spcAft>
              <a:buSzPts val="1440"/>
              <a:buChar char="►"/>
            </a:pPr>
            <a:r>
              <a:rPr lang="en-US"/>
              <a:t>Aromatic stimulant and decongestant</a:t>
            </a:r>
            <a:endParaRPr/>
          </a:p>
          <a:p>
            <a:pPr indent="-342900" lvl="0" marL="342900" rtl="0" algn="l">
              <a:spcBef>
                <a:spcPts val="1000"/>
              </a:spcBef>
              <a:spcAft>
                <a:spcPts val="0"/>
              </a:spcAft>
              <a:buSzPts val="1440"/>
              <a:buChar char="►"/>
            </a:pPr>
            <a:r>
              <a:rPr lang="en-US"/>
              <a:t>Oil is obtained from the leaves</a:t>
            </a:r>
            <a:endParaRPr/>
          </a:p>
          <a:p>
            <a:pPr indent="-342900" lvl="0" marL="342900" rtl="0" algn="l">
              <a:spcBef>
                <a:spcPts val="1000"/>
              </a:spcBef>
              <a:spcAft>
                <a:spcPts val="0"/>
              </a:spcAft>
              <a:buSzPts val="1440"/>
              <a:buChar char="►"/>
            </a:pPr>
            <a:r>
              <a:rPr lang="en-US"/>
              <a:t>Other uses: Antiseptic</a:t>
            </a:r>
            <a:endParaRPr/>
          </a:p>
          <a:p>
            <a:pPr indent="-251459" lvl="0" marL="342900" rtl="0" algn="l">
              <a:spcBef>
                <a:spcPts val="1000"/>
              </a:spcBef>
              <a:spcAft>
                <a:spcPts val="0"/>
              </a:spcAft>
              <a:buSzPts val="1440"/>
              <a:buNone/>
            </a:pPr>
            <a:r>
              <a:t/>
            </a:r>
            <a:endParaRPr/>
          </a:p>
        </p:txBody>
      </p:sp>
      <p:pic>
        <p:nvPicPr>
          <p:cNvPr id="884" name="Google Shape;884;p123"/>
          <p:cNvPicPr preferRelativeResize="0"/>
          <p:nvPr/>
        </p:nvPicPr>
        <p:blipFill rotWithShape="1">
          <a:blip r:embed="rId3">
            <a:alphaModFix/>
          </a:blip>
          <a:srcRect b="0" l="0" r="0" t="0"/>
          <a:stretch/>
        </p:blipFill>
        <p:spPr>
          <a:xfrm>
            <a:off x="7848600" y="838200"/>
            <a:ext cx="2641600" cy="1981200"/>
          </a:xfrm>
          <a:prstGeom prst="rect">
            <a:avLst/>
          </a:prstGeom>
          <a:noFill/>
          <a:ln>
            <a:noFill/>
          </a:ln>
        </p:spPr>
      </p:pic>
    </p:spTree>
  </p:cSld>
  <p:clrMapOvr>
    <a:masterClrMapping/>
  </p:clrMapOvr>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5" name="Shape 2215"/>
        <p:cNvGrpSpPr/>
        <p:nvPr/>
      </p:nvGrpSpPr>
      <p:grpSpPr>
        <a:xfrm>
          <a:off x="0" y="0"/>
          <a:ext cx="0" cy="0"/>
          <a:chOff x="0" y="0"/>
          <a:chExt cx="0" cy="0"/>
        </a:xfrm>
      </p:grpSpPr>
      <p:sp>
        <p:nvSpPr>
          <p:cNvPr id="2216" name="Google Shape;2216;p339"/>
          <p:cNvSpPr txBox="1"/>
          <p:nvPr>
            <p:ph idx="1" type="body"/>
          </p:nvPr>
        </p:nvSpPr>
        <p:spPr>
          <a:xfrm>
            <a:off x="1828800" y="1066801"/>
            <a:ext cx="8686800" cy="5902325"/>
          </a:xfrm>
          <a:prstGeom prst="rect">
            <a:avLst/>
          </a:prstGeom>
          <a:noFill/>
          <a:ln>
            <a:noFill/>
          </a:ln>
        </p:spPr>
        <p:txBody>
          <a:bodyPr anchorCtr="0" anchor="t" bIns="45700" lIns="91425" spcFirstLastPara="1" rIns="91425" wrap="square" tIns="45700">
            <a:normAutofit/>
          </a:bodyPr>
          <a:lstStyle/>
          <a:p>
            <a:pPr indent="-228600" lvl="0" marL="228600" rtl="0" algn="l">
              <a:lnSpc>
                <a:spcPct val="80000"/>
              </a:lnSpc>
              <a:spcBef>
                <a:spcPts val="0"/>
              </a:spcBef>
              <a:spcAft>
                <a:spcPts val="0"/>
              </a:spcAft>
              <a:buClr>
                <a:schemeClr val="dk1"/>
              </a:buClr>
              <a:buSzPts val="2800"/>
              <a:buChar char="•"/>
            </a:pPr>
            <a:r>
              <a:rPr lang="en-US"/>
              <a:t>Uses of Sesame oil</a:t>
            </a:r>
            <a:endParaRPr/>
          </a:p>
          <a:p>
            <a:pPr indent="-228600" lvl="0" marL="228600" rtl="0" algn="l">
              <a:lnSpc>
                <a:spcPct val="80000"/>
              </a:lnSpc>
              <a:spcBef>
                <a:spcPts val="1000"/>
              </a:spcBef>
              <a:spcAft>
                <a:spcPts val="0"/>
              </a:spcAft>
              <a:buClr>
                <a:schemeClr val="dk1"/>
              </a:buClr>
              <a:buSzPts val="2800"/>
              <a:buFont typeface="Noto Sans Symbols"/>
              <a:buNone/>
            </a:pPr>
            <a:r>
              <a:rPr lang="en-US"/>
              <a:t>1. As solvent for certain kinds of oily injections (hormones, steroids, antibiotics )</a:t>
            </a:r>
            <a:endParaRPr/>
          </a:p>
          <a:p>
            <a:pPr indent="-228600" lvl="0" marL="228600" rtl="0" algn="l">
              <a:lnSpc>
                <a:spcPct val="80000"/>
              </a:lnSpc>
              <a:spcBef>
                <a:spcPts val="1000"/>
              </a:spcBef>
              <a:spcAft>
                <a:spcPts val="0"/>
              </a:spcAft>
              <a:buClr>
                <a:schemeClr val="dk1"/>
              </a:buClr>
              <a:buSzPts val="2800"/>
              <a:buFont typeface="Noto Sans Symbols"/>
              <a:buNone/>
            </a:pPr>
            <a:r>
              <a:rPr lang="en-US"/>
              <a:t>2. Industrial uses.</a:t>
            </a:r>
            <a:endParaRPr/>
          </a:p>
          <a:p>
            <a:pPr indent="-50800" lvl="0" marL="228600" rtl="0" algn="l">
              <a:lnSpc>
                <a:spcPct val="80000"/>
              </a:lnSpc>
              <a:spcBef>
                <a:spcPts val="1000"/>
              </a:spcBef>
              <a:spcAft>
                <a:spcPts val="0"/>
              </a:spcAft>
              <a:buClr>
                <a:schemeClr val="dk1"/>
              </a:buClr>
              <a:buSzPts val="2800"/>
              <a:buNone/>
            </a:pPr>
            <a:r>
              <a:t/>
            </a:r>
            <a:endParaRPr/>
          </a:p>
          <a:p>
            <a:pPr indent="-228600" lvl="0" marL="228600" rtl="0" algn="l">
              <a:lnSpc>
                <a:spcPct val="80000"/>
              </a:lnSpc>
              <a:spcBef>
                <a:spcPts val="1000"/>
              </a:spcBef>
              <a:spcAft>
                <a:spcPts val="0"/>
              </a:spcAft>
              <a:buClr>
                <a:schemeClr val="dk1"/>
              </a:buClr>
              <a:buSzPts val="2800"/>
              <a:buChar char="•"/>
            </a:pPr>
            <a:r>
              <a:rPr lang="en-US"/>
              <a:t> Uses of Sesame seeds </a:t>
            </a:r>
            <a:endParaRPr/>
          </a:p>
          <a:p>
            <a:pPr indent="-228600" lvl="0" marL="228600" rtl="0" algn="l">
              <a:lnSpc>
                <a:spcPct val="80000"/>
              </a:lnSpc>
              <a:spcBef>
                <a:spcPts val="1000"/>
              </a:spcBef>
              <a:spcAft>
                <a:spcPts val="0"/>
              </a:spcAft>
              <a:buClr>
                <a:schemeClr val="dk1"/>
              </a:buClr>
              <a:buSzPts val="2800"/>
              <a:buFont typeface="Noto Sans Symbols"/>
              <a:buNone/>
            </a:pPr>
            <a:r>
              <a:rPr lang="en-US"/>
              <a:t>1.Mild laxative.</a:t>
            </a:r>
            <a:endParaRPr/>
          </a:p>
          <a:p>
            <a:pPr indent="-228600" lvl="0" marL="228600" rtl="0" algn="l">
              <a:lnSpc>
                <a:spcPct val="80000"/>
              </a:lnSpc>
              <a:spcBef>
                <a:spcPts val="1000"/>
              </a:spcBef>
              <a:spcAft>
                <a:spcPts val="0"/>
              </a:spcAft>
              <a:buClr>
                <a:schemeClr val="dk1"/>
              </a:buClr>
              <a:buSzPts val="2800"/>
              <a:buFont typeface="Noto Sans Symbols"/>
              <a:buNone/>
            </a:pPr>
            <a:r>
              <a:rPr lang="en-US"/>
              <a:t>2.Demulcent.</a:t>
            </a:r>
            <a:endParaRPr/>
          </a:p>
          <a:p>
            <a:pPr indent="-228600" lvl="0" marL="228600" rtl="0" algn="l">
              <a:lnSpc>
                <a:spcPct val="80000"/>
              </a:lnSpc>
              <a:spcBef>
                <a:spcPts val="1000"/>
              </a:spcBef>
              <a:spcAft>
                <a:spcPts val="0"/>
              </a:spcAft>
              <a:buClr>
                <a:schemeClr val="dk1"/>
              </a:buClr>
              <a:buSzPts val="2800"/>
              <a:buFont typeface="Noto Sans Symbols"/>
              <a:buNone/>
            </a:pPr>
            <a:r>
              <a:rPr lang="en-US"/>
              <a:t>3.Nutrient.</a:t>
            </a:r>
            <a:endParaRPr/>
          </a:p>
          <a:p>
            <a:pPr indent="-228600" lvl="0" marL="228600" rtl="0" algn="l">
              <a:lnSpc>
                <a:spcPct val="80000"/>
              </a:lnSpc>
              <a:spcBef>
                <a:spcPts val="1000"/>
              </a:spcBef>
              <a:spcAft>
                <a:spcPts val="0"/>
              </a:spcAft>
              <a:buClr>
                <a:schemeClr val="dk1"/>
              </a:buClr>
              <a:buSzPts val="2800"/>
              <a:buFont typeface="Noto Sans Symbols"/>
              <a:buNone/>
            </a:pPr>
            <a:r>
              <a:rPr lang="en-US"/>
              <a:t>4.Lactogeni</a:t>
            </a:r>
            <a:r>
              <a:rPr lang="en-US">
                <a:latin typeface="Arial"/>
                <a:ea typeface="Arial"/>
                <a:cs typeface="Arial"/>
                <a:sym typeface="Arial"/>
              </a:rPr>
              <a:t>c</a:t>
            </a:r>
            <a:r>
              <a:rPr lang="en-US"/>
              <a:t>.</a:t>
            </a:r>
            <a:endParaRPr/>
          </a:p>
        </p:txBody>
      </p:sp>
    </p:spTree>
  </p:cSld>
  <p:clrMapOvr>
    <a:masterClrMapping/>
  </p:clrMapOvr>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0" name="Shape 2220"/>
        <p:cNvGrpSpPr/>
        <p:nvPr/>
      </p:nvGrpSpPr>
      <p:grpSpPr>
        <a:xfrm>
          <a:off x="0" y="0"/>
          <a:ext cx="0" cy="0"/>
          <a:chOff x="0" y="0"/>
          <a:chExt cx="0" cy="0"/>
        </a:xfrm>
      </p:grpSpPr>
      <p:sp>
        <p:nvSpPr>
          <p:cNvPr id="2221" name="Google Shape;2221;p340"/>
          <p:cNvSpPr txBox="1"/>
          <p:nvPr>
            <p:ph idx="1" type="body"/>
          </p:nvPr>
        </p:nvSpPr>
        <p:spPr>
          <a:xfrm>
            <a:off x="1981200" y="1905000"/>
            <a:ext cx="8229600" cy="2209800"/>
          </a:xfrm>
          <a:prstGeom prst="rect">
            <a:avLst/>
          </a:prstGeom>
          <a:noFill/>
          <a:ln>
            <a:noFill/>
          </a:ln>
        </p:spPr>
        <p:txBody>
          <a:bodyPr anchorCtr="0" anchor="t" bIns="45700" lIns="91425" spcFirstLastPara="1" rIns="91425" wrap="square" tIns="45700">
            <a:normAutofit/>
          </a:bodyPr>
          <a:lstStyle/>
          <a:p>
            <a:pPr indent="-228600" lvl="0" marL="228600" rtl="0" algn="l">
              <a:lnSpc>
                <a:spcPct val="80000"/>
              </a:lnSpc>
              <a:spcBef>
                <a:spcPts val="0"/>
              </a:spcBef>
              <a:spcAft>
                <a:spcPts val="0"/>
              </a:spcAft>
              <a:buClr>
                <a:schemeClr val="accent3"/>
              </a:buClr>
              <a:buSzPts val="2800"/>
              <a:buFont typeface="Calibri"/>
              <a:buNone/>
            </a:pPr>
            <a:r>
              <a:rPr lang="en-US"/>
              <a:t>Sesame seeds are exceptionally rich in iron, magnesium, manganese, copper, and calcium) and contain vitamin B1 and vitamin 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124"/>
          <p:cNvSpPr txBox="1"/>
          <p:nvPr>
            <p:ph idx="1" type="body"/>
          </p:nvPr>
        </p:nvSpPr>
        <p:spPr>
          <a:xfrm>
            <a:off x="1499616" y="1184470"/>
            <a:ext cx="7086600" cy="5638800"/>
          </a:xfrm>
          <a:prstGeom prst="rect">
            <a:avLst/>
          </a:prstGeom>
          <a:noFill/>
          <a:ln>
            <a:noFill/>
          </a:ln>
        </p:spPr>
        <p:txBody>
          <a:bodyPr anchorCtr="0" anchor="t" bIns="45700" lIns="91425" spcFirstLastPara="1" rIns="91425" wrap="square" tIns="45700">
            <a:normAutofit fontScale="92500" lnSpcReduction="20000"/>
          </a:bodyPr>
          <a:lstStyle/>
          <a:p>
            <a:pPr indent="-342900" lvl="0" marL="342900" rtl="0" algn="l">
              <a:spcBef>
                <a:spcPts val="0"/>
              </a:spcBef>
              <a:spcAft>
                <a:spcPts val="0"/>
              </a:spcAft>
              <a:buSzPct val="79999"/>
              <a:buNone/>
            </a:pPr>
            <a:r>
              <a:rPr lang="en-US">
                <a:solidFill>
                  <a:srgbClr val="3366FF"/>
                </a:solidFill>
              </a:rPr>
              <a:t>Codeine and morphine</a:t>
            </a:r>
            <a:endParaRPr/>
          </a:p>
          <a:p>
            <a:pPr indent="-342900" lvl="0" marL="342900" rtl="0" algn="l">
              <a:spcBef>
                <a:spcPts val="1000"/>
              </a:spcBef>
              <a:spcAft>
                <a:spcPts val="0"/>
              </a:spcAft>
              <a:buSzPct val="79999"/>
              <a:buChar char="►"/>
            </a:pPr>
            <a:r>
              <a:rPr i="1" lang="en-US">
                <a:solidFill>
                  <a:srgbClr val="008000"/>
                </a:solidFill>
              </a:rPr>
              <a:t>Papaver somniferum</a:t>
            </a:r>
            <a:endParaRPr i="1">
              <a:solidFill>
                <a:srgbClr val="008000"/>
              </a:solidFill>
            </a:endParaRPr>
          </a:p>
          <a:p>
            <a:pPr indent="-342900" lvl="0" marL="342900" rtl="0" algn="l">
              <a:spcBef>
                <a:spcPts val="1000"/>
              </a:spcBef>
              <a:spcAft>
                <a:spcPts val="0"/>
              </a:spcAft>
              <a:buSzPct val="79999"/>
              <a:buChar char="►"/>
            </a:pPr>
            <a:r>
              <a:rPr lang="en-US"/>
              <a:t>Family: </a:t>
            </a:r>
            <a:r>
              <a:rPr lang="en-US" u="sng"/>
              <a:t>Papaveraceae</a:t>
            </a:r>
            <a:endParaRPr/>
          </a:p>
          <a:p>
            <a:pPr indent="-342900" lvl="0" marL="342900" rtl="0" algn="l">
              <a:spcBef>
                <a:spcPts val="1000"/>
              </a:spcBef>
              <a:spcAft>
                <a:spcPts val="0"/>
              </a:spcAft>
              <a:buSzPct val="79999"/>
              <a:buChar char="►"/>
            </a:pPr>
            <a:r>
              <a:rPr lang="en-US"/>
              <a:t>Common name: opium  poppy (الأفيون)</a:t>
            </a:r>
            <a:endParaRPr/>
          </a:p>
          <a:p>
            <a:pPr indent="-342900" lvl="0" marL="342900" rtl="0" algn="l">
              <a:spcBef>
                <a:spcPts val="1000"/>
              </a:spcBef>
              <a:spcAft>
                <a:spcPts val="0"/>
              </a:spcAft>
              <a:buSzPct val="79999"/>
              <a:buChar char="►"/>
            </a:pPr>
            <a:r>
              <a:rPr lang="en-US"/>
              <a:t>Opium has been historically used as a pain killer, sedative, cough suppressant and antidiarrheal</a:t>
            </a:r>
            <a:endParaRPr/>
          </a:p>
          <a:p>
            <a:pPr indent="-342900" lvl="0" marL="342900" rtl="0" algn="l">
              <a:spcBef>
                <a:spcPts val="1000"/>
              </a:spcBef>
              <a:spcAft>
                <a:spcPts val="0"/>
              </a:spcAft>
              <a:buSzPct val="79999"/>
              <a:buChar char="►"/>
            </a:pPr>
            <a:r>
              <a:rPr lang="en-US">
                <a:solidFill>
                  <a:srgbClr val="3366FF"/>
                </a:solidFill>
              </a:rPr>
              <a:t>Morphine</a:t>
            </a:r>
            <a:r>
              <a:rPr lang="en-US"/>
              <a:t> is used in preoperative </a:t>
            </a:r>
            <a:r>
              <a:rPr lang="en-US">
                <a:solidFill>
                  <a:srgbClr val="3366FF"/>
                </a:solidFill>
              </a:rPr>
              <a:t>analgesia</a:t>
            </a:r>
            <a:r>
              <a:rPr lang="en-US"/>
              <a:t> , and for short term management of severe pain موجود بالمشفيات حتى قليل نلاقيه بالصيدليات</a:t>
            </a:r>
            <a:endParaRPr/>
          </a:p>
          <a:p>
            <a:pPr indent="-342900" lvl="0" marL="342900" rtl="0" algn="l">
              <a:spcBef>
                <a:spcPts val="1000"/>
              </a:spcBef>
              <a:spcAft>
                <a:spcPts val="0"/>
              </a:spcAft>
              <a:buSzPct val="79999"/>
              <a:buChar char="►"/>
            </a:pPr>
            <a:r>
              <a:rPr lang="en-US">
                <a:solidFill>
                  <a:srgbClr val="3366FF"/>
                </a:solidFill>
              </a:rPr>
              <a:t>Codeine </a:t>
            </a:r>
            <a:r>
              <a:rPr lang="en-US"/>
              <a:t>is less potent than morphine(Analgesic), used for management of moderate to severe pain like in dental pain, and also is used as </a:t>
            </a:r>
            <a:r>
              <a:rPr lang="en-US">
                <a:solidFill>
                  <a:srgbClr val="3366FF"/>
                </a:solidFill>
              </a:rPr>
              <a:t>cough suppressant</a:t>
            </a:r>
            <a:endParaRPr/>
          </a:p>
          <a:p>
            <a:pPr indent="-342900" lvl="0" marL="342900" rtl="0" algn="l">
              <a:spcBef>
                <a:spcPts val="1000"/>
              </a:spcBef>
              <a:spcAft>
                <a:spcPts val="0"/>
              </a:spcAft>
              <a:buSzPct val="79999"/>
              <a:buChar char="►"/>
            </a:pPr>
            <a:r>
              <a:rPr lang="en-US"/>
              <a:t>Adverse effects: </a:t>
            </a:r>
            <a:r>
              <a:rPr lang="en-US">
                <a:solidFill>
                  <a:srgbClr val="FF0000"/>
                </a:solidFill>
              </a:rPr>
              <a:t>nausea, constipation, drowsiness, respiratory depression</a:t>
            </a:r>
            <a:endParaRPr/>
          </a:p>
          <a:p>
            <a:pPr indent="-342900" lvl="0" marL="342900" rtl="0" algn="l">
              <a:spcBef>
                <a:spcPts val="1000"/>
              </a:spcBef>
              <a:spcAft>
                <a:spcPts val="0"/>
              </a:spcAft>
              <a:buSzPct val="79999"/>
              <a:buChar char="►"/>
            </a:pPr>
            <a:r>
              <a:rPr lang="en-US">
                <a:solidFill>
                  <a:srgbClr val="FF0000"/>
                </a:solidFill>
              </a:rPr>
              <a:t>تشبه الحنون ولكن ليست الحنون</a:t>
            </a:r>
            <a:endParaRPr/>
          </a:p>
          <a:p>
            <a:pPr indent="-342900" lvl="0" marL="342900" rtl="0" algn="l">
              <a:spcBef>
                <a:spcPts val="1000"/>
              </a:spcBef>
              <a:spcAft>
                <a:spcPts val="0"/>
              </a:spcAft>
              <a:buSzPct val="79999"/>
              <a:buChar char="►"/>
            </a:pPr>
            <a:r>
              <a:rPr lang="en-US">
                <a:solidFill>
                  <a:srgbClr val="FF0000"/>
                </a:solidFill>
              </a:rPr>
              <a:t>بعملوا ادمان</a:t>
            </a:r>
            <a:endParaRPr/>
          </a:p>
          <a:p>
            <a:pPr indent="-342900" lvl="0" marL="342900" rtl="0" algn="l">
              <a:spcBef>
                <a:spcPts val="1000"/>
              </a:spcBef>
              <a:spcAft>
                <a:spcPts val="0"/>
              </a:spcAft>
              <a:buSzPct val="79999"/>
              <a:buChar char="►"/>
            </a:pPr>
            <a:r>
              <a:rPr lang="en-US">
                <a:solidFill>
                  <a:srgbClr val="FF0000"/>
                </a:solidFill>
              </a:rPr>
              <a:t>يعمل شعور بالسعادة وهذا سبب الادمان</a:t>
            </a:r>
            <a:endParaRPr>
              <a:solidFill>
                <a:srgbClr val="FF0000"/>
              </a:solidFill>
            </a:endParaRPr>
          </a:p>
          <a:p>
            <a:pPr indent="-342900" lvl="0" marL="342900" rtl="0" algn="l">
              <a:spcBef>
                <a:spcPts val="1000"/>
              </a:spcBef>
              <a:spcAft>
                <a:spcPts val="0"/>
              </a:spcAft>
              <a:buSzPct val="79999"/>
              <a:buChar char="►"/>
            </a:pPr>
            <a:r>
              <a:rPr lang="en-US">
                <a:solidFill>
                  <a:srgbClr val="FF0000"/>
                </a:solidFill>
              </a:rPr>
              <a:t>الحبوب يلي بحطوها على الحلويات</a:t>
            </a:r>
            <a:endParaRPr>
              <a:solidFill>
                <a:srgbClr val="FF0000"/>
              </a:solidFill>
            </a:endParaRPr>
          </a:p>
        </p:txBody>
      </p:sp>
      <p:pic>
        <p:nvPicPr>
          <p:cNvPr descr="opium 2.jpg" id="890" name="Google Shape;890;p124"/>
          <p:cNvPicPr preferRelativeResize="0"/>
          <p:nvPr/>
        </p:nvPicPr>
        <p:blipFill rotWithShape="1">
          <a:blip r:embed="rId3">
            <a:alphaModFix/>
          </a:blip>
          <a:srcRect b="0" l="0" r="0" t="0"/>
          <a:stretch/>
        </p:blipFill>
        <p:spPr>
          <a:xfrm>
            <a:off x="8686800" y="990601"/>
            <a:ext cx="1752600" cy="1416101"/>
          </a:xfrm>
          <a:prstGeom prst="rect">
            <a:avLst/>
          </a:prstGeom>
          <a:noFill/>
          <a:ln>
            <a:noFill/>
          </a:ln>
        </p:spPr>
      </p:pic>
      <p:pic>
        <p:nvPicPr>
          <p:cNvPr descr="opium.jpg" id="891" name="Google Shape;891;p124"/>
          <p:cNvPicPr preferRelativeResize="0"/>
          <p:nvPr/>
        </p:nvPicPr>
        <p:blipFill rotWithShape="1">
          <a:blip r:embed="rId4">
            <a:alphaModFix/>
          </a:blip>
          <a:srcRect b="0" l="0" r="0" t="0"/>
          <a:stretch/>
        </p:blipFill>
        <p:spPr>
          <a:xfrm>
            <a:off x="7467600" y="5037000"/>
            <a:ext cx="3200400" cy="1786270"/>
          </a:xfrm>
          <a:prstGeom prst="rect">
            <a:avLst/>
          </a:prstGeom>
          <a:noFill/>
          <a:ln>
            <a:noFill/>
          </a:ln>
        </p:spPr>
      </p:pic>
      <p:pic>
        <p:nvPicPr>
          <p:cNvPr id="892" name="Google Shape;892;p124"/>
          <p:cNvPicPr preferRelativeResize="0"/>
          <p:nvPr/>
        </p:nvPicPr>
        <p:blipFill rotWithShape="1">
          <a:blip r:embed="rId5">
            <a:alphaModFix/>
          </a:blip>
          <a:srcRect b="14444" l="2222" r="2222" t="14445"/>
          <a:stretch/>
        </p:blipFill>
        <p:spPr>
          <a:xfrm>
            <a:off x="8487966" y="2743200"/>
            <a:ext cx="2150269" cy="1600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p125"/>
          <p:cNvSpPr txBox="1"/>
          <p:nvPr>
            <p:ph idx="1" type="body"/>
          </p:nvPr>
        </p:nvSpPr>
        <p:spPr>
          <a:xfrm>
            <a:off x="1828800" y="1981200"/>
            <a:ext cx="8686800" cy="438912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None/>
            </a:pPr>
            <a:r>
              <a:rPr lang="en-US"/>
              <a:t>Feverfew (أقحوان)</a:t>
            </a:r>
            <a:endParaRPr/>
          </a:p>
          <a:p>
            <a:pPr indent="-342900" lvl="0" marL="342900" rtl="0" algn="l">
              <a:spcBef>
                <a:spcPts val="1000"/>
              </a:spcBef>
              <a:spcAft>
                <a:spcPts val="0"/>
              </a:spcAft>
              <a:buSzPts val="1440"/>
              <a:buChar char="►"/>
            </a:pPr>
            <a:r>
              <a:rPr i="1" lang="en-US">
                <a:solidFill>
                  <a:srgbClr val="527E56"/>
                </a:solidFill>
              </a:rPr>
              <a:t>Tanacetum parthenium</a:t>
            </a:r>
            <a:endParaRPr i="1">
              <a:solidFill>
                <a:srgbClr val="527E56"/>
              </a:solidFill>
            </a:endParaRPr>
          </a:p>
          <a:p>
            <a:pPr indent="-342900" lvl="0" marL="342900" rtl="0" algn="l">
              <a:spcBef>
                <a:spcPts val="1000"/>
              </a:spcBef>
              <a:spcAft>
                <a:spcPts val="0"/>
              </a:spcAft>
              <a:buSzPts val="1440"/>
              <a:buChar char="►"/>
            </a:pPr>
            <a:r>
              <a:rPr lang="en-US"/>
              <a:t>Family: Asteraceae</a:t>
            </a:r>
            <a:endParaRPr/>
          </a:p>
          <a:p>
            <a:pPr indent="-342900" lvl="0" marL="342900" rtl="0" algn="l">
              <a:spcBef>
                <a:spcPts val="1000"/>
              </a:spcBef>
              <a:spcAft>
                <a:spcPts val="0"/>
              </a:spcAft>
              <a:buSzPts val="1440"/>
              <a:buChar char="►"/>
            </a:pPr>
            <a:r>
              <a:rPr lang="en-US"/>
              <a:t>Used in </a:t>
            </a:r>
            <a:r>
              <a:rPr lang="en-US">
                <a:solidFill>
                  <a:srgbClr val="3366FF"/>
                </a:solidFill>
              </a:rPr>
              <a:t>prophylaxis and treatment  of migraine</a:t>
            </a:r>
            <a:endParaRPr/>
          </a:p>
          <a:p>
            <a:pPr indent="-342900" lvl="0" marL="342900" rtl="0" algn="l">
              <a:spcBef>
                <a:spcPts val="1000"/>
              </a:spcBef>
              <a:spcAft>
                <a:spcPts val="0"/>
              </a:spcAft>
              <a:buSzPts val="1440"/>
              <a:buChar char="►"/>
            </a:pPr>
            <a:r>
              <a:rPr lang="en-US"/>
              <a:t>Fresh leaves can be eaten or standardized extracts taken daily to prevent migraine attacks</a:t>
            </a:r>
            <a:endParaRPr/>
          </a:p>
          <a:p>
            <a:pPr indent="-342900" lvl="0" marL="342900" rtl="0" algn="l">
              <a:spcBef>
                <a:spcPts val="1000"/>
              </a:spcBef>
              <a:spcAft>
                <a:spcPts val="0"/>
              </a:spcAft>
              <a:buSzPts val="1440"/>
              <a:buChar char="►"/>
            </a:pPr>
            <a:r>
              <a:rPr lang="en-US"/>
              <a:t>Feverfew extracts inhibit secretion of serotonin which is implicated in migraine (الشقيقة سببها تضييق الاوعية) </a:t>
            </a:r>
            <a:endParaRPr/>
          </a:p>
          <a:p>
            <a:pPr indent="-342900" lvl="0" marL="342900" rtl="0" algn="l">
              <a:spcBef>
                <a:spcPts val="1000"/>
              </a:spcBef>
              <a:spcAft>
                <a:spcPts val="0"/>
              </a:spcAft>
              <a:buSzPts val="1440"/>
              <a:buChar char="►"/>
            </a:pPr>
            <a:r>
              <a:rPr lang="en-US"/>
              <a:t>ممكن نوكل الاوراق 3-5 اوراق </a:t>
            </a:r>
            <a:endParaRPr/>
          </a:p>
          <a:p>
            <a:pPr indent="-251459" lvl="0" marL="342900" rtl="0" algn="l">
              <a:spcBef>
                <a:spcPts val="1000"/>
              </a:spcBef>
              <a:spcAft>
                <a:spcPts val="0"/>
              </a:spcAft>
              <a:buSzPts val="1440"/>
              <a:buNone/>
            </a:pPr>
            <a:r>
              <a:t/>
            </a:r>
            <a:endParaRPr/>
          </a:p>
        </p:txBody>
      </p:sp>
      <p:pic>
        <p:nvPicPr>
          <p:cNvPr descr="feverfewb.jpg" id="898" name="Google Shape;898;p125"/>
          <p:cNvPicPr preferRelativeResize="0"/>
          <p:nvPr/>
        </p:nvPicPr>
        <p:blipFill rotWithShape="1">
          <a:blip r:embed="rId3">
            <a:alphaModFix/>
          </a:blip>
          <a:srcRect b="0" l="0" r="0" t="0"/>
          <a:stretch/>
        </p:blipFill>
        <p:spPr>
          <a:xfrm>
            <a:off x="6705600" y="725508"/>
            <a:ext cx="3745750" cy="255109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p126"/>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62626"/>
              </a:buClr>
              <a:buSzPts val="4400"/>
              <a:buFont typeface="Garamond"/>
              <a:buNone/>
            </a:pPr>
            <a:r>
              <a:rPr lang="en-US"/>
              <a:t>Drugs acting on the GI and biliary system</a:t>
            </a:r>
            <a:endParaRPr/>
          </a:p>
        </p:txBody>
      </p:sp>
      <p:sp>
        <p:nvSpPr>
          <p:cNvPr id="904" name="Google Shape;904;p126"/>
          <p:cNvSpPr txBox="1"/>
          <p:nvPr>
            <p:ph idx="1" type="body"/>
          </p:nvPr>
        </p:nvSpPr>
        <p:spPr>
          <a:xfrm>
            <a:off x="1524000" y="1935480"/>
            <a:ext cx="9144000" cy="4389120"/>
          </a:xfrm>
          <a:prstGeom prst="rect">
            <a:avLst/>
          </a:prstGeom>
          <a:noFill/>
          <a:ln>
            <a:noFill/>
          </a:ln>
        </p:spPr>
        <p:txBody>
          <a:bodyPr anchorCtr="0" anchor="t" bIns="45700" lIns="91425" spcFirstLastPara="1" rIns="91425" wrap="square" tIns="45700">
            <a:normAutofit fontScale="70000" lnSpcReduction="20000"/>
          </a:bodyPr>
          <a:lstStyle/>
          <a:p>
            <a:pPr indent="-285750" lvl="0" marL="285750" rtl="0" algn="l">
              <a:spcBef>
                <a:spcPts val="0"/>
              </a:spcBef>
              <a:spcAft>
                <a:spcPts val="0"/>
              </a:spcAft>
              <a:buSzPct val="115000"/>
              <a:buChar char="•"/>
            </a:pPr>
            <a:r>
              <a:rPr lang="en-US"/>
              <a:t>GI and liver disorders account for minor complaints or major health problems including:</a:t>
            </a:r>
            <a:endParaRPr/>
          </a:p>
          <a:p>
            <a:pPr indent="-285750" lvl="1" marL="742950" rtl="0" algn="l">
              <a:spcBef>
                <a:spcPts val="880"/>
              </a:spcBef>
              <a:spcAft>
                <a:spcPts val="0"/>
              </a:spcAft>
              <a:buSzPct val="115000"/>
              <a:buChar char="•"/>
            </a:pPr>
            <a:r>
              <a:rPr lang="en-US"/>
              <a:t>Diarrhea</a:t>
            </a:r>
            <a:endParaRPr/>
          </a:p>
          <a:p>
            <a:pPr indent="-285750" lvl="1" marL="742950" rtl="0" algn="l">
              <a:spcBef>
                <a:spcPts val="880"/>
              </a:spcBef>
              <a:spcAft>
                <a:spcPts val="0"/>
              </a:spcAft>
              <a:buSzPct val="115000"/>
              <a:buChar char="•"/>
            </a:pPr>
            <a:r>
              <a:rPr lang="en-US"/>
              <a:t>Constipation</a:t>
            </a:r>
            <a:endParaRPr/>
          </a:p>
          <a:p>
            <a:pPr indent="-285750" lvl="1" marL="742950" rtl="0" algn="l">
              <a:spcBef>
                <a:spcPts val="880"/>
              </a:spcBef>
              <a:spcAft>
                <a:spcPts val="0"/>
              </a:spcAft>
              <a:buSzPct val="115000"/>
              <a:buChar char="•"/>
            </a:pPr>
            <a:r>
              <a:rPr lang="en-US"/>
              <a:t>Inflammatory GI conditions: gastritis and ulcers</a:t>
            </a:r>
            <a:endParaRPr/>
          </a:p>
          <a:p>
            <a:pPr indent="-285750" lvl="1" marL="742950" rtl="0" algn="l">
              <a:spcBef>
                <a:spcPts val="880"/>
              </a:spcBef>
              <a:spcAft>
                <a:spcPts val="0"/>
              </a:spcAft>
              <a:buSzPct val="115000"/>
              <a:buChar char="•"/>
            </a:pPr>
            <a:r>
              <a:rPr lang="en-US"/>
              <a:t>Nausea and vomiting</a:t>
            </a:r>
            <a:endParaRPr/>
          </a:p>
          <a:p>
            <a:pPr indent="-285750" lvl="1" marL="742950" rtl="0" algn="l">
              <a:spcBef>
                <a:spcPts val="880"/>
              </a:spcBef>
              <a:spcAft>
                <a:spcPts val="0"/>
              </a:spcAft>
              <a:buSzPct val="115000"/>
              <a:buChar char="•"/>
            </a:pPr>
            <a:r>
              <a:rPr lang="en-US"/>
              <a:t>Irritable bowel syndrome (IBS), bloating and flatulence</a:t>
            </a:r>
            <a:endParaRPr/>
          </a:p>
          <a:p>
            <a:pPr indent="-285750" lvl="1" marL="742950" rtl="0" algn="l">
              <a:spcBef>
                <a:spcPts val="880"/>
              </a:spcBef>
              <a:spcAft>
                <a:spcPts val="0"/>
              </a:spcAft>
              <a:buSzPct val="115000"/>
              <a:buChar char="•"/>
            </a:pPr>
            <a:r>
              <a:rPr lang="en-US"/>
              <a:t>Liver disease</a:t>
            </a:r>
            <a:endParaRPr/>
          </a:p>
          <a:p>
            <a:pPr indent="-285750" lvl="0" marL="285750" rtl="0" algn="l">
              <a:spcBef>
                <a:spcPts val="936"/>
              </a:spcBef>
              <a:spcAft>
                <a:spcPts val="0"/>
              </a:spcAft>
              <a:buSzPct val="115000"/>
              <a:buChar char="•"/>
            </a:pPr>
            <a:r>
              <a:rPr lang="en-US"/>
              <a:t>Natural products are commonly used for treatment of diarrhea, constipation and flatulence</a:t>
            </a:r>
            <a:endParaRPr/>
          </a:p>
          <a:p>
            <a:pPr indent="-285750" lvl="0" marL="285750" rtl="0" algn="l">
              <a:spcBef>
                <a:spcPts val="936"/>
              </a:spcBef>
              <a:spcAft>
                <a:spcPts val="0"/>
              </a:spcAft>
              <a:buSzPct val="115000"/>
              <a:buChar char="•"/>
            </a:pPr>
            <a:r>
              <a:rPr lang="en-US"/>
              <a:t>Plants and their derivatives also offer treatment alternatives for IBS, motion sickness and dyspepsia-سوء الهضم</a:t>
            </a:r>
            <a:endParaRPr/>
          </a:p>
          <a:p>
            <a:pPr indent="-285750" lvl="0" marL="285750" rtl="0" algn="r">
              <a:spcBef>
                <a:spcPts val="936"/>
              </a:spcBef>
              <a:spcAft>
                <a:spcPts val="0"/>
              </a:spcAft>
              <a:buSzPct val="115000"/>
              <a:buChar char="•"/>
            </a:pPr>
            <a:r>
              <a:rPr lang="en-US">
                <a:solidFill>
                  <a:srgbClr val="FF0000"/>
                </a:solidFill>
              </a:rPr>
              <a:t>الطب الهندي يركز على المعدة والأمعاء، بنظروا على كيفية هضم الطعام وبالتالي كيفية هضم احداث الحياة يلي بتصير معاه.نار الهضم لازم تكون بالنصف لا قوية كثيرو ولا ضعيفة كثير.</a:t>
            </a:r>
            <a:endParaRPr/>
          </a:p>
          <a:p>
            <a:pPr indent="-285750" lvl="0" marL="285750" rtl="0" algn="r">
              <a:spcBef>
                <a:spcPts val="936"/>
              </a:spcBef>
              <a:spcAft>
                <a:spcPts val="0"/>
              </a:spcAft>
              <a:buSzPct val="115000"/>
              <a:buChar char="•"/>
            </a:pPr>
            <a:r>
              <a:rPr lang="en-US">
                <a:solidFill>
                  <a:srgbClr val="FF0000"/>
                </a:solidFill>
              </a:rPr>
              <a:t>عمل تنويع بالطعام مثلاً فطور شوفان، حتى الاكتئاب بربطوه بالفلورا المربوطة بالجسم</a:t>
            </a:r>
            <a:br>
              <a:rPr lang="en-US">
                <a:solidFill>
                  <a:srgbClr val="FF0000"/>
                </a:solidFill>
              </a:rPr>
            </a:br>
            <a:r>
              <a:rPr lang="en-US"/>
              <a:t>Ayurveda</a:t>
            </a:r>
            <a:r>
              <a:rPr lang="en-US">
                <a:solidFill>
                  <a:srgbClr val="FF0000"/>
                </a:solidFill>
              </a:rPr>
              <a:t> علم الحياة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p127"/>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62626"/>
              </a:buClr>
              <a:buSzPts val="4400"/>
              <a:buFont typeface="Garamond"/>
              <a:buNone/>
            </a:pPr>
            <a:r>
              <a:rPr lang="en-US"/>
              <a:t>Diarrhea</a:t>
            </a:r>
            <a:endParaRPr/>
          </a:p>
        </p:txBody>
      </p:sp>
      <p:sp>
        <p:nvSpPr>
          <p:cNvPr id="910" name="Google Shape;910;p127"/>
          <p:cNvSpPr txBox="1"/>
          <p:nvPr>
            <p:ph idx="1" type="body"/>
          </p:nvPr>
        </p:nvSpPr>
        <p:spPr>
          <a:xfrm>
            <a:off x="1524000" y="1752600"/>
            <a:ext cx="9144000" cy="4648200"/>
          </a:xfrm>
          <a:prstGeom prst="rect">
            <a:avLst/>
          </a:prstGeom>
          <a:noFill/>
          <a:ln>
            <a:noFill/>
          </a:ln>
        </p:spPr>
        <p:txBody>
          <a:bodyPr anchorCtr="0" anchor="t" bIns="45700" lIns="91425" spcFirstLastPara="1" rIns="91425" wrap="square" tIns="45700">
            <a:normAutofit lnSpcReduction="10000"/>
          </a:bodyPr>
          <a:lstStyle/>
          <a:p>
            <a:pPr indent="-175260" lvl="0" marL="0" rtl="0" algn="l">
              <a:spcBef>
                <a:spcPts val="0"/>
              </a:spcBef>
              <a:spcAft>
                <a:spcPts val="0"/>
              </a:spcAft>
              <a:buSzPts val="2760"/>
              <a:buChar char="•"/>
            </a:pPr>
            <a:r>
              <a:rPr lang="en-US"/>
              <a:t> A </a:t>
            </a:r>
            <a:r>
              <a:rPr lang="en-US">
                <a:solidFill>
                  <a:srgbClr val="FF0000"/>
                </a:solidFill>
              </a:rPr>
              <a:t>change</a:t>
            </a:r>
            <a:r>
              <a:rPr lang="en-US"/>
              <a:t> in bowel movement frequency or  consistency</a:t>
            </a:r>
            <a:endParaRPr/>
          </a:p>
          <a:p>
            <a:pPr indent="0" lvl="0" marL="0" rtl="0" algn="l">
              <a:spcBef>
                <a:spcPts val="1080"/>
              </a:spcBef>
              <a:spcAft>
                <a:spcPts val="0"/>
              </a:spcAft>
              <a:buSzPts val="2760"/>
              <a:buNone/>
            </a:pPr>
            <a:r>
              <a:rPr lang="en-US"/>
              <a:t> </a:t>
            </a:r>
            <a:endParaRPr/>
          </a:p>
          <a:p>
            <a:pPr indent="-175260" lvl="0" marL="0" rtl="0" algn="l">
              <a:spcBef>
                <a:spcPts val="1080"/>
              </a:spcBef>
              <a:spcAft>
                <a:spcPts val="0"/>
              </a:spcAft>
              <a:buSzPts val="2760"/>
              <a:buChar char="•"/>
            </a:pPr>
            <a:r>
              <a:rPr lang="en-US"/>
              <a:t>Normally requires </a:t>
            </a:r>
            <a:r>
              <a:rPr lang="en-US">
                <a:solidFill>
                  <a:srgbClr val="FF0000"/>
                </a:solidFill>
              </a:rPr>
              <a:t>no intervention</a:t>
            </a:r>
            <a:r>
              <a:rPr lang="en-US"/>
              <a:t> as long as the loss of electrolytes is </a:t>
            </a:r>
            <a:r>
              <a:rPr lang="en-US">
                <a:solidFill>
                  <a:srgbClr val="FF0000"/>
                </a:solidFill>
              </a:rPr>
              <a:t>under control</a:t>
            </a:r>
            <a:br>
              <a:rPr lang="en-US">
                <a:solidFill>
                  <a:srgbClr val="FF0000"/>
                </a:solidFill>
              </a:rPr>
            </a:br>
            <a:r>
              <a:rPr lang="en-US">
                <a:solidFill>
                  <a:srgbClr val="FF0000"/>
                </a:solidFill>
              </a:rPr>
              <a:t>Defiance mechanism عشان هيك بدون ما نروح على الطبيب لانه بخرج امور سمية ولكن اذا زادت بلزمنا طبيب </a:t>
            </a:r>
            <a:endParaRPr/>
          </a:p>
          <a:p>
            <a:pPr indent="0" lvl="0" marL="0" rtl="0" algn="l">
              <a:spcBef>
                <a:spcPts val="1080"/>
              </a:spcBef>
              <a:spcAft>
                <a:spcPts val="0"/>
              </a:spcAft>
              <a:buSzPts val="2760"/>
              <a:buNone/>
            </a:pPr>
            <a:r>
              <a:t/>
            </a:r>
            <a:endParaRPr/>
          </a:p>
          <a:p>
            <a:pPr indent="-175260" lvl="0" marL="0" rtl="0" algn="l">
              <a:spcBef>
                <a:spcPts val="1080"/>
              </a:spcBef>
              <a:spcAft>
                <a:spcPts val="0"/>
              </a:spcAft>
              <a:buSzPts val="2760"/>
              <a:buChar char="•"/>
            </a:pPr>
            <a:r>
              <a:rPr lang="en-US"/>
              <a:t>Approximately 5 million deaths are due to  diarrhea annually</a:t>
            </a:r>
            <a:endParaRPr/>
          </a:p>
          <a:p>
            <a:pPr indent="0" lvl="0" marL="0" rtl="0" algn="l">
              <a:spcBef>
                <a:spcPts val="1080"/>
              </a:spcBef>
              <a:spcAft>
                <a:spcPts val="0"/>
              </a:spcAft>
              <a:buSzPts val="2760"/>
              <a:buNone/>
            </a:pPr>
            <a:r>
              <a:t/>
            </a:r>
            <a:endParaRPr/>
          </a:p>
          <a:p>
            <a:pPr indent="-175260" lvl="0" marL="0" rtl="0" algn="l">
              <a:spcBef>
                <a:spcPts val="1080"/>
              </a:spcBef>
              <a:spcAft>
                <a:spcPts val="0"/>
              </a:spcAft>
              <a:buSzPts val="2760"/>
              <a:buChar char="•"/>
            </a:pPr>
            <a:r>
              <a:rPr lang="en-US"/>
              <a:t> The first step in management  is sufficient oral rehydration using sugar salt solutions, starch can be added</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128"/>
          <p:cNvSpPr txBox="1"/>
          <p:nvPr>
            <p:ph type="title"/>
          </p:nvPr>
        </p:nvSpPr>
        <p:spPr>
          <a:xfrm>
            <a:off x="1981200" y="990600"/>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62626"/>
              </a:buClr>
              <a:buSzPts val="4400"/>
              <a:buFont typeface="Garamond"/>
              <a:buNone/>
            </a:pPr>
            <a:r>
              <a:rPr lang="en-US"/>
              <a:t>Management of diarrhea</a:t>
            </a:r>
            <a:endParaRPr/>
          </a:p>
        </p:txBody>
      </p:sp>
      <p:sp>
        <p:nvSpPr>
          <p:cNvPr id="916" name="Google Shape;916;p128"/>
          <p:cNvSpPr txBox="1"/>
          <p:nvPr>
            <p:ph idx="1" type="body"/>
          </p:nvPr>
        </p:nvSpPr>
        <p:spPr>
          <a:xfrm>
            <a:off x="1524000" y="2209800"/>
            <a:ext cx="9144000" cy="4389120"/>
          </a:xfrm>
          <a:prstGeom prst="rect">
            <a:avLst/>
          </a:prstGeom>
          <a:noFill/>
          <a:ln>
            <a:noFill/>
          </a:ln>
        </p:spPr>
        <p:txBody>
          <a:bodyPr anchorCtr="0" anchor="t" bIns="45700" lIns="91425" spcFirstLastPara="1" rIns="91425" wrap="square" tIns="45700">
            <a:normAutofit lnSpcReduction="10000"/>
          </a:bodyPr>
          <a:lstStyle/>
          <a:p>
            <a:pPr indent="-285750" lvl="0" marL="285750" rtl="0" algn="l">
              <a:spcBef>
                <a:spcPts val="0"/>
              </a:spcBef>
              <a:spcAft>
                <a:spcPts val="0"/>
              </a:spcAft>
              <a:buSzPts val="2760"/>
              <a:buNone/>
            </a:pPr>
            <a:r>
              <a:rPr lang="en-US"/>
              <a:t>Starch</a:t>
            </a:r>
            <a:endParaRPr/>
          </a:p>
          <a:p>
            <a:pPr indent="-285750" lvl="0" marL="285750" rtl="0" algn="l">
              <a:spcBef>
                <a:spcPts val="1080"/>
              </a:spcBef>
              <a:spcAft>
                <a:spcPts val="0"/>
              </a:spcAft>
              <a:buSzPts val="2760"/>
              <a:buChar char="•"/>
            </a:pPr>
            <a:r>
              <a:rPr lang="en-US"/>
              <a:t>From</a:t>
            </a:r>
            <a:r>
              <a:rPr i="1" lang="en-US"/>
              <a:t> </a:t>
            </a:r>
            <a:r>
              <a:rPr i="1" lang="en-US">
                <a:solidFill>
                  <a:srgbClr val="008000"/>
                </a:solidFill>
              </a:rPr>
              <a:t>Oryza sativa </a:t>
            </a:r>
            <a:r>
              <a:rPr lang="en-US"/>
              <a:t>(rice) grains, or </a:t>
            </a:r>
            <a:r>
              <a:rPr i="1" lang="en-US">
                <a:solidFill>
                  <a:srgbClr val="008000"/>
                </a:solidFill>
              </a:rPr>
              <a:t>Solanum tuberosum </a:t>
            </a:r>
            <a:r>
              <a:rPr lang="en-US"/>
              <a:t>(potato)</a:t>
            </a:r>
            <a:endParaRPr/>
          </a:p>
          <a:p>
            <a:pPr indent="-285750" lvl="0" marL="285750" rtl="0" algn="l">
              <a:spcBef>
                <a:spcPts val="1080"/>
              </a:spcBef>
              <a:spcAft>
                <a:spcPts val="0"/>
              </a:spcAft>
              <a:buSzPts val="2760"/>
              <a:buChar char="•"/>
            </a:pPr>
            <a:r>
              <a:rPr lang="en-US"/>
              <a:t>Used for rehydration purposes as a first line treatment of minor cases</a:t>
            </a:r>
            <a:endParaRPr/>
          </a:p>
          <a:p>
            <a:pPr indent="-285750" lvl="0" marL="285750" rtl="0" algn="l">
              <a:spcBef>
                <a:spcPts val="1080"/>
              </a:spcBef>
              <a:spcAft>
                <a:spcPts val="0"/>
              </a:spcAft>
              <a:buSzPts val="2760"/>
              <a:buChar char="•"/>
            </a:pPr>
            <a:r>
              <a:rPr lang="en-US"/>
              <a:t>Polysaccharides are hydrolyzed in the GIT and resulting sugars are absorbed by the co-transport of sugar and Na into the cells</a:t>
            </a:r>
            <a:endParaRPr/>
          </a:p>
          <a:p>
            <a:pPr indent="-285750" lvl="0" marL="285750" rtl="0" algn="l">
              <a:spcBef>
                <a:spcPts val="1080"/>
              </a:spcBef>
              <a:spcAft>
                <a:spcPts val="0"/>
              </a:spcAft>
              <a:buSzPts val="2760"/>
              <a:buChar char="•"/>
            </a:pPr>
            <a:r>
              <a:rPr lang="en-US"/>
              <a:t>Rice suspensions shift the balance of Na and enhance water absorption and provide energy </a:t>
            </a:r>
            <a:endParaRPr/>
          </a:p>
          <a:p>
            <a:pPr indent="-110490" lvl="0" marL="285750" rtl="0" algn="l">
              <a:spcBef>
                <a:spcPts val="1080"/>
              </a:spcBef>
              <a:spcAft>
                <a:spcPts val="0"/>
              </a:spcAft>
              <a:buSzPts val="2760"/>
              <a:buNone/>
            </a:pPr>
            <a:r>
              <a:t/>
            </a:r>
            <a:endParaRPr/>
          </a:p>
          <a:p>
            <a:pPr indent="-285750" lvl="0" marL="285750" rtl="0" algn="l">
              <a:spcBef>
                <a:spcPts val="1080"/>
              </a:spcBef>
              <a:spcAft>
                <a:spcPts val="0"/>
              </a:spcAft>
              <a:buSzPts val="2760"/>
              <a:buNone/>
            </a:pPr>
            <a:r>
              <a:rPr lang="en-US"/>
              <a:t>Opiate derivatives such as loperamide-Diacare-برد والاسهال ما بوقف are sometimes used for management of diarrhea</a:t>
            </a:r>
            <a:endParaRPr/>
          </a:p>
          <a:p>
            <a:pPr indent="-285750" lvl="0" marL="285750" rtl="0" algn="l">
              <a:spcBef>
                <a:spcPts val="1080"/>
              </a:spcBef>
              <a:spcAft>
                <a:spcPts val="0"/>
              </a:spcAft>
              <a:buSzPts val="2760"/>
              <a:buNone/>
            </a:pPr>
            <a:r>
              <a:t/>
            </a:r>
            <a:endParaRPr/>
          </a:p>
        </p:txBody>
      </p:sp>
      <p:pic>
        <p:nvPicPr>
          <p:cNvPr descr="oryza sativa.jpg" id="917" name="Google Shape;917;p128"/>
          <p:cNvPicPr preferRelativeResize="0"/>
          <p:nvPr/>
        </p:nvPicPr>
        <p:blipFill rotWithShape="1">
          <a:blip r:embed="rId3">
            <a:alphaModFix/>
          </a:blip>
          <a:srcRect b="0" l="0" r="0" t="0"/>
          <a:stretch/>
        </p:blipFill>
        <p:spPr>
          <a:xfrm>
            <a:off x="1905000" y="0"/>
            <a:ext cx="1879600" cy="1409700"/>
          </a:xfrm>
          <a:prstGeom prst="rect">
            <a:avLst/>
          </a:prstGeom>
          <a:noFill/>
          <a:ln>
            <a:noFill/>
          </a:ln>
        </p:spPr>
      </p:pic>
      <p:pic>
        <p:nvPicPr>
          <p:cNvPr descr="solanum.jpg" id="918" name="Google Shape;918;p128"/>
          <p:cNvPicPr preferRelativeResize="0"/>
          <p:nvPr/>
        </p:nvPicPr>
        <p:blipFill rotWithShape="1">
          <a:blip r:embed="rId4">
            <a:alphaModFix/>
          </a:blip>
          <a:srcRect b="13978" l="19355" r="0" t="0"/>
          <a:stretch/>
        </p:blipFill>
        <p:spPr>
          <a:xfrm>
            <a:off x="4343400" y="0"/>
            <a:ext cx="1905000" cy="1524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102"/>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None/>
            </a:pPr>
            <a:r>
              <a:rPr lang="en-US"/>
              <a:t>Analeptics (CNS Stimulants)</a:t>
            </a:r>
            <a:endParaRPr/>
          </a:p>
          <a:p>
            <a:pPr indent="-342900" lvl="0" marL="342900" rtl="0" algn="l">
              <a:spcBef>
                <a:spcPts val="1000"/>
              </a:spcBef>
              <a:spcAft>
                <a:spcPts val="0"/>
              </a:spcAft>
              <a:buSzPts val="1440"/>
              <a:buChar char="►"/>
            </a:pPr>
            <a:r>
              <a:rPr lang="en-US"/>
              <a:t>Picrotoxin</a:t>
            </a:r>
            <a:endParaRPr/>
          </a:p>
          <a:p>
            <a:pPr indent="-342900" lvl="0" marL="342900" rtl="0" algn="l">
              <a:spcBef>
                <a:spcPts val="1000"/>
              </a:spcBef>
              <a:spcAft>
                <a:spcPts val="0"/>
              </a:spcAft>
              <a:buSzPts val="1440"/>
              <a:buChar char="►"/>
            </a:pPr>
            <a:r>
              <a:rPr lang="en-US"/>
              <a:t>Lobeline</a:t>
            </a:r>
            <a:endParaRPr/>
          </a:p>
          <a:p>
            <a:pPr indent="-342900" lvl="0" marL="342900" rtl="0" algn="l">
              <a:spcBef>
                <a:spcPts val="1000"/>
              </a:spcBef>
              <a:spcAft>
                <a:spcPts val="0"/>
              </a:spcAft>
              <a:buSzPts val="1440"/>
              <a:buChar char="►"/>
            </a:pPr>
            <a:r>
              <a:rPr lang="en-US"/>
              <a:t>Strychnine</a:t>
            </a:r>
            <a:endParaRPr/>
          </a:p>
          <a:p>
            <a:pPr indent="-342900" lvl="0" marL="342900" rtl="0" algn="l">
              <a:spcBef>
                <a:spcPts val="1000"/>
              </a:spcBef>
              <a:spcAft>
                <a:spcPts val="0"/>
              </a:spcAft>
              <a:buSzPts val="1440"/>
              <a:buChar char="►"/>
            </a:pPr>
            <a:r>
              <a:rPr lang="en-US"/>
              <a:t>Camphor</a:t>
            </a:r>
            <a:endParaRPr/>
          </a:p>
          <a:p>
            <a:pPr indent="-342900" lvl="0" marL="342900" rtl="0" algn="l">
              <a:spcBef>
                <a:spcPts val="1000"/>
              </a:spcBef>
              <a:spcAft>
                <a:spcPts val="0"/>
              </a:spcAft>
              <a:buSzPts val="1440"/>
              <a:buNone/>
            </a:pPr>
            <a:r>
              <a:t/>
            </a:r>
            <a:endParaRPr/>
          </a:p>
          <a:p>
            <a:pPr indent="-342900" lvl="0" marL="342900" rtl="0" algn="l">
              <a:spcBef>
                <a:spcPts val="1000"/>
              </a:spcBef>
              <a:spcAft>
                <a:spcPts val="0"/>
              </a:spcAft>
              <a:buSzPts val="1440"/>
              <a:buNone/>
            </a:pPr>
            <a:r>
              <a:rPr lang="en-US"/>
              <a:t>CNS depressants of motor function</a:t>
            </a:r>
            <a:endParaRPr/>
          </a:p>
          <a:p>
            <a:pPr indent="-342900" lvl="0" marL="342900" rtl="0" algn="l">
              <a:spcBef>
                <a:spcPts val="1000"/>
              </a:spcBef>
              <a:spcAft>
                <a:spcPts val="0"/>
              </a:spcAft>
              <a:buSzPts val="1440"/>
              <a:buChar char="►"/>
            </a:pPr>
            <a:r>
              <a:rPr lang="en-US"/>
              <a:t>Tropane alkaloids (Hyoscine, atropine)</a:t>
            </a:r>
            <a:endParaRPr/>
          </a:p>
        </p:txBody>
      </p:sp>
      <p:sp>
        <p:nvSpPr>
          <p:cNvPr id="750" name="Google Shape;750;p102"/>
          <p:cNvSpPr txBox="1"/>
          <p:nvPr/>
        </p:nvSpPr>
        <p:spPr>
          <a:xfrm>
            <a:off x="1524000" y="704088"/>
            <a:ext cx="9144000" cy="1143000"/>
          </a:xfrm>
          <a:prstGeom prst="rect">
            <a:avLst/>
          </a:prstGeom>
          <a:noFill/>
          <a:ln>
            <a:noFill/>
          </a:ln>
        </p:spPr>
        <p:txBody>
          <a:bodyPr anchorCtr="0" anchor="b" bIns="0" lIns="0" spcFirstLastPara="1" rIns="0" wrap="square" tIns="45700">
            <a:normAutofit fontScale="90000"/>
          </a:bodyPr>
          <a:lstStyle/>
          <a:p>
            <a:pPr indent="0" lvl="0" marL="0" marR="0" rtl="0" algn="l">
              <a:spcBef>
                <a:spcPts val="0"/>
              </a:spcBef>
              <a:spcAft>
                <a:spcPts val="0"/>
              </a:spcAft>
              <a:buNone/>
            </a:pPr>
            <a:r>
              <a:rPr b="0" i="0" lang="en-US" sz="5000" u="none" cap="none" strike="noStrike">
                <a:solidFill>
                  <a:schemeClr val="dk2"/>
                </a:solidFill>
                <a:latin typeface="Trebuchet MS"/>
                <a:ea typeface="Trebuchet MS"/>
                <a:cs typeface="Trebuchet MS"/>
                <a:sym typeface="Trebuchet MS"/>
              </a:rPr>
              <a:t>Drugs acting on the nervous system</a:t>
            </a:r>
            <a:endParaRPr b="0" i="0" sz="5000" u="none" cap="none" strike="noStrike">
              <a:solidFill>
                <a:schemeClr val="dk2"/>
              </a:solidFill>
              <a:latin typeface="Trebuchet MS"/>
              <a:ea typeface="Trebuchet MS"/>
              <a:cs typeface="Trebuchet MS"/>
              <a:sym typeface="Trebuchet M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129"/>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62626"/>
              </a:buClr>
              <a:buSzPts val="4400"/>
              <a:buFont typeface="Garamond"/>
              <a:buNone/>
            </a:pPr>
            <a:r>
              <a:rPr lang="en-US"/>
              <a:t>Management of diarrhea</a:t>
            </a:r>
            <a:endParaRPr/>
          </a:p>
        </p:txBody>
      </p:sp>
      <p:sp>
        <p:nvSpPr>
          <p:cNvPr id="924" name="Google Shape;924;p129"/>
          <p:cNvSpPr txBox="1"/>
          <p:nvPr>
            <p:ph idx="1" type="body"/>
          </p:nvPr>
        </p:nvSpPr>
        <p:spPr>
          <a:xfrm>
            <a:off x="1524000" y="1935480"/>
            <a:ext cx="9144000" cy="4389120"/>
          </a:xfrm>
          <a:prstGeom prst="rect">
            <a:avLst/>
          </a:prstGeom>
          <a:noFill/>
          <a:ln>
            <a:noFill/>
          </a:ln>
        </p:spPr>
        <p:txBody>
          <a:bodyPr anchorCtr="0" anchor="t" bIns="45700" lIns="91425" spcFirstLastPara="1" rIns="91425" wrap="square" tIns="45700">
            <a:normAutofit/>
          </a:bodyPr>
          <a:lstStyle/>
          <a:p>
            <a:pPr indent="-285750" lvl="0" marL="285750" rtl="0" algn="l">
              <a:spcBef>
                <a:spcPts val="0"/>
              </a:spcBef>
              <a:spcAft>
                <a:spcPts val="0"/>
              </a:spcAft>
              <a:buSzPts val="2760"/>
              <a:buNone/>
            </a:pPr>
            <a:r>
              <a:rPr lang="en-US"/>
              <a:t>Tannin-containing drugs</a:t>
            </a:r>
            <a:endParaRPr/>
          </a:p>
          <a:p>
            <a:pPr indent="-285750" lvl="0" marL="285750" rtl="0" algn="l">
              <a:spcBef>
                <a:spcPts val="1080"/>
              </a:spcBef>
              <a:spcAft>
                <a:spcPts val="0"/>
              </a:spcAft>
              <a:buSzPts val="2760"/>
              <a:buChar char="•"/>
            </a:pPr>
            <a:r>
              <a:rPr lang="en-US"/>
              <a:t>Tannins are astringent  polymeric polyphenols found in</a:t>
            </a:r>
            <a:endParaRPr/>
          </a:p>
          <a:p>
            <a:pPr indent="-285750" lvl="1" marL="742950" rtl="0" algn="l">
              <a:spcBef>
                <a:spcPts val="1000"/>
              </a:spcBef>
              <a:spcAft>
                <a:spcPts val="0"/>
              </a:spcAft>
              <a:buSzPts val="2300"/>
              <a:buChar char="•"/>
            </a:pPr>
            <a:r>
              <a:rPr lang="en-US"/>
              <a:t>Cat thyme </a:t>
            </a:r>
            <a:r>
              <a:rPr i="1" lang="en-US">
                <a:solidFill>
                  <a:srgbClr val="008000"/>
                </a:solidFill>
              </a:rPr>
              <a:t>Teucrium polium</a:t>
            </a:r>
            <a:r>
              <a:rPr i="1" lang="en-US"/>
              <a:t>  </a:t>
            </a:r>
            <a:r>
              <a:rPr lang="en-US"/>
              <a:t>الجعدة </a:t>
            </a:r>
            <a:endParaRPr/>
          </a:p>
          <a:p>
            <a:pPr indent="-285750" lvl="1" marL="742950" rtl="0" algn="l">
              <a:spcBef>
                <a:spcPts val="1000"/>
              </a:spcBef>
              <a:spcAft>
                <a:spcPts val="0"/>
              </a:spcAft>
              <a:buSzPts val="2300"/>
              <a:buChar char="•"/>
            </a:pPr>
            <a:r>
              <a:rPr lang="en-US"/>
              <a:t>Oak bark </a:t>
            </a:r>
            <a:r>
              <a:rPr i="1" lang="en-US">
                <a:solidFill>
                  <a:srgbClr val="008000"/>
                </a:solidFill>
              </a:rPr>
              <a:t>Quercus rob</a:t>
            </a:r>
            <a:r>
              <a:rPr i="1" lang="en-US">
                <a:solidFill>
                  <a:srgbClr val="62721F"/>
                </a:solidFill>
              </a:rPr>
              <a:t>ur</a:t>
            </a:r>
            <a:r>
              <a:rPr i="1" lang="en-US"/>
              <a:t> </a:t>
            </a:r>
            <a:r>
              <a:rPr lang="en-US"/>
              <a:t>(السنديان)</a:t>
            </a:r>
            <a:endParaRPr/>
          </a:p>
          <a:p>
            <a:pPr indent="-285750" lvl="1" marL="742950" rtl="0" algn="l">
              <a:spcBef>
                <a:spcPts val="1000"/>
              </a:spcBef>
              <a:spcAft>
                <a:spcPts val="0"/>
              </a:spcAft>
              <a:buSzPts val="2300"/>
              <a:buChar char="•"/>
            </a:pPr>
            <a:r>
              <a:rPr lang="en-US"/>
              <a:t>Coffee and tea</a:t>
            </a:r>
            <a:endParaRPr/>
          </a:p>
          <a:p>
            <a:pPr indent="-285750" lvl="0" marL="285750" rtl="0" algn="l">
              <a:spcBef>
                <a:spcPts val="1080"/>
              </a:spcBef>
              <a:spcAft>
                <a:spcPts val="0"/>
              </a:spcAft>
              <a:buSzPts val="2760"/>
              <a:buChar char="•"/>
            </a:pPr>
            <a:r>
              <a:rPr lang="en-US"/>
              <a:t>Tannin containing drugs are generally safe, but they are not compatible with alkaloids and form complexes with protein and amino acids</a:t>
            </a:r>
            <a:br>
              <a:rPr lang="en-US"/>
            </a:br>
            <a:br>
              <a:rPr lang="en-US"/>
            </a:br>
            <a:r>
              <a:rPr lang="en-US"/>
              <a:t>فيتامين سي بحسن الامتصاص </a:t>
            </a:r>
            <a:endParaRPr/>
          </a:p>
        </p:txBody>
      </p:sp>
      <p:pic>
        <p:nvPicPr>
          <p:cNvPr descr="teucrium polium.jpg" id="925" name="Google Shape;925;p129"/>
          <p:cNvPicPr preferRelativeResize="0"/>
          <p:nvPr/>
        </p:nvPicPr>
        <p:blipFill rotWithShape="1">
          <a:blip r:embed="rId3">
            <a:alphaModFix/>
          </a:blip>
          <a:srcRect b="0" l="0" r="0" t="0"/>
          <a:stretch/>
        </p:blipFill>
        <p:spPr>
          <a:xfrm>
            <a:off x="8636000" y="762000"/>
            <a:ext cx="2032000" cy="1524000"/>
          </a:xfrm>
          <a:prstGeom prst="rect">
            <a:avLst/>
          </a:prstGeom>
          <a:noFill/>
          <a:ln>
            <a:noFill/>
          </a:ln>
        </p:spPr>
      </p:pic>
      <p:pic>
        <p:nvPicPr>
          <p:cNvPr descr="Quercus-robur-01.jpg" id="926" name="Google Shape;926;p129"/>
          <p:cNvPicPr preferRelativeResize="0"/>
          <p:nvPr/>
        </p:nvPicPr>
        <p:blipFill rotWithShape="1">
          <a:blip r:embed="rId4">
            <a:alphaModFix/>
          </a:blip>
          <a:srcRect b="0" l="0" r="0" t="0"/>
          <a:stretch/>
        </p:blipFill>
        <p:spPr>
          <a:xfrm>
            <a:off x="8377021" y="5105401"/>
            <a:ext cx="2290979" cy="17525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p130"/>
          <p:cNvSpPr txBox="1"/>
          <p:nvPr>
            <p:ph type="title"/>
          </p:nvPr>
        </p:nvSpPr>
        <p:spPr>
          <a:xfrm>
            <a:off x="1905000" y="381000"/>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62626"/>
              </a:buClr>
              <a:buSzPts val="4400"/>
              <a:buFont typeface="Garamond"/>
              <a:buNone/>
            </a:pPr>
            <a:r>
              <a:rPr lang="en-US"/>
              <a:t>Constipation</a:t>
            </a:r>
            <a:endParaRPr/>
          </a:p>
        </p:txBody>
      </p:sp>
      <p:sp>
        <p:nvSpPr>
          <p:cNvPr id="932" name="Google Shape;932;p130"/>
          <p:cNvSpPr txBox="1"/>
          <p:nvPr>
            <p:ph idx="1" type="body"/>
          </p:nvPr>
        </p:nvSpPr>
        <p:spPr>
          <a:xfrm>
            <a:off x="1524000" y="1524000"/>
            <a:ext cx="9144000" cy="4800600"/>
          </a:xfrm>
          <a:prstGeom prst="rect">
            <a:avLst/>
          </a:prstGeom>
          <a:noFill/>
          <a:ln>
            <a:noFill/>
          </a:ln>
        </p:spPr>
        <p:txBody>
          <a:bodyPr anchorCtr="0" anchor="t" bIns="45700" lIns="91425" spcFirstLastPara="1" rIns="91425" wrap="square" tIns="45700">
            <a:normAutofit fontScale="92500" lnSpcReduction="10000"/>
          </a:bodyPr>
          <a:lstStyle/>
          <a:p>
            <a:pPr indent="-285750" lvl="0" marL="285750" rtl="0" algn="l">
              <a:spcBef>
                <a:spcPts val="0"/>
              </a:spcBef>
              <a:spcAft>
                <a:spcPts val="0"/>
              </a:spcAft>
              <a:buSzPct val="115000"/>
              <a:buChar char="•"/>
            </a:pPr>
            <a:r>
              <a:rPr lang="en-US"/>
              <a:t>Reduced or difficult bowel movement  </a:t>
            </a:r>
            <a:endParaRPr/>
          </a:p>
          <a:p>
            <a:pPr indent="-285750" lvl="0" marL="285750" rtl="0" algn="l">
              <a:spcBef>
                <a:spcPts val="1044"/>
              </a:spcBef>
              <a:spcAft>
                <a:spcPts val="0"/>
              </a:spcAft>
              <a:buSzPct val="115000"/>
              <a:buNone/>
            </a:pPr>
            <a:r>
              <a:rPr lang="en-US"/>
              <a:t>(less than once in 2-3 days)</a:t>
            </a:r>
            <a:endParaRPr/>
          </a:p>
          <a:p>
            <a:pPr indent="-123634" lvl="0" marL="285750" rtl="0" algn="l">
              <a:spcBef>
                <a:spcPts val="1044"/>
              </a:spcBef>
              <a:spcAft>
                <a:spcPts val="0"/>
              </a:spcAft>
              <a:buSzPct val="115000"/>
              <a:buNone/>
            </a:pPr>
            <a:r>
              <a:t/>
            </a:r>
            <a:endParaRPr/>
          </a:p>
          <a:p>
            <a:pPr indent="-285750" lvl="0" marL="285750" rtl="0" algn="l">
              <a:spcBef>
                <a:spcPts val="1044"/>
              </a:spcBef>
              <a:spcAft>
                <a:spcPts val="0"/>
              </a:spcAft>
              <a:buSzPct val="115000"/>
              <a:buChar char="•"/>
            </a:pPr>
            <a:r>
              <a:rPr lang="en-US"/>
              <a:t>Due to inappropriate diet and lack of physical activity or psychological factors</a:t>
            </a:r>
            <a:endParaRPr/>
          </a:p>
          <a:p>
            <a:pPr indent="-123634" lvl="0" marL="285750" rtl="0" algn="l">
              <a:spcBef>
                <a:spcPts val="1044"/>
              </a:spcBef>
              <a:spcAft>
                <a:spcPts val="0"/>
              </a:spcAft>
              <a:buSzPct val="115000"/>
              <a:buNone/>
            </a:pPr>
            <a:r>
              <a:t/>
            </a:r>
            <a:endParaRPr/>
          </a:p>
          <a:p>
            <a:pPr indent="-285750" lvl="0" marL="285750" rtl="0" algn="l">
              <a:spcBef>
                <a:spcPts val="1044"/>
              </a:spcBef>
              <a:spcAft>
                <a:spcPts val="0"/>
              </a:spcAft>
              <a:buSzPct val="115000"/>
              <a:buChar char="•"/>
            </a:pPr>
            <a:r>
              <a:rPr lang="en-US"/>
              <a:t>Could be due to medications (opioids)</a:t>
            </a:r>
            <a:endParaRPr/>
          </a:p>
          <a:p>
            <a:pPr indent="-123634" lvl="0" marL="285750" rtl="0" algn="l">
              <a:spcBef>
                <a:spcPts val="1044"/>
              </a:spcBef>
              <a:spcAft>
                <a:spcPts val="0"/>
              </a:spcAft>
              <a:buSzPct val="115000"/>
              <a:buNone/>
            </a:pPr>
            <a:r>
              <a:t/>
            </a:r>
            <a:endParaRPr/>
          </a:p>
          <a:p>
            <a:pPr indent="-285750" lvl="0" marL="285750" rtl="0" algn="l">
              <a:spcBef>
                <a:spcPts val="1044"/>
              </a:spcBef>
              <a:spcAft>
                <a:spcPts val="0"/>
              </a:spcAft>
              <a:buSzPct val="115000"/>
              <a:buChar char="•"/>
            </a:pPr>
            <a:r>
              <a:rPr lang="en-US"/>
              <a:t>Should be investigated if it occurs frequently</a:t>
            </a:r>
            <a:endParaRPr/>
          </a:p>
          <a:p>
            <a:pPr indent="-123634" lvl="0" marL="285750" rtl="0" algn="l">
              <a:spcBef>
                <a:spcPts val="1044"/>
              </a:spcBef>
              <a:spcAft>
                <a:spcPts val="0"/>
              </a:spcAft>
              <a:buSzPct val="115000"/>
              <a:buNone/>
            </a:pPr>
            <a:r>
              <a:t/>
            </a:r>
            <a:endParaRPr/>
          </a:p>
          <a:p>
            <a:pPr indent="0" lvl="0" marL="0" rtl="0" algn="l">
              <a:spcBef>
                <a:spcPts val="1044"/>
              </a:spcBef>
              <a:spcAft>
                <a:spcPts val="0"/>
              </a:spcAft>
              <a:buSzPct val="115000"/>
              <a:buNone/>
            </a:pPr>
            <a:r>
              <a:rPr lang="en-US"/>
              <a:t>ماء فاتر مع لمون منيح ، واذا كان الماء دافئ افضل فالامتصاص الها اسهل </a:t>
            </a:r>
            <a:endParaRPr/>
          </a:p>
          <a:p>
            <a:pPr indent="-123634" lvl="0" marL="285750" rtl="0" algn="l">
              <a:spcBef>
                <a:spcPts val="1044"/>
              </a:spcBef>
              <a:spcAft>
                <a:spcPts val="0"/>
              </a:spcAft>
              <a:buSzPct val="115000"/>
              <a:buNone/>
            </a:pPr>
            <a:r>
              <a:t/>
            </a:r>
            <a:endParaRPr/>
          </a:p>
          <a:p>
            <a:pPr indent="-123634" lvl="0" marL="285750" rtl="0" algn="l">
              <a:spcBef>
                <a:spcPts val="1044"/>
              </a:spcBef>
              <a:spcAft>
                <a:spcPts val="0"/>
              </a:spcAft>
              <a:buSzPct val="115000"/>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131"/>
          <p:cNvSpPr txBox="1"/>
          <p:nvPr>
            <p:ph idx="1" type="body"/>
          </p:nvPr>
        </p:nvSpPr>
        <p:spPr>
          <a:xfrm>
            <a:off x="1524000" y="1570038"/>
            <a:ext cx="9144000" cy="5287963"/>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spcBef>
                <a:spcPts val="0"/>
              </a:spcBef>
              <a:spcAft>
                <a:spcPts val="0"/>
              </a:spcAft>
              <a:buSzPct val="115000"/>
              <a:buNone/>
            </a:pPr>
            <a:r>
              <a:rPr lang="en-US"/>
              <a:t>Various types of plant-derived laxatives are found:</a:t>
            </a:r>
            <a:endParaRPr/>
          </a:p>
          <a:p>
            <a:pPr indent="-148971" lvl="0" marL="0" rtl="0" algn="l">
              <a:spcBef>
                <a:spcPts val="1008"/>
              </a:spcBef>
              <a:spcAft>
                <a:spcPts val="0"/>
              </a:spcAft>
              <a:buSzPct val="115000"/>
              <a:buChar char="•"/>
            </a:pPr>
            <a:r>
              <a:rPr lang="en-US"/>
              <a:t> Stimulant laxatives (purgativesتخرج كل شيء): which act directly on the GI mucosa تزيد حركة الامعاءcaster</a:t>
            </a:r>
            <a:endParaRPr/>
          </a:p>
          <a:p>
            <a:pPr indent="-148971" lvl="0" marL="0" rtl="0" algn="l">
              <a:spcBef>
                <a:spcPts val="1008"/>
              </a:spcBef>
              <a:spcAft>
                <a:spcPts val="0"/>
              </a:spcAft>
              <a:buSzPct val="115000"/>
              <a:buChar char="•"/>
            </a:pPr>
            <a:r>
              <a:rPr lang="en-US"/>
              <a:t> Bulk-forming laxatives: </a:t>
            </a:r>
            <a:r>
              <a:rPr lang="en-US">
                <a:solidFill>
                  <a:srgbClr val="FF0000"/>
                </a:solidFill>
              </a:rPr>
              <a:t>physicochemical</a:t>
            </a:r>
            <a:r>
              <a:rPr lang="en-US"/>
              <a:t> effects within the bowel lumen بتنفش وبالتالي بتحفز حركة الامعاء تقريباً مثل الفايبر silum </a:t>
            </a:r>
            <a:endParaRPr/>
          </a:p>
          <a:p>
            <a:pPr indent="-148971" lvl="0" marL="0" rtl="0" algn="l">
              <a:spcBef>
                <a:spcPts val="1008"/>
              </a:spcBef>
              <a:spcAft>
                <a:spcPts val="0"/>
              </a:spcAft>
              <a:buSzPct val="115000"/>
              <a:buChar char="•"/>
            </a:pPr>
            <a:r>
              <a:rPr lang="en-US"/>
              <a:t> Osmotic laxatives: act by drawing water into the gut and thus softening stool (eg: Mg salts or milk sugars) تسحب الماء لل Gut </a:t>
            </a:r>
            <a:br>
              <a:rPr lang="en-US"/>
            </a:br>
            <a:r>
              <a:rPr lang="en-US"/>
              <a:t>الملح الانجليزي بعمل اسهال MgCl2 …lactolose</a:t>
            </a:r>
            <a:br>
              <a:rPr lang="en-US"/>
            </a:br>
            <a:br>
              <a:rPr lang="en-US"/>
            </a:br>
            <a:r>
              <a:rPr lang="en-US"/>
              <a:t>مرات بصير تعود فمش لازم نوخذ اللاكستفز لفترة طويلة </a:t>
            </a:r>
            <a:endParaRPr/>
          </a:p>
          <a:p>
            <a:pPr indent="-148971" lvl="0" marL="0" rtl="0" algn="l">
              <a:spcBef>
                <a:spcPts val="1008"/>
              </a:spcBef>
              <a:spcAft>
                <a:spcPts val="0"/>
              </a:spcAft>
              <a:buSzPct val="115000"/>
              <a:buChar char="•"/>
            </a:pPr>
            <a:r>
              <a:rPr lang="en-US"/>
              <a:t>مشكلة كثير شائعة الامساك</a:t>
            </a:r>
            <a:endParaRPr/>
          </a:p>
          <a:p>
            <a:pPr indent="-148971" lvl="0" marL="0" rtl="0" algn="l">
              <a:spcBef>
                <a:spcPts val="1008"/>
              </a:spcBef>
              <a:spcAft>
                <a:spcPts val="0"/>
              </a:spcAft>
              <a:buSzPct val="115000"/>
              <a:buChar char="•"/>
            </a:pPr>
            <a:r>
              <a:rPr lang="en-US"/>
              <a:t>زيت الخروع منيح للشعر وللرموش</a:t>
            </a:r>
            <a:endParaRPr/>
          </a:p>
          <a:p>
            <a:pPr indent="-148971" lvl="0" marL="0" rtl="0" algn="l">
              <a:spcBef>
                <a:spcPts val="1008"/>
              </a:spcBef>
              <a:spcAft>
                <a:spcPts val="0"/>
              </a:spcAft>
              <a:buSzPct val="115000"/>
              <a:buChar char="•"/>
            </a:pPr>
            <a:r>
              <a:rPr lang="en-US"/>
              <a:t>السيرج زيت السمسم</a:t>
            </a:r>
            <a:endParaRPr/>
          </a:p>
          <a:p>
            <a:pPr indent="-148971" lvl="0" marL="0" rtl="0" algn="l">
              <a:spcBef>
                <a:spcPts val="1008"/>
              </a:spcBef>
              <a:spcAft>
                <a:spcPts val="0"/>
              </a:spcAft>
              <a:buSzPct val="115000"/>
              <a:buChar char="•"/>
            </a:pPr>
            <a:r>
              <a:rPr lang="en-US"/>
              <a:t>زيت الخروع بحتوي على الرايسن ومستحيل نلاقي ترياق اله لانه بأثر على صناعة البروتين بكل الجسم وفي ناس سمموهم بالرايسن ولكن لما نعمل الزيت بروح هذا الرايسن ما بكون موجود بالزيت(تخيل بكل الخلايا)</a:t>
            </a:r>
            <a:endParaRPr/>
          </a:p>
          <a:p>
            <a:pPr indent="-136779" lvl="0" marL="285750" rtl="0" algn="l">
              <a:spcBef>
                <a:spcPts val="1008"/>
              </a:spcBef>
              <a:spcAft>
                <a:spcPts val="0"/>
              </a:spcAft>
              <a:buSzPct val="115000"/>
              <a:buNone/>
            </a:pPr>
            <a:r>
              <a:t/>
            </a:r>
            <a:endParaRPr/>
          </a:p>
        </p:txBody>
      </p:sp>
      <p:sp>
        <p:nvSpPr>
          <p:cNvPr id="938" name="Google Shape;938;p131"/>
          <p:cNvSpPr txBox="1"/>
          <p:nvPr/>
        </p:nvSpPr>
        <p:spPr>
          <a:xfrm>
            <a:off x="1905001" y="662226"/>
            <a:ext cx="2538515"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5000" u="none" cap="none" strike="noStrike">
                <a:solidFill>
                  <a:schemeClr val="dk2"/>
                </a:solidFill>
                <a:latin typeface="Garamond"/>
                <a:ea typeface="Garamond"/>
                <a:cs typeface="Garamond"/>
                <a:sym typeface="Garamond"/>
              </a:rPr>
              <a:t>Laxatives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132"/>
          <p:cNvSpPr txBox="1"/>
          <p:nvPr>
            <p:ph idx="1" type="body"/>
          </p:nvPr>
        </p:nvSpPr>
        <p:spPr>
          <a:xfrm>
            <a:off x="1524000" y="1524001"/>
            <a:ext cx="9144000" cy="4602163"/>
          </a:xfrm>
          <a:prstGeom prst="rect">
            <a:avLst/>
          </a:prstGeom>
          <a:noFill/>
          <a:ln>
            <a:noFill/>
          </a:ln>
        </p:spPr>
        <p:txBody>
          <a:bodyPr anchorCtr="0" anchor="t" bIns="45700" lIns="91425" spcFirstLastPara="1" rIns="91425" wrap="square" tIns="45700">
            <a:normAutofit/>
          </a:bodyPr>
          <a:lstStyle/>
          <a:p>
            <a:pPr indent="-285750" lvl="0" marL="285750" rtl="0" algn="l">
              <a:spcBef>
                <a:spcPts val="0"/>
              </a:spcBef>
              <a:spcAft>
                <a:spcPts val="0"/>
              </a:spcAft>
              <a:buSzPts val="2760"/>
              <a:buChar char="•"/>
            </a:pPr>
            <a:r>
              <a:rPr lang="en-US"/>
              <a:t>Generally bulk-forming laxatives should be used for chronic, long-term conditions while stimulant for acute occasional constipation, because they cause tolerance </a:t>
            </a:r>
            <a:endParaRPr/>
          </a:p>
          <a:p>
            <a:pPr indent="-110490" lvl="0" marL="285750" rtl="0" algn="l">
              <a:spcBef>
                <a:spcPts val="1080"/>
              </a:spcBef>
              <a:spcAft>
                <a:spcPts val="0"/>
              </a:spcAft>
              <a:buSzPts val="2760"/>
              <a:buNone/>
            </a:pPr>
            <a:r>
              <a:t/>
            </a:r>
            <a:endParaRPr/>
          </a:p>
          <a:p>
            <a:pPr indent="-285750" lvl="0" marL="285750" rtl="0" algn="l">
              <a:spcBef>
                <a:spcPts val="1080"/>
              </a:spcBef>
              <a:spcAft>
                <a:spcPts val="0"/>
              </a:spcAft>
              <a:buSzPts val="2760"/>
              <a:buChar char="•"/>
            </a:pPr>
            <a:r>
              <a:rPr lang="en-US"/>
              <a:t>Risk of stimulant laxatives: water and electrolyte loss (e.g. hypokalemia)</a:t>
            </a:r>
            <a:endParaRPr/>
          </a:p>
          <a:p>
            <a:pPr indent="-110490" lvl="0" marL="285750" rtl="0" algn="l">
              <a:spcBef>
                <a:spcPts val="1080"/>
              </a:spcBef>
              <a:spcAft>
                <a:spcPts val="0"/>
              </a:spcAft>
              <a:buSzPts val="2760"/>
              <a:buNone/>
            </a:pPr>
            <a:r>
              <a:t/>
            </a:r>
            <a:endParaRPr/>
          </a:p>
          <a:p>
            <a:pPr indent="-285750" lvl="0" marL="285750" rtl="0" algn="l">
              <a:spcBef>
                <a:spcPts val="1080"/>
              </a:spcBef>
              <a:spcAft>
                <a:spcPts val="0"/>
              </a:spcAft>
              <a:buSzPts val="2760"/>
              <a:buChar char="•"/>
            </a:pPr>
            <a:r>
              <a:rPr lang="en-US"/>
              <a:t>Fiber ما بتعمل توليرانس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sp>
        <p:nvSpPr>
          <p:cNvPr id="948" name="Google Shape;948;p133"/>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62626"/>
              </a:buClr>
              <a:buSzPts val="4400"/>
              <a:buFont typeface="Garamond"/>
              <a:buNone/>
            </a:pPr>
            <a:r>
              <a:rPr lang="en-US"/>
              <a:t>Bulk forming laxatives</a:t>
            </a:r>
            <a:endParaRPr/>
          </a:p>
        </p:txBody>
      </p:sp>
      <p:sp>
        <p:nvSpPr>
          <p:cNvPr id="949" name="Google Shape;949;p133"/>
          <p:cNvSpPr txBox="1"/>
          <p:nvPr>
            <p:ph idx="1" type="body"/>
          </p:nvPr>
        </p:nvSpPr>
        <p:spPr>
          <a:xfrm>
            <a:off x="1524000" y="1935480"/>
            <a:ext cx="8915400" cy="4389120"/>
          </a:xfrm>
          <a:prstGeom prst="rect">
            <a:avLst/>
          </a:prstGeom>
          <a:noFill/>
          <a:ln>
            <a:noFill/>
          </a:ln>
        </p:spPr>
        <p:txBody>
          <a:bodyPr anchorCtr="0" anchor="t" bIns="45700" lIns="91425" spcFirstLastPara="1" rIns="91425" wrap="square" tIns="45700">
            <a:normAutofit fontScale="85000" lnSpcReduction="10000"/>
          </a:bodyPr>
          <a:lstStyle/>
          <a:p>
            <a:pPr indent="-285750" lvl="0" marL="285750" rtl="0" algn="l">
              <a:spcBef>
                <a:spcPts val="0"/>
              </a:spcBef>
              <a:spcAft>
                <a:spcPts val="0"/>
              </a:spcAft>
              <a:buSzPct val="115000"/>
              <a:buChar char="•"/>
            </a:pPr>
            <a:r>
              <a:rPr lang="en-US"/>
              <a:t>Bulking agents with a high fiber content</a:t>
            </a:r>
            <a:endParaRPr/>
          </a:p>
          <a:p>
            <a:pPr indent="-285750" lvl="0" marL="285750" rtl="0" algn="l">
              <a:spcBef>
                <a:spcPts val="1008"/>
              </a:spcBef>
              <a:spcAft>
                <a:spcPts val="0"/>
              </a:spcAft>
              <a:buSzPct val="115000"/>
              <a:buChar char="•"/>
            </a:pPr>
            <a:r>
              <a:rPr lang="en-US"/>
              <a:t>They swell in the GI tract </a:t>
            </a:r>
            <a:endParaRPr/>
          </a:p>
          <a:p>
            <a:pPr indent="-285750" lvl="0" marL="285750" rtl="0" algn="l">
              <a:spcBef>
                <a:spcPts val="1008"/>
              </a:spcBef>
              <a:spcAft>
                <a:spcPts val="0"/>
              </a:spcAft>
              <a:buSzPct val="115000"/>
              <a:buChar char="•"/>
            </a:pPr>
            <a:r>
              <a:rPr lang="en-US"/>
              <a:t>They should be taken with plenty of water </a:t>
            </a:r>
            <a:endParaRPr/>
          </a:p>
          <a:p>
            <a:pPr indent="-285750" lvl="0" marL="285750" rtl="0" algn="l">
              <a:spcBef>
                <a:spcPts val="1008"/>
              </a:spcBef>
              <a:spcAft>
                <a:spcPts val="0"/>
              </a:spcAft>
              <a:buSzPct val="115000"/>
              <a:buChar char="•"/>
            </a:pPr>
            <a:r>
              <a:rPr lang="en-US"/>
              <a:t>They can </a:t>
            </a:r>
            <a:r>
              <a:rPr lang="en-US">
                <a:solidFill>
                  <a:srgbClr val="FF0000"/>
                </a:solidFill>
              </a:rPr>
              <a:t>paradoxically</a:t>
            </a:r>
            <a:r>
              <a:rPr lang="en-US"/>
              <a:t> بشكل متناقض be used to treat diarrhea if given with very little fluid, help absorb the fluid from the lumen and increase consistency of the stool</a:t>
            </a:r>
            <a:endParaRPr/>
          </a:p>
          <a:p>
            <a:pPr indent="-285750" lvl="0" marL="285750" rtl="0" algn="l">
              <a:spcBef>
                <a:spcPts val="1008"/>
              </a:spcBef>
              <a:spcAft>
                <a:spcPts val="0"/>
              </a:spcAft>
              <a:buSzPct val="115000"/>
              <a:buChar char="•"/>
            </a:pPr>
            <a:r>
              <a:rPr lang="en-US"/>
              <a:t>Examples:</a:t>
            </a:r>
            <a:endParaRPr/>
          </a:p>
          <a:p>
            <a:pPr indent="-285750" lvl="1" marL="742950" rtl="0" algn="l">
              <a:spcBef>
                <a:spcPts val="940"/>
              </a:spcBef>
              <a:spcAft>
                <a:spcPts val="0"/>
              </a:spcAft>
              <a:buSzPct val="115000"/>
              <a:buChar char="•"/>
            </a:pPr>
            <a:r>
              <a:rPr lang="en-US"/>
              <a:t>Linseed= flaxseed  زيت الكتان </a:t>
            </a:r>
            <a:endParaRPr/>
          </a:p>
          <a:p>
            <a:pPr indent="-285750" lvl="1" marL="742950" rtl="0" algn="l">
              <a:spcBef>
                <a:spcPts val="940"/>
              </a:spcBef>
              <a:spcAft>
                <a:spcPts val="0"/>
              </a:spcAft>
              <a:buSzPct val="115000"/>
              <a:buChar char="•"/>
            </a:pPr>
            <a:r>
              <a:rPr lang="en-US"/>
              <a:t>Ispaghula</a:t>
            </a:r>
            <a:endParaRPr/>
          </a:p>
          <a:p>
            <a:pPr indent="-285750" lvl="1" marL="742950" rtl="0" algn="l">
              <a:spcBef>
                <a:spcPts val="940"/>
              </a:spcBef>
              <a:spcAft>
                <a:spcPts val="0"/>
              </a:spcAft>
              <a:buSzPct val="115000"/>
              <a:buChar char="•"/>
            </a:pPr>
            <a:r>
              <a:rPr lang="en-US"/>
              <a:t>Psyllium</a:t>
            </a:r>
            <a:endParaRPr/>
          </a:p>
          <a:p>
            <a:pPr indent="-285750" lvl="1" marL="742950" rtl="0" algn="l">
              <a:spcBef>
                <a:spcPts val="940"/>
              </a:spcBef>
              <a:spcAft>
                <a:spcPts val="0"/>
              </a:spcAft>
              <a:buSzPct val="115000"/>
              <a:buChar char="•"/>
            </a:pPr>
            <a:r>
              <a:rPr lang="en-US"/>
              <a:t>Wheat bran</a:t>
            </a:r>
            <a:endParaRPr/>
          </a:p>
          <a:p>
            <a:pPr indent="-285750" lvl="1" marL="742950" rtl="0" algn="l">
              <a:spcBef>
                <a:spcPts val="940"/>
              </a:spcBef>
              <a:spcAft>
                <a:spcPts val="0"/>
              </a:spcAft>
              <a:buSzPct val="115000"/>
              <a:buChar char="•"/>
            </a:pPr>
            <a:r>
              <a:rPr lang="en-US"/>
              <a:t>Oat brans</a:t>
            </a:r>
            <a:endParaRPr/>
          </a:p>
          <a:p>
            <a:pPr indent="-161607" lvl="1" marL="742950" rtl="0" algn="l">
              <a:spcBef>
                <a:spcPts val="940"/>
              </a:spcBef>
              <a:spcAft>
                <a:spcPts val="0"/>
              </a:spcAft>
              <a:buSzPct val="115000"/>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134"/>
          <p:cNvSpPr txBox="1"/>
          <p:nvPr>
            <p:ph idx="1" type="body"/>
          </p:nvPr>
        </p:nvSpPr>
        <p:spPr>
          <a:xfrm>
            <a:off x="1524000" y="1112838"/>
            <a:ext cx="9144000" cy="5745163"/>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spcBef>
                <a:spcPts val="0"/>
              </a:spcBef>
              <a:spcAft>
                <a:spcPts val="0"/>
              </a:spcAft>
              <a:buSzPct val="115000"/>
              <a:buNone/>
            </a:pPr>
            <a:r>
              <a:rPr lang="en-US"/>
              <a:t>Ispaghula seeds</a:t>
            </a:r>
            <a:endParaRPr/>
          </a:p>
          <a:p>
            <a:pPr indent="-162115" lvl="0" marL="0" rtl="0" algn="l">
              <a:spcBef>
                <a:spcPts val="1044"/>
              </a:spcBef>
              <a:spcAft>
                <a:spcPts val="0"/>
              </a:spcAft>
              <a:buSzPct val="115000"/>
              <a:buChar char="•"/>
            </a:pPr>
            <a:r>
              <a:rPr i="1" lang="en-US"/>
              <a:t> </a:t>
            </a:r>
            <a:r>
              <a:rPr i="1" lang="en-US">
                <a:solidFill>
                  <a:srgbClr val="008000"/>
                </a:solidFill>
              </a:rPr>
              <a:t>Plantago ovata</a:t>
            </a:r>
            <a:endParaRPr i="1">
              <a:solidFill>
                <a:srgbClr val="008000"/>
              </a:solidFill>
            </a:endParaRPr>
          </a:p>
          <a:p>
            <a:pPr indent="-162115" lvl="0" marL="0" rtl="0" algn="l">
              <a:spcBef>
                <a:spcPts val="1044"/>
              </a:spcBef>
              <a:spcAft>
                <a:spcPts val="0"/>
              </a:spcAft>
              <a:buSzPct val="115000"/>
              <a:buChar char="•"/>
            </a:pPr>
            <a:r>
              <a:rPr lang="en-US"/>
              <a:t>Part used: </a:t>
            </a:r>
            <a:r>
              <a:rPr lang="en-US">
                <a:solidFill>
                  <a:srgbClr val="795E15"/>
                </a:solidFill>
              </a:rPr>
              <a:t>seeds</a:t>
            </a:r>
            <a:endParaRPr/>
          </a:p>
          <a:p>
            <a:pPr indent="-162115" lvl="0" marL="0" rtl="0" algn="l">
              <a:spcBef>
                <a:spcPts val="1044"/>
              </a:spcBef>
              <a:spcAft>
                <a:spcPts val="0"/>
              </a:spcAft>
              <a:buSzPct val="115000"/>
              <a:buChar char="•"/>
            </a:pPr>
            <a:r>
              <a:rPr lang="en-US"/>
              <a:t>Family: Plantaginaceae</a:t>
            </a:r>
            <a:endParaRPr/>
          </a:p>
          <a:p>
            <a:pPr indent="-162115" lvl="0" marL="0" rtl="0" algn="l">
              <a:spcBef>
                <a:spcPts val="1044"/>
              </a:spcBef>
              <a:spcAft>
                <a:spcPts val="0"/>
              </a:spcAft>
              <a:buSzPct val="115000"/>
              <a:buChar char="•"/>
            </a:pPr>
            <a:r>
              <a:rPr lang="en-US"/>
              <a:t> The dark brown seeds are useful in treatment of chronic constipation</a:t>
            </a:r>
            <a:br>
              <a:rPr lang="en-US"/>
            </a:br>
            <a:r>
              <a:rPr lang="en-US"/>
              <a:t>بنزلوا الكوليسترول وبقللوا من الجلطات </a:t>
            </a:r>
            <a:endParaRPr/>
          </a:p>
          <a:p>
            <a:pPr indent="-162115" lvl="0" marL="0" rtl="0" algn="l">
              <a:spcBef>
                <a:spcPts val="1044"/>
              </a:spcBef>
              <a:spcAft>
                <a:spcPts val="0"/>
              </a:spcAft>
              <a:buSzPct val="115000"/>
              <a:buChar char="•"/>
            </a:pPr>
            <a:r>
              <a:rPr lang="en-US"/>
              <a:t>Also used in IBS</a:t>
            </a:r>
            <a:endParaRPr/>
          </a:p>
          <a:p>
            <a:pPr indent="0" lvl="0" marL="0" rtl="0" algn="l">
              <a:spcBef>
                <a:spcPts val="1044"/>
              </a:spcBef>
              <a:spcAft>
                <a:spcPts val="0"/>
              </a:spcAft>
              <a:buSzPct val="115000"/>
              <a:buNone/>
            </a:pPr>
            <a:r>
              <a:t/>
            </a:r>
            <a:endParaRPr u="sng"/>
          </a:p>
          <a:p>
            <a:pPr indent="0" lvl="0" marL="0" rtl="0" algn="l">
              <a:spcBef>
                <a:spcPts val="1044"/>
              </a:spcBef>
              <a:spcAft>
                <a:spcPts val="0"/>
              </a:spcAft>
              <a:buSzPct val="115000"/>
              <a:buNone/>
            </a:pPr>
            <a:r>
              <a:rPr lang="en-US"/>
              <a:t>Psyllium</a:t>
            </a:r>
            <a:endParaRPr/>
          </a:p>
          <a:p>
            <a:pPr indent="-162115" lvl="0" marL="0" rtl="0" algn="l">
              <a:spcBef>
                <a:spcPts val="1044"/>
              </a:spcBef>
              <a:spcAft>
                <a:spcPts val="0"/>
              </a:spcAft>
              <a:buSzPct val="115000"/>
              <a:buChar char="•"/>
            </a:pPr>
            <a:r>
              <a:rPr i="1" lang="en-US">
                <a:solidFill>
                  <a:srgbClr val="008000"/>
                </a:solidFill>
              </a:rPr>
              <a:t>Plantago psyllium</a:t>
            </a:r>
            <a:endParaRPr i="1">
              <a:solidFill>
                <a:srgbClr val="008000"/>
              </a:solidFill>
            </a:endParaRPr>
          </a:p>
          <a:p>
            <a:pPr indent="-162115" lvl="0" marL="0" rtl="0" algn="l">
              <a:spcBef>
                <a:spcPts val="1044"/>
              </a:spcBef>
              <a:spcAft>
                <a:spcPts val="0"/>
              </a:spcAft>
              <a:buSzPct val="115000"/>
              <a:buChar char="•"/>
            </a:pPr>
            <a:r>
              <a:rPr lang="en-US"/>
              <a:t>Family: Plantaginaceae</a:t>
            </a:r>
            <a:endParaRPr/>
          </a:p>
          <a:p>
            <a:pPr indent="-162115" lvl="0" marL="0" rtl="0" algn="l">
              <a:spcBef>
                <a:spcPts val="1044"/>
              </a:spcBef>
              <a:spcAft>
                <a:spcPts val="0"/>
              </a:spcAft>
              <a:buSzPct val="115000"/>
              <a:buChar char="•"/>
            </a:pPr>
            <a:r>
              <a:rPr lang="en-US"/>
              <a:t>The seeds are smaller than ispaghula seeds</a:t>
            </a:r>
            <a:endParaRPr/>
          </a:p>
          <a:p>
            <a:pPr indent="-162115" lvl="0" marL="0" rtl="0" algn="l">
              <a:spcBef>
                <a:spcPts val="1044"/>
              </a:spcBef>
              <a:spcAft>
                <a:spcPts val="0"/>
              </a:spcAft>
              <a:buSzPct val="115000"/>
              <a:buChar char="•"/>
            </a:pPr>
            <a:r>
              <a:rPr lang="en-US"/>
              <a:t>Contain psyllium</a:t>
            </a:r>
            <a:endParaRPr/>
          </a:p>
          <a:p>
            <a:pPr indent="-162115" lvl="0" marL="0" rtl="0" algn="l">
              <a:spcBef>
                <a:spcPts val="1044"/>
              </a:spcBef>
              <a:spcAft>
                <a:spcPts val="0"/>
              </a:spcAft>
              <a:buSzPct val="115000"/>
              <a:buChar char="•"/>
            </a:pPr>
            <a:r>
              <a:rPr lang="en-US"/>
              <a:t>Helps maintain a regular bowel movement</a:t>
            </a:r>
            <a:endParaRPr/>
          </a:p>
          <a:p>
            <a:pPr indent="0" lvl="0" marL="0" rtl="0" algn="l">
              <a:spcBef>
                <a:spcPts val="1044"/>
              </a:spcBef>
              <a:spcAft>
                <a:spcPts val="0"/>
              </a:spcAft>
              <a:buSzPct val="115000"/>
              <a:buNone/>
            </a:pPr>
            <a:r>
              <a:t/>
            </a:r>
            <a:endParaRPr u="sng"/>
          </a:p>
        </p:txBody>
      </p:sp>
      <p:pic>
        <p:nvPicPr>
          <p:cNvPr descr="plantago psylium.jpg" id="955" name="Google Shape;955;p134"/>
          <p:cNvPicPr preferRelativeResize="0"/>
          <p:nvPr/>
        </p:nvPicPr>
        <p:blipFill rotWithShape="1">
          <a:blip r:embed="rId3">
            <a:alphaModFix/>
          </a:blip>
          <a:srcRect b="0" l="0" r="0" t="0"/>
          <a:stretch/>
        </p:blipFill>
        <p:spPr>
          <a:xfrm>
            <a:off x="8915401" y="2971801"/>
            <a:ext cx="1533525" cy="1533525"/>
          </a:xfrm>
          <a:prstGeom prst="rect">
            <a:avLst/>
          </a:prstGeom>
          <a:noFill/>
          <a:ln>
            <a:noFill/>
          </a:ln>
        </p:spPr>
      </p:pic>
      <p:pic>
        <p:nvPicPr>
          <p:cNvPr descr="plantago ovata.jpg" id="956" name="Google Shape;956;p134"/>
          <p:cNvPicPr preferRelativeResize="0"/>
          <p:nvPr/>
        </p:nvPicPr>
        <p:blipFill rotWithShape="1">
          <a:blip r:embed="rId4">
            <a:alphaModFix/>
          </a:blip>
          <a:srcRect b="0" l="0" r="0" t="0"/>
          <a:stretch/>
        </p:blipFill>
        <p:spPr>
          <a:xfrm>
            <a:off x="7391400" y="228600"/>
            <a:ext cx="2857500" cy="1600200"/>
          </a:xfrm>
          <a:prstGeom prst="rect">
            <a:avLst/>
          </a:prstGeom>
          <a:noFill/>
          <a:ln>
            <a:noFill/>
          </a:ln>
        </p:spPr>
      </p:pic>
      <p:sp>
        <p:nvSpPr>
          <p:cNvPr id="957" name="Google Shape;957;p134"/>
          <p:cNvSpPr txBox="1"/>
          <p:nvPr/>
        </p:nvSpPr>
        <p:spPr>
          <a:xfrm>
            <a:off x="1905001" y="304800"/>
            <a:ext cx="2538515"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000">
                <a:solidFill>
                  <a:schemeClr val="dk2"/>
                </a:solidFill>
                <a:latin typeface="Garamond"/>
                <a:ea typeface="Garamond"/>
                <a:cs typeface="Garamond"/>
                <a:sym typeface="Garamond"/>
              </a:rPr>
              <a:t>Laxatives</a:t>
            </a:r>
            <a:endParaRPr/>
          </a:p>
        </p:txBody>
      </p:sp>
      <p:pic>
        <p:nvPicPr>
          <p:cNvPr descr="psyllium.jpg" id="958" name="Google Shape;958;p134"/>
          <p:cNvPicPr preferRelativeResize="0"/>
          <p:nvPr/>
        </p:nvPicPr>
        <p:blipFill rotWithShape="1">
          <a:blip r:embed="rId5">
            <a:alphaModFix/>
          </a:blip>
          <a:srcRect b="0" l="0" r="0" t="0"/>
          <a:stretch/>
        </p:blipFill>
        <p:spPr>
          <a:xfrm>
            <a:off x="8610600" y="4953000"/>
            <a:ext cx="1600200" cy="16002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pic>
        <p:nvPicPr>
          <p:cNvPr descr="Screen Shot 2020-04-09 at 12.26.13 PM.png" id="963" name="Google Shape;963;p135"/>
          <p:cNvPicPr preferRelativeResize="0"/>
          <p:nvPr>
            <p:ph idx="1" type="body"/>
          </p:nvPr>
        </p:nvPicPr>
        <p:blipFill rotWithShape="1">
          <a:blip r:embed="rId3">
            <a:alphaModFix/>
          </a:blip>
          <a:srcRect b="991" l="0" r="0" t="-1828"/>
          <a:stretch/>
        </p:blipFill>
        <p:spPr>
          <a:xfrm>
            <a:off x="1981200" y="762001"/>
            <a:ext cx="8229600" cy="561278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sp>
        <p:nvSpPr>
          <p:cNvPr id="968" name="Google Shape;968;p136"/>
          <p:cNvSpPr txBox="1"/>
          <p:nvPr>
            <p:ph idx="1" type="body"/>
          </p:nvPr>
        </p:nvSpPr>
        <p:spPr>
          <a:xfrm>
            <a:off x="1524000" y="1036638"/>
            <a:ext cx="9144000" cy="5745163"/>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spcBef>
                <a:spcPts val="0"/>
              </a:spcBef>
              <a:spcAft>
                <a:spcPts val="0"/>
              </a:spcAft>
              <a:buSzPct val="115000"/>
              <a:buNone/>
            </a:pPr>
            <a:r>
              <a:t/>
            </a:r>
            <a:endParaRPr u="sng"/>
          </a:p>
          <a:p>
            <a:pPr indent="0" lvl="0" marL="0" rtl="0" algn="l">
              <a:spcBef>
                <a:spcPts val="1044"/>
              </a:spcBef>
              <a:spcAft>
                <a:spcPts val="0"/>
              </a:spcAft>
              <a:buSzPct val="115000"/>
              <a:buNone/>
            </a:pPr>
            <a:r>
              <a:rPr lang="en-US"/>
              <a:t>Linseed (الكتان) مهم يكون موجود بكل منزل </a:t>
            </a:r>
            <a:endParaRPr/>
          </a:p>
          <a:p>
            <a:pPr indent="-162115" lvl="0" marL="0" rtl="0" algn="l">
              <a:spcBef>
                <a:spcPts val="1044"/>
              </a:spcBef>
              <a:spcAft>
                <a:spcPts val="0"/>
              </a:spcAft>
              <a:buSzPct val="115000"/>
              <a:buChar char="•"/>
            </a:pPr>
            <a:r>
              <a:rPr lang="en-US"/>
              <a:t> Also known as flaxseed</a:t>
            </a:r>
            <a:endParaRPr/>
          </a:p>
          <a:p>
            <a:pPr indent="-162115" lvl="0" marL="0" rtl="0" algn="l">
              <a:spcBef>
                <a:spcPts val="1044"/>
              </a:spcBef>
              <a:spcAft>
                <a:spcPts val="0"/>
              </a:spcAft>
              <a:buSzPct val="115000"/>
              <a:buChar char="•"/>
            </a:pPr>
            <a:r>
              <a:rPr i="1" lang="en-US"/>
              <a:t> </a:t>
            </a:r>
            <a:r>
              <a:rPr i="1" lang="en-US">
                <a:solidFill>
                  <a:srgbClr val="008000"/>
                </a:solidFill>
              </a:rPr>
              <a:t>Linum usitatissimum</a:t>
            </a:r>
            <a:endParaRPr i="1">
              <a:solidFill>
                <a:srgbClr val="008000"/>
              </a:solidFill>
            </a:endParaRPr>
          </a:p>
          <a:p>
            <a:pPr indent="-162115" lvl="0" marL="0" rtl="0" algn="l">
              <a:spcBef>
                <a:spcPts val="1044"/>
              </a:spcBef>
              <a:spcAft>
                <a:spcPts val="0"/>
              </a:spcAft>
              <a:buSzPct val="115000"/>
              <a:buChar char="•"/>
            </a:pPr>
            <a:r>
              <a:rPr lang="en-US" sz="2400"/>
              <a:t>Family : Linaceae</a:t>
            </a:r>
            <a:endParaRPr i="1"/>
          </a:p>
          <a:p>
            <a:pPr indent="-162115" lvl="0" marL="0" rtl="0" algn="l">
              <a:spcBef>
                <a:spcPts val="1044"/>
              </a:spcBef>
              <a:spcAft>
                <a:spcPts val="0"/>
              </a:spcAft>
              <a:buSzPct val="115000"/>
              <a:buChar char="•"/>
            </a:pPr>
            <a:r>
              <a:rPr lang="en-US"/>
              <a:t> Ripe, dried seeds of flax</a:t>
            </a:r>
            <a:endParaRPr/>
          </a:p>
          <a:p>
            <a:pPr indent="-162115" lvl="0" marL="0" rtl="0" algn="l">
              <a:spcBef>
                <a:spcPts val="1044"/>
              </a:spcBef>
              <a:spcAft>
                <a:spcPts val="0"/>
              </a:spcAft>
              <a:buSzPct val="115000"/>
              <a:buChar char="•"/>
            </a:pPr>
            <a:r>
              <a:rPr lang="en-US"/>
              <a:t>Other effects: Cholesterol lowering due to its Omega-3 fatty acids content, anticancer, anti-inflammatory  </a:t>
            </a:r>
            <a:endParaRPr/>
          </a:p>
          <a:p>
            <a:pPr indent="-162115" lvl="0" marL="0" rtl="0" algn="l">
              <a:spcBef>
                <a:spcPts val="1044"/>
              </a:spcBef>
              <a:spcAft>
                <a:spcPts val="0"/>
              </a:spcAft>
              <a:buSzPct val="115000"/>
              <a:buChar char="•"/>
            </a:pPr>
            <a:r>
              <a:rPr lang="en-US"/>
              <a:t> The plant is grown for its fiber-قماش- (used in industry) and for the seed oil used in paints and varnishes</a:t>
            </a:r>
            <a:endParaRPr/>
          </a:p>
          <a:p>
            <a:pPr indent="-162115" lvl="0" marL="0" rtl="0" algn="l">
              <a:spcBef>
                <a:spcPts val="1044"/>
              </a:spcBef>
              <a:spcAft>
                <a:spcPts val="0"/>
              </a:spcAft>
              <a:buSzPct val="115000"/>
              <a:buChar char="•"/>
            </a:pPr>
            <a:r>
              <a:rPr lang="en-US"/>
              <a:t>لازم نطحنه لما بدنا نستخدمه عشان يضل طازج وفوائدة موجودة</a:t>
            </a:r>
            <a:br>
              <a:rPr lang="en-US"/>
            </a:br>
            <a:r>
              <a:rPr lang="en-US"/>
              <a:t>مع طحن أفضل لانه الامتصاص بكون اكثر مع الطحن </a:t>
            </a:r>
            <a:endParaRPr/>
          </a:p>
          <a:p>
            <a:pPr indent="-162115" lvl="0" marL="0" rtl="0" algn="l">
              <a:spcBef>
                <a:spcPts val="1044"/>
              </a:spcBef>
              <a:spcAft>
                <a:spcPts val="0"/>
              </a:spcAft>
              <a:buSzPct val="115000"/>
              <a:buChar char="•"/>
            </a:pPr>
            <a:r>
              <a:rPr lang="en-US"/>
              <a:t>بنفع يُستخدم للشعر الكيرلي وصحي اكثر وكأنه مش حاطين شيء </a:t>
            </a:r>
            <a:endParaRPr/>
          </a:p>
          <a:p>
            <a:pPr indent="-162115" lvl="0" marL="0" rtl="0" algn="l">
              <a:spcBef>
                <a:spcPts val="1044"/>
              </a:spcBef>
              <a:spcAft>
                <a:spcPts val="0"/>
              </a:spcAft>
              <a:buSzPct val="115000"/>
              <a:buChar char="•"/>
            </a:pPr>
            <a:r>
              <a:rPr lang="en-US"/>
              <a:t>جل للشعر، غلي الكتان بماء ومنصفيه اول ما نقيمه من الغاز 10 دقائق ولازم يضل بالثلاجة </a:t>
            </a:r>
            <a:endParaRPr/>
          </a:p>
          <a:p>
            <a:pPr indent="-162115" lvl="0" marL="0" rtl="0" algn="l">
              <a:spcBef>
                <a:spcPts val="1044"/>
              </a:spcBef>
              <a:spcAft>
                <a:spcPts val="0"/>
              </a:spcAft>
              <a:buSzPct val="115000"/>
              <a:buChar char="•"/>
            </a:pPr>
            <a:r>
              <a:rPr lang="en-US"/>
              <a:t>فريزيننس للشعر</a:t>
            </a:r>
            <a:endParaRPr/>
          </a:p>
        </p:txBody>
      </p:sp>
      <p:pic>
        <p:nvPicPr>
          <p:cNvPr descr="Linum-Usitatissimum2.jpg" id="969" name="Google Shape;969;p136"/>
          <p:cNvPicPr preferRelativeResize="0"/>
          <p:nvPr/>
        </p:nvPicPr>
        <p:blipFill rotWithShape="1">
          <a:blip r:embed="rId3">
            <a:alphaModFix/>
          </a:blip>
          <a:srcRect b="0" l="0" r="0" t="0"/>
          <a:stretch/>
        </p:blipFill>
        <p:spPr>
          <a:xfrm>
            <a:off x="6618768" y="34637"/>
            <a:ext cx="2238375" cy="1676621"/>
          </a:xfrm>
          <a:prstGeom prst="rect">
            <a:avLst/>
          </a:prstGeom>
          <a:noFill/>
          <a:ln>
            <a:noFill/>
          </a:ln>
        </p:spPr>
      </p:pic>
      <p:pic>
        <p:nvPicPr>
          <p:cNvPr descr="Linum-Usitatissimum3.jpg" id="970" name="Google Shape;970;p136"/>
          <p:cNvPicPr preferRelativeResize="0"/>
          <p:nvPr/>
        </p:nvPicPr>
        <p:blipFill rotWithShape="1">
          <a:blip r:embed="rId4">
            <a:alphaModFix/>
          </a:blip>
          <a:srcRect b="0" l="0" r="0" t="0"/>
          <a:stretch/>
        </p:blipFill>
        <p:spPr>
          <a:xfrm>
            <a:off x="8884851" y="34636"/>
            <a:ext cx="1776222" cy="2667000"/>
          </a:xfrm>
          <a:prstGeom prst="rect">
            <a:avLst/>
          </a:prstGeom>
          <a:noFill/>
          <a:ln>
            <a:noFill/>
          </a:ln>
        </p:spPr>
      </p:pic>
      <p:sp>
        <p:nvSpPr>
          <p:cNvPr id="971" name="Google Shape;971;p136"/>
          <p:cNvSpPr txBox="1"/>
          <p:nvPr/>
        </p:nvSpPr>
        <p:spPr>
          <a:xfrm>
            <a:off x="1905001" y="304800"/>
            <a:ext cx="2538515"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000">
                <a:solidFill>
                  <a:schemeClr val="dk2"/>
                </a:solidFill>
                <a:latin typeface="Garamond"/>
                <a:ea typeface="Garamond"/>
                <a:cs typeface="Garamond"/>
                <a:sym typeface="Garamond"/>
              </a:rPr>
              <a:t>Laxatives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137"/>
          <p:cNvSpPr txBox="1"/>
          <p:nvPr>
            <p:ph type="title"/>
          </p:nvPr>
        </p:nvSpPr>
        <p:spPr>
          <a:xfrm>
            <a:off x="1981200" y="274638"/>
            <a:ext cx="8229600" cy="2620962"/>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62626"/>
              </a:buClr>
              <a:buSzPts val="4400"/>
              <a:buFont typeface="Garamond"/>
              <a:buNone/>
            </a:pPr>
            <a:r>
              <a:rPr lang="en-US"/>
              <a:t>Lin seeds = Flax </a:t>
            </a:r>
            <a:r>
              <a:rPr lang="en-US">
                <a:solidFill>
                  <a:srgbClr val="795E15"/>
                </a:solidFill>
              </a:rPr>
              <a:t>seeds</a:t>
            </a:r>
            <a:br>
              <a:rPr lang="en-US"/>
            </a:br>
            <a:endParaRPr/>
          </a:p>
        </p:txBody>
      </p:sp>
      <p:sp>
        <p:nvSpPr>
          <p:cNvPr id="977" name="Google Shape;977;p137"/>
          <p:cNvSpPr txBox="1"/>
          <p:nvPr>
            <p:ph idx="1" type="body"/>
          </p:nvPr>
        </p:nvSpPr>
        <p:spPr>
          <a:xfrm>
            <a:off x="1981200" y="2513013"/>
            <a:ext cx="8229600" cy="3346450"/>
          </a:xfrm>
          <a:prstGeom prst="rect">
            <a:avLst/>
          </a:prstGeom>
          <a:noFill/>
          <a:ln>
            <a:noFill/>
          </a:ln>
        </p:spPr>
        <p:txBody>
          <a:bodyPr anchorCtr="0" anchor="t" bIns="45700" lIns="91425" spcFirstLastPara="1" rIns="91425" wrap="square" tIns="45700">
            <a:normAutofit/>
          </a:bodyPr>
          <a:lstStyle/>
          <a:p>
            <a:pPr indent="-609600" lvl="0" marL="609600" rtl="0" algn="l">
              <a:spcBef>
                <a:spcPts val="0"/>
              </a:spcBef>
              <a:spcAft>
                <a:spcPts val="0"/>
              </a:spcAft>
              <a:buSzPts val="2760"/>
              <a:buNone/>
            </a:pPr>
            <a:r>
              <a:rPr lang="en-US">
                <a:latin typeface="Constantia"/>
                <a:ea typeface="Constantia"/>
                <a:cs typeface="Constantia"/>
                <a:sym typeface="Constantia"/>
              </a:rPr>
              <a:t>Constituents</a:t>
            </a:r>
            <a:endParaRPr>
              <a:latin typeface="Constantia"/>
              <a:ea typeface="Constantia"/>
              <a:cs typeface="Constantia"/>
              <a:sym typeface="Constantia"/>
            </a:endParaRPr>
          </a:p>
          <a:p>
            <a:pPr indent="-609600" lvl="0" marL="609600" rtl="0" algn="l">
              <a:spcBef>
                <a:spcPts val="1080"/>
              </a:spcBef>
              <a:spcAft>
                <a:spcPts val="0"/>
              </a:spcAft>
              <a:buSzPts val="2760"/>
              <a:buNone/>
            </a:pPr>
            <a:r>
              <a:rPr lang="en-US">
                <a:latin typeface="Constantia"/>
                <a:ea typeface="Constantia"/>
                <a:cs typeface="Constantia"/>
                <a:sym typeface="Constantia"/>
              </a:rPr>
              <a:t>Fixed oil 30-40 %</a:t>
            </a:r>
            <a:endParaRPr/>
          </a:p>
          <a:p>
            <a:pPr indent="-609600" lvl="0" marL="609600" rtl="0" algn="l">
              <a:spcBef>
                <a:spcPts val="1080"/>
              </a:spcBef>
              <a:spcAft>
                <a:spcPts val="0"/>
              </a:spcAft>
              <a:buSzPts val="2760"/>
              <a:buNone/>
            </a:pPr>
            <a:r>
              <a:rPr lang="en-US">
                <a:latin typeface="Constantia"/>
                <a:ea typeface="Constantia"/>
                <a:cs typeface="Constantia"/>
                <a:sym typeface="Constantia"/>
              </a:rPr>
              <a:t>Mucilage هذا يلي بخليه جل او بعطيه خصائص</a:t>
            </a:r>
            <a:endParaRPr>
              <a:latin typeface="Constantia"/>
              <a:ea typeface="Constantia"/>
              <a:cs typeface="Constantia"/>
              <a:sym typeface="Constantia"/>
            </a:endParaRPr>
          </a:p>
          <a:p>
            <a:pPr indent="-609600" lvl="0" marL="609600" rtl="0" algn="l">
              <a:spcBef>
                <a:spcPts val="1080"/>
              </a:spcBef>
              <a:spcAft>
                <a:spcPts val="0"/>
              </a:spcAft>
              <a:buSzPts val="2760"/>
              <a:buNone/>
            </a:pPr>
            <a:r>
              <a:rPr lang="en-US">
                <a:latin typeface="Constantia"/>
                <a:ea typeface="Constantia"/>
                <a:cs typeface="Constantia"/>
                <a:sym typeface="Constantia"/>
              </a:rPr>
              <a:t>Proteins </a:t>
            </a:r>
            <a:endParaRPr/>
          </a:p>
          <a:p>
            <a:pPr indent="-609600" lvl="0" marL="609600" rtl="0" algn="l">
              <a:spcBef>
                <a:spcPts val="1080"/>
              </a:spcBef>
              <a:spcAft>
                <a:spcPts val="0"/>
              </a:spcAft>
              <a:buSzPts val="2760"/>
              <a:buNone/>
            </a:pPr>
            <a:r>
              <a:rPr lang="en-US">
                <a:latin typeface="Constantia"/>
                <a:ea typeface="Constantia"/>
                <a:cs typeface="Constantia"/>
                <a:sym typeface="Constantia"/>
              </a:rPr>
              <a:t>Cyanophoric glycosides –</a:t>
            </a:r>
            <a:r>
              <a:rPr lang="en-US">
                <a:solidFill>
                  <a:srgbClr val="0000FF"/>
                </a:solidFill>
                <a:latin typeface="Constantia"/>
                <a:ea typeface="Constantia"/>
                <a:cs typeface="Constantia"/>
                <a:sym typeface="Constantia"/>
              </a:rPr>
              <a:t>linamarin </a:t>
            </a:r>
            <a:r>
              <a:rPr lang="en-US">
                <a:latin typeface="Constantia"/>
                <a:ea typeface="Constantia"/>
                <a:cs typeface="Constantia"/>
                <a:sym typeface="Constantia"/>
              </a:rPr>
              <a:t>.</a:t>
            </a:r>
            <a:endParaRPr/>
          </a:p>
          <a:p>
            <a:pPr indent="-110490" lvl="0" marL="285750" rtl="0" algn="l">
              <a:spcBef>
                <a:spcPts val="1080"/>
              </a:spcBef>
              <a:spcAft>
                <a:spcPts val="0"/>
              </a:spcAft>
              <a:buSzPts val="2760"/>
              <a:buNone/>
            </a:pPr>
            <a:r>
              <a:t/>
            </a:r>
            <a:endParaRPr b="1">
              <a:latin typeface="Constantia"/>
              <a:ea typeface="Constantia"/>
              <a:cs typeface="Constantia"/>
              <a:sym typeface="Constantia"/>
            </a:endParaRPr>
          </a:p>
          <a:p>
            <a:pPr indent="-285750" lvl="0" marL="285750" rtl="0" algn="l">
              <a:spcBef>
                <a:spcPts val="1080"/>
              </a:spcBef>
              <a:spcAft>
                <a:spcPts val="0"/>
              </a:spcAft>
              <a:buSzPts val="2760"/>
              <a:buFont typeface="Garamond"/>
              <a:buNone/>
            </a:pPr>
            <a:r>
              <a:t/>
            </a:r>
            <a:endParaRPr b="1">
              <a:latin typeface="Constantia"/>
              <a:ea typeface="Constantia"/>
              <a:cs typeface="Constantia"/>
              <a:sym typeface="Constantia"/>
            </a:endParaRPr>
          </a:p>
        </p:txBody>
      </p:sp>
      <p:pic>
        <p:nvPicPr>
          <p:cNvPr descr="http://www.vitalhealthzone.com/images/linseeds2.jpg" id="978" name="Google Shape;978;p137"/>
          <p:cNvPicPr preferRelativeResize="0"/>
          <p:nvPr/>
        </p:nvPicPr>
        <p:blipFill rotWithShape="1">
          <a:blip r:embed="rId3">
            <a:alphaModFix/>
          </a:blip>
          <a:srcRect b="0" l="0" r="0" t="0"/>
          <a:stretch/>
        </p:blipFill>
        <p:spPr>
          <a:xfrm>
            <a:off x="7772400" y="1563783"/>
            <a:ext cx="2743200" cy="20574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sp>
        <p:nvSpPr>
          <p:cNvPr id="983" name="Google Shape;983;p138"/>
          <p:cNvSpPr txBox="1"/>
          <p:nvPr>
            <p:ph idx="1" type="body"/>
          </p:nvPr>
        </p:nvSpPr>
        <p:spPr>
          <a:xfrm>
            <a:off x="1981200" y="1600200"/>
            <a:ext cx="8686800" cy="4953000"/>
          </a:xfrm>
          <a:prstGeom prst="rect">
            <a:avLst/>
          </a:prstGeom>
          <a:noFill/>
          <a:ln>
            <a:noFill/>
          </a:ln>
        </p:spPr>
        <p:txBody>
          <a:bodyPr anchorCtr="0" anchor="t" bIns="45700" lIns="91425" spcFirstLastPara="1" rIns="91425" wrap="square" tIns="45700">
            <a:normAutofit/>
          </a:bodyPr>
          <a:lstStyle/>
          <a:p>
            <a:pPr indent="-285750" lvl="0" marL="285750" rtl="0" algn="l">
              <a:spcBef>
                <a:spcPts val="0"/>
              </a:spcBef>
              <a:spcAft>
                <a:spcPts val="0"/>
              </a:spcAft>
              <a:buSzPts val="2760"/>
              <a:buFont typeface="Constantia"/>
              <a:buNone/>
            </a:pPr>
            <a:r>
              <a:rPr lang="en-US">
                <a:latin typeface="Constantia"/>
                <a:ea typeface="Constantia"/>
                <a:cs typeface="Constantia"/>
                <a:sym typeface="Constantia"/>
              </a:rPr>
              <a:t>Uses of flaxseed</a:t>
            </a:r>
            <a:endParaRPr/>
          </a:p>
          <a:p>
            <a:pPr indent="-285750" lvl="0" marL="285750" rtl="0" algn="l">
              <a:spcBef>
                <a:spcPts val="1080"/>
              </a:spcBef>
              <a:spcAft>
                <a:spcPts val="0"/>
              </a:spcAft>
              <a:buSzPts val="2760"/>
              <a:buFont typeface="Constantia"/>
              <a:buNone/>
            </a:pPr>
            <a:r>
              <a:rPr lang="en-US">
                <a:solidFill>
                  <a:srgbClr val="FF0000"/>
                </a:solidFill>
                <a:latin typeface="Constantia"/>
                <a:ea typeface="Constantia"/>
                <a:cs typeface="Constantia"/>
                <a:sym typeface="Constantia"/>
              </a:rPr>
              <a:t>1.Demulcent</a:t>
            </a:r>
            <a:r>
              <a:rPr lang="en-US">
                <a:latin typeface="Constantia"/>
                <a:ea typeface="Constantia"/>
                <a:cs typeface="Constantia"/>
                <a:sym typeface="Constantia"/>
              </a:rPr>
              <a:t> ملطف زي حد عنده حرقة بحلقه مثل العسل drink by boiling the seeds with water , which extract the mucilage (has demulcent properties) .</a:t>
            </a:r>
            <a:endParaRPr/>
          </a:p>
          <a:p>
            <a:pPr indent="-285750" lvl="0" marL="285750" rtl="0" algn="l">
              <a:spcBef>
                <a:spcPts val="1080"/>
              </a:spcBef>
              <a:spcAft>
                <a:spcPts val="0"/>
              </a:spcAft>
              <a:buSzPts val="2760"/>
              <a:buFont typeface="Constantia"/>
              <a:buNone/>
            </a:pPr>
            <a:r>
              <a:rPr lang="en-US">
                <a:latin typeface="Constantia"/>
                <a:ea typeface="Constantia"/>
                <a:cs typeface="Constantia"/>
                <a:sym typeface="Constantia"/>
              </a:rPr>
              <a:t>2.Laxative due to mucilage.</a:t>
            </a:r>
            <a:endParaRPr/>
          </a:p>
        </p:txBody>
      </p:sp>
      <p:pic>
        <p:nvPicPr>
          <p:cNvPr descr="http://www.udoschoice.co.uk/news/wp-content/uploads/2012/04/Flax-Seeds.jpg" id="984" name="Google Shape;984;p138"/>
          <p:cNvPicPr preferRelativeResize="0"/>
          <p:nvPr/>
        </p:nvPicPr>
        <p:blipFill rotWithShape="1">
          <a:blip r:embed="rId3">
            <a:alphaModFix/>
          </a:blip>
          <a:srcRect b="0" l="0" r="0" t="0"/>
          <a:stretch/>
        </p:blipFill>
        <p:spPr>
          <a:xfrm>
            <a:off x="6172200" y="3276600"/>
            <a:ext cx="4140200" cy="3105150"/>
          </a:xfrm>
          <a:prstGeom prst="rect">
            <a:avLst/>
          </a:prstGeom>
          <a:noFill/>
          <a:ln>
            <a:noFill/>
          </a:ln>
        </p:spPr>
      </p:pic>
    </p:spTree>
  </p:cSld>
  <p:clrMapOvr>
    <a:masterClrMapping/>
  </p:clrMapOvr>
  <p:transition spd="med">
    <p:fade thruBlk="1"/>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103"/>
          <p:cNvSpPr txBox="1"/>
          <p:nvPr>
            <p:ph idx="1" type="body"/>
          </p:nvPr>
        </p:nvSpPr>
        <p:spPr>
          <a:xfrm>
            <a:off x="1524000" y="1935480"/>
            <a:ext cx="8915400" cy="4389120"/>
          </a:xfrm>
          <a:prstGeom prst="rect">
            <a:avLst/>
          </a:prstGeom>
          <a:noFill/>
          <a:ln>
            <a:noFill/>
          </a:ln>
        </p:spPr>
        <p:txBody>
          <a:bodyPr anchorCtr="0" anchor="t" bIns="45700" lIns="91425" spcFirstLastPara="1" rIns="91425" wrap="square" tIns="45700">
            <a:normAutofit/>
          </a:bodyPr>
          <a:lstStyle/>
          <a:p>
            <a:pPr indent="-274320" lvl="1" marL="274320" rtl="0" algn="l">
              <a:spcBef>
                <a:spcPts val="0"/>
              </a:spcBef>
              <a:spcAft>
                <a:spcPts val="0"/>
              </a:spcAft>
              <a:buClr>
                <a:schemeClr val="accent3"/>
              </a:buClr>
              <a:buSzPts val="1520"/>
              <a:buChar char="►"/>
            </a:pPr>
            <a:r>
              <a:rPr lang="en-US">
                <a:solidFill>
                  <a:srgbClr val="C00000"/>
                </a:solidFill>
              </a:rPr>
              <a:t>Lysergic acid diethylamide (LSD)</a:t>
            </a:r>
            <a:r>
              <a:rPr lang="en-US"/>
              <a:t> -ممنوعة-</a:t>
            </a:r>
            <a:endParaRPr>
              <a:solidFill>
                <a:srgbClr val="C00000"/>
              </a:solidFill>
            </a:endParaRPr>
          </a:p>
          <a:p>
            <a:pPr indent="-285750" lvl="1" marL="742950" rtl="0" algn="l">
              <a:spcBef>
                <a:spcPts val="1000"/>
              </a:spcBef>
              <a:spcAft>
                <a:spcPts val="0"/>
              </a:spcAft>
              <a:buSzPts val="1280"/>
              <a:buChar char="►"/>
            </a:pPr>
            <a:r>
              <a:rPr lang="en-US"/>
              <a:t>Hollucinogen  prepared by partial synthesis from ergot alkaloid D-lysergic acid</a:t>
            </a:r>
            <a:endParaRPr/>
          </a:p>
          <a:p>
            <a:pPr indent="-285750" lvl="1" marL="742950" rtl="0" algn="l">
              <a:spcBef>
                <a:spcPts val="1000"/>
              </a:spcBef>
              <a:spcAft>
                <a:spcPts val="0"/>
              </a:spcAft>
              <a:buSzPts val="1280"/>
              <a:buChar char="►"/>
            </a:pPr>
            <a:r>
              <a:rPr lang="en-US"/>
              <a:t>Ergot-فطر-</a:t>
            </a:r>
            <a:endParaRPr/>
          </a:p>
          <a:p>
            <a:pPr indent="-228600" lvl="2" marL="1143000" rtl="0" algn="l">
              <a:spcBef>
                <a:spcPts val="1000"/>
              </a:spcBef>
              <a:spcAft>
                <a:spcPts val="0"/>
              </a:spcAft>
              <a:buSzPts val="1120"/>
              <a:buChar char="►"/>
            </a:pPr>
            <a:r>
              <a:rPr lang="en-US"/>
              <a:t>Fungus that grows on plants</a:t>
            </a:r>
            <a:endParaRPr/>
          </a:p>
          <a:p>
            <a:pPr indent="-228600" lvl="2" marL="1143000" rtl="0" algn="l">
              <a:spcBef>
                <a:spcPts val="1000"/>
              </a:spcBef>
              <a:spcAft>
                <a:spcPts val="0"/>
              </a:spcAft>
              <a:buSzPts val="1120"/>
              <a:buChar char="►"/>
            </a:pPr>
            <a:r>
              <a:rPr i="1" lang="en-US">
                <a:solidFill>
                  <a:srgbClr val="008000"/>
                </a:solidFill>
              </a:rPr>
              <a:t>Claviceps purpurea</a:t>
            </a:r>
            <a:endParaRPr i="1">
              <a:solidFill>
                <a:srgbClr val="008000"/>
              </a:solidFill>
            </a:endParaRPr>
          </a:p>
          <a:p>
            <a:pPr indent="-228600" lvl="2" marL="1143000" rtl="0" algn="l">
              <a:spcBef>
                <a:spcPts val="1000"/>
              </a:spcBef>
              <a:spcAft>
                <a:spcPts val="0"/>
              </a:spcAft>
              <a:buSzPts val="1120"/>
              <a:buChar char="►"/>
            </a:pPr>
            <a:r>
              <a:rPr lang="en-US"/>
              <a:t>Family: Convolvulaceae</a:t>
            </a:r>
            <a:endParaRPr/>
          </a:p>
          <a:p>
            <a:pPr indent="-228600" lvl="2" marL="1143000" rtl="0" algn="l">
              <a:spcBef>
                <a:spcPts val="1000"/>
              </a:spcBef>
              <a:spcAft>
                <a:spcPts val="0"/>
              </a:spcAft>
              <a:buSzPts val="1120"/>
              <a:buChar char="►"/>
            </a:pPr>
            <a:r>
              <a:rPr lang="en-US"/>
              <a:t>Other active ingredients</a:t>
            </a:r>
            <a:endParaRPr/>
          </a:p>
          <a:p>
            <a:pPr indent="-228600" lvl="3" marL="1600200" rtl="0" algn="l">
              <a:spcBef>
                <a:spcPts val="1000"/>
              </a:spcBef>
              <a:spcAft>
                <a:spcPts val="0"/>
              </a:spcAft>
              <a:buSzPts val="960"/>
              <a:buChar char="►"/>
            </a:pPr>
            <a:r>
              <a:rPr lang="en-US">
                <a:solidFill>
                  <a:srgbClr val="3366FF"/>
                </a:solidFill>
              </a:rPr>
              <a:t>Ergometrine</a:t>
            </a:r>
            <a:r>
              <a:rPr lang="en-US"/>
              <a:t>: Used to facilitate delivery-صار اجهاض خبز Methergin drug</a:t>
            </a:r>
            <a:endParaRPr/>
          </a:p>
          <a:p>
            <a:pPr indent="-228600" lvl="3" marL="1600200" rtl="0" algn="l">
              <a:spcBef>
                <a:spcPts val="1000"/>
              </a:spcBef>
              <a:spcAft>
                <a:spcPts val="0"/>
              </a:spcAft>
              <a:buSzPts val="960"/>
              <a:buChar char="►"/>
            </a:pPr>
            <a:r>
              <a:rPr lang="en-US">
                <a:solidFill>
                  <a:srgbClr val="3366FF"/>
                </a:solidFill>
              </a:rPr>
              <a:t>Ergotamine</a:t>
            </a:r>
            <a:r>
              <a:rPr lang="en-US"/>
              <a:t>: Anti-migraine-صداع نصفي شقيقة-  Cafergot</a:t>
            </a:r>
            <a:br>
              <a:rPr lang="en-US"/>
            </a:br>
            <a:r>
              <a:rPr lang="en-US"/>
              <a:t>أيضاً بعمل نزيف وغرغرينا</a:t>
            </a:r>
            <a:endParaRPr/>
          </a:p>
        </p:txBody>
      </p:sp>
      <p:pic>
        <p:nvPicPr>
          <p:cNvPr descr="barley_ergot.jpg" id="756" name="Google Shape;756;p103"/>
          <p:cNvPicPr preferRelativeResize="0"/>
          <p:nvPr/>
        </p:nvPicPr>
        <p:blipFill rotWithShape="1">
          <a:blip r:embed="rId3">
            <a:alphaModFix/>
          </a:blip>
          <a:srcRect b="0" l="0" r="0" t="0"/>
          <a:stretch/>
        </p:blipFill>
        <p:spPr>
          <a:xfrm>
            <a:off x="7772400" y="2819400"/>
            <a:ext cx="2590800" cy="173819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139"/>
          <p:cNvSpPr txBox="1"/>
          <p:nvPr>
            <p:ph idx="1" type="body"/>
          </p:nvPr>
        </p:nvSpPr>
        <p:spPr>
          <a:xfrm>
            <a:off x="1524000" y="1066800"/>
            <a:ext cx="9144000" cy="5486400"/>
          </a:xfrm>
          <a:prstGeom prst="rect">
            <a:avLst/>
          </a:prstGeom>
          <a:noFill/>
          <a:ln>
            <a:noFill/>
          </a:ln>
        </p:spPr>
        <p:txBody>
          <a:bodyPr anchorCtr="0" anchor="t" bIns="45700" lIns="91425" spcFirstLastPara="1" rIns="91425" wrap="square" tIns="45700">
            <a:normAutofit/>
          </a:bodyPr>
          <a:lstStyle/>
          <a:p>
            <a:pPr indent="-609600" lvl="0" marL="609600" rtl="0" algn="l">
              <a:spcBef>
                <a:spcPts val="0"/>
              </a:spcBef>
              <a:spcAft>
                <a:spcPts val="0"/>
              </a:spcAft>
              <a:buSzPts val="2760"/>
              <a:buNone/>
            </a:pPr>
            <a:r>
              <a:rPr lang="en-US">
                <a:latin typeface="Constantia"/>
                <a:ea typeface="Constantia"/>
                <a:cs typeface="Constantia"/>
                <a:sym typeface="Constantia"/>
              </a:rPr>
              <a:t>Uses of Flaxseed oil</a:t>
            </a:r>
            <a:endParaRPr/>
          </a:p>
          <a:p>
            <a:pPr indent="-609600" lvl="0" marL="609600" rtl="0" algn="l">
              <a:spcBef>
                <a:spcPts val="1080"/>
              </a:spcBef>
              <a:spcAft>
                <a:spcPts val="0"/>
              </a:spcAft>
              <a:buSzPts val="2760"/>
              <a:buNone/>
            </a:pPr>
            <a:r>
              <a:rPr lang="en-US">
                <a:latin typeface="Constantia"/>
                <a:ea typeface="Constantia"/>
                <a:cs typeface="Constantia"/>
                <a:sym typeface="Constantia"/>
              </a:rPr>
              <a:t>1. </a:t>
            </a:r>
            <a:r>
              <a:rPr lang="en-US">
                <a:solidFill>
                  <a:srgbClr val="FF0000"/>
                </a:solidFill>
                <a:latin typeface="Constantia"/>
                <a:ea typeface="Constantia"/>
                <a:cs typeface="Constantia"/>
                <a:sym typeface="Constantia"/>
              </a:rPr>
              <a:t>Pharmaceutical</a:t>
            </a:r>
            <a:r>
              <a:rPr lang="en-US">
                <a:latin typeface="Constantia"/>
                <a:ea typeface="Constantia"/>
                <a:cs typeface="Constantia"/>
                <a:sym typeface="Constantia"/>
              </a:rPr>
              <a:t> uses :</a:t>
            </a:r>
            <a:endParaRPr/>
          </a:p>
          <a:p>
            <a:pPr indent="-609600" lvl="0" marL="609600" rtl="0" algn="l">
              <a:spcBef>
                <a:spcPts val="1080"/>
              </a:spcBef>
              <a:spcAft>
                <a:spcPts val="0"/>
              </a:spcAft>
              <a:buSzPts val="2760"/>
              <a:buNone/>
            </a:pPr>
            <a:r>
              <a:rPr lang="en-US">
                <a:latin typeface="Constantia"/>
                <a:ea typeface="Constantia"/>
                <a:cs typeface="Constantia"/>
                <a:sym typeface="Constantia"/>
              </a:rPr>
              <a:t>	a. film coat for tablets </a:t>
            </a:r>
            <a:endParaRPr/>
          </a:p>
          <a:p>
            <a:pPr indent="-609600" lvl="0" marL="609600" rtl="0" algn="l">
              <a:spcBef>
                <a:spcPts val="1080"/>
              </a:spcBef>
              <a:spcAft>
                <a:spcPts val="0"/>
              </a:spcAft>
              <a:buSzPts val="2760"/>
              <a:buNone/>
            </a:pPr>
            <a:r>
              <a:rPr lang="en-US">
                <a:latin typeface="Constantia"/>
                <a:ea typeface="Constantia"/>
                <a:cs typeface="Constantia"/>
                <a:sym typeface="Constantia"/>
              </a:rPr>
              <a:t>        b. base for ointments </a:t>
            </a:r>
            <a:endParaRPr/>
          </a:p>
          <a:p>
            <a:pPr indent="-609600" lvl="0" marL="609600" rtl="0" algn="l">
              <a:spcBef>
                <a:spcPts val="1080"/>
              </a:spcBef>
              <a:spcAft>
                <a:spcPts val="0"/>
              </a:spcAft>
              <a:buSzPts val="2760"/>
              <a:buNone/>
            </a:pPr>
            <a:r>
              <a:rPr lang="en-US">
                <a:latin typeface="Constantia"/>
                <a:ea typeface="Constantia"/>
                <a:cs typeface="Constantia"/>
                <a:sym typeface="Constantia"/>
              </a:rPr>
              <a:t>2. </a:t>
            </a:r>
            <a:r>
              <a:rPr lang="en-US">
                <a:solidFill>
                  <a:srgbClr val="FF0000"/>
                </a:solidFill>
                <a:latin typeface="Constantia"/>
                <a:ea typeface="Constantia"/>
                <a:cs typeface="Constantia"/>
                <a:sym typeface="Constantia"/>
              </a:rPr>
              <a:t>Cosmetics</a:t>
            </a:r>
            <a:r>
              <a:rPr lang="en-US">
                <a:latin typeface="Constantia"/>
                <a:ea typeface="Constantia"/>
                <a:cs typeface="Constantia"/>
                <a:sym typeface="Constantia"/>
              </a:rPr>
              <a:t>: emollient &amp; protective properties, used in manufacturing creams and lotions .</a:t>
            </a:r>
            <a:endParaRPr/>
          </a:p>
          <a:p>
            <a:pPr indent="-609600" lvl="0" marL="609600" rtl="0" algn="l">
              <a:spcBef>
                <a:spcPts val="1080"/>
              </a:spcBef>
              <a:spcAft>
                <a:spcPts val="0"/>
              </a:spcAft>
              <a:buSzPts val="2760"/>
              <a:buNone/>
            </a:pPr>
            <a:r>
              <a:rPr lang="en-US">
                <a:latin typeface="Constantia"/>
                <a:ea typeface="Constantia"/>
                <a:cs typeface="Constantia"/>
                <a:sym typeface="Constantia"/>
              </a:rPr>
              <a:t>3. As </a:t>
            </a:r>
            <a:r>
              <a:rPr lang="en-US">
                <a:solidFill>
                  <a:srgbClr val="FF0000"/>
                </a:solidFill>
                <a:latin typeface="Constantia"/>
                <a:ea typeface="Constantia"/>
                <a:cs typeface="Constantia"/>
                <a:sym typeface="Constantia"/>
              </a:rPr>
              <a:t>food</a:t>
            </a:r>
            <a:r>
              <a:rPr lang="en-US">
                <a:latin typeface="Constantia"/>
                <a:ea typeface="Constantia"/>
                <a:cs typeface="Constantia"/>
                <a:sym typeface="Constantia"/>
              </a:rPr>
              <a:t> in Egypt . </a:t>
            </a:r>
            <a:endParaRPr/>
          </a:p>
          <a:p>
            <a:pPr indent="-609600" lvl="0" marL="609600" rtl="0" algn="l">
              <a:spcBef>
                <a:spcPts val="1080"/>
              </a:spcBef>
              <a:spcAft>
                <a:spcPts val="0"/>
              </a:spcAft>
              <a:buSzPts val="2760"/>
              <a:buNone/>
            </a:pPr>
            <a:r>
              <a:rPr lang="en-US">
                <a:latin typeface="Constantia"/>
                <a:ea typeface="Constantia"/>
                <a:cs typeface="Constantia"/>
                <a:sym typeface="Constantia"/>
              </a:rPr>
              <a:t>4</a:t>
            </a:r>
            <a:r>
              <a:rPr lang="en-US">
                <a:solidFill>
                  <a:srgbClr val="FF0000"/>
                </a:solidFill>
                <a:latin typeface="Constantia"/>
                <a:ea typeface="Constantia"/>
                <a:cs typeface="Constantia"/>
                <a:sym typeface="Constantia"/>
              </a:rPr>
              <a:t>. Prevent absorption of cholesterol</a:t>
            </a:r>
            <a:r>
              <a:rPr lang="en-US">
                <a:latin typeface="Constantia"/>
                <a:ea typeface="Constantia"/>
                <a:cs typeface="Constantia"/>
                <a:sym typeface="Constantia"/>
              </a:rPr>
              <a:t> in GIT so decrease the cholesterol level in blood.</a:t>
            </a:r>
            <a:endParaRPr/>
          </a:p>
          <a:p>
            <a:pPr indent="-609600" lvl="0" marL="609600" rtl="0" algn="l">
              <a:spcBef>
                <a:spcPts val="1080"/>
              </a:spcBef>
              <a:spcAft>
                <a:spcPts val="0"/>
              </a:spcAft>
              <a:buSzPts val="2760"/>
              <a:buNone/>
            </a:pPr>
            <a:r>
              <a:rPr lang="en-US">
                <a:latin typeface="Constantia"/>
                <a:ea typeface="Constantia"/>
                <a:cs typeface="Constantia"/>
                <a:sym typeface="Constantia"/>
              </a:rPr>
              <a:t>5. </a:t>
            </a:r>
            <a:r>
              <a:rPr lang="en-US">
                <a:solidFill>
                  <a:srgbClr val="FF0000"/>
                </a:solidFill>
                <a:latin typeface="Constantia"/>
                <a:ea typeface="Constantia"/>
                <a:cs typeface="Constantia"/>
                <a:sym typeface="Constantia"/>
              </a:rPr>
              <a:t>Industrial uses</a:t>
            </a:r>
            <a:r>
              <a:rPr lang="en-US">
                <a:latin typeface="Constantia"/>
                <a:ea typeface="Constantia"/>
                <a:cs typeface="Constantia"/>
                <a:sym typeface="Constantia"/>
              </a:rPr>
              <a:t>: printing ink and paints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sp>
        <p:nvSpPr>
          <p:cNvPr id="994" name="Google Shape;994;p140"/>
          <p:cNvSpPr txBox="1"/>
          <p:nvPr>
            <p:ph idx="1" type="body"/>
          </p:nvPr>
        </p:nvSpPr>
        <p:spPr>
          <a:xfrm>
            <a:off x="1981200" y="533401"/>
            <a:ext cx="8229600" cy="5745163"/>
          </a:xfrm>
          <a:prstGeom prst="rect">
            <a:avLst/>
          </a:prstGeom>
          <a:noFill/>
          <a:ln>
            <a:noFill/>
          </a:ln>
        </p:spPr>
        <p:txBody>
          <a:bodyPr anchorCtr="0" anchor="t" bIns="45700" lIns="91425" spcFirstLastPara="1" rIns="91425" wrap="square" tIns="45700">
            <a:normAutofit/>
          </a:bodyPr>
          <a:lstStyle/>
          <a:p>
            <a:pPr indent="-175260" lvl="0" marL="0" rtl="0" algn="l">
              <a:spcBef>
                <a:spcPts val="0"/>
              </a:spcBef>
              <a:spcAft>
                <a:spcPts val="0"/>
              </a:spcAft>
              <a:buSzPts val="2760"/>
              <a:buChar char="•"/>
            </a:pPr>
            <a:r>
              <a:rPr lang="en-US"/>
              <a:t>Flax seeds contain </a:t>
            </a:r>
            <a:r>
              <a:rPr lang="en-US">
                <a:solidFill>
                  <a:srgbClr val="FF0000"/>
                </a:solidFill>
              </a:rPr>
              <a:t>high levels of lignans and Omega-3 fatty acids.</a:t>
            </a:r>
            <a:endParaRPr/>
          </a:p>
          <a:p>
            <a:pPr indent="-175260" lvl="0" marL="0" rtl="0" algn="l">
              <a:spcBef>
                <a:spcPts val="1080"/>
              </a:spcBef>
              <a:spcAft>
                <a:spcPts val="0"/>
              </a:spcAft>
              <a:buSzPts val="2760"/>
              <a:buChar char="•"/>
            </a:pPr>
            <a:r>
              <a:rPr lang="en-US"/>
              <a:t>Lignans may benefit the heart, possess anti-cancer properties and studies performed on mice found reduced growth in specific types of tumors. </a:t>
            </a:r>
            <a:endParaRPr/>
          </a:p>
          <a:p>
            <a:pPr indent="-175260" lvl="0" marL="0" rtl="0" algn="l">
              <a:spcBef>
                <a:spcPts val="1080"/>
              </a:spcBef>
              <a:spcAft>
                <a:spcPts val="0"/>
              </a:spcAft>
              <a:buSzPts val="2760"/>
              <a:buChar char="•"/>
            </a:pPr>
            <a:r>
              <a:rPr lang="en-US"/>
              <a:t>Initial studies suggest that flaxseed taken in the diet may benefit individuals with certain types of breast and prostate cancers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sp>
        <p:nvSpPr>
          <p:cNvPr id="999" name="Google Shape;999;p141"/>
          <p:cNvSpPr txBox="1"/>
          <p:nvPr>
            <p:ph idx="1" type="body"/>
          </p:nvPr>
        </p:nvSpPr>
        <p:spPr>
          <a:xfrm>
            <a:off x="1524000" y="1493838"/>
            <a:ext cx="8686800" cy="5364163"/>
          </a:xfrm>
          <a:prstGeom prst="rect">
            <a:avLst/>
          </a:prstGeom>
          <a:noFill/>
          <a:ln>
            <a:noFill/>
          </a:ln>
        </p:spPr>
        <p:txBody>
          <a:bodyPr anchorCtr="0" anchor="t" bIns="45700" lIns="91425" spcFirstLastPara="1" rIns="91425" wrap="square" tIns="45700">
            <a:normAutofit/>
          </a:bodyPr>
          <a:lstStyle/>
          <a:p>
            <a:pPr indent="-285750" lvl="0" marL="285750" rtl="0" algn="l">
              <a:spcBef>
                <a:spcPts val="0"/>
              </a:spcBef>
              <a:spcAft>
                <a:spcPts val="0"/>
              </a:spcAft>
              <a:buSzPts val="2760"/>
              <a:buNone/>
            </a:pPr>
            <a:r>
              <a:rPr lang="en-US"/>
              <a:t>Wheat Bran</a:t>
            </a:r>
            <a:endParaRPr/>
          </a:p>
          <a:p>
            <a:pPr indent="-285750" lvl="0" marL="285750" rtl="0" algn="l">
              <a:spcBef>
                <a:spcPts val="1080"/>
              </a:spcBef>
              <a:spcAft>
                <a:spcPts val="0"/>
              </a:spcAft>
              <a:buSzPts val="2760"/>
              <a:buChar char="•"/>
            </a:pPr>
            <a:r>
              <a:rPr i="1" lang="en-US"/>
              <a:t> </a:t>
            </a:r>
            <a:r>
              <a:rPr i="1" lang="en-US">
                <a:solidFill>
                  <a:srgbClr val="008000"/>
                </a:solidFill>
              </a:rPr>
              <a:t>Triticum vulgare</a:t>
            </a:r>
            <a:endParaRPr i="1">
              <a:solidFill>
                <a:srgbClr val="008000"/>
              </a:solidFill>
            </a:endParaRPr>
          </a:p>
          <a:p>
            <a:pPr indent="-175260" lvl="0" marL="0" rtl="0" algn="l">
              <a:spcBef>
                <a:spcPts val="1080"/>
              </a:spcBef>
              <a:spcAft>
                <a:spcPts val="0"/>
              </a:spcAft>
              <a:buSzPts val="2760"/>
              <a:buChar char="•"/>
            </a:pPr>
            <a:r>
              <a:rPr lang="en-US"/>
              <a:t> Wheat bran is less useful as laxative unless it is a natural part of the diet </a:t>
            </a:r>
            <a:endParaRPr/>
          </a:p>
          <a:p>
            <a:pPr indent="-175260" lvl="0" marL="0" rtl="0" algn="l">
              <a:spcBef>
                <a:spcPts val="1080"/>
              </a:spcBef>
              <a:spcAft>
                <a:spcPts val="0"/>
              </a:spcAft>
              <a:buSzPts val="2760"/>
              <a:buChar char="•"/>
            </a:pPr>
            <a:r>
              <a:rPr lang="en-US"/>
              <a:t> High concentrations can complex with other vitamins and minerals and reduce their bioavailability, as it contains high concentrations of phytic acid</a:t>
            </a:r>
            <a:endParaRPr/>
          </a:p>
          <a:p>
            <a:pPr indent="-175260" lvl="0" marL="0" rtl="0" algn="l">
              <a:spcBef>
                <a:spcPts val="1080"/>
              </a:spcBef>
              <a:spcAft>
                <a:spcPts val="0"/>
              </a:spcAft>
              <a:buSzPts val="2760"/>
              <a:buChar char="•"/>
            </a:pPr>
            <a:r>
              <a:rPr lang="en-US"/>
              <a:t> However in some patients it may be more effective than other swelling agents</a:t>
            </a:r>
            <a:endParaRPr/>
          </a:p>
          <a:p>
            <a:pPr indent="-175260" lvl="0" marL="0" rtl="0" algn="l">
              <a:spcBef>
                <a:spcPts val="1080"/>
              </a:spcBef>
              <a:spcAft>
                <a:spcPts val="0"/>
              </a:spcAft>
              <a:buSzPts val="2760"/>
              <a:buChar char="•"/>
            </a:pPr>
            <a:r>
              <a:rPr lang="en-US"/>
              <a:t> Preparations are taken in water</a:t>
            </a:r>
            <a:endParaRPr/>
          </a:p>
        </p:txBody>
      </p:sp>
      <p:pic>
        <p:nvPicPr>
          <p:cNvPr descr="triticum as.jpg" id="1000" name="Google Shape;1000;p141"/>
          <p:cNvPicPr preferRelativeResize="0"/>
          <p:nvPr/>
        </p:nvPicPr>
        <p:blipFill rotWithShape="1">
          <a:blip r:embed="rId3">
            <a:alphaModFix/>
          </a:blip>
          <a:srcRect b="0" l="0" r="0" t="0"/>
          <a:stretch/>
        </p:blipFill>
        <p:spPr>
          <a:xfrm>
            <a:off x="7467601" y="5010150"/>
            <a:ext cx="2466975" cy="1847850"/>
          </a:xfrm>
          <a:prstGeom prst="rect">
            <a:avLst/>
          </a:prstGeom>
          <a:noFill/>
          <a:ln>
            <a:noFill/>
          </a:ln>
        </p:spPr>
      </p:pic>
      <p:sp>
        <p:nvSpPr>
          <p:cNvPr id="1001" name="Google Shape;1001;p141"/>
          <p:cNvSpPr txBox="1"/>
          <p:nvPr/>
        </p:nvSpPr>
        <p:spPr>
          <a:xfrm>
            <a:off x="1524001" y="762000"/>
            <a:ext cx="2538515"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000">
                <a:solidFill>
                  <a:schemeClr val="dk2"/>
                </a:solidFill>
                <a:latin typeface="Garamond"/>
                <a:ea typeface="Garamond"/>
                <a:cs typeface="Garamond"/>
                <a:sym typeface="Garamond"/>
              </a:rPr>
              <a:t>Laxatives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p142"/>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62626"/>
              </a:buClr>
              <a:buSzPts val="4400"/>
              <a:buFont typeface="Garamond"/>
              <a:buNone/>
            </a:pPr>
            <a:r>
              <a:rPr lang="en-US"/>
              <a:t>Osmotic laxatives</a:t>
            </a:r>
            <a:endParaRPr/>
          </a:p>
        </p:txBody>
      </p:sp>
      <p:sp>
        <p:nvSpPr>
          <p:cNvPr id="1007" name="Google Shape;1007;p142"/>
          <p:cNvSpPr txBox="1"/>
          <p:nvPr>
            <p:ph idx="1" type="body"/>
          </p:nvPr>
        </p:nvSpPr>
        <p:spPr>
          <a:xfrm>
            <a:off x="1524000" y="1935480"/>
            <a:ext cx="9144000" cy="4389120"/>
          </a:xfrm>
          <a:prstGeom prst="rect">
            <a:avLst/>
          </a:prstGeom>
          <a:noFill/>
          <a:ln>
            <a:noFill/>
          </a:ln>
        </p:spPr>
        <p:txBody>
          <a:bodyPr anchorCtr="0" anchor="t" bIns="45700" lIns="91425" spcFirstLastPara="1" rIns="91425" wrap="square" tIns="45700">
            <a:normAutofit lnSpcReduction="10000"/>
          </a:bodyPr>
          <a:lstStyle/>
          <a:p>
            <a:pPr indent="-285750" lvl="0" marL="285750" rtl="0" algn="l">
              <a:spcBef>
                <a:spcPts val="0"/>
              </a:spcBef>
              <a:spcAft>
                <a:spcPts val="0"/>
              </a:spcAft>
              <a:buSzPts val="2760"/>
              <a:buChar char="•"/>
            </a:pPr>
            <a:r>
              <a:rPr lang="en-US"/>
              <a:t>Lactulose or lactose, </a:t>
            </a:r>
            <a:r>
              <a:rPr lang="en-US">
                <a:solidFill>
                  <a:srgbClr val="FF0000"/>
                </a:solidFill>
              </a:rPr>
              <a:t>dimeric sugars </a:t>
            </a:r>
            <a:r>
              <a:rPr lang="en-US"/>
              <a:t>derived from milk are widely used for treatment of chronic constipation</a:t>
            </a:r>
            <a:endParaRPr/>
          </a:p>
          <a:p>
            <a:pPr indent="-110490" lvl="0" marL="285750" rtl="0" algn="l">
              <a:spcBef>
                <a:spcPts val="1080"/>
              </a:spcBef>
              <a:spcAft>
                <a:spcPts val="0"/>
              </a:spcAft>
              <a:buSzPts val="2760"/>
              <a:buNone/>
            </a:pPr>
            <a:r>
              <a:t/>
            </a:r>
            <a:endParaRPr/>
          </a:p>
          <a:p>
            <a:pPr indent="-285750" lvl="0" marL="285750" rtl="0" algn="l">
              <a:spcBef>
                <a:spcPts val="1080"/>
              </a:spcBef>
              <a:spcAft>
                <a:spcPts val="0"/>
              </a:spcAft>
              <a:buSzPts val="2760"/>
              <a:buChar char="•"/>
            </a:pPr>
            <a:r>
              <a:rPr lang="en-US"/>
              <a:t>Lactose is split in the GI tract into glucose and galactose</a:t>
            </a:r>
            <a:endParaRPr/>
          </a:p>
          <a:p>
            <a:pPr indent="-110490" lvl="0" marL="285750" rtl="0" algn="l">
              <a:spcBef>
                <a:spcPts val="1080"/>
              </a:spcBef>
              <a:spcAft>
                <a:spcPts val="0"/>
              </a:spcAft>
              <a:buSzPts val="2760"/>
              <a:buNone/>
            </a:pPr>
            <a:r>
              <a:t/>
            </a:r>
            <a:endParaRPr/>
          </a:p>
          <a:p>
            <a:pPr indent="-285750" lvl="0" marL="285750" rtl="0" algn="l">
              <a:spcBef>
                <a:spcPts val="1080"/>
              </a:spcBef>
              <a:spcAft>
                <a:spcPts val="0"/>
              </a:spcAft>
              <a:buSzPts val="2760"/>
              <a:buChar char="•"/>
            </a:pPr>
            <a:r>
              <a:rPr lang="en-US"/>
              <a:t>Adults generally do not absorb galactose well</a:t>
            </a:r>
            <a:endParaRPr/>
          </a:p>
          <a:p>
            <a:pPr indent="-110490" lvl="0" marL="285750" rtl="0" algn="l">
              <a:spcBef>
                <a:spcPts val="1080"/>
              </a:spcBef>
              <a:spcAft>
                <a:spcPts val="0"/>
              </a:spcAft>
              <a:buSzPts val="2760"/>
              <a:buNone/>
            </a:pPr>
            <a:r>
              <a:t/>
            </a:r>
            <a:endParaRPr/>
          </a:p>
          <a:p>
            <a:pPr indent="-285750" lvl="0" marL="285750" rtl="0" algn="l">
              <a:spcBef>
                <a:spcPts val="1080"/>
              </a:spcBef>
              <a:spcAft>
                <a:spcPts val="0"/>
              </a:spcAft>
              <a:buSzPts val="2760"/>
              <a:buChar char="•"/>
            </a:pPr>
            <a:r>
              <a:rPr lang="en-US"/>
              <a:t>The bacteria of the colon metabolize galactose resulting in lactic and acetic acids which have an osmotic effect softening feces and increasing peristalsis</a:t>
            </a:r>
            <a:endParaRPr/>
          </a:p>
        </p:txBody>
      </p:sp>
      <p:pic>
        <p:nvPicPr>
          <p:cNvPr descr="lactus.jpg" id="1008" name="Google Shape;1008;p142"/>
          <p:cNvPicPr preferRelativeResize="0"/>
          <p:nvPr/>
        </p:nvPicPr>
        <p:blipFill rotWithShape="1">
          <a:blip r:embed="rId3">
            <a:alphaModFix/>
          </a:blip>
          <a:srcRect b="0" l="30800" r="28400" t="4400"/>
          <a:stretch/>
        </p:blipFill>
        <p:spPr>
          <a:xfrm>
            <a:off x="9829801" y="3354477"/>
            <a:ext cx="803051" cy="188165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p143"/>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62626"/>
              </a:buClr>
              <a:buSzPts val="4400"/>
              <a:buFont typeface="Garamond"/>
              <a:buNone/>
            </a:pPr>
            <a:r>
              <a:rPr lang="en-US"/>
              <a:t>Stimulant laxatives</a:t>
            </a:r>
            <a:endParaRPr/>
          </a:p>
        </p:txBody>
      </p:sp>
      <p:sp>
        <p:nvSpPr>
          <p:cNvPr id="1014" name="Google Shape;1014;p143"/>
          <p:cNvSpPr txBox="1"/>
          <p:nvPr>
            <p:ph idx="1" type="body"/>
          </p:nvPr>
        </p:nvSpPr>
        <p:spPr>
          <a:xfrm>
            <a:off x="1524000" y="1935480"/>
            <a:ext cx="9144000" cy="4389120"/>
          </a:xfrm>
          <a:prstGeom prst="rect">
            <a:avLst/>
          </a:prstGeom>
          <a:noFill/>
          <a:ln>
            <a:noFill/>
          </a:ln>
        </p:spPr>
        <p:txBody>
          <a:bodyPr anchorCtr="0" anchor="t" bIns="45700" lIns="91425" spcFirstLastPara="1" rIns="91425" wrap="square" tIns="45700">
            <a:normAutofit/>
          </a:bodyPr>
          <a:lstStyle/>
          <a:p>
            <a:pPr indent="-285750" lvl="0" marL="285750" rtl="0" algn="l">
              <a:spcBef>
                <a:spcPts val="0"/>
              </a:spcBef>
              <a:spcAft>
                <a:spcPts val="0"/>
              </a:spcAft>
              <a:buSzPts val="2760"/>
              <a:buChar char="•"/>
            </a:pPr>
            <a:r>
              <a:rPr lang="en-US"/>
              <a:t>Derived from different types of plants that only share containing the anthraquinone constituents (such as emodin, aloe-emodin)</a:t>
            </a:r>
            <a:endParaRPr/>
          </a:p>
          <a:p>
            <a:pPr indent="-110490" lvl="0" marL="285750" rtl="0" algn="l">
              <a:spcBef>
                <a:spcPts val="1080"/>
              </a:spcBef>
              <a:spcAft>
                <a:spcPts val="0"/>
              </a:spcAft>
              <a:buSzPts val="2760"/>
              <a:buNone/>
            </a:pPr>
            <a:r>
              <a:t/>
            </a:r>
            <a:endParaRPr/>
          </a:p>
          <a:p>
            <a:pPr indent="-285750" lvl="0" marL="285750" rtl="0" algn="l">
              <a:spcBef>
                <a:spcPts val="1080"/>
              </a:spcBef>
              <a:spcAft>
                <a:spcPts val="0"/>
              </a:spcAft>
              <a:buSzPts val="2760"/>
              <a:buChar char="•"/>
            </a:pPr>
            <a:r>
              <a:rPr lang="en-US"/>
              <a:t>Anthraquinones are commonly found as glycosides in the living plant</a:t>
            </a:r>
            <a:endParaRPr/>
          </a:p>
          <a:p>
            <a:pPr indent="-285750" lvl="1" marL="742950" rtl="0" algn="l">
              <a:spcBef>
                <a:spcPts val="1000"/>
              </a:spcBef>
              <a:spcAft>
                <a:spcPts val="0"/>
              </a:spcAft>
              <a:buSzPts val="2300"/>
              <a:buChar char="•"/>
            </a:pPr>
            <a:r>
              <a:rPr lang="en-US"/>
              <a:t>Example sennosides A and B in Senna السنامكي</a:t>
            </a:r>
            <a:endParaRPr/>
          </a:p>
          <a:p>
            <a:pPr indent="-139700" lvl="1" marL="742950" rtl="0" algn="l">
              <a:spcBef>
                <a:spcPts val="1000"/>
              </a:spcBef>
              <a:spcAft>
                <a:spcPts val="0"/>
              </a:spcAft>
              <a:buSzPts val="2300"/>
              <a:buNone/>
            </a:pPr>
            <a:r>
              <a:t/>
            </a:r>
            <a:endParaRPr/>
          </a:p>
          <a:p>
            <a:pPr indent="-285750" lvl="0" marL="285750" rtl="0" algn="l">
              <a:spcBef>
                <a:spcPts val="1080"/>
              </a:spcBef>
              <a:spcAft>
                <a:spcPts val="0"/>
              </a:spcAft>
              <a:buSzPts val="2760"/>
              <a:buChar char="•"/>
            </a:pPr>
            <a:r>
              <a:rPr lang="en-US"/>
              <a:t>The laxative effect is due to increased </a:t>
            </a:r>
            <a:r>
              <a:rPr lang="en-US">
                <a:solidFill>
                  <a:srgbClr val="FF0000"/>
                </a:solidFill>
              </a:rPr>
              <a:t>peristalsis حركة</a:t>
            </a:r>
            <a:r>
              <a:rPr lang="en-US"/>
              <a:t> of the colon reducing transit time and water reabsorption فترة أقل فعشان هيك اسهل للواحد انه يخرج  from the colon القولون هو اكبر مكان لامتصاص الماء  تنقبض اسرع بضل البراز بالمعدة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id="1019" name="Google Shape;1019;p144"/>
          <p:cNvSpPr txBox="1"/>
          <p:nvPr>
            <p:ph idx="1" type="body"/>
          </p:nvPr>
        </p:nvSpPr>
        <p:spPr>
          <a:xfrm>
            <a:off x="1828800" y="1371601"/>
            <a:ext cx="8229600" cy="5059363"/>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spcBef>
                <a:spcPts val="0"/>
              </a:spcBef>
              <a:spcAft>
                <a:spcPts val="0"/>
              </a:spcAft>
              <a:buSzPct val="115000"/>
              <a:buNone/>
            </a:pPr>
            <a:r>
              <a:rPr lang="en-US"/>
              <a:t>Senna السنامكي عشرق</a:t>
            </a:r>
            <a:endParaRPr/>
          </a:p>
          <a:p>
            <a:pPr indent="-148971" lvl="0" marL="0" rtl="0" algn="l">
              <a:spcBef>
                <a:spcPts val="1008"/>
              </a:spcBef>
              <a:spcAft>
                <a:spcPts val="0"/>
              </a:spcAft>
              <a:buSzPct val="115000"/>
              <a:buChar char="•"/>
            </a:pPr>
            <a:r>
              <a:rPr i="1" lang="en-US">
                <a:solidFill>
                  <a:srgbClr val="008000"/>
                </a:solidFill>
              </a:rPr>
              <a:t>Senna alexandrina</a:t>
            </a:r>
            <a:endParaRPr i="1">
              <a:solidFill>
                <a:srgbClr val="008000"/>
              </a:solidFill>
            </a:endParaRPr>
          </a:p>
          <a:p>
            <a:pPr indent="-148971" lvl="0" marL="0" rtl="0" algn="l">
              <a:spcBef>
                <a:spcPts val="1008"/>
              </a:spcBef>
              <a:spcAft>
                <a:spcPts val="0"/>
              </a:spcAft>
              <a:buSzPct val="115000"/>
              <a:buChar char="•"/>
            </a:pPr>
            <a:r>
              <a:rPr lang="en-US"/>
              <a:t>It is of Arabic origin</a:t>
            </a:r>
            <a:endParaRPr/>
          </a:p>
          <a:p>
            <a:pPr indent="-148971" lvl="0" marL="0" rtl="0" algn="l">
              <a:spcBef>
                <a:spcPts val="1008"/>
              </a:spcBef>
              <a:spcAft>
                <a:spcPts val="0"/>
              </a:spcAft>
              <a:buSzPct val="115000"/>
              <a:buChar char="•"/>
            </a:pPr>
            <a:r>
              <a:rPr lang="en-US"/>
              <a:t> Parts used, </a:t>
            </a:r>
            <a:r>
              <a:rPr lang="en-US">
                <a:solidFill>
                  <a:srgbClr val="795E15"/>
                </a:solidFill>
              </a:rPr>
              <a:t>leaves and pods </a:t>
            </a:r>
            <a:endParaRPr/>
          </a:p>
          <a:p>
            <a:pPr indent="-148971" lvl="0" marL="0" rtl="0" algn="l">
              <a:spcBef>
                <a:spcPts val="1008"/>
              </a:spcBef>
              <a:spcAft>
                <a:spcPts val="0"/>
              </a:spcAft>
              <a:buSzPct val="115000"/>
              <a:buChar char="•"/>
            </a:pPr>
            <a:r>
              <a:rPr lang="en-US"/>
              <a:t> Systemic absorption is limited</a:t>
            </a:r>
            <a:endParaRPr/>
          </a:p>
          <a:p>
            <a:pPr indent="-148971" lvl="0" marL="0" rtl="0" algn="l">
              <a:spcBef>
                <a:spcPts val="1008"/>
              </a:spcBef>
              <a:spcAft>
                <a:spcPts val="0"/>
              </a:spcAft>
              <a:buSzPct val="115000"/>
              <a:buChar char="•"/>
            </a:pPr>
            <a:r>
              <a:rPr lang="en-US"/>
              <a:t> Active constituents </a:t>
            </a:r>
            <a:r>
              <a:rPr lang="en-US">
                <a:solidFill>
                  <a:srgbClr val="0000FF"/>
                </a:solidFill>
              </a:rPr>
              <a:t>sennoside A and B</a:t>
            </a:r>
            <a:endParaRPr>
              <a:solidFill>
                <a:srgbClr val="0000FF"/>
              </a:solidFill>
            </a:endParaRPr>
          </a:p>
          <a:p>
            <a:pPr indent="-148971" lvl="0" marL="0" rtl="0" algn="l">
              <a:spcBef>
                <a:spcPts val="1008"/>
              </a:spcBef>
              <a:spcAft>
                <a:spcPts val="0"/>
              </a:spcAft>
              <a:buSzPct val="115000"/>
              <a:buChar char="•"/>
            </a:pPr>
            <a:r>
              <a:rPr lang="en-US">
                <a:solidFill>
                  <a:srgbClr val="0000FF"/>
                </a:solidFill>
              </a:rPr>
              <a:t>بعالج الامساك</a:t>
            </a:r>
            <a:endParaRPr/>
          </a:p>
          <a:p>
            <a:pPr indent="-148971" lvl="0" marL="0" rtl="0" algn="l">
              <a:spcBef>
                <a:spcPts val="1008"/>
              </a:spcBef>
              <a:spcAft>
                <a:spcPts val="0"/>
              </a:spcAft>
              <a:buSzPct val="115000"/>
              <a:buChar char="•"/>
            </a:pPr>
            <a:r>
              <a:rPr lang="en-US">
                <a:solidFill>
                  <a:srgbClr val="0000FF"/>
                </a:solidFill>
              </a:rPr>
              <a:t>مشاكلها انه ممكن كثير تعمل اسهال وتخرب الالكترولايت</a:t>
            </a:r>
            <a:endParaRPr/>
          </a:p>
          <a:p>
            <a:pPr indent="-148971" lvl="0" marL="0" rtl="0" algn="l">
              <a:spcBef>
                <a:spcPts val="1008"/>
              </a:spcBef>
              <a:spcAft>
                <a:spcPts val="0"/>
              </a:spcAft>
              <a:buSzPct val="115000"/>
              <a:buChar char="•"/>
            </a:pPr>
            <a:r>
              <a:rPr lang="en-US">
                <a:solidFill>
                  <a:srgbClr val="0000FF"/>
                </a:solidFill>
              </a:rPr>
              <a:t>Malnutrition    </a:t>
            </a:r>
            <a:endParaRPr/>
          </a:p>
          <a:p>
            <a:pPr indent="-148971" lvl="0" marL="0" rtl="0" algn="l">
              <a:spcBef>
                <a:spcPts val="1008"/>
              </a:spcBef>
              <a:spcAft>
                <a:spcPts val="0"/>
              </a:spcAft>
              <a:buSzPct val="115000"/>
              <a:buChar char="•"/>
            </a:pPr>
            <a:r>
              <a:rPr lang="en-US">
                <a:solidFill>
                  <a:srgbClr val="0000FF"/>
                </a:solidFill>
              </a:rPr>
              <a:t>واستخدامها بالتضعيف بعمل مشكلة </a:t>
            </a:r>
            <a:endParaRPr/>
          </a:p>
          <a:p>
            <a:pPr indent="-148971" lvl="0" marL="0" rtl="0" algn="l">
              <a:spcBef>
                <a:spcPts val="1008"/>
              </a:spcBef>
              <a:spcAft>
                <a:spcPts val="0"/>
              </a:spcAft>
              <a:buSzPct val="115000"/>
              <a:buChar char="•"/>
            </a:pPr>
            <a:r>
              <a:rPr lang="en-US">
                <a:solidFill>
                  <a:srgbClr val="0000FF"/>
                </a:solidFill>
              </a:rPr>
              <a:t>واذا صار تعود مصيبة انه ما منروح على الحمام الا اذا استخدمناها</a:t>
            </a:r>
            <a:endParaRPr/>
          </a:p>
          <a:p>
            <a:pPr indent="0" lvl="0" marL="0" rtl="0" algn="l">
              <a:spcBef>
                <a:spcPts val="1008"/>
              </a:spcBef>
              <a:spcAft>
                <a:spcPts val="0"/>
              </a:spcAft>
              <a:buSzPct val="115000"/>
              <a:buNone/>
            </a:pPr>
            <a:r>
              <a:t/>
            </a:r>
            <a:endParaRPr>
              <a:solidFill>
                <a:srgbClr val="0000FF"/>
              </a:solidFill>
            </a:endParaRPr>
          </a:p>
          <a:p>
            <a:pPr indent="-148971" lvl="0" marL="0" rtl="0" algn="l">
              <a:spcBef>
                <a:spcPts val="1008"/>
              </a:spcBef>
              <a:spcAft>
                <a:spcPts val="0"/>
              </a:spcAft>
              <a:buSzPct val="115000"/>
              <a:buChar char="•"/>
            </a:pPr>
            <a:r>
              <a:rPr lang="en-US">
                <a:solidFill>
                  <a:srgbClr val="0000FF"/>
                </a:solidFill>
              </a:rPr>
              <a:t>العشرق</a:t>
            </a:r>
            <a:endParaRPr>
              <a:solidFill>
                <a:srgbClr val="0000FF"/>
              </a:solidFill>
            </a:endParaRPr>
          </a:p>
          <a:p>
            <a:pPr indent="0" lvl="0" marL="0" rtl="0" algn="l">
              <a:spcBef>
                <a:spcPts val="1008"/>
              </a:spcBef>
              <a:spcAft>
                <a:spcPts val="0"/>
              </a:spcAft>
              <a:buSzPct val="115000"/>
              <a:buNone/>
            </a:pPr>
            <a:r>
              <a:t/>
            </a:r>
            <a:endParaRPr/>
          </a:p>
          <a:p>
            <a:pPr indent="0" lvl="0" marL="0" rtl="0" algn="l">
              <a:spcBef>
                <a:spcPts val="1008"/>
              </a:spcBef>
              <a:spcAft>
                <a:spcPts val="0"/>
              </a:spcAft>
              <a:buSzPct val="115000"/>
              <a:buNone/>
            </a:pPr>
            <a:r>
              <a:t/>
            </a:r>
            <a:endParaRPr u="sng"/>
          </a:p>
          <a:p>
            <a:pPr indent="0" lvl="0" marL="0" rtl="0" algn="l">
              <a:spcBef>
                <a:spcPts val="1008"/>
              </a:spcBef>
              <a:spcAft>
                <a:spcPts val="0"/>
              </a:spcAft>
              <a:buSzPct val="115000"/>
              <a:buNone/>
            </a:pPr>
            <a:r>
              <a:t/>
            </a:r>
            <a:endParaRPr/>
          </a:p>
          <a:p>
            <a:pPr indent="-136779" lvl="0" marL="285750" rtl="0" algn="l">
              <a:spcBef>
                <a:spcPts val="1008"/>
              </a:spcBef>
              <a:spcAft>
                <a:spcPts val="0"/>
              </a:spcAft>
              <a:buSzPct val="115000"/>
              <a:buNone/>
            </a:pPr>
            <a:r>
              <a:t/>
            </a:r>
            <a:endParaRPr/>
          </a:p>
        </p:txBody>
      </p:sp>
      <p:pic>
        <p:nvPicPr>
          <p:cNvPr descr="senna07_p1.jpg" id="1020" name="Google Shape;1020;p144"/>
          <p:cNvPicPr preferRelativeResize="0"/>
          <p:nvPr/>
        </p:nvPicPr>
        <p:blipFill rotWithShape="1">
          <a:blip r:embed="rId3">
            <a:alphaModFix/>
          </a:blip>
          <a:srcRect b="0" l="0" r="0" t="0"/>
          <a:stretch/>
        </p:blipFill>
        <p:spPr>
          <a:xfrm>
            <a:off x="8610600" y="0"/>
            <a:ext cx="2057400" cy="2743200"/>
          </a:xfrm>
          <a:prstGeom prst="rect">
            <a:avLst/>
          </a:prstGeom>
          <a:noFill/>
          <a:ln>
            <a:noFill/>
          </a:ln>
        </p:spPr>
      </p:pic>
      <p:sp>
        <p:nvSpPr>
          <p:cNvPr id="1021" name="Google Shape;1021;p144"/>
          <p:cNvSpPr txBox="1"/>
          <p:nvPr/>
        </p:nvSpPr>
        <p:spPr>
          <a:xfrm>
            <a:off x="1905001" y="304800"/>
            <a:ext cx="2538515"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000">
                <a:solidFill>
                  <a:schemeClr val="dk2"/>
                </a:solidFill>
                <a:latin typeface="Garamond"/>
                <a:ea typeface="Garamond"/>
                <a:cs typeface="Garamond"/>
                <a:sym typeface="Garamond"/>
              </a:rPr>
              <a:t>Laxatives</a:t>
            </a:r>
            <a:endParaRPr/>
          </a:p>
        </p:txBody>
      </p:sp>
      <p:pic>
        <p:nvPicPr>
          <p:cNvPr descr="senna pods.jpg" id="1022" name="Google Shape;1022;p144"/>
          <p:cNvPicPr preferRelativeResize="0"/>
          <p:nvPr/>
        </p:nvPicPr>
        <p:blipFill rotWithShape="1">
          <a:blip r:embed="rId4">
            <a:alphaModFix/>
          </a:blip>
          <a:srcRect b="0" l="0" r="0" t="0"/>
          <a:stretch/>
        </p:blipFill>
        <p:spPr>
          <a:xfrm>
            <a:off x="6140211" y="0"/>
            <a:ext cx="2470390" cy="22098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sp>
        <p:nvSpPr>
          <p:cNvPr id="1027" name="Google Shape;1027;p145"/>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262626"/>
              </a:buClr>
              <a:buSzPts val="4400"/>
              <a:buFont typeface="Garamond"/>
              <a:buNone/>
            </a:pPr>
            <a:r>
              <a:rPr lang="en-US"/>
              <a:t>Toxicity of anthranoid drugs</a:t>
            </a:r>
            <a:endParaRPr/>
          </a:p>
        </p:txBody>
      </p:sp>
      <p:sp>
        <p:nvSpPr>
          <p:cNvPr id="1028" name="Google Shape;1028;p145"/>
          <p:cNvSpPr txBox="1"/>
          <p:nvPr>
            <p:ph idx="1" type="body"/>
          </p:nvPr>
        </p:nvSpPr>
        <p:spPr>
          <a:xfrm>
            <a:off x="1524000" y="1935480"/>
            <a:ext cx="9144000" cy="4389120"/>
          </a:xfrm>
          <a:prstGeom prst="rect">
            <a:avLst/>
          </a:prstGeom>
          <a:noFill/>
          <a:ln>
            <a:noFill/>
          </a:ln>
        </p:spPr>
        <p:txBody>
          <a:bodyPr anchorCtr="0" anchor="t" bIns="45700" lIns="91425" spcFirstLastPara="1" rIns="91425" wrap="square" tIns="45700">
            <a:normAutofit/>
          </a:bodyPr>
          <a:lstStyle/>
          <a:p>
            <a:pPr indent="-110490" lvl="0" marL="285750" rtl="0" algn="l">
              <a:spcBef>
                <a:spcPts val="0"/>
              </a:spcBef>
              <a:spcAft>
                <a:spcPts val="0"/>
              </a:spcAft>
              <a:buSzPts val="2760"/>
              <a:buNone/>
            </a:pPr>
            <a:r>
              <a:t/>
            </a:r>
            <a:endParaRPr/>
          </a:p>
          <a:p>
            <a:pPr indent="-285750" lvl="0" marL="285750" rtl="0" algn="l">
              <a:spcBef>
                <a:spcPts val="1080"/>
              </a:spcBef>
              <a:spcAft>
                <a:spcPts val="0"/>
              </a:spcAft>
              <a:buSzPts val="2760"/>
              <a:buChar char="•"/>
            </a:pPr>
            <a:r>
              <a:rPr lang="en-US"/>
              <a:t>Long-term use of anthranoids may result in reversible blackening of the colon (pseudomelanosis coli), which is due to the incorporation of metabolites of anthranoids and is thought to be associated with an increased risk of colon carcinoma</a:t>
            </a:r>
            <a:endParaRPr/>
          </a:p>
          <a:p>
            <a:pPr indent="-285750" lvl="1" marL="742950" rtl="0" algn="l">
              <a:spcBef>
                <a:spcPts val="1000"/>
              </a:spcBef>
              <a:spcAft>
                <a:spcPts val="0"/>
              </a:spcAft>
              <a:buSzPts val="2300"/>
              <a:buChar char="•"/>
            </a:pPr>
            <a:r>
              <a:rPr lang="en-US"/>
              <a:t>Few toxic effects were observed in practice</a:t>
            </a:r>
            <a:endParaRPr/>
          </a:p>
          <a:p>
            <a:pPr indent="-285750" lvl="0" marL="285750" rtl="0" algn="l">
              <a:spcBef>
                <a:spcPts val="1080"/>
              </a:spcBef>
              <a:spcAft>
                <a:spcPts val="0"/>
              </a:spcAft>
              <a:buSzPts val="2760"/>
              <a:buChar char="•"/>
            </a:pPr>
            <a:r>
              <a:rPr lang="en-US"/>
              <a:t>Colic-مغص and gripping –امساك-pain due to increased spastic contractions of the smooth muscles of the GIT</a:t>
            </a:r>
            <a:endParaRPr/>
          </a:p>
          <a:p>
            <a:pPr indent="-285750" lvl="1" marL="742950" rtl="0" algn="l">
              <a:spcBef>
                <a:spcPts val="1000"/>
              </a:spcBef>
              <a:spcAft>
                <a:spcPts val="0"/>
              </a:spcAft>
              <a:buSzPts val="2300"/>
              <a:buChar char="•"/>
            </a:pPr>
            <a:r>
              <a:rPr lang="en-US"/>
              <a:t>In particular with aloes and senna leaves</a:t>
            </a:r>
            <a:endParaRPr/>
          </a:p>
          <a:p>
            <a:pPr indent="-285750" lvl="0" marL="285750" rtl="0" algn="l">
              <a:spcBef>
                <a:spcPts val="1080"/>
              </a:spcBef>
              <a:spcAft>
                <a:spcPts val="0"/>
              </a:spcAft>
              <a:buSzPts val="2760"/>
              <a:buChar char="•"/>
            </a:pPr>
            <a:r>
              <a:rPr lang="en-US"/>
              <a:t>Loss of electrolytes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2" name="Shape 1032"/>
        <p:cNvGrpSpPr/>
        <p:nvPr/>
      </p:nvGrpSpPr>
      <p:grpSpPr>
        <a:xfrm>
          <a:off x="0" y="0"/>
          <a:ext cx="0" cy="0"/>
          <a:chOff x="0" y="0"/>
          <a:chExt cx="0" cy="0"/>
        </a:xfrm>
      </p:grpSpPr>
      <p:sp>
        <p:nvSpPr>
          <p:cNvPr id="1033" name="Google Shape;1033;p146"/>
          <p:cNvSpPr txBox="1"/>
          <p:nvPr>
            <p:ph idx="1" type="body"/>
          </p:nvPr>
        </p:nvSpPr>
        <p:spPr>
          <a:xfrm>
            <a:off x="1295401" y="2556932"/>
            <a:ext cx="9601196" cy="3318936"/>
          </a:xfrm>
          <a:prstGeom prst="rect">
            <a:avLst/>
          </a:prstGeom>
          <a:noFill/>
          <a:ln>
            <a:noFill/>
          </a:ln>
        </p:spPr>
        <p:txBody>
          <a:bodyPr anchorCtr="0" anchor="t" bIns="45700" lIns="91425" spcFirstLastPara="1" rIns="91425" wrap="square" tIns="45700">
            <a:normAutofit/>
          </a:bodyPr>
          <a:lstStyle/>
          <a:p>
            <a:pPr indent="-285750" lvl="0" marL="285750" rtl="0" algn="l">
              <a:spcBef>
                <a:spcPts val="0"/>
              </a:spcBef>
              <a:spcAft>
                <a:spcPts val="0"/>
              </a:spcAft>
              <a:buSzPts val="2760"/>
              <a:buChar char="•"/>
            </a:pPr>
            <a:r>
              <a:rPr b="1" lang="en-US"/>
              <a:t>Anthranoid laxatives</a:t>
            </a:r>
            <a:r>
              <a:rPr lang="en-US"/>
              <a:t> are a group of naturally occurring </a:t>
            </a:r>
            <a:r>
              <a:rPr b="1" lang="en-US"/>
              <a:t>laxatives</a:t>
            </a:r>
            <a:r>
              <a:rPr lang="en-US"/>
              <a:t> which are commonly used in clinical practice and as a self‐medication for chronic constipation. </a:t>
            </a:r>
            <a:br>
              <a:rPr lang="en-US"/>
            </a:br>
            <a:r>
              <a:rPr lang="en-US"/>
              <a:t>Although the short‐term use of these </a:t>
            </a:r>
            <a:r>
              <a:rPr b="1" lang="en-US"/>
              <a:t>laxatives</a:t>
            </a:r>
            <a:r>
              <a:rPr lang="en-US"/>
              <a:t> is generally safe, results from in vitro and animal studies suggest that they have a tumorigenic potential.</a:t>
            </a:r>
            <a:endParaRPr/>
          </a:p>
          <a:p>
            <a:pPr indent="0" lvl="0" marL="0" rtl="0" algn="l">
              <a:spcBef>
                <a:spcPts val="1080"/>
              </a:spcBef>
              <a:spcAft>
                <a:spcPts val="0"/>
              </a:spcAft>
              <a:buSzPts val="2760"/>
              <a:buNone/>
            </a:pPr>
            <a:br>
              <a:rPr lang="en-US"/>
            </a:b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147"/>
          <p:cNvSpPr txBox="1"/>
          <p:nvPr>
            <p:ph idx="1" type="body"/>
          </p:nvPr>
        </p:nvSpPr>
        <p:spPr>
          <a:xfrm>
            <a:off x="1524000" y="1935480"/>
            <a:ext cx="7467600" cy="4389120"/>
          </a:xfrm>
          <a:prstGeom prst="rect">
            <a:avLst/>
          </a:prstGeom>
          <a:noFill/>
          <a:ln>
            <a:noFill/>
          </a:ln>
        </p:spPr>
        <p:txBody>
          <a:bodyPr anchorCtr="0" anchor="t" bIns="45700" lIns="91425" spcFirstLastPara="1" rIns="91425" wrap="square" tIns="45700">
            <a:normAutofit fontScale="92500" lnSpcReduction="10000"/>
          </a:bodyPr>
          <a:lstStyle/>
          <a:p>
            <a:pPr indent="-285750" lvl="0" marL="285750" rtl="0" algn="l">
              <a:spcBef>
                <a:spcPts val="0"/>
              </a:spcBef>
              <a:spcAft>
                <a:spcPts val="0"/>
              </a:spcAft>
              <a:buSzPct val="115000"/>
              <a:buNone/>
            </a:pPr>
            <a:r>
              <a:rPr lang="en-US"/>
              <a:t>Castor oil زيت الخروع</a:t>
            </a:r>
            <a:endParaRPr/>
          </a:p>
          <a:p>
            <a:pPr indent="-285750" lvl="0" marL="285750" rtl="0" algn="l">
              <a:spcBef>
                <a:spcPts val="1044"/>
              </a:spcBef>
              <a:spcAft>
                <a:spcPts val="0"/>
              </a:spcAft>
              <a:buSzPct val="115000"/>
              <a:buChar char="•"/>
            </a:pPr>
            <a:r>
              <a:rPr lang="en-US"/>
              <a:t>From the seeds of </a:t>
            </a:r>
            <a:r>
              <a:rPr i="1" lang="en-US">
                <a:solidFill>
                  <a:srgbClr val="008000"/>
                </a:solidFill>
              </a:rPr>
              <a:t>Ricinus communis</a:t>
            </a:r>
            <a:endParaRPr i="1">
              <a:solidFill>
                <a:srgbClr val="008000"/>
              </a:solidFill>
            </a:endParaRPr>
          </a:p>
          <a:p>
            <a:pPr indent="-285750" lvl="0" marL="285750" rtl="0" algn="l">
              <a:spcBef>
                <a:spcPts val="1044"/>
              </a:spcBef>
              <a:spcAft>
                <a:spcPts val="0"/>
              </a:spcAft>
              <a:buSzPct val="115000"/>
              <a:buChar char="•"/>
            </a:pPr>
            <a:r>
              <a:rPr lang="en-US"/>
              <a:t>Family: Euphorbiaceae</a:t>
            </a:r>
            <a:endParaRPr/>
          </a:p>
          <a:p>
            <a:pPr indent="-285750" lvl="0" marL="285750" rtl="0" algn="l">
              <a:spcBef>
                <a:spcPts val="1044"/>
              </a:spcBef>
              <a:spcAft>
                <a:spcPts val="0"/>
              </a:spcAft>
              <a:buSzPct val="115000"/>
              <a:buChar char="•"/>
            </a:pPr>
            <a:r>
              <a:rPr lang="en-US"/>
              <a:t>Stimulant laxative</a:t>
            </a:r>
            <a:endParaRPr/>
          </a:p>
          <a:p>
            <a:pPr indent="-285750" lvl="0" marL="285750" rtl="0" algn="l">
              <a:spcBef>
                <a:spcPts val="1044"/>
              </a:spcBef>
              <a:spcAft>
                <a:spcPts val="0"/>
              </a:spcAft>
              <a:buSzPct val="115000"/>
              <a:buChar char="•"/>
            </a:pPr>
            <a:r>
              <a:rPr lang="en-US"/>
              <a:t>Also used in the manufacture of soap and as a cream base شعر، رموش  </a:t>
            </a:r>
            <a:endParaRPr/>
          </a:p>
          <a:p>
            <a:pPr indent="-285750" lvl="0" marL="285750" rtl="0" algn="l">
              <a:spcBef>
                <a:spcPts val="1044"/>
              </a:spcBef>
              <a:spcAft>
                <a:spcPts val="0"/>
              </a:spcAft>
              <a:buSzPct val="115000"/>
              <a:buChar char="•"/>
            </a:pPr>
            <a:r>
              <a:rPr lang="en-US"/>
              <a:t>Used in cosmetics</a:t>
            </a:r>
            <a:endParaRPr/>
          </a:p>
          <a:p>
            <a:pPr indent="-285750" lvl="0" marL="285750" rtl="0" algn="l">
              <a:spcBef>
                <a:spcPts val="1044"/>
              </a:spcBef>
              <a:spcAft>
                <a:spcPts val="0"/>
              </a:spcAft>
              <a:buSzPct val="115000"/>
              <a:buChar char="•"/>
            </a:pPr>
            <a:r>
              <a:rPr lang="en-US"/>
              <a:t>Castor bean contains ricin which is very toxic as a little amount can cause death due to inhibition of protein synthesis</a:t>
            </a:r>
            <a:endParaRPr/>
          </a:p>
          <a:p>
            <a:pPr indent="-285750" lvl="1" marL="742950" rtl="0" algn="l">
              <a:spcBef>
                <a:spcPts val="970"/>
              </a:spcBef>
              <a:spcAft>
                <a:spcPts val="0"/>
              </a:spcAft>
              <a:buSzPct val="115000"/>
              <a:buChar char="•"/>
            </a:pPr>
            <a:r>
              <a:rPr lang="en-US">
                <a:solidFill>
                  <a:srgbClr val="FF6600"/>
                </a:solidFill>
              </a:rPr>
              <a:t>Ricin</a:t>
            </a:r>
            <a:r>
              <a:rPr lang="en-US"/>
              <a:t> is denatured during manufacture of the oil</a:t>
            </a:r>
            <a:endParaRPr/>
          </a:p>
          <a:p>
            <a:pPr indent="-123634" lvl="0" marL="285750" rtl="0" algn="l">
              <a:spcBef>
                <a:spcPts val="1044"/>
              </a:spcBef>
              <a:spcAft>
                <a:spcPts val="0"/>
              </a:spcAft>
              <a:buSzPct val="115000"/>
              <a:buNone/>
            </a:pPr>
            <a:r>
              <a:t/>
            </a:r>
            <a:endParaRPr/>
          </a:p>
        </p:txBody>
      </p:sp>
      <p:pic>
        <p:nvPicPr>
          <p:cNvPr descr="نبات-زيت-الخروع.jpg" id="1039" name="Google Shape;1039;p147"/>
          <p:cNvPicPr preferRelativeResize="0"/>
          <p:nvPr/>
        </p:nvPicPr>
        <p:blipFill rotWithShape="1">
          <a:blip r:embed="rId3">
            <a:alphaModFix/>
          </a:blip>
          <a:srcRect b="0" l="0" r="0" t="0"/>
          <a:stretch/>
        </p:blipFill>
        <p:spPr>
          <a:xfrm>
            <a:off x="7518400" y="0"/>
            <a:ext cx="3149600" cy="2362200"/>
          </a:xfrm>
          <a:prstGeom prst="rect">
            <a:avLst/>
          </a:prstGeom>
          <a:noFill/>
          <a:ln>
            <a:noFill/>
          </a:ln>
        </p:spPr>
      </p:pic>
      <p:pic>
        <p:nvPicPr>
          <p:cNvPr descr="castoroil.jpg" id="1040" name="Google Shape;1040;p147"/>
          <p:cNvPicPr preferRelativeResize="0"/>
          <p:nvPr/>
        </p:nvPicPr>
        <p:blipFill rotWithShape="1">
          <a:blip r:embed="rId4">
            <a:alphaModFix/>
          </a:blip>
          <a:srcRect b="0" l="0" r="0" t="0"/>
          <a:stretch/>
        </p:blipFill>
        <p:spPr>
          <a:xfrm>
            <a:off x="2057400" y="0"/>
            <a:ext cx="2590801" cy="1935480"/>
          </a:xfrm>
          <a:prstGeom prst="rect">
            <a:avLst/>
          </a:prstGeom>
          <a:noFill/>
          <a:ln>
            <a:noFill/>
          </a:ln>
        </p:spPr>
      </p:pic>
      <p:pic>
        <p:nvPicPr>
          <p:cNvPr descr="castor oil.jpg" id="1041" name="Google Shape;1041;p147"/>
          <p:cNvPicPr preferRelativeResize="0"/>
          <p:nvPr/>
        </p:nvPicPr>
        <p:blipFill rotWithShape="1">
          <a:blip r:embed="rId5">
            <a:alphaModFix/>
          </a:blip>
          <a:srcRect b="0" l="24737" r="24736" t="0"/>
          <a:stretch/>
        </p:blipFill>
        <p:spPr>
          <a:xfrm>
            <a:off x="9144001" y="2514600"/>
            <a:ext cx="1177491" cy="23304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p148"/>
          <p:cNvSpPr txBox="1"/>
          <p:nvPr>
            <p:ph idx="1" type="body"/>
          </p:nvPr>
        </p:nvSpPr>
        <p:spPr>
          <a:xfrm>
            <a:off x="1752600" y="1935480"/>
            <a:ext cx="8458200" cy="4389120"/>
          </a:xfrm>
          <a:prstGeom prst="rect">
            <a:avLst/>
          </a:prstGeom>
          <a:noFill/>
          <a:ln>
            <a:noFill/>
          </a:ln>
        </p:spPr>
        <p:txBody>
          <a:bodyPr anchorCtr="0" anchor="t" bIns="45700" lIns="91425" spcFirstLastPara="1" rIns="91425" wrap="square" tIns="45700">
            <a:normAutofit fontScale="70000" lnSpcReduction="20000"/>
          </a:bodyPr>
          <a:lstStyle/>
          <a:p>
            <a:pPr indent="-285750" lvl="0" marL="285750" rtl="0" algn="l">
              <a:spcBef>
                <a:spcPts val="0"/>
              </a:spcBef>
              <a:spcAft>
                <a:spcPts val="0"/>
              </a:spcAft>
              <a:buSzPct val="115000"/>
              <a:buNone/>
            </a:pPr>
            <a:r>
              <a:rPr lang="en-US"/>
              <a:t>The barks of Rhamnus are used for their purgative  يفضي الجهاز الهضمي- اقوى من الملين  effects and treatment of habitual constipation</a:t>
            </a:r>
            <a:endParaRPr/>
          </a:p>
          <a:p>
            <a:pPr indent="-285750" lvl="0" marL="285750" rtl="0" algn="l">
              <a:spcBef>
                <a:spcPts val="936"/>
              </a:spcBef>
              <a:spcAft>
                <a:spcPts val="0"/>
              </a:spcAft>
              <a:buSzPct val="115000"/>
              <a:buNone/>
            </a:pPr>
            <a:r>
              <a:t/>
            </a:r>
            <a:endParaRPr/>
          </a:p>
          <a:p>
            <a:pPr indent="-285750" lvl="0" marL="285750" rtl="0" algn="l">
              <a:spcBef>
                <a:spcPts val="936"/>
              </a:spcBef>
              <a:spcAft>
                <a:spcPts val="0"/>
              </a:spcAft>
              <a:buSzPct val="115000"/>
              <a:buNone/>
            </a:pPr>
            <a:r>
              <a:rPr lang="en-US"/>
              <a:t>Frangula</a:t>
            </a:r>
            <a:endParaRPr/>
          </a:p>
          <a:p>
            <a:pPr indent="-285750" lvl="0" marL="285750" rtl="0" algn="l">
              <a:spcBef>
                <a:spcPts val="936"/>
              </a:spcBef>
              <a:spcAft>
                <a:spcPts val="0"/>
              </a:spcAft>
              <a:buSzPct val="115000"/>
              <a:buChar char="•"/>
            </a:pPr>
            <a:r>
              <a:rPr i="1" lang="en-US">
                <a:solidFill>
                  <a:srgbClr val="008000"/>
                </a:solidFill>
              </a:rPr>
              <a:t>Rhamnus frangula</a:t>
            </a:r>
            <a:endParaRPr i="1">
              <a:solidFill>
                <a:srgbClr val="008000"/>
              </a:solidFill>
            </a:endParaRPr>
          </a:p>
          <a:p>
            <a:pPr indent="0" lvl="0" marL="0" rtl="0" algn="l">
              <a:spcBef>
                <a:spcPts val="936"/>
              </a:spcBef>
              <a:spcAft>
                <a:spcPts val="0"/>
              </a:spcAft>
              <a:buSzPct val="115000"/>
              <a:buNone/>
            </a:pPr>
            <a:r>
              <a:t/>
            </a:r>
            <a:endParaRPr/>
          </a:p>
          <a:p>
            <a:pPr indent="0" lvl="0" marL="0" rtl="0" algn="l">
              <a:spcBef>
                <a:spcPts val="936"/>
              </a:spcBef>
              <a:spcAft>
                <a:spcPts val="0"/>
              </a:spcAft>
              <a:buSzPct val="115000"/>
              <a:buNone/>
            </a:pPr>
            <a:r>
              <a:rPr lang="en-US"/>
              <a:t>Cascara bark</a:t>
            </a:r>
            <a:endParaRPr/>
          </a:p>
          <a:p>
            <a:pPr indent="0" lvl="0" marL="0" rtl="0" algn="l">
              <a:spcBef>
                <a:spcPts val="936"/>
              </a:spcBef>
              <a:spcAft>
                <a:spcPts val="0"/>
              </a:spcAft>
              <a:buSzPct val="115000"/>
              <a:buNone/>
            </a:pPr>
            <a:r>
              <a:rPr i="1" lang="en-US">
                <a:solidFill>
                  <a:srgbClr val="008000"/>
                </a:solidFill>
              </a:rPr>
              <a:t>Rhamnus purshiana</a:t>
            </a:r>
            <a:endParaRPr i="1">
              <a:solidFill>
                <a:srgbClr val="008000"/>
              </a:solidFill>
            </a:endParaRPr>
          </a:p>
          <a:p>
            <a:pPr indent="0" lvl="0" marL="0" rtl="0" algn="l">
              <a:spcBef>
                <a:spcPts val="936"/>
              </a:spcBef>
              <a:spcAft>
                <a:spcPts val="0"/>
              </a:spcAft>
              <a:buSzPct val="115000"/>
              <a:buNone/>
            </a:pPr>
            <a:r>
              <a:t/>
            </a:r>
            <a:endParaRPr i="1"/>
          </a:p>
          <a:p>
            <a:pPr indent="0" lvl="0" marL="0" rtl="0" algn="l">
              <a:spcBef>
                <a:spcPts val="936"/>
              </a:spcBef>
              <a:spcAft>
                <a:spcPts val="0"/>
              </a:spcAft>
              <a:buSzPct val="115000"/>
              <a:buNone/>
            </a:pPr>
            <a:r>
              <a:t/>
            </a:r>
            <a:endParaRPr/>
          </a:p>
          <a:p>
            <a:pPr indent="0" lvl="0" marL="0" rtl="0" algn="l">
              <a:spcBef>
                <a:spcPts val="936"/>
              </a:spcBef>
              <a:spcAft>
                <a:spcPts val="0"/>
              </a:spcAft>
              <a:buSzPct val="115000"/>
              <a:buNone/>
            </a:pPr>
            <a:r>
              <a:rPr lang="en-US"/>
              <a:t>Buckthorn</a:t>
            </a:r>
            <a:endParaRPr/>
          </a:p>
          <a:p>
            <a:pPr indent="-122682" lvl="0" marL="0" rtl="0" algn="l">
              <a:spcBef>
                <a:spcPts val="936"/>
              </a:spcBef>
              <a:spcAft>
                <a:spcPts val="0"/>
              </a:spcAft>
              <a:buSzPct val="115000"/>
              <a:buChar char="•"/>
            </a:pPr>
            <a:r>
              <a:rPr i="1" lang="en-US">
                <a:solidFill>
                  <a:srgbClr val="008000"/>
                </a:solidFill>
              </a:rPr>
              <a:t>Rhamnus cathartica</a:t>
            </a:r>
            <a:endParaRPr i="1">
              <a:solidFill>
                <a:srgbClr val="008000"/>
              </a:solidFill>
            </a:endParaRPr>
          </a:p>
          <a:p>
            <a:pPr indent="-122682" lvl="0" marL="0" rtl="0" algn="l">
              <a:spcBef>
                <a:spcPts val="936"/>
              </a:spcBef>
              <a:spcAft>
                <a:spcPts val="0"/>
              </a:spcAft>
              <a:buSzPct val="115000"/>
              <a:buChar char="•"/>
            </a:pPr>
            <a:r>
              <a:rPr lang="en-US"/>
              <a:t>Active constituents </a:t>
            </a:r>
            <a:r>
              <a:rPr lang="en-US">
                <a:solidFill>
                  <a:srgbClr val="0000FF"/>
                </a:solidFill>
              </a:rPr>
              <a:t>emodin</a:t>
            </a:r>
            <a:r>
              <a:rPr lang="en-US"/>
              <a:t> and </a:t>
            </a:r>
            <a:r>
              <a:rPr lang="en-US">
                <a:solidFill>
                  <a:srgbClr val="0000FF"/>
                </a:solidFill>
              </a:rPr>
              <a:t>aloe-emodin</a:t>
            </a:r>
            <a:endParaRPr>
              <a:solidFill>
                <a:srgbClr val="0000FF"/>
              </a:solidFill>
            </a:endParaRPr>
          </a:p>
          <a:p>
            <a:pPr indent="0" lvl="0" marL="0" rtl="0" algn="l">
              <a:spcBef>
                <a:spcPts val="936"/>
              </a:spcBef>
              <a:spcAft>
                <a:spcPts val="0"/>
              </a:spcAft>
              <a:buSzPct val="115000"/>
              <a:buNone/>
            </a:pPr>
            <a:r>
              <a:t/>
            </a:r>
            <a:endParaRPr i="1"/>
          </a:p>
          <a:p>
            <a:pPr indent="-163068" lvl="0" marL="285750" rtl="0" algn="l">
              <a:spcBef>
                <a:spcPts val="936"/>
              </a:spcBef>
              <a:spcAft>
                <a:spcPts val="0"/>
              </a:spcAft>
              <a:buSzPct val="115000"/>
              <a:buNone/>
            </a:pPr>
            <a:r>
              <a:t/>
            </a:r>
            <a:endParaRPr i="1"/>
          </a:p>
        </p:txBody>
      </p:sp>
      <p:pic>
        <p:nvPicPr>
          <p:cNvPr descr="rhumnas frangula.jpg" id="1047" name="Google Shape;1047;p148"/>
          <p:cNvPicPr preferRelativeResize="0"/>
          <p:nvPr/>
        </p:nvPicPr>
        <p:blipFill rotWithShape="1">
          <a:blip r:embed="rId3">
            <a:alphaModFix/>
          </a:blip>
          <a:srcRect b="0" l="0" r="0" t="0"/>
          <a:stretch/>
        </p:blipFill>
        <p:spPr>
          <a:xfrm>
            <a:off x="7239001" y="2590800"/>
            <a:ext cx="2466975" cy="18478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104"/>
          <p:cNvSpPr txBox="1"/>
          <p:nvPr>
            <p:ph idx="1" type="body"/>
          </p:nvPr>
        </p:nvSpPr>
        <p:spPr>
          <a:xfrm>
            <a:off x="1524000" y="1935480"/>
            <a:ext cx="9144000" cy="438912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solidFill>
                  <a:srgbClr val="3366FF"/>
                </a:solidFill>
              </a:rPr>
              <a:t>Ergotamine</a:t>
            </a:r>
            <a:endParaRPr/>
          </a:p>
          <a:p>
            <a:pPr indent="-285750" lvl="1" marL="742950" rtl="0" algn="l">
              <a:spcBef>
                <a:spcPts val="1000"/>
              </a:spcBef>
              <a:spcAft>
                <a:spcPts val="0"/>
              </a:spcAft>
              <a:buSzPts val="1280"/>
              <a:buChar char="►"/>
            </a:pPr>
            <a:r>
              <a:rPr lang="en-US"/>
              <a:t>Adrenaline agonist</a:t>
            </a:r>
            <a:endParaRPr/>
          </a:p>
          <a:p>
            <a:pPr indent="-285750" lvl="1" marL="742950" rtl="0" algn="l">
              <a:spcBef>
                <a:spcPts val="1000"/>
              </a:spcBef>
              <a:spcAft>
                <a:spcPts val="0"/>
              </a:spcAft>
              <a:buSzPts val="1280"/>
              <a:buChar char="►"/>
            </a:pPr>
            <a:r>
              <a:rPr lang="en-US"/>
              <a:t>The pharmacological mechanisms of ergotamine are extremely complex</a:t>
            </a:r>
            <a:endParaRPr/>
          </a:p>
          <a:p>
            <a:pPr indent="-228600" lvl="2" marL="1143000" rtl="0" algn="l">
              <a:spcBef>
                <a:spcPts val="1000"/>
              </a:spcBef>
              <a:spcAft>
                <a:spcPts val="0"/>
              </a:spcAft>
              <a:buSzPts val="1120"/>
              <a:buChar char="►"/>
            </a:pPr>
            <a:r>
              <a:rPr lang="en-US"/>
              <a:t>The drug has partial agonist and/or antagonist activity against tryptaminergic, dopaminergic and alpha adrenergic receptors depending upon their site</a:t>
            </a:r>
            <a:endParaRPr/>
          </a:p>
          <a:p>
            <a:pPr indent="-228600" lvl="2" marL="1143000" rtl="0" algn="l">
              <a:spcBef>
                <a:spcPts val="1000"/>
              </a:spcBef>
              <a:spcAft>
                <a:spcPts val="0"/>
              </a:spcAft>
              <a:buSzPts val="1120"/>
              <a:buChar char="►"/>
            </a:pPr>
            <a:r>
              <a:rPr lang="en-US"/>
              <a:t>Used for </a:t>
            </a:r>
            <a:r>
              <a:rPr lang="en-US">
                <a:solidFill>
                  <a:srgbClr val="3366FF"/>
                </a:solidFill>
              </a:rPr>
              <a:t>migraine-block serotonin-</a:t>
            </a:r>
            <a:endParaRPr/>
          </a:p>
          <a:p>
            <a:pPr indent="-285750" lvl="1" marL="742950" rtl="0" algn="l">
              <a:spcBef>
                <a:spcPts val="1000"/>
              </a:spcBef>
              <a:spcAft>
                <a:spcPts val="0"/>
              </a:spcAft>
              <a:buSzPts val="1280"/>
              <a:buChar char="►"/>
            </a:pPr>
            <a:r>
              <a:rPr lang="en-US"/>
              <a:t>Isolated from Ergot Fungus-Ergotesem بصير هلوسة وجرائم في احد البلدان</a:t>
            </a:r>
            <a:endParaRPr/>
          </a:p>
          <a:p>
            <a:pPr indent="-285750" lvl="1" marL="742950" rtl="0" algn="l">
              <a:spcBef>
                <a:spcPts val="1000"/>
              </a:spcBef>
              <a:spcAft>
                <a:spcPts val="0"/>
              </a:spcAft>
              <a:buSzPts val="1280"/>
              <a:buChar char="►"/>
            </a:pPr>
            <a:r>
              <a:rPr i="1" lang="en-US">
                <a:solidFill>
                  <a:srgbClr val="008000"/>
                </a:solidFill>
              </a:rPr>
              <a:t>Claviceps purpurea</a:t>
            </a:r>
            <a:endParaRPr i="1">
              <a:solidFill>
                <a:srgbClr val="008000"/>
              </a:solidFill>
            </a:endParaRPr>
          </a:p>
          <a:p>
            <a:pPr indent="-285750" lvl="1" marL="742950" rtl="0" algn="l">
              <a:spcBef>
                <a:spcPts val="1000"/>
              </a:spcBef>
              <a:spcAft>
                <a:spcPts val="0"/>
              </a:spcAft>
              <a:buSzPts val="1280"/>
              <a:buChar char="►"/>
            </a:pPr>
            <a:r>
              <a:rPr lang="en-US"/>
              <a:t>Family: Convolvulaceae</a:t>
            </a:r>
            <a:endParaRPr/>
          </a:p>
          <a:p>
            <a:pPr indent="-251459" lvl="0" marL="342900" rtl="0" algn="l">
              <a:spcBef>
                <a:spcPts val="1000"/>
              </a:spcBef>
              <a:spcAft>
                <a:spcPts val="0"/>
              </a:spcAft>
              <a:buSzPts val="1440"/>
              <a:buNone/>
            </a:pPr>
            <a:r>
              <a:t/>
            </a:r>
            <a:endParaRPr/>
          </a:p>
          <a:p>
            <a:pPr indent="-251459" lvl="0" marL="342900" rtl="0" algn="l">
              <a:spcBef>
                <a:spcPts val="1000"/>
              </a:spcBef>
              <a:spcAft>
                <a:spcPts val="0"/>
              </a:spcAft>
              <a:buSzPts val="1440"/>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p149"/>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62626"/>
              </a:buClr>
              <a:buSzPts val="4400"/>
              <a:buFont typeface="Garamond"/>
              <a:buNone/>
            </a:pPr>
            <a:r>
              <a:rPr lang="en-US"/>
              <a:t>Bloating and Flatulence نفخة </a:t>
            </a:r>
            <a:endParaRPr/>
          </a:p>
        </p:txBody>
      </p:sp>
      <p:sp>
        <p:nvSpPr>
          <p:cNvPr id="1053" name="Google Shape;1053;p149"/>
          <p:cNvSpPr txBox="1"/>
          <p:nvPr>
            <p:ph idx="1" type="body"/>
          </p:nvPr>
        </p:nvSpPr>
        <p:spPr>
          <a:xfrm>
            <a:off x="1676400" y="1935480"/>
            <a:ext cx="8991600" cy="4389120"/>
          </a:xfrm>
          <a:prstGeom prst="rect">
            <a:avLst/>
          </a:prstGeom>
          <a:noFill/>
          <a:ln>
            <a:noFill/>
          </a:ln>
        </p:spPr>
        <p:txBody>
          <a:bodyPr anchorCtr="0" anchor="t" bIns="45700" lIns="91425" spcFirstLastPara="1" rIns="91425" wrap="square" tIns="45700">
            <a:normAutofit/>
          </a:bodyPr>
          <a:lstStyle/>
          <a:p>
            <a:pPr indent="-285750" lvl="0" marL="285750" rtl="0" algn="l">
              <a:spcBef>
                <a:spcPts val="0"/>
              </a:spcBef>
              <a:spcAft>
                <a:spcPts val="0"/>
              </a:spcAft>
              <a:buSzPts val="2760"/>
              <a:buChar char="•"/>
            </a:pPr>
            <a:r>
              <a:rPr lang="en-US"/>
              <a:t>IBS:  characterized by pain in the left iliac fossa, diarrhea or constipation</a:t>
            </a:r>
            <a:endParaRPr/>
          </a:p>
          <a:p>
            <a:pPr indent="-285750" lvl="0" marL="285750" rtl="0" algn="l">
              <a:spcBef>
                <a:spcPts val="1080"/>
              </a:spcBef>
              <a:spcAft>
                <a:spcPts val="0"/>
              </a:spcAft>
              <a:buSzPts val="2760"/>
              <a:buChar char="•"/>
            </a:pPr>
            <a:r>
              <a:rPr lang="en-US"/>
              <a:t>Flatulence: the passage of excessive gas from the body. Is a major symptom treated with plant-derived drugs</a:t>
            </a:r>
            <a:endParaRPr/>
          </a:p>
          <a:p>
            <a:pPr indent="-285750" lvl="0" marL="285750" rtl="0" algn="l">
              <a:spcBef>
                <a:spcPts val="1080"/>
              </a:spcBef>
              <a:spcAft>
                <a:spcPts val="0"/>
              </a:spcAft>
              <a:buSzPts val="2760"/>
              <a:buChar char="•"/>
            </a:pPr>
            <a:r>
              <a:rPr lang="en-US"/>
              <a:t>Carminatives  طارد للغازاتare usually taken with food, produce a warm sensation when ingested and promote postprandial elimination of gas الكمون الشومر الكراوية اليانسون </a:t>
            </a:r>
            <a:br>
              <a:rPr lang="en-US"/>
            </a:br>
            <a:r>
              <a:rPr lang="en-US"/>
              <a:t>نقع البقوليات بالماء فمنتخلص من المواد يلي بتنفخ </a:t>
            </a:r>
            <a:endParaRPr/>
          </a:p>
          <a:p>
            <a:pPr indent="-285750" lvl="0" marL="285750" rtl="0" algn="l">
              <a:spcBef>
                <a:spcPts val="1080"/>
              </a:spcBef>
              <a:spcAft>
                <a:spcPts val="0"/>
              </a:spcAft>
              <a:buSzPts val="2760"/>
              <a:buChar char="•"/>
            </a:pPr>
            <a:r>
              <a:rPr lang="en-US"/>
              <a:t>Mostly work by their spasmolytic action</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p150"/>
          <p:cNvSpPr txBox="1"/>
          <p:nvPr>
            <p:ph idx="1" type="body"/>
          </p:nvPr>
        </p:nvSpPr>
        <p:spPr>
          <a:xfrm>
            <a:off x="1524000" y="956469"/>
            <a:ext cx="8229600" cy="5592763"/>
          </a:xfrm>
          <a:prstGeom prst="rect">
            <a:avLst/>
          </a:prstGeom>
          <a:noFill/>
          <a:ln>
            <a:noFill/>
          </a:ln>
        </p:spPr>
        <p:txBody>
          <a:bodyPr anchorCtr="0" anchor="t" bIns="45700" lIns="91425" spcFirstLastPara="1" rIns="91425" wrap="square" tIns="45700">
            <a:normAutofit fontScale="92500" lnSpcReduction="10000"/>
          </a:bodyPr>
          <a:lstStyle/>
          <a:p>
            <a:pPr indent="-285750" lvl="0" marL="285750" rtl="0" algn="l">
              <a:spcBef>
                <a:spcPts val="0"/>
              </a:spcBef>
              <a:spcAft>
                <a:spcPts val="0"/>
              </a:spcAft>
              <a:buSzPct val="115000"/>
              <a:buNone/>
            </a:pPr>
            <a:r>
              <a:rPr lang="en-US"/>
              <a:t>The Mints: Leaves and Oils</a:t>
            </a:r>
            <a:endParaRPr/>
          </a:p>
          <a:p>
            <a:pPr indent="-162115" lvl="0" marL="0" rtl="0" algn="l">
              <a:spcBef>
                <a:spcPts val="1044"/>
              </a:spcBef>
              <a:spcAft>
                <a:spcPts val="0"/>
              </a:spcAft>
              <a:buSzPct val="115000"/>
              <a:buChar char="•"/>
            </a:pPr>
            <a:r>
              <a:rPr lang="en-US"/>
              <a:t> Members of this family are widely used for their digestive effects and flavoring qualities</a:t>
            </a:r>
            <a:endParaRPr/>
          </a:p>
          <a:p>
            <a:pPr indent="0" lvl="0" marL="0" rtl="0" algn="l">
              <a:spcBef>
                <a:spcPts val="1044"/>
              </a:spcBef>
              <a:spcAft>
                <a:spcPts val="0"/>
              </a:spcAft>
              <a:buSzPct val="115000"/>
              <a:buNone/>
            </a:pPr>
            <a:br>
              <a:rPr lang="en-US"/>
            </a:br>
            <a:endParaRPr/>
          </a:p>
          <a:p>
            <a:pPr indent="0" lvl="0" marL="0" rtl="0" algn="l">
              <a:spcBef>
                <a:spcPts val="1044"/>
              </a:spcBef>
              <a:spcAft>
                <a:spcPts val="0"/>
              </a:spcAft>
              <a:buSzPct val="115000"/>
              <a:buNone/>
            </a:pPr>
            <a:r>
              <a:t/>
            </a:r>
            <a:endParaRPr/>
          </a:p>
          <a:p>
            <a:pPr indent="0" lvl="0" marL="0" rtl="0" algn="l">
              <a:spcBef>
                <a:spcPts val="1044"/>
              </a:spcBef>
              <a:spcAft>
                <a:spcPts val="0"/>
              </a:spcAft>
              <a:buSzPct val="115000"/>
              <a:buNone/>
            </a:pPr>
            <a:r>
              <a:rPr lang="en-US"/>
              <a:t>Peppermint</a:t>
            </a:r>
            <a:endParaRPr/>
          </a:p>
          <a:p>
            <a:pPr indent="-162115" lvl="0" marL="0" rtl="0" algn="l">
              <a:spcBef>
                <a:spcPts val="1044"/>
              </a:spcBef>
              <a:spcAft>
                <a:spcPts val="0"/>
              </a:spcAft>
              <a:buSzPct val="115000"/>
              <a:buChar char="•"/>
            </a:pPr>
            <a:r>
              <a:rPr lang="en-US"/>
              <a:t> </a:t>
            </a:r>
            <a:r>
              <a:rPr i="1" lang="en-US">
                <a:solidFill>
                  <a:srgbClr val="008000"/>
                </a:solidFill>
              </a:rPr>
              <a:t>Mentha piperata</a:t>
            </a:r>
            <a:endParaRPr i="1">
              <a:solidFill>
                <a:srgbClr val="008000"/>
              </a:solidFill>
            </a:endParaRPr>
          </a:p>
          <a:p>
            <a:pPr indent="-162115" lvl="0" marL="0" rtl="0" algn="l">
              <a:spcBef>
                <a:spcPts val="1044"/>
              </a:spcBef>
              <a:spcAft>
                <a:spcPts val="0"/>
              </a:spcAft>
              <a:buSzPct val="115000"/>
              <a:buChar char="•"/>
            </a:pPr>
            <a:r>
              <a:rPr lang="en-US"/>
              <a:t> Has a characteristic, strongly aromatic and penetrating smell and taste</a:t>
            </a:r>
            <a:endParaRPr/>
          </a:p>
          <a:p>
            <a:pPr indent="-162115" lvl="0" marL="0" rtl="0" algn="l">
              <a:spcBef>
                <a:spcPts val="1044"/>
              </a:spcBef>
              <a:spcAft>
                <a:spcPts val="0"/>
              </a:spcAft>
              <a:buSzPct val="115000"/>
              <a:buChar char="•"/>
            </a:pPr>
            <a:r>
              <a:rPr lang="en-US"/>
              <a:t> </a:t>
            </a:r>
            <a:r>
              <a:rPr lang="en-US">
                <a:solidFill>
                  <a:srgbClr val="795E15"/>
                </a:solidFill>
              </a:rPr>
              <a:t>Leaves</a:t>
            </a:r>
            <a:r>
              <a:rPr lang="en-US"/>
              <a:t> in the form of tea, and the oil are used for digestive problems</a:t>
            </a:r>
            <a:endParaRPr/>
          </a:p>
          <a:p>
            <a:pPr indent="-162115" lvl="0" marL="0" rtl="0" algn="l">
              <a:spcBef>
                <a:spcPts val="1044"/>
              </a:spcBef>
              <a:spcAft>
                <a:spcPts val="0"/>
              </a:spcAft>
              <a:buSzPct val="115000"/>
              <a:buChar char="•"/>
            </a:pPr>
            <a:r>
              <a:rPr lang="en-US"/>
              <a:t> Peppermint oil is produced by steam distillation</a:t>
            </a:r>
            <a:endParaRPr/>
          </a:p>
          <a:p>
            <a:pPr indent="-162115" lvl="0" marL="0" rtl="0" algn="l">
              <a:spcBef>
                <a:spcPts val="1044"/>
              </a:spcBef>
              <a:spcAft>
                <a:spcPts val="0"/>
              </a:spcAft>
              <a:buSzPct val="115000"/>
              <a:buChar char="•"/>
            </a:pPr>
            <a:r>
              <a:rPr lang="en-US"/>
              <a:t> </a:t>
            </a:r>
            <a:r>
              <a:rPr lang="en-US">
                <a:solidFill>
                  <a:srgbClr val="3366FF"/>
                </a:solidFill>
              </a:rPr>
              <a:t>Menthol </a:t>
            </a:r>
            <a:r>
              <a:rPr lang="en-US"/>
              <a:t>is a decongestant used in inhalations for respiratory conditions</a:t>
            </a:r>
            <a:br>
              <a:rPr lang="en-US"/>
            </a:br>
            <a:r>
              <a:rPr lang="en-US"/>
              <a:t>Flavoring Agent </a:t>
            </a:r>
            <a:endParaRPr/>
          </a:p>
        </p:txBody>
      </p:sp>
      <p:pic>
        <p:nvPicPr>
          <p:cNvPr descr="mentha piperita.jpg" id="1059" name="Google Shape;1059;p150"/>
          <p:cNvPicPr preferRelativeResize="0"/>
          <p:nvPr/>
        </p:nvPicPr>
        <p:blipFill rotWithShape="1">
          <a:blip r:embed="rId3">
            <a:alphaModFix/>
          </a:blip>
          <a:srcRect b="0" l="0" r="0" t="0"/>
          <a:stretch/>
        </p:blipFill>
        <p:spPr>
          <a:xfrm>
            <a:off x="7848600" y="1641021"/>
            <a:ext cx="2819400" cy="211182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sp>
        <p:nvSpPr>
          <p:cNvPr id="1064" name="Google Shape;1064;p151"/>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262626"/>
              </a:buClr>
              <a:buSzPts val="3600"/>
              <a:buFont typeface="Constantia"/>
              <a:buNone/>
            </a:pPr>
            <a:r>
              <a:rPr b="1" lang="en-US" sz="3600">
                <a:latin typeface="Constantia"/>
                <a:ea typeface="Constantia"/>
                <a:cs typeface="Constantia"/>
                <a:sym typeface="Constantia"/>
              </a:rPr>
              <a:t>Anise </a:t>
            </a:r>
            <a:r>
              <a:rPr b="1" lang="en-US" sz="3600">
                <a:solidFill>
                  <a:srgbClr val="795E15"/>
                </a:solidFill>
                <a:latin typeface="Constantia"/>
                <a:ea typeface="Constantia"/>
                <a:cs typeface="Constantia"/>
                <a:sym typeface="Constantia"/>
              </a:rPr>
              <a:t>fruits</a:t>
            </a:r>
            <a:r>
              <a:rPr lang="en-US" sz="3600">
                <a:solidFill>
                  <a:srgbClr val="795E15"/>
                </a:solidFill>
                <a:latin typeface="Constantia"/>
                <a:ea typeface="Constantia"/>
                <a:cs typeface="Constantia"/>
                <a:sym typeface="Constantia"/>
              </a:rPr>
              <a:t> اليانسون</a:t>
            </a:r>
            <a:endParaRPr sz="3600">
              <a:solidFill>
                <a:srgbClr val="795E15"/>
              </a:solidFill>
              <a:latin typeface="Constantia"/>
              <a:ea typeface="Constantia"/>
              <a:cs typeface="Constantia"/>
              <a:sym typeface="Constantia"/>
            </a:endParaRPr>
          </a:p>
        </p:txBody>
      </p:sp>
      <p:sp>
        <p:nvSpPr>
          <p:cNvPr id="1065" name="Google Shape;1065;p151"/>
          <p:cNvSpPr txBox="1"/>
          <p:nvPr>
            <p:ph idx="1" type="body"/>
          </p:nvPr>
        </p:nvSpPr>
        <p:spPr>
          <a:xfrm>
            <a:off x="1295401" y="2556932"/>
            <a:ext cx="9601196" cy="3318936"/>
          </a:xfrm>
          <a:prstGeom prst="rect">
            <a:avLst/>
          </a:prstGeom>
          <a:noFill/>
          <a:ln>
            <a:noFill/>
          </a:ln>
        </p:spPr>
        <p:txBody>
          <a:bodyPr anchorCtr="0" anchor="t" bIns="45700" lIns="91425" spcFirstLastPara="1" rIns="91425" wrap="square" tIns="45700">
            <a:normAutofit/>
          </a:bodyPr>
          <a:lstStyle/>
          <a:p>
            <a:pPr indent="-285750" lvl="0" marL="285750" rtl="0" algn="l">
              <a:spcBef>
                <a:spcPts val="0"/>
              </a:spcBef>
              <a:spcAft>
                <a:spcPts val="0"/>
              </a:spcAft>
              <a:buSzPts val="2760"/>
              <a:buChar char="•"/>
            </a:pPr>
            <a:r>
              <a:rPr i="1" lang="en-US">
                <a:solidFill>
                  <a:srgbClr val="008000"/>
                </a:solidFill>
                <a:latin typeface="Constantia"/>
                <a:ea typeface="Constantia"/>
                <a:cs typeface="Constantia"/>
                <a:sym typeface="Constantia"/>
              </a:rPr>
              <a:t>Pimpinella anisum </a:t>
            </a:r>
            <a:endParaRPr/>
          </a:p>
          <a:p>
            <a:pPr indent="-285750" lvl="0" marL="285750" rtl="0" algn="l">
              <a:spcBef>
                <a:spcPts val="1080"/>
              </a:spcBef>
              <a:spcAft>
                <a:spcPts val="0"/>
              </a:spcAft>
              <a:buSzPts val="2760"/>
              <a:buChar char="•"/>
            </a:pPr>
            <a:r>
              <a:rPr lang="en-US">
                <a:latin typeface="Constantia"/>
                <a:ea typeface="Constantia"/>
                <a:cs typeface="Constantia"/>
                <a:sym typeface="Constantia"/>
              </a:rPr>
              <a:t>Family : Umbelliferae </a:t>
            </a:r>
            <a:endParaRPr>
              <a:latin typeface="Constantia"/>
              <a:ea typeface="Constantia"/>
              <a:cs typeface="Constantia"/>
              <a:sym typeface="Constantia"/>
            </a:endParaRPr>
          </a:p>
          <a:p>
            <a:pPr indent="-285750" lvl="0" marL="285750" rtl="0" algn="l">
              <a:spcBef>
                <a:spcPts val="1080"/>
              </a:spcBef>
              <a:spcAft>
                <a:spcPts val="0"/>
              </a:spcAft>
              <a:buSzPts val="2760"/>
              <a:buChar char="•"/>
            </a:pPr>
            <a:r>
              <a:rPr lang="en-US">
                <a:latin typeface="Constantia"/>
                <a:ea typeface="Constantia"/>
                <a:cs typeface="Constantia"/>
                <a:sym typeface="Constantia"/>
              </a:rPr>
              <a:t>Perennial herb with white umbelliferous flowers .</a:t>
            </a:r>
            <a:endParaRPr/>
          </a:p>
          <a:p>
            <a:pPr indent="-285750" lvl="0" marL="285750" rtl="0" algn="l">
              <a:spcBef>
                <a:spcPts val="1080"/>
              </a:spcBef>
              <a:spcAft>
                <a:spcPts val="0"/>
              </a:spcAft>
              <a:buSzPts val="2760"/>
              <a:buChar char="•"/>
            </a:pPr>
            <a:r>
              <a:rPr lang="en-US">
                <a:latin typeface="Constantia"/>
                <a:ea typeface="Constantia"/>
                <a:cs typeface="Constantia"/>
                <a:sym typeface="Constantia"/>
              </a:rPr>
              <a:t>Odor : aromatic .</a:t>
            </a:r>
            <a:endParaRPr/>
          </a:p>
          <a:p>
            <a:pPr indent="-285750" lvl="0" marL="285750" rtl="0" algn="l">
              <a:spcBef>
                <a:spcPts val="1080"/>
              </a:spcBef>
              <a:spcAft>
                <a:spcPts val="0"/>
              </a:spcAft>
              <a:buSzPts val="2760"/>
              <a:buChar char="•"/>
            </a:pPr>
            <a:r>
              <a:rPr lang="en-US">
                <a:latin typeface="Constantia"/>
                <a:ea typeface="Constantia"/>
                <a:cs typeface="Constantia"/>
                <a:sym typeface="Constantia"/>
              </a:rPr>
              <a:t>Taste : sweet &amp; aromatic .</a:t>
            </a:r>
            <a:endParaRPr>
              <a:latin typeface="Constantia"/>
              <a:ea typeface="Constantia"/>
              <a:cs typeface="Constantia"/>
              <a:sym typeface="Constantia"/>
            </a:endParaRPr>
          </a:p>
        </p:txBody>
      </p:sp>
      <p:pic>
        <p:nvPicPr>
          <p:cNvPr descr="anise2" id="1066" name="Google Shape;1066;p151"/>
          <p:cNvPicPr preferRelativeResize="0"/>
          <p:nvPr/>
        </p:nvPicPr>
        <p:blipFill rotWithShape="1">
          <a:blip r:embed="rId3">
            <a:alphaModFix/>
          </a:blip>
          <a:srcRect b="0" l="0" r="0" t="0"/>
          <a:stretch/>
        </p:blipFill>
        <p:spPr>
          <a:xfrm flipH="1" rot="10800000">
            <a:off x="6705601" y="4038600"/>
            <a:ext cx="3103179" cy="224980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p152"/>
          <p:cNvSpPr txBox="1"/>
          <p:nvPr>
            <p:ph idx="1" type="body"/>
          </p:nvPr>
        </p:nvSpPr>
        <p:spPr>
          <a:xfrm>
            <a:off x="1981200" y="1295400"/>
            <a:ext cx="8229600" cy="5029200"/>
          </a:xfrm>
          <a:prstGeom prst="rect">
            <a:avLst/>
          </a:prstGeom>
          <a:noFill/>
          <a:ln>
            <a:noFill/>
          </a:ln>
        </p:spPr>
        <p:txBody>
          <a:bodyPr anchorCtr="0" anchor="t" bIns="45700" lIns="91425" spcFirstLastPara="1" rIns="91425" wrap="square" tIns="45700">
            <a:normAutofit fontScale="92500" lnSpcReduction="20000"/>
          </a:bodyPr>
          <a:lstStyle/>
          <a:p>
            <a:pPr indent="-285750" lvl="0" marL="285750" rtl="0" algn="l">
              <a:lnSpc>
                <a:spcPct val="80000"/>
              </a:lnSpc>
              <a:spcBef>
                <a:spcPts val="0"/>
              </a:spcBef>
              <a:spcAft>
                <a:spcPts val="0"/>
              </a:spcAft>
              <a:buSzPct val="115000"/>
              <a:buChar char="•"/>
            </a:pPr>
            <a:r>
              <a:rPr lang="en-US">
                <a:latin typeface="Arial"/>
                <a:ea typeface="Arial"/>
                <a:cs typeface="Arial"/>
                <a:sym typeface="Arial"/>
              </a:rPr>
              <a:t>Chemical constituents </a:t>
            </a:r>
            <a:endParaRPr>
              <a:latin typeface="Arial"/>
              <a:ea typeface="Arial"/>
              <a:cs typeface="Arial"/>
              <a:sym typeface="Arial"/>
            </a:endParaRPr>
          </a:p>
          <a:p>
            <a:pPr indent="-285750" lvl="0" marL="285750" rtl="0" algn="l">
              <a:lnSpc>
                <a:spcPct val="80000"/>
              </a:lnSpc>
              <a:spcBef>
                <a:spcPts val="1044"/>
              </a:spcBef>
              <a:spcAft>
                <a:spcPts val="0"/>
              </a:spcAft>
              <a:buSzPct val="115000"/>
              <a:buChar char="•"/>
            </a:pPr>
            <a:r>
              <a:rPr lang="en-US">
                <a:latin typeface="Constantia"/>
                <a:ea typeface="Constantia"/>
                <a:cs typeface="Constantia"/>
                <a:sym typeface="Constantia"/>
              </a:rPr>
              <a:t>Volatile oil (1-3%): </a:t>
            </a:r>
            <a:r>
              <a:rPr lang="en-US">
                <a:solidFill>
                  <a:srgbClr val="0000FF"/>
                </a:solidFill>
                <a:latin typeface="Constantia"/>
                <a:ea typeface="Constantia"/>
                <a:cs typeface="Constantia"/>
                <a:sym typeface="Constantia"/>
              </a:rPr>
              <a:t>Anethole</a:t>
            </a:r>
            <a:endParaRPr>
              <a:solidFill>
                <a:srgbClr val="0000FF"/>
              </a:solidFill>
              <a:latin typeface="Constantia"/>
              <a:ea typeface="Constantia"/>
              <a:cs typeface="Constantia"/>
              <a:sym typeface="Constantia"/>
            </a:endParaRPr>
          </a:p>
          <a:p>
            <a:pPr indent="-352234" lvl="0" marL="514350" rtl="0" algn="l">
              <a:lnSpc>
                <a:spcPct val="80000"/>
              </a:lnSpc>
              <a:spcBef>
                <a:spcPts val="1044"/>
              </a:spcBef>
              <a:spcAft>
                <a:spcPts val="0"/>
              </a:spcAft>
              <a:buSzPct val="115000"/>
              <a:buFont typeface="Garamond"/>
              <a:buNone/>
            </a:pPr>
            <a:r>
              <a:t/>
            </a:r>
            <a:endParaRPr>
              <a:latin typeface="Constantia"/>
              <a:ea typeface="Constantia"/>
              <a:cs typeface="Constantia"/>
              <a:sym typeface="Constantia"/>
            </a:endParaRPr>
          </a:p>
          <a:p>
            <a:pPr indent="0" lvl="0" marL="0" rtl="0" algn="l">
              <a:lnSpc>
                <a:spcPct val="80000"/>
              </a:lnSpc>
              <a:spcBef>
                <a:spcPts val="1044"/>
              </a:spcBef>
              <a:spcAft>
                <a:spcPts val="0"/>
              </a:spcAft>
              <a:buSzPct val="115000"/>
              <a:buNone/>
            </a:pPr>
            <a:r>
              <a:rPr b="1" lang="en-US" u="sng">
                <a:latin typeface="Constantia"/>
                <a:ea typeface="Constantia"/>
                <a:cs typeface="Constantia"/>
                <a:sym typeface="Constantia"/>
              </a:rPr>
              <a:t>Uses</a:t>
            </a:r>
            <a:endParaRPr b="1" u="sng">
              <a:latin typeface="Constantia"/>
              <a:ea typeface="Constantia"/>
              <a:cs typeface="Constantia"/>
              <a:sym typeface="Constantia"/>
            </a:endParaRPr>
          </a:p>
          <a:p>
            <a:pPr indent="-285750" lvl="0" marL="285750" rtl="0" algn="l">
              <a:lnSpc>
                <a:spcPct val="80000"/>
              </a:lnSpc>
              <a:spcBef>
                <a:spcPts val="1044"/>
              </a:spcBef>
              <a:spcAft>
                <a:spcPts val="0"/>
              </a:spcAft>
              <a:buSzPct val="115000"/>
              <a:buFont typeface="Constantia"/>
              <a:buNone/>
            </a:pPr>
            <a:r>
              <a:rPr lang="en-US">
                <a:latin typeface="Constantia"/>
                <a:ea typeface="Constantia"/>
                <a:cs typeface="Constantia"/>
                <a:sym typeface="Constantia"/>
              </a:rPr>
              <a:t>1. Carminative . </a:t>
            </a:r>
            <a:endParaRPr/>
          </a:p>
          <a:p>
            <a:pPr indent="-285750" lvl="0" marL="285750" rtl="0" algn="l">
              <a:lnSpc>
                <a:spcPct val="80000"/>
              </a:lnSpc>
              <a:spcBef>
                <a:spcPts val="1044"/>
              </a:spcBef>
              <a:spcAft>
                <a:spcPts val="0"/>
              </a:spcAft>
              <a:buSzPct val="115000"/>
              <a:buFont typeface="Constantia"/>
              <a:buNone/>
            </a:pPr>
            <a:r>
              <a:rPr lang="en-US">
                <a:latin typeface="Constantia"/>
                <a:ea typeface="Constantia"/>
                <a:cs typeface="Constantia"/>
                <a:sym typeface="Constantia"/>
              </a:rPr>
              <a:t>2. Condiment .</a:t>
            </a:r>
            <a:endParaRPr/>
          </a:p>
          <a:p>
            <a:pPr indent="-285750" lvl="0" marL="285750" rtl="0" algn="l">
              <a:lnSpc>
                <a:spcPct val="80000"/>
              </a:lnSpc>
              <a:spcBef>
                <a:spcPts val="1044"/>
              </a:spcBef>
              <a:spcAft>
                <a:spcPts val="0"/>
              </a:spcAft>
              <a:buSzPct val="115000"/>
              <a:buFont typeface="Constantia"/>
              <a:buNone/>
            </a:pPr>
            <a:r>
              <a:rPr lang="en-US">
                <a:latin typeface="Constantia"/>
                <a:ea typeface="Constantia"/>
                <a:cs typeface="Constantia"/>
                <a:sym typeface="Constantia"/>
              </a:rPr>
              <a:t>3. Flavoring agent .</a:t>
            </a:r>
            <a:endParaRPr/>
          </a:p>
          <a:p>
            <a:pPr indent="-285750" lvl="0" marL="285750" rtl="0" algn="l">
              <a:lnSpc>
                <a:spcPct val="80000"/>
              </a:lnSpc>
              <a:spcBef>
                <a:spcPts val="1044"/>
              </a:spcBef>
              <a:spcAft>
                <a:spcPts val="0"/>
              </a:spcAft>
              <a:buSzPct val="115000"/>
              <a:buFont typeface="Constantia"/>
              <a:buNone/>
            </a:pPr>
            <a:r>
              <a:rPr lang="en-US">
                <a:latin typeface="Constantia"/>
                <a:ea typeface="Constantia"/>
                <a:cs typeface="Constantia"/>
                <a:sym typeface="Constantia"/>
              </a:rPr>
              <a:t>4. Antispasmodic .</a:t>
            </a:r>
            <a:endParaRPr/>
          </a:p>
          <a:p>
            <a:pPr indent="-285750" lvl="0" marL="285750" rtl="0" algn="l">
              <a:lnSpc>
                <a:spcPct val="80000"/>
              </a:lnSpc>
              <a:spcBef>
                <a:spcPts val="1044"/>
              </a:spcBef>
              <a:spcAft>
                <a:spcPts val="0"/>
              </a:spcAft>
              <a:buSzPct val="115000"/>
              <a:buFont typeface="Constantia"/>
              <a:buNone/>
            </a:pPr>
            <a:r>
              <a:rPr lang="en-US">
                <a:latin typeface="Constantia"/>
                <a:ea typeface="Constantia"/>
                <a:cs typeface="Constantia"/>
                <a:sym typeface="Constantia"/>
              </a:rPr>
              <a:t>5. Popular drink .</a:t>
            </a:r>
            <a:endParaRPr/>
          </a:p>
          <a:p>
            <a:pPr indent="-285750" lvl="0" marL="285750" rtl="0" algn="l">
              <a:lnSpc>
                <a:spcPct val="80000"/>
              </a:lnSpc>
              <a:spcBef>
                <a:spcPts val="1044"/>
              </a:spcBef>
              <a:spcAft>
                <a:spcPts val="0"/>
              </a:spcAft>
              <a:buSzPct val="115000"/>
              <a:buFont typeface="Constantia"/>
              <a:buNone/>
            </a:pPr>
            <a:r>
              <a:rPr lang="en-US">
                <a:latin typeface="Constantia"/>
                <a:ea typeface="Constantia"/>
                <a:cs typeface="Constantia"/>
                <a:sym typeface="Constantia"/>
              </a:rPr>
              <a:t>6. Anethole has potent antimicrobial properties, against bacteria, yeast, and fungi</a:t>
            </a:r>
            <a:endParaRPr/>
          </a:p>
          <a:p>
            <a:pPr indent="-285750" lvl="0" marL="285750" rtl="0" algn="l">
              <a:lnSpc>
                <a:spcPct val="80000"/>
              </a:lnSpc>
              <a:spcBef>
                <a:spcPts val="1044"/>
              </a:spcBef>
              <a:spcAft>
                <a:spcPts val="0"/>
              </a:spcAft>
              <a:buSzPct val="115000"/>
              <a:buFont typeface="Constantia"/>
              <a:buNone/>
            </a:pPr>
            <a:r>
              <a:rPr lang="en-US">
                <a:latin typeface="Constantia"/>
                <a:ea typeface="Constantia"/>
                <a:cs typeface="Constantia"/>
                <a:sym typeface="Constantia"/>
              </a:rPr>
              <a:t>7. Expectorant.</a:t>
            </a:r>
            <a:endParaRPr/>
          </a:p>
          <a:p>
            <a:pPr indent="-285750" lvl="0" marL="285750" rtl="0" algn="l">
              <a:lnSpc>
                <a:spcPct val="80000"/>
              </a:lnSpc>
              <a:spcBef>
                <a:spcPts val="1044"/>
              </a:spcBef>
              <a:spcAft>
                <a:spcPts val="0"/>
              </a:spcAft>
              <a:buSzPct val="115000"/>
              <a:buFont typeface="Constantia"/>
              <a:buNone/>
            </a:pPr>
            <a:r>
              <a:rPr lang="en-US">
                <a:latin typeface="Constantia"/>
                <a:ea typeface="Constantia"/>
                <a:cs typeface="Constantia"/>
                <a:sym typeface="Constantia"/>
              </a:rPr>
              <a:t>8. Sedative.</a:t>
            </a:r>
            <a:endParaRPr>
              <a:latin typeface="Constantia"/>
              <a:ea typeface="Constantia"/>
              <a:cs typeface="Constantia"/>
              <a:sym typeface="Constantia"/>
            </a:endParaRPr>
          </a:p>
          <a:p>
            <a:pPr indent="-285750" lvl="0" marL="285750" rtl="0" algn="l">
              <a:lnSpc>
                <a:spcPct val="80000"/>
              </a:lnSpc>
              <a:spcBef>
                <a:spcPts val="1044"/>
              </a:spcBef>
              <a:spcAft>
                <a:spcPts val="0"/>
              </a:spcAft>
              <a:buSzPct val="115000"/>
              <a:buFont typeface="Constantia"/>
              <a:buNone/>
            </a:pPr>
            <a:r>
              <a:rPr lang="en-US">
                <a:latin typeface="Constantia"/>
                <a:ea typeface="Constantia"/>
                <a:cs typeface="Constantia"/>
                <a:sym typeface="Constantia"/>
              </a:rPr>
              <a:t>منوم اذا حد عنده أرق </a:t>
            </a:r>
            <a:endParaRPr>
              <a:latin typeface="Constantia"/>
              <a:ea typeface="Constantia"/>
              <a:cs typeface="Constantia"/>
              <a:sym typeface="Constantia"/>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sp>
        <p:nvSpPr>
          <p:cNvPr id="1076" name="Google Shape;1076;p153"/>
          <p:cNvSpPr txBox="1"/>
          <p:nvPr>
            <p:ph type="title"/>
          </p:nvPr>
        </p:nvSpPr>
        <p:spPr>
          <a:xfrm>
            <a:off x="1981200" y="0"/>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62626"/>
              </a:buClr>
              <a:buSzPts val="4400"/>
              <a:buFont typeface="Arial"/>
              <a:buNone/>
            </a:pPr>
            <a:r>
              <a:rPr lang="en-US">
                <a:latin typeface="Arial"/>
                <a:ea typeface="Arial"/>
                <a:cs typeface="Arial"/>
                <a:sym typeface="Arial"/>
              </a:rPr>
              <a:t>Star Anise </a:t>
            </a:r>
            <a:r>
              <a:rPr lang="en-US">
                <a:solidFill>
                  <a:srgbClr val="795E15"/>
                </a:solidFill>
                <a:latin typeface="Arial"/>
                <a:ea typeface="Arial"/>
                <a:cs typeface="Arial"/>
                <a:sym typeface="Arial"/>
              </a:rPr>
              <a:t>fruits يانسون صيني</a:t>
            </a:r>
            <a:r>
              <a:rPr lang="en-US">
                <a:latin typeface="Arial"/>
                <a:ea typeface="Arial"/>
                <a:cs typeface="Arial"/>
                <a:sym typeface="Arial"/>
              </a:rPr>
              <a:t> </a:t>
            </a:r>
            <a:endParaRPr>
              <a:latin typeface="Arial"/>
              <a:ea typeface="Arial"/>
              <a:cs typeface="Arial"/>
              <a:sym typeface="Arial"/>
            </a:endParaRPr>
          </a:p>
        </p:txBody>
      </p:sp>
      <p:sp>
        <p:nvSpPr>
          <p:cNvPr id="1077" name="Google Shape;1077;p153"/>
          <p:cNvSpPr txBox="1"/>
          <p:nvPr>
            <p:ph idx="1" type="body"/>
          </p:nvPr>
        </p:nvSpPr>
        <p:spPr>
          <a:xfrm>
            <a:off x="1524000" y="1295400"/>
            <a:ext cx="9144000" cy="5257800"/>
          </a:xfrm>
          <a:prstGeom prst="rect">
            <a:avLst/>
          </a:prstGeom>
          <a:noFill/>
          <a:ln>
            <a:noFill/>
          </a:ln>
        </p:spPr>
        <p:txBody>
          <a:bodyPr anchorCtr="0" anchor="t" bIns="45700" lIns="91425" spcFirstLastPara="1" rIns="91425" wrap="square" tIns="45700">
            <a:normAutofit/>
          </a:bodyPr>
          <a:lstStyle/>
          <a:p>
            <a:pPr indent="-285750" lvl="0" marL="285750" rtl="0" algn="l">
              <a:spcBef>
                <a:spcPts val="0"/>
              </a:spcBef>
              <a:spcAft>
                <a:spcPts val="0"/>
              </a:spcAft>
              <a:buSzPts val="2760"/>
              <a:buChar char="•"/>
            </a:pPr>
            <a:r>
              <a:rPr lang="en-US">
                <a:solidFill>
                  <a:srgbClr val="008000"/>
                </a:solidFill>
                <a:latin typeface="Constantia"/>
                <a:ea typeface="Constantia"/>
                <a:cs typeface="Constantia"/>
                <a:sym typeface="Constantia"/>
              </a:rPr>
              <a:t> </a:t>
            </a:r>
            <a:r>
              <a:rPr i="1" lang="en-US">
                <a:solidFill>
                  <a:srgbClr val="008000"/>
                </a:solidFill>
                <a:latin typeface="Constantia"/>
                <a:ea typeface="Constantia"/>
                <a:cs typeface="Constantia"/>
                <a:sym typeface="Constantia"/>
              </a:rPr>
              <a:t>Illicium verum</a:t>
            </a:r>
            <a:endParaRPr i="1">
              <a:solidFill>
                <a:srgbClr val="008000"/>
              </a:solidFill>
              <a:latin typeface="Constantia"/>
              <a:ea typeface="Constantia"/>
              <a:cs typeface="Constantia"/>
              <a:sym typeface="Constantia"/>
            </a:endParaRPr>
          </a:p>
          <a:p>
            <a:pPr indent="-285750" lvl="0" marL="285750" rtl="0" algn="l">
              <a:spcBef>
                <a:spcPts val="1080"/>
              </a:spcBef>
              <a:spcAft>
                <a:spcPts val="0"/>
              </a:spcAft>
              <a:buSzPts val="2760"/>
              <a:buChar char="•"/>
            </a:pPr>
            <a:r>
              <a:rPr lang="en-US">
                <a:latin typeface="Constantia"/>
                <a:ea typeface="Constantia"/>
                <a:cs typeface="Constantia"/>
                <a:sym typeface="Constantia"/>
              </a:rPr>
              <a:t>Family : Magnoliaceae </a:t>
            </a:r>
            <a:endParaRPr/>
          </a:p>
          <a:p>
            <a:pPr indent="-285750" lvl="0" marL="285750" rtl="0" algn="l">
              <a:spcBef>
                <a:spcPts val="1080"/>
              </a:spcBef>
              <a:spcAft>
                <a:spcPts val="0"/>
              </a:spcAft>
              <a:buSzPts val="2760"/>
              <a:buChar char="•"/>
            </a:pPr>
            <a:r>
              <a:rPr lang="en-US">
                <a:latin typeface="Constantia"/>
                <a:ea typeface="Constantia"/>
                <a:cs typeface="Constantia"/>
                <a:sym typeface="Constantia"/>
              </a:rPr>
              <a:t>Odor: aromatic .</a:t>
            </a:r>
            <a:endParaRPr/>
          </a:p>
          <a:p>
            <a:pPr indent="-285750" lvl="0" marL="285750" rtl="0" algn="l">
              <a:spcBef>
                <a:spcPts val="1080"/>
              </a:spcBef>
              <a:spcAft>
                <a:spcPts val="0"/>
              </a:spcAft>
              <a:buSzPts val="2760"/>
              <a:buChar char="•"/>
            </a:pPr>
            <a:r>
              <a:rPr lang="en-US">
                <a:latin typeface="Constantia"/>
                <a:ea typeface="Constantia"/>
                <a:cs typeface="Constantia"/>
                <a:sym typeface="Constantia"/>
              </a:rPr>
              <a:t>Origin : China &amp; Japan .</a:t>
            </a:r>
            <a:endParaRPr/>
          </a:p>
          <a:p>
            <a:pPr indent="-285750" lvl="0" marL="285750" rtl="0" algn="l">
              <a:spcBef>
                <a:spcPts val="1080"/>
              </a:spcBef>
              <a:spcAft>
                <a:spcPts val="0"/>
              </a:spcAft>
              <a:buSzPts val="2760"/>
              <a:buChar char="•"/>
            </a:pPr>
            <a:r>
              <a:rPr lang="en-US">
                <a:latin typeface="Constantia"/>
                <a:ea typeface="Constantia"/>
                <a:cs typeface="Constantia"/>
                <a:sym typeface="Constantia"/>
              </a:rPr>
              <a:t>Volatile oil (5%-9%):</a:t>
            </a:r>
            <a:r>
              <a:rPr lang="en-US">
                <a:solidFill>
                  <a:srgbClr val="0000FF"/>
                </a:solidFill>
                <a:latin typeface="Constantia"/>
                <a:ea typeface="Constantia"/>
                <a:cs typeface="Constantia"/>
                <a:sym typeface="Constantia"/>
              </a:rPr>
              <a:t> anethole </a:t>
            </a:r>
            <a:r>
              <a:rPr lang="en-US">
                <a:latin typeface="Constantia"/>
                <a:ea typeface="Constantia"/>
                <a:cs typeface="Constantia"/>
                <a:sym typeface="Constantia"/>
              </a:rPr>
              <a:t>(80%-90%)</a:t>
            </a:r>
            <a:endParaRPr/>
          </a:p>
          <a:p>
            <a:pPr indent="-285750" lvl="0" marL="285750" rtl="0" algn="l">
              <a:spcBef>
                <a:spcPts val="1080"/>
              </a:spcBef>
              <a:spcAft>
                <a:spcPts val="0"/>
              </a:spcAft>
              <a:buSzPts val="2760"/>
              <a:buChar char="•"/>
            </a:pPr>
            <a:r>
              <a:rPr lang="en-US">
                <a:latin typeface="Constantia"/>
                <a:ea typeface="Constantia"/>
                <a:cs typeface="Constantia"/>
                <a:sym typeface="Constantia"/>
              </a:rPr>
              <a:t>Uses: like Anise fruits uses </a:t>
            </a:r>
            <a:endParaRPr/>
          </a:p>
          <a:p>
            <a:pPr indent="-110490" lvl="0" marL="285750" rtl="0" algn="l">
              <a:spcBef>
                <a:spcPts val="1080"/>
              </a:spcBef>
              <a:spcAft>
                <a:spcPts val="0"/>
              </a:spcAft>
              <a:buSzPts val="2760"/>
              <a:buNone/>
            </a:pPr>
            <a:r>
              <a:t/>
            </a:r>
            <a:endParaRPr>
              <a:latin typeface="Constantia"/>
              <a:ea typeface="Constantia"/>
              <a:cs typeface="Constantia"/>
              <a:sym typeface="Constantia"/>
            </a:endParaRPr>
          </a:p>
        </p:txBody>
      </p:sp>
      <p:pic>
        <p:nvPicPr>
          <p:cNvPr descr="http://t1.gstatic.com/images?q=tbn:ANd9GcRGPnT9c1gTe3KtQCwKfmohkZkfPa7lYNLKUzbvILpiBUXbeN_-hA" id="1078" name="Google Shape;1078;p153"/>
          <p:cNvPicPr preferRelativeResize="0"/>
          <p:nvPr/>
        </p:nvPicPr>
        <p:blipFill rotWithShape="1">
          <a:blip r:embed="rId3">
            <a:alphaModFix/>
          </a:blip>
          <a:srcRect b="0" l="0" r="0" t="0"/>
          <a:stretch/>
        </p:blipFill>
        <p:spPr>
          <a:xfrm>
            <a:off x="7067325" y="4019013"/>
            <a:ext cx="3614530" cy="286669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sp>
        <p:nvSpPr>
          <p:cNvPr id="1083" name="Google Shape;1083;p154"/>
          <p:cNvSpPr txBox="1"/>
          <p:nvPr>
            <p:ph idx="1" type="body"/>
          </p:nvPr>
        </p:nvSpPr>
        <p:spPr>
          <a:xfrm>
            <a:off x="1752600" y="533400"/>
            <a:ext cx="7239000" cy="63246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2760"/>
              <a:buNone/>
            </a:pPr>
            <a:r>
              <a:t/>
            </a:r>
            <a:endParaRPr/>
          </a:p>
          <a:p>
            <a:pPr indent="0" lvl="0" marL="0" rtl="0" algn="l">
              <a:spcBef>
                <a:spcPts val="1080"/>
              </a:spcBef>
              <a:spcAft>
                <a:spcPts val="0"/>
              </a:spcAft>
              <a:buSzPts val="2760"/>
              <a:buNone/>
            </a:pPr>
            <a:r>
              <a:rPr lang="en-US"/>
              <a:t>Fennel, (شومر)</a:t>
            </a:r>
            <a:endParaRPr/>
          </a:p>
          <a:p>
            <a:pPr indent="-175260" lvl="0" marL="0" rtl="0" algn="l">
              <a:spcBef>
                <a:spcPts val="1080"/>
              </a:spcBef>
              <a:spcAft>
                <a:spcPts val="0"/>
              </a:spcAft>
              <a:buSzPts val="2760"/>
              <a:buChar char="•"/>
            </a:pPr>
            <a:r>
              <a:rPr i="1" lang="en-US"/>
              <a:t> </a:t>
            </a:r>
            <a:r>
              <a:rPr i="1" lang="en-US">
                <a:solidFill>
                  <a:srgbClr val="008000"/>
                </a:solidFill>
              </a:rPr>
              <a:t>Foeniculum vulgare</a:t>
            </a:r>
            <a:endParaRPr i="1">
              <a:solidFill>
                <a:srgbClr val="008000"/>
              </a:solidFill>
            </a:endParaRPr>
          </a:p>
          <a:p>
            <a:pPr indent="-175260" lvl="0" marL="0" rtl="0" algn="l">
              <a:spcBef>
                <a:spcPts val="1080"/>
              </a:spcBef>
              <a:spcAft>
                <a:spcPts val="0"/>
              </a:spcAft>
              <a:buSzPts val="2760"/>
              <a:buChar char="•"/>
            </a:pPr>
            <a:r>
              <a:rPr lang="en-US"/>
              <a:t> Family: Umbelliferae نفس العائلة لليانسون </a:t>
            </a:r>
            <a:endParaRPr i="1"/>
          </a:p>
          <a:p>
            <a:pPr indent="-175260" lvl="0" marL="0" rtl="0" algn="l">
              <a:spcBef>
                <a:spcPts val="1080"/>
              </a:spcBef>
              <a:spcAft>
                <a:spcPts val="0"/>
              </a:spcAft>
              <a:buSzPts val="2760"/>
              <a:buChar char="•"/>
            </a:pPr>
            <a:r>
              <a:rPr lang="en-US"/>
              <a:t> Fennel is used as a carminative بطلع الغازاتand is considered to be very safe and widely used as a supplement and spice.</a:t>
            </a:r>
            <a:endParaRPr/>
          </a:p>
          <a:p>
            <a:pPr indent="-175260" lvl="0" marL="0" rtl="0" algn="l">
              <a:spcBef>
                <a:spcPts val="1080"/>
              </a:spcBef>
              <a:spcAft>
                <a:spcPts val="0"/>
              </a:spcAft>
              <a:buSzPts val="2760"/>
              <a:buChar char="•"/>
            </a:pPr>
            <a:r>
              <a:rPr lang="en-US"/>
              <a:t> Fennel oil is used for the same indication and has been shown to be bacteriostatic.</a:t>
            </a:r>
            <a:endParaRPr/>
          </a:p>
          <a:p>
            <a:pPr indent="-285750" lvl="0" marL="285750" rtl="0" algn="l">
              <a:spcBef>
                <a:spcPts val="1080"/>
              </a:spcBef>
              <a:spcAft>
                <a:spcPts val="0"/>
              </a:spcAft>
              <a:buSzPts val="2760"/>
              <a:buFont typeface="Arial"/>
              <a:buChar char="•"/>
            </a:pPr>
            <a:r>
              <a:rPr lang="en-US"/>
              <a:t>Part used: </a:t>
            </a:r>
            <a:r>
              <a:rPr lang="en-US">
                <a:solidFill>
                  <a:srgbClr val="795E15"/>
                </a:solidFill>
              </a:rPr>
              <a:t>fruit</a:t>
            </a:r>
            <a:endParaRPr/>
          </a:p>
        </p:txBody>
      </p:sp>
      <p:pic>
        <p:nvPicPr>
          <p:cNvPr descr="fennel.jpg" id="1084" name="Google Shape;1084;p154"/>
          <p:cNvPicPr preferRelativeResize="0"/>
          <p:nvPr/>
        </p:nvPicPr>
        <p:blipFill rotWithShape="1">
          <a:blip r:embed="rId3">
            <a:alphaModFix/>
          </a:blip>
          <a:srcRect b="0" l="0" r="0" t="0"/>
          <a:stretch/>
        </p:blipFill>
        <p:spPr>
          <a:xfrm>
            <a:off x="5410200" y="4925364"/>
            <a:ext cx="2895600" cy="1804652"/>
          </a:xfrm>
          <a:prstGeom prst="rect">
            <a:avLst/>
          </a:prstGeom>
          <a:noFill/>
          <a:ln>
            <a:noFill/>
          </a:ln>
        </p:spPr>
      </p:pic>
      <p:pic>
        <p:nvPicPr>
          <p:cNvPr descr="shomar2.jpg" id="1085" name="Google Shape;1085;p154"/>
          <p:cNvPicPr preferRelativeResize="0"/>
          <p:nvPr/>
        </p:nvPicPr>
        <p:blipFill rotWithShape="1">
          <a:blip r:embed="rId4">
            <a:alphaModFix/>
          </a:blip>
          <a:srcRect b="0" l="0" r="0" t="0"/>
          <a:stretch/>
        </p:blipFill>
        <p:spPr>
          <a:xfrm>
            <a:off x="8924926" y="4238626"/>
            <a:ext cx="1743075" cy="2619375"/>
          </a:xfrm>
          <a:prstGeom prst="rect">
            <a:avLst/>
          </a:prstGeom>
          <a:noFill/>
          <a:ln>
            <a:noFill/>
          </a:ln>
        </p:spPr>
      </p:pic>
      <p:pic>
        <p:nvPicPr>
          <p:cNvPr descr="fenel plant.jpg" id="1086" name="Google Shape;1086;p154"/>
          <p:cNvPicPr preferRelativeResize="0"/>
          <p:nvPr/>
        </p:nvPicPr>
        <p:blipFill rotWithShape="1">
          <a:blip r:embed="rId5">
            <a:alphaModFix/>
          </a:blip>
          <a:srcRect b="0" l="0" r="0" t="0"/>
          <a:stretch/>
        </p:blipFill>
        <p:spPr>
          <a:xfrm>
            <a:off x="8153400" y="328613"/>
            <a:ext cx="2286000" cy="20574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p155"/>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62626"/>
              </a:buClr>
              <a:buSzPts val="3600"/>
              <a:buFont typeface="Constantia"/>
              <a:buNone/>
            </a:pPr>
            <a:r>
              <a:rPr b="1" lang="en-US" sz="3600">
                <a:latin typeface="Constantia"/>
                <a:ea typeface="Constantia"/>
                <a:cs typeface="Constantia"/>
                <a:sym typeface="Constantia"/>
              </a:rPr>
              <a:t>Fennel</a:t>
            </a:r>
            <a:endParaRPr/>
          </a:p>
        </p:txBody>
      </p:sp>
      <p:sp>
        <p:nvSpPr>
          <p:cNvPr id="1092" name="Google Shape;1092;p155"/>
          <p:cNvSpPr txBox="1"/>
          <p:nvPr>
            <p:ph idx="1" type="body"/>
          </p:nvPr>
        </p:nvSpPr>
        <p:spPr>
          <a:xfrm>
            <a:off x="1295401" y="2556932"/>
            <a:ext cx="9601196" cy="3318936"/>
          </a:xfrm>
          <a:prstGeom prst="rect">
            <a:avLst/>
          </a:prstGeom>
          <a:noFill/>
          <a:ln>
            <a:noFill/>
          </a:ln>
        </p:spPr>
        <p:txBody>
          <a:bodyPr anchorCtr="0" anchor="t" bIns="45700" lIns="91425" spcFirstLastPara="1" rIns="91425" wrap="square" tIns="45700">
            <a:normAutofit fontScale="47500" lnSpcReduction="20000"/>
          </a:bodyPr>
          <a:lstStyle/>
          <a:p>
            <a:pPr indent="0" lvl="0" marL="0" rtl="0" algn="l">
              <a:spcBef>
                <a:spcPts val="0"/>
              </a:spcBef>
              <a:spcAft>
                <a:spcPts val="0"/>
              </a:spcAft>
              <a:buSzPct val="115000"/>
              <a:buNone/>
            </a:pPr>
            <a:r>
              <a:rPr lang="en-US">
                <a:latin typeface="Constantia"/>
                <a:ea typeface="Constantia"/>
                <a:cs typeface="Constantia"/>
                <a:sym typeface="Constantia"/>
              </a:rPr>
              <a:t>Constituents </a:t>
            </a:r>
            <a:endParaRPr>
              <a:latin typeface="Constantia"/>
              <a:ea typeface="Constantia"/>
              <a:cs typeface="Constantia"/>
              <a:sym typeface="Constantia"/>
            </a:endParaRPr>
          </a:p>
          <a:p>
            <a:pPr indent="-285750" lvl="0" marL="285750" rtl="0" algn="l">
              <a:spcBef>
                <a:spcPts val="828"/>
              </a:spcBef>
              <a:spcAft>
                <a:spcPts val="0"/>
              </a:spcAft>
              <a:buSzPct val="115000"/>
              <a:buChar char="•"/>
            </a:pPr>
            <a:r>
              <a:rPr lang="en-US">
                <a:latin typeface="Constantia"/>
                <a:ea typeface="Constantia"/>
                <a:cs typeface="Constantia"/>
                <a:sym typeface="Constantia"/>
              </a:rPr>
              <a:t>Volatile oil:</a:t>
            </a:r>
            <a:endParaRPr/>
          </a:p>
          <a:p>
            <a:pPr indent="0" lvl="0" marL="0" rtl="0" algn="l">
              <a:spcBef>
                <a:spcPts val="828"/>
              </a:spcBef>
              <a:spcAft>
                <a:spcPts val="0"/>
              </a:spcAft>
              <a:buSzPct val="115000"/>
              <a:buNone/>
            </a:pPr>
            <a:r>
              <a:rPr lang="en-US">
                <a:latin typeface="Constantia"/>
                <a:ea typeface="Constantia"/>
                <a:cs typeface="Constantia"/>
                <a:sym typeface="Constantia"/>
              </a:rPr>
              <a:t>	</a:t>
            </a:r>
            <a:r>
              <a:rPr lang="en-US">
                <a:solidFill>
                  <a:srgbClr val="0000FF"/>
                </a:solidFill>
                <a:latin typeface="Constantia"/>
                <a:ea typeface="Constantia"/>
                <a:cs typeface="Constantia"/>
                <a:sym typeface="Constantia"/>
              </a:rPr>
              <a:t>Fenchone </a:t>
            </a:r>
            <a:endParaRPr>
              <a:solidFill>
                <a:srgbClr val="0000FF"/>
              </a:solidFill>
              <a:latin typeface="Constantia"/>
              <a:ea typeface="Constantia"/>
              <a:cs typeface="Constantia"/>
              <a:sym typeface="Constantia"/>
            </a:endParaRPr>
          </a:p>
          <a:p>
            <a:pPr indent="0" lvl="0" marL="0" rtl="0" algn="l">
              <a:spcBef>
                <a:spcPts val="828"/>
              </a:spcBef>
              <a:spcAft>
                <a:spcPts val="0"/>
              </a:spcAft>
              <a:buSzPct val="115000"/>
              <a:buNone/>
            </a:pPr>
            <a:r>
              <a:rPr lang="en-US">
                <a:solidFill>
                  <a:srgbClr val="0000FF"/>
                </a:solidFill>
                <a:latin typeface="Constantia"/>
                <a:ea typeface="Constantia"/>
                <a:cs typeface="Constantia"/>
                <a:sym typeface="Constantia"/>
              </a:rPr>
              <a:t>	Anethole</a:t>
            </a:r>
            <a:endParaRPr>
              <a:solidFill>
                <a:srgbClr val="0000FF"/>
              </a:solidFill>
              <a:latin typeface="Constantia"/>
              <a:ea typeface="Constantia"/>
              <a:cs typeface="Constantia"/>
              <a:sym typeface="Constantia"/>
            </a:endParaRPr>
          </a:p>
          <a:p>
            <a:pPr indent="0" lvl="0" marL="0" rtl="0" algn="l">
              <a:spcBef>
                <a:spcPts val="828"/>
              </a:spcBef>
              <a:spcAft>
                <a:spcPts val="0"/>
              </a:spcAft>
              <a:buSzPct val="115000"/>
              <a:buNone/>
            </a:pPr>
            <a:r>
              <a:rPr lang="en-US">
                <a:solidFill>
                  <a:srgbClr val="0000FF"/>
                </a:solidFill>
                <a:latin typeface="Constantia"/>
                <a:ea typeface="Constantia"/>
                <a:cs typeface="Constantia"/>
                <a:sym typeface="Constantia"/>
              </a:rPr>
              <a:t>	limonene</a:t>
            </a:r>
            <a:endParaRPr>
              <a:solidFill>
                <a:srgbClr val="0000FF"/>
              </a:solidFill>
              <a:latin typeface="Constantia"/>
              <a:ea typeface="Constantia"/>
              <a:cs typeface="Constantia"/>
              <a:sym typeface="Constantia"/>
            </a:endParaRPr>
          </a:p>
          <a:p>
            <a:pPr indent="-202501" lvl="0" marL="285750" rtl="0" algn="l">
              <a:spcBef>
                <a:spcPts val="828"/>
              </a:spcBef>
              <a:spcAft>
                <a:spcPts val="0"/>
              </a:spcAft>
              <a:buSzPct val="115000"/>
              <a:buNone/>
            </a:pPr>
            <a:r>
              <a:t/>
            </a:r>
            <a:endParaRPr>
              <a:latin typeface="Constantia"/>
              <a:ea typeface="Constantia"/>
              <a:cs typeface="Constantia"/>
              <a:sym typeface="Constantia"/>
            </a:endParaRPr>
          </a:p>
          <a:p>
            <a:pPr indent="0" lvl="0" marL="0" rtl="0" algn="l">
              <a:spcBef>
                <a:spcPts val="828"/>
              </a:spcBef>
              <a:spcAft>
                <a:spcPts val="0"/>
              </a:spcAft>
              <a:buSzPct val="115000"/>
              <a:buNone/>
            </a:pPr>
            <a:r>
              <a:rPr lang="en-US">
                <a:latin typeface="Constantia"/>
                <a:ea typeface="Constantia"/>
                <a:cs typeface="Constantia"/>
                <a:sym typeface="Constantia"/>
              </a:rPr>
              <a:t>Uses</a:t>
            </a:r>
            <a:endParaRPr/>
          </a:p>
          <a:p>
            <a:pPr indent="-285750" lvl="0" marL="285750" rtl="0" algn="l">
              <a:spcBef>
                <a:spcPts val="828"/>
              </a:spcBef>
              <a:spcAft>
                <a:spcPts val="0"/>
              </a:spcAft>
              <a:buSzPct val="115000"/>
              <a:buChar char="•"/>
            </a:pPr>
            <a:r>
              <a:rPr lang="en-US">
                <a:latin typeface="Constantia"/>
                <a:ea typeface="Constantia"/>
                <a:cs typeface="Constantia"/>
                <a:sym typeface="Constantia"/>
              </a:rPr>
              <a:t>Carminative.</a:t>
            </a:r>
            <a:endParaRPr/>
          </a:p>
          <a:p>
            <a:pPr indent="-285750" lvl="0" marL="285750" rtl="0" algn="l">
              <a:spcBef>
                <a:spcPts val="828"/>
              </a:spcBef>
              <a:spcAft>
                <a:spcPts val="0"/>
              </a:spcAft>
              <a:buSzPct val="115000"/>
              <a:buChar char="•"/>
            </a:pPr>
            <a:r>
              <a:rPr lang="en-US">
                <a:latin typeface="Constantia"/>
                <a:ea typeface="Constantia"/>
                <a:cs typeface="Constantia"/>
                <a:sym typeface="Constantia"/>
              </a:rPr>
              <a:t>Antispasmodic.</a:t>
            </a:r>
            <a:endParaRPr/>
          </a:p>
          <a:p>
            <a:pPr indent="-285750" lvl="0" marL="285750" rtl="0" algn="l">
              <a:spcBef>
                <a:spcPts val="828"/>
              </a:spcBef>
              <a:spcAft>
                <a:spcPts val="0"/>
              </a:spcAft>
              <a:buSzPct val="115000"/>
              <a:buChar char="•"/>
            </a:pPr>
            <a:r>
              <a:rPr lang="en-US">
                <a:latin typeface="Constantia"/>
                <a:ea typeface="Constantia"/>
                <a:cs typeface="Constantia"/>
                <a:sym typeface="Constantia"/>
              </a:rPr>
              <a:t>Flavoring agent.</a:t>
            </a:r>
            <a:endParaRPr>
              <a:latin typeface="Constantia"/>
              <a:ea typeface="Constantia"/>
              <a:cs typeface="Constantia"/>
              <a:sym typeface="Constantia"/>
            </a:endParaRPr>
          </a:p>
          <a:p>
            <a:pPr indent="-285750" lvl="0" marL="285750" rtl="0" algn="l">
              <a:spcBef>
                <a:spcPts val="828"/>
              </a:spcBef>
              <a:spcAft>
                <a:spcPts val="0"/>
              </a:spcAft>
              <a:buSzPct val="115000"/>
              <a:buChar char="•"/>
            </a:pPr>
            <a:r>
              <a:rPr lang="en-US">
                <a:latin typeface="Constantia"/>
                <a:ea typeface="Constantia"/>
                <a:cs typeface="Constantia"/>
                <a:sym typeface="Constantia"/>
              </a:rPr>
              <a:t>For menstrual pains.</a:t>
            </a:r>
            <a:endParaRPr/>
          </a:p>
          <a:p>
            <a:pPr indent="-285750" lvl="0" marL="285750" rtl="0" algn="l">
              <a:spcBef>
                <a:spcPts val="828"/>
              </a:spcBef>
              <a:spcAft>
                <a:spcPts val="0"/>
              </a:spcAft>
              <a:buSzPct val="115000"/>
              <a:buChar char="•"/>
            </a:pPr>
            <a:r>
              <a:rPr lang="en-US">
                <a:latin typeface="Constantia"/>
                <a:ea typeface="Constantia"/>
                <a:cs typeface="Constantia"/>
                <a:sym typeface="Constantia"/>
              </a:rPr>
              <a:t>Stomachic. بفتح الشهية </a:t>
            </a:r>
            <a:endParaRPr>
              <a:latin typeface="Constantia"/>
              <a:ea typeface="Constantia"/>
              <a:cs typeface="Constantia"/>
              <a:sym typeface="Constantia"/>
            </a:endParaRPr>
          </a:p>
          <a:p>
            <a:pPr indent="-609600" lvl="0" marL="609600" rtl="0" algn="l">
              <a:spcBef>
                <a:spcPts val="942"/>
              </a:spcBef>
              <a:spcAft>
                <a:spcPts val="0"/>
              </a:spcAft>
              <a:buSzPct val="115000"/>
              <a:buNone/>
            </a:pPr>
            <a:r>
              <a:t/>
            </a:r>
            <a:endParaRPr b="1" sz="3600">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p156"/>
          <p:cNvSpPr txBox="1"/>
          <p:nvPr>
            <p:ph type="title"/>
          </p:nvPr>
        </p:nvSpPr>
        <p:spPr>
          <a:xfrm>
            <a:off x="1965960" y="228600"/>
            <a:ext cx="8229600" cy="1935162"/>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62626"/>
              </a:buClr>
              <a:buSzPts val="4400"/>
              <a:buFont typeface="Arial"/>
              <a:buNone/>
            </a:pPr>
            <a:r>
              <a:rPr lang="en-US">
                <a:latin typeface="Arial"/>
                <a:ea typeface="Arial"/>
                <a:cs typeface="Arial"/>
                <a:sym typeface="Arial"/>
              </a:rPr>
              <a:t>Coriander</a:t>
            </a:r>
            <a:r>
              <a:rPr b="1" lang="en-US" sz="4800">
                <a:latin typeface="Arial"/>
                <a:ea typeface="Arial"/>
                <a:cs typeface="Arial"/>
                <a:sym typeface="Arial"/>
              </a:rPr>
              <a:t> </a:t>
            </a:r>
            <a:r>
              <a:rPr lang="en-US">
                <a:solidFill>
                  <a:srgbClr val="9D3232"/>
                </a:solidFill>
                <a:latin typeface="Arial"/>
                <a:ea typeface="Arial"/>
                <a:cs typeface="Arial"/>
                <a:sym typeface="Arial"/>
              </a:rPr>
              <a:t>fruits</a:t>
            </a:r>
            <a:r>
              <a:rPr lang="en-US">
                <a:latin typeface="Arial"/>
                <a:ea typeface="Arial"/>
                <a:cs typeface="Arial"/>
                <a:sym typeface="Arial"/>
              </a:rPr>
              <a:t>:</a:t>
            </a:r>
            <a:endParaRPr b="1" sz="4800">
              <a:latin typeface="Arial"/>
              <a:ea typeface="Arial"/>
              <a:cs typeface="Arial"/>
              <a:sym typeface="Arial"/>
            </a:endParaRPr>
          </a:p>
        </p:txBody>
      </p:sp>
      <p:sp>
        <p:nvSpPr>
          <p:cNvPr id="1098" name="Google Shape;1098;p156"/>
          <p:cNvSpPr txBox="1"/>
          <p:nvPr>
            <p:ph idx="1" type="body"/>
          </p:nvPr>
        </p:nvSpPr>
        <p:spPr>
          <a:xfrm>
            <a:off x="1981200" y="2743200"/>
            <a:ext cx="8458200" cy="3886200"/>
          </a:xfrm>
          <a:prstGeom prst="rect">
            <a:avLst/>
          </a:prstGeom>
          <a:noFill/>
          <a:ln>
            <a:noFill/>
          </a:ln>
        </p:spPr>
        <p:txBody>
          <a:bodyPr anchorCtr="0" anchor="t" bIns="45700" lIns="91425" spcFirstLastPara="1" rIns="91425" wrap="square" tIns="45700">
            <a:normAutofit/>
          </a:bodyPr>
          <a:lstStyle/>
          <a:p>
            <a:pPr indent="-175260" lvl="0" marL="0" rtl="0" algn="l">
              <a:spcBef>
                <a:spcPts val="0"/>
              </a:spcBef>
              <a:spcAft>
                <a:spcPts val="0"/>
              </a:spcAft>
              <a:buSzPts val="2760"/>
              <a:buChar char="•"/>
            </a:pPr>
            <a:r>
              <a:rPr lang="en-US">
                <a:latin typeface="Constantia"/>
                <a:ea typeface="Constantia"/>
                <a:cs typeface="Constantia"/>
                <a:sym typeface="Constantia"/>
              </a:rPr>
              <a:t> </a:t>
            </a:r>
            <a:r>
              <a:rPr i="1" lang="en-US">
                <a:solidFill>
                  <a:srgbClr val="008000"/>
                </a:solidFill>
                <a:latin typeface="Constantia"/>
                <a:ea typeface="Constantia"/>
                <a:cs typeface="Constantia"/>
                <a:sym typeface="Constantia"/>
              </a:rPr>
              <a:t>Coriandrum sativum</a:t>
            </a:r>
            <a:endParaRPr i="1">
              <a:solidFill>
                <a:srgbClr val="008000"/>
              </a:solidFill>
              <a:latin typeface="Constantia"/>
              <a:ea typeface="Constantia"/>
              <a:cs typeface="Constantia"/>
              <a:sym typeface="Constantia"/>
            </a:endParaRPr>
          </a:p>
          <a:p>
            <a:pPr indent="-175260" lvl="0" marL="0" rtl="0" algn="l">
              <a:spcBef>
                <a:spcPts val="1080"/>
              </a:spcBef>
              <a:spcAft>
                <a:spcPts val="0"/>
              </a:spcAft>
              <a:buSzPts val="2760"/>
              <a:buChar char="•"/>
            </a:pPr>
            <a:r>
              <a:rPr lang="en-US">
                <a:latin typeface="Constantia"/>
                <a:ea typeface="Constantia"/>
                <a:cs typeface="Constantia"/>
                <a:sym typeface="Constantia"/>
              </a:rPr>
              <a:t> Family : Umbelliferae</a:t>
            </a:r>
            <a:endParaRPr>
              <a:latin typeface="Constantia"/>
              <a:ea typeface="Constantia"/>
              <a:cs typeface="Constantia"/>
              <a:sym typeface="Constantia"/>
            </a:endParaRPr>
          </a:p>
          <a:p>
            <a:pPr indent="0" lvl="0" marL="0" rtl="0" algn="l">
              <a:spcBef>
                <a:spcPts val="1080"/>
              </a:spcBef>
              <a:spcAft>
                <a:spcPts val="0"/>
              </a:spcAft>
              <a:buSzPts val="2760"/>
              <a:buNone/>
            </a:pPr>
            <a:r>
              <a:t/>
            </a:r>
            <a:endParaRPr>
              <a:latin typeface="Constantia"/>
              <a:ea typeface="Constantia"/>
              <a:cs typeface="Constantia"/>
              <a:sym typeface="Constantia"/>
            </a:endParaRPr>
          </a:p>
          <a:p>
            <a:pPr indent="-175260" lvl="0" marL="0" rtl="0" algn="l">
              <a:spcBef>
                <a:spcPts val="1080"/>
              </a:spcBef>
              <a:spcAft>
                <a:spcPts val="0"/>
              </a:spcAft>
              <a:buSzPts val="2760"/>
              <a:buChar char="•"/>
            </a:pPr>
            <a:r>
              <a:rPr lang="en-US"/>
              <a:t> Constituents:</a:t>
            </a:r>
            <a:endParaRPr/>
          </a:p>
          <a:p>
            <a:pPr indent="0" lvl="0" marL="0" rtl="0" algn="l">
              <a:spcBef>
                <a:spcPts val="1080"/>
              </a:spcBef>
              <a:spcAft>
                <a:spcPts val="0"/>
              </a:spcAft>
              <a:buSzPts val="2760"/>
              <a:buNone/>
            </a:pPr>
            <a:r>
              <a:rPr lang="en-US"/>
              <a:t>Volatile oil 0.8-1.0%:</a:t>
            </a:r>
            <a:endParaRPr/>
          </a:p>
          <a:p>
            <a:pPr indent="0" lvl="0" marL="0" rtl="0" algn="l">
              <a:spcBef>
                <a:spcPts val="1080"/>
              </a:spcBef>
              <a:spcAft>
                <a:spcPts val="0"/>
              </a:spcAft>
              <a:buSzPts val="2760"/>
              <a:buNone/>
            </a:pPr>
            <a:r>
              <a:rPr lang="en-US"/>
              <a:t>1.</a:t>
            </a:r>
            <a:r>
              <a:rPr lang="en-US">
                <a:solidFill>
                  <a:srgbClr val="0000FF"/>
                </a:solidFill>
              </a:rPr>
              <a:t> Linalool </a:t>
            </a:r>
            <a:r>
              <a:rPr lang="en-US"/>
              <a:t>70%</a:t>
            </a:r>
            <a:endParaRPr/>
          </a:p>
          <a:p>
            <a:pPr indent="0" lvl="0" marL="0" rtl="0" algn="l">
              <a:spcBef>
                <a:spcPts val="1080"/>
              </a:spcBef>
              <a:spcAft>
                <a:spcPts val="0"/>
              </a:spcAft>
              <a:buSzPts val="2760"/>
              <a:buNone/>
            </a:pPr>
            <a:r>
              <a:rPr lang="en-US"/>
              <a:t>2. </a:t>
            </a:r>
            <a:r>
              <a:rPr lang="en-US">
                <a:solidFill>
                  <a:srgbClr val="0000FF"/>
                </a:solidFill>
              </a:rPr>
              <a:t>Geraniol</a:t>
            </a:r>
            <a:endParaRPr>
              <a:solidFill>
                <a:srgbClr val="0000FF"/>
              </a:solidFill>
            </a:endParaRPr>
          </a:p>
          <a:p>
            <a:pPr indent="0" lvl="0" marL="0" rtl="0" algn="l">
              <a:spcBef>
                <a:spcPts val="1080"/>
              </a:spcBef>
              <a:spcAft>
                <a:spcPts val="0"/>
              </a:spcAft>
              <a:buSzPts val="2760"/>
              <a:buNone/>
            </a:pPr>
            <a:r>
              <a:t/>
            </a:r>
            <a:endParaRPr>
              <a:latin typeface="Constantia"/>
              <a:ea typeface="Constantia"/>
              <a:cs typeface="Constantia"/>
              <a:sym typeface="Constantia"/>
            </a:endParaRPr>
          </a:p>
          <a:p>
            <a:pPr indent="-285750" lvl="0" marL="285750" rtl="0" algn="l">
              <a:spcBef>
                <a:spcPts val="1080"/>
              </a:spcBef>
              <a:spcAft>
                <a:spcPts val="0"/>
              </a:spcAft>
              <a:buSzPts val="2760"/>
              <a:buFont typeface="Garamond"/>
              <a:buNone/>
            </a:pPr>
            <a:r>
              <a:t/>
            </a:r>
            <a:endParaRPr b="1">
              <a:latin typeface="Arial"/>
              <a:ea typeface="Arial"/>
              <a:cs typeface="Arial"/>
              <a:sym typeface="Arial"/>
            </a:endParaRPr>
          </a:p>
        </p:txBody>
      </p:sp>
      <p:pic>
        <p:nvPicPr>
          <p:cNvPr descr="coriander 23" id="1099" name="Google Shape;1099;p156">
            <a:hlinkClick action="ppaction://hlinksldjump" r:id="rId3"/>
          </p:cNvPr>
          <p:cNvPicPr preferRelativeResize="0"/>
          <p:nvPr/>
        </p:nvPicPr>
        <p:blipFill rotWithShape="1">
          <a:blip r:embed="rId4">
            <a:alphaModFix/>
          </a:blip>
          <a:srcRect b="0" l="0" r="0" t="0"/>
          <a:stretch/>
        </p:blipFill>
        <p:spPr>
          <a:xfrm>
            <a:off x="7516707" y="609601"/>
            <a:ext cx="2961640" cy="2514600"/>
          </a:xfrm>
          <a:prstGeom prst="rect">
            <a:avLst/>
          </a:prstGeom>
          <a:noFill/>
          <a:ln>
            <a:noFill/>
          </a:ln>
        </p:spPr>
      </p:pic>
      <p:pic>
        <p:nvPicPr>
          <p:cNvPr descr="coriander" id="1100" name="Google Shape;1100;p156">
            <a:hlinkClick action="ppaction://hlinksldjump" r:id="rId5"/>
          </p:cNvPr>
          <p:cNvPicPr preferRelativeResize="0"/>
          <p:nvPr/>
        </p:nvPicPr>
        <p:blipFill rotWithShape="1">
          <a:blip r:embed="rId6">
            <a:alphaModFix/>
          </a:blip>
          <a:srcRect b="0" l="0" r="0" t="0"/>
          <a:stretch/>
        </p:blipFill>
        <p:spPr>
          <a:xfrm>
            <a:off x="7696731" y="3886201"/>
            <a:ext cx="2890089" cy="28860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
        <p:nvSpPr>
          <p:cNvPr id="1105" name="Google Shape;1105;p157"/>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62626"/>
              </a:buClr>
              <a:buSzPts val="4400"/>
              <a:buFont typeface="Arial"/>
              <a:buNone/>
            </a:pPr>
            <a:r>
              <a:rPr lang="en-US">
                <a:latin typeface="Arial"/>
                <a:ea typeface="Arial"/>
                <a:cs typeface="Arial"/>
                <a:sym typeface="Arial"/>
              </a:rPr>
              <a:t>Coriander الكزبرة </a:t>
            </a:r>
            <a:endParaRPr>
              <a:latin typeface="Arial"/>
              <a:ea typeface="Arial"/>
              <a:cs typeface="Arial"/>
              <a:sym typeface="Arial"/>
            </a:endParaRPr>
          </a:p>
        </p:txBody>
      </p:sp>
      <p:sp>
        <p:nvSpPr>
          <p:cNvPr id="1106" name="Google Shape;1106;p157"/>
          <p:cNvSpPr txBox="1"/>
          <p:nvPr>
            <p:ph idx="1" type="body"/>
          </p:nvPr>
        </p:nvSpPr>
        <p:spPr>
          <a:xfrm>
            <a:off x="1295401" y="2556932"/>
            <a:ext cx="9601196" cy="3318936"/>
          </a:xfrm>
          <a:prstGeom prst="rect">
            <a:avLst/>
          </a:prstGeom>
          <a:noFill/>
          <a:ln>
            <a:noFill/>
          </a:ln>
        </p:spPr>
        <p:txBody>
          <a:bodyPr anchorCtr="0" anchor="t" bIns="45700" lIns="91425" spcFirstLastPara="1" rIns="91425" wrap="square" tIns="45700">
            <a:normAutofit fontScale="92500" lnSpcReduction="10000"/>
          </a:bodyPr>
          <a:lstStyle/>
          <a:p>
            <a:pPr indent="-162115" lvl="0" marL="0" rtl="0" algn="l">
              <a:spcBef>
                <a:spcPts val="0"/>
              </a:spcBef>
              <a:spcAft>
                <a:spcPts val="0"/>
              </a:spcAft>
              <a:buSzPct val="115000"/>
              <a:buChar char="•"/>
            </a:pPr>
            <a:r>
              <a:rPr lang="en-US">
                <a:latin typeface="Constantia"/>
                <a:ea typeface="Constantia"/>
                <a:cs typeface="Constantia"/>
                <a:sym typeface="Constantia"/>
              </a:rPr>
              <a:t> Uses</a:t>
            </a:r>
            <a:endParaRPr>
              <a:latin typeface="Constantia"/>
              <a:ea typeface="Constantia"/>
              <a:cs typeface="Constantia"/>
              <a:sym typeface="Constantia"/>
            </a:endParaRPr>
          </a:p>
          <a:p>
            <a:pPr indent="0" lvl="0" marL="0" rtl="0" algn="l">
              <a:spcBef>
                <a:spcPts val="1044"/>
              </a:spcBef>
              <a:spcAft>
                <a:spcPts val="0"/>
              </a:spcAft>
              <a:buSzPct val="115000"/>
              <a:buNone/>
            </a:pPr>
            <a:r>
              <a:rPr lang="en-US">
                <a:latin typeface="Constantia"/>
                <a:ea typeface="Constantia"/>
                <a:cs typeface="Constantia"/>
                <a:sym typeface="Constantia"/>
              </a:rPr>
              <a:t>1-Carminative.</a:t>
            </a:r>
            <a:endParaRPr/>
          </a:p>
          <a:p>
            <a:pPr indent="0" lvl="0" marL="0" rtl="0" algn="l">
              <a:spcBef>
                <a:spcPts val="1044"/>
              </a:spcBef>
              <a:spcAft>
                <a:spcPts val="0"/>
              </a:spcAft>
              <a:buSzPct val="115000"/>
              <a:buNone/>
            </a:pPr>
            <a:r>
              <a:rPr lang="en-US">
                <a:latin typeface="Constantia"/>
                <a:ea typeface="Constantia"/>
                <a:cs typeface="Constantia"/>
                <a:sym typeface="Constantia"/>
              </a:rPr>
              <a:t>2-Condemint. بالبهار بالأكل </a:t>
            </a:r>
            <a:endParaRPr>
              <a:latin typeface="Constantia"/>
              <a:ea typeface="Constantia"/>
              <a:cs typeface="Constantia"/>
              <a:sym typeface="Constantia"/>
            </a:endParaRPr>
          </a:p>
          <a:p>
            <a:pPr indent="0" lvl="0" marL="0" rtl="0" algn="l">
              <a:spcBef>
                <a:spcPts val="1044"/>
              </a:spcBef>
              <a:spcAft>
                <a:spcPts val="0"/>
              </a:spcAft>
              <a:buSzPct val="115000"/>
              <a:buNone/>
            </a:pPr>
            <a:r>
              <a:rPr lang="en-US">
                <a:latin typeface="Constantia"/>
                <a:ea typeface="Constantia"/>
                <a:cs typeface="Constantia"/>
                <a:sym typeface="Constantia"/>
              </a:rPr>
              <a:t>3-Anti-bad breath.</a:t>
            </a:r>
            <a:endParaRPr/>
          </a:p>
          <a:p>
            <a:pPr indent="0" lvl="0" marL="0" rtl="0" algn="l">
              <a:spcBef>
                <a:spcPts val="1044"/>
              </a:spcBef>
              <a:spcAft>
                <a:spcPts val="0"/>
              </a:spcAft>
              <a:buSzPct val="115000"/>
              <a:buNone/>
            </a:pPr>
            <a:r>
              <a:rPr lang="en-US">
                <a:latin typeface="Constantia"/>
                <a:ea typeface="Constantia"/>
                <a:cs typeface="Constantia"/>
                <a:sym typeface="Constantia"/>
              </a:rPr>
              <a:t>4- Aphrodisiac. يزيد الرغبة الجنسية</a:t>
            </a:r>
            <a:endParaRPr>
              <a:latin typeface="Constantia"/>
              <a:ea typeface="Constantia"/>
              <a:cs typeface="Constantia"/>
              <a:sym typeface="Constantia"/>
            </a:endParaRPr>
          </a:p>
          <a:p>
            <a:pPr indent="0" lvl="0" marL="0" rtl="0" algn="l">
              <a:spcBef>
                <a:spcPts val="1044"/>
              </a:spcBef>
              <a:spcAft>
                <a:spcPts val="0"/>
              </a:spcAft>
              <a:buSzPct val="115000"/>
              <a:buNone/>
            </a:pPr>
            <a:r>
              <a:rPr lang="en-US">
                <a:latin typeface="Constantia"/>
                <a:ea typeface="Constantia"/>
                <a:cs typeface="Constantia"/>
                <a:sym typeface="Constantia"/>
              </a:rPr>
              <a:t>5-Flavoring agent.</a:t>
            </a:r>
            <a:br>
              <a:rPr lang="en-US">
                <a:latin typeface="Constantia"/>
                <a:ea typeface="Constantia"/>
                <a:cs typeface="Constantia"/>
                <a:sym typeface="Constantia"/>
              </a:rPr>
            </a:br>
            <a:br>
              <a:rPr lang="en-US">
                <a:latin typeface="Constantia"/>
                <a:ea typeface="Constantia"/>
                <a:cs typeface="Constantia"/>
                <a:sym typeface="Constantia"/>
              </a:rPr>
            </a:br>
            <a:r>
              <a:rPr lang="en-US">
                <a:latin typeface="Constantia"/>
                <a:ea typeface="Constantia"/>
                <a:cs typeface="Constantia"/>
                <a:sym typeface="Constantia"/>
              </a:rPr>
              <a:t>كزبرة، نعنع، بقدونس بشيلوا روائح الفم</a:t>
            </a:r>
            <a:endParaRPr>
              <a:latin typeface="Constantia"/>
              <a:ea typeface="Constantia"/>
              <a:cs typeface="Constantia"/>
              <a:sym typeface="Constantia"/>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sp>
        <p:nvSpPr>
          <p:cNvPr id="1111" name="Google Shape;1111;p158"/>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62626"/>
              </a:buClr>
              <a:buSzPts val="4400"/>
              <a:buFont typeface="Arial"/>
              <a:buNone/>
            </a:pPr>
            <a:r>
              <a:rPr lang="en-US">
                <a:latin typeface="Arial"/>
                <a:ea typeface="Arial"/>
                <a:cs typeface="Arial"/>
                <a:sym typeface="Arial"/>
              </a:rPr>
              <a:t>Cumin كمون </a:t>
            </a:r>
            <a:endParaRPr>
              <a:latin typeface="Arial"/>
              <a:ea typeface="Arial"/>
              <a:cs typeface="Arial"/>
              <a:sym typeface="Arial"/>
            </a:endParaRPr>
          </a:p>
        </p:txBody>
      </p:sp>
      <p:sp>
        <p:nvSpPr>
          <p:cNvPr id="1112" name="Google Shape;1112;p158"/>
          <p:cNvSpPr txBox="1"/>
          <p:nvPr>
            <p:ph idx="1" type="body"/>
          </p:nvPr>
        </p:nvSpPr>
        <p:spPr>
          <a:xfrm>
            <a:off x="1295401" y="2556932"/>
            <a:ext cx="9601196" cy="3318936"/>
          </a:xfrm>
          <a:prstGeom prst="rect">
            <a:avLst/>
          </a:prstGeom>
          <a:noFill/>
          <a:ln>
            <a:noFill/>
          </a:ln>
        </p:spPr>
        <p:txBody>
          <a:bodyPr anchorCtr="0" anchor="t" bIns="45700" lIns="91425" spcFirstLastPara="1" rIns="91425" wrap="square" tIns="45700">
            <a:normAutofit lnSpcReduction="10000"/>
          </a:bodyPr>
          <a:lstStyle/>
          <a:p>
            <a:pPr indent="-175260" lvl="0" marL="0" rtl="0" algn="l">
              <a:spcBef>
                <a:spcPts val="0"/>
              </a:spcBef>
              <a:spcAft>
                <a:spcPts val="0"/>
              </a:spcAft>
              <a:buSzPts val="2760"/>
              <a:buChar char="•"/>
            </a:pPr>
            <a:r>
              <a:rPr i="1" lang="en-US">
                <a:solidFill>
                  <a:srgbClr val="008000"/>
                </a:solidFill>
                <a:latin typeface="Constantia"/>
                <a:ea typeface="Constantia"/>
                <a:cs typeface="Constantia"/>
                <a:sym typeface="Constantia"/>
              </a:rPr>
              <a:t>Cuminum cyminum</a:t>
            </a:r>
            <a:endParaRPr/>
          </a:p>
          <a:p>
            <a:pPr indent="-175260" lvl="0" marL="0" rtl="0" algn="l">
              <a:spcBef>
                <a:spcPts val="1080"/>
              </a:spcBef>
              <a:spcAft>
                <a:spcPts val="0"/>
              </a:spcAft>
              <a:buSzPts val="2760"/>
              <a:buChar char="•"/>
            </a:pPr>
            <a:r>
              <a:rPr lang="en-US">
                <a:latin typeface="Constantia"/>
                <a:ea typeface="Constantia"/>
                <a:cs typeface="Constantia"/>
                <a:sym typeface="Constantia"/>
              </a:rPr>
              <a:t>Part used:</a:t>
            </a:r>
            <a:r>
              <a:rPr lang="en-US">
                <a:solidFill>
                  <a:srgbClr val="0000FF"/>
                </a:solidFill>
                <a:latin typeface="Constantia"/>
                <a:ea typeface="Constantia"/>
                <a:cs typeface="Constantia"/>
                <a:sym typeface="Constantia"/>
              </a:rPr>
              <a:t> </a:t>
            </a:r>
            <a:r>
              <a:rPr lang="en-US">
                <a:solidFill>
                  <a:srgbClr val="795E15"/>
                </a:solidFill>
                <a:latin typeface="Constantia"/>
                <a:ea typeface="Constantia"/>
                <a:cs typeface="Constantia"/>
                <a:sym typeface="Constantia"/>
              </a:rPr>
              <a:t>fruit</a:t>
            </a:r>
            <a:r>
              <a:rPr i="1" lang="en-US">
                <a:solidFill>
                  <a:srgbClr val="0000FF"/>
                </a:solidFill>
                <a:latin typeface="Constantia"/>
                <a:ea typeface="Constantia"/>
                <a:cs typeface="Constantia"/>
                <a:sym typeface="Constantia"/>
              </a:rPr>
              <a:t> </a:t>
            </a:r>
            <a:endParaRPr/>
          </a:p>
          <a:p>
            <a:pPr indent="-175260" lvl="0" marL="0" rtl="0" algn="l">
              <a:spcBef>
                <a:spcPts val="1080"/>
              </a:spcBef>
              <a:spcAft>
                <a:spcPts val="0"/>
              </a:spcAft>
              <a:buSzPts val="2760"/>
              <a:buChar char="•"/>
            </a:pPr>
            <a:r>
              <a:rPr lang="en-US">
                <a:latin typeface="Constantia"/>
                <a:ea typeface="Constantia"/>
                <a:cs typeface="Constantia"/>
                <a:sym typeface="Constantia"/>
              </a:rPr>
              <a:t>Contains </a:t>
            </a:r>
            <a:r>
              <a:rPr lang="en-US"/>
              <a:t>volatile oil (5%-9%): </a:t>
            </a:r>
            <a:r>
              <a:rPr lang="en-US">
                <a:solidFill>
                  <a:srgbClr val="0000FF"/>
                </a:solidFill>
              </a:rPr>
              <a:t>anethole</a:t>
            </a:r>
            <a:r>
              <a:rPr lang="en-US"/>
              <a:t> (80%-90%)</a:t>
            </a:r>
            <a:endParaRPr/>
          </a:p>
          <a:p>
            <a:pPr indent="-175260" lvl="0" marL="0" rtl="0" algn="l">
              <a:spcBef>
                <a:spcPts val="1080"/>
              </a:spcBef>
              <a:spcAft>
                <a:spcPts val="0"/>
              </a:spcAft>
              <a:buSzPts val="2760"/>
              <a:buChar char="•"/>
            </a:pPr>
            <a:r>
              <a:rPr lang="en-US"/>
              <a:t> Uses: like Anise fruits uses </a:t>
            </a:r>
            <a:endParaRPr/>
          </a:p>
          <a:p>
            <a:pPr indent="-175260" lvl="0" marL="0" rtl="0" algn="l">
              <a:spcBef>
                <a:spcPts val="1080"/>
              </a:spcBef>
              <a:spcAft>
                <a:spcPts val="0"/>
              </a:spcAft>
              <a:buSzPts val="2760"/>
              <a:buChar char="•"/>
            </a:pPr>
            <a:r>
              <a:rPr lang="en-US"/>
              <a:t>1. Carminative </a:t>
            </a:r>
            <a:endParaRPr/>
          </a:p>
          <a:p>
            <a:pPr indent="-175260" lvl="0" marL="0" rtl="0" algn="l">
              <a:spcBef>
                <a:spcPts val="1080"/>
              </a:spcBef>
              <a:spcAft>
                <a:spcPts val="0"/>
              </a:spcAft>
              <a:buSzPts val="2760"/>
              <a:buChar char="•"/>
            </a:pPr>
            <a:r>
              <a:rPr lang="en-US"/>
              <a:t>2. Condiment </a:t>
            </a:r>
            <a:endParaRPr/>
          </a:p>
          <a:p>
            <a:pPr indent="-175260" lvl="0" marL="0" rtl="0" algn="l">
              <a:spcBef>
                <a:spcPts val="1080"/>
              </a:spcBef>
              <a:spcAft>
                <a:spcPts val="0"/>
              </a:spcAft>
              <a:buSzPts val="2760"/>
              <a:buChar char="•"/>
            </a:pPr>
            <a:r>
              <a:rPr lang="en-US"/>
              <a:t>3. Stomachic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105"/>
          <p:cNvSpPr txBox="1"/>
          <p:nvPr>
            <p:ph idx="1" type="body"/>
          </p:nvPr>
        </p:nvSpPr>
        <p:spPr>
          <a:xfrm>
            <a:off x="1524000" y="1935480"/>
            <a:ext cx="9144000" cy="438912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None/>
            </a:pPr>
            <a:r>
              <a:rPr lang="en-US"/>
              <a:t>Cannabis من الهند ماريوانا</a:t>
            </a:r>
            <a:endParaRPr/>
          </a:p>
          <a:p>
            <a:pPr indent="-342900" lvl="0" marL="342900" rtl="0" algn="l">
              <a:spcBef>
                <a:spcPts val="1000"/>
              </a:spcBef>
              <a:spcAft>
                <a:spcPts val="0"/>
              </a:spcAft>
              <a:buSzPts val="1440"/>
              <a:buChar char="►"/>
            </a:pPr>
            <a:r>
              <a:rPr lang="en-US"/>
              <a:t>Hallocinogen</a:t>
            </a:r>
            <a:endParaRPr/>
          </a:p>
          <a:p>
            <a:pPr indent="-342900" lvl="0" marL="342900" rtl="0" algn="l">
              <a:spcBef>
                <a:spcPts val="1000"/>
              </a:spcBef>
              <a:spcAft>
                <a:spcPts val="0"/>
              </a:spcAft>
              <a:buSzPts val="1440"/>
              <a:buChar char="►"/>
            </a:pPr>
            <a:r>
              <a:rPr lang="en-US">
                <a:solidFill>
                  <a:srgbClr val="3366FF"/>
                </a:solidFill>
              </a:rPr>
              <a:t>Tetrahydrocanabinol </a:t>
            </a:r>
            <a:r>
              <a:rPr lang="en-US"/>
              <a:t> (THC) is the Active ingredients in </a:t>
            </a:r>
            <a:r>
              <a:rPr i="1" lang="en-US">
                <a:solidFill>
                  <a:srgbClr val="008000"/>
                </a:solidFill>
              </a:rPr>
              <a:t>Cannabis sativa </a:t>
            </a:r>
            <a:r>
              <a:rPr lang="en-US"/>
              <a:t>leaves</a:t>
            </a:r>
            <a:br>
              <a:rPr lang="en-US"/>
            </a:br>
            <a:r>
              <a:rPr lang="en-US"/>
              <a:t>تفتح الشهية-لهذا السبب نعطيه، وللتهدئة، ولكن عندنا ممنوع-مرضى السرطان</a:t>
            </a:r>
            <a:endParaRPr/>
          </a:p>
          <a:p>
            <a:pPr indent="-251459" lvl="0" marL="342900" rtl="0" algn="l">
              <a:spcBef>
                <a:spcPts val="1000"/>
              </a:spcBef>
              <a:spcAft>
                <a:spcPts val="0"/>
              </a:spcAft>
              <a:buSzPts val="1440"/>
              <a:buNone/>
            </a:pPr>
            <a:r>
              <a:t/>
            </a:r>
            <a:endParaRPr/>
          </a:p>
          <a:p>
            <a:pPr indent="-342900" lvl="0" marL="342900" rtl="0" algn="l">
              <a:spcBef>
                <a:spcPts val="1000"/>
              </a:spcBef>
              <a:spcAft>
                <a:spcPts val="0"/>
              </a:spcAft>
              <a:buSzPts val="1440"/>
              <a:buChar char="►"/>
            </a:pPr>
            <a:r>
              <a:rPr lang="en-US"/>
              <a:t>Family: Cannabaceae </a:t>
            </a:r>
            <a:endParaRPr/>
          </a:p>
          <a:p>
            <a:pPr indent="-342900" lvl="0" marL="342900" rtl="0" algn="l">
              <a:spcBef>
                <a:spcPts val="1000"/>
              </a:spcBef>
              <a:spcAft>
                <a:spcPts val="0"/>
              </a:spcAft>
              <a:buSzPts val="1440"/>
              <a:buChar char="►"/>
            </a:pPr>
            <a:r>
              <a:rPr lang="en-US"/>
              <a:t>Other effects: </a:t>
            </a:r>
            <a:endParaRPr/>
          </a:p>
          <a:p>
            <a:pPr indent="-285750" lvl="1" marL="742950" rtl="0" algn="l">
              <a:spcBef>
                <a:spcPts val="1000"/>
              </a:spcBef>
              <a:spcAft>
                <a:spcPts val="0"/>
              </a:spcAft>
              <a:buSzPts val="1280"/>
              <a:buChar char="►"/>
            </a:pPr>
            <a:r>
              <a:rPr lang="en-US"/>
              <a:t>Antibacterial</a:t>
            </a:r>
            <a:endParaRPr/>
          </a:p>
          <a:p>
            <a:pPr indent="-285750" lvl="1" marL="742950" rtl="0" algn="l">
              <a:spcBef>
                <a:spcPts val="1000"/>
              </a:spcBef>
              <a:spcAft>
                <a:spcPts val="0"/>
              </a:spcAft>
              <a:buSzPts val="1280"/>
              <a:buChar char="►"/>
            </a:pPr>
            <a:r>
              <a:rPr lang="en-US"/>
              <a:t>Available in the market in some countries to reduce pain and spasticity in multiple sclerosis</a:t>
            </a:r>
            <a:br>
              <a:rPr lang="en-US"/>
            </a:br>
            <a:br>
              <a:rPr lang="en-US"/>
            </a:br>
            <a:r>
              <a:rPr lang="en-US"/>
              <a:t>القرفة والأسبرين ما بنفع مع بعض (مميعان) </a:t>
            </a:r>
            <a:endParaRPr/>
          </a:p>
          <a:p>
            <a:pPr indent="-251459" lvl="0" marL="342900" rtl="0" algn="l">
              <a:spcBef>
                <a:spcPts val="1000"/>
              </a:spcBef>
              <a:spcAft>
                <a:spcPts val="0"/>
              </a:spcAft>
              <a:buSzPts val="1440"/>
              <a:buNone/>
            </a:pPr>
            <a:r>
              <a:t/>
            </a:r>
            <a:endParaRPr/>
          </a:p>
          <a:p>
            <a:pPr indent="-251459" lvl="0" marL="342900" rtl="0" algn="l">
              <a:spcBef>
                <a:spcPts val="1000"/>
              </a:spcBef>
              <a:spcAft>
                <a:spcPts val="0"/>
              </a:spcAft>
              <a:buSzPts val="1440"/>
              <a:buNone/>
            </a:pPr>
            <a:r>
              <a:t/>
            </a:r>
            <a:endParaRPr/>
          </a:p>
          <a:p>
            <a:pPr indent="-251459" lvl="0" marL="342900" rtl="0" algn="l">
              <a:spcBef>
                <a:spcPts val="1000"/>
              </a:spcBef>
              <a:spcAft>
                <a:spcPts val="0"/>
              </a:spcAft>
              <a:buSzPts val="1440"/>
              <a:buNone/>
            </a:pPr>
            <a:r>
              <a:t/>
            </a:r>
            <a:endParaRPr/>
          </a:p>
          <a:p>
            <a:pPr indent="-251459" lvl="0" marL="342900" rtl="0" algn="l">
              <a:spcBef>
                <a:spcPts val="1000"/>
              </a:spcBef>
              <a:spcAft>
                <a:spcPts val="0"/>
              </a:spcAft>
              <a:buSzPts val="1440"/>
              <a:buNone/>
            </a:pPr>
            <a:r>
              <a:t/>
            </a:r>
            <a:endParaRPr i="1"/>
          </a:p>
        </p:txBody>
      </p:sp>
      <p:pic>
        <p:nvPicPr>
          <p:cNvPr descr="cannbis.jpg" id="767" name="Google Shape;767;p105"/>
          <p:cNvPicPr preferRelativeResize="0"/>
          <p:nvPr/>
        </p:nvPicPr>
        <p:blipFill rotWithShape="1">
          <a:blip r:embed="rId3">
            <a:alphaModFix/>
          </a:blip>
          <a:srcRect b="0" l="0" r="0" t="0"/>
          <a:stretch/>
        </p:blipFill>
        <p:spPr>
          <a:xfrm>
            <a:off x="7315201" y="533401"/>
            <a:ext cx="3000375" cy="199661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6" name="Shape 1116"/>
        <p:cNvGrpSpPr/>
        <p:nvPr/>
      </p:nvGrpSpPr>
      <p:grpSpPr>
        <a:xfrm>
          <a:off x="0" y="0"/>
          <a:ext cx="0" cy="0"/>
          <a:chOff x="0" y="0"/>
          <a:chExt cx="0" cy="0"/>
        </a:xfrm>
      </p:grpSpPr>
      <p:sp>
        <p:nvSpPr>
          <p:cNvPr id="1117" name="Google Shape;1117;p159"/>
          <p:cNvSpPr txBox="1"/>
          <p:nvPr>
            <p:ph idx="1" type="body"/>
          </p:nvPr>
        </p:nvSpPr>
        <p:spPr>
          <a:xfrm>
            <a:off x="1752600" y="533400"/>
            <a:ext cx="7239000" cy="63246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2760"/>
              <a:buNone/>
            </a:pPr>
            <a:r>
              <a:rPr lang="en-US"/>
              <a:t>Caraway, (كراوية):</a:t>
            </a:r>
            <a:endParaRPr/>
          </a:p>
          <a:p>
            <a:pPr indent="-175260" lvl="0" marL="0" rtl="0" algn="l">
              <a:spcBef>
                <a:spcPts val="1080"/>
              </a:spcBef>
              <a:spcAft>
                <a:spcPts val="0"/>
              </a:spcAft>
              <a:buSzPts val="2760"/>
              <a:buChar char="•"/>
            </a:pPr>
            <a:r>
              <a:rPr i="1" lang="en-US">
                <a:solidFill>
                  <a:srgbClr val="008000"/>
                </a:solidFill>
              </a:rPr>
              <a:t>Carum carvi </a:t>
            </a:r>
            <a:endParaRPr/>
          </a:p>
          <a:p>
            <a:pPr indent="-175260" lvl="0" marL="0" rtl="0" algn="l">
              <a:spcBef>
                <a:spcPts val="1080"/>
              </a:spcBef>
              <a:spcAft>
                <a:spcPts val="0"/>
              </a:spcAft>
              <a:buSzPts val="2760"/>
              <a:buChar char="•"/>
            </a:pPr>
            <a:r>
              <a:rPr lang="en-US"/>
              <a:t>Common in many regions of Europe and Asia.</a:t>
            </a:r>
            <a:endParaRPr/>
          </a:p>
          <a:p>
            <a:pPr indent="-175260" lvl="0" marL="0" rtl="0" algn="l">
              <a:spcBef>
                <a:spcPts val="1080"/>
              </a:spcBef>
              <a:spcAft>
                <a:spcPts val="0"/>
              </a:spcAft>
              <a:buSzPts val="2760"/>
              <a:buChar char="•"/>
            </a:pPr>
            <a:r>
              <a:rPr lang="en-US"/>
              <a:t>The essential oil acts as a spasmolytic, and has antimicrobial activity (long been used in infant gripe water)</a:t>
            </a:r>
            <a:br>
              <a:rPr lang="en-US"/>
            </a:br>
            <a:br>
              <a:rPr lang="en-US"/>
            </a:br>
            <a:r>
              <a:rPr lang="en-US"/>
              <a:t>للمغص عند الأطفال </a:t>
            </a:r>
            <a:endParaRPr/>
          </a:p>
          <a:p>
            <a:pPr indent="-175260" lvl="0" marL="0" rtl="0" algn="l">
              <a:spcBef>
                <a:spcPts val="1080"/>
              </a:spcBef>
              <a:spcAft>
                <a:spcPts val="0"/>
              </a:spcAft>
              <a:buSzPts val="2760"/>
              <a:buChar char="•"/>
            </a:pPr>
            <a:r>
              <a:rPr lang="en-US"/>
              <a:t>بعد الولادة</a:t>
            </a:r>
            <a:endParaRPr/>
          </a:p>
          <a:p>
            <a:pPr indent="-175260" lvl="0" marL="0" rtl="0" algn="l">
              <a:spcBef>
                <a:spcPts val="1080"/>
              </a:spcBef>
              <a:spcAft>
                <a:spcPts val="0"/>
              </a:spcAft>
              <a:buSzPts val="2760"/>
              <a:buChar char="•"/>
            </a:pPr>
            <a:r>
              <a:rPr lang="en-US"/>
              <a:t>بالأكل </a:t>
            </a:r>
            <a:endParaRPr/>
          </a:p>
          <a:p>
            <a:pPr indent="0" lvl="0" marL="0" rtl="0" algn="l">
              <a:spcBef>
                <a:spcPts val="1080"/>
              </a:spcBef>
              <a:spcAft>
                <a:spcPts val="0"/>
              </a:spcAft>
              <a:buSzPts val="2760"/>
              <a:buNone/>
            </a:pPr>
            <a:r>
              <a:t/>
            </a:r>
            <a:endParaRPr/>
          </a:p>
          <a:p>
            <a:pPr indent="0" lvl="0" marL="0" rtl="0" algn="l">
              <a:spcBef>
                <a:spcPts val="1080"/>
              </a:spcBef>
              <a:spcAft>
                <a:spcPts val="0"/>
              </a:spcAft>
              <a:buSzPts val="2760"/>
              <a:buNone/>
            </a:pPr>
            <a:r>
              <a:t/>
            </a:r>
            <a:endParaRPr/>
          </a:p>
        </p:txBody>
      </p:sp>
      <p:pic>
        <p:nvPicPr>
          <p:cNvPr descr="caraway_seed.gif" id="1118" name="Google Shape;1118;p159"/>
          <p:cNvPicPr preferRelativeResize="0"/>
          <p:nvPr/>
        </p:nvPicPr>
        <p:blipFill rotWithShape="1">
          <a:blip r:embed="rId3">
            <a:alphaModFix/>
          </a:blip>
          <a:srcRect b="0" l="0" r="0" t="0"/>
          <a:stretch/>
        </p:blipFill>
        <p:spPr>
          <a:xfrm>
            <a:off x="7112099" y="3657600"/>
            <a:ext cx="3212556" cy="275209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2" name="Shape 1122"/>
        <p:cNvGrpSpPr/>
        <p:nvPr/>
      </p:nvGrpSpPr>
      <p:grpSpPr>
        <a:xfrm>
          <a:off x="0" y="0"/>
          <a:ext cx="0" cy="0"/>
          <a:chOff x="0" y="0"/>
          <a:chExt cx="0" cy="0"/>
        </a:xfrm>
      </p:grpSpPr>
      <p:sp>
        <p:nvSpPr>
          <p:cNvPr id="1123" name="Google Shape;1123;p160"/>
          <p:cNvSpPr txBox="1"/>
          <p:nvPr>
            <p:ph type="title"/>
          </p:nvPr>
        </p:nvSpPr>
        <p:spPr>
          <a:xfrm>
            <a:off x="1905000" y="228600"/>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62626"/>
              </a:buClr>
              <a:buSzPts val="3600"/>
              <a:buFont typeface="Arial"/>
              <a:buNone/>
            </a:pPr>
            <a:r>
              <a:rPr lang="en-US" sz="3600">
                <a:latin typeface="Arial"/>
                <a:ea typeface="Arial"/>
                <a:cs typeface="Arial"/>
                <a:sym typeface="Arial"/>
              </a:rPr>
              <a:t>Dill fruits</a:t>
            </a:r>
            <a:endParaRPr sz="3600">
              <a:latin typeface="Arial"/>
              <a:ea typeface="Arial"/>
              <a:cs typeface="Arial"/>
              <a:sym typeface="Arial"/>
            </a:endParaRPr>
          </a:p>
        </p:txBody>
      </p:sp>
      <p:sp>
        <p:nvSpPr>
          <p:cNvPr id="1124" name="Google Shape;1124;p160"/>
          <p:cNvSpPr txBox="1"/>
          <p:nvPr>
            <p:ph idx="1" type="body"/>
          </p:nvPr>
        </p:nvSpPr>
        <p:spPr>
          <a:xfrm>
            <a:off x="1828800" y="1600200"/>
            <a:ext cx="8305800" cy="4953000"/>
          </a:xfrm>
          <a:prstGeom prst="rect">
            <a:avLst/>
          </a:prstGeom>
          <a:noFill/>
          <a:ln>
            <a:noFill/>
          </a:ln>
        </p:spPr>
        <p:txBody>
          <a:bodyPr anchorCtr="0" anchor="t" bIns="45700" lIns="91425" spcFirstLastPara="1" rIns="91425" wrap="square" tIns="45700">
            <a:normAutofit/>
          </a:bodyPr>
          <a:lstStyle/>
          <a:p>
            <a:pPr indent="-285750" lvl="0" marL="285750" rtl="0" algn="l">
              <a:spcBef>
                <a:spcPts val="0"/>
              </a:spcBef>
              <a:spcAft>
                <a:spcPts val="0"/>
              </a:spcAft>
              <a:buSzPts val="2760"/>
              <a:buFont typeface="Garamond"/>
              <a:buNone/>
            </a:pPr>
            <a:r>
              <a:rPr lang="en-US"/>
              <a:t>Dill الشبت/ عين جرادة</a:t>
            </a:r>
            <a:endParaRPr/>
          </a:p>
          <a:p>
            <a:pPr indent="-285750" lvl="0" marL="285750" rtl="0" algn="l">
              <a:spcBef>
                <a:spcPts val="1080"/>
              </a:spcBef>
              <a:spcAft>
                <a:spcPts val="0"/>
              </a:spcAft>
              <a:buSzPts val="2760"/>
              <a:buFont typeface="Garamond"/>
              <a:buNone/>
            </a:pPr>
            <a:r>
              <a:rPr i="1" lang="en-US">
                <a:solidFill>
                  <a:srgbClr val="008000"/>
                </a:solidFill>
              </a:rPr>
              <a:t>Anethum</a:t>
            </a:r>
            <a:r>
              <a:rPr i="1" lang="en-US" sz="1700">
                <a:solidFill>
                  <a:srgbClr val="008000"/>
                </a:solidFill>
                <a:latin typeface="Arial"/>
                <a:ea typeface="Arial"/>
                <a:cs typeface="Arial"/>
                <a:sym typeface="Arial"/>
              </a:rPr>
              <a:t> </a:t>
            </a:r>
            <a:r>
              <a:rPr i="1" lang="en-US">
                <a:solidFill>
                  <a:srgbClr val="008000"/>
                </a:solidFill>
              </a:rPr>
              <a:t>graveolens </a:t>
            </a:r>
            <a:endParaRPr i="1">
              <a:solidFill>
                <a:srgbClr val="008000"/>
              </a:solidFill>
            </a:endParaRPr>
          </a:p>
          <a:p>
            <a:pPr indent="-285750" lvl="0" marL="285750" rtl="0" algn="l">
              <a:spcBef>
                <a:spcPts val="1080"/>
              </a:spcBef>
              <a:spcAft>
                <a:spcPts val="0"/>
              </a:spcAft>
              <a:buSzPts val="2760"/>
              <a:buFont typeface="Garamond"/>
              <a:buNone/>
            </a:pPr>
            <a:r>
              <a:rPr lang="en-US"/>
              <a:t>Parts used: </a:t>
            </a:r>
            <a:r>
              <a:rPr lang="en-US">
                <a:solidFill>
                  <a:srgbClr val="795E15"/>
                </a:solidFill>
              </a:rPr>
              <a:t>seeds</a:t>
            </a:r>
            <a:r>
              <a:rPr lang="en-US"/>
              <a:t> and </a:t>
            </a:r>
            <a:r>
              <a:rPr lang="en-US">
                <a:solidFill>
                  <a:srgbClr val="B68D1F"/>
                </a:solidFill>
              </a:rPr>
              <a:t>leaves</a:t>
            </a:r>
            <a:endParaRPr>
              <a:solidFill>
                <a:srgbClr val="B68D1F"/>
              </a:solidFill>
            </a:endParaRPr>
          </a:p>
          <a:p>
            <a:pPr indent="-609600" lvl="0" marL="609600" rtl="0" algn="l">
              <a:spcBef>
                <a:spcPts val="1080"/>
              </a:spcBef>
              <a:spcAft>
                <a:spcPts val="0"/>
              </a:spcAft>
              <a:buSzPts val="2760"/>
              <a:buNone/>
            </a:pPr>
            <a:r>
              <a:rPr lang="en-US"/>
              <a:t>Constituents</a:t>
            </a:r>
            <a:endParaRPr/>
          </a:p>
          <a:p>
            <a:pPr indent="-609600" lvl="0" marL="609600" rtl="0" algn="l">
              <a:spcBef>
                <a:spcPts val="1080"/>
              </a:spcBef>
              <a:spcAft>
                <a:spcPts val="0"/>
              </a:spcAft>
              <a:buSzPts val="2760"/>
              <a:buNone/>
            </a:pPr>
            <a:r>
              <a:rPr lang="en-US"/>
              <a:t>	Volatile oil 3-4% – </a:t>
            </a:r>
            <a:r>
              <a:rPr lang="en-US">
                <a:solidFill>
                  <a:srgbClr val="0000FF"/>
                </a:solidFill>
              </a:rPr>
              <a:t>Carvone</a:t>
            </a:r>
            <a:r>
              <a:rPr lang="en-US"/>
              <a:t> 60%</a:t>
            </a:r>
            <a:endParaRPr/>
          </a:p>
          <a:p>
            <a:pPr indent="-609600" lvl="0" marL="609600" rtl="0" algn="l">
              <a:spcBef>
                <a:spcPts val="1080"/>
              </a:spcBef>
              <a:spcAft>
                <a:spcPts val="0"/>
              </a:spcAft>
              <a:buSzPts val="2760"/>
              <a:buNone/>
            </a:pPr>
            <a:r>
              <a:rPr lang="en-US"/>
              <a:t> Uses</a:t>
            </a:r>
            <a:endParaRPr/>
          </a:p>
          <a:p>
            <a:pPr indent="-609600" lvl="0" marL="609600" rtl="0" algn="l">
              <a:spcBef>
                <a:spcPts val="1080"/>
              </a:spcBef>
              <a:spcAft>
                <a:spcPts val="0"/>
              </a:spcAft>
              <a:buSzPts val="2760"/>
              <a:buFont typeface="Noto Sans Symbols"/>
              <a:buAutoNum type="arabicPeriod"/>
            </a:pPr>
            <a:r>
              <a:rPr lang="en-US"/>
              <a:t>Carminative –given to the infants to relief of flatulence.</a:t>
            </a:r>
            <a:endParaRPr/>
          </a:p>
          <a:p>
            <a:pPr indent="-609600" lvl="0" marL="609600" rtl="0" algn="l">
              <a:spcBef>
                <a:spcPts val="1080"/>
              </a:spcBef>
              <a:spcAft>
                <a:spcPts val="0"/>
              </a:spcAft>
              <a:buSzPts val="2760"/>
              <a:buFont typeface="Noto Sans Symbols"/>
              <a:buAutoNum type="arabicPeriod"/>
            </a:pPr>
            <a:r>
              <a:rPr lang="en-US"/>
              <a:t>Stomachic.</a:t>
            </a:r>
            <a:endParaRPr/>
          </a:p>
          <a:p>
            <a:pPr indent="-285750" lvl="0" marL="285750" rtl="0" algn="l">
              <a:spcBef>
                <a:spcPts val="1080"/>
              </a:spcBef>
              <a:spcAft>
                <a:spcPts val="0"/>
              </a:spcAft>
              <a:buSzPts val="2760"/>
              <a:buFont typeface="Garamond"/>
              <a:buNone/>
            </a:pPr>
            <a:r>
              <a:t/>
            </a:r>
            <a:endParaRPr i="1"/>
          </a:p>
          <a:p>
            <a:pPr indent="-285750" lvl="0" marL="285750" rtl="0" algn="l">
              <a:spcBef>
                <a:spcPts val="1080"/>
              </a:spcBef>
              <a:spcAft>
                <a:spcPts val="0"/>
              </a:spcAft>
              <a:buSzPts val="2760"/>
              <a:buFont typeface="Garamond"/>
              <a:buNone/>
            </a:pPr>
            <a:r>
              <a:t/>
            </a:r>
            <a:endParaRPr i="1"/>
          </a:p>
        </p:txBody>
      </p:sp>
      <p:pic>
        <p:nvPicPr>
          <p:cNvPr id="1125" name="Google Shape;1125;p160"/>
          <p:cNvPicPr preferRelativeResize="0"/>
          <p:nvPr/>
        </p:nvPicPr>
        <p:blipFill rotWithShape="1">
          <a:blip r:embed="rId3">
            <a:alphaModFix/>
          </a:blip>
          <a:srcRect b="0" l="0" r="0" t="0"/>
          <a:stretch/>
        </p:blipFill>
        <p:spPr>
          <a:xfrm>
            <a:off x="7543800" y="304800"/>
            <a:ext cx="3124200" cy="295151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9" name="Shape 1129"/>
        <p:cNvGrpSpPr/>
        <p:nvPr/>
      </p:nvGrpSpPr>
      <p:grpSpPr>
        <a:xfrm>
          <a:off x="0" y="0"/>
          <a:ext cx="0" cy="0"/>
          <a:chOff x="0" y="0"/>
          <a:chExt cx="0" cy="0"/>
        </a:xfrm>
      </p:grpSpPr>
      <p:sp>
        <p:nvSpPr>
          <p:cNvPr id="1130" name="Google Shape;1130;p161"/>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62626"/>
              </a:buClr>
              <a:buSzPts val="4400"/>
              <a:buFont typeface="Garamond"/>
              <a:buNone/>
            </a:pPr>
            <a:r>
              <a:rPr lang="en-US"/>
              <a:t> </a:t>
            </a:r>
            <a:endParaRPr/>
          </a:p>
        </p:txBody>
      </p:sp>
      <p:sp>
        <p:nvSpPr>
          <p:cNvPr id="1131" name="Google Shape;1131;p161"/>
          <p:cNvSpPr txBox="1"/>
          <p:nvPr>
            <p:ph idx="1" type="body"/>
          </p:nvPr>
        </p:nvSpPr>
        <p:spPr>
          <a:xfrm>
            <a:off x="1752600" y="1981200"/>
            <a:ext cx="8229600" cy="4389120"/>
          </a:xfrm>
          <a:prstGeom prst="rect">
            <a:avLst/>
          </a:prstGeom>
          <a:noFill/>
          <a:ln>
            <a:noFill/>
          </a:ln>
        </p:spPr>
        <p:txBody>
          <a:bodyPr anchorCtr="0" anchor="t" bIns="45700" lIns="91425" spcFirstLastPara="1" rIns="91425" wrap="square" tIns="45700">
            <a:normAutofit lnSpcReduction="10000"/>
          </a:bodyPr>
          <a:lstStyle/>
          <a:p>
            <a:pPr indent="0" lvl="0" marL="0" rtl="0" algn="l">
              <a:spcBef>
                <a:spcPts val="0"/>
              </a:spcBef>
              <a:spcAft>
                <a:spcPts val="0"/>
              </a:spcAft>
              <a:buSzPts val="2760"/>
              <a:buNone/>
            </a:pPr>
            <a:r>
              <a:rPr lang="en-US"/>
              <a:t>Basil </a:t>
            </a:r>
            <a:r>
              <a:rPr lang="en-US">
                <a:solidFill>
                  <a:srgbClr val="795E15"/>
                </a:solidFill>
              </a:rPr>
              <a:t>leaves</a:t>
            </a:r>
            <a:r>
              <a:rPr lang="en-US"/>
              <a:t>  الريحان، حبق</a:t>
            </a:r>
            <a:endParaRPr/>
          </a:p>
          <a:p>
            <a:pPr indent="-285750" lvl="0" marL="285750" rtl="0" algn="l">
              <a:spcBef>
                <a:spcPts val="1080"/>
              </a:spcBef>
              <a:spcAft>
                <a:spcPts val="0"/>
              </a:spcAft>
              <a:buSzPts val="2760"/>
              <a:buChar char="•"/>
            </a:pPr>
            <a:r>
              <a:rPr i="1" lang="en-US">
                <a:solidFill>
                  <a:srgbClr val="008000"/>
                </a:solidFill>
              </a:rPr>
              <a:t>Ocimum bacilicum</a:t>
            </a:r>
            <a:endParaRPr i="1">
              <a:solidFill>
                <a:srgbClr val="008000"/>
              </a:solidFill>
            </a:endParaRPr>
          </a:p>
          <a:p>
            <a:pPr indent="-285750" lvl="0" marL="285750" rtl="0" algn="l">
              <a:spcBef>
                <a:spcPts val="1080"/>
              </a:spcBef>
              <a:spcAft>
                <a:spcPts val="0"/>
              </a:spcAft>
              <a:buSzPts val="2760"/>
              <a:buChar char="•"/>
            </a:pPr>
            <a:r>
              <a:rPr lang="en-US"/>
              <a:t>Aids in </a:t>
            </a:r>
            <a:r>
              <a:rPr lang="en-US">
                <a:solidFill>
                  <a:srgbClr val="FF0000"/>
                </a:solidFill>
              </a:rPr>
              <a:t>digestion</a:t>
            </a:r>
            <a:endParaRPr/>
          </a:p>
          <a:p>
            <a:pPr indent="-285750" lvl="0" marL="285750" rtl="0" algn="l">
              <a:spcBef>
                <a:spcPts val="1080"/>
              </a:spcBef>
              <a:spcAft>
                <a:spcPts val="0"/>
              </a:spcAft>
              <a:buSzPts val="2760"/>
              <a:buChar char="•"/>
            </a:pPr>
            <a:r>
              <a:rPr lang="en-US"/>
              <a:t>Used in cold/flu- </a:t>
            </a:r>
            <a:r>
              <a:rPr lang="en-US">
                <a:solidFill>
                  <a:srgbClr val="FF0000"/>
                </a:solidFill>
              </a:rPr>
              <a:t>removes phlegm </a:t>
            </a:r>
            <a:r>
              <a:rPr lang="en-US"/>
              <a:t>from lungs </a:t>
            </a:r>
            <a:endParaRPr/>
          </a:p>
          <a:p>
            <a:pPr indent="-285750" lvl="0" marL="285750" rtl="0" algn="l">
              <a:spcBef>
                <a:spcPts val="1080"/>
              </a:spcBef>
              <a:spcAft>
                <a:spcPts val="0"/>
              </a:spcAft>
              <a:buSzPts val="2760"/>
              <a:buChar char="•"/>
            </a:pPr>
            <a:r>
              <a:rPr lang="en-US"/>
              <a:t>Diaphoretic بساعد بالتعرق فهو ممتاز بعادل درجة حرارة الجسم وبساعد بالتخلص من السموم</a:t>
            </a:r>
            <a:endParaRPr/>
          </a:p>
          <a:p>
            <a:pPr indent="-285750" lvl="0" marL="285750" rtl="0" algn="l">
              <a:spcBef>
                <a:spcPts val="1080"/>
              </a:spcBef>
              <a:spcAft>
                <a:spcPts val="0"/>
              </a:spcAft>
              <a:buSzPts val="2760"/>
              <a:buChar char="•"/>
            </a:pPr>
            <a:r>
              <a:rPr lang="en-US"/>
              <a:t>Adaptogen يساعد بالتعامل مع التوتر Stress </a:t>
            </a:r>
            <a:br>
              <a:rPr lang="en-US"/>
            </a:br>
            <a:r>
              <a:rPr lang="en-US"/>
              <a:t>Different mental state </a:t>
            </a:r>
            <a:br>
              <a:rPr lang="en-US"/>
            </a:br>
            <a:r>
              <a:rPr lang="en-US"/>
              <a:t>لمون مع ريحان</a:t>
            </a:r>
            <a:endParaRPr/>
          </a:p>
          <a:p>
            <a:pPr indent="-285750" lvl="0" marL="285750" rtl="0" algn="l">
              <a:spcBef>
                <a:spcPts val="1080"/>
              </a:spcBef>
              <a:spcAft>
                <a:spcPts val="0"/>
              </a:spcAft>
              <a:buSzPts val="2760"/>
              <a:buChar char="•"/>
            </a:pPr>
            <a:r>
              <a:rPr lang="en-US"/>
              <a:t>الجزر مفيد لرئة المدخن</a:t>
            </a:r>
            <a:endParaRPr/>
          </a:p>
          <a:p>
            <a:pPr indent="0" lvl="0" marL="0" rtl="0" algn="l">
              <a:spcBef>
                <a:spcPts val="1080"/>
              </a:spcBef>
              <a:spcAft>
                <a:spcPts val="0"/>
              </a:spcAft>
              <a:buSzPts val="2760"/>
              <a:buNone/>
            </a:pPr>
            <a:r>
              <a:t/>
            </a:r>
            <a:endParaRPr/>
          </a:p>
          <a:p>
            <a:pPr indent="0" lvl="0" marL="0" rtl="0" algn="l">
              <a:spcBef>
                <a:spcPts val="1080"/>
              </a:spcBef>
              <a:spcAft>
                <a:spcPts val="0"/>
              </a:spcAft>
              <a:buSzPts val="2760"/>
              <a:buNone/>
            </a:pPr>
            <a:r>
              <a:t/>
            </a:r>
            <a:endParaRPr/>
          </a:p>
          <a:p>
            <a:pPr indent="0" lvl="0" marL="0" rtl="0" algn="l">
              <a:spcBef>
                <a:spcPts val="1080"/>
              </a:spcBef>
              <a:spcAft>
                <a:spcPts val="0"/>
              </a:spcAft>
              <a:buSzPts val="2760"/>
              <a:buNone/>
            </a:pPr>
            <a:r>
              <a:t/>
            </a:r>
            <a:endParaRPr/>
          </a:p>
        </p:txBody>
      </p:sp>
      <p:pic>
        <p:nvPicPr>
          <p:cNvPr descr="download.jpeg" id="1132" name="Google Shape;1132;p161"/>
          <p:cNvPicPr preferRelativeResize="0"/>
          <p:nvPr/>
        </p:nvPicPr>
        <p:blipFill rotWithShape="1">
          <a:blip r:embed="rId3">
            <a:alphaModFix/>
          </a:blip>
          <a:srcRect b="0" l="0" r="0" t="0"/>
          <a:stretch/>
        </p:blipFill>
        <p:spPr>
          <a:xfrm>
            <a:off x="7250992" y="1275588"/>
            <a:ext cx="2700728" cy="17907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6" name="Shape 1136"/>
        <p:cNvGrpSpPr/>
        <p:nvPr/>
      </p:nvGrpSpPr>
      <p:grpSpPr>
        <a:xfrm>
          <a:off x="0" y="0"/>
          <a:ext cx="0" cy="0"/>
          <a:chOff x="0" y="0"/>
          <a:chExt cx="0" cy="0"/>
        </a:xfrm>
      </p:grpSpPr>
      <p:sp>
        <p:nvSpPr>
          <p:cNvPr id="1137" name="Google Shape;1137;p162"/>
          <p:cNvSpPr txBox="1"/>
          <p:nvPr>
            <p:ph type="title"/>
          </p:nvPr>
        </p:nvSpPr>
        <p:spPr>
          <a:xfrm>
            <a:off x="1981200" y="228600"/>
            <a:ext cx="8229600" cy="1143000"/>
          </a:xfrm>
          <a:prstGeom prst="rect">
            <a:avLst/>
          </a:prstGeom>
          <a:noFill/>
          <a:ln>
            <a:noFill/>
          </a:ln>
        </p:spPr>
        <p:txBody>
          <a:bodyPr anchorCtr="0" anchor="ctr" bIns="45700" lIns="91425" spcFirstLastPara="1" rIns="91425" wrap="square" tIns="45700">
            <a:normAutofit/>
          </a:bodyPr>
          <a:lstStyle/>
          <a:p>
            <a:pPr indent="-609600" lvl="0" marL="609600" rtl="0" algn="ctr">
              <a:spcBef>
                <a:spcPts val="0"/>
              </a:spcBef>
              <a:spcAft>
                <a:spcPts val="0"/>
              </a:spcAft>
              <a:buClr>
                <a:schemeClr val="accent3"/>
              </a:buClr>
              <a:buSzPts val="3800"/>
              <a:buFont typeface="Garamond"/>
              <a:buNone/>
            </a:pPr>
            <a:r>
              <a:rPr lang="en-US" sz="4000">
                <a:latin typeface="Garamond"/>
                <a:ea typeface="Garamond"/>
                <a:cs typeface="Garamond"/>
                <a:sym typeface="Garamond"/>
              </a:rPr>
              <a:t>Clove </a:t>
            </a:r>
            <a:r>
              <a:rPr lang="en-US" sz="4000">
                <a:solidFill>
                  <a:srgbClr val="9D3232"/>
                </a:solidFill>
                <a:latin typeface="Garamond"/>
                <a:ea typeface="Garamond"/>
                <a:cs typeface="Garamond"/>
                <a:sym typeface="Garamond"/>
              </a:rPr>
              <a:t>buds القرنفل –براعم-</a:t>
            </a:r>
            <a:endParaRPr sz="4000">
              <a:solidFill>
                <a:srgbClr val="9D3232"/>
              </a:solidFill>
              <a:latin typeface="Garamond"/>
              <a:ea typeface="Garamond"/>
              <a:cs typeface="Garamond"/>
              <a:sym typeface="Garamond"/>
            </a:endParaRPr>
          </a:p>
        </p:txBody>
      </p:sp>
      <p:sp>
        <p:nvSpPr>
          <p:cNvPr id="1138" name="Google Shape;1138;p162"/>
          <p:cNvSpPr txBox="1"/>
          <p:nvPr>
            <p:ph idx="1" type="body"/>
          </p:nvPr>
        </p:nvSpPr>
        <p:spPr>
          <a:xfrm>
            <a:off x="1828800" y="1524000"/>
            <a:ext cx="8229600" cy="5638800"/>
          </a:xfrm>
          <a:prstGeom prst="rect">
            <a:avLst/>
          </a:prstGeom>
          <a:noFill/>
          <a:ln>
            <a:noFill/>
          </a:ln>
        </p:spPr>
        <p:txBody>
          <a:bodyPr anchorCtr="0" anchor="t" bIns="45700" lIns="91425" spcFirstLastPara="1" rIns="91425" wrap="square" tIns="45700">
            <a:normAutofit fontScale="85000" lnSpcReduction="10000"/>
          </a:bodyPr>
          <a:lstStyle/>
          <a:p>
            <a:pPr indent="-609600" lvl="0" marL="609600" rtl="0" algn="l">
              <a:spcBef>
                <a:spcPts val="0"/>
              </a:spcBef>
              <a:spcAft>
                <a:spcPts val="0"/>
              </a:spcAft>
              <a:buSzPct val="115000"/>
              <a:buNone/>
            </a:pPr>
            <a:r>
              <a:rPr i="1" lang="en-US">
                <a:solidFill>
                  <a:srgbClr val="008000"/>
                </a:solidFill>
              </a:rPr>
              <a:t>Eugenia caryophyllus</a:t>
            </a:r>
            <a:endParaRPr i="1">
              <a:solidFill>
                <a:srgbClr val="008000"/>
              </a:solidFill>
            </a:endParaRPr>
          </a:p>
          <a:p>
            <a:pPr indent="-609600" lvl="0" marL="609600" rtl="0" algn="l">
              <a:spcBef>
                <a:spcPts val="1008"/>
              </a:spcBef>
              <a:spcAft>
                <a:spcPts val="0"/>
              </a:spcAft>
              <a:buSzPct val="115000"/>
              <a:buNone/>
            </a:pPr>
            <a:r>
              <a:rPr lang="en-US"/>
              <a:t>Family: Myrtaceae</a:t>
            </a:r>
            <a:br>
              <a:rPr lang="en-US"/>
            </a:br>
            <a:r>
              <a:rPr lang="en-US"/>
              <a:t>فوائد للأسنان والمعدة </a:t>
            </a:r>
            <a:endParaRPr/>
          </a:p>
          <a:p>
            <a:pPr indent="-609600" lvl="0" marL="609600" rtl="0" algn="l">
              <a:spcBef>
                <a:spcPts val="1008"/>
              </a:spcBef>
              <a:spcAft>
                <a:spcPts val="0"/>
              </a:spcAft>
              <a:buSzPct val="115000"/>
              <a:buNone/>
            </a:pPr>
            <a:r>
              <a:t/>
            </a:r>
            <a:endParaRPr/>
          </a:p>
          <a:p>
            <a:pPr indent="-609600" lvl="0" marL="609600" rtl="0" algn="l">
              <a:spcBef>
                <a:spcPts val="1008"/>
              </a:spcBef>
              <a:spcAft>
                <a:spcPts val="0"/>
              </a:spcAft>
              <a:buSzPct val="115000"/>
              <a:buNone/>
            </a:pPr>
            <a:r>
              <a:rPr lang="en-US"/>
              <a:t>Chemical constituents</a:t>
            </a:r>
            <a:endParaRPr/>
          </a:p>
          <a:p>
            <a:pPr indent="-609600" lvl="0" marL="609600" rtl="0" algn="l">
              <a:spcBef>
                <a:spcPts val="1008"/>
              </a:spcBef>
              <a:spcAft>
                <a:spcPts val="0"/>
              </a:spcAft>
              <a:buSzPct val="115000"/>
              <a:buNone/>
            </a:pPr>
            <a:r>
              <a:rPr lang="en-US"/>
              <a:t>1-Volatile oil (Clove oil) 14%-20%</a:t>
            </a:r>
            <a:endParaRPr/>
          </a:p>
          <a:p>
            <a:pPr indent="-609600" lvl="0" marL="609600" rtl="0" algn="l">
              <a:spcBef>
                <a:spcPts val="1008"/>
              </a:spcBef>
              <a:spcAft>
                <a:spcPts val="0"/>
              </a:spcAft>
              <a:buSzPct val="115000"/>
              <a:buNone/>
            </a:pPr>
            <a:r>
              <a:rPr lang="en-US"/>
              <a:t>a- </a:t>
            </a:r>
            <a:r>
              <a:rPr lang="en-US">
                <a:solidFill>
                  <a:srgbClr val="0000FF"/>
                </a:solidFill>
              </a:rPr>
              <a:t>Eugenol </a:t>
            </a:r>
            <a:r>
              <a:rPr lang="en-US"/>
              <a:t> 70%-90% هذا نفسه ممكن نستخدمه لنعمل فانيلين</a:t>
            </a:r>
            <a:endParaRPr/>
          </a:p>
          <a:p>
            <a:pPr indent="-609600" lvl="0" marL="609600" rtl="0" algn="l">
              <a:spcBef>
                <a:spcPts val="1008"/>
              </a:spcBef>
              <a:spcAft>
                <a:spcPts val="0"/>
              </a:spcAft>
              <a:buSzPct val="115000"/>
              <a:buNone/>
            </a:pPr>
            <a:r>
              <a:rPr lang="en-US"/>
              <a:t>b</a:t>
            </a:r>
            <a:r>
              <a:rPr lang="en-US">
                <a:solidFill>
                  <a:srgbClr val="0000FF"/>
                </a:solidFill>
              </a:rPr>
              <a:t>-Vanillin</a:t>
            </a:r>
            <a:endParaRPr/>
          </a:p>
          <a:p>
            <a:pPr indent="-609600" lvl="0" marL="609600" rtl="0" algn="l">
              <a:spcBef>
                <a:spcPts val="1008"/>
              </a:spcBef>
              <a:spcAft>
                <a:spcPts val="0"/>
              </a:spcAft>
              <a:buSzPct val="115000"/>
              <a:buNone/>
            </a:pPr>
            <a:r>
              <a:rPr lang="en-US"/>
              <a:t>c- </a:t>
            </a:r>
            <a:r>
              <a:rPr lang="en-US">
                <a:solidFill>
                  <a:srgbClr val="0000FF"/>
                </a:solidFill>
              </a:rPr>
              <a:t>Caryophyllene</a:t>
            </a:r>
            <a:endParaRPr>
              <a:solidFill>
                <a:srgbClr val="0000FF"/>
              </a:solidFill>
            </a:endParaRPr>
          </a:p>
          <a:p>
            <a:pPr indent="-609600" lvl="0" marL="609600" rtl="0" algn="l">
              <a:spcBef>
                <a:spcPts val="1008"/>
              </a:spcBef>
              <a:spcAft>
                <a:spcPts val="0"/>
              </a:spcAft>
              <a:buSzPct val="115000"/>
              <a:buNone/>
            </a:pPr>
            <a:r>
              <a:rPr lang="en-US"/>
              <a:t>d-</a:t>
            </a:r>
            <a:r>
              <a:rPr lang="en-US">
                <a:solidFill>
                  <a:srgbClr val="0000FF"/>
                </a:solidFill>
              </a:rPr>
              <a:t>Methyl salicylate </a:t>
            </a:r>
            <a:r>
              <a:rPr lang="en-US"/>
              <a:t>(painkiller); زيت ندهنه على الاسنان بصير في زي نمنمة، غرغرة منها </a:t>
            </a:r>
            <a:endParaRPr/>
          </a:p>
          <a:p>
            <a:pPr indent="-609600" lvl="0" marL="609600" rtl="0" algn="l">
              <a:spcBef>
                <a:spcPts val="1008"/>
              </a:spcBef>
              <a:spcAft>
                <a:spcPts val="0"/>
              </a:spcAft>
              <a:buSzPct val="115000"/>
              <a:buNone/>
            </a:pPr>
            <a:r>
              <a:rPr lang="en-US"/>
              <a:t>2- Tannin : </a:t>
            </a:r>
            <a:r>
              <a:rPr lang="en-US">
                <a:solidFill>
                  <a:srgbClr val="0000FF"/>
                </a:solidFill>
              </a:rPr>
              <a:t>Gallotannic acid </a:t>
            </a:r>
            <a:r>
              <a:rPr lang="en-US"/>
              <a:t>10-13%</a:t>
            </a:r>
            <a:endParaRPr/>
          </a:p>
          <a:p>
            <a:pPr indent="-609600" lvl="0" marL="609600" rtl="0" algn="l">
              <a:spcBef>
                <a:spcPts val="1008"/>
              </a:spcBef>
              <a:spcAft>
                <a:spcPts val="0"/>
              </a:spcAft>
              <a:buSzPct val="51111"/>
              <a:buNone/>
            </a:pPr>
            <a:r>
              <a:rPr lang="en-US"/>
              <a:t>3. Flavonoids: </a:t>
            </a:r>
            <a:r>
              <a:rPr lang="en-US">
                <a:solidFill>
                  <a:srgbClr val="0000FF"/>
                </a:solidFill>
              </a:rPr>
              <a:t>eugenin</a:t>
            </a:r>
            <a:endParaRPr b="1" sz="5400">
              <a:latin typeface="Arial"/>
              <a:ea typeface="Arial"/>
              <a:cs typeface="Arial"/>
              <a:sym typeface="Arial"/>
            </a:endParaRPr>
          </a:p>
          <a:p>
            <a:pPr indent="-609600" lvl="0" marL="609600" rtl="0" algn="l">
              <a:lnSpc>
                <a:spcPct val="80000"/>
              </a:lnSpc>
              <a:spcBef>
                <a:spcPts val="1348"/>
              </a:spcBef>
              <a:spcAft>
                <a:spcPts val="0"/>
              </a:spcAft>
              <a:buSzPct val="115000"/>
              <a:buNone/>
            </a:pPr>
            <a:r>
              <a:rPr b="1" lang="en-US" sz="4400">
                <a:latin typeface="Arial"/>
                <a:ea typeface="Arial"/>
                <a:cs typeface="Arial"/>
                <a:sym typeface="Arial"/>
              </a:rPr>
              <a:t>   </a:t>
            </a:r>
            <a:endParaRPr/>
          </a:p>
          <a:p>
            <a:pPr indent="-336486" lvl="0" marL="609600" rtl="0" algn="l">
              <a:spcBef>
                <a:spcPts val="1348"/>
              </a:spcBef>
              <a:spcAft>
                <a:spcPts val="0"/>
              </a:spcAft>
              <a:buSzPct val="115000"/>
              <a:buNone/>
            </a:pPr>
            <a:r>
              <a:t/>
            </a:r>
            <a:endParaRPr b="1" sz="4400">
              <a:latin typeface="Arial"/>
              <a:ea typeface="Arial"/>
              <a:cs typeface="Arial"/>
              <a:sym typeface="Arial"/>
            </a:endParaRPr>
          </a:p>
          <a:p>
            <a:pPr indent="-609600" lvl="0" marL="609600" rtl="0" algn="l">
              <a:spcBef>
                <a:spcPts val="1348"/>
              </a:spcBef>
              <a:spcAft>
                <a:spcPts val="0"/>
              </a:spcAft>
              <a:buSzPct val="115000"/>
              <a:buNone/>
            </a:pPr>
            <a:r>
              <a:t/>
            </a:r>
            <a:endParaRPr b="1" sz="4400">
              <a:latin typeface="Arial"/>
              <a:ea typeface="Arial"/>
              <a:cs typeface="Arial"/>
              <a:sym typeface="Arial"/>
            </a:endParaRPr>
          </a:p>
          <a:p>
            <a:pPr indent="-609600" lvl="0" marL="609600" rtl="0" algn="l">
              <a:spcBef>
                <a:spcPts val="1280"/>
              </a:spcBef>
              <a:spcAft>
                <a:spcPts val="0"/>
              </a:spcAft>
              <a:buSzPct val="115000"/>
              <a:buNone/>
            </a:pPr>
            <a:r>
              <a:t/>
            </a:r>
            <a:endParaRPr b="1" i="1" sz="4000">
              <a:latin typeface="Arial"/>
              <a:ea typeface="Arial"/>
              <a:cs typeface="Arial"/>
              <a:sym typeface="Arial"/>
            </a:endParaRPr>
          </a:p>
        </p:txBody>
      </p:sp>
      <p:pic>
        <p:nvPicPr>
          <p:cNvPr descr="clove7iiu7h" id="1139" name="Google Shape;1139;p162"/>
          <p:cNvPicPr preferRelativeResize="0"/>
          <p:nvPr/>
        </p:nvPicPr>
        <p:blipFill rotWithShape="1">
          <a:blip r:embed="rId3">
            <a:alphaModFix/>
          </a:blip>
          <a:srcRect b="0" l="0" r="0" t="0"/>
          <a:stretch/>
        </p:blipFill>
        <p:spPr>
          <a:xfrm>
            <a:off x="7162800" y="914400"/>
            <a:ext cx="3429000" cy="2555264"/>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3" name="Shape 1143"/>
        <p:cNvGrpSpPr/>
        <p:nvPr/>
      </p:nvGrpSpPr>
      <p:grpSpPr>
        <a:xfrm>
          <a:off x="0" y="0"/>
          <a:ext cx="0" cy="0"/>
          <a:chOff x="0" y="0"/>
          <a:chExt cx="0" cy="0"/>
        </a:xfrm>
      </p:grpSpPr>
      <p:sp>
        <p:nvSpPr>
          <p:cNvPr id="1144" name="Google Shape;1144;p163"/>
          <p:cNvSpPr txBox="1"/>
          <p:nvPr>
            <p:ph type="title"/>
          </p:nvPr>
        </p:nvSpPr>
        <p:spPr>
          <a:xfrm>
            <a:off x="1981200" y="461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62626"/>
              </a:buClr>
              <a:buSzPts val="4400"/>
              <a:buFont typeface="Arial"/>
              <a:buNone/>
            </a:pPr>
            <a:r>
              <a:rPr lang="en-US">
                <a:latin typeface="Arial"/>
                <a:ea typeface="Arial"/>
                <a:cs typeface="Arial"/>
                <a:sym typeface="Arial"/>
              </a:rPr>
              <a:t>Clove uses</a:t>
            </a:r>
            <a:endParaRPr>
              <a:latin typeface="Arial"/>
              <a:ea typeface="Arial"/>
              <a:cs typeface="Arial"/>
              <a:sym typeface="Arial"/>
            </a:endParaRPr>
          </a:p>
        </p:txBody>
      </p:sp>
      <p:sp>
        <p:nvSpPr>
          <p:cNvPr id="1145" name="Google Shape;1145;p163"/>
          <p:cNvSpPr txBox="1"/>
          <p:nvPr>
            <p:ph idx="1" type="body"/>
          </p:nvPr>
        </p:nvSpPr>
        <p:spPr>
          <a:xfrm>
            <a:off x="1981200" y="1143001"/>
            <a:ext cx="8229600" cy="4987925"/>
          </a:xfrm>
          <a:prstGeom prst="rect">
            <a:avLst/>
          </a:prstGeom>
          <a:noFill/>
          <a:ln>
            <a:noFill/>
          </a:ln>
        </p:spPr>
        <p:txBody>
          <a:bodyPr anchorCtr="0" anchor="t" bIns="45700" lIns="91425" spcFirstLastPara="1" rIns="91425" wrap="square" tIns="45700">
            <a:normAutofit/>
          </a:bodyPr>
          <a:lstStyle/>
          <a:p>
            <a:pPr indent="-457200" lvl="0" marL="457200" rtl="0" algn="l">
              <a:spcBef>
                <a:spcPts val="0"/>
              </a:spcBef>
              <a:spcAft>
                <a:spcPts val="0"/>
              </a:spcAft>
              <a:buSzPts val="2760"/>
              <a:buFont typeface="Garamond"/>
              <a:buAutoNum type="arabicPeriod"/>
            </a:pPr>
            <a:r>
              <a:rPr lang="en-US" sz="2400"/>
              <a:t>Condiment.</a:t>
            </a:r>
            <a:endParaRPr/>
          </a:p>
          <a:p>
            <a:pPr indent="-457200" lvl="0" marL="457200" rtl="0" algn="l">
              <a:spcBef>
                <a:spcPts val="1080"/>
              </a:spcBef>
              <a:spcAft>
                <a:spcPts val="0"/>
              </a:spcAft>
              <a:buSzPts val="2760"/>
              <a:buFont typeface="Garamond"/>
              <a:buAutoNum type="arabicPeriod"/>
            </a:pPr>
            <a:r>
              <a:rPr lang="en-US" sz="2400"/>
              <a:t>Carminative.</a:t>
            </a:r>
            <a:endParaRPr/>
          </a:p>
          <a:p>
            <a:pPr indent="-457200" lvl="0" marL="457200" rtl="0" algn="l">
              <a:spcBef>
                <a:spcPts val="1080"/>
              </a:spcBef>
              <a:spcAft>
                <a:spcPts val="0"/>
              </a:spcAft>
              <a:buSzPts val="2760"/>
              <a:buFont typeface="Garamond"/>
              <a:buAutoNum type="arabicPeriod"/>
            </a:pPr>
            <a:r>
              <a:rPr lang="en-US" sz="2400"/>
              <a:t>Clove oil which contain high  percentage of eugenol used commercially to produce Vanillin .</a:t>
            </a:r>
            <a:endParaRPr/>
          </a:p>
          <a:p>
            <a:pPr indent="-457200" lvl="0" marL="457200" rtl="0" algn="l">
              <a:spcBef>
                <a:spcPts val="1080"/>
              </a:spcBef>
              <a:spcAft>
                <a:spcPts val="0"/>
              </a:spcAft>
              <a:buSzPts val="2760"/>
              <a:buFont typeface="Garamond"/>
              <a:buAutoNum type="arabicPeriod"/>
            </a:pPr>
            <a:r>
              <a:rPr lang="en-US" sz="2400"/>
              <a:t>Antiseptic. مطهر-مع حشوة الاسنان</a:t>
            </a:r>
            <a:endParaRPr sz="2400"/>
          </a:p>
          <a:p>
            <a:pPr indent="-457200" lvl="0" marL="457200" rtl="0" algn="l">
              <a:spcBef>
                <a:spcPts val="1080"/>
              </a:spcBef>
              <a:spcAft>
                <a:spcPts val="0"/>
              </a:spcAft>
              <a:buSzPts val="2760"/>
              <a:buFont typeface="Garamond"/>
              <a:buAutoNum type="arabicPeriod"/>
            </a:pPr>
            <a:r>
              <a:rPr lang="en-US" sz="2400"/>
              <a:t>Flavoring agent.</a:t>
            </a:r>
            <a:endParaRPr/>
          </a:p>
          <a:p>
            <a:pPr indent="-457200" lvl="0" marL="457200" rtl="0" algn="l">
              <a:spcBef>
                <a:spcPts val="1080"/>
              </a:spcBef>
              <a:spcAft>
                <a:spcPts val="0"/>
              </a:spcAft>
              <a:buSzPts val="2760"/>
              <a:buFont typeface="Garamond"/>
              <a:buAutoNum type="arabicPeriod"/>
            </a:pPr>
            <a:r>
              <a:rPr lang="en-US" sz="2400"/>
              <a:t>Dental uses : as filling material with ZnO</a:t>
            </a:r>
            <a:endParaRPr sz="2400"/>
          </a:p>
          <a:p>
            <a:pPr indent="-457200" lvl="0" marL="457200" rtl="0" algn="l">
              <a:spcBef>
                <a:spcPts val="1080"/>
              </a:spcBef>
              <a:spcAft>
                <a:spcPts val="0"/>
              </a:spcAft>
              <a:buSzPts val="2760"/>
              <a:buFont typeface="Garamond"/>
              <a:buAutoNum type="arabicPeriod"/>
            </a:pPr>
            <a:r>
              <a:rPr lang="en-US" sz="2400"/>
              <a:t>Local anesthetic (dental analgesic)</a:t>
            </a:r>
            <a:endParaRPr sz="2400"/>
          </a:p>
          <a:p>
            <a:pPr indent="-457200" lvl="0" marL="457200" rtl="0" algn="l">
              <a:spcBef>
                <a:spcPts val="1080"/>
              </a:spcBef>
              <a:spcAft>
                <a:spcPts val="0"/>
              </a:spcAft>
              <a:buSzPts val="2760"/>
              <a:buFont typeface="Garamond"/>
              <a:buAutoNum type="arabicPeriod"/>
            </a:pPr>
            <a:r>
              <a:rPr lang="en-US" sz="2400"/>
              <a:t>Expectorant بساعد يطلع البلغم</a:t>
            </a:r>
            <a:endParaRPr sz="2400"/>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9" name="Shape 1149"/>
        <p:cNvGrpSpPr/>
        <p:nvPr/>
      </p:nvGrpSpPr>
      <p:grpSpPr>
        <a:xfrm>
          <a:off x="0" y="0"/>
          <a:ext cx="0" cy="0"/>
          <a:chOff x="0" y="0"/>
          <a:chExt cx="0" cy="0"/>
        </a:xfrm>
      </p:grpSpPr>
      <p:sp>
        <p:nvSpPr>
          <p:cNvPr id="1150" name="Google Shape;1150;p164"/>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62626"/>
              </a:buClr>
              <a:buSzPts val="4400"/>
              <a:buFont typeface="Garamond"/>
              <a:buNone/>
            </a:pPr>
            <a:r>
              <a:rPr lang="en-US"/>
              <a:t>Dyspepsia and biliousness</a:t>
            </a:r>
            <a:endParaRPr/>
          </a:p>
        </p:txBody>
      </p:sp>
      <p:sp>
        <p:nvSpPr>
          <p:cNvPr id="1151" name="Google Shape;1151;p164"/>
          <p:cNvSpPr txBox="1"/>
          <p:nvPr>
            <p:ph idx="1" type="body"/>
          </p:nvPr>
        </p:nvSpPr>
        <p:spPr>
          <a:xfrm>
            <a:off x="1524000" y="1935480"/>
            <a:ext cx="9144000" cy="4389120"/>
          </a:xfrm>
          <a:prstGeom prst="rect">
            <a:avLst/>
          </a:prstGeom>
          <a:noFill/>
          <a:ln>
            <a:noFill/>
          </a:ln>
        </p:spPr>
        <p:txBody>
          <a:bodyPr anchorCtr="0" anchor="t" bIns="45700" lIns="91425" spcFirstLastPara="1" rIns="91425" wrap="square" tIns="45700">
            <a:normAutofit/>
          </a:bodyPr>
          <a:lstStyle/>
          <a:p>
            <a:pPr indent="-285750" lvl="0" marL="285750" rtl="0" algn="l">
              <a:spcBef>
                <a:spcPts val="0"/>
              </a:spcBef>
              <a:spcAft>
                <a:spcPts val="0"/>
              </a:spcAft>
              <a:buSzPts val="2760"/>
              <a:buChar char="•"/>
            </a:pPr>
            <a:r>
              <a:rPr lang="en-US"/>
              <a:t>In dyspepsia: patients describe the symptoms as nausea, pain, cramps, distention, heartburn and inability to digest food</a:t>
            </a:r>
            <a:endParaRPr/>
          </a:p>
          <a:p>
            <a:pPr indent="-285750" lvl="0" marL="285750" rtl="0" algn="l">
              <a:spcBef>
                <a:spcPts val="1080"/>
              </a:spcBef>
              <a:spcAft>
                <a:spcPts val="0"/>
              </a:spcAft>
              <a:buSzPts val="2760"/>
              <a:buChar char="•"/>
            </a:pPr>
            <a:r>
              <a:rPr lang="en-US"/>
              <a:t>Treated with bitter stimulants -لزيادة الشهية or a  cholagogue (a substance that stimulates bile production) الأشياء المُرة تفتح الشهية وبتزيد افراز اللعاب</a:t>
            </a:r>
            <a:endParaRPr/>
          </a:p>
          <a:p>
            <a:pPr indent="-285750" lvl="1" marL="742950" rtl="0" algn="l">
              <a:spcBef>
                <a:spcPts val="1000"/>
              </a:spcBef>
              <a:spcAft>
                <a:spcPts val="0"/>
              </a:spcAft>
              <a:buSzPts val="2300"/>
              <a:buChar char="•"/>
            </a:pPr>
            <a:r>
              <a:rPr lang="en-US">
                <a:solidFill>
                  <a:srgbClr val="FF0000"/>
                </a:solidFill>
              </a:rPr>
              <a:t>Cholagogues should not be used in bile duct obstruction or cholestatic jaundice</a:t>
            </a:r>
            <a:endParaRPr/>
          </a:p>
          <a:p>
            <a:pPr indent="-285750" lvl="0" marL="285750" rtl="0" algn="l">
              <a:spcBef>
                <a:spcPts val="1080"/>
              </a:spcBef>
              <a:spcAft>
                <a:spcPts val="0"/>
              </a:spcAft>
              <a:buSzPts val="2760"/>
              <a:buChar char="•"/>
            </a:pPr>
            <a:r>
              <a:rPr lang="en-US"/>
              <a:t>Bitter stimulants like gentian and wormwood act directly on the mucosa of the upper GI and </a:t>
            </a:r>
            <a:r>
              <a:rPr lang="en-US">
                <a:solidFill>
                  <a:srgbClr val="FF0000"/>
                </a:solidFill>
              </a:rPr>
              <a:t>bitter receptors on the tongue </a:t>
            </a:r>
            <a:r>
              <a:rPr lang="en-US"/>
              <a:t>stimulating production of saliva and gastric and biliary secretions</a:t>
            </a:r>
            <a:endParaRPr/>
          </a:p>
          <a:p>
            <a:pPr indent="-285750" lvl="1" marL="742950" rtl="0" algn="l">
              <a:spcBef>
                <a:spcPts val="1000"/>
              </a:spcBef>
              <a:spcAft>
                <a:spcPts val="0"/>
              </a:spcAft>
              <a:buSzPts val="2300"/>
              <a:buChar char="•"/>
            </a:pPr>
            <a:r>
              <a:rPr lang="en-US"/>
              <a:t>Taken half an hour before food</a:t>
            </a:r>
            <a:endParaRPr/>
          </a:p>
          <a:p>
            <a:pPr indent="-139700" lvl="1" marL="742950" rtl="0" algn="l">
              <a:spcBef>
                <a:spcPts val="1000"/>
              </a:spcBef>
              <a:spcAft>
                <a:spcPts val="0"/>
              </a:spcAft>
              <a:buSzPts val="2300"/>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sp>
        <p:nvSpPr>
          <p:cNvPr id="1156" name="Google Shape;1156;p165"/>
          <p:cNvSpPr txBox="1"/>
          <p:nvPr>
            <p:ph idx="1" type="body"/>
          </p:nvPr>
        </p:nvSpPr>
        <p:spPr>
          <a:xfrm>
            <a:off x="1524000" y="685801"/>
            <a:ext cx="9144000" cy="5897563"/>
          </a:xfrm>
          <a:prstGeom prst="rect">
            <a:avLst/>
          </a:prstGeom>
          <a:noFill/>
          <a:ln>
            <a:noFill/>
          </a:ln>
        </p:spPr>
        <p:txBody>
          <a:bodyPr anchorCtr="0" anchor="t" bIns="45700" lIns="91425" spcFirstLastPara="1" rIns="91425" wrap="square" tIns="45700">
            <a:normAutofit/>
          </a:bodyPr>
          <a:lstStyle/>
          <a:p>
            <a:pPr indent="-285750" lvl="0" marL="285750" rtl="0" algn="l">
              <a:spcBef>
                <a:spcPts val="0"/>
              </a:spcBef>
              <a:spcAft>
                <a:spcPts val="0"/>
              </a:spcAft>
              <a:buSzPts val="2760"/>
              <a:buNone/>
            </a:pPr>
            <a:r>
              <a:rPr lang="en-US"/>
              <a:t>Artichoke,الارضي شوكي  </a:t>
            </a:r>
            <a:endParaRPr/>
          </a:p>
          <a:p>
            <a:pPr indent="-285750" lvl="0" marL="285750" rtl="0" algn="l">
              <a:spcBef>
                <a:spcPts val="1080"/>
              </a:spcBef>
              <a:spcAft>
                <a:spcPts val="0"/>
              </a:spcAft>
              <a:buSzPts val="2760"/>
              <a:buChar char="•"/>
            </a:pPr>
            <a:r>
              <a:rPr i="1" lang="en-US">
                <a:solidFill>
                  <a:srgbClr val="008000"/>
                </a:solidFill>
              </a:rPr>
              <a:t>Cynara scolymus</a:t>
            </a:r>
            <a:endParaRPr i="1">
              <a:solidFill>
                <a:srgbClr val="008000"/>
              </a:solidFill>
            </a:endParaRPr>
          </a:p>
          <a:p>
            <a:pPr indent="-175260" lvl="0" marL="0" rtl="0" algn="l">
              <a:spcBef>
                <a:spcPts val="1080"/>
              </a:spcBef>
              <a:spcAft>
                <a:spcPts val="0"/>
              </a:spcAft>
              <a:buSzPts val="2760"/>
              <a:buChar char="•"/>
            </a:pPr>
            <a:r>
              <a:rPr lang="en-US"/>
              <a:t>The medicinal part is the </a:t>
            </a:r>
            <a:r>
              <a:rPr lang="en-US">
                <a:solidFill>
                  <a:srgbClr val="795E15"/>
                </a:solidFill>
              </a:rPr>
              <a:t>leaf</a:t>
            </a:r>
            <a:r>
              <a:rPr lang="en-US"/>
              <a:t>, which is used to treat indigestion and dyspepsia</a:t>
            </a:r>
            <a:endParaRPr/>
          </a:p>
          <a:p>
            <a:pPr indent="-175260" lvl="0" marL="0" rtl="0" algn="l">
              <a:spcBef>
                <a:spcPts val="1080"/>
              </a:spcBef>
              <a:spcAft>
                <a:spcPts val="0"/>
              </a:spcAft>
              <a:buSzPts val="2760"/>
              <a:buChar char="•"/>
            </a:pPr>
            <a:r>
              <a:rPr lang="en-US"/>
              <a:t>The leaf contains the bitter </a:t>
            </a:r>
            <a:r>
              <a:rPr lang="en-US">
                <a:solidFill>
                  <a:srgbClr val="0070C0"/>
                </a:solidFill>
              </a:rPr>
              <a:t>sesquiterpene lactone </a:t>
            </a:r>
            <a:r>
              <a:rPr lang="en-US">
                <a:solidFill>
                  <a:srgbClr val="0000FF"/>
                </a:solidFill>
              </a:rPr>
              <a:t>cynaropicrin</a:t>
            </a:r>
            <a:r>
              <a:rPr lang="en-US"/>
              <a:t> and several flavonoids</a:t>
            </a:r>
            <a:endParaRPr/>
          </a:p>
          <a:p>
            <a:pPr indent="0" lvl="0" marL="0" rtl="0" algn="l">
              <a:spcBef>
                <a:spcPts val="1080"/>
              </a:spcBef>
              <a:spcAft>
                <a:spcPts val="0"/>
              </a:spcAft>
              <a:buSzPts val="2760"/>
              <a:buNone/>
            </a:pPr>
            <a:r>
              <a:rPr lang="en-US"/>
              <a:t>Pharmacologic effects:</a:t>
            </a:r>
            <a:endParaRPr/>
          </a:p>
          <a:p>
            <a:pPr indent="-175260" lvl="0" marL="0" rtl="0" algn="l">
              <a:spcBef>
                <a:spcPts val="1080"/>
              </a:spcBef>
              <a:spcAft>
                <a:spcPts val="0"/>
              </a:spcAft>
              <a:buSzPts val="2760"/>
              <a:buChar char="•"/>
            </a:pPr>
            <a:r>
              <a:rPr lang="en-US"/>
              <a:t> Antihepatotoxic</a:t>
            </a:r>
            <a:endParaRPr/>
          </a:p>
          <a:p>
            <a:pPr indent="-175260" lvl="0" marL="0" rtl="0" algn="l">
              <a:spcBef>
                <a:spcPts val="1080"/>
              </a:spcBef>
              <a:spcAft>
                <a:spcPts val="0"/>
              </a:spcAft>
              <a:buSzPts val="2760"/>
              <a:buChar char="•"/>
            </a:pPr>
            <a:r>
              <a:rPr lang="en-US"/>
              <a:t> Stimulates bile production (cholagogue) </a:t>
            </a:r>
            <a:endParaRPr/>
          </a:p>
          <a:p>
            <a:pPr indent="-175260" lvl="0" marL="0" rtl="0" algn="l">
              <a:spcBef>
                <a:spcPts val="1080"/>
              </a:spcBef>
              <a:spcAft>
                <a:spcPts val="0"/>
              </a:spcAft>
              <a:buSzPts val="2760"/>
              <a:buChar char="•"/>
            </a:pPr>
            <a:r>
              <a:rPr lang="en-US"/>
              <a:t> Reduces cholesterol and triglyceride levels</a:t>
            </a:r>
            <a:endParaRPr/>
          </a:p>
          <a:p>
            <a:pPr indent="-175260" lvl="0" marL="0" rtl="0" algn="l">
              <a:spcBef>
                <a:spcPts val="1080"/>
              </a:spcBef>
              <a:spcAft>
                <a:spcPts val="0"/>
              </a:spcAft>
              <a:buSzPts val="2760"/>
              <a:buChar char="•"/>
            </a:pPr>
            <a:r>
              <a:rPr lang="en-US"/>
              <a:t> Also useful in IBS -</a:t>
            </a:r>
            <a:r>
              <a:rPr b="1" lang="en-US"/>
              <a:t> Irritable Bowel</a:t>
            </a:r>
            <a:r>
              <a:rPr lang="en-US"/>
              <a:t> Syndrome -</a:t>
            </a:r>
            <a:endParaRPr/>
          </a:p>
        </p:txBody>
      </p:sp>
      <p:pic>
        <p:nvPicPr>
          <p:cNvPr descr="artchoke.jpg" id="1157" name="Google Shape;1157;p165"/>
          <p:cNvPicPr preferRelativeResize="0"/>
          <p:nvPr/>
        </p:nvPicPr>
        <p:blipFill rotWithShape="1">
          <a:blip r:embed="rId3">
            <a:alphaModFix/>
          </a:blip>
          <a:srcRect b="0" l="0" r="0" t="0"/>
          <a:stretch/>
        </p:blipFill>
        <p:spPr>
          <a:xfrm>
            <a:off x="7490979" y="0"/>
            <a:ext cx="2957946" cy="16002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sp>
        <p:nvSpPr>
          <p:cNvPr id="1162" name="Google Shape;1162;p166"/>
          <p:cNvSpPr txBox="1"/>
          <p:nvPr>
            <p:ph idx="1" type="body"/>
          </p:nvPr>
        </p:nvSpPr>
        <p:spPr>
          <a:xfrm>
            <a:off x="1981200" y="838201"/>
            <a:ext cx="8229600" cy="5668963"/>
          </a:xfrm>
          <a:prstGeom prst="rect">
            <a:avLst/>
          </a:prstGeom>
          <a:noFill/>
          <a:ln>
            <a:noFill/>
          </a:ln>
        </p:spPr>
        <p:txBody>
          <a:bodyPr anchorCtr="0" anchor="t" bIns="45700" lIns="91425" spcFirstLastPara="1" rIns="91425" wrap="square" tIns="45700">
            <a:normAutofit/>
          </a:bodyPr>
          <a:lstStyle/>
          <a:p>
            <a:pPr indent="-285750" lvl="0" marL="285750" rtl="0" algn="l">
              <a:spcBef>
                <a:spcPts val="0"/>
              </a:spcBef>
              <a:spcAft>
                <a:spcPts val="0"/>
              </a:spcAft>
              <a:buSzPts val="2760"/>
              <a:buChar char="•"/>
            </a:pPr>
            <a:r>
              <a:rPr lang="en-US"/>
              <a:t>A clinical study showed that several parameters including fat intolerance, bloating, flatulence constipation and vomiting were significantly reduced by treatment with artichoke leaf extract</a:t>
            </a:r>
            <a:endParaRPr/>
          </a:p>
          <a:p>
            <a:pPr indent="-110490" lvl="0" marL="285750" rtl="0" algn="l">
              <a:spcBef>
                <a:spcPts val="1080"/>
              </a:spcBef>
              <a:spcAft>
                <a:spcPts val="0"/>
              </a:spcAft>
              <a:buSzPts val="2760"/>
              <a:buNone/>
            </a:pPr>
            <a:r>
              <a:t/>
            </a:r>
            <a:endParaRPr/>
          </a:p>
          <a:p>
            <a:pPr indent="-110490" lvl="0" marL="285750" rtl="0" algn="l">
              <a:spcBef>
                <a:spcPts val="1080"/>
              </a:spcBef>
              <a:spcAft>
                <a:spcPts val="0"/>
              </a:spcAft>
              <a:buSzPts val="2760"/>
              <a:buNone/>
            </a:pPr>
            <a:r>
              <a:t/>
            </a:r>
            <a:endParaRPr/>
          </a:p>
          <a:p>
            <a:pPr indent="-285750" lvl="0" marL="285750" rtl="0" algn="l">
              <a:spcBef>
                <a:spcPts val="1080"/>
              </a:spcBef>
              <a:spcAft>
                <a:spcPts val="0"/>
              </a:spcAft>
              <a:buSzPts val="2760"/>
              <a:buChar char="•"/>
            </a:pPr>
            <a:r>
              <a:rPr lang="en-US"/>
              <a:t> Bile مسوؤل عن هضم الدهون</a:t>
            </a:r>
            <a:endParaRPr/>
          </a:p>
          <a:p>
            <a:pPr indent="-110490" lvl="0" marL="285750" rtl="0" algn="l">
              <a:spcBef>
                <a:spcPts val="1080"/>
              </a:spcBef>
              <a:spcAft>
                <a:spcPts val="0"/>
              </a:spcAft>
              <a:buSzPts val="2760"/>
              <a:buNone/>
            </a:pPr>
            <a:r>
              <a:t/>
            </a:r>
            <a:endParaRPr/>
          </a:p>
        </p:txBody>
      </p:sp>
      <p:pic>
        <p:nvPicPr>
          <p:cNvPr descr="artichoke leaf.jpeg" id="1163" name="Google Shape;1163;p166"/>
          <p:cNvPicPr preferRelativeResize="0"/>
          <p:nvPr/>
        </p:nvPicPr>
        <p:blipFill rotWithShape="1">
          <a:blip r:embed="rId3">
            <a:alphaModFix/>
          </a:blip>
          <a:srcRect b="0" l="0" r="0" t="0"/>
          <a:stretch/>
        </p:blipFill>
        <p:spPr>
          <a:xfrm>
            <a:off x="7591426" y="2743200"/>
            <a:ext cx="2619375" cy="39243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pic>
        <p:nvPicPr>
          <p:cNvPr id="1168" name="Google Shape;1168;p167"/>
          <p:cNvPicPr preferRelativeResize="0"/>
          <p:nvPr/>
        </p:nvPicPr>
        <p:blipFill rotWithShape="1">
          <a:blip r:embed="rId3">
            <a:alphaModFix/>
          </a:blip>
          <a:srcRect b="0" l="0" r="0" t="0"/>
          <a:stretch/>
        </p:blipFill>
        <p:spPr>
          <a:xfrm>
            <a:off x="6705601" y="846138"/>
            <a:ext cx="3595217" cy="2362200"/>
          </a:xfrm>
          <a:prstGeom prst="rect">
            <a:avLst/>
          </a:prstGeom>
          <a:noFill/>
          <a:ln>
            <a:noFill/>
          </a:ln>
        </p:spPr>
      </p:pic>
      <p:sp>
        <p:nvSpPr>
          <p:cNvPr id="1169" name="Google Shape;1169;p167"/>
          <p:cNvSpPr txBox="1"/>
          <p:nvPr/>
        </p:nvSpPr>
        <p:spPr>
          <a:xfrm>
            <a:off x="1981200" y="274638"/>
            <a:ext cx="8229600" cy="1143000"/>
          </a:xfrm>
          <a:prstGeom prst="rect">
            <a:avLst/>
          </a:prstGeom>
          <a:noFill/>
          <a:ln>
            <a:noFill/>
          </a:ln>
        </p:spPr>
        <p:txBody>
          <a:bodyPr anchorCtr="0" anchor="b" bIns="0" lIns="0" spcFirstLastPara="1" rIns="0" wrap="square" tIns="45700">
            <a:normAutofit/>
          </a:bodyPr>
          <a:lstStyle/>
          <a:p>
            <a:pPr indent="0" lvl="0" marL="0" marR="0" rtl="0" algn="l">
              <a:spcBef>
                <a:spcPts val="0"/>
              </a:spcBef>
              <a:spcAft>
                <a:spcPts val="0"/>
              </a:spcAft>
              <a:buClr>
                <a:schemeClr val="dk2"/>
              </a:buClr>
              <a:buSzPts val="5000"/>
              <a:buFont typeface="Garamond"/>
              <a:buNone/>
            </a:pPr>
            <a:r>
              <a:rPr b="0" lang="en-US" sz="5000">
                <a:solidFill>
                  <a:schemeClr val="dk2"/>
                </a:solidFill>
                <a:latin typeface="Garamond"/>
                <a:ea typeface="Garamond"/>
                <a:cs typeface="Garamond"/>
                <a:sym typeface="Garamond"/>
              </a:rPr>
              <a:t>Bay </a:t>
            </a:r>
            <a:r>
              <a:rPr b="0" lang="en-US" sz="5000">
                <a:solidFill>
                  <a:srgbClr val="9D3232"/>
                </a:solidFill>
                <a:latin typeface="Garamond"/>
                <a:ea typeface="Garamond"/>
                <a:cs typeface="Garamond"/>
                <a:sym typeface="Garamond"/>
              </a:rPr>
              <a:t>Leaves</a:t>
            </a:r>
            <a:r>
              <a:rPr b="0" lang="en-US" sz="5000">
                <a:solidFill>
                  <a:schemeClr val="dk2"/>
                </a:solidFill>
                <a:latin typeface="Garamond"/>
                <a:ea typeface="Garamond"/>
                <a:cs typeface="Garamond"/>
                <a:sym typeface="Garamond"/>
              </a:rPr>
              <a:t> ورق الغار</a:t>
            </a:r>
            <a:endParaRPr b="0" sz="5000">
              <a:solidFill>
                <a:schemeClr val="dk2"/>
              </a:solidFill>
              <a:latin typeface="Garamond"/>
              <a:ea typeface="Garamond"/>
              <a:cs typeface="Garamond"/>
              <a:sym typeface="Garamond"/>
            </a:endParaRPr>
          </a:p>
        </p:txBody>
      </p:sp>
      <p:sp>
        <p:nvSpPr>
          <p:cNvPr id="1170" name="Google Shape;1170;p167"/>
          <p:cNvSpPr txBox="1"/>
          <p:nvPr/>
        </p:nvSpPr>
        <p:spPr>
          <a:xfrm>
            <a:off x="1676400" y="1676401"/>
            <a:ext cx="8534400" cy="4525963"/>
          </a:xfrm>
          <a:prstGeom prst="rect">
            <a:avLst/>
          </a:prstGeom>
          <a:noFill/>
          <a:ln>
            <a:noFill/>
          </a:ln>
        </p:spPr>
        <p:txBody>
          <a:bodyPr anchorCtr="0" anchor="t" bIns="45700" lIns="91425" spcFirstLastPara="1" rIns="91425" wrap="square" tIns="45700">
            <a:normAutofit fontScale="92500" lnSpcReduction="10000"/>
          </a:bodyPr>
          <a:lstStyle/>
          <a:p>
            <a:pPr indent="-274320" lvl="0" marL="274320" marR="0" rtl="0" algn="l">
              <a:spcBef>
                <a:spcPts val="0"/>
              </a:spcBef>
              <a:spcAft>
                <a:spcPts val="0"/>
              </a:spcAft>
              <a:buClr>
                <a:schemeClr val="accent3"/>
              </a:buClr>
              <a:buSzPct val="95000"/>
              <a:buFont typeface="Noto Sans Symbols"/>
              <a:buChar char="⚫"/>
            </a:pPr>
            <a:r>
              <a:rPr i="1" lang="en-US" sz="2600">
                <a:solidFill>
                  <a:srgbClr val="008000"/>
                </a:solidFill>
                <a:latin typeface="Garamond"/>
                <a:ea typeface="Garamond"/>
                <a:cs typeface="Garamond"/>
                <a:sym typeface="Garamond"/>
              </a:rPr>
              <a:t>Laurus nobilis </a:t>
            </a:r>
            <a:endParaRPr/>
          </a:p>
          <a:p>
            <a:pPr indent="-274320" lvl="0" marL="274320" marR="0" rtl="0" algn="l">
              <a:spcBef>
                <a:spcPts val="481"/>
              </a:spcBef>
              <a:spcAft>
                <a:spcPts val="0"/>
              </a:spcAft>
              <a:buClr>
                <a:schemeClr val="accent3"/>
              </a:buClr>
              <a:buSzPct val="95000"/>
              <a:buFont typeface="Noto Sans Symbols"/>
              <a:buChar char="⚫"/>
            </a:pPr>
            <a:r>
              <a:rPr lang="en-US" sz="2600">
                <a:solidFill>
                  <a:schemeClr val="dk1"/>
                </a:solidFill>
                <a:latin typeface="Garamond"/>
                <a:ea typeface="Garamond"/>
                <a:cs typeface="Garamond"/>
                <a:sym typeface="Garamond"/>
              </a:rPr>
              <a:t>Family Lauraceae</a:t>
            </a:r>
            <a:endParaRPr sz="2600">
              <a:solidFill>
                <a:schemeClr val="dk1"/>
              </a:solidFill>
              <a:latin typeface="Garamond"/>
              <a:ea typeface="Garamond"/>
              <a:cs typeface="Garamond"/>
              <a:sym typeface="Garamond"/>
            </a:endParaRPr>
          </a:p>
          <a:p>
            <a:pPr indent="-274320" lvl="0" marL="274320" marR="0" rtl="0" algn="l">
              <a:spcBef>
                <a:spcPts val="481"/>
              </a:spcBef>
              <a:spcAft>
                <a:spcPts val="0"/>
              </a:spcAft>
              <a:buClr>
                <a:schemeClr val="accent3"/>
              </a:buClr>
              <a:buSzPct val="95000"/>
              <a:buFont typeface="Noto Sans Symbols"/>
              <a:buChar char="⚫"/>
            </a:pPr>
            <a:r>
              <a:rPr lang="en-US" sz="2600">
                <a:solidFill>
                  <a:schemeClr val="dk1"/>
                </a:solidFill>
                <a:latin typeface="Garamond"/>
                <a:ea typeface="Garamond"/>
                <a:cs typeface="Garamond"/>
                <a:sym typeface="Garamond"/>
              </a:rPr>
              <a:t>Aids in  digestion</a:t>
            </a:r>
            <a:endParaRPr/>
          </a:p>
          <a:p>
            <a:pPr indent="-274320" lvl="0" marL="274320" marR="0" rtl="0" algn="l">
              <a:spcBef>
                <a:spcPts val="481"/>
              </a:spcBef>
              <a:spcAft>
                <a:spcPts val="0"/>
              </a:spcAft>
              <a:buClr>
                <a:schemeClr val="accent3"/>
              </a:buClr>
              <a:buSzPct val="95000"/>
              <a:buFont typeface="Noto Sans Symbols"/>
              <a:buChar char="⚫"/>
            </a:pPr>
            <a:r>
              <a:rPr lang="en-US" sz="2600">
                <a:solidFill>
                  <a:schemeClr val="dk1"/>
                </a:solidFill>
                <a:latin typeface="Garamond"/>
                <a:ea typeface="Garamond"/>
                <a:cs typeface="Garamond"/>
                <a:sym typeface="Garamond"/>
              </a:rPr>
              <a:t>Prevent gas</a:t>
            </a:r>
            <a:endParaRPr/>
          </a:p>
          <a:p>
            <a:pPr indent="-274320" lvl="0" marL="274320" marR="0" rtl="0" algn="l">
              <a:spcBef>
                <a:spcPts val="481"/>
              </a:spcBef>
              <a:spcAft>
                <a:spcPts val="0"/>
              </a:spcAft>
              <a:buClr>
                <a:schemeClr val="accent3"/>
              </a:buClr>
              <a:buSzPct val="95000"/>
              <a:buFont typeface="Noto Sans Symbols"/>
              <a:buChar char="⚫"/>
            </a:pPr>
            <a:r>
              <a:rPr lang="en-US" sz="2600">
                <a:solidFill>
                  <a:schemeClr val="dk1"/>
                </a:solidFill>
                <a:latin typeface="Garamond"/>
                <a:ea typeface="Garamond"/>
                <a:cs typeface="Garamond"/>
                <a:sym typeface="Garamond"/>
              </a:rPr>
              <a:t>Soothe stomach</a:t>
            </a:r>
            <a:endParaRPr/>
          </a:p>
          <a:p>
            <a:pPr indent="-274320" lvl="0" marL="274320" marR="0" rtl="0" algn="l">
              <a:spcBef>
                <a:spcPts val="481"/>
              </a:spcBef>
              <a:spcAft>
                <a:spcPts val="0"/>
              </a:spcAft>
              <a:buClr>
                <a:schemeClr val="accent3"/>
              </a:buClr>
              <a:buSzPct val="95000"/>
              <a:buFont typeface="Noto Sans Symbols"/>
              <a:buChar char="⚫"/>
            </a:pPr>
            <a:r>
              <a:rPr lang="en-US" sz="2600">
                <a:solidFill>
                  <a:schemeClr val="dk1"/>
                </a:solidFill>
                <a:latin typeface="Garamond"/>
                <a:ea typeface="Garamond"/>
                <a:cs typeface="Garamond"/>
                <a:sym typeface="Garamond"/>
              </a:rPr>
              <a:t>Useful for purging بطلعparasites طفيلياتand repelling insects.</a:t>
            </a:r>
            <a:endParaRPr/>
          </a:p>
          <a:p>
            <a:pPr indent="-274320" lvl="0" marL="274320" marR="0" rtl="0" algn="l">
              <a:spcBef>
                <a:spcPts val="481"/>
              </a:spcBef>
              <a:spcAft>
                <a:spcPts val="0"/>
              </a:spcAft>
              <a:buClr>
                <a:schemeClr val="accent3"/>
              </a:buClr>
              <a:buSzPct val="95000"/>
              <a:buFont typeface="Noto Sans Symbols"/>
              <a:buChar char="⚫"/>
            </a:pPr>
            <a:r>
              <a:rPr lang="en-US" sz="2600">
                <a:solidFill>
                  <a:schemeClr val="dk1"/>
                </a:solidFill>
                <a:latin typeface="Garamond"/>
                <a:ea typeface="Garamond"/>
                <a:cs typeface="Garamond"/>
                <a:sym typeface="Garamond"/>
              </a:rPr>
              <a:t>Good source of vitamins and minerals </a:t>
            </a:r>
            <a:br>
              <a:rPr lang="en-US" sz="2600">
                <a:solidFill>
                  <a:schemeClr val="dk1"/>
                </a:solidFill>
                <a:latin typeface="Garamond"/>
                <a:ea typeface="Garamond"/>
                <a:cs typeface="Garamond"/>
                <a:sym typeface="Garamond"/>
              </a:rPr>
            </a:br>
            <a:r>
              <a:rPr lang="en-US" sz="2600">
                <a:solidFill>
                  <a:schemeClr val="dk1"/>
                </a:solidFill>
                <a:latin typeface="Garamond"/>
                <a:ea typeface="Garamond"/>
                <a:cs typeface="Garamond"/>
                <a:sym typeface="Garamond"/>
              </a:rPr>
              <a:t>Antibacteria and Antifungal</a:t>
            </a:r>
            <a:br>
              <a:rPr lang="en-US" sz="2600">
                <a:solidFill>
                  <a:schemeClr val="dk1"/>
                </a:solidFill>
                <a:latin typeface="Garamond"/>
                <a:ea typeface="Garamond"/>
                <a:cs typeface="Garamond"/>
                <a:sym typeface="Garamond"/>
              </a:rPr>
            </a:br>
            <a:r>
              <a:rPr lang="en-US" sz="2600">
                <a:solidFill>
                  <a:schemeClr val="dk1"/>
                </a:solidFill>
                <a:latin typeface="Garamond"/>
                <a:ea typeface="Garamond"/>
                <a:cs typeface="Garamond"/>
                <a:sym typeface="Garamond"/>
              </a:rPr>
              <a:t>منيح للشعر، اضافة ماء سخن ولما يبرد يوضع على الشعر ورائحته حلوة وبقوي الشعر، بساعد انه يمنع القشرة وبمنع التساقط.</a:t>
            </a:r>
            <a:endParaRPr/>
          </a:p>
          <a:p>
            <a:pPr indent="-274320" lvl="0" marL="274320" marR="0" rtl="0" algn="l">
              <a:spcBef>
                <a:spcPts val="481"/>
              </a:spcBef>
              <a:spcAft>
                <a:spcPts val="0"/>
              </a:spcAft>
              <a:buClr>
                <a:schemeClr val="accent3"/>
              </a:buClr>
              <a:buSzPct val="95000"/>
              <a:buFont typeface="Noto Sans Symbols"/>
              <a:buChar char="⚫"/>
            </a:pPr>
            <a:r>
              <a:rPr lang="en-US" sz="2600">
                <a:solidFill>
                  <a:schemeClr val="dk1"/>
                </a:solidFill>
                <a:latin typeface="Garamond"/>
                <a:ea typeface="Garamond"/>
                <a:cs typeface="Garamond"/>
                <a:sym typeface="Garamond"/>
              </a:rPr>
              <a:t>في اليونان كان في كثير طقوس للغار انه للتكريم يوضع على الرأس</a:t>
            </a:r>
            <a:endParaRPr sz="2600">
              <a:solidFill>
                <a:schemeClr val="dk1"/>
              </a:solidFill>
              <a:latin typeface="Garamond"/>
              <a:ea typeface="Garamond"/>
              <a:cs typeface="Garamond"/>
              <a:sym typeface="Garamond"/>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sp>
        <p:nvSpPr>
          <p:cNvPr id="1175" name="Google Shape;1175;p168"/>
          <p:cNvSpPr txBox="1"/>
          <p:nvPr>
            <p:ph idx="1" type="body"/>
          </p:nvPr>
        </p:nvSpPr>
        <p:spPr>
          <a:xfrm>
            <a:off x="1548384" y="1828800"/>
            <a:ext cx="9144000" cy="4724400"/>
          </a:xfrm>
          <a:prstGeom prst="rect">
            <a:avLst/>
          </a:prstGeom>
          <a:noFill/>
          <a:ln>
            <a:noFill/>
          </a:ln>
        </p:spPr>
        <p:txBody>
          <a:bodyPr anchorCtr="0" anchor="t" bIns="45700" lIns="91425" spcFirstLastPara="1" rIns="91425" wrap="square" tIns="45700">
            <a:normAutofit fontScale="92500" lnSpcReduction="10000"/>
          </a:bodyPr>
          <a:lstStyle/>
          <a:p>
            <a:pPr indent="-285750" lvl="0" marL="285750" rtl="0" algn="l">
              <a:spcBef>
                <a:spcPts val="0"/>
              </a:spcBef>
              <a:spcAft>
                <a:spcPts val="0"/>
              </a:spcAft>
              <a:buSzPct val="115000"/>
              <a:buNone/>
            </a:pPr>
            <a:r>
              <a:rPr lang="en-US"/>
              <a:t>Gentian</a:t>
            </a:r>
            <a:endParaRPr/>
          </a:p>
          <a:p>
            <a:pPr indent="-285750" lvl="0" marL="285750" rtl="0" algn="l">
              <a:spcBef>
                <a:spcPts val="1044"/>
              </a:spcBef>
              <a:spcAft>
                <a:spcPts val="0"/>
              </a:spcAft>
              <a:buSzPct val="115000"/>
              <a:buChar char="•"/>
            </a:pPr>
            <a:r>
              <a:rPr i="1" lang="en-US">
                <a:solidFill>
                  <a:srgbClr val="008000"/>
                </a:solidFill>
              </a:rPr>
              <a:t>Gentiana lutea</a:t>
            </a:r>
            <a:endParaRPr i="1">
              <a:solidFill>
                <a:srgbClr val="008000"/>
              </a:solidFill>
            </a:endParaRPr>
          </a:p>
          <a:p>
            <a:pPr indent="-285750" lvl="0" marL="285750" rtl="0" algn="l">
              <a:spcBef>
                <a:spcPts val="1044"/>
              </a:spcBef>
              <a:spcAft>
                <a:spcPts val="0"/>
              </a:spcAft>
              <a:buSzPct val="115000"/>
              <a:buChar char="•"/>
            </a:pPr>
            <a:r>
              <a:rPr lang="en-US"/>
              <a:t>The species is rare and distributed in the alpine regions of Europe and Western Asia</a:t>
            </a:r>
            <a:endParaRPr/>
          </a:p>
          <a:p>
            <a:pPr indent="-162115" lvl="0" marL="0" rtl="0" algn="l">
              <a:spcBef>
                <a:spcPts val="1044"/>
              </a:spcBef>
              <a:spcAft>
                <a:spcPts val="0"/>
              </a:spcAft>
              <a:buSzPct val="115000"/>
              <a:buChar char="•"/>
            </a:pPr>
            <a:r>
              <a:rPr lang="en-US"/>
              <a:t> Acts directly on the mucosa of </a:t>
            </a:r>
            <a:r>
              <a:rPr lang="en-US">
                <a:solidFill>
                  <a:srgbClr val="FF0000"/>
                </a:solidFill>
              </a:rPr>
              <a:t>upper part of the GI tract</a:t>
            </a:r>
            <a:r>
              <a:rPr lang="en-US"/>
              <a:t>, and especially of bitter receptors on the tongue</a:t>
            </a:r>
            <a:endParaRPr/>
          </a:p>
          <a:p>
            <a:pPr indent="-135096" lvl="1" marL="365760" rtl="0" algn="l">
              <a:spcBef>
                <a:spcPts val="970"/>
              </a:spcBef>
              <a:spcAft>
                <a:spcPts val="0"/>
              </a:spcAft>
              <a:buSzPct val="115000"/>
              <a:buChar char="•"/>
            </a:pPr>
            <a:r>
              <a:rPr lang="en-US"/>
              <a:t> This stimulates the secretion of saliva and gastric juices as well as gastrin</a:t>
            </a:r>
            <a:endParaRPr/>
          </a:p>
          <a:p>
            <a:pPr indent="-162115" lvl="0" marL="0" rtl="0" algn="l">
              <a:spcBef>
                <a:spcPts val="1044"/>
              </a:spcBef>
              <a:spcAft>
                <a:spcPts val="0"/>
              </a:spcAft>
              <a:buSzPct val="115000"/>
              <a:buChar char="•"/>
            </a:pPr>
            <a:r>
              <a:rPr lang="en-US"/>
              <a:t> Indicated for poor appetite, flatulence and bloating أي شيء مُر منيح للناس يلي شهيتهم قليلة </a:t>
            </a:r>
            <a:endParaRPr/>
          </a:p>
          <a:p>
            <a:pPr indent="-162115" lvl="0" marL="0" rtl="0" algn="l">
              <a:spcBef>
                <a:spcPts val="1044"/>
              </a:spcBef>
              <a:spcAft>
                <a:spcPts val="0"/>
              </a:spcAft>
              <a:buSzPct val="115000"/>
              <a:buChar char="•"/>
            </a:pPr>
            <a:r>
              <a:rPr lang="en-US"/>
              <a:t> Studies in mice suggest its ability to </a:t>
            </a:r>
            <a:r>
              <a:rPr lang="en-US">
                <a:solidFill>
                  <a:srgbClr val="FF0000"/>
                </a:solidFill>
              </a:rPr>
              <a:t>suppress liver damage</a:t>
            </a:r>
            <a:r>
              <a:rPr lang="en-US"/>
              <a:t>.</a:t>
            </a:r>
            <a:endParaRPr/>
          </a:p>
          <a:p>
            <a:pPr indent="-162115" lvl="0" marL="0" rtl="0" algn="l">
              <a:spcBef>
                <a:spcPts val="1044"/>
              </a:spcBef>
              <a:spcAft>
                <a:spcPts val="0"/>
              </a:spcAft>
              <a:buSzPct val="115000"/>
              <a:buChar char="•"/>
            </a:pPr>
            <a:r>
              <a:rPr lang="en-US"/>
              <a:t>والخرفاش كذلك منيح للكبد </a:t>
            </a:r>
            <a:endParaRPr/>
          </a:p>
        </p:txBody>
      </p:sp>
      <p:pic>
        <p:nvPicPr>
          <p:cNvPr descr="gentiana lutea.jpg" id="1176" name="Google Shape;1176;p168"/>
          <p:cNvPicPr preferRelativeResize="0"/>
          <p:nvPr/>
        </p:nvPicPr>
        <p:blipFill rotWithShape="1">
          <a:blip r:embed="rId3">
            <a:alphaModFix/>
          </a:blip>
          <a:srcRect b="0" l="0" r="0" t="0"/>
          <a:stretch/>
        </p:blipFill>
        <p:spPr>
          <a:xfrm>
            <a:off x="6667500" y="0"/>
            <a:ext cx="4000500" cy="2667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106"/>
          <p:cNvSpPr txBox="1"/>
          <p:nvPr>
            <p:ph idx="1" type="body"/>
          </p:nvPr>
        </p:nvSpPr>
        <p:spPr>
          <a:xfrm>
            <a:off x="1524000" y="838200"/>
            <a:ext cx="9144000" cy="5791200"/>
          </a:xfrm>
          <a:prstGeom prst="rect">
            <a:avLst/>
          </a:prstGeom>
          <a:noFill/>
          <a:ln>
            <a:noFill/>
          </a:ln>
        </p:spPr>
        <p:txBody>
          <a:bodyPr anchorCtr="0" anchor="t" bIns="45700" lIns="91425" spcFirstLastPara="1" rIns="91425" wrap="square" tIns="45700">
            <a:normAutofit fontScale="92500" lnSpcReduction="20000"/>
          </a:bodyPr>
          <a:lstStyle/>
          <a:p>
            <a:pPr indent="-342900" lvl="0" marL="342900" rtl="0" algn="l">
              <a:spcBef>
                <a:spcPts val="0"/>
              </a:spcBef>
              <a:spcAft>
                <a:spcPts val="0"/>
              </a:spcAft>
              <a:buSzPct val="80000"/>
              <a:buNone/>
            </a:pPr>
            <a:r>
              <a:rPr lang="en-US" sz="2900"/>
              <a:t>Xanthine/Purine alkaloids-Nitrogen-</a:t>
            </a:r>
            <a:endParaRPr/>
          </a:p>
          <a:p>
            <a:pPr indent="-342900" lvl="0" marL="342900" rtl="0" algn="l">
              <a:spcBef>
                <a:spcPts val="1000"/>
              </a:spcBef>
              <a:spcAft>
                <a:spcPts val="0"/>
              </a:spcAft>
              <a:buSzPct val="79999"/>
              <a:buChar char="►"/>
            </a:pPr>
            <a:r>
              <a:rPr lang="en-US">
                <a:solidFill>
                  <a:srgbClr val="FF0000"/>
                </a:solidFill>
              </a:rPr>
              <a:t>Stimulate </a:t>
            </a:r>
            <a:r>
              <a:rPr lang="en-US"/>
              <a:t>mental activity</a:t>
            </a:r>
            <a:endParaRPr/>
          </a:p>
          <a:p>
            <a:pPr indent="-285750" lvl="1" marL="742950" rtl="0" algn="l">
              <a:spcBef>
                <a:spcPts val="1000"/>
              </a:spcBef>
              <a:spcAft>
                <a:spcPts val="0"/>
              </a:spcAft>
              <a:buSzPct val="80000"/>
              <a:buChar char="►"/>
            </a:pPr>
            <a:r>
              <a:rPr lang="en-US">
                <a:solidFill>
                  <a:srgbClr val="0000FF"/>
                </a:solidFill>
              </a:rPr>
              <a:t>Caffeine-موطن القهوة اليمن</a:t>
            </a:r>
            <a:endParaRPr>
              <a:solidFill>
                <a:srgbClr val="0000FF"/>
              </a:solidFill>
            </a:endParaRPr>
          </a:p>
          <a:p>
            <a:pPr indent="-228600" lvl="2" marL="1143000" rtl="0" algn="l">
              <a:spcBef>
                <a:spcPts val="1000"/>
              </a:spcBef>
              <a:spcAft>
                <a:spcPts val="0"/>
              </a:spcAft>
              <a:buSzPct val="80000"/>
              <a:buChar char="►"/>
            </a:pPr>
            <a:r>
              <a:rPr i="1" lang="en-US">
                <a:solidFill>
                  <a:srgbClr val="008000"/>
                </a:solidFill>
              </a:rPr>
              <a:t>Coffea arabica	</a:t>
            </a:r>
            <a:endParaRPr/>
          </a:p>
          <a:p>
            <a:pPr indent="-228600" lvl="2" marL="1143000" rtl="0" algn="l">
              <a:spcBef>
                <a:spcPts val="1000"/>
              </a:spcBef>
              <a:spcAft>
                <a:spcPts val="0"/>
              </a:spcAft>
              <a:buSzPct val="80000"/>
              <a:buChar char="►"/>
            </a:pPr>
            <a:r>
              <a:rPr lang="en-US"/>
              <a:t>Part used: seed	</a:t>
            </a:r>
            <a:r>
              <a:rPr i="1" lang="en-US"/>
              <a:t>	</a:t>
            </a:r>
            <a:endParaRPr/>
          </a:p>
          <a:p>
            <a:pPr indent="-228600" lvl="2" marL="1143000" rtl="0" algn="l">
              <a:spcBef>
                <a:spcPts val="1000"/>
              </a:spcBef>
              <a:spcAft>
                <a:spcPts val="0"/>
              </a:spcAft>
              <a:buSzPct val="80000"/>
              <a:buChar char="►"/>
            </a:pPr>
            <a:r>
              <a:rPr lang="en-US"/>
              <a:t>Family: Rubiaceae</a:t>
            </a:r>
            <a:endParaRPr/>
          </a:p>
          <a:p>
            <a:pPr indent="-228600" lvl="2" marL="1143000" rtl="0" algn="l">
              <a:spcBef>
                <a:spcPts val="1000"/>
              </a:spcBef>
              <a:spcAft>
                <a:spcPts val="0"/>
              </a:spcAft>
              <a:buSzPct val="80000"/>
              <a:buChar char="►"/>
            </a:pPr>
            <a:r>
              <a:rPr lang="en-US"/>
              <a:t>Other effects: </a:t>
            </a:r>
            <a:r>
              <a:rPr lang="en-US">
                <a:solidFill>
                  <a:srgbClr val="3366FF"/>
                </a:solidFill>
              </a:rPr>
              <a:t>Diuretic لذلك شرب الماء مهم و ضغطك عالي ما تشرب قهوة كثيرمدر للبول, anorexic تخفف الشهية, Astringent-Beauty product- </a:t>
            </a:r>
            <a:endParaRPr/>
          </a:p>
          <a:p>
            <a:pPr indent="-285750" lvl="1" marL="742950" rtl="0" algn="l">
              <a:spcBef>
                <a:spcPts val="1000"/>
              </a:spcBef>
              <a:spcAft>
                <a:spcPts val="0"/>
              </a:spcAft>
              <a:buSzPct val="80000"/>
              <a:buChar char="►"/>
            </a:pPr>
            <a:r>
              <a:rPr lang="en-US">
                <a:solidFill>
                  <a:srgbClr val="0000FF"/>
                </a:solidFill>
              </a:rPr>
              <a:t>Theophylline كان يُعطى بشكل حبوب وقفوه لانه بعمل Arrhythmia </a:t>
            </a:r>
            <a:endParaRPr>
              <a:solidFill>
                <a:srgbClr val="0000FF"/>
              </a:solidFill>
            </a:endParaRPr>
          </a:p>
          <a:p>
            <a:pPr indent="-228600" lvl="2" marL="1143000" rtl="0" algn="l">
              <a:spcBef>
                <a:spcPts val="1000"/>
              </a:spcBef>
              <a:spcAft>
                <a:spcPts val="0"/>
              </a:spcAft>
              <a:buSzPct val="80000"/>
              <a:buChar char="►"/>
            </a:pPr>
            <a:r>
              <a:rPr i="1" lang="en-US">
                <a:solidFill>
                  <a:srgbClr val="008000"/>
                </a:solidFill>
              </a:rPr>
              <a:t>Camellia sinensis </a:t>
            </a:r>
            <a:r>
              <a:rPr lang="en-US"/>
              <a:t>(Tea leaves)</a:t>
            </a:r>
            <a:endParaRPr i="1"/>
          </a:p>
          <a:p>
            <a:pPr indent="-228600" lvl="2" marL="1143000" rtl="0" algn="l">
              <a:spcBef>
                <a:spcPts val="1000"/>
              </a:spcBef>
              <a:spcAft>
                <a:spcPts val="0"/>
              </a:spcAft>
              <a:buSzPct val="80000"/>
              <a:buChar char="►"/>
            </a:pPr>
            <a:r>
              <a:rPr lang="en-US"/>
              <a:t>Family: Theasceae	</a:t>
            </a:r>
            <a:endParaRPr/>
          </a:p>
          <a:p>
            <a:pPr indent="-228600" lvl="2" marL="1143000" rtl="0" algn="l">
              <a:spcBef>
                <a:spcPts val="1000"/>
              </a:spcBef>
              <a:spcAft>
                <a:spcPts val="0"/>
              </a:spcAft>
              <a:buSzPct val="80000"/>
              <a:buChar char="►"/>
            </a:pPr>
            <a:r>
              <a:rPr lang="en-US"/>
              <a:t>Other effects: </a:t>
            </a:r>
            <a:r>
              <a:rPr lang="en-US">
                <a:solidFill>
                  <a:srgbClr val="3366FF"/>
                </a:solidFill>
              </a:rPr>
              <a:t>Bronchodilator</a:t>
            </a:r>
            <a:endParaRPr/>
          </a:p>
          <a:p>
            <a:pPr indent="-228600" lvl="2" marL="1143000" rtl="0" algn="l">
              <a:spcBef>
                <a:spcPts val="1000"/>
              </a:spcBef>
              <a:spcAft>
                <a:spcPts val="0"/>
              </a:spcAft>
              <a:buSzPct val="80000"/>
              <a:buChar char="►"/>
            </a:pPr>
            <a:r>
              <a:rPr lang="en-US"/>
              <a:t>Tea is </a:t>
            </a:r>
            <a:r>
              <a:rPr lang="en-US">
                <a:solidFill>
                  <a:srgbClr val="3366FF"/>
                </a:solidFill>
              </a:rPr>
              <a:t>stimulant, diuretic, astringent, antioxidant and useful in diarrhea</a:t>
            </a:r>
            <a:endParaRPr/>
          </a:p>
          <a:p>
            <a:pPr indent="-285750" lvl="1" marL="742950" rtl="0" algn="l">
              <a:spcBef>
                <a:spcPts val="1000"/>
              </a:spcBef>
              <a:spcAft>
                <a:spcPts val="0"/>
              </a:spcAft>
              <a:buSzPct val="80000"/>
              <a:buChar char="►"/>
            </a:pPr>
            <a:r>
              <a:rPr lang="en-US">
                <a:solidFill>
                  <a:srgbClr val="0000FF"/>
                </a:solidFill>
              </a:rPr>
              <a:t>Theobromine</a:t>
            </a:r>
            <a:r>
              <a:rPr lang="en-US"/>
              <a:t> </a:t>
            </a:r>
            <a:endParaRPr/>
          </a:p>
          <a:p>
            <a:pPr indent="-228600" lvl="2" marL="1143000" rtl="0" algn="l">
              <a:spcBef>
                <a:spcPts val="1000"/>
              </a:spcBef>
              <a:spcAft>
                <a:spcPts val="0"/>
              </a:spcAft>
              <a:buSzPct val="80000"/>
              <a:buChar char="►"/>
            </a:pPr>
            <a:r>
              <a:rPr i="1" lang="en-US">
                <a:solidFill>
                  <a:srgbClr val="008000"/>
                </a:solidFill>
              </a:rPr>
              <a:t>Theobroma cacao</a:t>
            </a:r>
            <a:endParaRPr/>
          </a:p>
          <a:p>
            <a:pPr indent="-228600" lvl="2" marL="1143000" rtl="0" algn="l">
              <a:spcBef>
                <a:spcPts val="1000"/>
              </a:spcBef>
              <a:spcAft>
                <a:spcPts val="0"/>
              </a:spcAft>
              <a:buSzPct val="80000"/>
              <a:buChar char="►"/>
            </a:pPr>
            <a:r>
              <a:rPr lang="en-US"/>
              <a:t>Part used: </a:t>
            </a:r>
            <a:r>
              <a:rPr lang="en-US">
                <a:solidFill>
                  <a:srgbClr val="6C643F"/>
                </a:solidFill>
              </a:rPr>
              <a:t>seeds</a:t>
            </a:r>
            <a:endParaRPr/>
          </a:p>
          <a:p>
            <a:pPr indent="-228600" lvl="2" marL="1143000" rtl="0" algn="l">
              <a:spcBef>
                <a:spcPts val="1000"/>
              </a:spcBef>
              <a:spcAft>
                <a:spcPts val="0"/>
              </a:spcAft>
              <a:buSzPct val="80000"/>
              <a:buChar char="►"/>
            </a:pPr>
            <a:r>
              <a:rPr lang="en-US"/>
              <a:t>Similar effects to caffeine but weaker</a:t>
            </a:r>
            <a:endParaRPr/>
          </a:p>
          <a:p>
            <a:pPr indent="-228600" lvl="2" marL="1143000" rtl="0" algn="l">
              <a:spcBef>
                <a:spcPts val="1000"/>
              </a:spcBef>
              <a:spcAft>
                <a:spcPts val="0"/>
              </a:spcAft>
              <a:buSzPct val="80000"/>
              <a:buChar char="►"/>
            </a:pPr>
            <a:r>
              <a:rPr lang="en-US"/>
              <a:t>Stimulant, diuretic, bronchodilator</a:t>
            </a:r>
            <a:endParaRPr/>
          </a:p>
          <a:p>
            <a:pPr indent="-228600" lvl="2" marL="1143000" rtl="0" algn="l">
              <a:spcBef>
                <a:spcPts val="1000"/>
              </a:spcBef>
              <a:spcAft>
                <a:spcPts val="0"/>
              </a:spcAft>
              <a:buSzPct val="80000"/>
              <a:buChar char="►"/>
            </a:pPr>
            <a:r>
              <a:rPr lang="en-US"/>
              <a:t>Family: Malvaceae</a:t>
            </a:r>
            <a:endParaRPr/>
          </a:p>
          <a:p>
            <a:pPr indent="-162814" lvl="2" marL="1143000" rtl="0" algn="l">
              <a:spcBef>
                <a:spcPts val="1000"/>
              </a:spcBef>
              <a:spcAft>
                <a:spcPts val="0"/>
              </a:spcAft>
              <a:buSzPct val="80000"/>
              <a:buNone/>
            </a:pPr>
            <a:r>
              <a:t/>
            </a:r>
            <a:endParaRPr/>
          </a:p>
        </p:txBody>
      </p:sp>
      <p:pic>
        <p:nvPicPr>
          <p:cNvPr descr="ingredient-coffea.jpg" id="773" name="Google Shape;773;p106"/>
          <p:cNvPicPr preferRelativeResize="0"/>
          <p:nvPr/>
        </p:nvPicPr>
        <p:blipFill rotWithShape="1">
          <a:blip r:embed="rId3">
            <a:alphaModFix/>
          </a:blip>
          <a:srcRect b="0" l="0" r="0" t="0"/>
          <a:stretch/>
        </p:blipFill>
        <p:spPr>
          <a:xfrm>
            <a:off x="7467600" y="685800"/>
            <a:ext cx="1714500" cy="1587500"/>
          </a:xfrm>
          <a:prstGeom prst="rect">
            <a:avLst/>
          </a:prstGeom>
          <a:noFill/>
          <a:ln>
            <a:noFill/>
          </a:ln>
        </p:spPr>
      </p:pic>
      <p:pic>
        <p:nvPicPr>
          <p:cNvPr descr="tea.jpg" id="774" name="Google Shape;774;p106"/>
          <p:cNvPicPr preferRelativeResize="0"/>
          <p:nvPr/>
        </p:nvPicPr>
        <p:blipFill rotWithShape="1">
          <a:blip r:embed="rId4">
            <a:alphaModFix/>
          </a:blip>
          <a:srcRect b="0" l="0" r="0" t="0"/>
          <a:stretch/>
        </p:blipFill>
        <p:spPr>
          <a:xfrm>
            <a:off x="8959026" y="3386249"/>
            <a:ext cx="1708975" cy="1065101"/>
          </a:xfrm>
          <a:prstGeom prst="rect">
            <a:avLst/>
          </a:prstGeom>
          <a:noFill/>
          <a:ln>
            <a:noFill/>
          </a:ln>
        </p:spPr>
      </p:pic>
      <p:pic>
        <p:nvPicPr>
          <p:cNvPr descr="Theobroma_cacao_STE_The_cac_20100413AM013_crop_web_fullsize.jpg" id="775" name="Google Shape;775;p106"/>
          <p:cNvPicPr preferRelativeResize="0"/>
          <p:nvPr/>
        </p:nvPicPr>
        <p:blipFill rotWithShape="1">
          <a:blip r:embed="rId5">
            <a:alphaModFix/>
          </a:blip>
          <a:srcRect b="0" l="0" r="0" t="0"/>
          <a:stretch/>
        </p:blipFill>
        <p:spPr>
          <a:xfrm>
            <a:off x="6702733" y="5185537"/>
            <a:ext cx="2133600" cy="1423543"/>
          </a:xfrm>
          <a:prstGeom prst="rect">
            <a:avLst/>
          </a:prstGeom>
          <a:noFill/>
          <a:ln>
            <a:noFill/>
          </a:ln>
        </p:spPr>
      </p:pic>
      <p:pic>
        <p:nvPicPr>
          <p:cNvPr descr="health-benefits-of-cacao_1024x1024.jpg" id="776" name="Google Shape;776;p106"/>
          <p:cNvPicPr preferRelativeResize="0"/>
          <p:nvPr/>
        </p:nvPicPr>
        <p:blipFill rotWithShape="1">
          <a:blip r:embed="rId6">
            <a:alphaModFix/>
          </a:blip>
          <a:srcRect b="0" l="0" r="0" t="0"/>
          <a:stretch/>
        </p:blipFill>
        <p:spPr>
          <a:xfrm>
            <a:off x="8863028" y="5069980"/>
            <a:ext cx="1778279" cy="152492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sp>
        <p:nvSpPr>
          <p:cNvPr id="1181" name="Google Shape;1181;p169"/>
          <p:cNvSpPr txBox="1"/>
          <p:nvPr>
            <p:ph idx="1" type="body"/>
          </p:nvPr>
        </p:nvSpPr>
        <p:spPr>
          <a:xfrm>
            <a:off x="1524000" y="1371600"/>
            <a:ext cx="8915400" cy="5486400"/>
          </a:xfrm>
          <a:prstGeom prst="rect">
            <a:avLst/>
          </a:prstGeom>
          <a:noFill/>
          <a:ln>
            <a:noFill/>
          </a:ln>
        </p:spPr>
        <p:txBody>
          <a:bodyPr anchorCtr="0" anchor="t" bIns="45700" lIns="91425" spcFirstLastPara="1" rIns="91425" wrap="square" tIns="45700">
            <a:normAutofit/>
          </a:bodyPr>
          <a:lstStyle/>
          <a:p>
            <a:pPr indent="-285750" lvl="0" marL="285750" rtl="0" algn="l">
              <a:spcBef>
                <a:spcPts val="0"/>
              </a:spcBef>
              <a:spcAft>
                <a:spcPts val="0"/>
              </a:spcAft>
              <a:buSzPts val="2760"/>
              <a:buNone/>
            </a:pPr>
            <a:r>
              <a:rPr lang="en-US"/>
              <a:t>Wormwood (الشيح، شيبة العجوز)</a:t>
            </a:r>
            <a:endParaRPr/>
          </a:p>
          <a:p>
            <a:pPr indent="-285750" lvl="0" marL="285750" rtl="0" algn="l">
              <a:spcBef>
                <a:spcPts val="1080"/>
              </a:spcBef>
              <a:spcAft>
                <a:spcPts val="0"/>
              </a:spcAft>
              <a:buSzPts val="2760"/>
              <a:buNone/>
            </a:pPr>
            <a:r>
              <a:rPr i="1" lang="en-US">
                <a:solidFill>
                  <a:schemeClr val="accent1"/>
                </a:solidFill>
              </a:rPr>
              <a:t>Artemisia absinthium</a:t>
            </a:r>
            <a:endParaRPr i="1">
              <a:solidFill>
                <a:schemeClr val="accent1"/>
              </a:solidFill>
            </a:endParaRPr>
          </a:p>
          <a:p>
            <a:pPr indent="-285750" lvl="0" marL="285750" rtl="0" algn="l">
              <a:spcBef>
                <a:spcPts val="1080"/>
              </a:spcBef>
              <a:spcAft>
                <a:spcPts val="0"/>
              </a:spcAft>
              <a:buSzPts val="2760"/>
              <a:buChar char="•"/>
            </a:pPr>
            <a:r>
              <a:rPr lang="en-US"/>
              <a:t>A </a:t>
            </a:r>
            <a:r>
              <a:rPr lang="en-US">
                <a:solidFill>
                  <a:srgbClr val="FF0000"/>
                </a:solidFill>
              </a:rPr>
              <a:t>bitter stimulant </a:t>
            </a:r>
            <a:r>
              <a:rPr lang="en-US"/>
              <a:t>derived from aerial parts of </a:t>
            </a:r>
            <a:r>
              <a:rPr i="1" lang="en-US"/>
              <a:t>Artemisia absinthium</a:t>
            </a:r>
            <a:r>
              <a:rPr lang="en-US"/>
              <a:t>, and is popularly used as tea</a:t>
            </a:r>
            <a:endParaRPr/>
          </a:p>
          <a:p>
            <a:pPr indent="-285750" lvl="0" marL="285750" rtl="0" algn="l">
              <a:spcBef>
                <a:spcPts val="1080"/>
              </a:spcBef>
              <a:spcAft>
                <a:spcPts val="0"/>
              </a:spcAft>
              <a:buSzPts val="2760"/>
              <a:buChar char="•"/>
            </a:pPr>
            <a:r>
              <a:rPr lang="en-US"/>
              <a:t>Used as anthelmintic طارد للديدان </a:t>
            </a:r>
            <a:endParaRPr/>
          </a:p>
          <a:p>
            <a:pPr indent="-285750" lvl="0" marL="285750" rtl="0" algn="l">
              <a:spcBef>
                <a:spcPts val="1080"/>
              </a:spcBef>
              <a:spcAft>
                <a:spcPts val="0"/>
              </a:spcAft>
              <a:buSzPts val="2760"/>
              <a:buChar char="•"/>
            </a:pPr>
            <a:r>
              <a:rPr lang="en-US"/>
              <a:t>The </a:t>
            </a:r>
            <a:r>
              <a:rPr lang="en-US">
                <a:solidFill>
                  <a:srgbClr val="795E15"/>
                </a:solidFill>
              </a:rPr>
              <a:t>leaves and stems </a:t>
            </a:r>
            <a:r>
              <a:rPr lang="en-US"/>
              <a:t>are densely covered with characteristic </a:t>
            </a:r>
            <a:r>
              <a:rPr lang="en-US">
                <a:solidFill>
                  <a:srgbClr val="FF0000"/>
                </a:solidFill>
              </a:rPr>
              <a:t>greyish-white hairs</a:t>
            </a:r>
            <a:r>
              <a:rPr lang="en-US"/>
              <a:t>, which gives it the typical appearance</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sp>
        <p:nvSpPr>
          <p:cNvPr id="1186" name="Google Shape;1186;p170"/>
          <p:cNvSpPr txBox="1"/>
          <p:nvPr>
            <p:ph idx="1" type="body"/>
          </p:nvPr>
        </p:nvSpPr>
        <p:spPr>
          <a:xfrm>
            <a:off x="1981200" y="838201"/>
            <a:ext cx="8229600" cy="5287963"/>
          </a:xfrm>
          <a:prstGeom prst="rect">
            <a:avLst/>
          </a:prstGeom>
          <a:noFill/>
          <a:ln>
            <a:noFill/>
          </a:ln>
        </p:spPr>
        <p:txBody>
          <a:bodyPr anchorCtr="0" anchor="t" bIns="45700" lIns="91425" spcFirstLastPara="1" rIns="91425" wrap="square" tIns="45700">
            <a:normAutofit/>
          </a:bodyPr>
          <a:lstStyle/>
          <a:p>
            <a:pPr indent="-285750" lvl="0" marL="285750" rtl="0" algn="l">
              <a:spcBef>
                <a:spcPts val="0"/>
              </a:spcBef>
              <a:spcAft>
                <a:spcPts val="0"/>
              </a:spcAft>
              <a:buSzPts val="2760"/>
              <a:buNone/>
            </a:pPr>
            <a:r>
              <a:rPr lang="en-US"/>
              <a:t>Wormwood (Cont’d)</a:t>
            </a:r>
            <a:endParaRPr/>
          </a:p>
          <a:p>
            <a:pPr indent="-285750" lvl="0" marL="285750" rtl="0" algn="l">
              <a:spcBef>
                <a:spcPts val="1080"/>
              </a:spcBef>
              <a:spcAft>
                <a:spcPts val="0"/>
              </a:spcAft>
              <a:buSzPts val="2760"/>
              <a:buChar char="•"/>
            </a:pPr>
            <a:r>
              <a:rPr lang="en-US"/>
              <a:t>The essential oil contains </a:t>
            </a:r>
            <a:r>
              <a:rPr lang="en-US">
                <a:solidFill>
                  <a:srgbClr val="0000FF"/>
                </a:solidFill>
                <a:latin typeface="Lucida Sans"/>
                <a:ea typeface="Lucida Sans"/>
                <a:cs typeface="Lucida Sans"/>
                <a:sym typeface="Lucida Sans"/>
              </a:rPr>
              <a:t>β</a:t>
            </a:r>
            <a:r>
              <a:rPr lang="en-US">
                <a:solidFill>
                  <a:srgbClr val="0000FF"/>
                </a:solidFill>
              </a:rPr>
              <a:t>-thujone </a:t>
            </a:r>
            <a:r>
              <a:rPr lang="en-US"/>
              <a:t>as a major constituent, sesquiterpenes lactone </a:t>
            </a:r>
            <a:r>
              <a:rPr lang="en-US">
                <a:solidFill>
                  <a:srgbClr val="0000FF"/>
                </a:solidFill>
              </a:rPr>
              <a:t>absinthin</a:t>
            </a:r>
            <a:endParaRPr>
              <a:solidFill>
                <a:srgbClr val="0000FF"/>
              </a:solidFill>
            </a:endParaRPr>
          </a:p>
          <a:p>
            <a:pPr indent="-285750" lvl="0" marL="285750" rtl="0" algn="l">
              <a:spcBef>
                <a:spcPts val="1080"/>
              </a:spcBef>
              <a:spcAft>
                <a:spcPts val="0"/>
              </a:spcAft>
              <a:buSzPts val="2760"/>
              <a:buChar char="•"/>
            </a:pPr>
            <a:r>
              <a:rPr lang="en-US"/>
              <a:t>Pharmacology and clinical efficacy:</a:t>
            </a:r>
            <a:endParaRPr/>
          </a:p>
          <a:p>
            <a:pPr indent="0" lvl="0" marL="0" rtl="0" algn="l">
              <a:spcBef>
                <a:spcPts val="1080"/>
              </a:spcBef>
              <a:spcAft>
                <a:spcPts val="0"/>
              </a:spcAft>
              <a:buSzPts val="2760"/>
              <a:buNone/>
            </a:pPr>
            <a:r>
              <a:rPr lang="en-US"/>
              <a:t>Acts via receptors on the tongue, increasing secretion of saliva and digestive juices.</a:t>
            </a:r>
            <a:endParaRPr/>
          </a:p>
          <a:p>
            <a:pPr indent="-285750" lvl="0" marL="285750" rtl="0" algn="l">
              <a:spcBef>
                <a:spcPts val="1080"/>
              </a:spcBef>
              <a:spcAft>
                <a:spcPts val="0"/>
              </a:spcAft>
              <a:buSzPts val="2760"/>
              <a:buChar char="•"/>
            </a:pPr>
            <a:r>
              <a:rPr lang="en-US"/>
              <a:t>Toxicity:</a:t>
            </a:r>
            <a:endParaRPr/>
          </a:p>
          <a:p>
            <a:pPr indent="0" lvl="0" marL="0" rtl="0" algn="l">
              <a:spcBef>
                <a:spcPts val="1080"/>
              </a:spcBef>
              <a:spcAft>
                <a:spcPts val="0"/>
              </a:spcAft>
              <a:buSzPts val="2760"/>
              <a:buNone/>
            </a:pPr>
            <a:r>
              <a:rPr lang="en-US"/>
              <a:t>Thujone, a major component of the essential oil, is toxic and hallucinogenic in  large doses. It is neurotoxic,  epileptic and can cause long-lasting psychiatric disturbances</a:t>
            </a:r>
            <a:endParaRPr/>
          </a:p>
          <a:p>
            <a:pPr indent="-110490" lvl="0" marL="285750" rtl="0" algn="l">
              <a:spcBef>
                <a:spcPts val="1080"/>
              </a:spcBef>
              <a:spcAft>
                <a:spcPts val="0"/>
              </a:spcAft>
              <a:buSzPts val="2760"/>
              <a:buNone/>
            </a:pPr>
            <a:r>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0" name="Shape 1190"/>
        <p:cNvGrpSpPr/>
        <p:nvPr/>
      </p:nvGrpSpPr>
      <p:grpSpPr>
        <a:xfrm>
          <a:off x="0" y="0"/>
          <a:ext cx="0" cy="0"/>
          <a:chOff x="0" y="0"/>
          <a:chExt cx="0" cy="0"/>
        </a:xfrm>
      </p:grpSpPr>
      <p:sp>
        <p:nvSpPr>
          <p:cNvPr id="1191" name="Google Shape;1191;p171"/>
          <p:cNvSpPr txBox="1"/>
          <p:nvPr>
            <p:ph idx="1" type="body"/>
          </p:nvPr>
        </p:nvSpPr>
        <p:spPr>
          <a:xfrm>
            <a:off x="1524000" y="1066800"/>
            <a:ext cx="9144000" cy="5410200"/>
          </a:xfrm>
          <a:prstGeom prst="rect">
            <a:avLst/>
          </a:prstGeom>
          <a:noFill/>
          <a:ln>
            <a:noFill/>
          </a:ln>
        </p:spPr>
        <p:txBody>
          <a:bodyPr anchorCtr="0" anchor="t" bIns="45700" lIns="91425" spcFirstLastPara="1" rIns="91425" wrap="square" tIns="45700">
            <a:normAutofit/>
          </a:bodyPr>
          <a:lstStyle/>
          <a:p>
            <a:pPr indent="-285750" lvl="0" marL="285750" rtl="0" algn="l">
              <a:spcBef>
                <a:spcPts val="0"/>
              </a:spcBef>
              <a:spcAft>
                <a:spcPts val="0"/>
              </a:spcAft>
              <a:buSzPts val="2760"/>
              <a:buNone/>
            </a:pPr>
            <a:r>
              <a:rPr lang="en-US">
                <a:solidFill>
                  <a:srgbClr val="0000FF"/>
                </a:solidFill>
              </a:rPr>
              <a:t>Hyoscine =scopolamine حبوب للتقيؤ بسبب السفر، اما العشبة فقد تكون سامة</a:t>
            </a:r>
            <a:endParaRPr>
              <a:solidFill>
                <a:srgbClr val="0000FF"/>
              </a:solidFill>
            </a:endParaRPr>
          </a:p>
          <a:p>
            <a:pPr indent="-285750" lvl="0" marL="285750" rtl="0" algn="l">
              <a:spcBef>
                <a:spcPts val="1080"/>
              </a:spcBef>
              <a:spcAft>
                <a:spcPts val="0"/>
              </a:spcAft>
              <a:buSzPts val="2760"/>
              <a:buChar char="•"/>
            </a:pPr>
            <a:r>
              <a:rPr lang="en-US"/>
              <a:t>Antimuscarinic alkaloid found in </a:t>
            </a:r>
            <a:r>
              <a:rPr i="1" lang="en-US">
                <a:solidFill>
                  <a:srgbClr val="008000"/>
                </a:solidFill>
              </a:rPr>
              <a:t>Atropa belladonna</a:t>
            </a:r>
            <a:r>
              <a:rPr i="1" lang="en-US"/>
              <a:t>, </a:t>
            </a:r>
            <a:r>
              <a:rPr i="1" lang="en-US">
                <a:solidFill>
                  <a:srgbClr val="008000"/>
                </a:solidFill>
              </a:rPr>
              <a:t>Datura stramonium </a:t>
            </a:r>
            <a:r>
              <a:rPr lang="en-US"/>
              <a:t>and </a:t>
            </a:r>
            <a:r>
              <a:rPr i="1" lang="en-US">
                <a:solidFill>
                  <a:srgbClr val="008000"/>
                </a:solidFill>
              </a:rPr>
              <a:t>Hyoscyamus niger</a:t>
            </a:r>
            <a:endParaRPr i="1">
              <a:solidFill>
                <a:srgbClr val="008000"/>
              </a:solidFill>
            </a:endParaRPr>
          </a:p>
          <a:p>
            <a:pPr indent="-285750" lvl="1" marL="742950" rtl="0" algn="l">
              <a:spcBef>
                <a:spcPts val="1000"/>
              </a:spcBef>
              <a:spcAft>
                <a:spcPts val="0"/>
              </a:spcAft>
              <a:buSzPts val="2300"/>
              <a:buChar char="•"/>
            </a:pPr>
            <a:r>
              <a:rPr lang="en-US"/>
              <a:t>These plants can be </a:t>
            </a:r>
            <a:r>
              <a:rPr lang="en-US">
                <a:solidFill>
                  <a:srgbClr val="FF0000"/>
                </a:solidFill>
              </a:rPr>
              <a:t>toxic النبتة كلها سامة</a:t>
            </a:r>
            <a:endParaRPr>
              <a:solidFill>
                <a:srgbClr val="FF0000"/>
              </a:solidFill>
            </a:endParaRPr>
          </a:p>
          <a:p>
            <a:pPr indent="-285750" lvl="0" marL="285750" rtl="0" algn="l">
              <a:spcBef>
                <a:spcPts val="1080"/>
              </a:spcBef>
              <a:spcAft>
                <a:spcPts val="0"/>
              </a:spcAft>
              <a:buSzPts val="2760"/>
              <a:buChar char="•"/>
            </a:pPr>
            <a:r>
              <a:rPr lang="en-US"/>
              <a:t>It is a popular remedy for motion sickness</a:t>
            </a:r>
            <a:endParaRPr/>
          </a:p>
          <a:p>
            <a:pPr indent="-285750" lvl="0" marL="285750" rtl="0" algn="l">
              <a:spcBef>
                <a:spcPts val="1080"/>
              </a:spcBef>
              <a:spcAft>
                <a:spcPts val="0"/>
              </a:spcAft>
              <a:buSzPts val="2760"/>
              <a:buChar char="•"/>
            </a:pPr>
            <a:r>
              <a:rPr lang="en-US"/>
              <a:t>Hyoscine is also used as a premedication, usually in combination with opiate, to relax the patient and dry up bronchial secretions prior to administration of halothane anesthetics</a:t>
            </a:r>
            <a:endParaRPr/>
          </a:p>
          <a:p>
            <a:pPr indent="-285750" lvl="0" marL="285750" rtl="0" algn="l">
              <a:spcBef>
                <a:spcPts val="1080"/>
              </a:spcBef>
              <a:spcAft>
                <a:spcPts val="0"/>
              </a:spcAft>
              <a:buSzPts val="2760"/>
              <a:buChar char="•"/>
            </a:pPr>
            <a:r>
              <a:rPr lang="en-US"/>
              <a:t>Anitcholenergic دائماً سام</a:t>
            </a:r>
            <a:endParaRPr/>
          </a:p>
          <a:p>
            <a:pPr indent="-285750" lvl="0" marL="285750" rtl="0" algn="l">
              <a:spcBef>
                <a:spcPts val="1080"/>
              </a:spcBef>
              <a:spcAft>
                <a:spcPts val="0"/>
              </a:spcAft>
              <a:buSzPts val="2760"/>
              <a:buChar char="•"/>
            </a:pPr>
            <a:r>
              <a:rPr lang="en-US"/>
              <a:t>مثل الAtropine</a:t>
            </a:r>
            <a:endParaRPr/>
          </a:p>
          <a:p>
            <a:pPr indent="-285750" lvl="0" marL="285750" rtl="0" algn="l">
              <a:spcBef>
                <a:spcPts val="1080"/>
              </a:spcBef>
              <a:spcAft>
                <a:spcPts val="0"/>
              </a:spcAft>
              <a:buSzPts val="2760"/>
              <a:buChar char="•"/>
            </a:pPr>
            <a:r>
              <a:rPr lang="en-US"/>
              <a:t>ممكن يعمل Arrythmmiea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172"/>
          <p:cNvSpPr txBox="1"/>
          <p:nvPr>
            <p:ph idx="1" type="body"/>
          </p:nvPr>
        </p:nvSpPr>
        <p:spPr>
          <a:xfrm>
            <a:off x="1524000" y="1935480"/>
            <a:ext cx="9144000" cy="4389120"/>
          </a:xfrm>
          <a:prstGeom prst="rect">
            <a:avLst/>
          </a:prstGeom>
          <a:noFill/>
          <a:ln>
            <a:noFill/>
          </a:ln>
        </p:spPr>
        <p:txBody>
          <a:bodyPr anchorCtr="0" anchor="t" bIns="45700" lIns="91425" spcFirstLastPara="1" rIns="91425" wrap="square" tIns="45700">
            <a:normAutofit fontScale="92500" lnSpcReduction="10000"/>
          </a:bodyPr>
          <a:lstStyle/>
          <a:p>
            <a:pPr indent="-285750" lvl="0" marL="285750" rtl="0" algn="l">
              <a:spcBef>
                <a:spcPts val="0"/>
              </a:spcBef>
              <a:spcAft>
                <a:spcPts val="0"/>
              </a:spcAft>
              <a:buSzPct val="115000"/>
              <a:buNone/>
            </a:pPr>
            <a:r>
              <a:rPr lang="en-US"/>
              <a:t>Ginger (زنجبيل) المفضل للاستاذة 2021</a:t>
            </a:r>
            <a:endParaRPr/>
          </a:p>
          <a:p>
            <a:pPr indent="-285750" lvl="0" marL="285750" rtl="0" algn="l">
              <a:spcBef>
                <a:spcPts val="1044"/>
              </a:spcBef>
              <a:spcAft>
                <a:spcPts val="0"/>
              </a:spcAft>
              <a:buSzPct val="115000"/>
              <a:buChar char="•"/>
            </a:pPr>
            <a:r>
              <a:rPr lang="en-US"/>
              <a:t> </a:t>
            </a:r>
            <a:r>
              <a:rPr i="1" lang="en-US">
                <a:solidFill>
                  <a:srgbClr val="008000"/>
                </a:solidFill>
              </a:rPr>
              <a:t>Zingiber officinale</a:t>
            </a:r>
            <a:endParaRPr i="1">
              <a:solidFill>
                <a:srgbClr val="008000"/>
              </a:solidFill>
            </a:endParaRPr>
          </a:p>
          <a:p>
            <a:pPr indent="-285750" lvl="0" marL="285750" rtl="0" algn="l">
              <a:spcBef>
                <a:spcPts val="1044"/>
              </a:spcBef>
              <a:spcAft>
                <a:spcPts val="0"/>
              </a:spcAft>
              <a:buSzPct val="115000"/>
              <a:buChar char="•"/>
            </a:pPr>
            <a:r>
              <a:rPr lang="en-US"/>
              <a:t>Family:  Zingiberaceae</a:t>
            </a:r>
            <a:endParaRPr/>
          </a:p>
          <a:p>
            <a:pPr indent="-285750" lvl="0" marL="285750" rtl="0" algn="l">
              <a:spcBef>
                <a:spcPts val="1044"/>
              </a:spcBef>
              <a:spcAft>
                <a:spcPts val="0"/>
              </a:spcAft>
              <a:buSzPct val="115000"/>
              <a:buChar char="•"/>
            </a:pPr>
            <a:r>
              <a:rPr lang="en-US"/>
              <a:t>Ginger is one of the most commonly used culinary مطبخ او طبيخspice in the world</a:t>
            </a:r>
            <a:endParaRPr/>
          </a:p>
          <a:p>
            <a:pPr indent="-285750" lvl="0" marL="285750" rtl="0" algn="l">
              <a:spcBef>
                <a:spcPts val="1044"/>
              </a:spcBef>
              <a:spcAft>
                <a:spcPts val="0"/>
              </a:spcAft>
              <a:buSzPct val="115000"/>
              <a:buChar char="•"/>
            </a:pPr>
            <a:r>
              <a:rPr lang="en-US"/>
              <a:t> It is cultivated in moist, warm tropical climate throughout India and South-Eastern Asia</a:t>
            </a:r>
            <a:endParaRPr/>
          </a:p>
          <a:p>
            <a:pPr indent="-285750" lvl="0" marL="285750" rtl="0" algn="l">
              <a:spcBef>
                <a:spcPts val="1044"/>
              </a:spcBef>
              <a:spcAft>
                <a:spcPts val="0"/>
              </a:spcAft>
              <a:buSzPct val="115000"/>
              <a:buChar char="•"/>
            </a:pPr>
            <a:r>
              <a:rPr lang="en-US"/>
              <a:t>The</a:t>
            </a:r>
            <a:r>
              <a:rPr lang="en-US">
                <a:solidFill>
                  <a:srgbClr val="795E15"/>
                </a:solidFill>
              </a:rPr>
              <a:t> rhizome </a:t>
            </a:r>
            <a:r>
              <a:rPr lang="en-US"/>
              <a:t>is the plant part used and is available peeled or unpeeled تقشير او بدون تقشير والأفضل نقشره </a:t>
            </a:r>
            <a:endParaRPr/>
          </a:p>
          <a:p>
            <a:pPr indent="-285750" lvl="0" marL="285750" rtl="0" algn="l">
              <a:spcBef>
                <a:spcPts val="1044"/>
              </a:spcBef>
              <a:spcAft>
                <a:spcPts val="0"/>
              </a:spcAft>
              <a:buSzPct val="115000"/>
              <a:buChar char="•"/>
            </a:pPr>
            <a:r>
              <a:rPr lang="en-US"/>
              <a:t>The oral and taste are very </a:t>
            </a:r>
            <a:r>
              <a:rPr lang="en-US">
                <a:solidFill>
                  <a:srgbClr val="FF0000"/>
                </a:solidFill>
              </a:rPr>
              <a:t>characteristic, aromatic and pungent لاذع</a:t>
            </a:r>
            <a:br>
              <a:rPr lang="en-US">
                <a:solidFill>
                  <a:srgbClr val="FF0000"/>
                </a:solidFill>
              </a:rPr>
            </a:br>
            <a:r>
              <a:rPr lang="en-US">
                <a:solidFill>
                  <a:srgbClr val="FF0000"/>
                </a:solidFill>
              </a:rPr>
              <a:t>بوكلوه على الريق مرات لانه بقوي الهضم، بكون مثل مخلل </a:t>
            </a:r>
            <a:endParaRPr>
              <a:solidFill>
                <a:srgbClr val="FF0000"/>
              </a:solidFill>
            </a:endParaRPr>
          </a:p>
        </p:txBody>
      </p:sp>
      <p:pic>
        <p:nvPicPr>
          <p:cNvPr descr="ginger.jpg" id="1197" name="Google Shape;1197;p172"/>
          <p:cNvPicPr preferRelativeResize="0"/>
          <p:nvPr/>
        </p:nvPicPr>
        <p:blipFill rotWithShape="1">
          <a:blip r:embed="rId3">
            <a:alphaModFix/>
          </a:blip>
          <a:srcRect b="0" l="0" r="0" t="0"/>
          <a:stretch/>
        </p:blipFill>
        <p:spPr>
          <a:xfrm>
            <a:off x="7772401" y="76201"/>
            <a:ext cx="2749859" cy="283235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1" name="Shape 1201"/>
        <p:cNvGrpSpPr/>
        <p:nvPr/>
      </p:nvGrpSpPr>
      <p:grpSpPr>
        <a:xfrm>
          <a:off x="0" y="0"/>
          <a:ext cx="0" cy="0"/>
          <a:chOff x="0" y="0"/>
          <a:chExt cx="0" cy="0"/>
        </a:xfrm>
      </p:grpSpPr>
      <p:sp>
        <p:nvSpPr>
          <p:cNvPr id="1202" name="Google Shape;1202;p173"/>
          <p:cNvSpPr txBox="1"/>
          <p:nvPr>
            <p:ph idx="1" type="body"/>
          </p:nvPr>
        </p:nvSpPr>
        <p:spPr>
          <a:xfrm>
            <a:off x="1295401" y="2556932"/>
            <a:ext cx="9601196" cy="3318936"/>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spcBef>
                <a:spcPts val="0"/>
              </a:spcBef>
              <a:spcAft>
                <a:spcPts val="0"/>
              </a:spcAft>
              <a:buSzPct val="115000"/>
              <a:buNone/>
            </a:pPr>
            <a:r>
              <a:rPr lang="en-US"/>
              <a:t>Chemical constituents of ginger</a:t>
            </a:r>
            <a:endParaRPr/>
          </a:p>
          <a:p>
            <a:pPr indent="0" lvl="0" marL="0" rtl="0" algn="l">
              <a:spcBef>
                <a:spcPts val="600"/>
              </a:spcBef>
              <a:spcAft>
                <a:spcPts val="0"/>
              </a:spcAft>
              <a:buSzPct val="115000"/>
              <a:buNone/>
            </a:pPr>
            <a:r>
              <a:t/>
            </a:r>
            <a:endParaRPr/>
          </a:p>
          <a:p>
            <a:pPr indent="0" lvl="0" marL="0" rtl="0" algn="l">
              <a:spcBef>
                <a:spcPts val="600"/>
              </a:spcBef>
              <a:spcAft>
                <a:spcPts val="0"/>
              </a:spcAft>
              <a:buSzPct val="115000"/>
              <a:buNone/>
            </a:pPr>
            <a:r>
              <a:rPr lang="en-US"/>
              <a:t>1. Ginger oil (volatile oil)  3% :  </a:t>
            </a:r>
            <a:endParaRPr/>
          </a:p>
          <a:p>
            <a:pPr indent="0" lvl="0" marL="0" rtl="0" algn="l">
              <a:spcBef>
                <a:spcPts val="600"/>
              </a:spcBef>
              <a:spcAft>
                <a:spcPts val="0"/>
              </a:spcAft>
              <a:buSzPct val="115000"/>
              <a:buNone/>
            </a:pPr>
            <a:r>
              <a:rPr lang="en-US"/>
              <a:t>         A . </a:t>
            </a:r>
            <a:r>
              <a:rPr lang="en-US">
                <a:solidFill>
                  <a:srgbClr val="0000FF"/>
                </a:solidFill>
              </a:rPr>
              <a:t>Zingiberol</a:t>
            </a:r>
            <a:r>
              <a:rPr lang="en-US"/>
              <a:t> (pungent  v.o)</a:t>
            </a:r>
            <a:endParaRPr/>
          </a:p>
          <a:p>
            <a:pPr indent="0" lvl="0" marL="0" rtl="0" algn="l">
              <a:spcBef>
                <a:spcPts val="600"/>
              </a:spcBef>
              <a:spcAft>
                <a:spcPts val="0"/>
              </a:spcAft>
              <a:buSzPct val="115000"/>
              <a:buNone/>
            </a:pPr>
            <a:r>
              <a:rPr lang="en-US"/>
              <a:t>         B . </a:t>
            </a:r>
            <a:r>
              <a:rPr lang="en-US">
                <a:solidFill>
                  <a:srgbClr val="0000FF"/>
                </a:solidFill>
              </a:rPr>
              <a:t>Zingiberene</a:t>
            </a:r>
            <a:endParaRPr>
              <a:solidFill>
                <a:srgbClr val="0000FF"/>
              </a:solidFill>
            </a:endParaRPr>
          </a:p>
          <a:p>
            <a:pPr indent="0" lvl="0" marL="0" rtl="0" algn="l">
              <a:spcBef>
                <a:spcPts val="600"/>
              </a:spcBef>
              <a:spcAft>
                <a:spcPts val="0"/>
              </a:spcAft>
              <a:buSzPct val="115000"/>
              <a:buNone/>
            </a:pPr>
            <a:r>
              <a:rPr lang="en-US"/>
              <a:t>2. Starch </a:t>
            </a:r>
            <a:endParaRPr/>
          </a:p>
          <a:p>
            <a:pPr indent="0" lvl="0" marL="0" rtl="0" algn="l">
              <a:spcBef>
                <a:spcPts val="600"/>
              </a:spcBef>
              <a:spcAft>
                <a:spcPts val="0"/>
              </a:spcAft>
              <a:buSzPct val="115000"/>
              <a:buNone/>
            </a:pPr>
            <a:r>
              <a:rPr lang="en-US"/>
              <a:t>3. Proteins </a:t>
            </a:r>
            <a:endParaRPr/>
          </a:p>
          <a:p>
            <a:pPr indent="0" lvl="0" marL="0" rtl="0" algn="l">
              <a:spcBef>
                <a:spcPts val="600"/>
              </a:spcBef>
              <a:spcAft>
                <a:spcPts val="0"/>
              </a:spcAft>
              <a:buSzPct val="115000"/>
              <a:buNone/>
            </a:pPr>
            <a:r>
              <a:t/>
            </a:r>
            <a:endParaRPr/>
          </a:p>
          <a:p>
            <a:pPr indent="0" lvl="0" marL="0" rtl="0" algn="l">
              <a:spcBef>
                <a:spcPts val="600"/>
              </a:spcBef>
              <a:spcAft>
                <a:spcPts val="0"/>
              </a:spcAft>
              <a:buSzPct val="115000"/>
              <a:buNone/>
            </a:pPr>
            <a:r>
              <a:rPr lang="en-US"/>
              <a:t>في شيء اسمه جرعة المناعة : زنجبيل وليمون وفلفل أسود وثومة والزيت كركم وعسل </a:t>
            </a:r>
            <a:br>
              <a:rPr lang="en-US"/>
            </a:br>
            <a:r>
              <a:rPr lang="en-US"/>
              <a:t>وهيك الطعم بروح للأمور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6" name="Shape 1206"/>
        <p:cNvGrpSpPr/>
        <p:nvPr/>
      </p:nvGrpSpPr>
      <p:grpSpPr>
        <a:xfrm>
          <a:off x="0" y="0"/>
          <a:ext cx="0" cy="0"/>
          <a:chOff x="0" y="0"/>
          <a:chExt cx="0" cy="0"/>
        </a:xfrm>
      </p:grpSpPr>
      <p:sp>
        <p:nvSpPr>
          <p:cNvPr id="1207" name="Google Shape;1207;p174"/>
          <p:cNvSpPr txBox="1"/>
          <p:nvPr>
            <p:ph idx="1" type="body"/>
          </p:nvPr>
        </p:nvSpPr>
        <p:spPr>
          <a:xfrm>
            <a:off x="1524000" y="1341438"/>
            <a:ext cx="9144000" cy="5516563"/>
          </a:xfrm>
          <a:prstGeom prst="rect">
            <a:avLst/>
          </a:prstGeom>
          <a:noFill/>
          <a:ln>
            <a:noFill/>
          </a:ln>
        </p:spPr>
        <p:txBody>
          <a:bodyPr anchorCtr="0" anchor="t" bIns="45700" lIns="91425" spcFirstLastPara="1" rIns="91425" wrap="square" tIns="45700">
            <a:normAutofit/>
          </a:bodyPr>
          <a:lstStyle/>
          <a:p>
            <a:pPr indent="-285750" lvl="0" marL="285750" rtl="0" algn="l">
              <a:spcBef>
                <a:spcPts val="0"/>
              </a:spcBef>
              <a:spcAft>
                <a:spcPts val="0"/>
              </a:spcAft>
              <a:buSzPts val="2760"/>
              <a:buNone/>
            </a:pPr>
            <a:r>
              <a:rPr lang="en-US"/>
              <a:t>Ginger (Cont’d)</a:t>
            </a:r>
            <a:endParaRPr/>
          </a:p>
          <a:p>
            <a:pPr indent="-175260" lvl="0" marL="0" rtl="0" algn="l">
              <a:spcBef>
                <a:spcPts val="1080"/>
              </a:spcBef>
              <a:spcAft>
                <a:spcPts val="0"/>
              </a:spcAft>
              <a:buSzPts val="2760"/>
              <a:buChar char="•"/>
            </a:pPr>
            <a:r>
              <a:rPr lang="en-US"/>
              <a:t> Modern uses are diverse and include carminative, anti-emetic قوي فممكن يتسخدم بالحمل , spasmolytic, antiflatulent, antitussive, hepatoprotective, antiplatelet and hypolipidemic</a:t>
            </a:r>
            <a:endParaRPr/>
          </a:p>
          <a:p>
            <a:pPr indent="-175260" lvl="0" marL="0" rtl="0" algn="l">
              <a:spcBef>
                <a:spcPts val="1080"/>
              </a:spcBef>
              <a:spcAft>
                <a:spcPts val="0"/>
              </a:spcAft>
              <a:buSzPts val="2760"/>
              <a:buChar char="•"/>
            </a:pPr>
            <a:r>
              <a:rPr lang="en-US"/>
              <a:t> Of particular importance in the use in preventing GI symptoms of motion sickness, postoperative nausea, vertigo and morning sickness of pregnancy</a:t>
            </a:r>
            <a:endParaRPr/>
          </a:p>
          <a:p>
            <a:pPr indent="-175260" lvl="0" marL="0" rtl="0" algn="l">
              <a:spcBef>
                <a:spcPts val="1080"/>
              </a:spcBef>
              <a:spcAft>
                <a:spcPts val="0"/>
              </a:spcAft>
              <a:buSzPts val="2760"/>
              <a:buChar char="•"/>
            </a:pPr>
            <a:r>
              <a:rPr lang="en-US"/>
              <a:t> Its use has been beneficial in alleviating migraine and rheumatic pain</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sp>
        <p:nvSpPr>
          <p:cNvPr id="1212" name="Google Shape;1212;p175"/>
          <p:cNvSpPr txBox="1"/>
          <p:nvPr>
            <p:ph idx="1" type="body"/>
          </p:nvPr>
        </p:nvSpPr>
        <p:spPr>
          <a:xfrm>
            <a:off x="1524000" y="762001"/>
            <a:ext cx="9144000" cy="5364163"/>
          </a:xfrm>
          <a:prstGeom prst="rect">
            <a:avLst/>
          </a:prstGeom>
          <a:noFill/>
          <a:ln>
            <a:noFill/>
          </a:ln>
        </p:spPr>
        <p:txBody>
          <a:bodyPr anchorCtr="0" anchor="t" bIns="45700" lIns="91425" spcFirstLastPara="1" rIns="91425" wrap="square" tIns="45700">
            <a:normAutofit/>
          </a:bodyPr>
          <a:lstStyle/>
          <a:p>
            <a:pPr indent="-285750" lvl="0" marL="285750" rtl="0" algn="l">
              <a:spcBef>
                <a:spcPts val="0"/>
              </a:spcBef>
              <a:spcAft>
                <a:spcPts val="0"/>
              </a:spcAft>
              <a:buSzPts val="2760"/>
              <a:buNone/>
            </a:pPr>
            <a:r>
              <a:rPr lang="en-US"/>
              <a:t>Ginger (Cont’d)</a:t>
            </a:r>
            <a:endParaRPr/>
          </a:p>
          <a:p>
            <a:pPr indent="-285750" lvl="0" marL="285750" rtl="0" algn="l">
              <a:spcBef>
                <a:spcPts val="1080"/>
              </a:spcBef>
              <a:spcAft>
                <a:spcPts val="0"/>
              </a:spcAft>
              <a:buSzPts val="2760"/>
              <a:buChar char="•"/>
            </a:pPr>
            <a:r>
              <a:rPr lang="en-US"/>
              <a:t>Fresh rhizomes are used for vomiting, coughs and abdominal distension</a:t>
            </a:r>
            <a:endParaRPr/>
          </a:p>
          <a:p>
            <a:pPr indent="-110490" lvl="0" marL="285750" rtl="0" algn="l">
              <a:spcBef>
                <a:spcPts val="1080"/>
              </a:spcBef>
              <a:spcAft>
                <a:spcPts val="0"/>
              </a:spcAft>
              <a:buSzPts val="2760"/>
              <a:buNone/>
            </a:pPr>
            <a:r>
              <a:t/>
            </a:r>
            <a:endParaRPr/>
          </a:p>
          <a:p>
            <a:pPr indent="-285750" lvl="0" marL="285750" rtl="0" algn="l">
              <a:spcBef>
                <a:spcPts val="1080"/>
              </a:spcBef>
              <a:spcAft>
                <a:spcPts val="0"/>
              </a:spcAft>
              <a:buSzPts val="2760"/>
              <a:buChar char="•"/>
            </a:pPr>
            <a:r>
              <a:rPr lang="en-US"/>
              <a:t>Dried or processed rhizome are used for abdominal pain and diarrhea</a:t>
            </a:r>
            <a:endParaRPr/>
          </a:p>
          <a:p>
            <a:pPr indent="-110490" lvl="0" marL="285750" rtl="0" algn="l">
              <a:spcBef>
                <a:spcPts val="1080"/>
              </a:spcBef>
              <a:spcAft>
                <a:spcPts val="0"/>
              </a:spcAft>
              <a:buSzPts val="2760"/>
              <a:buNone/>
            </a:pPr>
            <a:r>
              <a:t/>
            </a:r>
            <a:endParaRPr/>
          </a:p>
          <a:p>
            <a:pPr indent="-285750" lvl="0" marL="285750" rtl="0" algn="l">
              <a:spcBef>
                <a:spcPts val="1080"/>
              </a:spcBef>
              <a:spcAft>
                <a:spcPts val="0"/>
              </a:spcAft>
              <a:buSzPts val="2760"/>
              <a:buChar char="•"/>
            </a:pPr>
            <a:r>
              <a:rPr lang="en-US"/>
              <a:t>Toxicity and contraindications</a:t>
            </a:r>
            <a:endParaRPr/>
          </a:p>
          <a:p>
            <a:pPr indent="-285750" lvl="1" marL="742950" rtl="0" algn="l">
              <a:spcBef>
                <a:spcPts val="1000"/>
              </a:spcBef>
              <a:spcAft>
                <a:spcPts val="0"/>
              </a:spcAft>
              <a:buSzPts val="2300"/>
              <a:buChar char="•"/>
            </a:pPr>
            <a:r>
              <a:rPr lang="en-US"/>
              <a:t>Ginger is </a:t>
            </a:r>
            <a:r>
              <a:rPr lang="en-US">
                <a:solidFill>
                  <a:srgbClr val="FF0000"/>
                </a:solidFill>
              </a:rPr>
              <a:t>generally regarded as safe</a:t>
            </a:r>
            <a:endParaRPr/>
          </a:p>
          <a:p>
            <a:pPr indent="-285750" lvl="1" marL="742950" rtl="0" algn="l">
              <a:spcBef>
                <a:spcPts val="1000"/>
              </a:spcBef>
              <a:spcAft>
                <a:spcPts val="0"/>
              </a:spcAft>
              <a:buSzPts val="2300"/>
              <a:buChar char="•"/>
            </a:pPr>
            <a:r>
              <a:rPr lang="en-US"/>
              <a:t>Drug interaction with anticoagulants like warfarin</a:t>
            </a:r>
            <a:endParaRPr/>
          </a:p>
          <a:p>
            <a:pPr indent="-285750" lvl="1" marL="742950" rtl="0" algn="l">
              <a:spcBef>
                <a:spcPts val="1000"/>
              </a:spcBef>
              <a:spcAft>
                <a:spcPts val="0"/>
              </a:spcAft>
              <a:buSzPts val="2300"/>
              <a:buChar char="•"/>
            </a:pPr>
            <a:r>
              <a:rPr lang="en-US"/>
              <a:t>Ginger is </a:t>
            </a:r>
            <a:r>
              <a:rPr lang="en-US">
                <a:solidFill>
                  <a:srgbClr val="FF0000"/>
                </a:solidFill>
              </a:rPr>
              <a:t>contraindicated</a:t>
            </a:r>
            <a:r>
              <a:rPr lang="en-US"/>
              <a:t> in people suffering from </a:t>
            </a:r>
            <a:r>
              <a:rPr b="1" lang="en-US"/>
              <a:t>gallstones</a:t>
            </a:r>
            <a:r>
              <a:rPr lang="en-US"/>
              <a:t> as it promotes the production </a:t>
            </a:r>
            <a:r>
              <a:rPr b="1" lang="en-US"/>
              <a:t>of bile.  </a:t>
            </a:r>
            <a:r>
              <a:rPr b="1" lang="en-US">
                <a:solidFill>
                  <a:srgbClr val="FF0000"/>
                </a:solidFill>
              </a:rPr>
              <a:t>As Supplement </a:t>
            </a:r>
            <a:endParaRPr/>
          </a:p>
          <a:p>
            <a:pPr indent="-285750" lvl="1" marL="742950" rtl="0" algn="l">
              <a:spcBef>
                <a:spcPts val="1000"/>
              </a:spcBef>
              <a:spcAft>
                <a:spcPts val="0"/>
              </a:spcAft>
              <a:buSzPts val="2300"/>
              <a:buChar char="•"/>
            </a:pPr>
            <a:r>
              <a:rPr b="1" lang="en-US">
                <a:solidFill>
                  <a:srgbClr val="FF0000"/>
                </a:solidFill>
              </a:rPr>
              <a:t>خطأ شائع انه الزنجبيل برفع الضغط </a:t>
            </a:r>
            <a:endParaRPr b="1">
              <a:solidFill>
                <a:srgbClr val="FF0000"/>
              </a:solidFill>
            </a:endParaRPr>
          </a:p>
          <a:p>
            <a:pPr indent="-139700" lvl="1" marL="742950" rtl="0" algn="l">
              <a:spcBef>
                <a:spcPts val="1000"/>
              </a:spcBef>
              <a:spcAft>
                <a:spcPts val="0"/>
              </a:spcAft>
              <a:buSzPts val="2300"/>
              <a:buNone/>
            </a:pPr>
            <a:r>
              <a:t/>
            </a:r>
            <a:endParaRPr/>
          </a:p>
          <a:p>
            <a:pPr indent="-110490" lvl="0" marL="285750" rtl="0" algn="l">
              <a:spcBef>
                <a:spcPts val="1080"/>
              </a:spcBef>
              <a:spcAft>
                <a:spcPts val="0"/>
              </a:spcAft>
              <a:buSzPts val="2760"/>
              <a:buNone/>
            </a:pPr>
            <a:r>
              <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sp>
        <p:nvSpPr>
          <p:cNvPr id="1217" name="Google Shape;1217;p176"/>
          <p:cNvSpPr txBox="1"/>
          <p:nvPr>
            <p:ph idx="1" type="body"/>
          </p:nvPr>
        </p:nvSpPr>
        <p:spPr>
          <a:xfrm>
            <a:off x="1981200" y="609601"/>
            <a:ext cx="8229600" cy="5516563"/>
          </a:xfrm>
          <a:prstGeom prst="rect">
            <a:avLst/>
          </a:prstGeom>
          <a:noFill/>
          <a:ln>
            <a:noFill/>
          </a:ln>
        </p:spPr>
        <p:txBody>
          <a:bodyPr anchorCtr="0" anchor="t" bIns="45700" lIns="91425" spcFirstLastPara="1" rIns="91425" wrap="square" tIns="45700">
            <a:normAutofit/>
          </a:bodyPr>
          <a:lstStyle/>
          <a:p>
            <a:pPr indent="-175260" lvl="0" marL="0" rtl="0" algn="l">
              <a:spcBef>
                <a:spcPts val="0"/>
              </a:spcBef>
              <a:spcAft>
                <a:spcPts val="0"/>
              </a:spcAft>
              <a:buSzPts val="2760"/>
              <a:buChar char="•"/>
            </a:pPr>
            <a:r>
              <a:rPr lang="en-US"/>
              <a:t>In laboratory animals, the gingerol increases the </a:t>
            </a:r>
            <a:r>
              <a:rPr lang="en-US" u="sng"/>
              <a:t>motility of the gastrointestinal tract </a:t>
            </a:r>
            <a:r>
              <a:rPr lang="en-US"/>
              <a:t>and has </a:t>
            </a:r>
            <a:r>
              <a:rPr lang="en-US" u="sng"/>
              <a:t>analgesic,</a:t>
            </a:r>
            <a:r>
              <a:rPr lang="en-US"/>
              <a:t> </a:t>
            </a:r>
            <a:r>
              <a:rPr lang="en-US" u="sng"/>
              <a:t>sedative</a:t>
            </a:r>
            <a:r>
              <a:rPr lang="en-US"/>
              <a:t>, </a:t>
            </a:r>
            <a:r>
              <a:rPr lang="en-US" u="sng"/>
              <a:t>antipyretic</a:t>
            </a:r>
            <a:r>
              <a:rPr lang="en-US"/>
              <a:t> and </a:t>
            </a:r>
            <a:r>
              <a:rPr lang="en-US" u="sng"/>
              <a:t>antibacterial</a:t>
            </a:r>
            <a:r>
              <a:rPr lang="en-US"/>
              <a:t> properties. </a:t>
            </a:r>
            <a:endParaRPr/>
          </a:p>
          <a:p>
            <a:pPr indent="-175260" lvl="0" marL="0" rtl="0" algn="l">
              <a:spcBef>
                <a:spcPts val="1080"/>
              </a:spcBef>
              <a:spcAft>
                <a:spcPts val="0"/>
              </a:spcAft>
              <a:buSzPts val="2760"/>
              <a:buChar char="•"/>
            </a:pPr>
            <a:r>
              <a:rPr lang="en-US">
                <a:solidFill>
                  <a:srgbClr val="FF0000"/>
                </a:solidFill>
              </a:rPr>
              <a:t>Ginger oil </a:t>
            </a:r>
            <a:r>
              <a:rPr lang="en-US"/>
              <a:t>has been shown to </a:t>
            </a:r>
            <a:r>
              <a:rPr lang="en-US" u="sng"/>
              <a:t>prevent skin cancer </a:t>
            </a:r>
            <a:r>
              <a:rPr lang="en-US"/>
              <a:t>in mice.</a:t>
            </a:r>
            <a:endParaRPr/>
          </a:p>
          <a:p>
            <a:pPr indent="-175260" lvl="0" marL="0" rtl="0" algn="l">
              <a:spcBef>
                <a:spcPts val="1080"/>
              </a:spcBef>
              <a:spcAft>
                <a:spcPts val="0"/>
              </a:spcAft>
              <a:buSzPts val="2760"/>
              <a:buChar char="•"/>
            </a:pPr>
            <a:r>
              <a:rPr lang="en-US"/>
              <a:t> A study at the University of Michigan demonstrated that gingerol </a:t>
            </a:r>
            <a:r>
              <a:rPr lang="en-US" u="sng">
                <a:solidFill>
                  <a:srgbClr val="FF0000"/>
                </a:solidFill>
              </a:rPr>
              <a:t>can kill ovarian cancer </a:t>
            </a:r>
            <a:r>
              <a:rPr lang="en-US"/>
              <a:t>cells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sp>
        <p:nvSpPr>
          <p:cNvPr id="1222" name="Google Shape;1222;p177"/>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262626"/>
              </a:buClr>
              <a:buSzPct val="100000"/>
              <a:buFont typeface="Garamond"/>
              <a:buNone/>
            </a:pPr>
            <a:r>
              <a:rPr lang="en-US"/>
              <a:t>Inflammatory GI conditions:</a:t>
            </a:r>
            <a:br>
              <a:rPr lang="en-US"/>
            </a:br>
            <a:r>
              <a:rPr lang="en-US"/>
              <a:t>Gastritis and ulcer</a:t>
            </a:r>
            <a:endParaRPr/>
          </a:p>
        </p:txBody>
      </p:sp>
      <p:sp>
        <p:nvSpPr>
          <p:cNvPr id="1223" name="Google Shape;1223;p177"/>
          <p:cNvSpPr txBox="1"/>
          <p:nvPr>
            <p:ph idx="1" type="body"/>
          </p:nvPr>
        </p:nvSpPr>
        <p:spPr>
          <a:xfrm>
            <a:off x="1600200" y="1935480"/>
            <a:ext cx="8991600" cy="4389120"/>
          </a:xfrm>
          <a:prstGeom prst="rect">
            <a:avLst/>
          </a:prstGeom>
          <a:noFill/>
          <a:ln>
            <a:noFill/>
          </a:ln>
        </p:spPr>
        <p:txBody>
          <a:bodyPr anchorCtr="0" anchor="t" bIns="45700" lIns="91425" spcFirstLastPara="1" rIns="91425" wrap="square" tIns="45700">
            <a:normAutofit/>
          </a:bodyPr>
          <a:lstStyle/>
          <a:p>
            <a:pPr indent="-285750" lvl="0" marL="285750" rtl="0" algn="l">
              <a:spcBef>
                <a:spcPts val="0"/>
              </a:spcBef>
              <a:spcAft>
                <a:spcPts val="0"/>
              </a:spcAft>
              <a:buSzPts val="2760"/>
              <a:buChar char="•"/>
            </a:pPr>
            <a:r>
              <a:rPr lang="en-US"/>
              <a:t>Inflammation of the gastric muscosa or gastritis is an acute inflammatory infiltration of the superficial gastric mucosa mainly by neutrophils</a:t>
            </a:r>
            <a:endParaRPr/>
          </a:p>
          <a:p>
            <a:pPr indent="-285750" lvl="1" marL="742950" rtl="0" algn="l">
              <a:spcBef>
                <a:spcPts val="1000"/>
              </a:spcBef>
              <a:spcAft>
                <a:spcPts val="0"/>
              </a:spcAft>
              <a:buSzPts val="2300"/>
              <a:buChar char="•"/>
            </a:pPr>
            <a:r>
              <a:rPr lang="en-US"/>
              <a:t>Treated with antacids (magnesium and aluminum salts)</a:t>
            </a:r>
            <a:endParaRPr/>
          </a:p>
          <a:p>
            <a:pPr indent="-285750" lvl="1" marL="742950" rtl="0" algn="l">
              <a:spcBef>
                <a:spcPts val="1000"/>
              </a:spcBef>
              <a:spcAft>
                <a:spcPts val="0"/>
              </a:spcAft>
              <a:buSzPts val="2300"/>
              <a:buChar char="•"/>
            </a:pPr>
            <a:r>
              <a:rPr lang="en-US"/>
              <a:t>Emollients (alginate, mucilage)الأعشاب البحرية او الطحالب</a:t>
            </a:r>
            <a:endParaRPr/>
          </a:p>
          <a:p>
            <a:pPr indent="-285750" lvl="1" marL="742950" rtl="0" algn="l">
              <a:spcBef>
                <a:spcPts val="1000"/>
              </a:spcBef>
              <a:spcAft>
                <a:spcPts val="0"/>
              </a:spcAft>
              <a:buSzPts val="2300"/>
              <a:buChar char="•"/>
            </a:pPr>
            <a:r>
              <a:rPr lang="en-US"/>
              <a:t>Other phytomedicines (chamomile, licorice السوس كثيرمنيح للقرحة)تُريح المعدة</a:t>
            </a:r>
            <a:endParaRPr/>
          </a:p>
          <a:p>
            <a:pPr indent="-285750" lvl="1" marL="742950" rtl="0" algn="l">
              <a:spcBef>
                <a:spcPts val="1000"/>
              </a:spcBef>
              <a:spcAft>
                <a:spcPts val="0"/>
              </a:spcAft>
              <a:buSzPts val="2300"/>
              <a:buChar char="•"/>
            </a:pPr>
            <a:r>
              <a:rPr lang="en-US"/>
              <a:t>احياناً  Ulcers  بحتاج لعملية جراحية</a:t>
            </a:r>
            <a:endParaRPr/>
          </a:p>
          <a:p>
            <a:pPr indent="-285750" lvl="1" marL="742950" rtl="0" algn="l">
              <a:spcBef>
                <a:spcPts val="1000"/>
              </a:spcBef>
              <a:spcAft>
                <a:spcPts val="0"/>
              </a:spcAft>
              <a:buSzPts val="2300"/>
              <a:buChar char="•"/>
            </a:pPr>
            <a:r>
              <a:rPr lang="en-US"/>
              <a:t>لماذا المرمية والنعنع مش مناح بالرضاعة، لانه بخخفوا من انتاج الحليب</a:t>
            </a:r>
            <a:endParaRPr/>
          </a:p>
          <a:p>
            <a:pPr indent="-285750" lvl="1" marL="742950" rtl="0" algn="l">
              <a:spcBef>
                <a:spcPts val="1000"/>
              </a:spcBef>
              <a:spcAft>
                <a:spcPts val="0"/>
              </a:spcAft>
              <a:buSzPts val="2300"/>
              <a:buChar char="•"/>
            </a:pPr>
            <a:r>
              <a:rPr lang="en-US"/>
              <a:t>عالم الأعشاب عجيب وغريب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sp>
        <p:nvSpPr>
          <p:cNvPr id="1228" name="Google Shape;1228;p178"/>
          <p:cNvSpPr txBox="1"/>
          <p:nvPr>
            <p:ph idx="1" type="body"/>
          </p:nvPr>
        </p:nvSpPr>
        <p:spPr>
          <a:xfrm>
            <a:off x="1524000" y="1935480"/>
            <a:ext cx="9144000" cy="4389120"/>
          </a:xfrm>
          <a:prstGeom prst="rect">
            <a:avLst/>
          </a:prstGeom>
          <a:noFill/>
          <a:ln>
            <a:noFill/>
          </a:ln>
        </p:spPr>
        <p:txBody>
          <a:bodyPr anchorCtr="0" anchor="t" bIns="45700" lIns="91425" spcFirstLastPara="1" rIns="91425" wrap="square" tIns="45700">
            <a:normAutofit fontScale="85000" lnSpcReduction="20000"/>
          </a:bodyPr>
          <a:lstStyle/>
          <a:p>
            <a:pPr indent="-285750" lvl="0" marL="285750" rtl="0" algn="l">
              <a:spcBef>
                <a:spcPts val="0"/>
              </a:spcBef>
              <a:spcAft>
                <a:spcPts val="0"/>
              </a:spcAft>
              <a:buSzPct val="115000"/>
              <a:buNone/>
            </a:pPr>
            <a:r>
              <a:rPr lang="en-US"/>
              <a:t>Chamomile بابونج </a:t>
            </a:r>
            <a:endParaRPr/>
          </a:p>
          <a:p>
            <a:pPr indent="-285750" lvl="0" marL="285750" rtl="0" algn="l">
              <a:spcBef>
                <a:spcPts val="1008"/>
              </a:spcBef>
              <a:spcAft>
                <a:spcPts val="0"/>
              </a:spcAft>
              <a:buSzPct val="115000"/>
              <a:buChar char="•"/>
            </a:pPr>
            <a:r>
              <a:rPr i="1" lang="en-US">
                <a:solidFill>
                  <a:srgbClr val="008000"/>
                </a:solidFill>
              </a:rPr>
              <a:t>Matricaria chamomila</a:t>
            </a:r>
            <a:endParaRPr i="1">
              <a:solidFill>
                <a:srgbClr val="008000"/>
              </a:solidFill>
            </a:endParaRPr>
          </a:p>
          <a:p>
            <a:pPr indent="-285750" lvl="0" marL="285750" rtl="0" algn="l">
              <a:spcBef>
                <a:spcPts val="1008"/>
              </a:spcBef>
              <a:spcAft>
                <a:spcPts val="0"/>
              </a:spcAft>
              <a:buSzPct val="115000"/>
              <a:buChar char="•"/>
            </a:pPr>
            <a:r>
              <a:rPr lang="en-US"/>
              <a:t>The </a:t>
            </a:r>
            <a:r>
              <a:rPr lang="en-US">
                <a:solidFill>
                  <a:srgbClr val="795E15"/>
                </a:solidFill>
              </a:rPr>
              <a:t>flower heads </a:t>
            </a:r>
            <a:r>
              <a:rPr lang="en-US"/>
              <a:t>are rich in essential oil and flavonoinds</a:t>
            </a:r>
            <a:endParaRPr/>
          </a:p>
          <a:p>
            <a:pPr indent="-285750" lvl="0" marL="285750" rtl="0" algn="l">
              <a:spcBef>
                <a:spcPts val="1008"/>
              </a:spcBef>
              <a:spcAft>
                <a:spcPts val="0"/>
              </a:spcAft>
              <a:buSzPct val="115000"/>
              <a:buChar char="•"/>
            </a:pPr>
            <a:r>
              <a:rPr lang="en-US"/>
              <a:t>Volatile oil contains </a:t>
            </a:r>
            <a:r>
              <a:rPr lang="en-US">
                <a:solidFill>
                  <a:srgbClr val="3366FF"/>
                </a:solidFill>
              </a:rPr>
              <a:t>azulene </a:t>
            </a:r>
            <a:endParaRPr>
              <a:solidFill>
                <a:srgbClr val="3366FF"/>
              </a:solidFill>
            </a:endParaRPr>
          </a:p>
          <a:p>
            <a:pPr indent="-285750" lvl="0" marL="285750" rtl="0" algn="l">
              <a:spcBef>
                <a:spcPts val="1008"/>
              </a:spcBef>
              <a:spcAft>
                <a:spcPts val="0"/>
              </a:spcAft>
              <a:buSzPct val="115000"/>
              <a:buChar char="•"/>
            </a:pPr>
            <a:r>
              <a:rPr lang="en-US"/>
              <a:t>Anti-inflammatory, antibacterial, antifungal, and antispasmodic مهدئ ويساعد على النوم Sedative </a:t>
            </a:r>
            <a:endParaRPr/>
          </a:p>
          <a:p>
            <a:pPr indent="-285750" lvl="0" marL="285750" rtl="0" algn="l">
              <a:spcBef>
                <a:spcPts val="1008"/>
              </a:spcBef>
              <a:spcAft>
                <a:spcPts val="0"/>
              </a:spcAft>
              <a:buSzPct val="115000"/>
              <a:buChar char="•"/>
            </a:pPr>
            <a:r>
              <a:rPr lang="en-US"/>
              <a:t>Used for spasmodic and inflammatory illnesses of the GIT</a:t>
            </a:r>
            <a:endParaRPr/>
          </a:p>
          <a:p>
            <a:pPr indent="-285750" lvl="0" marL="285750" rtl="0" algn="l">
              <a:spcBef>
                <a:spcPts val="1008"/>
              </a:spcBef>
              <a:spcAft>
                <a:spcPts val="0"/>
              </a:spcAft>
              <a:buSzPct val="115000"/>
              <a:buChar char="•"/>
            </a:pPr>
            <a:r>
              <a:rPr lang="en-US"/>
              <a:t>Other folk uses:</a:t>
            </a:r>
            <a:endParaRPr/>
          </a:p>
          <a:p>
            <a:pPr indent="0" lvl="0" marL="0" rtl="0" algn="l">
              <a:spcBef>
                <a:spcPts val="1008"/>
              </a:spcBef>
              <a:spcAft>
                <a:spcPts val="0"/>
              </a:spcAft>
              <a:buSzPct val="115000"/>
              <a:buNone/>
            </a:pPr>
            <a:r>
              <a:rPr lang="en-US"/>
              <a:t>Tonic, Stomachic, Antispasmodic, Laxative, Diaphoretic, Analgesic, Carminative, Anti-inflammatory &amp; Sedative.</a:t>
            </a:r>
            <a:br>
              <a:rPr lang="en-US"/>
            </a:br>
            <a:r>
              <a:rPr lang="en-US"/>
              <a:t>Urinary tract infection  وتحديداً النساء  بسبب الاناتومي، لانه المهبل قريب من البول</a:t>
            </a:r>
            <a:br>
              <a:rPr lang="en-US"/>
            </a:br>
            <a:r>
              <a:rPr lang="en-US"/>
              <a:t>كتبخيرة برضو</a:t>
            </a:r>
            <a:br>
              <a:rPr lang="en-US"/>
            </a:br>
            <a:r>
              <a:rPr lang="en-US"/>
              <a:t>Tonic بقوي، بعيطنا شعور اننا مناح، مثل منشط يعني بشكل عام </a:t>
            </a:r>
            <a:endParaRPr/>
          </a:p>
          <a:p>
            <a:pPr indent="-136779" lvl="0" marL="285750" rtl="0" algn="l">
              <a:spcBef>
                <a:spcPts val="1008"/>
              </a:spcBef>
              <a:spcAft>
                <a:spcPts val="0"/>
              </a:spcAft>
              <a:buSzPct val="115000"/>
              <a:buNone/>
            </a:pPr>
            <a:r>
              <a:t/>
            </a:r>
            <a:endParaRPr/>
          </a:p>
          <a:p>
            <a:pPr indent="-136779" lvl="0" marL="285750" rtl="0" algn="l">
              <a:spcBef>
                <a:spcPts val="1008"/>
              </a:spcBef>
              <a:spcAft>
                <a:spcPts val="0"/>
              </a:spcAft>
              <a:buSzPct val="115000"/>
              <a:buNone/>
            </a:pPr>
            <a:r>
              <a:t/>
            </a:r>
            <a:endParaRPr/>
          </a:p>
        </p:txBody>
      </p:sp>
      <p:pic>
        <p:nvPicPr>
          <p:cNvPr descr="Matricaria recutita.jpg" id="1229" name="Google Shape;1229;p178"/>
          <p:cNvPicPr preferRelativeResize="0"/>
          <p:nvPr/>
        </p:nvPicPr>
        <p:blipFill rotWithShape="1">
          <a:blip r:embed="rId3">
            <a:alphaModFix/>
          </a:blip>
          <a:srcRect b="0" l="0" r="0" t="0"/>
          <a:stretch/>
        </p:blipFill>
        <p:spPr>
          <a:xfrm>
            <a:off x="6781800" y="36443"/>
            <a:ext cx="3886201" cy="258609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107"/>
          <p:cNvSpPr txBox="1"/>
          <p:nvPr>
            <p:ph idx="1" type="body"/>
          </p:nvPr>
        </p:nvSpPr>
        <p:spPr>
          <a:xfrm>
            <a:off x="1524000" y="838200"/>
            <a:ext cx="9144000" cy="57912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2320"/>
              <a:buNone/>
            </a:pPr>
            <a:r>
              <a:rPr lang="en-US" sz="2900"/>
              <a:t>Xanthine/Purine alkaloids</a:t>
            </a:r>
            <a:endParaRPr/>
          </a:p>
          <a:p>
            <a:pPr indent="-342900" lvl="0" marL="342900" rtl="0" algn="l">
              <a:spcBef>
                <a:spcPts val="1000"/>
              </a:spcBef>
              <a:spcAft>
                <a:spcPts val="0"/>
              </a:spcAft>
              <a:buSzPts val="1440"/>
              <a:buChar char="►"/>
            </a:pPr>
            <a:r>
              <a:rPr lang="en-US"/>
              <a:t>Stimulate mental activity</a:t>
            </a:r>
            <a:endParaRPr/>
          </a:p>
          <a:p>
            <a:pPr indent="-228600" lvl="2" marL="1143000" rtl="0" algn="l">
              <a:spcBef>
                <a:spcPts val="1000"/>
              </a:spcBef>
              <a:spcAft>
                <a:spcPts val="0"/>
              </a:spcAft>
              <a:buSzPts val="1120"/>
              <a:buChar char="►"/>
            </a:pPr>
            <a:r>
              <a:rPr lang="en-US"/>
              <a:t>Cola seeds</a:t>
            </a:r>
            <a:endParaRPr/>
          </a:p>
          <a:p>
            <a:pPr indent="-228600" lvl="2" marL="1143000" rtl="0" algn="l">
              <a:spcBef>
                <a:spcPts val="1000"/>
              </a:spcBef>
              <a:spcAft>
                <a:spcPts val="0"/>
              </a:spcAft>
              <a:buSzPts val="1120"/>
              <a:buChar char="►"/>
            </a:pPr>
            <a:r>
              <a:rPr i="1" lang="en-US">
                <a:solidFill>
                  <a:srgbClr val="008000"/>
                </a:solidFill>
              </a:rPr>
              <a:t>Cola vera</a:t>
            </a:r>
            <a:endParaRPr i="1">
              <a:solidFill>
                <a:srgbClr val="008000"/>
              </a:solidFill>
            </a:endParaRPr>
          </a:p>
          <a:p>
            <a:pPr indent="-228600" lvl="2" marL="1143000" rtl="0" algn="l">
              <a:spcBef>
                <a:spcPts val="1000"/>
              </a:spcBef>
              <a:spcAft>
                <a:spcPts val="0"/>
              </a:spcAft>
              <a:buSzPts val="1120"/>
              <a:buChar char="►"/>
            </a:pPr>
            <a:r>
              <a:rPr lang="en-US">
                <a:solidFill>
                  <a:srgbClr val="0000FF"/>
                </a:solidFill>
              </a:rPr>
              <a:t>CNS stimulant and flavoring agent</a:t>
            </a:r>
            <a:endParaRPr/>
          </a:p>
          <a:p>
            <a:pPr indent="-228600" lvl="2" marL="1143000" rtl="0" algn="l">
              <a:spcBef>
                <a:spcPts val="1000"/>
              </a:spcBef>
              <a:spcAft>
                <a:spcPts val="0"/>
              </a:spcAft>
              <a:buSzPts val="1120"/>
              <a:buChar char="►"/>
            </a:pPr>
            <a:r>
              <a:rPr lang="en-US"/>
              <a:t>Contains </a:t>
            </a:r>
            <a:r>
              <a:rPr lang="en-US">
                <a:solidFill>
                  <a:srgbClr val="0000FF"/>
                </a:solidFill>
              </a:rPr>
              <a:t>caffeine and theobromine</a:t>
            </a:r>
            <a:endParaRPr/>
          </a:p>
          <a:p>
            <a:pPr indent="-157480" lvl="2" marL="1143000" rtl="0" algn="l">
              <a:spcBef>
                <a:spcPts val="1000"/>
              </a:spcBef>
              <a:spcAft>
                <a:spcPts val="0"/>
              </a:spcAft>
              <a:buSzPts val="1120"/>
              <a:buNone/>
            </a:pPr>
            <a:r>
              <a:t/>
            </a:r>
            <a:endParaRPr/>
          </a:p>
        </p:txBody>
      </p:sp>
      <p:pic>
        <p:nvPicPr>
          <p:cNvPr id="782" name="Google Shape;782;p107"/>
          <p:cNvPicPr preferRelativeResize="0"/>
          <p:nvPr/>
        </p:nvPicPr>
        <p:blipFill rotWithShape="1">
          <a:blip r:embed="rId3">
            <a:alphaModFix/>
          </a:blip>
          <a:srcRect b="0" l="0" r="0" t="0"/>
          <a:stretch/>
        </p:blipFill>
        <p:spPr>
          <a:xfrm>
            <a:off x="7772400" y="1447800"/>
            <a:ext cx="2794000" cy="3492500"/>
          </a:xfrm>
          <a:prstGeom prst="rect">
            <a:avLst/>
          </a:prstGeom>
          <a:noFill/>
          <a:ln>
            <a:noFill/>
          </a:ln>
        </p:spPr>
      </p:pic>
      <p:pic>
        <p:nvPicPr>
          <p:cNvPr id="783" name="Google Shape;783;p107"/>
          <p:cNvPicPr preferRelativeResize="0"/>
          <p:nvPr/>
        </p:nvPicPr>
        <p:blipFill rotWithShape="1">
          <a:blip r:embed="rId4">
            <a:alphaModFix/>
          </a:blip>
          <a:srcRect b="0" l="0" r="0" t="0"/>
          <a:stretch/>
        </p:blipFill>
        <p:spPr>
          <a:xfrm>
            <a:off x="4419601" y="4419601"/>
            <a:ext cx="2619375" cy="174307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3" name="Shape 1233"/>
        <p:cNvGrpSpPr/>
        <p:nvPr/>
      </p:nvGrpSpPr>
      <p:grpSpPr>
        <a:xfrm>
          <a:off x="0" y="0"/>
          <a:ext cx="0" cy="0"/>
          <a:chOff x="0" y="0"/>
          <a:chExt cx="0" cy="0"/>
        </a:xfrm>
      </p:grpSpPr>
      <p:sp>
        <p:nvSpPr>
          <p:cNvPr id="1234" name="Google Shape;1234;p179"/>
          <p:cNvSpPr txBox="1"/>
          <p:nvPr>
            <p:ph type="title"/>
          </p:nvPr>
        </p:nvSpPr>
        <p:spPr>
          <a:xfrm>
            <a:off x="1905000" y="304800"/>
            <a:ext cx="8229600" cy="106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62626"/>
              </a:buClr>
              <a:buSzPts val="4000"/>
              <a:buFont typeface="Garamond"/>
              <a:buNone/>
            </a:pPr>
            <a:r>
              <a:rPr lang="en-US" sz="4000">
                <a:latin typeface="Garamond"/>
                <a:ea typeface="Garamond"/>
                <a:cs typeface="Garamond"/>
                <a:sym typeface="Garamond"/>
              </a:rPr>
              <a:t>Chamomile Uses</a:t>
            </a:r>
            <a:endParaRPr sz="4000">
              <a:latin typeface="Garamond"/>
              <a:ea typeface="Garamond"/>
              <a:cs typeface="Garamond"/>
              <a:sym typeface="Garamond"/>
            </a:endParaRPr>
          </a:p>
        </p:txBody>
      </p:sp>
      <p:sp>
        <p:nvSpPr>
          <p:cNvPr id="1235" name="Google Shape;1235;p179"/>
          <p:cNvSpPr txBox="1"/>
          <p:nvPr>
            <p:ph idx="1" type="body"/>
          </p:nvPr>
        </p:nvSpPr>
        <p:spPr>
          <a:xfrm>
            <a:off x="1752600" y="1676400"/>
            <a:ext cx="8915400" cy="4876800"/>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SzPts val="2760"/>
              <a:buNone/>
            </a:pPr>
            <a:r>
              <a:rPr lang="en-US" sz="2400"/>
              <a:t>1. Antispasmodic.</a:t>
            </a:r>
            <a:endParaRPr/>
          </a:p>
          <a:p>
            <a:pPr indent="0" lvl="0" marL="0" rtl="0" algn="l">
              <a:lnSpc>
                <a:spcPct val="80000"/>
              </a:lnSpc>
              <a:spcBef>
                <a:spcPts val="600"/>
              </a:spcBef>
              <a:spcAft>
                <a:spcPts val="0"/>
              </a:spcAft>
              <a:buSzPts val="2760"/>
              <a:buNone/>
            </a:pPr>
            <a:r>
              <a:rPr lang="en-US" sz="2400"/>
              <a:t>2. Antiseptic.</a:t>
            </a:r>
            <a:endParaRPr/>
          </a:p>
          <a:p>
            <a:pPr indent="0" lvl="0" marL="0" rtl="0" algn="l">
              <a:lnSpc>
                <a:spcPct val="80000"/>
              </a:lnSpc>
              <a:spcBef>
                <a:spcPts val="600"/>
              </a:spcBef>
              <a:spcAft>
                <a:spcPts val="0"/>
              </a:spcAft>
              <a:buSzPts val="2760"/>
              <a:buNone/>
            </a:pPr>
            <a:r>
              <a:rPr lang="en-US" sz="2400"/>
              <a:t>3. Anti inflammatory as in case of </a:t>
            </a:r>
            <a:endParaRPr/>
          </a:p>
          <a:p>
            <a:pPr indent="0" lvl="0" marL="0" rtl="0" algn="l">
              <a:lnSpc>
                <a:spcPct val="80000"/>
              </a:lnSpc>
              <a:spcBef>
                <a:spcPts val="600"/>
              </a:spcBef>
              <a:spcAft>
                <a:spcPts val="0"/>
              </a:spcAft>
              <a:buSzPts val="2760"/>
              <a:buNone/>
            </a:pPr>
            <a:r>
              <a:rPr lang="en-US" sz="2400"/>
              <a:t>a. respiratory system inflammations{ vapor inhalations}</a:t>
            </a:r>
            <a:endParaRPr/>
          </a:p>
          <a:p>
            <a:pPr indent="0" lvl="0" marL="0" rtl="0" algn="l">
              <a:lnSpc>
                <a:spcPct val="80000"/>
              </a:lnSpc>
              <a:spcBef>
                <a:spcPts val="600"/>
              </a:spcBef>
              <a:spcAft>
                <a:spcPts val="0"/>
              </a:spcAft>
              <a:buSzPts val="2760"/>
              <a:buNone/>
            </a:pPr>
            <a:r>
              <a:rPr lang="en-US" sz="2400"/>
              <a:t>b. ophthalmic inflammations .</a:t>
            </a:r>
            <a:endParaRPr/>
          </a:p>
          <a:p>
            <a:pPr indent="0" lvl="0" marL="0" rtl="0" algn="l">
              <a:lnSpc>
                <a:spcPct val="80000"/>
              </a:lnSpc>
              <a:spcBef>
                <a:spcPts val="600"/>
              </a:spcBef>
              <a:spcAft>
                <a:spcPts val="0"/>
              </a:spcAft>
              <a:buSzPts val="2760"/>
              <a:buNone/>
            </a:pPr>
            <a:r>
              <a:rPr lang="en-US" sz="2400"/>
              <a:t>c.  vaginitis </a:t>
            </a:r>
            <a:endParaRPr/>
          </a:p>
          <a:p>
            <a:pPr indent="0" lvl="0" marL="0" rtl="0" algn="l">
              <a:lnSpc>
                <a:spcPct val="80000"/>
              </a:lnSpc>
              <a:spcBef>
                <a:spcPts val="600"/>
              </a:spcBef>
              <a:spcAft>
                <a:spcPts val="0"/>
              </a:spcAft>
              <a:buSzPts val="2760"/>
              <a:buNone/>
            </a:pPr>
            <a:r>
              <a:rPr lang="en-US" sz="2400"/>
              <a:t>4. Carminative .</a:t>
            </a:r>
            <a:endParaRPr/>
          </a:p>
          <a:p>
            <a:pPr indent="0" lvl="0" marL="0" rtl="0" algn="l">
              <a:lnSpc>
                <a:spcPct val="80000"/>
              </a:lnSpc>
              <a:spcBef>
                <a:spcPts val="600"/>
              </a:spcBef>
              <a:spcAft>
                <a:spcPts val="0"/>
              </a:spcAft>
              <a:buSzPts val="2760"/>
              <a:buNone/>
            </a:pPr>
            <a:r>
              <a:rPr lang="en-US" sz="2400"/>
              <a:t>5. Stomachic .</a:t>
            </a:r>
            <a:endParaRPr/>
          </a:p>
          <a:p>
            <a:pPr indent="0" lvl="0" marL="0" rtl="0" algn="l">
              <a:lnSpc>
                <a:spcPct val="80000"/>
              </a:lnSpc>
              <a:spcBef>
                <a:spcPts val="600"/>
              </a:spcBef>
              <a:spcAft>
                <a:spcPts val="0"/>
              </a:spcAft>
              <a:buSzPts val="2760"/>
              <a:buNone/>
            </a:pPr>
            <a:r>
              <a:rPr lang="en-US" sz="2400"/>
              <a:t>6. Cosmetics (facial creams , skin lotions , shampoo and as a rinse or paste to make blonde hair) .to make blond hear بشقر الشعر </a:t>
            </a:r>
            <a:br>
              <a:rPr lang="en-US" sz="2400"/>
            </a:br>
            <a:r>
              <a:rPr lang="en-US" sz="2400"/>
              <a:t>وورق الغار كذلك </a:t>
            </a:r>
            <a:endParaRPr sz="2400"/>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9" name="Shape 1239"/>
        <p:cNvGrpSpPr/>
        <p:nvPr/>
      </p:nvGrpSpPr>
      <p:grpSpPr>
        <a:xfrm>
          <a:off x="0" y="0"/>
          <a:ext cx="0" cy="0"/>
          <a:chOff x="0" y="0"/>
          <a:chExt cx="0" cy="0"/>
        </a:xfrm>
      </p:grpSpPr>
      <p:pic>
        <p:nvPicPr>
          <p:cNvPr descr="licorice.JPG" id="1240" name="Google Shape;1240;p180"/>
          <p:cNvPicPr preferRelativeResize="0"/>
          <p:nvPr/>
        </p:nvPicPr>
        <p:blipFill rotWithShape="1">
          <a:blip r:embed="rId3">
            <a:alphaModFix/>
          </a:blip>
          <a:srcRect b="0" l="19328" r="22688" t="5042"/>
          <a:stretch/>
        </p:blipFill>
        <p:spPr>
          <a:xfrm>
            <a:off x="8915400" y="3987800"/>
            <a:ext cx="1752600" cy="2870200"/>
          </a:xfrm>
          <a:prstGeom prst="rect">
            <a:avLst/>
          </a:prstGeom>
          <a:noFill/>
          <a:ln>
            <a:noFill/>
          </a:ln>
        </p:spPr>
      </p:pic>
      <p:sp>
        <p:nvSpPr>
          <p:cNvPr id="1241" name="Google Shape;1241;p180"/>
          <p:cNvSpPr txBox="1"/>
          <p:nvPr>
            <p:ph idx="1" type="body"/>
          </p:nvPr>
        </p:nvSpPr>
        <p:spPr>
          <a:xfrm>
            <a:off x="1524000" y="1935480"/>
            <a:ext cx="8763000" cy="4389120"/>
          </a:xfrm>
          <a:prstGeom prst="rect">
            <a:avLst/>
          </a:prstGeom>
          <a:noFill/>
          <a:ln>
            <a:noFill/>
          </a:ln>
        </p:spPr>
        <p:txBody>
          <a:bodyPr anchorCtr="0" anchor="t" bIns="45700" lIns="91425" spcFirstLastPara="1" rIns="91425" wrap="square" tIns="45700">
            <a:normAutofit fontScale="70000" lnSpcReduction="20000"/>
          </a:bodyPr>
          <a:lstStyle/>
          <a:p>
            <a:pPr indent="-285750" lvl="0" marL="285750" rtl="0" algn="l">
              <a:spcBef>
                <a:spcPts val="0"/>
              </a:spcBef>
              <a:spcAft>
                <a:spcPts val="0"/>
              </a:spcAft>
              <a:buSzPct val="115000"/>
              <a:buNone/>
            </a:pPr>
            <a:r>
              <a:rPr lang="en-US"/>
              <a:t>Licorice </a:t>
            </a:r>
            <a:r>
              <a:rPr lang="en-US">
                <a:solidFill>
                  <a:srgbClr val="795E15"/>
                </a:solidFill>
              </a:rPr>
              <a:t>root عرق السوس</a:t>
            </a:r>
            <a:endParaRPr>
              <a:solidFill>
                <a:srgbClr val="795E15"/>
              </a:solidFill>
            </a:endParaRPr>
          </a:p>
          <a:p>
            <a:pPr indent="-285750" lvl="0" marL="285750" rtl="0" algn="l">
              <a:spcBef>
                <a:spcPts val="936"/>
              </a:spcBef>
              <a:spcAft>
                <a:spcPts val="0"/>
              </a:spcAft>
              <a:buSzPct val="115000"/>
              <a:buChar char="•"/>
            </a:pPr>
            <a:r>
              <a:rPr i="1" lang="en-US">
                <a:solidFill>
                  <a:srgbClr val="008000"/>
                </a:solidFill>
              </a:rPr>
              <a:t>Glycyrrhiza glabra</a:t>
            </a:r>
            <a:endParaRPr/>
          </a:p>
          <a:p>
            <a:pPr indent="-285750" lvl="0" marL="285750" rtl="0" algn="l">
              <a:spcBef>
                <a:spcPts val="936"/>
              </a:spcBef>
              <a:spcAft>
                <a:spcPts val="0"/>
              </a:spcAft>
              <a:buSzPct val="115000"/>
              <a:buChar char="•"/>
            </a:pPr>
            <a:r>
              <a:rPr lang="en-US"/>
              <a:t>Contains saponins (</a:t>
            </a:r>
            <a:r>
              <a:rPr lang="en-US">
                <a:solidFill>
                  <a:srgbClr val="3366FF"/>
                </a:solidFill>
              </a:rPr>
              <a:t>glycyrrhizin</a:t>
            </a:r>
            <a:r>
              <a:rPr lang="en-US"/>
              <a:t>, which is 50 times sweeter than sucrose) and flavonoids</a:t>
            </a:r>
            <a:endParaRPr/>
          </a:p>
          <a:p>
            <a:pPr indent="-285750" lvl="0" marL="285750" rtl="0" algn="l">
              <a:spcBef>
                <a:spcPts val="936"/>
              </a:spcBef>
              <a:spcAft>
                <a:spcPts val="0"/>
              </a:spcAft>
              <a:buSzPct val="115000"/>
              <a:buChar char="•"/>
            </a:pPr>
            <a:r>
              <a:rPr lang="en-US"/>
              <a:t>Has a characteristic taste and smell, used in confectionery</a:t>
            </a:r>
            <a:endParaRPr/>
          </a:p>
          <a:p>
            <a:pPr indent="-285750" lvl="0" marL="285750" rtl="0" algn="l">
              <a:spcBef>
                <a:spcPts val="936"/>
              </a:spcBef>
              <a:spcAft>
                <a:spcPts val="0"/>
              </a:spcAft>
              <a:buSzPct val="115000"/>
              <a:buChar char="•"/>
            </a:pPr>
            <a:r>
              <a:rPr lang="en-US"/>
              <a:t>Used to relieve gastric inflammation</a:t>
            </a:r>
            <a:endParaRPr/>
          </a:p>
          <a:p>
            <a:pPr indent="-285750" lvl="0" marL="285750" rtl="0" algn="l">
              <a:spcBef>
                <a:spcPts val="936"/>
              </a:spcBef>
              <a:spcAft>
                <a:spcPts val="0"/>
              </a:spcAft>
              <a:buSzPct val="115000"/>
              <a:buChar char="•"/>
            </a:pPr>
            <a:r>
              <a:rPr lang="en-US"/>
              <a:t>Used as an expectorantبطلع البلغم, mucolytic بذوب البلغمand anti-tussive</a:t>
            </a:r>
            <a:endParaRPr/>
          </a:p>
          <a:p>
            <a:pPr indent="-285750" lvl="0" marL="285750" rtl="0" algn="l">
              <a:spcBef>
                <a:spcPts val="936"/>
              </a:spcBef>
              <a:spcAft>
                <a:spcPts val="0"/>
              </a:spcAft>
              <a:buSzPct val="115000"/>
              <a:buChar char="•"/>
            </a:pPr>
            <a:r>
              <a:rPr lang="en-US">
                <a:solidFill>
                  <a:srgbClr val="FF0000"/>
                </a:solidFill>
              </a:rPr>
              <a:t>Contraindicated in مهم</a:t>
            </a:r>
            <a:endParaRPr>
              <a:solidFill>
                <a:srgbClr val="FF0000"/>
              </a:solidFill>
            </a:endParaRPr>
          </a:p>
          <a:p>
            <a:pPr indent="-285750" lvl="1" marL="742950" rtl="0" algn="l">
              <a:spcBef>
                <a:spcPts val="880"/>
              </a:spcBef>
              <a:spcAft>
                <a:spcPts val="0"/>
              </a:spcAft>
              <a:buSzPct val="115000"/>
              <a:buChar char="•"/>
            </a:pPr>
            <a:r>
              <a:rPr lang="en-US">
                <a:solidFill>
                  <a:srgbClr val="FF0000"/>
                </a:solidFill>
              </a:rPr>
              <a:t>Cholestatic liver disorders, liver cirrhosis</a:t>
            </a:r>
            <a:endParaRPr/>
          </a:p>
          <a:p>
            <a:pPr indent="-285750" lvl="1" marL="742950" rtl="0" algn="l">
              <a:spcBef>
                <a:spcPts val="880"/>
              </a:spcBef>
              <a:spcAft>
                <a:spcPts val="0"/>
              </a:spcAft>
              <a:buSzPct val="115000"/>
              <a:buChar char="•"/>
            </a:pPr>
            <a:r>
              <a:rPr lang="en-US">
                <a:solidFill>
                  <a:srgbClr val="FF0000"/>
                </a:solidFill>
              </a:rPr>
              <a:t>Hypertension (it causes sodium and water retention) ممنوع نستخدمه مع الضغط العالي</a:t>
            </a:r>
            <a:endParaRPr>
              <a:solidFill>
                <a:srgbClr val="FF0000"/>
              </a:solidFill>
            </a:endParaRPr>
          </a:p>
          <a:p>
            <a:pPr indent="-285750" lvl="1" marL="742950" rtl="0" algn="l">
              <a:spcBef>
                <a:spcPts val="880"/>
              </a:spcBef>
              <a:spcAft>
                <a:spcPts val="0"/>
              </a:spcAft>
              <a:buSzPct val="115000"/>
              <a:buChar char="•"/>
            </a:pPr>
            <a:r>
              <a:rPr lang="en-US">
                <a:solidFill>
                  <a:srgbClr val="FF0000"/>
                </a:solidFill>
              </a:rPr>
              <a:t>Heart disease</a:t>
            </a:r>
            <a:endParaRPr/>
          </a:p>
          <a:p>
            <a:pPr indent="-285750" lvl="1" marL="742950" rtl="0" algn="l">
              <a:spcBef>
                <a:spcPts val="880"/>
              </a:spcBef>
              <a:spcAft>
                <a:spcPts val="0"/>
              </a:spcAft>
              <a:buSzPct val="115000"/>
              <a:buChar char="•"/>
            </a:pPr>
            <a:r>
              <a:rPr lang="en-US">
                <a:solidFill>
                  <a:srgbClr val="FF0000"/>
                </a:solidFill>
              </a:rPr>
              <a:t>Hypokalemia </a:t>
            </a:r>
            <a:endParaRPr>
              <a:solidFill>
                <a:srgbClr val="FF0000"/>
              </a:solidFill>
            </a:endParaRPr>
          </a:p>
          <a:p>
            <a:pPr indent="-285750" lvl="1" marL="742950" rtl="0" algn="l">
              <a:spcBef>
                <a:spcPts val="880"/>
              </a:spcBef>
              <a:spcAft>
                <a:spcPts val="0"/>
              </a:spcAft>
              <a:buSzPct val="115000"/>
              <a:buChar char="•"/>
            </a:pPr>
            <a:r>
              <a:rPr lang="en-US">
                <a:solidFill>
                  <a:srgbClr val="FF0000"/>
                </a:solidFill>
              </a:rPr>
              <a:t>Severe renal failure</a:t>
            </a:r>
            <a:endParaRPr/>
          </a:p>
          <a:p>
            <a:pPr indent="-285750" lvl="1" marL="742950" rtl="0" algn="l">
              <a:spcBef>
                <a:spcPts val="880"/>
              </a:spcBef>
              <a:spcAft>
                <a:spcPts val="0"/>
              </a:spcAft>
              <a:buSzPct val="115000"/>
              <a:buChar char="•"/>
            </a:pPr>
            <a:r>
              <a:rPr lang="en-US">
                <a:solidFill>
                  <a:srgbClr val="FF0000"/>
                </a:solidFill>
              </a:rPr>
              <a:t>Pregnancy</a:t>
            </a:r>
            <a:endParaRPr/>
          </a:p>
          <a:p>
            <a:pPr indent="-285750" lvl="0" marL="285750" rtl="0" algn="l">
              <a:spcBef>
                <a:spcPts val="936"/>
              </a:spcBef>
              <a:spcAft>
                <a:spcPts val="0"/>
              </a:spcAft>
              <a:buSzPct val="115000"/>
              <a:buChar char="•"/>
            </a:pPr>
            <a:r>
              <a:rPr i="1" lang="en-US"/>
              <a:t>فممكن هذه تكون اقوى نبتة للتقرحات</a:t>
            </a:r>
            <a:endParaRPr i="1"/>
          </a:p>
        </p:txBody>
      </p:sp>
      <p:pic>
        <p:nvPicPr>
          <p:cNvPr descr="Licorice_Root_Stress_Fatigue.jpg" id="1242" name="Google Shape;1242;p180"/>
          <p:cNvPicPr preferRelativeResize="0"/>
          <p:nvPr/>
        </p:nvPicPr>
        <p:blipFill rotWithShape="1">
          <a:blip r:embed="rId4">
            <a:alphaModFix/>
          </a:blip>
          <a:srcRect b="0" l="6164" r="13705" t="0"/>
          <a:stretch/>
        </p:blipFill>
        <p:spPr>
          <a:xfrm>
            <a:off x="7772400" y="0"/>
            <a:ext cx="2895600" cy="2400300"/>
          </a:xfrm>
          <a:prstGeom prst="rect">
            <a:avLst/>
          </a:prstGeom>
          <a:noFill/>
          <a:ln>
            <a:noFill/>
          </a:ln>
        </p:spPr>
      </p:pic>
      <p:pic>
        <p:nvPicPr>
          <p:cNvPr descr="M-NA0510ingredient-licorice-2.jpg" id="1243" name="Google Shape;1243;p180"/>
          <p:cNvPicPr preferRelativeResize="0"/>
          <p:nvPr/>
        </p:nvPicPr>
        <p:blipFill rotWithShape="1">
          <a:blip r:embed="rId5">
            <a:alphaModFix/>
          </a:blip>
          <a:srcRect b="0" l="0" r="0" t="0"/>
          <a:stretch/>
        </p:blipFill>
        <p:spPr>
          <a:xfrm>
            <a:off x="4419600" y="0"/>
            <a:ext cx="3086100" cy="20574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7" name="Shape 1247"/>
        <p:cNvGrpSpPr/>
        <p:nvPr/>
      </p:nvGrpSpPr>
      <p:grpSpPr>
        <a:xfrm>
          <a:off x="0" y="0"/>
          <a:ext cx="0" cy="0"/>
          <a:chOff x="0" y="0"/>
          <a:chExt cx="0" cy="0"/>
        </a:xfrm>
      </p:grpSpPr>
      <p:sp>
        <p:nvSpPr>
          <p:cNvPr id="1248" name="Google Shape;1248;p181"/>
          <p:cNvSpPr txBox="1"/>
          <p:nvPr>
            <p:ph type="title"/>
          </p:nvPr>
        </p:nvSpPr>
        <p:spPr>
          <a:xfrm>
            <a:off x="1981200" y="-5954"/>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62626"/>
              </a:buClr>
              <a:buSzPts val="4400"/>
              <a:buFont typeface="Garamond"/>
              <a:buNone/>
            </a:pPr>
            <a:r>
              <a:rPr lang="en-US"/>
              <a:t>Licorice uses</a:t>
            </a:r>
            <a:endParaRPr/>
          </a:p>
        </p:txBody>
      </p:sp>
      <p:sp>
        <p:nvSpPr>
          <p:cNvPr id="1249" name="Google Shape;1249;p181"/>
          <p:cNvSpPr txBox="1"/>
          <p:nvPr>
            <p:ph idx="1" type="body"/>
          </p:nvPr>
        </p:nvSpPr>
        <p:spPr>
          <a:xfrm>
            <a:off x="1905000" y="1447800"/>
            <a:ext cx="8229600" cy="5257800"/>
          </a:xfrm>
          <a:prstGeom prst="rect">
            <a:avLst/>
          </a:prstGeom>
          <a:noFill/>
          <a:ln>
            <a:noFill/>
          </a:ln>
        </p:spPr>
        <p:txBody>
          <a:bodyPr anchorCtr="0" anchor="t" bIns="45700" lIns="91425" spcFirstLastPara="1" rIns="91425" wrap="square" tIns="45700">
            <a:normAutofit/>
          </a:bodyPr>
          <a:lstStyle/>
          <a:p>
            <a:pPr indent="-609600" lvl="0" marL="609600" rtl="0" algn="l">
              <a:spcBef>
                <a:spcPts val="0"/>
              </a:spcBef>
              <a:spcAft>
                <a:spcPts val="0"/>
              </a:spcAft>
              <a:buSzPts val="2760"/>
              <a:buFont typeface="Noto Sans Symbols"/>
              <a:buAutoNum type="arabicPeriod"/>
            </a:pPr>
            <a:r>
              <a:rPr lang="en-US"/>
              <a:t>Expectorant.</a:t>
            </a:r>
            <a:endParaRPr/>
          </a:p>
          <a:p>
            <a:pPr indent="-609600" lvl="0" marL="609600" rtl="0" algn="l">
              <a:spcBef>
                <a:spcPts val="1080"/>
              </a:spcBef>
              <a:spcAft>
                <a:spcPts val="0"/>
              </a:spcAft>
              <a:buSzPts val="2760"/>
              <a:buFont typeface="Noto Sans Symbols"/>
              <a:buAutoNum type="arabicPeriod"/>
            </a:pPr>
            <a:r>
              <a:rPr lang="en-US"/>
              <a:t>Antihistaminic. للحساسية</a:t>
            </a:r>
            <a:endParaRPr/>
          </a:p>
          <a:p>
            <a:pPr indent="-609600" lvl="0" marL="609600" rtl="0" algn="l">
              <a:spcBef>
                <a:spcPts val="1080"/>
              </a:spcBef>
              <a:spcAft>
                <a:spcPts val="0"/>
              </a:spcAft>
              <a:buSzPts val="2760"/>
              <a:buFont typeface="Noto Sans Symbols"/>
              <a:buAutoNum type="arabicPeriod"/>
            </a:pPr>
            <a:r>
              <a:rPr lang="en-US">
                <a:solidFill>
                  <a:srgbClr val="000000"/>
                </a:solidFill>
              </a:rPr>
              <a:t>Flavoring agent </a:t>
            </a:r>
            <a:endParaRPr/>
          </a:p>
          <a:p>
            <a:pPr indent="-609600" lvl="0" marL="609600" rtl="0" algn="l">
              <a:spcBef>
                <a:spcPts val="1080"/>
              </a:spcBef>
              <a:spcAft>
                <a:spcPts val="0"/>
              </a:spcAft>
              <a:buSzPts val="2760"/>
              <a:buFont typeface="Noto Sans Symbols"/>
              <a:buAutoNum type="arabicPeriod"/>
            </a:pPr>
            <a:r>
              <a:rPr lang="en-US"/>
              <a:t>Anti-inflammatory used for treatment of peptic ulcer &amp; mucous membranes ulcers .</a:t>
            </a:r>
            <a:endParaRPr/>
          </a:p>
          <a:p>
            <a:pPr indent="-609600" lvl="0" marL="609600" rtl="0" algn="l">
              <a:spcBef>
                <a:spcPts val="1080"/>
              </a:spcBef>
              <a:spcAft>
                <a:spcPts val="0"/>
              </a:spcAft>
              <a:buSzPts val="2760"/>
              <a:buFont typeface="Noto Sans Symbols"/>
              <a:buAutoNum type="arabicPeriod"/>
            </a:pPr>
            <a:r>
              <a:rPr lang="en-US"/>
              <a:t>Immune boosting.</a:t>
            </a:r>
            <a:endParaRPr/>
          </a:p>
          <a:p>
            <a:pPr indent="-609600" lvl="0" marL="609600" rtl="0" algn="l">
              <a:spcBef>
                <a:spcPts val="1080"/>
              </a:spcBef>
              <a:spcAft>
                <a:spcPts val="0"/>
              </a:spcAft>
              <a:buSzPts val="2760"/>
              <a:buFont typeface="Noto Sans Symbols"/>
              <a:buAutoNum type="arabicPeriod"/>
            </a:pPr>
            <a:r>
              <a:rPr lang="en-US"/>
              <a:t>Demulcent . ملطف مثل العسل للحلق مثلاً مثل Strepis</a:t>
            </a:r>
            <a:endParaRPr/>
          </a:p>
          <a:p>
            <a:pPr indent="-609600" lvl="0" marL="609600" rtl="0" algn="l">
              <a:spcBef>
                <a:spcPts val="1080"/>
              </a:spcBef>
              <a:spcAft>
                <a:spcPts val="0"/>
              </a:spcAft>
              <a:buSzPts val="2760"/>
              <a:buFont typeface="Noto Sans Symbols"/>
              <a:buAutoNum type="arabicPeriod"/>
            </a:pPr>
            <a:r>
              <a:rPr lang="en-US"/>
              <a:t>Soft drink .</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3" name="Shape 1253"/>
        <p:cNvGrpSpPr/>
        <p:nvPr/>
      </p:nvGrpSpPr>
      <p:grpSpPr>
        <a:xfrm>
          <a:off x="0" y="0"/>
          <a:ext cx="0" cy="0"/>
          <a:chOff x="0" y="0"/>
          <a:chExt cx="0" cy="0"/>
        </a:xfrm>
      </p:grpSpPr>
      <p:sp>
        <p:nvSpPr>
          <p:cNvPr id="1254" name="Google Shape;1254;p182"/>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62626"/>
              </a:buClr>
              <a:buSzPts val="4400"/>
              <a:buFont typeface="Garamond"/>
              <a:buNone/>
            </a:pPr>
            <a:r>
              <a:rPr lang="en-US"/>
              <a:t>Liver disease</a:t>
            </a:r>
            <a:endParaRPr/>
          </a:p>
        </p:txBody>
      </p:sp>
      <p:sp>
        <p:nvSpPr>
          <p:cNvPr id="1255" name="Google Shape;1255;p182"/>
          <p:cNvSpPr txBox="1"/>
          <p:nvPr>
            <p:ph idx="1" type="body"/>
          </p:nvPr>
        </p:nvSpPr>
        <p:spPr>
          <a:xfrm>
            <a:off x="1295401" y="2556932"/>
            <a:ext cx="9601196" cy="3318936"/>
          </a:xfrm>
          <a:prstGeom prst="rect">
            <a:avLst/>
          </a:prstGeom>
          <a:noFill/>
          <a:ln>
            <a:noFill/>
          </a:ln>
        </p:spPr>
        <p:txBody>
          <a:bodyPr anchorCtr="0" anchor="t" bIns="45700" lIns="91425" spcFirstLastPara="1" rIns="91425" wrap="square" tIns="45700">
            <a:normAutofit/>
          </a:bodyPr>
          <a:lstStyle/>
          <a:p>
            <a:pPr indent="-285750" lvl="0" marL="285750" rtl="0" algn="l">
              <a:spcBef>
                <a:spcPts val="0"/>
              </a:spcBef>
              <a:spcAft>
                <a:spcPts val="0"/>
              </a:spcAft>
              <a:buSzPts val="2760"/>
              <a:buChar char="•"/>
            </a:pPr>
            <a:r>
              <a:rPr lang="en-US"/>
              <a:t>Liver cirrhosis, damage and poisoning should only be treated under medical supervision</a:t>
            </a:r>
            <a:endParaRPr/>
          </a:p>
          <a:p>
            <a:pPr indent="-110490" lvl="0" marL="285750" rtl="0" algn="l">
              <a:spcBef>
                <a:spcPts val="1080"/>
              </a:spcBef>
              <a:spcAft>
                <a:spcPts val="0"/>
              </a:spcAft>
              <a:buSzPts val="2760"/>
              <a:buNone/>
            </a:pPr>
            <a:r>
              <a:t/>
            </a:r>
            <a:endParaRPr/>
          </a:p>
          <a:p>
            <a:pPr indent="-285750" lvl="0" marL="285750" rtl="0" algn="l">
              <a:spcBef>
                <a:spcPts val="1080"/>
              </a:spcBef>
              <a:spcAft>
                <a:spcPts val="0"/>
              </a:spcAft>
              <a:buSzPts val="2760"/>
              <a:buChar char="•"/>
            </a:pPr>
            <a:r>
              <a:rPr lang="en-US"/>
              <a:t>Phytotherapy can be helpful but not all is clinically proven</a:t>
            </a:r>
            <a:br>
              <a:rPr lang="en-US"/>
            </a:br>
            <a:br>
              <a:rPr lang="en-US"/>
            </a:br>
            <a:r>
              <a:rPr lang="en-US"/>
              <a:t>اللوز مفيد 10 حبات ننقعهم بالليل لمشاكل الحموضة</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9" name="Shape 1259"/>
        <p:cNvGrpSpPr/>
        <p:nvPr/>
      </p:nvGrpSpPr>
      <p:grpSpPr>
        <a:xfrm>
          <a:off x="0" y="0"/>
          <a:ext cx="0" cy="0"/>
          <a:chOff x="0" y="0"/>
          <a:chExt cx="0" cy="0"/>
        </a:xfrm>
      </p:grpSpPr>
      <p:sp>
        <p:nvSpPr>
          <p:cNvPr id="1260" name="Google Shape;1260;p183"/>
          <p:cNvSpPr txBox="1"/>
          <p:nvPr>
            <p:ph idx="1" type="body"/>
          </p:nvPr>
        </p:nvSpPr>
        <p:spPr>
          <a:xfrm>
            <a:off x="1676400" y="990600"/>
            <a:ext cx="8763000" cy="4389120"/>
          </a:xfrm>
          <a:prstGeom prst="rect">
            <a:avLst/>
          </a:prstGeom>
          <a:noFill/>
          <a:ln>
            <a:noFill/>
          </a:ln>
        </p:spPr>
        <p:txBody>
          <a:bodyPr anchorCtr="0" anchor="t" bIns="45700" lIns="91425" spcFirstLastPara="1" rIns="91425" wrap="square" tIns="45700">
            <a:normAutofit/>
          </a:bodyPr>
          <a:lstStyle/>
          <a:p>
            <a:pPr indent="-285750" lvl="0" marL="285750" rtl="0" algn="l">
              <a:spcBef>
                <a:spcPts val="0"/>
              </a:spcBef>
              <a:spcAft>
                <a:spcPts val="0"/>
              </a:spcAft>
              <a:buSzPts val="2760"/>
              <a:buNone/>
            </a:pPr>
            <a:r>
              <a:rPr lang="en-US"/>
              <a:t>Berberis species</a:t>
            </a:r>
            <a:endParaRPr/>
          </a:p>
          <a:p>
            <a:pPr indent="-285750" lvl="0" marL="285750" rtl="0" algn="l">
              <a:spcBef>
                <a:spcPts val="1080"/>
              </a:spcBef>
              <a:spcAft>
                <a:spcPts val="0"/>
              </a:spcAft>
              <a:buSzPts val="2760"/>
              <a:buChar char="•"/>
            </a:pPr>
            <a:r>
              <a:rPr i="1" lang="en-US">
                <a:solidFill>
                  <a:srgbClr val="008000"/>
                </a:solidFill>
              </a:rPr>
              <a:t>Berberis vulgaris</a:t>
            </a:r>
            <a:endParaRPr i="1">
              <a:solidFill>
                <a:srgbClr val="008000"/>
              </a:solidFill>
            </a:endParaRPr>
          </a:p>
          <a:p>
            <a:pPr indent="-285750" lvl="0" marL="285750" rtl="0" algn="l">
              <a:spcBef>
                <a:spcPts val="1080"/>
              </a:spcBef>
              <a:spcAft>
                <a:spcPts val="0"/>
              </a:spcAft>
              <a:buSzPts val="2760"/>
              <a:buChar char="•"/>
            </a:pPr>
            <a:r>
              <a:rPr lang="en-US"/>
              <a:t>Contain </a:t>
            </a:r>
            <a:r>
              <a:rPr lang="en-US">
                <a:solidFill>
                  <a:srgbClr val="0000FF"/>
                </a:solidFill>
              </a:rPr>
              <a:t>berberine</a:t>
            </a:r>
            <a:endParaRPr>
              <a:solidFill>
                <a:srgbClr val="0000FF"/>
              </a:solidFill>
            </a:endParaRPr>
          </a:p>
          <a:p>
            <a:pPr indent="-285750" lvl="0" marL="285750" rtl="0" algn="l">
              <a:spcBef>
                <a:spcPts val="1080"/>
              </a:spcBef>
              <a:spcAft>
                <a:spcPts val="0"/>
              </a:spcAft>
              <a:buSzPts val="2760"/>
              <a:buChar char="•"/>
            </a:pPr>
            <a:r>
              <a:rPr lang="en-US"/>
              <a:t>Berberine is antibacterial and amoebicidal, used to treat dysentery من الأميبا and liver disease</a:t>
            </a:r>
            <a:endParaRPr/>
          </a:p>
        </p:txBody>
      </p:sp>
      <p:pic>
        <p:nvPicPr>
          <p:cNvPr descr="Berberis-vulgaris.jpg" id="1261" name="Google Shape;1261;p183"/>
          <p:cNvPicPr preferRelativeResize="0"/>
          <p:nvPr/>
        </p:nvPicPr>
        <p:blipFill rotWithShape="1">
          <a:blip r:embed="rId3">
            <a:alphaModFix/>
          </a:blip>
          <a:srcRect b="0" l="0" r="0" t="0"/>
          <a:stretch/>
        </p:blipFill>
        <p:spPr>
          <a:xfrm>
            <a:off x="7848600" y="3505200"/>
            <a:ext cx="2409400" cy="2824558"/>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5" name="Shape 1265"/>
        <p:cNvGrpSpPr/>
        <p:nvPr/>
      </p:nvGrpSpPr>
      <p:grpSpPr>
        <a:xfrm>
          <a:off x="0" y="0"/>
          <a:ext cx="0" cy="0"/>
          <a:chOff x="0" y="0"/>
          <a:chExt cx="0" cy="0"/>
        </a:xfrm>
      </p:grpSpPr>
      <p:pic>
        <p:nvPicPr>
          <p:cNvPr descr="Milk_Thistle_Extract_Silymarin_800mg_1024x1024_crop_center.jpeg" id="1266" name="Google Shape;1266;p184"/>
          <p:cNvPicPr preferRelativeResize="0"/>
          <p:nvPr/>
        </p:nvPicPr>
        <p:blipFill rotWithShape="1">
          <a:blip r:embed="rId3">
            <a:alphaModFix/>
          </a:blip>
          <a:srcRect b="0" l="21549" r="23231" t="3366"/>
          <a:stretch/>
        </p:blipFill>
        <p:spPr>
          <a:xfrm>
            <a:off x="9370622" y="1752600"/>
            <a:ext cx="1262743" cy="2209800"/>
          </a:xfrm>
          <a:prstGeom prst="rect">
            <a:avLst/>
          </a:prstGeom>
          <a:noFill/>
          <a:ln>
            <a:noFill/>
          </a:ln>
        </p:spPr>
      </p:pic>
      <p:sp>
        <p:nvSpPr>
          <p:cNvPr id="1267" name="Google Shape;1267;p184"/>
          <p:cNvSpPr txBox="1"/>
          <p:nvPr>
            <p:ph type="title"/>
          </p:nvPr>
        </p:nvSpPr>
        <p:spPr>
          <a:xfrm>
            <a:off x="1295402" y="982132"/>
            <a:ext cx="9601196" cy="1303867"/>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262626"/>
              </a:buClr>
              <a:buSzPts val="4400"/>
              <a:buFont typeface="Garamond"/>
              <a:buNone/>
            </a:pPr>
            <a:r>
              <a:t/>
            </a:r>
            <a:endParaRPr/>
          </a:p>
        </p:txBody>
      </p:sp>
      <p:sp>
        <p:nvSpPr>
          <p:cNvPr id="1268" name="Google Shape;1268;p184"/>
          <p:cNvSpPr txBox="1"/>
          <p:nvPr>
            <p:ph idx="1" type="body"/>
          </p:nvPr>
        </p:nvSpPr>
        <p:spPr>
          <a:xfrm>
            <a:off x="1524000" y="2133600"/>
            <a:ext cx="9144000" cy="4389120"/>
          </a:xfrm>
          <a:prstGeom prst="rect">
            <a:avLst/>
          </a:prstGeom>
          <a:noFill/>
          <a:ln>
            <a:noFill/>
          </a:ln>
        </p:spPr>
        <p:txBody>
          <a:bodyPr anchorCtr="0" anchor="t" bIns="45700" lIns="91425" spcFirstLastPara="1" rIns="91425" wrap="square" tIns="45700">
            <a:normAutofit fontScale="85000" lnSpcReduction="20000"/>
          </a:bodyPr>
          <a:lstStyle/>
          <a:p>
            <a:pPr indent="-285750" lvl="0" marL="285750" rtl="0" algn="l">
              <a:spcBef>
                <a:spcPts val="0"/>
              </a:spcBef>
              <a:spcAft>
                <a:spcPts val="0"/>
              </a:spcAft>
              <a:buSzPct val="115000"/>
              <a:buNone/>
            </a:pPr>
            <a:r>
              <a:rPr lang="en-US">
                <a:solidFill>
                  <a:srgbClr val="FF0000"/>
                </a:solidFill>
              </a:rPr>
              <a:t>Milk thistle مهم -الخرفيش</a:t>
            </a:r>
            <a:endParaRPr>
              <a:solidFill>
                <a:srgbClr val="FF0000"/>
              </a:solidFill>
            </a:endParaRPr>
          </a:p>
          <a:p>
            <a:pPr indent="-285750" lvl="0" marL="285750" rtl="0" algn="l">
              <a:spcBef>
                <a:spcPts val="1008"/>
              </a:spcBef>
              <a:spcAft>
                <a:spcPts val="0"/>
              </a:spcAft>
              <a:buSzPct val="115000"/>
              <a:buChar char="•"/>
            </a:pPr>
            <a:r>
              <a:rPr i="1" lang="en-US">
                <a:solidFill>
                  <a:srgbClr val="008000"/>
                </a:solidFill>
              </a:rPr>
              <a:t>Silybum marianum</a:t>
            </a:r>
            <a:r>
              <a:rPr lang="en-US">
                <a:solidFill>
                  <a:srgbClr val="008000"/>
                </a:solidFill>
              </a:rPr>
              <a:t> </a:t>
            </a:r>
            <a:endParaRPr/>
          </a:p>
          <a:p>
            <a:pPr indent="-285750" lvl="0" marL="285750" rtl="0" algn="l">
              <a:spcBef>
                <a:spcPts val="1008"/>
              </a:spcBef>
              <a:spcAft>
                <a:spcPts val="0"/>
              </a:spcAft>
              <a:buSzPct val="115000"/>
              <a:buChar char="•"/>
            </a:pPr>
            <a:r>
              <a:rPr lang="en-US"/>
              <a:t>The part used is the </a:t>
            </a:r>
            <a:r>
              <a:rPr lang="en-US">
                <a:solidFill>
                  <a:srgbClr val="B68D1F"/>
                </a:solidFill>
              </a:rPr>
              <a:t>seed</a:t>
            </a:r>
            <a:endParaRPr/>
          </a:p>
          <a:p>
            <a:pPr indent="-285750" lvl="0" marL="285750" rtl="0" algn="l">
              <a:spcBef>
                <a:spcPts val="1008"/>
              </a:spcBef>
              <a:spcAft>
                <a:spcPts val="0"/>
              </a:spcAft>
              <a:buSzPct val="115000"/>
              <a:buChar char="•"/>
            </a:pPr>
            <a:r>
              <a:rPr lang="en-US"/>
              <a:t>The main active ingredient is </a:t>
            </a:r>
            <a:r>
              <a:rPr lang="en-US">
                <a:solidFill>
                  <a:srgbClr val="3366FF"/>
                </a:solidFill>
              </a:rPr>
              <a:t>silybin</a:t>
            </a:r>
            <a:r>
              <a:rPr lang="en-US"/>
              <a:t> which is part of the silymarin fraction from the seed</a:t>
            </a:r>
            <a:endParaRPr/>
          </a:p>
          <a:p>
            <a:pPr indent="-285750" lvl="0" marL="285750" rtl="0" algn="l">
              <a:spcBef>
                <a:spcPts val="1008"/>
              </a:spcBef>
              <a:spcAft>
                <a:spcPts val="0"/>
              </a:spcAft>
              <a:buSzPct val="115000"/>
              <a:buChar char="•"/>
            </a:pPr>
            <a:r>
              <a:rPr lang="en-US"/>
              <a:t>In Europe it is used extensively for liver disease  and jaundice</a:t>
            </a:r>
            <a:endParaRPr/>
          </a:p>
          <a:p>
            <a:pPr indent="-285750" lvl="0" marL="285750" rtl="0" algn="l">
              <a:spcBef>
                <a:spcPts val="1008"/>
              </a:spcBef>
              <a:spcAft>
                <a:spcPts val="0"/>
              </a:spcAft>
              <a:buSzPct val="115000"/>
              <a:buChar char="•"/>
            </a:pPr>
            <a:r>
              <a:rPr lang="en-US"/>
              <a:t>Antihepatotoxic for many liver toxins like the </a:t>
            </a:r>
            <a:r>
              <a:rPr lang="en-US">
                <a:solidFill>
                  <a:srgbClr val="62721F"/>
                </a:solidFill>
              </a:rPr>
              <a:t>death cap mushroom هو مشروم قاتل بعمل مشاكل بالكبد ويقتل بشبه كثير المشروم يلي منوكلهم وبحمي من تسمم الاكامول </a:t>
            </a:r>
            <a:endParaRPr>
              <a:solidFill>
                <a:srgbClr val="62721F"/>
              </a:solidFill>
            </a:endParaRPr>
          </a:p>
          <a:p>
            <a:pPr indent="-285750" lvl="0" marL="285750" rtl="0" algn="l">
              <a:spcBef>
                <a:spcPts val="1008"/>
              </a:spcBef>
              <a:spcAft>
                <a:spcPts val="0"/>
              </a:spcAft>
              <a:buSzPct val="115000"/>
              <a:buChar char="•"/>
            </a:pPr>
            <a:r>
              <a:rPr lang="en-US"/>
              <a:t>Partially active against hepatitis B virus</a:t>
            </a:r>
            <a:endParaRPr/>
          </a:p>
          <a:p>
            <a:pPr indent="-285750" lvl="0" marL="285750" rtl="0" algn="l">
              <a:spcBef>
                <a:spcPts val="1008"/>
              </a:spcBef>
              <a:spcAft>
                <a:spcPts val="0"/>
              </a:spcAft>
              <a:buSzPct val="115000"/>
              <a:buChar char="•"/>
            </a:pPr>
            <a:r>
              <a:rPr lang="en-US"/>
              <a:t>Hypolipidimic and lowers fat deposits in the liver</a:t>
            </a:r>
            <a:endParaRPr/>
          </a:p>
          <a:p>
            <a:pPr indent="-285750" lvl="0" marL="285750" rtl="0" algn="l">
              <a:spcBef>
                <a:spcPts val="1008"/>
              </a:spcBef>
              <a:spcAft>
                <a:spcPts val="0"/>
              </a:spcAft>
              <a:buSzPct val="115000"/>
              <a:buChar char="•"/>
            </a:pPr>
            <a:r>
              <a:rPr lang="en-US"/>
              <a:t>Can also be used for other digestive disorders</a:t>
            </a:r>
            <a:br>
              <a:rPr lang="en-US"/>
            </a:br>
            <a:r>
              <a:rPr lang="en-US"/>
              <a:t>الزهري بصير ابيض وننفخ عليه </a:t>
            </a:r>
            <a:endParaRPr/>
          </a:p>
          <a:p>
            <a:pPr indent="-285750" lvl="0" marL="285750" rtl="0" algn="l">
              <a:spcBef>
                <a:spcPts val="1008"/>
              </a:spcBef>
              <a:spcAft>
                <a:spcPts val="0"/>
              </a:spcAft>
              <a:buSzPct val="115000"/>
              <a:buNone/>
            </a:pPr>
            <a:r>
              <a:t/>
            </a:r>
            <a:endParaRPr/>
          </a:p>
        </p:txBody>
      </p:sp>
      <p:pic>
        <p:nvPicPr>
          <p:cNvPr descr="milk-thistle1.jpg" id="1269" name="Google Shape;1269;p184"/>
          <p:cNvPicPr preferRelativeResize="0"/>
          <p:nvPr/>
        </p:nvPicPr>
        <p:blipFill rotWithShape="1">
          <a:blip r:embed="rId4">
            <a:alphaModFix/>
          </a:blip>
          <a:srcRect b="0" l="0" r="0" t="0"/>
          <a:stretch/>
        </p:blipFill>
        <p:spPr>
          <a:xfrm>
            <a:off x="7924801" y="0"/>
            <a:ext cx="2743201" cy="1747790"/>
          </a:xfrm>
          <a:prstGeom prst="rect">
            <a:avLst/>
          </a:prstGeom>
          <a:noFill/>
          <a:ln>
            <a:noFill/>
          </a:ln>
        </p:spPr>
      </p:pic>
      <p:pic>
        <p:nvPicPr>
          <p:cNvPr descr="silybum-marianum.jpg" id="1270" name="Google Shape;1270;p184"/>
          <p:cNvPicPr preferRelativeResize="0"/>
          <p:nvPr/>
        </p:nvPicPr>
        <p:blipFill rotWithShape="1">
          <a:blip r:embed="rId5">
            <a:alphaModFix/>
          </a:blip>
          <a:srcRect b="0" l="0" r="0" t="0"/>
          <a:stretch/>
        </p:blipFill>
        <p:spPr>
          <a:xfrm>
            <a:off x="4648200" y="0"/>
            <a:ext cx="2744272" cy="1828800"/>
          </a:xfrm>
          <a:prstGeom prst="rect">
            <a:avLst/>
          </a:prstGeom>
          <a:noFill/>
          <a:ln>
            <a:noFill/>
          </a:ln>
        </p:spPr>
      </p:pic>
      <p:pic>
        <p:nvPicPr>
          <p:cNvPr descr="milk thistle seed.jpg" id="1271" name="Google Shape;1271;p184"/>
          <p:cNvPicPr preferRelativeResize="0"/>
          <p:nvPr/>
        </p:nvPicPr>
        <p:blipFill rotWithShape="1">
          <a:blip r:embed="rId6">
            <a:alphaModFix/>
          </a:blip>
          <a:srcRect b="0" l="0" r="0" t="0"/>
          <a:stretch/>
        </p:blipFill>
        <p:spPr>
          <a:xfrm>
            <a:off x="6781800" y="1981201"/>
            <a:ext cx="1733550" cy="1305941"/>
          </a:xfrm>
          <a:prstGeom prst="rect">
            <a:avLst/>
          </a:prstGeom>
          <a:noFill/>
          <a:ln>
            <a:noFill/>
          </a:ln>
        </p:spPr>
      </p:pic>
      <p:pic>
        <p:nvPicPr>
          <p:cNvPr descr="seeds milk thistle.jpg" id="1272" name="Google Shape;1272;p184"/>
          <p:cNvPicPr preferRelativeResize="0"/>
          <p:nvPr/>
        </p:nvPicPr>
        <p:blipFill rotWithShape="1">
          <a:blip r:embed="rId7">
            <a:alphaModFix/>
          </a:blip>
          <a:srcRect b="0" l="0" r="0" t="0"/>
          <a:stretch/>
        </p:blipFill>
        <p:spPr>
          <a:xfrm>
            <a:off x="1981200" y="228600"/>
            <a:ext cx="2133600" cy="1560576"/>
          </a:xfrm>
          <a:prstGeom prst="rect">
            <a:avLst/>
          </a:prstGeom>
          <a:noFill/>
          <a:ln>
            <a:noFill/>
          </a:ln>
        </p:spPr>
      </p:pic>
      <p:pic>
        <p:nvPicPr>
          <p:cNvPr id="1273" name="Google Shape;1273;p184"/>
          <p:cNvPicPr preferRelativeResize="0"/>
          <p:nvPr/>
        </p:nvPicPr>
        <p:blipFill rotWithShape="1">
          <a:blip r:embed="rId8">
            <a:alphaModFix/>
          </a:blip>
          <a:srcRect b="0" l="0" r="0" t="0"/>
          <a:stretch/>
        </p:blipFill>
        <p:spPr>
          <a:xfrm>
            <a:off x="8382001" y="4953000"/>
            <a:ext cx="2113705" cy="158115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7" name="Shape 1277"/>
        <p:cNvGrpSpPr/>
        <p:nvPr/>
      </p:nvGrpSpPr>
      <p:grpSpPr>
        <a:xfrm>
          <a:off x="0" y="0"/>
          <a:ext cx="0" cy="0"/>
          <a:chOff x="0" y="0"/>
          <a:chExt cx="0" cy="0"/>
        </a:xfrm>
      </p:grpSpPr>
      <p:pic>
        <p:nvPicPr>
          <p:cNvPr descr="curcuma-domestica.jpg" id="1278" name="Google Shape;1278;p185"/>
          <p:cNvPicPr preferRelativeResize="0"/>
          <p:nvPr/>
        </p:nvPicPr>
        <p:blipFill rotWithShape="1">
          <a:blip r:embed="rId3">
            <a:alphaModFix/>
          </a:blip>
          <a:srcRect b="0" l="0" r="0" t="0"/>
          <a:stretch/>
        </p:blipFill>
        <p:spPr>
          <a:xfrm>
            <a:off x="7620000" y="4875610"/>
            <a:ext cx="3048000" cy="1982391"/>
          </a:xfrm>
          <a:prstGeom prst="rect">
            <a:avLst/>
          </a:prstGeom>
          <a:noFill/>
          <a:ln>
            <a:noFill/>
          </a:ln>
        </p:spPr>
      </p:pic>
      <p:sp>
        <p:nvSpPr>
          <p:cNvPr id="1279" name="Google Shape;1279;p185"/>
          <p:cNvSpPr txBox="1"/>
          <p:nvPr>
            <p:ph idx="1" type="body"/>
          </p:nvPr>
        </p:nvSpPr>
        <p:spPr>
          <a:xfrm>
            <a:off x="1524000" y="762000"/>
            <a:ext cx="7162800" cy="6096000"/>
          </a:xfrm>
          <a:prstGeom prst="rect">
            <a:avLst/>
          </a:prstGeom>
          <a:noFill/>
          <a:ln>
            <a:noFill/>
          </a:ln>
        </p:spPr>
        <p:txBody>
          <a:bodyPr anchorCtr="0" anchor="t" bIns="45700" lIns="91425" spcFirstLastPara="1" rIns="91425" wrap="square" tIns="45700">
            <a:normAutofit fontScale="77500" lnSpcReduction="20000"/>
          </a:bodyPr>
          <a:lstStyle/>
          <a:p>
            <a:pPr indent="-285750" lvl="0" marL="285750" rtl="0" algn="l">
              <a:spcBef>
                <a:spcPts val="0"/>
              </a:spcBef>
              <a:spcAft>
                <a:spcPts val="0"/>
              </a:spcAft>
              <a:buSzPct val="115000"/>
              <a:buNone/>
            </a:pPr>
            <a:r>
              <a:rPr lang="en-US"/>
              <a:t>Turmeric (الكركم) بشبه بالزنجبيل، الاستاذة ايضاً تحبه</a:t>
            </a:r>
            <a:endParaRPr/>
          </a:p>
          <a:p>
            <a:pPr indent="-285750" lvl="0" marL="285750" rtl="0" algn="l">
              <a:spcBef>
                <a:spcPts val="972"/>
              </a:spcBef>
              <a:spcAft>
                <a:spcPts val="0"/>
              </a:spcAft>
              <a:buSzPct val="115000"/>
              <a:buChar char="•"/>
            </a:pPr>
            <a:r>
              <a:rPr i="1" lang="en-US">
                <a:solidFill>
                  <a:srgbClr val="008000"/>
                </a:solidFill>
              </a:rPr>
              <a:t>Curcumae domesticae</a:t>
            </a:r>
            <a:endParaRPr i="1">
              <a:solidFill>
                <a:srgbClr val="008000"/>
              </a:solidFill>
            </a:endParaRPr>
          </a:p>
          <a:p>
            <a:pPr indent="-285750" lvl="0" marL="285750" rtl="0" algn="l">
              <a:spcBef>
                <a:spcPts val="972"/>
              </a:spcBef>
              <a:spcAft>
                <a:spcPts val="0"/>
              </a:spcAft>
              <a:buSzPct val="115000"/>
              <a:buChar char="•"/>
            </a:pPr>
            <a:r>
              <a:rPr lang="en-US"/>
              <a:t>Family: Zingiberaceae</a:t>
            </a:r>
            <a:endParaRPr/>
          </a:p>
          <a:p>
            <a:pPr indent="-285750" lvl="0" marL="285750" rtl="0" algn="l">
              <a:spcBef>
                <a:spcPts val="972"/>
              </a:spcBef>
              <a:spcAft>
                <a:spcPts val="0"/>
              </a:spcAft>
              <a:buSzPct val="115000"/>
              <a:buChar char="•"/>
            </a:pPr>
            <a:r>
              <a:rPr lang="en-US"/>
              <a:t>Used in Asian medicine to treat liver disorder and inflammatory conditions</a:t>
            </a:r>
            <a:endParaRPr/>
          </a:p>
          <a:p>
            <a:pPr indent="-285750" lvl="0" marL="285750" rtl="0" algn="l">
              <a:spcBef>
                <a:spcPts val="972"/>
              </a:spcBef>
              <a:spcAft>
                <a:spcPts val="0"/>
              </a:spcAft>
              <a:buSzPct val="115000"/>
              <a:buChar char="•"/>
            </a:pPr>
            <a:r>
              <a:rPr lang="en-US"/>
              <a:t>Part used: </a:t>
            </a:r>
            <a:r>
              <a:rPr lang="en-US">
                <a:solidFill>
                  <a:srgbClr val="795E15"/>
                </a:solidFill>
              </a:rPr>
              <a:t>Rhizome</a:t>
            </a:r>
            <a:endParaRPr/>
          </a:p>
          <a:p>
            <a:pPr indent="-285750" lvl="0" marL="285750" rtl="0" algn="l">
              <a:spcBef>
                <a:spcPts val="972"/>
              </a:spcBef>
              <a:spcAft>
                <a:spcPts val="0"/>
              </a:spcAft>
              <a:buSzPct val="115000"/>
              <a:buChar char="•"/>
            </a:pPr>
            <a:r>
              <a:rPr lang="en-US"/>
              <a:t>The dark yellow powder is widely used</a:t>
            </a:r>
            <a:endParaRPr/>
          </a:p>
          <a:p>
            <a:pPr indent="-285750" lvl="0" marL="285750" rtl="0" algn="l">
              <a:spcBef>
                <a:spcPts val="972"/>
              </a:spcBef>
              <a:spcAft>
                <a:spcPts val="0"/>
              </a:spcAft>
              <a:buSzPct val="115000"/>
              <a:buChar char="•"/>
            </a:pPr>
            <a:r>
              <a:rPr lang="en-US"/>
              <a:t>Used as coloring agent آمن كثير </a:t>
            </a:r>
            <a:endParaRPr/>
          </a:p>
          <a:p>
            <a:pPr indent="-285750" lvl="0" marL="285750" rtl="0" algn="l">
              <a:spcBef>
                <a:spcPts val="972"/>
              </a:spcBef>
              <a:spcAft>
                <a:spcPts val="0"/>
              </a:spcAft>
              <a:buSzPct val="115000"/>
              <a:buChar char="•"/>
            </a:pPr>
            <a:r>
              <a:rPr lang="en-US"/>
              <a:t>Active ingredients: curcuminoids such as </a:t>
            </a:r>
            <a:r>
              <a:rPr lang="en-US">
                <a:solidFill>
                  <a:srgbClr val="0000FF"/>
                </a:solidFill>
              </a:rPr>
              <a:t>curcumin</a:t>
            </a:r>
            <a:r>
              <a:rPr lang="en-US"/>
              <a:t> (mixture known as curcumin)</a:t>
            </a:r>
            <a:br>
              <a:rPr lang="en-US"/>
            </a:br>
            <a:r>
              <a:rPr lang="en-US"/>
              <a:t>مفيد للالتهابات كثير، مفاصل والعصب</a:t>
            </a:r>
            <a:br>
              <a:rPr lang="en-US"/>
            </a:br>
            <a:r>
              <a:rPr lang="en-US"/>
              <a:t>بالعادة البودرة وبعطي لون أصفر</a:t>
            </a:r>
            <a:br>
              <a:rPr lang="en-US"/>
            </a:br>
            <a:endParaRPr/>
          </a:p>
          <a:p>
            <a:pPr indent="-149923" lvl="0" marL="285750" rtl="0" algn="l">
              <a:spcBef>
                <a:spcPts val="972"/>
              </a:spcBef>
              <a:spcAft>
                <a:spcPts val="0"/>
              </a:spcAft>
              <a:buSzPct val="115000"/>
              <a:buNone/>
            </a:pPr>
            <a:r>
              <a:t/>
            </a:r>
            <a:endParaRPr/>
          </a:p>
          <a:p>
            <a:pPr indent="-285750" lvl="0" marL="285750" rtl="0" algn="l">
              <a:spcBef>
                <a:spcPts val="972"/>
              </a:spcBef>
              <a:spcAft>
                <a:spcPts val="0"/>
              </a:spcAft>
              <a:buSzPct val="115000"/>
              <a:buChar char="•"/>
            </a:pPr>
            <a:r>
              <a:rPr lang="en-US"/>
              <a:t>محليات بديل السكر عند العطارين stevia سكر جوز الهند</a:t>
            </a:r>
            <a:br>
              <a:rPr lang="en-US"/>
            </a:br>
            <a:r>
              <a:rPr lang="en-US"/>
              <a:t>Refine</a:t>
            </a:r>
            <a:br>
              <a:rPr lang="en-US"/>
            </a:br>
            <a:r>
              <a:rPr lang="en-US"/>
              <a:t>شراب القيقب </a:t>
            </a:r>
            <a:br>
              <a:rPr lang="en-US"/>
            </a:br>
            <a:r>
              <a:rPr lang="en-US"/>
              <a:t>دبس خروب وعنب وتمر</a:t>
            </a:r>
            <a:endParaRPr/>
          </a:p>
          <a:p>
            <a:pPr indent="-285750" lvl="0" marL="285750" rtl="0" algn="l">
              <a:spcBef>
                <a:spcPts val="972"/>
              </a:spcBef>
              <a:spcAft>
                <a:spcPts val="0"/>
              </a:spcAft>
              <a:buSzPct val="115000"/>
              <a:buChar char="•"/>
            </a:pPr>
            <a:r>
              <a:rPr lang="en-US"/>
              <a:t>Coconut sugar </a:t>
            </a:r>
            <a:endParaRPr/>
          </a:p>
          <a:p>
            <a:pPr indent="-149923" lvl="0" marL="285750" rtl="0" algn="l">
              <a:spcBef>
                <a:spcPts val="972"/>
              </a:spcBef>
              <a:spcAft>
                <a:spcPts val="0"/>
              </a:spcAft>
              <a:buSzPct val="115000"/>
              <a:buNone/>
            </a:pPr>
            <a:r>
              <a:t/>
            </a:r>
            <a:endParaRPr/>
          </a:p>
        </p:txBody>
      </p:sp>
      <p:pic>
        <p:nvPicPr>
          <p:cNvPr descr="6254487764_7277df02bb.jpg" id="1280" name="Google Shape;1280;p185"/>
          <p:cNvPicPr preferRelativeResize="0"/>
          <p:nvPr/>
        </p:nvPicPr>
        <p:blipFill rotWithShape="1">
          <a:blip r:embed="rId4">
            <a:alphaModFix/>
          </a:blip>
          <a:srcRect b="0" l="0" r="0" t="0"/>
          <a:stretch/>
        </p:blipFill>
        <p:spPr>
          <a:xfrm>
            <a:off x="8763000" y="0"/>
            <a:ext cx="1714500" cy="2286000"/>
          </a:xfrm>
          <a:prstGeom prst="rect">
            <a:avLst/>
          </a:prstGeom>
          <a:noFill/>
          <a:ln>
            <a:noFill/>
          </a:ln>
        </p:spPr>
      </p:pic>
      <p:pic>
        <p:nvPicPr>
          <p:cNvPr descr="Curcumadomestica_.gif" id="1281" name="Google Shape;1281;p185"/>
          <p:cNvPicPr preferRelativeResize="0"/>
          <p:nvPr/>
        </p:nvPicPr>
        <p:blipFill rotWithShape="1">
          <a:blip r:embed="rId5">
            <a:alphaModFix/>
          </a:blip>
          <a:srcRect b="0" l="0" r="0" t="0"/>
          <a:stretch/>
        </p:blipFill>
        <p:spPr>
          <a:xfrm>
            <a:off x="8337552" y="2514601"/>
            <a:ext cx="2330449" cy="1747837"/>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5" name="Shape 1285"/>
        <p:cNvGrpSpPr/>
        <p:nvPr/>
      </p:nvGrpSpPr>
      <p:grpSpPr>
        <a:xfrm>
          <a:off x="0" y="0"/>
          <a:ext cx="0" cy="0"/>
          <a:chOff x="0" y="0"/>
          <a:chExt cx="0" cy="0"/>
        </a:xfrm>
      </p:grpSpPr>
      <p:sp>
        <p:nvSpPr>
          <p:cNvPr id="1286" name="Google Shape;1286;p186"/>
          <p:cNvSpPr txBox="1"/>
          <p:nvPr>
            <p:ph idx="1" type="body"/>
          </p:nvPr>
        </p:nvSpPr>
        <p:spPr>
          <a:xfrm>
            <a:off x="1524000" y="762000"/>
            <a:ext cx="9144000" cy="6096000"/>
          </a:xfrm>
          <a:prstGeom prst="rect">
            <a:avLst/>
          </a:prstGeom>
          <a:noFill/>
          <a:ln>
            <a:noFill/>
          </a:ln>
        </p:spPr>
        <p:txBody>
          <a:bodyPr anchorCtr="0" anchor="t" bIns="45700" lIns="91425" spcFirstLastPara="1" rIns="91425" wrap="square" tIns="45700">
            <a:normAutofit fontScale="55000" lnSpcReduction="20000"/>
          </a:bodyPr>
          <a:lstStyle/>
          <a:p>
            <a:pPr indent="-285750" lvl="0" marL="285750" rtl="0" algn="l">
              <a:spcBef>
                <a:spcPts val="0"/>
              </a:spcBef>
              <a:spcAft>
                <a:spcPts val="0"/>
              </a:spcAft>
              <a:buSzPct val="115000"/>
              <a:buNone/>
            </a:pPr>
            <a:r>
              <a:rPr lang="en-US"/>
              <a:t>Turmeric (Cont’d)</a:t>
            </a:r>
            <a:endParaRPr/>
          </a:p>
          <a:p>
            <a:pPr indent="-285750" lvl="0" marL="285750" rtl="0" algn="l">
              <a:spcBef>
                <a:spcPts val="864"/>
              </a:spcBef>
              <a:spcAft>
                <a:spcPts val="0"/>
              </a:spcAft>
              <a:buSzPct val="115000"/>
              <a:buChar char="•"/>
            </a:pPr>
            <a:r>
              <a:rPr lang="en-US"/>
              <a:t>Turmeric and curcuminoids are </a:t>
            </a:r>
            <a:r>
              <a:rPr lang="en-US">
                <a:solidFill>
                  <a:srgbClr val="FF0000"/>
                </a:solidFill>
              </a:rPr>
              <a:t>hepatoprotective</a:t>
            </a:r>
            <a:r>
              <a:rPr lang="en-US"/>
              <a:t> against liver damage produced by various toxins like paracetamol  </a:t>
            </a:r>
            <a:br>
              <a:rPr lang="en-US"/>
            </a:br>
            <a:r>
              <a:rPr lang="en-US"/>
              <a:t> N-Acetylcysteine antidote  NAPQI and that is the toxic كمية كبيرة بعمل مشاكل بالكبد </a:t>
            </a:r>
            <a:endParaRPr/>
          </a:p>
          <a:p>
            <a:pPr indent="-285750" lvl="0" marL="285750" rtl="0" algn="l">
              <a:spcBef>
                <a:spcPts val="864"/>
              </a:spcBef>
              <a:spcAft>
                <a:spcPts val="0"/>
              </a:spcAft>
              <a:buSzPct val="115000"/>
              <a:buChar char="•"/>
            </a:pPr>
            <a:r>
              <a:rPr lang="en-US"/>
              <a:t>Protects against ulcer</a:t>
            </a:r>
            <a:endParaRPr/>
          </a:p>
          <a:p>
            <a:pPr indent="-285750" lvl="0" marL="285750" rtl="0" algn="l">
              <a:spcBef>
                <a:spcPts val="864"/>
              </a:spcBef>
              <a:spcAft>
                <a:spcPts val="0"/>
              </a:spcAft>
              <a:buSzPct val="115000"/>
              <a:buChar char="•"/>
            </a:pPr>
            <a:r>
              <a:rPr lang="en-US"/>
              <a:t>Has antispasmodic effects </a:t>
            </a:r>
            <a:endParaRPr/>
          </a:p>
          <a:p>
            <a:pPr indent="-285750" lvl="0" marL="285750" rtl="0" algn="l">
              <a:spcBef>
                <a:spcPts val="864"/>
              </a:spcBef>
              <a:spcAft>
                <a:spcPts val="0"/>
              </a:spcAft>
              <a:buSzPct val="115000"/>
              <a:buChar char="•"/>
            </a:pPr>
            <a:r>
              <a:rPr lang="en-US"/>
              <a:t>Hypoglycemic in animals</a:t>
            </a:r>
            <a:endParaRPr/>
          </a:p>
          <a:p>
            <a:pPr indent="-285750" lvl="0" marL="285750" rtl="0" algn="l">
              <a:spcBef>
                <a:spcPts val="864"/>
              </a:spcBef>
              <a:spcAft>
                <a:spcPts val="0"/>
              </a:spcAft>
              <a:buSzPct val="115000"/>
              <a:buChar char="•"/>
            </a:pPr>
            <a:r>
              <a:rPr lang="en-US"/>
              <a:t>Hypocholesterolaemic</a:t>
            </a:r>
            <a:endParaRPr/>
          </a:p>
          <a:p>
            <a:pPr indent="-285750" lvl="0" marL="285750" rtl="0" algn="l">
              <a:spcBef>
                <a:spcPts val="864"/>
              </a:spcBef>
              <a:spcAft>
                <a:spcPts val="0"/>
              </a:spcAft>
              <a:buSzPct val="115000"/>
              <a:buChar char="•"/>
            </a:pPr>
            <a:r>
              <a:rPr lang="en-US"/>
              <a:t>Antibacterial and antiprotozoal</a:t>
            </a:r>
            <a:endParaRPr/>
          </a:p>
          <a:p>
            <a:pPr indent="-285750" lvl="0" marL="285750" rtl="0" algn="l">
              <a:spcBef>
                <a:spcPts val="864"/>
              </a:spcBef>
              <a:spcAft>
                <a:spcPts val="0"/>
              </a:spcAft>
              <a:buSzPct val="115000"/>
              <a:buChar char="•"/>
            </a:pPr>
            <a:r>
              <a:rPr lang="en-US"/>
              <a:t>Used internally and has been applied to wounds externally as antiseptic</a:t>
            </a:r>
            <a:endParaRPr/>
          </a:p>
          <a:p>
            <a:pPr indent="-285750" lvl="0" marL="285750" rtl="0" algn="l">
              <a:spcBef>
                <a:spcPts val="864"/>
              </a:spcBef>
              <a:spcAft>
                <a:spcPts val="0"/>
              </a:spcAft>
              <a:buSzPct val="115000"/>
              <a:buChar char="•"/>
            </a:pPr>
            <a:r>
              <a:rPr lang="en-US"/>
              <a:t>Good for skin conditions</a:t>
            </a:r>
            <a:endParaRPr/>
          </a:p>
          <a:p>
            <a:pPr indent="-285750" lvl="0" marL="285750" rtl="0" algn="l">
              <a:spcBef>
                <a:spcPts val="864"/>
              </a:spcBef>
              <a:spcAft>
                <a:spcPts val="0"/>
              </a:spcAft>
              <a:buSzPct val="115000"/>
              <a:buChar char="•"/>
            </a:pPr>
            <a:r>
              <a:rPr lang="en-US">
                <a:solidFill>
                  <a:srgbClr val="00B0F0"/>
                </a:solidFill>
              </a:rPr>
              <a:t>Anti-inflammatory</a:t>
            </a:r>
            <a:endParaRPr/>
          </a:p>
          <a:p>
            <a:pPr indent="-285750" lvl="0" marL="285750" rtl="0" algn="l">
              <a:spcBef>
                <a:spcPts val="864"/>
              </a:spcBef>
              <a:spcAft>
                <a:spcPts val="0"/>
              </a:spcAft>
              <a:buSzPct val="115000"/>
              <a:buChar char="•"/>
            </a:pPr>
            <a:r>
              <a:rPr lang="en-US"/>
              <a:t>Has been studied for cancer, Alzheimer’s disease, allergies and arthritis</a:t>
            </a:r>
            <a:endParaRPr/>
          </a:p>
          <a:p>
            <a:pPr indent="-285750" lvl="0" marL="285750" rtl="0" algn="l">
              <a:spcBef>
                <a:spcPts val="864"/>
              </a:spcBef>
              <a:spcAft>
                <a:spcPts val="0"/>
              </a:spcAft>
              <a:buSzPct val="115000"/>
              <a:buChar char="•"/>
            </a:pPr>
            <a:r>
              <a:rPr lang="en-US"/>
              <a:t>It is well tolerated but bioavailability is lowامتصاصه سيء بضيفوا فلفل أسود كمية قليلة عشان يزيد كمية الامتصاص </a:t>
            </a:r>
            <a:endParaRPr/>
          </a:p>
          <a:p>
            <a:pPr indent="-285750" lvl="0" marL="285750" rtl="0" algn="l">
              <a:spcBef>
                <a:spcPts val="864"/>
              </a:spcBef>
              <a:spcAft>
                <a:spcPts val="0"/>
              </a:spcAft>
              <a:buSzPct val="115000"/>
              <a:buNone/>
            </a:pPr>
            <a:r>
              <a:rPr lang="en-US"/>
              <a:t>(daily doses of 2 g are used)</a:t>
            </a:r>
            <a:br>
              <a:rPr lang="en-US"/>
            </a:br>
            <a:r>
              <a:rPr lang="en-US"/>
              <a:t>كوقاية Prophylactic وممكن يستخدم لتبييض الأسنان، في منه ماسك للوجه ويُفضل قبل نجرب على جزء بسيط من جسمنا عشان نشوف اذا بكون صبغة او لا </a:t>
            </a:r>
            <a:br>
              <a:rPr lang="en-US"/>
            </a:br>
            <a:r>
              <a:rPr lang="en-US"/>
              <a:t>ليس كالعصفر </a:t>
            </a:r>
            <a:endParaRPr/>
          </a:p>
          <a:p>
            <a:pPr indent="-285750" lvl="0" marL="285750" rtl="0" algn="l">
              <a:spcBef>
                <a:spcPts val="864"/>
              </a:spcBef>
              <a:spcAft>
                <a:spcPts val="0"/>
              </a:spcAft>
              <a:buSzPct val="115000"/>
              <a:buNone/>
            </a:pPr>
            <a:r>
              <a:rPr lang="en-US"/>
              <a:t>Golden Milk حليب مع كركم Or Turmeric latte</a:t>
            </a:r>
            <a:br>
              <a:rPr lang="en-US"/>
            </a:br>
            <a:r>
              <a:rPr lang="en-US"/>
              <a:t>Cinnamon, Ginger</a:t>
            </a:r>
            <a:br>
              <a:rPr lang="en-US"/>
            </a:br>
            <a:r>
              <a:rPr lang="en-US"/>
              <a:t>بلبنان بعملوا صفوف بها كركم</a:t>
            </a:r>
            <a:br>
              <a:rPr lang="en-US"/>
            </a:br>
            <a:r>
              <a:rPr lang="en-US"/>
              <a:t>كركم مع كرفة جوزة الطيبLatte</a:t>
            </a:r>
            <a:br>
              <a:rPr lang="en-US"/>
            </a:br>
            <a:r>
              <a:rPr lang="en-US"/>
              <a:t>Chai بكون فيه هذه الأمور  الشاي الهندي بصحصح مثل القهوة  نضيف حليب عليه وهال وشاي وقرنفل </a:t>
            </a:r>
            <a:endParaRPr/>
          </a:p>
          <a:p>
            <a:pPr indent="-285750" lvl="0" marL="285750" rtl="0" algn="l">
              <a:spcBef>
                <a:spcPts val="864"/>
              </a:spcBef>
              <a:spcAft>
                <a:spcPts val="0"/>
              </a:spcAft>
              <a:buSzPct val="115000"/>
              <a:buNone/>
            </a:pPr>
            <a:r>
              <a:rPr lang="en-US"/>
              <a:t>Ashwaganda</a:t>
            </a:r>
            <a:br>
              <a:rPr lang="en-US"/>
            </a:br>
            <a:r>
              <a:rPr lang="en-US"/>
              <a:t>Haldi Ceremony</a:t>
            </a:r>
            <a:br>
              <a:rPr lang="en-US"/>
            </a:br>
            <a:endParaRPr/>
          </a:p>
          <a:p>
            <a:pPr indent="-189357" lvl="0" marL="285750" rtl="0" algn="l">
              <a:spcBef>
                <a:spcPts val="864"/>
              </a:spcBef>
              <a:spcAft>
                <a:spcPts val="0"/>
              </a:spcAft>
              <a:buSzPct val="115000"/>
              <a:buNone/>
            </a:pPr>
            <a:r>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sp>
        <p:nvSpPr>
          <p:cNvPr id="1291" name="Google Shape;1291;p187"/>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rPr lang="en-US"/>
              <a:t>NATURAL PRODUCTS FOR RESPIRATORY DISORDERS</a:t>
            </a:r>
            <a:endParaRPr/>
          </a:p>
        </p:txBody>
      </p:sp>
      <p:sp>
        <p:nvSpPr>
          <p:cNvPr id="1292" name="Google Shape;1292;p187"/>
          <p:cNvSpPr txBox="1"/>
          <p:nvPr>
            <p:ph idx="1" type="body"/>
          </p:nvPr>
        </p:nvSpPr>
        <p:spPr>
          <a:xfrm>
            <a:off x="684212" y="685800"/>
            <a:ext cx="8534400" cy="3615267"/>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600"/>
              <a:buChar char="▶"/>
            </a:pPr>
            <a:r>
              <a:rPr lang="en-US"/>
              <a:t>Minor common disorders of the respiratory system can often be successfully treated with phytotherapy</a:t>
            </a:r>
            <a:endParaRPr/>
          </a:p>
          <a:p>
            <a:pPr indent="-184150" lvl="0" marL="285750" rtl="0" algn="l">
              <a:spcBef>
                <a:spcPts val="1000"/>
              </a:spcBef>
              <a:spcAft>
                <a:spcPts val="0"/>
              </a:spcAft>
              <a:buSzPts val="1600"/>
              <a:buNone/>
            </a:pPr>
            <a:r>
              <a:t/>
            </a:r>
            <a:endParaRPr/>
          </a:p>
          <a:p>
            <a:pPr indent="-285750" lvl="0" marL="285750" rtl="0" algn="l">
              <a:spcBef>
                <a:spcPts val="1000"/>
              </a:spcBef>
              <a:spcAft>
                <a:spcPts val="0"/>
              </a:spcAft>
              <a:buSzPts val="1600"/>
              <a:buChar char="▶"/>
            </a:pPr>
            <a:r>
              <a:rPr lang="en-US"/>
              <a:t>Natural products can also be helpful as a supportive measure in more serious diseases such as bronchitis, emphysema and pneumonia</a:t>
            </a:r>
            <a:endParaRPr/>
          </a:p>
          <a:p>
            <a:pPr indent="-184150" lvl="0" marL="285750" rtl="0" algn="l">
              <a:spcBef>
                <a:spcPts val="1000"/>
              </a:spcBef>
              <a:spcAft>
                <a:spcPts val="0"/>
              </a:spcAft>
              <a:buSzPts val="1600"/>
              <a:buNone/>
            </a:pPr>
            <a:r>
              <a:t/>
            </a:r>
            <a:endParaRPr/>
          </a:p>
          <a:p>
            <a:pPr indent="-285750" lvl="0" marL="285750" rtl="0" algn="l">
              <a:spcBef>
                <a:spcPts val="1000"/>
              </a:spcBef>
              <a:spcAft>
                <a:spcPts val="0"/>
              </a:spcAft>
              <a:buSzPts val="1600"/>
              <a:buChar char="▶"/>
            </a:pPr>
            <a:r>
              <a:rPr lang="en-US"/>
              <a:t>For severe infections, antibiotic therapy might be needed, a lot of these antibiotics are natural products</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6" name="Shape 1296"/>
        <p:cNvGrpSpPr/>
        <p:nvPr/>
      </p:nvGrpSpPr>
      <p:grpSpPr>
        <a:xfrm>
          <a:off x="0" y="0"/>
          <a:ext cx="0" cy="0"/>
          <a:chOff x="0" y="0"/>
          <a:chExt cx="0" cy="0"/>
        </a:xfrm>
      </p:grpSpPr>
      <p:sp>
        <p:nvSpPr>
          <p:cNvPr id="1297" name="Google Shape;1297;p188"/>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rPr lang="en-US"/>
              <a:t>NATURAL PRODUCTS FOR RESPIRATORY DISORDERS</a:t>
            </a:r>
            <a:endParaRPr/>
          </a:p>
        </p:txBody>
      </p:sp>
      <p:sp>
        <p:nvSpPr>
          <p:cNvPr id="1298" name="Google Shape;1298;p188"/>
          <p:cNvSpPr txBox="1"/>
          <p:nvPr>
            <p:ph idx="1" type="body"/>
          </p:nvPr>
        </p:nvSpPr>
        <p:spPr>
          <a:xfrm>
            <a:off x="1524000" y="1935480"/>
            <a:ext cx="9144000" cy="438912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600"/>
              <a:buChar char="▶"/>
            </a:pPr>
            <a:r>
              <a:rPr lang="en-US"/>
              <a:t>For </a:t>
            </a:r>
            <a:r>
              <a:rPr lang="en-US">
                <a:solidFill>
                  <a:srgbClr val="00B0F0"/>
                </a:solidFill>
              </a:rPr>
              <a:t>colds</a:t>
            </a:r>
            <a:r>
              <a:rPr lang="en-US"/>
              <a:t> flu and respiratory infections</a:t>
            </a:r>
            <a:endParaRPr/>
          </a:p>
          <a:p>
            <a:pPr indent="-285750" lvl="1" marL="742950" rtl="0" algn="l">
              <a:spcBef>
                <a:spcPts val="960"/>
              </a:spcBef>
              <a:spcAft>
                <a:spcPts val="0"/>
              </a:spcAft>
              <a:buSzPts val="1440"/>
              <a:buChar char="▶"/>
            </a:pPr>
            <a:r>
              <a:rPr lang="en-US">
                <a:solidFill>
                  <a:srgbClr val="00B0F0"/>
                </a:solidFill>
              </a:rPr>
              <a:t>Decongestantsيخفف من الاحتقان</a:t>
            </a:r>
            <a:r>
              <a:rPr lang="en-US"/>
              <a:t> like eucalyptus and menthol can be used</a:t>
            </a:r>
            <a:endParaRPr/>
          </a:p>
          <a:p>
            <a:pPr indent="-285750" lvl="1" marL="742950" rtl="0" algn="l">
              <a:spcBef>
                <a:spcPts val="960"/>
              </a:spcBef>
              <a:spcAft>
                <a:spcPts val="0"/>
              </a:spcAft>
              <a:buSzPts val="1440"/>
              <a:buChar char="▶"/>
            </a:pPr>
            <a:r>
              <a:rPr lang="en-US"/>
              <a:t>Expectorants  مقشعات مشيل للبلغم and broncholytics like ipecacuanha, thyme and senega</a:t>
            </a:r>
            <a:endParaRPr/>
          </a:p>
          <a:p>
            <a:pPr indent="-285750" lvl="1" marL="742950" rtl="0" algn="l">
              <a:spcBef>
                <a:spcPts val="960"/>
              </a:spcBef>
              <a:spcAft>
                <a:spcPts val="0"/>
              </a:spcAft>
              <a:buSzPts val="1440"/>
              <a:buChar char="▶"/>
            </a:pPr>
            <a:r>
              <a:rPr lang="en-US"/>
              <a:t>Demulcentsملطف like </a:t>
            </a:r>
            <a:r>
              <a:rPr lang="en-US" u="sng"/>
              <a:t>mallow</a:t>
            </a:r>
            <a:r>
              <a:rPr lang="en-US"/>
              <a:t> مثل العسل </a:t>
            </a:r>
            <a:r>
              <a:rPr lang="en-US" u="sng"/>
              <a:t>الخبيزة</a:t>
            </a:r>
            <a:endParaRPr u="sng"/>
          </a:p>
          <a:p>
            <a:pPr indent="-285750" lvl="1" marL="742950" rtl="0" algn="l">
              <a:spcBef>
                <a:spcPts val="960"/>
              </a:spcBef>
              <a:spcAft>
                <a:spcPts val="0"/>
              </a:spcAft>
              <a:buSzPts val="1440"/>
              <a:buChar char="▶"/>
            </a:pPr>
            <a:r>
              <a:rPr lang="en-US"/>
              <a:t>Antibacterials and antivirals like linden and elderflower</a:t>
            </a:r>
            <a:endParaRPr/>
          </a:p>
          <a:p>
            <a:pPr indent="-285750" lvl="1" marL="742950" rtl="0" algn="l">
              <a:spcBef>
                <a:spcPts val="960"/>
              </a:spcBef>
              <a:spcAft>
                <a:spcPts val="0"/>
              </a:spcAft>
              <a:buSzPts val="1440"/>
              <a:buChar char="▶"/>
            </a:pPr>
            <a:r>
              <a:rPr lang="en-US"/>
              <a:t>Immune system modulators like echinacea</a:t>
            </a:r>
            <a:endParaRPr/>
          </a:p>
          <a:p>
            <a:pPr indent="-194309" lvl="1" marL="742950" rtl="0" algn="l">
              <a:spcBef>
                <a:spcPts val="960"/>
              </a:spcBef>
              <a:spcAft>
                <a:spcPts val="0"/>
              </a:spcAft>
              <a:buSzPts val="1440"/>
              <a:buNone/>
            </a:pPr>
            <a:r>
              <a:t/>
            </a:r>
            <a:endParaRPr/>
          </a:p>
          <a:p>
            <a:pPr indent="-194309" lvl="1" marL="742950" rtl="0" algn="l">
              <a:spcBef>
                <a:spcPts val="960"/>
              </a:spcBef>
              <a:spcAft>
                <a:spcPts val="0"/>
              </a:spcAft>
              <a:buSzPts val="1440"/>
              <a:buNone/>
            </a:pPr>
            <a:r>
              <a:t/>
            </a:r>
            <a:endParaRPr/>
          </a:p>
          <a:p>
            <a:pPr indent="-184150" lvl="0" marL="285750" rtl="0" algn="l">
              <a:spcBef>
                <a:spcPts val="1000"/>
              </a:spcBef>
              <a:spcAft>
                <a:spcPts val="0"/>
              </a:spcAft>
              <a:buSzPts val="1600"/>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108"/>
          <p:cNvSpPr txBox="1"/>
          <p:nvPr>
            <p:ph idx="1" type="body"/>
          </p:nvPr>
        </p:nvSpPr>
        <p:spPr>
          <a:xfrm>
            <a:off x="1524000" y="1935480"/>
            <a:ext cx="9144000" cy="4389120"/>
          </a:xfrm>
          <a:prstGeom prst="rect">
            <a:avLst/>
          </a:prstGeom>
          <a:noFill/>
          <a:ln>
            <a:noFill/>
          </a:ln>
        </p:spPr>
        <p:txBody>
          <a:bodyPr anchorCtr="0" anchor="t" bIns="45700" lIns="91425" spcFirstLastPara="1" rIns="91425" wrap="square" tIns="45700">
            <a:normAutofit lnSpcReduction="10000"/>
          </a:bodyPr>
          <a:lstStyle/>
          <a:p>
            <a:pPr indent="-342900" lvl="0" marL="342900" rtl="0" algn="l">
              <a:spcBef>
                <a:spcPts val="0"/>
              </a:spcBef>
              <a:spcAft>
                <a:spcPts val="0"/>
              </a:spcAft>
              <a:buSzPts val="2320"/>
              <a:buNone/>
            </a:pPr>
            <a:r>
              <a:rPr lang="en-US" sz="2900">
                <a:solidFill>
                  <a:srgbClr val="FF0000"/>
                </a:solidFill>
              </a:rPr>
              <a:t>Cocaine اول مخدر، ما في استخدام اله حالياً لانه بعمل كثير ادمان</a:t>
            </a:r>
            <a:endParaRPr sz="2900">
              <a:solidFill>
                <a:srgbClr val="FF0000"/>
              </a:solidFill>
            </a:endParaRPr>
          </a:p>
          <a:p>
            <a:pPr indent="-342900" lvl="0" marL="342900" rtl="0" algn="l">
              <a:spcBef>
                <a:spcPts val="1000"/>
              </a:spcBef>
              <a:spcAft>
                <a:spcPts val="0"/>
              </a:spcAft>
              <a:buSzPts val="1440"/>
              <a:buChar char="►"/>
            </a:pPr>
            <a:r>
              <a:rPr lang="en-US"/>
              <a:t>Limited use as local anesthetic</a:t>
            </a:r>
            <a:endParaRPr/>
          </a:p>
          <a:p>
            <a:pPr indent="-342900" lvl="0" marL="342900" rtl="0" algn="l">
              <a:spcBef>
                <a:spcPts val="1000"/>
              </a:spcBef>
              <a:spcAft>
                <a:spcPts val="0"/>
              </a:spcAft>
              <a:buSzPts val="1440"/>
              <a:buChar char="►"/>
            </a:pPr>
            <a:r>
              <a:rPr lang="en-US"/>
              <a:t>Found in </a:t>
            </a:r>
            <a:r>
              <a:rPr i="1" lang="en-US">
                <a:solidFill>
                  <a:srgbClr val="008000"/>
                </a:solidFill>
              </a:rPr>
              <a:t>Erythroxylum coca </a:t>
            </a:r>
            <a:r>
              <a:rPr lang="en-US"/>
              <a:t>leaves</a:t>
            </a:r>
            <a:endParaRPr/>
          </a:p>
          <a:p>
            <a:pPr indent="-342900" lvl="0" marL="342900" rtl="0" algn="l">
              <a:spcBef>
                <a:spcPts val="1000"/>
              </a:spcBef>
              <a:spcAft>
                <a:spcPts val="0"/>
              </a:spcAft>
              <a:buSzPts val="1440"/>
              <a:buChar char="►"/>
            </a:pPr>
            <a:r>
              <a:rPr lang="en-US"/>
              <a:t>Family: Erythroxylaceae</a:t>
            </a:r>
            <a:endParaRPr/>
          </a:p>
          <a:p>
            <a:pPr indent="-342900" lvl="0" marL="342900" rtl="0" algn="l">
              <a:spcBef>
                <a:spcPts val="1000"/>
              </a:spcBef>
              <a:spcAft>
                <a:spcPts val="0"/>
              </a:spcAft>
              <a:buSzPts val="1440"/>
              <a:buChar char="►"/>
            </a:pPr>
            <a:r>
              <a:rPr lang="en-US"/>
              <a:t>في مخدرات بتعمل CNS depression وغيرها</a:t>
            </a:r>
            <a:endParaRPr/>
          </a:p>
          <a:p>
            <a:pPr indent="-251459" lvl="0" marL="342900" rtl="0" algn="l">
              <a:spcBef>
                <a:spcPts val="1000"/>
              </a:spcBef>
              <a:spcAft>
                <a:spcPts val="0"/>
              </a:spcAft>
              <a:buSzPts val="1440"/>
              <a:buNone/>
            </a:pPr>
            <a:r>
              <a:t/>
            </a:r>
            <a:endParaRPr/>
          </a:p>
          <a:p>
            <a:pPr indent="-342900" lvl="0" marL="342900" rtl="0" algn="l">
              <a:spcBef>
                <a:spcPts val="1000"/>
              </a:spcBef>
              <a:spcAft>
                <a:spcPts val="0"/>
              </a:spcAft>
              <a:buSzPts val="1440"/>
              <a:buChar char="►"/>
            </a:pPr>
            <a:r>
              <a:rPr lang="en-US"/>
              <a:t>برفع الدوبامين وغيره </a:t>
            </a:r>
            <a:endParaRPr/>
          </a:p>
          <a:p>
            <a:pPr indent="-342900" lvl="0" marL="342900" rtl="0" algn="l">
              <a:spcBef>
                <a:spcPts val="1000"/>
              </a:spcBef>
              <a:spcAft>
                <a:spcPts val="0"/>
              </a:spcAft>
              <a:buSzPts val="1440"/>
              <a:buChar char="►"/>
            </a:pPr>
            <a:r>
              <a:rPr lang="en-US"/>
              <a:t>شم وتدخين </a:t>
            </a:r>
            <a:endParaRPr/>
          </a:p>
          <a:p>
            <a:pPr indent="-342900" lvl="0" marL="342900" rtl="0" algn="l">
              <a:spcBef>
                <a:spcPts val="1000"/>
              </a:spcBef>
              <a:spcAft>
                <a:spcPts val="0"/>
              </a:spcAft>
              <a:buSzPts val="1440"/>
              <a:buChar char="►"/>
            </a:pPr>
            <a:r>
              <a:rPr lang="en-US"/>
              <a:t>مرة وحدة تسبب ادمان </a:t>
            </a:r>
            <a:endParaRPr/>
          </a:p>
          <a:p>
            <a:pPr indent="-342900" lvl="0" marL="342900" rtl="0" algn="l">
              <a:spcBef>
                <a:spcPts val="1000"/>
              </a:spcBef>
              <a:spcAft>
                <a:spcPts val="0"/>
              </a:spcAft>
              <a:buSzPts val="1440"/>
              <a:buChar char="►"/>
            </a:pPr>
            <a:r>
              <a:rPr lang="en-US"/>
              <a:t>تجربة على الفئران كانوا يتجاهلوا الطعام ويروحوا على الكوكائين</a:t>
            </a:r>
            <a:endParaRPr/>
          </a:p>
        </p:txBody>
      </p:sp>
      <p:pic>
        <p:nvPicPr>
          <p:cNvPr descr="Erythroxylum coca.jpg" id="789" name="Google Shape;789;p108"/>
          <p:cNvPicPr preferRelativeResize="0"/>
          <p:nvPr/>
        </p:nvPicPr>
        <p:blipFill rotWithShape="1">
          <a:blip r:embed="rId3">
            <a:alphaModFix/>
          </a:blip>
          <a:srcRect b="0" l="0" r="0" t="0"/>
          <a:stretch/>
        </p:blipFill>
        <p:spPr>
          <a:xfrm>
            <a:off x="7543801" y="3209926"/>
            <a:ext cx="2619375" cy="174307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2" name="Shape 1302"/>
        <p:cNvGrpSpPr/>
        <p:nvPr/>
      </p:nvGrpSpPr>
      <p:grpSpPr>
        <a:xfrm>
          <a:off x="0" y="0"/>
          <a:ext cx="0" cy="0"/>
          <a:chOff x="0" y="0"/>
          <a:chExt cx="0" cy="0"/>
        </a:xfrm>
      </p:grpSpPr>
      <p:sp>
        <p:nvSpPr>
          <p:cNvPr id="1303" name="Google Shape;1303;p189"/>
          <p:cNvSpPr txBox="1"/>
          <p:nvPr>
            <p:ph type="title"/>
          </p:nvPr>
        </p:nvSpPr>
        <p:spPr>
          <a:xfrm>
            <a:off x="684212" y="4487332"/>
            <a:ext cx="8534400" cy="1507067"/>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entury Gothic"/>
              <a:buNone/>
            </a:pPr>
            <a:r>
              <a:rPr lang="en-US"/>
              <a:t>NATURAL PRODUCTS FOR RESPIRATORY DISORDERS</a:t>
            </a:r>
            <a:endParaRPr/>
          </a:p>
        </p:txBody>
      </p:sp>
      <p:sp>
        <p:nvSpPr>
          <p:cNvPr id="1304" name="Google Shape;1304;p189"/>
          <p:cNvSpPr txBox="1"/>
          <p:nvPr>
            <p:ph idx="1" type="body"/>
          </p:nvPr>
        </p:nvSpPr>
        <p:spPr>
          <a:xfrm>
            <a:off x="1524000" y="1935480"/>
            <a:ext cx="9144000" cy="4389120"/>
          </a:xfrm>
          <a:prstGeom prst="rect">
            <a:avLst/>
          </a:prstGeom>
          <a:noFill/>
          <a:ln>
            <a:noFill/>
          </a:ln>
        </p:spPr>
        <p:txBody>
          <a:bodyPr anchorCtr="0" anchor="ctr" bIns="45700" lIns="91425" spcFirstLastPara="1" rIns="91425" wrap="square" tIns="45700">
            <a:normAutofit/>
          </a:bodyPr>
          <a:lstStyle/>
          <a:p>
            <a:pPr indent="-285750" lvl="1" marL="742950" rtl="0" algn="l">
              <a:spcBef>
                <a:spcPts val="0"/>
              </a:spcBef>
              <a:spcAft>
                <a:spcPts val="0"/>
              </a:spcAft>
              <a:buSzPts val="1440"/>
              <a:buChar char="▶"/>
            </a:pPr>
            <a:r>
              <a:rPr lang="en-US"/>
              <a:t>For allergic conditions like allergic rhinitis a compound from garlic is used</a:t>
            </a:r>
            <a:endParaRPr/>
          </a:p>
          <a:p>
            <a:pPr indent="-285750" lvl="1" marL="742950" rtl="0" algn="l">
              <a:spcBef>
                <a:spcPts val="960"/>
              </a:spcBef>
              <a:spcAft>
                <a:spcPts val="0"/>
              </a:spcAft>
              <a:buSzPts val="1440"/>
              <a:buChar char="▶"/>
            </a:pPr>
            <a:r>
              <a:rPr lang="en-US"/>
              <a:t>Bronchodilators from natural products include:</a:t>
            </a:r>
            <a:endParaRPr/>
          </a:p>
          <a:p>
            <a:pPr indent="-285750" lvl="2" marL="1200150" rtl="0" algn="l">
              <a:spcBef>
                <a:spcPts val="920"/>
              </a:spcBef>
              <a:spcAft>
                <a:spcPts val="0"/>
              </a:spcAft>
              <a:buSzPts val="1280"/>
              <a:buChar char="▶"/>
            </a:pPr>
            <a:r>
              <a:rPr lang="en-US">
                <a:solidFill>
                  <a:srgbClr val="3366FF"/>
                </a:solidFill>
              </a:rPr>
              <a:t>Theophylline</a:t>
            </a:r>
            <a:endParaRPr>
              <a:solidFill>
                <a:srgbClr val="3366FF"/>
              </a:solidFill>
            </a:endParaRPr>
          </a:p>
          <a:p>
            <a:pPr indent="-285750" lvl="2" marL="1200150" rtl="0" algn="l">
              <a:spcBef>
                <a:spcPts val="920"/>
              </a:spcBef>
              <a:spcAft>
                <a:spcPts val="0"/>
              </a:spcAft>
              <a:buSzPts val="1280"/>
              <a:buChar char="▶"/>
            </a:pPr>
            <a:r>
              <a:rPr lang="en-US">
                <a:solidFill>
                  <a:srgbClr val="3366FF"/>
                </a:solidFill>
              </a:rPr>
              <a:t>Ephedrine</a:t>
            </a:r>
            <a:endParaRPr/>
          </a:p>
          <a:p>
            <a:pPr indent="-285750" lvl="2" marL="1200150" rtl="0" algn="l">
              <a:spcBef>
                <a:spcPts val="920"/>
              </a:spcBef>
              <a:spcAft>
                <a:spcPts val="0"/>
              </a:spcAft>
              <a:buSzPts val="1280"/>
              <a:buChar char="▶"/>
            </a:pPr>
            <a:r>
              <a:rPr lang="en-US"/>
              <a:t>Antimuscaranic drugs like </a:t>
            </a:r>
            <a:r>
              <a:rPr lang="en-US">
                <a:solidFill>
                  <a:srgbClr val="3366FF"/>
                </a:solidFill>
              </a:rPr>
              <a:t>atropine</a:t>
            </a:r>
            <a:r>
              <a:rPr lang="en-US"/>
              <a:t> which have bronchodilator effects and can dry up secretions</a:t>
            </a:r>
            <a:endParaRPr/>
          </a:p>
          <a:p>
            <a:pPr indent="-171450" lvl="3" marL="1543050" rtl="0" algn="l">
              <a:spcBef>
                <a:spcPts val="880"/>
              </a:spcBef>
              <a:spcAft>
                <a:spcPts val="0"/>
              </a:spcAft>
              <a:buSzPts val="1120"/>
              <a:buChar char="▶"/>
            </a:pPr>
            <a:r>
              <a:rPr lang="en-US"/>
              <a:t>Have been replaced by other derivatives like </a:t>
            </a:r>
            <a:r>
              <a:rPr lang="en-US">
                <a:solidFill>
                  <a:srgbClr val="00B0F0"/>
                </a:solidFill>
              </a:rPr>
              <a:t>ipratropium</a:t>
            </a:r>
            <a:endParaRPr>
              <a:solidFill>
                <a:srgbClr val="00B0F0"/>
              </a:solidFill>
            </a:endParaRPr>
          </a:p>
          <a:p>
            <a:pPr indent="-285750" lvl="2" marL="1200150" rtl="0" algn="l">
              <a:spcBef>
                <a:spcPts val="920"/>
              </a:spcBef>
              <a:spcAft>
                <a:spcPts val="0"/>
              </a:spcAft>
              <a:buSzPts val="1280"/>
              <a:buChar char="▶"/>
            </a:pPr>
            <a:r>
              <a:rPr lang="en-US">
                <a:solidFill>
                  <a:srgbClr val="631112"/>
                </a:solidFill>
              </a:rPr>
              <a:t>Sodium cromoglycate </a:t>
            </a:r>
            <a:r>
              <a:rPr lang="en-US"/>
              <a:t>which is an anti-allergic drug derived from </a:t>
            </a:r>
            <a:r>
              <a:rPr lang="en-US">
                <a:solidFill>
                  <a:srgbClr val="3366FF"/>
                </a:solidFill>
              </a:rPr>
              <a:t>khellin</a:t>
            </a:r>
            <a:r>
              <a:rPr lang="en-US"/>
              <a:t>, it stabilizes </a:t>
            </a:r>
            <a:r>
              <a:rPr lang="en-US">
                <a:solidFill>
                  <a:srgbClr val="631112"/>
                </a:solidFill>
              </a:rPr>
              <a:t>mast cellsفبقلل الهيستامين  </a:t>
            </a:r>
            <a:r>
              <a:rPr lang="en-US"/>
              <a:t>and is used as an inhaler for asthma</a:t>
            </a:r>
            <a:br>
              <a:rPr lang="en-US"/>
            </a:br>
            <a:endParaRPr/>
          </a:p>
          <a:p>
            <a:pPr indent="-285750" lvl="1" marL="742950" rtl="0" algn="l">
              <a:spcBef>
                <a:spcPts val="960"/>
              </a:spcBef>
              <a:spcAft>
                <a:spcPts val="0"/>
              </a:spcAft>
              <a:buSzPts val="1440"/>
              <a:buChar char="▶"/>
            </a:pPr>
            <a:r>
              <a:rPr lang="en-US"/>
              <a:t>Antitussives like</a:t>
            </a:r>
            <a:r>
              <a:rPr lang="en-US">
                <a:solidFill>
                  <a:srgbClr val="3366FF"/>
                </a:solidFill>
              </a:rPr>
              <a:t> codeine </a:t>
            </a:r>
            <a:r>
              <a:rPr lang="en-US"/>
              <a:t>obtained from opium poppy</a:t>
            </a:r>
            <a:endParaRPr/>
          </a:p>
          <a:p>
            <a:pPr indent="-100330" lvl="3" marL="1543050" rtl="0" algn="l">
              <a:spcBef>
                <a:spcPts val="880"/>
              </a:spcBef>
              <a:spcAft>
                <a:spcPts val="0"/>
              </a:spcAft>
              <a:buSzPts val="1120"/>
              <a:buNone/>
            </a:pPr>
            <a:r>
              <a:t/>
            </a:r>
            <a:endParaRPr/>
          </a:p>
          <a:p>
            <a:pPr indent="-100330" lvl="3" marL="1543050" rtl="0" algn="l">
              <a:spcBef>
                <a:spcPts val="880"/>
              </a:spcBef>
              <a:spcAft>
                <a:spcPts val="0"/>
              </a:spcAft>
              <a:buSzPts val="1120"/>
              <a:buNone/>
            </a:pPr>
            <a:r>
              <a:t/>
            </a:r>
            <a:endParaRPr/>
          </a:p>
          <a:p>
            <a:pPr indent="-100330" lvl="3" marL="1543050" rtl="0" algn="l">
              <a:spcBef>
                <a:spcPts val="880"/>
              </a:spcBef>
              <a:spcAft>
                <a:spcPts val="0"/>
              </a:spcAft>
              <a:buSzPts val="1120"/>
              <a:buNone/>
            </a:pPr>
            <a:r>
              <a:t/>
            </a:r>
            <a:endParaRPr/>
          </a:p>
          <a:p>
            <a:pPr indent="-100330" lvl="3" marL="1543050" rtl="0" algn="l">
              <a:spcBef>
                <a:spcPts val="880"/>
              </a:spcBef>
              <a:spcAft>
                <a:spcPts val="0"/>
              </a:spcAft>
              <a:buSzPts val="1120"/>
              <a:buNone/>
            </a:pPr>
            <a:r>
              <a:t/>
            </a:r>
            <a:endParaRPr/>
          </a:p>
          <a:p>
            <a:pPr indent="-184150" lvl="0" marL="285750" rtl="0" algn="l">
              <a:spcBef>
                <a:spcPts val="1000"/>
              </a:spcBef>
              <a:spcAft>
                <a:spcPts val="0"/>
              </a:spcAft>
              <a:buSzPts val="1600"/>
              <a:buNone/>
            </a:pPr>
            <a:r>
              <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8" name="Shape 1308"/>
        <p:cNvGrpSpPr/>
        <p:nvPr/>
      </p:nvGrpSpPr>
      <p:grpSpPr>
        <a:xfrm>
          <a:off x="0" y="0"/>
          <a:ext cx="0" cy="0"/>
          <a:chOff x="0" y="0"/>
          <a:chExt cx="0" cy="0"/>
        </a:xfrm>
      </p:grpSpPr>
      <p:sp>
        <p:nvSpPr>
          <p:cNvPr id="1309" name="Google Shape;1309;p190"/>
          <p:cNvSpPr txBox="1"/>
          <p:nvPr>
            <p:ph idx="1" type="body"/>
          </p:nvPr>
        </p:nvSpPr>
        <p:spPr>
          <a:xfrm>
            <a:off x="1524000" y="457200"/>
            <a:ext cx="9144000" cy="640080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600"/>
              <a:buNone/>
            </a:pPr>
            <a:r>
              <a:t/>
            </a:r>
            <a:endParaRPr/>
          </a:p>
          <a:p>
            <a:pPr indent="-285750" lvl="0" marL="285750" rtl="0" algn="l">
              <a:spcBef>
                <a:spcPts val="1000"/>
              </a:spcBef>
              <a:spcAft>
                <a:spcPts val="0"/>
              </a:spcAft>
              <a:buSzPts val="1600"/>
              <a:buNone/>
            </a:pPr>
            <a:r>
              <a:rPr lang="en-US"/>
              <a:t>Ephedra</a:t>
            </a:r>
            <a:endParaRPr/>
          </a:p>
          <a:p>
            <a:pPr indent="-101600" lvl="0" marL="0" rtl="0" algn="l">
              <a:spcBef>
                <a:spcPts val="1000"/>
              </a:spcBef>
              <a:spcAft>
                <a:spcPts val="0"/>
              </a:spcAft>
              <a:buSzPts val="1600"/>
              <a:buChar char="▶"/>
            </a:pPr>
            <a:r>
              <a:rPr i="1" lang="en-US">
                <a:solidFill>
                  <a:schemeClr val="accent1"/>
                </a:solidFill>
              </a:rPr>
              <a:t>Ephedra sinica</a:t>
            </a:r>
            <a:endParaRPr i="1">
              <a:solidFill>
                <a:schemeClr val="accent1"/>
              </a:solidFill>
            </a:endParaRPr>
          </a:p>
          <a:p>
            <a:pPr indent="-101600" lvl="0" marL="0" rtl="0" algn="l">
              <a:spcBef>
                <a:spcPts val="1000"/>
              </a:spcBef>
              <a:spcAft>
                <a:spcPts val="0"/>
              </a:spcAft>
              <a:buSzPts val="1600"/>
              <a:buChar char="▶"/>
            </a:pPr>
            <a:r>
              <a:rPr i="1" lang="en-US"/>
              <a:t> </a:t>
            </a:r>
            <a:r>
              <a:rPr lang="en-US"/>
              <a:t>Family Ephedraceae</a:t>
            </a:r>
            <a:endParaRPr/>
          </a:p>
          <a:p>
            <a:pPr indent="-101600" lvl="0" marL="0" rtl="0" algn="l">
              <a:spcBef>
                <a:spcPts val="1000"/>
              </a:spcBef>
              <a:spcAft>
                <a:spcPts val="0"/>
              </a:spcAft>
              <a:buSzPts val="1600"/>
              <a:buChar char="▶"/>
            </a:pPr>
            <a:r>
              <a:rPr lang="en-US"/>
              <a:t> An ancient Chinese medicine which is now used worldwide</a:t>
            </a:r>
            <a:endParaRPr/>
          </a:p>
          <a:p>
            <a:pPr indent="-101600" lvl="0" marL="0" rtl="0" algn="l">
              <a:spcBef>
                <a:spcPts val="1000"/>
              </a:spcBef>
              <a:spcAft>
                <a:spcPts val="0"/>
              </a:spcAft>
              <a:buSzPts val="1600"/>
              <a:buChar char="▶"/>
            </a:pPr>
            <a:r>
              <a:rPr lang="en-US"/>
              <a:t> It was the original source of the alkaloid </a:t>
            </a:r>
            <a:r>
              <a:rPr lang="en-US">
                <a:solidFill>
                  <a:srgbClr val="3366FF"/>
                </a:solidFill>
              </a:rPr>
              <a:t>ephedrine</a:t>
            </a:r>
            <a:r>
              <a:rPr lang="en-US"/>
              <a:t>, a useful decongestant and bronchodilator بتصحي قوية</a:t>
            </a:r>
            <a:endParaRPr/>
          </a:p>
          <a:p>
            <a:pPr indent="-101600" lvl="0" marL="0" rtl="0" algn="l">
              <a:spcBef>
                <a:spcPts val="1000"/>
              </a:spcBef>
              <a:spcAft>
                <a:spcPts val="0"/>
              </a:spcAft>
              <a:buSzPts val="1600"/>
              <a:buChar char="▶"/>
            </a:pPr>
            <a:r>
              <a:rPr lang="en-US"/>
              <a:t> Traditionally used to treat asthma and nasal congestion, in the form of nasal drops</a:t>
            </a:r>
            <a:endParaRPr/>
          </a:p>
          <a:p>
            <a:pPr indent="-101600" lvl="0" marL="0" rtl="0" algn="l">
              <a:spcBef>
                <a:spcPts val="1000"/>
              </a:spcBef>
              <a:spcAft>
                <a:spcPts val="0"/>
              </a:spcAft>
              <a:buSzPts val="1600"/>
              <a:buChar char="▶"/>
            </a:pPr>
            <a:r>
              <a:rPr lang="en-US"/>
              <a:t> </a:t>
            </a:r>
            <a:r>
              <a:rPr lang="en-US">
                <a:solidFill>
                  <a:srgbClr val="00B0F0"/>
                </a:solidFill>
              </a:rPr>
              <a:t>Pseudoephedrine</a:t>
            </a:r>
            <a:r>
              <a:rPr lang="en-US"/>
              <a:t> is now used more widely for respiratory congestion as it has fewer CNS stimulatory properties</a:t>
            </a:r>
            <a:endParaRPr/>
          </a:p>
          <a:p>
            <a:pPr indent="-101600" lvl="0" marL="0" rtl="0" algn="l">
              <a:spcBef>
                <a:spcPts val="1000"/>
              </a:spcBef>
              <a:spcAft>
                <a:spcPts val="0"/>
              </a:spcAft>
              <a:buSzPts val="1600"/>
              <a:buChar char="▶"/>
            </a:pPr>
            <a:r>
              <a:rPr lang="en-US"/>
              <a:t> The plant has slender green</a:t>
            </a:r>
            <a:r>
              <a:rPr lang="en-US">
                <a:solidFill>
                  <a:srgbClr val="631112"/>
                </a:solidFill>
              </a:rPr>
              <a:t> stems</a:t>
            </a:r>
            <a:r>
              <a:rPr lang="en-US"/>
              <a:t>, which are joint in branches, these stems are the medicinal part</a:t>
            </a:r>
            <a:endParaRPr/>
          </a:p>
          <a:p>
            <a:pPr indent="0" lvl="0" marL="0" rtl="0" algn="l">
              <a:spcBef>
                <a:spcPts val="1000"/>
              </a:spcBef>
              <a:spcAft>
                <a:spcPts val="0"/>
              </a:spcAft>
              <a:buSzPts val="1600"/>
              <a:buNone/>
            </a:pPr>
            <a:r>
              <a:t/>
            </a:r>
            <a:endParaRPr/>
          </a:p>
        </p:txBody>
      </p:sp>
      <p:pic>
        <p:nvPicPr>
          <p:cNvPr descr="ephedra.jpg" id="1310" name="Google Shape;1310;p190"/>
          <p:cNvPicPr preferRelativeResize="0"/>
          <p:nvPr/>
        </p:nvPicPr>
        <p:blipFill rotWithShape="1">
          <a:blip r:embed="rId3">
            <a:alphaModFix/>
          </a:blip>
          <a:srcRect b="0" l="0" r="0" t="0"/>
          <a:stretch/>
        </p:blipFill>
        <p:spPr>
          <a:xfrm>
            <a:off x="7391400" y="0"/>
            <a:ext cx="3276600" cy="2444848"/>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4" name="Shape 1314"/>
        <p:cNvGrpSpPr/>
        <p:nvPr/>
      </p:nvGrpSpPr>
      <p:grpSpPr>
        <a:xfrm>
          <a:off x="0" y="0"/>
          <a:ext cx="0" cy="0"/>
          <a:chOff x="0" y="0"/>
          <a:chExt cx="0" cy="0"/>
        </a:xfrm>
      </p:grpSpPr>
      <p:sp>
        <p:nvSpPr>
          <p:cNvPr id="1315" name="Google Shape;1315;p191"/>
          <p:cNvSpPr txBox="1"/>
          <p:nvPr>
            <p:ph idx="1" type="body"/>
          </p:nvPr>
        </p:nvSpPr>
        <p:spPr>
          <a:xfrm>
            <a:off x="1524000" y="838200"/>
            <a:ext cx="9144000" cy="601980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600"/>
              <a:buNone/>
            </a:pPr>
            <a:r>
              <a:rPr lang="en-US"/>
              <a:t>Ephedra (Cont’d)</a:t>
            </a:r>
            <a:endParaRPr/>
          </a:p>
          <a:p>
            <a:pPr indent="-285750" lvl="0" marL="285750" rtl="0" algn="l">
              <a:spcBef>
                <a:spcPts val="1000"/>
              </a:spcBef>
              <a:spcAft>
                <a:spcPts val="0"/>
              </a:spcAft>
              <a:buSzPts val="1600"/>
              <a:buChar char="▶"/>
            </a:pPr>
            <a:r>
              <a:rPr lang="en-US"/>
              <a:t>It contains alkaloids, the major one being</a:t>
            </a:r>
            <a:r>
              <a:rPr lang="en-US">
                <a:solidFill>
                  <a:srgbClr val="3366FF"/>
                </a:solidFill>
              </a:rPr>
              <a:t> ephedrine</a:t>
            </a:r>
            <a:r>
              <a:rPr lang="en-US"/>
              <a:t>, also contains </a:t>
            </a:r>
            <a:r>
              <a:rPr lang="en-US">
                <a:solidFill>
                  <a:srgbClr val="3366FF"/>
                </a:solidFill>
              </a:rPr>
              <a:t>pseudoephedrine</a:t>
            </a:r>
            <a:r>
              <a:rPr lang="en-US"/>
              <a:t>,</a:t>
            </a:r>
            <a:r>
              <a:rPr lang="en-US">
                <a:solidFill>
                  <a:srgbClr val="3366FF"/>
                </a:solidFill>
              </a:rPr>
              <a:t> norephedrine </a:t>
            </a:r>
            <a:r>
              <a:rPr lang="en-US"/>
              <a:t>and </a:t>
            </a:r>
            <a:r>
              <a:rPr lang="en-US">
                <a:solidFill>
                  <a:srgbClr val="3366FF"/>
                </a:solidFill>
              </a:rPr>
              <a:t>N-methylephedrine </a:t>
            </a:r>
            <a:r>
              <a:rPr lang="en-US"/>
              <a:t>and other components</a:t>
            </a:r>
            <a:endParaRPr/>
          </a:p>
          <a:p>
            <a:pPr indent="-285750" lvl="0" marL="285750" rtl="0" algn="l">
              <a:spcBef>
                <a:spcPts val="1000"/>
              </a:spcBef>
              <a:spcAft>
                <a:spcPts val="0"/>
              </a:spcAft>
              <a:buSzPts val="1600"/>
              <a:buChar char="▶"/>
            </a:pPr>
            <a:r>
              <a:rPr lang="en-US"/>
              <a:t>Ephedra has been used since ancient times in China for asthma and hay fever, as a bronchodilator, sympathomimetic, CNS and cardiac stimulant</a:t>
            </a:r>
            <a:endParaRPr/>
          </a:p>
          <a:p>
            <a:pPr indent="-285750" lvl="0" marL="285750" rtl="0" algn="l">
              <a:spcBef>
                <a:spcPts val="1000"/>
              </a:spcBef>
              <a:spcAft>
                <a:spcPts val="0"/>
              </a:spcAft>
              <a:buSzPts val="1600"/>
              <a:buChar char="▶"/>
            </a:pPr>
            <a:r>
              <a:rPr lang="en-US"/>
              <a:t>Used for allergy, narcolepsy نوم كثيرباوقات متفرقة والمفروض يكونوا صاحيين فيها , anti-infammatory</a:t>
            </a:r>
            <a:endParaRPr/>
          </a:p>
          <a:p>
            <a:pPr indent="-285750" lvl="0" marL="285750" rtl="0" algn="l">
              <a:spcBef>
                <a:spcPts val="1000"/>
              </a:spcBef>
              <a:spcAft>
                <a:spcPts val="0"/>
              </a:spcAft>
              <a:buSzPts val="1600"/>
              <a:buChar char="▶"/>
            </a:pPr>
            <a:r>
              <a:rPr lang="en-US"/>
              <a:t>Ephedrine is used as a heart accelarator in treatment of some types of bradycardia</a:t>
            </a:r>
            <a:endParaRPr/>
          </a:p>
          <a:p>
            <a:pPr indent="-285750" lvl="0" marL="285750" rtl="0" algn="l">
              <a:spcBef>
                <a:spcPts val="1000"/>
              </a:spcBef>
              <a:spcAft>
                <a:spcPts val="0"/>
              </a:spcAft>
              <a:buSzPts val="1600"/>
              <a:buChar char="▶"/>
            </a:pPr>
            <a:r>
              <a:rPr lang="en-US"/>
              <a:t>Ephedrine is used in the form of elixirs and nasal drops</a:t>
            </a:r>
            <a:endParaRPr/>
          </a:p>
          <a:p>
            <a:pPr indent="-285750" lvl="0" marL="285750" rtl="0" algn="l">
              <a:spcBef>
                <a:spcPts val="1000"/>
              </a:spcBef>
              <a:spcAft>
                <a:spcPts val="0"/>
              </a:spcAft>
              <a:buSzPts val="1600"/>
              <a:buChar char="▶"/>
            </a:pPr>
            <a:r>
              <a:rPr lang="en-US">
                <a:solidFill>
                  <a:srgbClr val="032348"/>
                </a:solidFill>
              </a:rPr>
              <a:t>Pseudoephedrine is the D-isomer of ephedrine, produced by chemical synthesis   </a:t>
            </a:r>
            <a:endParaRPr/>
          </a:p>
          <a:p>
            <a:pPr indent="-285750" lvl="0" marL="285750" rtl="0" algn="l">
              <a:spcBef>
                <a:spcPts val="1000"/>
              </a:spcBef>
              <a:spcAft>
                <a:spcPts val="0"/>
              </a:spcAft>
              <a:buSzPts val="1600"/>
              <a:buChar char="▶"/>
            </a:pPr>
            <a:r>
              <a:rPr lang="en-US"/>
              <a:t>Ephedra is used as anti-allergic agent, it blocks complement activation </a:t>
            </a:r>
            <a:endParaRPr/>
          </a:p>
          <a:p>
            <a:pPr indent="-184150" lvl="0" marL="285750" rtl="0" algn="l">
              <a:spcBef>
                <a:spcPts val="1000"/>
              </a:spcBef>
              <a:spcAft>
                <a:spcPts val="0"/>
              </a:spcAft>
              <a:buSzPts val="1600"/>
              <a:buNone/>
            </a:pPr>
            <a:r>
              <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9" name="Shape 1319"/>
        <p:cNvGrpSpPr/>
        <p:nvPr/>
      </p:nvGrpSpPr>
      <p:grpSpPr>
        <a:xfrm>
          <a:off x="0" y="0"/>
          <a:ext cx="0" cy="0"/>
          <a:chOff x="0" y="0"/>
          <a:chExt cx="0" cy="0"/>
        </a:xfrm>
      </p:grpSpPr>
      <p:sp>
        <p:nvSpPr>
          <p:cNvPr id="1320" name="Google Shape;1320;p192"/>
          <p:cNvSpPr txBox="1"/>
          <p:nvPr>
            <p:ph type="title"/>
          </p:nvPr>
        </p:nvSpPr>
        <p:spPr>
          <a:xfrm>
            <a:off x="2362200" y="0"/>
            <a:ext cx="7772400" cy="685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800"/>
              <a:buFont typeface="Century Gothic"/>
              <a:buNone/>
            </a:pPr>
            <a:r>
              <a:rPr lang="en-US" sz="2800"/>
              <a:t>EPHEDRA PHARMACOLOGICAL EFFECTS</a:t>
            </a:r>
            <a:endParaRPr/>
          </a:p>
        </p:txBody>
      </p:sp>
      <p:sp>
        <p:nvSpPr>
          <p:cNvPr id="1321" name="Google Shape;1321;p192"/>
          <p:cNvSpPr txBox="1"/>
          <p:nvPr>
            <p:ph idx="1" type="body"/>
          </p:nvPr>
        </p:nvSpPr>
        <p:spPr>
          <a:xfrm>
            <a:off x="1524000" y="685800"/>
            <a:ext cx="8991600" cy="617220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600"/>
              <a:buChar char="▶"/>
            </a:pPr>
            <a:r>
              <a:rPr lang="en-US"/>
              <a:t>Sympathomimetic</a:t>
            </a:r>
            <a:r>
              <a:rPr b="1" lang="en-US">
                <a:latin typeface="Arial"/>
                <a:ea typeface="Arial"/>
                <a:cs typeface="Arial"/>
                <a:sym typeface="Arial"/>
              </a:rPr>
              <a:t> </a:t>
            </a:r>
            <a:r>
              <a:rPr lang="en-US"/>
              <a:t>agent +stimulate alpha ,β2,β1 adrenergic receptors.</a:t>
            </a:r>
            <a:endParaRPr/>
          </a:p>
          <a:p>
            <a:pPr indent="-285750" lvl="0" marL="285750" rtl="0" algn="l">
              <a:spcBef>
                <a:spcPts val="1000"/>
              </a:spcBef>
              <a:spcAft>
                <a:spcPts val="0"/>
              </a:spcAft>
              <a:buSzPts val="1600"/>
              <a:buChar char="▶"/>
            </a:pPr>
            <a:r>
              <a:rPr lang="en-US"/>
              <a:t>alpha receptor-skin ( small blood vessels (capillaries))-vasoconstriction, while β2 had smooth muscles relaxant activity &amp; used specially in case of asthma , β1 makes positive effects  on the heart.</a:t>
            </a:r>
            <a:endParaRPr/>
          </a:p>
          <a:p>
            <a:pPr indent="-285750" lvl="0" marL="285750" rtl="0" algn="l">
              <a:spcBef>
                <a:spcPts val="1000"/>
              </a:spcBef>
              <a:spcAft>
                <a:spcPts val="0"/>
              </a:spcAft>
              <a:buSzPts val="1600"/>
              <a:buChar char="▶"/>
            </a:pPr>
            <a:r>
              <a:rPr lang="en-US"/>
              <a:t>Ephedrine: relaxant for bronchial smooth muscles .</a:t>
            </a:r>
            <a:endParaRPr/>
          </a:p>
          <a:p>
            <a:pPr indent="-285750" lvl="0" marL="285750" rtl="0" algn="l">
              <a:spcBef>
                <a:spcPts val="1000"/>
              </a:spcBef>
              <a:spcAft>
                <a:spcPts val="0"/>
              </a:spcAft>
              <a:buSzPts val="1600"/>
              <a:buChar char="▶"/>
            </a:pPr>
            <a:r>
              <a:rPr lang="en-US"/>
              <a:t>Pseudoephedrine: decongestant . </a:t>
            </a:r>
            <a:endParaRPr/>
          </a:p>
          <a:p>
            <a:pPr indent="-184150" lvl="0" marL="285750" rtl="0" algn="l">
              <a:spcBef>
                <a:spcPts val="1000"/>
              </a:spcBef>
              <a:spcAft>
                <a:spcPts val="0"/>
              </a:spcAft>
              <a:buSzPts val="1600"/>
              <a:buNone/>
            </a:pPr>
            <a:r>
              <a:t/>
            </a:r>
            <a:endParaRPr/>
          </a:p>
          <a:p>
            <a:pPr indent="-285750" lvl="0" marL="285750" rtl="0" algn="l">
              <a:spcBef>
                <a:spcPts val="1000"/>
              </a:spcBef>
              <a:spcAft>
                <a:spcPts val="0"/>
              </a:spcAft>
              <a:buSzPts val="1600"/>
              <a:buChar char="▶"/>
            </a:pPr>
            <a:r>
              <a:rPr lang="en-US"/>
              <a:t>Examples on marketed drugs containing pseudoephedrine</a:t>
            </a:r>
            <a:endParaRPr/>
          </a:p>
          <a:p>
            <a:pPr indent="-285750" lvl="1" marL="742950" rtl="0" algn="l">
              <a:spcBef>
                <a:spcPts val="960"/>
              </a:spcBef>
              <a:spcAft>
                <a:spcPts val="0"/>
              </a:spcAft>
              <a:buSzPts val="1440"/>
              <a:buChar char="▶"/>
            </a:pPr>
            <a:r>
              <a:rPr lang="en-US"/>
              <a:t> (Sinufed®) =</a:t>
            </a:r>
            <a:r>
              <a:rPr lang="en-US">
                <a:solidFill>
                  <a:srgbClr val="3366FF"/>
                </a:solidFill>
              </a:rPr>
              <a:t>Pseudoephedrine</a:t>
            </a:r>
            <a:endParaRPr/>
          </a:p>
          <a:p>
            <a:pPr indent="-285750" lvl="1" marL="742950" rtl="0" algn="l">
              <a:spcBef>
                <a:spcPts val="960"/>
              </a:spcBef>
              <a:spcAft>
                <a:spcPts val="0"/>
              </a:spcAft>
              <a:buSzPts val="1440"/>
              <a:buChar char="▶"/>
            </a:pPr>
            <a:r>
              <a:rPr lang="en-US"/>
              <a:t>(Neurofen Cold and Flu®) =Ibuprofen +</a:t>
            </a:r>
            <a:r>
              <a:rPr lang="en-US">
                <a:solidFill>
                  <a:srgbClr val="3366FF"/>
                </a:solidFill>
              </a:rPr>
              <a:t>pseudoephedrine</a:t>
            </a:r>
            <a:endParaRPr/>
          </a:p>
          <a:p>
            <a:pPr indent="-285750" lvl="1" marL="742950" rtl="0" algn="l">
              <a:spcBef>
                <a:spcPts val="960"/>
              </a:spcBef>
              <a:spcAft>
                <a:spcPts val="0"/>
              </a:spcAft>
              <a:buSzPts val="1440"/>
              <a:buChar char="▶"/>
            </a:pPr>
            <a:r>
              <a:rPr lang="en-US"/>
              <a:t>(Trufen plus®) =Ibuprofen +</a:t>
            </a:r>
            <a:r>
              <a:rPr lang="en-US">
                <a:solidFill>
                  <a:srgbClr val="3366FF"/>
                </a:solidFill>
              </a:rPr>
              <a:t>pseudoephedrine</a:t>
            </a:r>
            <a:endParaRPr/>
          </a:p>
          <a:p>
            <a:pPr indent="-285750" lvl="1" marL="742950" rtl="0" algn="l">
              <a:spcBef>
                <a:spcPts val="960"/>
              </a:spcBef>
              <a:spcAft>
                <a:spcPts val="0"/>
              </a:spcAft>
              <a:buSzPts val="1440"/>
              <a:buChar char="▶"/>
            </a:pPr>
            <a:r>
              <a:rPr lang="en-US"/>
              <a:t>(Gripmin®) = </a:t>
            </a:r>
            <a:r>
              <a:rPr lang="en-US">
                <a:solidFill>
                  <a:srgbClr val="3366FF"/>
                </a:solidFill>
              </a:rPr>
              <a:t>Pseudoephedrine</a:t>
            </a:r>
            <a:r>
              <a:rPr lang="en-US"/>
              <a:t> + Chlorpheniramine </a:t>
            </a:r>
            <a:endParaRPr/>
          </a:p>
          <a:p>
            <a:pPr indent="-194309" lvl="1" marL="742950" rtl="0" algn="l">
              <a:spcBef>
                <a:spcPts val="960"/>
              </a:spcBef>
              <a:spcAft>
                <a:spcPts val="0"/>
              </a:spcAft>
              <a:buSzPts val="1440"/>
              <a:buNone/>
            </a:pPr>
            <a:r>
              <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6" name="Shape 1326"/>
        <p:cNvGrpSpPr/>
        <p:nvPr/>
      </p:nvGrpSpPr>
      <p:grpSpPr>
        <a:xfrm>
          <a:off x="0" y="0"/>
          <a:ext cx="0" cy="0"/>
          <a:chOff x="0" y="0"/>
          <a:chExt cx="0" cy="0"/>
        </a:xfrm>
      </p:grpSpPr>
      <p:sp>
        <p:nvSpPr>
          <p:cNvPr id="1327" name="Google Shape;1327;p193"/>
          <p:cNvSpPr txBox="1"/>
          <p:nvPr>
            <p:ph idx="1" type="body"/>
          </p:nvPr>
        </p:nvSpPr>
        <p:spPr>
          <a:xfrm>
            <a:off x="1524000" y="762001"/>
            <a:ext cx="8991600" cy="5364163"/>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600"/>
              <a:buNone/>
            </a:pPr>
            <a:r>
              <a:rPr lang="en-US"/>
              <a:t>Ephedra (Cont’d) </a:t>
            </a:r>
            <a:endParaRPr/>
          </a:p>
          <a:p>
            <a:pPr indent="-285750" lvl="0" marL="285750" rtl="0" algn="l">
              <a:spcBef>
                <a:spcPts val="1000"/>
              </a:spcBef>
              <a:spcAft>
                <a:spcPts val="0"/>
              </a:spcAft>
              <a:buSzPts val="1600"/>
              <a:buChar char="▶"/>
            </a:pPr>
            <a:r>
              <a:rPr lang="en-US">
                <a:solidFill>
                  <a:srgbClr val="FF6600"/>
                </a:solidFill>
              </a:rPr>
              <a:t>Toxicological risks</a:t>
            </a:r>
            <a:endParaRPr/>
          </a:p>
          <a:p>
            <a:pPr indent="-285750" lvl="1" marL="742950" rtl="0" algn="l">
              <a:spcBef>
                <a:spcPts val="960"/>
              </a:spcBef>
              <a:spcAft>
                <a:spcPts val="0"/>
              </a:spcAft>
              <a:buSzPts val="1440"/>
              <a:buChar char="▶"/>
            </a:pPr>
            <a:r>
              <a:rPr lang="en-US"/>
              <a:t>The herb has been </a:t>
            </a:r>
            <a:r>
              <a:rPr lang="en-US">
                <a:solidFill>
                  <a:srgbClr val="FF0000"/>
                </a:solidFill>
              </a:rPr>
              <a:t>abused</a:t>
            </a:r>
            <a:r>
              <a:rPr lang="en-US"/>
              <a:t> as a slimming aid and ergogenic aid in sports and athletics  أقل رغبة بالأكل </a:t>
            </a:r>
            <a:endParaRPr/>
          </a:p>
          <a:p>
            <a:pPr indent="-285750" lvl="1" marL="742950" rtl="0" algn="l">
              <a:spcBef>
                <a:spcPts val="960"/>
              </a:spcBef>
              <a:spcAft>
                <a:spcPts val="0"/>
              </a:spcAft>
              <a:buSzPts val="1440"/>
              <a:buChar char="▶"/>
            </a:pPr>
            <a:r>
              <a:rPr lang="en-US">
                <a:solidFill>
                  <a:srgbClr val="C00000"/>
                </a:solidFill>
              </a:rPr>
              <a:t>Hypertension and other cardiovascular events </a:t>
            </a:r>
            <a:r>
              <a:rPr lang="en-US"/>
              <a:t>and a case of exacerbation of   hepatitis have been noted with high doses</a:t>
            </a:r>
            <a:endParaRPr/>
          </a:p>
          <a:p>
            <a:pPr indent="-285750" lvl="1" marL="742950" rtl="0" algn="l">
              <a:spcBef>
                <a:spcPts val="960"/>
              </a:spcBef>
              <a:spcAft>
                <a:spcPts val="0"/>
              </a:spcAft>
              <a:buSzPts val="1440"/>
              <a:buChar char="▶"/>
            </a:pPr>
            <a:r>
              <a:rPr lang="en-US"/>
              <a:t>The herb should be avoided in cases of hypertension, </a:t>
            </a:r>
            <a:r>
              <a:rPr lang="en-US">
                <a:solidFill>
                  <a:srgbClr val="C00000"/>
                </a:solidFill>
              </a:rPr>
              <a:t>thyrotoxicosis</a:t>
            </a:r>
            <a:r>
              <a:rPr lang="en-US"/>
              <a:t>, narrow-angle glaucoma and urinary retention</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1" name="Shape 1331"/>
        <p:cNvGrpSpPr/>
        <p:nvPr/>
      </p:nvGrpSpPr>
      <p:grpSpPr>
        <a:xfrm>
          <a:off x="0" y="0"/>
          <a:ext cx="0" cy="0"/>
          <a:chOff x="0" y="0"/>
          <a:chExt cx="0" cy="0"/>
        </a:xfrm>
      </p:grpSpPr>
      <p:sp>
        <p:nvSpPr>
          <p:cNvPr id="1332" name="Google Shape;1332;p194"/>
          <p:cNvSpPr txBox="1"/>
          <p:nvPr>
            <p:ph idx="1" type="body"/>
          </p:nvPr>
        </p:nvSpPr>
        <p:spPr>
          <a:xfrm>
            <a:off x="1524000" y="1371600"/>
            <a:ext cx="9144000" cy="525780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600"/>
              <a:buNone/>
            </a:pPr>
            <a:r>
              <a:rPr lang="en-US">
                <a:solidFill>
                  <a:srgbClr val="3366FF"/>
                </a:solidFill>
              </a:rPr>
              <a:t>Theophylline</a:t>
            </a:r>
            <a:endParaRPr>
              <a:solidFill>
                <a:srgbClr val="3366FF"/>
              </a:solidFill>
            </a:endParaRPr>
          </a:p>
          <a:p>
            <a:pPr indent="-285750" lvl="0" marL="285750" rtl="0" algn="l">
              <a:spcBef>
                <a:spcPts val="1000"/>
              </a:spcBef>
              <a:spcAft>
                <a:spcPts val="0"/>
              </a:spcAft>
              <a:buSzPts val="1600"/>
              <a:buChar char="▶"/>
            </a:pPr>
            <a:r>
              <a:rPr lang="en-US"/>
              <a:t>A natural xanthine found in cocoa (</a:t>
            </a:r>
            <a:r>
              <a:rPr i="1" lang="en-US">
                <a:solidFill>
                  <a:srgbClr val="008000"/>
                </a:solidFill>
              </a:rPr>
              <a:t>Theobroma cacao</a:t>
            </a:r>
            <a:r>
              <a:rPr lang="en-US"/>
              <a:t>), coffee (</a:t>
            </a:r>
            <a:r>
              <a:rPr i="1" lang="en-US">
                <a:solidFill>
                  <a:srgbClr val="008000"/>
                </a:solidFill>
              </a:rPr>
              <a:t>Coffea arabica</a:t>
            </a:r>
            <a:r>
              <a:rPr lang="en-US"/>
              <a:t>) and tea (</a:t>
            </a:r>
            <a:r>
              <a:rPr i="1" lang="en-US">
                <a:solidFill>
                  <a:srgbClr val="008000"/>
                </a:solidFill>
              </a:rPr>
              <a:t>Camellia sinensis</a:t>
            </a:r>
            <a:r>
              <a:rPr lang="en-US"/>
              <a:t>)</a:t>
            </a:r>
            <a:endParaRPr/>
          </a:p>
          <a:p>
            <a:pPr indent="-285750" lvl="0" marL="285750" rtl="0" algn="l">
              <a:spcBef>
                <a:spcPts val="1000"/>
              </a:spcBef>
              <a:spcAft>
                <a:spcPts val="0"/>
              </a:spcAft>
              <a:buSzPts val="1600"/>
              <a:buChar char="▶"/>
            </a:pPr>
            <a:r>
              <a:rPr lang="en-US"/>
              <a:t>Used as an isolated compound in reversible airways obstruction, like in asthma</a:t>
            </a:r>
            <a:endParaRPr/>
          </a:p>
          <a:p>
            <a:pPr indent="-285750" lvl="0" marL="285750" rtl="0" algn="l">
              <a:spcBef>
                <a:spcPts val="1000"/>
              </a:spcBef>
              <a:spcAft>
                <a:spcPts val="0"/>
              </a:spcAft>
              <a:buSzPts val="1600"/>
              <a:buChar char="▶"/>
            </a:pPr>
            <a:r>
              <a:rPr lang="en-US"/>
              <a:t>Because of its narrow therapeutic index and variability in half life, it should be used with caution especially in smokers, and heart failure patients</a:t>
            </a:r>
            <a:endParaRPr/>
          </a:p>
          <a:p>
            <a:pPr indent="-285750" lvl="0" marL="285750" rtl="0" algn="l">
              <a:spcBef>
                <a:spcPts val="1000"/>
              </a:spcBef>
              <a:spcAft>
                <a:spcPts val="0"/>
              </a:spcAft>
              <a:buSzPts val="1600"/>
              <a:buChar char="▶"/>
            </a:pPr>
            <a:r>
              <a:rPr lang="en-US"/>
              <a:t>Side effects include tachycardia and palpitations, nausea and other GI upsets (can be reduced by SR preparations)</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6" name="Shape 1336"/>
        <p:cNvGrpSpPr/>
        <p:nvPr/>
      </p:nvGrpSpPr>
      <p:grpSpPr>
        <a:xfrm>
          <a:off x="0" y="0"/>
          <a:ext cx="0" cy="0"/>
          <a:chOff x="0" y="0"/>
          <a:chExt cx="0" cy="0"/>
        </a:xfrm>
      </p:grpSpPr>
      <p:sp>
        <p:nvSpPr>
          <p:cNvPr id="1337" name="Google Shape;1337;p195"/>
          <p:cNvSpPr txBox="1"/>
          <p:nvPr>
            <p:ph type="title"/>
          </p:nvPr>
        </p:nvSpPr>
        <p:spPr>
          <a:xfrm>
            <a:off x="1981200" y="292100"/>
            <a:ext cx="8229600" cy="16129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800"/>
              <a:buFont typeface="Arial"/>
              <a:buNone/>
            </a:pPr>
            <a:r>
              <a:rPr lang="en-US" sz="2800">
                <a:latin typeface="Arial"/>
                <a:ea typeface="Arial"/>
                <a:cs typeface="Arial"/>
                <a:sym typeface="Arial"/>
              </a:rPr>
              <a:t>CHAMOMILE FLOWERS  </a:t>
            </a:r>
            <a:br>
              <a:rPr lang="en-US" sz="2800">
                <a:latin typeface="Arial"/>
                <a:ea typeface="Arial"/>
                <a:cs typeface="Arial"/>
                <a:sym typeface="Arial"/>
              </a:rPr>
            </a:br>
            <a:endParaRPr sz="2800">
              <a:latin typeface="Arial"/>
              <a:ea typeface="Arial"/>
              <a:cs typeface="Arial"/>
              <a:sym typeface="Arial"/>
            </a:endParaRPr>
          </a:p>
        </p:txBody>
      </p:sp>
      <p:sp>
        <p:nvSpPr>
          <p:cNvPr id="1338" name="Google Shape;1338;p195"/>
          <p:cNvSpPr txBox="1"/>
          <p:nvPr>
            <p:ph idx="1" type="body"/>
          </p:nvPr>
        </p:nvSpPr>
        <p:spPr>
          <a:xfrm>
            <a:off x="2209800" y="1905000"/>
            <a:ext cx="7696200" cy="464820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920"/>
              <a:buChar char="▶"/>
            </a:pPr>
            <a:r>
              <a:rPr i="1" lang="en-US" sz="2400">
                <a:solidFill>
                  <a:srgbClr val="008000"/>
                </a:solidFill>
              </a:rPr>
              <a:t>Matricaria chamomila</a:t>
            </a:r>
            <a:endParaRPr i="1" sz="2400">
              <a:solidFill>
                <a:srgbClr val="008000"/>
              </a:solidFill>
            </a:endParaRPr>
          </a:p>
          <a:p>
            <a:pPr indent="-285750" lvl="0" marL="285750" rtl="0" algn="l">
              <a:spcBef>
                <a:spcPts val="1080"/>
              </a:spcBef>
              <a:spcAft>
                <a:spcPts val="0"/>
              </a:spcAft>
              <a:buSzPts val="1920"/>
              <a:buChar char="▶"/>
            </a:pPr>
            <a:r>
              <a:rPr lang="en-US" sz="2400">
                <a:latin typeface="Arial"/>
                <a:ea typeface="Arial"/>
                <a:cs typeface="Arial"/>
                <a:sym typeface="Arial"/>
              </a:rPr>
              <a:t>Family: Compositae</a:t>
            </a:r>
            <a:endParaRPr sz="2400">
              <a:latin typeface="Arial"/>
              <a:ea typeface="Arial"/>
              <a:cs typeface="Arial"/>
              <a:sym typeface="Arial"/>
            </a:endParaRPr>
          </a:p>
          <a:p>
            <a:pPr indent="-285750" lvl="0" marL="285750" rtl="0" algn="l">
              <a:spcBef>
                <a:spcPts val="1080"/>
              </a:spcBef>
              <a:spcAft>
                <a:spcPts val="0"/>
              </a:spcAft>
              <a:buSzPts val="1920"/>
              <a:buChar char="▶"/>
            </a:pPr>
            <a:r>
              <a:rPr i="1" lang="en-US" sz="2400">
                <a:latin typeface="Arial"/>
                <a:ea typeface="Arial"/>
                <a:cs typeface="Arial"/>
                <a:sym typeface="Arial"/>
              </a:rPr>
              <a:t>Volatile oil (1%) Chamomile oil contains </a:t>
            </a:r>
            <a:r>
              <a:rPr i="1" lang="en-US" sz="2400">
                <a:solidFill>
                  <a:srgbClr val="3366FF"/>
                </a:solidFill>
                <a:latin typeface="Arial"/>
                <a:ea typeface="Arial"/>
                <a:cs typeface="Arial"/>
                <a:sym typeface="Arial"/>
              </a:rPr>
              <a:t>azulene</a:t>
            </a:r>
            <a:r>
              <a:rPr i="1" lang="en-US" sz="2400">
                <a:latin typeface="Arial"/>
                <a:ea typeface="Arial"/>
                <a:cs typeface="Arial"/>
                <a:sym typeface="Arial"/>
              </a:rPr>
              <a:t> ( chamazulene )</a:t>
            </a:r>
            <a:endParaRPr/>
          </a:p>
          <a:p>
            <a:pPr indent="-163830" lvl="0" marL="285750" rtl="0" algn="l">
              <a:spcBef>
                <a:spcPts val="1080"/>
              </a:spcBef>
              <a:spcAft>
                <a:spcPts val="0"/>
              </a:spcAft>
              <a:buSzPts val="1920"/>
              <a:buNone/>
            </a:pPr>
            <a:r>
              <a:t/>
            </a:r>
            <a:endParaRPr sz="2400">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2" name="Shape 1342"/>
        <p:cNvGrpSpPr/>
        <p:nvPr/>
      </p:nvGrpSpPr>
      <p:grpSpPr>
        <a:xfrm>
          <a:off x="0" y="0"/>
          <a:ext cx="0" cy="0"/>
          <a:chOff x="0" y="0"/>
          <a:chExt cx="0" cy="0"/>
        </a:xfrm>
      </p:grpSpPr>
      <p:sp>
        <p:nvSpPr>
          <p:cNvPr id="1343" name="Google Shape;1343;p196"/>
          <p:cNvSpPr txBox="1"/>
          <p:nvPr>
            <p:ph type="title"/>
          </p:nvPr>
        </p:nvSpPr>
        <p:spPr>
          <a:xfrm>
            <a:off x="1905000" y="304800"/>
            <a:ext cx="8229600" cy="1066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4000"/>
              <a:buFont typeface="Century Gothic"/>
              <a:buNone/>
            </a:pPr>
            <a:r>
              <a:rPr lang="en-US" sz="4000">
                <a:latin typeface="Century Gothic"/>
                <a:ea typeface="Century Gothic"/>
                <a:cs typeface="Century Gothic"/>
                <a:sym typeface="Century Gothic"/>
              </a:rPr>
              <a:t>CHAMOMILE USES</a:t>
            </a:r>
            <a:endParaRPr sz="4000">
              <a:latin typeface="Century Gothic"/>
              <a:ea typeface="Century Gothic"/>
              <a:cs typeface="Century Gothic"/>
              <a:sym typeface="Century Gothic"/>
            </a:endParaRPr>
          </a:p>
        </p:txBody>
      </p:sp>
      <p:sp>
        <p:nvSpPr>
          <p:cNvPr id="1344" name="Google Shape;1344;p196"/>
          <p:cNvSpPr txBox="1"/>
          <p:nvPr>
            <p:ph idx="1" type="body"/>
          </p:nvPr>
        </p:nvSpPr>
        <p:spPr>
          <a:xfrm>
            <a:off x="1524000" y="1676400"/>
            <a:ext cx="9144000" cy="48768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SzPts val="1920"/>
              <a:buNone/>
            </a:pPr>
            <a:r>
              <a:rPr lang="en-US" sz="2400"/>
              <a:t>1. Antispasmodic.</a:t>
            </a:r>
            <a:endParaRPr/>
          </a:p>
          <a:p>
            <a:pPr indent="0" lvl="0" marL="0" rtl="0" algn="l">
              <a:lnSpc>
                <a:spcPct val="80000"/>
              </a:lnSpc>
              <a:spcBef>
                <a:spcPts val="600"/>
              </a:spcBef>
              <a:spcAft>
                <a:spcPts val="0"/>
              </a:spcAft>
              <a:buSzPts val="1920"/>
              <a:buNone/>
            </a:pPr>
            <a:r>
              <a:rPr lang="en-US" sz="2400"/>
              <a:t>2. Antiseptic.</a:t>
            </a:r>
            <a:endParaRPr/>
          </a:p>
          <a:p>
            <a:pPr indent="0" lvl="0" marL="0" rtl="0" algn="l">
              <a:lnSpc>
                <a:spcPct val="80000"/>
              </a:lnSpc>
              <a:spcBef>
                <a:spcPts val="600"/>
              </a:spcBef>
              <a:spcAft>
                <a:spcPts val="0"/>
              </a:spcAft>
              <a:buSzPts val="1920"/>
              <a:buNone/>
            </a:pPr>
            <a:r>
              <a:rPr lang="en-US" sz="2400"/>
              <a:t>3. Anti inflammatory as in case of </a:t>
            </a:r>
            <a:endParaRPr/>
          </a:p>
          <a:p>
            <a:pPr indent="0" lvl="0" marL="0" rtl="0" algn="l">
              <a:lnSpc>
                <a:spcPct val="80000"/>
              </a:lnSpc>
              <a:spcBef>
                <a:spcPts val="600"/>
              </a:spcBef>
              <a:spcAft>
                <a:spcPts val="0"/>
              </a:spcAft>
              <a:buSzPts val="1920"/>
              <a:buNone/>
            </a:pPr>
            <a:r>
              <a:rPr lang="en-US" sz="2400"/>
              <a:t>	a. respiratory system inflammations { vapor inhalations}</a:t>
            </a:r>
            <a:endParaRPr/>
          </a:p>
          <a:p>
            <a:pPr indent="0" lvl="0" marL="0" rtl="0" algn="l">
              <a:lnSpc>
                <a:spcPct val="80000"/>
              </a:lnSpc>
              <a:spcBef>
                <a:spcPts val="600"/>
              </a:spcBef>
              <a:spcAft>
                <a:spcPts val="0"/>
              </a:spcAft>
              <a:buSzPts val="1920"/>
              <a:buNone/>
            </a:pPr>
            <a:r>
              <a:rPr lang="en-US" sz="2400"/>
              <a:t>	b. ophthalmic inflammations. خصوصي تكون مصنوعة للعيون </a:t>
            </a:r>
            <a:endParaRPr sz="2400"/>
          </a:p>
          <a:p>
            <a:pPr indent="0" lvl="0" marL="0" rtl="0" algn="l">
              <a:lnSpc>
                <a:spcPct val="80000"/>
              </a:lnSpc>
              <a:spcBef>
                <a:spcPts val="600"/>
              </a:spcBef>
              <a:spcAft>
                <a:spcPts val="0"/>
              </a:spcAft>
              <a:buSzPts val="1920"/>
              <a:buNone/>
            </a:pPr>
            <a:r>
              <a:rPr lang="en-US" sz="2400"/>
              <a:t>	c. vaginitis </a:t>
            </a:r>
            <a:endParaRPr sz="2400"/>
          </a:p>
          <a:p>
            <a:pPr indent="0" lvl="0" marL="0" rtl="0" algn="l">
              <a:lnSpc>
                <a:spcPct val="80000"/>
              </a:lnSpc>
              <a:spcBef>
                <a:spcPts val="600"/>
              </a:spcBef>
              <a:spcAft>
                <a:spcPts val="0"/>
              </a:spcAft>
              <a:buSzPts val="1920"/>
              <a:buNone/>
            </a:pPr>
            <a:r>
              <a:rPr lang="en-US" sz="2400"/>
              <a:t>4. Carminative . طارد الغازات </a:t>
            </a:r>
            <a:endParaRPr sz="2400"/>
          </a:p>
          <a:p>
            <a:pPr indent="0" lvl="0" marL="0" rtl="0" algn="l">
              <a:lnSpc>
                <a:spcPct val="80000"/>
              </a:lnSpc>
              <a:spcBef>
                <a:spcPts val="600"/>
              </a:spcBef>
              <a:spcAft>
                <a:spcPts val="0"/>
              </a:spcAft>
              <a:buSzPts val="1920"/>
              <a:buNone/>
            </a:pPr>
            <a:r>
              <a:rPr lang="en-US" sz="2400"/>
              <a:t>5. Stomachic .</a:t>
            </a:r>
            <a:endParaRPr/>
          </a:p>
          <a:p>
            <a:pPr indent="0" lvl="0" marL="0" rtl="0" algn="l">
              <a:lnSpc>
                <a:spcPct val="80000"/>
              </a:lnSpc>
              <a:spcBef>
                <a:spcPts val="600"/>
              </a:spcBef>
              <a:spcAft>
                <a:spcPts val="0"/>
              </a:spcAft>
              <a:buSzPts val="1920"/>
              <a:buNone/>
            </a:pPr>
            <a:r>
              <a:rPr lang="en-US" sz="2400"/>
              <a:t>6. Cosmetics (facial creams , skin lotions , shampoo and as a rinse or paste to make blonde hair) .</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8" name="Shape 1348"/>
        <p:cNvGrpSpPr/>
        <p:nvPr/>
      </p:nvGrpSpPr>
      <p:grpSpPr>
        <a:xfrm>
          <a:off x="0" y="0"/>
          <a:ext cx="0" cy="0"/>
          <a:chOff x="0" y="0"/>
          <a:chExt cx="0" cy="0"/>
        </a:xfrm>
      </p:grpSpPr>
      <p:sp>
        <p:nvSpPr>
          <p:cNvPr id="1349" name="Google Shape;1349;p197"/>
          <p:cNvSpPr txBox="1"/>
          <p:nvPr>
            <p:ph idx="1" type="body"/>
          </p:nvPr>
        </p:nvSpPr>
        <p:spPr>
          <a:xfrm>
            <a:off x="1752600" y="1295400"/>
            <a:ext cx="8229600" cy="438912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600"/>
              <a:buChar char="▶"/>
            </a:pPr>
            <a:r>
              <a:rPr lang="en-US"/>
              <a:t> </a:t>
            </a:r>
            <a:r>
              <a:rPr b="1" lang="en-US"/>
              <a:t>Chamomile oral gel</a:t>
            </a:r>
            <a:r>
              <a:rPr lang="en-US"/>
              <a:t> ( carbomer, chamomile, thyme, menthol, and peppermint)</a:t>
            </a:r>
            <a:endParaRPr/>
          </a:p>
          <a:p>
            <a:pPr indent="-285750" lvl="0" marL="285750" rtl="0" algn="l">
              <a:spcBef>
                <a:spcPts val="1000"/>
              </a:spcBef>
              <a:spcAft>
                <a:spcPts val="0"/>
              </a:spcAft>
              <a:buSzPts val="1600"/>
              <a:buChar char="▶"/>
            </a:pPr>
            <a:r>
              <a:rPr lang="en-US"/>
              <a:t> </a:t>
            </a:r>
            <a:endParaRPr/>
          </a:p>
          <a:p>
            <a:pPr indent="-285750" lvl="0" marL="285750" rtl="0" algn="l">
              <a:spcBef>
                <a:spcPts val="1000"/>
              </a:spcBef>
              <a:spcAft>
                <a:spcPts val="0"/>
              </a:spcAft>
              <a:buSzPts val="1600"/>
              <a:buChar char="▶"/>
            </a:pPr>
            <a:r>
              <a:rPr lang="en-US"/>
              <a:t>Use: oral gel for easing pain in oral gums and mucosa releasing from teething</a:t>
            </a:r>
            <a:endParaRPr/>
          </a:p>
          <a:p>
            <a:pPr indent="-285750" lvl="0" marL="285750" rtl="0" algn="l">
              <a:spcBef>
                <a:spcPts val="1000"/>
              </a:spcBef>
              <a:spcAft>
                <a:spcPts val="0"/>
              </a:spcAft>
              <a:buSzPts val="1600"/>
              <a:buChar char="▶"/>
            </a:pPr>
            <a:r>
              <a:rPr lang="en-US"/>
              <a:t> </a:t>
            </a:r>
            <a:endParaRPr/>
          </a:p>
          <a:p>
            <a:pPr indent="0" lvl="0" marL="0" rtl="0" algn="l">
              <a:spcBef>
                <a:spcPts val="1000"/>
              </a:spcBef>
              <a:spcAft>
                <a:spcPts val="0"/>
              </a:spcAft>
              <a:buSzPts val="1600"/>
              <a:buNone/>
            </a:pPr>
            <a:r>
              <a:t/>
            </a:r>
            <a:endParaRPr/>
          </a:p>
        </p:txBody>
      </p:sp>
      <p:pic>
        <p:nvPicPr>
          <p:cNvPr id="1350" name="Google Shape;1350;p197"/>
          <p:cNvPicPr preferRelativeResize="0"/>
          <p:nvPr/>
        </p:nvPicPr>
        <p:blipFill rotWithShape="1">
          <a:blip r:embed="rId3">
            <a:alphaModFix/>
          </a:blip>
          <a:srcRect b="-10" l="13996" r="13999" t="-2"/>
          <a:stretch/>
        </p:blipFill>
        <p:spPr>
          <a:xfrm rot="-5400000">
            <a:off x="5836200" y="3286563"/>
            <a:ext cx="1850400" cy="42264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4" name="Shape 1354"/>
        <p:cNvGrpSpPr/>
        <p:nvPr/>
      </p:nvGrpSpPr>
      <p:grpSpPr>
        <a:xfrm>
          <a:off x="0" y="0"/>
          <a:ext cx="0" cy="0"/>
          <a:chOff x="0" y="0"/>
          <a:chExt cx="0" cy="0"/>
        </a:xfrm>
      </p:grpSpPr>
      <p:sp>
        <p:nvSpPr>
          <p:cNvPr id="1355" name="Google Shape;1355;p198"/>
          <p:cNvSpPr txBox="1"/>
          <p:nvPr>
            <p:ph idx="1" type="body"/>
          </p:nvPr>
        </p:nvSpPr>
        <p:spPr>
          <a:xfrm>
            <a:off x="1517904" y="1066800"/>
            <a:ext cx="9144000" cy="5074920"/>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600"/>
              <a:buNone/>
            </a:pPr>
            <a:r>
              <a:rPr lang="en-US"/>
              <a:t>Inhalations:</a:t>
            </a:r>
            <a:endParaRPr/>
          </a:p>
          <a:p>
            <a:pPr indent="-285750" lvl="0" marL="285750" rtl="0" algn="l">
              <a:spcBef>
                <a:spcPts val="1000"/>
              </a:spcBef>
              <a:spcAft>
                <a:spcPts val="0"/>
              </a:spcAft>
              <a:buSzPts val="1600"/>
              <a:buChar char="▶"/>
            </a:pPr>
            <a:r>
              <a:rPr lang="en-US"/>
              <a:t>Essential oil containing drugs are often used with aromatic compounds (like </a:t>
            </a:r>
            <a:r>
              <a:rPr lang="en-US">
                <a:solidFill>
                  <a:srgbClr val="3366FF"/>
                </a:solidFill>
              </a:rPr>
              <a:t>camphor</a:t>
            </a:r>
            <a:r>
              <a:rPr lang="en-US"/>
              <a:t>) as chest rubs دهن الصدر, steam inhalations or nasal sprays for their decongestant properties.</a:t>
            </a:r>
            <a:endParaRPr/>
          </a:p>
          <a:p>
            <a:pPr indent="-285750" lvl="1" marL="742950" rtl="0" algn="l">
              <a:spcBef>
                <a:spcPts val="960"/>
              </a:spcBef>
              <a:spcAft>
                <a:spcPts val="0"/>
              </a:spcAft>
              <a:buSzPts val="1440"/>
              <a:buChar char="▶"/>
            </a:pPr>
            <a:r>
              <a:rPr lang="en-US"/>
              <a:t>These are particularly useful for </a:t>
            </a:r>
            <a:r>
              <a:rPr lang="en-US">
                <a:solidFill>
                  <a:srgbClr val="00B0F0"/>
                </a:solidFill>
              </a:rPr>
              <a:t>infants</a:t>
            </a:r>
            <a:r>
              <a:rPr lang="en-US"/>
              <a:t>, </a:t>
            </a:r>
            <a:r>
              <a:rPr lang="en-US">
                <a:solidFill>
                  <a:srgbClr val="00B0F0"/>
                </a:solidFill>
              </a:rPr>
              <a:t>children</a:t>
            </a:r>
            <a:r>
              <a:rPr lang="en-US"/>
              <a:t>, </a:t>
            </a:r>
            <a:r>
              <a:rPr lang="en-US">
                <a:solidFill>
                  <a:srgbClr val="00B0F0"/>
                </a:solidFill>
              </a:rPr>
              <a:t>asthmatics</a:t>
            </a:r>
            <a:r>
              <a:rPr lang="en-US"/>
              <a:t> and </a:t>
            </a:r>
            <a:r>
              <a:rPr lang="en-US">
                <a:solidFill>
                  <a:srgbClr val="00B0F0"/>
                </a:solidFill>
              </a:rPr>
              <a:t>pregnant women </a:t>
            </a:r>
            <a:r>
              <a:rPr lang="en-US"/>
              <a:t>for whom </a:t>
            </a:r>
            <a:r>
              <a:rPr lang="en-US">
                <a:solidFill>
                  <a:srgbClr val="C00000"/>
                </a:solidFill>
              </a:rPr>
              <a:t>systemic decongestants may not be appropriate</a:t>
            </a:r>
            <a:endParaRPr/>
          </a:p>
          <a:p>
            <a:pPr indent="-285750" lvl="1" marL="742950" rtl="0" algn="l">
              <a:spcBef>
                <a:spcPts val="960"/>
              </a:spcBef>
              <a:spcAft>
                <a:spcPts val="0"/>
              </a:spcAft>
              <a:buSzPts val="1440"/>
              <a:buChar char="▶"/>
            </a:pPr>
            <a:r>
              <a:rPr lang="en-US"/>
              <a:t>Can also be used </a:t>
            </a:r>
            <a:r>
              <a:rPr lang="en-US">
                <a:solidFill>
                  <a:srgbClr val="021730"/>
                </a:solidFill>
              </a:rPr>
              <a:t>orally</a:t>
            </a:r>
            <a:r>
              <a:rPr lang="en-US"/>
              <a:t> in lozenges or cough drops</a:t>
            </a:r>
            <a:endParaRPr/>
          </a:p>
          <a:p>
            <a:pPr indent="-285750" lvl="1" marL="742950" rtl="0" algn="l">
              <a:spcBef>
                <a:spcPts val="960"/>
              </a:spcBef>
              <a:spcAft>
                <a:spcPts val="0"/>
              </a:spcAft>
              <a:buSzPts val="1440"/>
              <a:buChar char="▶"/>
            </a:pPr>
            <a:r>
              <a:rPr lang="en-US"/>
              <a:t>Include oils distilled from aerial parts of pine-صنوبر- family plants, eucalyptus and tea tree oil</a:t>
            </a:r>
            <a:endParaRPr/>
          </a:p>
          <a:p>
            <a:pPr indent="-285750" lvl="1" marL="742950" rtl="0" algn="l">
              <a:spcBef>
                <a:spcPts val="960"/>
              </a:spcBef>
              <a:spcAft>
                <a:spcPts val="0"/>
              </a:spcAft>
              <a:buSzPts val="1440"/>
              <a:buChar char="▶"/>
            </a:pPr>
            <a:r>
              <a:rPr lang="en-US"/>
              <a:t>Oils can also be used in steam baths حمام بخار بوجود بخار الزيوت </a:t>
            </a:r>
            <a:endParaRPr/>
          </a:p>
          <a:p>
            <a:pPr indent="-184150" lvl="0" marL="285750" rtl="0" algn="l">
              <a:spcBef>
                <a:spcPts val="1000"/>
              </a:spcBef>
              <a:spcAft>
                <a:spcPts val="0"/>
              </a:spcAft>
              <a:buSzPts val="1600"/>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rganic">
  <a:themeElements>
    <a:clrScheme name="Organic">
      <a:dk1>
        <a:srgbClr val="000000"/>
      </a:dk1>
      <a:lt1>
        <a:srgbClr val="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elestial">
  <a:themeElements>
    <a:clrScheme name="Celestial">
      <a:dk1>
        <a:srgbClr val="000000"/>
      </a:dk1>
      <a:lt1>
        <a:srgbClr val="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Integral">
  <a:themeElements>
    <a:clrScheme name="Integral">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lice">
  <a:themeElements>
    <a:clrScheme name="Slice">
      <a:dk1>
        <a:srgbClr val="000000"/>
      </a:dk1>
      <a:lt1>
        <a:srgbClr val="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