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y="6858000" cx="9144000"/>
  <p:notesSz cx="6858000" cy="9144000"/>
  <p:embeddedFontLst>
    <p:embeddedFont>
      <p:font typeface="Constantia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Constantia-bold.fntdata"/><Relationship Id="rId50" Type="http://schemas.openxmlformats.org/officeDocument/2006/relationships/font" Target="fonts/Constantia-regular.fntdata"/><Relationship Id="rId53" Type="http://schemas.openxmlformats.org/officeDocument/2006/relationships/font" Target="fonts/Constantia-boldItalic.fntdata"/><Relationship Id="rId52" Type="http://schemas.openxmlformats.org/officeDocument/2006/relationships/font" Target="fonts/Constantia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9EA67E"/>
            </a:gs>
            <a:gs pos="25000">
              <a:srgbClr val="999D79"/>
            </a:gs>
            <a:gs pos="100000">
              <a:srgbClr val="32351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AFD5DF"/>
              </a:buClr>
              <a:buSzPts val="5600"/>
              <a:buFont typeface="Calibri"/>
              <a:buNone/>
              <a:defRPr b="1" sz="5600">
                <a:solidFill>
                  <a:srgbClr val="AFD5D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4" name="Google Shape;94;p13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5" name="Google Shape;95;p13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rm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3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3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67E">
                  <a:alpha val="44705"/>
                </a:srgbClr>
              </a:gs>
              <a:gs pos="100000">
                <a:srgbClr val="8BBFCD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2" name="Google Shape;102;p13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498A1">
                  <a:alpha val="29803"/>
                </a:srgbClr>
              </a:gs>
              <a:gs pos="80000">
                <a:srgbClr val="95B695">
                  <a:alpha val="44705"/>
                </a:srgbClr>
              </a:gs>
              <a:gs pos="100000">
                <a:srgbClr val="95B69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 rot="5400000">
            <a:off x="5052219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9EA67E"/>
            </a:gs>
            <a:gs pos="25000">
              <a:srgbClr val="999D79"/>
            </a:gs>
            <a:gs pos="100000">
              <a:srgbClr val="32351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AFD5DF"/>
              </a:buClr>
              <a:buSzPts val="5600"/>
              <a:buFont typeface="Calibri"/>
              <a:buNone/>
              <a:defRPr b="1" sz="5600">
                <a:solidFill>
                  <a:srgbClr val="AFD5D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9EA67E"/>
            </a:gs>
            <a:gs pos="25000">
              <a:srgbClr val="999D79"/>
            </a:gs>
            <a:gs pos="100000">
              <a:srgbClr val="32351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8C7B7"/>
              </a:buClr>
              <a:buSzPts val="5600"/>
              <a:buFont typeface="Calibri"/>
              <a:buNone/>
              <a:defRPr b="1" sz="5600" cap="none">
                <a:solidFill>
                  <a:srgbClr val="C8C7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67E">
                  <a:alpha val="44705"/>
                </a:srgbClr>
              </a:gs>
              <a:gs pos="100000">
                <a:srgbClr val="8BBFCD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498A1">
                  <a:alpha val="29803"/>
                </a:srgbClr>
              </a:gs>
              <a:gs pos="80000">
                <a:srgbClr val="95B695">
                  <a:alpha val="44705"/>
                </a:srgbClr>
              </a:gs>
              <a:gs pos="100000">
                <a:srgbClr val="95B69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Google Shape;18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93B3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67E">
                  <a:alpha val="44705"/>
                </a:srgbClr>
              </a:gs>
              <a:gs pos="100000">
                <a:srgbClr val="8BBFCD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498A1">
                  <a:alpha val="29803"/>
                </a:srgbClr>
              </a:gs>
              <a:gs pos="80000">
                <a:srgbClr val="95B695">
                  <a:alpha val="44705"/>
                </a:srgbClr>
              </a:gs>
              <a:gs pos="100000">
                <a:srgbClr val="95B69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4" name="Google Shape;34;p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5" name="Google Shape;35;p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93B3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19.jpg"/><Relationship Id="rId5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Relationship Id="rId4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Relationship Id="rId4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g"/><Relationship Id="rId4" Type="http://schemas.openxmlformats.org/officeDocument/2006/relationships/image" Target="../media/image16.jpg"/><Relationship Id="rId5" Type="http://schemas.openxmlformats.org/officeDocument/2006/relationships/image" Target="../media/image2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Relationship Id="rId4" Type="http://schemas.openxmlformats.org/officeDocument/2006/relationships/image" Target="../media/image2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jpg"/><Relationship Id="rId4" Type="http://schemas.openxmlformats.org/officeDocument/2006/relationships/image" Target="../media/image2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jpg"/><Relationship Id="rId4" Type="http://schemas.openxmlformats.org/officeDocument/2006/relationships/image" Target="../media/image2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jpg"/><Relationship Id="rId4" Type="http://schemas.openxmlformats.org/officeDocument/2006/relationships/image" Target="../media/image3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slide" Target="/ppt/slides/slide16.xml"/><Relationship Id="rId4" Type="http://schemas.openxmlformats.org/officeDocument/2006/relationships/image" Target="../media/image27.jpg"/><Relationship Id="rId5" Type="http://schemas.openxmlformats.org/officeDocument/2006/relationships/slide" Target="/ppt/slides/slide16.xml"/><Relationship Id="rId6" Type="http://schemas.openxmlformats.org/officeDocument/2006/relationships/image" Target="../media/image3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slide" Target="/ppt/slides/slide16.xml"/><Relationship Id="rId4" Type="http://schemas.openxmlformats.org/officeDocument/2006/relationships/image" Target="../media/image3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19.xml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20.xml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FD5DF"/>
              </a:buClr>
              <a:buSzPts val="5600"/>
              <a:buFont typeface="Calibri"/>
              <a:buNone/>
            </a:pPr>
            <a:r>
              <a:rPr lang="en-US"/>
              <a:t>The endocrine system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Phytoestrogens</a:t>
            </a:r>
            <a:endParaRPr/>
          </a:p>
        </p:txBody>
      </p:sp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0" y="1905000"/>
            <a:ext cx="9144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Many plants contain estrogenic substances (phytoestrogens) and they act as mild estrogens or, in certain circumstances, as anti-estrogens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They generally have beneficial effects, including chemopreventive activity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Many legumes بقولياتcontain phytoestrogens, as do linseed and hops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The incidence of benign prostatic hyperplasia is lower in men, and menopausal symptoms in women, in societies consuming significant amounts of foods containing these substances in their normal diet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idx="1" type="body"/>
          </p:nvPr>
        </p:nvSpPr>
        <p:spPr>
          <a:xfrm>
            <a:off x="152400" y="762000"/>
            <a:ext cx="87630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/>
              <a:t>Soya </a:t>
            </a:r>
            <a:r>
              <a:rPr lang="en-US">
                <a:solidFill>
                  <a:srgbClr val="9D3232"/>
                </a:solidFill>
              </a:rPr>
              <a:t>beans</a:t>
            </a:r>
            <a:r>
              <a:rPr lang="en-US"/>
              <a:t>,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 </a:t>
            </a:r>
            <a:r>
              <a:rPr i="1" lang="en-US">
                <a:solidFill>
                  <a:schemeClr val="accent1"/>
                </a:solidFill>
              </a:rPr>
              <a:t>Glycine soja</a:t>
            </a:r>
            <a:endParaRPr i="1">
              <a:solidFill>
                <a:schemeClr val="accent1"/>
              </a:solidFill>
            </a:endParaRPr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Family: Leguminosae (Fabaceae)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It is an important item of diet in many countries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Soya milk is used as a substitute for animal milk in allergic people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The protein is used as a meat substitute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Soya contains phytoestrogens such as isoflavones and coumestans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Uses 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1. Nutritive: Proteins, carbohydrates.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2. Pharmaceutical uses : Soy oil used as base for ointments &amp; lotions.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3. Cosmetics: as emollient for skin &amp; hair 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descr="images.jpg" id="180" name="Google Shape;18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152400"/>
            <a:ext cx="4343400" cy="1642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152400" y="762000"/>
            <a:ext cx="87630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/>
              <a:t>Soya (Cont’d)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Therapeutic uses: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Preparations containing the isolated isoflavones are used medicinally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High soya diet can reduce menopausal symptoms and prostate enlargement (Epidemiological data, not proven in clinical trials)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The isoflavones and coumestans are oestrogenic, and are now being used as a natural form of hormone replacement therapy</a:t>
            </a:r>
            <a:endParaRPr/>
          </a:p>
          <a:p>
            <a:pPr indent="-117348" lvl="1" marL="6400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  <a:p>
            <a:pPr indent="-117348" lvl="1" marL="6400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  <p:pic>
        <p:nvPicPr>
          <p:cNvPr descr="Glycine-max.jpg" id="186" name="Google Shape;18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0"/>
            <a:ext cx="2286000" cy="2085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0" y="533400"/>
            <a:ext cx="7086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en-US"/>
              <a:t>Red clover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i="1" lang="en-US">
                <a:solidFill>
                  <a:srgbClr val="72A376"/>
                </a:solidFill>
              </a:rPr>
              <a:t>Trifolium pratense 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Part used: </a:t>
            </a:r>
            <a:r>
              <a:rPr lang="en-US">
                <a:solidFill>
                  <a:srgbClr val="9D3232"/>
                </a:solidFill>
              </a:rPr>
              <a:t>leaves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Uses:</a:t>
            </a:r>
            <a:endParaRPr/>
          </a:p>
          <a:p>
            <a:pPr indent="-246888" lvl="1" marL="640080" rtl="0" algn="l">
              <a:spcBef>
                <a:spcPts val="444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Red clover was traditionally used for skin complaints such as </a:t>
            </a:r>
            <a:r>
              <a:rPr lang="en-US">
                <a:solidFill>
                  <a:srgbClr val="00B050"/>
                </a:solidFill>
              </a:rPr>
              <a:t>psoriasis</a:t>
            </a:r>
            <a:r>
              <a:rPr lang="en-US"/>
              <a:t> and </a:t>
            </a:r>
            <a:r>
              <a:rPr lang="en-US">
                <a:solidFill>
                  <a:srgbClr val="00B050"/>
                </a:solidFill>
              </a:rPr>
              <a:t>eczema</a:t>
            </a:r>
            <a:endParaRPr/>
          </a:p>
          <a:p>
            <a:pPr indent="-246888" lvl="1" marL="640080" rtl="0" algn="l">
              <a:spcBef>
                <a:spcPts val="444"/>
              </a:spcBef>
              <a:spcAft>
                <a:spcPts val="0"/>
              </a:spcAft>
              <a:buSzPct val="85000"/>
              <a:buChar char="⚫"/>
            </a:pPr>
            <a:r>
              <a:rPr lang="en-US">
                <a:solidFill>
                  <a:srgbClr val="00B050"/>
                </a:solidFill>
              </a:rPr>
              <a:t>Expectorant</a:t>
            </a:r>
            <a:r>
              <a:rPr lang="en-US"/>
              <a:t> in coughs and bronchial conditions</a:t>
            </a:r>
            <a:endParaRPr/>
          </a:p>
          <a:p>
            <a:pPr indent="-246888" lvl="1" marL="640080" rtl="0" algn="l">
              <a:spcBef>
                <a:spcPts val="444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Has recently been used as a source of the isoflavones, for a natural method of </a:t>
            </a:r>
            <a:r>
              <a:rPr lang="en-US">
                <a:solidFill>
                  <a:srgbClr val="00B050"/>
                </a:solidFill>
              </a:rPr>
              <a:t>hormone replacement therapy </a:t>
            </a:r>
            <a:endParaRPr/>
          </a:p>
          <a:p>
            <a:pPr indent="-246910" lvl="2" marL="914400" rtl="0" algn="l">
              <a:spcBef>
                <a:spcPts val="388"/>
              </a:spcBef>
              <a:spcAft>
                <a:spcPts val="0"/>
              </a:spcAft>
              <a:buSzPct val="70000"/>
              <a:buChar char="⚫"/>
            </a:pPr>
            <a:r>
              <a:rPr lang="en-US"/>
              <a:t>Not clinically proven except for marginally significant effect for </a:t>
            </a:r>
            <a:r>
              <a:rPr lang="en-US">
                <a:solidFill>
                  <a:srgbClr val="00B050"/>
                </a:solidFill>
              </a:rPr>
              <a:t>treating hot flushes in menopausal women</a:t>
            </a:r>
            <a:br>
              <a:rPr lang="en-US"/>
            </a:br>
            <a:r>
              <a:rPr lang="en-US"/>
              <a:t>نبتة بأربع ورقات بالعادة نادر</a:t>
            </a:r>
            <a:endParaRPr/>
          </a:p>
          <a:p>
            <a:pPr indent="-129238" lvl="0" marL="274320" rtl="0" algn="l">
              <a:spcBef>
                <a:spcPts val="481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  <a:p>
            <a:pPr indent="-129238" lvl="0" marL="274320" rtl="0" algn="l">
              <a:spcBef>
                <a:spcPts val="481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</p:txBody>
      </p:sp>
      <p:pic>
        <p:nvPicPr>
          <p:cNvPr descr="trifolium.jpg" id="192" name="Google Shape;19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6230" y="0"/>
            <a:ext cx="218777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folium_pratense.jpg" id="193" name="Google Shape;19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6080" y="4794504"/>
            <a:ext cx="2580968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Hormonal imbalance  </a:t>
            </a:r>
            <a:endParaRPr/>
          </a:p>
        </p:txBody>
      </p:sp>
      <p:sp>
        <p:nvSpPr>
          <p:cNvPr id="199" name="Google Shape;199;p29"/>
          <p:cNvSpPr txBox="1"/>
          <p:nvPr>
            <p:ph idx="1" type="body"/>
          </p:nvPr>
        </p:nvSpPr>
        <p:spPr>
          <a:xfrm>
            <a:off x="609600" y="190500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Some herbal medicines have the capacity to regulate hormone levels without necessarily being estrogenic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Mechanism is unknown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0" y="457200"/>
            <a:ext cx="5257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n-US"/>
              <a:t>Hormonal imbalance in women </a:t>
            </a:r>
            <a:endParaRPr/>
          </a:p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0" y="1935480"/>
            <a:ext cx="76962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/>
              <a:t>Black cohosh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i="1" lang="en-US">
                <a:solidFill>
                  <a:schemeClr val="accent1"/>
                </a:solidFill>
              </a:rPr>
              <a:t>Acteae racemosa</a:t>
            </a:r>
            <a:endParaRPr i="1">
              <a:solidFill>
                <a:schemeClr val="accent1"/>
              </a:solidFill>
            </a:endParaRPr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i="1" lang="en-US"/>
              <a:t>Parts used are the </a:t>
            </a:r>
            <a:r>
              <a:rPr i="1" lang="en-US">
                <a:solidFill>
                  <a:srgbClr val="9D3232"/>
                </a:solidFill>
              </a:rPr>
              <a:t>rhizomes and roots </a:t>
            </a:r>
            <a:r>
              <a:rPr i="1" lang="en-US"/>
              <a:t>which are black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It has hormonal and anti-inflammatory effects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Modern use is focused on its use in treating menopausal symptoms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It should be avoided in pregnancy and lactation because of insufficient data</a:t>
            </a:r>
            <a:endParaRPr/>
          </a:p>
        </p:txBody>
      </p:sp>
      <p:pic>
        <p:nvPicPr>
          <p:cNvPr descr="download (15).jpg" id="206" name="Google Shape;20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304800"/>
            <a:ext cx="2314575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 (16).jpg" id="207" name="Google Shape;20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8600" y="3124200"/>
            <a:ext cx="1295400" cy="2898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 (18).jpg" id="208" name="Google Shape;208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1875" y="-152400"/>
            <a:ext cx="1762125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>
            <p:ph type="title"/>
          </p:nvPr>
        </p:nvSpPr>
        <p:spPr>
          <a:xfrm>
            <a:off x="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Benign Prostatic Hyperplasia</a:t>
            </a:r>
            <a:endParaRPr/>
          </a:p>
        </p:txBody>
      </p:sp>
      <p:sp>
        <p:nvSpPr>
          <p:cNvPr id="214" name="Google Shape;214;p31"/>
          <p:cNvSpPr txBox="1"/>
          <p:nvPr>
            <p:ph idx="1" type="body"/>
          </p:nvPr>
        </p:nvSpPr>
        <p:spPr>
          <a:xfrm>
            <a:off x="0" y="1752600"/>
            <a:ext cx="91440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/>
              <a:t>Nettle/ </a:t>
            </a:r>
            <a:r>
              <a:rPr lang="en-US">
                <a:latin typeface="Constantia"/>
                <a:ea typeface="Constantia"/>
                <a:cs typeface="Constantia"/>
                <a:sym typeface="Constantia"/>
              </a:rPr>
              <a:t>stinging nettle </a:t>
            </a:r>
            <a:r>
              <a:rPr lang="en-US"/>
              <a:t>القريص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i="1" lang="en-US">
                <a:solidFill>
                  <a:srgbClr val="008000"/>
                </a:solidFill>
              </a:rPr>
              <a:t>Urtica dioica </a:t>
            </a:r>
            <a:endParaRPr i="1" u="sng">
              <a:solidFill>
                <a:srgbClr val="008000"/>
              </a:solidFill>
            </a:endParaRPr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Modern uses: symptomatic  relief of BPH and adjunctive treatment in arthritis and rheumatism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It has also been used as supportive therapy in rheumatic ailments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>
                <a:solidFill>
                  <a:srgbClr val="9D3232"/>
                </a:solidFill>
              </a:rPr>
              <a:t>The herb </a:t>
            </a:r>
            <a:r>
              <a:rPr lang="en-US"/>
              <a:t>and the</a:t>
            </a:r>
            <a:r>
              <a:rPr lang="en-US">
                <a:solidFill>
                  <a:srgbClr val="9D3232"/>
                </a:solidFill>
              </a:rPr>
              <a:t> roots </a:t>
            </a:r>
            <a:r>
              <a:rPr lang="en-US"/>
              <a:t>are the parts used pharmaceutically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 u="sng"/>
          </a:p>
        </p:txBody>
      </p:sp>
      <p:pic>
        <p:nvPicPr>
          <p:cNvPr descr="download (19).jpg" id="215" name="Google Shape;21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5010149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idx="1" type="body"/>
          </p:nvPr>
        </p:nvSpPr>
        <p:spPr>
          <a:xfrm>
            <a:off x="152400" y="1752600"/>
            <a:ext cx="5715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/>
              <a:t>Saw Palmetto نوع من انواع شجر النخيل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i="1" lang="en-US">
                <a:solidFill>
                  <a:srgbClr val="008000"/>
                </a:solidFill>
              </a:rPr>
              <a:t>Serenoa serrulata</a:t>
            </a:r>
            <a:endParaRPr i="1">
              <a:solidFill>
                <a:srgbClr val="008000"/>
              </a:solidFill>
            </a:endParaRPr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Its use in treatment of BPH is supported by evidence from several controlled studies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Part used: </a:t>
            </a:r>
            <a:r>
              <a:rPr lang="en-US">
                <a:solidFill>
                  <a:srgbClr val="9D3232"/>
                </a:solidFill>
              </a:rPr>
              <a:t>Fruit</a:t>
            </a:r>
            <a:br>
              <a:rPr lang="en-US">
                <a:solidFill>
                  <a:srgbClr val="9D3232"/>
                </a:solidFill>
              </a:rPr>
            </a:br>
            <a:br>
              <a:rPr lang="en-US">
                <a:solidFill>
                  <a:srgbClr val="9D3232"/>
                </a:solidFill>
              </a:rPr>
            </a:br>
            <a:r>
              <a:rPr lang="en-US">
                <a:solidFill>
                  <a:srgbClr val="9D3232"/>
                </a:solidFill>
              </a:rPr>
              <a:t>alpha 1 blocker  دوائياً يُستخدم لعلاج BPH</a:t>
            </a:r>
            <a:endParaRPr>
              <a:solidFill>
                <a:srgbClr val="9D3232"/>
              </a:solidFill>
            </a:endParaRPr>
          </a:p>
        </p:txBody>
      </p:sp>
      <p:sp>
        <p:nvSpPr>
          <p:cNvPr id="221" name="Google Shape;221;p32"/>
          <p:cNvSpPr txBox="1"/>
          <p:nvPr>
            <p:ph type="title"/>
          </p:nvPr>
        </p:nvSpPr>
        <p:spPr>
          <a:xfrm>
            <a:off x="1524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Benign Prostatic Hyperplasia</a:t>
            </a:r>
            <a:endParaRPr/>
          </a:p>
        </p:txBody>
      </p:sp>
      <p:pic>
        <p:nvPicPr>
          <p:cNvPr descr="Screen Shot 2020-05-05 at 12.23.40 PM.png" id="222" name="Google Shape;22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2419" y="1981200"/>
            <a:ext cx="3515005" cy="2333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1gP4d+3NCL._AC_SX425_.jpg" id="223" name="Google Shape;22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1153" y="4419600"/>
            <a:ext cx="1621353" cy="2350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The reproductive system</a:t>
            </a:r>
            <a:endParaRPr/>
          </a:p>
        </p:txBody>
      </p:sp>
      <p:sp>
        <p:nvSpPr>
          <p:cNvPr id="229" name="Google Shape;229;p3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Drugs used in obstetrics, including substance used in childbirth, and genitourinary disorders and erectile dysfunction in men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/>
          <p:nvPr>
            <p:ph idx="1" type="body"/>
          </p:nvPr>
        </p:nvSpPr>
        <p:spPr>
          <a:xfrm>
            <a:off x="228600" y="1371600"/>
            <a:ext cx="84582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>
                <a:solidFill>
                  <a:srgbClr val="3366FF"/>
                </a:solidFill>
              </a:rPr>
              <a:t>Ergometrine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An alkaloid extracted from ergot (</a:t>
            </a:r>
            <a:r>
              <a:rPr i="1" lang="en-US">
                <a:solidFill>
                  <a:srgbClr val="4A734A"/>
                </a:solidFill>
              </a:rPr>
              <a:t>Claviceps purpurea</a:t>
            </a:r>
            <a:r>
              <a:rPr lang="en-US"/>
              <a:t>)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Used to manage the third stage of labor (in conjunction with oxytocin), and to control postpartum hemorrhage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The endocrine system</a:t>
            </a:r>
            <a:endParaRPr/>
          </a:p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0" y="1935480"/>
            <a:ext cx="9144000" cy="4922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Phytomedicines are often used in the treatment of hormonal disorders, but they are not a substitute for hormone replacement, (insulin in diabetes, or natural female and male sex hormones)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In diabetic patients, many foods and herbs can help to reduce blood glucose levels and may assist in controlling hyperglycaemia in milder cases of diabetes type 2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Phytomedicines are much less potent in effect than the sex hormones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There are several conditions for which phytomedicines may offer at least some symptomatic relief like premenstrual syndrome and menopause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Certain phytomedicines also have beneficial effects in benign prostatic hyperplasia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Male Sexual Dysfunction</a:t>
            </a:r>
            <a:endParaRPr/>
          </a:p>
        </p:txBody>
      </p:sp>
      <p:sp>
        <p:nvSpPr>
          <p:cNvPr id="240" name="Google Shape;240;p35"/>
          <p:cNvSpPr txBox="1"/>
          <p:nvPr>
            <p:ph idx="1" type="body"/>
          </p:nvPr>
        </p:nvSpPr>
        <p:spPr>
          <a:xfrm>
            <a:off x="152400" y="1935480"/>
            <a:ext cx="7543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Male impotence (failure to produce a satisfactory or sustainable erection) may result from psychogenic, vascular, neurologic or endocrine abnormalities or drug treatment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None/>
            </a:pPr>
            <a:r>
              <a:rPr lang="en-US"/>
              <a:t>Yohimbine, 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i="1" lang="en-US">
                <a:solidFill>
                  <a:srgbClr val="008000"/>
                </a:solidFill>
              </a:rPr>
              <a:t>Pausinystalia yohimbe</a:t>
            </a:r>
            <a:endParaRPr i="1">
              <a:solidFill>
                <a:srgbClr val="008000"/>
              </a:solidFill>
            </a:endParaRPr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part used: </a:t>
            </a:r>
            <a:r>
              <a:rPr lang="en-US">
                <a:solidFill>
                  <a:srgbClr val="9D3232"/>
                </a:solidFill>
              </a:rPr>
              <a:t>bark</a:t>
            </a:r>
            <a:endParaRPr i="1">
              <a:solidFill>
                <a:srgbClr val="9D3232"/>
              </a:solidFill>
            </a:endParaRPr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Yohimbine is an alpha adrenergic blocker and has a wide reputation as a sexual stimulant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It should only be used under medical supervision</a:t>
            </a:r>
            <a:br>
              <a:rPr lang="en-US"/>
            </a:br>
            <a:br>
              <a:rPr lang="en-US"/>
            </a:br>
            <a:r>
              <a:rPr lang="en-US"/>
              <a:t>اوكسيتوسن هي نفسها ابرة الطلق تدفع الطفل</a:t>
            </a:r>
            <a:br>
              <a:rPr lang="en-US"/>
            </a:br>
            <a:br>
              <a:rPr lang="en-US"/>
            </a:br>
            <a:r>
              <a:rPr lang="en-US"/>
              <a:t>قديماً كان يصير مشاكل كالبتر </a:t>
            </a:r>
            <a:br>
              <a:rPr lang="en-US"/>
            </a:br>
            <a:r>
              <a:rPr lang="en-US"/>
              <a:t>الفا 2 لما يتسكر بزيد Sympathatic  </a:t>
            </a:r>
            <a:endParaRPr/>
          </a:p>
        </p:txBody>
      </p:sp>
      <p:pic>
        <p:nvPicPr>
          <p:cNvPr descr="images (9).jpg" id="241" name="Google Shape;24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1"/>
            <a:ext cx="2057400" cy="1994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 (8).jpg" id="242" name="Google Shape;24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0" y="2704418"/>
            <a:ext cx="1209675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Male Sexual Dysfunction</a:t>
            </a:r>
            <a:endParaRPr/>
          </a:p>
        </p:txBody>
      </p:sp>
      <p:sp>
        <p:nvSpPr>
          <p:cNvPr id="248" name="Google Shape;248;p36"/>
          <p:cNvSpPr txBox="1"/>
          <p:nvPr>
            <p:ph idx="1" type="body"/>
          </p:nvPr>
        </p:nvSpPr>
        <p:spPr>
          <a:xfrm>
            <a:off x="76200" y="1935480"/>
            <a:ext cx="9067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i="1" lang="en-US">
                <a:solidFill>
                  <a:srgbClr val="3366FF"/>
                </a:solidFill>
              </a:rPr>
              <a:t>Papaverine</a:t>
            </a:r>
            <a:endParaRPr i="1">
              <a:solidFill>
                <a:srgbClr val="3366FF"/>
              </a:solidFill>
            </a:endParaRPr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An alkaloid extracted from the opium poppy (</a:t>
            </a:r>
            <a:r>
              <a:rPr i="1" lang="en-US">
                <a:solidFill>
                  <a:srgbClr val="008000"/>
                </a:solidFill>
              </a:rPr>
              <a:t>Papaver somniferum</a:t>
            </a:r>
            <a:r>
              <a:rPr lang="en-US"/>
              <a:t>)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Used for the treatment of impotence of neurological or psychogenic origin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It must be given by </a:t>
            </a:r>
            <a:r>
              <a:rPr lang="en-US">
                <a:solidFill>
                  <a:srgbClr val="00B050"/>
                </a:solidFill>
              </a:rPr>
              <a:t>intracavernosal injection</a:t>
            </a:r>
            <a:r>
              <a:rPr lang="en-US"/>
              <a:t>, it is normally only used as a last resort when less invasive treatments have failed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FD5DF"/>
              </a:buClr>
              <a:buSzPts val="5600"/>
              <a:buFont typeface="Calibri"/>
              <a:buNone/>
            </a:pPr>
            <a:r>
              <a:rPr lang="en-US"/>
              <a:t>The musculoskeletal system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/>
          <p:nvPr>
            <p:ph idx="1" type="body"/>
          </p:nvPr>
        </p:nvSpPr>
        <p:spPr>
          <a:xfrm>
            <a:off x="457200" y="160020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Inflammatory disorders are not normally treated with phytomedicines, but recently the use of some botanical preparations for chronic inflammatory conditions has become widespread</a:t>
            </a:r>
            <a:br>
              <a:rPr lang="en-US"/>
            </a:br>
            <a:br>
              <a:rPr lang="en-US"/>
            </a:br>
            <a:r>
              <a:rPr lang="en-US"/>
              <a:t>Supportive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n-US"/>
              <a:t>Drugs used in arthritis rheumatism and muscle pain</a:t>
            </a:r>
            <a:endParaRPr/>
          </a:p>
        </p:txBody>
      </p:sp>
      <p:sp>
        <p:nvSpPr>
          <p:cNvPr id="264" name="Google Shape;264;p39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Bromelain (ananase)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Devil’s claw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Rosehip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Turmeric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Willow bark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omolein.jpg" id="269" name="Google Shape;26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0"/>
            <a:ext cx="25908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0"/>
          <p:cNvSpPr txBox="1"/>
          <p:nvPr>
            <p:ph idx="1" type="body"/>
          </p:nvPr>
        </p:nvSpPr>
        <p:spPr>
          <a:xfrm>
            <a:off x="228600" y="1935480"/>
            <a:ext cx="8458200" cy="4693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en-US">
                <a:solidFill>
                  <a:srgbClr val="3366FF"/>
                </a:solidFill>
              </a:rPr>
              <a:t>Bromelain</a:t>
            </a:r>
            <a:r>
              <a:rPr lang="en-US"/>
              <a:t> (ananase)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Bromelain is a mixture of proteolytic enzymes extracted from the fruit and stem of the pineapple (</a:t>
            </a:r>
            <a:r>
              <a:rPr i="1" lang="en-US">
                <a:solidFill>
                  <a:srgbClr val="365339"/>
                </a:solidFill>
              </a:rPr>
              <a:t>Ananas comosus</a:t>
            </a:r>
            <a:r>
              <a:rPr lang="en-US"/>
              <a:t>)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Family: Bromeliaceae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The active constituents are protease inhibiting enzymes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Bromelain has been proposed for the treatment of atherosclerosis, dysmenorrhoea, infection and sports injuries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Used clinically to treat bruising, arthritis, joint stiffness and pain, and to improve healing postoperatively, including after dental procedures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Effective alternative to NSAIDs, as shown by a number of clinical trials</a:t>
            </a:r>
            <a:endParaRPr/>
          </a:p>
        </p:txBody>
      </p:sp>
      <p:pic>
        <p:nvPicPr>
          <p:cNvPr descr="images.jpg" id="271" name="Google Shape;27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1" y="152400"/>
            <a:ext cx="2819400" cy="2111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/>
          <p:nvPr>
            <p:ph idx="1" type="body"/>
          </p:nvPr>
        </p:nvSpPr>
        <p:spPr>
          <a:xfrm>
            <a:off x="0" y="1935480"/>
            <a:ext cx="91440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/>
              <a:t>Devil’s claw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i="1" lang="en-US">
                <a:solidFill>
                  <a:schemeClr val="accent1"/>
                </a:solidFill>
              </a:rPr>
              <a:t>Harpagophytum radix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Part used: </a:t>
            </a:r>
            <a:r>
              <a:rPr lang="en-US">
                <a:solidFill>
                  <a:srgbClr val="9D3232"/>
                </a:solidFill>
              </a:rPr>
              <a:t>root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Used traditionally for fever, kidney and bladder problems, as an obstetric remedy –تسريع الولادةfor induction or acceleration of labor, as well as for expelling the retained placenta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The most important active constituents are considered to be the bitter iridoids like </a:t>
            </a:r>
            <a:r>
              <a:rPr lang="en-US">
                <a:solidFill>
                  <a:srgbClr val="3366FF"/>
                </a:solidFill>
              </a:rPr>
              <a:t>harpagoside</a:t>
            </a:r>
            <a:endParaRPr>
              <a:solidFill>
                <a:srgbClr val="3366FF"/>
              </a:solidFill>
            </a:endParaRPr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Other compounds present include polyphenolic acids (caffeic and cinnamic acids), and flavonoids</a:t>
            </a:r>
            <a:endParaRPr/>
          </a:p>
        </p:txBody>
      </p:sp>
      <p:pic>
        <p:nvPicPr>
          <p:cNvPr descr="devil's claw.jpg" id="278" name="Google Shape;27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0"/>
            <a:ext cx="2514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1+56NRHaxL._AC_SX679_.jpg" id="279" name="Google Shape;27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5800" y="152400"/>
            <a:ext cx="1600200" cy="2601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jpeg" id="280" name="Google Shape;280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0" y="381000"/>
            <a:ext cx="2721429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/>
          <p:nvPr>
            <p:ph idx="1" type="body"/>
          </p:nvPr>
        </p:nvSpPr>
        <p:spPr>
          <a:xfrm>
            <a:off x="228600" y="1600200"/>
            <a:ext cx="8686800" cy="4922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en-US"/>
              <a:t>Devil’s claw (Cont’d)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Has been used for the treatment of dyspeptic disorders such as indigestion and lack of appetite, due to the presence of bitter glycosides (iridoids)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Treatment of rheumatic conditions and lower back pain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Devil’s claw is generally well tolerated and appears to be a suitable alternative to NSAIDs 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Fractions of the extract containing the highest concentration of harpagoside inhibited COX-1 and COX-2 activity 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Should be avoided in pregnant women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Side effects include minor GI upsets, should be avoided in patients with gastric or duodenal ulcers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"/>
          <p:cNvSpPr txBox="1"/>
          <p:nvPr>
            <p:ph idx="1" type="body"/>
          </p:nvPr>
        </p:nvSpPr>
        <p:spPr>
          <a:xfrm>
            <a:off x="381000" y="2057400"/>
            <a:ext cx="85344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/>
              <a:t>Rosehip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Also known as wild or dog rose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Family: Rosaceae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i="1" lang="en-US">
                <a:solidFill>
                  <a:srgbClr val="4A734A"/>
                </a:solidFill>
              </a:rPr>
              <a:t>Rosa canina</a:t>
            </a:r>
            <a:endParaRPr i="1">
              <a:solidFill>
                <a:srgbClr val="4A734A"/>
              </a:solidFill>
            </a:endParaRPr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Part used: </a:t>
            </a:r>
            <a:r>
              <a:rPr lang="en-US">
                <a:solidFill>
                  <a:srgbClr val="CE6868"/>
                </a:solidFill>
              </a:rPr>
              <a:t>fruit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Anti-inflammatory constituents isolated from rosehip extracts include the triterpene acids, oleanolic, oleic, and linoleic acids, and galactolipids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descr="dog-rose-fruit-leaves-rosa-canina-19549916.jpg" id="291" name="Google Shape;29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2994055" cy="2204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se-rosa-canina-.jpg" id="292" name="Google Shape;29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4438" y="228600"/>
            <a:ext cx="3144762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4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/>
              <a:t>Rosehip (Cont’d)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Uses: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Traditionally used as a source of vitamin C 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Anti-inflammatory for rheumatoid arthritis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Analgesic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Extracts derived from rose hip inhibit COX-1, COX-2 and 5-LOX-mediated leukotriene مزعج للأزمةB(4) formation, and have antioxidant capacity</a:t>
            </a:r>
            <a:endParaRPr/>
          </a:p>
        </p:txBody>
      </p:sp>
      <p:pic>
        <p:nvPicPr>
          <p:cNvPr descr="originalrose.jpg" id="298" name="Google Shape;29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685800"/>
            <a:ext cx="24384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0" y="70408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n-US"/>
              <a:t>Hypoglycemic and anti-diabetic herbs</a:t>
            </a:r>
            <a:endParaRPr/>
          </a:p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0" y="1935480"/>
            <a:ext cx="91440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Many plants and foods lower blood glucose levels by a variety of mechanisms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Complex carbohydrate preparations, such as guar gum, act by inhibiting glucose absorption from the gut and hence preventing the surge in blood glucose that can occur immediately after a meal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High-fiber diets also affect glucose absorption from the GIT and regulate blood cholesterol levels</a:t>
            </a:r>
            <a:endParaRPr/>
          </a:p>
          <a:p>
            <a:pPr indent="-117348" lvl="1" marL="6400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urcuma-domestica.jpg" id="303" name="Google Shape;30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0"/>
            <a:ext cx="3048000" cy="198239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5"/>
          <p:cNvSpPr txBox="1"/>
          <p:nvPr>
            <p:ph idx="1" type="body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/>
              <a:t>Turmeric (الكركم)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i="1" lang="en-US">
                <a:solidFill>
                  <a:srgbClr val="4A734A"/>
                </a:solidFill>
              </a:rPr>
              <a:t>Curcumae domesticae</a:t>
            </a:r>
            <a:endParaRPr i="1">
              <a:solidFill>
                <a:srgbClr val="4A734A"/>
              </a:solidFill>
            </a:endParaRPr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Family: Zingiberaceae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Part used: </a:t>
            </a:r>
            <a:r>
              <a:rPr lang="en-US">
                <a:solidFill>
                  <a:srgbClr val="9D3232"/>
                </a:solidFill>
              </a:rPr>
              <a:t>Rhizome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Increasingly being used as a coloring agent because of the increased use of natural ingredients in foods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Active ingredients: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>
                <a:solidFill>
                  <a:srgbClr val="3366FF"/>
                </a:solidFill>
              </a:rPr>
              <a:t>Curcuminoids </a:t>
            </a:r>
            <a:r>
              <a:rPr lang="en-US"/>
              <a:t>such as</a:t>
            </a:r>
            <a:r>
              <a:rPr lang="en-US">
                <a:solidFill>
                  <a:srgbClr val="3366FF"/>
                </a:solidFill>
              </a:rPr>
              <a:t> curcumin </a:t>
            </a:r>
            <a:r>
              <a:rPr lang="en-US"/>
              <a:t>(mixture known as curcumin) 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Essential oil: zingberene, eugenol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6"/>
          <p:cNvSpPr txBox="1"/>
          <p:nvPr>
            <p:ph idx="1" type="body"/>
          </p:nvPr>
        </p:nvSpPr>
        <p:spPr>
          <a:xfrm>
            <a:off x="0" y="2286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en-US"/>
              <a:t>Turmeric (Cont’d)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Antiinflammatory 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Atihepatotoxic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Widely used in Asian medicine as an anti-inflammatory, digestive, blood purifier and general tonic</a:t>
            </a:r>
            <a:endParaRPr/>
          </a:p>
          <a:p>
            <a:pPr indent="-246888" lvl="1" marL="640080" rtl="0" algn="l">
              <a:spcBef>
                <a:spcPts val="444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Given internally and also applied externally to wounds and insect bites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Most of the actions are attributable to the curcuminoids, although some of the essential oil components are also antiinflammatory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The efficacy of curcumin and its safety for human use has made it an interesting agent for the prevention and/or treatment of various malignant diseases, arthritis, allergies, Alzheimer’s disease and many other inflammatory illnesses</a:t>
            </a:r>
            <a:br>
              <a:rPr lang="en-US"/>
            </a:br>
            <a:br>
              <a:rPr lang="en-US"/>
            </a:br>
            <a:r>
              <a:rPr lang="en-US"/>
              <a:t>Golden Milk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7"/>
          <p:cNvSpPr txBox="1"/>
          <p:nvPr>
            <p:ph idx="1" type="body"/>
          </p:nvPr>
        </p:nvSpPr>
        <p:spPr>
          <a:xfrm>
            <a:off x="228600" y="1676400"/>
            <a:ext cx="7467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/>
              <a:t>Willow </a:t>
            </a:r>
            <a:r>
              <a:rPr lang="en-US">
                <a:solidFill>
                  <a:srgbClr val="9D3232"/>
                </a:solidFill>
              </a:rPr>
              <a:t>bark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i="1" lang="en-US"/>
              <a:t>Salix</a:t>
            </a:r>
            <a:r>
              <a:rPr lang="en-US"/>
              <a:t> genus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i="1" lang="en-US">
                <a:solidFill>
                  <a:srgbClr val="4A734A"/>
                </a:solidFill>
              </a:rPr>
              <a:t>Salix fragilis</a:t>
            </a:r>
            <a:endParaRPr i="1">
              <a:solidFill>
                <a:srgbClr val="4A734A"/>
              </a:solidFill>
            </a:endParaRPr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i="1" lang="en-US">
                <a:solidFill>
                  <a:srgbClr val="4A734A"/>
                </a:solidFill>
              </a:rPr>
              <a:t>Salix alba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Family: Salicaceae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Traditionally  used for chronic forms of pain, rheumatoid diseases, fever and headache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>
                <a:solidFill>
                  <a:srgbClr val="3366FF"/>
                </a:solidFill>
              </a:rPr>
              <a:t>Salicin</a:t>
            </a:r>
            <a:r>
              <a:rPr lang="en-US"/>
              <a:t>, one of its main compounds served as a lead molecule for the development of aspirin (acetylsalicylic acid)</a:t>
            </a:r>
            <a:br>
              <a:rPr lang="en-US"/>
            </a:br>
            <a:r>
              <a:rPr lang="en-US"/>
              <a:t>Low dose –Baby asbirin عشان هيك بسموه هيك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Also contains flavonoids</a:t>
            </a:r>
            <a:endParaRPr/>
          </a:p>
        </p:txBody>
      </p:sp>
      <p:pic>
        <p:nvPicPr>
          <p:cNvPr descr="willow.jpg" id="315" name="Google Shape;31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304800"/>
            <a:ext cx="234315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lowtab.jpg" id="316" name="Google Shape;31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0400" y="904875"/>
            <a:ext cx="2524125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n-US"/>
              <a:t>Topical anti-inflammatory agents</a:t>
            </a:r>
            <a:endParaRPr/>
          </a:p>
        </p:txBody>
      </p:sp>
      <p:sp>
        <p:nvSpPr>
          <p:cNvPr id="322" name="Google Shape;322;p48"/>
          <p:cNvSpPr txBox="1"/>
          <p:nvPr>
            <p:ph idx="1" type="body"/>
          </p:nvPr>
        </p:nvSpPr>
        <p:spPr>
          <a:xfrm>
            <a:off x="0" y="1935480"/>
            <a:ext cx="9144000" cy="4693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Most topical antirheumatics are تسبب حساسية العيون ومخاط الأنف ورفع درجة حرارةrubefacients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They are used for localized pain or when systemic drugs are not appropriate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Many contain salicylates, and capsaicinالفلفل الأحمر  is used for severe pain (e.g. with shingles-الحزام الناري) نفس الفايروس لل Chicken box جذري المي ونفسه بسبب الحزام الناري </a:t>
            </a:r>
            <a:br>
              <a:rPr lang="en-US"/>
            </a:br>
            <a:r>
              <a:rPr lang="en-US"/>
              <a:t>يفضل انه الصغار يلي معهم جدري يبعدو عن كبار السن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They should not be used in children, pregnant or breastfeeding women or with occlusive dressings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Arnica is also widely employed, despite little clinical evidence to support its use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9"/>
          <p:cNvSpPr txBox="1"/>
          <p:nvPr>
            <p:ph idx="1" type="body"/>
          </p:nvPr>
        </p:nvSpPr>
        <p:spPr>
          <a:xfrm>
            <a:off x="228600" y="160020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/>
              <a:t>Arnica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i="1" lang="en-US">
                <a:solidFill>
                  <a:srgbClr val="4A734A"/>
                </a:solidFill>
              </a:rPr>
              <a:t>Arnica montana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Family: Asteraceae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Widely used in many European countries, including the UK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The </a:t>
            </a:r>
            <a:r>
              <a:rPr lang="en-US">
                <a:solidFill>
                  <a:srgbClr val="9D3232"/>
                </a:solidFill>
              </a:rPr>
              <a:t>flower heads </a:t>
            </a:r>
            <a:r>
              <a:rPr lang="en-US"/>
              <a:t>are the part used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Extracts and tinctures are applied topically, for bruising, sprains التواء , swellings and inflammation, usually in the form of a cream or gel.</a:t>
            </a:r>
            <a:endParaRPr/>
          </a:p>
        </p:txBody>
      </p:sp>
      <p:pic>
        <p:nvPicPr>
          <p:cNvPr descr="arnica.jpg" id="328" name="Google Shape;32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4434" y="152400"/>
            <a:ext cx="1492301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nica-montana2.jpg" id="329" name="Google Shape;329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2400" y="228600"/>
            <a:ext cx="3276600" cy="245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/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n-US"/>
              <a:t>Topical anti-inflammatory agents</a:t>
            </a:r>
            <a:endParaRPr/>
          </a:p>
        </p:txBody>
      </p:sp>
      <p:sp>
        <p:nvSpPr>
          <p:cNvPr id="335" name="Google Shape;335;p50"/>
          <p:cNvSpPr txBox="1"/>
          <p:nvPr>
            <p:ph idx="1" type="body"/>
          </p:nvPr>
        </p:nvSpPr>
        <p:spPr>
          <a:xfrm>
            <a:off x="0" y="2545080"/>
            <a:ext cx="8839200" cy="431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en-US"/>
              <a:t>Capsaicin/ Capsicum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Capsaicin is the pungent oleo-resin of the </a:t>
            </a:r>
            <a:r>
              <a:rPr lang="en-US">
                <a:solidFill>
                  <a:srgbClr val="9D3232"/>
                </a:solidFill>
              </a:rPr>
              <a:t>fruit </a:t>
            </a:r>
            <a:r>
              <a:rPr lang="en-US"/>
              <a:t>of the chilli pepper </a:t>
            </a:r>
            <a:r>
              <a:rPr i="1" lang="en-US">
                <a:solidFill>
                  <a:srgbClr val="4A734A"/>
                </a:solidFill>
              </a:rPr>
              <a:t>Capsicum frutescens 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Family: Solanaceae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Constituents: </a:t>
            </a:r>
            <a:r>
              <a:rPr lang="en-US">
                <a:solidFill>
                  <a:srgbClr val="3366FF"/>
                </a:solidFill>
              </a:rPr>
              <a:t>capsaicin </a:t>
            </a:r>
            <a:r>
              <a:rPr lang="en-US"/>
              <a:t>and other capsaicinoids such as dihydrocapsaicin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Capsaicin causes inflammation, but it also desensitizs sensory nerve endings to pain stimulation by depleting the neuropeptide Substance P 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It is used as a local analgesic in the treatment of post-herpetic neuralgia (shingles), diabetic neuropathy, osteoarthritis 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Capsaicin has long been used in cough and cold remedies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Capsaicin can produce severe irritation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It causes burning on initial application and should not be applied near the eyes, mucous membranes or to broken skin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It should be avoided in children and pregnant or breastfeeding women</a:t>
            </a:r>
            <a:endParaRPr/>
          </a:p>
          <a:p>
            <a:pPr indent="-152765" lvl="0" marL="274320" rtl="0" algn="l">
              <a:spcBef>
                <a:spcPts val="403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</p:txBody>
      </p:sp>
      <p:pic>
        <p:nvPicPr>
          <p:cNvPr descr="capsicum frutescens.jpg" id="336" name="Google Shape;33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0313" y="0"/>
            <a:ext cx="2633688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sa.jpg" id="337" name="Google Shape;337;p50"/>
          <p:cNvPicPr preferRelativeResize="0"/>
          <p:nvPr/>
        </p:nvPicPr>
        <p:blipFill rotWithShape="1">
          <a:blip r:embed="rId4">
            <a:alphaModFix/>
          </a:blip>
          <a:srcRect b="24752" l="0" r="0" t="23762"/>
          <a:stretch/>
        </p:blipFill>
        <p:spPr>
          <a:xfrm>
            <a:off x="2895600" y="381000"/>
            <a:ext cx="2762250" cy="1149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Black Pepper </a:t>
            </a:r>
            <a:r>
              <a:rPr lang="en-US">
                <a:solidFill>
                  <a:srgbClr val="9D3232"/>
                </a:solidFill>
              </a:rPr>
              <a:t>fruits</a:t>
            </a:r>
            <a:endParaRPr/>
          </a:p>
        </p:txBody>
      </p:sp>
      <p:sp>
        <p:nvSpPr>
          <p:cNvPr id="343" name="Google Shape;343;p51"/>
          <p:cNvSpPr txBox="1"/>
          <p:nvPr>
            <p:ph idx="1" type="body"/>
          </p:nvPr>
        </p:nvSpPr>
        <p:spPr>
          <a:xfrm>
            <a:off x="457200" y="20574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Constantia"/>
              <a:buNone/>
            </a:pPr>
            <a:r>
              <a:rPr i="1" lang="en-US">
                <a:solidFill>
                  <a:srgbClr val="4A734A"/>
                </a:solidFill>
              </a:rPr>
              <a:t>Piper nigrum</a:t>
            </a:r>
            <a:endParaRPr i="1">
              <a:solidFill>
                <a:srgbClr val="4A734A"/>
              </a:solidFill>
            </a:endParaRPr>
          </a:p>
          <a:p>
            <a:pPr indent="-274320" lvl="0" marL="27432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Constantia"/>
              <a:buNone/>
            </a:pPr>
            <a:r>
              <a:rPr lang="en-US"/>
              <a:t>Contains </a:t>
            </a:r>
            <a:r>
              <a:rPr lang="en-US">
                <a:solidFill>
                  <a:srgbClr val="3366FF"/>
                </a:solidFill>
              </a:rPr>
              <a:t>piperine 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Constantia"/>
              <a:buNone/>
            </a:pPr>
            <a:r>
              <a:rPr lang="en-US"/>
              <a:t>Uses: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Constantia"/>
              <a:buNone/>
            </a:pPr>
            <a:r>
              <a:rPr lang="en-US"/>
              <a:t>1. Condiment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2. Stomachic : </a:t>
            </a:r>
            <a:r>
              <a:rPr lang="en-US" sz="1400"/>
              <a:t>promoting the appetite or assisting digestion.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Constantia"/>
              <a:buNone/>
            </a:pPr>
            <a:r>
              <a:rPr lang="en-US"/>
              <a:t>3. Relaxed sore throat.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Constantia"/>
              <a:buNone/>
            </a:pPr>
            <a:r>
              <a:rPr lang="en-US"/>
              <a:t>4. Rubefacient in case of rheumatism.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br>
              <a:rPr i="1" lang="en-US"/>
            </a:br>
            <a:r>
              <a:rPr i="1" lang="en-US"/>
              <a:t>بزيد اللعاب</a:t>
            </a:r>
            <a:br>
              <a:rPr i="1" lang="en-US"/>
            </a:br>
            <a:r>
              <a:rPr i="1" lang="en-US"/>
              <a:t>شوية فلفل أسود بخلي امتصاص الكركم 100%</a:t>
            </a:r>
            <a:br>
              <a:rPr i="1" lang="en-US"/>
            </a:br>
            <a:r>
              <a:rPr i="1" lang="en-US"/>
              <a:t>عملوا تجربة عشان يتخلصوا من الطعم الحار جربوا عدة أمور ونفع الحليب واللبن والبقدونس or oily base material </a:t>
            </a:r>
            <a:br>
              <a:rPr i="1" lang="en-US"/>
            </a:br>
            <a:endParaRPr i="1"/>
          </a:p>
          <a:p>
            <a:pPr indent="-274320" lvl="0" marL="27432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Constantia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pe_01" id="348" name="Google Shape;348;p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436" l="0" r="0" t="15436"/>
          <a:stretch/>
        </p:blipFill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3"/>
          <p:cNvSpPr txBox="1"/>
          <p:nvPr>
            <p:ph type="title"/>
          </p:nvPr>
        </p:nvSpPr>
        <p:spPr>
          <a:xfrm>
            <a:off x="457200" y="228600"/>
            <a:ext cx="8229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Black Mustard </a:t>
            </a:r>
            <a:r>
              <a:rPr lang="en-US">
                <a:solidFill>
                  <a:srgbClr val="9D3232"/>
                </a:solidFill>
              </a:rPr>
              <a:t>seeds</a:t>
            </a:r>
            <a:r>
              <a:rPr lang="en-US"/>
              <a:t>خردل</a:t>
            </a:r>
            <a:endParaRPr/>
          </a:p>
        </p:txBody>
      </p:sp>
      <p:sp>
        <p:nvSpPr>
          <p:cNvPr id="354" name="Google Shape;354;p53"/>
          <p:cNvSpPr txBox="1"/>
          <p:nvPr>
            <p:ph idx="1" type="body"/>
          </p:nvPr>
        </p:nvSpPr>
        <p:spPr>
          <a:xfrm>
            <a:off x="457200" y="2290763"/>
            <a:ext cx="8229600" cy="3805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Constantia"/>
              <a:buNone/>
            </a:pPr>
            <a:r>
              <a:rPr i="1" lang="en-US">
                <a:solidFill>
                  <a:srgbClr val="4A734A"/>
                </a:solidFill>
              </a:rPr>
              <a:t>Brassica nigra</a:t>
            </a:r>
            <a:endParaRPr i="1">
              <a:solidFill>
                <a:srgbClr val="4A734A"/>
              </a:solidFill>
            </a:endParaRPr>
          </a:p>
          <a:p>
            <a:pPr indent="-274320" lvl="0" marL="27432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Constantia"/>
              <a:buNone/>
            </a:pPr>
            <a:r>
              <a:t/>
            </a:r>
            <a:endParaRPr i="1"/>
          </a:p>
          <a:p>
            <a:pPr indent="-274320" lvl="0" marL="27432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Constantia"/>
              <a:buNone/>
            </a:pPr>
            <a:r>
              <a:rPr lang="en-US"/>
              <a:t>Contains sinigrin (glycoside)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Constantia"/>
              <a:buNone/>
            </a:pPr>
            <a:r>
              <a:rPr lang="en-US"/>
              <a:t>Uses: 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Constantia"/>
              <a:buNone/>
            </a:pPr>
            <a:r>
              <a:rPr lang="en-US"/>
              <a:t>1. Rubefacient بعمل dilation مثل حرارة وبعدها منبطل حاسين بالألم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Constantia"/>
              <a:buNone/>
            </a:pPr>
            <a:r>
              <a:rPr lang="en-US"/>
              <a:t>2. Counter irritant 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Constantia"/>
              <a:buNone/>
            </a:pPr>
            <a:r>
              <a:rPr lang="en-US"/>
              <a:t>3. Emetic.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Constantia"/>
              <a:buNone/>
            </a:pPr>
            <a:r>
              <a:rPr lang="en-US"/>
              <a:t>4. Condiment.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Constantia"/>
              <a:buNone/>
            </a:pPr>
            <a:r>
              <a:rPr i="1" lang="en-US"/>
              <a:t> واله طعم لاذع برضو</a:t>
            </a:r>
            <a:endParaRPr i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as_01" id="359" name="Google Shape;359;p54">
            <a:hlinkClick action="ppaction://hlinksldjump"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25" y="0"/>
            <a:ext cx="52101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s_02" id="360" name="Google Shape;360;p54">
            <a:hlinkClick action="ppaction://hlinksldjump" r:id="rId5"/>
          </p:cNvPr>
          <p:cNvPicPr preferRelativeResize="0"/>
          <p:nvPr>
            <p:ph idx="2" type="body"/>
          </p:nvPr>
        </p:nvPicPr>
        <p:blipFill rotWithShape="1">
          <a:blip r:embed="rId6">
            <a:alphaModFix/>
          </a:blip>
          <a:srcRect b="0" l="10530" r="10530" t="0"/>
          <a:stretch/>
        </p:blipFill>
        <p:spPr>
          <a:xfrm>
            <a:off x="4648200" y="1920875"/>
            <a:ext cx="4038600" cy="4433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0" y="1935480"/>
            <a:ext cx="8915400" cy="4922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en-US"/>
              <a:t>Guar </a:t>
            </a:r>
            <a:r>
              <a:rPr lang="en-US">
                <a:solidFill>
                  <a:srgbClr val="9D3232"/>
                </a:solidFill>
              </a:rPr>
              <a:t>gum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i="1" lang="en-US">
                <a:solidFill>
                  <a:schemeClr val="accent1"/>
                </a:solidFill>
              </a:rPr>
              <a:t>Cyamopsis tetragonolobus </a:t>
            </a:r>
            <a:r>
              <a:rPr lang="en-US">
                <a:solidFill>
                  <a:schemeClr val="accent1"/>
                </a:solidFill>
              </a:rPr>
              <a:t> 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Family: Leguminosae</a:t>
            </a:r>
            <a:endParaRPr i="1"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Guar gum is obtained from the ground endosperms of the seeds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The flour is a source of fiber and used as an adjunct in the treatment of diabetes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Constituents: polysaccharides composed of straight and branched chains of D-galactose and D-mannose polymers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Uses:</a:t>
            </a:r>
            <a:endParaRPr/>
          </a:p>
          <a:p>
            <a:pPr indent="-246888" lvl="1" marL="640080" rtl="0" algn="l">
              <a:spcBef>
                <a:spcPts val="444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The flour reduces pre- and postprandial glucose levels and is usually given with meals</a:t>
            </a:r>
            <a:endParaRPr/>
          </a:p>
          <a:p>
            <a:pPr indent="-246888" lvl="1" marL="640080" rtl="0" algn="l">
              <a:spcBef>
                <a:spcPts val="444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Lowers blood lipid levels </a:t>
            </a:r>
            <a:endParaRPr/>
          </a:p>
          <a:p>
            <a:pPr indent="-246888" lvl="1" marL="640080" rtl="0" algn="l">
              <a:spcBef>
                <a:spcPts val="444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Used as tablet binder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oeh-168" id="365" name="Google Shape;365;p55">
            <a:hlinkClick action="ppaction://hlinksldjump"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23114" l="0" r="0" t="23114"/>
          <a:stretch/>
        </p:blipFill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Nocturnal leg cramps</a:t>
            </a:r>
            <a:endParaRPr/>
          </a:p>
        </p:txBody>
      </p:sp>
      <p:sp>
        <p:nvSpPr>
          <p:cNvPr id="371" name="Google Shape;371;p56"/>
          <p:cNvSpPr txBox="1"/>
          <p:nvPr>
            <p:ph idx="1" type="body"/>
          </p:nvPr>
        </p:nvSpPr>
        <p:spPr>
          <a:xfrm>
            <a:off x="0" y="1935480"/>
            <a:ext cx="91440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Night cramps are common in elderly people, and particularly in patients with liver disease such as cirrhosis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>
                <a:solidFill>
                  <a:srgbClr val="3366FF"/>
                </a:solidFill>
              </a:rPr>
              <a:t>Quinine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Isolated from the bark of Cinchona species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Quinine salts can be effective in reducing incidence of leg cramps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Should be avoided for routine use in the muscle cramps because of cardiac toxicity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Drugs used in gout</a:t>
            </a:r>
            <a:endParaRPr/>
          </a:p>
        </p:txBody>
      </p:sp>
      <p:sp>
        <p:nvSpPr>
          <p:cNvPr id="377" name="Google Shape;377;p57"/>
          <p:cNvSpPr txBox="1"/>
          <p:nvPr>
            <p:ph idx="1" type="body"/>
          </p:nvPr>
        </p:nvSpPr>
        <p:spPr>
          <a:xfrm>
            <a:off x="0" y="1935480"/>
            <a:ext cx="91440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Gout is a very painful, localized inflammation of the joints (particularly those of the thumb and big toe)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Caused by </a:t>
            </a:r>
            <a:r>
              <a:rPr lang="en-US">
                <a:solidFill>
                  <a:srgbClr val="FF0000"/>
                </a:solidFill>
              </a:rPr>
              <a:t>hyperuricaemia</a:t>
            </a:r>
            <a:r>
              <a:rPr lang="en-US"/>
              <a:t> and the consequent formation of </a:t>
            </a:r>
            <a:r>
              <a:rPr lang="en-US">
                <a:solidFill>
                  <a:srgbClr val="FF0000"/>
                </a:solidFill>
              </a:rPr>
              <a:t>needle-like crystals</a:t>
            </a:r>
            <a:r>
              <a:rPr lang="en-US"/>
              <a:t> of uric acid in the joint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For prevention, the xanthine oxidase inhibitor allopurinol is the drug of choice أدوية ودايت</a:t>
            </a:r>
            <a:br>
              <a:rPr lang="en-US"/>
            </a:br>
            <a:r>
              <a:rPr lang="en-US"/>
              <a:t>Catabolism for meat داء الملوك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Acute gout is normally treated with indomethacin or other NSAIDs, but, if inappropriate, colchicine can be used</a:t>
            </a:r>
            <a:br>
              <a:rPr lang="en-US"/>
            </a:br>
            <a:r>
              <a:rPr lang="en-US"/>
              <a:t>النقرس مؤلم كثير مشكلة بتراكم اليوريك أسيد عادةً باصبع الرجل الكبير ممكن توصل المفاصل 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Drugs used in gout</a:t>
            </a:r>
            <a:endParaRPr/>
          </a:p>
        </p:txBody>
      </p:sp>
      <p:sp>
        <p:nvSpPr>
          <p:cNvPr id="383" name="Google Shape;383;p58"/>
          <p:cNvSpPr txBox="1"/>
          <p:nvPr>
            <p:ph idx="1" type="body"/>
          </p:nvPr>
        </p:nvSpPr>
        <p:spPr>
          <a:xfrm>
            <a:off x="0" y="1981200"/>
            <a:ext cx="9144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en-US">
                <a:solidFill>
                  <a:srgbClr val="3366FF"/>
                </a:solidFill>
              </a:rPr>
              <a:t>Colchicine</a:t>
            </a:r>
            <a:endParaRPr>
              <a:solidFill>
                <a:srgbClr val="3366FF"/>
              </a:solidFill>
            </a:endParaRPr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Colchine is a pure alkaloid extracted from the </a:t>
            </a:r>
            <a:r>
              <a:rPr lang="en-US">
                <a:solidFill>
                  <a:srgbClr val="9D3232"/>
                </a:solidFill>
              </a:rPr>
              <a:t>corms</a:t>
            </a:r>
            <a:r>
              <a:rPr lang="en-US"/>
              <a:t> and </a:t>
            </a:r>
            <a:r>
              <a:rPr lang="en-US">
                <a:solidFill>
                  <a:srgbClr val="9D3232"/>
                </a:solidFill>
              </a:rPr>
              <a:t>flowers </a:t>
            </a:r>
            <a:r>
              <a:rPr lang="en-US"/>
              <a:t>of </a:t>
            </a:r>
            <a:r>
              <a:rPr i="1" lang="en-US">
                <a:solidFill>
                  <a:srgbClr val="4A734A"/>
                </a:solidFill>
              </a:rPr>
              <a:t>Colchicum autumnale</a:t>
            </a:r>
            <a:endParaRPr>
              <a:solidFill>
                <a:srgbClr val="4A734A"/>
              </a:solidFill>
            </a:endParaRPr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Family: Liliaceae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The plant extract is not used because colchicine is highly toxic and the dose must be rigorously controlled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Colchicine is used in the acute phase of gout, particularly when NSAIDs are either ineffective or contraindicated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Colchicine is occasionally also used as prophylaxis for Mediterranean familial fever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Colchicine causes gastrointestinal upsets such as nausea, vomiting, abdominal pain</a:t>
            </a:r>
            <a:endParaRPr/>
          </a:p>
        </p:txBody>
      </p:sp>
      <p:pic>
        <p:nvPicPr>
          <p:cNvPr descr="colch.jpg" id="384" name="Google Shape;38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381000"/>
            <a:ext cx="239077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0" y="1219200"/>
            <a:ext cx="9144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/>
              <a:t>Fenugreek  الحلبة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i="1" lang="en-US">
                <a:solidFill>
                  <a:schemeClr val="accent1"/>
                </a:solidFill>
              </a:rPr>
              <a:t>Trigonella foenum-graecum</a:t>
            </a:r>
            <a:endParaRPr i="1">
              <a:solidFill>
                <a:schemeClr val="accent1"/>
              </a:solidFill>
            </a:endParaRPr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Part used </a:t>
            </a:r>
            <a:r>
              <a:rPr lang="en-US">
                <a:solidFill>
                  <a:srgbClr val="9D3232"/>
                </a:solidFill>
              </a:rPr>
              <a:t>seeds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Uses: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Glucose lowering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Indigestion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Galactagogue (induces lactation)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Hypocholesterolemic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 i="1"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descr="trigonella-foenum-graecum.jpg" id="142" name="Google Shape;1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0512" y="1143000"/>
            <a:ext cx="3247264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inn_02" id="147" name="Google Shape;147;p21">
            <a:hlinkClick action="ppaction://hlinksldjump"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533400"/>
            <a:ext cx="67818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2667000" y="0"/>
            <a:ext cx="4191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Cinnamomum cassia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innamon1" id="153" name="Google Shape;153;p22">
            <a:hlinkClick action="ppaction://hlinksldjump"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1600200" y="457200"/>
            <a:ext cx="22860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1981200" y="765175"/>
            <a:ext cx="39433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80C"/>
                </a:solidFill>
                <a:latin typeface="Constantia"/>
                <a:ea typeface="Constantia"/>
                <a:cs typeface="Constantia"/>
                <a:sym typeface="Constantia"/>
              </a:rPr>
              <a:t>Cinnamomum zeylanicum</a:t>
            </a:r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0" y="1143000"/>
            <a:ext cx="4562475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80C"/>
                </a:solidFill>
                <a:latin typeface="Constantia"/>
                <a:ea typeface="Constantia"/>
                <a:cs typeface="Constantia"/>
                <a:sym typeface="Constantia"/>
              </a:rPr>
              <a:t>The bark inner surface : yellowish brown, while the external bark surface dark brown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lang="en-US" sz="4500"/>
              <a:t>Cinnamon </a:t>
            </a:r>
            <a:r>
              <a:rPr lang="en-US" sz="4500">
                <a:solidFill>
                  <a:srgbClr val="9D3232"/>
                </a:solidFill>
              </a:rPr>
              <a:t>bark</a:t>
            </a:r>
            <a:endParaRPr sz="4500">
              <a:solidFill>
                <a:srgbClr val="9D3232"/>
              </a:solidFill>
            </a:endParaRPr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0" y="1600200"/>
            <a:ext cx="9296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b="1" i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Cinnamomum zeylanicum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(Ceylon Cinnamon) (Srilanka)</a:t>
            </a:r>
            <a:endParaRPr/>
          </a:p>
          <a:p>
            <a:pPr indent="-274320" lvl="0" marL="274320" rtl="0" algn="l">
              <a:spcBef>
                <a:spcPts val="496"/>
              </a:spcBef>
              <a:spcAft>
                <a:spcPts val="0"/>
              </a:spcAft>
              <a:buSzPct val="95000"/>
              <a:buChar char="⚫"/>
            </a:pPr>
            <a:r>
              <a:rPr b="1" i="1" lang="en-US" sz="3200">
                <a:solidFill>
                  <a:srgbClr val="72A376"/>
                </a:solidFill>
                <a:latin typeface="Arial"/>
                <a:ea typeface="Arial"/>
                <a:cs typeface="Arial"/>
                <a:sym typeface="Arial"/>
              </a:rPr>
              <a:t>Cinnamomum cassia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(Chinese Cinnamon)</a:t>
            </a:r>
            <a:endParaRPr/>
          </a:p>
          <a:p>
            <a:pPr indent="-274320" lvl="0" marL="274320" rtl="0" algn="l">
              <a:spcBef>
                <a:spcPts val="496"/>
              </a:spcBef>
              <a:spcAft>
                <a:spcPts val="0"/>
              </a:spcAft>
              <a:buSzPct val="95000"/>
              <a:buChar char="⚫"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Family : Lauraceaea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SzPct val="95000"/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Constituents :      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SzPct val="95000"/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     1.</a:t>
            </a:r>
            <a:r>
              <a:rPr b="1" lang="en-US" sz="3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Cinnamon oil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(volatile oil ): </a:t>
            </a:r>
            <a:r>
              <a:rPr b="1" lang="en-US" sz="3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Eugenol</a:t>
            </a:r>
            <a:endParaRPr b="1" sz="32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SzPct val="95000"/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     2. Mucilage (mannitol)             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SzPct val="95000"/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     3. Sugars                     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SzPct val="95000"/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     4. Starch                   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SzPct val="95000"/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     5. Tannins 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SzPct val="95000"/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Cinnamomum</a:t>
            </a:r>
            <a:r>
              <a:rPr b="1" lang="en-US" sz="4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cassia has the same constituents except eugenol .</a:t>
            </a:r>
            <a:endParaRPr/>
          </a:p>
          <a:p>
            <a:pPr indent="-124714" lvl="0" marL="274320" rtl="0" algn="l">
              <a:spcBef>
                <a:spcPts val="496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rtl="0" algn="l">
              <a:spcBef>
                <a:spcPts val="496"/>
              </a:spcBef>
              <a:spcAft>
                <a:spcPts val="0"/>
              </a:spcAft>
              <a:buSzPct val="950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3810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80C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080C"/>
                </a:solidFill>
                <a:latin typeface="Arial"/>
                <a:ea typeface="Arial"/>
                <a:cs typeface="Arial"/>
                <a:sym typeface="Arial"/>
              </a:rPr>
              <a:t>Cinnamon Uses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457200" y="16764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09600" lvl="0" marL="609600" rtl="0" algn="l">
              <a:spcBef>
                <a:spcPts val="0"/>
              </a:spcBef>
              <a:spcAft>
                <a:spcPts val="0"/>
              </a:spcAft>
              <a:buSzPts val="3420"/>
              <a:buFont typeface="Noto Sans Symbols"/>
              <a:buAutoNum type="arabicPeriod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Carminative.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spcBef>
                <a:spcPts val="720"/>
              </a:spcBef>
              <a:spcAft>
                <a:spcPts val="0"/>
              </a:spcAft>
              <a:buSzPts val="3420"/>
              <a:buFont typeface="Noto Sans Symbols"/>
              <a:buAutoNum type="arabicPeriod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Flavoring agent.</a:t>
            </a:r>
            <a:endParaRPr/>
          </a:p>
          <a:p>
            <a:pPr indent="-609600" lvl="0" marL="609600" rtl="0" algn="l">
              <a:spcBef>
                <a:spcPts val="720"/>
              </a:spcBef>
              <a:spcAft>
                <a:spcPts val="0"/>
              </a:spcAft>
              <a:buSzPts val="3420"/>
              <a:buFont typeface="Noto Sans Symbols"/>
              <a:buAutoNum type="arabicPeriod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Antiseptic.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spcBef>
                <a:spcPts val="720"/>
              </a:spcBef>
              <a:spcAft>
                <a:spcPts val="0"/>
              </a:spcAft>
              <a:buSzPts val="3420"/>
              <a:buFont typeface="Noto Sans Symbols"/>
              <a:buAutoNum type="arabicPeriod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Antidiarrheal.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spcBef>
                <a:spcPts val="720"/>
              </a:spcBef>
              <a:spcAft>
                <a:spcPts val="0"/>
              </a:spcAft>
              <a:buSzPts val="3420"/>
              <a:buFont typeface="Noto Sans Symbols"/>
              <a:buAutoNum type="arabicPeriod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Powerful germicide .</a:t>
            </a:r>
            <a:endParaRPr/>
          </a:p>
          <a:p>
            <a:pPr indent="-609600" lvl="0" marL="609600" rtl="0" algn="l">
              <a:spcBef>
                <a:spcPts val="720"/>
              </a:spcBef>
              <a:spcAft>
                <a:spcPts val="0"/>
              </a:spcAft>
              <a:buSzPts val="3420"/>
              <a:buFont typeface="Noto Sans Symbols"/>
              <a:buAutoNum type="arabicPeriod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Hypoglycemic agent.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w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low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