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9144000"/>
  <p:notesSz cx="6858000" cy="9144000"/>
  <p:embeddedFontLst>
    <p:embeddedFont>
      <p:font typeface="Constantia"/>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Constantia-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Constantia-regular.fnt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Constantia-italic.fntdata"/><Relationship Id="rId14" Type="http://schemas.openxmlformats.org/officeDocument/2006/relationships/slide" Target="slides/slide8.xml"/><Relationship Id="rId58" Type="http://schemas.openxmlformats.org/officeDocument/2006/relationships/font" Target="fonts/Constantia-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9EA67E"/>
            </a:gs>
            <a:gs pos="25000">
              <a:srgbClr val="999D79"/>
            </a:gs>
            <a:gs pos="100000">
              <a:srgbClr val="323519"/>
            </a:gs>
          </a:gsLst>
          <a:path path="circle">
            <a:fillToRect b="50%" l="50%" r="50%" t="50%"/>
          </a:path>
          <a:tileRect/>
        </a:gra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AFD5DF"/>
              </a:buClr>
              <a:buSzPts val="5600"/>
              <a:buFont typeface="Calibri"/>
              <a:buNone/>
              <a:defRPr b="1" sz="5600">
                <a:solidFill>
                  <a:srgbClr val="AFD5D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3" name="Google Shape;23;p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2"/>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8" name="Google Shape;88;p12"/>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9" name="Google Shape;89;p1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2" name="Shape 92"/>
        <p:cNvGrpSpPr/>
        <p:nvPr/>
      </p:nvGrpSpPr>
      <p:grpSpPr>
        <a:xfrm>
          <a:off x="0" y="0"/>
          <a:ext cx="0" cy="0"/>
          <a:chOff x="0" y="0"/>
          <a:chExt cx="0" cy="0"/>
        </a:xfrm>
      </p:grpSpPr>
      <p:sp>
        <p:nvSpPr>
          <p:cNvPr id="93" name="Google Shape;93;p13"/>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4" name="Google Shape;94;p13"/>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5" name="Google Shape;95;p13"/>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3"/>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7" name="Google Shape;97;p1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13"/>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sp>
      <p:sp>
        <p:nvSpPr>
          <p:cNvPr id="101" name="Google Shape;101;p13"/>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7E967E">
                  <a:alpha val="44705"/>
                </a:srgbClr>
              </a:gs>
              <a:gs pos="100000">
                <a:srgbClr val="8BBFCD">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102" name="Google Shape;102;p13"/>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498A1">
                  <a:alpha val="29803"/>
                </a:srgbClr>
              </a:gs>
              <a:gs pos="80000">
                <a:srgbClr val="95B695">
                  <a:alpha val="44705"/>
                </a:srgbClr>
              </a:gs>
              <a:gs pos="100000">
                <a:srgbClr val="95B695">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3" name="Shape 103"/>
        <p:cNvGrpSpPr/>
        <p:nvPr/>
      </p:nvGrpSpPr>
      <p:grpSpPr>
        <a:xfrm>
          <a:off x="0" y="0"/>
          <a:ext cx="0" cy="0"/>
          <a:chOff x="0" y="0"/>
          <a:chExt cx="0" cy="0"/>
        </a:xfrm>
      </p:grpSpPr>
      <p:sp>
        <p:nvSpPr>
          <p:cNvPr id="104" name="Google Shape;104;p1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4"/>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6" name="Google Shape;106;p1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9" name="Shape 109"/>
        <p:cNvGrpSpPr/>
        <p:nvPr/>
      </p:nvGrpSpPr>
      <p:grpSpPr>
        <a:xfrm>
          <a:off x="0" y="0"/>
          <a:ext cx="0" cy="0"/>
          <a:chOff x="0" y="0"/>
          <a:chExt cx="0" cy="0"/>
        </a:xfrm>
      </p:grpSpPr>
      <p:sp>
        <p:nvSpPr>
          <p:cNvPr id="110" name="Google Shape;110;p15"/>
          <p:cNvSpPr txBox="1"/>
          <p:nvPr>
            <p:ph type="title"/>
          </p:nvPr>
        </p:nvSpPr>
        <p:spPr>
          <a:xfrm rot="5400000">
            <a:off x="5052219" y="2491582"/>
            <a:ext cx="5211763" cy="20574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5"/>
          <p:cNvSpPr txBox="1"/>
          <p:nvPr>
            <p:ph idx="1" type="body"/>
          </p:nvPr>
        </p:nvSpPr>
        <p:spPr>
          <a:xfrm rot="5400000">
            <a:off x="861219" y="510382"/>
            <a:ext cx="5211763" cy="6019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2" name="Google Shape;112;p1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0" name="Google Shape;40;p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43" name="Shape 43"/>
        <p:cNvGrpSpPr/>
        <p:nvPr/>
      </p:nvGrpSpPr>
      <p:grpSpPr>
        <a:xfrm>
          <a:off x="0" y="0"/>
          <a:ext cx="0" cy="0"/>
          <a:chOff x="0" y="0"/>
          <a:chExt cx="0" cy="0"/>
        </a:xfrm>
      </p:grpSpPr>
      <p:sp>
        <p:nvSpPr>
          <p:cNvPr id="44" name="Google Shape;44;p5"/>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5" name="Google Shape;45;p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sz="1200">
                <a:solidFill>
                  <a:srgbClr val="626551"/>
                </a:solidFill>
                <a:latin typeface="Constantia"/>
                <a:ea typeface="Constantia"/>
                <a:cs typeface="Constantia"/>
                <a:sym typeface="Constantia"/>
              </a:defRPr>
            </a:lvl1pPr>
            <a:lvl2pPr indent="0" lvl="1" marL="0" algn="r">
              <a:spcBef>
                <a:spcPts val="0"/>
              </a:spcBef>
              <a:buNone/>
              <a:defRPr sz="1200">
                <a:solidFill>
                  <a:srgbClr val="626551"/>
                </a:solidFill>
                <a:latin typeface="Constantia"/>
                <a:ea typeface="Constantia"/>
                <a:cs typeface="Constantia"/>
                <a:sym typeface="Constantia"/>
              </a:defRPr>
            </a:lvl2pPr>
            <a:lvl3pPr indent="0" lvl="2" marL="0" algn="r">
              <a:spcBef>
                <a:spcPts val="0"/>
              </a:spcBef>
              <a:buNone/>
              <a:defRPr sz="1200">
                <a:solidFill>
                  <a:srgbClr val="626551"/>
                </a:solidFill>
                <a:latin typeface="Constantia"/>
                <a:ea typeface="Constantia"/>
                <a:cs typeface="Constantia"/>
                <a:sym typeface="Constantia"/>
              </a:defRPr>
            </a:lvl3pPr>
            <a:lvl4pPr indent="0" lvl="3" marL="0" algn="r">
              <a:spcBef>
                <a:spcPts val="0"/>
              </a:spcBef>
              <a:buNone/>
              <a:defRPr sz="1200">
                <a:solidFill>
                  <a:srgbClr val="626551"/>
                </a:solidFill>
                <a:latin typeface="Constantia"/>
                <a:ea typeface="Constantia"/>
                <a:cs typeface="Constantia"/>
                <a:sym typeface="Constantia"/>
              </a:defRPr>
            </a:lvl4pPr>
            <a:lvl5pPr indent="0" lvl="4" marL="0" algn="r">
              <a:spcBef>
                <a:spcPts val="0"/>
              </a:spcBef>
              <a:buNone/>
              <a:defRPr sz="1200">
                <a:solidFill>
                  <a:srgbClr val="626551"/>
                </a:solidFill>
                <a:latin typeface="Constantia"/>
                <a:ea typeface="Constantia"/>
                <a:cs typeface="Constantia"/>
                <a:sym typeface="Constantia"/>
              </a:defRPr>
            </a:lvl5pPr>
            <a:lvl6pPr indent="0" lvl="5" marL="0" algn="r">
              <a:spcBef>
                <a:spcPts val="0"/>
              </a:spcBef>
              <a:buNone/>
              <a:defRPr sz="1200">
                <a:solidFill>
                  <a:srgbClr val="626551"/>
                </a:solidFill>
                <a:latin typeface="Constantia"/>
                <a:ea typeface="Constantia"/>
                <a:cs typeface="Constantia"/>
                <a:sym typeface="Constantia"/>
              </a:defRPr>
            </a:lvl6pPr>
            <a:lvl7pPr indent="0" lvl="6" marL="0" algn="r">
              <a:spcBef>
                <a:spcPts val="0"/>
              </a:spcBef>
              <a:buNone/>
              <a:defRPr sz="1200">
                <a:solidFill>
                  <a:srgbClr val="626551"/>
                </a:solidFill>
                <a:latin typeface="Constantia"/>
                <a:ea typeface="Constantia"/>
                <a:cs typeface="Constantia"/>
                <a:sym typeface="Constantia"/>
              </a:defRPr>
            </a:lvl7pPr>
            <a:lvl8pPr indent="0" lvl="7" marL="0" algn="r">
              <a:spcBef>
                <a:spcPts val="0"/>
              </a:spcBef>
              <a:buNone/>
              <a:defRPr sz="1200">
                <a:solidFill>
                  <a:srgbClr val="626551"/>
                </a:solidFill>
                <a:latin typeface="Constantia"/>
                <a:ea typeface="Constantia"/>
                <a:cs typeface="Constantia"/>
                <a:sym typeface="Constantia"/>
              </a:defRPr>
            </a:lvl8pPr>
            <a:lvl9pPr indent="0" lvl="8" marL="0" algn="r">
              <a:spcBef>
                <a:spcPts val="0"/>
              </a:spcBef>
              <a:buNone/>
              <a:defRPr sz="1200">
                <a:solidFill>
                  <a:srgbClr val="6265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9EA67E"/>
            </a:gs>
            <a:gs pos="25000">
              <a:srgbClr val="999D79"/>
            </a:gs>
            <a:gs pos="100000">
              <a:srgbClr val="323519"/>
            </a:gs>
          </a:gsLst>
          <a:path path="circle">
            <a:fillToRect b="50%" l="50%" r="50%" t="50%"/>
          </a:path>
          <a:tileRect/>
        </a:gradFill>
      </p:bgPr>
    </p:bg>
    <p:spTree>
      <p:nvGrpSpPr>
        <p:cNvPr id="52" name="Shape 52"/>
        <p:cNvGrpSpPr/>
        <p:nvPr/>
      </p:nvGrpSpPr>
      <p:grpSpPr>
        <a:xfrm>
          <a:off x="0" y="0"/>
          <a:ext cx="0" cy="0"/>
          <a:chOff x="0" y="0"/>
          <a:chExt cx="0" cy="0"/>
        </a:xfrm>
      </p:grpSpPr>
      <p:sp>
        <p:nvSpPr>
          <p:cNvPr id="53" name="Google Shape;53;p7"/>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AFD5DF"/>
              </a:buClr>
              <a:buSzPts val="5600"/>
              <a:buFont typeface="Calibri"/>
              <a:buNone/>
              <a:defRPr b="1" sz="5600">
                <a:solidFill>
                  <a:srgbClr val="AFD5D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55" name="Google Shape;55;p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9EA67E"/>
            </a:gs>
            <a:gs pos="25000">
              <a:srgbClr val="999D79"/>
            </a:gs>
            <a:gs pos="100000">
              <a:srgbClr val="323519"/>
            </a:gs>
          </a:gsLst>
          <a:path path="circle">
            <a:fillToRect b="50%" l="50%" r="50%" t="50%"/>
          </a:path>
          <a:tileRect/>
        </a:gradFill>
      </p:bgPr>
    </p:bg>
    <p:spTree>
      <p:nvGrpSpPr>
        <p:cNvPr id="58" name="Shape 58"/>
        <p:cNvGrpSpPr/>
        <p:nvPr/>
      </p:nvGrpSpPr>
      <p:grpSpPr>
        <a:xfrm>
          <a:off x="0" y="0"/>
          <a:ext cx="0" cy="0"/>
          <a:chOff x="0" y="0"/>
          <a:chExt cx="0" cy="0"/>
        </a:xfrm>
      </p:grpSpPr>
      <p:sp>
        <p:nvSpPr>
          <p:cNvPr id="59" name="Google Shape;59;p8"/>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C8C7B7"/>
              </a:buClr>
              <a:buSzPts val="5600"/>
              <a:buFont typeface="Calibri"/>
              <a:buNone/>
              <a:defRPr b="1" sz="5600" cap="none">
                <a:solidFill>
                  <a:srgbClr val="C8C7B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1" name="Google Shape;61;p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4" name="Shape 64"/>
        <p:cNvGrpSpPr/>
        <p:nvPr/>
      </p:nvGrpSpPr>
      <p:grpSpPr>
        <a:xfrm>
          <a:off x="0" y="0"/>
          <a:ext cx="0" cy="0"/>
          <a:chOff x="0" y="0"/>
          <a:chExt cx="0" cy="0"/>
        </a:xfrm>
      </p:grpSpPr>
      <p:sp>
        <p:nvSpPr>
          <p:cNvPr id="65" name="Google Shape;65;p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9"/>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9"/>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8" name="Google Shape;68;p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 name="Shape 71"/>
        <p:cNvGrpSpPr/>
        <p:nvPr/>
      </p:nvGrpSpPr>
      <p:grpSpPr>
        <a:xfrm>
          <a:off x="0" y="0"/>
          <a:ext cx="0" cy="0"/>
          <a:chOff x="0" y="0"/>
          <a:chExt cx="0" cy="0"/>
        </a:xfrm>
      </p:grpSpPr>
      <p:sp>
        <p:nvSpPr>
          <p:cNvPr id="72" name="Google Shape;72;p1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0"/>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4" name="Google Shape;74;p10"/>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5" name="Google Shape;75;p10"/>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6" name="Google Shape;76;p10"/>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1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1"/>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1"/>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7E967E">
                  <a:alpha val="44705"/>
                </a:srgbClr>
              </a:gs>
              <a:gs pos="100000">
                <a:srgbClr val="8BBFCD">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1" name="Google Shape;11;p1"/>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498A1">
                  <a:alpha val="29803"/>
                </a:srgbClr>
              </a:gs>
              <a:gs pos="80000">
                <a:srgbClr val="95B695">
                  <a:alpha val="44705"/>
                </a:srgbClr>
              </a:gs>
              <a:gs pos="100000">
                <a:srgbClr val="95B695">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2" name="Google Shape;12;p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FE0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FE0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6" name="Google Shape;16;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FE0D3"/>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FE0D3"/>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FE0D3"/>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FE0D3"/>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FE0D3"/>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FE0D3"/>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FE0D3"/>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FE0D3"/>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FE0D3"/>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1"/>
          <p:cNvGrpSpPr/>
          <p:nvPr/>
        </p:nvGrpSpPr>
        <p:grpSpPr>
          <a:xfrm>
            <a:off x="-29294" y="-16113"/>
            <a:ext cx="9198255" cy="1086266"/>
            <a:chOff x="-29322" y="-1971"/>
            <a:chExt cx="9198255" cy="1086266"/>
          </a:xfrm>
        </p:grpSpPr>
        <p:sp>
          <p:nvSpPr>
            <p:cNvPr id="18" name="Google Shape;18;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93B3B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26" name="Shape 26"/>
        <p:cNvGrpSpPr/>
        <p:nvPr/>
      </p:nvGrpSpPr>
      <p:grpSpPr>
        <a:xfrm>
          <a:off x="0" y="0"/>
          <a:ext cx="0" cy="0"/>
          <a:chOff x="0" y="0"/>
          <a:chExt cx="0" cy="0"/>
        </a:xfrm>
      </p:grpSpPr>
      <p:sp>
        <p:nvSpPr>
          <p:cNvPr id="27" name="Google Shape;27;p3"/>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7E967E">
                  <a:alpha val="44705"/>
                </a:srgbClr>
              </a:gs>
              <a:gs pos="100000">
                <a:srgbClr val="8BBFCD">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8" name="Google Shape;28;p3"/>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498A1">
                  <a:alpha val="29803"/>
                </a:srgbClr>
              </a:gs>
              <a:gs pos="80000">
                <a:srgbClr val="95B695">
                  <a:alpha val="44705"/>
                </a:srgbClr>
              </a:gs>
              <a:gs pos="100000">
                <a:srgbClr val="95B695">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 name="Google Shape;29;p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1" name="Google Shape;31;p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6265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2" name="Google Shape;32;p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6265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3" name="Google Shape;33;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626551"/>
                </a:solidFill>
                <a:latin typeface="Constantia"/>
                <a:ea typeface="Constantia"/>
                <a:cs typeface="Constantia"/>
                <a:sym typeface="Constantia"/>
              </a:defRPr>
            </a:lvl1pPr>
            <a:lvl2pPr indent="0" lvl="1" marL="0" marR="0" rtl="0" algn="r">
              <a:spcBef>
                <a:spcPts val="0"/>
              </a:spcBef>
              <a:buNone/>
              <a:defRPr b="0" sz="1200" u="none">
                <a:solidFill>
                  <a:srgbClr val="626551"/>
                </a:solidFill>
                <a:latin typeface="Constantia"/>
                <a:ea typeface="Constantia"/>
                <a:cs typeface="Constantia"/>
                <a:sym typeface="Constantia"/>
              </a:defRPr>
            </a:lvl2pPr>
            <a:lvl3pPr indent="0" lvl="2" marL="0" marR="0" rtl="0" algn="r">
              <a:spcBef>
                <a:spcPts val="0"/>
              </a:spcBef>
              <a:buNone/>
              <a:defRPr b="0" sz="1200" u="none">
                <a:solidFill>
                  <a:srgbClr val="626551"/>
                </a:solidFill>
                <a:latin typeface="Constantia"/>
                <a:ea typeface="Constantia"/>
                <a:cs typeface="Constantia"/>
                <a:sym typeface="Constantia"/>
              </a:defRPr>
            </a:lvl3pPr>
            <a:lvl4pPr indent="0" lvl="3" marL="0" marR="0" rtl="0" algn="r">
              <a:spcBef>
                <a:spcPts val="0"/>
              </a:spcBef>
              <a:buNone/>
              <a:defRPr b="0" sz="1200" u="none">
                <a:solidFill>
                  <a:srgbClr val="626551"/>
                </a:solidFill>
                <a:latin typeface="Constantia"/>
                <a:ea typeface="Constantia"/>
                <a:cs typeface="Constantia"/>
                <a:sym typeface="Constantia"/>
              </a:defRPr>
            </a:lvl4pPr>
            <a:lvl5pPr indent="0" lvl="4" marL="0" marR="0" rtl="0" algn="r">
              <a:spcBef>
                <a:spcPts val="0"/>
              </a:spcBef>
              <a:buNone/>
              <a:defRPr b="0" sz="1200" u="none">
                <a:solidFill>
                  <a:srgbClr val="626551"/>
                </a:solidFill>
                <a:latin typeface="Constantia"/>
                <a:ea typeface="Constantia"/>
                <a:cs typeface="Constantia"/>
                <a:sym typeface="Constantia"/>
              </a:defRPr>
            </a:lvl5pPr>
            <a:lvl6pPr indent="0" lvl="5" marL="0" marR="0" rtl="0" algn="r">
              <a:spcBef>
                <a:spcPts val="0"/>
              </a:spcBef>
              <a:buNone/>
              <a:defRPr b="0" sz="1200" u="none">
                <a:solidFill>
                  <a:srgbClr val="626551"/>
                </a:solidFill>
                <a:latin typeface="Constantia"/>
                <a:ea typeface="Constantia"/>
                <a:cs typeface="Constantia"/>
                <a:sym typeface="Constantia"/>
              </a:defRPr>
            </a:lvl6pPr>
            <a:lvl7pPr indent="0" lvl="6" marL="0" marR="0" rtl="0" algn="r">
              <a:spcBef>
                <a:spcPts val="0"/>
              </a:spcBef>
              <a:buNone/>
              <a:defRPr b="0" sz="1200" u="none">
                <a:solidFill>
                  <a:srgbClr val="626551"/>
                </a:solidFill>
                <a:latin typeface="Constantia"/>
                <a:ea typeface="Constantia"/>
                <a:cs typeface="Constantia"/>
                <a:sym typeface="Constantia"/>
              </a:defRPr>
            </a:lvl7pPr>
            <a:lvl8pPr indent="0" lvl="7" marL="0" marR="0" rtl="0" algn="r">
              <a:spcBef>
                <a:spcPts val="0"/>
              </a:spcBef>
              <a:buNone/>
              <a:defRPr b="0" sz="1200" u="none">
                <a:solidFill>
                  <a:srgbClr val="626551"/>
                </a:solidFill>
                <a:latin typeface="Constantia"/>
                <a:ea typeface="Constantia"/>
                <a:cs typeface="Constantia"/>
                <a:sym typeface="Constantia"/>
              </a:defRPr>
            </a:lvl8pPr>
            <a:lvl9pPr indent="0" lvl="8" marL="0" marR="0" rtl="0" algn="r">
              <a:spcBef>
                <a:spcPts val="0"/>
              </a:spcBef>
              <a:buNone/>
              <a:defRPr b="0" sz="1200" u="none">
                <a:solidFill>
                  <a:srgbClr val="62655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34" name="Google Shape;34;p3"/>
          <p:cNvGrpSpPr/>
          <p:nvPr/>
        </p:nvGrpSpPr>
        <p:grpSpPr>
          <a:xfrm>
            <a:off x="-29294" y="-16113"/>
            <a:ext cx="9198255" cy="1086266"/>
            <a:chOff x="-29322" y="-1971"/>
            <a:chExt cx="9198255" cy="1086266"/>
          </a:xfrm>
        </p:grpSpPr>
        <p:sp>
          <p:nvSpPr>
            <p:cNvPr id="35" name="Google Shape;35;p3"/>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93B3B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6" name="Google Shape;36;p3"/>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g"/><Relationship Id="rId4" Type="http://schemas.openxmlformats.org/officeDocument/2006/relationships/image" Target="../media/image23.jpg"/><Relationship Id="rId5"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5.jpg"/><Relationship Id="rId5" Type="http://schemas.openxmlformats.org/officeDocument/2006/relationships/image" Target="../media/image5.jpg"/><Relationship Id="rId6"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jpg"/><Relationship Id="rId4" Type="http://schemas.openxmlformats.org/officeDocument/2006/relationships/image" Target="../media/image16.jpg"/><Relationship Id="rId5"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jpg"/><Relationship Id="rId4" Type="http://schemas.openxmlformats.org/officeDocument/2006/relationships/image" Target="../media/image1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1.jpg"/><Relationship Id="rId4" Type="http://schemas.openxmlformats.org/officeDocument/2006/relationships/image" Target="../media/image34.png"/><Relationship Id="rId5"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5.jpg"/><Relationship Id="rId4" Type="http://schemas.openxmlformats.org/officeDocument/2006/relationships/image" Target="../media/image2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slide" Target="/ppt/slides/slide4.xml"/><Relationship Id="rId4" Type="http://schemas.openxmlformats.org/officeDocument/2006/relationships/image" Target="../media/image3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2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3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4.xml"/><Relationship Id="rId4" Type="http://schemas.openxmlformats.org/officeDocument/2006/relationships/image" Target="../media/image4.jpg"/><Relationship Id="rId5" Type="http://schemas.openxmlformats.org/officeDocument/2006/relationships/slide" Target="/ppt/slides/slide4.xml"/><Relationship Id="rId6" Type="http://schemas.openxmlformats.org/officeDocument/2006/relationships/slide" Target="/ppt/slid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p>
            <a:pPr indent="0" lvl="0" marL="0" rtl="0" algn="l">
              <a:spcBef>
                <a:spcPts val="0"/>
              </a:spcBef>
              <a:spcAft>
                <a:spcPts val="0"/>
              </a:spcAft>
              <a:buClr>
                <a:srgbClr val="AFD5DF"/>
              </a:buClr>
              <a:buSzPts val="5600"/>
              <a:buFont typeface="Calibri"/>
              <a:buNone/>
            </a:pPr>
            <a:r>
              <a:rPr lang="en-US"/>
              <a:t>Eye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Arial"/>
              <a:buNone/>
            </a:pPr>
            <a:r>
              <a:rPr lang="en-US">
                <a:latin typeface="Arial"/>
                <a:ea typeface="Arial"/>
                <a:cs typeface="Arial"/>
                <a:sym typeface="Arial"/>
              </a:rPr>
              <a:t>Chemical constituents (Bitter) </a:t>
            </a:r>
            <a:endParaRPr>
              <a:latin typeface="Arial"/>
              <a:ea typeface="Arial"/>
              <a:cs typeface="Arial"/>
              <a:sym typeface="Arial"/>
            </a:endParaRPr>
          </a:p>
        </p:txBody>
      </p:sp>
      <p:sp>
        <p:nvSpPr>
          <p:cNvPr id="177" name="Google Shape;177;p2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rmAutofit/>
          </a:bodyPr>
          <a:lstStyle/>
          <a:p>
            <a:pPr indent="-609600" lvl="0" marL="609600" rtl="0" algn="l">
              <a:spcBef>
                <a:spcPts val="0"/>
              </a:spcBef>
              <a:spcAft>
                <a:spcPts val="0"/>
              </a:spcAft>
              <a:buSzPts val="2470"/>
              <a:buFont typeface="Arial"/>
              <a:buAutoNum type="arabicPeriod"/>
            </a:pPr>
            <a:r>
              <a:rPr lang="en-US">
                <a:latin typeface="Arial"/>
                <a:ea typeface="Arial"/>
                <a:cs typeface="Arial"/>
                <a:sym typeface="Arial"/>
              </a:rPr>
              <a:t>Fixed oil 40 -55%</a:t>
            </a:r>
            <a:endParaRPr/>
          </a:p>
          <a:p>
            <a:pPr indent="-609600" lvl="0" marL="609600" rtl="0" algn="l">
              <a:spcBef>
                <a:spcPts val="520"/>
              </a:spcBef>
              <a:spcAft>
                <a:spcPts val="0"/>
              </a:spcAft>
              <a:buSzPts val="2470"/>
              <a:buFont typeface="Arial"/>
              <a:buAutoNum type="arabicPeriod"/>
            </a:pPr>
            <a:r>
              <a:rPr lang="en-US">
                <a:latin typeface="Arial"/>
                <a:ea typeface="Arial"/>
                <a:cs typeface="Arial"/>
                <a:sym typeface="Arial"/>
              </a:rPr>
              <a:t>Proteins </a:t>
            </a:r>
            <a:endParaRPr/>
          </a:p>
          <a:p>
            <a:pPr indent="-609600" lvl="0" marL="609600" rtl="0" algn="l">
              <a:spcBef>
                <a:spcPts val="520"/>
              </a:spcBef>
              <a:spcAft>
                <a:spcPts val="0"/>
              </a:spcAft>
              <a:buSzPts val="2470"/>
              <a:buFont typeface="Arial"/>
              <a:buAutoNum type="arabicPeriod"/>
            </a:pPr>
            <a:r>
              <a:rPr lang="en-US">
                <a:latin typeface="Arial"/>
                <a:ea typeface="Arial"/>
                <a:cs typeface="Arial"/>
                <a:sym typeface="Arial"/>
              </a:rPr>
              <a:t>Enzyme emulsin </a:t>
            </a:r>
            <a:endParaRPr/>
          </a:p>
          <a:p>
            <a:pPr indent="-609600" lvl="0" marL="609600" rtl="0" algn="l">
              <a:spcBef>
                <a:spcPts val="520"/>
              </a:spcBef>
              <a:spcAft>
                <a:spcPts val="0"/>
              </a:spcAft>
              <a:buSzPts val="2470"/>
              <a:buFont typeface="Arial"/>
              <a:buAutoNum type="arabicPeriod"/>
            </a:pPr>
            <a:r>
              <a:rPr lang="en-US">
                <a:latin typeface="Arial"/>
                <a:ea typeface="Arial"/>
                <a:cs typeface="Arial"/>
                <a:sym typeface="Arial"/>
              </a:rPr>
              <a:t>Glycoside : Amygdalin.</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txBox="1"/>
          <p:nvPr>
            <p:ph type="title"/>
          </p:nvPr>
        </p:nvSpPr>
        <p:spPr>
          <a:xfrm>
            <a:off x="0" y="704088"/>
            <a:ext cx="91440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Arial"/>
              <a:buNone/>
            </a:pPr>
            <a:r>
              <a:rPr lang="en-US">
                <a:latin typeface="Arial"/>
                <a:ea typeface="Arial"/>
                <a:cs typeface="Arial"/>
                <a:sym typeface="Arial"/>
              </a:rPr>
              <a:t>Bitter almond Chemical constituents </a:t>
            </a:r>
            <a:endParaRPr/>
          </a:p>
        </p:txBody>
      </p:sp>
      <p:sp>
        <p:nvSpPr>
          <p:cNvPr id="183" name="Google Shape;183;p26"/>
          <p:cNvSpPr txBox="1"/>
          <p:nvPr>
            <p:ph idx="1" type="body"/>
          </p:nvPr>
        </p:nvSpPr>
        <p:spPr>
          <a:xfrm>
            <a:off x="0" y="1981200"/>
            <a:ext cx="9372600" cy="4389120"/>
          </a:xfrm>
          <a:prstGeom prst="rect">
            <a:avLst/>
          </a:prstGeom>
          <a:noFill/>
          <a:ln>
            <a:noFill/>
          </a:ln>
        </p:spPr>
        <p:txBody>
          <a:bodyPr anchorCtr="0" anchor="t" bIns="45700" lIns="91425" spcFirstLastPara="1" rIns="91425" wrap="square" tIns="45700">
            <a:normAutofit/>
          </a:bodyPr>
          <a:lstStyle/>
          <a:p>
            <a:pPr indent="-609600" lvl="0" marL="609600" rtl="0" algn="l">
              <a:spcBef>
                <a:spcPts val="0"/>
              </a:spcBef>
              <a:spcAft>
                <a:spcPts val="0"/>
              </a:spcAft>
              <a:buSzPts val="2470"/>
              <a:buFont typeface="Arial"/>
              <a:buAutoNum type="arabicPeriod"/>
            </a:pPr>
            <a:r>
              <a:rPr lang="en-US">
                <a:latin typeface="Arial"/>
                <a:ea typeface="Arial"/>
                <a:cs typeface="Arial"/>
                <a:sym typeface="Arial"/>
              </a:rPr>
              <a:t>Fixed oil 40 -55%</a:t>
            </a:r>
            <a:endParaRPr/>
          </a:p>
          <a:p>
            <a:pPr indent="-609600" lvl="0" marL="609600" rtl="0" algn="l">
              <a:spcBef>
                <a:spcPts val="520"/>
              </a:spcBef>
              <a:spcAft>
                <a:spcPts val="0"/>
              </a:spcAft>
              <a:buSzPts val="2470"/>
              <a:buFont typeface="Arial"/>
              <a:buAutoNum type="arabicPeriod"/>
            </a:pPr>
            <a:r>
              <a:rPr lang="en-US">
                <a:latin typeface="Arial"/>
                <a:ea typeface="Arial"/>
                <a:cs typeface="Arial"/>
                <a:sym typeface="Arial"/>
              </a:rPr>
              <a:t>Proteins </a:t>
            </a:r>
            <a:endParaRPr/>
          </a:p>
          <a:p>
            <a:pPr indent="-609600" lvl="0" marL="609600" rtl="0" algn="l">
              <a:spcBef>
                <a:spcPts val="520"/>
              </a:spcBef>
              <a:spcAft>
                <a:spcPts val="0"/>
              </a:spcAft>
              <a:buSzPts val="2470"/>
              <a:buFont typeface="Arial"/>
              <a:buAutoNum type="arabicPeriod"/>
            </a:pPr>
            <a:r>
              <a:rPr lang="en-US">
                <a:latin typeface="Arial"/>
                <a:ea typeface="Arial"/>
                <a:cs typeface="Arial"/>
                <a:sym typeface="Arial"/>
              </a:rPr>
              <a:t>Enzyme emulsin </a:t>
            </a:r>
            <a:endParaRPr/>
          </a:p>
          <a:p>
            <a:pPr indent="-609600" lvl="0" marL="609600" rtl="0" algn="l">
              <a:spcBef>
                <a:spcPts val="520"/>
              </a:spcBef>
              <a:spcAft>
                <a:spcPts val="0"/>
              </a:spcAft>
              <a:buSzPts val="2470"/>
              <a:buFont typeface="Arial"/>
              <a:buAutoNum type="arabicPeriod"/>
            </a:pPr>
            <a:r>
              <a:rPr lang="en-US">
                <a:latin typeface="Arial"/>
                <a:ea typeface="Arial"/>
                <a:cs typeface="Arial"/>
                <a:sym typeface="Arial"/>
              </a:rPr>
              <a:t>Glycoside :Cyanogenic group – Amygdalin.</a:t>
            </a:r>
            <a:endParaRPr/>
          </a:p>
          <a:p>
            <a:pPr indent="-609600" lvl="0" marL="609600" rtl="0" algn="l">
              <a:spcBef>
                <a:spcPts val="480"/>
              </a:spcBef>
              <a:spcAft>
                <a:spcPts val="0"/>
              </a:spcAft>
              <a:buSzPts val="2280"/>
              <a:buFont typeface="Times New Roman"/>
              <a:buNone/>
            </a:pPr>
            <a:r>
              <a:rPr lang="en-US" sz="2400">
                <a:latin typeface="Times New Roman"/>
                <a:ea typeface="Times New Roman"/>
                <a:cs typeface="Times New Roman"/>
                <a:sym typeface="Times New Roman"/>
              </a:rPr>
              <a:t>AmygdalinVB17   enzyme emulsin + H2O             HCN!! toxic +</a:t>
            </a:r>
            <a:endParaRPr/>
          </a:p>
          <a:p>
            <a:pPr indent="-609600" lvl="0" marL="609600" rtl="0" algn="l">
              <a:spcBef>
                <a:spcPts val="520"/>
              </a:spcBef>
              <a:spcAft>
                <a:spcPts val="0"/>
              </a:spcAft>
              <a:buSzPts val="2280"/>
              <a:buFont typeface="Times New Roman"/>
              <a:buNone/>
            </a:pPr>
            <a:r>
              <a:rPr lang="en-US" sz="2400">
                <a:latin typeface="Times New Roman"/>
                <a:ea typeface="Times New Roman"/>
                <a:cs typeface="Times New Roman"/>
                <a:sym typeface="Times New Roman"/>
              </a:rPr>
              <a:t>                                      + benzaldehyde (V.O) +glucose </a:t>
            </a:r>
            <a:br>
              <a:rPr lang="en-US">
                <a:latin typeface="Arial"/>
                <a:ea typeface="Arial"/>
                <a:cs typeface="Arial"/>
                <a:sym typeface="Arial"/>
              </a:rPr>
            </a:br>
            <a:br>
              <a:rPr lang="en-US">
                <a:latin typeface="Arial"/>
                <a:ea typeface="Arial"/>
                <a:cs typeface="Arial"/>
                <a:sym typeface="Arial"/>
              </a:rPr>
            </a:br>
            <a:r>
              <a:rPr lang="en-US" sz="2400">
                <a:latin typeface="Arial"/>
                <a:ea typeface="Arial"/>
                <a:cs typeface="Arial"/>
                <a:sym typeface="Arial"/>
              </a:rPr>
              <a:t>Amygdalin VB17 ليس من الفيتامينات ولكنه مفيد للسرطان وبنفس الوقت سام</a:t>
            </a:r>
            <a:endParaRPr sz="2400">
              <a:latin typeface="Arial"/>
              <a:ea typeface="Arial"/>
              <a:cs typeface="Arial"/>
              <a:sym typeface="Arial"/>
            </a:endParaRPr>
          </a:p>
        </p:txBody>
      </p:sp>
      <p:cxnSp>
        <p:nvCxnSpPr>
          <p:cNvPr id="184" name="Google Shape;184;p26"/>
          <p:cNvCxnSpPr/>
          <p:nvPr/>
        </p:nvCxnSpPr>
        <p:spPr>
          <a:xfrm>
            <a:off x="2743200" y="4343400"/>
            <a:ext cx="3886200" cy="0"/>
          </a:xfrm>
          <a:prstGeom prst="straightConnector1">
            <a:avLst/>
          </a:prstGeom>
          <a:noFill/>
          <a:ln cap="flat" cmpd="sng" w="57150">
            <a:solidFill>
              <a:srgbClr val="FF00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457200" y="274638"/>
            <a:ext cx="8229600" cy="8382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Arial"/>
              <a:buNone/>
            </a:pPr>
            <a:r>
              <a:rPr lang="en-US">
                <a:latin typeface="Arial"/>
                <a:ea typeface="Arial"/>
                <a:cs typeface="Arial"/>
                <a:sym typeface="Arial"/>
              </a:rPr>
              <a:t>Bitter almond uses </a:t>
            </a:r>
            <a:endParaRPr>
              <a:latin typeface="Arial"/>
              <a:ea typeface="Arial"/>
              <a:cs typeface="Arial"/>
              <a:sym typeface="Arial"/>
            </a:endParaRPr>
          </a:p>
        </p:txBody>
      </p:sp>
      <p:sp>
        <p:nvSpPr>
          <p:cNvPr id="190" name="Google Shape;190;p27"/>
          <p:cNvSpPr txBox="1"/>
          <p:nvPr>
            <p:ph idx="1" type="body"/>
          </p:nvPr>
        </p:nvSpPr>
        <p:spPr>
          <a:xfrm>
            <a:off x="457200" y="1066800"/>
            <a:ext cx="8229600" cy="5181600"/>
          </a:xfrm>
          <a:prstGeom prst="rect">
            <a:avLst/>
          </a:prstGeom>
          <a:noFill/>
          <a:ln>
            <a:noFill/>
          </a:ln>
        </p:spPr>
        <p:txBody>
          <a:bodyPr anchorCtr="0" anchor="t" bIns="45700" lIns="91425" spcFirstLastPara="1" rIns="91425" wrap="square" tIns="45700">
            <a:normAutofit/>
          </a:bodyPr>
          <a:lstStyle/>
          <a:p>
            <a:pPr indent="-609600" lvl="0" marL="609600" rtl="0" algn="l">
              <a:spcBef>
                <a:spcPts val="0"/>
              </a:spcBef>
              <a:spcAft>
                <a:spcPts val="0"/>
              </a:spcAft>
              <a:buSzPts val="2660"/>
              <a:buFont typeface="Arial"/>
              <a:buAutoNum type="arabicPeriod"/>
            </a:pPr>
            <a:r>
              <a:rPr lang="en-US" sz="2800">
                <a:latin typeface="Arial"/>
                <a:ea typeface="Arial"/>
                <a:cs typeface="Arial"/>
                <a:sym typeface="Arial"/>
              </a:rPr>
              <a:t>Demulcent .</a:t>
            </a:r>
            <a:endParaRPr/>
          </a:p>
          <a:p>
            <a:pPr indent="-609600" lvl="0" marL="609600" rtl="0" algn="l">
              <a:spcBef>
                <a:spcPts val="560"/>
              </a:spcBef>
              <a:spcAft>
                <a:spcPts val="0"/>
              </a:spcAft>
              <a:buSzPts val="2660"/>
              <a:buFont typeface="Arial"/>
              <a:buAutoNum type="arabicPeriod"/>
            </a:pPr>
            <a:r>
              <a:rPr lang="en-US" sz="2800">
                <a:latin typeface="Arial"/>
                <a:ea typeface="Arial"/>
                <a:cs typeface="Arial"/>
                <a:sym typeface="Arial"/>
              </a:rPr>
              <a:t>Mild laxative .</a:t>
            </a:r>
            <a:endParaRPr/>
          </a:p>
          <a:p>
            <a:pPr indent="-609600" lvl="0" marL="609600" rtl="0" algn="l">
              <a:spcBef>
                <a:spcPts val="560"/>
              </a:spcBef>
              <a:spcAft>
                <a:spcPts val="0"/>
              </a:spcAft>
              <a:buSzPts val="2660"/>
              <a:buFont typeface="Arial"/>
              <a:buAutoNum type="arabicPeriod"/>
            </a:pPr>
            <a:r>
              <a:rPr lang="en-US" sz="2800">
                <a:latin typeface="Arial"/>
                <a:ea typeface="Arial"/>
                <a:cs typeface="Arial"/>
                <a:sym typeface="Arial"/>
              </a:rPr>
              <a:t>Treatment of heart burn.</a:t>
            </a:r>
            <a:endParaRPr/>
          </a:p>
          <a:p>
            <a:pPr indent="-274320" lvl="0" marL="274320" rtl="0" algn="l">
              <a:spcBef>
                <a:spcPts val="560"/>
              </a:spcBef>
              <a:spcAft>
                <a:spcPts val="0"/>
              </a:spcAft>
              <a:buSzPts val="2660"/>
              <a:buFont typeface="Noto Sans Symbols"/>
              <a:buChar char="●"/>
            </a:pPr>
            <a:r>
              <a:rPr lang="en-US" sz="2800">
                <a:latin typeface="Arial"/>
                <a:ea typeface="Arial"/>
                <a:cs typeface="Arial"/>
                <a:sym typeface="Arial"/>
              </a:rPr>
              <a:t>  Toxic in large doses .</a:t>
            </a:r>
            <a:endParaRPr/>
          </a:p>
          <a:p>
            <a:pPr indent="-609600" lvl="0" marL="609600" rtl="0" algn="l">
              <a:spcBef>
                <a:spcPts val="560"/>
              </a:spcBef>
              <a:spcAft>
                <a:spcPts val="0"/>
              </a:spcAft>
              <a:buSzPts val="2660"/>
              <a:buFont typeface="Arial"/>
              <a:buNone/>
            </a:pPr>
            <a:r>
              <a:rPr lang="en-US" sz="2800">
                <a:latin typeface="Arial"/>
                <a:ea typeface="Arial"/>
                <a:cs typeface="Arial"/>
                <a:sym typeface="Arial"/>
              </a:rPr>
              <a:t>Almond oil uses :</a:t>
            </a:r>
            <a:endParaRPr/>
          </a:p>
          <a:p>
            <a:pPr indent="-609600" lvl="0" marL="609600" rtl="0" algn="l">
              <a:spcBef>
                <a:spcPts val="560"/>
              </a:spcBef>
              <a:spcAft>
                <a:spcPts val="0"/>
              </a:spcAft>
              <a:buSzPts val="2660"/>
              <a:buFont typeface="Arial"/>
              <a:buAutoNum type="arabicPeriod"/>
            </a:pPr>
            <a:r>
              <a:rPr lang="en-US" sz="2800">
                <a:latin typeface="Arial"/>
                <a:ea typeface="Arial"/>
                <a:cs typeface="Arial"/>
                <a:sym typeface="Arial"/>
              </a:rPr>
              <a:t>Solvent for certain kinds of drugs (oily injections) .</a:t>
            </a:r>
            <a:endParaRPr/>
          </a:p>
          <a:p>
            <a:pPr indent="-609600" lvl="0" marL="609600" rtl="0" algn="l">
              <a:spcBef>
                <a:spcPts val="560"/>
              </a:spcBef>
              <a:spcAft>
                <a:spcPts val="0"/>
              </a:spcAft>
              <a:buSzPts val="2660"/>
              <a:buFont typeface="Arial"/>
              <a:buAutoNum type="arabicPeriod"/>
            </a:pPr>
            <a:r>
              <a:rPr lang="en-US" sz="2800">
                <a:latin typeface="Arial"/>
                <a:ea typeface="Arial"/>
                <a:cs typeface="Arial"/>
                <a:sym typeface="Arial"/>
              </a:rPr>
              <a:t>Cosmetics – hair and skin creams and lotions .</a:t>
            </a:r>
            <a:endParaRPr sz="28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304800" y="0"/>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Arial"/>
              <a:buNone/>
            </a:pPr>
            <a:r>
              <a:rPr lang="en-US">
                <a:latin typeface="Arial"/>
                <a:ea typeface="Arial"/>
                <a:cs typeface="Arial"/>
                <a:sym typeface="Arial"/>
              </a:rPr>
              <a:t>Sweet Almond seeds </a:t>
            </a:r>
            <a:endParaRPr/>
          </a:p>
        </p:txBody>
      </p:sp>
      <p:sp>
        <p:nvSpPr>
          <p:cNvPr id="196" name="Google Shape;196;p28"/>
          <p:cNvSpPr txBox="1"/>
          <p:nvPr>
            <p:ph idx="1" type="body"/>
          </p:nvPr>
        </p:nvSpPr>
        <p:spPr>
          <a:xfrm>
            <a:off x="457200" y="1066800"/>
            <a:ext cx="8229600" cy="5486400"/>
          </a:xfrm>
          <a:prstGeom prst="rect">
            <a:avLst/>
          </a:prstGeom>
          <a:noFill/>
          <a:ln>
            <a:noFill/>
          </a:ln>
        </p:spPr>
        <p:txBody>
          <a:bodyPr anchorCtr="0" anchor="t" bIns="45700" lIns="91425" spcFirstLastPara="1" rIns="91425" wrap="square" tIns="45700">
            <a:normAutofit/>
          </a:bodyPr>
          <a:lstStyle/>
          <a:p>
            <a:pPr indent="-274320" lvl="0" marL="274320" rtl="0" algn="l">
              <a:lnSpc>
                <a:spcPct val="90000"/>
              </a:lnSpc>
              <a:spcBef>
                <a:spcPts val="0"/>
              </a:spcBef>
              <a:spcAft>
                <a:spcPts val="0"/>
              </a:spcAft>
              <a:buSzPts val="2660"/>
              <a:buChar char="⚫"/>
            </a:pPr>
            <a:r>
              <a:rPr lang="en-US" sz="2800">
                <a:latin typeface="Arial"/>
                <a:ea typeface="Arial"/>
                <a:cs typeface="Arial"/>
                <a:sym typeface="Arial"/>
              </a:rPr>
              <a:t>Prunus communis </a:t>
            </a:r>
            <a:endParaRPr/>
          </a:p>
          <a:p>
            <a:pPr indent="-274320" lvl="0" marL="274320" rtl="0" algn="l">
              <a:lnSpc>
                <a:spcPct val="90000"/>
              </a:lnSpc>
              <a:spcBef>
                <a:spcPts val="560"/>
              </a:spcBef>
              <a:spcAft>
                <a:spcPts val="0"/>
              </a:spcAft>
              <a:buSzPts val="2660"/>
              <a:buChar char="⚫"/>
            </a:pPr>
            <a:r>
              <a:rPr lang="en-US" sz="2800">
                <a:latin typeface="Arial"/>
                <a:ea typeface="Arial"/>
                <a:cs typeface="Arial"/>
                <a:sym typeface="Arial"/>
              </a:rPr>
              <a:t>Rosaceae الوردية</a:t>
            </a:r>
            <a:endParaRPr sz="2800">
              <a:latin typeface="Arial"/>
              <a:ea typeface="Arial"/>
              <a:cs typeface="Arial"/>
              <a:sym typeface="Arial"/>
            </a:endParaRPr>
          </a:p>
          <a:p>
            <a:pPr indent="-274320" lvl="0" marL="274320" rtl="0" algn="l">
              <a:lnSpc>
                <a:spcPct val="90000"/>
              </a:lnSpc>
              <a:spcBef>
                <a:spcPts val="560"/>
              </a:spcBef>
              <a:spcAft>
                <a:spcPts val="0"/>
              </a:spcAft>
              <a:buSzPts val="2660"/>
              <a:buChar char="⚫"/>
            </a:pPr>
            <a:r>
              <a:rPr lang="en-US" sz="2800">
                <a:latin typeface="Arial"/>
                <a:ea typeface="Arial"/>
                <a:cs typeface="Arial"/>
                <a:sym typeface="Arial"/>
              </a:rPr>
              <a:t>Contain : 1- fixed oil  40-55%    </a:t>
            </a:r>
            <a:endParaRPr/>
          </a:p>
          <a:p>
            <a:pPr indent="-274320" lvl="0" marL="274320" rtl="0" algn="l">
              <a:lnSpc>
                <a:spcPct val="90000"/>
              </a:lnSpc>
              <a:spcBef>
                <a:spcPts val="560"/>
              </a:spcBef>
              <a:spcAft>
                <a:spcPts val="0"/>
              </a:spcAft>
              <a:buSzPts val="2660"/>
              <a:buFont typeface="Arial"/>
              <a:buNone/>
            </a:pPr>
            <a:r>
              <a:rPr lang="en-US" sz="2800">
                <a:latin typeface="Arial"/>
                <a:ea typeface="Arial"/>
                <a:cs typeface="Arial"/>
                <a:sym typeface="Arial"/>
              </a:rPr>
              <a:t>                  2- proteins </a:t>
            </a:r>
            <a:endParaRPr/>
          </a:p>
          <a:p>
            <a:pPr indent="-274320" lvl="0" marL="274320" rtl="0" algn="l">
              <a:lnSpc>
                <a:spcPct val="90000"/>
              </a:lnSpc>
              <a:spcBef>
                <a:spcPts val="560"/>
              </a:spcBef>
              <a:spcAft>
                <a:spcPts val="0"/>
              </a:spcAft>
              <a:buSzPts val="2660"/>
              <a:buChar char="⚫"/>
            </a:pPr>
            <a:r>
              <a:rPr lang="en-US" sz="2800">
                <a:latin typeface="Arial"/>
                <a:ea typeface="Arial"/>
                <a:cs typeface="Arial"/>
                <a:sym typeface="Arial"/>
              </a:rPr>
              <a:t>Uses : 1-Nutritive     </a:t>
            </a:r>
            <a:endParaRPr/>
          </a:p>
          <a:p>
            <a:pPr indent="-274320" lvl="0" marL="274320" rtl="0" algn="l">
              <a:lnSpc>
                <a:spcPct val="90000"/>
              </a:lnSpc>
              <a:spcBef>
                <a:spcPts val="560"/>
              </a:spcBef>
              <a:spcAft>
                <a:spcPts val="0"/>
              </a:spcAft>
              <a:buSzPts val="2660"/>
              <a:buFont typeface="Arial"/>
              <a:buNone/>
            </a:pPr>
            <a:r>
              <a:rPr lang="en-US" sz="2800">
                <a:latin typeface="Arial"/>
                <a:ea typeface="Arial"/>
                <a:cs typeface="Arial"/>
                <a:sym typeface="Arial"/>
              </a:rPr>
              <a:t>               2- Food industry</a:t>
            </a:r>
            <a:br>
              <a:rPr lang="en-US" sz="2800">
                <a:latin typeface="Arial"/>
                <a:ea typeface="Arial"/>
                <a:cs typeface="Arial"/>
                <a:sym typeface="Arial"/>
              </a:rPr>
            </a:br>
            <a:br>
              <a:rPr lang="en-US" sz="2800">
                <a:latin typeface="Arial"/>
                <a:ea typeface="Arial"/>
                <a:cs typeface="Arial"/>
                <a:sym typeface="Arial"/>
              </a:rPr>
            </a:br>
            <a:r>
              <a:rPr lang="en-US" sz="2800">
                <a:latin typeface="Arial"/>
                <a:ea typeface="Arial"/>
                <a:cs typeface="Arial"/>
                <a:sym typeface="Arial"/>
              </a:rPr>
              <a:t>بمنع حرقة المعدة ويحمي من القرحة                                                                           </a:t>
            </a:r>
            <a:endParaRPr sz="28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9"/>
          <p:cNvSpPr txBox="1"/>
          <p:nvPr>
            <p:ph idx="1" type="body"/>
          </p:nvPr>
        </p:nvSpPr>
        <p:spPr>
          <a:xfrm>
            <a:off x="0" y="1981200"/>
            <a:ext cx="91440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latin typeface="Arial"/>
                <a:ea typeface="Arial"/>
                <a:cs typeface="Arial"/>
                <a:sym typeface="Arial"/>
              </a:rPr>
              <a:t>Almond flour is </a:t>
            </a:r>
            <a:r>
              <a:rPr lang="en-US" u="sng">
                <a:latin typeface="Arial"/>
                <a:ea typeface="Arial"/>
                <a:cs typeface="Arial"/>
                <a:sym typeface="Arial"/>
              </a:rPr>
              <a:t>gluten</a:t>
            </a:r>
            <a:r>
              <a:rPr lang="en-US">
                <a:latin typeface="Arial"/>
                <a:ea typeface="Arial"/>
                <a:cs typeface="Arial"/>
                <a:sym typeface="Arial"/>
              </a:rPr>
              <a:t>-free and therefore a popular ingredient in cookery in place of </a:t>
            </a:r>
            <a:r>
              <a:rPr lang="en-US" u="sng">
                <a:latin typeface="Arial"/>
                <a:ea typeface="Arial"/>
                <a:cs typeface="Arial"/>
                <a:sym typeface="Arial"/>
              </a:rPr>
              <a:t>wheat flour</a:t>
            </a:r>
            <a:r>
              <a:rPr lang="en-US">
                <a:latin typeface="Arial"/>
                <a:ea typeface="Arial"/>
                <a:cs typeface="Arial"/>
                <a:sym typeface="Arial"/>
              </a:rPr>
              <a:t> for gluten-sensitive people and people with </a:t>
            </a:r>
            <a:r>
              <a:rPr lang="en-US" u="sng">
                <a:latin typeface="Arial"/>
                <a:ea typeface="Arial"/>
                <a:cs typeface="Arial"/>
                <a:sym typeface="Arial"/>
              </a:rPr>
              <a:t>wheat allergies</a:t>
            </a:r>
            <a:r>
              <a:rPr lang="en-US">
                <a:latin typeface="Arial"/>
                <a:ea typeface="Arial"/>
                <a:cs typeface="Arial"/>
                <a:sym typeface="Arial"/>
              </a:rPr>
              <a:t> </a:t>
            </a:r>
            <a:endParaRPr/>
          </a:p>
          <a:p>
            <a:pPr indent="-274320" lvl="0" marL="274320" rtl="0" algn="l">
              <a:spcBef>
                <a:spcPts val="520"/>
              </a:spcBef>
              <a:spcAft>
                <a:spcPts val="0"/>
              </a:spcAft>
              <a:buSzPts val="2470"/>
              <a:buChar char="⚫"/>
            </a:pPr>
            <a:r>
              <a:rPr lang="en-US">
                <a:latin typeface="Arial"/>
                <a:ea typeface="Arial"/>
                <a:cs typeface="Arial"/>
                <a:sym typeface="Arial"/>
              </a:rPr>
              <a:t>Almonds are a rich source of </a:t>
            </a:r>
            <a:r>
              <a:rPr lang="en-US" u="sng">
                <a:latin typeface="Arial"/>
                <a:ea typeface="Arial"/>
                <a:cs typeface="Arial"/>
                <a:sym typeface="Arial"/>
              </a:rPr>
              <a:t>Vitamin E</a:t>
            </a:r>
            <a:r>
              <a:rPr lang="en-US">
                <a:latin typeface="Arial"/>
                <a:ea typeface="Arial"/>
                <a:cs typeface="Arial"/>
                <a:sym typeface="Arial"/>
              </a:rPr>
              <a:t>, containing 24 mg per 100 g </a:t>
            </a:r>
            <a:endParaRPr>
              <a:latin typeface="Arial"/>
              <a:ea typeface="Arial"/>
              <a:cs typeface="Arial"/>
              <a:sym typeface="Arial"/>
            </a:endParaRPr>
          </a:p>
          <a:p>
            <a:pPr indent="0" lvl="0" marL="0" rtl="0" algn="l">
              <a:spcBef>
                <a:spcPts val="520"/>
              </a:spcBef>
              <a:spcAft>
                <a:spcPts val="0"/>
              </a:spcAft>
              <a:buSzPts val="2470"/>
              <a:buNone/>
            </a:pPr>
            <a:br>
              <a:rPr lang="en-US">
                <a:latin typeface="Arial"/>
                <a:ea typeface="Arial"/>
                <a:cs typeface="Arial"/>
                <a:sym typeface="Arial"/>
              </a:rPr>
            </a:br>
            <a:r>
              <a:rPr lang="en-US">
                <a:latin typeface="Arial"/>
                <a:ea typeface="Arial"/>
                <a:cs typeface="Arial"/>
                <a:sym typeface="Arial"/>
              </a:rPr>
              <a:t>نقع، لمدة 8 ساعات، تصفية، وغلط بالخلاط حليب اللوز</a:t>
            </a:r>
            <a:br>
              <a:rPr lang="en-US">
                <a:latin typeface="Arial"/>
                <a:ea typeface="Arial"/>
                <a:cs typeface="Arial"/>
                <a:sym typeface="Arial"/>
              </a:rPr>
            </a:br>
            <a:r>
              <a:rPr lang="en-US">
                <a:latin typeface="Arial"/>
                <a:ea typeface="Arial"/>
                <a:cs typeface="Arial"/>
                <a:sym typeface="Arial"/>
              </a:rPr>
              <a:t>وبعلموا منه الخبز كثير لذيذ وغني بفيتامين اي وفيه ألياف </a:t>
            </a: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care-olive-oil-ear-drops.jpg" id="206" name="Google Shape;206;p30"/>
          <p:cNvPicPr preferRelativeResize="0"/>
          <p:nvPr/>
        </p:nvPicPr>
        <p:blipFill rotWithShape="1">
          <a:blip r:embed="rId3">
            <a:alphaModFix/>
          </a:blip>
          <a:srcRect b="0" l="35760" r="33405" t="0"/>
          <a:stretch/>
        </p:blipFill>
        <p:spPr>
          <a:xfrm>
            <a:off x="7315200" y="381000"/>
            <a:ext cx="1828800" cy="5816600"/>
          </a:xfrm>
          <a:prstGeom prst="rect">
            <a:avLst/>
          </a:prstGeom>
          <a:noFill/>
          <a:ln>
            <a:noFill/>
          </a:ln>
        </p:spPr>
      </p:pic>
      <p:sp>
        <p:nvSpPr>
          <p:cNvPr id="207" name="Google Shape;207;p30"/>
          <p:cNvSpPr txBox="1"/>
          <p:nvPr>
            <p:ph idx="1" type="body"/>
          </p:nvPr>
        </p:nvSpPr>
        <p:spPr>
          <a:xfrm>
            <a:off x="0" y="1935480"/>
            <a:ext cx="73914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Olive oil</a:t>
            </a:r>
            <a:endParaRPr/>
          </a:p>
          <a:p>
            <a:pPr indent="-274320" lvl="0" marL="274320" rtl="0" algn="l">
              <a:spcBef>
                <a:spcPts val="520"/>
              </a:spcBef>
              <a:spcAft>
                <a:spcPts val="0"/>
              </a:spcAft>
              <a:buSzPts val="2470"/>
              <a:buChar char="⚫"/>
            </a:pPr>
            <a:r>
              <a:rPr lang="en-US"/>
              <a:t>Expressed from the </a:t>
            </a:r>
            <a:r>
              <a:rPr lang="en-US">
                <a:solidFill>
                  <a:srgbClr val="9D3232"/>
                </a:solidFill>
              </a:rPr>
              <a:t>fruits</a:t>
            </a:r>
            <a:r>
              <a:rPr lang="en-US"/>
              <a:t> of </a:t>
            </a:r>
            <a:r>
              <a:rPr i="1" lang="en-US">
                <a:solidFill>
                  <a:srgbClr val="3C7483"/>
                </a:solidFill>
              </a:rPr>
              <a:t>Olea europea</a:t>
            </a:r>
            <a:endParaRPr i="1">
              <a:solidFill>
                <a:srgbClr val="3C7483"/>
              </a:solidFill>
            </a:endParaRPr>
          </a:p>
          <a:p>
            <a:pPr indent="-274320" lvl="0" marL="274320" rtl="0" algn="l">
              <a:spcBef>
                <a:spcPts val="520"/>
              </a:spcBef>
              <a:spcAft>
                <a:spcPts val="0"/>
              </a:spcAft>
              <a:buSzPts val="2470"/>
              <a:buChar char="⚫"/>
            </a:pPr>
            <a:r>
              <a:rPr lang="en-US"/>
              <a:t>Family: Oleaceae</a:t>
            </a:r>
            <a:endParaRPr/>
          </a:p>
          <a:p>
            <a:pPr indent="-274320" lvl="0" marL="274320" rtl="0" algn="l">
              <a:spcBef>
                <a:spcPts val="520"/>
              </a:spcBef>
              <a:spcAft>
                <a:spcPts val="0"/>
              </a:spcAft>
              <a:buSzPts val="2470"/>
              <a:buChar char="⚫"/>
            </a:pPr>
            <a:r>
              <a:rPr lang="en-US"/>
              <a:t>Olive oil is a fixed oil containing mainly glycerides of oleic acid</a:t>
            </a:r>
            <a:br>
              <a:rPr lang="en-US"/>
            </a:br>
            <a:br>
              <a:rPr lang="en-US"/>
            </a:br>
            <a:r>
              <a:rPr lang="en-US"/>
              <a:t>أرجان من المغرب Argan oil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Orthopharynx</a:t>
            </a:r>
            <a:endParaRPr/>
          </a:p>
        </p:txBody>
      </p:sp>
      <p:sp>
        <p:nvSpPr>
          <p:cNvPr id="213" name="Google Shape;213;p31"/>
          <p:cNvSpPr txBox="1"/>
          <p:nvPr>
            <p:ph idx="1" type="body"/>
          </p:nvPr>
        </p:nvSpPr>
        <p:spPr>
          <a:xfrm>
            <a:off x="0" y="1935480"/>
            <a:ext cx="9144000" cy="46177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Simple oral and throat irritation can be treated with an anti-inflammatory and antiseptic mouthwash, including those containing thymol</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Many essential oils are used as oral antiseptics and anti-inflammatory agents, including mint, clove, eucalyptus and lemon oils, as well as menthol and thymol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7" name="Shape 217"/>
        <p:cNvGrpSpPr/>
        <p:nvPr/>
      </p:nvGrpSpPr>
      <p:grpSpPr>
        <a:xfrm>
          <a:off x="0" y="0"/>
          <a:ext cx="0" cy="0"/>
          <a:chOff x="0" y="0"/>
          <a:chExt cx="0" cy="0"/>
        </a:xfrm>
      </p:grpSpPr>
      <p:sp>
        <p:nvSpPr>
          <p:cNvPr id="218" name="Google Shape;218;p32"/>
          <p:cNvSpPr txBox="1"/>
          <p:nvPr>
            <p:ph idx="1" type="body"/>
          </p:nvPr>
        </p:nvSpPr>
        <p:spPr>
          <a:xfrm>
            <a:off x="0" y="1935480"/>
            <a:ext cx="9144000" cy="5151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solidFill>
                  <a:srgbClr val="0000FF"/>
                </a:solidFill>
              </a:rPr>
              <a:t>Thymol </a:t>
            </a:r>
            <a:endParaRPr/>
          </a:p>
          <a:p>
            <a:pPr indent="-274320" lvl="0" marL="274320" rtl="0" algn="l">
              <a:spcBef>
                <a:spcPts val="520"/>
              </a:spcBef>
              <a:spcAft>
                <a:spcPts val="0"/>
              </a:spcAft>
              <a:buSzPts val="2470"/>
              <a:buChar char="⚫"/>
            </a:pPr>
            <a:r>
              <a:rPr lang="en-US"/>
              <a:t>Originally extracted from thyme (</a:t>
            </a:r>
            <a:r>
              <a:rPr i="1" lang="en-US">
                <a:solidFill>
                  <a:srgbClr val="008000"/>
                </a:solidFill>
              </a:rPr>
              <a:t>Thymus</a:t>
            </a:r>
            <a:r>
              <a:rPr lang="en-US"/>
              <a:t>) and is present in many oils</a:t>
            </a:r>
            <a:endParaRPr/>
          </a:p>
          <a:p>
            <a:pPr indent="-274320" lvl="0" marL="274320" rtl="0" algn="l">
              <a:spcBef>
                <a:spcPts val="520"/>
              </a:spcBef>
              <a:spcAft>
                <a:spcPts val="0"/>
              </a:spcAft>
              <a:buSzPts val="2470"/>
              <a:buChar char="⚫"/>
            </a:pPr>
            <a:r>
              <a:rPr lang="en-US"/>
              <a:t>It is antiseptic, deodorizing and antiinflammatory </a:t>
            </a:r>
            <a:endParaRPr/>
          </a:p>
          <a:p>
            <a:pPr indent="-274320" lvl="0" marL="274320" rtl="0" algn="l">
              <a:spcBef>
                <a:spcPts val="520"/>
              </a:spcBef>
              <a:spcAft>
                <a:spcPts val="0"/>
              </a:spcAft>
              <a:buSzPts val="2470"/>
              <a:buChar char="⚫"/>
            </a:pPr>
            <a:r>
              <a:rPr lang="en-US"/>
              <a:t>Widely used in dental products</a:t>
            </a:r>
            <a:endParaRPr/>
          </a:p>
          <a:p>
            <a:pPr indent="-274320" lvl="0" marL="274320" rtl="0" algn="l">
              <a:spcBef>
                <a:spcPts val="520"/>
              </a:spcBef>
              <a:spcAft>
                <a:spcPts val="0"/>
              </a:spcAft>
              <a:buSzPts val="2470"/>
              <a:buChar char="⚫"/>
            </a:pPr>
            <a:r>
              <a:rPr lang="en-US"/>
              <a:t>Thymol causes irritation in high concentrations when applied externally, and should not be swallowed in significant amounts </a:t>
            </a:r>
            <a:endParaRPr/>
          </a:p>
          <a:p>
            <a:pPr indent="-274320" lvl="0" marL="274320" rtl="0" algn="l">
              <a:spcBef>
                <a:spcPts val="520"/>
              </a:spcBef>
              <a:spcAft>
                <a:spcPts val="0"/>
              </a:spcAft>
              <a:buSzPts val="2470"/>
              <a:buChar char="⚫"/>
            </a:pPr>
            <a:r>
              <a:rPr lang="en-US"/>
              <a:t>Normal doses associated with the herb do not normally cause problems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txBox="1"/>
          <p:nvPr>
            <p:ph idx="1" type="body"/>
          </p:nvPr>
        </p:nvSpPr>
        <p:spPr>
          <a:xfrm>
            <a:off x="0" y="1935480"/>
            <a:ext cx="91440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Peppermint oil</a:t>
            </a:r>
            <a:endParaRPr/>
          </a:p>
          <a:p>
            <a:pPr indent="-274320" lvl="0" marL="274320" rtl="0" algn="l">
              <a:spcBef>
                <a:spcPts val="520"/>
              </a:spcBef>
              <a:spcAft>
                <a:spcPts val="0"/>
              </a:spcAft>
              <a:buSzPts val="2470"/>
              <a:buChar char="⚫"/>
            </a:pPr>
            <a:r>
              <a:rPr lang="en-US"/>
              <a:t>Found in </a:t>
            </a:r>
            <a:r>
              <a:rPr i="1" lang="en-US">
                <a:solidFill>
                  <a:srgbClr val="008000"/>
                </a:solidFill>
              </a:rPr>
              <a:t>Mentha </a:t>
            </a:r>
            <a:r>
              <a:rPr lang="en-US"/>
              <a:t>species</a:t>
            </a:r>
            <a:endParaRPr i="1"/>
          </a:p>
          <a:p>
            <a:pPr indent="-274320" lvl="0" marL="274320" rtl="0" algn="l">
              <a:spcBef>
                <a:spcPts val="520"/>
              </a:spcBef>
              <a:spcAft>
                <a:spcPts val="0"/>
              </a:spcAft>
              <a:buSzPts val="2470"/>
              <a:buChar char="⚫"/>
            </a:pPr>
            <a:r>
              <a:rPr lang="en-US"/>
              <a:t>Antiseptic, deodorizing and anti-inflammatory</a:t>
            </a:r>
            <a:endParaRPr/>
          </a:p>
          <a:p>
            <a:pPr indent="-274320" lvl="0" marL="274320" rtl="0" algn="l">
              <a:spcBef>
                <a:spcPts val="520"/>
              </a:spcBef>
              <a:spcAft>
                <a:spcPts val="0"/>
              </a:spcAft>
              <a:buSzPts val="2470"/>
              <a:buChar char="⚫"/>
            </a:pPr>
            <a:r>
              <a:rPr lang="en-US"/>
              <a:t>Widely used in skin and dental products</a:t>
            </a:r>
            <a:endParaRPr/>
          </a:p>
          <a:p>
            <a:pPr indent="-274320" lvl="0" marL="274320" rtl="0" algn="l">
              <a:spcBef>
                <a:spcPts val="520"/>
              </a:spcBef>
              <a:spcAft>
                <a:spcPts val="0"/>
              </a:spcAft>
              <a:buSzPts val="2470"/>
              <a:buChar char="⚫"/>
            </a:pPr>
            <a:r>
              <a:rPr lang="en-US"/>
              <a:t>The major constituents are </a:t>
            </a:r>
            <a:r>
              <a:rPr lang="en-US">
                <a:solidFill>
                  <a:srgbClr val="0000FF"/>
                </a:solidFill>
              </a:rPr>
              <a:t>menthol, menthone, cineole </a:t>
            </a:r>
            <a:endParaRPr/>
          </a:p>
          <a:p>
            <a:pPr indent="-274320" lvl="0" marL="274320" rtl="0" algn="l">
              <a:spcBef>
                <a:spcPts val="520"/>
              </a:spcBef>
              <a:spcAft>
                <a:spcPts val="0"/>
              </a:spcAft>
              <a:buSzPts val="2470"/>
              <a:buChar char="⚫"/>
            </a:pPr>
            <a:r>
              <a:rPr lang="en-US"/>
              <a:t>Menthol can cause irritation in high concentrations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ph idx="1" type="body"/>
          </p:nvPr>
        </p:nvSpPr>
        <p:spPr>
          <a:xfrm>
            <a:off x="0" y="1935480"/>
            <a:ext cx="9144000" cy="492252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95000"/>
              <a:buNone/>
            </a:pPr>
            <a:r>
              <a:rPr lang="en-US"/>
              <a:t>Sage</a:t>
            </a:r>
            <a:endParaRPr/>
          </a:p>
          <a:p>
            <a:pPr indent="-274320" lvl="0" marL="274320" rtl="0" algn="l">
              <a:spcBef>
                <a:spcPts val="481"/>
              </a:spcBef>
              <a:spcAft>
                <a:spcPts val="0"/>
              </a:spcAft>
              <a:buSzPct val="95000"/>
              <a:buChar char="⚫"/>
            </a:pPr>
            <a:r>
              <a:rPr i="1" lang="en-US">
                <a:solidFill>
                  <a:srgbClr val="4A734A"/>
                </a:solidFill>
              </a:rPr>
              <a:t>Salvia officinalis</a:t>
            </a:r>
            <a:endParaRPr i="1">
              <a:solidFill>
                <a:srgbClr val="4A734A"/>
              </a:solidFill>
            </a:endParaRPr>
          </a:p>
          <a:p>
            <a:pPr indent="-274320" lvl="0" marL="274320" rtl="0" algn="l">
              <a:spcBef>
                <a:spcPts val="481"/>
              </a:spcBef>
              <a:spcAft>
                <a:spcPts val="0"/>
              </a:spcAft>
              <a:buSzPct val="95000"/>
              <a:buChar char="⚫"/>
            </a:pPr>
            <a:r>
              <a:rPr lang="en-US"/>
              <a:t>Sage is a popular culinary herb</a:t>
            </a:r>
            <a:endParaRPr/>
          </a:p>
          <a:p>
            <a:pPr indent="-274320" lvl="0" marL="274320" rtl="0" algn="l">
              <a:spcBef>
                <a:spcPts val="481"/>
              </a:spcBef>
              <a:spcAft>
                <a:spcPts val="0"/>
              </a:spcAft>
              <a:buSzPct val="95000"/>
              <a:buChar char="⚫"/>
            </a:pPr>
            <a:r>
              <a:rPr lang="en-US"/>
              <a:t>The </a:t>
            </a:r>
            <a:r>
              <a:rPr lang="en-US">
                <a:solidFill>
                  <a:srgbClr val="9D3232"/>
                </a:solidFill>
              </a:rPr>
              <a:t>leaves</a:t>
            </a:r>
            <a:r>
              <a:rPr lang="en-US"/>
              <a:t> are rich in essential oil with </a:t>
            </a:r>
            <a:r>
              <a:rPr lang="en-US">
                <a:solidFill>
                  <a:srgbClr val="0000FF"/>
                </a:solidFill>
                <a:latin typeface="Lucida Sans"/>
                <a:ea typeface="Lucida Sans"/>
                <a:cs typeface="Lucida Sans"/>
                <a:sym typeface="Lucida Sans"/>
              </a:rPr>
              <a:t>α</a:t>
            </a:r>
            <a:r>
              <a:rPr lang="en-US">
                <a:solidFill>
                  <a:srgbClr val="0000FF"/>
                </a:solidFill>
              </a:rPr>
              <a:t>- and </a:t>
            </a:r>
            <a:r>
              <a:rPr lang="en-US">
                <a:solidFill>
                  <a:srgbClr val="0000FF"/>
                </a:solidFill>
                <a:latin typeface="Lucida Sans"/>
                <a:ea typeface="Lucida Sans"/>
                <a:cs typeface="Lucida Sans"/>
                <a:sym typeface="Lucida Sans"/>
              </a:rPr>
              <a:t>β</a:t>
            </a:r>
            <a:r>
              <a:rPr lang="en-US">
                <a:solidFill>
                  <a:srgbClr val="0000FF"/>
                </a:solidFill>
              </a:rPr>
              <a:t>-thujone</a:t>
            </a:r>
            <a:r>
              <a:rPr lang="en-US"/>
              <a:t> as the major components, and cineole</a:t>
            </a:r>
            <a:endParaRPr/>
          </a:p>
          <a:p>
            <a:pPr indent="-274320" lvl="0" marL="274320" rtl="0" algn="l">
              <a:spcBef>
                <a:spcPts val="481"/>
              </a:spcBef>
              <a:spcAft>
                <a:spcPts val="0"/>
              </a:spcAft>
              <a:buSzPct val="95000"/>
              <a:buChar char="⚫"/>
            </a:pPr>
            <a:r>
              <a:rPr lang="en-US"/>
              <a:t>Also contains rosmarinic acid, diterpenes and flavonoids</a:t>
            </a:r>
            <a:endParaRPr/>
          </a:p>
          <a:p>
            <a:pPr indent="-274320" lvl="0" marL="274320" rtl="0" algn="l">
              <a:spcBef>
                <a:spcPts val="481"/>
              </a:spcBef>
              <a:spcAft>
                <a:spcPts val="0"/>
              </a:spcAft>
              <a:buSzPct val="95000"/>
              <a:buChar char="⚫"/>
            </a:pPr>
            <a:r>
              <a:rPr lang="en-US"/>
              <a:t>The use of sage leaf, in the form of a tea used as a gargle, is traditional for soothing inflammation of the mucous membranes of mouth and throat</a:t>
            </a:r>
            <a:endParaRPr/>
          </a:p>
          <a:p>
            <a:pPr indent="-274320" lvl="0" marL="274320" rtl="0" algn="l">
              <a:spcBef>
                <a:spcPts val="481"/>
              </a:spcBef>
              <a:spcAft>
                <a:spcPts val="0"/>
              </a:spcAft>
              <a:buSzPct val="95000"/>
              <a:buChar char="⚫"/>
            </a:pPr>
            <a:r>
              <a:rPr lang="en-US"/>
              <a:t>Rosmarinic acid has antiviral and antiinflammatory effects</a:t>
            </a:r>
            <a:endParaRPr/>
          </a:p>
          <a:p>
            <a:pPr indent="-274320" lvl="0" marL="274320" rtl="0" algn="l">
              <a:spcBef>
                <a:spcPts val="481"/>
              </a:spcBef>
              <a:spcAft>
                <a:spcPts val="0"/>
              </a:spcAft>
              <a:buSzPct val="95000"/>
              <a:buChar char="⚫"/>
            </a:pPr>
            <a:r>
              <a:rPr lang="en-US"/>
              <a:t>Sage essential oil is antibacterial and antifungal</a:t>
            </a:r>
            <a:endParaRPr/>
          </a:p>
          <a:p>
            <a:pPr indent="-274320" lvl="0" marL="274320" rtl="0" algn="l">
              <a:spcBef>
                <a:spcPts val="481"/>
              </a:spcBef>
              <a:spcAft>
                <a:spcPts val="0"/>
              </a:spcAft>
              <a:buSzPct val="95000"/>
              <a:buChar char="⚫"/>
            </a:pPr>
            <a:r>
              <a:rPr lang="en-US"/>
              <a:t>An aqueous extract of sage leaf has been shown to have analgesic and anti-inflammatory effects</a:t>
            </a:r>
            <a:endParaRPr/>
          </a:p>
          <a:p>
            <a:pPr indent="-129238" lvl="0" marL="274320" rtl="0" algn="l">
              <a:spcBef>
                <a:spcPts val="481"/>
              </a:spcBef>
              <a:spcAft>
                <a:spcPts val="0"/>
              </a:spcAft>
              <a:buSzPct val="95000"/>
              <a:buNone/>
            </a:pPr>
            <a:r>
              <a:t/>
            </a:r>
            <a:endParaRPr/>
          </a:p>
        </p:txBody>
      </p:sp>
      <p:pic>
        <p:nvPicPr>
          <p:cNvPr descr="salvia 1.jpg" id="229" name="Google Shape;229;p34"/>
          <p:cNvPicPr preferRelativeResize="0"/>
          <p:nvPr/>
        </p:nvPicPr>
        <p:blipFill rotWithShape="1">
          <a:blip r:embed="rId3">
            <a:alphaModFix/>
          </a:blip>
          <a:srcRect b="0" l="0" r="0" t="0"/>
          <a:stretch/>
        </p:blipFill>
        <p:spPr>
          <a:xfrm>
            <a:off x="3048000" y="0"/>
            <a:ext cx="2286000" cy="1696641"/>
          </a:xfrm>
          <a:prstGeom prst="rect">
            <a:avLst/>
          </a:prstGeom>
          <a:noFill/>
          <a:ln>
            <a:noFill/>
          </a:ln>
        </p:spPr>
      </p:pic>
      <p:pic>
        <p:nvPicPr>
          <p:cNvPr descr="salvia.jpg" id="230" name="Google Shape;230;p34"/>
          <p:cNvPicPr preferRelativeResize="0"/>
          <p:nvPr/>
        </p:nvPicPr>
        <p:blipFill rotWithShape="1">
          <a:blip r:embed="rId4">
            <a:alphaModFix/>
          </a:blip>
          <a:srcRect b="0" l="0" r="0" t="0"/>
          <a:stretch/>
        </p:blipFill>
        <p:spPr>
          <a:xfrm>
            <a:off x="6248400" y="0"/>
            <a:ext cx="2466975" cy="184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idx="1" type="body"/>
          </p:nvPr>
        </p:nvSpPr>
        <p:spPr>
          <a:xfrm>
            <a:off x="0" y="1935480"/>
            <a:ext cx="91440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Ophthalmology is not an area where phytotherapy is important</a:t>
            </a:r>
            <a:endParaRPr/>
          </a:p>
          <a:p>
            <a:pPr indent="-274320" lvl="0" marL="274320" rtl="0" algn="l">
              <a:spcBef>
                <a:spcPts val="520"/>
              </a:spcBef>
              <a:spcAft>
                <a:spcPts val="0"/>
              </a:spcAft>
              <a:buSzPts val="2470"/>
              <a:buChar char="⚫"/>
            </a:pPr>
            <a:r>
              <a:rPr lang="en-US"/>
              <a:t>Diagnosis of functional disorders of the eye (glaucoma, etc.) should always be carried out by a medical practitioner</a:t>
            </a:r>
            <a:endParaRPr/>
          </a:p>
          <a:p>
            <a:pPr indent="-274320" lvl="0" marL="274320" rtl="0" algn="l">
              <a:spcBef>
                <a:spcPts val="520"/>
              </a:spcBef>
              <a:spcAft>
                <a:spcPts val="0"/>
              </a:spcAft>
              <a:buSzPts val="2470"/>
              <a:buChar char="⚫"/>
            </a:pPr>
            <a:r>
              <a:rPr lang="en-US"/>
              <a:t>The usual precautions when using extracts in the eye (e.g. sterility of eye drops, absence of irritation of solutions, etc.) must also be taken</a:t>
            </a:r>
            <a:endParaRPr/>
          </a:p>
          <a:p>
            <a:pPr indent="-274320" lvl="0" marL="274320" rtl="0" algn="l">
              <a:spcBef>
                <a:spcPts val="520"/>
              </a:spcBef>
              <a:spcAft>
                <a:spcPts val="0"/>
              </a:spcAft>
              <a:buSzPts val="2470"/>
              <a:buChar char="⚫"/>
            </a:pPr>
            <a:r>
              <a:rPr lang="en-US"/>
              <a:t>Simple eye lotions containing mildly astringent and soothing plant products  are popular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idx="1" type="body"/>
          </p:nvPr>
        </p:nvSpPr>
        <p:spPr>
          <a:xfrm>
            <a:off x="0" y="1752600"/>
            <a:ext cx="9144000" cy="510540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95000"/>
              <a:buNone/>
            </a:pPr>
            <a:r>
              <a:rPr lang="en-US"/>
              <a:t>Cloves</a:t>
            </a:r>
            <a:endParaRPr/>
          </a:p>
          <a:p>
            <a:pPr indent="-274320" lvl="0" marL="274320" rtl="0" algn="l">
              <a:spcBef>
                <a:spcPts val="481"/>
              </a:spcBef>
              <a:spcAft>
                <a:spcPts val="0"/>
              </a:spcAft>
              <a:buSzPct val="95000"/>
              <a:buChar char="⚫"/>
            </a:pPr>
            <a:r>
              <a:rPr lang="en-US"/>
              <a:t>Obtained from the </a:t>
            </a:r>
            <a:r>
              <a:rPr lang="en-US">
                <a:solidFill>
                  <a:srgbClr val="9D3232"/>
                </a:solidFill>
              </a:rPr>
              <a:t>flower buds </a:t>
            </a:r>
            <a:r>
              <a:rPr lang="en-US"/>
              <a:t>of </a:t>
            </a:r>
            <a:r>
              <a:rPr i="1" lang="en-US">
                <a:solidFill>
                  <a:srgbClr val="008000"/>
                </a:solidFill>
              </a:rPr>
              <a:t>Eugenia caryophyllus</a:t>
            </a:r>
            <a:endParaRPr i="1">
              <a:solidFill>
                <a:srgbClr val="008000"/>
              </a:solidFill>
            </a:endParaRPr>
          </a:p>
          <a:p>
            <a:pPr indent="-274320" lvl="0" marL="274320" rtl="0" algn="l">
              <a:spcBef>
                <a:spcPts val="481"/>
              </a:spcBef>
              <a:spcAft>
                <a:spcPts val="0"/>
              </a:spcAft>
              <a:buSzPct val="95000"/>
              <a:buChar char="⚫"/>
            </a:pPr>
            <a:r>
              <a:rPr lang="en-US"/>
              <a:t>Family: Myrtaceae</a:t>
            </a:r>
            <a:endParaRPr/>
          </a:p>
          <a:p>
            <a:pPr indent="-274320" lvl="0" marL="274320" rtl="0" algn="l">
              <a:spcBef>
                <a:spcPts val="481"/>
              </a:spcBef>
              <a:spcAft>
                <a:spcPts val="0"/>
              </a:spcAft>
              <a:buSzPct val="95000"/>
              <a:buChar char="⚫"/>
            </a:pPr>
            <a:r>
              <a:rPr lang="en-US"/>
              <a:t>Used as a culinary spice</a:t>
            </a:r>
            <a:endParaRPr/>
          </a:p>
          <a:p>
            <a:pPr indent="-274320" lvl="0" marL="274320" rtl="0" algn="l">
              <a:spcBef>
                <a:spcPts val="481"/>
              </a:spcBef>
              <a:spcAft>
                <a:spcPts val="0"/>
              </a:spcAft>
              <a:buSzPct val="95000"/>
              <a:buChar char="⚫"/>
            </a:pPr>
            <a:r>
              <a:rPr lang="en-US"/>
              <a:t>The buds are rich in essential oil consisting mainly of </a:t>
            </a:r>
            <a:r>
              <a:rPr lang="en-US">
                <a:solidFill>
                  <a:srgbClr val="0000FF"/>
                </a:solidFill>
              </a:rPr>
              <a:t>eugenol</a:t>
            </a:r>
            <a:endParaRPr>
              <a:solidFill>
                <a:srgbClr val="0000FF"/>
              </a:solidFill>
            </a:endParaRPr>
          </a:p>
          <a:p>
            <a:pPr indent="-274320" lvl="0" marL="274320" rtl="0" algn="l">
              <a:spcBef>
                <a:spcPts val="481"/>
              </a:spcBef>
              <a:spcAft>
                <a:spcPts val="0"/>
              </a:spcAft>
              <a:buSzPct val="95000"/>
              <a:buChar char="⚫"/>
            </a:pPr>
            <a:r>
              <a:rPr lang="en-US"/>
              <a:t>Also contain </a:t>
            </a:r>
            <a:r>
              <a:rPr lang="en-US">
                <a:solidFill>
                  <a:srgbClr val="3366FF"/>
                </a:solidFill>
              </a:rPr>
              <a:t>caryophyllene </a:t>
            </a:r>
            <a:r>
              <a:rPr lang="en-US"/>
              <a:t>and </a:t>
            </a:r>
            <a:r>
              <a:rPr lang="en-US">
                <a:solidFill>
                  <a:srgbClr val="3366FF"/>
                </a:solidFill>
              </a:rPr>
              <a:t>methyl salicylate</a:t>
            </a:r>
            <a:endParaRPr>
              <a:solidFill>
                <a:srgbClr val="3366FF"/>
              </a:solidFill>
            </a:endParaRPr>
          </a:p>
          <a:p>
            <a:pPr indent="-274320" lvl="0" marL="274320" rtl="0" algn="l">
              <a:spcBef>
                <a:spcPts val="481"/>
              </a:spcBef>
              <a:spcAft>
                <a:spcPts val="0"/>
              </a:spcAft>
              <a:buSzPct val="95000"/>
              <a:buChar char="⚫"/>
            </a:pPr>
            <a:r>
              <a:rPr lang="en-US"/>
              <a:t>Clove oil is used for the symptomatic relief of toothache and is a constituent of many dental preparations</a:t>
            </a:r>
            <a:endParaRPr/>
          </a:p>
          <a:p>
            <a:pPr indent="-274320" lvl="0" marL="274320" rtl="0" algn="l">
              <a:spcBef>
                <a:spcPts val="481"/>
              </a:spcBef>
              <a:spcAft>
                <a:spcPts val="0"/>
              </a:spcAft>
              <a:buSzPct val="95000"/>
              <a:buChar char="⚫"/>
            </a:pPr>
            <a:r>
              <a:rPr lang="en-US"/>
              <a:t>The oil is useful in the treatment of inflammation of the mucous membranes of mouth and throat</a:t>
            </a:r>
            <a:endParaRPr/>
          </a:p>
          <a:p>
            <a:pPr indent="-274320" lvl="0" marL="274320" rtl="0" algn="l">
              <a:spcBef>
                <a:spcPts val="481"/>
              </a:spcBef>
              <a:spcAft>
                <a:spcPts val="0"/>
              </a:spcAft>
              <a:buSzPct val="95000"/>
              <a:buChar char="⚫"/>
            </a:pPr>
            <a:r>
              <a:rPr lang="en-US"/>
              <a:t>The oil is antiseptic, antispasmodic, antihistaminic and anthelmintic </a:t>
            </a:r>
            <a:endParaRPr/>
          </a:p>
          <a:p>
            <a:pPr indent="-246888" lvl="1" marL="640080" rtl="0" algn="l">
              <a:spcBef>
                <a:spcPts val="444"/>
              </a:spcBef>
              <a:spcAft>
                <a:spcPts val="0"/>
              </a:spcAft>
              <a:buSzPct val="85000"/>
              <a:buChar char="⚫"/>
            </a:pPr>
            <a:r>
              <a:rPr lang="en-US"/>
              <a:t>Many of these effects are due to the eugenol </a:t>
            </a:r>
            <a:endParaRPr/>
          </a:p>
          <a:p>
            <a:pPr indent="-274320" lvl="0" marL="274320" rtl="0" algn="l">
              <a:spcBef>
                <a:spcPts val="481"/>
              </a:spcBef>
              <a:spcAft>
                <a:spcPts val="0"/>
              </a:spcAft>
              <a:buSzPct val="95000"/>
              <a:buChar char="⚫"/>
            </a:pPr>
            <a:r>
              <a:rPr lang="en-US"/>
              <a:t>Eugenol inhibits prostaglandin synthesis </a:t>
            </a:r>
            <a:endParaRPr/>
          </a:p>
        </p:txBody>
      </p:sp>
      <p:pic>
        <p:nvPicPr>
          <p:cNvPr descr="clove.jpg" id="236" name="Google Shape;236;p35"/>
          <p:cNvPicPr preferRelativeResize="0"/>
          <p:nvPr/>
        </p:nvPicPr>
        <p:blipFill rotWithShape="1">
          <a:blip r:embed="rId3">
            <a:alphaModFix/>
          </a:blip>
          <a:srcRect b="0" l="0" r="0" t="0"/>
          <a:stretch/>
        </p:blipFill>
        <p:spPr>
          <a:xfrm>
            <a:off x="3810000" y="0"/>
            <a:ext cx="2133600" cy="1602570"/>
          </a:xfrm>
          <a:prstGeom prst="rect">
            <a:avLst/>
          </a:prstGeom>
          <a:noFill/>
          <a:ln>
            <a:noFill/>
          </a:ln>
        </p:spPr>
      </p:pic>
      <p:pic>
        <p:nvPicPr>
          <p:cNvPr descr="Cloves seed Syzygium aromaticum seeds.jpg" id="237" name="Google Shape;237;p35"/>
          <p:cNvPicPr preferRelativeResize="0"/>
          <p:nvPr/>
        </p:nvPicPr>
        <p:blipFill rotWithShape="1">
          <a:blip r:embed="rId4">
            <a:alphaModFix/>
          </a:blip>
          <a:srcRect b="0" l="0" r="0" t="0"/>
          <a:stretch/>
        </p:blipFill>
        <p:spPr>
          <a:xfrm>
            <a:off x="304800" y="1"/>
            <a:ext cx="2590800" cy="1749580"/>
          </a:xfrm>
          <a:prstGeom prst="rect">
            <a:avLst/>
          </a:prstGeom>
          <a:noFill/>
          <a:ln>
            <a:noFill/>
          </a:ln>
        </p:spPr>
      </p:pic>
      <p:pic>
        <p:nvPicPr>
          <p:cNvPr descr="cloves1.jpg" id="238" name="Google Shape;238;p35"/>
          <p:cNvPicPr preferRelativeResize="0"/>
          <p:nvPr/>
        </p:nvPicPr>
        <p:blipFill rotWithShape="1">
          <a:blip r:embed="rId5">
            <a:alphaModFix/>
          </a:blip>
          <a:srcRect b="0" l="0" r="0" t="0"/>
          <a:stretch/>
        </p:blipFill>
        <p:spPr>
          <a:xfrm>
            <a:off x="6934200" y="0"/>
            <a:ext cx="1905000" cy="1838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fontScale="90000"/>
          </a:bodyPr>
          <a:lstStyle/>
          <a:p>
            <a:pPr indent="0" lvl="0" marL="0" rtl="0" algn="l">
              <a:spcBef>
                <a:spcPts val="0"/>
              </a:spcBef>
              <a:spcAft>
                <a:spcPts val="0"/>
              </a:spcAft>
              <a:buClr>
                <a:srgbClr val="AFD5DF"/>
              </a:buClr>
              <a:buSzPct val="100000"/>
              <a:buFont typeface="Calibri"/>
              <a:buNone/>
            </a:pPr>
            <a:r>
              <a:rPr lang="en-US"/>
              <a:t>Miscellaneous Supportive Therapies for Stress, Aging, Cancer and Debility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idx="1" type="body"/>
          </p:nvPr>
        </p:nvSpPr>
        <p:spPr>
          <a:xfrm>
            <a:off x="0" y="1935480"/>
            <a:ext cx="8686800" cy="49225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Preventive medicine is used to prevent degenerative conditions, aging and some forms of cancer</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Most of such herbs originated in Asia and China</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In traditional Chinese medicine they are used to treat ‘empty’ diseases, to restore ‘qi’ energy and tonify the organs, having a balancing effect on yin and yang rather than affecting only one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n-US"/>
              <a:t>Supportive Therapies for Stress, Aging, Cancer and Debility</a:t>
            </a:r>
            <a:endParaRPr/>
          </a:p>
        </p:txBody>
      </p:sp>
      <p:sp>
        <p:nvSpPr>
          <p:cNvPr id="254" name="Google Shape;254;p38"/>
          <p:cNvSpPr txBox="1"/>
          <p:nvPr>
            <p:ph idx="1" type="body"/>
          </p:nvPr>
        </p:nvSpPr>
        <p:spPr>
          <a:xfrm>
            <a:off x="0" y="1935480"/>
            <a:ext cx="9144000" cy="4922520"/>
          </a:xfrm>
          <a:prstGeom prst="rect">
            <a:avLst/>
          </a:prstGeom>
          <a:noFill/>
          <a:ln>
            <a:noFill/>
          </a:ln>
        </p:spPr>
        <p:txBody>
          <a:bodyPr anchorCtr="0" anchor="t" bIns="45700" lIns="91425" spcFirstLastPara="1" rIns="91425" wrap="square" tIns="45700">
            <a:normAutofit fontScale="92500"/>
          </a:bodyPr>
          <a:lstStyle/>
          <a:p>
            <a:pPr indent="-274320" lvl="0" marL="274320" rtl="0" algn="l">
              <a:spcBef>
                <a:spcPts val="0"/>
              </a:spcBef>
              <a:spcAft>
                <a:spcPts val="0"/>
              </a:spcAft>
              <a:buSzPct val="95000"/>
              <a:buChar char="⚫"/>
            </a:pPr>
            <a:r>
              <a:rPr lang="en-US"/>
              <a:t>Strengthen the immune system, improve memory and alertness, enhance sexual performance, promote healing and stimulate the appetite</a:t>
            </a:r>
            <a:endParaRPr/>
          </a:p>
          <a:p>
            <a:pPr indent="-274320" lvl="0" marL="274320" rtl="0" algn="l">
              <a:spcBef>
                <a:spcPts val="481"/>
              </a:spcBef>
              <a:spcAft>
                <a:spcPts val="0"/>
              </a:spcAft>
              <a:buSzPct val="95000"/>
              <a:buChar char="⚫"/>
            </a:pPr>
            <a:r>
              <a:rPr lang="en-US"/>
              <a:t>The most important Chinese herbs are </a:t>
            </a:r>
            <a:r>
              <a:rPr b="1" lang="en-US"/>
              <a:t>ginseng, ginkgo </a:t>
            </a:r>
            <a:r>
              <a:rPr lang="en-US"/>
              <a:t>and</a:t>
            </a:r>
            <a:r>
              <a:rPr b="1" lang="en-US"/>
              <a:t> tea</a:t>
            </a:r>
            <a:endParaRPr/>
          </a:p>
          <a:p>
            <a:pPr indent="-274320" lvl="0" marL="274320" rtl="0" algn="l">
              <a:spcBef>
                <a:spcPts val="481"/>
              </a:spcBef>
              <a:spcAft>
                <a:spcPts val="0"/>
              </a:spcAft>
              <a:buSzPct val="95000"/>
              <a:buChar char="⚫"/>
            </a:pPr>
            <a:r>
              <a:rPr lang="en-US"/>
              <a:t>Many of these herbs contain saponins or steroidal compounds </a:t>
            </a:r>
            <a:endParaRPr/>
          </a:p>
          <a:p>
            <a:pPr indent="-274320" lvl="0" marL="274320" rtl="0" algn="l">
              <a:spcBef>
                <a:spcPts val="481"/>
              </a:spcBef>
              <a:spcAft>
                <a:spcPts val="0"/>
              </a:spcAft>
              <a:buSzPct val="95000"/>
              <a:buChar char="⚫"/>
            </a:pPr>
            <a:r>
              <a:rPr lang="en-US"/>
              <a:t>They might act in a similar way to corticosteroids or enhance the effect of naturally occurring steroid hormones in the body</a:t>
            </a:r>
            <a:endParaRPr/>
          </a:p>
          <a:p>
            <a:pPr indent="-274320" lvl="0" marL="274320" rtl="0" algn="l">
              <a:spcBef>
                <a:spcPts val="481"/>
              </a:spcBef>
              <a:spcAft>
                <a:spcPts val="0"/>
              </a:spcAft>
              <a:buSzPct val="95000"/>
              <a:buChar char="⚫"/>
            </a:pPr>
            <a:r>
              <a:rPr lang="en-US"/>
              <a:t> This type of drug is known as an adaptogen, and is considered to be a substance helping the body to deal with, or adapt to, stress or other adverse conditions</a:t>
            </a:r>
            <a:endParaRPr/>
          </a:p>
          <a:p>
            <a:pPr indent="-274320" lvl="0" marL="274320" rtl="0" algn="l">
              <a:spcBef>
                <a:spcPts val="481"/>
              </a:spcBef>
              <a:spcAft>
                <a:spcPts val="0"/>
              </a:spcAft>
              <a:buSzPct val="95000"/>
              <a:buChar char="⚫"/>
            </a:pPr>
            <a:r>
              <a:rPr lang="en-US"/>
              <a:t>There is very limited scientific evidence for their use</a:t>
            </a:r>
            <a:endParaRPr/>
          </a:p>
          <a:p>
            <a:pPr indent="-129238" lvl="0" marL="274320" rtl="0" algn="l">
              <a:spcBef>
                <a:spcPts val="481"/>
              </a:spcBef>
              <a:spcAft>
                <a:spcPts val="0"/>
              </a:spcAft>
              <a:buSzPct val="95000"/>
              <a:buNone/>
            </a:pPr>
            <a:r>
              <a:t/>
            </a:r>
            <a:endParaRPr/>
          </a:p>
          <a:p>
            <a:pPr indent="-129238" lvl="0" marL="274320" rtl="0" algn="l">
              <a:spcBef>
                <a:spcPts val="481"/>
              </a:spcBef>
              <a:spcAft>
                <a:spcPts val="0"/>
              </a:spcAft>
              <a:buSzPct val="95000"/>
              <a:buNone/>
            </a:pPr>
            <a:r>
              <a:t/>
            </a:r>
            <a:endParaRPr/>
          </a:p>
          <a:p>
            <a:pPr indent="-129238" lvl="0" marL="274320" rtl="0" algn="l">
              <a:spcBef>
                <a:spcPts val="481"/>
              </a:spcBef>
              <a:spcAft>
                <a:spcPts val="0"/>
              </a:spcAft>
              <a:buSzPct val="95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Cancer chemoprevention</a:t>
            </a:r>
            <a:endParaRPr/>
          </a:p>
        </p:txBody>
      </p:sp>
      <p:sp>
        <p:nvSpPr>
          <p:cNvPr id="260" name="Google Shape;260;p39"/>
          <p:cNvSpPr txBox="1"/>
          <p:nvPr>
            <p:ph idx="1" type="body"/>
          </p:nvPr>
        </p:nvSpPr>
        <p:spPr>
          <a:xfrm>
            <a:off x="0" y="1935480"/>
            <a:ext cx="9144000" cy="49225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Cancer chemoprevention: the prevention of cancer in human populations by ingestion of chemical agents that prevent carcinogenesis</a:t>
            </a:r>
            <a:endParaRPr/>
          </a:p>
          <a:p>
            <a:pPr indent="-274320" lvl="0" marL="274320" rtl="0" algn="l">
              <a:spcBef>
                <a:spcPts val="520"/>
              </a:spcBef>
              <a:spcAft>
                <a:spcPts val="0"/>
              </a:spcAft>
              <a:buSzPts val="2470"/>
              <a:buChar char="⚫"/>
            </a:pPr>
            <a:r>
              <a:rPr lang="en-US"/>
              <a:t>Various compounds, especially from fruits and vegetables (indoles and isothiocyanates) could inhibit chemically induced tumors in laboratory animals</a:t>
            </a:r>
            <a:endParaRPr/>
          </a:p>
          <a:p>
            <a:pPr indent="-274320" lvl="0" marL="274320" rtl="0" algn="l">
              <a:spcBef>
                <a:spcPts val="520"/>
              </a:spcBef>
              <a:spcAft>
                <a:spcPts val="0"/>
              </a:spcAft>
              <a:buSzPts val="2470"/>
              <a:buChar char="⚫"/>
            </a:pPr>
            <a:r>
              <a:rPr lang="en-US"/>
              <a:t>Chemoprophylaxis of carcinogenesis is of obvious benefit to maintenance of human health with enormous dietary significance</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Cancer chemoprevention</a:t>
            </a:r>
            <a:endParaRPr/>
          </a:p>
        </p:txBody>
      </p:sp>
      <p:sp>
        <p:nvSpPr>
          <p:cNvPr id="266" name="Google Shape;266;p40"/>
          <p:cNvSpPr txBox="1"/>
          <p:nvPr>
            <p:ph idx="1" type="body"/>
          </p:nvPr>
        </p:nvSpPr>
        <p:spPr>
          <a:xfrm>
            <a:off x="0" y="1935480"/>
            <a:ext cx="9144000" cy="49225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It is important to differentiate between cancer prevention (e.g. cessation of cigarette smoking) and cancer chemotherapy (the use of cytotoxic drugs after cancer diagnosis)</a:t>
            </a:r>
            <a:endParaRPr/>
          </a:p>
          <a:p>
            <a:pPr indent="-117475" lvl="0" marL="274320" rtl="0" algn="l">
              <a:spcBef>
                <a:spcPts val="520"/>
              </a:spcBef>
              <a:spcAft>
                <a:spcPts val="0"/>
              </a:spcAft>
              <a:buSzPts val="2470"/>
              <a:buNone/>
            </a:pPr>
            <a:r>
              <a:t/>
            </a:r>
            <a:endParaRPr/>
          </a:p>
          <a:p>
            <a:pPr indent="-274320" lvl="1" marL="274320" rtl="0" algn="l">
              <a:spcBef>
                <a:spcPts val="520"/>
              </a:spcBef>
              <a:spcAft>
                <a:spcPts val="0"/>
              </a:spcAft>
              <a:buClr>
                <a:schemeClr val="accent3"/>
              </a:buClr>
              <a:buSzPts val="2470"/>
              <a:buChar char="⚫"/>
            </a:pPr>
            <a:r>
              <a:rPr lang="en-US" sz="2600"/>
              <a:t>Epidemiological studies يعني مثلاً بلاحظوا انه بالهند بيوكلوا شيء معين بشكل يومي وهذا بمنع أمراض معينة وهكذا بطولوا الدراسةmay help to find leads for chemopreventive agents, which can then be tested in laboratory experiments</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1"/>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Cancer chemoprevention</a:t>
            </a:r>
            <a:endParaRPr/>
          </a:p>
        </p:txBody>
      </p:sp>
      <p:sp>
        <p:nvSpPr>
          <p:cNvPr id="272" name="Google Shape;272;p41"/>
          <p:cNvSpPr txBox="1"/>
          <p:nvPr>
            <p:ph idx="1" type="body"/>
          </p:nvPr>
        </p:nvSpPr>
        <p:spPr>
          <a:xfrm>
            <a:off x="0" y="1935480"/>
            <a:ext cx="9144000" cy="49225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Several recent epidemiological studies have demonstrated that dietary factors may reduce the incidence of cancers</a:t>
            </a:r>
            <a:endParaRPr/>
          </a:p>
          <a:p>
            <a:pPr indent="-117348" lvl="1" marL="640080" rtl="0" algn="l">
              <a:spcBef>
                <a:spcPts val="480"/>
              </a:spcBef>
              <a:spcAft>
                <a:spcPts val="0"/>
              </a:spcAft>
              <a:buSzPts val="2040"/>
              <a:buNone/>
            </a:pPr>
            <a:r>
              <a:t/>
            </a:r>
            <a:endParaRPr/>
          </a:p>
          <a:p>
            <a:pPr indent="-246888" lvl="1" marL="640080" rtl="0" algn="l">
              <a:spcBef>
                <a:spcPts val="480"/>
              </a:spcBef>
              <a:spcAft>
                <a:spcPts val="0"/>
              </a:spcAft>
              <a:buSzPts val="2040"/>
              <a:buChar char="⚫"/>
            </a:pPr>
            <a:r>
              <a:rPr lang="en-US"/>
              <a:t>An inverse correlation was found between the incidence of lung cancer among people who smoke and consume carotene-rich foods</a:t>
            </a:r>
            <a:endParaRPr/>
          </a:p>
          <a:p>
            <a:pPr indent="-117348" lvl="1" marL="640080" rtl="0" algn="l">
              <a:spcBef>
                <a:spcPts val="480"/>
              </a:spcBef>
              <a:spcAft>
                <a:spcPts val="0"/>
              </a:spcAft>
              <a:buSzPts val="2040"/>
              <a:buNone/>
            </a:pPr>
            <a:r>
              <a:t/>
            </a:r>
            <a:endParaRPr/>
          </a:p>
          <a:p>
            <a:pPr indent="-246888" lvl="1" marL="640080" rtl="0" algn="l">
              <a:spcBef>
                <a:spcPts val="480"/>
              </a:spcBef>
              <a:spcAft>
                <a:spcPts val="0"/>
              </a:spcAft>
              <a:buSzPts val="2040"/>
              <a:buChar char="⚫"/>
            </a:pPr>
            <a:r>
              <a:rPr lang="en-US"/>
              <a:t>There was a similar finding for vitamin C and oesophageal and stomach cancers, and for vitamin E and lung cancer</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Cancer chemoprevention</a:t>
            </a:r>
            <a:endParaRPr/>
          </a:p>
        </p:txBody>
      </p:sp>
      <p:sp>
        <p:nvSpPr>
          <p:cNvPr id="278" name="Google Shape;278;p42"/>
          <p:cNvSpPr txBox="1"/>
          <p:nvPr>
            <p:ph idx="1" type="body"/>
          </p:nvPr>
        </p:nvSpPr>
        <p:spPr>
          <a:xfrm>
            <a:off x="0" y="1935480"/>
            <a:ext cx="9144000" cy="49225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Almost 600 ‘chemopreventive’ agents are known and they are usually classified as: </a:t>
            </a:r>
            <a:endParaRPr/>
          </a:p>
          <a:p>
            <a:pPr indent="-246888" lvl="1" marL="640080" rtl="0" algn="l">
              <a:spcBef>
                <a:spcPts val="480"/>
              </a:spcBef>
              <a:spcAft>
                <a:spcPts val="0"/>
              </a:spcAft>
              <a:buSzPts val="2040"/>
              <a:buChar char="⚫"/>
            </a:pPr>
            <a:r>
              <a:rPr lang="en-US"/>
              <a:t>Inhibitors of carcinogen formation (ascorbic acid, tocopherols, phenols)</a:t>
            </a:r>
            <a:endParaRPr/>
          </a:p>
          <a:p>
            <a:pPr indent="-246888" lvl="1" marL="640080" rtl="0" algn="l">
              <a:spcBef>
                <a:spcPts val="480"/>
              </a:spcBef>
              <a:spcAft>
                <a:spcPts val="0"/>
              </a:spcAft>
              <a:buSzPts val="2040"/>
              <a:buChar char="⚫"/>
            </a:pPr>
            <a:r>
              <a:rPr lang="en-US"/>
              <a:t>Inhibitors of initiation (phenols, flavones)</a:t>
            </a:r>
            <a:endParaRPr/>
          </a:p>
          <a:p>
            <a:pPr indent="-246888" lvl="1" marL="640080" rtl="0" algn="l">
              <a:spcBef>
                <a:spcPts val="480"/>
              </a:spcBef>
              <a:spcAft>
                <a:spcPts val="0"/>
              </a:spcAft>
              <a:buSzPts val="2040"/>
              <a:buChar char="⚫"/>
            </a:pPr>
            <a:r>
              <a:rPr lang="en-US"/>
              <a:t>Inhibitors of post-initiation events (</a:t>
            </a:r>
            <a:r>
              <a:rPr lang="en-US">
                <a:latin typeface="Lucida Sans"/>
                <a:ea typeface="Lucida Sans"/>
                <a:cs typeface="Lucida Sans"/>
                <a:sym typeface="Lucida Sans"/>
              </a:rPr>
              <a:t>β</a:t>
            </a:r>
            <a:r>
              <a:rPr lang="en-US"/>
              <a:t>-carotene, retinoids, terpenes)</a:t>
            </a:r>
            <a:endParaRPr/>
          </a:p>
          <a:p>
            <a:pPr indent="-274320" lvl="0" marL="274320" rtl="0" algn="l">
              <a:spcBef>
                <a:spcPts val="520"/>
              </a:spcBef>
              <a:spcAft>
                <a:spcPts val="0"/>
              </a:spcAft>
              <a:buSzPts val="2470"/>
              <a:buChar char="⚫"/>
            </a:pPr>
            <a:r>
              <a:rPr lang="en-US"/>
              <a:t>Many are items of food or beverages (e.g. tea) and are sometimes called ‘functional foods’ or ‘nutraceuticals’</a:t>
            </a:r>
            <a:endParaRPr/>
          </a:p>
          <a:p>
            <a:pPr indent="-274320" lvl="0" marL="274320" rtl="0" algn="l">
              <a:spcBef>
                <a:spcPts val="520"/>
              </a:spcBef>
              <a:spcAft>
                <a:spcPts val="0"/>
              </a:spcAft>
              <a:buSzPts val="2470"/>
              <a:buChar char="⚫"/>
            </a:pPr>
            <a:r>
              <a:rPr lang="en-US"/>
              <a:t>Examples include</a:t>
            </a:r>
            <a:r>
              <a:rPr b="1" lang="en-US"/>
              <a:t> ginger </a:t>
            </a:r>
            <a:r>
              <a:rPr lang="en-US"/>
              <a:t>and </a:t>
            </a:r>
            <a:r>
              <a:rPr b="1" lang="en-US"/>
              <a:t>garlic</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3"/>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Cancer chemoprevention</a:t>
            </a:r>
            <a:endParaRPr/>
          </a:p>
        </p:txBody>
      </p:sp>
      <p:sp>
        <p:nvSpPr>
          <p:cNvPr id="284" name="Google Shape;284;p43"/>
          <p:cNvSpPr txBox="1"/>
          <p:nvPr>
            <p:ph idx="1" type="body"/>
          </p:nvPr>
        </p:nvSpPr>
        <p:spPr>
          <a:xfrm>
            <a:off x="0" y="1935480"/>
            <a:ext cx="9144000" cy="49225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Chemopreventive agents may even work in synergy, with several components contributing to the overall effect, which may be the case with plant drugs</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It is recommended that 5–7 servings of vegetables  to be consumed daily to function as a source of cancer chemopreventive agents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Cancer chemoprevention</a:t>
            </a:r>
            <a:endParaRPr/>
          </a:p>
        </p:txBody>
      </p:sp>
      <p:sp>
        <p:nvSpPr>
          <p:cNvPr id="290" name="Google Shape;290;p44"/>
          <p:cNvSpPr txBox="1"/>
          <p:nvPr>
            <p:ph idx="1" type="body"/>
          </p:nvPr>
        </p:nvSpPr>
        <p:spPr>
          <a:xfrm>
            <a:off x="0" y="1935480"/>
            <a:ext cx="91440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Chemopreventive agents can safeguard humans from known carcinogenic risks such as smoking</a:t>
            </a:r>
            <a:endParaRPr/>
          </a:p>
          <a:p>
            <a:pPr indent="-274320" lvl="0" marL="274320" rtl="0" algn="l">
              <a:spcBef>
                <a:spcPts val="520"/>
              </a:spcBef>
              <a:spcAft>
                <a:spcPts val="0"/>
              </a:spcAft>
              <a:buSzPts val="2470"/>
              <a:buChar char="⚫"/>
            </a:pPr>
            <a:r>
              <a:rPr lang="en-US"/>
              <a:t>As knowledge of these agents increases they will play an increasing role in cancer prevention</a:t>
            </a:r>
            <a:endParaRPr/>
          </a:p>
          <a:p>
            <a:pPr indent="-274320" lvl="0" marL="274320" rtl="0" algn="l">
              <a:spcBef>
                <a:spcPts val="520"/>
              </a:spcBef>
              <a:spcAft>
                <a:spcPts val="0"/>
              </a:spcAft>
              <a:buSzPts val="2470"/>
              <a:buChar char="⚫"/>
            </a:pPr>
            <a:r>
              <a:rPr lang="en-US"/>
              <a:t>Example on chemopreventive agents: </a:t>
            </a:r>
            <a:r>
              <a:rPr b="1" lang="en-US"/>
              <a:t>tea</a:t>
            </a:r>
            <a:r>
              <a:rPr lang="en-US"/>
              <a:t>, </a:t>
            </a:r>
            <a:r>
              <a:rPr b="1" lang="en-US"/>
              <a:t>garlic</a:t>
            </a:r>
            <a:r>
              <a:rPr lang="en-US"/>
              <a:t>, anthocyanins (</a:t>
            </a:r>
            <a:r>
              <a:rPr b="1" lang="en-US"/>
              <a:t>bilberry</a:t>
            </a:r>
            <a:r>
              <a:rPr lang="en-US"/>
              <a:t>) and others</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idx="1" type="body"/>
          </p:nvPr>
        </p:nvSpPr>
        <p:spPr>
          <a:xfrm>
            <a:off x="228600" y="1935480"/>
            <a:ext cx="6019800" cy="49225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solidFill>
                  <a:srgbClr val="0000FF"/>
                </a:solidFill>
              </a:rPr>
              <a:t>Atropine </a:t>
            </a:r>
            <a:endParaRPr/>
          </a:p>
          <a:p>
            <a:pPr indent="-274320" lvl="0" marL="274320" rtl="0" algn="l">
              <a:spcBef>
                <a:spcPts val="520"/>
              </a:spcBef>
              <a:spcAft>
                <a:spcPts val="0"/>
              </a:spcAft>
              <a:buSzPts val="2470"/>
              <a:buChar char="⚫"/>
            </a:pPr>
            <a:r>
              <a:rPr lang="en-US"/>
              <a:t>A tropane alkaloid extracted from deadly nightshade (</a:t>
            </a:r>
            <a:r>
              <a:rPr i="1" lang="en-US">
                <a:solidFill>
                  <a:srgbClr val="008000"/>
                </a:solidFill>
              </a:rPr>
              <a:t>Atropa belladonna</a:t>
            </a:r>
            <a:r>
              <a:rPr lang="en-US"/>
              <a:t>)</a:t>
            </a:r>
            <a:endParaRPr i="1"/>
          </a:p>
          <a:p>
            <a:pPr indent="-274320" lvl="0" marL="274320" rtl="0" algn="l">
              <a:spcBef>
                <a:spcPts val="520"/>
              </a:spcBef>
              <a:spcAft>
                <a:spcPts val="0"/>
              </a:spcAft>
              <a:buSzPts val="2470"/>
              <a:buChar char="⚫"/>
            </a:pPr>
            <a:r>
              <a:rPr lang="en-US">
                <a:solidFill>
                  <a:srgbClr val="9D3232"/>
                </a:solidFill>
              </a:rPr>
              <a:t>All parts of the plant </a:t>
            </a:r>
            <a:r>
              <a:rPr lang="en-US"/>
              <a:t>contain tropane alkaloids</a:t>
            </a:r>
            <a:endParaRPr/>
          </a:p>
          <a:p>
            <a:pPr indent="-274320" lvl="0" marL="274320" rtl="0" algn="l">
              <a:spcBef>
                <a:spcPts val="520"/>
              </a:spcBef>
              <a:spcAft>
                <a:spcPts val="0"/>
              </a:spcAft>
              <a:buSzPts val="2470"/>
              <a:buChar char="⚫"/>
            </a:pPr>
            <a:r>
              <a:rPr lang="en-US"/>
              <a:t>Family: Solanaceae</a:t>
            </a:r>
            <a:endParaRPr/>
          </a:p>
          <a:p>
            <a:pPr indent="-274320" lvl="0" marL="274320" rtl="0" algn="l">
              <a:spcBef>
                <a:spcPts val="520"/>
              </a:spcBef>
              <a:spcAft>
                <a:spcPts val="0"/>
              </a:spcAft>
              <a:buSzPts val="2470"/>
              <a:buChar char="⚫"/>
            </a:pPr>
            <a:r>
              <a:rPr lang="en-US"/>
              <a:t>It is occasionally used as eye drops or ointment to open the iris for examination or surgical procedures</a:t>
            </a:r>
            <a:endParaRPr/>
          </a:p>
        </p:txBody>
      </p:sp>
      <p:pic>
        <p:nvPicPr>
          <p:cNvPr descr="atropa bella donna.jpg" id="130" name="Google Shape;130;p18"/>
          <p:cNvPicPr preferRelativeResize="0"/>
          <p:nvPr/>
        </p:nvPicPr>
        <p:blipFill rotWithShape="1">
          <a:blip r:embed="rId3">
            <a:alphaModFix/>
          </a:blip>
          <a:srcRect b="0" l="0" r="0" t="0"/>
          <a:stretch/>
        </p:blipFill>
        <p:spPr>
          <a:xfrm>
            <a:off x="6172200" y="228600"/>
            <a:ext cx="2682240" cy="1788160"/>
          </a:xfrm>
          <a:prstGeom prst="rect">
            <a:avLst/>
          </a:prstGeom>
          <a:noFill/>
          <a:ln>
            <a:noFill/>
          </a:ln>
        </p:spPr>
      </p:pic>
      <p:pic>
        <p:nvPicPr>
          <p:cNvPr descr="atropa 2.jpg" id="131" name="Google Shape;131;p18"/>
          <p:cNvPicPr preferRelativeResize="0"/>
          <p:nvPr/>
        </p:nvPicPr>
        <p:blipFill rotWithShape="1">
          <a:blip r:embed="rId4">
            <a:alphaModFix/>
          </a:blip>
          <a:srcRect b="0" l="0" r="0" t="0"/>
          <a:stretch/>
        </p:blipFill>
        <p:spPr>
          <a:xfrm>
            <a:off x="6150985" y="2209800"/>
            <a:ext cx="2993015" cy="1733274"/>
          </a:xfrm>
          <a:prstGeom prst="rect">
            <a:avLst/>
          </a:prstGeom>
          <a:noFill/>
          <a:ln>
            <a:noFill/>
          </a:ln>
        </p:spPr>
      </p:pic>
      <p:pic>
        <p:nvPicPr>
          <p:cNvPr descr="Atropa_belladonna.jpg" id="132" name="Google Shape;132;p18"/>
          <p:cNvPicPr preferRelativeResize="0"/>
          <p:nvPr/>
        </p:nvPicPr>
        <p:blipFill rotWithShape="1">
          <a:blip r:embed="rId5">
            <a:alphaModFix/>
          </a:blip>
          <a:srcRect b="0" l="0" r="0" t="0"/>
          <a:stretch/>
        </p:blipFill>
        <p:spPr>
          <a:xfrm>
            <a:off x="2971800" y="0"/>
            <a:ext cx="2693443" cy="1763363"/>
          </a:xfrm>
          <a:prstGeom prst="rect">
            <a:avLst/>
          </a:prstGeom>
          <a:noFill/>
          <a:ln>
            <a:noFill/>
          </a:ln>
        </p:spPr>
      </p:pic>
      <p:pic>
        <p:nvPicPr>
          <p:cNvPr descr="Atropa_caucasica_berry.jpg" id="133" name="Google Shape;133;p18"/>
          <p:cNvPicPr preferRelativeResize="0"/>
          <p:nvPr/>
        </p:nvPicPr>
        <p:blipFill rotWithShape="1">
          <a:blip r:embed="rId6">
            <a:alphaModFix/>
          </a:blip>
          <a:srcRect b="0" l="0" r="0" t="0"/>
          <a:stretch/>
        </p:blipFill>
        <p:spPr>
          <a:xfrm>
            <a:off x="7010400" y="4114800"/>
            <a:ext cx="1524222" cy="130702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5"/>
          <p:cNvSpPr txBox="1"/>
          <p:nvPr>
            <p:ph idx="1" type="body"/>
          </p:nvPr>
        </p:nvSpPr>
        <p:spPr>
          <a:xfrm>
            <a:off x="0" y="1935480"/>
            <a:ext cx="9144000" cy="49225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Acai berry</a:t>
            </a:r>
            <a:endParaRPr/>
          </a:p>
          <a:p>
            <a:pPr indent="-274320" lvl="0" marL="274320" rtl="0" algn="l">
              <a:spcBef>
                <a:spcPts val="520"/>
              </a:spcBef>
              <a:spcAft>
                <a:spcPts val="0"/>
              </a:spcAft>
              <a:buSzPts val="2470"/>
              <a:buChar char="⚫"/>
            </a:pPr>
            <a:r>
              <a:rPr lang="en-US"/>
              <a:t>The part used: </a:t>
            </a:r>
            <a:r>
              <a:rPr lang="en-US">
                <a:solidFill>
                  <a:srgbClr val="9D3232"/>
                </a:solidFill>
              </a:rPr>
              <a:t>fruits</a:t>
            </a:r>
            <a:endParaRPr/>
          </a:p>
          <a:p>
            <a:pPr indent="-274320" lvl="0" marL="274320" rtl="0" algn="l">
              <a:spcBef>
                <a:spcPts val="520"/>
              </a:spcBef>
              <a:spcAft>
                <a:spcPts val="0"/>
              </a:spcAft>
              <a:buSzPts val="2470"/>
              <a:buChar char="⚫"/>
            </a:pPr>
            <a:r>
              <a:rPr lang="en-US"/>
              <a:t>Have been acclaimed as having a wide range of health-promoting and therapeutic benefits due to high levels of antioxidants</a:t>
            </a:r>
            <a:endParaRPr/>
          </a:p>
          <a:p>
            <a:pPr indent="-274320" lvl="0" marL="274320" rtl="0" algn="l">
              <a:spcBef>
                <a:spcPts val="520"/>
              </a:spcBef>
              <a:spcAft>
                <a:spcPts val="0"/>
              </a:spcAft>
              <a:buSzPts val="2470"/>
              <a:buChar char="⚫"/>
            </a:pPr>
            <a:r>
              <a:rPr lang="en-US"/>
              <a:t>Acai has a history of use as a medicinal plant and as food in Brazil</a:t>
            </a:r>
            <a:endParaRPr/>
          </a:p>
          <a:p>
            <a:pPr indent="-274320" lvl="0" marL="274320" rtl="0" algn="l">
              <a:spcBef>
                <a:spcPts val="520"/>
              </a:spcBef>
              <a:spcAft>
                <a:spcPts val="0"/>
              </a:spcAft>
              <a:buSzPts val="2470"/>
              <a:buChar char="⚫"/>
            </a:pPr>
            <a:r>
              <a:rPr lang="en-US"/>
              <a:t>Traditionally, it has been used to treat fevers, skin complications, digestive disorders and parasitic infections</a:t>
            </a:r>
            <a:endParaRPr/>
          </a:p>
        </p:txBody>
      </p:sp>
      <p:pic>
        <p:nvPicPr>
          <p:cNvPr descr="acai.jpg" id="296" name="Google Shape;296;p45"/>
          <p:cNvPicPr preferRelativeResize="0"/>
          <p:nvPr/>
        </p:nvPicPr>
        <p:blipFill rotWithShape="1">
          <a:blip r:embed="rId3">
            <a:alphaModFix/>
          </a:blip>
          <a:srcRect b="0" l="0" r="0" t="0"/>
          <a:stretch/>
        </p:blipFill>
        <p:spPr>
          <a:xfrm>
            <a:off x="3657600" y="152400"/>
            <a:ext cx="1801484" cy="2393950"/>
          </a:xfrm>
          <a:prstGeom prst="rect">
            <a:avLst/>
          </a:prstGeom>
          <a:noFill/>
          <a:ln>
            <a:noFill/>
          </a:ln>
        </p:spPr>
      </p:pic>
      <p:pic>
        <p:nvPicPr>
          <p:cNvPr descr="acai2.jpg" id="297" name="Google Shape;297;p45"/>
          <p:cNvPicPr preferRelativeResize="0"/>
          <p:nvPr/>
        </p:nvPicPr>
        <p:blipFill rotWithShape="1">
          <a:blip r:embed="rId4">
            <a:alphaModFix/>
          </a:blip>
          <a:srcRect b="0" l="0" r="0" t="0"/>
          <a:stretch/>
        </p:blipFill>
        <p:spPr>
          <a:xfrm>
            <a:off x="304800" y="0"/>
            <a:ext cx="2400300" cy="1781175"/>
          </a:xfrm>
          <a:prstGeom prst="rect">
            <a:avLst/>
          </a:prstGeom>
          <a:noFill/>
          <a:ln>
            <a:noFill/>
          </a:ln>
        </p:spPr>
      </p:pic>
      <p:pic>
        <p:nvPicPr>
          <p:cNvPr descr="acai3.jpg" id="298" name="Google Shape;298;p45"/>
          <p:cNvPicPr preferRelativeResize="0"/>
          <p:nvPr/>
        </p:nvPicPr>
        <p:blipFill rotWithShape="1">
          <a:blip r:embed="rId5">
            <a:alphaModFix/>
          </a:blip>
          <a:srcRect b="0" l="0" r="0" t="0"/>
          <a:stretch/>
        </p:blipFill>
        <p:spPr>
          <a:xfrm>
            <a:off x="7772400" y="533400"/>
            <a:ext cx="914400" cy="1924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6"/>
          <p:cNvSpPr txBox="1"/>
          <p:nvPr>
            <p:ph idx="1" type="body"/>
          </p:nvPr>
        </p:nvSpPr>
        <p:spPr>
          <a:xfrm>
            <a:off x="0" y="1935480"/>
            <a:ext cx="9144000" cy="49225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Acai berry (Cont’d)</a:t>
            </a:r>
            <a:endParaRPr/>
          </a:p>
          <a:p>
            <a:pPr indent="-274320" lvl="0" marL="274320" rtl="0" algn="l">
              <a:spcBef>
                <a:spcPts val="520"/>
              </a:spcBef>
              <a:spcAft>
                <a:spcPts val="0"/>
              </a:spcAft>
              <a:buSzPts val="2470"/>
              <a:buChar char="⚫"/>
            </a:pPr>
            <a:r>
              <a:rPr lang="en-US"/>
              <a:t>Constituents: polyphenols, flavonoids, fatty acids</a:t>
            </a:r>
            <a:endParaRPr/>
          </a:p>
          <a:p>
            <a:pPr indent="-274320" lvl="0" marL="274320" rtl="0" algn="l">
              <a:spcBef>
                <a:spcPts val="520"/>
              </a:spcBef>
              <a:spcAft>
                <a:spcPts val="0"/>
              </a:spcAft>
              <a:buSzPts val="2470"/>
              <a:buChar char="⚫"/>
            </a:pPr>
            <a:r>
              <a:rPr lang="en-US"/>
              <a:t>This botanical drug has become very popular despite a lack of scientific evidence</a:t>
            </a:r>
            <a:endParaRPr/>
          </a:p>
          <a:p>
            <a:pPr indent="-274320" lvl="0" marL="274320" rtl="0" algn="l">
              <a:spcBef>
                <a:spcPts val="520"/>
              </a:spcBef>
              <a:spcAft>
                <a:spcPts val="0"/>
              </a:spcAft>
              <a:buSzPts val="2470"/>
              <a:buChar char="⚫"/>
            </a:pPr>
            <a:r>
              <a:rPr lang="en-US"/>
              <a:t>The high content of polyphenols has been linked to antioxidant, anti-inflammatory, antiproliferative and cardioprotective properties</a:t>
            </a:r>
            <a:endParaRPr/>
          </a:p>
          <a:p>
            <a:pPr indent="-274320" lvl="0" marL="274320" rtl="0" algn="l">
              <a:spcBef>
                <a:spcPts val="520"/>
              </a:spcBef>
              <a:spcAft>
                <a:spcPts val="0"/>
              </a:spcAft>
              <a:buSzPts val="2470"/>
              <a:buChar char="⚫"/>
            </a:pPr>
            <a:r>
              <a:rPr lang="en-US"/>
              <a:t>Acai demonstrates promising potential with regard to antiproliferative activity and cardioprotection, but further studies are required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7"/>
          <p:cNvSpPr txBox="1"/>
          <p:nvPr>
            <p:ph idx="1" type="body"/>
          </p:nvPr>
        </p:nvSpPr>
        <p:spPr>
          <a:xfrm>
            <a:off x="0" y="1935480"/>
            <a:ext cx="9144000" cy="49225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Ginseng</a:t>
            </a:r>
            <a:endParaRPr/>
          </a:p>
          <a:p>
            <a:pPr indent="-274320" lvl="0" marL="274320" rtl="0" algn="l">
              <a:spcBef>
                <a:spcPts val="520"/>
              </a:spcBef>
              <a:spcAft>
                <a:spcPts val="0"/>
              </a:spcAft>
              <a:buSzPts val="2470"/>
              <a:buChar char="⚫"/>
            </a:pPr>
            <a:r>
              <a:rPr i="1" lang="en-US">
                <a:solidFill>
                  <a:srgbClr val="008000"/>
                </a:solidFill>
              </a:rPr>
              <a:t>Panax Ginseng </a:t>
            </a:r>
            <a:endParaRPr/>
          </a:p>
          <a:p>
            <a:pPr indent="-274320" lvl="0" marL="274320" rtl="0" algn="l">
              <a:spcBef>
                <a:spcPts val="520"/>
              </a:spcBef>
              <a:spcAft>
                <a:spcPts val="0"/>
              </a:spcAft>
              <a:buSzPts val="2470"/>
              <a:buChar char="⚫"/>
            </a:pPr>
            <a:r>
              <a:rPr lang="en-US"/>
              <a:t>Native to China but cultivated widely elsewhere</a:t>
            </a:r>
            <a:endParaRPr/>
          </a:p>
          <a:p>
            <a:pPr indent="-274320" lvl="0" marL="274320" rtl="0" algn="l">
              <a:spcBef>
                <a:spcPts val="520"/>
              </a:spcBef>
              <a:spcAft>
                <a:spcPts val="0"/>
              </a:spcAft>
              <a:buSzPts val="2470"/>
              <a:buChar char="⚫"/>
            </a:pPr>
            <a:r>
              <a:rPr lang="en-US"/>
              <a:t>Part used: </a:t>
            </a:r>
            <a:r>
              <a:rPr lang="en-US">
                <a:solidFill>
                  <a:srgbClr val="9D3232"/>
                </a:solidFill>
              </a:rPr>
              <a:t>root</a:t>
            </a:r>
            <a:endParaRPr/>
          </a:p>
          <a:p>
            <a:pPr indent="-274320" lvl="0" marL="274320" rtl="0" algn="l">
              <a:spcBef>
                <a:spcPts val="520"/>
              </a:spcBef>
              <a:spcAft>
                <a:spcPts val="0"/>
              </a:spcAft>
              <a:buSzPts val="2470"/>
              <a:buChar char="⚫"/>
            </a:pPr>
            <a:r>
              <a:rPr lang="en-US"/>
              <a:t>Ginseng products are liable to falsification as true ginseng is expensive</a:t>
            </a:r>
            <a:endParaRPr/>
          </a:p>
          <a:p>
            <a:pPr indent="-117475" lvl="0" marL="274320" rtl="0" algn="l">
              <a:spcBef>
                <a:spcPts val="520"/>
              </a:spcBef>
              <a:spcAft>
                <a:spcPts val="0"/>
              </a:spcAft>
              <a:buSzPts val="2470"/>
              <a:buNone/>
            </a:pPr>
            <a:r>
              <a:t/>
            </a:r>
            <a:endParaRPr/>
          </a:p>
        </p:txBody>
      </p:sp>
      <p:pic>
        <p:nvPicPr>
          <p:cNvPr descr="panax-ginseng-root-extract.jpg" id="309" name="Google Shape;309;p47"/>
          <p:cNvPicPr preferRelativeResize="0"/>
          <p:nvPr/>
        </p:nvPicPr>
        <p:blipFill rotWithShape="1">
          <a:blip r:embed="rId3">
            <a:alphaModFix/>
          </a:blip>
          <a:srcRect b="0" l="0" r="0" t="0"/>
          <a:stretch/>
        </p:blipFill>
        <p:spPr>
          <a:xfrm>
            <a:off x="2743200" y="685800"/>
            <a:ext cx="2263929" cy="2091481"/>
          </a:xfrm>
          <a:prstGeom prst="rect">
            <a:avLst/>
          </a:prstGeom>
          <a:noFill/>
          <a:ln>
            <a:noFill/>
          </a:ln>
        </p:spPr>
      </p:pic>
      <p:pic>
        <p:nvPicPr>
          <p:cNvPr descr="Panax-Ginseng.jpg" id="310" name="Google Shape;310;p47"/>
          <p:cNvPicPr preferRelativeResize="0"/>
          <p:nvPr/>
        </p:nvPicPr>
        <p:blipFill rotWithShape="1">
          <a:blip r:embed="rId4">
            <a:alphaModFix/>
          </a:blip>
          <a:srcRect b="0" l="0" r="0" t="0"/>
          <a:stretch/>
        </p:blipFill>
        <p:spPr>
          <a:xfrm>
            <a:off x="6934200" y="228600"/>
            <a:ext cx="1778000" cy="133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8"/>
          <p:cNvSpPr txBox="1"/>
          <p:nvPr>
            <p:ph idx="1" type="body"/>
          </p:nvPr>
        </p:nvSpPr>
        <p:spPr>
          <a:xfrm>
            <a:off x="0" y="1219200"/>
            <a:ext cx="9144000" cy="56388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Ginseng (Cont’d)</a:t>
            </a:r>
            <a:endParaRPr/>
          </a:p>
          <a:p>
            <a:pPr indent="-274320" lvl="0" marL="274320" rtl="0" algn="l">
              <a:spcBef>
                <a:spcPts val="520"/>
              </a:spcBef>
              <a:spcAft>
                <a:spcPts val="0"/>
              </a:spcAft>
              <a:buSzPts val="2470"/>
              <a:buChar char="⚫"/>
            </a:pPr>
            <a:r>
              <a:rPr lang="en-US"/>
              <a:t>Contains saponin glycosides (the </a:t>
            </a:r>
            <a:r>
              <a:rPr lang="en-US">
                <a:solidFill>
                  <a:srgbClr val="0000FF"/>
                </a:solidFill>
              </a:rPr>
              <a:t>ginsenosides</a:t>
            </a:r>
            <a:r>
              <a:rPr lang="en-US"/>
              <a:t>)</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Ginseng is taken as a tonic for debility, insomnia, natural and premature aging, to increase alertness and improve sexual inadequacy, and for diabetes, as well as an adaptogen to relieve stress and improve stamina and concentration</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It has been suggested that these effects are due to changes in cholinergic activity, neuro-protection, and antioxidant activity </a:t>
            </a:r>
            <a:endParaRPr/>
          </a:p>
        </p:txBody>
      </p:sp>
      <p:pic>
        <p:nvPicPr>
          <p:cNvPr descr="GinsaGold-Panax-Ginseng.jpg" id="316" name="Google Shape;316;p48"/>
          <p:cNvPicPr preferRelativeResize="0"/>
          <p:nvPr/>
        </p:nvPicPr>
        <p:blipFill rotWithShape="1">
          <a:blip r:embed="rId3">
            <a:alphaModFix/>
          </a:blip>
          <a:srcRect b="3199" l="23600" r="23600" t="0"/>
          <a:stretch/>
        </p:blipFill>
        <p:spPr>
          <a:xfrm>
            <a:off x="7391400" y="0"/>
            <a:ext cx="1496291" cy="2743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9"/>
          <p:cNvSpPr txBox="1"/>
          <p:nvPr>
            <p:ph idx="1" type="body"/>
          </p:nvPr>
        </p:nvSpPr>
        <p:spPr>
          <a:xfrm>
            <a:off x="0" y="1295400"/>
            <a:ext cx="9144000" cy="5562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Ginseng (Cont’d)</a:t>
            </a:r>
            <a:endParaRPr/>
          </a:p>
          <a:p>
            <a:pPr indent="-274320" lvl="0" marL="274320" rtl="0" algn="l">
              <a:spcBef>
                <a:spcPts val="520"/>
              </a:spcBef>
              <a:spcAft>
                <a:spcPts val="0"/>
              </a:spcAft>
              <a:buSzPts val="2470"/>
              <a:buChar char="⚫"/>
            </a:pPr>
            <a:r>
              <a:rPr lang="en-US"/>
              <a:t>The adaptogenic effect may be due to the elevation of serum levels of corticosteroids and the reduction of catecholamines which results in homoeostasis</a:t>
            </a:r>
            <a:endParaRPr/>
          </a:p>
          <a:p>
            <a:pPr indent="-274320" lvl="0" marL="274320" rtl="0" algn="l">
              <a:spcBef>
                <a:spcPts val="520"/>
              </a:spcBef>
              <a:spcAft>
                <a:spcPts val="0"/>
              </a:spcAft>
              <a:buSzPts val="2470"/>
              <a:buChar char="⚫"/>
            </a:pPr>
            <a:r>
              <a:rPr lang="en-US"/>
              <a:t>Ginseng also has a traditional use in diabetes, and the glycans (panaxans A–E) are hypoglycaemic in mice</a:t>
            </a:r>
            <a:endParaRPr/>
          </a:p>
          <a:p>
            <a:pPr indent="-274320" lvl="0" marL="274320" rtl="0" algn="l">
              <a:spcBef>
                <a:spcPts val="520"/>
              </a:spcBef>
              <a:spcAft>
                <a:spcPts val="0"/>
              </a:spcAft>
              <a:buSzPts val="2470"/>
              <a:buChar char="⚫"/>
            </a:pPr>
            <a:r>
              <a:rPr lang="en-US"/>
              <a:t>Immunomodulatory activity, potentiation of analgesia and anticancer effects (by ginsenosides)</a:t>
            </a:r>
            <a:endParaRPr/>
          </a:p>
          <a:p>
            <a:pPr indent="-274320" lvl="0" marL="274320" rtl="0" algn="l">
              <a:spcBef>
                <a:spcPts val="520"/>
              </a:spcBef>
              <a:spcAft>
                <a:spcPts val="0"/>
              </a:spcAft>
              <a:buSzPts val="2470"/>
              <a:buChar char="⚫"/>
            </a:pPr>
            <a:r>
              <a:rPr lang="en-US"/>
              <a:t>Side effects include oestrogenic effects, hypertension and irritability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0"/>
          <p:cNvSpPr txBox="1"/>
          <p:nvPr>
            <p:ph idx="1" type="body"/>
          </p:nvPr>
        </p:nvSpPr>
        <p:spPr>
          <a:xfrm>
            <a:off x="0" y="1600200"/>
            <a:ext cx="9144000" cy="52578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Tea</a:t>
            </a:r>
            <a:endParaRPr/>
          </a:p>
          <a:p>
            <a:pPr indent="-274320" lvl="0" marL="274320" rtl="0" algn="l">
              <a:spcBef>
                <a:spcPts val="520"/>
              </a:spcBef>
              <a:spcAft>
                <a:spcPts val="0"/>
              </a:spcAft>
              <a:buSzPts val="2470"/>
              <a:buChar char="⚫"/>
            </a:pPr>
            <a:r>
              <a:rPr i="1" lang="en-US">
                <a:solidFill>
                  <a:srgbClr val="365339"/>
                </a:solidFill>
              </a:rPr>
              <a:t>Camellia sinensis </a:t>
            </a:r>
            <a:endParaRPr/>
          </a:p>
          <a:p>
            <a:pPr indent="-274320" lvl="0" marL="274320" rtl="0" algn="l">
              <a:spcBef>
                <a:spcPts val="520"/>
              </a:spcBef>
              <a:spcAft>
                <a:spcPts val="0"/>
              </a:spcAft>
              <a:buSzPts val="2470"/>
              <a:buChar char="⚫"/>
            </a:pPr>
            <a:r>
              <a:rPr lang="en-US"/>
              <a:t>Family: Theaceae</a:t>
            </a:r>
            <a:endParaRPr/>
          </a:p>
          <a:p>
            <a:pPr indent="-274320" lvl="0" marL="274320" rtl="0" algn="l">
              <a:spcBef>
                <a:spcPts val="520"/>
              </a:spcBef>
              <a:spcAft>
                <a:spcPts val="0"/>
              </a:spcAft>
              <a:buSzPts val="2470"/>
              <a:buChar char="⚫"/>
            </a:pPr>
            <a:r>
              <a:rPr lang="en-US"/>
              <a:t>Green tea is not processed and thus differs from black tea, which is fermented</a:t>
            </a:r>
            <a:endParaRPr/>
          </a:p>
          <a:p>
            <a:pPr indent="-274320" lvl="0" marL="274320" rtl="0" algn="l">
              <a:spcBef>
                <a:spcPts val="520"/>
              </a:spcBef>
              <a:spcAft>
                <a:spcPts val="0"/>
              </a:spcAft>
              <a:buSzPts val="2470"/>
              <a:buChar char="⚫"/>
            </a:pPr>
            <a:r>
              <a:rPr lang="en-US"/>
              <a:t>The leaf buds and very young </a:t>
            </a:r>
            <a:r>
              <a:rPr lang="en-US">
                <a:solidFill>
                  <a:srgbClr val="9D3232"/>
                </a:solidFill>
              </a:rPr>
              <a:t>leaves</a:t>
            </a:r>
            <a:r>
              <a:rPr lang="en-US"/>
              <a:t> are used to prepare the beverage and extracts for medicinal use</a:t>
            </a:r>
            <a:endParaRPr/>
          </a:p>
          <a:p>
            <a:pPr indent="-274320" lvl="0" marL="274320" rtl="0" algn="l">
              <a:spcBef>
                <a:spcPts val="520"/>
              </a:spcBef>
              <a:spcAft>
                <a:spcPts val="0"/>
              </a:spcAft>
              <a:buSzPts val="2470"/>
              <a:buChar char="⚫"/>
            </a:pPr>
            <a:r>
              <a:rPr lang="en-US"/>
              <a:t>Tea contains </a:t>
            </a:r>
            <a:r>
              <a:rPr lang="en-US">
                <a:solidFill>
                  <a:srgbClr val="3366FF"/>
                </a:solidFill>
              </a:rPr>
              <a:t>caffeine</a:t>
            </a:r>
            <a:r>
              <a:rPr lang="en-US"/>
              <a:t>, and much smaller amounts of other xanthines such as </a:t>
            </a:r>
            <a:r>
              <a:rPr lang="en-US">
                <a:solidFill>
                  <a:srgbClr val="3366FF"/>
                </a:solidFill>
              </a:rPr>
              <a:t>theophylline</a:t>
            </a:r>
            <a:r>
              <a:rPr lang="en-US"/>
              <a:t> and </a:t>
            </a:r>
            <a:r>
              <a:rPr lang="en-US">
                <a:solidFill>
                  <a:srgbClr val="3366FF"/>
                </a:solidFill>
              </a:rPr>
              <a:t>theobromine</a:t>
            </a:r>
            <a:r>
              <a:rPr lang="en-US"/>
              <a:t>, </a:t>
            </a:r>
            <a:r>
              <a:rPr lang="en-US">
                <a:solidFill>
                  <a:srgbClr val="3366FF"/>
                </a:solidFill>
              </a:rPr>
              <a:t>polyphenols </a:t>
            </a:r>
            <a:r>
              <a:rPr lang="en-US"/>
              <a:t>which are antioxidant </a:t>
            </a:r>
            <a:endParaRPr/>
          </a:p>
        </p:txBody>
      </p:sp>
      <p:pic>
        <p:nvPicPr>
          <p:cNvPr descr="camelia.jpg" id="327" name="Google Shape;327;p50"/>
          <p:cNvPicPr preferRelativeResize="0"/>
          <p:nvPr/>
        </p:nvPicPr>
        <p:blipFill rotWithShape="1">
          <a:blip r:embed="rId3">
            <a:alphaModFix/>
          </a:blip>
          <a:srcRect b="0" l="0" r="0" t="0"/>
          <a:stretch/>
        </p:blipFill>
        <p:spPr>
          <a:xfrm>
            <a:off x="5624513" y="0"/>
            <a:ext cx="3519487" cy="263621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1"/>
          <p:cNvSpPr txBox="1"/>
          <p:nvPr>
            <p:ph idx="1" type="body"/>
          </p:nvPr>
        </p:nvSpPr>
        <p:spPr>
          <a:xfrm>
            <a:off x="0" y="914400"/>
            <a:ext cx="9144000" cy="5943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Tea uses</a:t>
            </a:r>
            <a:endParaRPr/>
          </a:p>
          <a:p>
            <a:pPr indent="-274320" lvl="0" marL="274320" rtl="0" algn="l">
              <a:spcBef>
                <a:spcPts val="520"/>
              </a:spcBef>
              <a:spcAft>
                <a:spcPts val="0"/>
              </a:spcAft>
              <a:buSzPts val="2470"/>
              <a:buChar char="⚫"/>
            </a:pPr>
            <a:r>
              <a:rPr lang="en-US"/>
              <a:t>Antioxidant</a:t>
            </a:r>
            <a:endParaRPr/>
          </a:p>
          <a:p>
            <a:pPr indent="-274320" lvl="0" marL="274320" rtl="0" algn="l">
              <a:spcBef>
                <a:spcPts val="520"/>
              </a:spcBef>
              <a:spcAft>
                <a:spcPts val="0"/>
              </a:spcAft>
              <a:buSzPts val="2470"/>
              <a:buChar char="⚫"/>
            </a:pPr>
            <a:r>
              <a:rPr lang="en-US"/>
              <a:t>Green tea is used medicinally more frequently than black tea</a:t>
            </a:r>
            <a:endParaRPr/>
          </a:p>
          <a:p>
            <a:pPr indent="-274320" lvl="0" marL="274320" rtl="0" algn="l">
              <a:spcBef>
                <a:spcPts val="520"/>
              </a:spcBef>
              <a:spcAft>
                <a:spcPts val="0"/>
              </a:spcAft>
              <a:buSzPts val="2470"/>
              <a:buChar char="⚫"/>
            </a:pPr>
            <a:r>
              <a:rPr lang="en-US"/>
              <a:t>The stimulant and diuretic properties are due to caffeine </a:t>
            </a:r>
            <a:endParaRPr/>
          </a:p>
          <a:p>
            <a:pPr indent="-274320" lvl="0" marL="274320" rtl="0" algn="l">
              <a:spcBef>
                <a:spcPts val="520"/>
              </a:spcBef>
              <a:spcAft>
                <a:spcPts val="0"/>
              </a:spcAft>
              <a:buSzPts val="2470"/>
              <a:buChar char="⚫"/>
            </a:pPr>
            <a:r>
              <a:rPr lang="en-US"/>
              <a:t>The astringency and antioxidant effects are due to polyphenols</a:t>
            </a:r>
            <a:endParaRPr/>
          </a:p>
          <a:p>
            <a:pPr indent="-274320" lvl="0" marL="274320" rtl="0" algn="l">
              <a:spcBef>
                <a:spcPts val="520"/>
              </a:spcBef>
              <a:spcAft>
                <a:spcPts val="0"/>
              </a:spcAft>
              <a:buSzPts val="2470"/>
              <a:buChar char="⚫"/>
            </a:pPr>
            <a:r>
              <a:rPr lang="en-US"/>
              <a:t>Tea is useful in diarrhea, and in China is used for many types of dysentery</a:t>
            </a:r>
            <a:endParaRPr/>
          </a:p>
          <a:p>
            <a:pPr indent="-274320" lvl="0" marL="274320" rtl="0" algn="l">
              <a:spcBef>
                <a:spcPts val="520"/>
              </a:spcBef>
              <a:spcAft>
                <a:spcPts val="0"/>
              </a:spcAft>
              <a:buSzPts val="2470"/>
              <a:buChar char="⚫"/>
            </a:pPr>
            <a:r>
              <a:rPr lang="en-US"/>
              <a:t>The polyphenols in green tea have cancer chemopreventive properties due to their antioxidant capacity</a:t>
            </a:r>
            <a:endParaRPr/>
          </a:p>
          <a:p>
            <a:pPr indent="-274320" lvl="0" marL="274320" rtl="0" algn="l">
              <a:spcBef>
                <a:spcPts val="520"/>
              </a:spcBef>
              <a:spcAft>
                <a:spcPts val="0"/>
              </a:spcAft>
              <a:buSzPts val="2470"/>
              <a:buChar char="⚫"/>
            </a:pPr>
            <a:r>
              <a:rPr lang="en-US"/>
              <a:t>Habitual consumption of green tea is generally associated with a lower incidence of cancer </a:t>
            </a:r>
            <a:endParaRPr/>
          </a:p>
          <a:p>
            <a:pPr indent="-274320" lvl="0" marL="274320" rtl="0" algn="l">
              <a:spcBef>
                <a:spcPts val="520"/>
              </a:spcBef>
              <a:spcAft>
                <a:spcPts val="0"/>
              </a:spcAft>
              <a:buSzPts val="2470"/>
              <a:buChar char="⚫"/>
            </a:pPr>
            <a:r>
              <a:rPr lang="en-US"/>
              <a:t>Black tea has similar health benefits, due to the tea pigments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2"/>
          <p:cNvSpPr txBox="1"/>
          <p:nvPr>
            <p:ph idx="1" type="body"/>
          </p:nvPr>
        </p:nvSpPr>
        <p:spPr>
          <a:xfrm>
            <a:off x="0" y="914400"/>
            <a:ext cx="9144000" cy="5943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Tea uses</a:t>
            </a:r>
            <a:endParaRPr/>
          </a:p>
          <a:p>
            <a:pPr indent="-274320" lvl="0" marL="274320" rtl="0" algn="l">
              <a:spcBef>
                <a:spcPts val="520"/>
              </a:spcBef>
              <a:spcAft>
                <a:spcPts val="0"/>
              </a:spcAft>
              <a:buSzPts val="2470"/>
              <a:buChar char="⚫"/>
            </a:pPr>
            <a:r>
              <a:rPr lang="en-US"/>
              <a:t>Tea is drunk in nearly every country in the world for its refreshing, mildly stimulating and analgesic effects</a:t>
            </a:r>
            <a:endParaRPr/>
          </a:p>
          <a:p>
            <a:pPr indent="-274320" lvl="0" marL="274320" rtl="0" algn="l">
              <a:spcBef>
                <a:spcPts val="520"/>
              </a:spcBef>
              <a:spcAft>
                <a:spcPts val="0"/>
              </a:spcAft>
              <a:buSzPts val="2470"/>
              <a:buChar char="⚫"/>
            </a:pPr>
            <a:r>
              <a:rPr lang="en-US"/>
              <a:t>Anti-inflammatory and antitumour effects have been described, due to inhibition of the transcription factor NF-kB</a:t>
            </a:r>
            <a:endParaRPr/>
          </a:p>
          <a:p>
            <a:pPr indent="-274320" lvl="0" marL="274320" rtl="0" algn="l">
              <a:spcBef>
                <a:spcPts val="520"/>
              </a:spcBef>
              <a:spcAft>
                <a:spcPts val="0"/>
              </a:spcAft>
              <a:buSzPts val="2470"/>
              <a:buChar char="⚫"/>
            </a:pPr>
            <a:r>
              <a:rPr lang="en-US"/>
              <a:t>The risk of breast and stomach cancers  appears to be lower for green tea drinkers</a:t>
            </a:r>
            <a:endParaRPr/>
          </a:p>
          <a:p>
            <a:pPr indent="-274320" lvl="0" marL="274320" rtl="0" algn="l">
              <a:spcBef>
                <a:spcPts val="520"/>
              </a:spcBef>
              <a:spcAft>
                <a:spcPts val="0"/>
              </a:spcAft>
              <a:buSzPts val="2470"/>
              <a:buChar char="⚫"/>
            </a:pPr>
            <a:r>
              <a:rPr lang="en-US"/>
              <a:t>Black tea consumption is associated with a lower risk of death from ischaemic heart disease and has been shown to reverse endothelial dysfunction in coronary heart disease</a:t>
            </a:r>
            <a:endParaRPr/>
          </a:p>
          <a:p>
            <a:pPr indent="-274320" lvl="0" marL="274320" rtl="0" algn="l">
              <a:spcBef>
                <a:spcPts val="520"/>
              </a:spcBef>
              <a:spcAft>
                <a:spcPts val="0"/>
              </a:spcAft>
              <a:buSzPts val="2470"/>
              <a:buChar char="⚫"/>
            </a:pPr>
            <a:r>
              <a:rPr lang="en-US"/>
              <a:t>Tea is antimicrobial and anticariogenic, and is even reputed to help weight loss</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3"/>
          <p:cNvSpPr txBox="1"/>
          <p:nvPr>
            <p:ph idx="1" type="body"/>
          </p:nvPr>
        </p:nvSpPr>
        <p:spPr>
          <a:xfrm>
            <a:off x="0" y="1935480"/>
            <a:ext cx="91440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Tea safety issues</a:t>
            </a:r>
            <a:endParaRPr/>
          </a:p>
          <a:p>
            <a:pPr indent="-274320" lvl="0" marL="274320" rtl="0" algn="l">
              <a:spcBef>
                <a:spcPts val="520"/>
              </a:spcBef>
              <a:spcAft>
                <a:spcPts val="0"/>
              </a:spcAft>
              <a:buSzPts val="2470"/>
              <a:buChar char="⚫"/>
            </a:pPr>
            <a:r>
              <a:rPr lang="en-US"/>
              <a:t>Tea as a beverage is non-toxic in the usual amounts ingested, although it can cause GI upsets and nervous irritability due to caffeine</a:t>
            </a:r>
            <a:endParaRPr/>
          </a:p>
          <a:p>
            <a:pPr indent="-274320" lvl="0" marL="274320" rtl="0" algn="l">
              <a:spcBef>
                <a:spcPts val="520"/>
              </a:spcBef>
              <a:spcAft>
                <a:spcPts val="0"/>
              </a:spcAft>
              <a:buSzPts val="2470"/>
              <a:buChar char="⚫"/>
            </a:pPr>
            <a:r>
              <a:rPr lang="en-US"/>
              <a:t>Concerns about the safety of concentrated preparations or excessive consumption of green tea are present</a:t>
            </a:r>
            <a:endParaRPr/>
          </a:p>
          <a:p>
            <a:pPr indent="-274320" lvl="0" marL="274320" rtl="0" algn="l">
              <a:spcBef>
                <a:spcPts val="520"/>
              </a:spcBef>
              <a:spcAft>
                <a:spcPts val="0"/>
              </a:spcAft>
              <a:buSzPts val="2470"/>
              <a:buChar char="⚫"/>
            </a:pPr>
            <a:r>
              <a:rPr lang="en-US"/>
              <a:t>Cases of hepatotoxicity have been associated with high doses of green tea-containing dietary supplements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4"/>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Clr>
                <a:schemeClr val="dk2"/>
              </a:buClr>
              <a:buSzPct val="100000"/>
              <a:buFont typeface="Calibri"/>
              <a:buNone/>
            </a:pPr>
            <a:r>
              <a:rPr lang="en-US"/>
              <a:t>Ashwagandha</a:t>
            </a:r>
            <a:br>
              <a:rPr lang="en-US"/>
            </a:br>
            <a:r>
              <a:rPr lang="en-US"/>
              <a:t>للإطلاع</a:t>
            </a:r>
            <a:endParaRPr/>
          </a:p>
        </p:txBody>
      </p:sp>
      <p:sp>
        <p:nvSpPr>
          <p:cNvPr id="348" name="Google Shape;348;p54"/>
          <p:cNvSpPr txBox="1"/>
          <p:nvPr>
            <p:ph idx="1" type="body"/>
          </p:nvPr>
        </p:nvSpPr>
        <p:spPr>
          <a:xfrm>
            <a:off x="457200" y="1935480"/>
            <a:ext cx="8229600" cy="492252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i="1" lang="en-US">
                <a:solidFill>
                  <a:srgbClr val="365339"/>
                </a:solidFill>
              </a:rPr>
              <a:t>Withania somnifera</a:t>
            </a:r>
            <a:endParaRPr i="1">
              <a:solidFill>
                <a:srgbClr val="365339"/>
              </a:solidFill>
            </a:endParaRPr>
          </a:p>
          <a:p>
            <a:pPr indent="-274320" lvl="0" marL="274320" rtl="0" algn="l">
              <a:spcBef>
                <a:spcPts val="520"/>
              </a:spcBef>
              <a:spcAft>
                <a:spcPts val="0"/>
              </a:spcAft>
              <a:buSzPts val="2470"/>
              <a:buChar char="⚫"/>
            </a:pPr>
            <a:r>
              <a:rPr lang="en-US"/>
              <a:t>Family: Solanaceae </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Part used</a:t>
            </a:r>
            <a:r>
              <a:rPr lang="en-US">
                <a:solidFill>
                  <a:srgbClr val="9D3232"/>
                </a:solidFill>
              </a:rPr>
              <a:t>: root</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Adaptogen</a:t>
            </a:r>
            <a:endParaRPr/>
          </a:p>
          <a:p>
            <a:pPr indent="-274320" lvl="0" marL="274320" rtl="0" algn="l">
              <a:spcBef>
                <a:spcPts val="520"/>
              </a:spcBef>
              <a:spcAft>
                <a:spcPts val="0"/>
              </a:spcAft>
              <a:buSzPts val="2470"/>
              <a:buChar char="⚫"/>
            </a:pPr>
            <a:r>
              <a:rPr lang="en-US"/>
              <a:t>Mild sedative</a:t>
            </a:r>
            <a:endParaRPr/>
          </a:p>
          <a:p>
            <a:pPr indent="-274320" lvl="0" marL="274320" rtl="0" algn="l">
              <a:spcBef>
                <a:spcPts val="520"/>
              </a:spcBef>
              <a:spcAft>
                <a:spcPts val="0"/>
              </a:spcAft>
              <a:buSzPts val="2470"/>
              <a:buChar char="⚫"/>
            </a:pPr>
            <a:r>
              <a:rPr lang="en-US"/>
              <a:t>Antioxidant</a:t>
            </a:r>
            <a:endParaRPr/>
          </a:p>
          <a:p>
            <a:pPr indent="-274320" lvl="0" marL="274320" rtl="0" algn="l">
              <a:spcBef>
                <a:spcPts val="520"/>
              </a:spcBef>
              <a:spcAft>
                <a:spcPts val="0"/>
              </a:spcAft>
              <a:buSzPts val="2470"/>
              <a:buChar char="⚫"/>
            </a:pPr>
            <a:r>
              <a:rPr lang="en-US"/>
              <a:t>Antiinflammatory</a:t>
            </a:r>
            <a:endParaRPr/>
          </a:p>
          <a:p>
            <a:pPr indent="-246888" lvl="1" marL="640080" rtl="0" algn="l">
              <a:spcBef>
                <a:spcPts val="480"/>
              </a:spcBef>
              <a:spcAft>
                <a:spcPts val="0"/>
              </a:spcAft>
              <a:buSzPts val="2040"/>
              <a:buChar char="⚫"/>
            </a:pPr>
            <a:r>
              <a:rPr lang="en-US"/>
              <a:t>Arthritis</a:t>
            </a:r>
            <a:endParaRPr/>
          </a:p>
          <a:p>
            <a:pPr indent="-274320" lvl="0" marL="274320" rtl="0" algn="l">
              <a:spcBef>
                <a:spcPts val="520"/>
              </a:spcBef>
              <a:spcAft>
                <a:spcPts val="0"/>
              </a:spcAft>
              <a:buSzPts val="2470"/>
              <a:buChar char="⚫"/>
            </a:pPr>
            <a:r>
              <a:rPr lang="en-US"/>
              <a:t>Antitumor</a:t>
            </a:r>
            <a:endParaRPr/>
          </a:p>
        </p:txBody>
      </p:sp>
      <p:pic>
        <p:nvPicPr>
          <p:cNvPr descr="product-500x500.jpg" id="349" name="Google Shape;349;p54"/>
          <p:cNvPicPr preferRelativeResize="0"/>
          <p:nvPr/>
        </p:nvPicPr>
        <p:blipFill rotWithShape="1">
          <a:blip r:embed="rId3">
            <a:alphaModFix/>
          </a:blip>
          <a:srcRect b="0" l="0" r="0" t="0"/>
          <a:stretch/>
        </p:blipFill>
        <p:spPr>
          <a:xfrm>
            <a:off x="6172200" y="2919984"/>
            <a:ext cx="2707968" cy="2350516"/>
          </a:xfrm>
          <a:prstGeom prst="rect">
            <a:avLst/>
          </a:prstGeom>
          <a:noFill/>
          <a:ln>
            <a:noFill/>
          </a:ln>
        </p:spPr>
      </p:pic>
      <p:pic>
        <p:nvPicPr>
          <p:cNvPr descr="Screen Shot 2020-04-30 at 12.01.14 PM.png" id="350" name="Google Shape;350;p54"/>
          <p:cNvPicPr preferRelativeResize="0"/>
          <p:nvPr/>
        </p:nvPicPr>
        <p:blipFill rotWithShape="1">
          <a:blip r:embed="rId4">
            <a:alphaModFix/>
          </a:blip>
          <a:srcRect b="0" l="0" r="0" t="0"/>
          <a:stretch/>
        </p:blipFill>
        <p:spPr>
          <a:xfrm>
            <a:off x="4343400" y="304800"/>
            <a:ext cx="4511403" cy="2523022"/>
          </a:xfrm>
          <a:prstGeom prst="rect">
            <a:avLst/>
          </a:prstGeom>
          <a:noFill/>
          <a:ln>
            <a:noFill/>
          </a:ln>
        </p:spPr>
      </p:pic>
      <p:pic>
        <p:nvPicPr>
          <p:cNvPr descr="Screen Shot 2020-04-30 at 12.01.43 PM.png" id="351" name="Google Shape;351;p54"/>
          <p:cNvPicPr preferRelativeResize="0"/>
          <p:nvPr/>
        </p:nvPicPr>
        <p:blipFill rotWithShape="1">
          <a:blip r:embed="rId5">
            <a:alphaModFix/>
          </a:blip>
          <a:srcRect b="0" l="0" r="0" t="0"/>
          <a:stretch/>
        </p:blipFill>
        <p:spPr>
          <a:xfrm>
            <a:off x="6324600" y="5156200"/>
            <a:ext cx="2263219" cy="1701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Glaucoma</a:t>
            </a:r>
            <a:endParaRPr/>
          </a:p>
        </p:txBody>
      </p:sp>
      <p:sp>
        <p:nvSpPr>
          <p:cNvPr id="139" name="Google Shape;139;p19"/>
          <p:cNvSpPr txBox="1"/>
          <p:nvPr>
            <p:ph idx="1" type="body"/>
          </p:nvPr>
        </p:nvSpPr>
        <p:spPr>
          <a:xfrm>
            <a:off x="0" y="1935480"/>
            <a:ext cx="5791200" cy="49225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solidFill>
                  <a:srgbClr val="0000FF"/>
                </a:solidFill>
              </a:rPr>
              <a:t>Pilocarpine</a:t>
            </a:r>
            <a:endParaRPr/>
          </a:p>
          <a:p>
            <a:pPr indent="-274320" lvl="0" marL="274320" rtl="0" algn="l">
              <a:spcBef>
                <a:spcPts val="560"/>
              </a:spcBef>
              <a:spcAft>
                <a:spcPts val="0"/>
              </a:spcAft>
              <a:buSzPts val="2660"/>
              <a:buChar char="⚫"/>
            </a:pPr>
            <a:r>
              <a:rPr lang="en-US" sz="2800"/>
              <a:t>An alkaloid obtained from Jaborandi</a:t>
            </a:r>
            <a:r>
              <a:rPr lang="en-US" sz="2800">
                <a:solidFill>
                  <a:srgbClr val="9D3232"/>
                </a:solidFill>
              </a:rPr>
              <a:t> leaf </a:t>
            </a:r>
            <a:r>
              <a:rPr lang="en-US" sz="2800"/>
              <a:t>(</a:t>
            </a:r>
            <a:r>
              <a:rPr i="1" lang="en-US" sz="2800">
                <a:solidFill>
                  <a:srgbClr val="008000"/>
                </a:solidFill>
              </a:rPr>
              <a:t>Pilocarpus microphyllus</a:t>
            </a:r>
            <a:r>
              <a:rPr lang="en-US" sz="2800"/>
              <a:t>) </a:t>
            </a:r>
            <a:endParaRPr/>
          </a:p>
          <a:p>
            <a:pPr indent="-274320" lvl="0" marL="274320" rtl="0" algn="l">
              <a:spcBef>
                <a:spcPts val="560"/>
              </a:spcBef>
              <a:spcAft>
                <a:spcPts val="0"/>
              </a:spcAft>
              <a:buSzPts val="2660"/>
              <a:buChar char="⚫"/>
            </a:pPr>
            <a:r>
              <a:rPr lang="en-US" sz="2800"/>
              <a:t>Pilocarpine is a sympathomimetic</a:t>
            </a:r>
            <a:endParaRPr/>
          </a:p>
          <a:p>
            <a:pPr indent="-274320" lvl="0" marL="274320" rtl="0" algn="l">
              <a:spcBef>
                <a:spcPts val="560"/>
              </a:spcBef>
              <a:spcAft>
                <a:spcPts val="0"/>
              </a:spcAft>
              <a:buSzPts val="2660"/>
              <a:buChar char="⚫"/>
            </a:pPr>
            <a:r>
              <a:rPr lang="en-US" sz="2800"/>
              <a:t>Used is in ophthalmic preparations as a miotic, in open-angle glaucoma and to contract the pupil after the use of atropine</a:t>
            </a:r>
            <a:endParaRPr sz="2800"/>
          </a:p>
        </p:txBody>
      </p:sp>
      <p:pic>
        <p:nvPicPr>
          <p:cNvPr descr="pilocarpus.jpg" id="140" name="Google Shape;140;p19"/>
          <p:cNvPicPr preferRelativeResize="0"/>
          <p:nvPr/>
        </p:nvPicPr>
        <p:blipFill rotWithShape="1">
          <a:blip r:embed="rId3">
            <a:alphaModFix/>
          </a:blip>
          <a:srcRect b="0" l="0" r="0" t="0"/>
          <a:stretch/>
        </p:blipFill>
        <p:spPr>
          <a:xfrm>
            <a:off x="5867400" y="762000"/>
            <a:ext cx="3276600" cy="4368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5"/>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p>
            <a:pPr indent="0" lvl="0" marL="0" rtl="0" algn="l">
              <a:spcBef>
                <a:spcPts val="0"/>
              </a:spcBef>
              <a:spcAft>
                <a:spcPts val="0"/>
              </a:spcAft>
              <a:buClr>
                <a:srgbClr val="AFD5DF"/>
              </a:buClr>
              <a:buSzPts val="5600"/>
              <a:buFont typeface="Calibri"/>
              <a:buNone/>
            </a:pPr>
            <a:r>
              <a:rPr lang="en-US"/>
              <a:t>Anticancer Natural Products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6"/>
          <p:cNvSpPr txBox="1"/>
          <p:nvPr>
            <p:ph idx="1" type="body"/>
          </p:nvPr>
        </p:nvSpPr>
        <p:spPr>
          <a:xfrm>
            <a:off x="0" y="1371600"/>
            <a:ext cx="9144000" cy="438912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470"/>
              <a:buChar char="⚫"/>
            </a:pPr>
            <a:r>
              <a:rPr lang="en-US"/>
              <a:t>Natural products from marine or plant sources have made an enormous impact on the discovery of compounds that kill cancer cells</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60% of all cancer drugs that are used are either natural products or owe their origin to a natural source</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The National Cancer Institute (NCI) in the US conducted studies on cytotoxic agents from nature that lead to the identification of a number of anticancer drugs</a:t>
            </a:r>
            <a:br>
              <a:rPr lang="en-US"/>
            </a:br>
            <a:r>
              <a:rPr lang="en-US"/>
              <a:t>الدراسة على البشر تأخذ وقت أطول من الدراسة على الحيوانات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57"/>
          <p:cNvPicPr preferRelativeResize="0"/>
          <p:nvPr>
            <p:ph idx="1" type="body"/>
          </p:nvPr>
        </p:nvPicPr>
        <p:blipFill rotWithShape="1">
          <a:blip r:embed="rId3">
            <a:alphaModFix/>
          </a:blip>
          <a:srcRect b="14045" l="1852" r="56482" t="10745"/>
          <a:stretch/>
        </p:blipFill>
        <p:spPr>
          <a:xfrm>
            <a:off x="304800" y="533400"/>
            <a:ext cx="8686800" cy="5405123"/>
          </a:xfrm>
          <a:prstGeom prst="rect">
            <a:avLst/>
          </a:prstGeom>
          <a:noFill/>
          <a:ln>
            <a:noFill/>
          </a:ln>
        </p:spPr>
      </p:pic>
      <p:sp>
        <p:nvSpPr>
          <p:cNvPr id="367" name="Google Shape;367;p57"/>
          <p:cNvSpPr txBox="1"/>
          <p:nvPr/>
        </p:nvSpPr>
        <p:spPr>
          <a:xfrm>
            <a:off x="304800" y="5956811"/>
            <a:ext cx="2514600" cy="990600"/>
          </a:xfrm>
          <a:prstGeom prst="rect">
            <a:avLst/>
          </a:prstGeom>
          <a:noFill/>
          <a:ln>
            <a:noFill/>
          </a:ln>
        </p:spPr>
        <p:txBody>
          <a:bodyPr anchorCtr="0" anchor="t" bIns="45700" lIns="91425" spcFirstLastPara="1" rIns="91425" wrap="square" tIns="45700">
            <a:normAutofit/>
          </a:bodyPr>
          <a:lstStyle/>
          <a:p>
            <a:pPr indent="-274320" lvl="0" marL="274320" marR="0" rtl="0" algn="l">
              <a:spcBef>
                <a:spcPts val="0"/>
              </a:spcBef>
              <a:spcAft>
                <a:spcPts val="0"/>
              </a:spcAft>
              <a:buClr>
                <a:schemeClr val="accent3"/>
              </a:buClr>
              <a:buSzPts val="2470"/>
              <a:buFont typeface="Noto Sans Symbols"/>
              <a:buChar char="⚫"/>
            </a:pPr>
            <a:r>
              <a:rPr lang="en-US" sz="2600">
                <a:solidFill>
                  <a:schemeClr val="dk1"/>
                </a:solidFill>
                <a:latin typeface="Constantia"/>
                <a:ea typeface="Constantia"/>
                <a:cs typeface="Constantia"/>
                <a:sym typeface="Constantia"/>
              </a:rPr>
              <a:t>نوعان عسل </a:t>
            </a:r>
            <a:br>
              <a:rPr lang="en-US" sz="2600">
                <a:solidFill>
                  <a:schemeClr val="dk1"/>
                </a:solidFill>
                <a:latin typeface="Constantia"/>
                <a:ea typeface="Constantia"/>
                <a:cs typeface="Constantia"/>
                <a:sym typeface="Constantia"/>
              </a:rPr>
            </a:br>
            <a:r>
              <a:rPr lang="en-US" sz="2600">
                <a:solidFill>
                  <a:schemeClr val="dk1"/>
                </a:solidFill>
                <a:latin typeface="Constantia"/>
                <a:ea typeface="Constantia"/>
                <a:cs typeface="Constantia"/>
                <a:sym typeface="Constantia"/>
              </a:rPr>
              <a:t>صدر وغيره</a:t>
            </a:r>
            <a:endParaRPr sz="2600">
              <a:solidFill>
                <a:schemeClr val="dk1"/>
              </a:solidFill>
              <a:latin typeface="Constantia"/>
              <a:ea typeface="Constantia"/>
              <a:cs typeface="Constantia"/>
              <a:sym typeface="Constanti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8"/>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pic>
        <p:nvPicPr>
          <p:cNvPr id="373" name="Google Shape;373;p58"/>
          <p:cNvPicPr preferRelativeResize="0"/>
          <p:nvPr>
            <p:ph idx="1" type="body"/>
          </p:nvPr>
        </p:nvPicPr>
        <p:blipFill rotWithShape="1">
          <a:blip r:embed="rId3">
            <a:alphaModFix/>
          </a:blip>
          <a:srcRect b="0" l="0" r="0" t="0"/>
          <a:stretch/>
        </p:blipFill>
        <p:spPr>
          <a:xfrm>
            <a:off x="457200" y="2711451"/>
            <a:ext cx="8229600" cy="283686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9"/>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pic>
        <p:nvPicPr>
          <p:cNvPr id="379" name="Google Shape;379;p59"/>
          <p:cNvPicPr preferRelativeResize="0"/>
          <p:nvPr>
            <p:ph idx="1" type="body"/>
          </p:nvPr>
        </p:nvPicPr>
        <p:blipFill rotWithShape="1">
          <a:blip r:embed="rId3">
            <a:alphaModFix/>
          </a:blip>
          <a:srcRect b="0" l="0" r="0" t="0"/>
          <a:stretch/>
        </p:blipFill>
        <p:spPr>
          <a:xfrm>
            <a:off x="457200" y="2725739"/>
            <a:ext cx="8229600" cy="283686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t/>
            </a:r>
            <a:endParaRPr/>
          </a:p>
        </p:txBody>
      </p:sp>
      <p:pic>
        <p:nvPicPr>
          <p:cNvPr id="385" name="Google Shape;385;p60"/>
          <p:cNvPicPr preferRelativeResize="0"/>
          <p:nvPr>
            <p:ph idx="1" type="body"/>
          </p:nvPr>
        </p:nvPicPr>
        <p:blipFill rotWithShape="1">
          <a:blip r:embed="rId3">
            <a:alphaModFix/>
          </a:blip>
          <a:srcRect b="0" l="0" r="0" t="0"/>
          <a:stretch/>
        </p:blipFill>
        <p:spPr>
          <a:xfrm>
            <a:off x="457200" y="2711451"/>
            <a:ext cx="8229600" cy="283686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1"/>
          <p:cNvSpPr txBox="1"/>
          <p:nvPr>
            <p:ph idx="1" type="body"/>
          </p:nvPr>
        </p:nvSpPr>
        <p:spPr>
          <a:xfrm>
            <a:off x="0" y="1935480"/>
            <a:ext cx="9144000" cy="4922520"/>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95000"/>
              <a:buNone/>
            </a:pPr>
            <a:r>
              <a:rPr i="1" lang="en-US">
                <a:solidFill>
                  <a:srgbClr val="4A734A"/>
                </a:solidFill>
              </a:rPr>
              <a:t>Vinca rosea </a:t>
            </a:r>
            <a:r>
              <a:rPr i="1" lang="en-US"/>
              <a:t>(</a:t>
            </a:r>
            <a:r>
              <a:rPr lang="en-US"/>
              <a:t>periwinkle)</a:t>
            </a:r>
            <a:endParaRPr i="1"/>
          </a:p>
          <a:p>
            <a:pPr indent="-129238" lvl="0" marL="274320" rtl="0" algn="l">
              <a:spcBef>
                <a:spcPts val="481"/>
              </a:spcBef>
              <a:spcAft>
                <a:spcPts val="0"/>
              </a:spcAft>
              <a:buSzPct val="95000"/>
              <a:buNone/>
            </a:pPr>
            <a:r>
              <a:t/>
            </a:r>
            <a:endParaRPr/>
          </a:p>
          <a:p>
            <a:pPr indent="-274320" lvl="0" marL="274320" rtl="0" algn="l">
              <a:spcBef>
                <a:spcPts val="481"/>
              </a:spcBef>
              <a:spcAft>
                <a:spcPts val="0"/>
              </a:spcAft>
              <a:buSzPct val="95000"/>
              <a:buChar char="⚫"/>
            </a:pPr>
            <a:r>
              <a:rPr lang="en-US"/>
              <a:t>The plant was used as a folk remedy for diabetes </a:t>
            </a:r>
            <a:endParaRPr/>
          </a:p>
          <a:p>
            <a:pPr indent="-129238" lvl="0" marL="274320" rtl="0" algn="l">
              <a:spcBef>
                <a:spcPts val="481"/>
              </a:spcBef>
              <a:spcAft>
                <a:spcPts val="0"/>
              </a:spcAft>
              <a:buSzPct val="95000"/>
              <a:buNone/>
            </a:pPr>
            <a:r>
              <a:t/>
            </a:r>
            <a:endParaRPr/>
          </a:p>
          <a:p>
            <a:pPr indent="-274320" lvl="0" marL="274320" rtl="0" algn="l">
              <a:spcBef>
                <a:spcPts val="481"/>
              </a:spcBef>
              <a:spcAft>
                <a:spcPts val="0"/>
              </a:spcAft>
              <a:buSzPct val="95000"/>
              <a:buChar char="⚫"/>
            </a:pPr>
            <a:r>
              <a:rPr lang="en-US"/>
              <a:t>In China, the plant has been used for its astringent and diuretic properties and as a cough remedy</a:t>
            </a:r>
            <a:endParaRPr/>
          </a:p>
          <a:p>
            <a:pPr indent="-129238" lvl="0" marL="274320" rtl="0" algn="l">
              <a:spcBef>
                <a:spcPts val="481"/>
              </a:spcBef>
              <a:spcAft>
                <a:spcPts val="0"/>
              </a:spcAft>
              <a:buSzPct val="95000"/>
              <a:buNone/>
            </a:pPr>
            <a:r>
              <a:t/>
            </a:r>
            <a:endParaRPr/>
          </a:p>
          <a:p>
            <a:pPr indent="-274320" lvl="0" marL="274320" rtl="0" algn="l">
              <a:spcBef>
                <a:spcPts val="481"/>
              </a:spcBef>
              <a:spcAft>
                <a:spcPts val="0"/>
              </a:spcAft>
              <a:buSzPct val="95000"/>
              <a:buChar char="⚫"/>
            </a:pPr>
            <a:r>
              <a:rPr lang="en-US"/>
              <a:t>The plant contains indole alkaloids (Referred to as vinca alkaloids) </a:t>
            </a:r>
            <a:r>
              <a:rPr lang="en-US">
                <a:solidFill>
                  <a:srgbClr val="0000FF"/>
                </a:solidFill>
              </a:rPr>
              <a:t>vincristine</a:t>
            </a:r>
            <a:r>
              <a:rPr lang="en-US"/>
              <a:t> and</a:t>
            </a:r>
            <a:r>
              <a:rPr lang="en-US">
                <a:solidFill>
                  <a:srgbClr val="0000FF"/>
                </a:solidFill>
              </a:rPr>
              <a:t> vinblastine </a:t>
            </a:r>
            <a:endParaRPr/>
          </a:p>
          <a:p>
            <a:pPr indent="-246888" lvl="1" marL="640080" rtl="0" algn="l">
              <a:spcBef>
                <a:spcPts val="444"/>
              </a:spcBef>
              <a:spcAft>
                <a:spcPts val="0"/>
              </a:spcAft>
              <a:buSzPct val="85000"/>
              <a:buChar char="⚫"/>
            </a:pPr>
            <a:r>
              <a:rPr lang="en-US"/>
              <a:t>Antitumor agents, used for treatment of leukemia</a:t>
            </a:r>
            <a:endParaRPr/>
          </a:p>
          <a:p>
            <a:pPr indent="-246888" lvl="1" marL="640080" rtl="0" algn="l">
              <a:spcBef>
                <a:spcPts val="444"/>
              </a:spcBef>
              <a:spcAft>
                <a:spcPts val="0"/>
              </a:spcAft>
              <a:buSzPct val="85000"/>
              <a:buChar char="⚫"/>
            </a:pPr>
            <a:r>
              <a:rPr lang="en-US"/>
              <a:t>Used for lymphomas</a:t>
            </a:r>
            <a:endParaRPr/>
          </a:p>
          <a:p>
            <a:pPr indent="-246888" lvl="1" marL="640080" rtl="0" algn="l">
              <a:spcBef>
                <a:spcPts val="444"/>
              </a:spcBef>
              <a:spcAft>
                <a:spcPts val="0"/>
              </a:spcAft>
              <a:buSzPct val="85000"/>
              <a:buChar char="⚫"/>
            </a:pPr>
            <a:r>
              <a:rPr lang="en-US"/>
              <a:t>Inhibit mitosis by binding to tubulin</a:t>
            </a:r>
            <a:endParaRPr/>
          </a:p>
        </p:txBody>
      </p:sp>
      <p:pic>
        <p:nvPicPr>
          <p:cNvPr descr="catharentus.jpg" id="391" name="Google Shape;391;p61"/>
          <p:cNvPicPr preferRelativeResize="0"/>
          <p:nvPr/>
        </p:nvPicPr>
        <p:blipFill rotWithShape="1">
          <a:blip r:embed="rId3">
            <a:alphaModFix/>
          </a:blip>
          <a:srcRect b="0" l="0" r="0" t="0"/>
          <a:stretch/>
        </p:blipFill>
        <p:spPr>
          <a:xfrm>
            <a:off x="3810000" y="0"/>
            <a:ext cx="2295525" cy="1990725"/>
          </a:xfrm>
          <a:prstGeom prst="rect">
            <a:avLst/>
          </a:prstGeom>
          <a:noFill/>
          <a:ln>
            <a:noFill/>
          </a:ln>
        </p:spPr>
      </p:pic>
      <p:pic>
        <p:nvPicPr>
          <p:cNvPr descr="cattharenths.jpg" id="392" name="Google Shape;392;p61"/>
          <p:cNvPicPr preferRelativeResize="0"/>
          <p:nvPr/>
        </p:nvPicPr>
        <p:blipFill rotWithShape="1">
          <a:blip r:embed="rId4">
            <a:alphaModFix/>
          </a:blip>
          <a:srcRect b="0" l="0" r="0" t="0"/>
          <a:stretch/>
        </p:blipFill>
        <p:spPr>
          <a:xfrm>
            <a:off x="6677025" y="304800"/>
            <a:ext cx="2466975" cy="18573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catharanthus 87" id="397" name="Google Shape;397;p62">
            <a:hlinkClick action="ppaction://hlinksldjump" r:id="rId3"/>
          </p:cNvPr>
          <p:cNvPicPr preferRelativeResize="0"/>
          <p:nvPr>
            <p:ph idx="1" type="body"/>
          </p:nvPr>
        </p:nvPicPr>
        <p:blipFill rotWithShape="1">
          <a:blip r:embed="rId4">
            <a:alphaModFix/>
          </a:blip>
          <a:srcRect b="0" l="0" r="0" t="0"/>
          <a:stretch/>
        </p:blipFill>
        <p:spPr>
          <a:xfrm>
            <a:off x="0" y="0"/>
            <a:ext cx="7467600" cy="6116638"/>
          </a:xfrm>
          <a:prstGeom prst="rect">
            <a:avLst/>
          </a:prstGeom>
          <a:noFill/>
          <a:ln>
            <a:noFill/>
          </a:ln>
        </p:spPr>
      </p:pic>
      <p:sp>
        <p:nvSpPr>
          <p:cNvPr id="398" name="Google Shape;398;p62"/>
          <p:cNvSpPr/>
          <p:nvPr/>
        </p:nvSpPr>
        <p:spPr>
          <a:xfrm>
            <a:off x="838200" y="6216650"/>
            <a:ext cx="7924800" cy="579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3200">
                <a:solidFill>
                  <a:srgbClr val="E91163"/>
                </a:solidFill>
                <a:latin typeface="Constantia"/>
                <a:ea typeface="Constantia"/>
                <a:cs typeface="Constantia"/>
                <a:sym typeface="Constantia"/>
              </a:rPr>
              <a:t>Catharanthus - Vinca</a:t>
            </a:r>
            <a:endParaRPr/>
          </a:p>
        </p:txBody>
      </p:sp>
      <p:sp>
        <p:nvSpPr>
          <p:cNvPr id="399" name="Google Shape;399;p62"/>
          <p:cNvSpPr/>
          <p:nvPr/>
        </p:nvSpPr>
        <p:spPr>
          <a:xfrm>
            <a:off x="7467600" y="228600"/>
            <a:ext cx="1676400" cy="20145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onstantia"/>
                <a:ea typeface="Constantia"/>
                <a:cs typeface="Constantia"/>
                <a:sym typeface="Constantia"/>
              </a:rPr>
              <a:t>The leaves have acute base , rounded apex and have entire margin</a:t>
            </a:r>
            <a:endParaRPr/>
          </a:p>
        </p:txBody>
      </p:sp>
      <p:cxnSp>
        <p:nvCxnSpPr>
          <p:cNvPr id="400" name="Google Shape;400;p62"/>
          <p:cNvCxnSpPr/>
          <p:nvPr/>
        </p:nvCxnSpPr>
        <p:spPr>
          <a:xfrm flipH="1">
            <a:off x="4876800" y="1676400"/>
            <a:ext cx="2968625" cy="304800"/>
          </a:xfrm>
          <a:prstGeom prst="straightConnector1">
            <a:avLst/>
          </a:prstGeom>
          <a:noFill/>
          <a:ln cap="flat" cmpd="sng" w="9525">
            <a:solidFill>
              <a:srgbClr val="FF0000"/>
            </a:solidFill>
            <a:prstDash val="solid"/>
            <a:round/>
            <a:headEnd len="med" w="med" type="none"/>
            <a:tailEnd len="med" w="med" type="triangle"/>
          </a:ln>
        </p:spPr>
      </p:cxnSp>
      <p:sp>
        <p:nvSpPr>
          <p:cNvPr id="401" name="Google Shape;401;p62"/>
          <p:cNvSpPr/>
          <p:nvPr/>
        </p:nvSpPr>
        <p:spPr>
          <a:xfrm>
            <a:off x="7467600" y="3124200"/>
            <a:ext cx="1676400" cy="15779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chemeClr val="dk1"/>
                </a:solidFill>
                <a:latin typeface="Constantia"/>
                <a:ea typeface="Constantia"/>
                <a:cs typeface="Constantia"/>
                <a:sym typeface="Constantia"/>
              </a:rPr>
              <a:t>The flowers are rose or violet or white or white with red eyes .</a:t>
            </a:r>
            <a:endParaRPr/>
          </a:p>
        </p:txBody>
      </p:sp>
      <p:cxnSp>
        <p:nvCxnSpPr>
          <p:cNvPr id="402" name="Google Shape;402;p62"/>
          <p:cNvCxnSpPr/>
          <p:nvPr/>
        </p:nvCxnSpPr>
        <p:spPr>
          <a:xfrm rot="10800000">
            <a:off x="6096000" y="2743200"/>
            <a:ext cx="1447800" cy="609600"/>
          </a:xfrm>
          <a:prstGeom prst="straightConnector1">
            <a:avLst/>
          </a:prstGeom>
          <a:noFill/>
          <a:ln cap="flat" cmpd="sng" w="9525">
            <a:solidFill>
              <a:srgbClr val="FF0000"/>
            </a:solidFill>
            <a:prstDash val="solid"/>
            <a:round/>
            <a:headEnd len="med" w="med" type="none"/>
            <a:tailEnd len="med" w="med" type="triangle"/>
          </a:ln>
        </p:spPr>
      </p:cxnSp>
      <p:cxnSp>
        <p:nvCxnSpPr>
          <p:cNvPr id="403" name="Google Shape;403;p62"/>
          <p:cNvCxnSpPr/>
          <p:nvPr/>
        </p:nvCxnSpPr>
        <p:spPr>
          <a:xfrm rot="10800000">
            <a:off x="3124200" y="2362200"/>
            <a:ext cx="4343400" cy="1676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transition>
    <p:push/>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descr="http://jeffwhetstone.com/files/images/catharanthus-annual%20vinca.JPG" id="408" name="Google Shape;408;p63"/>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descr="http://www.farmfreshselects.com/_ccLib/image/plants/DETA-181.jpg" id="413" name="Google Shape;413;p64"/>
          <p:cNvPicPr preferRelativeResize="0"/>
          <p:nvPr/>
        </p:nvPicPr>
        <p:blipFill rotWithShape="1">
          <a:blip r:embed="rId3">
            <a:alphaModFix/>
          </a:blip>
          <a:srcRect b="0" l="0" r="0" t="0"/>
          <a:stretch/>
        </p:blipFill>
        <p:spPr>
          <a:xfrm>
            <a:off x="0" y="0"/>
            <a:ext cx="8991600" cy="678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p>
            <a:pPr indent="0" lvl="0" marL="0" rtl="0" algn="l">
              <a:spcBef>
                <a:spcPts val="0"/>
              </a:spcBef>
              <a:spcAft>
                <a:spcPts val="0"/>
              </a:spcAft>
              <a:buClr>
                <a:srgbClr val="AFD5DF"/>
              </a:buClr>
              <a:buSzPts val="5600"/>
              <a:buFont typeface="Calibri"/>
              <a:buNone/>
            </a:pPr>
            <a:r>
              <a:rPr lang="en-US"/>
              <a:t>Ear, nose, orthopharynx</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descr="http://ateotalamo.files.wordpress.com/2011/03/vinca.jpg" id="418" name="Google Shape;418;p65"/>
          <p:cNvPicPr preferRelativeResize="0"/>
          <p:nvPr/>
        </p:nvPicPr>
        <p:blipFill rotWithShape="1">
          <a:blip r:embed="rId3">
            <a:alphaModFix/>
          </a:blip>
          <a:srcRect b="0" l="0" r="0" t="0"/>
          <a:stretch/>
        </p:blipFill>
        <p:spPr>
          <a:xfrm>
            <a:off x="0" y="0"/>
            <a:ext cx="9144000" cy="69040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idx="1" type="body"/>
          </p:nvPr>
        </p:nvSpPr>
        <p:spPr>
          <a:xfrm>
            <a:off x="0" y="1935480"/>
            <a:ext cx="9144000" cy="46939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Infections of the ear, nose and throat are treated under medical supervision with antibiotics</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A number of soothing and antiseptic preparations from plant sources are available for use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Ear</a:t>
            </a:r>
            <a:endParaRPr/>
          </a:p>
        </p:txBody>
      </p:sp>
      <p:sp>
        <p:nvSpPr>
          <p:cNvPr id="156" name="Google Shape;156;p22"/>
          <p:cNvSpPr txBox="1"/>
          <p:nvPr>
            <p:ph idx="1" type="body"/>
          </p:nvPr>
        </p:nvSpPr>
        <p:spPr>
          <a:xfrm>
            <a:off x="0" y="1935480"/>
            <a:ext cx="91440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Infections of the ear are treated with either topical or systemic antibiotics</a:t>
            </a:r>
            <a:endParaRPr/>
          </a:p>
          <a:p>
            <a:pPr indent="-117475" lvl="0" marL="274320" rtl="0" algn="l">
              <a:spcBef>
                <a:spcPts val="520"/>
              </a:spcBef>
              <a:spcAft>
                <a:spcPts val="0"/>
              </a:spcAft>
              <a:buSzPts val="2470"/>
              <a:buNone/>
            </a:pPr>
            <a:r>
              <a:t/>
            </a:r>
            <a:endParaRPr/>
          </a:p>
          <a:p>
            <a:pPr indent="-274320" lvl="0" marL="274320" rtl="0" algn="l">
              <a:spcBef>
                <a:spcPts val="520"/>
              </a:spcBef>
              <a:spcAft>
                <a:spcPts val="0"/>
              </a:spcAft>
              <a:buSzPts val="2470"/>
              <a:buChar char="⚫"/>
            </a:pPr>
            <a:r>
              <a:rPr lang="en-US"/>
              <a:t>The removal of wax from the ear is achieved with the aid of softening agents such as almond, arachis or olive oil sometimes followed by ear syringing</a:t>
            </a:r>
            <a:br>
              <a:rPr lang="en-US"/>
            </a:br>
            <a:br>
              <a:rPr lang="en-US"/>
            </a:br>
            <a:r>
              <a:rPr lang="en-US"/>
              <a:t>يُفضل بين كل فترة والأُخرى نزور الطبيب لتنظيف الأُذن</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idx="1" type="body"/>
          </p:nvPr>
        </p:nvSpPr>
        <p:spPr>
          <a:xfrm>
            <a:off x="0" y="1935480"/>
            <a:ext cx="9144000" cy="438912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None/>
            </a:pPr>
            <a:r>
              <a:rPr lang="en-US"/>
              <a:t>Almond oil </a:t>
            </a:r>
            <a:endParaRPr/>
          </a:p>
          <a:p>
            <a:pPr indent="-274320" lvl="0" marL="274320" rtl="0" algn="l">
              <a:spcBef>
                <a:spcPts val="520"/>
              </a:spcBef>
              <a:spcAft>
                <a:spcPts val="0"/>
              </a:spcAft>
              <a:buSzPts val="2470"/>
              <a:buChar char="⚫"/>
            </a:pPr>
            <a:r>
              <a:rPr lang="en-US"/>
              <a:t>Obtained from the </a:t>
            </a:r>
            <a:r>
              <a:rPr lang="en-US">
                <a:solidFill>
                  <a:srgbClr val="9D3232"/>
                </a:solidFill>
              </a:rPr>
              <a:t>seed</a:t>
            </a:r>
            <a:r>
              <a:rPr lang="en-US"/>
              <a:t> of </a:t>
            </a:r>
            <a:r>
              <a:rPr i="1" lang="en-US">
                <a:solidFill>
                  <a:srgbClr val="008000"/>
                </a:solidFill>
              </a:rPr>
              <a:t>Prunus amygdalus </a:t>
            </a:r>
            <a:r>
              <a:rPr lang="en-US">
                <a:solidFill>
                  <a:srgbClr val="008000"/>
                </a:solidFill>
              </a:rPr>
              <a:t>(bitter almond</a:t>
            </a:r>
            <a:endParaRPr i="1">
              <a:solidFill>
                <a:srgbClr val="008000"/>
              </a:solidFill>
            </a:endParaRPr>
          </a:p>
          <a:p>
            <a:pPr indent="0" lvl="8" marL="2286000" rtl="0" algn="l">
              <a:spcBef>
                <a:spcPts val="520"/>
              </a:spcBef>
              <a:spcAft>
                <a:spcPts val="0"/>
              </a:spcAft>
              <a:buSzPts val="2600"/>
              <a:buFont typeface="Constantia"/>
              <a:buNone/>
            </a:pPr>
            <a:r>
              <a:rPr i="1" lang="en-US" sz="2600">
                <a:solidFill>
                  <a:srgbClr val="008000"/>
                </a:solidFill>
              </a:rPr>
              <a:t>                       Prunus communis </a:t>
            </a:r>
            <a:r>
              <a:rPr lang="en-US" sz="2600">
                <a:solidFill>
                  <a:srgbClr val="008000"/>
                </a:solidFill>
              </a:rPr>
              <a:t>(sweet almond)</a:t>
            </a:r>
            <a:endParaRPr i="1" sz="2600">
              <a:solidFill>
                <a:srgbClr val="008000"/>
              </a:solidFill>
            </a:endParaRPr>
          </a:p>
          <a:p>
            <a:pPr indent="-274320" lvl="0" marL="274320" rtl="0" algn="l">
              <a:spcBef>
                <a:spcPts val="520"/>
              </a:spcBef>
              <a:spcAft>
                <a:spcPts val="0"/>
              </a:spcAft>
              <a:buSzPts val="2470"/>
              <a:buChar char="⚫"/>
            </a:pPr>
            <a:r>
              <a:rPr lang="en-US"/>
              <a:t>Family: Rosaceae</a:t>
            </a:r>
            <a:endParaRPr/>
          </a:p>
          <a:p>
            <a:pPr indent="-274320" lvl="0" marL="274320" rtl="0" algn="l">
              <a:spcBef>
                <a:spcPts val="520"/>
              </a:spcBef>
              <a:spcAft>
                <a:spcPts val="0"/>
              </a:spcAft>
              <a:buSzPts val="2470"/>
              <a:buChar char="⚫"/>
            </a:pPr>
            <a:r>
              <a:rPr lang="en-US"/>
              <a:t>It is a fixed oil, also known as sweet almond oil</a:t>
            </a:r>
            <a:endParaRPr/>
          </a:p>
          <a:p>
            <a:pPr indent="-274320" lvl="0" marL="274320" rtl="0" algn="l">
              <a:spcBef>
                <a:spcPts val="520"/>
              </a:spcBef>
              <a:spcAft>
                <a:spcPts val="0"/>
              </a:spcAft>
              <a:buSzPts val="2470"/>
              <a:buChar char="⚫"/>
            </a:pPr>
            <a:r>
              <a:rPr lang="en-US"/>
              <a:t>Consists of triglycerides, mainly triolein together with fatty acids, including palmitic, lauric, myristic and oleic acids</a:t>
            </a:r>
            <a:endParaRPr/>
          </a:p>
        </p:txBody>
      </p:sp>
      <p:pic>
        <p:nvPicPr>
          <p:cNvPr descr="sweet almond.jpg" id="162" name="Google Shape;162;p23"/>
          <p:cNvPicPr preferRelativeResize="0"/>
          <p:nvPr/>
        </p:nvPicPr>
        <p:blipFill rotWithShape="1">
          <a:blip r:embed="rId3">
            <a:alphaModFix/>
          </a:blip>
          <a:srcRect b="0" l="0" r="0" t="0"/>
          <a:stretch/>
        </p:blipFill>
        <p:spPr>
          <a:xfrm>
            <a:off x="6172200" y="304800"/>
            <a:ext cx="2286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koeh-250" id="167" name="Google Shape;167;p24">
            <a:hlinkClick action="ppaction://hlinksldjump" r:id="rId3"/>
          </p:cNvPr>
          <p:cNvPicPr preferRelativeResize="0"/>
          <p:nvPr>
            <p:ph idx="1" type="body"/>
          </p:nvPr>
        </p:nvPicPr>
        <p:blipFill rotWithShape="1">
          <a:blip r:embed="rId4">
            <a:alphaModFix/>
          </a:blip>
          <a:srcRect b="0" l="0" r="0" t="0"/>
          <a:stretch/>
        </p:blipFill>
        <p:spPr>
          <a:xfrm>
            <a:off x="0" y="0"/>
            <a:ext cx="9144000" cy="6858000"/>
          </a:xfrm>
          <a:prstGeom prst="rect">
            <a:avLst/>
          </a:prstGeom>
          <a:noFill/>
          <a:ln>
            <a:noFill/>
          </a:ln>
        </p:spPr>
      </p:pic>
      <p:sp>
        <p:nvSpPr>
          <p:cNvPr id="168" name="Google Shape;168;p24"/>
          <p:cNvSpPr/>
          <p:nvPr/>
        </p:nvSpPr>
        <p:spPr>
          <a:xfrm>
            <a:off x="5867400" y="4648200"/>
            <a:ext cx="263525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sng">
                <a:solidFill>
                  <a:schemeClr val="hlink"/>
                </a:solidFill>
                <a:latin typeface="Constantia"/>
                <a:ea typeface="Constantia"/>
                <a:cs typeface="Constantia"/>
                <a:sym typeface="Constantia"/>
                <a:hlinkClick action="ppaction://hlinksldjump" r:id="rId5"/>
              </a:rPr>
              <a:t>Cinnamon brown seed</a:t>
            </a:r>
            <a:endParaRPr b="1" sz="1800">
              <a:solidFill>
                <a:srgbClr val="FF0000"/>
              </a:solidFill>
              <a:latin typeface="Constantia"/>
              <a:ea typeface="Constantia"/>
              <a:cs typeface="Constantia"/>
              <a:sym typeface="Constantia"/>
            </a:endParaRPr>
          </a:p>
        </p:txBody>
      </p:sp>
      <p:cxnSp>
        <p:nvCxnSpPr>
          <p:cNvPr id="169" name="Google Shape;169;p24"/>
          <p:cNvCxnSpPr/>
          <p:nvPr/>
        </p:nvCxnSpPr>
        <p:spPr>
          <a:xfrm>
            <a:off x="7010400" y="5029200"/>
            <a:ext cx="76200" cy="457200"/>
          </a:xfrm>
          <a:prstGeom prst="straightConnector1">
            <a:avLst/>
          </a:prstGeom>
          <a:noFill/>
          <a:ln cap="flat" cmpd="sng" w="38100">
            <a:solidFill>
              <a:srgbClr val="FF0000"/>
            </a:solidFill>
            <a:prstDash val="solid"/>
            <a:round/>
            <a:headEnd len="med" w="med" type="none"/>
            <a:tailEnd len="med" w="med" type="triangle"/>
          </a:ln>
        </p:spPr>
      </p:cxnSp>
      <p:sp>
        <p:nvSpPr>
          <p:cNvPr id="170" name="Google Shape;170;p24"/>
          <p:cNvSpPr txBox="1"/>
          <p:nvPr/>
        </p:nvSpPr>
        <p:spPr>
          <a:xfrm>
            <a:off x="266700" y="914400"/>
            <a:ext cx="175260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hlink"/>
                </a:solidFill>
                <a:latin typeface="Arial"/>
                <a:ea typeface="Arial"/>
                <a:cs typeface="Arial"/>
                <a:sym typeface="Arial"/>
                <a:hlinkClick action="ppaction://hlinksldjump" r:id="rId6"/>
              </a:rPr>
              <a:t>Rose colour flowers</a:t>
            </a:r>
            <a:endParaRPr b="1" sz="1800">
              <a:solidFill>
                <a:srgbClr val="595959"/>
              </a:solidFill>
              <a:latin typeface="Arial"/>
              <a:ea typeface="Arial"/>
              <a:cs typeface="Arial"/>
              <a:sym typeface="Arial"/>
            </a:endParaRPr>
          </a:p>
        </p:txBody>
      </p:sp>
      <p:cxnSp>
        <p:nvCxnSpPr>
          <p:cNvPr id="171" name="Google Shape;171;p24"/>
          <p:cNvCxnSpPr/>
          <p:nvPr/>
        </p:nvCxnSpPr>
        <p:spPr>
          <a:xfrm>
            <a:off x="1447800" y="1371600"/>
            <a:ext cx="685800" cy="3048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transition>
    <p:push/>
  </p:transition>
</p:sld>
</file>

<file path=ppt/theme/theme1.xml><?xml version="1.0" encoding="utf-8"?>
<a:theme xmlns:a="http://schemas.openxmlformats.org/drawingml/2006/main" xmlns:r="http://schemas.openxmlformats.org/officeDocument/2006/relationships" name="Flow">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