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embeddedFontLst>
    <p:embeddedFont>
      <p:font typeface="Constantia"/>
      <p:regular r:id="rId36"/>
      <p:bold r:id="rId37"/>
      <p:italic r:id="rId38"/>
      <p:boldItalic r:id="rId39"/>
    </p:embeddedFont>
    <p:embeddedFont>
      <p:font typeface="Tahoma"/>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Tahoma-regular.fntdata"/><Relationship Id="rId20" Type="http://schemas.openxmlformats.org/officeDocument/2006/relationships/slide" Target="slides/slide15.xml"/><Relationship Id="rId41" Type="http://schemas.openxmlformats.org/officeDocument/2006/relationships/font" Target="fonts/Tahoma-bold.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onstantia-bold.fntdata"/><Relationship Id="rId14" Type="http://schemas.openxmlformats.org/officeDocument/2006/relationships/slide" Target="slides/slide9.xml"/><Relationship Id="rId36" Type="http://schemas.openxmlformats.org/officeDocument/2006/relationships/font" Target="fonts/Constantia-regular.fntdata"/><Relationship Id="rId17" Type="http://schemas.openxmlformats.org/officeDocument/2006/relationships/slide" Target="slides/slide12.xml"/><Relationship Id="rId39" Type="http://schemas.openxmlformats.org/officeDocument/2006/relationships/font" Target="fonts/Constantia-boldItalic.fntdata"/><Relationship Id="rId16" Type="http://schemas.openxmlformats.org/officeDocument/2006/relationships/slide" Target="slides/slide11.xml"/><Relationship Id="rId38" Type="http://schemas.openxmlformats.org/officeDocument/2006/relationships/font" Target="fonts/Constantia-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2"/>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3" name="Google Shape;23;p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5" name="Shape 75"/>
        <p:cNvGrpSpPr/>
        <p:nvPr/>
      </p:nvGrpSpPr>
      <p:grpSpPr>
        <a:xfrm>
          <a:off x="0" y="0"/>
          <a:ext cx="0" cy="0"/>
          <a:chOff x="0" y="0"/>
          <a:chExt cx="0" cy="0"/>
        </a:xfrm>
      </p:grpSpPr>
      <p:sp>
        <p:nvSpPr>
          <p:cNvPr id="76" name="Google Shape;76;p11"/>
          <p:cNvSpPr/>
          <p:nvPr/>
        </p:nvSpPr>
        <p:spPr>
          <a:xfrm flipH="1" rot="-10380000">
            <a:off x="3165753" y="1108077"/>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7" name="Google Shape;77;p11"/>
          <p:cNvSpPr/>
          <p:nvPr/>
        </p:nvSpPr>
        <p:spPr>
          <a:xfrm flipH="1" rot="-10380000">
            <a:off x="8004134" y="5359769"/>
            <a:ext cx="155448"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8" name="Google Shape;78;p11"/>
          <p:cNvSpPr txBox="1"/>
          <p:nvPr>
            <p:ph type="title"/>
          </p:nvPr>
        </p:nvSpPr>
        <p:spPr>
          <a:xfrm>
            <a:off x="609600" y="1176996"/>
            <a:ext cx="2212848" cy="1582621"/>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dk2"/>
              </a:buClr>
              <a:buSzPts val="2000"/>
              <a:buFont typeface="Calibri"/>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1"/>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norm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0" name="Google Shape;80;p1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11"/>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sp>
      <p:sp>
        <p:nvSpPr>
          <p:cNvPr id="84" name="Google Shape;84;p11"/>
          <p:cNvSpPr/>
          <p:nvPr/>
        </p:nvSpPr>
        <p:spPr>
          <a:xfrm flipH="1" rot="10800000">
            <a:off x="-9525" y="5816600"/>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7E967E">
                  <a:alpha val="44705"/>
                </a:srgbClr>
              </a:gs>
              <a:gs pos="100000">
                <a:srgbClr val="8BBFCD">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85" name="Google Shape;85;p11"/>
          <p:cNvSpPr/>
          <p:nvPr/>
        </p:nvSpPr>
        <p:spPr>
          <a:xfrm flipH="1" rot="10800000">
            <a:off x="4381500" y="6219825"/>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7498A1">
                  <a:alpha val="29803"/>
                </a:srgbClr>
              </a:gs>
              <a:gs pos="80000">
                <a:srgbClr val="95B695">
                  <a:alpha val="44705"/>
                </a:srgbClr>
              </a:gs>
              <a:gs pos="100000">
                <a:srgbClr val="95B695">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12"/>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2"/>
          <p:cNvSpPr txBox="1"/>
          <p:nvPr>
            <p:ph idx="1" type="body"/>
          </p:nvPr>
        </p:nvSpPr>
        <p:spPr>
          <a:xfrm rot="5400000">
            <a:off x="2377440" y="15240"/>
            <a:ext cx="4389120" cy="82296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9" name="Google Shape;89;p1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13"/>
          <p:cNvSpPr txBox="1"/>
          <p:nvPr>
            <p:ph type="title"/>
          </p:nvPr>
        </p:nvSpPr>
        <p:spPr>
          <a:xfrm rot="5400000">
            <a:off x="5052219" y="2491582"/>
            <a:ext cx="5211763" cy="20574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3"/>
          <p:cNvSpPr txBox="1"/>
          <p:nvPr>
            <p:ph idx="1" type="body"/>
          </p:nvPr>
        </p:nvSpPr>
        <p:spPr>
          <a:xfrm rot="5400000">
            <a:off x="861219" y="510382"/>
            <a:ext cx="5211763" cy="60198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5" name="Google Shape;95;p1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3" name="Google Shape;33;p4"/>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4" name="Google Shape;34;p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37" name="Shape 37"/>
        <p:cNvGrpSpPr/>
        <p:nvPr/>
      </p:nvGrpSpPr>
      <p:grpSpPr>
        <a:xfrm>
          <a:off x="0" y="0"/>
          <a:ext cx="0" cy="0"/>
          <a:chOff x="0" y="0"/>
          <a:chExt cx="0" cy="0"/>
        </a:xfrm>
      </p:grpSpPr>
      <p:sp>
        <p:nvSpPr>
          <p:cNvPr id="38" name="Google Shape;38;p5"/>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9" name="Google Shape;39;p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sz="1200">
                <a:solidFill>
                  <a:srgbClr val="626551"/>
                </a:solidFill>
                <a:latin typeface="Constantia"/>
                <a:ea typeface="Constantia"/>
                <a:cs typeface="Constantia"/>
                <a:sym typeface="Constantia"/>
              </a:defRPr>
            </a:lvl1pPr>
            <a:lvl2pPr indent="0" lvl="1" marL="0" algn="r">
              <a:spcBef>
                <a:spcPts val="0"/>
              </a:spcBef>
              <a:buNone/>
              <a:defRPr sz="1200">
                <a:solidFill>
                  <a:srgbClr val="626551"/>
                </a:solidFill>
                <a:latin typeface="Constantia"/>
                <a:ea typeface="Constantia"/>
                <a:cs typeface="Constantia"/>
                <a:sym typeface="Constantia"/>
              </a:defRPr>
            </a:lvl2pPr>
            <a:lvl3pPr indent="0" lvl="2" marL="0" algn="r">
              <a:spcBef>
                <a:spcPts val="0"/>
              </a:spcBef>
              <a:buNone/>
              <a:defRPr sz="1200">
                <a:solidFill>
                  <a:srgbClr val="626551"/>
                </a:solidFill>
                <a:latin typeface="Constantia"/>
                <a:ea typeface="Constantia"/>
                <a:cs typeface="Constantia"/>
                <a:sym typeface="Constantia"/>
              </a:defRPr>
            </a:lvl3pPr>
            <a:lvl4pPr indent="0" lvl="3" marL="0" algn="r">
              <a:spcBef>
                <a:spcPts val="0"/>
              </a:spcBef>
              <a:buNone/>
              <a:defRPr sz="1200">
                <a:solidFill>
                  <a:srgbClr val="626551"/>
                </a:solidFill>
                <a:latin typeface="Constantia"/>
                <a:ea typeface="Constantia"/>
                <a:cs typeface="Constantia"/>
                <a:sym typeface="Constantia"/>
              </a:defRPr>
            </a:lvl4pPr>
            <a:lvl5pPr indent="0" lvl="4" marL="0" algn="r">
              <a:spcBef>
                <a:spcPts val="0"/>
              </a:spcBef>
              <a:buNone/>
              <a:defRPr sz="1200">
                <a:solidFill>
                  <a:srgbClr val="626551"/>
                </a:solidFill>
                <a:latin typeface="Constantia"/>
                <a:ea typeface="Constantia"/>
                <a:cs typeface="Constantia"/>
                <a:sym typeface="Constantia"/>
              </a:defRPr>
            </a:lvl5pPr>
            <a:lvl6pPr indent="0" lvl="5" marL="0" algn="r">
              <a:spcBef>
                <a:spcPts val="0"/>
              </a:spcBef>
              <a:buNone/>
              <a:defRPr sz="1200">
                <a:solidFill>
                  <a:srgbClr val="626551"/>
                </a:solidFill>
                <a:latin typeface="Constantia"/>
                <a:ea typeface="Constantia"/>
                <a:cs typeface="Constantia"/>
                <a:sym typeface="Constantia"/>
              </a:defRPr>
            </a:lvl6pPr>
            <a:lvl7pPr indent="0" lvl="6" marL="0" algn="r">
              <a:spcBef>
                <a:spcPts val="0"/>
              </a:spcBef>
              <a:buNone/>
              <a:defRPr sz="1200">
                <a:solidFill>
                  <a:srgbClr val="626551"/>
                </a:solidFill>
                <a:latin typeface="Constantia"/>
                <a:ea typeface="Constantia"/>
                <a:cs typeface="Constantia"/>
                <a:sym typeface="Constantia"/>
              </a:defRPr>
            </a:lvl7pPr>
            <a:lvl8pPr indent="0" lvl="7" marL="0" algn="r">
              <a:spcBef>
                <a:spcPts val="0"/>
              </a:spcBef>
              <a:buNone/>
              <a:defRPr sz="1200">
                <a:solidFill>
                  <a:srgbClr val="626551"/>
                </a:solidFill>
                <a:latin typeface="Constantia"/>
                <a:ea typeface="Constantia"/>
                <a:cs typeface="Constantia"/>
                <a:sym typeface="Constantia"/>
              </a:defRPr>
            </a:lvl8pPr>
            <a:lvl9pPr indent="0" lvl="8" marL="0" algn="r">
              <a:spcBef>
                <a:spcPts val="0"/>
              </a:spcBef>
              <a:buNone/>
              <a:defRPr sz="1200">
                <a:solidFill>
                  <a:srgbClr val="62655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9EA67E"/>
            </a:gs>
            <a:gs pos="25000">
              <a:srgbClr val="999D79"/>
            </a:gs>
            <a:gs pos="100000">
              <a:srgbClr val="323519"/>
            </a:gs>
          </a:gsLst>
          <a:path path="circle">
            <a:fillToRect b="50%" l="50%" r="50%" t="50%"/>
          </a:path>
          <a:tileRect/>
        </a:gradFill>
      </p:bgPr>
    </p:bg>
    <p:spTree>
      <p:nvGrpSpPr>
        <p:cNvPr id="42" name="Shape 42"/>
        <p:cNvGrpSpPr/>
        <p:nvPr/>
      </p:nvGrpSpPr>
      <p:grpSpPr>
        <a:xfrm>
          <a:off x="0" y="0"/>
          <a:ext cx="0" cy="0"/>
          <a:chOff x="0" y="0"/>
          <a:chExt cx="0" cy="0"/>
        </a:xfrm>
      </p:grpSpPr>
      <p:sp>
        <p:nvSpPr>
          <p:cNvPr id="43" name="Google Shape;43;p6"/>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AFD5DF"/>
              </a:buClr>
              <a:buSzPts val="5600"/>
              <a:buFont typeface="Calibri"/>
              <a:buNone/>
              <a:defRPr b="1" sz="5600">
                <a:solidFill>
                  <a:srgbClr val="AFD5D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45" name="Google Shape;45;p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9EA67E"/>
            </a:gs>
            <a:gs pos="25000">
              <a:srgbClr val="999D79"/>
            </a:gs>
            <a:gs pos="100000">
              <a:srgbClr val="323519"/>
            </a:gs>
          </a:gsLst>
          <a:path path="circle">
            <a:fillToRect b="50%" l="50%" r="50%" t="50%"/>
          </a:path>
          <a:tileRect/>
        </a:gradFill>
      </p:bgPr>
    </p:bg>
    <p:spTree>
      <p:nvGrpSpPr>
        <p:cNvPr id="48" name="Shape 48"/>
        <p:cNvGrpSpPr/>
        <p:nvPr/>
      </p:nvGrpSpPr>
      <p:grpSpPr>
        <a:xfrm>
          <a:off x="0" y="0"/>
          <a:ext cx="0" cy="0"/>
          <a:chOff x="0" y="0"/>
          <a:chExt cx="0" cy="0"/>
        </a:xfrm>
      </p:grpSpPr>
      <p:sp>
        <p:nvSpPr>
          <p:cNvPr id="49" name="Google Shape;49;p7"/>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C8C7B7"/>
              </a:buClr>
              <a:buSzPts val="5600"/>
              <a:buFont typeface="Calibri"/>
              <a:buNone/>
              <a:defRPr b="1" sz="5600" cap="none">
                <a:solidFill>
                  <a:srgbClr val="C8C7B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rm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7" name="Google Shape;57;p8"/>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norm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8" name="Google Shape;58;p8"/>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9" name="Google Shape;59;p8"/>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0" name="Google Shape;60;p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9"/>
          <p:cNvSpPr txBox="1"/>
          <p:nvPr>
            <p:ph type="title"/>
          </p:nvPr>
        </p:nvSpPr>
        <p:spPr>
          <a:xfrm>
            <a:off x="457200" y="704088"/>
            <a:ext cx="8305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10"/>
          <p:cNvSpPr txBox="1"/>
          <p:nvPr>
            <p:ph type="title"/>
          </p:nvPr>
        </p:nvSpPr>
        <p:spPr>
          <a:xfrm>
            <a:off x="685800" y="514352"/>
            <a:ext cx="27432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0"/>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norm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1" name="Google Shape;71;p10"/>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norm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2" name="Google Shape;72;p1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9" name="Shape 9"/>
        <p:cNvGrpSpPr/>
        <p:nvPr/>
      </p:nvGrpSpPr>
      <p:grpSpPr>
        <a:xfrm>
          <a:off x="0" y="0"/>
          <a:ext cx="0" cy="0"/>
          <a:chOff x="0" y="0"/>
          <a:chExt cx="0" cy="0"/>
        </a:xfrm>
      </p:grpSpPr>
      <p:sp>
        <p:nvSpPr>
          <p:cNvPr id="10" name="Google Shape;10;p1"/>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7E967E">
                  <a:alpha val="44705"/>
                </a:srgbClr>
              </a:gs>
              <a:gs pos="100000">
                <a:srgbClr val="8BBFCD">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onstantia"/>
              <a:ea typeface="Constantia"/>
              <a:cs typeface="Constantia"/>
              <a:sym typeface="Constantia"/>
            </a:endParaRPr>
          </a:p>
        </p:txBody>
      </p:sp>
      <p:sp>
        <p:nvSpPr>
          <p:cNvPr id="11" name="Google Shape;11;p1"/>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7498A1">
                  <a:alpha val="29803"/>
                </a:srgbClr>
              </a:gs>
              <a:gs pos="80000">
                <a:srgbClr val="95B695">
                  <a:alpha val="44705"/>
                </a:srgbClr>
              </a:gs>
              <a:gs pos="100000">
                <a:srgbClr val="95B695">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onstantia"/>
              <a:ea typeface="Constantia"/>
              <a:cs typeface="Constantia"/>
              <a:sym typeface="Constantia"/>
            </a:endParaRPr>
          </a:p>
        </p:txBody>
      </p:sp>
      <p:sp>
        <p:nvSpPr>
          <p:cNvPr id="12" name="Google Shape;12;p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4" name="Google Shape;14;p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6265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5" name="Google Shape;15;p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6265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6" name="Google Shape;16;p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u="none" cap="none" strike="noStrike">
                <a:solidFill>
                  <a:srgbClr val="626551"/>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626551"/>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626551"/>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626551"/>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626551"/>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626551"/>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626551"/>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626551"/>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62655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17" name="Google Shape;17;p1"/>
          <p:cNvGrpSpPr/>
          <p:nvPr/>
        </p:nvGrpSpPr>
        <p:grpSpPr>
          <a:xfrm>
            <a:off x="-29294" y="-16113"/>
            <a:ext cx="9198255" cy="1086266"/>
            <a:chOff x="-29322" y="-1971"/>
            <a:chExt cx="9198255" cy="1086266"/>
          </a:xfrm>
        </p:grpSpPr>
        <p:sp>
          <p:nvSpPr>
            <p:cNvPr id="18" name="Google Shape;18;p1"/>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93B3B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19" name="Google Shape;19;p1"/>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11.jpg"/><Relationship Id="rId5" Type="http://schemas.openxmlformats.org/officeDocument/2006/relationships/slide" Target="/ppt/slid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slide" Target="/ppt/slides/slide18.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slide" Target="/ppt/slides/slide18.xml"/><Relationship Id="rId4" Type="http://schemas.openxmlformats.org/officeDocument/2006/relationships/image" Target="../media/image13.jpg"/><Relationship Id="rId5" Type="http://schemas.openxmlformats.org/officeDocument/2006/relationships/slide" Target="/ppt/slides/slide18.xml"/><Relationship Id="rId6"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13.jpg"/><Relationship Id="rId5" Type="http://schemas.openxmlformats.org/officeDocument/2006/relationships/slide" Target="/ppt/slid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4.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5.jp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Infectious diseases</a:t>
            </a:r>
            <a:endParaRPr/>
          </a:p>
        </p:txBody>
      </p:sp>
      <p:sp>
        <p:nvSpPr>
          <p:cNvPr id="103" name="Google Shape;103;p14"/>
          <p:cNvSpPr txBox="1"/>
          <p:nvPr>
            <p:ph idx="1" type="body"/>
          </p:nvPr>
        </p:nvSpPr>
        <p:spPr>
          <a:xfrm>
            <a:off x="152400" y="1935480"/>
            <a:ext cx="8991600" cy="4389120"/>
          </a:xfrm>
          <a:prstGeom prst="rect">
            <a:avLst/>
          </a:prstGeom>
          <a:noFill/>
          <a:ln>
            <a:noFill/>
          </a:ln>
        </p:spPr>
        <p:txBody>
          <a:bodyPr anchorCtr="0" anchor="t" bIns="45700" lIns="91425" spcFirstLastPara="1" rIns="91425" wrap="square" tIns="45700">
            <a:normAutofit fontScale="92500" lnSpcReduction="10000"/>
          </a:bodyPr>
          <a:lstStyle/>
          <a:p>
            <a:pPr indent="-274320" lvl="0" marL="274320" rtl="0" algn="l">
              <a:spcBef>
                <a:spcPts val="0"/>
              </a:spcBef>
              <a:spcAft>
                <a:spcPts val="0"/>
              </a:spcAft>
              <a:buSzPct val="95000"/>
              <a:buChar char="⚫"/>
            </a:pPr>
            <a:r>
              <a:rPr lang="en-US"/>
              <a:t>Numerous natural products produced by plants have antiprotozoal and insecticidal activity بالعادة النبات عشان يحمي نفسه  </a:t>
            </a:r>
            <a:endParaRPr/>
          </a:p>
          <a:p>
            <a:pPr indent="-274320" lvl="0" marL="274320" rtl="0" algn="l">
              <a:spcBef>
                <a:spcPts val="481"/>
              </a:spcBef>
              <a:spcAft>
                <a:spcPts val="0"/>
              </a:spcAft>
              <a:buSzPct val="95000"/>
              <a:buChar char="⚫"/>
            </a:pPr>
            <a:r>
              <a:rPr lang="en-US"/>
              <a:t>They may be used internally (influenza or colds) or externally (for skin infections)</a:t>
            </a:r>
            <a:endParaRPr/>
          </a:p>
          <a:p>
            <a:pPr indent="-274320" lvl="0" marL="274320" rtl="0" algn="l">
              <a:spcBef>
                <a:spcPts val="481"/>
              </a:spcBef>
              <a:spcAft>
                <a:spcPts val="0"/>
              </a:spcAft>
              <a:buSzPct val="95000"/>
              <a:buChar char="⚫"/>
            </a:pPr>
            <a:r>
              <a:rPr lang="en-US"/>
              <a:t>Many, especially those containing essential oils, are active against all of these</a:t>
            </a:r>
            <a:endParaRPr/>
          </a:p>
          <a:p>
            <a:pPr indent="-274320" lvl="0" marL="274320" rtl="0" algn="l">
              <a:spcBef>
                <a:spcPts val="481"/>
              </a:spcBef>
              <a:spcAft>
                <a:spcPts val="0"/>
              </a:spcAft>
              <a:buSzPct val="95000"/>
              <a:buChar char="⚫"/>
            </a:pPr>
            <a:r>
              <a:rPr lang="en-US"/>
              <a:t>Intestinal worms can be treated with herbal materials such wormwood ممكن تكون سامة بكميات كبيرة (</a:t>
            </a:r>
            <a:r>
              <a:rPr i="1" lang="en-US"/>
              <a:t>Artemisia</a:t>
            </a:r>
            <a:r>
              <a:rPr lang="en-US"/>
              <a:t>), but the most effective and least toxic </a:t>
            </a:r>
            <a:r>
              <a:rPr lang="en-US">
                <a:solidFill>
                  <a:srgbClr val="4A734A"/>
                </a:solidFill>
              </a:rPr>
              <a:t>anthelmintic drugsطارد للديدان </a:t>
            </a:r>
            <a:r>
              <a:rPr lang="en-US"/>
              <a:t>are synthetic</a:t>
            </a:r>
            <a:br>
              <a:rPr lang="en-US"/>
            </a:br>
            <a:br>
              <a:rPr lang="en-US"/>
            </a:br>
            <a:r>
              <a:rPr lang="en-US"/>
              <a:t>أي شيء سخن منيح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idx="1" type="body"/>
          </p:nvPr>
        </p:nvSpPr>
        <p:spPr>
          <a:xfrm>
            <a:off x="152400" y="548680"/>
            <a:ext cx="6858000" cy="63093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t>Cranberry </a:t>
            </a:r>
            <a:r>
              <a:rPr lang="en-US">
                <a:solidFill>
                  <a:srgbClr val="9D3232"/>
                </a:solidFill>
              </a:rPr>
              <a:t>fruit</a:t>
            </a:r>
            <a:endParaRPr/>
          </a:p>
          <a:p>
            <a:pPr indent="-274320" lvl="0" marL="274320" rtl="0" algn="l">
              <a:spcBef>
                <a:spcPts val="520"/>
              </a:spcBef>
              <a:spcAft>
                <a:spcPts val="0"/>
              </a:spcAft>
              <a:buSzPts val="2470"/>
              <a:buChar char="⚫"/>
            </a:pPr>
            <a:r>
              <a:rPr i="1" lang="en-US"/>
              <a:t>Vaccinium macrocarpon</a:t>
            </a:r>
            <a:endParaRPr i="1"/>
          </a:p>
          <a:p>
            <a:pPr indent="-274320" lvl="0" marL="274320" rtl="0" algn="l">
              <a:spcBef>
                <a:spcPts val="520"/>
              </a:spcBef>
              <a:spcAft>
                <a:spcPts val="0"/>
              </a:spcAft>
              <a:buSzPts val="2470"/>
              <a:buChar char="⚫"/>
            </a:pPr>
            <a:r>
              <a:rPr lang="en-US"/>
              <a:t>It is a small shrub which grows throughout North America</a:t>
            </a:r>
            <a:endParaRPr/>
          </a:p>
          <a:p>
            <a:pPr indent="-274320" lvl="0" marL="274320" rtl="0" algn="l">
              <a:spcBef>
                <a:spcPts val="520"/>
              </a:spcBef>
              <a:spcAft>
                <a:spcPts val="0"/>
              </a:spcAft>
              <a:buSzPts val="2470"/>
              <a:buChar char="⚫"/>
            </a:pPr>
            <a:r>
              <a:rPr lang="en-US"/>
              <a:t>Cranberry juice in particular, and also crushed cranberriesالمجففة , have a long history in of traditional use in the treatment and prevention of UTIs</a:t>
            </a:r>
            <a:endParaRPr/>
          </a:p>
          <a:p>
            <a:pPr indent="-274320" lvl="0" marL="274320" rtl="0" algn="l">
              <a:spcBef>
                <a:spcPts val="520"/>
              </a:spcBef>
              <a:spcAft>
                <a:spcPts val="0"/>
              </a:spcAft>
              <a:buSzPts val="2470"/>
              <a:buChar char="⚫"/>
            </a:pPr>
            <a:r>
              <a:rPr lang="en-US"/>
              <a:t>Also been used for kidney stones</a:t>
            </a:r>
            <a:endParaRPr/>
          </a:p>
          <a:p>
            <a:pPr indent="-274320" lvl="0" marL="274320" rtl="0" algn="l">
              <a:spcBef>
                <a:spcPts val="520"/>
              </a:spcBef>
              <a:spcAft>
                <a:spcPts val="0"/>
              </a:spcAft>
              <a:buSzPts val="2470"/>
              <a:buChar char="⚫"/>
            </a:pPr>
            <a:r>
              <a:rPr lang="en-US"/>
              <a:t>The proanthocyanidin constitunets may be important for the antibacterial activity of cranberry, </a:t>
            </a:r>
            <a:r>
              <a:rPr lang="en-US">
                <a:solidFill>
                  <a:srgbClr val="3366FF"/>
                </a:solidFill>
              </a:rPr>
              <a:t>citric acid </a:t>
            </a:r>
            <a:r>
              <a:rPr lang="en-US"/>
              <a:t>and many oligosaccharides are also present</a:t>
            </a:r>
            <a:endParaRPr/>
          </a:p>
        </p:txBody>
      </p:sp>
      <p:pic>
        <p:nvPicPr>
          <p:cNvPr descr="vaccinium-macrocarpon-fr-gmittelhauser.jpg" id="153" name="Google Shape;153;p23"/>
          <p:cNvPicPr preferRelativeResize="0"/>
          <p:nvPr/>
        </p:nvPicPr>
        <p:blipFill rotWithShape="1">
          <a:blip r:embed="rId3">
            <a:alphaModFix/>
          </a:blip>
          <a:srcRect b="0" l="0" r="0" t="0"/>
          <a:stretch/>
        </p:blipFill>
        <p:spPr>
          <a:xfrm flipH="1">
            <a:off x="7029450" y="2743200"/>
            <a:ext cx="2114550" cy="2819400"/>
          </a:xfrm>
          <a:prstGeom prst="rect">
            <a:avLst/>
          </a:prstGeom>
          <a:noFill/>
          <a:ln>
            <a:noFill/>
          </a:ln>
        </p:spPr>
      </p:pic>
      <p:pic>
        <p:nvPicPr>
          <p:cNvPr descr="images.jpg" id="154" name="Google Shape;154;p23"/>
          <p:cNvPicPr preferRelativeResize="0"/>
          <p:nvPr/>
        </p:nvPicPr>
        <p:blipFill rotWithShape="1">
          <a:blip r:embed="rId4">
            <a:alphaModFix/>
          </a:blip>
          <a:srcRect b="0" l="0" r="0" t="0"/>
          <a:stretch/>
        </p:blipFill>
        <p:spPr>
          <a:xfrm>
            <a:off x="6858000" y="762000"/>
            <a:ext cx="2286000" cy="171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idx="1" type="body"/>
          </p:nvPr>
        </p:nvSpPr>
        <p:spPr>
          <a:xfrm>
            <a:off x="0" y="838200"/>
            <a:ext cx="9144000" cy="5793507"/>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t>Cranberry</a:t>
            </a:r>
            <a:endParaRPr/>
          </a:p>
          <a:p>
            <a:pPr indent="-274320" lvl="0" marL="274320" rtl="0" algn="l">
              <a:spcBef>
                <a:spcPts val="520"/>
              </a:spcBef>
              <a:spcAft>
                <a:spcPts val="0"/>
              </a:spcAft>
              <a:buSzPts val="2470"/>
              <a:buChar char="⚫"/>
            </a:pPr>
            <a:r>
              <a:rPr lang="en-US"/>
              <a:t>Cranberry cocktail (containing cranberry juice, fructose and vitaminC) and proanthocyanidins markedly inhibit adhesion of </a:t>
            </a:r>
            <a:r>
              <a:rPr i="1" lang="en-US"/>
              <a:t>E.coli </a:t>
            </a:r>
            <a:r>
              <a:rPr lang="en-US"/>
              <a:t>to uroepithelial cells allowing its clearance</a:t>
            </a:r>
            <a:endParaRPr/>
          </a:p>
          <a:p>
            <a:pPr indent="-246888" lvl="1" marL="640080" rtl="0" algn="l">
              <a:spcBef>
                <a:spcPts val="480"/>
              </a:spcBef>
              <a:spcAft>
                <a:spcPts val="0"/>
              </a:spcAft>
              <a:buSzPts val="2040"/>
              <a:buChar char="⚫"/>
            </a:pPr>
            <a:r>
              <a:rPr lang="en-US"/>
              <a:t>Bacterial adherence to mucosal surfaces is an important step in the development of UTI</a:t>
            </a:r>
            <a:endParaRPr/>
          </a:p>
          <a:p>
            <a:pPr indent="-274320" lvl="0" marL="274320" rtl="0" algn="l">
              <a:spcBef>
                <a:spcPts val="520"/>
              </a:spcBef>
              <a:spcAft>
                <a:spcPts val="0"/>
              </a:spcAft>
              <a:buSzPts val="2470"/>
              <a:buChar char="⚫"/>
            </a:pPr>
            <a:r>
              <a:rPr lang="en-US"/>
              <a:t>The juice is also thought to increase urine acidity</a:t>
            </a:r>
            <a:endParaRPr/>
          </a:p>
          <a:p>
            <a:pPr indent="-274320" lvl="0" marL="274320" rtl="0" algn="l">
              <a:spcBef>
                <a:spcPts val="520"/>
              </a:spcBef>
              <a:spcAft>
                <a:spcPts val="0"/>
              </a:spcAft>
              <a:buSzPts val="2470"/>
              <a:buChar char="⚫"/>
            </a:pPr>
            <a:r>
              <a:rPr lang="en-US"/>
              <a:t>Diabetic patients should use sugar-free preparations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457200" y="274638"/>
            <a:ext cx="8229600" cy="1858962"/>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Myristica </a:t>
            </a:r>
            <a:r>
              <a:rPr lang="en-US">
                <a:solidFill>
                  <a:srgbClr val="9D3232"/>
                </a:solidFill>
              </a:rPr>
              <a:t>seeds </a:t>
            </a:r>
            <a:br>
              <a:rPr lang="en-US"/>
            </a:br>
            <a:r>
              <a:rPr lang="en-US"/>
              <a:t>Nutmeg seeds جوزة الطيب</a:t>
            </a:r>
            <a:endParaRPr/>
          </a:p>
        </p:txBody>
      </p:sp>
      <p:sp>
        <p:nvSpPr>
          <p:cNvPr id="165" name="Google Shape;165;p25"/>
          <p:cNvSpPr txBox="1"/>
          <p:nvPr>
            <p:ph idx="1" type="body"/>
          </p:nvPr>
        </p:nvSpPr>
        <p:spPr>
          <a:xfrm>
            <a:off x="457200" y="2674938"/>
            <a:ext cx="8229600" cy="3451225"/>
          </a:xfrm>
          <a:prstGeom prst="rect">
            <a:avLst/>
          </a:prstGeom>
          <a:noFill/>
          <a:ln>
            <a:noFill/>
          </a:ln>
        </p:spPr>
        <p:txBody>
          <a:bodyPr anchorCtr="0" anchor="t" bIns="45700" lIns="91425" spcFirstLastPara="1" rIns="91425" wrap="square" tIns="45700">
            <a:normAutofit/>
          </a:bodyPr>
          <a:lstStyle/>
          <a:p>
            <a:pPr indent="-274320" lvl="0" marL="274320" rtl="0" algn="l">
              <a:lnSpc>
                <a:spcPct val="80000"/>
              </a:lnSpc>
              <a:spcBef>
                <a:spcPts val="0"/>
              </a:spcBef>
              <a:spcAft>
                <a:spcPts val="0"/>
              </a:spcAft>
              <a:buClr>
                <a:schemeClr val="accent3"/>
              </a:buClr>
              <a:buSzPts val="2470"/>
              <a:buFont typeface="Noto Sans Symbols"/>
              <a:buChar char="⚫"/>
            </a:pPr>
            <a:r>
              <a:rPr i="1" lang="en-US">
                <a:solidFill>
                  <a:srgbClr val="72A376"/>
                </a:solidFill>
              </a:rPr>
              <a:t>Myristica fragrans </a:t>
            </a:r>
            <a:endParaRPr/>
          </a:p>
          <a:p>
            <a:pPr indent="-274320" lvl="0" marL="274320" rtl="0" algn="l">
              <a:lnSpc>
                <a:spcPct val="80000"/>
              </a:lnSpc>
              <a:spcBef>
                <a:spcPts val="520"/>
              </a:spcBef>
              <a:spcAft>
                <a:spcPts val="0"/>
              </a:spcAft>
              <a:buClr>
                <a:schemeClr val="accent3"/>
              </a:buClr>
              <a:buSzPts val="2470"/>
              <a:buFont typeface="Noto Sans Symbols"/>
              <a:buChar char="⚫"/>
            </a:pPr>
            <a:r>
              <a:rPr lang="en-US"/>
              <a:t>Family  Myristicaceae</a:t>
            </a:r>
            <a:endParaRPr/>
          </a:p>
          <a:p>
            <a:pPr indent="-274320" lvl="0" marL="274320" rtl="0" algn="l">
              <a:lnSpc>
                <a:spcPct val="80000"/>
              </a:lnSpc>
              <a:spcBef>
                <a:spcPts val="520"/>
              </a:spcBef>
              <a:spcAft>
                <a:spcPts val="0"/>
              </a:spcAft>
              <a:buClr>
                <a:schemeClr val="accent3"/>
              </a:buClr>
              <a:buSzPts val="2470"/>
              <a:buFont typeface="Noto Sans Symbols"/>
              <a:buChar char="⚫"/>
            </a:pPr>
            <a:r>
              <a:rPr lang="en-US"/>
              <a:t>Volatile oil contains </a:t>
            </a:r>
            <a:r>
              <a:rPr lang="en-US">
                <a:solidFill>
                  <a:srgbClr val="3366FF"/>
                </a:solidFill>
              </a:rPr>
              <a:t>Myristicin, Eugenol    </a:t>
            </a:r>
            <a:endParaRPr/>
          </a:p>
          <a:p>
            <a:pPr indent="-452755" lvl="0" marL="609600" rtl="0" algn="l">
              <a:spcBef>
                <a:spcPts val="520"/>
              </a:spcBef>
              <a:spcAft>
                <a:spcPts val="0"/>
              </a:spcAft>
              <a:buSzPts val="2470"/>
              <a:buFont typeface="Constantia"/>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http://rasdico.com/files/1/images/2.NUTMEG%20WITHOUT%20SHELL.png" id="170" name="Google Shape;170;p26"/>
          <p:cNvPicPr preferRelativeResize="0"/>
          <p:nvPr/>
        </p:nvPicPr>
        <p:blipFill rotWithShape="1">
          <a:blip r:embed="rId3">
            <a:alphaModFix/>
          </a:blip>
          <a:srcRect b="0" l="0" r="0" t="0"/>
          <a:stretch/>
        </p:blipFill>
        <p:spPr>
          <a:xfrm>
            <a:off x="0" y="0"/>
            <a:ext cx="9144000" cy="6969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type="title"/>
          </p:nvPr>
        </p:nvSpPr>
        <p:spPr>
          <a:xfrm>
            <a:off x="533400" y="304800"/>
            <a:ext cx="8305800" cy="762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Arial"/>
              <a:buNone/>
            </a:pPr>
            <a:r>
              <a:rPr lang="en-US" sz="5400">
                <a:latin typeface="Arial"/>
                <a:ea typeface="Arial"/>
                <a:cs typeface="Arial"/>
                <a:sym typeface="Arial"/>
              </a:rPr>
              <a:t>Uses of nutmeg</a:t>
            </a:r>
            <a:endParaRPr sz="5400">
              <a:latin typeface="Arial"/>
              <a:ea typeface="Arial"/>
              <a:cs typeface="Arial"/>
              <a:sym typeface="Arial"/>
            </a:endParaRPr>
          </a:p>
        </p:txBody>
      </p:sp>
      <p:sp>
        <p:nvSpPr>
          <p:cNvPr id="176" name="Google Shape;176;p27"/>
          <p:cNvSpPr txBox="1"/>
          <p:nvPr>
            <p:ph idx="1" type="body"/>
          </p:nvPr>
        </p:nvSpPr>
        <p:spPr>
          <a:xfrm>
            <a:off x="533400" y="1676400"/>
            <a:ext cx="8229600" cy="4648200"/>
          </a:xfrm>
          <a:prstGeom prst="rect">
            <a:avLst/>
          </a:prstGeom>
          <a:noFill/>
          <a:ln>
            <a:noFill/>
          </a:ln>
        </p:spPr>
        <p:txBody>
          <a:bodyPr anchorCtr="0" anchor="t" bIns="45700" lIns="91425" spcFirstLastPara="1" rIns="91425" wrap="square" tIns="45700">
            <a:normAutofit/>
          </a:bodyPr>
          <a:lstStyle/>
          <a:p>
            <a:pPr indent="-514350" lvl="0" marL="514350" rtl="0" algn="l">
              <a:lnSpc>
                <a:spcPct val="80000"/>
              </a:lnSpc>
              <a:spcBef>
                <a:spcPts val="0"/>
              </a:spcBef>
              <a:spcAft>
                <a:spcPts val="0"/>
              </a:spcAft>
              <a:buClr>
                <a:schemeClr val="accent3"/>
              </a:buClr>
              <a:buSzPts val="2470"/>
              <a:buFont typeface="Calibri"/>
              <a:buAutoNum type="arabicPeriod"/>
            </a:pPr>
            <a:r>
              <a:rPr lang="en-US"/>
              <a:t>Flavoring agent (Coffee ,Cake ).</a:t>
            </a:r>
            <a:endParaRPr/>
          </a:p>
          <a:p>
            <a:pPr indent="-514350" lvl="0" marL="514350" rtl="0" algn="l">
              <a:lnSpc>
                <a:spcPct val="80000"/>
              </a:lnSpc>
              <a:spcBef>
                <a:spcPts val="520"/>
              </a:spcBef>
              <a:spcAft>
                <a:spcPts val="0"/>
              </a:spcAft>
              <a:buClr>
                <a:schemeClr val="accent3"/>
              </a:buClr>
              <a:buSzPts val="2470"/>
              <a:buFont typeface="Calibri"/>
              <a:buAutoNum type="arabicPeriod"/>
            </a:pPr>
            <a:r>
              <a:rPr lang="en-US"/>
              <a:t>Condiment.</a:t>
            </a:r>
            <a:endParaRPr/>
          </a:p>
          <a:p>
            <a:pPr indent="-514350" lvl="0" marL="514350" rtl="0" algn="l">
              <a:lnSpc>
                <a:spcPct val="80000"/>
              </a:lnSpc>
              <a:spcBef>
                <a:spcPts val="520"/>
              </a:spcBef>
              <a:spcAft>
                <a:spcPts val="0"/>
              </a:spcAft>
              <a:buClr>
                <a:schemeClr val="accent3"/>
              </a:buClr>
              <a:buSzPts val="2470"/>
              <a:buFont typeface="Calibri"/>
              <a:buAutoNum type="arabicPeriod"/>
            </a:pPr>
            <a:r>
              <a:rPr lang="en-US"/>
              <a:t>Carminative .</a:t>
            </a:r>
            <a:endParaRPr/>
          </a:p>
          <a:p>
            <a:pPr indent="-514350" lvl="0" marL="514350" rtl="0" algn="l">
              <a:lnSpc>
                <a:spcPct val="80000"/>
              </a:lnSpc>
              <a:spcBef>
                <a:spcPts val="520"/>
              </a:spcBef>
              <a:spcAft>
                <a:spcPts val="0"/>
              </a:spcAft>
              <a:buClr>
                <a:schemeClr val="accent3"/>
              </a:buClr>
              <a:buSzPts val="2470"/>
              <a:buFont typeface="Calibri"/>
              <a:buAutoNum type="arabicPeriod"/>
            </a:pPr>
            <a:r>
              <a:rPr lang="en-US"/>
              <a:t>Aphrodisiac.زيادة الرغبة الجنسية </a:t>
            </a:r>
            <a:endParaRPr/>
          </a:p>
          <a:p>
            <a:pPr indent="-514350" lvl="0" marL="514350" rtl="0" algn="l">
              <a:lnSpc>
                <a:spcPct val="80000"/>
              </a:lnSpc>
              <a:spcBef>
                <a:spcPts val="520"/>
              </a:spcBef>
              <a:spcAft>
                <a:spcPts val="0"/>
              </a:spcAft>
              <a:buClr>
                <a:schemeClr val="accent3"/>
              </a:buClr>
              <a:buSzPts val="2470"/>
              <a:buFont typeface="Calibri"/>
              <a:buAutoNum type="arabicPeriod"/>
            </a:pPr>
            <a:r>
              <a:rPr lang="en-US"/>
              <a:t>Stomachic.</a:t>
            </a:r>
            <a:endParaRPr/>
          </a:p>
          <a:p>
            <a:pPr indent="-514350" lvl="0" marL="514350" rtl="0" algn="l">
              <a:lnSpc>
                <a:spcPct val="80000"/>
              </a:lnSpc>
              <a:spcBef>
                <a:spcPts val="520"/>
              </a:spcBef>
              <a:spcAft>
                <a:spcPts val="0"/>
              </a:spcAft>
              <a:buClr>
                <a:schemeClr val="accent3"/>
              </a:buClr>
              <a:buSzPts val="2470"/>
              <a:buFont typeface="Calibri"/>
              <a:buAutoNum type="arabicPeriod"/>
            </a:pPr>
            <a:r>
              <a:rPr lang="en-US"/>
              <a:t>Has antibacterial activity .</a:t>
            </a:r>
            <a:endParaRPr/>
          </a:p>
          <a:p>
            <a:pPr indent="-514350" lvl="0" marL="514350" rtl="0" algn="l">
              <a:lnSpc>
                <a:spcPct val="80000"/>
              </a:lnSpc>
              <a:spcBef>
                <a:spcPts val="520"/>
              </a:spcBef>
              <a:spcAft>
                <a:spcPts val="0"/>
              </a:spcAft>
              <a:buClr>
                <a:schemeClr val="accent3"/>
              </a:buClr>
              <a:buSzPts val="2470"/>
              <a:buFont typeface="Calibri"/>
              <a:buAutoNum type="arabicPeriod"/>
            </a:pPr>
            <a:r>
              <a:rPr lang="en-US"/>
              <a:t>Astringent.</a:t>
            </a:r>
            <a:endParaRPr/>
          </a:p>
          <a:p>
            <a:pPr indent="-357505" lvl="0" marL="514350" rtl="0" algn="l">
              <a:lnSpc>
                <a:spcPct val="80000"/>
              </a:lnSpc>
              <a:spcBef>
                <a:spcPts val="520"/>
              </a:spcBef>
              <a:spcAft>
                <a:spcPts val="0"/>
              </a:spcAft>
              <a:buClr>
                <a:schemeClr val="accent3"/>
              </a:buClr>
              <a:buSzPts val="2470"/>
              <a:buFont typeface="Calibri"/>
              <a:buNone/>
            </a:pPr>
            <a:r>
              <a:t/>
            </a:r>
            <a:endParaRPr/>
          </a:p>
          <a:p>
            <a:pPr indent="0" lvl="0" marL="0" rtl="0" algn="l">
              <a:lnSpc>
                <a:spcPct val="80000"/>
              </a:lnSpc>
              <a:spcBef>
                <a:spcPts val="520"/>
              </a:spcBef>
              <a:spcAft>
                <a:spcPts val="0"/>
              </a:spcAft>
              <a:buClr>
                <a:schemeClr val="accent3"/>
              </a:buClr>
              <a:buSzPts val="2470"/>
              <a:buNone/>
            </a:pPr>
            <a:r>
              <a:rPr lang="en-US"/>
              <a:t>ما يوخذوها الحوامل لانه بعمل اجهاض –بكميات كبيرة-</a:t>
            </a:r>
            <a:endParaRPr/>
          </a:p>
          <a:p>
            <a:pPr indent="-274320" lvl="0" marL="274320" rtl="0" algn="l">
              <a:lnSpc>
                <a:spcPct val="80000"/>
              </a:lnSpc>
              <a:spcBef>
                <a:spcPts val="520"/>
              </a:spcBef>
              <a:spcAft>
                <a:spcPts val="0"/>
              </a:spcAft>
              <a:buClr>
                <a:schemeClr val="accent3"/>
              </a:buClr>
              <a:buSzPts val="2470"/>
              <a:buFont typeface="Noto Sans Symbols"/>
              <a:buChar char="⚫"/>
            </a:pPr>
            <a:r>
              <a:rPr lang="en-US"/>
              <a:t>Cause hallucination in large doses.</a:t>
            </a:r>
            <a:endParaRPr/>
          </a:p>
          <a:p>
            <a:pPr indent="-357505" lvl="0" marL="514350" rtl="0" algn="l">
              <a:lnSpc>
                <a:spcPct val="80000"/>
              </a:lnSpc>
              <a:spcBef>
                <a:spcPts val="520"/>
              </a:spcBef>
              <a:spcAft>
                <a:spcPts val="0"/>
              </a:spcAft>
              <a:buClr>
                <a:schemeClr val="accent3"/>
              </a:buClr>
              <a:buSzPts val="2470"/>
              <a:buFont typeface="Calibri"/>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8"/>
          <p:cNvSpPr txBox="1"/>
          <p:nvPr>
            <p:ph type="title"/>
          </p:nvPr>
        </p:nvSpPr>
        <p:spPr>
          <a:xfrm>
            <a:off x="304800" y="2286000"/>
            <a:ext cx="8534400" cy="2133600"/>
          </a:xfrm>
          <a:prstGeom prst="rect">
            <a:avLst/>
          </a:prstGeom>
          <a:noFill/>
          <a:ln>
            <a:noFill/>
          </a:ln>
        </p:spPr>
        <p:txBody>
          <a:bodyPr anchorCtr="0" anchor="b" bIns="0" lIns="0" spcFirstLastPara="1" rIns="0" wrap="square" tIns="45700">
            <a:normAutofit/>
          </a:bodyPr>
          <a:lstStyle/>
          <a:p>
            <a:pPr indent="0" lvl="0" marL="0" rtl="0" algn="l">
              <a:lnSpc>
                <a:spcPct val="80000"/>
              </a:lnSpc>
              <a:spcBef>
                <a:spcPts val="0"/>
              </a:spcBef>
              <a:spcAft>
                <a:spcPts val="0"/>
              </a:spcAft>
              <a:buClr>
                <a:schemeClr val="accent3"/>
              </a:buClr>
              <a:buSzPts val="2470"/>
              <a:buFont typeface="Constantia"/>
              <a:buNone/>
            </a:pPr>
            <a:r>
              <a:rPr lang="en-US" sz="2600">
                <a:solidFill>
                  <a:schemeClr val="dk1"/>
                </a:solidFill>
                <a:latin typeface="Constantia"/>
                <a:ea typeface="Constantia"/>
                <a:cs typeface="Constantia"/>
                <a:sym typeface="Constantia"/>
              </a:rPr>
              <a:t>In large doses (more than one ground table spoon) may cause :</a:t>
            </a:r>
            <a:br>
              <a:rPr lang="en-US" sz="2600">
                <a:solidFill>
                  <a:schemeClr val="dk1"/>
                </a:solidFill>
                <a:latin typeface="Constantia"/>
                <a:ea typeface="Constantia"/>
                <a:cs typeface="Constantia"/>
                <a:sym typeface="Constantia"/>
              </a:rPr>
            </a:br>
            <a:r>
              <a:rPr lang="en-US" sz="2600">
                <a:solidFill>
                  <a:schemeClr val="dk1"/>
                </a:solidFill>
                <a:latin typeface="Constantia"/>
                <a:ea typeface="Constantia"/>
                <a:cs typeface="Constantia"/>
                <a:sym typeface="Constantia"/>
              </a:rPr>
              <a:t>1.Nausea </a:t>
            </a:r>
            <a:br>
              <a:rPr lang="en-US" sz="2600">
                <a:solidFill>
                  <a:schemeClr val="dk1"/>
                </a:solidFill>
                <a:latin typeface="Constantia"/>
                <a:ea typeface="Constantia"/>
                <a:cs typeface="Constantia"/>
                <a:sym typeface="Constantia"/>
              </a:rPr>
            </a:br>
            <a:r>
              <a:rPr lang="en-US" sz="2600">
                <a:solidFill>
                  <a:schemeClr val="dk1"/>
                </a:solidFill>
                <a:latin typeface="Constantia"/>
                <a:ea typeface="Constantia"/>
                <a:cs typeface="Constantia"/>
                <a:sym typeface="Constantia"/>
              </a:rPr>
              <a:t>2.Vomiting</a:t>
            </a:r>
            <a:br>
              <a:rPr lang="en-US" sz="2600">
                <a:solidFill>
                  <a:schemeClr val="dk1"/>
                </a:solidFill>
                <a:latin typeface="Constantia"/>
                <a:ea typeface="Constantia"/>
                <a:cs typeface="Constantia"/>
                <a:sym typeface="Constantia"/>
              </a:rPr>
            </a:br>
            <a:r>
              <a:rPr lang="en-US" sz="2600">
                <a:solidFill>
                  <a:schemeClr val="dk1"/>
                </a:solidFill>
                <a:latin typeface="Constantia"/>
                <a:ea typeface="Constantia"/>
                <a:cs typeface="Constantia"/>
                <a:sym typeface="Constantia"/>
              </a:rPr>
              <a:t>3. Drowsiness</a:t>
            </a:r>
            <a:br>
              <a:rPr lang="en-US" sz="2600">
                <a:solidFill>
                  <a:schemeClr val="dk1"/>
                </a:solidFill>
                <a:latin typeface="Constantia"/>
                <a:ea typeface="Constantia"/>
                <a:cs typeface="Constantia"/>
                <a:sym typeface="Constantia"/>
              </a:rPr>
            </a:br>
            <a:r>
              <a:rPr lang="en-US" sz="2600">
                <a:solidFill>
                  <a:schemeClr val="dk1"/>
                </a:solidFill>
                <a:latin typeface="Constantia"/>
                <a:ea typeface="Constantia"/>
                <a:cs typeface="Constantia"/>
                <a:sym typeface="Constantia"/>
              </a:rPr>
              <a:t>4. Stupor then death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descr="elet_02" id="186" name="Google Shape;186;p29"/>
          <p:cNvPicPr preferRelativeResize="0"/>
          <p:nvPr>
            <p:ph idx="1" type="body"/>
          </p:nvPr>
        </p:nvPicPr>
        <p:blipFill rotWithShape="1">
          <a:blip r:embed="rId3">
            <a:alphaModFix/>
          </a:blip>
          <a:srcRect b="0" l="0" r="0" t="0"/>
          <a:stretch/>
        </p:blipFill>
        <p:spPr>
          <a:xfrm>
            <a:off x="0" y="2895600"/>
            <a:ext cx="4724400" cy="3962400"/>
          </a:xfrm>
          <a:prstGeom prst="rect">
            <a:avLst/>
          </a:prstGeom>
          <a:noFill/>
          <a:ln>
            <a:noFill/>
          </a:ln>
        </p:spPr>
      </p:pic>
      <p:pic>
        <p:nvPicPr>
          <p:cNvPr descr="elet_03" id="187" name="Google Shape;187;p29"/>
          <p:cNvPicPr preferRelativeResize="0"/>
          <p:nvPr>
            <p:ph idx="2" type="body"/>
          </p:nvPr>
        </p:nvPicPr>
        <p:blipFill rotWithShape="1">
          <a:blip r:embed="rId4">
            <a:alphaModFix/>
          </a:blip>
          <a:srcRect b="0" l="0" r="0" t="0"/>
          <a:stretch/>
        </p:blipFill>
        <p:spPr>
          <a:xfrm>
            <a:off x="4724400" y="2895600"/>
            <a:ext cx="4419600" cy="3962400"/>
          </a:xfrm>
          <a:prstGeom prst="rect">
            <a:avLst/>
          </a:prstGeom>
          <a:noFill/>
          <a:ln>
            <a:noFill/>
          </a:ln>
        </p:spPr>
      </p:pic>
      <p:sp>
        <p:nvSpPr>
          <p:cNvPr id="188" name="Google Shape;188;p29"/>
          <p:cNvSpPr/>
          <p:nvPr/>
        </p:nvSpPr>
        <p:spPr>
          <a:xfrm>
            <a:off x="381000" y="0"/>
            <a:ext cx="8534400" cy="4343400"/>
          </a:xfrm>
          <a:prstGeom prst="rect">
            <a:avLst/>
          </a:prstGeom>
        </p:spPr>
        <p:txBody>
          <a:bodyPr>
            <a:prstTxWarp prst="textPlain"/>
          </a:bodyPr>
          <a:lstStyle/>
          <a:p>
            <a:pPr lvl="0" algn="ctr"/>
            <a:r>
              <a:rPr b="0" i="0">
                <a:ln>
                  <a:noFill/>
                </a:ln>
                <a:solidFill>
                  <a:srgbClr val="898E56"/>
                </a:solidFill>
                <a:latin typeface="Impact"/>
              </a:rPr>
              <a:t>Cardamom fruits</a:t>
            </a:r>
          </a:p>
        </p:txBody>
      </p:sp>
      <p:sp>
        <p:nvSpPr>
          <p:cNvPr id="189" name="Google Shape;189;p29"/>
          <p:cNvSpPr/>
          <p:nvPr/>
        </p:nvSpPr>
        <p:spPr>
          <a:xfrm>
            <a:off x="7958138" y="6491288"/>
            <a:ext cx="1185862" cy="3667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Tahoma"/>
                <a:ea typeface="Tahoma"/>
                <a:cs typeface="Tahoma"/>
                <a:sym typeface="Tahoma"/>
                <a:hlinkClick action="ppaction://hlinksldjump" r:id="rId5"/>
              </a:rPr>
              <a:t>Main slide</a:t>
            </a:r>
            <a:endParaRPr sz="1800">
              <a:solidFill>
                <a:schemeClr val="dk1"/>
              </a:solidFill>
              <a:latin typeface="Tahoma"/>
              <a:ea typeface="Tahoma"/>
              <a:cs typeface="Tahoma"/>
              <a:sym typeface="Tahoma"/>
            </a:endParaRPr>
          </a:p>
        </p:txBody>
      </p:sp>
      <p:sp>
        <p:nvSpPr>
          <p:cNvPr id="190" name="Google Shape;190;p29"/>
          <p:cNvSpPr txBox="1"/>
          <p:nvPr>
            <p:ph type="title"/>
          </p:nvPr>
        </p:nvSpPr>
        <p:spPr>
          <a:xfrm>
            <a:off x="381000" y="1554956"/>
            <a:ext cx="8534400" cy="533400"/>
          </a:xfrm>
          <a:prstGeom prst="rect">
            <a:avLst/>
          </a:prstGeom>
          <a:noFill/>
          <a:ln>
            <a:noFill/>
          </a:ln>
        </p:spPr>
        <p:txBody>
          <a:bodyPr anchorCtr="0" anchor="b" bIns="0" lIns="0" spcFirstLastPara="1" rIns="0" wrap="square" tIns="45700">
            <a:normAutofit/>
          </a:bodyPr>
          <a:lstStyle/>
          <a:p>
            <a:pPr indent="0" lvl="0" marL="0" rtl="0" algn="l">
              <a:lnSpc>
                <a:spcPct val="80000"/>
              </a:lnSpc>
              <a:spcBef>
                <a:spcPts val="0"/>
              </a:spcBef>
              <a:spcAft>
                <a:spcPts val="0"/>
              </a:spcAft>
              <a:buClr>
                <a:schemeClr val="accent3"/>
              </a:buClr>
              <a:buSzPts val="2470"/>
              <a:buFont typeface="Constantia"/>
              <a:buNone/>
            </a:pPr>
            <a:r>
              <a:rPr lang="en-US" sz="2600">
                <a:solidFill>
                  <a:schemeClr val="dk1"/>
                </a:solidFill>
                <a:latin typeface="Constantia"/>
                <a:ea typeface="Constantia"/>
                <a:cs typeface="Constantia"/>
                <a:sym typeface="Constantia"/>
              </a:rPr>
              <a:t>يستخدم مع القهوة العربية وهذا بالعادة يميزها </a:t>
            </a:r>
            <a:endParaRPr sz="2600">
              <a:solidFill>
                <a:schemeClr val="dk1"/>
              </a:solidFill>
              <a:latin typeface="Constantia"/>
              <a:ea typeface="Constantia"/>
              <a:cs typeface="Constantia"/>
              <a:sym typeface="Constant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cardamon" id="195" name="Google Shape;195;p30">
            <a:hlinkClick action="ppaction://hlinksldjump" r:id="rId3"/>
          </p:cNvPr>
          <p:cNvPicPr preferRelativeResize="0"/>
          <p:nvPr>
            <p:ph idx="1" type="body"/>
          </p:nvPr>
        </p:nvPicPr>
        <p:blipFill rotWithShape="1">
          <a:blip r:embed="rId4">
            <a:alphaModFix/>
          </a:blip>
          <a:srcRect b="0" l="0" r="0" t="0"/>
          <a:stretch/>
        </p:blipFill>
        <p:spPr>
          <a:xfrm>
            <a:off x="0" y="0"/>
            <a:ext cx="9144000" cy="6858000"/>
          </a:xfrm>
          <a:prstGeom prst="rect">
            <a:avLst/>
          </a:prstGeom>
          <a:noFill/>
          <a:ln>
            <a:noFill/>
          </a:ln>
        </p:spPr>
      </p:pic>
      <p:sp>
        <p:nvSpPr>
          <p:cNvPr id="196" name="Google Shape;196;p30"/>
          <p:cNvSpPr/>
          <p:nvPr/>
        </p:nvSpPr>
        <p:spPr>
          <a:xfrm>
            <a:off x="0" y="0"/>
            <a:ext cx="1924050" cy="366713"/>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Tahoma"/>
                <a:ea typeface="Tahoma"/>
                <a:cs typeface="Tahoma"/>
                <a:sym typeface="Tahoma"/>
              </a:rPr>
              <a:t>brownish black</a:t>
            </a:r>
            <a:endParaRPr/>
          </a:p>
        </p:txBody>
      </p:sp>
      <p:cxnSp>
        <p:nvCxnSpPr>
          <p:cNvPr id="197" name="Google Shape;197;p30"/>
          <p:cNvCxnSpPr/>
          <p:nvPr/>
        </p:nvCxnSpPr>
        <p:spPr>
          <a:xfrm flipH="1">
            <a:off x="914400" y="381000"/>
            <a:ext cx="381000" cy="2133600"/>
          </a:xfrm>
          <a:prstGeom prst="straightConnector1">
            <a:avLst/>
          </a:prstGeom>
          <a:noFill/>
          <a:ln cap="flat" cmpd="sng" w="38100">
            <a:solidFill>
              <a:srgbClr val="FF0000"/>
            </a:solidFill>
            <a:prstDash val="solid"/>
            <a:round/>
            <a:headEnd len="med" w="med" type="none"/>
            <a:tailEnd len="med" w="med" type="triangle"/>
          </a:ln>
        </p:spPr>
      </p:cxnSp>
      <p:sp>
        <p:nvSpPr>
          <p:cNvPr id="198" name="Google Shape;198;p30"/>
          <p:cNvSpPr txBox="1"/>
          <p:nvPr/>
        </p:nvSpPr>
        <p:spPr>
          <a:xfrm>
            <a:off x="4572000" y="6172200"/>
            <a:ext cx="15240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Tahoma"/>
                <a:ea typeface="Tahoma"/>
                <a:cs typeface="Tahoma"/>
                <a:sym typeface="Tahoma"/>
              </a:rPr>
              <a:t>fruits</a:t>
            </a:r>
            <a:endParaRPr/>
          </a:p>
        </p:txBody>
      </p:sp>
      <p:cxnSp>
        <p:nvCxnSpPr>
          <p:cNvPr id="199" name="Google Shape;199;p30"/>
          <p:cNvCxnSpPr/>
          <p:nvPr/>
        </p:nvCxnSpPr>
        <p:spPr>
          <a:xfrm rot="10800000">
            <a:off x="5029200" y="5562600"/>
            <a:ext cx="0" cy="6096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elet_05" id="204" name="Google Shape;204;p31">
            <a:hlinkClick action="ppaction://hlinksldjump" r:id="rId3"/>
          </p:cNvPr>
          <p:cNvPicPr preferRelativeResize="0"/>
          <p:nvPr>
            <p:ph idx="1" type="body"/>
          </p:nvPr>
        </p:nvPicPr>
        <p:blipFill rotWithShape="1">
          <a:blip r:embed="rId4">
            <a:alphaModFix/>
          </a:blip>
          <a:srcRect b="0" l="0" r="0" t="0"/>
          <a:stretch/>
        </p:blipFill>
        <p:spPr>
          <a:xfrm>
            <a:off x="0" y="609600"/>
            <a:ext cx="4765675" cy="5181600"/>
          </a:xfrm>
          <a:prstGeom prst="rect">
            <a:avLst/>
          </a:prstGeom>
          <a:noFill/>
          <a:ln>
            <a:noFill/>
          </a:ln>
        </p:spPr>
      </p:pic>
      <p:pic>
        <p:nvPicPr>
          <p:cNvPr descr="cardamon 5" id="205" name="Google Shape;205;p31">
            <a:hlinkClick action="ppaction://hlinksldjump" r:id="rId5"/>
          </p:cNvPr>
          <p:cNvPicPr preferRelativeResize="0"/>
          <p:nvPr>
            <p:ph idx="2" type="body"/>
          </p:nvPr>
        </p:nvPicPr>
        <p:blipFill rotWithShape="1">
          <a:blip r:embed="rId6">
            <a:alphaModFix/>
          </a:blip>
          <a:srcRect b="0" l="0" r="0" t="0"/>
          <a:stretch/>
        </p:blipFill>
        <p:spPr>
          <a:xfrm>
            <a:off x="4918075" y="609600"/>
            <a:ext cx="4225925" cy="5181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elet_04" id="210" name="Google Shape;210;p32"/>
          <p:cNvPicPr preferRelativeResize="0"/>
          <p:nvPr>
            <p:ph idx="2" type="body"/>
          </p:nvPr>
        </p:nvPicPr>
        <p:blipFill rotWithShape="1">
          <a:blip r:embed="rId3">
            <a:alphaModFix/>
          </a:blip>
          <a:srcRect b="0" l="0" r="0" t="0"/>
          <a:stretch/>
        </p:blipFill>
        <p:spPr>
          <a:xfrm>
            <a:off x="0" y="2300288"/>
            <a:ext cx="9144000" cy="4557712"/>
          </a:xfrm>
          <a:prstGeom prst="rect">
            <a:avLst/>
          </a:prstGeom>
          <a:noFill/>
          <a:ln>
            <a:noFill/>
          </a:ln>
        </p:spPr>
      </p:pic>
      <p:pic>
        <p:nvPicPr>
          <p:cNvPr descr="elet_05" id="211" name="Google Shape;211;p32"/>
          <p:cNvPicPr preferRelativeResize="0"/>
          <p:nvPr>
            <p:ph idx="1" type="body"/>
          </p:nvPr>
        </p:nvPicPr>
        <p:blipFill rotWithShape="1">
          <a:blip r:embed="rId4">
            <a:alphaModFix/>
          </a:blip>
          <a:srcRect b="0" l="0" r="0" t="0"/>
          <a:stretch/>
        </p:blipFill>
        <p:spPr>
          <a:xfrm>
            <a:off x="1981200" y="0"/>
            <a:ext cx="4495800" cy="2286000"/>
          </a:xfrm>
          <a:prstGeom prst="rect">
            <a:avLst/>
          </a:prstGeom>
          <a:noFill/>
          <a:ln>
            <a:noFill/>
          </a:ln>
        </p:spPr>
      </p:pic>
      <p:sp>
        <p:nvSpPr>
          <p:cNvPr id="212" name="Google Shape;212;p32"/>
          <p:cNvSpPr/>
          <p:nvPr/>
        </p:nvSpPr>
        <p:spPr>
          <a:xfrm>
            <a:off x="7958138" y="6491288"/>
            <a:ext cx="1185862" cy="3667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Tahoma"/>
                <a:ea typeface="Tahoma"/>
                <a:cs typeface="Tahoma"/>
                <a:sym typeface="Tahoma"/>
                <a:hlinkClick action="ppaction://hlinksldjump" r:id="rId5"/>
              </a:rPr>
              <a:t>Main slide</a:t>
            </a:r>
            <a:endParaRPr sz="1800">
              <a:solidFill>
                <a:schemeClr val="dk1"/>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txBox="1"/>
          <p:nvPr>
            <p:ph type="title"/>
          </p:nvPr>
        </p:nvSpPr>
        <p:spPr>
          <a:xfrm>
            <a:off x="304800" y="304800"/>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Infectious diseases</a:t>
            </a:r>
            <a:endParaRPr/>
          </a:p>
        </p:txBody>
      </p:sp>
      <p:sp>
        <p:nvSpPr>
          <p:cNvPr id="109" name="Google Shape;109;p15"/>
          <p:cNvSpPr txBox="1"/>
          <p:nvPr>
            <p:ph idx="1" type="body"/>
          </p:nvPr>
        </p:nvSpPr>
        <p:spPr>
          <a:xfrm>
            <a:off x="0" y="1524000"/>
            <a:ext cx="9144000" cy="5334000"/>
          </a:xfrm>
          <a:prstGeom prst="rect">
            <a:avLst/>
          </a:prstGeom>
          <a:noFill/>
          <a:ln>
            <a:noFill/>
          </a:ln>
        </p:spPr>
        <p:txBody>
          <a:bodyPr anchorCtr="0" anchor="t" bIns="45700" lIns="91425" spcFirstLastPara="1" rIns="91425" wrap="square" tIns="45700">
            <a:normAutofit fontScale="92500" lnSpcReduction="10000"/>
          </a:bodyPr>
          <a:lstStyle/>
          <a:p>
            <a:pPr indent="-274320" lvl="0" marL="274320" rtl="0" algn="l">
              <a:spcBef>
                <a:spcPts val="0"/>
              </a:spcBef>
              <a:spcAft>
                <a:spcPts val="0"/>
              </a:spcAft>
              <a:buSzPct val="95000"/>
              <a:buChar char="⚫"/>
            </a:pPr>
            <a:r>
              <a:rPr lang="en-US"/>
              <a:t>Plants have been a central part of traditional medicines to cure topical and systemic infections caused by microbes, in particular bacteria</a:t>
            </a:r>
            <a:endParaRPr/>
          </a:p>
          <a:p>
            <a:pPr indent="-274320" lvl="0" marL="274320" rtl="0" algn="l">
              <a:spcBef>
                <a:spcPts val="481"/>
              </a:spcBef>
              <a:spcAft>
                <a:spcPts val="0"/>
              </a:spcAft>
              <a:buSzPct val="95000"/>
              <a:buChar char="⚫"/>
            </a:pPr>
            <a:r>
              <a:rPr lang="en-US"/>
              <a:t>These preparations form the basis of many wound-healing materials in the developing world where the plant is prepared as a crude drug or an extract that is applied topically to improve the healing of a wound</a:t>
            </a:r>
            <a:endParaRPr/>
          </a:p>
          <a:p>
            <a:pPr indent="-274320" lvl="0" marL="274320" rtl="0" algn="l">
              <a:spcBef>
                <a:spcPts val="481"/>
              </a:spcBef>
              <a:spcAft>
                <a:spcPts val="0"/>
              </a:spcAft>
              <a:buSzPct val="95000"/>
              <a:buChar char="⚫"/>
            </a:pPr>
            <a:r>
              <a:rPr lang="en-US"/>
              <a:t>These preparations may have antimicrobial properties and remove the microbes by an antiseptic mechanism and/or they may promote the ability of the wound to repair itself by stimulating cellular growth</a:t>
            </a:r>
            <a:endParaRPr/>
          </a:p>
          <a:p>
            <a:pPr indent="-274320" lvl="0" marL="274320" rtl="0" algn="l">
              <a:spcBef>
                <a:spcPts val="481"/>
              </a:spcBef>
              <a:spcAft>
                <a:spcPts val="0"/>
              </a:spcAft>
              <a:buSzPct val="95000"/>
              <a:buChar char="⚫"/>
            </a:pPr>
            <a:r>
              <a:rPr lang="en-US"/>
              <a:t>Antimicrobial compounds include carvacrol in the essential oil of Thyme (</a:t>
            </a:r>
            <a:r>
              <a:rPr i="1" lang="en-US"/>
              <a:t>Thymus vulgaris</a:t>
            </a:r>
            <a:r>
              <a:rPr lang="en-US"/>
              <a:t>) which acts as antibacterial and antifungal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ph type="title"/>
          </p:nvPr>
        </p:nvSpPr>
        <p:spPr>
          <a:xfrm>
            <a:off x="457200" y="2590800"/>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2800"/>
              <a:buFont typeface="Arial"/>
              <a:buNone/>
            </a:pPr>
            <a:r>
              <a:rPr b="1" lang="en-US" sz="2800">
                <a:latin typeface="Arial"/>
                <a:ea typeface="Arial"/>
                <a:cs typeface="Arial"/>
                <a:sym typeface="Arial"/>
              </a:rPr>
              <a:t>Uses</a:t>
            </a:r>
            <a:r>
              <a:rPr lang="en-US" sz="2800">
                <a:latin typeface="Arial"/>
                <a:ea typeface="Arial"/>
                <a:cs typeface="Arial"/>
                <a:sym typeface="Arial"/>
              </a:rPr>
              <a:t> </a:t>
            </a:r>
            <a:endParaRPr/>
          </a:p>
        </p:txBody>
      </p:sp>
      <p:sp>
        <p:nvSpPr>
          <p:cNvPr id="218" name="Google Shape;218;p33"/>
          <p:cNvSpPr txBox="1"/>
          <p:nvPr>
            <p:ph idx="1" type="body"/>
          </p:nvPr>
        </p:nvSpPr>
        <p:spPr>
          <a:xfrm>
            <a:off x="457200" y="3886200"/>
            <a:ext cx="8229600" cy="4389120"/>
          </a:xfrm>
          <a:prstGeom prst="rect">
            <a:avLst/>
          </a:prstGeom>
          <a:noFill/>
          <a:ln>
            <a:noFill/>
          </a:ln>
        </p:spPr>
        <p:txBody>
          <a:bodyPr anchorCtr="0" anchor="t" bIns="45700" lIns="91425" spcFirstLastPara="1" rIns="91425" wrap="square" tIns="45700">
            <a:normAutofit/>
          </a:bodyPr>
          <a:lstStyle/>
          <a:p>
            <a:pPr indent="-609600" lvl="0" marL="609600" rtl="0" algn="l">
              <a:spcBef>
                <a:spcPts val="0"/>
              </a:spcBef>
              <a:spcAft>
                <a:spcPts val="0"/>
              </a:spcAft>
              <a:buSzPts val="2470"/>
              <a:buFont typeface="Noto Sans Symbols"/>
              <a:buAutoNum type="arabicPeriod"/>
            </a:pPr>
            <a:r>
              <a:rPr lang="en-US"/>
              <a:t>Flavoring agent.</a:t>
            </a:r>
            <a:endParaRPr/>
          </a:p>
          <a:p>
            <a:pPr indent="-609600" lvl="0" marL="609600" rtl="0" algn="l">
              <a:spcBef>
                <a:spcPts val="520"/>
              </a:spcBef>
              <a:spcAft>
                <a:spcPts val="0"/>
              </a:spcAft>
              <a:buSzPts val="2470"/>
              <a:buFont typeface="Noto Sans Symbols"/>
              <a:buAutoNum type="arabicPeriod"/>
            </a:pPr>
            <a:r>
              <a:rPr lang="en-US"/>
              <a:t>Carminative.</a:t>
            </a:r>
            <a:endParaRPr/>
          </a:p>
          <a:p>
            <a:pPr indent="-609600" lvl="0" marL="609600" rtl="0" algn="l">
              <a:spcBef>
                <a:spcPts val="520"/>
              </a:spcBef>
              <a:spcAft>
                <a:spcPts val="0"/>
              </a:spcAft>
              <a:buSzPts val="2470"/>
              <a:buFont typeface="Noto Sans Symbols"/>
              <a:buAutoNum type="arabicPeriod"/>
            </a:pPr>
            <a:r>
              <a:rPr lang="en-US"/>
              <a:t>Condiment.</a:t>
            </a:r>
            <a:endParaRPr/>
          </a:p>
          <a:p>
            <a:pPr indent="-609600" lvl="0" marL="609600" rtl="0" algn="l">
              <a:spcBef>
                <a:spcPts val="520"/>
              </a:spcBef>
              <a:spcAft>
                <a:spcPts val="0"/>
              </a:spcAft>
              <a:buSzPts val="2470"/>
              <a:buFont typeface="Noto Sans Symbols"/>
              <a:buAutoNum type="arabicPeriod"/>
            </a:pPr>
            <a:r>
              <a:rPr lang="en-US"/>
              <a:t>Antibacterial activity .</a:t>
            </a:r>
            <a:endParaRPr/>
          </a:p>
          <a:p>
            <a:pPr indent="-609600" lvl="0" marL="609600" rtl="0" algn="l">
              <a:spcBef>
                <a:spcPts val="560"/>
              </a:spcBef>
              <a:spcAft>
                <a:spcPts val="0"/>
              </a:spcAft>
              <a:buSzPts val="2470"/>
              <a:buFont typeface="Noto Sans Symbols"/>
              <a:buAutoNum type="arabicPeriod"/>
            </a:pPr>
            <a:r>
              <a:rPr lang="en-US"/>
              <a:t>Treatment of halitosisوالنعنع والبقدونس مناح  نفس رائحته مش حلوة</a:t>
            </a:r>
            <a:r>
              <a:rPr b="1" lang="en-US" sz="2800">
                <a:latin typeface="Arial"/>
                <a:ea typeface="Arial"/>
                <a:cs typeface="Arial"/>
                <a:sym typeface="Arial"/>
              </a:rPr>
              <a:t>.</a:t>
            </a:r>
            <a:endParaRPr b="1" sz="2800">
              <a:latin typeface="Arial"/>
              <a:ea typeface="Arial"/>
              <a:cs typeface="Arial"/>
              <a:sym typeface="Arial"/>
            </a:endParaRPr>
          </a:p>
          <a:p>
            <a:pPr indent="-440690" lvl="0" marL="609600" rtl="0" algn="l">
              <a:spcBef>
                <a:spcPts val="560"/>
              </a:spcBef>
              <a:spcAft>
                <a:spcPts val="0"/>
              </a:spcAft>
              <a:buSzPts val="2660"/>
              <a:buFont typeface="Noto Sans Symbols"/>
              <a:buNone/>
            </a:pPr>
            <a:r>
              <a:t/>
            </a:r>
            <a:endParaRPr sz="2800">
              <a:latin typeface="Arial"/>
              <a:ea typeface="Arial"/>
              <a:cs typeface="Arial"/>
              <a:sym typeface="Arial"/>
            </a:endParaRPr>
          </a:p>
        </p:txBody>
      </p:sp>
      <p:sp>
        <p:nvSpPr>
          <p:cNvPr id="219" name="Google Shape;219;p33"/>
          <p:cNvSpPr txBox="1"/>
          <p:nvPr/>
        </p:nvSpPr>
        <p:spPr>
          <a:xfrm>
            <a:off x="457200" y="0"/>
            <a:ext cx="8385175" cy="1431925"/>
          </a:xfrm>
          <a:prstGeom prst="rect">
            <a:avLst/>
          </a:prstGeom>
          <a:noFill/>
          <a:ln>
            <a:noFill/>
          </a:ln>
        </p:spPr>
        <p:txBody>
          <a:bodyPr anchorCtr="0" anchor="b" bIns="0" lIns="0" spcFirstLastPara="1" rIns="0" wrap="square" tIns="45700">
            <a:normAutofit/>
          </a:bodyPr>
          <a:lstStyle/>
          <a:p>
            <a:pPr indent="0" lvl="0" marL="0" marR="0" rtl="0" algn="l">
              <a:spcBef>
                <a:spcPts val="0"/>
              </a:spcBef>
              <a:spcAft>
                <a:spcPts val="0"/>
              </a:spcAft>
              <a:buClr>
                <a:schemeClr val="accent3"/>
              </a:buClr>
              <a:buSzPts val="2850"/>
              <a:buFont typeface="Constantia"/>
              <a:buNone/>
            </a:pPr>
            <a:r>
              <a:rPr b="0" lang="en-US" sz="3000">
                <a:solidFill>
                  <a:schemeClr val="dk1"/>
                </a:solidFill>
                <a:latin typeface="Constantia"/>
                <a:ea typeface="Constantia"/>
                <a:cs typeface="Constantia"/>
                <a:sym typeface="Constantia"/>
              </a:rPr>
              <a:t>Cardamom</a:t>
            </a:r>
            <a:r>
              <a:rPr b="0" lang="en-US" sz="3000">
                <a:solidFill>
                  <a:srgbClr val="9D3232"/>
                </a:solidFill>
                <a:latin typeface="Constantia"/>
                <a:ea typeface="Constantia"/>
                <a:cs typeface="Constantia"/>
                <a:sym typeface="Constantia"/>
              </a:rPr>
              <a:t> fruits</a:t>
            </a:r>
            <a:r>
              <a:rPr b="0" lang="en-US" sz="3000">
                <a:solidFill>
                  <a:schemeClr val="dk1"/>
                </a:solidFill>
                <a:latin typeface="Constantia"/>
                <a:ea typeface="Constantia"/>
                <a:cs typeface="Constantia"/>
                <a:sym typeface="Constantia"/>
              </a:rPr>
              <a:t>:</a:t>
            </a:r>
            <a:endParaRPr b="0" sz="3000">
              <a:solidFill>
                <a:schemeClr val="dk1"/>
              </a:solidFill>
              <a:latin typeface="Constantia"/>
              <a:ea typeface="Constantia"/>
              <a:cs typeface="Constantia"/>
              <a:sym typeface="Constantia"/>
            </a:endParaRPr>
          </a:p>
        </p:txBody>
      </p:sp>
      <p:sp>
        <p:nvSpPr>
          <p:cNvPr id="220" name="Google Shape;220;p33"/>
          <p:cNvSpPr txBox="1"/>
          <p:nvPr/>
        </p:nvSpPr>
        <p:spPr>
          <a:xfrm>
            <a:off x="0" y="1524000"/>
            <a:ext cx="9144000" cy="38862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accent3"/>
              </a:buClr>
              <a:buSzPts val="2470"/>
              <a:buFont typeface="Noto Sans Symbols"/>
              <a:buNone/>
            </a:pPr>
            <a:r>
              <a:rPr lang="en-US" sz="2600">
                <a:solidFill>
                  <a:schemeClr val="accent1"/>
                </a:solidFill>
                <a:latin typeface="Constantia"/>
                <a:ea typeface="Constantia"/>
                <a:cs typeface="Constantia"/>
                <a:sym typeface="Constantia"/>
              </a:rPr>
              <a:t>Elettaria cardamomum</a:t>
            </a:r>
            <a:endParaRPr sz="2600">
              <a:solidFill>
                <a:schemeClr val="accent1"/>
              </a:solidFill>
              <a:latin typeface="Constantia"/>
              <a:ea typeface="Constantia"/>
              <a:cs typeface="Constantia"/>
              <a:sym typeface="Constantia"/>
            </a:endParaRPr>
          </a:p>
          <a:p>
            <a:pPr indent="0" lvl="0" marL="0" marR="0" rtl="0" algn="l">
              <a:spcBef>
                <a:spcPts val="520"/>
              </a:spcBef>
              <a:spcAft>
                <a:spcPts val="0"/>
              </a:spcAft>
              <a:buClr>
                <a:schemeClr val="accent3"/>
              </a:buClr>
              <a:buSzPts val="2470"/>
              <a:buFont typeface="Noto Sans Symbols"/>
              <a:buNone/>
            </a:pPr>
            <a:r>
              <a:rPr lang="en-US" sz="2600">
                <a:solidFill>
                  <a:schemeClr val="dk1"/>
                </a:solidFill>
                <a:latin typeface="Constantia"/>
                <a:ea typeface="Constantia"/>
                <a:cs typeface="Constantia"/>
                <a:sym typeface="Constantia"/>
              </a:rPr>
              <a:t>Family: Zingiberaceae</a:t>
            </a:r>
            <a:endParaRPr sz="2600">
              <a:solidFill>
                <a:schemeClr val="dk1"/>
              </a:solidFill>
              <a:latin typeface="Constantia"/>
              <a:ea typeface="Constantia"/>
              <a:cs typeface="Constantia"/>
              <a:sym typeface="Constantia"/>
            </a:endParaRPr>
          </a:p>
          <a:p>
            <a:pPr indent="0" lvl="0" marL="0" marR="0" rtl="0" algn="l">
              <a:spcBef>
                <a:spcPts val="520"/>
              </a:spcBef>
              <a:spcAft>
                <a:spcPts val="0"/>
              </a:spcAft>
              <a:buClr>
                <a:schemeClr val="accent3"/>
              </a:buClr>
              <a:buSzPts val="2470"/>
              <a:buFont typeface="Noto Sans Symbols"/>
              <a:buNone/>
            </a:pPr>
            <a:r>
              <a:rPr lang="en-US" sz="2600">
                <a:solidFill>
                  <a:schemeClr val="dk1"/>
                </a:solidFill>
                <a:latin typeface="Constantia"/>
                <a:ea typeface="Constantia"/>
                <a:cs typeface="Constantia"/>
                <a:sym typeface="Constantia"/>
              </a:rPr>
              <a:t>The volatile oil contains cineole and limonene</a:t>
            </a:r>
            <a:endParaRPr/>
          </a:p>
          <a:p>
            <a:pPr indent="0" lvl="0" marL="0" marR="0" rtl="0" algn="l">
              <a:spcBef>
                <a:spcPts val="520"/>
              </a:spcBef>
              <a:spcAft>
                <a:spcPts val="0"/>
              </a:spcAft>
              <a:buClr>
                <a:schemeClr val="accent3"/>
              </a:buClr>
              <a:buSzPts val="2470"/>
              <a:buFont typeface="Noto Sans Symbols"/>
              <a:buNone/>
            </a:pPr>
            <a:r>
              <a:t/>
            </a:r>
            <a:endParaRPr sz="2600">
              <a:solidFill>
                <a:schemeClr val="dk1"/>
              </a:solidFill>
              <a:latin typeface="Constantia"/>
              <a:ea typeface="Constantia"/>
              <a:cs typeface="Constantia"/>
              <a:sym typeface="Constant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n-US"/>
              <a:t>Single chemical entity and novel plant antibacterials</a:t>
            </a:r>
            <a:endParaRPr/>
          </a:p>
        </p:txBody>
      </p:sp>
      <p:sp>
        <p:nvSpPr>
          <p:cNvPr id="226" name="Google Shape;226;p34"/>
          <p:cNvSpPr txBox="1"/>
          <p:nvPr>
            <p:ph idx="1" type="body"/>
          </p:nvPr>
        </p:nvSpPr>
        <p:spPr>
          <a:xfrm>
            <a:off x="0" y="1905000"/>
            <a:ext cx="8991600" cy="438912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470"/>
              <a:buChar char="⚫"/>
            </a:pPr>
            <a:r>
              <a:rPr lang="en-US"/>
              <a:t>Random screening of single compounds from plants can yield novel antibacterials</a:t>
            </a:r>
            <a:endParaRPr/>
          </a:p>
          <a:p>
            <a:pPr indent="-246888" lvl="1" marL="640080" rtl="0" algn="l">
              <a:spcBef>
                <a:spcPts val="480"/>
              </a:spcBef>
              <a:spcAft>
                <a:spcPts val="0"/>
              </a:spcAft>
              <a:buSzPts val="2040"/>
              <a:buChar char="⚫"/>
            </a:pPr>
            <a:r>
              <a:rPr lang="en-US"/>
              <a:t>Examples:</a:t>
            </a:r>
            <a:endParaRPr/>
          </a:p>
          <a:p>
            <a:pPr indent="-246887" lvl="2" marL="914400" rtl="0" algn="l">
              <a:spcBef>
                <a:spcPts val="420"/>
              </a:spcBef>
              <a:spcAft>
                <a:spcPts val="0"/>
              </a:spcAft>
              <a:buSzPts val="1470"/>
              <a:buChar char="⚫"/>
            </a:pPr>
            <a:r>
              <a:rPr lang="en-US"/>
              <a:t>Tetrahydrocannabinol (THC) and cannabidiol</a:t>
            </a:r>
            <a:endParaRPr/>
          </a:p>
          <a:p>
            <a:pPr indent="-246887" lvl="2" marL="914400" rtl="0" algn="l">
              <a:spcBef>
                <a:spcPts val="420"/>
              </a:spcBef>
              <a:spcAft>
                <a:spcPts val="0"/>
              </a:spcAft>
              <a:buSzPts val="1470"/>
              <a:buChar char="⚫"/>
            </a:pPr>
            <a:r>
              <a:rPr lang="en-US"/>
              <a:t>Hyperforin</a:t>
            </a:r>
            <a:endParaRPr/>
          </a:p>
          <a:p>
            <a:pPr indent="-246887" lvl="2" marL="914400" rtl="0" algn="l">
              <a:spcBef>
                <a:spcPts val="420"/>
              </a:spcBef>
              <a:spcAft>
                <a:spcPts val="0"/>
              </a:spcAft>
              <a:buSzPts val="1470"/>
              <a:buChar char="⚫"/>
            </a:pPr>
            <a:r>
              <a:rPr lang="en-US"/>
              <a:t>Flavonoids</a:t>
            </a:r>
            <a:endParaRPr/>
          </a:p>
          <a:p>
            <a:pPr indent="-274320" lvl="0" marL="274320" rtl="0" algn="l">
              <a:spcBef>
                <a:spcPts val="520"/>
              </a:spcBef>
              <a:spcAft>
                <a:spcPts val="0"/>
              </a:spcAft>
              <a:buSzPts val="2470"/>
              <a:buChar char="⚫"/>
            </a:pPr>
            <a:r>
              <a:rPr lang="en-US"/>
              <a:t>MEC: Minimum Effective Concentration</a:t>
            </a:r>
            <a:endParaRPr/>
          </a:p>
          <a:p>
            <a:pPr indent="-274320" lvl="0" marL="274320" rtl="0" algn="l">
              <a:spcBef>
                <a:spcPts val="520"/>
              </a:spcBef>
              <a:spcAft>
                <a:spcPts val="0"/>
              </a:spcAft>
              <a:buSzPts val="2470"/>
              <a:buChar char="⚫"/>
            </a:pPr>
            <a:r>
              <a:rPr lang="en-US"/>
              <a:t>These plants could already have history of antimicrobial us, and isolation of potent compounds responsible for such activity is important</a:t>
            </a:r>
            <a:br>
              <a:rPr lang="en-US"/>
            </a:br>
            <a:r>
              <a:rPr lang="en-US"/>
              <a:t>مرات الخلايا السرطانية تقاوم الأدوية Resistance فهنا في مشكلة </a:t>
            </a:r>
            <a:endParaRPr/>
          </a:p>
          <a:p>
            <a:pPr indent="-117475" lvl="0" marL="274320" rtl="0" algn="l">
              <a:spcBef>
                <a:spcPts val="520"/>
              </a:spcBef>
              <a:spcAft>
                <a:spcPts val="0"/>
              </a:spcAft>
              <a:buSzPts val="2470"/>
              <a:buNone/>
            </a:pPr>
            <a:r>
              <a:t/>
            </a:r>
            <a:endParaRPr/>
          </a:p>
        </p:txBody>
      </p:sp>
      <p:pic>
        <p:nvPicPr>
          <p:cNvPr id="227" name="Google Shape;227;p34"/>
          <p:cNvPicPr preferRelativeResize="0"/>
          <p:nvPr/>
        </p:nvPicPr>
        <p:blipFill rotWithShape="1">
          <a:blip r:embed="rId3">
            <a:alphaModFix/>
          </a:blip>
          <a:srcRect b="5306" l="1834" r="10090" t="0"/>
          <a:stretch/>
        </p:blipFill>
        <p:spPr>
          <a:xfrm>
            <a:off x="6400800" y="2819399"/>
            <a:ext cx="2674883" cy="1616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txBox="1"/>
          <p:nvPr>
            <p:ph idx="1" type="body"/>
          </p:nvPr>
        </p:nvSpPr>
        <p:spPr>
          <a:xfrm>
            <a:off x="0" y="838200"/>
            <a:ext cx="9144000" cy="6019800"/>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spcBef>
                <a:spcPts val="0"/>
              </a:spcBef>
              <a:spcAft>
                <a:spcPts val="0"/>
              </a:spcAft>
              <a:buSzPct val="95000"/>
              <a:buNone/>
            </a:pPr>
            <a:r>
              <a:rPr i="1" lang="en-US">
                <a:solidFill>
                  <a:schemeClr val="accent1"/>
                </a:solidFill>
              </a:rPr>
              <a:t>Cannabis sativa</a:t>
            </a:r>
            <a:r>
              <a:rPr lang="en-US">
                <a:solidFill>
                  <a:srgbClr val="9D3232"/>
                </a:solidFill>
              </a:rPr>
              <a:t> leaves</a:t>
            </a:r>
            <a:endParaRPr/>
          </a:p>
          <a:p>
            <a:pPr indent="-274320" lvl="0" marL="274320" rtl="0" algn="l">
              <a:spcBef>
                <a:spcPts val="481"/>
              </a:spcBef>
              <a:spcAft>
                <a:spcPts val="0"/>
              </a:spcAft>
              <a:buSzPct val="95000"/>
              <a:buChar char="⚫"/>
            </a:pPr>
            <a:r>
              <a:rPr lang="en-US"/>
              <a:t>Has a long history of use as a medicinal material having not only euphoriant, but also antiseptic properties</a:t>
            </a:r>
            <a:endParaRPr/>
          </a:p>
          <a:p>
            <a:pPr indent="-274320" lvl="0" marL="274320" rtl="0" algn="l">
              <a:spcBef>
                <a:spcPts val="481"/>
              </a:spcBef>
              <a:spcAft>
                <a:spcPts val="0"/>
              </a:spcAft>
              <a:buSzPct val="95000"/>
              <a:buChar char="⚫"/>
            </a:pPr>
            <a:r>
              <a:rPr lang="en-US"/>
              <a:t>In </a:t>
            </a:r>
            <a:r>
              <a:rPr lang="en-US">
                <a:solidFill>
                  <a:srgbClr val="FF0000"/>
                </a:solidFill>
              </a:rPr>
              <a:t>Afghanistan</a:t>
            </a:r>
            <a:r>
              <a:rPr lang="en-US"/>
              <a:t> cannabis resin was to treat </a:t>
            </a:r>
            <a:r>
              <a:rPr lang="en-US">
                <a:solidFill>
                  <a:srgbClr val="FF0000"/>
                </a:solidFill>
              </a:rPr>
              <a:t>plague</a:t>
            </a:r>
            <a:r>
              <a:rPr lang="en-US"/>
              <a:t>الطاعون and as a topical antimicrobial preparation</a:t>
            </a:r>
            <a:endParaRPr/>
          </a:p>
          <a:p>
            <a:pPr indent="-274320" lvl="0" marL="274320" rtl="0" algn="l">
              <a:spcBef>
                <a:spcPts val="481"/>
              </a:spcBef>
              <a:spcAft>
                <a:spcPts val="0"/>
              </a:spcAft>
              <a:buSzPct val="95000"/>
              <a:buChar char="⚫"/>
            </a:pPr>
            <a:r>
              <a:rPr i="1" lang="en-US"/>
              <a:t>In </a:t>
            </a:r>
            <a:r>
              <a:rPr i="1" lang="en-US">
                <a:solidFill>
                  <a:srgbClr val="44472B"/>
                </a:solidFill>
              </a:rPr>
              <a:t>vitro</a:t>
            </a:r>
            <a:r>
              <a:rPr lang="en-US"/>
              <a:t> studies support the antibacterial properties of cannabis as the major components, </a:t>
            </a:r>
            <a:r>
              <a:rPr lang="en-US">
                <a:solidFill>
                  <a:srgbClr val="3366FF"/>
                </a:solidFill>
              </a:rPr>
              <a:t>tetrahydrocannabinol (THC) </a:t>
            </a:r>
            <a:r>
              <a:rPr lang="en-US"/>
              <a:t>and </a:t>
            </a:r>
            <a:r>
              <a:rPr lang="en-US">
                <a:solidFill>
                  <a:srgbClr val="3366FF"/>
                </a:solidFill>
              </a:rPr>
              <a:t>cannabidiol</a:t>
            </a:r>
            <a:r>
              <a:rPr lang="en-US"/>
              <a:t> are highly active against Gram-positive bacteria such as </a:t>
            </a:r>
            <a:r>
              <a:rPr i="1" lang="en-US"/>
              <a:t>Staphylococcus aureus </a:t>
            </a:r>
            <a:r>
              <a:rPr lang="en-US"/>
              <a:t>and its methicillin-resistant (MRSA) variants أسوأ انواع الالتهابات </a:t>
            </a:r>
            <a:endParaRPr/>
          </a:p>
          <a:p>
            <a:pPr indent="-274320" lvl="0" marL="274320" rtl="0" algn="l">
              <a:spcBef>
                <a:spcPts val="481"/>
              </a:spcBef>
              <a:spcAft>
                <a:spcPts val="0"/>
              </a:spcAft>
              <a:buSzPct val="95000"/>
              <a:buChar char="⚫"/>
            </a:pPr>
            <a:r>
              <a:rPr lang="en-US"/>
              <a:t>Cannabidiol has the added advantage of also displaying anti-inflammatory activity and this would certainly be advantageous as a wound healing/ cleansing preparation</a:t>
            </a:r>
            <a:endParaRPr/>
          </a:p>
          <a:p>
            <a:pPr indent="-274320" lvl="0" marL="274320" rtl="0" algn="l">
              <a:spcBef>
                <a:spcPts val="481"/>
              </a:spcBef>
              <a:spcAft>
                <a:spcPts val="0"/>
              </a:spcAft>
              <a:buSzPct val="95000"/>
              <a:buChar char="⚫"/>
            </a:pPr>
            <a:r>
              <a:rPr lang="en-US"/>
              <a:t>There is real opportunity to develop new cannabis-based antibacterials</a:t>
            </a:r>
            <a:endParaRPr/>
          </a:p>
          <a:p>
            <a:pPr indent="-274320" lvl="0" marL="274320" rtl="0" algn="l">
              <a:spcBef>
                <a:spcPts val="481"/>
              </a:spcBef>
              <a:spcAft>
                <a:spcPts val="0"/>
              </a:spcAft>
              <a:buSzPct val="95000"/>
              <a:buChar char="⚫"/>
            </a:pPr>
            <a:r>
              <a:rPr lang="en-US"/>
              <a:t>In the UK and Canada a licensed cannabis-based medicine is used to ameliorate the pain and spasticity associated with multiple sclerosis (MS)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solidFill>
                  <a:srgbClr val="3366FF"/>
                </a:solidFill>
              </a:rPr>
              <a:t>Hyperforin</a:t>
            </a:r>
            <a:r>
              <a:rPr lang="en-US"/>
              <a:t> </a:t>
            </a:r>
            <a:endParaRPr/>
          </a:p>
          <a:p>
            <a:pPr indent="-274320" lvl="0" marL="274320" rtl="0" algn="l">
              <a:spcBef>
                <a:spcPts val="520"/>
              </a:spcBef>
              <a:spcAft>
                <a:spcPts val="0"/>
              </a:spcAft>
              <a:buSzPts val="2470"/>
              <a:buChar char="⚫"/>
            </a:pPr>
            <a:r>
              <a:rPr lang="en-US"/>
              <a:t>A compound isolated from St John’s wort</a:t>
            </a:r>
            <a:endParaRPr/>
          </a:p>
          <a:p>
            <a:pPr indent="-274320" lvl="0" marL="274320" rtl="0" algn="l">
              <a:spcBef>
                <a:spcPts val="520"/>
              </a:spcBef>
              <a:spcAft>
                <a:spcPts val="0"/>
              </a:spcAft>
              <a:buSzPts val="2470"/>
              <a:buChar char="⚫"/>
            </a:pPr>
            <a:r>
              <a:rPr lang="en-US"/>
              <a:t>Has excellent activity against penicillin- and  methicillin-resistant </a:t>
            </a:r>
            <a:r>
              <a:rPr i="1" lang="en-US"/>
              <a:t>Staphylococcus aureus </a:t>
            </a:r>
            <a:r>
              <a:rPr lang="en-US"/>
              <a:t>strains (MRSA)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t>Flavonoids </a:t>
            </a:r>
            <a:endParaRPr/>
          </a:p>
          <a:p>
            <a:pPr indent="-274320" lvl="0" marL="274320" rtl="0" algn="l">
              <a:spcBef>
                <a:spcPts val="520"/>
              </a:spcBef>
              <a:spcAft>
                <a:spcPts val="0"/>
              </a:spcAft>
              <a:buSzPts val="2470"/>
              <a:buChar char="⚫"/>
            </a:pPr>
            <a:r>
              <a:rPr lang="en-US"/>
              <a:t>Probably the most intensively studied natural products in terms of their antimicrobial activity</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Some flavonoids are effective against MRSA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8"/>
          <p:cNvSpPr txBox="1"/>
          <p:nvPr>
            <p:ph idx="1" type="body"/>
          </p:nvPr>
        </p:nvSpPr>
        <p:spPr>
          <a:xfrm>
            <a:off x="0" y="1935480"/>
            <a:ext cx="9144000" cy="438912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470"/>
              <a:buChar char="⚫"/>
            </a:pPr>
            <a:r>
              <a:rPr lang="en-US"/>
              <a:t>Some natural products such as sophoraflavanone G from </a:t>
            </a:r>
            <a:r>
              <a:rPr i="1" lang="en-US"/>
              <a:t>Sophora  </a:t>
            </a:r>
            <a:r>
              <a:rPr lang="en-US"/>
              <a:t>genus</a:t>
            </a:r>
            <a:r>
              <a:rPr i="1" lang="en-US"/>
              <a:t> </a:t>
            </a:r>
            <a:r>
              <a:rPr lang="en-US"/>
              <a:t>have the ability to potentiate the action of existing antibacterial agents</a:t>
            </a:r>
            <a:endParaRPr/>
          </a:p>
          <a:p>
            <a:pPr indent="-274320" lvl="0" marL="274320" rtl="0" algn="l">
              <a:spcBef>
                <a:spcPts val="520"/>
              </a:spcBef>
              <a:spcAft>
                <a:spcPts val="0"/>
              </a:spcAft>
              <a:buSzPts val="2470"/>
              <a:buChar char="⚫"/>
            </a:pPr>
            <a:r>
              <a:rPr lang="en-US"/>
              <a:t>Bacteria have the ability to remove antibiotics from their cells</a:t>
            </a:r>
            <a:endParaRPr/>
          </a:p>
          <a:p>
            <a:pPr indent="-274320" lvl="0" marL="274320" rtl="0" algn="l">
              <a:spcBef>
                <a:spcPts val="520"/>
              </a:spcBef>
              <a:spcAft>
                <a:spcPts val="0"/>
              </a:spcAft>
              <a:buSzPts val="2470"/>
              <a:buChar char="⚫"/>
            </a:pPr>
            <a:r>
              <a:rPr lang="en-US"/>
              <a:t>Some </a:t>
            </a:r>
            <a:r>
              <a:rPr lang="en-US">
                <a:solidFill>
                  <a:srgbClr val="C00000"/>
                </a:solidFill>
              </a:rPr>
              <a:t>natural products </a:t>
            </a:r>
            <a:r>
              <a:rPr lang="en-US"/>
              <a:t>inhibit efflux transporters and restore antibiotic activity</a:t>
            </a:r>
            <a:br>
              <a:rPr lang="en-US"/>
            </a:br>
            <a:r>
              <a:rPr lang="en-US"/>
              <a:t>Penicillin – penicillinase inhibitor  or beta lactamase لمنع الResistance </a:t>
            </a:r>
            <a:endParaRPr/>
          </a:p>
          <a:p>
            <a:pPr indent="-274320" lvl="0" marL="274320" rtl="0" algn="l">
              <a:spcBef>
                <a:spcPts val="520"/>
              </a:spcBef>
              <a:spcAft>
                <a:spcPts val="0"/>
              </a:spcAft>
              <a:buSzPts val="2470"/>
              <a:buChar char="⚫"/>
            </a:pPr>
            <a:r>
              <a:rPr lang="en-US"/>
              <a:t>Plant natural products with the ability to inhibit these processes include tea catechins بالشايand some alkaloids such as reserpine and even complex resin oligosaccharides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9"/>
          <p:cNvSpPr txBox="1"/>
          <p:nvPr>
            <p:ph idx="1" type="body"/>
          </p:nvPr>
        </p:nvSpPr>
        <p:spPr>
          <a:xfrm>
            <a:off x="0" y="1935480"/>
            <a:ext cx="91440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There is great potential to discover new antimicrobial substances from plants and the chemistry  presented by plant sources is very often highly functional and chiral</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Studies on plant antibacterials require greater depth, particularly with respect to </a:t>
            </a:r>
            <a:r>
              <a:rPr lang="en-US">
                <a:solidFill>
                  <a:srgbClr val="00B0F0"/>
                </a:solidFill>
              </a:rPr>
              <a:t>mammalian cytotoxicity </a:t>
            </a:r>
            <a:r>
              <a:rPr lang="en-US"/>
              <a:t>(selectivity between microbial and mammalian toxicity) and </a:t>
            </a:r>
            <a:r>
              <a:rPr lang="en-US">
                <a:solidFill>
                  <a:srgbClr val="00B0F0"/>
                </a:solidFill>
              </a:rPr>
              <a:t>mechanism of action</a:t>
            </a:r>
            <a:endParaRPr>
              <a:solidFill>
                <a:srgbClr val="00B0F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0"/>
          <p:cNvSpPr txBox="1"/>
          <p:nvPr>
            <p:ph type="title"/>
          </p:nvPr>
        </p:nvSpPr>
        <p:spPr>
          <a:xfrm>
            <a:off x="381000" y="228600"/>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Antiprotozoals</a:t>
            </a:r>
            <a:endParaRPr/>
          </a:p>
        </p:txBody>
      </p:sp>
      <p:sp>
        <p:nvSpPr>
          <p:cNvPr id="258" name="Google Shape;258;p40"/>
          <p:cNvSpPr txBox="1"/>
          <p:nvPr>
            <p:ph idx="1" type="body"/>
          </p:nvPr>
        </p:nvSpPr>
        <p:spPr>
          <a:xfrm>
            <a:off x="0" y="1524000"/>
            <a:ext cx="9144000" cy="5181600"/>
          </a:xfrm>
          <a:prstGeom prst="rect">
            <a:avLst/>
          </a:prstGeom>
          <a:noFill/>
          <a:ln>
            <a:noFill/>
          </a:ln>
        </p:spPr>
        <p:txBody>
          <a:bodyPr anchorCtr="0" anchor="t" bIns="45700" lIns="91425" spcFirstLastPara="1" rIns="91425" wrap="square" tIns="45700">
            <a:normAutofit fontScale="85000" lnSpcReduction="20000"/>
          </a:bodyPr>
          <a:lstStyle/>
          <a:p>
            <a:pPr indent="-274320" lvl="0" marL="274320" rtl="0" algn="l">
              <a:spcBef>
                <a:spcPts val="0"/>
              </a:spcBef>
              <a:spcAft>
                <a:spcPts val="0"/>
              </a:spcAft>
              <a:buSzPct val="95000"/>
              <a:buChar char="⚫"/>
            </a:pPr>
            <a:r>
              <a:rPr lang="en-US"/>
              <a:t>The classical antiprotozoal drug used to treat malaria, is quinine, from </a:t>
            </a:r>
            <a:r>
              <a:rPr i="1" lang="en-US"/>
              <a:t>Cinchona</a:t>
            </a:r>
            <a:r>
              <a:rPr lang="en-US"/>
              <a:t> bark</a:t>
            </a:r>
            <a:endParaRPr/>
          </a:p>
          <a:p>
            <a:pPr indent="-274320" lvl="0" marL="274320" rtl="0" algn="l">
              <a:spcBef>
                <a:spcPts val="442"/>
              </a:spcBef>
              <a:spcAft>
                <a:spcPts val="0"/>
              </a:spcAft>
              <a:buSzPct val="95000"/>
              <a:buChar char="⚫"/>
            </a:pPr>
            <a:r>
              <a:rPr lang="en-US"/>
              <a:t>Quinine is still occasionally used to treat malaria, and  is also the template for the production of newer semi-synthetics such as chloroquine </a:t>
            </a:r>
            <a:endParaRPr/>
          </a:p>
          <a:p>
            <a:pPr indent="-274320" lvl="0" marL="274320" rtl="0" algn="l">
              <a:spcBef>
                <a:spcPts val="442"/>
              </a:spcBef>
              <a:spcAft>
                <a:spcPts val="0"/>
              </a:spcAft>
              <a:buSzPct val="95000"/>
              <a:buChar char="⚫"/>
            </a:pPr>
            <a:r>
              <a:rPr lang="en-US"/>
              <a:t>Most of these are also used for malaria prophylaxis</a:t>
            </a:r>
            <a:endParaRPr/>
          </a:p>
          <a:p>
            <a:pPr indent="-274320" lvl="0" marL="274320" rtl="0" algn="l">
              <a:spcBef>
                <a:spcPts val="442"/>
              </a:spcBef>
              <a:spcAft>
                <a:spcPts val="0"/>
              </a:spcAft>
              <a:buSzPct val="95000"/>
              <a:buChar char="⚫"/>
            </a:pPr>
            <a:r>
              <a:rPr lang="en-US"/>
              <a:t>The most recent antimalarial to be introduced clinically is artemisinin (from sweet wormwood, </a:t>
            </a:r>
            <a:r>
              <a:rPr i="1" lang="en-US"/>
              <a:t>Artemisia annua</a:t>
            </a:r>
            <a:r>
              <a:rPr lang="en-US"/>
              <a:t>)</a:t>
            </a:r>
            <a:endParaRPr/>
          </a:p>
          <a:p>
            <a:pPr indent="-274320" lvl="0" marL="274320" rtl="0" algn="l">
              <a:spcBef>
                <a:spcPts val="442"/>
              </a:spcBef>
              <a:spcAft>
                <a:spcPts val="0"/>
              </a:spcAft>
              <a:buSzPct val="95000"/>
              <a:buChar char="⚫"/>
            </a:pPr>
            <a:r>
              <a:rPr lang="en-US">
                <a:solidFill>
                  <a:srgbClr val="C00000"/>
                </a:solidFill>
              </a:rPr>
              <a:t>Emetine</a:t>
            </a:r>
            <a:r>
              <a:rPr lang="en-US"/>
              <a:t>, an alkaloid from </a:t>
            </a:r>
            <a:r>
              <a:rPr i="1" lang="en-US"/>
              <a:t>Cephaelis ipecacuanha</a:t>
            </a:r>
            <a:r>
              <a:rPr lang="en-US"/>
              <a:t>, is amoebicidal, but too toxic for clinical use and investigations continue for similar, semi-synthetic compounds</a:t>
            </a:r>
            <a:endParaRPr/>
          </a:p>
          <a:p>
            <a:pPr indent="-274320" lvl="0" marL="274320" rtl="0" algn="l">
              <a:spcBef>
                <a:spcPts val="442"/>
              </a:spcBef>
              <a:spcAft>
                <a:spcPts val="0"/>
              </a:spcAft>
              <a:buSzPct val="95000"/>
              <a:buChar char="⚫"/>
            </a:pPr>
            <a:r>
              <a:rPr lang="en-US"/>
              <a:t>Many important protozoal diseases involve a non-human vector, which may be an insect and control of these diseases, includes pesticide use</a:t>
            </a:r>
            <a:endParaRPr/>
          </a:p>
          <a:p>
            <a:pPr indent="-274320" lvl="0" marL="274320" rtl="0" algn="l">
              <a:spcBef>
                <a:spcPts val="442"/>
              </a:spcBef>
              <a:spcAft>
                <a:spcPts val="0"/>
              </a:spcAft>
              <a:buSzPct val="95000"/>
              <a:buChar char="⚫"/>
            </a:pPr>
            <a:r>
              <a:rPr lang="en-US"/>
              <a:t>In many developing countries, plant based anti-protozoals and insecticides are employed for disease control</a:t>
            </a:r>
            <a:br>
              <a:rPr lang="en-US"/>
            </a:br>
            <a:r>
              <a:rPr lang="en-US"/>
              <a:t>Malaria : Anopheles Mosquito اسم الحشرة </a:t>
            </a:r>
            <a:endParaRPr/>
          </a:p>
          <a:p>
            <a:pPr indent="-141001" lvl="0" marL="274320" rtl="0" algn="l">
              <a:spcBef>
                <a:spcPts val="442"/>
              </a:spcBef>
              <a:spcAft>
                <a:spcPts val="0"/>
              </a:spcAft>
              <a:buSzPct val="95000"/>
              <a:buNone/>
            </a:pPr>
            <a:r>
              <a:t/>
            </a:r>
            <a:endParaRPr/>
          </a:p>
          <a:p>
            <a:pPr indent="-141001" lvl="0" marL="274320" rtl="0" algn="l">
              <a:spcBef>
                <a:spcPts val="442"/>
              </a:spcBef>
              <a:spcAft>
                <a:spcPts val="0"/>
              </a:spcAft>
              <a:buSzPct val="950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1"/>
          <p:cNvSpPr txBox="1"/>
          <p:nvPr>
            <p:ph idx="1" type="body"/>
          </p:nvPr>
        </p:nvSpPr>
        <p:spPr>
          <a:xfrm>
            <a:off x="0" y="764704"/>
            <a:ext cx="9144000" cy="5864696"/>
          </a:xfrm>
          <a:prstGeom prst="rect">
            <a:avLst/>
          </a:prstGeom>
          <a:noFill/>
          <a:ln>
            <a:noFill/>
          </a:ln>
        </p:spPr>
        <p:txBody>
          <a:bodyPr anchorCtr="0" anchor="t" bIns="45700" lIns="91425" spcFirstLastPara="1" rIns="91425" wrap="square" tIns="45700">
            <a:normAutofit fontScale="77500" lnSpcReduction="20000"/>
          </a:bodyPr>
          <a:lstStyle/>
          <a:p>
            <a:pPr indent="-274320" lvl="0" marL="274320" rtl="0" algn="l">
              <a:spcBef>
                <a:spcPts val="0"/>
              </a:spcBef>
              <a:spcAft>
                <a:spcPts val="0"/>
              </a:spcAft>
              <a:buSzPct val="95000"/>
              <a:buNone/>
            </a:pPr>
            <a:r>
              <a:rPr lang="en-US"/>
              <a:t>Cinchona</a:t>
            </a:r>
            <a:endParaRPr/>
          </a:p>
          <a:p>
            <a:pPr indent="-274320" lvl="0" marL="274320" rtl="0" algn="l">
              <a:spcBef>
                <a:spcPts val="403"/>
              </a:spcBef>
              <a:spcAft>
                <a:spcPts val="0"/>
              </a:spcAft>
              <a:buSzPct val="95000"/>
              <a:buChar char="⚫"/>
            </a:pPr>
            <a:r>
              <a:rPr i="1" lang="en-US">
                <a:solidFill>
                  <a:schemeClr val="accent1"/>
                </a:solidFill>
              </a:rPr>
              <a:t>Cinchona officinalis</a:t>
            </a:r>
            <a:endParaRPr i="1">
              <a:solidFill>
                <a:schemeClr val="accent1"/>
              </a:solidFill>
            </a:endParaRPr>
          </a:p>
          <a:p>
            <a:pPr indent="-274320" lvl="0" marL="274320" rtl="0" algn="l">
              <a:spcBef>
                <a:spcPts val="403"/>
              </a:spcBef>
              <a:spcAft>
                <a:spcPts val="0"/>
              </a:spcAft>
              <a:buSzPct val="95000"/>
              <a:buChar char="⚫"/>
            </a:pPr>
            <a:r>
              <a:rPr lang="en-US"/>
              <a:t>Part used: </a:t>
            </a:r>
            <a:r>
              <a:rPr lang="en-US">
                <a:solidFill>
                  <a:srgbClr val="9D3232"/>
                </a:solidFill>
              </a:rPr>
              <a:t>bark</a:t>
            </a:r>
            <a:endParaRPr/>
          </a:p>
          <a:p>
            <a:pPr indent="-274320" lvl="0" marL="274320" rtl="0" algn="l">
              <a:spcBef>
                <a:spcPts val="403"/>
              </a:spcBef>
              <a:spcAft>
                <a:spcPts val="0"/>
              </a:spcAft>
              <a:buSzPct val="95000"/>
              <a:buChar char="⚫"/>
            </a:pPr>
            <a:r>
              <a:rPr lang="en-US"/>
              <a:t>Contains quinoline alkaloids, the major being </a:t>
            </a:r>
            <a:r>
              <a:rPr lang="en-US">
                <a:solidFill>
                  <a:srgbClr val="3366FF"/>
                </a:solidFill>
              </a:rPr>
              <a:t>quinine</a:t>
            </a:r>
            <a:r>
              <a:rPr lang="en-US"/>
              <a:t>, along with </a:t>
            </a:r>
            <a:r>
              <a:rPr lang="en-US">
                <a:solidFill>
                  <a:srgbClr val="3366FF"/>
                </a:solidFill>
              </a:rPr>
              <a:t>quinidine</a:t>
            </a:r>
            <a:r>
              <a:rPr lang="en-US"/>
              <a:t>, </a:t>
            </a:r>
            <a:r>
              <a:rPr lang="en-US">
                <a:solidFill>
                  <a:srgbClr val="3366FF"/>
                </a:solidFill>
              </a:rPr>
              <a:t>cinchonine</a:t>
            </a:r>
            <a:r>
              <a:rPr lang="en-US"/>
              <a:t>, </a:t>
            </a:r>
            <a:r>
              <a:rPr lang="en-US">
                <a:solidFill>
                  <a:srgbClr val="3366FF"/>
                </a:solidFill>
              </a:rPr>
              <a:t>cinchonidine</a:t>
            </a:r>
            <a:r>
              <a:rPr lang="en-US"/>
              <a:t> and others</a:t>
            </a:r>
            <a:endParaRPr/>
          </a:p>
          <a:p>
            <a:pPr indent="-274320" lvl="0" marL="274320" rtl="0" algn="l">
              <a:spcBef>
                <a:spcPts val="403"/>
              </a:spcBef>
              <a:spcAft>
                <a:spcPts val="0"/>
              </a:spcAft>
              <a:buSzPct val="95000"/>
              <a:buChar char="⚫"/>
            </a:pPr>
            <a:r>
              <a:rPr lang="en-US"/>
              <a:t>Quinine (Anti arrhythmic)  was primarily used as an antimalarial before the semi-synthetic compounds with improved efficacy and reduced toxicity were made</a:t>
            </a:r>
            <a:endParaRPr/>
          </a:p>
          <a:p>
            <a:pPr indent="-274320" lvl="0" marL="274320" rtl="0" algn="l">
              <a:spcBef>
                <a:spcPts val="403"/>
              </a:spcBef>
              <a:spcAft>
                <a:spcPts val="0"/>
              </a:spcAft>
              <a:buSzPct val="95000"/>
              <a:buChar char="⚫"/>
            </a:pPr>
            <a:r>
              <a:rPr lang="en-US"/>
              <a:t>The bark was used as astringent, and spasmolytic</a:t>
            </a:r>
            <a:endParaRPr/>
          </a:p>
          <a:p>
            <a:pPr indent="-274320" lvl="0" marL="274320" rtl="0" algn="l">
              <a:spcBef>
                <a:spcPts val="403"/>
              </a:spcBef>
              <a:spcAft>
                <a:spcPts val="0"/>
              </a:spcAft>
              <a:buSzPct val="95000"/>
              <a:buChar char="⚫"/>
            </a:pPr>
            <a:r>
              <a:rPr lang="en-US"/>
              <a:t>Both quinine and quinidine are antimalarial and anti-arrhythmic agents</a:t>
            </a:r>
            <a:endParaRPr/>
          </a:p>
          <a:p>
            <a:pPr indent="-274320" lvl="0" marL="274320" rtl="0" algn="l">
              <a:spcBef>
                <a:spcPts val="403"/>
              </a:spcBef>
              <a:spcAft>
                <a:spcPts val="0"/>
              </a:spcAft>
              <a:buSzPct val="95000"/>
              <a:buChar char="⚫"/>
            </a:pPr>
            <a:r>
              <a:rPr lang="en-US"/>
              <a:t>Quinine is used in low doses as an ingredient in some analgesic and cold and flu remedies</a:t>
            </a:r>
            <a:endParaRPr/>
          </a:p>
          <a:p>
            <a:pPr indent="-274320" lvl="0" marL="274320" rtl="0" algn="l">
              <a:spcBef>
                <a:spcPts val="403"/>
              </a:spcBef>
              <a:spcAft>
                <a:spcPts val="0"/>
              </a:spcAft>
              <a:buSzPct val="95000"/>
              <a:buChar char="⚫"/>
            </a:pPr>
            <a:r>
              <a:rPr lang="en-US"/>
              <a:t>Chronic overdose can result in the condition known as cinchonism, which is characterized by headache, abdominal pain, tinnitus rashes and visual disturbances</a:t>
            </a:r>
            <a:endParaRPr/>
          </a:p>
          <a:p>
            <a:pPr indent="-274320" lvl="0" marL="274320" rtl="0" algn="l">
              <a:spcBef>
                <a:spcPts val="403"/>
              </a:spcBef>
              <a:spcAft>
                <a:spcPts val="0"/>
              </a:spcAft>
              <a:buSzPct val="95000"/>
              <a:buChar char="⚫"/>
            </a:pPr>
            <a:r>
              <a:rPr lang="en-US"/>
              <a:t>Cinchona and quinine should not be used in large doses during pregnancy, except for treating malaria</a:t>
            </a:r>
            <a:br>
              <a:rPr lang="en-US"/>
            </a:br>
            <a:r>
              <a:rPr lang="en-US"/>
              <a:t>المن </a:t>
            </a:r>
            <a:br>
              <a:rPr lang="en-US"/>
            </a:br>
            <a:r>
              <a:rPr lang="en-US"/>
              <a:t>التبغ هو قاتل للحشرات منخلطه مع ماء</a:t>
            </a:r>
            <a:br>
              <a:rPr lang="en-US"/>
            </a:br>
            <a:r>
              <a:rPr lang="en-US"/>
              <a:t>ثومة وفلفل وماء ونرش النباتات </a:t>
            </a:r>
            <a:endParaRPr/>
          </a:p>
          <a:p>
            <a:pPr indent="-152765" lvl="0" marL="274320" rtl="0" algn="l">
              <a:spcBef>
                <a:spcPts val="403"/>
              </a:spcBef>
              <a:spcAft>
                <a:spcPts val="0"/>
              </a:spcAft>
              <a:buSzPct val="95000"/>
              <a:buNone/>
            </a:pPr>
            <a:r>
              <a:t/>
            </a:r>
            <a:endParaRPr/>
          </a:p>
          <a:p>
            <a:pPr indent="-152765" lvl="0" marL="274320" rtl="0" algn="l">
              <a:spcBef>
                <a:spcPts val="403"/>
              </a:spcBef>
              <a:spcAft>
                <a:spcPts val="0"/>
              </a:spcAft>
              <a:buSzPct val="950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t>Sweet wormwood</a:t>
            </a:r>
            <a:endParaRPr/>
          </a:p>
          <a:p>
            <a:pPr indent="-274320" lvl="0" marL="274320" rtl="0" algn="l">
              <a:spcBef>
                <a:spcPts val="520"/>
              </a:spcBef>
              <a:spcAft>
                <a:spcPts val="0"/>
              </a:spcAft>
              <a:buSzPts val="2470"/>
              <a:buChar char="⚫"/>
            </a:pPr>
            <a:r>
              <a:rPr i="1" lang="en-US">
                <a:solidFill>
                  <a:schemeClr val="accent1"/>
                </a:solidFill>
              </a:rPr>
              <a:t>Artemisia absinthium</a:t>
            </a:r>
            <a:endParaRPr i="1">
              <a:solidFill>
                <a:schemeClr val="accent1"/>
              </a:solidFill>
            </a:endParaRPr>
          </a:p>
          <a:p>
            <a:pPr indent="-246888" lvl="1" marL="640080" rtl="0" algn="l">
              <a:spcBef>
                <a:spcPts val="480"/>
              </a:spcBef>
              <a:spcAft>
                <a:spcPts val="0"/>
              </a:spcAft>
              <a:buSzPts val="2040"/>
              <a:buChar char="⚫"/>
            </a:pPr>
            <a:r>
              <a:rPr lang="en-US"/>
              <a:t>Antiparasitic, anthelmentic</a:t>
            </a:r>
            <a:endParaRPr/>
          </a:p>
          <a:p>
            <a:pPr indent="-274320" lvl="0" marL="274320" rtl="0" algn="l">
              <a:spcBef>
                <a:spcPts val="520"/>
              </a:spcBef>
              <a:spcAft>
                <a:spcPts val="0"/>
              </a:spcAft>
              <a:buSzPts val="2470"/>
              <a:buChar char="⚫"/>
            </a:pPr>
            <a:r>
              <a:rPr i="1" lang="en-US">
                <a:solidFill>
                  <a:schemeClr val="accent1"/>
                </a:solidFill>
              </a:rPr>
              <a:t>Artemisia annua </a:t>
            </a:r>
            <a:endParaRPr/>
          </a:p>
          <a:p>
            <a:pPr indent="-246888" lvl="1" marL="640080" rtl="0" algn="l">
              <a:spcBef>
                <a:spcPts val="480"/>
              </a:spcBef>
              <a:spcAft>
                <a:spcPts val="0"/>
              </a:spcAft>
              <a:buSzPts val="2040"/>
              <a:buChar char="⚫"/>
            </a:pPr>
            <a:r>
              <a:rPr lang="en-US"/>
              <a:t>Highly effective for the treatment of malaria</a:t>
            </a:r>
            <a:endParaRPr/>
          </a:p>
          <a:p>
            <a:pPr indent="-274320" lvl="0" marL="274320" rtl="0" algn="l">
              <a:spcBef>
                <a:spcPts val="520"/>
              </a:spcBef>
              <a:spcAft>
                <a:spcPts val="0"/>
              </a:spcAft>
              <a:buSzPts val="2470"/>
              <a:buChar char="⚫"/>
            </a:pPr>
            <a:r>
              <a:rPr lang="en-US"/>
              <a:t>Part used: </a:t>
            </a:r>
            <a:r>
              <a:rPr lang="en-US">
                <a:solidFill>
                  <a:srgbClr val="9D3232"/>
                </a:solidFill>
              </a:rPr>
              <a:t>leaves</a:t>
            </a:r>
            <a:endParaRPr/>
          </a:p>
          <a:p>
            <a:pPr indent="-274320" lvl="0" marL="274320" rtl="0" algn="l">
              <a:spcBef>
                <a:spcPts val="520"/>
              </a:spcBef>
              <a:spcAft>
                <a:spcPts val="0"/>
              </a:spcAft>
              <a:buSzPts val="2470"/>
              <a:buChar char="⚫"/>
            </a:pPr>
            <a:r>
              <a:rPr lang="en-US"/>
              <a:t>Contains: </a:t>
            </a:r>
            <a:r>
              <a:rPr lang="en-US">
                <a:solidFill>
                  <a:srgbClr val="3366FF"/>
                </a:solidFill>
              </a:rPr>
              <a:t>artemisinin</a:t>
            </a:r>
            <a:endParaRPr>
              <a:solidFill>
                <a:srgbClr val="3366FF"/>
              </a:solidFill>
            </a:endParaRPr>
          </a:p>
          <a:p>
            <a:pPr indent="-274320" lvl="0" marL="274320" rtl="0" algn="l">
              <a:spcBef>
                <a:spcPts val="520"/>
              </a:spcBef>
              <a:spcAft>
                <a:spcPts val="0"/>
              </a:spcAft>
              <a:buSzPts val="2470"/>
              <a:buNone/>
            </a:pPr>
            <a:r>
              <a:t/>
            </a:r>
            <a:endParaRPr/>
          </a:p>
        </p:txBody>
      </p:sp>
      <p:pic>
        <p:nvPicPr>
          <p:cNvPr descr="000056-artemisia-annua.jpg" id="269" name="Google Shape;269;p42"/>
          <p:cNvPicPr preferRelativeResize="0"/>
          <p:nvPr/>
        </p:nvPicPr>
        <p:blipFill rotWithShape="1">
          <a:blip r:embed="rId3">
            <a:alphaModFix/>
          </a:blip>
          <a:srcRect b="0" l="0" r="0" t="0"/>
          <a:stretch/>
        </p:blipFill>
        <p:spPr>
          <a:xfrm>
            <a:off x="5562600" y="4267200"/>
            <a:ext cx="3228236" cy="2424112"/>
          </a:xfrm>
          <a:prstGeom prst="rect">
            <a:avLst/>
          </a:prstGeom>
          <a:noFill/>
          <a:ln>
            <a:noFill/>
          </a:ln>
        </p:spPr>
      </p:pic>
      <p:pic>
        <p:nvPicPr>
          <p:cNvPr descr="artemisia-annua122.jpg" id="270" name="Google Shape;270;p42"/>
          <p:cNvPicPr preferRelativeResize="0"/>
          <p:nvPr/>
        </p:nvPicPr>
        <p:blipFill rotWithShape="1">
          <a:blip r:embed="rId4">
            <a:alphaModFix/>
          </a:blip>
          <a:srcRect b="0" l="0" r="0" t="0"/>
          <a:stretch/>
        </p:blipFill>
        <p:spPr>
          <a:xfrm>
            <a:off x="6400800" y="533400"/>
            <a:ext cx="1886712" cy="205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Infectious diseases الأمراض المُعدية </a:t>
            </a:r>
            <a:endParaRPr/>
          </a:p>
        </p:txBody>
      </p:sp>
      <p:sp>
        <p:nvSpPr>
          <p:cNvPr id="115" name="Google Shape;115;p16"/>
          <p:cNvSpPr txBox="1"/>
          <p:nvPr>
            <p:ph idx="1" type="body"/>
          </p:nvPr>
        </p:nvSpPr>
        <p:spPr>
          <a:xfrm>
            <a:off x="0" y="1935480"/>
            <a:ext cx="9144000" cy="4389120"/>
          </a:xfrm>
          <a:prstGeom prst="rect">
            <a:avLst/>
          </a:prstGeom>
          <a:noFill/>
          <a:ln>
            <a:noFill/>
          </a:ln>
        </p:spPr>
        <p:txBody>
          <a:bodyPr anchorCtr="0" anchor="t" bIns="45700" lIns="91425" spcFirstLastPara="1" rIns="91425" wrap="square" tIns="45700">
            <a:normAutofit fontScale="85000" lnSpcReduction="20000"/>
          </a:bodyPr>
          <a:lstStyle/>
          <a:p>
            <a:pPr indent="-274320" lvl="0" marL="274320" rtl="0" algn="l">
              <a:spcBef>
                <a:spcPts val="0"/>
              </a:spcBef>
              <a:spcAft>
                <a:spcPts val="0"/>
              </a:spcAft>
              <a:buSzPct val="95000"/>
              <a:buChar char="⚫"/>
            </a:pPr>
            <a:r>
              <a:rPr lang="en-US"/>
              <a:t>Antimicrobial compounds may be produced by the plant to protect itself from attack from plant pathogenic microbes and insects</a:t>
            </a:r>
            <a:endParaRPr/>
          </a:p>
          <a:p>
            <a:pPr indent="-274320" lvl="0" marL="274320" rtl="0" algn="l">
              <a:spcBef>
                <a:spcPts val="442"/>
              </a:spcBef>
              <a:spcAft>
                <a:spcPts val="0"/>
              </a:spcAft>
              <a:buSzPct val="95000"/>
              <a:buChar char="⚫"/>
            </a:pPr>
            <a:r>
              <a:rPr lang="en-US"/>
              <a:t>Some plants produce antimicrobials when they are under microbial attack such as the antimicrobial scopoletin produced by  potato when inoculated with a fungus</a:t>
            </a:r>
            <a:endParaRPr/>
          </a:p>
          <a:p>
            <a:pPr indent="-274320" lvl="0" marL="274320" rtl="0" algn="l">
              <a:spcBef>
                <a:spcPts val="442"/>
              </a:spcBef>
              <a:spcAft>
                <a:spcPts val="0"/>
              </a:spcAft>
              <a:buSzPct val="95000"/>
              <a:buChar char="⚫"/>
            </a:pPr>
            <a:r>
              <a:rPr lang="en-US">
                <a:solidFill>
                  <a:srgbClr val="4A734A"/>
                </a:solidFill>
              </a:rPr>
              <a:t>Plant antibacterials are very different in shape and chemistry to existing antibacterials like erythromycin and tetracycline</a:t>
            </a:r>
            <a:endParaRPr/>
          </a:p>
          <a:p>
            <a:pPr indent="-246888" lvl="1" marL="640080" rtl="0" algn="l">
              <a:spcBef>
                <a:spcPts val="408"/>
              </a:spcBef>
              <a:spcAft>
                <a:spcPts val="0"/>
              </a:spcAft>
              <a:buSzPct val="85000"/>
              <a:buChar char="⚫"/>
            </a:pPr>
            <a:r>
              <a:rPr lang="en-US"/>
              <a:t>This may mean that plant-derived antibacterials could function through a different mechanisms and would make them valuable where bacterial resistance to conventional antibiotics has arisen </a:t>
            </a:r>
            <a:endParaRPr/>
          </a:p>
          <a:p>
            <a:pPr indent="-274320" lvl="0" marL="274320" rtl="0" algn="l">
              <a:spcBef>
                <a:spcPts val="442"/>
              </a:spcBef>
              <a:spcAft>
                <a:spcPts val="0"/>
              </a:spcAft>
              <a:buSzPct val="95000"/>
              <a:buChar char="⚫"/>
            </a:pPr>
            <a:r>
              <a:rPr lang="en-US"/>
              <a:t>Some plants antimicrobials are already on the market such as Cranberry products which may be used in the management of </a:t>
            </a:r>
            <a:r>
              <a:rPr lang="en-US">
                <a:solidFill>
                  <a:srgbClr val="4A734A"/>
                </a:solidFill>
              </a:rPr>
              <a:t>urinary tract infections</a:t>
            </a:r>
            <a:br>
              <a:rPr lang="en-US"/>
            </a:br>
            <a:r>
              <a:rPr lang="en-US"/>
              <a:t>ممكن الخلية السرطانية تصيرمقاومة للدواء </a:t>
            </a:r>
            <a:br>
              <a:rPr lang="en-US"/>
            </a:br>
            <a:r>
              <a:rPr lang="en-US"/>
              <a:t>Ecoli أكثر شيء بتعمل التهابات مسالك بولية</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3"/>
          <p:cNvSpPr txBox="1"/>
          <p:nvPr>
            <p:ph type="title"/>
          </p:nvPr>
        </p:nvSpPr>
        <p:spPr>
          <a:xfrm>
            <a:off x="457200" y="0"/>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Insecticides</a:t>
            </a:r>
            <a:endParaRPr/>
          </a:p>
        </p:txBody>
      </p:sp>
      <p:sp>
        <p:nvSpPr>
          <p:cNvPr id="276" name="Google Shape;276;p43"/>
          <p:cNvSpPr txBox="1"/>
          <p:nvPr>
            <p:ph idx="1" type="body"/>
          </p:nvPr>
        </p:nvSpPr>
        <p:spPr>
          <a:xfrm>
            <a:off x="0" y="1371600"/>
            <a:ext cx="9144000" cy="5486400"/>
          </a:xfrm>
          <a:prstGeom prst="rect">
            <a:avLst/>
          </a:prstGeom>
          <a:noFill/>
          <a:ln>
            <a:noFill/>
          </a:ln>
        </p:spPr>
        <p:txBody>
          <a:bodyPr anchorCtr="0" anchor="t" bIns="45700" lIns="91425" spcFirstLastPara="1" rIns="91425" wrap="square" tIns="45700">
            <a:normAutofit fontScale="85000" lnSpcReduction="20000"/>
          </a:bodyPr>
          <a:lstStyle/>
          <a:p>
            <a:pPr indent="-274320" lvl="0" marL="274320" rtl="0" algn="l">
              <a:spcBef>
                <a:spcPts val="0"/>
              </a:spcBef>
              <a:spcAft>
                <a:spcPts val="0"/>
              </a:spcAft>
              <a:buSzPct val="95000"/>
              <a:buNone/>
            </a:pPr>
            <a:r>
              <a:rPr lang="en-US"/>
              <a:t>Pyrethrum (insect) flowers</a:t>
            </a:r>
            <a:endParaRPr/>
          </a:p>
          <a:p>
            <a:pPr indent="-274320" lvl="0" marL="274320" rtl="0" algn="l">
              <a:spcBef>
                <a:spcPts val="442"/>
              </a:spcBef>
              <a:spcAft>
                <a:spcPts val="0"/>
              </a:spcAft>
              <a:buSzPct val="95000"/>
              <a:buChar char="⚫"/>
            </a:pPr>
            <a:r>
              <a:rPr i="1" lang="en-US">
                <a:solidFill>
                  <a:schemeClr val="accent1"/>
                </a:solidFill>
              </a:rPr>
              <a:t>Chrysanthemum</a:t>
            </a:r>
            <a:endParaRPr/>
          </a:p>
          <a:p>
            <a:pPr indent="-274320" lvl="0" marL="274320" rtl="0" algn="l">
              <a:spcBef>
                <a:spcPts val="442"/>
              </a:spcBef>
              <a:spcAft>
                <a:spcPts val="0"/>
              </a:spcAft>
              <a:buSzPct val="95000"/>
              <a:buChar char="⚫"/>
            </a:pPr>
            <a:r>
              <a:rPr lang="en-US"/>
              <a:t>Family: Asteraceae</a:t>
            </a:r>
            <a:endParaRPr/>
          </a:p>
          <a:p>
            <a:pPr indent="-274320" lvl="0" marL="274320" rtl="0" algn="l">
              <a:spcBef>
                <a:spcPts val="442"/>
              </a:spcBef>
              <a:spcAft>
                <a:spcPts val="0"/>
              </a:spcAft>
              <a:buSzPct val="95000"/>
              <a:buChar char="⚫"/>
            </a:pPr>
            <a:r>
              <a:rPr lang="en-US"/>
              <a:t>The unopened </a:t>
            </a:r>
            <a:r>
              <a:rPr lang="en-US">
                <a:solidFill>
                  <a:srgbClr val="9D3232"/>
                </a:solidFill>
              </a:rPr>
              <a:t>flower heads </a:t>
            </a:r>
            <a:r>
              <a:rPr lang="en-US"/>
              <a:t>are used</a:t>
            </a:r>
            <a:endParaRPr/>
          </a:p>
          <a:p>
            <a:pPr indent="-274320" lvl="0" marL="274320" rtl="0" algn="l">
              <a:spcBef>
                <a:spcPts val="442"/>
              </a:spcBef>
              <a:spcAft>
                <a:spcPts val="0"/>
              </a:spcAft>
              <a:buSzPct val="95000"/>
              <a:buChar char="⚫"/>
            </a:pPr>
            <a:r>
              <a:rPr lang="en-US"/>
              <a:t>Contain </a:t>
            </a:r>
            <a:r>
              <a:rPr lang="en-US">
                <a:solidFill>
                  <a:srgbClr val="3366FF"/>
                </a:solidFill>
              </a:rPr>
              <a:t>pyrethrins</a:t>
            </a:r>
            <a:endParaRPr>
              <a:solidFill>
                <a:srgbClr val="3366FF"/>
              </a:solidFill>
            </a:endParaRPr>
          </a:p>
          <a:p>
            <a:pPr indent="-274320" lvl="0" marL="274320" rtl="0" algn="l">
              <a:spcBef>
                <a:spcPts val="442"/>
              </a:spcBef>
              <a:spcAft>
                <a:spcPts val="0"/>
              </a:spcAft>
              <a:buSzPct val="95000"/>
              <a:buChar char="⚫"/>
            </a:pPr>
            <a:r>
              <a:rPr lang="en-US"/>
              <a:t>The natural pyrethrins are used to treat lice and scabies infestations and to kill other types of insects</a:t>
            </a:r>
            <a:endParaRPr/>
          </a:p>
          <a:p>
            <a:pPr indent="-274320" lvl="0" marL="274320" rtl="0" algn="l">
              <a:spcBef>
                <a:spcPts val="442"/>
              </a:spcBef>
              <a:spcAft>
                <a:spcPts val="0"/>
              </a:spcAft>
              <a:buSzPct val="95000"/>
              <a:buChar char="⚫"/>
            </a:pPr>
            <a:r>
              <a:rPr lang="en-US"/>
              <a:t>The natural products have been used to develop semi-synthetic derivatives such as permethrin which can be more potent</a:t>
            </a:r>
            <a:endParaRPr/>
          </a:p>
          <a:p>
            <a:pPr indent="-274320" lvl="0" marL="274320" rtl="0" algn="l">
              <a:spcBef>
                <a:spcPts val="442"/>
              </a:spcBef>
              <a:spcAft>
                <a:spcPts val="0"/>
              </a:spcAft>
              <a:buSzPct val="95000"/>
              <a:buChar char="⚫"/>
            </a:pPr>
            <a:r>
              <a:rPr lang="en-US"/>
              <a:t>Pyrethrum is considered to be harmless to humans and animals, and maybe used as a spray, lotion or powder</a:t>
            </a:r>
            <a:endParaRPr/>
          </a:p>
          <a:p>
            <a:pPr indent="-274320" lvl="0" marL="274320" rtl="0" algn="l">
              <a:spcBef>
                <a:spcPts val="442"/>
              </a:spcBef>
              <a:spcAft>
                <a:spcPts val="0"/>
              </a:spcAft>
              <a:buSzPct val="95000"/>
              <a:buChar char="⚫"/>
            </a:pPr>
            <a:r>
              <a:rPr lang="en-US"/>
              <a:t>Pyrethroids are much less toxic to humans than synthetic insectisides</a:t>
            </a:r>
            <a:endParaRPr/>
          </a:p>
          <a:p>
            <a:pPr indent="-274320" lvl="0" marL="274320" rtl="0" algn="l">
              <a:spcBef>
                <a:spcPts val="442"/>
              </a:spcBef>
              <a:spcAft>
                <a:spcPts val="0"/>
              </a:spcAft>
              <a:buSzPct val="95000"/>
              <a:buChar char="⚫"/>
            </a:pPr>
            <a:r>
              <a:rPr lang="en-US"/>
              <a:t>Care should be taken as they can cause irritation or allergic reactions</a:t>
            </a:r>
            <a:br>
              <a:rPr lang="en-US"/>
            </a:br>
            <a:r>
              <a:rPr lang="en-US"/>
              <a:t>شامبو القمل </a:t>
            </a:r>
            <a:br>
              <a:rPr lang="en-US"/>
            </a:br>
            <a:r>
              <a:rPr lang="en-US"/>
              <a:t>DDT لغوه لانه بسبب سرطانات وبضل بالتربة لفترة يعني Dichlorodiphenyltrichloroethane</a:t>
            </a:r>
            <a:br>
              <a:rPr lang="en-US"/>
            </a:br>
            <a:r>
              <a:rPr lang="en-US"/>
              <a:t>كان يُستخدم الديديتي قبل كمضاد للحشرات</a:t>
            </a:r>
            <a:endParaRPr/>
          </a:p>
        </p:txBody>
      </p:sp>
      <p:pic>
        <p:nvPicPr>
          <p:cNvPr descr="chrysanthemum.jpg" id="277" name="Google Shape;277;p43"/>
          <p:cNvPicPr preferRelativeResize="0"/>
          <p:nvPr/>
        </p:nvPicPr>
        <p:blipFill rotWithShape="1">
          <a:blip r:embed="rId3">
            <a:alphaModFix/>
          </a:blip>
          <a:srcRect b="0" l="0" r="0" t="0"/>
          <a:stretch/>
        </p:blipFill>
        <p:spPr>
          <a:xfrm>
            <a:off x="3883490" y="0"/>
            <a:ext cx="2643950" cy="1981200"/>
          </a:xfrm>
          <a:prstGeom prst="rect">
            <a:avLst/>
          </a:prstGeom>
          <a:noFill/>
          <a:ln>
            <a:noFill/>
          </a:ln>
        </p:spPr>
      </p:pic>
      <p:pic>
        <p:nvPicPr>
          <p:cNvPr descr="chrysanthemum2.jpg" id="278" name="Google Shape;278;p43"/>
          <p:cNvPicPr preferRelativeResize="0"/>
          <p:nvPr/>
        </p:nvPicPr>
        <p:blipFill rotWithShape="1">
          <a:blip r:embed="rId4">
            <a:alphaModFix/>
          </a:blip>
          <a:srcRect b="0" l="0" r="0" t="0"/>
          <a:stretch/>
        </p:blipFill>
        <p:spPr>
          <a:xfrm>
            <a:off x="6604000" y="0"/>
            <a:ext cx="2540000" cy="1905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ph idx="1" type="body"/>
          </p:nvPr>
        </p:nvSpPr>
        <p:spPr>
          <a:xfrm>
            <a:off x="228600" y="167640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Broad spectrum antimicrobials</a:t>
            </a:r>
            <a:endParaRPr/>
          </a:p>
          <a:p>
            <a:pPr indent="-246888" lvl="1" marL="640080" rtl="0" algn="l">
              <a:spcBef>
                <a:spcPts val="480"/>
              </a:spcBef>
              <a:spcAft>
                <a:spcPts val="0"/>
              </a:spcAft>
              <a:buSzPts val="2040"/>
              <a:buChar char="⚫"/>
            </a:pPr>
            <a:r>
              <a:rPr lang="en-US"/>
              <a:t>Lemon balm</a:t>
            </a:r>
            <a:endParaRPr/>
          </a:p>
          <a:p>
            <a:pPr indent="-246888" lvl="1" marL="640080" rtl="0" algn="l">
              <a:spcBef>
                <a:spcPts val="480"/>
              </a:spcBef>
              <a:spcAft>
                <a:spcPts val="0"/>
              </a:spcAft>
              <a:buSzPts val="2040"/>
              <a:buChar char="⚫"/>
            </a:pPr>
            <a:r>
              <a:rPr lang="en-US"/>
              <a:t>Garlic</a:t>
            </a:r>
            <a:endParaRPr/>
          </a:p>
          <a:p>
            <a:pPr indent="-246888" lvl="1" marL="640080" rtl="0" algn="l">
              <a:spcBef>
                <a:spcPts val="480"/>
              </a:spcBef>
              <a:spcAft>
                <a:spcPts val="0"/>
              </a:spcAft>
              <a:buSzPts val="2040"/>
              <a:buChar char="⚫"/>
            </a:pPr>
            <a:r>
              <a:rPr lang="en-US"/>
              <a:t>Tea tree oil</a:t>
            </a:r>
            <a:endParaRPr/>
          </a:p>
          <a:p>
            <a:pPr indent="-246888" lvl="1" marL="640080" rtl="0" algn="l">
              <a:spcBef>
                <a:spcPts val="480"/>
              </a:spcBef>
              <a:spcAft>
                <a:spcPts val="0"/>
              </a:spcAft>
              <a:buSzPts val="2040"/>
              <a:buChar char="⚫"/>
            </a:pPr>
            <a:r>
              <a:rPr lang="en-US"/>
              <a:t>Cranberry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8"/>
          <p:cNvSpPr txBox="1"/>
          <p:nvPr>
            <p:ph idx="1" type="body"/>
          </p:nvPr>
        </p:nvSpPr>
        <p:spPr>
          <a:xfrm>
            <a:off x="0" y="476672"/>
            <a:ext cx="9144000" cy="6228928"/>
          </a:xfrm>
          <a:prstGeom prst="rect">
            <a:avLst/>
          </a:prstGeom>
          <a:noFill/>
          <a:ln>
            <a:noFill/>
          </a:ln>
        </p:spPr>
        <p:txBody>
          <a:bodyPr anchorCtr="0" anchor="t" bIns="45700" lIns="91425" spcFirstLastPara="1" rIns="91425" wrap="square" tIns="45700">
            <a:normAutofit fontScale="92500" lnSpcReduction="10000"/>
          </a:bodyPr>
          <a:lstStyle/>
          <a:p>
            <a:pPr indent="-274320" lvl="0" marL="274320" rtl="0" algn="l">
              <a:spcBef>
                <a:spcPts val="0"/>
              </a:spcBef>
              <a:spcAft>
                <a:spcPts val="0"/>
              </a:spcAft>
              <a:buSzPct val="95000"/>
              <a:buNone/>
            </a:pPr>
            <a:r>
              <a:rPr lang="en-US"/>
              <a:t>Lemon balm </a:t>
            </a:r>
            <a:r>
              <a:rPr lang="en-US">
                <a:solidFill>
                  <a:srgbClr val="9D3232"/>
                </a:solidFill>
              </a:rPr>
              <a:t>leaves</a:t>
            </a:r>
            <a:endParaRPr/>
          </a:p>
          <a:p>
            <a:pPr indent="-274320" lvl="0" marL="274320" rtl="0" algn="l">
              <a:spcBef>
                <a:spcPts val="481"/>
              </a:spcBef>
              <a:spcAft>
                <a:spcPts val="0"/>
              </a:spcAft>
              <a:buSzPct val="95000"/>
              <a:buChar char="⚫"/>
            </a:pPr>
            <a:r>
              <a:rPr i="1" lang="en-US">
                <a:solidFill>
                  <a:schemeClr val="accent1"/>
                </a:solidFill>
              </a:rPr>
              <a:t>Melissa officinalis</a:t>
            </a:r>
            <a:endParaRPr i="1">
              <a:solidFill>
                <a:schemeClr val="accent1"/>
              </a:solidFill>
            </a:endParaRPr>
          </a:p>
          <a:p>
            <a:pPr indent="-274320" lvl="0" marL="274320" rtl="0" algn="l">
              <a:spcBef>
                <a:spcPts val="481"/>
              </a:spcBef>
              <a:spcAft>
                <a:spcPts val="0"/>
              </a:spcAft>
              <a:buSzPct val="95000"/>
              <a:buChar char="⚫"/>
            </a:pPr>
            <a:r>
              <a:rPr lang="en-US"/>
              <a:t>Family: Lamiaceae</a:t>
            </a:r>
            <a:endParaRPr/>
          </a:p>
          <a:p>
            <a:pPr indent="-274320" lvl="0" marL="274320" rtl="0" algn="l">
              <a:spcBef>
                <a:spcPts val="481"/>
              </a:spcBef>
              <a:spcAft>
                <a:spcPts val="0"/>
              </a:spcAft>
              <a:buSzPct val="95000"/>
              <a:buChar char="⚫"/>
            </a:pPr>
            <a:r>
              <a:rPr lang="en-US"/>
              <a:t>It is antimicrobial, carminative and mild </a:t>
            </a:r>
            <a:r>
              <a:rPr lang="en-US">
                <a:solidFill>
                  <a:srgbClr val="4A734A"/>
                </a:solidFill>
              </a:rPr>
              <a:t>sedative</a:t>
            </a:r>
            <a:endParaRPr/>
          </a:p>
          <a:p>
            <a:pPr indent="-274320" lvl="0" marL="274320" rtl="0" algn="l">
              <a:spcBef>
                <a:spcPts val="481"/>
              </a:spcBef>
              <a:spcAft>
                <a:spcPts val="0"/>
              </a:spcAft>
              <a:buSzPct val="95000"/>
              <a:buChar char="⚫"/>
            </a:pPr>
            <a:r>
              <a:rPr lang="en-US"/>
              <a:t>The polyphenolics like </a:t>
            </a:r>
            <a:r>
              <a:rPr lang="en-US">
                <a:solidFill>
                  <a:srgbClr val="0000FF"/>
                </a:solidFill>
              </a:rPr>
              <a:t>caffeic acid, rosmarinic </a:t>
            </a:r>
            <a:r>
              <a:rPr lang="en-US"/>
              <a:t>acid and </a:t>
            </a:r>
            <a:r>
              <a:rPr lang="en-US">
                <a:solidFill>
                  <a:srgbClr val="0000FF"/>
                </a:solidFill>
              </a:rPr>
              <a:t>tannins</a:t>
            </a:r>
            <a:r>
              <a:rPr lang="en-US"/>
              <a:t>, as well as the essential oil are responsible for the antimicrobial effects</a:t>
            </a:r>
            <a:endParaRPr/>
          </a:p>
          <a:p>
            <a:pPr indent="-274320" lvl="0" marL="274320" rtl="0" algn="l">
              <a:spcBef>
                <a:spcPts val="481"/>
              </a:spcBef>
              <a:spcAft>
                <a:spcPts val="0"/>
              </a:spcAft>
              <a:buSzPct val="95000"/>
              <a:buChar char="⚫"/>
            </a:pPr>
            <a:r>
              <a:rPr lang="en-US"/>
              <a:t>Hot water extracts have antiviral properties, mainly due to the polyphenolic acids</a:t>
            </a:r>
            <a:endParaRPr/>
          </a:p>
          <a:p>
            <a:pPr indent="-246888" lvl="1" marL="640080" rtl="0" algn="l">
              <a:spcBef>
                <a:spcPts val="444"/>
              </a:spcBef>
              <a:spcAft>
                <a:spcPts val="0"/>
              </a:spcAft>
              <a:buSzPct val="85000"/>
              <a:buChar char="⚫"/>
            </a:pPr>
            <a:r>
              <a:rPr lang="en-US"/>
              <a:t> Topical formulations are used for </a:t>
            </a:r>
            <a:r>
              <a:rPr i="1" lang="en-US"/>
              <a:t>Herpes simplex </a:t>
            </a:r>
            <a:r>
              <a:rPr lang="en-US"/>
              <a:t>virus skin lesions</a:t>
            </a:r>
            <a:endParaRPr/>
          </a:p>
          <a:p>
            <a:pPr indent="-274320" lvl="0" marL="274320" rtl="0" algn="l">
              <a:spcBef>
                <a:spcPts val="481"/>
              </a:spcBef>
              <a:spcAft>
                <a:spcPts val="0"/>
              </a:spcAft>
              <a:buSzPct val="95000"/>
              <a:buChar char="⚫"/>
            </a:pPr>
            <a:r>
              <a:rPr lang="en-US"/>
              <a:t>Aqueous extracts also inhibit division of tumor cells</a:t>
            </a:r>
            <a:endParaRPr/>
          </a:p>
          <a:p>
            <a:pPr indent="-274320" lvl="0" marL="274320" rtl="0" algn="l">
              <a:spcBef>
                <a:spcPts val="481"/>
              </a:spcBef>
              <a:spcAft>
                <a:spcPts val="0"/>
              </a:spcAft>
              <a:buSzPct val="95000"/>
              <a:buChar char="⚫"/>
            </a:pPr>
            <a:r>
              <a:rPr lang="en-US"/>
              <a:t>The herb is used as an ingredient of herbal teas, often with other herbs, for nervous disorders and insomnia</a:t>
            </a:r>
            <a:br>
              <a:rPr lang="en-US"/>
            </a:br>
            <a:r>
              <a:rPr lang="en-US"/>
              <a:t>فيتامين سي للرشح ولكن كوقاية وهو Antioxidant &amp; immune sys.</a:t>
            </a:r>
            <a:endParaRPr/>
          </a:p>
          <a:p>
            <a:pPr indent="-274320" lvl="0" marL="274320" rtl="0" algn="l">
              <a:spcBef>
                <a:spcPts val="481"/>
              </a:spcBef>
              <a:spcAft>
                <a:spcPts val="0"/>
              </a:spcAft>
              <a:buSzPct val="95000"/>
              <a:buChar char="⚫"/>
            </a:pPr>
            <a:r>
              <a:rPr lang="en-US">
                <a:solidFill>
                  <a:srgbClr val="FF0000"/>
                </a:solidFill>
              </a:rPr>
              <a:t>Lemon balm is well tolerated, but should not be taken internally in high doses over a long period because of its antithyroid activity</a:t>
            </a:r>
            <a:endParaRPr/>
          </a:p>
          <a:p>
            <a:pPr indent="-129238" lvl="0" marL="274320" rtl="0" algn="l">
              <a:spcBef>
                <a:spcPts val="481"/>
              </a:spcBef>
              <a:spcAft>
                <a:spcPts val="0"/>
              </a:spcAft>
              <a:buSzPct val="95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txBox="1"/>
          <p:nvPr>
            <p:ph idx="1" type="body"/>
          </p:nvPr>
        </p:nvSpPr>
        <p:spPr>
          <a:xfrm>
            <a:off x="0" y="476672"/>
            <a:ext cx="9144000" cy="6381328"/>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t>Garlic</a:t>
            </a:r>
            <a:endParaRPr/>
          </a:p>
          <a:p>
            <a:pPr indent="-274320" lvl="0" marL="274320" rtl="0" algn="l">
              <a:spcBef>
                <a:spcPts val="520"/>
              </a:spcBef>
              <a:spcAft>
                <a:spcPts val="0"/>
              </a:spcAft>
              <a:buSzPts val="2470"/>
              <a:buChar char="⚫"/>
            </a:pPr>
            <a:r>
              <a:rPr i="1" lang="en-US">
                <a:solidFill>
                  <a:schemeClr val="accent1"/>
                </a:solidFill>
              </a:rPr>
              <a:t>Allium sativum</a:t>
            </a:r>
            <a:endParaRPr i="1">
              <a:solidFill>
                <a:schemeClr val="accent1"/>
              </a:solidFill>
            </a:endParaRPr>
          </a:p>
          <a:p>
            <a:pPr indent="-274320" lvl="0" marL="274320" rtl="0" algn="l">
              <a:spcBef>
                <a:spcPts val="520"/>
              </a:spcBef>
              <a:spcAft>
                <a:spcPts val="0"/>
              </a:spcAft>
              <a:buSzPts val="2470"/>
              <a:buChar char="⚫"/>
            </a:pPr>
            <a:r>
              <a:rPr lang="en-US"/>
              <a:t>Culinary herb</a:t>
            </a:r>
            <a:endParaRPr/>
          </a:p>
          <a:p>
            <a:pPr indent="-274320" lvl="0" marL="274320" rtl="0" algn="l">
              <a:spcBef>
                <a:spcPts val="520"/>
              </a:spcBef>
              <a:spcAft>
                <a:spcPts val="0"/>
              </a:spcAft>
              <a:buSzPts val="2470"/>
              <a:buChar char="⚫"/>
            </a:pPr>
            <a:r>
              <a:rPr lang="en-US">
                <a:solidFill>
                  <a:srgbClr val="9D3232"/>
                </a:solidFill>
              </a:rPr>
              <a:t>Bulbs</a:t>
            </a:r>
            <a:r>
              <a:rPr lang="en-US"/>
              <a:t> have been historically used as topical and systemic material to treat various infections by bacteria, fungi and viruses</a:t>
            </a:r>
            <a:endParaRPr/>
          </a:p>
          <a:p>
            <a:pPr indent="-274320" lvl="0" marL="274320" rtl="0" algn="l">
              <a:spcBef>
                <a:spcPts val="520"/>
              </a:spcBef>
              <a:spcAft>
                <a:spcPts val="0"/>
              </a:spcAft>
              <a:buSzPts val="2470"/>
              <a:buChar char="⚫"/>
            </a:pPr>
            <a:r>
              <a:rPr lang="en-US"/>
              <a:t>The antimicrobial constituents are the sulfur compounds, which include </a:t>
            </a:r>
            <a:r>
              <a:rPr lang="en-US">
                <a:solidFill>
                  <a:srgbClr val="3366FF"/>
                </a:solidFill>
              </a:rPr>
              <a:t>allicin</a:t>
            </a:r>
            <a:r>
              <a:rPr lang="en-US"/>
              <a:t> and glycosides such as </a:t>
            </a:r>
            <a:r>
              <a:rPr lang="en-US">
                <a:solidFill>
                  <a:srgbClr val="3366FF"/>
                </a:solidFill>
              </a:rPr>
              <a:t>sativoside B1</a:t>
            </a:r>
            <a:endParaRPr/>
          </a:p>
          <a:p>
            <a:pPr indent="-274320" lvl="0" marL="274320" rtl="0" algn="l">
              <a:spcBef>
                <a:spcPts val="520"/>
              </a:spcBef>
              <a:spcAft>
                <a:spcPts val="0"/>
              </a:spcAft>
              <a:buSzPts val="2470"/>
              <a:buChar char="⚫"/>
            </a:pPr>
            <a:r>
              <a:rPr lang="en-US"/>
              <a:t>Also contains flavonoids like quercetin</a:t>
            </a:r>
            <a:endParaRPr/>
          </a:p>
          <a:p>
            <a:pPr indent="-274320" lvl="0" marL="274320" rtl="0" algn="l">
              <a:spcBef>
                <a:spcPts val="520"/>
              </a:spcBef>
              <a:spcAft>
                <a:spcPts val="0"/>
              </a:spcAft>
              <a:buSzPts val="2470"/>
              <a:buChar char="⚫"/>
            </a:pPr>
            <a:r>
              <a:rPr lang="en-US"/>
              <a:t>It is an antibiotic, expectorant and antithrombotic, used most frequently for respiratory infections such as colds, flu and bronchitis, and for its cardiovascular protection effect from blood clotting and atherosclerosis</a:t>
            </a:r>
            <a:endParaRPr/>
          </a:p>
          <a:p>
            <a:pPr indent="-117475" lvl="0" marL="274320" rtl="0" algn="l">
              <a:spcBef>
                <a:spcPts val="520"/>
              </a:spcBef>
              <a:spcAft>
                <a:spcPts val="0"/>
              </a:spcAft>
              <a:buSzPts val="2470"/>
              <a:buNone/>
            </a:pPr>
            <a:r>
              <a:t/>
            </a:r>
            <a:endParaRPr/>
          </a:p>
          <a:p>
            <a:pPr indent="-117475" lvl="0" marL="274320" rtl="0" algn="l">
              <a:spcBef>
                <a:spcPts val="520"/>
              </a:spcBef>
              <a:spcAft>
                <a:spcPts val="0"/>
              </a:spcAft>
              <a:buSzPts val="2470"/>
              <a:buNone/>
            </a:pPr>
            <a:r>
              <a:t/>
            </a:r>
            <a:endParaRPr u="sng"/>
          </a:p>
          <a:p>
            <a:pPr indent="-274320" lvl="0" marL="274320" rtl="0" algn="l">
              <a:spcBef>
                <a:spcPts val="520"/>
              </a:spcBef>
              <a:spcAft>
                <a:spcPts val="0"/>
              </a:spcAft>
              <a:buSzPts val="247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idx="1" type="body"/>
          </p:nvPr>
        </p:nvSpPr>
        <p:spPr>
          <a:xfrm>
            <a:off x="0" y="914400"/>
            <a:ext cx="9144000" cy="5649491"/>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t>Garlic (cont’d)</a:t>
            </a:r>
            <a:endParaRPr/>
          </a:p>
          <a:p>
            <a:pPr indent="-274320" lvl="0" marL="274320" rtl="0" algn="l">
              <a:spcBef>
                <a:spcPts val="520"/>
              </a:spcBef>
              <a:spcAft>
                <a:spcPts val="0"/>
              </a:spcAft>
              <a:buSzPts val="2470"/>
              <a:buChar char="⚫"/>
            </a:pPr>
            <a:r>
              <a:rPr lang="en-US"/>
              <a:t>The </a:t>
            </a:r>
            <a:r>
              <a:rPr lang="en-US">
                <a:solidFill>
                  <a:srgbClr val="92D050"/>
                </a:solidFill>
              </a:rPr>
              <a:t>allyl sulphides</a:t>
            </a:r>
            <a:r>
              <a:rPr lang="en-US"/>
              <a:t>, such as </a:t>
            </a:r>
            <a:r>
              <a:rPr lang="en-US">
                <a:solidFill>
                  <a:srgbClr val="92D050"/>
                </a:solidFill>
              </a:rPr>
              <a:t>allicin</a:t>
            </a:r>
            <a:r>
              <a:rPr lang="en-US"/>
              <a:t> and ajoene, are strongly antimicrobial having activity against </a:t>
            </a:r>
            <a:r>
              <a:rPr i="1" lang="en-US"/>
              <a:t>Staphylococcus aureus, Streptococcus</a:t>
            </a:r>
            <a:r>
              <a:rPr lang="en-US"/>
              <a:t> species and even some Gram-negative bacteria, such as </a:t>
            </a:r>
            <a:r>
              <a:rPr i="1" lang="en-US"/>
              <a:t>Helicobacter pylori</a:t>
            </a:r>
            <a:endParaRPr/>
          </a:p>
          <a:p>
            <a:pPr indent="-274320" lvl="0" marL="274320" rtl="0" algn="l">
              <a:spcBef>
                <a:spcPts val="520"/>
              </a:spcBef>
              <a:spcAft>
                <a:spcPts val="0"/>
              </a:spcAft>
              <a:buSzPts val="2470"/>
              <a:buChar char="⚫"/>
            </a:pPr>
            <a:r>
              <a:rPr lang="en-US"/>
              <a:t>The allyl sulphides have antibacterial, antiviral and even more potent antifungal activity</a:t>
            </a:r>
            <a:endParaRPr/>
          </a:p>
          <a:p>
            <a:pPr indent="-274320" lvl="0" marL="274320" rtl="0" algn="l">
              <a:spcBef>
                <a:spcPts val="520"/>
              </a:spcBef>
              <a:spcAft>
                <a:spcPts val="0"/>
              </a:spcAft>
              <a:buSzPts val="2470"/>
              <a:buChar char="⚫"/>
            </a:pPr>
            <a:r>
              <a:rPr lang="en-US"/>
              <a:t>Chemopreventive effect against carcinogens</a:t>
            </a:r>
            <a:endParaRPr/>
          </a:p>
          <a:p>
            <a:pPr indent="-274320" lvl="0" marL="274320" rtl="0" algn="l">
              <a:spcBef>
                <a:spcPts val="520"/>
              </a:spcBef>
              <a:spcAft>
                <a:spcPts val="0"/>
              </a:spcAft>
              <a:buSzPts val="2470"/>
              <a:buChar char="⚫"/>
            </a:pPr>
            <a:r>
              <a:rPr lang="en-US"/>
              <a:t>Toxicity is not thought to be a problem, but interaction with antiplatelet drugs should be considered with long-term or high-dose therapy</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arvore-de-cha-melaleuca-alternifolia-org.jpg" id="140" name="Google Shape;140;p21"/>
          <p:cNvPicPr preferRelativeResize="0"/>
          <p:nvPr/>
        </p:nvPicPr>
        <p:blipFill rotWithShape="1">
          <a:blip r:embed="rId3">
            <a:alphaModFix/>
          </a:blip>
          <a:srcRect b="0" l="15685" r="0" t="0"/>
          <a:stretch/>
        </p:blipFill>
        <p:spPr>
          <a:xfrm>
            <a:off x="3621329" y="145155"/>
            <a:ext cx="1445559" cy="1714500"/>
          </a:xfrm>
          <a:prstGeom prst="rect">
            <a:avLst/>
          </a:prstGeom>
          <a:noFill/>
          <a:ln>
            <a:noFill/>
          </a:ln>
        </p:spPr>
      </p:pic>
      <p:sp>
        <p:nvSpPr>
          <p:cNvPr id="141" name="Google Shape;141;p21"/>
          <p:cNvSpPr txBox="1"/>
          <p:nvPr>
            <p:ph idx="1" type="body"/>
          </p:nvPr>
        </p:nvSpPr>
        <p:spPr>
          <a:xfrm>
            <a:off x="0" y="1143000"/>
            <a:ext cx="9144000" cy="5721499"/>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470"/>
              <a:buNone/>
            </a:pPr>
            <a:r>
              <a:rPr lang="en-US"/>
              <a:t>Tea tree and tea tree oil </a:t>
            </a:r>
            <a:endParaRPr/>
          </a:p>
          <a:p>
            <a:pPr indent="-274320" lvl="0" marL="274320" rtl="0" algn="l">
              <a:spcBef>
                <a:spcPts val="520"/>
              </a:spcBef>
              <a:spcAft>
                <a:spcPts val="0"/>
              </a:spcAft>
              <a:buSzPts val="2470"/>
              <a:buChar char="⚫"/>
            </a:pPr>
            <a:r>
              <a:rPr i="1" lang="en-US">
                <a:solidFill>
                  <a:schemeClr val="accent1"/>
                </a:solidFill>
              </a:rPr>
              <a:t>Melaleuca alternifolia</a:t>
            </a:r>
            <a:endParaRPr i="1">
              <a:solidFill>
                <a:schemeClr val="accent1"/>
              </a:solidFill>
            </a:endParaRPr>
          </a:p>
          <a:p>
            <a:pPr indent="-274320" lvl="0" marL="274320" rtl="0" algn="l">
              <a:spcBef>
                <a:spcPts val="520"/>
              </a:spcBef>
              <a:spcAft>
                <a:spcPts val="0"/>
              </a:spcAft>
              <a:buSzPts val="2470"/>
              <a:buChar char="⚫"/>
            </a:pPr>
            <a:r>
              <a:rPr lang="en-US"/>
              <a:t>Family: Myrtaceae</a:t>
            </a:r>
            <a:endParaRPr/>
          </a:p>
          <a:p>
            <a:pPr indent="-274320" lvl="0" marL="274320" rtl="0" algn="l">
              <a:spcBef>
                <a:spcPts val="520"/>
              </a:spcBef>
              <a:spcAft>
                <a:spcPts val="0"/>
              </a:spcAft>
              <a:buSzPts val="2470"/>
              <a:buChar char="⚫"/>
            </a:pPr>
            <a:r>
              <a:rPr lang="en-US"/>
              <a:t>The tree is indigenous to Australia</a:t>
            </a:r>
            <a:endParaRPr/>
          </a:p>
          <a:p>
            <a:pPr indent="-274320" lvl="0" marL="274320" rtl="0" algn="l">
              <a:spcBef>
                <a:spcPts val="520"/>
              </a:spcBef>
              <a:spcAft>
                <a:spcPts val="0"/>
              </a:spcAft>
              <a:buSzPts val="2470"/>
              <a:buChar char="⚫"/>
            </a:pPr>
            <a:r>
              <a:rPr lang="en-US"/>
              <a:t>Tea tree oil products include soaps, shampoos, creams, lotions and gels</a:t>
            </a:r>
            <a:endParaRPr/>
          </a:p>
          <a:p>
            <a:pPr indent="-274320" lvl="0" marL="274320" rtl="0" algn="l">
              <a:spcBef>
                <a:spcPts val="520"/>
              </a:spcBef>
              <a:spcAft>
                <a:spcPts val="0"/>
              </a:spcAft>
              <a:buSzPts val="2470"/>
              <a:buChar char="⚫"/>
            </a:pPr>
            <a:r>
              <a:rPr lang="en-US"/>
              <a:t>The </a:t>
            </a:r>
            <a:r>
              <a:rPr lang="en-US">
                <a:solidFill>
                  <a:srgbClr val="9D3232"/>
                </a:solidFill>
              </a:rPr>
              <a:t>leaves</a:t>
            </a:r>
            <a:r>
              <a:rPr lang="en-US"/>
              <a:t> and </a:t>
            </a:r>
            <a:r>
              <a:rPr lang="en-US">
                <a:solidFill>
                  <a:srgbClr val="9D3232"/>
                </a:solidFill>
              </a:rPr>
              <a:t>twigs</a:t>
            </a:r>
            <a:r>
              <a:rPr lang="en-US"/>
              <a:t> أغصان صغيرة طالعة من الشجرة undergo distillation to produce the oil </a:t>
            </a:r>
            <a:endParaRPr/>
          </a:p>
          <a:p>
            <a:pPr indent="-274320" lvl="0" marL="274320" rtl="0" algn="l">
              <a:spcBef>
                <a:spcPts val="520"/>
              </a:spcBef>
              <a:spcAft>
                <a:spcPts val="0"/>
              </a:spcAft>
              <a:buSzPts val="2470"/>
              <a:buChar char="⚫"/>
            </a:pPr>
            <a:r>
              <a:rPr lang="en-US"/>
              <a:t>Traditionally the oil is used topically as an antimicrobial for skin infections, to reduce bruising and for insect bites</a:t>
            </a:r>
            <a:endParaRPr/>
          </a:p>
          <a:p>
            <a:pPr indent="-274320" lvl="0" marL="274320" rtl="0" algn="l">
              <a:spcBef>
                <a:spcPts val="520"/>
              </a:spcBef>
              <a:spcAft>
                <a:spcPts val="0"/>
              </a:spcAft>
              <a:buSzPts val="2470"/>
              <a:buChar char="⚫"/>
            </a:pPr>
            <a:r>
              <a:rPr lang="en-US"/>
              <a:t>Tea tree oil contains </a:t>
            </a:r>
            <a:r>
              <a:rPr lang="en-US">
                <a:solidFill>
                  <a:srgbClr val="3366FF"/>
                </a:solidFill>
              </a:rPr>
              <a:t>monoterpenes</a:t>
            </a:r>
            <a:endParaRPr>
              <a:solidFill>
                <a:srgbClr val="3366FF"/>
              </a:solidFill>
            </a:endParaRPr>
          </a:p>
          <a:p>
            <a:pPr indent="-274320" lvl="0" marL="274320" rtl="0" algn="l">
              <a:spcBef>
                <a:spcPts val="520"/>
              </a:spcBef>
              <a:spcAft>
                <a:spcPts val="0"/>
              </a:spcAft>
              <a:buSzPts val="2470"/>
              <a:buChar char="⚫"/>
            </a:pPr>
            <a:r>
              <a:rPr lang="en-US"/>
              <a:t>The composition of the oil may also depend on the method of distillation</a:t>
            </a:r>
            <a:endParaRPr/>
          </a:p>
        </p:txBody>
      </p:sp>
      <p:pic>
        <p:nvPicPr>
          <p:cNvPr descr="Melaleuca-alternifolia-commonly-known-as-Narrow-leaved-Paperbark-Narrow-leaved-Tea-tree-Narrow-leaved-Ti-tree-or-Snow-in-summer-is-a-species-of-tree.jpg" id="142" name="Google Shape;142;p21"/>
          <p:cNvPicPr preferRelativeResize="0"/>
          <p:nvPr/>
        </p:nvPicPr>
        <p:blipFill rotWithShape="1">
          <a:blip r:embed="rId4">
            <a:alphaModFix/>
          </a:blip>
          <a:srcRect b="0" l="0" r="0" t="0"/>
          <a:stretch/>
        </p:blipFill>
        <p:spPr>
          <a:xfrm>
            <a:off x="5066888" y="0"/>
            <a:ext cx="4077112" cy="18383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2"/>
          <p:cNvSpPr txBox="1"/>
          <p:nvPr>
            <p:ph idx="1" type="body"/>
          </p:nvPr>
        </p:nvSpPr>
        <p:spPr>
          <a:xfrm>
            <a:off x="0" y="1143000"/>
            <a:ext cx="9144000" cy="5721499"/>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spcBef>
                <a:spcPts val="0"/>
              </a:spcBef>
              <a:spcAft>
                <a:spcPts val="0"/>
              </a:spcAft>
              <a:buSzPct val="95000"/>
              <a:buNone/>
            </a:pPr>
            <a:r>
              <a:rPr lang="en-US"/>
              <a:t>Tea tree and tea tree oil  (Cont’d)</a:t>
            </a:r>
            <a:endParaRPr/>
          </a:p>
          <a:p>
            <a:pPr indent="-274320" lvl="0" marL="274320" rtl="0" algn="l">
              <a:spcBef>
                <a:spcPts val="481"/>
              </a:spcBef>
              <a:spcAft>
                <a:spcPts val="0"/>
              </a:spcAft>
              <a:buSzPct val="95000"/>
              <a:buChar char="⚫"/>
            </a:pPr>
            <a:r>
              <a:rPr lang="en-US"/>
              <a:t>Tea tree oil is now used worldwide for its antiseptic qualities, in the form of skin creams for pimples البثورand acne, pessaries for vaginal thrush, as inhalation for respiratory disorders and pastilles for sore throat</a:t>
            </a:r>
            <a:endParaRPr/>
          </a:p>
          <a:p>
            <a:pPr indent="-274320" lvl="0" marL="274320" rtl="0" algn="l">
              <a:spcBef>
                <a:spcPts val="481"/>
              </a:spcBef>
              <a:spcAft>
                <a:spcPts val="0"/>
              </a:spcAft>
              <a:buSzPct val="95000"/>
              <a:buChar char="⚫"/>
            </a:pPr>
            <a:r>
              <a:rPr lang="en-US"/>
              <a:t>Also found as a lotion for the treatment of lice and scabies جرب infestations, and for dandruff قشرةand other hair and scalp disorders</a:t>
            </a:r>
            <a:endParaRPr/>
          </a:p>
          <a:p>
            <a:pPr indent="-274320" lvl="0" marL="274320" rtl="0" algn="l">
              <a:spcBef>
                <a:spcPts val="481"/>
              </a:spcBef>
              <a:spcAft>
                <a:spcPts val="0"/>
              </a:spcAft>
              <a:buSzPct val="95000"/>
              <a:buChar char="⚫"/>
            </a:pPr>
            <a:r>
              <a:rPr lang="en-US"/>
              <a:t>The oil has broad-spectrum antimicrobial activity against </a:t>
            </a:r>
            <a:r>
              <a:rPr i="1" lang="en-US"/>
              <a:t>Staphylococcus aureus, Escherichia coli </a:t>
            </a:r>
            <a:r>
              <a:rPr lang="en-US"/>
              <a:t>and various pathogenic fungi and yeasts including </a:t>
            </a:r>
            <a:r>
              <a:rPr i="1" lang="en-US"/>
              <a:t>Candida albicans</a:t>
            </a:r>
            <a:r>
              <a:rPr lang="en-US"/>
              <a:t>, and also against the protozoa </a:t>
            </a:r>
            <a:r>
              <a:rPr i="1" lang="en-US"/>
              <a:t>Leishmania major </a:t>
            </a:r>
            <a:r>
              <a:rPr lang="en-US"/>
              <a:t>and </a:t>
            </a:r>
            <a:r>
              <a:rPr i="1" lang="en-US"/>
              <a:t>Trypanosoma brucei</a:t>
            </a:r>
            <a:endParaRPr i="1"/>
          </a:p>
          <a:p>
            <a:pPr indent="-274320" lvl="0" marL="274320" rtl="0" algn="l">
              <a:spcBef>
                <a:spcPts val="481"/>
              </a:spcBef>
              <a:spcAft>
                <a:spcPts val="0"/>
              </a:spcAft>
              <a:buSzPct val="95000"/>
              <a:buChar char="⚫"/>
            </a:pPr>
            <a:r>
              <a:rPr lang="en-US"/>
              <a:t>Undiluted essential oils can cause skin irritation and tea tree oil should be used with care, it should only be taken internally in small doses</a:t>
            </a:r>
            <a:br>
              <a:rPr lang="en-US"/>
            </a:br>
            <a:r>
              <a:rPr lang="en-US"/>
              <a:t>علاج عطري </a:t>
            </a:r>
            <a:br>
              <a:rPr lang="en-US"/>
            </a:br>
            <a:r>
              <a:rPr lang="en-US"/>
              <a:t>نشا وجوز هند وزيت اله رائحة وبايكربونات وصفة للتعرق </a:t>
            </a:r>
            <a:endParaRPr i="1"/>
          </a:p>
        </p:txBody>
      </p:sp>
    </p:spTree>
  </p:cSld>
  <p:clrMapOvr>
    <a:masterClrMapping/>
  </p:clrMapOvr>
</p:sld>
</file>

<file path=ppt/theme/theme1.xml><?xml version="1.0" encoding="utf-8"?>
<a:theme xmlns:a="http://schemas.openxmlformats.org/drawingml/2006/main" xmlns:r="http://schemas.openxmlformats.org/officeDocument/2006/relationships" name="Flow">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