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3673" r:id="rId15"/>
    <p:sldMasterId id="2147483674" r:id="rId16"/>
    <p:sldMasterId id="2147483675" r:id="rId17"/>
    <p:sldMasterId id="2147483676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</p:sldIdLst>
  <p:sldSz cy="6858000" cx="9144000"/>
  <p:notesSz cx="6858000" cy="9144000"/>
  <p:embeddedFontLst>
    <p:embeddedFont>
      <p:font typeface="Constanti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.xml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1" Type="http://schemas.openxmlformats.org/officeDocument/2006/relationships/theme" Target="theme/theme1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28" Type="http://schemas.openxmlformats.org/officeDocument/2006/relationships/font" Target="fonts/Constantia-regular.fntdata"/><Relationship Id="rId27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onstantia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Constantia-boldItalic.fntdata"/><Relationship Id="rId30" Type="http://schemas.openxmlformats.org/officeDocument/2006/relationships/font" Target="fonts/Constantia-italic.fnt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23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3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idx="1" type="body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AFD5DF"/>
              </a:buClr>
              <a:buSzPts val="5600"/>
              <a:buFont typeface="Calibri"/>
              <a:buNone/>
              <a:defRPr b="1" sz="5600">
                <a:solidFill>
                  <a:srgbClr val="AFD5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8C7B7"/>
              </a:buClr>
              <a:buSzPts val="5600"/>
              <a:buFont typeface="Calibri"/>
              <a:buNone/>
              <a:defRPr b="1" sz="5600" cap="none">
                <a:solidFill>
                  <a:srgbClr val="C8C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5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5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9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6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0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theme" Target="../theme/theme1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6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9" name="Google Shape;9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DFDF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18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58" name="Google Shape;158;p1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2" name="Google Shape;16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1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1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20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73" name="Google Shape;173;p20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2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77" name="Google Shape;1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2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/>
          <p:nvPr/>
        </p:nvSpPr>
        <p:spPr>
          <a:xfrm flipH="1" rot="-10380000">
            <a:off x="3165475" y="1108075"/>
            <a:ext cx="5257800" cy="4114800"/>
          </a:xfrm>
          <a:custGeom>
            <a:rect b="b" l="l" r="r" t="t"/>
            <a:pathLst>
              <a:path extrusionOk="0" h="4114800" w="5257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98485" dir="7500041" dist="38499" sy="100079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/>
          <p:nvPr/>
        </p:nvSpPr>
        <p:spPr>
          <a:xfrm flipH="1" rot="-10380000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63500" dir="12899787" dist="6350">
              <a:srgbClr val="80808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2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4" name="Google Shape;19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2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22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24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208" name="Google Shape;208;p2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2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2" name="Google Shape;21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6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225" name="Google Shape;225;p2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2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9" name="Google Shape;22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2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8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242" name="Google Shape;242;p2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2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46" name="Google Shape;2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2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26" name="Google Shape;26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DFDF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5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42" name="Google Shape;42;p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63" name="Google Shape;63;p7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64" name="Google Shape;64;p7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/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8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70" name="Google Shape;70;p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0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87" name="Google Shape;87;p10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1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200"/>
              <a:buFont typeface="Arial"/>
              <a:buNone/>
              <a:defRPr b="0" i="0" sz="1200" u="none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2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04" name="Google Shape;104;p1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8" name="Google Shape;10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4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22" name="Google Shape;122;p1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4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77E">
                  <a:alpha val="44705"/>
                </a:srgbClr>
              </a:gs>
              <a:gs pos="100000">
                <a:srgbClr val="8CC0C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99A3"/>
              </a:gs>
              <a:gs pos="80000">
                <a:srgbClr val="96B896"/>
              </a:gs>
              <a:gs pos="100000">
                <a:srgbClr val="96B896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16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42" name="Google Shape;142;p1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1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0BEAF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6" name="Google Shape;1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1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551"/>
              </a:buClr>
              <a:buSzPts val="1200"/>
              <a:buFont typeface="Arial"/>
              <a:buNone/>
              <a:defRPr b="0" i="0" sz="1200" u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type="title"/>
          </p:nvPr>
        </p:nvSpPr>
        <p:spPr>
          <a:xfrm>
            <a:off x="1066800" y="884237"/>
            <a:ext cx="6172200" cy="1935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</a:pPr>
            <a:r>
              <a:rPr b="0" i="0" lang="en-US" sz="5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Nigella </a:t>
            </a:r>
            <a:r>
              <a:rPr b="0" i="0" lang="en-US" sz="5000" u="none">
                <a:solidFill>
                  <a:srgbClr val="9D3232"/>
                </a:solidFill>
                <a:latin typeface="Arial"/>
                <a:ea typeface="Arial"/>
                <a:cs typeface="Arial"/>
                <a:sym typeface="Arial"/>
              </a:rPr>
              <a:t>seeds </a:t>
            </a:r>
            <a:b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Black Cumin seeds</a:t>
            </a:r>
            <a:br>
              <a:rPr b="0" i="0" lang="en-US" sz="5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حبة البركة </a:t>
            </a:r>
            <a:endParaRPr/>
          </a:p>
        </p:txBody>
      </p:sp>
      <p:sp>
        <p:nvSpPr>
          <p:cNvPr id="259" name="Google Shape;259;p30"/>
          <p:cNvSpPr txBox="1"/>
          <p:nvPr>
            <p:ph idx="1" type="body"/>
          </p:nvPr>
        </p:nvSpPr>
        <p:spPr>
          <a:xfrm>
            <a:off x="533400" y="3352800"/>
            <a:ext cx="8229600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</a:pPr>
            <a:r>
              <a:rPr b="0" i="1" lang="en-US" sz="2600" u="none" cap="none" strike="noStrike">
                <a:solidFill>
                  <a:srgbClr val="375439"/>
                </a:solidFill>
                <a:latin typeface="Constantia"/>
                <a:ea typeface="Constantia"/>
                <a:cs typeface="Constantia"/>
                <a:sym typeface="Constantia"/>
              </a:rPr>
              <a:t>Nigella sativa </a:t>
            </a:r>
            <a:endParaRPr/>
          </a:p>
          <a:p>
            <a:pPr indent="-116204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Contains Glycosides, Bitter principles: </a:t>
            </a:r>
            <a:r>
              <a:rPr b="0" i="0" lang="en-US" sz="2600" u="none" cap="none" strike="noStrike">
                <a:solidFill>
                  <a:srgbClr val="0000FF"/>
                </a:solidFill>
                <a:latin typeface="Constantia"/>
                <a:ea typeface="Constantia"/>
                <a:cs typeface="Constantia"/>
                <a:sym typeface="Constantia"/>
              </a:rPr>
              <a:t>Nigellin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6204" lvl="0" marL="273050" marR="0" rtl="0" algn="l">
              <a:spcBef>
                <a:spcPts val="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http://www.lalaessentialoils.com/pcat-gifs/products-large2/black-cumin-seed-oil1-2.jpg" id="265" name="Google Shape;26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uses of nigella oil</a:t>
            </a:r>
            <a:endParaRPr/>
          </a:p>
        </p:txBody>
      </p:sp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228600" y="175260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Treatment of Whopping cough.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Bronchitis.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Expectorant.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Treatment of hemorrhoids.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Demulcent.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nigella seeds uses</a:t>
            </a:r>
            <a:endParaRPr/>
          </a:p>
        </p:txBody>
      </p:sp>
      <p:sp>
        <p:nvSpPr>
          <p:cNvPr id="277" name="Google Shape;277;p33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Antispasmodic.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Improve memory.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Diuretic.</a:t>
            </a:r>
            <a:endParaRPr/>
          </a:p>
          <a:p>
            <a:pPr indent="-609600" lvl="0" marL="6096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Lactogenic.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/>
          <p:nvPr>
            <p:ph type="title"/>
          </p:nvPr>
        </p:nvSpPr>
        <p:spPr>
          <a:xfrm>
            <a:off x="381000" y="990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Sesame </a:t>
            </a:r>
            <a:r>
              <a:rPr b="0" i="0" lang="en-US" sz="5000" u="none">
                <a:solidFill>
                  <a:srgbClr val="9D3232"/>
                </a:solidFill>
                <a:latin typeface="Calibri"/>
                <a:ea typeface="Calibri"/>
                <a:cs typeface="Calibri"/>
                <a:sym typeface="Calibri"/>
              </a:rPr>
              <a:t>seeds </a:t>
            </a:r>
            <a:endParaRPr/>
          </a:p>
        </p:txBody>
      </p:sp>
      <p:sp>
        <p:nvSpPr>
          <p:cNvPr id="283" name="Google Shape;283;p34"/>
          <p:cNvSpPr txBox="1"/>
          <p:nvPr>
            <p:ph idx="1" type="body"/>
          </p:nvPr>
        </p:nvSpPr>
        <p:spPr>
          <a:xfrm>
            <a:off x="228600" y="2438400"/>
            <a:ext cx="8915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</a:pPr>
            <a:r>
              <a:rPr b="0" i="1" lang="en-US" sz="2600" u="none" cap="none" strike="noStrike">
                <a:solidFill>
                  <a:srgbClr val="375439"/>
                </a:solidFill>
                <a:latin typeface="Constantia"/>
                <a:ea typeface="Constantia"/>
                <a:cs typeface="Constantia"/>
                <a:sym typeface="Constantia"/>
              </a:rPr>
              <a:t>Sesamum indicum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Contains: Fixed oil, Phenolic substance (</a:t>
            </a:r>
            <a:r>
              <a:rPr b="0" i="0" lang="en-US" sz="2600" u="none" cap="none" strike="noStrike">
                <a:solidFill>
                  <a:srgbClr val="0000FF"/>
                </a:solidFill>
                <a:latin typeface="Constantia"/>
                <a:ea typeface="Constantia"/>
                <a:cs typeface="Constantia"/>
                <a:sym typeface="Constantia"/>
              </a:rPr>
              <a:t>sesamol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), Proteins, Mucilage.</a:t>
            </a:r>
            <a:endParaRPr/>
          </a:p>
          <a:p>
            <a:pPr indent="-116204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8001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8CDD7"/>
              </a:buClr>
              <a:buSzPts val="3040"/>
              <a:buFont typeface="Noto Sans Symbols"/>
              <a:buNone/>
            </a:pPr>
            <a:r>
              <a:t/>
            </a:r>
            <a:endParaRPr b="0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8CDD7"/>
              </a:buClr>
              <a:buSzPts val="3040"/>
              <a:buFont typeface="Noto Sans Symbols"/>
              <a:buNone/>
            </a:pPr>
            <a:r>
              <a:t/>
            </a:r>
            <a:endParaRPr b="0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010" lvl="0" marL="273050" marR="0" rtl="0" algn="l">
              <a:spcBef>
                <a:spcPts val="640"/>
              </a:spcBef>
              <a:spcAft>
                <a:spcPts val="0"/>
              </a:spcAft>
              <a:buClr>
                <a:srgbClr val="A8CDD7"/>
              </a:buClr>
              <a:buSzPts val="3040"/>
              <a:buFont typeface="Noto Sans Symbols"/>
              <a:buNone/>
            </a:pPr>
            <a:r>
              <a:t/>
            </a:r>
            <a:endParaRPr b="0" i="1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oeh-129" id="288" name="Google Shape;288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724" l="0" r="0" t="0"/>
          <a:stretch/>
        </p:blipFill>
        <p:spPr>
          <a:xfrm>
            <a:off x="3508375" y="990600"/>
            <a:ext cx="53721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1-06-01 at 1.17.46 PM.png" id="289" name="Google Shape;28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87" y="2667000"/>
            <a:ext cx="3670300" cy="16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idx="1" type="body"/>
          </p:nvPr>
        </p:nvSpPr>
        <p:spPr>
          <a:xfrm>
            <a:off x="304800" y="1066800"/>
            <a:ext cx="8686800" cy="590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Uses of Sesame oil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1. As solvent for certain kinds of oily injections (hormones, steroids, antibiotics )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2. Industrial uses.</a:t>
            </a:r>
            <a:endParaRPr/>
          </a:p>
          <a:p>
            <a:pPr indent="-116204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Char char="⚫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Uses of Sesame seeds 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1.Mild laxative.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2.Demulcent.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3.Nutrient.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4.Lactogeni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idx="1" type="body"/>
          </p:nvPr>
        </p:nvSpPr>
        <p:spPr>
          <a:xfrm>
            <a:off x="457200" y="1905000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8CDD7"/>
              </a:buClr>
              <a:buSzPts val="247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Sesame seeds are exceptionally rich in iron, magnesium, manganese, copper, and calcium) and contain vitamin B1 and vitamin 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7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1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6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2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2_Flow">
  <a:themeElements>
    <a:clrScheme name="default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4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8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2_Flow">
  <a:themeElements>
    <a:clrScheme name="default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9_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