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Constantia"/>
      <p:regular r:id="rId18"/>
      <p:bold r:id="rId19"/>
      <p:italic r:id="rId20"/>
      <p:boldItalic r:id="rId21"/>
    </p:embeddedFon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italic.fntdata"/><Relationship Id="rId11" Type="http://schemas.openxmlformats.org/officeDocument/2006/relationships/slide" Target="slides/slide5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4.xml"/><Relationship Id="rId21" Type="http://schemas.openxmlformats.org/officeDocument/2006/relationships/font" Target="fonts/Constanti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onstanti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nstanti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9EA67E"/>
            </a:gs>
            <a:gs pos="25000">
              <a:srgbClr val="999D79"/>
            </a:gs>
            <a:gs pos="100000">
              <a:srgbClr val="3235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AFD5DF"/>
              </a:buClr>
              <a:buSzPts val="5600"/>
              <a:buFont typeface="Calibri"/>
              <a:buNone/>
              <a:defRPr b="1" sz="5600">
                <a:solidFill>
                  <a:srgbClr val="AFD5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12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2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2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67E">
                  <a:alpha val="44705"/>
                </a:srgbClr>
              </a:gs>
              <a:gs pos="100000">
                <a:srgbClr val="8BBFCD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12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98A1">
                  <a:alpha val="29803"/>
                </a:srgbClr>
              </a:gs>
              <a:gs pos="80000">
                <a:srgbClr val="95B695">
                  <a:alpha val="44705"/>
                </a:srgbClr>
              </a:gs>
              <a:gs pos="100000">
                <a:srgbClr val="95B69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9EA67E"/>
            </a:gs>
            <a:gs pos="25000">
              <a:srgbClr val="999D79"/>
            </a:gs>
            <a:gs pos="100000">
              <a:srgbClr val="3235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AFD5DF"/>
              </a:buClr>
              <a:buSzPts val="5600"/>
              <a:buFont typeface="Calibri"/>
              <a:buNone/>
              <a:defRPr b="1" sz="5600">
                <a:solidFill>
                  <a:srgbClr val="AFD5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9EA67E"/>
            </a:gs>
            <a:gs pos="25000">
              <a:srgbClr val="999D79"/>
            </a:gs>
            <a:gs pos="100000">
              <a:srgbClr val="32351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8C7B7"/>
              </a:buClr>
              <a:buSzPts val="5600"/>
              <a:buFont typeface="Calibri"/>
              <a:buNone/>
              <a:defRPr b="1" sz="5600" cap="none">
                <a:solidFill>
                  <a:srgbClr val="C8C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67E">
                  <a:alpha val="44705"/>
                </a:srgbClr>
              </a:gs>
              <a:gs pos="100000">
                <a:srgbClr val="8BBFCD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98A1">
                  <a:alpha val="29803"/>
                </a:srgbClr>
              </a:gs>
              <a:gs pos="80000">
                <a:srgbClr val="95B695">
                  <a:alpha val="44705"/>
                </a:srgbClr>
              </a:gs>
              <a:gs pos="100000">
                <a:srgbClr val="95B69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FE0D3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7E967E">
                  <a:alpha val="44705"/>
                </a:srgbClr>
              </a:gs>
              <a:gs pos="100000">
                <a:srgbClr val="8BBFCD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98A1">
                  <a:alpha val="29803"/>
                </a:srgbClr>
              </a:gs>
              <a:gs pos="80000">
                <a:srgbClr val="95B695">
                  <a:alpha val="44705"/>
                </a:srgbClr>
              </a:gs>
              <a:gs pos="100000">
                <a:srgbClr val="95B69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62655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93B3B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FD5DF"/>
              </a:buClr>
              <a:buSzPts val="5600"/>
              <a:buFont typeface="Arial Black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Skin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0" y="1935480"/>
            <a:ext cx="7772400" cy="477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Evening primrose oil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i="1" lang="en-US">
                <a:solidFill>
                  <a:schemeClr val="accent1"/>
                </a:solidFill>
              </a:rPr>
              <a:t>Oenothera biennis </a:t>
            </a:r>
            <a:endParaRPr>
              <a:solidFill>
                <a:schemeClr val="accent1"/>
              </a:solidFill>
            </a:endParaRPr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seed oil is used in the treatment of eczema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seed oil contains linoleic acid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oil is taken internally as well as applied externally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Primrose oil has a beneficial effect on itching, crusting, edema and redness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main indications are: atopic eczema (especially in infants), rheumatoid arthritis and premenstrual syndrome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Evening primrose oil is usually taken in conjunction with vitamin E to prevent oxidation</a:t>
            </a:r>
            <a:endParaRPr/>
          </a:p>
        </p:txBody>
      </p:sp>
      <p:pic>
        <p:nvPicPr>
          <p:cNvPr descr="eveningprimrose.jpg"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33333" r="29999" t="0"/>
          <a:stretch/>
        </p:blipFill>
        <p:spPr>
          <a:xfrm>
            <a:off x="7747000" y="3048000"/>
            <a:ext cx="1397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eningprimrose2.jpg" id="172" name="Google Shape;172;p24"/>
          <p:cNvPicPr preferRelativeResize="0"/>
          <p:nvPr/>
        </p:nvPicPr>
        <p:blipFill rotWithShape="1">
          <a:blip r:embed="rId4">
            <a:alphaModFix/>
          </a:blip>
          <a:srcRect b="0" l="25556" r="24444" t="0"/>
          <a:stretch/>
        </p:blipFill>
        <p:spPr>
          <a:xfrm>
            <a:off x="7391400" y="0"/>
            <a:ext cx="152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enthera bienns.jpg" id="173" name="Google Shape;17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0200" y="152400"/>
            <a:ext cx="18478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0" y="1935480"/>
            <a:ext cx="9601200" cy="492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Marigold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i="1" lang="en-US">
                <a:solidFill>
                  <a:srgbClr val="72A376"/>
                </a:solidFill>
              </a:rPr>
              <a:t>Calendula officinalis</a:t>
            </a:r>
            <a:endParaRPr i="1">
              <a:solidFill>
                <a:srgbClr val="72A376"/>
              </a:solidFill>
            </a:endParaRPr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</a:t>
            </a:r>
            <a:r>
              <a:rPr lang="en-US">
                <a:solidFill>
                  <a:srgbClr val="9D3232"/>
                </a:solidFill>
              </a:rPr>
              <a:t>flower heads </a:t>
            </a:r>
            <a:r>
              <a:rPr lang="en-US"/>
              <a:t>and extracts from them are well known for their anti-inflammatory properties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Pharmaceutical uses include inflammatory skin conditions such as topical application for wound healing and after radiotherapy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Both oral and topical application of Calendula flower extract improved healing of wounds in rats and reduced the time needed for re-epithelization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Extracts stimulated proliferation and migration of fibroblasts at low concentrations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essential oil exerts (</a:t>
            </a:r>
            <a:r>
              <a:rPr i="1" lang="en-US"/>
              <a:t>in vitro</a:t>
            </a:r>
            <a:r>
              <a:rPr lang="en-US"/>
              <a:t>) antibacterial and antifungal effects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Immunostimulant effects have been reported for polysaccharide fractions</a:t>
            </a:r>
            <a:endParaRPr i="1"/>
          </a:p>
        </p:txBody>
      </p:sp>
      <p:pic>
        <p:nvPicPr>
          <p:cNvPr descr="Calendula-officinalis-Pot-Marigold-Photos.jpg"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143000"/>
            <a:ext cx="1562100" cy="1181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endula.jpg" id="180" name="Google Shape;1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0" y="914400"/>
            <a:ext cx="2330155" cy="175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The skin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0" y="1935480"/>
            <a:ext cx="91440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Inflammatory and infectious skin diseases have a high prevalence 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Skin infections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solidFill>
                  <a:srgbClr val="00B0F0"/>
                </a:solidFill>
              </a:rPr>
              <a:t>Dry</a:t>
            </a:r>
            <a:r>
              <a:rPr lang="en-US"/>
              <a:t> and itchy skin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solidFill>
                  <a:srgbClr val="00B0F0"/>
                </a:solidFill>
              </a:rPr>
              <a:t>Inflammation</a:t>
            </a:r>
            <a:r>
              <a:rPr lang="en-US"/>
              <a:t> </a:t>
            </a:r>
            <a:br>
              <a:rPr lang="en-US"/>
            </a:br>
            <a:br>
              <a:rPr lang="en-US"/>
            </a:br>
            <a:r>
              <a:rPr lang="en-US"/>
              <a:t>صدفية</a:t>
            </a:r>
            <a:br>
              <a:rPr lang="en-US"/>
            </a:br>
            <a:r>
              <a:rPr lang="en-US"/>
              <a:t>إكزيما</a:t>
            </a:r>
            <a:endParaRPr/>
          </a:p>
          <a:p>
            <a:pPr indent="-246888" lvl="1" marL="6400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0" y="1935480"/>
            <a:ext cx="91440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Dry/itchy skin conditions and eczema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Dry and scaly skin conditions are very common and can arise from many causes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Diagnosis should be carried out initially by a medical practitioner in order to exclude infection, infestation or other serious disorders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Emollients, such as oil-based preparations based on arachis oil, or oat extracts, are usually the first line of treatment</a:t>
            </a:r>
            <a:br>
              <a:rPr lang="en-US"/>
            </a:br>
            <a:r>
              <a:rPr lang="en-US"/>
              <a:t>أي زيت منيح </a:t>
            </a:r>
            <a:br>
              <a:rPr lang="en-US"/>
            </a:br>
            <a:r>
              <a:rPr lang="en-US"/>
              <a:t>ايورفيدا: تزيييت الجسم، بسحب السموم وبعدها بتحمم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0" y="12192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Arachis oil (peanut oil)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Expressed from </a:t>
            </a:r>
            <a:r>
              <a:rPr i="1" lang="en-US">
                <a:solidFill>
                  <a:schemeClr val="accent1"/>
                </a:solidFill>
              </a:rPr>
              <a:t>Arachis hypogaea</a:t>
            </a:r>
            <a:endParaRPr i="1">
              <a:solidFill>
                <a:schemeClr val="accent1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part used of the plant is the </a:t>
            </a:r>
            <a:r>
              <a:rPr lang="en-US">
                <a:solidFill>
                  <a:srgbClr val="9D3232"/>
                </a:solidFill>
              </a:rPr>
              <a:t>seed </a:t>
            </a:r>
            <a:r>
              <a:rPr lang="en-US"/>
              <a:t>and its oil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oil consists mainly of glycerides of </a:t>
            </a:r>
            <a:r>
              <a:rPr lang="en-US">
                <a:solidFill>
                  <a:srgbClr val="3366FF"/>
                </a:solidFill>
              </a:rPr>
              <a:t>oleic </a:t>
            </a:r>
            <a:r>
              <a:rPr lang="en-US">
                <a:solidFill>
                  <a:srgbClr val="0C0C0C"/>
                </a:solidFill>
              </a:rPr>
              <a:t>and </a:t>
            </a:r>
            <a:r>
              <a:rPr lang="en-US">
                <a:solidFill>
                  <a:srgbClr val="3366FF"/>
                </a:solidFill>
              </a:rPr>
              <a:t>linoleic acids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It is an ingredient of emollient creams and bath oils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Peanuts are dangerously allergenic to some individuals, and the oil should be avoided in these patients as a precaution</a:t>
            </a:r>
            <a:endParaRPr/>
          </a:p>
        </p:txBody>
      </p:sp>
      <p:pic>
        <p:nvPicPr>
          <p:cNvPr descr="arachis.jpg"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228600"/>
            <a:ext cx="2314575" cy="1733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achis flower.jpg"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228600"/>
            <a:ext cx="1526709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achis oil.jpg" id="133" name="Google Shape;1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7553" y="4876800"/>
            <a:ext cx="1886447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0" y="990600"/>
            <a:ext cx="8991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/>
              <a:t>Oats 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rPr i="1" lang="en-US">
                <a:solidFill>
                  <a:srgbClr val="365339"/>
                </a:solidFill>
              </a:rPr>
              <a:t>Avena sativa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 widely distributed cereal crop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seeds are crushed to form a coarse powder, which is creamy white in color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Oats contain proteins like avenin, polyphenols known as avenanthramides, starch and soluble polysaccharides like beta-glucans, saponin glycosides including avenacosides A and B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oil contains linoleic acids and vitamin E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Oats are externally emollient, and a colloidal fraction is used in bath preparations for eczema, and itchy or dry skin</a:t>
            </a:r>
            <a:endParaRPr/>
          </a:p>
          <a:p>
            <a:pPr indent="-246888" lvl="1" marL="640080" rtl="0" algn="l">
              <a:spcBef>
                <a:spcPts val="408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Often successful especially if used regularly over a long period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Avenanthramides are the potent antiinflammatory agents that appear to mediate the anti-irritant effects of oats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Avenanthramides reduce  interleukin-8 (IL-8) release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Topical application of avenanthramides mitigated inflammation in murine models of contact hypersensitivity</a:t>
            </a:r>
            <a:br>
              <a:rPr lang="en-US"/>
            </a:br>
            <a:r>
              <a:rPr lang="en-US"/>
              <a:t>Eczema tea tree oil treatment (Jony student)</a:t>
            </a:r>
            <a:endParaRPr/>
          </a:p>
        </p:txBody>
      </p:sp>
      <p:pic>
        <p:nvPicPr>
          <p:cNvPr descr="oat-flour-paleo.jpg"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1010" r="0" t="6061"/>
          <a:stretch/>
        </p:blipFill>
        <p:spPr>
          <a:xfrm>
            <a:off x="6019800" y="0"/>
            <a:ext cx="2286000" cy="144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0" y="1935480"/>
            <a:ext cx="8839200" cy="492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/>
              <a:t>Oats (Cont’d)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Starches and beta-glucans are responsible for the protective and water-holding functions of oat الصفات المرطبة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phenolics confer antioxidant and antiinflammatory activity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Some of the oat phenols are also strong ultraviolet absorbers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Cleansing activity of oat is mostly due to saponins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Oatmeal is a cleanser, moisturizer, soothing, protective anti-inflammatory agent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Ingestion of oats lowers cholesterol levels due to the saponins and polysaccharides</a:t>
            </a:r>
            <a:endParaRPr/>
          </a:p>
        </p:txBody>
      </p:sp>
      <p:pic>
        <p:nvPicPr>
          <p:cNvPr descr="wind hills oatmeal bath.PNG" id="145" name="Google Shape;1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-9144"/>
            <a:ext cx="1752600" cy="233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/>
              <a:t>Inflammatory skin conditions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0" y="1935480"/>
            <a:ext cx="9144000" cy="492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Allergic reactions, psoriasis الصدفية, burns, bruising and general inflammation of skin are common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Severe cases are treated with corticosteroids as well as emollient preparations, ideally under medical supervision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Minor disorders respond well to phytotherapy, with soothing and anti-inflammatory herbal products such as </a:t>
            </a:r>
            <a:r>
              <a:rPr i="1" lang="en-US"/>
              <a:t>Aloe vera, </a:t>
            </a:r>
            <a:r>
              <a:rPr lang="en-US"/>
              <a:t>evening primrose oil, marigold</a:t>
            </a:r>
            <a:br>
              <a:rPr lang="en-US"/>
            </a:br>
            <a:r>
              <a:rPr lang="en-US"/>
              <a:t>كل الزيوت حولنا هي مرطبة Emolient 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0" y="1935480"/>
            <a:ext cx="8991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i="1" lang="en-US">
                <a:solidFill>
                  <a:srgbClr val="008000"/>
                </a:solidFill>
              </a:rPr>
              <a:t>Aloe vera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name ‘aloe vera’ is usually applied to the </a:t>
            </a:r>
            <a:r>
              <a:rPr lang="en-US">
                <a:solidFill>
                  <a:srgbClr val="9D3232"/>
                </a:solidFill>
              </a:rPr>
              <a:t>gel </a:t>
            </a:r>
            <a:r>
              <a:rPr lang="en-US"/>
              <a:t>obtained from the centre of the fleshy</a:t>
            </a:r>
            <a:r>
              <a:rPr lang="en-US">
                <a:solidFill>
                  <a:srgbClr val="9D3232"/>
                </a:solidFill>
              </a:rPr>
              <a:t> leaves </a:t>
            </a:r>
            <a:r>
              <a:rPr lang="en-US"/>
              <a:t>of various species of aloe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en-US"/>
              <a:t>The gel and the leaves are used for burns and other inflammatory skin conditions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i="1" lang="en-US"/>
              <a:t>Aloe vera </a:t>
            </a:r>
            <a:r>
              <a:rPr lang="en-US"/>
              <a:t>is added to shampoo, skin creams, ‘after sun’ preparations (and even washing powder), but normally in concentrations too low to have any therapeutic effect</a:t>
            </a:r>
            <a:br>
              <a:rPr lang="en-US"/>
            </a:br>
            <a:br>
              <a:rPr lang="en-US"/>
            </a:br>
            <a:r>
              <a:rPr lang="en-US"/>
              <a:t>مفيد للشعر، وبنفع يتاكل لمشاكل المعدة وبنفع يكون Laxatives </a:t>
            </a:r>
            <a:endParaRPr/>
          </a:p>
        </p:txBody>
      </p:sp>
      <p:pic>
        <p:nvPicPr>
          <p:cNvPr descr="aloe vera gel.jpg"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81000"/>
            <a:ext cx="194663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oe vera gel2.jpg" id="158" name="Google Shape;15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304800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oe vera.jpg" id="159" name="Google Shape;15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228600"/>
            <a:ext cx="225957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o_vera_gel__94198_zoom.jpg" id="164" name="Google Shape;1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4790" y="0"/>
            <a:ext cx="129921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0" y="2133600"/>
            <a:ext cx="8686800" cy="492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i="1" lang="en-US"/>
              <a:t>Aloe vera 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For dermatological preparations, there is some evidence for antibacterial, anti-inflammatory, emollient and moisturizing effects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polysaccharides are important as soothing and immunostimulating agents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anthraquinone derivatives are antibacterial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Enzymes extracted from aloe vera gel have been shown to be analgesic 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The gel has been reported to be effective in the treatment of stomach and aphthous (mouth) ulcers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Aloe vera gel seems to be helpful in the treatment of burns and to aid wound healing 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Aloe vera cream was found to be at least as effective as 0.1% triamcinolone in reducing the clinical symptoms of psoriasis in a recent study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