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Economica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Lobster"/>
      <p:regular r:id="rId43"/>
    </p:embeddedFont>
    <p:embeddedFont>
      <p:font typeface="Lora"/>
      <p:regular r:id="rId44"/>
      <p:bold r:id="rId45"/>
      <p:italic r:id="rId46"/>
      <p:boldItalic r:id="rId47"/>
    </p:embeddedFont>
    <p:embeddedFont>
      <p:font typeface="Pacifico"/>
      <p:regular r:id="rId48"/>
    </p:embeddedFont>
    <p:embeddedFont>
      <p:font typeface="EB Garamond"/>
      <p:regular r:id="rId49"/>
      <p:bold r:id="rId50"/>
      <p:italic r:id="rId51"/>
      <p:boldItalic r:id="rId52"/>
    </p:embeddedFont>
    <p:embeddedFont>
      <p:font typeface="Oswald"/>
      <p:regular r:id="rId53"/>
      <p:bold r:id="rId54"/>
    </p:embeddedFont>
    <p:embeddedFont>
      <p:font typeface="Open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Lora-regular.fntdata"/><Relationship Id="rId43" Type="http://schemas.openxmlformats.org/officeDocument/2006/relationships/font" Target="fonts/Lobster-regular.fntdata"/><Relationship Id="rId46" Type="http://schemas.openxmlformats.org/officeDocument/2006/relationships/font" Target="fonts/Lora-italic.fntdata"/><Relationship Id="rId45" Type="http://schemas.openxmlformats.org/officeDocument/2006/relationships/font" Target="fonts/Lor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acifico-regular.fntdata"/><Relationship Id="rId47" Type="http://schemas.openxmlformats.org/officeDocument/2006/relationships/font" Target="fonts/Lora-boldItalic.fntdata"/><Relationship Id="rId49" Type="http://schemas.openxmlformats.org/officeDocument/2006/relationships/font" Target="fonts/EBGaramo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Economica-regular.fntdata"/><Relationship Id="rId34" Type="http://schemas.openxmlformats.org/officeDocument/2006/relationships/slide" Target="slides/slide29.xml"/><Relationship Id="rId37" Type="http://schemas.openxmlformats.org/officeDocument/2006/relationships/font" Target="fonts/Economica-italic.fntdata"/><Relationship Id="rId36" Type="http://schemas.openxmlformats.org/officeDocument/2006/relationships/font" Target="fonts/Economica-bold.fntdata"/><Relationship Id="rId39" Type="http://schemas.openxmlformats.org/officeDocument/2006/relationships/font" Target="fonts/Roboto-regular.fntdata"/><Relationship Id="rId38" Type="http://schemas.openxmlformats.org/officeDocument/2006/relationships/font" Target="fonts/Economica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EBGaramond-italic.fntdata"/><Relationship Id="rId50" Type="http://schemas.openxmlformats.org/officeDocument/2006/relationships/font" Target="fonts/EBGaramond-bold.fntdata"/><Relationship Id="rId53" Type="http://schemas.openxmlformats.org/officeDocument/2006/relationships/font" Target="fonts/Oswald-regular.fntdata"/><Relationship Id="rId52" Type="http://schemas.openxmlformats.org/officeDocument/2006/relationships/font" Target="fonts/EBGaramond-boldItalic.fntdata"/><Relationship Id="rId11" Type="http://schemas.openxmlformats.org/officeDocument/2006/relationships/slide" Target="slides/slide6.xml"/><Relationship Id="rId55" Type="http://schemas.openxmlformats.org/officeDocument/2006/relationships/font" Target="fonts/OpenSans-regular.fntdata"/><Relationship Id="rId10" Type="http://schemas.openxmlformats.org/officeDocument/2006/relationships/slide" Target="slides/slide5.xml"/><Relationship Id="rId54" Type="http://schemas.openxmlformats.org/officeDocument/2006/relationships/font" Target="fonts/Oswald-bold.fntdata"/><Relationship Id="rId13" Type="http://schemas.openxmlformats.org/officeDocument/2006/relationships/slide" Target="slides/slide8.xml"/><Relationship Id="rId57" Type="http://schemas.openxmlformats.org/officeDocument/2006/relationships/font" Target="fonts/OpenSans-italic.fntdata"/><Relationship Id="rId12" Type="http://schemas.openxmlformats.org/officeDocument/2006/relationships/slide" Target="slides/slide7.xml"/><Relationship Id="rId56" Type="http://schemas.openxmlformats.org/officeDocument/2006/relationships/font" Target="fonts/Open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Warfarin , Aspirin, Clopidogrel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Herps and Animals</a:t>
            </a:r>
            <a:br>
              <a:rPr lang="en-GB"/>
            </a:br>
            <a:br>
              <a:rPr lang="en-GB"/>
            </a:br>
            <a:r>
              <a:rPr lang="en-GB"/>
              <a:t>Cat and Plants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1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53;p1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12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5" name="Google Shape;55;p12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6" name="Google Shape;56;p1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5" name="Google Shape;35;p8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5" Type="http://schemas.openxmlformats.org/officeDocument/2006/relationships/image" Target="../media/image2.jp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Relationship Id="rId4" Type="http://schemas.openxmlformats.org/officeDocument/2006/relationships/image" Target="../media/image41.png"/><Relationship Id="rId5" Type="http://schemas.openxmlformats.org/officeDocument/2006/relationships/image" Target="../media/image30.jpg"/><Relationship Id="rId6" Type="http://schemas.openxmlformats.org/officeDocument/2006/relationships/image" Target="../media/image32.png"/><Relationship Id="rId7" Type="http://schemas.openxmlformats.org/officeDocument/2006/relationships/image" Target="../media/image35.jpg"/><Relationship Id="rId8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Relationship Id="rId4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0" l="7138" r="7147" t="0"/>
          <a:stretch/>
        </p:blipFill>
        <p:spPr>
          <a:xfrm>
            <a:off x="-924570" y="-4056786"/>
            <a:ext cx="3316900" cy="386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2180" y="-3661350"/>
            <a:ext cx="2728025" cy="20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0709" y="-3291578"/>
            <a:ext cx="3316887" cy="288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6">
            <a:alphaModFix amt="72000"/>
          </a:blip>
          <a:srcRect b="0" l="0" r="0" t="0"/>
          <a:stretch/>
        </p:blipFill>
        <p:spPr>
          <a:xfrm>
            <a:off x="1" y="5547303"/>
            <a:ext cx="51434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>
            <p:ph type="ctrTitle"/>
          </p:nvPr>
        </p:nvSpPr>
        <p:spPr>
          <a:xfrm rot="560">
            <a:off x="2731207" y="783309"/>
            <a:ext cx="3681600" cy="3576900"/>
          </a:xfrm>
          <a:prstGeom prst="rect">
            <a:avLst/>
          </a:prstGeom>
          <a:noFill/>
          <a:ln>
            <a:noFill/>
          </a:ln>
          <a:effectLst>
            <a:outerShdw rotWithShape="0" algn="bl" dist="28575">
              <a:srgbClr val="85200C">
                <a:alpha val="93725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5400">
                <a:solidFill>
                  <a:schemeClr val="lt2"/>
                </a:solidFill>
              </a:rPr>
              <a:t>Rosemary</a:t>
            </a:r>
            <a:endParaRPr b="1" sz="54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5400">
                <a:solidFill>
                  <a:schemeClr val="lt2"/>
                </a:solidFill>
              </a:rPr>
              <a:t> اكليل الجبل 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7">
            <a:alphaModFix/>
          </a:blip>
          <a:srcRect b="26069" l="0" r="0" t="2064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4940" y="5379302"/>
            <a:ext cx="4762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9">
            <a:alphaModFix amt="88000"/>
          </a:blip>
          <a:srcRect b="25833" l="0" r="0" t="20877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7222500" y="561800"/>
            <a:ext cx="1329000" cy="1331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410175" y="3029150"/>
            <a:ext cx="1329000" cy="1331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7222500" y="3029175"/>
            <a:ext cx="1329000" cy="1331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410176" y="561775"/>
            <a:ext cx="1329000" cy="1331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570970" y="885046"/>
            <a:ext cx="1007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Aseel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Aljamal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570975" y="3352400"/>
            <a:ext cx="1007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Jony 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Bajjali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383300" y="845984"/>
            <a:ext cx="1007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Israa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Mafarjeh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7278150" y="3352400"/>
            <a:ext cx="121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Muhammad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 Musleh</a:t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 amt="52999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reflection blurRad="0" dir="0" dist="0" endA="0" fadeDir="5400012" kx="0" rotWithShape="0" algn="bl" stA="69000" stPos="0" sy="-100000" ky="0"/>
          </a:effectLst>
        </p:spPr>
      </p:pic>
      <p:cxnSp>
        <p:nvCxnSpPr>
          <p:cNvPr id="180" name="Google Shape;180;p22"/>
          <p:cNvCxnSpPr/>
          <p:nvPr/>
        </p:nvCxnSpPr>
        <p:spPr>
          <a:xfrm>
            <a:off x="4828614" y="609917"/>
            <a:ext cx="1827721" cy="0"/>
          </a:xfrm>
          <a:prstGeom prst="straightConnector1">
            <a:avLst/>
          </a:prstGeom>
          <a:noFill/>
          <a:ln cap="flat" cmpd="sng" w="9525">
            <a:solidFill>
              <a:srgbClr val="BDBDBD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>
              <a:srgbClr val="00FF00">
                <a:alpha val="64705"/>
              </a:srgbClr>
            </a:outerShdw>
          </a:effectLst>
        </p:spPr>
      </p:cxnSp>
      <p:sp>
        <p:nvSpPr>
          <p:cNvPr id="181" name="Google Shape;181;p22"/>
          <p:cNvSpPr/>
          <p:nvPr/>
        </p:nvSpPr>
        <p:spPr>
          <a:xfrm>
            <a:off x="6469820" y="446866"/>
            <a:ext cx="219632" cy="322000"/>
          </a:xfrm>
          <a:prstGeom prst="ellipse">
            <a:avLst/>
          </a:prstGeom>
          <a:solidFill>
            <a:srgbClr val="0B7140"/>
          </a:solidFill>
          <a:ln>
            <a:noFill/>
          </a:ln>
          <a:effectLst>
            <a:outerShdw blurRad="285750" rotWithShape="0" algn="bl">
              <a:srgbClr val="00FF00">
                <a:alpha val="6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6442774" y="352658"/>
            <a:ext cx="273710" cy="508087"/>
          </a:xfrm>
          <a:prstGeom prst="rect">
            <a:avLst/>
          </a:prstGeom>
          <a:noFill/>
          <a:ln>
            <a:noFill/>
          </a:ln>
          <a:effectLst>
            <a:outerShdw blurRad="285750" rotWithShape="0" algn="bl">
              <a:srgbClr val="00FF00">
                <a:alpha val="6470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22"/>
          <p:cNvGrpSpPr/>
          <p:nvPr/>
        </p:nvGrpSpPr>
        <p:grpSpPr>
          <a:xfrm>
            <a:off x="13" y="-27"/>
            <a:ext cx="9144258" cy="4194510"/>
            <a:chOff x="13" y="-27"/>
            <a:chExt cx="9144258" cy="4194510"/>
          </a:xfrm>
        </p:grpSpPr>
        <p:sp>
          <p:nvSpPr>
            <p:cNvPr id="184" name="Google Shape;184;p22"/>
            <p:cNvSpPr txBox="1"/>
            <p:nvPr/>
          </p:nvSpPr>
          <p:spPr>
            <a:xfrm>
              <a:off x="6701156" y="-27"/>
              <a:ext cx="2352581" cy="1213466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>
                <a:srgbClr val="00FF00">
                  <a:alpha val="6470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GB" sz="14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Species- Officinails</a:t>
              </a:r>
              <a:endParaRPr b="1" i="0" sz="1400" u="none" cap="none" strike="noStrik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GB" sz="8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  <a:endParaRPr b="1" i="0" sz="800" u="none" cap="none" strike="noStrike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85" name="Google Shape;185;p22"/>
            <p:cNvGrpSpPr/>
            <p:nvPr/>
          </p:nvGrpSpPr>
          <p:grpSpPr>
            <a:xfrm>
              <a:off x="5405065" y="1381940"/>
              <a:ext cx="3648801" cy="1213349"/>
              <a:chOff x="5064450" y="2086423"/>
              <a:chExt cx="3378206" cy="819000"/>
            </a:xfrm>
          </p:grpSpPr>
          <p:cxnSp>
            <p:nvCxnSpPr>
              <p:cNvPr id="186" name="Google Shape;186;p22"/>
              <p:cNvCxnSpPr/>
              <p:nvPr/>
            </p:nvCxnSpPr>
            <p:spPr>
              <a:xfrm>
                <a:off x="5064450" y="2460069"/>
                <a:ext cx="1119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DBDB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</p:cxnSp>
          <p:sp>
            <p:nvSpPr>
              <p:cNvPr id="187" name="Google Shape;187;p22"/>
              <p:cNvSpPr/>
              <p:nvPr/>
            </p:nvSpPr>
            <p:spPr>
              <a:xfrm>
                <a:off x="6014671" y="2353882"/>
                <a:ext cx="198600" cy="198300"/>
              </a:xfrm>
              <a:prstGeom prst="ellipse">
                <a:avLst/>
              </a:prstGeom>
              <a:solidFill>
                <a:srgbClr val="0B7743"/>
              </a:solidFill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2"/>
              <p:cNvSpPr txBox="1"/>
              <p:nvPr/>
            </p:nvSpPr>
            <p:spPr>
              <a:xfrm>
                <a:off x="5991690" y="2295028"/>
                <a:ext cx="247500" cy="312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2"/>
              <p:cNvSpPr txBox="1"/>
              <p:nvPr/>
            </p:nvSpPr>
            <p:spPr>
              <a:xfrm>
                <a:off x="6223856" y="2086423"/>
                <a:ext cx="2218800" cy="819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274E1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Family-Lamiacceae</a:t>
                </a:r>
                <a:endParaRPr b="1" i="0" sz="14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1" i="0" sz="800" u="none" cap="none" strike="noStrike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0" name="Google Shape;190;p22"/>
            <p:cNvGrpSpPr/>
            <p:nvPr/>
          </p:nvGrpSpPr>
          <p:grpSpPr>
            <a:xfrm>
              <a:off x="5955593" y="2981134"/>
              <a:ext cx="3188678" cy="1213349"/>
              <a:chOff x="5574150" y="3083461"/>
              <a:chExt cx="2952206" cy="819000"/>
            </a:xfrm>
          </p:grpSpPr>
          <p:cxnSp>
            <p:nvCxnSpPr>
              <p:cNvPr id="191" name="Google Shape;191;p22"/>
              <p:cNvCxnSpPr/>
              <p:nvPr/>
            </p:nvCxnSpPr>
            <p:spPr>
              <a:xfrm>
                <a:off x="5574150" y="3449448"/>
                <a:ext cx="609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DBDB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</p:cxnSp>
          <p:sp>
            <p:nvSpPr>
              <p:cNvPr id="192" name="Google Shape;192;p22"/>
              <p:cNvSpPr/>
              <p:nvPr/>
            </p:nvSpPr>
            <p:spPr>
              <a:xfrm>
                <a:off x="6014671" y="3349032"/>
                <a:ext cx="198600" cy="198300"/>
              </a:xfrm>
              <a:prstGeom prst="ellipse">
                <a:avLst/>
              </a:prstGeom>
              <a:solidFill>
                <a:srgbClr val="0E9453"/>
              </a:solidFill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2"/>
              <p:cNvSpPr txBox="1"/>
              <p:nvPr/>
            </p:nvSpPr>
            <p:spPr>
              <a:xfrm>
                <a:off x="5991690" y="3291115"/>
                <a:ext cx="247500" cy="312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2"/>
              <p:cNvSpPr txBox="1"/>
              <p:nvPr/>
            </p:nvSpPr>
            <p:spPr>
              <a:xfrm>
                <a:off x="6223856" y="3083461"/>
                <a:ext cx="2302500" cy="819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274E1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Kingdom-Plantae</a:t>
                </a:r>
                <a:endParaRPr b="1" i="0" sz="10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95" name="Google Shape;195;p22"/>
            <p:cNvGrpSpPr/>
            <p:nvPr/>
          </p:nvGrpSpPr>
          <p:grpSpPr>
            <a:xfrm>
              <a:off x="13" y="742421"/>
              <a:ext cx="4116547" cy="1393351"/>
              <a:chOff x="401560" y="1672399"/>
              <a:chExt cx="3811265" cy="940500"/>
            </a:xfrm>
          </p:grpSpPr>
          <p:cxnSp>
            <p:nvCxnSpPr>
              <p:cNvPr id="196" name="Google Shape;196;p22"/>
              <p:cNvCxnSpPr/>
              <p:nvPr/>
            </p:nvCxnSpPr>
            <p:spPr>
              <a:xfrm rot="10800000">
                <a:off x="2921325" y="2046050"/>
                <a:ext cx="12915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DBDB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</p:cxnSp>
          <p:sp>
            <p:nvSpPr>
              <p:cNvPr id="197" name="Google Shape;197;p22"/>
              <p:cNvSpPr/>
              <p:nvPr/>
            </p:nvSpPr>
            <p:spPr>
              <a:xfrm>
                <a:off x="2874851" y="1943786"/>
                <a:ext cx="198600" cy="198300"/>
              </a:xfrm>
              <a:prstGeom prst="ellipse">
                <a:avLst/>
              </a:prstGeom>
              <a:solidFill>
                <a:srgbClr val="0B7140"/>
              </a:solidFill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2"/>
              <p:cNvSpPr txBox="1"/>
              <p:nvPr/>
            </p:nvSpPr>
            <p:spPr>
              <a:xfrm>
                <a:off x="2849841" y="1884747"/>
                <a:ext cx="247500" cy="312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4</a:t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2"/>
              <p:cNvSpPr txBox="1"/>
              <p:nvPr/>
            </p:nvSpPr>
            <p:spPr>
              <a:xfrm>
                <a:off x="401560" y="1672399"/>
                <a:ext cx="2469900" cy="9405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274E1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Genus-Rosmarinus</a:t>
                </a:r>
                <a:endParaRPr b="1" i="0" sz="14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indent="0" lvl="0" marL="0" marR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1" i="0" sz="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00" name="Google Shape;200;p22"/>
            <p:cNvGrpSpPr/>
            <p:nvPr/>
          </p:nvGrpSpPr>
          <p:grpSpPr>
            <a:xfrm>
              <a:off x="246460" y="2101796"/>
              <a:ext cx="3387262" cy="1213349"/>
              <a:chOff x="629731" y="2507601"/>
              <a:chExt cx="3136064" cy="819000"/>
            </a:xfrm>
          </p:grpSpPr>
          <p:cxnSp>
            <p:nvCxnSpPr>
              <p:cNvPr id="201" name="Google Shape;201;p22"/>
              <p:cNvCxnSpPr/>
              <p:nvPr/>
            </p:nvCxnSpPr>
            <p:spPr>
              <a:xfrm rot="10800000">
                <a:off x="2915895" y="2881250"/>
                <a:ext cx="849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DBDBD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</p:cxnSp>
          <p:sp>
            <p:nvSpPr>
              <p:cNvPr id="202" name="Google Shape;202;p22"/>
              <p:cNvSpPr/>
              <p:nvPr/>
            </p:nvSpPr>
            <p:spPr>
              <a:xfrm>
                <a:off x="2874851" y="2780836"/>
                <a:ext cx="198600" cy="198300"/>
              </a:xfrm>
              <a:prstGeom prst="ellipse">
                <a:avLst/>
              </a:prstGeom>
              <a:solidFill>
                <a:srgbClr val="0C8148"/>
              </a:solidFill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2"/>
              <p:cNvSpPr txBox="1"/>
              <p:nvPr/>
            </p:nvSpPr>
            <p:spPr>
              <a:xfrm>
                <a:off x="2849841" y="2724795"/>
                <a:ext cx="247500" cy="3129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GB" sz="1200" u="none" cap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  <a:endParaRPr b="1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2"/>
              <p:cNvSpPr txBox="1"/>
              <p:nvPr/>
            </p:nvSpPr>
            <p:spPr>
              <a:xfrm>
                <a:off x="629731" y="2507601"/>
                <a:ext cx="2241600" cy="819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0" rotWithShape="0" algn="bl">
                  <a:srgbClr val="00FF00">
                    <a:alpha val="64705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GB" sz="1400" u="none" cap="none" strike="noStrike">
                    <a:solidFill>
                      <a:srgbClr val="274E13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Order-Lamiales</a:t>
                </a:r>
                <a:endParaRPr b="1" i="0" sz="14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indent="0" lvl="0" marL="0" marR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t/>
                </a:r>
                <a:endParaRPr b="1" i="0" sz="800" u="none" cap="none" strike="noStrike">
                  <a:solidFill>
                    <a:srgbClr val="274E13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205" name="Google Shape;205;p22"/>
          <p:cNvGrpSpPr/>
          <p:nvPr/>
        </p:nvGrpSpPr>
        <p:grpSpPr>
          <a:xfrm>
            <a:off x="2761248" y="185032"/>
            <a:ext cx="3790433" cy="4825790"/>
            <a:chOff x="3318063" y="1368287"/>
            <a:chExt cx="2408000" cy="2993481"/>
          </a:xfrm>
        </p:grpSpPr>
        <p:sp>
          <p:nvSpPr>
            <p:cNvPr id="206" name="Google Shape;206;p22"/>
            <p:cNvSpPr/>
            <p:nvPr/>
          </p:nvSpPr>
          <p:spPr>
            <a:xfrm>
              <a:off x="3595785" y="2775241"/>
              <a:ext cx="1853168" cy="9191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07" name="Google Shape;207;p22"/>
            <p:cNvSpPr/>
            <p:nvPr/>
          </p:nvSpPr>
          <p:spPr>
            <a:xfrm>
              <a:off x="3318063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85631"/>
            </a:solidFill>
            <a:ln>
              <a:noFill/>
            </a:ln>
          </p:spPr>
        </p:sp>
        <p:sp>
          <p:nvSpPr>
            <p:cNvPr id="208" name="Google Shape;208;p22"/>
            <p:cNvSpPr/>
            <p:nvPr/>
          </p:nvSpPr>
          <p:spPr>
            <a:xfrm flipH="1">
              <a:off x="4522196" y="3194383"/>
              <a:ext cx="1203867" cy="1167385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E9453"/>
            </a:solidFill>
            <a:ln>
              <a:noFill/>
            </a:ln>
          </p:spPr>
        </p:sp>
        <p:sp>
          <p:nvSpPr>
            <p:cNvPr id="209" name="Google Shape;209;p22"/>
            <p:cNvSpPr/>
            <p:nvPr/>
          </p:nvSpPr>
          <p:spPr>
            <a:xfrm>
              <a:off x="3844034" y="2401368"/>
              <a:ext cx="1356545" cy="672851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10" name="Google Shape;210;p22"/>
            <p:cNvSpPr/>
            <p:nvPr/>
          </p:nvSpPr>
          <p:spPr>
            <a:xfrm>
              <a:off x="3930892" y="2272397"/>
              <a:ext cx="1175304" cy="581421"/>
            </a:xfrm>
            <a:custGeom>
              <a:rect b="b" l="l" r="r" t="t"/>
              <a:pathLst>
                <a:path extrusionOk="0" h="16300" w="49248">
                  <a:moveTo>
                    <a:pt x="0" y="7554"/>
                  </a:moveTo>
                  <a:lnTo>
                    <a:pt x="24649" y="16300"/>
                  </a:lnTo>
                  <a:lnTo>
                    <a:pt x="49248" y="7604"/>
                  </a:lnTo>
                  <a:lnTo>
                    <a:pt x="2459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11" name="Google Shape;211;p22"/>
            <p:cNvSpPr/>
            <p:nvPr/>
          </p:nvSpPr>
          <p:spPr>
            <a:xfrm>
              <a:off x="4052837" y="2081437"/>
              <a:ext cx="931314" cy="460727"/>
            </a:xfrm>
            <a:custGeom>
              <a:rect b="b" l="l" r="r" t="t"/>
              <a:pathLst>
                <a:path extrusionOk="0" h="12970" w="39012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12" name="Google Shape;212;p22"/>
            <p:cNvSpPr/>
            <p:nvPr/>
          </p:nvSpPr>
          <p:spPr>
            <a:xfrm>
              <a:off x="4233144" y="1787006"/>
              <a:ext cx="573183" cy="289305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213" name="Google Shape;213;p22"/>
            <p:cNvSpPr/>
            <p:nvPr/>
          </p:nvSpPr>
          <p:spPr>
            <a:xfrm>
              <a:off x="3640743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85631"/>
            </a:solidFill>
            <a:ln>
              <a:noFill/>
            </a:ln>
          </p:spPr>
        </p:sp>
        <p:sp>
          <p:nvSpPr>
            <p:cNvPr id="214" name="Google Shape;214;p22"/>
            <p:cNvSpPr/>
            <p:nvPr/>
          </p:nvSpPr>
          <p:spPr>
            <a:xfrm>
              <a:off x="3964720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gradFill>
              <a:gsLst>
                <a:gs pos="0">
                  <a:srgbClr val="FFCA37"/>
                </a:gs>
                <a:gs pos="100000">
                  <a:srgbClr val="AD810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215" name="Google Shape;215;p22"/>
            <p:cNvSpPr/>
            <p:nvPr/>
          </p:nvSpPr>
          <p:spPr>
            <a:xfrm flipH="1">
              <a:off x="4518736" y="2291507"/>
              <a:ext cx="555203" cy="453658"/>
            </a:xfrm>
            <a:custGeom>
              <a:rect b="b" l="l" r="r" t="t"/>
              <a:pathLst>
                <a:path extrusionOk="0" h="12771" w="23257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</p:spPr>
        </p:sp>
        <p:sp>
          <p:nvSpPr>
            <p:cNvPr id="216" name="Google Shape;216;p22"/>
            <p:cNvSpPr/>
            <p:nvPr/>
          </p:nvSpPr>
          <p:spPr>
            <a:xfrm>
              <a:off x="4084537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85631"/>
            </a:solidFill>
            <a:ln>
              <a:noFill/>
            </a:ln>
          </p:spPr>
        </p:sp>
        <p:sp>
          <p:nvSpPr>
            <p:cNvPr id="217" name="Google Shape;217;p22"/>
            <p:cNvSpPr/>
            <p:nvPr/>
          </p:nvSpPr>
          <p:spPr>
            <a:xfrm flipH="1">
              <a:off x="4518735" y="1922553"/>
              <a:ext cx="435387" cy="501365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B7140"/>
            </a:solidFill>
            <a:ln>
              <a:noFill/>
            </a:ln>
          </p:spPr>
        </p:sp>
        <p:sp>
          <p:nvSpPr>
            <p:cNvPr id="218" name="Google Shape;218;p22"/>
            <p:cNvSpPr/>
            <p:nvPr/>
          </p:nvSpPr>
          <p:spPr>
            <a:xfrm>
              <a:off x="4266040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85631"/>
            </a:solidFill>
            <a:ln>
              <a:noFill/>
            </a:ln>
          </p:spPr>
        </p:sp>
        <p:sp>
          <p:nvSpPr>
            <p:cNvPr id="219" name="Google Shape;219;p22"/>
            <p:cNvSpPr/>
            <p:nvPr/>
          </p:nvSpPr>
          <p:spPr>
            <a:xfrm flipH="1">
              <a:off x="4518734" y="1368287"/>
              <a:ext cx="253884" cy="593119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B7140"/>
            </a:solidFill>
            <a:ln>
              <a:noFill/>
            </a:ln>
          </p:spPr>
        </p:sp>
        <p:sp>
          <p:nvSpPr>
            <p:cNvPr id="220" name="Google Shape;220;p22"/>
            <p:cNvSpPr/>
            <p:nvPr/>
          </p:nvSpPr>
          <p:spPr>
            <a:xfrm>
              <a:off x="3877348" y="2290728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085631"/>
            </a:solidFill>
            <a:ln>
              <a:noFill/>
            </a:ln>
          </p:spPr>
        </p:sp>
        <p:sp>
          <p:nvSpPr>
            <p:cNvPr id="221" name="Google Shape;221;p22"/>
            <p:cNvSpPr/>
            <p:nvPr/>
          </p:nvSpPr>
          <p:spPr>
            <a:xfrm flipH="1">
              <a:off x="4518572" y="2291772"/>
              <a:ext cx="642683" cy="657851"/>
            </a:xfrm>
            <a:custGeom>
              <a:rect b="b" l="l" r="r" t="t"/>
              <a:pathLst>
                <a:path extrusionOk="0" h="46623" w="65016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0B7743"/>
            </a:solidFill>
            <a:ln>
              <a:noFill/>
            </a:ln>
          </p:spPr>
        </p:sp>
        <p:sp>
          <p:nvSpPr>
            <p:cNvPr id="222" name="Google Shape;222;p22"/>
            <p:cNvSpPr/>
            <p:nvPr/>
          </p:nvSpPr>
          <p:spPr>
            <a:xfrm flipH="1">
              <a:off x="4522009" y="2708179"/>
              <a:ext cx="881371" cy="854431"/>
            </a:xfrm>
            <a:custGeom>
              <a:rect b="b" l="l" r="r" t="t"/>
              <a:pathLst>
                <a:path extrusionOk="0" h="20822" w="31954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C8148"/>
            </a:solidFill>
            <a:ln>
              <a:noFill/>
            </a:ln>
          </p:spPr>
        </p:sp>
      </p:grpSp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 amt="65000"/>
          </a:blip>
          <a:srcRect b="0" l="7138" r="7147" t="0"/>
          <a:stretch/>
        </p:blipFill>
        <p:spPr>
          <a:xfrm rot="398618">
            <a:off x="2875819" y="1002797"/>
            <a:ext cx="3392338" cy="3957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>
            <p:ph type="title"/>
          </p:nvPr>
        </p:nvSpPr>
        <p:spPr>
          <a:xfrm>
            <a:off x="0" y="315925"/>
            <a:ext cx="341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500">
                <a:solidFill>
                  <a:srgbClr val="FFFFFF"/>
                </a:solidFill>
                <a:highlight>
                  <a:srgbClr val="38761D"/>
                </a:highlight>
                <a:latin typeface="Oswald"/>
                <a:ea typeface="Oswald"/>
                <a:cs typeface="Oswald"/>
                <a:sym typeface="Oswald"/>
              </a:rPr>
              <a:t>Active Ingredients </a:t>
            </a:r>
            <a:endParaRPr sz="3500">
              <a:solidFill>
                <a:srgbClr val="FFFFFF"/>
              </a:solidFill>
              <a:highlight>
                <a:srgbClr val="38761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9" name="Google Shape;229;p23"/>
          <p:cNvSpPr txBox="1"/>
          <p:nvPr>
            <p:ph idx="1" type="body"/>
          </p:nvPr>
        </p:nvSpPr>
        <p:spPr>
          <a:xfrm>
            <a:off x="550942" y="1147225"/>
            <a:ext cx="2311800" cy="38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1-Cineol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2-Pinenes ( </a:t>
            </a:r>
            <a:r>
              <a:rPr b="1" lang="en-GB" sz="1900">
                <a:solidFill>
                  <a:srgbClr val="38761D"/>
                </a:solidFill>
                <a:latin typeface="EB Garamond"/>
                <a:ea typeface="EB Garamond"/>
                <a:cs typeface="EB Garamond"/>
                <a:sym typeface="EB Garamond"/>
              </a:rPr>
              <a:t>α, β</a:t>
            </a: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)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3-Camphor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4- Camphene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5- Myrcene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6- Limonene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7-Linalol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8-Terpineol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9-Octanone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10-Bornyl acetate</a:t>
            </a:r>
            <a:b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19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11- Others</a:t>
            </a:r>
            <a:endParaRPr sz="19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3596" y="362475"/>
            <a:ext cx="5599349" cy="44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4218" y="5333126"/>
            <a:ext cx="4095574" cy="45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4"/>
          <p:cNvPicPr preferRelativeResize="0"/>
          <p:nvPr/>
        </p:nvPicPr>
        <p:blipFill rotWithShape="1">
          <a:blip r:embed="rId3">
            <a:alphaModFix/>
          </a:blip>
          <a:srcRect b="7487" l="0" r="0" t="14012"/>
          <a:stretch/>
        </p:blipFill>
        <p:spPr>
          <a:xfrm>
            <a:off x="0" y="-157975"/>
            <a:ext cx="7024425" cy="595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b="7480" l="0" r="69826" t="14019"/>
          <a:stretch/>
        </p:blipFill>
        <p:spPr>
          <a:xfrm>
            <a:off x="7024425" y="-157975"/>
            <a:ext cx="2119575" cy="595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 rotWithShape="1">
          <a:blip r:embed="rId4">
            <a:alphaModFix/>
          </a:blip>
          <a:srcRect b="21050" l="0" r="0" t="12605"/>
          <a:stretch/>
        </p:blipFill>
        <p:spPr>
          <a:xfrm>
            <a:off x="0" y="448712"/>
            <a:ext cx="5438626" cy="424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 rotWithShape="1">
          <a:blip r:embed="rId4">
            <a:alphaModFix/>
          </a:blip>
          <a:srcRect b="5003" l="20392" r="19558" t="81118"/>
          <a:stretch/>
        </p:blipFill>
        <p:spPr>
          <a:xfrm>
            <a:off x="5279575" y="2706650"/>
            <a:ext cx="3265950" cy="888151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p24"/>
          <p:cNvSpPr txBox="1"/>
          <p:nvPr/>
        </p:nvSpPr>
        <p:spPr>
          <a:xfrm>
            <a:off x="3343251" y="674246"/>
            <a:ext cx="7198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D9EAD3"/>
                </a:solidFill>
                <a:highlight>
                  <a:srgbClr val="38761D"/>
                </a:highlight>
                <a:latin typeface="Lora"/>
                <a:ea typeface="Lora"/>
                <a:cs typeface="Lora"/>
                <a:sym typeface="Lora"/>
              </a:rPr>
              <a:t>Reported R. Officinalis compounds</a:t>
            </a:r>
            <a:endParaRPr b="1" i="0" sz="1800" u="none" cap="none" strike="noStrike">
              <a:solidFill>
                <a:srgbClr val="D9EAD3"/>
              </a:solidFill>
              <a:highlight>
                <a:srgbClr val="38761D"/>
              </a:highlight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D9EAD3"/>
                </a:solidFill>
                <a:highlight>
                  <a:srgbClr val="38761D"/>
                </a:highlight>
                <a:latin typeface="Lora"/>
                <a:ea typeface="Lora"/>
                <a:cs typeface="Lora"/>
                <a:sym typeface="Lora"/>
              </a:rPr>
              <a:t> biological activity</a:t>
            </a:r>
            <a:r>
              <a:rPr b="0" i="0" lang="en-GB" sz="1800" u="none" cap="none" strike="noStrike">
                <a:solidFill>
                  <a:srgbClr val="D9EAD3"/>
                </a:solidFill>
                <a:highlight>
                  <a:srgbClr val="38761D"/>
                </a:highlight>
                <a:latin typeface="Lora"/>
                <a:ea typeface="Lora"/>
                <a:cs typeface="Lora"/>
                <a:sym typeface="Lora"/>
              </a:rPr>
              <a:t> </a:t>
            </a:r>
            <a:endParaRPr b="0" i="0" sz="1800" u="none" cap="none" strike="noStrike">
              <a:solidFill>
                <a:srgbClr val="D9EAD3"/>
              </a:solidFill>
              <a:highlight>
                <a:srgbClr val="38761D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5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0" y="-41875"/>
            <a:ext cx="9144000" cy="5295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25"/>
          <p:cNvGrpSpPr/>
          <p:nvPr/>
        </p:nvGrpSpPr>
        <p:grpSpPr>
          <a:xfrm>
            <a:off x="-8" y="1582828"/>
            <a:ext cx="4036590" cy="3713142"/>
            <a:chOff x="2256567" y="677103"/>
            <a:chExt cx="4036590" cy="3713142"/>
          </a:xfrm>
        </p:grpSpPr>
        <p:sp>
          <p:nvSpPr>
            <p:cNvPr id="247" name="Google Shape;247;p25"/>
            <p:cNvSpPr/>
            <p:nvPr/>
          </p:nvSpPr>
          <p:spPr>
            <a:xfrm rot="-6596854">
              <a:off x="3738209" y="3414742"/>
              <a:ext cx="826591" cy="875367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 rot="-6598779">
              <a:off x="2908238" y="2317580"/>
              <a:ext cx="1277487" cy="1297889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25"/>
          <p:cNvGrpSpPr/>
          <p:nvPr/>
        </p:nvGrpSpPr>
        <p:grpSpPr>
          <a:xfrm>
            <a:off x="6701966" y="396075"/>
            <a:ext cx="2212285" cy="2175682"/>
            <a:chOff x="6703794" y="-9"/>
            <a:chExt cx="2440200" cy="2440200"/>
          </a:xfrm>
        </p:grpSpPr>
        <p:sp>
          <p:nvSpPr>
            <p:cNvPr id="254" name="Google Shape;254;p25"/>
            <p:cNvSpPr/>
            <p:nvPr/>
          </p:nvSpPr>
          <p:spPr>
            <a:xfrm>
              <a:off x="6703794" y="-9"/>
              <a:ext cx="2440200" cy="2440200"/>
            </a:xfrm>
            <a:prstGeom prst="ellipse">
              <a:avLst/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228600" rotWithShape="0" algn="tl" dir="14940000" dist="50800">
                <a:srgbClr val="000000">
                  <a:alpha val="9098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255" name="Google Shape;255;p25"/>
            <p:cNvSpPr txBox="1"/>
            <p:nvPr/>
          </p:nvSpPr>
          <p:spPr>
            <a:xfrm>
              <a:off x="7299442" y="964338"/>
              <a:ext cx="1248900" cy="511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14940000" dist="19050">
                <a:srgbClr val="000000">
                  <a:alpha val="9098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GB" sz="26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  Uses</a:t>
              </a:r>
              <a:endParaRPr b="1" i="0" sz="26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256" name="Google Shape;256;p25"/>
          <p:cNvSpPr txBox="1"/>
          <p:nvPr/>
        </p:nvSpPr>
        <p:spPr>
          <a:xfrm>
            <a:off x="2236450" y="2175600"/>
            <a:ext cx="1423800" cy="94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Cosmetics</a:t>
            </a:r>
            <a:endParaRPr b="0" i="0" sz="19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703800" y="3492875"/>
            <a:ext cx="1243500" cy="94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Herbal Food Tea</a:t>
            </a:r>
            <a:endParaRPr b="0" i="0" sz="1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1482931" y="4337041"/>
            <a:ext cx="855900" cy="75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Magic</a:t>
            </a:r>
            <a:endParaRPr b="0" i="0" sz="10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9" name="Google Shape;259;p25"/>
          <p:cNvSpPr/>
          <p:nvPr/>
        </p:nvSpPr>
        <p:spPr>
          <a:xfrm>
            <a:off x="4560625" y="1481100"/>
            <a:ext cx="1617300" cy="16392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228600" rotWithShape="0" algn="tl" dir="14940000" dist="50800">
              <a:srgbClr val="000000">
                <a:alpha val="9098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0" name="Google Shape;260;p25"/>
          <p:cNvSpPr txBox="1"/>
          <p:nvPr/>
        </p:nvSpPr>
        <p:spPr>
          <a:xfrm>
            <a:off x="4797025" y="1921054"/>
            <a:ext cx="1144500" cy="75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Medical</a:t>
            </a:r>
            <a:endParaRPr b="1" i="0" sz="23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solidFill>
                  <a:srgbClr val="274E13"/>
                </a:solidFill>
                <a:highlight>
                  <a:srgbClr val="D9EAD3"/>
                </a:highlight>
                <a:latin typeface="Oswald"/>
                <a:ea typeface="Oswald"/>
                <a:cs typeface="Oswald"/>
                <a:sym typeface="Oswald"/>
              </a:rPr>
              <a:t>Medical</a:t>
            </a:r>
            <a:endParaRPr>
              <a:solidFill>
                <a:srgbClr val="274E13"/>
              </a:solidFill>
              <a:highlight>
                <a:srgbClr val="D9EAD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6" name="Google Shape;266;p26"/>
          <p:cNvSpPr txBox="1"/>
          <p:nvPr>
            <p:ph idx="1" type="body"/>
          </p:nvPr>
        </p:nvSpPr>
        <p:spPr>
          <a:xfrm>
            <a:off x="215500" y="1225225"/>
            <a:ext cx="8616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b="1" lang="en-GB" sz="17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1- </a:t>
            </a: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Anti-inflammatory 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2- Analgesic (Management of Pain)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3- Antimicrobial and Antiseptic-Preservative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4- Antioxidant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5- </a:t>
            </a:r>
            <a:r>
              <a:rPr b="1" lang="en-GB" sz="17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Neuroprotective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6- Astringent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7- Improve memory and Concentration 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8- Increase alertness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9- Improve Digestion</a:t>
            </a: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b="1" lang="en-GB" sz="17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b="1" sz="1700">
              <a:solidFill>
                <a:srgbClr val="38761D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7" name="Google Shape;267;p26"/>
          <p:cNvPicPr preferRelativeResize="0"/>
          <p:nvPr/>
        </p:nvPicPr>
        <p:blipFill rotWithShape="1">
          <a:blip r:embed="rId3">
            <a:alphaModFix/>
          </a:blip>
          <a:srcRect b="0" l="-1870" r="1870" t="0"/>
          <a:stretch/>
        </p:blipFill>
        <p:spPr>
          <a:xfrm>
            <a:off x="4572000" y="1225225"/>
            <a:ext cx="4414901" cy="25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16972" r="17116" t="0"/>
          <a:stretch/>
        </p:blipFill>
        <p:spPr>
          <a:xfrm>
            <a:off x="1927725" y="0"/>
            <a:ext cx="527730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 amt="72000"/>
          </a:blip>
          <a:srcRect b="-1208" l="-4717" r="66145" t="1210"/>
          <a:stretch/>
        </p:blipFill>
        <p:spPr>
          <a:xfrm>
            <a:off x="-519371" y="-1744575"/>
            <a:ext cx="3583076" cy="86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4">
            <a:alphaModFix amt="72000"/>
          </a:blip>
          <a:srcRect b="-1208" l="66466" r="-3506" t="1210"/>
          <a:stretch/>
        </p:blipFill>
        <p:spPr>
          <a:xfrm>
            <a:off x="6219770" y="-1744570"/>
            <a:ext cx="3440950" cy="863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8"/>
          <p:cNvPicPr preferRelativeResize="0"/>
          <p:nvPr/>
        </p:nvPicPr>
        <p:blipFill rotWithShape="1">
          <a:blip r:embed="rId3">
            <a:alphaModFix/>
          </a:blip>
          <a:srcRect b="23581" l="4479" r="4479" t="0"/>
          <a:stretch/>
        </p:blipFill>
        <p:spPr>
          <a:xfrm rot="-2">
            <a:off x="-42449" y="3"/>
            <a:ext cx="9228874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>
            <p:ph type="title"/>
          </p:nvPr>
        </p:nvSpPr>
        <p:spPr>
          <a:xfrm>
            <a:off x="1146156" y="337620"/>
            <a:ext cx="268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4500">
                <a:solidFill>
                  <a:srgbClr val="38761D"/>
                </a:solidFill>
                <a:highlight>
                  <a:srgbClr val="D9EAD3"/>
                </a:highlight>
              </a:rPr>
              <a:t>Cosmetics</a:t>
            </a:r>
            <a:endParaRPr sz="4500">
              <a:solidFill>
                <a:srgbClr val="38761D"/>
              </a:solidFill>
              <a:highlight>
                <a:srgbClr val="D9EAD3"/>
              </a:highlight>
            </a:endParaRPr>
          </a:p>
        </p:txBody>
      </p:sp>
      <p:sp>
        <p:nvSpPr>
          <p:cNvPr id="281" name="Google Shape;281;p28"/>
          <p:cNvSpPr txBox="1"/>
          <p:nvPr>
            <p:ph idx="1" type="body"/>
          </p:nvPr>
        </p:nvSpPr>
        <p:spPr>
          <a:xfrm>
            <a:off x="1000030" y="1539710"/>
            <a:ext cx="4047600" cy="34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1- Skin conditioning agents</a:t>
            </a: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2- Household sprays and Perfumes</a:t>
            </a: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3- Hand Products, Eye Shadow, Bath Soaps, Detergents (Leaf Extract)</a:t>
            </a: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4- Deodorant (Flower, Leaf, Stem)</a:t>
            </a: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5- Baby lotion (Leaf extract)</a:t>
            </a:r>
            <a:br>
              <a:rPr b="1" lang="en-GB" sz="1600">
                <a:solidFill>
                  <a:srgbClr val="38761D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160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 rotWithShape="1">
          <a:blip r:embed="rId4">
            <a:alphaModFix/>
          </a:blip>
          <a:srcRect b="-27477" l="-34195" r="-32693" t="-2072"/>
          <a:stretch/>
        </p:blipFill>
        <p:spPr>
          <a:xfrm>
            <a:off x="4350900" y="794050"/>
            <a:ext cx="4793100" cy="3474300"/>
          </a:xfrm>
          <a:prstGeom prst="quadArrowCallout">
            <a:avLst>
              <a:gd fmla="val 15403" name="adj1"/>
              <a:gd fmla="val 8853" name="adj2"/>
              <a:gd fmla="val 13562" name="adj3"/>
              <a:gd fmla="val 58299" name="adj4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5">
            <a:alphaModFix/>
          </a:blip>
          <a:srcRect b="3394" l="7194" r="6521" t="5853"/>
          <a:stretch/>
        </p:blipFill>
        <p:spPr>
          <a:xfrm>
            <a:off x="6613050" y="965496"/>
            <a:ext cx="268800" cy="574200"/>
          </a:xfrm>
          <a:prstGeom prst="roundRect">
            <a:avLst>
              <a:gd fmla="val 25088" name="adj"/>
            </a:avLst>
          </a:prstGeom>
          <a:noFill/>
          <a:ln>
            <a:noFill/>
          </a:ln>
        </p:spPr>
      </p:pic>
      <p:pic>
        <p:nvPicPr>
          <p:cNvPr id="284" name="Google Shape;28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1078" y="3512445"/>
            <a:ext cx="512738" cy="6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7">
            <a:alphaModFix/>
          </a:blip>
          <a:srcRect b="0" l="31533" r="31528" t="5258"/>
          <a:stretch/>
        </p:blipFill>
        <p:spPr>
          <a:xfrm rot="5400000">
            <a:off x="8423925" y="2154425"/>
            <a:ext cx="335700" cy="786600"/>
          </a:xfrm>
          <a:prstGeom prst="roundRect">
            <a:avLst>
              <a:gd fmla="val 22334" name="adj"/>
            </a:avLst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8">
            <a:alphaModFix/>
          </a:blip>
          <a:srcRect b="39311" l="44803" r="44806" t="39876"/>
          <a:stretch/>
        </p:blipFill>
        <p:spPr>
          <a:xfrm rot="-5400000">
            <a:off x="4846918" y="2046550"/>
            <a:ext cx="290400" cy="969300"/>
          </a:xfrm>
          <a:prstGeom prst="roundRect">
            <a:avLst>
              <a:gd fmla="val 3888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Herbal Food </a:t>
            </a:r>
            <a:endParaRPr/>
          </a:p>
        </p:txBody>
      </p:sp>
      <p:sp>
        <p:nvSpPr>
          <p:cNvPr id="292" name="Google Shape;292;p29"/>
          <p:cNvSpPr txBox="1"/>
          <p:nvPr>
            <p:ph idx="1" type="body"/>
          </p:nvPr>
        </p:nvSpPr>
        <p:spPr>
          <a:xfrm>
            <a:off x="311700" y="13114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1- With meat </a:t>
            </a:r>
            <a:br>
              <a:rPr lang="en-GB" sz="1600">
                <a:latin typeface="Arial"/>
                <a:ea typeface="Arial"/>
                <a:cs typeface="Arial"/>
                <a:sym typeface="Arial"/>
              </a:rPr>
            </a:br>
            <a:r>
              <a:rPr lang="en-GB" sz="1600">
                <a:latin typeface="Arial"/>
                <a:ea typeface="Arial"/>
                <a:cs typeface="Arial"/>
                <a:sym typeface="Arial"/>
              </a:rPr>
              <a:t>2- S</a:t>
            </a:r>
            <a: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oups</a:t>
            </a: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3- Salads</a:t>
            </a: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1"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-Storage methods</a:t>
            </a: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1"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Freeze </a:t>
            </a:r>
            <a:endParaRPr b="1"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Dry </a:t>
            </a:r>
            <a:endParaRPr b="1"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Infusion</a:t>
            </a:r>
            <a:endParaRPr b="1"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SzPts val="1800"/>
              <a:buNone/>
            </a:pPr>
            <a:b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6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Fresh rosemary will keep for about 1 week in the refrigerator</a:t>
            </a:r>
            <a:endParaRPr sz="16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9"/>
          <p:cNvPicPr preferRelativeResize="0"/>
          <p:nvPr/>
        </p:nvPicPr>
        <p:blipFill rotWithShape="1">
          <a:blip r:embed="rId3">
            <a:alphaModFix/>
          </a:blip>
          <a:srcRect b="0" l="9564" r="9573" t="4370"/>
          <a:stretch/>
        </p:blipFill>
        <p:spPr>
          <a:xfrm>
            <a:off x="6038569" y="691050"/>
            <a:ext cx="2554500" cy="3021000"/>
          </a:xfrm>
          <a:prstGeom prst="dodecagon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650" y="516246"/>
            <a:ext cx="2554500" cy="3651000"/>
          </a:xfrm>
          <a:prstGeom prst="dodecag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30"/>
          <p:cNvGrpSpPr/>
          <p:nvPr/>
        </p:nvGrpSpPr>
        <p:grpSpPr>
          <a:xfrm>
            <a:off x="2166055" y="243785"/>
            <a:ext cx="4514996" cy="4517667"/>
            <a:chOff x="2902488" y="902232"/>
            <a:chExt cx="3339000" cy="3339000"/>
          </a:xfrm>
        </p:grpSpPr>
        <p:sp>
          <p:nvSpPr>
            <p:cNvPr id="300" name="Google Shape;300;p30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1D7E7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fmla="val 2689583" name="adj1"/>
                <a:gd fmla="val 13510993" name="adj2"/>
              </a:avLst>
            </a:prstGeom>
            <a:solidFill>
              <a:srgbClr val="83E3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30"/>
          <p:cNvGrpSpPr/>
          <p:nvPr/>
        </p:nvGrpSpPr>
        <p:grpSpPr>
          <a:xfrm>
            <a:off x="3108457" y="1274165"/>
            <a:ext cx="2477069" cy="2456913"/>
            <a:chOff x="3664038" y="1663782"/>
            <a:chExt cx="1815900" cy="1815900"/>
          </a:xfrm>
        </p:grpSpPr>
        <p:sp>
          <p:nvSpPr>
            <p:cNvPr id="303" name="Google Shape;303;p30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rgbClr val="D9EAD3"/>
                  </a:solidFill>
                  <a:highlight>
                    <a:srgbClr val="274E13"/>
                  </a:highlight>
                  <a:latin typeface="Lobster"/>
                  <a:ea typeface="Lobster"/>
                  <a:cs typeface="Lobster"/>
                  <a:sym typeface="Lobster"/>
                </a:rPr>
                <a:t>Interactions</a:t>
              </a:r>
              <a:endParaRPr b="1" i="0" sz="2000" u="none" cap="none" strike="noStrike">
                <a:solidFill>
                  <a:srgbClr val="D9EAD3"/>
                </a:solidFill>
                <a:highlight>
                  <a:srgbClr val="274E13"/>
                </a:highlight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2006661" y="168252"/>
            <a:ext cx="1457677" cy="1445816"/>
            <a:chOff x="2859873" y="853971"/>
            <a:chExt cx="1068600" cy="1068600"/>
          </a:xfrm>
        </p:grpSpPr>
        <p:sp>
          <p:nvSpPr>
            <p:cNvPr id="306" name="Google Shape;306;p30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0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GB" sz="1500" u="none" cap="none" strike="noStrike">
                  <a:solidFill>
                    <a:srgbClr val="D9EAD3"/>
                  </a:solidFill>
                  <a:highlight>
                    <a:srgbClr val="274E13"/>
                  </a:highlight>
                  <a:latin typeface="Lobster"/>
                  <a:ea typeface="Lobster"/>
                  <a:cs typeface="Lobster"/>
                  <a:sym typeface="Lobster"/>
                </a:rPr>
                <a:t>Drug</a:t>
              </a:r>
              <a:endParaRPr b="1" i="0" sz="1500" u="none" cap="none" strike="noStrike">
                <a:solidFill>
                  <a:srgbClr val="D9EAD3"/>
                </a:solidFill>
                <a:highlight>
                  <a:srgbClr val="274E13"/>
                </a:highlight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308" name="Google Shape;308;p30"/>
          <p:cNvGrpSpPr/>
          <p:nvPr/>
        </p:nvGrpSpPr>
        <p:grpSpPr>
          <a:xfrm>
            <a:off x="5223371" y="3399046"/>
            <a:ext cx="1457677" cy="1445816"/>
            <a:chOff x="5214448" y="3234278"/>
            <a:chExt cx="1068600" cy="1068600"/>
          </a:xfrm>
        </p:grpSpPr>
        <p:sp>
          <p:nvSpPr>
            <p:cNvPr id="309" name="Google Shape;309;p30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310" name="Google Shape;310;p30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-GB" sz="1500" u="none" cap="none" strike="noStrike">
                  <a:solidFill>
                    <a:srgbClr val="D9EAD3"/>
                  </a:solidFill>
                  <a:highlight>
                    <a:srgbClr val="274E13"/>
                  </a:highlight>
                  <a:latin typeface="Lobster"/>
                  <a:ea typeface="Lobster"/>
                  <a:cs typeface="Lobster"/>
                  <a:sym typeface="Lobster"/>
                </a:rPr>
                <a:t>Food</a:t>
              </a:r>
              <a:endParaRPr b="1" i="0" sz="1500" u="none" cap="none" strike="noStrike">
                <a:solidFill>
                  <a:srgbClr val="D9EAD3"/>
                </a:solidFill>
                <a:highlight>
                  <a:srgbClr val="274E13"/>
                </a:highlight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640556">
            <a:off x="5854939" y="1128312"/>
            <a:ext cx="3670462" cy="242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159683">
            <a:off x="-1086127" y="1312939"/>
            <a:ext cx="4369679" cy="240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1"/>
          <p:cNvSpPr txBox="1"/>
          <p:nvPr>
            <p:ph type="title"/>
          </p:nvPr>
        </p:nvSpPr>
        <p:spPr>
          <a:xfrm>
            <a:off x="1748075" y="420650"/>
            <a:ext cx="4903500" cy="831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368000" dist="66675">
              <a:srgbClr val="666666">
                <a:alpha val="96862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b="1" sz="41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b="1" sz="41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 b="1" sz="41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4150">
                <a:solidFill>
                  <a:srgbClr val="990000"/>
                </a:solidFill>
              </a:rPr>
              <a:t>Drug</a:t>
            </a:r>
            <a:r>
              <a:rPr b="1" lang="en-GB" sz="4150"/>
              <a:t> &amp; Food  </a:t>
            </a:r>
            <a:r>
              <a:rPr b="1" lang="en-GB" sz="4150">
                <a:solidFill>
                  <a:srgbClr val="38761D"/>
                </a:solidFill>
              </a:rPr>
              <a:t>Interaction</a:t>
            </a:r>
            <a:endParaRPr b="1" sz="4150">
              <a:solidFill>
                <a:srgbClr val="38761D"/>
              </a:solidFill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2174" y="1147225"/>
            <a:ext cx="5924951" cy="283892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13824000" dist="38100">
              <a:srgbClr val="134F5C">
                <a:alpha val="90980"/>
              </a:srgbClr>
            </a:outerShdw>
          </a:effectLst>
        </p:spPr>
      </p:pic>
      <p:sp>
        <p:nvSpPr>
          <p:cNvPr id="320" name="Google Shape;320;p31"/>
          <p:cNvSpPr txBox="1"/>
          <p:nvPr>
            <p:ph idx="1" type="body"/>
          </p:nvPr>
        </p:nvSpPr>
        <p:spPr>
          <a:xfrm>
            <a:off x="204024" y="1364748"/>
            <a:ext cx="1905000" cy="313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240000" dist="114300">
              <a:srgbClr val="F4CCCC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Paracetamol</a:t>
            </a: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ACEI</a:t>
            </a: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Codeine </a:t>
            </a: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endParaRPr sz="2000">
              <a:solidFill>
                <a:srgbClr val="CC0000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Antiplatelet</a:t>
            </a:r>
            <a:b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en-GB" sz="2000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                 Anticoagulants  </a:t>
            </a:r>
            <a:endParaRPr sz="2000">
              <a:solidFill>
                <a:srgbClr val="CC0000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000"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1" name="Google Shape;321;p31"/>
          <p:cNvSpPr txBox="1"/>
          <p:nvPr>
            <p:ph idx="1" type="body"/>
          </p:nvPr>
        </p:nvSpPr>
        <p:spPr>
          <a:xfrm>
            <a:off x="7238997" y="2095182"/>
            <a:ext cx="1905000" cy="278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240000" dist="114300">
              <a:srgbClr val="93C47D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>
                <a:solidFill>
                  <a:srgbClr val="38761D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Rosemary </a:t>
            </a:r>
            <a:endParaRPr sz="2200">
              <a:solidFill>
                <a:srgbClr val="38761D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200">
                <a:solidFill>
                  <a:srgbClr val="38761D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Extract</a:t>
            </a:r>
            <a:endParaRPr sz="2200">
              <a:solidFill>
                <a:srgbClr val="38761D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200">
                <a:solidFill>
                  <a:srgbClr val="38761D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2200">
              <a:solidFill>
                <a:srgbClr val="38761D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2200">
              <a:solidFill>
                <a:srgbClr val="38761D"/>
              </a:solidFill>
              <a:highlight>
                <a:srgbClr val="D0E0E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6560825" y="3419450"/>
            <a:ext cx="177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CC0000"/>
                </a:solidFill>
                <a:highlight>
                  <a:srgbClr val="D0E0E3"/>
                </a:highlight>
                <a:latin typeface="Oswald"/>
                <a:ea typeface="Oswald"/>
                <a:cs typeface="Oswald"/>
                <a:sym typeface="Oswald"/>
              </a:rPr>
              <a:t>Iron Absorption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>
            <p:ph type="title"/>
          </p:nvPr>
        </p:nvSpPr>
        <p:spPr>
          <a:xfrm>
            <a:off x="631500" y="-973425"/>
            <a:ext cx="79833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</a:pPr>
            <a:br>
              <a:rPr lang="en-GB" sz="35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GB" sz="35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GB" sz="35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500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</a:t>
            </a:r>
            <a:r>
              <a:rPr lang="en-GB" sz="3500">
                <a:latin typeface="Times New Roman"/>
                <a:ea typeface="Times New Roman"/>
                <a:cs typeface="Times New Roman"/>
                <a:sym typeface="Times New Roman"/>
              </a:rPr>
              <a:t>nters ^_^ 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5333827" y="1338100"/>
            <a:ext cx="8529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85858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JONY</a:t>
            </a:r>
            <a:endParaRPr b="1" i="0" sz="1600" u="none" cap="none" strike="noStrike">
              <a:solidFill>
                <a:srgbClr val="85858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4"/>
          <p:cNvSpPr txBox="1"/>
          <p:nvPr/>
        </p:nvSpPr>
        <p:spPr>
          <a:xfrm rot="-1519773">
            <a:off x="3980052" y="2998761"/>
            <a:ext cx="1574245" cy="6925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85858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MUHAMMAD</a:t>
            </a:r>
            <a:endParaRPr b="1" i="0" sz="1600" u="none" cap="none" strike="noStrike">
              <a:solidFill>
                <a:srgbClr val="85858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850563" y="1370900"/>
            <a:ext cx="12150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A72A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ASEEL</a:t>
            </a:r>
            <a:endParaRPr b="1" i="0" sz="1600" u="none" cap="none" strike="noStrike">
              <a:solidFill>
                <a:srgbClr val="A72A1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4572000" y="2069826"/>
            <a:ext cx="10608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A72A1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ISRAA</a:t>
            </a:r>
            <a:endParaRPr b="1" i="0" sz="1600" u="none" cap="none" strike="noStrike">
              <a:solidFill>
                <a:srgbClr val="A72A1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4876900" y="-2100422"/>
            <a:ext cx="1309824" cy="975024"/>
          </a:xfrm>
          <a:prstGeom prst="cloud">
            <a:avLst/>
          </a:prstGeom>
          <a:solidFill>
            <a:srgbClr val="FFE599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BF9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/>
          <p:nvPr>
            <p:ph type="title"/>
          </p:nvPr>
        </p:nvSpPr>
        <p:spPr>
          <a:xfrm>
            <a:off x="311698" y="30536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 sz="3900">
                <a:solidFill>
                  <a:srgbClr val="B45F06"/>
                </a:solidFill>
                <a:highlight>
                  <a:srgbClr val="FCE5CD"/>
                </a:highlight>
              </a:rPr>
              <a:t>Safety </a:t>
            </a:r>
            <a:endParaRPr b="1" sz="3900">
              <a:solidFill>
                <a:srgbClr val="B45F06"/>
              </a:solidFill>
              <a:highlight>
                <a:srgbClr val="FCE5CD"/>
              </a:highlight>
            </a:endParaRPr>
          </a:p>
        </p:txBody>
      </p:sp>
      <p:sp>
        <p:nvSpPr>
          <p:cNvPr id="328" name="Google Shape;328;p32"/>
          <p:cNvSpPr txBox="1"/>
          <p:nvPr>
            <p:ph idx="1" type="body"/>
          </p:nvPr>
        </p:nvSpPr>
        <p:spPr>
          <a:xfrm>
            <a:off x="311700" y="1563593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  <a:t>Non-toxic</a:t>
            </a:r>
            <a:b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</a:br>
            <a:b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  <a:t>Non-irritant (Dilution only)</a:t>
            </a:r>
            <a:b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</a:br>
            <a:b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1" lang="en-GB" sz="2200">
                <a:solidFill>
                  <a:srgbClr val="E69138"/>
                </a:solidFill>
                <a:latin typeface="Economica"/>
                <a:ea typeface="Economica"/>
                <a:cs typeface="Economica"/>
                <a:sym typeface="Economica"/>
              </a:rPr>
              <a:t>Non-sensitizing</a:t>
            </a:r>
            <a:endParaRPr b="1" sz="2200">
              <a:solidFill>
                <a:srgbClr val="E69138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29" name="Google Shape;3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5125" y="672475"/>
            <a:ext cx="5067300" cy="3800400"/>
          </a:xfrm>
          <a:prstGeom prst="doubleWave">
            <a:avLst>
              <a:gd fmla="val 2232" name="adj1"/>
              <a:gd fmla="val 785" name="adj2"/>
            </a:avLst>
          </a:prstGeom>
          <a:noFill/>
          <a:ln cap="flat" cmpd="sng" w="952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3059" y="-1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>
            <p:ph idx="1" type="body"/>
          </p:nvPr>
        </p:nvSpPr>
        <p:spPr>
          <a:xfrm>
            <a:off x="439775" y="531575"/>
            <a:ext cx="6382800" cy="3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GB" sz="3600">
                <a:solidFill>
                  <a:schemeClr val="lt1"/>
                </a:solidFill>
                <a:highlight>
                  <a:srgbClr val="F1C232"/>
                </a:highlight>
                <a:latin typeface="Oswald"/>
                <a:ea typeface="Oswald"/>
                <a:cs typeface="Oswald"/>
                <a:sym typeface="Oswald"/>
              </a:rPr>
              <a:t>Non-Toxic Plant</a:t>
            </a:r>
            <a:endParaRPr sz="3600">
              <a:solidFill>
                <a:schemeClr val="lt1"/>
              </a:solidFill>
              <a:highlight>
                <a:srgbClr val="F1C232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br>
              <a:rPr lang="en-GB" sz="2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GB" sz="28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         </a:t>
            </a:r>
            <a:r>
              <a:rPr lang="en-GB" sz="2800">
                <a:solidFill>
                  <a:srgbClr val="BF9000"/>
                </a:solidFill>
                <a:latin typeface="Oswald"/>
                <a:ea typeface="Oswald"/>
                <a:cs typeface="Oswald"/>
                <a:sym typeface="Oswald"/>
              </a:rPr>
              <a:t>High amount</a:t>
            </a:r>
            <a:endParaRPr sz="2800">
              <a:solidFill>
                <a:srgbClr val="BF9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800">
              <a:solidFill>
                <a:srgbClr val="BF9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2800">
                <a:solidFill>
                  <a:srgbClr val="A72A1E"/>
                </a:solidFill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  <a:t>1-Toxic</a:t>
            </a:r>
            <a:endParaRPr sz="2800">
              <a:solidFill>
                <a:srgbClr val="A72A1E"/>
              </a:solidFill>
              <a:highlight>
                <a:srgbClr val="000000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2800">
                <a:solidFill>
                  <a:srgbClr val="A72A1E"/>
                </a:solidFill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  <a:t>2- Abortigenic</a:t>
            </a:r>
            <a:endParaRPr sz="2800">
              <a:solidFill>
                <a:srgbClr val="A72A1E"/>
              </a:solidFill>
              <a:highlight>
                <a:srgbClr val="000000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2800">
                <a:solidFill>
                  <a:srgbClr val="A72A1E"/>
                </a:solidFill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  <a:t>3-Irritant</a:t>
            </a:r>
            <a:r>
              <a:rPr lang="en-GB" sz="2800"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GB" sz="2800">
                <a:solidFill>
                  <a:srgbClr val="249C90"/>
                </a:solidFill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  <a:t>(Camphor)</a:t>
            </a:r>
            <a:br>
              <a:rPr lang="en-GB" sz="2800">
                <a:highlight>
                  <a:srgbClr val="000000"/>
                </a:highlight>
                <a:latin typeface="Oswald"/>
                <a:ea typeface="Oswald"/>
                <a:cs typeface="Oswald"/>
                <a:sym typeface="Oswald"/>
              </a:rPr>
            </a:br>
            <a:br>
              <a:rPr lang="en-GB" sz="2800">
                <a:latin typeface="Oswald"/>
                <a:ea typeface="Oswald"/>
                <a:cs typeface="Oswald"/>
                <a:sym typeface="Oswald"/>
              </a:rPr>
            </a:br>
            <a:br>
              <a:rPr lang="en-GB" sz="2800">
                <a:latin typeface="Oswald"/>
                <a:ea typeface="Oswald"/>
                <a:cs typeface="Oswald"/>
                <a:sym typeface="Oswald"/>
              </a:rPr>
            </a:br>
            <a:r>
              <a:rPr lang="en-GB" sz="2800">
                <a:latin typeface="Oswald"/>
                <a:ea typeface="Oswald"/>
                <a:cs typeface="Oswald"/>
                <a:sym typeface="Oswald"/>
              </a:rPr>
              <a:t> </a:t>
            </a:r>
            <a:endParaRPr sz="2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2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265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5625" y="0"/>
            <a:ext cx="9259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Contraindications </a:t>
            </a:r>
            <a:endParaRPr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2" name="Google Shape;342;p34"/>
          <p:cNvSpPr txBox="1"/>
          <p:nvPr>
            <p:ph idx="1" type="body"/>
          </p:nvPr>
        </p:nvSpPr>
        <p:spPr>
          <a:xfrm>
            <a:off x="311700" y="1475625"/>
            <a:ext cx="8520600" cy="31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1- Some Diseases (Gastroenteritis, Prostatitis, Endometriosis, Epilepsy) 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2- Constipation 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3- Insomnia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4- Hypertension (HTN)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5- Pregnancy (Abortion) &amp; Lactation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6- Hypersensitivity to Essential oil</a:t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7358" y="5347418"/>
            <a:ext cx="3547375" cy="41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>
            <p:ph type="title"/>
          </p:nvPr>
        </p:nvSpPr>
        <p:spPr>
          <a:xfrm>
            <a:off x="0" y="332351"/>
            <a:ext cx="55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4300">
                <a:solidFill>
                  <a:schemeClr val="lt1"/>
                </a:solidFill>
                <a:highlight>
                  <a:srgbClr val="6AA84F"/>
                </a:highlight>
                <a:latin typeface="Oswald"/>
                <a:ea typeface="Oswald"/>
                <a:cs typeface="Oswald"/>
                <a:sym typeface="Oswald"/>
              </a:rPr>
              <a:t>Amazing researches</a:t>
            </a:r>
            <a:endParaRPr sz="4300">
              <a:solidFill>
                <a:schemeClr val="lt1"/>
              </a:solidFill>
              <a:highlight>
                <a:srgbClr val="6AA84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9" name="Google Shape;349;p35"/>
          <p:cNvSpPr txBox="1"/>
          <p:nvPr/>
        </p:nvSpPr>
        <p:spPr>
          <a:xfrm>
            <a:off x="0" y="1256938"/>
            <a:ext cx="5865600" cy="3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1. Preservative (anti-microbial, antiseptic, fungicidal)</a:t>
            </a:r>
            <a:b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2. Anti-proliferative-</a:t>
            </a:r>
            <a:r>
              <a:rPr b="0" i="0" lang="en-GB" sz="1600" u="none" cap="none" strike="noStrike">
                <a:solidFill>
                  <a:srgbClr val="38761D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prophylactic</a:t>
            </a:r>
            <a:br>
              <a:rPr b="0" i="0" lang="en-GB" sz="1600" u="none" cap="none" strike="noStrike">
                <a:solidFill>
                  <a:srgbClr val="38761D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</a:b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3. Neuroprotective ( Carnosic acid, a catechol-type electrophilic compound, protects  neurons through activation of the Keap1/Nrf2 pathway via S-alkylation of targeted cysteines)</a:t>
            </a:r>
            <a:b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4. Neurogenesis (Carnosic acid -  promotes synthesis of nerve growth factor</a:t>
            </a: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Heals nerve endings\ may rejuvenate nerves)</a:t>
            </a:r>
            <a:b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5. Hypoglycemic </a:t>
            </a: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6. Hepatoprotective and Reno-protective</a:t>
            </a:r>
            <a:endParaRPr b="0" i="0" sz="1600" u="none" cap="none" strike="noStrik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 rotWithShape="1">
          <a:blip r:embed="rId4">
            <a:alphaModFix/>
          </a:blip>
          <a:srcRect b="3847" l="-10329" r="-12942" t="-7004"/>
          <a:stretch/>
        </p:blipFill>
        <p:spPr>
          <a:xfrm flipH="1">
            <a:off x="5487296" y="608655"/>
            <a:ext cx="3547500" cy="4334700"/>
          </a:xfrm>
          <a:prstGeom prst="verticalScroll">
            <a:avLst>
              <a:gd fmla="val 8375" name="adj"/>
            </a:avLst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4104000" dist="38100">
              <a:srgbClr val="000000">
                <a:alpha val="77647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50" y="382651"/>
            <a:ext cx="8170575" cy="42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/>
          <p:nvPr>
            <p:ph type="title"/>
          </p:nvPr>
        </p:nvSpPr>
        <p:spPr>
          <a:xfrm>
            <a:off x="1604341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55555"/>
              <a:buNone/>
            </a:pP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Androgenetic </a:t>
            </a:r>
            <a:r>
              <a:rPr b="1" lang="en-GB" sz="3000">
                <a:solidFill>
                  <a:srgbClr val="31313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Alopecia (Baldness) </a:t>
            </a:r>
            <a:endParaRPr b="1" sz="3000"/>
          </a:p>
        </p:txBody>
      </p:sp>
      <p:pic>
        <p:nvPicPr>
          <p:cNvPr id="361" name="Google Shape;361;p37"/>
          <p:cNvPicPr preferRelativeResize="0"/>
          <p:nvPr/>
        </p:nvPicPr>
        <p:blipFill rotWithShape="1">
          <a:blip r:embed="rId3">
            <a:alphaModFix amt="90000"/>
          </a:blip>
          <a:srcRect b="0" l="0" r="0" t="0"/>
          <a:stretch/>
        </p:blipFill>
        <p:spPr>
          <a:xfrm>
            <a:off x="2092107" y="1147225"/>
            <a:ext cx="4388650" cy="38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 txBox="1"/>
          <p:nvPr>
            <p:ph idx="1" type="body"/>
          </p:nvPr>
        </p:nvSpPr>
        <p:spPr>
          <a:xfrm>
            <a:off x="211125" y="109687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/>
              <a:t>-</a:t>
            </a:r>
            <a:r>
              <a:rPr b="1" lang="en-GB"/>
              <a:t>Research Study :-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- </a:t>
            </a:r>
            <a:r>
              <a:rPr b="1" lang="en-GB"/>
              <a:t>Rosemary Oil Vs Minoxidil 2%</a:t>
            </a:r>
            <a:br>
              <a:rPr lang="en-GB"/>
            </a:br>
            <a:br>
              <a:rPr lang="en-GB"/>
            </a:br>
            <a:endParaRPr/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2325" y="1218500"/>
            <a:ext cx="4181674" cy="379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9"/>
          <p:cNvPicPr preferRelativeResize="0"/>
          <p:nvPr/>
        </p:nvPicPr>
        <p:blipFill rotWithShape="1">
          <a:blip r:embed="rId3">
            <a:alphaModFix/>
          </a:blip>
          <a:srcRect b="20113" l="57988" r="6503" t="20918"/>
          <a:stretch/>
        </p:blipFill>
        <p:spPr>
          <a:xfrm>
            <a:off x="215882" y="259829"/>
            <a:ext cx="8361600" cy="478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0"/>
          <p:cNvPicPr preferRelativeResize="0"/>
          <p:nvPr/>
        </p:nvPicPr>
        <p:blipFill rotWithShape="1">
          <a:blip r:embed="rId3">
            <a:alphaModFix/>
          </a:blip>
          <a:srcRect b="-12173" l="1395" r="1713" t="-8249"/>
          <a:stretch/>
        </p:blipFill>
        <p:spPr>
          <a:xfrm>
            <a:off x="41788" y="-149000"/>
            <a:ext cx="9060425" cy="54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1"/>
          <p:cNvPicPr preferRelativeResize="0"/>
          <p:nvPr/>
        </p:nvPicPr>
        <p:blipFill rotWithShape="1">
          <a:blip r:embed="rId3">
            <a:alphaModFix/>
          </a:blip>
          <a:srcRect b="0" l="5766" r="5766" t="0"/>
          <a:stretch/>
        </p:blipFill>
        <p:spPr>
          <a:xfrm>
            <a:off x="135150" y="0"/>
            <a:ext cx="8873699" cy="49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-204525" y="-107375"/>
            <a:ext cx="9420900" cy="5250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4480000" y="580200"/>
            <a:ext cx="3984300" cy="3931500"/>
          </a:xfrm>
          <a:prstGeom prst="ellipse">
            <a:avLst/>
          </a:prstGeom>
          <a:solidFill>
            <a:srgbClr val="8E7CC3"/>
          </a:solidFill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800" y="50400"/>
            <a:ext cx="5042700" cy="5042700"/>
          </a:xfrm>
          <a:prstGeom prst="donut">
            <a:avLst>
              <a:gd fmla="val 2825" name="adj"/>
            </a:avLst>
          </a:prstGeom>
          <a:noFill/>
          <a:ln cap="flat" cmpd="sng" w="38100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" name="Google Shape;96;p15"/>
          <p:cNvSpPr/>
          <p:nvPr/>
        </p:nvSpPr>
        <p:spPr>
          <a:xfrm>
            <a:off x="5370686" y="397253"/>
            <a:ext cx="2166000" cy="2166000"/>
          </a:xfrm>
          <a:prstGeom prst="ellipse">
            <a:avLst/>
          </a:pr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594425" y="580200"/>
            <a:ext cx="1669200" cy="10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Pharmacognosy</a:t>
            </a:r>
            <a:endParaRPr b="0" i="0" sz="14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98" name="Google Shape;98;p15"/>
          <p:cNvGrpSpPr/>
          <p:nvPr/>
        </p:nvGrpSpPr>
        <p:grpSpPr>
          <a:xfrm>
            <a:off x="6398936" y="1132918"/>
            <a:ext cx="2166000" cy="2166000"/>
            <a:chOff x="4648111" y="1143043"/>
            <a:chExt cx="2166000" cy="2166000"/>
          </a:xfrm>
        </p:grpSpPr>
        <p:sp>
          <p:nvSpPr>
            <p:cNvPr id="99" name="Google Shape;99;p15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B4A7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 txBox="1"/>
            <p:nvPr/>
          </p:nvSpPr>
          <p:spPr>
            <a:xfrm>
              <a:off x="5431950" y="1720850"/>
              <a:ext cx="1382100" cy="6102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About Rosemary </a:t>
              </a:r>
              <a:endParaRPr b="0" i="0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01" name="Google Shape;101;p15"/>
          <p:cNvGrpSpPr/>
          <p:nvPr/>
        </p:nvGrpSpPr>
        <p:grpSpPr>
          <a:xfrm>
            <a:off x="5989636" y="2347564"/>
            <a:ext cx="2166000" cy="2166000"/>
            <a:chOff x="4238812" y="2357689"/>
            <a:chExt cx="2166000" cy="2166000"/>
          </a:xfrm>
        </p:grpSpPr>
        <p:sp>
          <p:nvSpPr>
            <p:cNvPr id="102" name="Google Shape;102;p15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 txBox="1"/>
            <p:nvPr/>
          </p:nvSpPr>
          <p:spPr>
            <a:xfrm>
              <a:off x="5047899" y="3185174"/>
              <a:ext cx="1225800" cy="7071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Uses</a:t>
              </a:r>
              <a:endParaRPr b="0" i="0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04" name="Google Shape;104;p15"/>
          <p:cNvGrpSpPr/>
          <p:nvPr/>
        </p:nvGrpSpPr>
        <p:grpSpPr>
          <a:xfrm>
            <a:off x="4734026" y="2347665"/>
            <a:ext cx="2166000" cy="2166000"/>
            <a:chOff x="2983201" y="2357790"/>
            <a:chExt cx="2166000" cy="2166000"/>
          </a:xfrm>
        </p:grpSpPr>
        <p:sp>
          <p:nvSpPr>
            <p:cNvPr id="105" name="Google Shape;105;p15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Interactions</a:t>
              </a:r>
              <a:endParaRPr b="0" i="0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grpSp>
        <p:nvGrpSpPr>
          <p:cNvPr id="107" name="Google Shape;107;p15"/>
          <p:cNvGrpSpPr/>
          <p:nvPr/>
        </p:nvGrpSpPr>
        <p:grpSpPr>
          <a:xfrm>
            <a:off x="4342552" y="1132937"/>
            <a:ext cx="2166000" cy="2166000"/>
            <a:chOff x="2591728" y="1143062"/>
            <a:chExt cx="2166000" cy="2166000"/>
          </a:xfrm>
        </p:grpSpPr>
        <p:sp>
          <p:nvSpPr>
            <p:cNvPr id="108" name="Google Shape;108;p15"/>
            <p:cNvSpPr/>
            <p:nvPr/>
          </p:nvSpPr>
          <p:spPr>
            <a:xfrm>
              <a:off x="2591728" y="1143062"/>
              <a:ext cx="2166000" cy="21660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2821181" y="1794787"/>
              <a:ext cx="1328400" cy="661500"/>
            </a:xfrm>
            <a:prstGeom prst="rect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Researches </a:t>
              </a:r>
              <a:endParaRPr b="0" i="0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0" name="Google Shape;110;p15"/>
          <p:cNvSpPr/>
          <p:nvPr/>
        </p:nvSpPr>
        <p:spPr>
          <a:xfrm>
            <a:off x="5835767" y="1933046"/>
            <a:ext cx="1225800" cy="1225800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50400"/>
            <a:ext cx="3607200" cy="5042700"/>
          </a:xfrm>
          <a:prstGeom prst="bevel">
            <a:avLst>
              <a:gd fmla="val 12500" name="adj"/>
            </a:avLst>
          </a:prstGeom>
          <a:noFill/>
          <a:ln cap="flat" cmpd="sng" w="9525">
            <a:solidFill>
              <a:srgbClr val="20124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15"/>
          <p:cNvSpPr txBox="1"/>
          <p:nvPr/>
        </p:nvSpPr>
        <p:spPr>
          <a:xfrm>
            <a:off x="5940100" y="2083050"/>
            <a:ext cx="1064100" cy="9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Contents</a:t>
            </a:r>
            <a:endParaRPr b="1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5940100" y="3744625"/>
            <a:ext cx="1583400" cy="3396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Safety &amp; Toxicity </a:t>
            </a:r>
            <a:endParaRPr b="0" i="0" sz="14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3351175" y="1439525"/>
            <a:ext cx="2441700" cy="2465400"/>
          </a:xfrm>
          <a:prstGeom prst="ellipse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0" rotWithShape="0" algn="bl" dir="10800000" dist="457200">
              <a:srgbClr val="93C47D"/>
            </a:outerShdw>
            <a:reflection blurRad="0" dir="0" dist="0" endA="0" endPos="9000" fadeDir="5400012" kx="0" rotWithShape="0" algn="bl" stA="38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Google Shape;120;p16"/>
          <p:cNvSpPr txBox="1"/>
          <p:nvPr>
            <p:ph type="title"/>
          </p:nvPr>
        </p:nvSpPr>
        <p:spPr>
          <a:xfrm>
            <a:off x="172731" y="147663"/>
            <a:ext cx="400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450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Pharmacognosy</a:t>
            </a:r>
            <a:endParaRPr sz="4500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3351153" y="1439523"/>
            <a:ext cx="2441700" cy="2465400"/>
          </a:xfrm>
          <a:prstGeom prst="ellipse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0" rotWithShape="0" algn="bl" dist="457200">
              <a:srgbClr val="93C47D"/>
            </a:outerShdw>
            <a:reflection blurRad="0" dir="0" dist="0" endA="0" endPos="9000" fadeDir="5400012" kx="0" rotWithShape="0" algn="bl" stA="38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3721525" y="6627735"/>
            <a:ext cx="2688000" cy="1799400"/>
          </a:xfrm>
          <a:prstGeom prst="rect">
            <a:avLst/>
          </a:prstGeom>
          <a:noFill/>
          <a:ln>
            <a:noFill/>
          </a:ln>
          <a:effectLst>
            <a:outerShdw blurRad="1143000" rotWithShape="0" algn="bl" dir="8424000" dist="552450">
              <a:srgbClr val="D9EAD3">
                <a:alpha val="60000"/>
              </a:srgbClr>
            </a:outerShdw>
            <a:reflection blurRad="0" dir="0" dist="0" endA="0" endPos="9000" fadeDir="5400012" kx="0" rotWithShape="0" algn="bl" stA="38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Natural </a:t>
            </a:r>
            <a:endParaRPr b="0" i="0" sz="3200" u="none" cap="none" strike="noStrike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Resources</a:t>
            </a:r>
            <a:br>
              <a:rPr b="0" i="0" lang="en-GB" sz="3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</a:br>
            <a:br>
              <a:rPr b="0" i="0" lang="en-GB" sz="32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</a:br>
            <a:endParaRPr b="0" i="0" sz="3200" u="none" cap="none" strike="noStrike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351150" y="1885625"/>
            <a:ext cx="2441700" cy="15732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st="38100">
              <a:srgbClr val="00FF00">
                <a:alpha val="5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GB" sz="35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Natural </a:t>
            </a:r>
            <a:endParaRPr b="0" i="0" sz="3500" u="none" cap="none" strike="noStrike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GB" sz="35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Resources</a:t>
            </a:r>
            <a:endParaRPr b="0" i="0" sz="3500" u="none" cap="none" strike="noStrike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4224" y="0"/>
            <a:ext cx="5620251" cy="409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50" y="0"/>
            <a:ext cx="3302074" cy="426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 amt="49000"/>
          </a:blip>
          <a:srcRect b="0" l="0" r="0" t="0"/>
          <a:stretch/>
        </p:blipFill>
        <p:spPr>
          <a:xfrm>
            <a:off x="0" y="0"/>
            <a:ext cx="9144000" cy="523867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 rot="-3238799">
            <a:off x="3704487" y="1711787"/>
            <a:ext cx="1719189" cy="1730570"/>
          </a:xfrm>
          <a:prstGeom prst="ellipse">
            <a:avLst/>
          </a:prstGeom>
          <a:solidFill>
            <a:srgbClr val="83E3D9"/>
          </a:solidFill>
          <a:ln>
            <a:noFill/>
          </a:ln>
          <a:effectLst>
            <a:outerShdw blurRad="85725" rotWithShape="0" algn="bl" dist="38100">
              <a:srgbClr val="00FF00">
                <a:alpha val="5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18"/>
          <p:cNvGrpSpPr/>
          <p:nvPr/>
        </p:nvGrpSpPr>
        <p:grpSpPr>
          <a:xfrm>
            <a:off x="4058661" y="1228411"/>
            <a:ext cx="3595705" cy="4062905"/>
            <a:chOff x="4184863" y="1520198"/>
            <a:chExt cx="2958454" cy="3298348"/>
          </a:xfrm>
        </p:grpSpPr>
        <p:sp>
          <p:nvSpPr>
            <p:cNvPr id="137" name="Google Shape;137;p18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rect b="b" l="l" r="r" t="t"/>
              <a:pathLst>
                <a:path extrusionOk="0" h="187" w="492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83E3D9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rect b="b" l="l" r="r" t="t"/>
              <a:pathLst>
                <a:path extrusionOk="0" h="194" w="44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rgbClr val="249C90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8"/>
            <p:cNvSpPr txBox="1"/>
            <p:nvPr/>
          </p:nvSpPr>
          <p:spPr>
            <a:xfrm rot="-3779135">
              <a:off x="4584506" y="2683090"/>
              <a:ext cx="1881709" cy="586714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Distribution </a:t>
              </a:r>
              <a:endParaRPr b="0" i="0" sz="2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  <p:grpSp>
        <p:nvGrpSpPr>
          <p:cNvPr id="140" name="Google Shape;140;p18"/>
          <p:cNvGrpSpPr/>
          <p:nvPr/>
        </p:nvGrpSpPr>
        <p:grpSpPr>
          <a:xfrm>
            <a:off x="2500107" y="-607951"/>
            <a:ext cx="4004989" cy="3937758"/>
            <a:chOff x="2857731" y="-71333"/>
            <a:chExt cx="3293577" cy="3222916"/>
          </a:xfrm>
        </p:grpSpPr>
        <p:sp>
          <p:nvSpPr>
            <p:cNvPr id="141" name="Google Shape;141;p18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rect b="b" l="l" r="r" t="t"/>
              <a:pathLst>
                <a:path extrusionOk="0" h="384" w="338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83E3D9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8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rect b="b" l="l" r="r" t="t"/>
              <a:pathLst>
                <a:path extrusionOk="0" h="352" w="288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rgbClr val="1D7E74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History</a:t>
              </a:r>
              <a:endParaRPr b="0" i="0" sz="2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1472825" y="1440377"/>
            <a:ext cx="4169247" cy="3810116"/>
            <a:chOff x="1959887" y="1684671"/>
            <a:chExt cx="3424433" cy="3122278"/>
          </a:xfrm>
        </p:grpSpPr>
        <p:sp>
          <p:nvSpPr>
            <p:cNvPr id="145" name="Google Shape;145;p18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rect b="b" l="l" r="r" t="t"/>
              <a:pathLst>
                <a:path extrusionOk="0" h="470" w="251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83E3D9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8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rect b="b" l="l" r="r" t="t"/>
              <a:pathLst>
                <a:path extrusionOk="0" h="411" w="254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rgbClr val="155B54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8"/>
            <p:cNvSpPr txBox="1"/>
            <p:nvPr/>
          </p:nvSpPr>
          <p:spPr>
            <a:xfrm flipH="1" rot="3725110">
              <a:off x="2866277" y="2863871"/>
              <a:ext cx="1577671" cy="563103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st="38100">
                <a:srgbClr val="00FF00">
                  <a:alpha val="5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Pacifico"/>
                  <a:ea typeface="Pacifico"/>
                  <a:cs typeface="Pacifico"/>
                  <a:sym typeface="Pacifico"/>
                </a:rPr>
                <a:t>Information</a:t>
              </a:r>
              <a:endParaRPr b="0" i="0" sz="20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  <p:sp>
        <p:nvSpPr>
          <p:cNvPr id="148" name="Google Shape;148;p18"/>
          <p:cNvSpPr txBox="1"/>
          <p:nvPr/>
        </p:nvSpPr>
        <p:spPr>
          <a:xfrm>
            <a:off x="3612595" y="2227792"/>
            <a:ext cx="1918800" cy="6879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st="38100">
              <a:srgbClr val="00FF00">
                <a:alpha val="5490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GB" sz="3500" u="none" cap="none" strike="noStrike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About</a:t>
            </a:r>
            <a:endParaRPr b="0" i="0" sz="3500" u="none" cap="none" strike="noStrike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n-GB">
                <a:solidFill>
                  <a:srgbClr val="FFFFFF"/>
                </a:solidFill>
                <a:highlight>
                  <a:srgbClr val="76A5AF"/>
                </a:highlight>
              </a:rPr>
              <a:t>History</a:t>
            </a:r>
            <a:endParaRPr b="1">
              <a:solidFill>
                <a:srgbClr val="FFFFFF"/>
              </a:solidFill>
              <a:highlight>
                <a:srgbClr val="76A5AF"/>
              </a:highlight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4225" y="458800"/>
            <a:ext cx="21050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/>
        </p:nvSpPr>
        <p:spPr>
          <a:xfrm>
            <a:off x="216450" y="2098488"/>
            <a:ext cx="4514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  <a:t>1- Latin (Rosmarinus)</a:t>
            </a:r>
            <a:b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</a:br>
            <a:endParaRPr b="1" i="0" sz="2200" u="none" cap="none" strike="noStrike">
              <a:solidFill>
                <a:srgbClr val="45818E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  <a:t>2- Greek scholars</a:t>
            </a:r>
            <a:b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</a:br>
            <a:b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  <a:t>3- Napoleon Bonaparte</a:t>
            </a:r>
            <a:b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</a:br>
            <a:b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1" i="0" lang="en-GB" sz="2200" u="none" cap="none" strike="noStrike">
                <a:solidFill>
                  <a:srgbClr val="45818E"/>
                </a:solidFill>
                <a:latin typeface="Economica"/>
                <a:ea typeface="Economica"/>
                <a:cs typeface="Economica"/>
                <a:sym typeface="Economica"/>
              </a:rPr>
              <a:t>4- </a:t>
            </a:r>
            <a:r>
              <a:rPr b="1" i="0" lang="en-GB" sz="2200" u="none" cap="none" strike="noStrike">
                <a:solidFill>
                  <a:srgbClr val="45818E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Symbols (Remembrance, Happiness)</a:t>
            </a:r>
            <a:endParaRPr b="1" i="0" sz="2200" u="none" cap="none" strike="noStrike">
              <a:solidFill>
                <a:srgbClr val="45818E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4">
            <a:alphaModFix/>
          </a:blip>
          <a:srcRect b="18471" l="17741" r="17792" t="16117"/>
          <a:stretch/>
        </p:blipFill>
        <p:spPr>
          <a:xfrm>
            <a:off x="5069250" y="931772"/>
            <a:ext cx="4074751" cy="413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0825" y="-226975"/>
            <a:ext cx="9427600" cy="53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4">
            <a:alphaModFix/>
          </a:blip>
          <a:srcRect b="2065" l="0" r="0" t="1437"/>
          <a:stretch/>
        </p:blipFill>
        <p:spPr>
          <a:xfrm>
            <a:off x="2039375" y="-226975"/>
            <a:ext cx="7277400" cy="4159800"/>
          </a:xfrm>
          <a:prstGeom prst="round2DiagRect">
            <a:avLst>
              <a:gd fmla="val 10841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>
            <p:ph type="title"/>
          </p:nvPr>
        </p:nvSpPr>
        <p:spPr>
          <a:xfrm>
            <a:off x="-110825" y="756066"/>
            <a:ext cx="2302800" cy="19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Origin 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&amp;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Distribution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-110814" y="2962516"/>
            <a:ext cx="20523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250" u="none" cap="none" strike="noStrike">
                <a:solidFill>
                  <a:srgbClr val="1C4587"/>
                </a:solidFill>
                <a:highlight>
                  <a:srgbClr val="CFE2F3"/>
                </a:highlight>
                <a:latin typeface="Oswald"/>
                <a:ea typeface="Oswald"/>
                <a:cs typeface="Oswald"/>
                <a:sym typeface="Oswald"/>
              </a:rPr>
              <a:t>Indigenous</a:t>
            </a:r>
            <a:endParaRPr b="0" i="0" sz="2600" u="none" cap="none" strike="noStrike">
              <a:solidFill>
                <a:srgbClr val="1C4587"/>
              </a:solidFill>
              <a:highlight>
                <a:srgbClr val="CFE2F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565384" y="3541525"/>
            <a:ext cx="30000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en-GB" sz="2250" u="none" cap="none" strike="noStrike">
                <a:solidFill>
                  <a:srgbClr val="1C4587"/>
                </a:solidFill>
                <a:highlight>
                  <a:srgbClr val="C9DAF8"/>
                </a:highlight>
                <a:latin typeface="Oswald"/>
                <a:ea typeface="Oswald"/>
                <a:cs typeface="Oswald"/>
                <a:sym typeface="Oswald"/>
              </a:rPr>
              <a:t>Naturalized</a:t>
            </a:r>
            <a:endParaRPr b="0" i="0" sz="1400" u="none" cap="none" strike="noStrike">
              <a:solidFill>
                <a:srgbClr val="000000"/>
              </a:solidFill>
              <a:highlight>
                <a:srgbClr val="C9DAF8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 b="2055" l="2033" r="12172" t="0"/>
          <a:stretch/>
        </p:blipFill>
        <p:spPr>
          <a:xfrm>
            <a:off x="3492444" y="-4547016"/>
            <a:ext cx="4344300" cy="3764400"/>
          </a:xfrm>
          <a:prstGeom prst="verticalScroll">
            <a:avLst>
              <a:gd fmla="val 12265" name="adj"/>
            </a:avLst>
          </a:prstGeom>
          <a:noFill/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1"/>
          <p:cNvSpPr txBox="1"/>
          <p:nvPr>
            <p:ph type="title"/>
          </p:nvPr>
        </p:nvSpPr>
        <p:spPr>
          <a:xfrm>
            <a:off x="5155657" y="203136"/>
            <a:ext cx="268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solidFill>
                  <a:srgbClr val="38761D"/>
                </a:solidFill>
                <a:highlight>
                  <a:srgbClr val="D9EAD3"/>
                </a:highlight>
                <a:latin typeface="Oswald"/>
                <a:ea typeface="Oswald"/>
                <a:cs typeface="Oswald"/>
                <a:sym typeface="Oswald"/>
              </a:rPr>
              <a:t>Information</a:t>
            </a:r>
            <a:endParaRPr>
              <a:solidFill>
                <a:srgbClr val="38761D"/>
              </a:solidFill>
              <a:highlight>
                <a:srgbClr val="D9EAD3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4490695" y="1277338"/>
            <a:ext cx="4344300" cy="3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i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  <a:t>Rosmarinus officinalis</a:t>
            </a:r>
            <a:br>
              <a:rPr b="1" i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</a:br>
            <a:br>
              <a:rPr b="1" i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</a:br>
            <a:r>
              <a:rPr b="1" i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  <a:t>                       </a:t>
            </a:r>
            <a:r>
              <a:rPr b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  <a:t>Part Used (Leaves, Flower)</a:t>
            </a:r>
            <a:endParaRPr b="1" i="1" sz="2250">
              <a:solidFill>
                <a:srgbClr val="6AA84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b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  <a:t>Appearance  </a:t>
            </a:r>
            <a:endParaRPr b="1" sz="2250">
              <a:solidFill>
                <a:srgbClr val="6AA84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b="1" lang="en-GB" sz="2250">
                <a:solidFill>
                  <a:srgbClr val="6AA84F"/>
                </a:solidFill>
                <a:latin typeface="Economica"/>
                <a:ea typeface="Economica"/>
                <a:cs typeface="Economica"/>
                <a:sym typeface="Economica"/>
              </a:rPr>
              <a:t>                                                                           </a:t>
            </a:r>
            <a:r>
              <a:rPr lang="en-GB" sz="140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up to 2 metres high </a:t>
            </a:r>
            <a:endParaRPr sz="1400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-GB" sz="1400">
                <a:solidFill>
                  <a:srgbClr val="6AA84F"/>
                </a:solidFill>
                <a:latin typeface="Oswald"/>
                <a:ea typeface="Oswald"/>
                <a:cs typeface="Oswald"/>
                <a:sym typeface="Oswald"/>
              </a:rPr>
              <a:t>w/ silvery green, needle-shaped leaves &amp; pale blue flowers. </a:t>
            </a:r>
            <a:endParaRPr sz="1400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b="1" i="1" sz="2250">
              <a:solidFill>
                <a:srgbClr val="6AA84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5672073" y="3905375"/>
            <a:ext cx="2681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AA84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482" y="479050"/>
            <a:ext cx="3547375" cy="41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