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Lst>
  <p:sldSz cy="6858000" cx="9144000"/>
  <p:notesSz cx="9144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p1: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10: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11: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12: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2: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13: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3: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14: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4: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5: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5: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6: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6: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7: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7: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8: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8: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9: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9: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2: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20: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0: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21: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1: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22: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2: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23: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3: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24: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4: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25: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5: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26: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6: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27: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7: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28: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8: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29: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9: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3: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3: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30: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30: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31: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31: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32: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32: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33: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33: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34: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34: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35: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35: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36: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36: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37: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37: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38: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38: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39: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39: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4: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4: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40: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40: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41: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41: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42: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42: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43: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43: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44: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44: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45: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45: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46: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46: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47: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47: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48: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48: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49: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49: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5: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5: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50: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50: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51: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51: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6: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6: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7: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7: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8: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8: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9: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15" name="Shape 15"/>
        <p:cNvGrpSpPr/>
        <p:nvPr/>
      </p:nvGrpSpPr>
      <p:grpSpPr>
        <a:xfrm>
          <a:off x="0" y="0"/>
          <a:ext cx="0" cy="0"/>
          <a:chOff x="0" y="0"/>
          <a:chExt cx="0" cy="0"/>
        </a:xfrm>
      </p:grpSpPr>
      <p:sp>
        <p:nvSpPr>
          <p:cNvPr id="16" name="Google Shape;16;p2"/>
          <p:cNvSpPr txBox="1"/>
          <p:nvPr>
            <p:ph idx="11" type="ftr"/>
          </p:nvPr>
        </p:nvSpPr>
        <p:spPr>
          <a:xfrm>
            <a:off x="3108960" y="6377940"/>
            <a:ext cx="292608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idx="10" type="dt"/>
          </p:nvPr>
        </p:nvSpPr>
        <p:spPr>
          <a:xfrm>
            <a:off x="457200" y="6377940"/>
            <a:ext cx="210312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2" type="sldNum"/>
          </p:nvPr>
        </p:nvSpPr>
        <p:spPr>
          <a:xfrm>
            <a:off x="6583680" y="6377940"/>
            <a:ext cx="2103120" cy="34290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9" name="Shape 19"/>
        <p:cNvGrpSpPr/>
        <p:nvPr/>
      </p:nvGrpSpPr>
      <p:grpSpPr>
        <a:xfrm>
          <a:off x="0" y="0"/>
          <a:ext cx="0" cy="0"/>
          <a:chOff x="0" y="0"/>
          <a:chExt cx="0" cy="0"/>
        </a:xfrm>
      </p:grpSpPr>
      <p:sp>
        <p:nvSpPr>
          <p:cNvPr id="20" name="Google Shape;20;p3"/>
          <p:cNvSpPr txBox="1"/>
          <p:nvPr>
            <p:ph type="title"/>
          </p:nvPr>
        </p:nvSpPr>
        <p:spPr>
          <a:xfrm>
            <a:off x="78739" y="1052576"/>
            <a:ext cx="4710430" cy="42164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26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
          <p:cNvSpPr txBox="1"/>
          <p:nvPr>
            <p:ph idx="11" type="ftr"/>
          </p:nvPr>
        </p:nvSpPr>
        <p:spPr>
          <a:xfrm>
            <a:off x="3108960" y="6377940"/>
            <a:ext cx="292608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0" type="dt"/>
          </p:nvPr>
        </p:nvSpPr>
        <p:spPr>
          <a:xfrm>
            <a:off x="457200" y="6377940"/>
            <a:ext cx="210312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2" type="sldNum"/>
          </p:nvPr>
        </p:nvSpPr>
        <p:spPr>
          <a:xfrm>
            <a:off x="6583680" y="6377940"/>
            <a:ext cx="2103120" cy="34290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p:cSld name="Title and Content">
    <p:bg>
      <p:bgPr>
        <a:solidFill>
          <a:schemeClr val="lt1"/>
        </a:solidFill>
      </p:bgPr>
    </p:bg>
    <p:spTree>
      <p:nvGrpSpPr>
        <p:cNvPr id="24" name="Shape 24"/>
        <p:cNvGrpSpPr/>
        <p:nvPr/>
      </p:nvGrpSpPr>
      <p:grpSpPr>
        <a:xfrm>
          <a:off x="0" y="0"/>
          <a:ext cx="0" cy="0"/>
          <a:chOff x="0" y="0"/>
          <a:chExt cx="0" cy="0"/>
        </a:xfrm>
      </p:grpSpPr>
      <p:sp>
        <p:nvSpPr>
          <p:cNvPr id="25" name="Google Shape;25;p4"/>
          <p:cNvSpPr/>
          <p:nvPr/>
        </p:nvSpPr>
        <p:spPr>
          <a:xfrm>
            <a:off x="499275" y="5944933"/>
            <a:ext cx="4897755" cy="913130"/>
          </a:xfrm>
          <a:custGeom>
            <a:rect b="b" l="l" r="r" t="t"/>
            <a:pathLst>
              <a:path extrusionOk="0" h="913129" w="4897755">
                <a:moveTo>
                  <a:pt x="85714" y="21358"/>
                </a:moveTo>
                <a:lnTo>
                  <a:pt x="3636693" y="913063"/>
                </a:lnTo>
                <a:lnTo>
                  <a:pt x="4897393" y="913063"/>
                </a:lnTo>
                <a:lnTo>
                  <a:pt x="85714" y="21358"/>
                </a:lnTo>
                <a:close/>
              </a:path>
              <a:path extrusionOk="0" h="913129" w="4897755">
                <a:moveTo>
                  <a:pt x="660" y="0"/>
                </a:moveTo>
                <a:lnTo>
                  <a:pt x="0" y="5473"/>
                </a:lnTo>
                <a:lnTo>
                  <a:pt x="85714" y="21358"/>
                </a:lnTo>
                <a:lnTo>
                  <a:pt x="660" y="0"/>
                </a:lnTo>
                <a:close/>
              </a:path>
            </a:pathLst>
          </a:custGeom>
          <a:solidFill>
            <a:srgbClr val="A6B9DB">
              <a:alpha val="39607"/>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 name="Google Shape;26;p4"/>
          <p:cNvSpPr/>
          <p:nvPr/>
        </p:nvSpPr>
        <p:spPr>
          <a:xfrm>
            <a:off x="485711" y="5939015"/>
            <a:ext cx="3651885" cy="919480"/>
          </a:xfrm>
          <a:custGeom>
            <a:rect b="b" l="l" r="r" t="t"/>
            <a:pathLst>
              <a:path extrusionOk="0" h="919479" w="3651885">
                <a:moveTo>
                  <a:pt x="0" y="0"/>
                </a:moveTo>
                <a:lnTo>
                  <a:pt x="7924" y="6349"/>
                </a:lnTo>
                <a:lnTo>
                  <a:pt x="2868865" y="918981"/>
                </a:lnTo>
                <a:lnTo>
                  <a:pt x="3651879" y="918981"/>
                </a:lnTo>
                <a:lnTo>
                  <a:pt x="0"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 name="Google Shape;27;p4"/>
          <p:cNvSpPr/>
          <p:nvPr/>
        </p:nvSpPr>
        <p:spPr>
          <a:xfrm>
            <a:off x="0" y="5790436"/>
            <a:ext cx="3396996" cy="1067562"/>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 name="Google Shape;28;p4"/>
          <p:cNvSpPr/>
          <p:nvPr/>
        </p:nvSpPr>
        <p:spPr>
          <a:xfrm>
            <a:off x="0" y="5784350"/>
            <a:ext cx="3371840" cy="1073646"/>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 name="Google Shape;29;p4"/>
          <p:cNvSpPr/>
          <p:nvPr/>
        </p:nvSpPr>
        <p:spPr>
          <a:xfrm>
            <a:off x="0" y="96773"/>
            <a:ext cx="5912358" cy="1136141"/>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 name="Google Shape;30;p4"/>
          <p:cNvSpPr txBox="1"/>
          <p:nvPr>
            <p:ph type="title"/>
          </p:nvPr>
        </p:nvSpPr>
        <p:spPr>
          <a:xfrm>
            <a:off x="78739" y="1052576"/>
            <a:ext cx="4710430" cy="42164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26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4"/>
          <p:cNvSpPr txBox="1"/>
          <p:nvPr>
            <p:ph idx="1" type="body"/>
          </p:nvPr>
        </p:nvSpPr>
        <p:spPr>
          <a:xfrm>
            <a:off x="78739" y="1452117"/>
            <a:ext cx="8479155" cy="370967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0" i="0" sz="2400">
                <a:solidFill>
                  <a:schemeClr val="dk1"/>
                </a:solidFill>
                <a:latin typeface="Arial"/>
                <a:ea typeface="Arial"/>
                <a:cs typeface="Arial"/>
                <a:sym typeface="Arial"/>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2" name="Google Shape;32;p4"/>
          <p:cNvSpPr txBox="1"/>
          <p:nvPr>
            <p:ph idx="11" type="ftr"/>
          </p:nvPr>
        </p:nvSpPr>
        <p:spPr>
          <a:xfrm>
            <a:off x="3108960" y="6377940"/>
            <a:ext cx="292608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4"/>
          <p:cNvSpPr txBox="1"/>
          <p:nvPr>
            <p:ph idx="10" type="dt"/>
          </p:nvPr>
        </p:nvSpPr>
        <p:spPr>
          <a:xfrm>
            <a:off x="457200" y="6377940"/>
            <a:ext cx="210312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
          <p:cNvSpPr txBox="1"/>
          <p:nvPr>
            <p:ph idx="12" type="sldNum"/>
          </p:nvPr>
        </p:nvSpPr>
        <p:spPr>
          <a:xfrm>
            <a:off x="6583680" y="6377940"/>
            <a:ext cx="2103120" cy="34290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5" name="Shape 35"/>
        <p:cNvGrpSpPr/>
        <p:nvPr/>
      </p:nvGrpSpPr>
      <p:grpSpPr>
        <a:xfrm>
          <a:off x="0" y="0"/>
          <a:ext cx="0" cy="0"/>
          <a:chOff x="0" y="0"/>
          <a:chExt cx="0" cy="0"/>
        </a:xfrm>
      </p:grpSpPr>
      <p:sp>
        <p:nvSpPr>
          <p:cNvPr id="36" name="Google Shape;36;p5"/>
          <p:cNvSpPr txBox="1"/>
          <p:nvPr>
            <p:ph type="ctrTitle"/>
          </p:nvPr>
        </p:nvSpPr>
        <p:spPr>
          <a:xfrm>
            <a:off x="685800" y="2125980"/>
            <a:ext cx="7772400" cy="144018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5"/>
          <p:cNvSpPr txBox="1"/>
          <p:nvPr>
            <p:ph idx="1" type="subTitle"/>
          </p:nvPr>
        </p:nvSpPr>
        <p:spPr>
          <a:xfrm>
            <a:off x="1371600" y="3840480"/>
            <a:ext cx="6400800" cy="17145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3108960" y="6377940"/>
            <a:ext cx="292608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0" type="dt"/>
          </p:nvPr>
        </p:nvSpPr>
        <p:spPr>
          <a:xfrm>
            <a:off x="457200" y="6377940"/>
            <a:ext cx="210312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5"/>
          <p:cNvSpPr txBox="1"/>
          <p:nvPr>
            <p:ph idx="12" type="sldNum"/>
          </p:nvPr>
        </p:nvSpPr>
        <p:spPr>
          <a:xfrm>
            <a:off x="6583680" y="6377940"/>
            <a:ext cx="2103120" cy="34290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41" name="Shape 41"/>
        <p:cNvGrpSpPr/>
        <p:nvPr/>
      </p:nvGrpSpPr>
      <p:grpSpPr>
        <a:xfrm>
          <a:off x="0" y="0"/>
          <a:ext cx="0" cy="0"/>
          <a:chOff x="0" y="0"/>
          <a:chExt cx="0" cy="0"/>
        </a:xfrm>
      </p:grpSpPr>
      <p:sp>
        <p:nvSpPr>
          <p:cNvPr id="42" name="Google Shape;42;p6"/>
          <p:cNvSpPr txBox="1"/>
          <p:nvPr>
            <p:ph type="title"/>
          </p:nvPr>
        </p:nvSpPr>
        <p:spPr>
          <a:xfrm>
            <a:off x="78739" y="1052576"/>
            <a:ext cx="4710430" cy="42164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26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6"/>
          <p:cNvSpPr txBox="1"/>
          <p:nvPr>
            <p:ph idx="1" type="body"/>
          </p:nvPr>
        </p:nvSpPr>
        <p:spPr>
          <a:xfrm>
            <a:off x="457200" y="1577340"/>
            <a:ext cx="3977640" cy="452628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4" name="Google Shape;44;p6"/>
          <p:cNvSpPr txBox="1"/>
          <p:nvPr>
            <p:ph idx="2" type="body"/>
          </p:nvPr>
        </p:nvSpPr>
        <p:spPr>
          <a:xfrm>
            <a:off x="4709160" y="1577340"/>
            <a:ext cx="3977640" cy="452628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5" name="Google Shape;45;p6"/>
          <p:cNvSpPr txBox="1"/>
          <p:nvPr>
            <p:ph idx="11" type="ftr"/>
          </p:nvPr>
        </p:nvSpPr>
        <p:spPr>
          <a:xfrm>
            <a:off x="3108960" y="6377940"/>
            <a:ext cx="292608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6"/>
          <p:cNvSpPr txBox="1"/>
          <p:nvPr>
            <p:ph idx="10" type="dt"/>
          </p:nvPr>
        </p:nvSpPr>
        <p:spPr>
          <a:xfrm>
            <a:off x="457200" y="6377940"/>
            <a:ext cx="210312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2" type="sldNum"/>
          </p:nvPr>
        </p:nvSpPr>
        <p:spPr>
          <a:xfrm>
            <a:off x="6583680" y="6377940"/>
            <a:ext cx="2103120" cy="34290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499275" y="5944933"/>
            <a:ext cx="4897755" cy="913130"/>
          </a:xfrm>
          <a:custGeom>
            <a:rect b="b" l="l" r="r" t="t"/>
            <a:pathLst>
              <a:path extrusionOk="0" h="913129" w="4897755">
                <a:moveTo>
                  <a:pt x="85714" y="21358"/>
                </a:moveTo>
                <a:lnTo>
                  <a:pt x="3636693" y="913063"/>
                </a:lnTo>
                <a:lnTo>
                  <a:pt x="4897393" y="913063"/>
                </a:lnTo>
                <a:lnTo>
                  <a:pt x="85714" y="21358"/>
                </a:lnTo>
                <a:close/>
              </a:path>
              <a:path extrusionOk="0" h="913129" w="4897755">
                <a:moveTo>
                  <a:pt x="660" y="0"/>
                </a:moveTo>
                <a:lnTo>
                  <a:pt x="0" y="5473"/>
                </a:lnTo>
                <a:lnTo>
                  <a:pt x="85714" y="21358"/>
                </a:lnTo>
                <a:lnTo>
                  <a:pt x="660" y="0"/>
                </a:lnTo>
                <a:close/>
              </a:path>
            </a:pathLst>
          </a:custGeom>
          <a:solidFill>
            <a:srgbClr val="A6B9DB">
              <a:alpha val="39607"/>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 name="Google Shape;7;p1"/>
          <p:cNvSpPr/>
          <p:nvPr/>
        </p:nvSpPr>
        <p:spPr>
          <a:xfrm>
            <a:off x="485711" y="5939015"/>
            <a:ext cx="3651885" cy="919480"/>
          </a:xfrm>
          <a:custGeom>
            <a:rect b="b" l="l" r="r" t="t"/>
            <a:pathLst>
              <a:path extrusionOk="0" h="919479" w="3651885">
                <a:moveTo>
                  <a:pt x="0" y="0"/>
                </a:moveTo>
                <a:lnTo>
                  <a:pt x="7924" y="6349"/>
                </a:lnTo>
                <a:lnTo>
                  <a:pt x="2868865" y="918981"/>
                </a:lnTo>
                <a:lnTo>
                  <a:pt x="3651879" y="918981"/>
                </a:lnTo>
                <a:lnTo>
                  <a:pt x="0"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 name="Google Shape;8;p1"/>
          <p:cNvSpPr/>
          <p:nvPr/>
        </p:nvSpPr>
        <p:spPr>
          <a:xfrm>
            <a:off x="0" y="5790436"/>
            <a:ext cx="3396996" cy="1067562"/>
          </a:xfrm>
          <a:prstGeom prst="rect">
            <a:avLst/>
          </a:prstGeom>
          <a:blipFill rotWithShape="1">
            <a:blip r:embed="rId1">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 name="Google Shape;9;p1"/>
          <p:cNvSpPr/>
          <p:nvPr/>
        </p:nvSpPr>
        <p:spPr>
          <a:xfrm>
            <a:off x="0" y="5784350"/>
            <a:ext cx="3371840" cy="1073646"/>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 name="Google Shape;10;p1"/>
          <p:cNvSpPr txBox="1"/>
          <p:nvPr>
            <p:ph type="title"/>
          </p:nvPr>
        </p:nvSpPr>
        <p:spPr>
          <a:xfrm>
            <a:off x="78739" y="1052576"/>
            <a:ext cx="4710430" cy="42164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26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78739" y="1452117"/>
            <a:ext cx="8479155" cy="3709670"/>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24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12" name="Google Shape;12;p1"/>
          <p:cNvSpPr txBox="1"/>
          <p:nvPr>
            <p:ph idx="11" type="ftr"/>
          </p:nvPr>
        </p:nvSpPr>
        <p:spPr>
          <a:xfrm>
            <a:off x="3108960" y="6377940"/>
            <a:ext cx="2926080" cy="342900"/>
          </a:xfrm>
          <a:prstGeom prst="rect">
            <a:avLst/>
          </a:prstGeom>
          <a:noFill/>
          <a:ln>
            <a:noFill/>
          </a:ln>
        </p:spPr>
        <p:txBody>
          <a:bodyPr anchorCtr="0" anchor="t" bIns="0" lIns="0" spcFirstLastPara="1" rIns="0" wrap="square" tIns="0">
            <a:spAutoFit/>
          </a:bodyPr>
          <a:lstStyle>
            <a:lvl1pPr lvl="0" marR="0" rtl="0" algn="ctr">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0" type="dt"/>
          </p:nvPr>
        </p:nvSpPr>
        <p:spPr>
          <a:xfrm>
            <a:off x="457200" y="6377940"/>
            <a:ext cx="2103120" cy="34290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583680" y="6377940"/>
            <a:ext cx="2103120" cy="342900"/>
          </a:xfrm>
          <a:prstGeom prst="rect">
            <a:avLst/>
          </a:prstGeom>
          <a:noFill/>
          <a:ln>
            <a:noFill/>
          </a:ln>
        </p:spPr>
        <p:txBody>
          <a:bodyPr anchorCtr="0" anchor="t" bIns="0" lIns="0" spcFirstLastPara="1" rIns="0" wrap="square" tIns="0">
            <a:spAutoFit/>
          </a:bodyPr>
          <a:lstStyle>
            <a:lvl1pPr indent="0" lvl="0" marL="0" marR="0" rtl="0" algn="r">
              <a:spcBef>
                <a:spcPts val="0"/>
              </a:spcBef>
              <a:buNone/>
              <a:defRPr sz="1800">
                <a:solidFill>
                  <a:srgbClr val="888888"/>
                </a:solidFill>
                <a:latin typeface="Calibri"/>
                <a:ea typeface="Calibri"/>
                <a:cs typeface="Calibri"/>
                <a:sym typeface="Calibri"/>
              </a:defRPr>
            </a:lvl1pPr>
            <a:lvl2pPr indent="0" lvl="1" marL="0" marR="0" rtl="0" algn="r">
              <a:spcBef>
                <a:spcPts val="0"/>
              </a:spcBef>
              <a:buNone/>
              <a:defRPr sz="1800">
                <a:solidFill>
                  <a:srgbClr val="888888"/>
                </a:solidFill>
                <a:latin typeface="Calibri"/>
                <a:ea typeface="Calibri"/>
                <a:cs typeface="Calibri"/>
                <a:sym typeface="Calibri"/>
              </a:defRPr>
            </a:lvl2pPr>
            <a:lvl3pPr indent="0" lvl="2" marL="0" marR="0" rtl="0" algn="r">
              <a:spcBef>
                <a:spcPts val="0"/>
              </a:spcBef>
              <a:buNone/>
              <a:defRPr sz="1800">
                <a:solidFill>
                  <a:srgbClr val="888888"/>
                </a:solidFill>
                <a:latin typeface="Calibri"/>
                <a:ea typeface="Calibri"/>
                <a:cs typeface="Calibri"/>
                <a:sym typeface="Calibri"/>
              </a:defRPr>
            </a:lvl3pPr>
            <a:lvl4pPr indent="0" lvl="3" marL="0" marR="0" rtl="0" algn="r">
              <a:spcBef>
                <a:spcPts val="0"/>
              </a:spcBef>
              <a:buNone/>
              <a:defRPr sz="1800">
                <a:solidFill>
                  <a:srgbClr val="888888"/>
                </a:solidFill>
                <a:latin typeface="Calibri"/>
                <a:ea typeface="Calibri"/>
                <a:cs typeface="Calibri"/>
                <a:sym typeface="Calibri"/>
              </a:defRPr>
            </a:lvl4pPr>
            <a:lvl5pPr indent="0" lvl="4" marL="0" marR="0" rtl="0" algn="r">
              <a:spcBef>
                <a:spcPts val="0"/>
              </a:spcBef>
              <a:buNone/>
              <a:defRPr sz="1800">
                <a:solidFill>
                  <a:srgbClr val="888888"/>
                </a:solidFill>
                <a:latin typeface="Calibri"/>
                <a:ea typeface="Calibri"/>
                <a:cs typeface="Calibri"/>
                <a:sym typeface="Calibri"/>
              </a:defRPr>
            </a:lvl5pPr>
            <a:lvl6pPr indent="0" lvl="5" marL="0" marR="0" rtl="0" algn="r">
              <a:spcBef>
                <a:spcPts val="0"/>
              </a:spcBef>
              <a:buNone/>
              <a:defRPr sz="1800">
                <a:solidFill>
                  <a:srgbClr val="888888"/>
                </a:solidFill>
                <a:latin typeface="Calibri"/>
                <a:ea typeface="Calibri"/>
                <a:cs typeface="Calibri"/>
                <a:sym typeface="Calibri"/>
              </a:defRPr>
            </a:lvl6pPr>
            <a:lvl7pPr indent="0" lvl="6" marL="0" marR="0" rtl="0" algn="r">
              <a:spcBef>
                <a:spcPts val="0"/>
              </a:spcBef>
              <a:buNone/>
              <a:defRPr sz="1800">
                <a:solidFill>
                  <a:srgbClr val="888888"/>
                </a:solidFill>
                <a:latin typeface="Calibri"/>
                <a:ea typeface="Calibri"/>
                <a:cs typeface="Calibri"/>
                <a:sym typeface="Calibri"/>
              </a:defRPr>
            </a:lvl7pPr>
            <a:lvl8pPr indent="0" lvl="7" marL="0" marR="0" rtl="0" algn="r">
              <a:spcBef>
                <a:spcPts val="0"/>
              </a:spcBef>
              <a:buNone/>
              <a:defRPr sz="1800">
                <a:solidFill>
                  <a:srgbClr val="888888"/>
                </a:solidFill>
                <a:latin typeface="Calibri"/>
                <a:ea typeface="Calibri"/>
                <a:cs typeface="Calibri"/>
                <a:sym typeface="Calibri"/>
              </a:defRPr>
            </a:lvl8pPr>
            <a:lvl9pPr indent="0" lvl="8" marL="0" marR="0" rtl="0" algn="r">
              <a:spcBef>
                <a:spcPts val="0"/>
              </a:spcBef>
              <a:buNone/>
              <a:defRPr sz="18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b="0" u="none"/>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png"/><Relationship Id="rId4" Type="http://schemas.openxmlformats.org/officeDocument/2006/relationships/image" Target="../media/image16.png"/><Relationship Id="rId5"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5.pn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4.png"/><Relationship Id="rId4" Type="http://schemas.openxmlformats.org/officeDocument/2006/relationships/image" Target="../media/image3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4.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4.png"/><Relationship Id="rId4" Type="http://schemas.openxmlformats.org/officeDocument/2006/relationships/image" Target="../media/image28.jpg"/><Relationship Id="rId5" Type="http://schemas.openxmlformats.org/officeDocument/2006/relationships/image" Target="../media/image2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3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3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4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4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4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4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4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4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4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3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4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4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4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5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5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5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54.jpg"/><Relationship Id="rId4" Type="http://schemas.openxmlformats.org/officeDocument/2006/relationships/image" Target="../media/image5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5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5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5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1" name="Shape 51"/>
        <p:cNvGrpSpPr/>
        <p:nvPr/>
      </p:nvGrpSpPr>
      <p:grpSpPr>
        <a:xfrm>
          <a:off x="0" y="0"/>
          <a:ext cx="0" cy="0"/>
          <a:chOff x="0" y="0"/>
          <a:chExt cx="0" cy="0"/>
        </a:xfrm>
      </p:grpSpPr>
      <p:grpSp>
        <p:nvGrpSpPr>
          <p:cNvPr id="52" name="Google Shape;52;p7"/>
          <p:cNvGrpSpPr/>
          <p:nvPr/>
        </p:nvGrpSpPr>
        <p:grpSpPr>
          <a:xfrm>
            <a:off x="0" y="4953000"/>
            <a:ext cx="9144381" cy="1904998"/>
            <a:chOff x="0" y="4953000"/>
            <a:chExt cx="9144381" cy="1904998"/>
          </a:xfrm>
        </p:grpSpPr>
        <p:sp>
          <p:nvSpPr>
            <p:cNvPr id="53" name="Google Shape;53;p7"/>
            <p:cNvSpPr/>
            <p:nvPr/>
          </p:nvSpPr>
          <p:spPr>
            <a:xfrm>
              <a:off x="1687576" y="4953000"/>
              <a:ext cx="7456805" cy="488315"/>
            </a:xfrm>
            <a:custGeom>
              <a:rect b="b" l="l" r="r" t="t"/>
              <a:pathLst>
                <a:path extrusionOk="0" h="488314" w="7456805">
                  <a:moveTo>
                    <a:pt x="7456424" y="0"/>
                  </a:moveTo>
                  <a:lnTo>
                    <a:pt x="0" y="289941"/>
                  </a:lnTo>
                  <a:lnTo>
                    <a:pt x="7456424" y="488188"/>
                  </a:lnTo>
                  <a:lnTo>
                    <a:pt x="7456424" y="0"/>
                  </a:lnTo>
                  <a:close/>
                </a:path>
              </a:pathLst>
            </a:custGeom>
            <a:solidFill>
              <a:srgbClr val="A6B9DB">
                <a:alpha val="39607"/>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 name="Google Shape;54;p7"/>
            <p:cNvSpPr/>
            <p:nvPr/>
          </p:nvSpPr>
          <p:spPr>
            <a:xfrm>
              <a:off x="111347" y="5237734"/>
              <a:ext cx="9032875" cy="788670"/>
            </a:xfrm>
            <a:custGeom>
              <a:rect b="b" l="l" r="r" t="t"/>
              <a:pathLst>
                <a:path extrusionOk="0" h="788670" w="9032875">
                  <a:moveTo>
                    <a:pt x="9032652" y="0"/>
                  </a:moveTo>
                  <a:lnTo>
                    <a:pt x="0" y="0"/>
                  </a:lnTo>
                  <a:lnTo>
                    <a:pt x="9032652" y="788669"/>
                  </a:lnTo>
                  <a:lnTo>
                    <a:pt x="9032652"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 name="Google Shape;55;p7"/>
            <p:cNvSpPr/>
            <p:nvPr/>
          </p:nvSpPr>
          <p:spPr>
            <a:xfrm>
              <a:off x="0" y="5000242"/>
              <a:ext cx="9144000" cy="1857756"/>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 name="Google Shape;56;p7"/>
            <p:cNvSpPr/>
            <p:nvPr/>
          </p:nvSpPr>
          <p:spPr>
            <a:xfrm>
              <a:off x="0" y="4991888"/>
              <a:ext cx="9144000" cy="802092"/>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57" name="Google Shape;57;p7"/>
          <p:cNvSpPr/>
          <p:nvPr/>
        </p:nvSpPr>
        <p:spPr>
          <a:xfrm>
            <a:off x="4546091" y="1929383"/>
            <a:ext cx="4402073" cy="1326641"/>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6"/>
          <p:cNvSpPr txBox="1"/>
          <p:nvPr/>
        </p:nvSpPr>
        <p:spPr>
          <a:xfrm>
            <a:off x="188468" y="1613747"/>
            <a:ext cx="9336532" cy="3443891"/>
          </a:xfrm>
          <a:prstGeom prst="rect">
            <a:avLst/>
          </a:prstGeom>
          <a:noFill/>
          <a:ln>
            <a:noFill/>
          </a:ln>
        </p:spPr>
        <p:txBody>
          <a:bodyPr anchorCtr="0" anchor="t" bIns="0" lIns="0" spcFirstLastPara="1" rIns="0" wrap="square" tIns="57775">
            <a:spAutoFit/>
          </a:bodyPr>
          <a:lstStyle/>
          <a:p>
            <a:pPr indent="-256540" lvl="0" marL="268605" marR="0" rtl="0" algn="l">
              <a:lnSpc>
                <a:spcPct val="100000"/>
              </a:lnSpc>
              <a:spcBef>
                <a:spcPts val="0"/>
              </a:spcBef>
              <a:spcAft>
                <a:spcPts val="0"/>
              </a:spcAft>
              <a:buClr>
                <a:srgbClr val="4F81BD"/>
              </a:buClr>
              <a:buSzPts val="1900"/>
              <a:buFont typeface="Verdana"/>
              <a:buChar char="◗"/>
            </a:pPr>
            <a:r>
              <a:rPr lang="en-US" sz="2800">
                <a:solidFill>
                  <a:schemeClr val="dk1"/>
                </a:solidFill>
                <a:latin typeface="Arial"/>
                <a:ea typeface="Arial"/>
                <a:cs typeface="Arial"/>
                <a:sym typeface="Arial"/>
              </a:rPr>
              <a:t>Respiratory system</a:t>
            </a:r>
            <a:endParaRPr sz="2800">
              <a:solidFill>
                <a:schemeClr val="dk1"/>
              </a:solidFill>
              <a:latin typeface="Arial"/>
              <a:ea typeface="Arial"/>
              <a:cs typeface="Arial"/>
              <a:sym typeface="Arial"/>
            </a:endParaRPr>
          </a:p>
          <a:p>
            <a:pPr indent="-247015" lvl="0" marL="561340" marR="953135" rtl="0" algn="l">
              <a:lnSpc>
                <a:spcPct val="100000"/>
              </a:lnSpc>
              <a:spcBef>
                <a:spcPts val="325"/>
              </a:spcBef>
              <a:spcAft>
                <a:spcPts val="0"/>
              </a:spcAft>
              <a:buNone/>
            </a:pPr>
            <a:r>
              <a:rPr lang="en-US" sz="2600">
                <a:solidFill>
                  <a:srgbClr val="4F81BD"/>
                </a:solidFill>
                <a:latin typeface="Georgia"/>
                <a:ea typeface="Georgia"/>
                <a:cs typeface="Georgia"/>
                <a:sym typeface="Georgia"/>
              </a:rPr>
              <a:t>▫	</a:t>
            </a:r>
            <a:r>
              <a:rPr lang="en-US" sz="2600">
                <a:solidFill>
                  <a:schemeClr val="dk1"/>
                </a:solidFill>
                <a:latin typeface="Arial"/>
                <a:ea typeface="Arial"/>
                <a:cs typeface="Arial"/>
                <a:sym typeface="Arial"/>
              </a:rPr>
              <a:t>Asthma may </a:t>
            </a:r>
            <a:r>
              <a:rPr lang="en-US" sz="2600">
                <a:solidFill>
                  <a:srgbClr val="FF0000"/>
                </a:solidFill>
                <a:latin typeface="Arial"/>
                <a:ea typeface="Arial"/>
                <a:cs typeface="Arial"/>
                <a:sym typeface="Arial"/>
              </a:rPr>
              <a:t>complicate</a:t>
            </a:r>
            <a:r>
              <a:rPr lang="en-US" sz="2600">
                <a:solidFill>
                  <a:schemeClr val="dk1"/>
                </a:solidFill>
                <a:latin typeface="Arial"/>
                <a:ea typeface="Arial"/>
                <a:cs typeface="Arial"/>
                <a:sym typeface="Arial"/>
              </a:rPr>
              <a:t> تصعب وصول الدواءcontrol of inhalation  anesthetic</a:t>
            </a:r>
            <a:endParaRPr sz="2600">
              <a:solidFill>
                <a:schemeClr val="dk1"/>
              </a:solidFill>
              <a:latin typeface="Arial"/>
              <a:ea typeface="Arial"/>
              <a:cs typeface="Arial"/>
              <a:sym typeface="Arial"/>
            </a:endParaRPr>
          </a:p>
          <a:p>
            <a:pPr indent="0" lvl="0" marL="314325" marR="0" rtl="0" algn="l">
              <a:lnSpc>
                <a:spcPct val="100000"/>
              </a:lnSpc>
              <a:spcBef>
                <a:spcPts val="300"/>
              </a:spcBef>
              <a:spcAft>
                <a:spcPts val="0"/>
              </a:spcAft>
              <a:buNone/>
            </a:pPr>
            <a:r>
              <a:rPr lang="en-US" sz="2600">
                <a:solidFill>
                  <a:srgbClr val="4F81BD"/>
                </a:solidFill>
                <a:latin typeface="Georgia"/>
                <a:ea typeface="Georgia"/>
                <a:cs typeface="Georgia"/>
                <a:sym typeface="Georgia"/>
              </a:rPr>
              <a:t>▫	</a:t>
            </a:r>
            <a:r>
              <a:rPr lang="en-US" sz="2600">
                <a:solidFill>
                  <a:schemeClr val="dk1"/>
                </a:solidFill>
                <a:latin typeface="Arial"/>
                <a:ea typeface="Arial"/>
                <a:cs typeface="Arial"/>
                <a:sym typeface="Arial"/>
              </a:rPr>
              <a:t>Inhaled anesthetics </a:t>
            </a:r>
            <a:r>
              <a:rPr lang="en-US" sz="2600">
                <a:solidFill>
                  <a:srgbClr val="FF0000"/>
                </a:solidFill>
                <a:latin typeface="Arial"/>
                <a:ea typeface="Arial"/>
                <a:cs typeface="Arial"/>
                <a:sym typeface="Arial"/>
              </a:rPr>
              <a:t>depress the respiratory system</a:t>
            </a:r>
            <a:endParaRPr sz="2600">
              <a:solidFill>
                <a:srgbClr val="FF0000"/>
              </a:solidFill>
              <a:latin typeface="Arial"/>
              <a:ea typeface="Arial"/>
              <a:cs typeface="Arial"/>
              <a:sym typeface="Arial"/>
            </a:endParaRPr>
          </a:p>
          <a:p>
            <a:pPr indent="0" lvl="0" marL="314325" marR="0" rtl="0" algn="l">
              <a:lnSpc>
                <a:spcPct val="100000"/>
              </a:lnSpc>
              <a:spcBef>
                <a:spcPts val="300"/>
              </a:spcBef>
              <a:spcAft>
                <a:spcPts val="0"/>
              </a:spcAft>
              <a:buNone/>
            </a:pPr>
            <a:r>
              <a:rPr lang="en-US" sz="2600">
                <a:solidFill>
                  <a:srgbClr val="4F81BD"/>
                </a:solidFill>
                <a:latin typeface="Georgia"/>
                <a:ea typeface="Georgia"/>
                <a:cs typeface="Georgia"/>
                <a:sym typeface="Georgia"/>
              </a:rPr>
              <a:t>▫	</a:t>
            </a:r>
            <a:r>
              <a:rPr lang="en-US" sz="2600">
                <a:solidFill>
                  <a:schemeClr val="dk1"/>
                </a:solidFill>
                <a:latin typeface="Arial"/>
                <a:ea typeface="Arial"/>
                <a:cs typeface="Arial"/>
                <a:sym typeface="Arial"/>
              </a:rPr>
              <a:t>IV anesthetics and opioids suppress respiration</a:t>
            </a:r>
            <a:endParaRPr sz="2600">
              <a:solidFill>
                <a:schemeClr val="dk1"/>
              </a:solidFill>
              <a:latin typeface="Arial"/>
              <a:ea typeface="Arial"/>
              <a:cs typeface="Arial"/>
              <a:sym typeface="Arial"/>
            </a:endParaRPr>
          </a:p>
          <a:p>
            <a:pPr indent="-247015" lvl="0" marL="561340" marR="247650" rtl="0" algn="l">
              <a:lnSpc>
                <a:spcPct val="100000"/>
              </a:lnSpc>
              <a:spcBef>
                <a:spcPts val="300"/>
              </a:spcBef>
              <a:spcAft>
                <a:spcPts val="0"/>
              </a:spcAft>
              <a:buNone/>
            </a:pPr>
            <a:r>
              <a:rPr lang="en-US" sz="2600">
                <a:solidFill>
                  <a:srgbClr val="4F81BD"/>
                </a:solidFill>
                <a:latin typeface="Georgia"/>
                <a:ea typeface="Georgia"/>
                <a:cs typeface="Georgia"/>
                <a:sym typeface="Georgia"/>
              </a:rPr>
              <a:t>▫	</a:t>
            </a:r>
            <a:r>
              <a:rPr lang="en-US" sz="2600">
                <a:solidFill>
                  <a:schemeClr val="dk1"/>
                </a:solidFill>
                <a:latin typeface="Arial"/>
                <a:ea typeface="Arial"/>
                <a:cs typeface="Arial"/>
                <a:sym typeface="Arial"/>
              </a:rPr>
              <a:t>These effects may influence the ability to provide  adequate </a:t>
            </a:r>
            <a:r>
              <a:rPr lang="en-US" sz="2600">
                <a:solidFill>
                  <a:srgbClr val="FF0000"/>
                </a:solidFill>
                <a:latin typeface="Arial"/>
                <a:ea typeface="Arial"/>
                <a:cs typeface="Arial"/>
                <a:sym typeface="Arial"/>
              </a:rPr>
              <a:t>ventilation</a:t>
            </a:r>
            <a:r>
              <a:rPr lang="en-US" sz="2600">
                <a:solidFill>
                  <a:schemeClr val="dk1"/>
                </a:solidFill>
                <a:latin typeface="Arial"/>
                <a:ea typeface="Arial"/>
                <a:cs typeface="Arial"/>
                <a:sym typeface="Arial"/>
              </a:rPr>
              <a:t> and </a:t>
            </a:r>
            <a:r>
              <a:rPr lang="en-US" sz="2600">
                <a:solidFill>
                  <a:srgbClr val="FF0000"/>
                </a:solidFill>
                <a:latin typeface="Arial"/>
                <a:ea typeface="Arial"/>
                <a:cs typeface="Arial"/>
                <a:sym typeface="Arial"/>
              </a:rPr>
              <a:t>oxygenation لازم نراقبVital Signs </a:t>
            </a:r>
            <a:endParaRPr sz="2600">
              <a:solidFill>
                <a:srgbClr val="FF0000"/>
              </a:solidFill>
              <a:latin typeface="Arial"/>
              <a:ea typeface="Arial"/>
              <a:cs typeface="Arial"/>
              <a:sym typeface="Arial"/>
            </a:endParaRPr>
          </a:p>
        </p:txBody>
      </p:sp>
      <p:sp>
        <p:nvSpPr>
          <p:cNvPr id="108" name="Google Shape;108;p16"/>
          <p:cNvSpPr/>
          <p:nvPr/>
        </p:nvSpPr>
        <p:spPr>
          <a:xfrm>
            <a:off x="291084" y="744473"/>
            <a:ext cx="6900672" cy="113614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7"/>
          <p:cNvSpPr txBox="1"/>
          <p:nvPr/>
        </p:nvSpPr>
        <p:spPr>
          <a:xfrm>
            <a:off x="152400" y="1143000"/>
            <a:ext cx="8867140" cy="4824398"/>
          </a:xfrm>
          <a:prstGeom prst="rect">
            <a:avLst/>
          </a:prstGeom>
          <a:noFill/>
          <a:ln>
            <a:noFill/>
          </a:ln>
        </p:spPr>
        <p:txBody>
          <a:bodyPr anchorCtr="0" anchor="t" bIns="0" lIns="0" spcFirstLastPara="1" rIns="0" wrap="square" tIns="66025">
            <a:spAutoFit/>
          </a:bodyPr>
          <a:lstStyle/>
          <a:p>
            <a:pPr indent="-256540" lvl="0" marL="268605" marR="0" rtl="0" algn="l">
              <a:lnSpc>
                <a:spcPct val="100000"/>
              </a:lnSpc>
              <a:spcBef>
                <a:spcPts val="0"/>
              </a:spcBef>
              <a:spcAft>
                <a:spcPts val="0"/>
              </a:spcAft>
              <a:buClr>
                <a:srgbClr val="4F81BD"/>
              </a:buClr>
              <a:buSzPts val="1800"/>
              <a:buFont typeface="Verdana"/>
              <a:buChar char="◗"/>
            </a:pPr>
            <a:r>
              <a:rPr lang="en-US" sz="2700">
                <a:solidFill>
                  <a:schemeClr val="dk1"/>
                </a:solidFill>
                <a:latin typeface="Arial"/>
                <a:ea typeface="Arial"/>
                <a:cs typeface="Arial"/>
                <a:sym typeface="Arial"/>
              </a:rPr>
              <a:t>Liver and kidneys</a:t>
            </a:r>
            <a:endParaRPr sz="2700">
              <a:solidFill>
                <a:schemeClr val="dk1"/>
              </a:solidFill>
              <a:latin typeface="Arial"/>
              <a:ea typeface="Arial"/>
              <a:cs typeface="Arial"/>
              <a:sym typeface="Arial"/>
            </a:endParaRPr>
          </a:p>
          <a:p>
            <a:pPr indent="-228600" lvl="1" marL="524510" marR="5080" rtl="0" algn="l">
              <a:lnSpc>
                <a:spcPct val="100000"/>
              </a:lnSpc>
              <a:spcBef>
                <a:spcPts val="360"/>
              </a:spcBef>
              <a:spcAft>
                <a:spcPts val="0"/>
              </a:spcAft>
              <a:buClr>
                <a:srgbClr val="4F81BD"/>
              </a:buClr>
              <a:buSzPts val="2300"/>
              <a:buFont typeface="Verdana"/>
              <a:buChar char="◦"/>
            </a:pPr>
            <a:r>
              <a:rPr b="0" i="0" lang="en-US" sz="2300" u="none" cap="none" strike="noStrike">
                <a:solidFill>
                  <a:schemeClr val="dk1"/>
                </a:solidFill>
                <a:latin typeface="Arial"/>
                <a:ea typeface="Arial"/>
                <a:cs typeface="Arial"/>
                <a:sym typeface="Arial"/>
              </a:rPr>
              <a:t>Affect distribution and clearance of anesthetics, and might  be affected by anesthetic toxic effects</a:t>
            </a:r>
            <a:endParaRPr b="0" i="0" sz="2300" u="none" cap="none" strike="noStrike">
              <a:solidFill>
                <a:schemeClr val="dk1"/>
              </a:solidFill>
              <a:latin typeface="Arial"/>
              <a:ea typeface="Arial"/>
              <a:cs typeface="Arial"/>
              <a:sym typeface="Arial"/>
            </a:endParaRPr>
          </a:p>
          <a:p>
            <a:pPr indent="-229234" lvl="1" marL="524510" marR="0" rtl="0" algn="l">
              <a:lnSpc>
                <a:spcPct val="100000"/>
              </a:lnSpc>
              <a:spcBef>
                <a:spcPts val="300"/>
              </a:spcBef>
              <a:spcAft>
                <a:spcPts val="0"/>
              </a:spcAft>
              <a:buClr>
                <a:srgbClr val="4F81BD"/>
              </a:buClr>
              <a:buSzPts val="2300"/>
              <a:buFont typeface="Verdana"/>
              <a:buChar char="◦"/>
            </a:pPr>
            <a:r>
              <a:rPr b="0" i="0" lang="en-US" sz="2300" u="none" cap="none" strike="noStrike">
                <a:solidFill>
                  <a:schemeClr val="dk1"/>
                </a:solidFill>
                <a:latin typeface="Arial"/>
                <a:ea typeface="Arial"/>
                <a:cs typeface="Arial"/>
                <a:sym typeface="Arial"/>
              </a:rPr>
              <a:t>Their </a:t>
            </a:r>
            <a:r>
              <a:rPr b="0" i="0" lang="en-US" sz="2300" u="none" cap="none" strike="noStrike">
                <a:solidFill>
                  <a:srgbClr val="FF0000"/>
                </a:solidFill>
                <a:latin typeface="Arial"/>
                <a:ea typeface="Arial"/>
                <a:cs typeface="Arial"/>
                <a:sym typeface="Arial"/>
              </a:rPr>
              <a:t>physiologic</a:t>
            </a:r>
            <a:r>
              <a:rPr b="0" i="0" lang="en-US" sz="2300" u="none" cap="none" strike="noStrike">
                <a:solidFill>
                  <a:schemeClr val="dk1"/>
                </a:solidFill>
                <a:latin typeface="Arial"/>
                <a:ea typeface="Arial"/>
                <a:cs typeface="Arial"/>
                <a:sym typeface="Arial"/>
              </a:rPr>
              <a:t> must be considered</a:t>
            </a:r>
            <a:endParaRPr b="0" i="0" sz="2300" u="none" cap="none" strike="noStrike">
              <a:solidFill>
                <a:schemeClr val="dk1"/>
              </a:solidFill>
              <a:latin typeface="Arial"/>
              <a:ea typeface="Arial"/>
              <a:cs typeface="Arial"/>
              <a:sym typeface="Arial"/>
            </a:endParaRPr>
          </a:p>
          <a:p>
            <a:pPr indent="-256540" lvl="0" marL="268605" marR="0" rtl="0" algn="l">
              <a:lnSpc>
                <a:spcPct val="100000"/>
              </a:lnSpc>
              <a:spcBef>
                <a:spcPts val="345"/>
              </a:spcBef>
              <a:spcAft>
                <a:spcPts val="0"/>
              </a:spcAft>
              <a:buClr>
                <a:srgbClr val="4F81BD"/>
              </a:buClr>
              <a:buSzPts val="1800"/>
              <a:buFont typeface="Verdana"/>
              <a:buChar char="◗"/>
            </a:pPr>
            <a:r>
              <a:rPr lang="en-US" sz="2700">
                <a:solidFill>
                  <a:schemeClr val="dk1"/>
                </a:solidFill>
                <a:latin typeface="Arial"/>
                <a:ea typeface="Arial"/>
                <a:cs typeface="Arial"/>
                <a:sym typeface="Arial"/>
              </a:rPr>
              <a:t>Nervous system</a:t>
            </a:r>
            <a:endParaRPr sz="2700">
              <a:solidFill>
                <a:schemeClr val="dk1"/>
              </a:solidFill>
              <a:latin typeface="Arial"/>
              <a:ea typeface="Arial"/>
              <a:cs typeface="Arial"/>
              <a:sym typeface="Arial"/>
            </a:endParaRPr>
          </a:p>
          <a:p>
            <a:pPr indent="-228600" lvl="1" marL="524510" marR="31750" rtl="0" algn="l">
              <a:lnSpc>
                <a:spcPct val="100000"/>
              </a:lnSpc>
              <a:spcBef>
                <a:spcPts val="355"/>
              </a:spcBef>
              <a:spcAft>
                <a:spcPts val="0"/>
              </a:spcAft>
              <a:buClr>
                <a:srgbClr val="4F81BD"/>
              </a:buClr>
              <a:buSzPts val="2300"/>
              <a:buFont typeface="Verdana"/>
              <a:buChar char="◦"/>
            </a:pPr>
            <a:r>
              <a:rPr b="0" i="0" lang="en-US" sz="2300" u="none" cap="none" strike="noStrike">
                <a:solidFill>
                  <a:schemeClr val="dk1"/>
                </a:solidFill>
                <a:latin typeface="Arial"/>
                <a:ea typeface="Arial"/>
                <a:cs typeface="Arial"/>
                <a:sym typeface="Arial"/>
              </a:rPr>
              <a:t>Presence of neurologic disorders like epilepsy, myasthenia  gravis, problems in cerebral circulation</a:t>
            </a:r>
            <a:endParaRPr b="0" i="0" sz="2300" u="none" cap="none" strike="noStrike">
              <a:solidFill>
                <a:schemeClr val="dk1"/>
              </a:solidFill>
              <a:latin typeface="Arial"/>
              <a:ea typeface="Arial"/>
              <a:cs typeface="Arial"/>
              <a:sym typeface="Arial"/>
            </a:endParaRPr>
          </a:p>
          <a:p>
            <a:pPr indent="-256540" lvl="0" marL="268605" marR="0" rtl="0" algn="l">
              <a:lnSpc>
                <a:spcPct val="100000"/>
              </a:lnSpc>
              <a:spcBef>
                <a:spcPts val="345"/>
              </a:spcBef>
              <a:spcAft>
                <a:spcPts val="0"/>
              </a:spcAft>
              <a:buClr>
                <a:srgbClr val="4F81BD"/>
              </a:buClr>
              <a:buSzPts val="1800"/>
              <a:buFont typeface="Verdana"/>
              <a:buChar char="◗"/>
            </a:pPr>
            <a:r>
              <a:rPr lang="en-US" sz="2700">
                <a:solidFill>
                  <a:schemeClr val="dk1"/>
                </a:solidFill>
                <a:latin typeface="Arial"/>
                <a:ea typeface="Arial"/>
                <a:cs typeface="Arial"/>
                <a:sym typeface="Arial"/>
              </a:rPr>
              <a:t>Pregnancy</a:t>
            </a:r>
            <a:endParaRPr sz="2700">
              <a:solidFill>
                <a:schemeClr val="dk1"/>
              </a:solidFill>
              <a:latin typeface="Arial"/>
              <a:ea typeface="Arial"/>
              <a:cs typeface="Arial"/>
              <a:sym typeface="Arial"/>
            </a:endParaRPr>
          </a:p>
          <a:p>
            <a:pPr indent="-229234" lvl="1" marL="524510" marR="0" rtl="0" algn="l">
              <a:lnSpc>
                <a:spcPct val="100000"/>
              </a:lnSpc>
              <a:spcBef>
                <a:spcPts val="360"/>
              </a:spcBef>
              <a:spcAft>
                <a:spcPts val="0"/>
              </a:spcAft>
              <a:buClr>
                <a:srgbClr val="4F81BD"/>
              </a:buClr>
              <a:buSzPts val="2300"/>
              <a:buFont typeface="Verdana"/>
              <a:buChar char="◦"/>
            </a:pPr>
            <a:r>
              <a:rPr b="0" i="0" lang="en-US" sz="2300" u="none" cap="none" strike="noStrike">
                <a:solidFill>
                  <a:schemeClr val="dk1"/>
                </a:solidFill>
                <a:latin typeface="Arial"/>
                <a:ea typeface="Arial"/>
                <a:cs typeface="Arial"/>
                <a:sym typeface="Arial"/>
              </a:rPr>
              <a:t>Effects of anesthetic agents on the fetus</a:t>
            </a:r>
            <a:endParaRPr b="0" i="0" sz="2300" u="none" cap="none" strike="noStrike">
              <a:solidFill>
                <a:schemeClr val="dk1"/>
              </a:solidFill>
              <a:latin typeface="Arial"/>
              <a:ea typeface="Arial"/>
              <a:cs typeface="Arial"/>
              <a:sym typeface="Arial"/>
            </a:endParaRPr>
          </a:p>
          <a:p>
            <a:pPr indent="-229234" lvl="2" marL="762000" marR="0" rtl="0" algn="l">
              <a:lnSpc>
                <a:spcPct val="100000"/>
              </a:lnSpc>
              <a:spcBef>
                <a:spcPts val="409"/>
              </a:spcBef>
              <a:spcAft>
                <a:spcPts val="0"/>
              </a:spcAft>
              <a:buClr>
                <a:srgbClr val="C0504D"/>
              </a:buClr>
              <a:buSzPts val="2200"/>
              <a:buFont typeface="Arial"/>
              <a:buChar char="•"/>
            </a:pPr>
            <a:r>
              <a:rPr b="0" i="0" lang="en-US" sz="2200" u="none" cap="none" strike="noStrike">
                <a:solidFill>
                  <a:schemeClr val="dk1"/>
                </a:solidFill>
                <a:latin typeface="Arial"/>
                <a:ea typeface="Arial"/>
                <a:cs typeface="Arial"/>
                <a:sym typeface="Arial"/>
              </a:rPr>
              <a:t>Nitric oxide causes </a:t>
            </a:r>
            <a:r>
              <a:rPr b="0" i="0" lang="en-US" sz="2200" u="none" cap="none" strike="noStrike">
                <a:solidFill>
                  <a:srgbClr val="FF0000"/>
                </a:solidFill>
                <a:latin typeface="Arial"/>
                <a:ea typeface="Arial"/>
                <a:cs typeface="Arial"/>
                <a:sym typeface="Arial"/>
              </a:rPr>
              <a:t>aplastic anemia </a:t>
            </a:r>
            <a:r>
              <a:rPr b="0" i="0" lang="en-US" sz="2200" u="none" cap="none" strike="noStrike">
                <a:solidFill>
                  <a:schemeClr val="dk1"/>
                </a:solidFill>
                <a:latin typeface="Arial"/>
                <a:ea typeface="Arial"/>
                <a:cs typeface="Arial"/>
                <a:sym typeface="Arial"/>
              </a:rPr>
              <a:t>in the unborn child</a:t>
            </a:r>
            <a:endParaRPr b="0" i="0" sz="2200" u="none" cap="none" strike="noStrike">
              <a:solidFill>
                <a:schemeClr val="dk1"/>
              </a:solidFill>
              <a:latin typeface="Arial"/>
              <a:ea typeface="Arial"/>
              <a:cs typeface="Arial"/>
              <a:sym typeface="Arial"/>
            </a:endParaRPr>
          </a:p>
          <a:p>
            <a:pPr indent="-229234" lvl="2" marL="762000" marR="0" rtl="0" algn="l">
              <a:lnSpc>
                <a:spcPct val="100000"/>
              </a:lnSpc>
              <a:spcBef>
                <a:spcPts val="405"/>
              </a:spcBef>
              <a:spcAft>
                <a:spcPts val="0"/>
              </a:spcAft>
              <a:buClr>
                <a:srgbClr val="C0504D"/>
              </a:buClr>
              <a:buSzPts val="2200"/>
              <a:buFont typeface="Arial"/>
              <a:buChar char="•"/>
            </a:pPr>
            <a:r>
              <a:rPr b="0" i="0" lang="en-US" sz="2200" u="none" cap="none" strike="noStrike">
                <a:solidFill>
                  <a:srgbClr val="FF0000"/>
                </a:solidFill>
                <a:latin typeface="Arial"/>
                <a:ea typeface="Arial"/>
                <a:cs typeface="Arial"/>
                <a:sym typeface="Arial"/>
              </a:rPr>
              <a:t>Benzodiazepines might cause oral clefts-تشوهات بالفم</a:t>
            </a:r>
            <a:r>
              <a:rPr b="0" i="0" lang="en-US" sz="2200" u="none" cap="none" strike="noStrike">
                <a:solidFill>
                  <a:schemeClr val="dk1"/>
                </a:solidFill>
                <a:latin typeface="Arial"/>
                <a:ea typeface="Arial"/>
                <a:cs typeface="Arial"/>
                <a:sym typeface="Arial"/>
              </a:rPr>
              <a:t> in the fetus</a:t>
            </a:r>
            <a:endParaRPr b="0" i="0" sz="2200" u="none" cap="none" strike="noStrike">
              <a:solidFill>
                <a:schemeClr val="dk1"/>
              </a:solidFill>
              <a:latin typeface="Arial"/>
              <a:ea typeface="Arial"/>
              <a:cs typeface="Arial"/>
              <a:sym typeface="Arial"/>
            </a:endParaRPr>
          </a:p>
        </p:txBody>
      </p:sp>
      <p:sp>
        <p:nvSpPr>
          <p:cNvPr id="114" name="Google Shape;114;p17"/>
          <p:cNvSpPr/>
          <p:nvPr/>
        </p:nvSpPr>
        <p:spPr>
          <a:xfrm>
            <a:off x="228600" y="228600"/>
            <a:ext cx="6900672" cy="113614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8"/>
          <p:cNvSpPr txBox="1"/>
          <p:nvPr/>
        </p:nvSpPr>
        <p:spPr>
          <a:xfrm>
            <a:off x="228600" y="1219200"/>
            <a:ext cx="8872855" cy="5093702"/>
          </a:xfrm>
          <a:prstGeom prst="rect">
            <a:avLst/>
          </a:prstGeom>
          <a:noFill/>
          <a:ln>
            <a:noFill/>
          </a:ln>
        </p:spPr>
        <p:txBody>
          <a:bodyPr anchorCtr="0" anchor="t" bIns="0" lIns="0" spcFirstLastPara="1" rIns="0" wrap="square" tIns="60950">
            <a:spAutoFit/>
          </a:bodyPr>
          <a:lstStyle/>
          <a:p>
            <a:pPr indent="-256540" lvl="0" marL="268605" marR="0" rtl="0" algn="l">
              <a:lnSpc>
                <a:spcPct val="100000"/>
              </a:lnSpc>
              <a:spcBef>
                <a:spcPts val="0"/>
              </a:spcBef>
              <a:spcAft>
                <a:spcPts val="0"/>
              </a:spcAft>
              <a:buClr>
                <a:srgbClr val="4F81BD"/>
              </a:buClr>
              <a:buSzPts val="1900"/>
              <a:buFont typeface="Verdana"/>
              <a:buChar char="◗"/>
            </a:pPr>
            <a:r>
              <a:rPr lang="en-US" sz="2800">
                <a:solidFill>
                  <a:srgbClr val="FF0000"/>
                </a:solidFill>
                <a:latin typeface="Arial"/>
                <a:ea typeface="Arial"/>
                <a:cs typeface="Arial"/>
                <a:sym typeface="Arial"/>
              </a:rPr>
              <a:t>Multiple adjunct agents</a:t>
            </a:r>
            <a:endParaRPr sz="2800">
              <a:solidFill>
                <a:srgbClr val="FF0000"/>
              </a:solidFill>
              <a:latin typeface="Arial"/>
              <a:ea typeface="Arial"/>
              <a:cs typeface="Arial"/>
              <a:sym typeface="Arial"/>
            </a:endParaRPr>
          </a:p>
          <a:p>
            <a:pPr indent="-228600" lvl="1" marL="524510" marR="5080" rtl="0" algn="l">
              <a:lnSpc>
                <a:spcPct val="100000"/>
              </a:lnSpc>
              <a:spcBef>
                <a:spcPts val="345"/>
              </a:spcBef>
              <a:spcAft>
                <a:spcPts val="0"/>
              </a:spcAft>
              <a:buClr>
                <a:srgbClr val="4F81BD"/>
              </a:buClr>
              <a:buSzPts val="2500"/>
              <a:buFont typeface="Verdana"/>
              <a:buChar char="◦"/>
            </a:pPr>
            <a:r>
              <a:rPr b="0" i="0" lang="en-US" sz="2500" u="none" cap="none" strike="noStrike">
                <a:solidFill>
                  <a:schemeClr val="dk1"/>
                </a:solidFill>
                <a:latin typeface="Arial"/>
                <a:ea typeface="Arial"/>
                <a:cs typeface="Arial"/>
                <a:sym typeface="Arial"/>
              </a:rPr>
              <a:t>Multiple agents are administered preanesthesia, these  agents facilitate induction of anesthesia and lower  the needed dose of anesthetics</a:t>
            </a:r>
            <a:endParaRPr b="0" i="0" sz="2500" u="none" cap="none" strike="noStrike">
              <a:solidFill>
                <a:schemeClr val="dk1"/>
              </a:solidFill>
              <a:latin typeface="Arial"/>
              <a:ea typeface="Arial"/>
              <a:cs typeface="Arial"/>
              <a:sym typeface="Arial"/>
            </a:endParaRPr>
          </a:p>
          <a:p>
            <a:pPr indent="-228600" lvl="1" marL="524510" marR="283845" rtl="0" algn="l">
              <a:lnSpc>
                <a:spcPct val="100000"/>
              </a:lnSpc>
              <a:spcBef>
                <a:spcPts val="300"/>
              </a:spcBef>
              <a:spcAft>
                <a:spcPts val="0"/>
              </a:spcAft>
              <a:buClr>
                <a:srgbClr val="4F81BD"/>
              </a:buClr>
              <a:buSzPts val="2500"/>
              <a:buFont typeface="Verdana"/>
              <a:buChar char="◦"/>
            </a:pPr>
            <a:r>
              <a:rPr b="0" i="0" lang="en-US" sz="2500" u="none" cap="none" strike="noStrike">
                <a:solidFill>
                  <a:schemeClr val="dk1"/>
                </a:solidFill>
                <a:latin typeface="Arial"/>
                <a:ea typeface="Arial"/>
                <a:cs typeface="Arial"/>
                <a:sym typeface="Arial"/>
              </a:rPr>
              <a:t>They may enhance adverse effects of anesthesia like  </a:t>
            </a:r>
            <a:r>
              <a:rPr b="0" i="0" lang="en-US" sz="2500" u="none" cap="none" strike="noStrike">
                <a:solidFill>
                  <a:srgbClr val="FF0000"/>
                </a:solidFill>
                <a:latin typeface="Arial"/>
                <a:ea typeface="Arial"/>
                <a:cs typeface="Arial"/>
                <a:sym typeface="Arial"/>
              </a:rPr>
              <a:t>hypoventilation مثل المورفين</a:t>
            </a:r>
            <a:br>
              <a:rPr b="0" i="0" lang="en-US" sz="2500" u="none" cap="none" strike="noStrike">
                <a:solidFill>
                  <a:srgbClr val="FF0000"/>
                </a:solidFill>
                <a:latin typeface="Arial"/>
                <a:ea typeface="Arial"/>
                <a:cs typeface="Arial"/>
                <a:sym typeface="Arial"/>
              </a:rPr>
            </a:br>
            <a:r>
              <a:rPr b="0" i="0" lang="en-US" sz="2500" u="none" cap="none" strike="noStrike">
                <a:solidFill>
                  <a:srgbClr val="FF0000"/>
                </a:solidFill>
                <a:latin typeface="Arial"/>
                <a:ea typeface="Arial"/>
                <a:cs typeface="Arial"/>
                <a:sym typeface="Arial"/>
              </a:rPr>
              <a:t>في حد لازم يراقب المريض طول فترة العملية</a:t>
            </a:r>
            <a:endParaRPr b="0" i="0" sz="2500" u="none" cap="none" strike="noStrike">
              <a:solidFill>
                <a:srgbClr val="FF0000"/>
              </a:solidFill>
              <a:latin typeface="Arial"/>
              <a:ea typeface="Arial"/>
              <a:cs typeface="Arial"/>
              <a:sym typeface="Arial"/>
            </a:endParaRPr>
          </a:p>
          <a:p>
            <a:pPr indent="0" lvl="1" marL="457200" marR="0" rtl="0" algn="l">
              <a:lnSpc>
                <a:spcPct val="100000"/>
              </a:lnSpc>
              <a:spcBef>
                <a:spcPts val="35"/>
              </a:spcBef>
              <a:spcAft>
                <a:spcPts val="0"/>
              </a:spcAft>
              <a:buClr>
                <a:srgbClr val="4F81BD"/>
              </a:buClr>
              <a:buSzPts val="3550"/>
              <a:buFont typeface="Verdana"/>
              <a:buNone/>
            </a:pPr>
            <a:r>
              <a:t/>
            </a:r>
            <a:endParaRPr b="0" i="0" sz="3550" u="none" cap="none" strike="noStrike">
              <a:solidFill>
                <a:schemeClr val="dk1"/>
              </a:solidFill>
              <a:latin typeface="Arial"/>
              <a:ea typeface="Arial"/>
              <a:cs typeface="Arial"/>
              <a:sym typeface="Arial"/>
            </a:endParaRPr>
          </a:p>
          <a:p>
            <a:pPr indent="-256540" lvl="0" marL="268605" marR="835025" rtl="0" algn="l">
              <a:lnSpc>
                <a:spcPct val="100000"/>
              </a:lnSpc>
              <a:spcBef>
                <a:spcPts val="0"/>
              </a:spcBef>
              <a:spcAft>
                <a:spcPts val="0"/>
              </a:spcAft>
              <a:buClr>
                <a:srgbClr val="4F81BD"/>
              </a:buClr>
              <a:buSzPts val="1900"/>
              <a:buFont typeface="Verdana"/>
              <a:buChar char="◗"/>
            </a:pPr>
            <a:r>
              <a:rPr lang="en-US" sz="2800">
                <a:solidFill>
                  <a:schemeClr val="dk1"/>
                </a:solidFill>
                <a:latin typeface="Arial"/>
                <a:ea typeface="Arial"/>
                <a:cs typeface="Arial"/>
                <a:sym typeface="Arial"/>
              </a:rPr>
              <a:t>Concomitant use of additional nonanesthetic  drugs</a:t>
            </a:r>
            <a:endParaRPr sz="2800">
              <a:solidFill>
                <a:schemeClr val="dk1"/>
              </a:solidFill>
              <a:latin typeface="Arial"/>
              <a:ea typeface="Arial"/>
              <a:cs typeface="Arial"/>
              <a:sym typeface="Arial"/>
            </a:endParaRPr>
          </a:p>
          <a:p>
            <a:pPr indent="-229234" lvl="1" marL="524510" marR="0" rtl="0" algn="l">
              <a:lnSpc>
                <a:spcPct val="100000"/>
              </a:lnSpc>
              <a:spcBef>
                <a:spcPts val="340"/>
              </a:spcBef>
              <a:spcAft>
                <a:spcPts val="0"/>
              </a:spcAft>
              <a:buClr>
                <a:srgbClr val="4F81BD"/>
              </a:buClr>
              <a:buSzPts val="2500"/>
              <a:buFont typeface="Verdana"/>
              <a:buChar char="◦"/>
            </a:pPr>
            <a:r>
              <a:rPr b="0" i="0" lang="en-US" sz="2500" u="none" cap="none" strike="noStrike">
                <a:solidFill>
                  <a:schemeClr val="dk1"/>
                </a:solidFill>
                <a:latin typeface="Arial"/>
                <a:ea typeface="Arial"/>
                <a:cs typeface="Arial"/>
                <a:sym typeface="Arial"/>
              </a:rPr>
              <a:t>Example: Opioid abusers may be intolerant to opioids</a:t>
            </a:r>
            <a:br>
              <a:rPr b="0" i="0" lang="en-US" sz="2500" u="none" cap="none" strike="noStrike">
                <a:solidFill>
                  <a:schemeClr val="dk1"/>
                </a:solidFill>
                <a:latin typeface="Arial"/>
                <a:ea typeface="Arial"/>
                <a:cs typeface="Arial"/>
                <a:sym typeface="Arial"/>
              </a:rPr>
            </a:br>
            <a:r>
              <a:rPr b="0" i="0" lang="en-US" sz="2500" u="none" cap="none" strike="noStrike">
                <a:solidFill>
                  <a:schemeClr val="dk1"/>
                </a:solidFill>
                <a:latin typeface="Arial"/>
                <a:ea typeface="Arial"/>
                <a:cs typeface="Arial"/>
                <a:sym typeface="Arial"/>
              </a:rPr>
              <a:t>المدخنين كذلك بحتاجوا جرعة أكبر                </a:t>
            </a:r>
            <a:endParaRPr b="0" i="0" sz="2500" u="none" cap="none" strike="noStrike">
              <a:solidFill>
                <a:schemeClr val="dk1"/>
              </a:solidFill>
              <a:latin typeface="Arial"/>
              <a:ea typeface="Arial"/>
              <a:cs typeface="Arial"/>
              <a:sym typeface="Arial"/>
            </a:endParaRPr>
          </a:p>
        </p:txBody>
      </p:sp>
      <p:sp>
        <p:nvSpPr>
          <p:cNvPr id="120" name="Google Shape;120;p18"/>
          <p:cNvSpPr/>
          <p:nvPr/>
        </p:nvSpPr>
        <p:spPr>
          <a:xfrm>
            <a:off x="304800" y="285202"/>
            <a:ext cx="7408164" cy="113614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9"/>
          <p:cNvSpPr txBox="1"/>
          <p:nvPr/>
        </p:nvSpPr>
        <p:spPr>
          <a:xfrm>
            <a:off x="78739" y="1406398"/>
            <a:ext cx="8562975" cy="4562788"/>
          </a:xfrm>
          <a:prstGeom prst="rect">
            <a:avLst/>
          </a:prstGeom>
          <a:noFill/>
          <a:ln>
            <a:noFill/>
          </a:ln>
        </p:spPr>
        <p:txBody>
          <a:bodyPr anchorCtr="0" anchor="t" bIns="0" lIns="0" spcFirstLastPara="1" rIns="0" wrap="square" tIns="55875">
            <a:spAutoFit/>
          </a:bodyPr>
          <a:lstStyle/>
          <a:p>
            <a:pPr indent="-256539" lvl="0" marL="378460" marR="347345" rtl="0" algn="l">
              <a:lnSpc>
                <a:spcPct val="108000"/>
              </a:lnSpc>
              <a:spcBef>
                <a:spcPts val="0"/>
              </a:spcBef>
              <a:spcAft>
                <a:spcPts val="0"/>
              </a:spcAft>
              <a:buClr>
                <a:srgbClr val="4F81BD"/>
              </a:buClr>
              <a:buSzPts val="1700"/>
              <a:buFont typeface="Verdana"/>
              <a:buChar char="◗"/>
            </a:pPr>
            <a:r>
              <a:rPr b="1" lang="en-US" sz="2500">
                <a:solidFill>
                  <a:srgbClr val="FF0000"/>
                </a:solidFill>
                <a:latin typeface="Arial"/>
                <a:ea typeface="Arial"/>
                <a:cs typeface="Arial"/>
                <a:sym typeface="Arial"/>
              </a:rPr>
              <a:t>Induction</a:t>
            </a:r>
            <a:r>
              <a:rPr b="1" lang="en-US" sz="2500">
                <a:solidFill>
                  <a:schemeClr val="dk1"/>
                </a:solidFill>
                <a:latin typeface="Arial"/>
                <a:ea typeface="Arial"/>
                <a:cs typeface="Arial"/>
                <a:sym typeface="Arial"/>
              </a:rPr>
              <a:t>: </a:t>
            </a:r>
            <a:r>
              <a:rPr lang="en-US" sz="2500">
                <a:solidFill>
                  <a:schemeClr val="dk1"/>
                </a:solidFill>
                <a:latin typeface="Arial"/>
                <a:ea typeface="Arial"/>
                <a:cs typeface="Arial"/>
                <a:sym typeface="Arial"/>
              </a:rPr>
              <a:t>the period of time from the onset of  administration of the potent anesthetic to the  development of effective surgical anesthesia in the  patient.</a:t>
            </a:r>
            <a:endParaRPr sz="2500">
              <a:solidFill>
                <a:schemeClr val="dk1"/>
              </a:solidFill>
              <a:latin typeface="Arial"/>
              <a:ea typeface="Arial"/>
              <a:cs typeface="Arial"/>
              <a:sym typeface="Arial"/>
            </a:endParaRPr>
          </a:p>
          <a:p>
            <a:pPr indent="-247015" lvl="0" marL="670560" marR="570230" rtl="0" algn="l">
              <a:lnSpc>
                <a:spcPct val="108095"/>
              </a:lnSpc>
              <a:spcBef>
                <a:spcPts val="340"/>
              </a:spcBef>
              <a:spcAft>
                <a:spcPts val="0"/>
              </a:spcAft>
              <a:buNone/>
            </a:pPr>
            <a:r>
              <a:rPr lang="en-US" sz="2100">
                <a:solidFill>
                  <a:srgbClr val="4F81BD"/>
                </a:solidFill>
                <a:latin typeface="Georgia"/>
                <a:ea typeface="Georgia"/>
                <a:cs typeface="Georgia"/>
                <a:sym typeface="Georgia"/>
              </a:rPr>
              <a:t>▫	</a:t>
            </a:r>
            <a:r>
              <a:rPr lang="en-US" sz="2100">
                <a:solidFill>
                  <a:schemeClr val="dk1"/>
                </a:solidFill>
                <a:latin typeface="Arial"/>
                <a:ea typeface="Arial"/>
                <a:cs typeface="Arial"/>
                <a:sym typeface="Arial"/>
              </a:rPr>
              <a:t>Depends on how fast effective concentration of the drug  reaches the brain نحاول تقليل هذه الفترة قد ما منقدر</a:t>
            </a:r>
            <a:endParaRPr sz="2100">
              <a:solidFill>
                <a:schemeClr val="dk1"/>
              </a:solidFill>
              <a:latin typeface="Arial"/>
              <a:ea typeface="Arial"/>
              <a:cs typeface="Arial"/>
              <a:sym typeface="Arial"/>
            </a:endParaRPr>
          </a:p>
          <a:p>
            <a:pPr indent="-246379" lvl="0" marL="258445" marR="682625" rtl="0" algn="l">
              <a:lnSpc>
                <a:spcPct val="108000"/>
              </a:lnSpc>
              <a:spcBef>
                <a:spcPts val="359"/>
              </a:spcBef>
              <a:spcAft>
                <a:spcPts val="0"/>
              </a:spcAft>
              <a:buClr>
                <a:srgbClr val="4F81BD"/>
              </a:buClr>
              <a:buSzPts val="1700"/>
              <a:buFont typeface="Verdana"/>
              <a:buChar char="◗"/>
            </a:pPr>
            <a:r>
              <a:rPr b="1" lang="en-US" sz="2500">
                <a:solidFill>
                  <a:srgbClr val="FF0000"/>
                </a:solidFill>
                <a:latin typeface="Arial"/>
                <a:ea typeface="Arial"/>
                <a:cs typeface="Arial"/>
                <a:sym typeface="Arial"/>
              </a:rPr>
              <a:t>Maintenance</a:t>
            </a:r>
            <a:r>
              <a:rPr b="1" lang="en-US" sz="2500">
                <a:solidFill>
                  <a:schemeClr val="dk1"/>
                </a:solidFill>
                <a:latin typeface="Arial"/>
                <a:ea typeface="Arial"/>
                <a:cs typeface="Arial"/>
                <a:sym typeface="Arial"/>
              </a:rPr>
              <a:t> </a:t>
            </a:r>
            <a:r>
              <a:rPr lang="en-US" sz="2500">
                <a:solidFill>
                  <a:schemeClr val="dk1"/>
                </a:solidFill>
                <a:latin typeface="Arial"/>
                <a:ea typeface="Arial"/>
                <a:cs typeface="Arial"/>
                <a:sym typeface="Arial"/>
              </a:rPr>
              <a:t>of anesthesia: providing a sustained  surgical anesthesia</a:t>
            </a:r>
            <a:endParaRPr sz="2500">
              <a:solidFill>
                <a:schemeClr val="dk1"/>
              </a:solidFill>
              <a:latin typeface="Arial"/>
              <a:ea typeface="Arial"/>
              <a:cs typeface="Arial"/>
              <a:sym typeface="Arial"/>
            </a:endParaRPr>
          </a:p>
          <a:p>
            <a:pPr indent="-256539" lvl="1" marL="378460" marR="5080" rtl="0" algn="l">
              <a:lnSpc>
                <a:spcPct val="108000"/>
              </a:lnSpc>
              <a:spcBef>
                <a:spcPts val="400"/>
              </a:spcBef>
              <a:spcAft>
                <a:spcPts val="0"/>
              </a:spcAft>
              <a:buClr>
                <a:srgbClr val="4F81BD"/>
              </a:buClr>
              <a:buSzPts val="1700"/>
              <a:buFont typeface="Verdana"/>
              <a:buChar char="◗"/>
            </a:pPr>
            <a:r>
              <a:rPr b="1" i="0" lang="en-US" sz="2500" u="none" cap="none" strike="noStrike">
                <a:solidFill>
                  <a:srgbClr val="FF0000"/>
                </a:solidFill>
                <a:latin typeface="Arial"/>
                <a:ea typeface="Arial"/>
                <a:cs typeface="Arial"/>
                <a:sym typeface="Arial"/>
              </a:rPr>
              <a:t>Recovery</a:t>
            </a:r>
            <a:r>
              <a:rPr b="1" i="0" lang="en-US" sz="2500" u="none" cap="none" strike="noStrike">
                <a:solidFill>
                  <a:schemeClr val="dk1"/>
                </a:solidFill>
                <a:latin typeface="Arial"/>
                <a:ea typeface="Arial"/>
                <a:cs typeface="Arial"/>
                <a:sym typeface="Arial"/>
              </a:rPr>
              <a:t>: </a:t>
            </a:r>
            <a:r>
              <a:rPr b="0" i="0" lang="en-US" sz="2500" u="none" cap="none" strike="noStrike">
                <a:solidFill>
                  <a:schemeClr val="dk1"/>
                </a:solidFill>
                <a:latin typeface="Arial"/>
                <a:ea typeface="Arial"/>
                <a:cs typeface="Arial"/>
                <a:sym typeface="Arial"/>
              </a:rPr>
              <a:t>the time from discontinuation of  administration of anesthesia until consciousness and  protective physiologic reflexes are regained</a:t>
            </a:r>
            <a:endParaRPr b="0" i="0" sz="2500" u="none" cap="none" strike="noStrike">
              <a:solidFill>
                <a:schemeClr val="dk1"/>
              </a:solidFill>
              <a:latin typeface="Arial"/>
              <a:ea typeface="Arial"/>
              <a:cs typeface="Arial"/>
              <a:sym typeface="Arial"/>
            </a:endParaRPr>
          </a:p>
          <a:p>
            <a:pPr indent="0" lvl="0" marL="424180" marR="0" rtl="0" algn="l">
              <a:lnSpc>
                <a:spcPct val="100000"/>
              </a:lnSpc>
              <a:spcBef>
                <a:spcPts val="55"/>
              </a:spcBef>
              <a:spcAft>
                <a:spcPts val="0"/>
              </a:spcAft>
              <a:buNone/>
            </a:pPr>
            <a:r>
              <a:rPr lang="en-US" sz="2100">
                <a:solidFill>
                  <a:srgbClr val="4F81BD"/>
                </a:solidFill>
                <a:latin typeface="Georgia"/>
                <a:ea typeface="Georgia"/>
                <a:cs typeface="Georgia"/>
                <a:sym typeface="Georgia"/>
              </a:rPr>
              <a:t>▫	</a:t>
            </a:r>
            <a:r>
              <a:rPr lang="en-US" sz="2100">
                <a:solidFill>
                  <a:schemeClr val="dk1"/>
                </a:solidFill>
                <a:latin typeface="Arial"/>
                <a:ea typeface="Arial"/>
                <a:cs typeface="Arial"/>
                <a:sym typeface="Arial"/>
              </a:rPr>
              <a:t>Depends on how fast the drug leaves the brain</a:t>
            </a:r>
            <a:br>
              <a:rPr lang="en-US" sz="2100">
                <a:solidFill>
                  <a:schemeClr val="dk1"/>
                </a:solidFill>
                <a:latin typeface="Arial"/>
                <a:ea typeface="Arial"/>
                <a:cs typeface="Arial"/>
                <a:sym typeface="Arial"/>
              </a:rPr>
            </a:br>
            <a:r>
              <a:rPr lang="en-US" sz="2100">
                <a:solidFill>
                  <a:schemeClr val="dk1"/>
                </a:solidFill>
                <a:latin typeface="Arial"/>
                <a:ea typeface="Arial"/>
                <a:cs typeface="Arial"/>
                <a:sym typeface="Arial"/>
              </a:rPr>
              <a:t>Recovery Room</a:t>
            </a:r>
            <a:endParaRPr sz="2100">
              <a:solidFill>
                <a:schemeClr val="dk1"/>
              </a:solidFill>
              <a:latin typeface="Arial"/>
              <a:ea typeface="Arial"/>
              <a:cs typeface="Arial"/>
              <a:sym typeface="Arial"/>
            </a:endParaRPr>
          </a:p>
        </p:txBody>
      </p:sp>
      <p:sp>
        <p:nvSpPr>
          <p:cNvPr id="126" name="Google Shape;126;p19"/>
          <p:cNvSpPr/>
          <p:nvPr/>
        </p:nvSpPr>
        <p:spPr>
          <a:xfrm>
            <a:off x="214884" y="371856"/>
            <a:ext cx="6073902" cy="113614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0"/>
          <p:cNvSpPr txBox="1"/>
          <p:nvPr/>
        </p:nvSpPr>
        <p:spPr>
          <a:xfrm>
            <a:off x="188468" y="1439925"/>
            <a:ext cx="8818880" cy="4331335"/>
          </a:xfrm>
          <a:prstGeom prst="rect">
            <a:avLst/>
          </a:prstGeom>
          <a:noFill/>
          <a:ln>
            <a:noFill/>
          </a:ln>
        </p:spPr>
        <p:txBody>
          <a:bodyPr anchorCtr="0" anchor="t" bIns="0" lIns="0" spcFirstLastPara="1" rIns="0" wrap="square" tIns="55875">
            <a:spAutoFit/>
          </a:bodyPr>
          <a:lstStyle/>
          <a:p>
            <a:pPr indent="-256540" lvl="0" marL="268605" marR="326390" rtl="0" algn="l">
              <a:lnSpc>
                <a:spcPct val="108000"/>
              </a:lnSpc>
              <a:spcBef>
                <a:spcPts val="0"/>
              </a:spcBef>
              <a:spcAft>
                <a:spcPts val="0"/>
              </a:spcAft>
              <a:buClr>
                <a:srgbClr val="4F81BD"/>
              </a:buClr>
              <a:buSzPts val="1700"/>
              <a:buFont typeface="Verdana"/>
              <a:buChar char="◗"/>
            </a:pPr>
            <a:r>
              <a:rPr lang="en-US" sz="2500">
                <a:solidFill>
                  <a:schemeClr val="dk1"/>
                </a:solidFill>
                <a:latin typeface="Arial"/>
                <a:ea typeface="Arial"/>
                <a:cs typeface="Arial"/>
                <a:sym typeface="Arial"/>
              </a:rPr>
              <a:t>General anesthesia in adults is normally induced with  an IV anesthetic like </a:t>
            </a:r>
            <a:r>
              <a:rPr lang="en-US" sz="2500">
                <a:solidFill>
                  <a:srgbClr val="FF0000"/>
                </a:solidFill>
                <a:latin typeface="Arial"/>
                <a:ea typeface="Arial"/>
                <a:cs typeface="Arial"/>
                <a:sym typeface="Arial"/>
              </a:rPr>
              <a:t>propofol</a:t>
            </a:r>
            <a:endParaRPr sz="2500">
              <a:solidFill>
                <a:srgbClr val="FF0000"/>
              </a:solidFill>
              <a:latin typeface="Arial"/>
              <a:ea typeface="Arial"/>
              <a:cs typeface="Arial"/>
              <a:sym typeface="Arial"/>
            </a:endParaRPr>
          </a:p>
          <a:p>
            <a:pPr indent="-256540" lvl="0" marL="268605" marR="5080" rtl="0" algn="l">
              <a:lnSpc>
                <a:spcPct val="108000"/>
              </a:lnSpc>
              <a:spcBef>
                <a:spcPts val="405"/>
              </a:spcBef>
              <a:spcAft>
                <a:spcPts val="0"/>
              </a:spcAft>
              <a:buClr>
                <a:srgbClr val="4F81BD"/>
              </a:buClr>
              <a:buSzPts val="1224"/>
              <a:buFont typeface="Verdana"/>
              <a:buChar char="◗"/>
            </a:pPr>
            <a:r>
              <a:rPr lang="en-US" sz="1800">
                <a:solidFill>
                  <a:schemeClr val="dk1"/>
                </a:solidFill>
                <a:latin typeface="Calibri"/>
                <a:ea typeface="Calibri"/>
                <a:cs typeface="Calibri"/>
                <a:sym typeface="Calibri"/>
              </a:rPr>
              <a:t>	</a:t>
            </a:r>
            <a:r>
              <a:rPr lang="en-US" sz="2500">
                <a:solidFill>
                  <a:schemeClr val="dk1"/>
                </a:solidFill>
                <a:latin typeface="Arial"/>
                <a:ea typeface="Arial"/>
                <a:cs typeface="Arial"/>
                <a:sym typeface="Arial"/>
              </a:rPr>
              <a:t>At that time, additional inhalation and/or IV anesthetic  drugs	may be given to produce the desired depth of  surgical anesthesia</a:t>
            </a:r>
            <a:endParaRPr sz="2500">
              <a:solidFill>
                <a:schemeClr val="dk1"/>
              </a:solidFill>
              <a:latin typeface="Arial"/>
              <a:ea typeface="Arial"/>
              <a:cs typeface="Arial"/>
              <a:sym typeface="Arial"/>
            </a:endParaRPr>
          </a:p>
          <a:p>
            <a:pPr indent="-256540" lvl="0" marL="268605" marR="417194" rtl="0" algn="l">
              <a:lnSpc>
                <a:spcPct val="90000"/>
              </a:lnSpc>
              <a:spcBef>
                <a:spcPts val="360"/>
              </a:spcBef>
              <a:spcAft>
                <a:spcPts val="0"/>
              </a:spcAft>
              <a:buClr>
                <a:srgbClr val="4F81BD"/>
              </a:buClr>
              <a:buSzPts val="1700"/>
              <a:buFont typeface="Verdana"/>
              <a:buChar char="◗"/>
            </a:pPr>
            <a:r>
              <a:rPr lang="en-US" sz="2500">
                <a:solidFill>
                  <a:schemeClr val="dk1"/>
                </a:solidFill>
                <a:latin typeface="Arial"/>
                <a:ea typeface="Arial"/>
                <a:cs typeface="Arial"/>
                <a:sym typeface="Arial"/>
              </a:rPr>
              <a:t>Often includes coadministration of an IV skeletal  muscle relaxant such as rocuronium, vecuronium, or  succinylcholine to facilitate intubation and muscle  relaxation</a:t>
            </a:r>
            <a:endParaRPr sz="2500">
              <a:solidFill>
                <a:schemeClr val="dk1"/>
              </a:solidFill>
              <a:latin typeface="Arial"/>
              <a:ea typeface="Arial"/>
              <a:cs typeface="Arial"/>
              <a:sym typeface="Arial"/>
            </a:endParaRPr>
          </a:p>
          <a:p>
            <a:pPr indent="-256540" lvl="0" marL="268605" marR="304800" rtl="0" algn="l">
              <a:lnSpc>
                <a:spcPct val="108000"/>
              </a:lnSpc>
              <a:spcBef>
                <a:spcPts val="434"/>
              </a:spcBef>
              <a:spcAft>
                <a:spcPts val="0"/>
              </a:spcAft>
              <a:buClr>
                <a:srgbClr val="4F81BD"/>
              </a:buClr>
              <a:buSzPts val="1700"/>
              <a:buFont typeface="Verdana"/>
              <a:buChar char="◗"/>
            </a:pPr>
            <a:r>
              <a:rPr lang="en-US" sz="2500">
                <a:solidFill>
                  <a:schemeClr val="dk1"/>
                </a:solidFill>
                <a:latin typeface="Arial"/>
                <a:ea typeface="Arial"/>
                <a:cs typeface="Arial"/>
                <a:sym typeface="Arial"/>
              </a:rPr>
              <a:t>For children without IV access, inhalation induction is  used such as halothane or sevoflurane, to induce  general anesthesia صعب نلاقي الوريد</a:t>
            </a:r>
            <a:endParaRPr sz="2500">
              <a:solidFill>
                <a:schemeClr val="dk1"/>
              </a:solidFill>
              <a:latin typeface="Arial"/>
              <a:ea typeface="Arial"/>
              <a:cs typeface="Arial"/>
              <a:sym typeface="Arial"/>
            </a:endParaRPr>
          </a:p>
        </p:txBody>
      </p:sp>
      <p:sp>
        <p:nvSpPr>
          <p:cNvPr id="132" name="Google Shape;132;p20"/>
          <p:cNvSpPr/>
          <p:nvPr/>
        </p:nvSpPr>
        <p:spPr>
          <a:xfrm>
            <a:off x="214884" y="371856"/>
            <a:ext cx="3217926" cy="113614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1"/>
          <p:cNvSpPr txBox="1"/>
          <p:nvPr/>
        </p:nvSpPr>
        <p:spPr>
          <a:xfrm>
            <a:off x="188468" y="1353819"/>
            <a:ext cx="8528050" cy="3562514"/>
          </a:xfrm>
          <a:prstGeom prst="rect">
            <a:avLst/>
          </a:prstGeom>
          <a:noFill/>
          <a:ln>
            <a:noFill/>
          </a:ln>
        </p:spPr>
        <p:txBody>
          <a:bodyPr anchorCtr="0" anchor="t" bIns="0" lIns="0" spcFirstLastPara="1" rIns="0" wrap="square" tIns="12700">
            <a:spAutoFit/>
          </a:bodyPr>
          <a:lstStyle/>
          <a:p>
            <a:pPr indent="-256540" lvl="0" marL="268605" marR="760095" rtl="0" algn="l">
              <a:lnSpc>
                <a:spcPct val="100000"/>
              </a:lnSpc>
              <a:spcBef>
                <a:spcPts val="0"/>
              </a:spcBef>
              <a:spcAft>
                <a:spcPts val="0"/>
              </a:spcAft>
              <a:buClr>
                <a:srgbClr val="4F81BD"/>
              </a:buClr>
              <a:buSzPts val="1900"/>
              <a:buFont typeface="Verdana"/>
              <a:buChar char="◗"/>
            </a:pPr>
            <a:r>
              <a:rPr lang="en-US" sz="2800">
                <a:solidFill>
                  <a:schemeClr val="dk1"/>
                </a:solidFill>
                <a:latin typeface="Arial"/>
                <a:ea typeface="Arial"/>
                <a:cs typeface="Arial"/>
                <a:sym typeface="Arial"/>
              </a:rPr>
              <a:t>Maintenance is the period during which the  patient is surgically anesthetized</a:t>
            </a:r>
            <a:endParaRPr sz="2800">
              <a:solidFill>
                <a:schemeClr val="dk1"/>
              </a:solidFill>
              <a:latin typeface="Arial"/>
              <a:ea typeface="Arial"/>
              <a:cs typeface="Arial"/>
              <a:sym typeface="Arial"/>
            </a:endParaRPr>
          </a:p>
          <a:p>
            <a:pPr indent="-256540" lvl="0" marL="268605" marR="5080" rtl="0" algn="l">
              <a:lnSpc>
                <a:spcPct val="100000"/>
              </a:lnSpc>
              <a:spcBef>
                <a:spcPts val="395"/>
              </a:spcBef>
              <a:spcAft>
                <a:spcPts val="0"/>
              </a:spcAft>
              <a:buClr>
                <a:srgbClr val="4F81BD"/>
              </a:buClr>
              <a:buSzPts val="1900"/>
              <a:buFont typeface="Verdana"/>
              <a:buChar char="◗"/>
            </a:pPr>
            <a:r>
              <a:rPr lang="en-US" sz="2800">
                <a:solidFill>
                  <a:schemeClr val="dk1"/>
                </a:solidFill>
                <a:latin typeface="Arial"/>
                <a:ea typeface="Arial"/>
                <a:cs typeface="Arial"/>
                <a:sym typeface="Arial"/>
              </a:rPr>
              <a:t>Patient’s vital signs and response to various  stimuli are monitored continuously throughout  the surgical procedure Opioids such as </a:t>
            </a:r>
            <a:r>
              <a:rPr lang="en-US" sz="2800">
                <a:solidFill>
                  <a:srgbClr val="FF0000"/>
                </a:solidFill>
                <a:latin typeface="Arial"/>
                <a:ea typeface="Arial"/>
                <a:cs typeface="Arial"/>
                <a:sym typeface="Arial"/>
              </a:rPr>
              <a:t>fentanyl</a:t>
            </a:r>
            <a:r>
              <a:rPr lang="en-US" sz="2800">
                <a:solidFill>
                  <a:schemeClr val="dk1"/>
                </a:solidFill>
                <a:latin typeface="Arial"/>
                <a:ea typeface="Arial"/>
                <a:cs typeface="Arial"/>
                <a:sym typeface="Arial"/>
              </a:rPr>
              <a:t>  هذه ابرة الظهر وتبقى صاحيةare often used for pain relief</a:t>
            </a:r>
            <a:endParaRPr sz="2800">
              <a:solidFill>
                <a:schemeClr val="dk1"/>
              </a:solidFill>
              <a:latin typeface="Arial"/>
              <a:ea typeface="Arial"/>
              <a:cs typeface="Arial"/>
              <a:sym typeface="Arial"/>
            </a:endParaRPr>
          </a:p>
          <a:p>
            <a:pPr indent="-256540" lvl="0" marL="268605" marR="0" rtl="0" algn="l">
              <a:lnSpc>
                <a:spcPct val="100000"/>
              </a:lnSpc>
              <a:spcBef>
                <a:spcPts val="405"/>
              </a:spcBef>
              <a:spcAft>
                <a:spcPts val="0"/>
              </a:spcAft>
              <a:buClr>
                <a:srgbClr val="4F81BD"/>
              </a:buClr>
              <a:buSzPts val="1900"/>
              <a:buFont typeface="Verdana"/>
              <a:buChar char="◗"/>
            </a:pPr>
            <a:r>
              <a:rPr lang="en-US" sz="2800">
                <a:solidFill>
                  <a:schemeClr val="dk1"/>
                </a:solidFill>
                <a:latin typeface="Arial"/>
                <a:ea typeface="Arial"/>
                <a:cs typeface="Arial"/>
                <a:sym typeface="Arial"/>
              </a:rPr>
              <a:t>IV infusions of various drugs may also be used</a:t>
            </a:r>
            <a:endParaRPr sz="2800">
              <a:solidFill>
                <a:schemeClr val="dk1"/>
              </a:solidFill>
              <a:latin typeface="Arial"/>
              <a:ea typeface="Arial"/>
              <a:cs typeface="Arial"/>
              <a:sym typeface="Arial"/>
            </a:endParaRPr>
          </a:p>
        </p:txBody>
      </p:sp>
      <p:sp>
        <p:nvSpPr>
          <p:cNvPr id="138" name="Google Shape;138;p21"/>
          <p:cNvSpPr/>
          <p:nvPr/>
        </p:nvSpPr>
        <p:spPr>
          <a:xfrm>
            <a:off x="214884" y="371856"/>
            <a:ext cx="7546848" cy="113614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2"/>
          <p:cNvSpPr txBox="1"/>
          <p:nvPr/>
        </p:nvSpPr>
        <p:spPr>
          <a:xfrm>
            <a:off x="188468" y="1430019"/>
            <a:ext cx="8397240" cy="4424288"/>
          </a:xfrm>
          <a:prstGeom prst="rect">
            <a:avLst/>
          </a:prstGeom>
          <a:noFill/>
          <a:ln>
            <a:noFill/>
          </a:ln>
        </p:spPr>
        <p:txBody>
          <a:bodyPr anchorCtr="0" anchor="t" bIns="0" lIns="0" spcFirstLastPara="1" rIns="0" wrap="square" tIns="12700">
            <a:spAutoFit/>
          </a:bodyPr>
          <a:lstStyle/>
          <a:p>
            <a:pPr indent="-256540" lvl="0" marL="268605" marR="556260" rtl="0" algn="just">
              <a:lnSpc>
                <a:spcPct val="100000"/>
              </a:lnSpc>
              <a:spcBef>
                <a:spcPts val="0"/>
              </a:spcBef>
              <a:spcAft>
                <a:spcPts val="0"/>
              </a:spcAft>
              <a:buClr>
                <a:srgbClr val="4F81BD"/>
              </a:buClr>
              <a:buSzPts val="1900"/>
              <a:buFont typeface="Verdana"/>
              <a:buChar char="◗"/>
            </a:pPr>
            <a:r>
              <a:rPr lang="en-US" sz="2800">
                <a:solidFill>
                  <a:schemeClr val="dk1"/>
                </a:solidFill>
                <a:latin typeface="Arial"/>
                <a:ea typeface="Arial"/>
                <a:cs typeface="Arial"/>
                <a:sym typeface="Arial"/>
              </a:rPr>
              <a:t>Postoperatively, the anesthetic admixture is  withdrawn, and the patient is monitored for  the return of consciousness</a:t>
            </a:r>
            <a:endParaRPr sz="2800">
              <a:solidFill>
                <a:schemeClr val="dk1"/>
              </a:solidFill>
              <a:latin typeface="Arial"/>
              <a:ea typeface="Arial"/>
              <a:cs typeface="Arial"/>
              <a:sym typeface="Arial"/>
            </a:endParaRPr>
          </a:p>
          <a:p>
            <a:pPr indent="-256540" lvl="0" marL="268605" marR="5080" rtl="0" algn="l">
              <a:lnSpc>
                <a:spcPct val="100000"/>
              </a:lnSpc>
              <a:spcBef>
                <a:spcPts val="395"/>
              </a:spcBef>
              <a:spcAft>
                <a:spcPts val="0"/>
              </a:spcAft>
              <a:buClr>
                <a:srgbClr val="4F81BD"/>
              </a:buClr>
              <a:buSzPts val="1900"/>
              <a:buFont typeface="Verdana"/>
              <a:buChar char="◗"/>
            </a:pPr>
            <a:r>
              <a:rPr lang="en-US" sz="2800">
                <a:solidFill>
                  <a:schemeClr val="dk1"/>
                </a:solidFill>
                <a:latin typeface="Arial"/>
                <a:ea typeface="Arial"/>
                <a:cs typeface="Arial"/>
                <a:sym typeface="Arial"/>
              </a:rPr>
              <a:t>If skeletal muscle relaxants have not been fully  metabolized, reversal agents may be used</a:t>
            </a:r>
            <a:endParaRPr sz="2800">
              <a:solidFill>
                <a:schemeClr val="dk1"/>
              </a:solidFill>
              <a:latin typeface="Arial"/>
              <a:ea typeface="Arial"/>
              <a:cs typeface="Arial"/>
              <a:sym typeface="Arial"/>
            </a:endParaRPr>
          </a:p>
          <a:p>
            <a:pPr indent="-256540" lvl="0" marL="268605" marR="141605" rtl="0" algn="l">
              <a:lnSpc>
                <a:spcPct val="100000"/>
              </a:lnSpc>
              <a:spcBef>
                <a:spcPts val="405"/>
              </a:spcBef>
              <a:spcAft>
                <a:spcPts val="0"/>
              </a:spcAft>
              <a:buClr>
                <a:srgbClr val="4F81BD"/>
              </a:buClr>
              <a:buSzPts val="1900"/>
              <a:buFont typeface="Verdana"/>
              <a:buChar char="◗"/>
            </a:pPr>
            <a:r>
              <a:rPr lang="en-US" sz="2800">
                <a:solidFill>
                  <a:schemeClr val="dk1"/>
                </a:solidFill>
                <a:latin typeface="Arial"/>
                <a:ea typeface="Arial"/>
                <a:cs typeface="Arial"/>
                <a:sym typeface="Arial"/>
              </a:rPr>
              <a:t>The </a:t>
            </a:r>
            <a:r>
              <a:rPr lang="en-US" sz="2800">
                <a:solidFill>
                  <a:srgbClr val="FF0000"/>
                </a:solidFill>
                <a:latin typeface="Arial"/>
                <a:ea typeface="Arial"/>
                <a:cs typeface="Arial"/>
                <a:sym typeface="Arial"/>
              </a:rPr>
              <a:t>anesthesiologistلازم يكون موجود </a:t>
            </a:r>
            <a:r>
              <a:rPr lang="en-US" sz="2800">
                <a:solidFill>
                  <a:schemeClr val="dk1"/>
                </a:solidFill>
                <a:latin typeface="Arial"/>
                <a:ea typeface="Arial"/>
                <a:cs typeface="Arial"/>
                <a:sym typeface="Arial"/>
              </a:rPr>
              <a:t> continues to monitor the  patient for full recovery, with normal  physiologic functions</a:t>
            </a:r>
            <a:br>
              <a:rPr lang="en-US" sz="2800">
                <a:solidFill>
                  <a:schemeClr val="dk1"/>
                </a:solidFill>
                <a:latin typeface="Arial"/>
                <a:ea typeface="Arial"/>
                <a:cs typeface="Arial"/>
                <a:sym typeface="Arial"/>
              </a:rPr>
            </a:br>
            <a:br>
              <a:rPr lang="en-US" sz="2800">
                <a:solidFill>
                  <a:schemeClr val="dk1"/>
                </a:solidFill>
                <a:latin typeface="Arial"/>
                <a:ea typeface="Arial"/>
                <a:cs typeface="Arial"/>
                <a:sym typeface="Arial"/>
              </a:rPr>
            </a:br>
            <a:r>
              <a:rPr lang="en-US" sz="2800">
                <a:solidFill>
                  <a:schemeClr val="dk1"/>
                </a:solidFill>
                <a:latin typeface="Arial"/>
                <a:ea typeface="Arial"/>
                <a:cs typeface="Arial"/>
                <a:sym typeface="Arial"/>
              </a:rPr>
              <a:t>تخبيص كلام وغيره</a:t>
            </a:r>
            <a:endParaRPr sz="2800">
              <a:solidFill>
                <a:schemeClr val="dk1"/>
              </a:solidFill>
              <a:latin typeface="Arial"/>
              <a:ea typeface="Arial"/>
              <a:cs typeface="Arial"/>
              <a:sym typeface="Arial"/>
            </a:endParaRPr>
          </a:p>
        </p:txBody>
      </p:sp>
      <p:sp>
        <p:nvSpPr>
          <p:cNvPr id="144" name="Google Shape;144;p22"/>
          <p:cNvSpPr/>
          <p:nvPr/>
        </p:nvSpPr>
        <p:spPr>
          <a:xfrm>
            <a:off x="214884" y="371856"/>
            <a:ext cx="3089148" cy="113614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descr="Screen Shot 2021-03-24 at 9.40.52 AM.png" id="149" name="Google Shape;149;p23"/>
          <p:cNvPicPr preferRelativeResize="0"/>
          <p:nvPr/>
        </p:nvPicPr>
        <p:blipFill rotWithShape="1">
          <a:blip r:embed="rId3">
            <a:alphaModFix/>
          </a:blip>
          <a:srcRect b="0" l="0" r="0" t="0"/>
          <a:stretch/>
        </p:blipFill>
        <p:spPr>
          <a:xfrm>
            <a:off x="204439" y="2209800"/>
            <a:ext cx="8939561" cy="28194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4"/>
          <p:cNvSpPr txBox="1"/>
          <p:nvPr/>
        </p:nvSpPr>
        <p:spPr>
          <a:xfrm>
            <a:off x="188468" y="743966"/>
            <a:ext cx="5450332" cy="6455613"/>
          </a:xfrm>
          <a:prstGeom prst="rect">
            <a:avLst/>
          </a:prstGeom>
          <a:noFill/>
          <a:ln>
            <a:noFill/>
          </a:ln>
        </p:spPr>
        <p:txBody>
          <a:bodyPr anchorCtr="0" anchor="t" bIns="0" lIns="0" spcFirstLastPara="1" rIns="0" wrap="square" tIns="12700">
            <a:spAutoFit/>
          </a:bodyPr>
          <a:lstStyle/>
          <a:p>
            <a:pPr indent="-256540" lvl="0" marL="268605" marR="5080" rtl="0" algn="l">
              <a:lnSpc>
                <a:spcPct val="100000"/>
              </a:lnSpc>
              <a:spcBef>
                <a:spcPts val="0"/>
              </a:spcBef>
              <a:spcAft>
                <a:spcPts val="0"/>
              </a:spcAft>
              <a:buClr>
                <a:srgbClr val="9BBB59"/>
              </a:buClr>
              <a:buSzPts val="1900"/>
              <a:buFont typeface="Georgia"/>
              <a:buChar char="•"/>
            </a:pPr>
            <a:r>
              <a:rPr lang="en-US" sz="2800">
                <a:solidFill>
                  <a:schemeClr val="dk1"/>
                </a:solidFill>
                <a:latin typeface="Arial"/>
                <a:ea typeface="Arial"/>
                <a:cs typeface="Arial"/>
                <a:sym typeface="Arial"/>
              </a:rPr>
              <a:t>Depth of anesthesia is the  degree to which the CNS is  depressed</a:t>
            </a:r>
            <a:endParaRPr sz="2800">
              <a:solidFill>
                <a:schemeClr val="dk1"/>
              </a:solidFill>
              <a:latin typeface="Arial"/>
              <a:ea typeface="Arial"/>
              <a:cs typeface="Arial"/>
              <a:sym typeface="Arial"/>
            </a:endParaRPr>
          </a:p>
          <a:p>
            <a:pPr indent="-256540" lvl="0" marL="268605" marR="171450" rtl="0" algn="l">
              <a:lnSpc>
                <a:spcPct val="100000"/>
              </a:lnSpc>
              <a:spcBef>
                <a:spcPts val="400"/>
              </a:spcBef>
              <a:spcAft>
                <a:spcPts val="0"/>
              </a:spcAft>
              <a:buClr>
                <a:srgbClr val="9BBB59"/>
              </a:buClr>
              <a:buSzPts val="1900"/>
              <a:buFont typeface="Georgia"/>
              <a:buChar char="•"/>
            </a:pPr>
            <a:r>
              <a:rPr lang="en-US" sz="2800">
                <a:solidFill>
                  <a:schemeClr val="dk1"/>
                </a:solidFill>
                <a:latin typeface="Arial"/>
                <a:ea typeface="Arial"/>
                <a:cs typeface="Arial"/>
                <a:sym typeface="Arial"/>
              </a:rPr>
              <a:t>Useful parameter for  individualizing anesthesia</a:t>
            </a:r>
            <a:endParaRPr sz="2800">
              <a:solidFill>
                <a:schemeClr val="dk1"/>
              </a:solidFill>
              <a:latin typeface="Arial"/>
              <a:ea typeface="Arial"/>
              <a:cs typeface="Arial"/>
              <a:sym typeface="Arial"/>
            </a:endParaRPr>
          </a:p>
          <a:p>
            <a:pPr indent="0" lvl="0" marL="314325" marR="0" rtl="0" algn="l">
              <a:lnSpc>
                <a:spcPct val="100000"/>
              </a:lnSpc>
              <a:spcBef>
                <a:spcPts val="3429"/>
              </a:spcBef>
              <a:spcAft>
                <a:spcPts val="0"/>
              </a:spcAft>
              <a:buNone/>
            </a:pPr>
            <a:r>
              <a:rPr lang="en-US" sz="2300">
                <a:solidFill>
                  <a:srgbClr val="4F81BD"/>
                </a:solidFill>
                <a:latin typeface="Georgia"/>
                <a:ea typeface="Georgia"/>
                <a:cs typeface="Georgia"/>
                <a:sym typeface="Georgia"/>
              </a:rPr>
              <a:t>▫	</a:t>
            </a:r>
            <a:r>
              <a:rPr lang="en-US" sz="2300">
                <a:solidFill>
                  <a:schemeClr val="dk1"/>
                </a:solidFill>
                <a:latin typeface="Arial"/>
                <a:ea typeface="Arial"/>
                <a:cs typeface="Arial"/>
                <a:sym typeface="Arial"/>
              </a:rPr>
              <a:t>Stage I </a:t>
            </a:r>
            <a:r>
              <a:rPr lang="en-US" sz="2300">
                <a:solidFill>
                  <a:srgbClr val="FF0000"/>
                </a:solidFill>
                <a:latin typeface="Arial"/>
                <a:ea typeface="Arial"/>
                <a:cs typeface="Arial"/>
                <a:sym typeface="Arial"/>
              </a:rPr>
              <a:t>Analgesia</a:t>
            </a:r>
            <a:endParaRPr sz="2300">
              <a:solidFill>
                <a:srgbClr val="FF0000"/>
              </a:solidFill>
              <a:latin typeface="Arial"/>
              <a:ea typeface="Arial"/>
              <a:cs typeface="Arial"/>
              <a:sym typeface="Arial"/>
            </a:endParaRPr>
          </a:p>
          <a:p>
            <a:pPr indent="0" lvl="0" marL="0" marR="0" rtl="0" algn="l">
              <a:lnSpc>
                <a:spcPct val="100000"/>
              </a:lnSpc>
              <a:spcBef>
                <a:spcPts val="5"/>
              </a:spcBef>
              <a:spcAft>
                <a:spcPts val="0"/>
              </a:spcAft>
              <a:buNone/>
            </a:pPr>
            <a:r>
              <a:t/>
            </a:r>
            <a:endParaRPr sz="2800">
              <a:solidFill>
                <a:schemeClr val="dk1"/>
              </a:solidFill>
              <a:latin typeface="Arial"/>
              <a:ea typeface="Arial"/>
              <a:cs typeface="Arial"/>
              <a:sym typeface="Arial"/>
            </a:endParaRPr>
          </a:p>
          <a:p>
            <a:pPr indent="0" lvl="0" marL="314325" marR="0" rtl="0" algn="l">
              <a:lnSpc>
                <a:spcPct val="100000"/>
              </a:lnSpc>
              <a:spcBef>
                <a:spcPts val="0"/>
              </a:spcBef>
              <a:spcAft>
                <a:spcPts val="0"/>
              </a:spcAft>
              <a:buNone/>
            </a:pPr>
            <a:r>
              <a:rPr lang="en-US" sz="2300">
                <a:solidFill>
                  <a:srgbClr val="4F81BD"/>
                </a:solidFill>
                <a:latin typeface="Georgia"/>
                <a:ea typeface="Georgia"/>
                <a:cs typeface="Georgia"/>
                <a:sym typeface="Georgia"/>
              </a:rPr>
              <a:t>▫	</a:t>
            </a:r>
            <a:r>
              <a:rPr lang="en-US" sz="2300">
                <a:solidFill>
                  <a:schemeClr val="dk1"/>
                </a:solidFill>
                <a:latin typeface="Arial"/>
                <a:ea typeface="Arial"/>
                <a:cs typeface="Arial"/>
                <a:sym typeface="Arial"/>
              </a:rPr>
              <a:t>Stage II </a:t>
            </a:r>
            <a:r>
              <a:rPr lang="en-US" sz="2300">
                <a:solidFill>
                  <a:srgbClr val="FF0000"/>
                </a:solidFill>
                <a:latin typeface="Arial"/>
                <a:ea typeface="Arial"/>
                <a:cs typeface="Arial"/>
                <a:sym typeface="Arial"/>
              </a:rPr>
              <a:t>Excitement</a:t>
            </a:r>
            <a:endParaRPr sz="2300">
              <a:solidFill>
                <a:srgbClr val="FF0000"/>
              </a:solidFill>
              <a:latin typeface="Arial"/>
              <a:ea typeface="Arial"/>
              <a:cs typeface="Arial"/>
              <a:sym typeface="Arial"/>
            </a:endParaRPr>
          </a:p>
          <a:p>
            <a:pPr indent="0" lvl="0" marL="0" marR="0" rtl="0" algn="l">
              <a:lnSpc>
                <a:spcPct val="100000"/>
              </a:lnSpc>
              <a:spcBef>
                <a:spcPts val="25"/>
              </a:spcBef>
              <a:spcAft>
                <a:spcPts val="0"/>
              </a:spcAft>
              <a:buNone/>
            </a:pPr>
            <a:r>
              <a:t/>
            </a:r>
            <a:endParaRPr sz="2900">
              <a:solidFill>
                <a:schemeClr val="dk1"/>
              </a:solidFill>
              <a:latin typeface="Arial"/>
              <a:ea typeface="Arial"/>
              <a:cs typeface="Arial"/>
              <a:sym typeface="Arial"/>
            </a:endParaRPr>
          </a:p>
          <a:p>
            <a:pPr indent="0" lvl="0" marL="314325" marR="0" rtl="0" algn="l">
              <a:lnSpc>
                <a:spcPct val="100000"/>
              </a:lnSpc>
              <a:spcBef>
                <a:spcPts val="0"/>
              </a:spcBef>
              <a:spcAft>
                <a:spcPts val="0"/>
              </a:spcAft>
              <a:buNone/>
            </a:pPr>
            <a:r>
              <a:rPr lang="en-US" sz="2300">
                <a:solidFill>
                  <a:srgbClr val="4F81BD"/>
                </a:solidFill>
                <a:latin typeface="Georgia"/>
                <a:ea typeface="Georgia"/>
                <a:cs typeface="Georgia"/>
                <a:sym typeface="Georgia"/>
              </a:rPr>
              <a:t>▫	</a:t>
            </a:r>
            <a:r>
              <a:rPr lang="en-US" sz="2300">
                <a:solidFill>
                  <a:schemeClr val="dk1"/>
                </a:solidFill>
                <a:latin typeface="Arial"/>
                <a:ea typeface="Arial"/>
                <a:cs typeface="Arial"/>
                <a:sym typeface="Arial"/>
              </a:rPr>
              <a:t>Stage III </a:t>
            </a:r>
            <a:r>
              <a:rPr lang="en-US" sz="2300">
                <a:solidFill>
                  <a:srgbClr val="FF0000"/>
                </a:solidFill>
                <a:latin typeface="Arial"/>
                <a:ea typeface="Arial"/>
                <a:cs typeface="Arial"/>
                <a:sym typeface="Arial"/>
              </a:rPr>
              <a:t>Surgical anesthesia</a:t>
            </a:r>
            <a:endParaRPr sz="2300">
              <a:solidFill>
                <a:srgbClr val="FF0000"/>
              </a:solidFill>
              <a:latin typeface="Arial"/>
              <a:ea typeface="Arial"/>
              <a:cs typeface="Arial"/>
              <a:sym typeface="Arial"/>
            </a:endParaRPr>
          </a:p>
          <a:p>
            <a:pPr indent="0" lvl="0" marL="0" marR="0" rtl="0" algn="l">
              <a:lnSpc>
                <a:spcPct val="100000"/>
              </a:lnSpc>
              <a:spcBef>
                <a:spcPts val="25"/>
              </a:spcBef>
              <a:spcAft>
                <a:spcPts val="0"/>
              </a:spcAft>
              <a:buNone/>
            </a:pPr>
            <a:r>
              <a:t/>
            </a:r>
            <a:endParaRPr sz="2900">
              <a:solidFill>
                <a:schemeClr val="dk1"/>
              </a:solidFill>
              <a:latin typeface="Arial"/>
              <a:ea typeface="Arial"/>
              <a:cs typeface="Arial"/>
              <a:sym typeface="Arial"/>
            </a:endParaRPr>
          </a:p>
          <a:p>
            <a:pPr indent="0" lvl="0" marL="314325" marR="0" rtl="0" algn="l">
              <a:lnSpc>
                <a:spcPct val="100000"/>
              </a:lnSpc>
              <a:spcBef>
                <a:spcPts val="0"/>
              </a:spcBef>
              <a:spcAft>
                <a:spcPts val="0"/>
              </a:spcAft>
              <a:buNone/>
            </a:pPr>
            <a:r>
              <a:rPr lang="en-US" sz="2300">
                <a:solidFill>
                  <a:srgbClr val="4F81BD"/>
                </a:solidFill>
                <a:latin typeface="Georgia"/>
                <a:ea typeface="Georgia"/>
                <a:cs typeface="Georgia"/>
                <a:sym typeface="Georgia"/>
              </a:rPr>
              <a:t>▫	</a:t>
            </a:r>
            <a:r>
              <a:rPr lang="en-US" sz="2300">
                <a:solidFill>
                  <a:schemeClr val="dk1"/>
                </a:solidFill>
                <a:latin typeface="Arial"/>
                <a:ea typeface="Arial"/>
                <a:cs typeface="Arial"/>
                <a:sym typeface="Arial"/>
              </a:rPr>
              <a:t>Stage IV </a:t>
            </a:r>
            <a:r>
              <a:rPr lang="en-US" sz="2300">
                <a:solidFill>
                  <a:srgbClr val="FF0000"/>
                </a:solidFill>
                <a:latin typeface="Arial"/>
                <a:ea typeface="Arial"/>
                <a:cs typeface="Arial"/>
                <a:sym typeface="Arial"/>
              </a:rPr>
              <a:t>Medullary paralysis ما بدنا نوصل لهذه المرحلة</a:t>
            </a:r>
            <a:br>
              <a:rPr lang="en-US" sz="2300">
                <a:solidFill>
                  <a:srgbClr val="FF0000"/>
                </a:solidFill>
                <a:latin typeface="Arial"/>
                <a:ea typeface="Arial"/>
                <a:cs typeface="Arial"/>
                <a:sym typeface="Arial"/>
              </a:rPr>
            </a:br>
            <a:r>
              <a:rPr lang="en-US" sz="2300">
                <a:solidFill>
                  <a:srgbClr val="FF0000"/>
                </a:solidFill>
                <a:latin typeface="Arial"/>
                <a:ea typeface="Arial"/>
                <a:cs typeface="Arial"/>
                <a:sym typeface="Arial"/>
              </a:rPr>
              <a:t>ونحاول ما نشوف هذه المراحل نقفز للمرحلة الثالثة فقط</a:t>
            </a:r>
            <a:endParaRPr sz="2300">
              <a:solidFill>
                <a:srgbClr val="FF0000"/>
              </a:solidFill>
              <a:latin typeface="Arial"/>
              <a:ea typeface="Arial"/>
              <a:cs typeface="Arial"/>
              <a:sym typeface="Arial"/>
            </a:endParaRPr>
          </a:p>
        </p:txBody>
      </p:sp>
      <p:sp>
        <p:nvSpPr>
          <p:cNvPr id="155" name="Google Shape;155;p24"/>
          <p:cNvSpPr/>
          <p:nvPr/>
        </p:nvSpPr>
        <p:spPr>
          <a:xfrm>
            <a:off x="291084" y="58673"/>
            <a:ext cx="5886450" cy="113614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 name="Google Shape;156;p24"/>
          <p:cNvSpPr/>
          <p:nvPr/>
        </p:nvSpPr>
        <p:spPr>
          <a:xfrm>
            <a:off x="6579365" y="308710"/>
            <a:ext cx="2360822" cy="6316372"/>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5"/>
          <p:cNvSpPr txBox="1"/>
          <p:nvPr>
            <p:ph type="title"/>
          </p:nvPr>
        </p:nvSpPr>
        <p:spPr>
          <a:xfrm>
            <a:off x="78739" y="1052576"/>
            <a:ext cx="2997835" cy="4216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solidFill>
                  <a:srgbClr val="4F81BD"/>
                </a:solidFill>
                <a:latin typeface="Georgia"/>
                <a:ea typeface="Georgia"/>
                <a:cs typeface="Georgia"/>
                <a:sym typeface="Georgia"/>
              </a:rPr>
              <a:t>▫	</a:t>
            </a:r>
            <a:r>
              <a:rPr lang="en-US"/>
              <a:t>Stage I Analgesia</a:t>
            </a:r>
            <a:endParaRPr/>
          </a:p>
        </p:txBody>
      </p:sp>
      <p:sp>
        <p:nvSpPr>
          <p:cNvPr id="162" name="Google Shape;162;p25"/>
          <p:cNvSpPr txBox="1"/>
          <p:nvPr/>
        </p:nvSpPr>
        <p:spPr>
          <a:xfrm>
            <a:off x="78739" y="1452117"/>
            <a:ext cx="8513445" cy="4219104"/>
          </a:xfrm>
          <a:prstGeom prst="rect">
            <a:avLst/>
          </a:prstGeom>
          <a:noFill/>
          <a:ln>
            <a:noFill/>
          </a:ln>
        </p:spPr>
        <p:txBody>
          <a:bodyPr anchorCtr="0" anchor="t" bIns="0" lIns="0" spcFirstLastPara="1" rIns="0" wrap="square" tIns="63500">
            <a:spAutoFit/>
          </a:bodyPr>
          <a:lstStyle/>
          <a:p>
            <a:pPr indent="-220979" lvl="0" marL="479425" marR="0" rtl="0" algn="l">
              <a:lnSpc>
                <a:spcPct val="100000"/>
              </a:lnSpc>
              <a:spcBef>
                <a:spcPts val="0"/>
              </a:spcBef>
              <a:spcAft>
                <a:spcPts val="0"/>
              </a:spcAft>
              <a:buClr>
                <a:srgbClr val="C0504D"/>
              </a:buClr>
              <a:buSzPts val="2400"/>
              <a:buFont typeface="Arial"/>
              <a:buChar char="•"/>
            </a:pPr>
            <a:r>
              <a:rPr lang="en-US" sz="2400">
                <a:solidFill>
                  <a:schemeClr val="dk1"/>
                </a:solidFill>
                <a:latin typeface="Arial"/>
                <a:ea typeface="Arial"/>
                <a:cs typeface="Arial"/>
                <a:sym typeface="Arial"/>
              </a:rPr>
              <a:t>Loss of pain sensation</a:t>
            </a:r>
            <a:endParaRPr sz="2400">
              <a:solidFill>
                <a:schemeClr val="dk1"/>
              </a:solidFill>
              <a:latin typeface="Arial"/>
              <a:ea typeface="Arial"/>
              <a:cs typeface="Arial"/>
              <a:sym typeface="Arial"/>
            </a:endParaRPr>
          </a:p>
          <a:p>
            <a:pPr indent="-220979" lvl="0" marL="479425" marR="0" rtl="0" algn="l">
              <a:lnSpc>
                <a:spcPct val="100000"/>
              </a:lnSpc>
              <a:spcBef>
                <a:spcPts val="405"/>
              </a:spcBef>
              <a:spcAft>
                <a:spcPts val="0"/>
              </a:spcAft>
              <a:buClr>
                <a:srgbClr val="C0504D"/>
              </a:buClr>
              <a:buSzPts val="2400"/>
              <a:buFont typeface="Arial"/>
              <a:buChar char="•"/>
            </a:pPr>
            <a:r>
              <a:rPr lang="en-US" sz="2400">
                <a:solidFill>
                  <a:schemeClr val="dk1"/>
                </a:solidFill>
                <a:latin typeface="Arial"/>
                <a:ea typeface="Arial"/>
                <a:cs typeface="Arial"/>
                <a:sym typeface="Arial"/>
              </a:rPr>
              <a:t>Drowsiness</a:t>
            </a:r>
            <a:endParaRPr sz="2400">
              <a:solidFill>
                <a:schemeClr val="dk1"/>
              </a:solidFill>
              <a:latin typeface="Arial"/>
              <a:ea typeface="Arial"/>
              <a:cs typeface="Arial"/>
              <a:sym typeface="Arial"/>
            </a:endParaRPr>
          </a:p>
          <a:p>
            <a:pPr indent="-220979" lvl="0" marL="479425" marR="0" rtl="0" algn="l">
              <a:lnSpc>
                <a:spcPct val="100000"/>
              </a:lnSpc>
              <a:spcBef>
                <a:spcPts val="400"/>
              </a:spcBef>
              <a:spcAft>
                <a:spcPts val="0"/>
              </a:spcAft>
              <a:buClr>
                <a:srgbClr val="C0504D"/>
              </a:buClr>
              <a:buSzPts val="2400"/>
              <a:buFont typeface="Arial"/>
              <a:buChar char="•"/>
            </a:pPr>
            <a:r>
              <a:rPr lang="en-US" sz="2400">
                <a:solidFill>
                  <a:schemeClr val="dk1"/>
                </a:solidFill>
                <a:latin typeface="Arial"/>
                <a:ea typeface="Arial"/>
                <a:cs typeface="Arial"/>
                <a:sym typeface="Arial"/>
              </a:rPr>
              <a:t>Amnesia and reduced awareness of pain</a:t>
            </a:r>
            <a:endParaRPr sz="2400">
              <a:solidFill>
                <a:schemeClr val="dk1"/>
              </a:solidFill>
              <a:latin typeface="Arial"/>
              <a:ea typeface="Arial"/>
              <a:cs typeface="Arial"/>
              <a:sym typeface="Arial"/>
            </a:endParaRPr>
          </a:p>
          <a:p>
            <a:pPr indent="0" lvl="0" marL="0" marR="0" rtl="0" algn="l">
              <a:lnSpc>
                <a:spcPct val="100000"/>
              </a:lnSpc>
              <a:spcBef>
                <a:spcPts val="5"/>
              </a:spcBef>
              <a:spcAft>
                <a:spcPts val="0"/>
              </a:spcAft>
              <a:buClr>
                <a:srgbClr val="C0504D"/>
              </a:buClr>
              <a:buSzPts val="3200"/>
              <a:buFont typeface="Arial"/>
              <a:buNone/>
            </a:pPr>
            <a:r>
              <a:t/>
            </a:r>
            <a:endParaRPr sz="3200">
              <a:solidFill>
                <a:schemeClr val="dk1"/>
              </a:solidFill>
              <a:latin typeface="Arial"/>
              <a:ea typeface="Arial"/>
              <a:cs typeface="Arial"/>
              <a:sym typeface="Arial"/>
            </a:endParaRPr>
          </a:p>
          <a:p>
            <a:pPr indent="0" lvl="0" marL="12700" marR="0" rtl="0" algn="l">
              <a:lnSpc>
                <a:spcPct val="100000"/>
              </a:lnSpc>
              <a:spcBef>
                <a:spcPts val="5"/>
              </a:spcBef>
              <a:spcAft>
                <a:spcPts val="0"/>
              </a:spcAft>
              <a:buNone/>
            </a:pPr>
            <a:r>
              <a:rPr lang="en-US" sz="2600">
                <a:solidFill>
                  <a:srgbClr val="4F81BD"/>
                </a:solidFill>
                <a:latin typeface="Georgia"/>
                <a:ea typeface="Georgia"/>
                <a:cs typeface="Georgia"/>
                <a:sym typeface="Georgia"/>
              </a:rPr>
              <a:t>▫	</a:t>
            </a:r>
            <a:r>
              <a:rPr lang="en-US" sz="2600">
                <a:solidFill>
                  <a:schemeClr val="dk1"/>
                </a:solidFill>
                <a:latin typeface="Arial"/>
                <a:ea typeface="Arial"/>
                <a:cs typeface="Arial"/>
                <a:sym typeface="Arial"/>
              </a:rPr>
              <a:t>Stage II Excitement</a:t>
            </a:r>
            <a:endParaRPr sz="2600">
              <a:solidFill>
                <a:schemeClr val="dk1"/>
              </a:solidFill>
              <a:latin typeface="Arial"/>
              <a:ea typeface="Arial"/>
              <a:cs typeface="Arial"/>
              <a:sym typeface="Arial"/>
            </a:endParaRPr>
          </a:p>
          <a:p>
            <a:pPr indent="-220979" lvl="0" marL="479425" marR="0" rtl="0" algn="l">
              <a:lnSpc>
                <a:spcPct val="100000"/>
              </a:lnSpc>
              <a:spcBef>
                <a:spcPts val="425"/>
              </a:spcBef>
              <a:spcAft>
                <a:spcPts val="0"/>
              </a:spcAft>
              <a:buClr>
                <a:srgbClr val="C0504D"/>
              </a:buClr>
              <a:buSzPts val="2400"/>
              <a:buFont typeface="Arial"/>
              <a:buChar char="•"/>
            </a:pPr>
            <a:r>
              <a:rPr lang="en-US" sz="2400">
                <a:solidFill>
                  <a:schemeClr val="dk1"/>
                </a:solidFill>
                <a:latin typeface="Arial"/>
                <a:ea typeface="Arial"/>
                <a:cs typeface="Arial"/>
                <a:sym typeface="Arial"/>
              </a:rPr>
              <a:t>Deliriumانفعال، هذيان، اهتياج</a:t>
            </a:r>
            <a:endParaRPr sz="2400">
              <a:solidFill>
                <a:schemeClr val="dk1"/>
              </a:solidFill>
              <a:latin typeface="Arial"/>
              <a:ea typeface="Arial"/>
              <a:cs typeface="Arial"/>
              <a:sym typeface="Arial"/>
            </a:endParaRPr>
          </a:p>
          <a:p>
            <a:pPr indent="-220979" lvl="0" marL="479425" marR="0" rtl="0" algn="l">
              <a:lnSpc>
                <a:spcPct val="100000"/>
              </a:lnSpc>
              <a:spcBef>
                <a:spcPts val="405"/>
              </a:spcBef>
              <a:spcAft>
                <a:spcPts val="0"/>
              </a:spcAft>
              <a:buClr>
                <a:srgbClr val="C0504D"/>
              </a:buClr>
              <a:buSzPts val="2400"/>
              <a:buFont typeface="Arial"/>
              <a:buChar char="•"/>
            </a:pPr>
            <a:r>
              <a:rPr lang="en-US" sz="2400">
                <a:solidFill>
                  <a:schemeClr val="dk1"/>
                </a:solidFill>
                <a:latin typeface="Arial"/>
                <a:ea typeface="Arial"/>
                <a:cs typeface="Arial"/>
                <a:sym typeface="Arial"/>
              </a:rPr>
              <a:t>Rise and irregularity in blood pressure and respiration</a:t>
            </a:r>
            <a:endParaRPr sz="2400">
              <a:solidFill>
                <a:schemeClr val="dk1"/>
              </a:solidFill>
              <a:latin typeface="Arial"/>
              <a:ea typeface="Arial"/>
              <a:cs typeface="Arial"/>
              <a:sym typeface="Arial"/>
            </a:endParaRPr>
          </a:p>
          <a:p>
            <a:pPr indent="-220979" lvl="0" marL="479425" marR="0" rtl="0" algn="l">
              <a:lnSpc>
                <a:spcPct val="100000"/>
              </a:lnSpc>
              <a:spcBef>
                <a:spcPts val="400"/>
              </a:spcBef>
              <a:spcAft>
                <a:spcPts val="0"/>
              </a:spcAft>
              <a:buClr>
                <a:srgbClr val="C0504D"/>
              </a:buClr>
              <a:buSzPts val="2400"/>
              <a:buFont typeface="Arial"/>
              <a:buChar char="•"/>
            </a:pPr>
            <a:r>
              <a:rPr lang="en-US" sz="2400">
                <a:solidFill>
                  <a:schemeClr val="dk1"/>
                </a:solidFill>
                <a:latin typeface="Arial"/>
                <a:ea typeface="Arial"/>
                <a:cs typeface="Arial"/>
                <a:sym typeface="Arial"/>
              </a:rPr>
              <a:t>Risk of laryngospasm</a:t>
            </a:r>
            <a:endParaRPr sz="2400">
              <a:solidFill>
                <a:schemeClr val="dk1"/>
              </a:solidFill>
              <a:latin typeface="Arial"/>
              <a:ea typeface="Arial"/>
              <a:cs typeface="Arial"/>
              <a:sym typeface="Arial"/>
            </a:endParaRPr>
          </a:p>
          <a:p>
            <a:pPr indent="-220344" lvl="0" marL="479425" marR="147320" rtl="0" algn="l">
              <a:lnSpc>
                <a:spcPct val="100000"/>
              </a:lnSpc>
              <a:spcBef>
                <a:spcPts val="400"/>
              </a:spcBef>
              <a:spcAft>
                <a:spcPts val="0"/>
              </a:spcAft>
              <a:buClr>
                <a:srgbClr val="C0504D"/>
              </a:buClr>
              <a:buSzPts val="2400"/>
              <a:buFont typeface="Arial"/>
              <a:buChar char="•"/>
            </a:pPr>
            <a:r>
              <a:rPr lang="en-US" sz="2400">
                <a:solidFill>
                  <a:schemeClr val="dk1"/>
                </a:solidFill>
                <a:latin typeface="Arial"/>
                <a:ea typeface="Arial"/>
                <a:cs typeface="Arial"/>
                <a:sym typeface="Arial"/>
              </a:rPr>
              <a:t>To shorten this period a rapid acting anesthetic like  propofol is administered IV before inhaled anesthetic</a:t>
            </a:r>
            <a:endParaRPr sz="240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8"/>
          <p:cNvSpPr txBox="1"/>
          <p:nvPr/>
        </p:nvSpPr>
        <p:spPr>
          <a:xfrm>
            <a:off x="188468" y="339343"/>
            <a:ext cx="8712200" cy="5665470"/>
          </a:xfrm>
          <a:prstGeom prst="rect">
            <a:avLst/>
          </a:prstGeom>
          <a:noFill/>
          <a:ln>
            <a:noFill/>
          </a:ln>
        </p:spPr>
        <p:txBody>
          <a:bodyPr anchorCtr="0" anchor="t" bIns="0" lIns="0" spcFirstLastPara="1" rIns="0" wrap="square" tIns="55875">
            <a:spAutoFit/>
          </a:bodyPr>
          <a:lstStyle/>
          <a:p>
            <a:pPr indent="-256539" lvl="0" marL="268605" marR="5080" rtl="0" algn="just">
              <a:lnSpc>
                <a:spcPct val="108000"/>
              </a:lnSpc>
              <a:spcBef>
                <a:spcPts val="0"/>
              </a:spcBef>
              <a:spcAft>
                <a:spcPts val="0"/>
              </a:spcAft>
              <a:buNone/>
            </a:pPr>
            <a:r>
              <a:rPr lang="en-US" sz="2500">
                <a:solidFill>
                  <a:schemeClr val="dk1"/>
                </a:solidFill>
                <a:latin typeface="Arial"/>
                <a:ea typeface="Arial"/>
                <a:cs typeface="Arial"/>
                <a:sym typeface="Arial"/>
              </a:rPr>
              <a:t>General anesthesia: a reversible state of central nervous  system depression resulting in loss of response to and  perception of external stimuli</a:t>
            </a:r>
            <a:endParaRPr sz="2500">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sz="3050">
              <a:solidFill>
                <a:schemeClr val="dk1"/>
              </a:solidFill>
              <a:latin typeface="Arial"/>
              <a:ea typeface="Arial"/>
              <a:cs typeface="Arial"/>
              <a:sym typeface="Arial"/>
            </a:endParaRPr>
          </a:p>
          <a:p>
            <a:pPr indent="-256539" lvl="0" marL="268605" marR="782320" rtl="0" algn="l">
              <a:lnSpc>
                <a:spcPct val="108000"/>
              </a:lnSpc>
              <a:spcBef>
                <a:spcPts val="0"/>
              </a:spcBef>
              <a:spcAft>
                <a:spcPts val="0"/>
              </a:spcAft>
              <a:buNone/>
            </a:pPr>
            <a:r>
              <a:rPr lang="en-US" sz="2500">
                <a:solidFill>
                  <a:schemeClr val="dk1"/>
                </a:solidFill>
                <a:latin typeface="Arial"/>
                <a:ea typeface="Arial"/>
                <a:cs typeface="Arial"/>
                <a:sym typeface="Arial"/>
              </a:rPr>
              <a:t>For patients undergoing surgical and other medical  procedures anesthesia provides these benefits:</a:t>
            </a:r>
            <a:endParaRPr sz="2500">
              <a:solidFill>
                <a:schemeClr val="dk1"/>
              </a:solidFill>
              <a:latin typeface="Arial"/>
              <a:ea typeface="Arial"/>
              <a:cs typeface="Arial"/>
              <a:sym typeface="Arial"/>
            </a:endParaRPr>
          </a:p>
          <a:p>
            <a:pPr indent="-256540" lvl="0" marL="268605" marR="0" rtl="0" algn="l">
              <a:lnSpc>
                <a:spcPct val="100000"/>
              </a:lnSpc>
              <a:spcBef>
                <a:spcPts val="55"/>
              </a:spcBef>
              <a:spcAft>
                <a:spcPts val="0"/>
              </a:spcAft>
              <a:buClr>
                <a:srgbClr val="948A54"/>
              </a:buClr>
              <a:buSzPts val="1700"/>
              <a:buFont typeface="Noto Sans Symbols"/>
              <a:buChar char="⮚"/>
            </a:pPr>
            <a:r>
              <a:rPr lang="en-US" sz="2500">
                <a:solidFill>
                  <a:schemeClr val="dk1"/>
                </a:solidFill>
                <a:latin typeface="Arial"/>
                <a:ea typeface="Arial"/>
                <a:cs typeface="Arial"/>
                <a:sym typeface="Arial"/>
              </a:rPr>
              <a:t>Sedation and reduction of anxiety</a:t>
            </a:r>
            <a:endParaRPr sz="2500">
              <a:solidFill>
                <a:schemeClr val="dk1"/>
              </a:solidFill>
              <a:latin typeface="Arial"/>
              <a:ea typeface="Arial"/>
              <a:cs typeface="Arial"/>
              <a:sym typeface="Arial"/>
            </a:endParaRPr>
          </a:p>
          <a:p>
            <a:pPr indent="-256540" lvl="0" marL="268605" marR="0" rtl="0" algn="l">
              <a:lnSpc>
                <a:spcPct val="100000"/>
              </a:lnSpc>
              <a:spcBef>
                <a:spcPts val="100"/>
              </a:spcBef>
              <a:spcAft>
                <a:spcPts val="0"/>
              </a:spcAft>
              <a:buClr>
                <a:srgbClr val="948A54"/>
              </a:buClr>
              <a:buSzPts val="1700"/>
              <a:buFont typeface="Noto Sans Symbols"/>
              <a:buChar char="⮚"/>
            </a:pPr>
            <a:r>
              <a:rPr lang="en-US" sz="2500">
                <a:solidFill>
                  <a:schemeClr val="dk1"/>
                </a:solidFill>
                <a:latin typeface="Arial"/>
                <a:ea typeface="Arial"/>
                <a:cs typeface="Arial"/>
                <a:sym typeface="Arial"/>
              </a:rPr>
              <a:t>Lack of awareness and amnesia</a:t>
            </a:r>
            <a:endParaRPr sz="2500">
              <a:solidFill>
                <a:schemeClr val="dk1"/>
              </a:solidFill>
              <a:latin typeface="Arial"/>
              <a:ea typeface="Arial"/>
              <a:cs typeface="Arial"/>
              <a:sym typeface="Arial"/>
            </a:endParaRPr>
          </a:p>
          <a:p>
            <a:pPr indent="-256540" lvl="0" marL="268605" marR="0" rtl="0" algn="l">
              <a:lnSpc>
                <a:spcPct val="100000"/>
              </a:lnSpc>
              <a:spcBef>
                <a:spcPts val="105"/>
              </a:spcBef>
              <a:spcAft>
                <a:spcPts val="0"/>
              </a:spcAft>
              <a:buClr>
                <a:srgbClr val="948A54"/>
              </a:buClr>
              <a:buSzPts val="1700"/>
              <a:buFont typeface="Noto Sans Symbols"/>
              <a:buChar char="⮚"/>
            </a:pPr>
            <a:r>
              <a:rPr lang="en-US" sz="2500">
                <a:solidFill>
                  <a:schemeClr val="dk1"/>
                </a:solidFill>
                <a:latin typeface="Arial"/>
                <a:ea typeface="Arial"/>
                <a:cs typeface="Arial"/>
                <a:sym typeface="Arial"/>
              </a:rPr>
              <a:t>Skeletal muscle relaxation</a:t>
            </a:r>
            <a:endParaRPr sz="2500">
              <a:solidFill>
                <a:schemeClr val="dk1"/>
              </a:solidFill>
              <a:latin typeface="Arial"/>
              <a:ea typeface="Arial"/>
              <a:cs typeface="Arial"/>
              <a:sym typeface="Arial"/>
            </a:endParaRPr>
          </a:p>
          <a:p>
            <a:pPr indent="-256540" lvl="0" marL="268605" marR="0" rtl="0" algn="l">
              <a:lnSpc>
                <a:spcPct val="100000"/>
              </a:lnSpc>
              <a:spcBef>
                <a:spcPts val="95"/>
              </a:spcBef>
              <a:spcAft>
                <a:spcPts val="0"/>
              </a:spcAft>
              <a:buClr>
                <a:srgbClr val="948A54"/>
              </a:buClr>
              <a:buSzPts val="1700"/>
              <a:buFont typeface="Noto Sans Symbols"/>
              <a:buChar char="⮚"/>
            </a:pPr>
            <a:r>
              <a:rPr lang="en-US" sz="2500">
                <a:solidFill>
                  <a:schemeClr val="dk1"/>
                </a:solidFill>
                <a:latin typeface="Arial"/>
                <a:ea typeface="Arial"/>
                <a:cs typeface="Arial"/>
                <a:sym typeface="Arial"/>
              </a:rPr>
              <a:t>Suppression of undesirable reflexes</a:t>
            </a:r>
            <a:endParaRPr sz="2500">
              <a:solidFill>
                <a:schemeClr val="dk1"/>
              </a:solidFill>
              <a:latin typeface="Arial"/>
              <a:ea typeface="Arial"/>
              <a:cs typeface="Arial"/>
              <a:sym typeface="Arial"/>
            </a:endParaRPr>
          </a:p>
          <a:p>
            <a:pPr indent="-256540" lvl="0" marL="268605" marR="0" rtl="0" algn="l">
              <a:lnSpc>
                <a:spcPct val="100000"/>
              </a:lnSpc>
              <a:spcBef>
                <a:spcPts val="105"/>
              </a:spcBef>
              <a:spcAft>
                <a:spcPts val="0"/>
              </a:spcAft>
              <a:buClr>
                <a:srgbClr val="948A54"/>
              </a:buClr>
              <a:buSzPts val="1700"/>
              <a:buFont typeface="Noto Sans Symbols"/>
              <a:buChar char="⮚"/>
            </a:pPr>
            <a:r>
              <a:rPr lang="en-US" sz="2500">
                <a:solidFill>
                  <a:schemeClr val="dk1"/>
                </a:solidFill>
                <a:latin typeface="Arial"/>
                <a:ea typeface="Arial"/>
                <a:cs typeface="Arial"/>
                <a:sym typeface="Arial"/>
              </a:rPr>
              <a:t>Analgesia</a:t>
            </a:r>
            <a:endParaRPr sz="2500">
              <a:solidFill>
                <a:schemeClr val="dk1"/>
              </a:solidFill>
              <a:latin typeface="Arial"/>
              <a:ea typeface="Arial"/>
              <a:cs typeface="Arial"/>
              <a:sym typeface="Arial"/>
            </a:endParaRPr>
          </a:p>
          <a:p>
            <a:pPr indent="0" lvl="0" marL="0" marR="0" rtl="0" algn="l">
              <a:lnSpc>
                <a:spcPct val="100000"/>
              </a:lnSpc>
              <a:spcBef>
                <a:spcPts val="30"/>
              </a:spcBef>
              <a:spcAft>
                <a:spcPts val="0"/>
              </a:spcAft>
              <a:buNone/>
            </a:pPr>
            <a:r>
              <a:t/>
            </a:r>
            <a:endParaRPr sz="3050">
              <a:solidFill>
                <a:schemeClr val="dk1"/>
              </a:solidFill>
              <a:latin typeface="Arial"/>
              <a:ea typeface="Arial"/>
              <a:cs typeface="Arial"/>
              <a:sym typeface="Arial"/>
            </a:endParaRPr>
          </a:p>
          <a:p>
            <a:pPr indent="-256539" lvl="0" marL="268605" marR="248920" rtl="0" algn="l">
              <a:lnSpc>
                <a:spcPct val="108000"/>
              </a:lnSpc>
              <a:spcBef>
                <a:spcPts val="0"/>
              </a:spcBef>
              <a:spcAft>
                <a:spcPts val="0"/>
              </a:spcAft>
              <a:buNone/>
            </a:pPr>
            <a:r>
              <a:rPr lang="en-US" sz="2500">
                <a:solidFill>
                  <a:schemeClr val="dk1"/>
                </a:solidFill>
                <a:latin typeface="Arial"/>
                <a:ea typeface="Arial"/>
                <a:cs typeface="Arial"/>
                <a:sym typeface="Arial"/>
              </a:rPr>
              <a:t>Because no single agent can provide all those benefits,  several drugs are used in combination to produce  optimal anesthesia</a:t>
            </a:r>
            <a:endParaRPr sz="2500">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6"/>
          <p:cNvSpPr txBox="1"/>
          <p:nvPr>
            <p:ph type="title"/>
          </p:nvPr>
        </p:nvSpPr>
        <p:spPr>
          <a:xfrm>
            <a:off x="78738" y="1052576"/>
            <a:ext cx="7312661" cy="4216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solidFill>
                  <a:srgbClr val="4F81BD"/>
                </a:solidFill>
                <a:latin typeface="Georgia"/>
                <a:ea typeface="Georgia"/>
                <a:cs typeface="Georgia"/>
                <a:sym typeface="Georgia"/>
              </a:rPr>
              <a:t>▫	</a:t>
            </a:r>
            <a:r>
              <a:rPr lang="en-US"/>
              <a:t>Stage III Surgical anesthesia نريد ان نبقى هنا</a:t>
            </a:r>
            <a:endParaRPr/>
          </a:p>
        </p:txBody>
      </p:sp>
      <p:sp>
        <p:nvSpPr>
          <p:cNvPr id="168" name="Google Shape;168;p26"/>
          <p:cNvSpPr txBox="1"/>
          <p:nvPr>
            <p:ph idx="1" type="body"/>
          </p:nvPr>
        </p:nvSpPr>
        <p:spPr>
          <a:xfrm>
            <a:off x="78739" y="1452117"/>
            <a:ext cx="8479155" cy="3709670"/>
          </a:xfrm>
          <a:prstGeom prst="rect">
            <a:avLst/>
          </a:prstGeom>
          <a:noFill/>
          <a:ln>
            <a:noFill/>
          </a:ln>
        </p:spPr>
        <p:txBody>
          <a:bodyPr anchorCtr="0" anchor="t" bIns="0" lIns="0" spcFirstLastPara="1" rIns="0" wrap="square" tIns="63500">
            <a:spAutoFit/>
          </a:bodyPr>
          <a:lstStyle/>
          <a:p>
            <a:pPr indent="-220979" lvl="0" marL="479425" rtl="0" algn="l">
              <a:lnSpc>
                <a:spcPct val="100000"/>
              </a:lnSpc>
              <a:spcBef>
                <a:spcPts val="0"/>
              </a:spcBef>
              <a:spcAft>
                <a:spcPts val="0"/>
              </a:spcAft>
              <a:buClr>
                <a:srgbClr val="C0504D"/>
              </a:buClr>
              <a:buSzPts val="2400"/>
              <a:buFont typeface="Arial"/>
              <a:buChar char="•"/>
            </a:pPr>
            <a:r>
              <a:rPr lang="en-US"/>
              <a:t>Loss of muscle tone and reflexes</a:t>
            </a:r>
            <a:endParaRPr/>
          </a:p>
          <a:p>
            <a:pPr indent="-220979" lvl="0" marL="479425" rtl="0" algn="l">
              <a:lnSpc>
                <a:spcPct val="100000"/>
              </a:lnSpc>
              <a:spcBef>
                <a:spcPts val="405"/>
              </a:spcBef>
              <a:spcAft>
                <a:spcPts val="0"/>
              </a:spcAft>
              <a:buClr>
                <a:srgbClr val="C0504D"/>
              </a:buClr>
              <a:buSzPts val="2400"/>
              <a:buFont typeface="Arial"/>
              <a:buChar char="•"/>
            </a:pPr>
            <a:r>
              <a:rPr lang="en-US"/>
              <a:t>Ideal stage for surgery</a:t>
            </a:r>
            <a:endParaRPr/>
          </a:p>
          <a:p>
            <a:pPr indent="-220979" lvl="0" marL="479425" rtl="0" algn="l">
              <a:lnSpc>
                <a:spcPct val="100000"/>
              </a:lnSpc>
              <a:spcBef>
                <a:spcPts val="400"/>
              </a:spcBef>
              <a:spcAft>
                <a:spcPts val="0"/>
              </a:spcAft>
              <a:buClr>
                <a:srgbClr val="C0504D"/>
              </a:buClr>
              <a:buSzPts val="2400"/>
              <a:buFont typeface="Arial"/>
              <a:buChar char="•"/>
            </a:pPr>
            <a:r>
              <a:rPr lang="en-US"/>
              <a:t>Requires	careful monitoring</a:t>
            </a:r>
            <a:endParaRPr/>
          </a:p>
          <a:p>
            <a:pPr indent="0" lvl="0" marL="0" rtl="0" algn="l">
              <a:lnSpc>
                <a:spcPct val="100000"/>
              </a:lnSpc>
              <a:spcBef>
                <a:spcPts val="5"/>
              </a:spcBef>
              <a:spcAft>
                <a:spcPts val="0"/>
              </a:spcAft>
              <a:buClr>
                <a:srgbClr val="C0504D"/>
              </a:buClr>
              <a:buSzPts val="3200"/>
              <a:buFont typeface="Arial"/>
              <a:buNone/>
            </a:pPr>
            <a:r>
              <a:t/>
            </a:r>
            <a:endParaRPr sz="3200"/>
          </a:p>
          <a:p>
            <a:pPr indent="0" lvl="0" marL="12700" rtl="0" algn="l">
              <a:lnSpc>
                <a:spcPct val="100000"/>
              </a:lnSpc>
              <a:spcBef>
                <a:spcPts val="5"/>
              </a:spcBef>
              <a:spcAft>
                <a:spcPts val="0"/>
              </a:spcAft>
              <a:buNone/>
            </a:pPr>
            <a:r>
              <a:rPr lang="en-US" sz="2600">
                <a:solidFill>
                  <a:srgbClr val="4F81BD"/>
                </a:solidFill>
                <a:latin typeface="Georgia"/>
                <a:ea typeface="Georgia"/>
                <a:cs typeface="Georgia"/>
                <a:sym typeface="Georgia"/>
              </a:rPr>
              <a:t>▫	</a:t>
            </a:r>
            <a:r>
              <a:rPr lang="en-US" sz="2600"/>
              <a:t>Stage IV Medullary paralysis</a:t>
            </a:r>
            <a:endParaRPr sz="2600">
              <a:latin typeface="Georgia"/>
              <a:ea typeface="Georgia"/>
              <a:cs typeface="Georgia"/>
              <a:sym typeface="Georgia"/>
            </a:endParaRPr>
          </a:p>
          <a:p>
            <a:pPr indent="-220344" lvl="0" marL="479425" marR="330200" rtl="0" algn="l">
              <a:lnSpc>
                <a:spcPct val="100000"/>
              </a:lnSpc>
              <a:spcBef>
                <a:spcPts val="425"/>
              </a:spcBef>
              <a:spcAft>
                <a:spcPts val="0"/>
              </a:spcAft>
              <a:buClr>
                <a:srgbClr val="C0504D"/>
              </a:buClr>
              <a:buSzPts val="2400"/>
              <a:buFont typeface="Arial"/>
              <a:buChar char="•"/>
            </a:pPr>
            <a:r>
              <a:rPr lang="en-US"/>
              <a:t>Severe depression of the respiratory and vasomotor  centers</a:t>
            </a:r>
            <a:endParaRPr/>
          </a:p>
          <a:p>
            <a:pPr indent="-220344" lvl="0" marL="479425" marR="5080" rtl="0" algn="l">
              <a:lnSpc>
                <a:spcPct val="100000"/>
              </a:lnSpc>
              <a:spcBef>
                <a:spcPts val="405"/>
              </a:spcBef>
              <a:spcAft>
                <a:spcPts val="0"/>
              </a:spcAft>
              <a:buClr>
                <a:srgbClr val="C0504D"/>
              </a:buClr>
              <a:buSzPts val="2400"/>
              <a:buFont typeface="Arial"/>
              <a:buChar char="•"/>
            </a:pPr>
            <a:r>
              <a:rPr lang="en-US"/>
              <a:t>Death can occur unless respiration and circulation are  maintained</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7"/>
          <p:cNvSpPr txBox="1"/>
          <p:nvPr/>
        </p:nvSpPr>
        <p:spPr>
          <a:xfrm>
            <a:off x="417068" y="1430019"/>
            <a:ext cx="7785100" cy="2687955"/>
          </a:xfrm>
          <a:prstGeom prst="rect">
            <a:avLst/>
          </a:prstGeom>
          <a:noFill/>
          <a:ln>
            <a:noFill/>
          </a:ln>
        </p:spPr>
        <p:txBody>
          <a:bodyPr anchorCtr="0" anchor="t" bIns="0" lIns="0" spcFirstLastPara="1" rIns="0" wrap="square" tIns="12700">
            <a:spAutoFit/>
          </a:bodyPr>
          <a:lstStyle/>
          <a:p>
            <a:pPr indent="-256540" lvl="0" marL="268605" marR="5080" rtl="0" algn="l">
              <a:lnSpc>
                <a:spcPct val="100000"/>
              </a:lnSpc>
              <a:spcBef>
                <a:spcPts val="0"/>
              </a:spcBef>
              <a:spcAft>
                <a:spcPts val="0"/>
              </a:spcAft>
              <a:buClr>
                <a:srgbClr val="4F81BD"/>
              </a:buClr>
              <a:buSzPts val="1900"/>
              <a:buFont typeface="Verdana"/>
              <a:buChar char="◗"/>
            </a:pPr>
            <a:r>
              <a:rPr lang="en-US" sz="2800">
                <a:solidFill>
                  <a:schemeClr val="dk1"/>
                </a:solidFill>
                <a:latin typeface="Arial"/>
                <a:ea typeface="Arial"/>
                <a:cs typeface="Arial"/>
                <a:sym typeface="Arial"/>
              </a:rPr>
              <a:t>Potent general anesthetics are delivered via  inhalation or IV injection</a:t>
            </a:r>
            <a:endParaRPr sz="2800">
              <a:solidFill>
                <a:schemeClr val="dk1"/>
              </a:solidFill>
              <a:latin typeface="Arial"/>
              <a:ea typeface="Arial"/>
              <a:cs typeface="Arial"/>
              <a:sym typeface="Arial"/>
            </a:endParaRPr>
          </a:p>
          <a:p>
            <a:pPr indent="-229234" lvl="1" marL="524510" marR="0" rtl="0" algn="l">
              <a:lnSpc>
                <a:spcPct val="100000"/>
              </a:lnSpc>
              <a:spcBef>
                <a:spcPts val="325"/>
              </a:spcBef>
              <a:spcAft>
                <a:spcPts val="0"/>
              </a:spcAft>
              <a:buClr>
                <a:srgbClr val="4F81BD"/>
              </a:buClr>
              <a:buSzPts val="2600"/>
              <a:buFont typeface="Verdana"/>
              <a:buChar char="◦"/>
            </a:pPr>
            <a:r>
              <a:rPr b="0" i="0" lang="en-US" sz="2600" u="none" cap="none" strike="noStrike">
                <a:solidFill>
                  <a:schemeClr val="dk1"/>
                </a:solidFill>
                <a:latin typeface="Arial"/>
                <a:ea typeface="Arial"/>
                <a:cs typeface="Arial"/>
                <a:sym typeface="Arial"/>
              </a:rPr>
              <a:t>Inhaled general anesthetics</a:t>
            </a:r>
            <a:endParaRPr b="0" i="0" sz="2600" u="none" cap="none" strike="noStrike">
              <a:solidFill>
                <a:schemeClr val="dk1"/>
              </a:solidFill>
              <a:latin typeface="Arial"/>
              <a:ea typeface="Arial"/>
              <a:cs typeface="Arial"/>
              <a:sym typeface="Arial"/>
            </a:endParaRPr>
          </a:p>
          <a:p>
            <a:pPr indent="-229234" lvl="1" marL="524510" marR="0" rtl="0" algn="l">
              <a:lnSpc>
                <a:spcPct val="100000"/>
              </a:lnSpc>
              <a:spcBef>
                <a:spcPts val="300"/>
              </a:spcBef>
              <a:spcAft>
                <a:spcPts val="0"/>
              </a:spcAft>
              <a:buClr>
                <a:srgbClr val="4F81BD"/>
              </a:buClr>
              <a:buSzPts val="2600"/>
              <a:buFont typeface="Verdana"/>
              <a:buChar char="◦"/>
            </a:pPr>
            <a:r>
              <a:rPr b="0" i="0" lang="en-US" sz="2600" u="none" cap="none" strike="noStrike">
                <a:solidFill>
                  <a:schemeClr val="dk1"/>
                </a:solidFill>
                <a:latin typeface="Arial"/>
                <a:ea typeface="Arial"/>
                <a:cs typeface="Arial"/>
                <a:sym typeface="Arial"/>
              </a:rPr>
              <a:t>Intravenous general anesthetics</a:t>
            </a:r>
            <a:endParaRPr b="0" i="0" sz="2600" u="none" cap="none" strike="noStrike">
              <a:solidFill>
                <a:schemeClr val="dk1"/>
              </a:solidFill>
              <a:latin typeface="Arial"/>
              <a:ea typeface="Arial"/>
              <a:cs typeface="Arial"/>
              <a:sym typeface="Arial"/>
            </a:endParaRPr>
          </a:p>
          <a:p>
            <a:pPr indent="0" lvl="1" marL="457200" marR="0" rtl="0" algn="l">
              <a:lnSpc>
                <a:spcPct val="100000"/>
              </a:lnSpc>
              <a:spcBef>
                <a:spcPts val="45"/>
              </a:spcBef>
              <a:spcAft>
                <a:spcPts val="0"/>
              </a:spcAft>
              <a:buClr>
                <a:srgbClr val="4F81BD"/>
              </a:buClr>
              <a:buSzPts val="3450"/>
              <a:buFont typeface="Verdana"/>
              <a:buNone/>
            </a:pPr>
            <a:r>
              <a:t/>
            </a:r>
            <a:endParaRPr b="0" i="0" sz="3450" u="none" cap="none" strike="noStrike">
              <a:solidFill>
                <a:schemeClr val="dk1"/>
              </a:solidFill>
              <a:latin typeface="Arial"/>
              <a:ea typeface="Arial"/>
              <a:cs typeface="Arial"/>
              <a:sym typeface="Arial"/>
            </a:endParaRPr>
          </a:p>
          <a:p>
            <a:pPr indent="-256540" lvl="0" marL="268605" marR="0" rtl="0" algn="l">
              <a:lnSpc>
                <a:spcPct val="100000"/>
              </a:lnSpc>
              <a:spcBef>
                <a:spcPts val="0"/>
              </a:spcBef>
              <a:spcAft>
                <a:spcPts val="0"/>
              </a:spcAft>
              <a:buClr>
                <a:srgbClr val="4F81BD"/>
              </a:buClr>
              <a:buSzPts val="1900"/>
              <a:buFont typeface="Verdana"/>
              <a:buChar char="◗"/>
            </a:pPr>
            <a:r>
              <a:rPr lang="en-US" sz="2800">
                <a:solidFill>
                  <a:schemeClr val="dk1"/>
                </a:solidFill>
                <a:latin typeface="Arial"/>
                <a:ea typeface="Arial"/>
                <a:cs typeface="Arial"/>
                <a:sym typeface="Arial"/>
              </a:rPr>
              <a:t>Local anesthetics</a:t>
            </a:r>
            <a:endParaRPr sz="2800">
              <a:solidFill>
                <a:schemeClr val="dk1"/>
              </a:solidFill>
              <a:latin typeface="Arial"/>
              <a:ea typeface="Arial"/>
              <a:cs typeface="Arial"/>
              <a:sym typeface="Arial"/>
            </a:endParaRPr>
          </a:p>
        </p:txBody>
      </p:sp>
      <p:sp>
        <p:nvSpPr>
          <p:cNvPr id="174" name="Google Shape;174;p27"/>
          <p:cNvSpPr/>
          <p:nvPr/>
        </p:nvSpPr>
        <p:spPr>
          <a:xfrm>
            <a:off x="214884" y="371856"/>
            <a:ext cx="3761232" cy="113614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8"/>
          <p:cNvSpPr txBox="1"/>
          <p:nvPr/>
        </p:nvSpPr>
        <p:spPr>
          <a:xfrm>
            <a:off x="645668" y="1413560"/>
            <a:ext cx="4840732" cy="2423099"/>
          </a:xfrm>
          <a:prstGeom prst="rect">
            <a:avLst/>
          </a:prstGeom>
          <a:noFill/>
          <a:ln>
            <a:noFill/>
          </a:ln>
        </p:spPr>
        <p:txBody>
          <a:bodyPr anchorCtr="0" anchor="t" bIns="0" lIns="0" spcFirstLastPara="1" rIns="0" wrap="square" tIns="62850">
            <a:spAutoFit/>
          </a:bodyPr>
          <a:lstStyle/>
          <a:p>
            <a:pPr indent="-256540" lvl="0" marL="268605" marR="0" rtl="0" algn="l">
              <a:lnSpc>
                <a:spcPct val="100000"/>
              </a:lnSpc>
              <a:spcBef>
                <a:spcPts val="0"/>
              </a:spcBef>
              <a:spcAft>
                <a:spcPts val="0"/>
              </a:spcAft>
              <a:buClr>
                <a:srgbClr val="4F81BD"/>
              </a:buClr>
              <a:buSzPts val="1900"/>
              <a:buFont typeface="Verdana"/>
              <a:buChar char="◗"/>
            </a:pPr>
            <a:r>
              <a:rPr lang="en-US" sz="2800">
                <a:solidFill>
                  <a:schemeClr val="dk1"/>
                </a:solidFill>
                <a:latin typeface="Arial"/>
                <a:ea typeface="Arial"/>
                <a:cs typeface="Arial"/>
                <a:sym typeface="Arial"/>
              </a:rPr>
              <a:t>Desflurane</a:t>
            </a:r>
            <a:endParaRPr sz="2800">
              <a:solidFill>
                <a:schemeClr val="dk1"/>
              </a:solidFill>
              <a:latin typeface="Arial"/>
              <a:ea typeface="Arial"/>
              <a:cs typeface="Arial"/>
              <a:sym typeface="Arial"/>
            </a:endParaRPr>
          </a:p>
          <a:p>
            <a:pPr indent="-256540" lvl="0" marL="268605" marR="0" rtl="0" algn="l">
              <a:lnSpc>
                <a:spcPct val="100000"/>
              </a:lnSpc>
              <a:spcBef>
                <a:spcPts val="395"/>
              </a:spcBef>
              <a:spcAft>
                <a:spcPts val="0"/>
              </a:spcAft>
              <a:buClr>
                <a:srgbClr val="4F81BD"/>
              </a:buClr>
              <a:buSzPts val="1900"/>
              <a:buFont typeface="Verdana"/>
              <a:buChar char="◗"/>
            </a:pPr>
            <a:r>
              <a:rPr lang="en-US" sz="2800">
                <a:solidFill>
                  <a:schemeClr val="dk1"/>
                </a:solidFill>
                <a:latin typeface="Arial"/>
                <a:ea typeface="Arial"/>
                <a:cs typeface="Arial"/>
                <a:sym typeface="Arial"/>
              </a:rPr>
              <a:t>Halothane الكتاب حذفه</a:t>
            </a:r>
            <a:endParaRPr sz="2800">
              <a:solidFill>
                <a:schemeClr val="dk1"/>
              </a:solidFill>
              <a:latin typeface="Arial"/>
              <a:ea typeface="Arial"/>
              <a:cs typeface="Arial"/>
              <a:sym typeface="Arial"/>
            </a:endParaRPr>
          </a:p>
          <a:p>
            <a:pPr indent="-256540" lvl="0" marL="268605" marR="0" rtl="0" algn="l">
              <a:lnSpc>
                <a:spcPct val="100000"/>
              </a:lnSpc>
              <a:spcBef>
                <a:spcPts val="400"/>
              </a:spcBef>
              <a:spcAft>
                <a:spcPts val="0"/>
              </a:spcAft>
              <a:buClr>
                <a:srgbClr val="4F81BD"/>
              </a:buClr>
              <a:buSzPts val="1900"/>
              <a:buFont typeface="Verdana"/>
              <a:buChar char="◗"/>
            </a:pPr>
            <a:r>
              <a:rPr lang="en-US" sz="2800">
                <a:solidFill>
                  <a:schemeClr val="dk1"/>
                </a:solidFill>
                <a:latin typeface="Arial"/>
                <a:ea typeface="Arial"/>
                <a:cs typeface="Arial"/>
                <a:sym typeface="Arial"/>
              </a:rPr>
              <a:t>Isoflurane</a:t>
            </a:r>
            <a:endParaRPr sz="2800">
              <a:solidFill>
                <a:schemeClr val="dk1"/>
              </a:solidFill>
              <a:latin typeface="Arial"/>
              <a:ea typeface="Arial"/>
              <a:cs typeface="Arial"/>
              <a:sym typeface="Arial"/>
            </a:endParaRPr>
          </a:p>
          <a:p>
            <a:pPr indent="-256540" lvl="0" marL="268605" marR="0" rtl="0" algn="l">
              <a:lnSpc>
                <a:spcPct val="100000"/>
              </a:lnSpc>
              <a:spcBef>
                <a:spcPts val="405"/>
              </a:spcBef>
              <a:spcAft>
                <a:spcPts val="0"/>
              </a:spcAft>
              <a:buClr>
                <a:srgbClr val="4F81BD"/>
              </a:buClr>
              <a:buSzPts val="1900"/>
              <a:buFont typeface="Verdana"/>
              <a:buChar char="◗"/>
            </a:pPr>
            <a:r>
              <a:rPr lang="en-US" sz="2800">
                <a:solidFill>
                  <a:schemeClr val="dk1"/>
                </a:solidFill>
                <a:latin typeface="Arial"/>
                <a:ea typeface="Arial"/>
                <a:cs typeface="Arial"/>
                <a:sym typeface="Arial"/>
              </a:rPr>
              <a:t>Sevoflurane</a:t>
            </a:r>
            <a:endParaRPr sz="2800">
              <a:solidFill>
                <a:schemeClr val="dk1"/>
              </a:solidFill>
              <a:latin typeface="Arial"/>
              <a:ea typeface="Arial"/>
              <a:cs typeface="Arial"/>
              <a:sym typeface="Arial"/>
            </a:endParaRPr>
          </a:p>
          <a:p>
            <a:pPr indent="-256540" lvl="0" marL="268605" marR="0" rtl="0" algn="l">
              <a:lnSpc>
                <a:spcPct val="100000"/>
              </a:lnSpc>
              <a:spcBef>
                <a:spcPts val="395"/>
              </a:spcBef>
              <a:spcAft>
                <a:spcPts val="0"/>
              </a:spcAft>
              <a:buClr>
                <a:srgbClr val="4F81BD"/>
              </a:buClr>
              <a:buSzPts val="1900"/>
              <a:buFont typeface="Verdana"/>
              <a:buChar char="◗"/>
            </a:pPr>
            <a:r>
              <a:rPr lang="en-US" sz="2800">
                <a:solidFill>
                  <a:schemeClr val="dk1"/>
                </a:solidFill>
                <a:latin typeface="Arial"/>
                <a:ea typeface="Arial"/>
                <a:cs typeface="Arial"/>
                <a:sym typeface="Arial"/>
              </a:rPr>
              <a:t>Nitrous oxide</a:t>
            </a:r>
            <a:endParaRPr sz="2800">
              <a:solidFill>
                <a:schemeClr val="dk1"/>
              </a:solidFill>
              <a:latin typeface="Arial"/>
              <a:ea typeface="Arial"/>
              <a:cs typeface="Arial"/>
              <a:sym typeface="Arial"/>
            </a:endParaRPr>
          </a:p>
        </p:txBody>
      </p:sp>
      <p:sp>
        <p:nvSpPr>
          <p:cNvPr id="180" name="Google Shape;180;p28"/>
          <p:cNvSpPr/>
          <p:nvPr/>
        </p:nvSpPr>
        <p:spPr>
          <a:xfrm>
            <a:off x="214884" y="371856"/>
            <a:ext cx="5710428" cy="113614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grpSp>
        <p:nvGrpSpPr>
          <p:cNvPr id="185" name="Google Shape;185;p29"/>
          <p:cNvGrpSpPr/>
          <p:nvPr/>
        </p:nvGrpSpPr>
        <p:grpSpPr>
          <a:xfrm>
            <a:off x="152400" y="383541"/>
            <a:ext cx="7353680" cy="5026659"/>
            <a:chOff x="152400" y="383541"/>
            <a:chExt cx="7353680" cy="5026659"/>
          </a:xfrm>
        </p:grpSpPr>
        <p:sp>
          <p:nvSpPr>
            <p:cNvPr id="186" name="Google Shape;186;p29"/>
            <p:cNvSpPr/>
            <p:nvPr/>
          </p:nvSpPr>
          <p:spPr>
            <a:xfrm>
              <a:off x="152400" y="383541"/>
              <a:ext cx="5710428" cy="113614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7" name="Google Shape;187;p29"/>
            <p:cNvSpPr/>
            <p:nvPr/>
          </p:nvSpPr>
          <p:spPr>
            <a:xfrm>
              <a:off x="1637919" y="1504442"/>
              <a:ext cx="5868161" cy="3905758"/>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0"/>
          <p:cNvSpPr txBox="1"/>
          <p:nvPr/>
        </p:nvSpPr>
        <p:spPr>
          <a:xfrm>
            <a:off x="188468" y="1465071"/>
            <a:ext cx="8009890" cy="3932554"/>
          </a:xfrm>
          <a:prstGeom prst="rect">
            <a:avLst/>
          </a:prstGeom>
          <a:noFill/>
          <a:ln>
            <a:noFill/>
          </a:ln>
        </p:spPr>
        <p:txBody>
          <a:bodyPr anchorCtr="0" anchor="t" bIns="0" lIns="0" spcFirstLastPara="1" rIns="0" wrap="square" tIns="12700">
            <a:spAutoFit/>
          </a:bodyPr>
          <a:lstStyle/>
          <a:p>
            <a:pPr indent="-256540" lvl="0" marL="268605" marR="902335" rtl="0" algn="l">
              <a:lnSpc>
                <a:spcPct val="100000"/>
              </a:lnSpc>
              <a:spcBef>
                <a:spcPts val="0"/>
              </a:spcBef>
              <a:spcAft>
                <a:spcPts val="0"/>
              </a:spcAft>
              <a:buClr>
                <a:srgbClr val="4F81BD"/>
              </a:buClr>
              <a:buSzPts val="1800"/>
              <a:buFont typeface="Verdana"/>
              <a:buChar char="◗"/>
            </a:pPr>
            <a:r>
              <a:rPr lang="en-US" sz="2700">
                <a:solidFill>
                  <a:schemeClr val="dk1"/>
                </a:solidFill>
                <a:latin typeface="Arial"/>
                <a:ea typeface="Arial"/>
                <a:cs typeface="Arial"/>
                <a:sym typeface="Arial"/>
              </a:rPr>
              <a:t>Used for maintenance of anesthesia after  administration of an IV agent</a:t>
            </a:r>
            <a:endParaRPr sz="2700">
              <a:solidFill>
                <a:schemeClr val="dk1"/>
              </a:solidFill>
              <a:latin typeface="Arial"/>
              <a:ea typeface="Arial"/>
              <a:cs typeface="Arial"/>
              <a:sym typeface="Arial"/>
            </a:endParaRPr>
          </a:p>
          <a:p>
            <a:pPr indent="-256540" lvl="0" marL="268605" marR="5080" rtl="0" algn="l">
              <a:lnSpc>
                <a:spcPct val="100000"/>
              </a:lnSpc>
              <a:spcBef>
                <a:spcPts val="400"/>
              </a:spcBef>
              <a:spcAft>
                <a:spcPts val="0"/>
              </a:spcAft>
              <a:buClr>
                <a:srgbClr val="4F81BD"/>
              </a:buClr>
              <a:buSzPts val="1800"/>
              <a:buFont typeface="Verdana"/>
              <a:buChar char="◗"/>
            </a:pPr>
            <a:r>
              <a:rPr lang="en-US" sz="2700">
                <a:solidFill>
                  <a:schemeClr val="dk1"/>
                </a:solidFill>
                <a:latin typeface="Arial"/>
                <a:ea typeface="Arial"/>
                <a:cs typeface="Arial"/>
                <a:sym typeface="Arial"/>
              </a:rPr>
              <a:t>The </a:t>
            </a:r>
            <a:r>
              <a:rPr lang="en-US" sz="2700">
                <a:solidFill>
                  <a:srgbClr val="FF0000"/>
                </a:solidFill>
                <a:latin typeface="Arial"/>
                <a:ea typeface="Arial"/>
                <a:cs typeface="Arial"/>
                <a:sym typeface="Arial"/>
              </a:rPr>
              <a:t>depth</a:t>
            </a:r>
            <a:r>
              <a:rPr lang="en-US" sz="2700">
                <a:solidFill>
                  <a:schemeClr val="dk1"/>
                </a:solidFill>
                <a:latin typeface="Arial"/>
                <a:ea typeface="Arial"/>
                <a:cs typeface="Arial"/>
                <a:sym typeface="Arial"/>
              </a:rPr>
              <a:t> of anesthesia can be altered rapidly  by changing inhaled </a:t>
            </a:r>
            <a:r>
              <a:rPr lang="en-US" sz="2700">
                <a:solidFill>
                  <a:srgbClr val="FF0000"/>
                </a:solidFill>
                <a:latin typeface="Arial"/>
                <a:ea typeface="Arial"/>
                <a:cs typeface="Arial"/>
                <a:sym typeface="Arial"/>
              </a:rPr>
              <a:t>concentration</a:t>
            </a:r>
            <a:r>
              <a:rPr lang="en-US" sz="2700">
                <a:solidFill>
                  <a:schemeClr val="dk1"/>
                </a:solidFill>
                <a:latin typeface="Arial"/>
                <a:ea typeface="Arial"/>
                <a:cs typeface="Arial"/>
                <a:sym typeface="Arial"/>
              </a:rPr>
              <a:t> of the drug</a:t>
            </a:r>
            <a:endParaRPr sz="2700">
              <a:solidFill>
                <a:schemeClr val="dk1"/>
              </a:solidFill>
              <a:latin typeface="Arial"/>
              <a:ea typeface="Arial"/>
              <a:cs typeface="Arial"/>
              <a:sym typeface="Arial"/>
            </a:endParaRPr>
          </a:p>
          <a:p>
            <a:pPr indent="-256540" lvl="0" marL="268605" marR="0" rtl="0" algn="l">
              <a:lnSpc>
                <a:spcPct val="100000"/>
              </a:lnSpc>
              <a:spcBef>
                <a:spcPts val="405"/>
              </a:spcBef>
              <a:spcAft>
                <a:spcPts val="0"/>
              </a:spcAft>
              <a:buClr>
                <a:srgbClr val="4F81BD"/>
              </a:buClr>
              <a:buSzPts val="1800"/>
              <a:buFont typeface="Verdana"/>
              <a:buChar char="◗"/>
            </a:pPr>
            <a:r>
              <a:rPr lang="en-US" sz="2700">
                <a:solidFill>
                  <a:srgbClr val="FF0000"/>
                </a:solidFill>
                <a:latin typeface="Arial"/>
                <a:ea typeface="Arial"/>
                <a:cs typeface="Arial"/>
                <a:sym typeface="Arial"/>
              </a:rPr>
              <a:t>Narrow therapeutic index </a:t>
            </a:r>
            <a:r>
              <a:rPr lang="en-US" sz="2700">
                <a:solidFill>
                  <a:schemeClr val="dk1"/>
                </a:solidFill>
                <a:latin typeface="Arial"/>
                <a:ea typeface="Arial"/>
                <a:cs typeface="Arial"/>
                <a:sym typeface="Arial"/>
              </a:rPr>
              <a:t>(from 2 -4)</a:t>
            </a:r>
            <a:endParaRPr sz="2700">
              <a:solidFill>
                <a:schemeClr val="dk1"/>
              </a:solidFill>
              <a:latin typeface="Arial"/>
              <a:ea typeface="Arial"/>
              <a:cs typeface="Arial"/>
              <a:sym typeface="Arial"/>
            </a:endParaRPr>
          </a:p>
          <a:p>
            <a:pPr indent="-256540" lvl="0" marL="268605" marR="219075" rtl="0" algn="l">
              <a:lnSpc>
                <a:spcPct val="100000"/>
              </a:lnSpc>
              <a:spcBef>
                <a:spcPts val="395"/>
              </a:spcBef>
              <a:spcAft>
                <a:spcPts val="0"/>
              </a:spcAft>
              <a:buClr>
                <a:srgbClr val="4F81BD"/>
              </a:buClr>
              <a:buSzPts val="1800"/>
              <a:buFont typeface="Verdana"/>
              <a:buChar char="◗"/>
            </a:pPr>
            <a:r>
              <a:rPr lang="en-US" sz="2700">
                <a:solidFill>
                  <a:schemeClr val="dk1"/>
                </a:solidFill>
                <a:latin typeface="Arial"/>
                <a:ea typeface="Arial"/>
                <a:cs typeface="Arial"/>
                <a:sym typeface="Arial"/>
              </a:rPr>
              <a:t>The difference between the dose causing no  effect, surgical anesthesia and severe cardiac  and respiratory depression is </a:t>
            </a:r>
            <a:r>
              <a:rPr lang="en-US" sz="2700">
                <a:solidFill>
                  <a:srgbClr val="FF0000"/>
                </a:solidFill>
                <a:latin typeface="Arial"/>
                <a:ea typeface="Arial"/>
                <a:cs typeface="Arial"/>
                <a:sym typeface="Arial"/>
              </a:rPr>
              <a:t>small</a:t>
            </a:r>
            <a:endParaRPr sz="2700">
              <a:solidFill>
                <a:schemeClr val="dk1"/>
              </a:solidFill>
              <a:latin typeface="Arial"/>
              <a:ea typeface="Arial"/>
              <a:cs typeface="Arial"/>
              <a:sym typeface="Arial"/>
            </a:endParaRPr>
          </a:p>
          <a:p>
            <a:pPr indent="-256540" lvl="0" marL="268605" marR="0" rtl="0" algn="l">
              <a:lnSpc>
                <a:spcPct val="100000"/>
              </a:lnSpc>
              <a:spcBef>
                <a:spcPts val="405"/>
              </a:spcBef>
              <a:spcAft>
                <a:spcPts val="0"/>
              </a:spcAft>
              <a:buClr>
                <a:srgbClr val="4F81BD"/>
              </a:buClr>
              <a:buSzPts val="1800"/>
              <a:buFont typeface="Verdana"/>
              <a:buChar char="◗"/>
            </a:pPr>
            <a:r>
              <a:rPr lang="en-US" sz="2700">
                <a:solidFill>
                  <a:schemeClr val="dk1"/>
                </a:solidFill>
                <a:latin typeface="Arial"/>
                <a:ea typeface="Arial"/>
                <a:cs typeface="Arial"/>
                <a:sym typeface="Arial"/>
              </a:rPr>
              <a:t>No antagonists exist</a:t>
            </a:r>
            <a:endParaRPr sz="2700">
              <a:solidFill>
                <a:schemeClr val="dk1"/>
              </a:solidFill>
              <a:latin typeface="Arial"/>
              <a:ea typeface="Arial"/>
              <a:cs typeface="Arial"/>
              <a:sym typeface="Arial"/>
            </a:endParaRPr>
          </a:p>
        </p:txBody>
      </p:sp>
      <p:sp>
        <p:nvSpPr>
          <p:cNvPr id="193" name="Google Shape;193;p30"/>
          <p:cNvSpPr/>
          <p:nvPr/>
        </p:nvSpPr>
        <p:spPr>
          <a:xfrm>
            <a:off x="214884" y="371856"/>
            <a:ext cx="5535930" cy="113614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1"/>
          <p:cNvSpPr txBox="1"/>
          <p:nvPr/>
        </p:nvSpPr>
        <p:spPr>
          <a:xfrm>
            <a:off x="188468" y="1468881"/>
            <a:ext cx="7126732" cy="5270674"/>
          </a:xfrm>
          <a:prstGeom prst="rect">
            <a:avLst/>
          </a:prstGeom>
          <a:noFill/>
          <a:ln>
            <a:noFill/>
          </a:ln>
        </p:spPr>
        <p:txBody>
          <a:bodyPr anchorCtr="0" anchor="t" bIns="0" lIns="0" spcFirstLastPara="1" rIns="0" wrap="square" tIns="12700">
            <a:spAutoFit/>
          </a:bodyPr>
          <a:lstStyle/>
          <a:p>
            <a:pPr indent="-256540" lvl="0" marL="268605" marR="5080" rtl="0" algn="l">
              <a:lnSpc>
                <a:spcPct val="100000"/>
              </a:lnSpc>
              <a:spcBef>
                <a:spcPts val="0"/>
              </a:spcBef>
              <a:spcAft>
                <a:spcPts val="0"/>
              </a:spcAft>
              <a:buClr>
                <a:srgbClr val="4F81BD"/>
              </a:buClr>
              <a:buSzPts val="1700"/>
              <a:buFont typeface="Verdana"/>
              <a:buChar char="◗"/>
            </a:pPr>
            <a:r>
              <a:rPr lang="en-US" sz="2500">
                <a:solidFill>
                  <a:srgbClr val="FF0000"/>
                </a:solidFill>
                <a:latin typeface="Arial"/>
                <a:ea typeface="Arial"/>
                <a:cs typeface="Arial"/>
                <a:sym typeface="Arial"/>
              </a:rPr>
              <a:t>Potency</a:t>
            </a:r>
            <a:r>
              <a:rPr lang="en-US" sz="2500">
                <a:solidFill>
                  <a:schemeClr val="dk1"/>
                </a:solidFill>
                <a:latin typeface="Arial"/>
                <a:ea typeface="Arial"/>
                <a:cs typeface="Arial"/>
                <a:sym typeface="Arial"/>
              </a:rPr>
              <a:t> of inhaled anesthetic is defined as  the </a:t>
            </a:r>
            <a:r>
              <a:rPr lang="en-US" sz="2500">
                <a:solidFill>
                  <a:srgbClr val="FF0000"/>
                </a:solidFill>
                <a:latin typeface="Arial"/>
                <a:ea typeface="Arial"/>
                <a:cs typeface="Arial"/>
                <a:sym typeface="Arial"/>
              </a:rPr>
              <a:t>minimum alveolar concentration </a:t>
            </a:r>
            <a:r>
              <a:rPr lang="en-US" sz="2500">
                <a:solidFill>
                  <a:schemeClr val="dk1"/>
                </a:solidFill>
                <a:latin typeface="Arial"/>
                <a:ea typeface="Arial"/>
                <a:cs typeface="Arial"/>
                <a:sym typeface="Arial"/>
              </a:rPr>
              <a:t>(MAC)</a:t>
            </a:r>
            <a:endParaRPr sz="2500">
              <a:solidFill>
                <a:schemeClr val="dk1"/>
              </a:solidFill>
              <a:latin typeface="Arial"/>
              <a:ea typeface="Arial"/>
              <a:cs typeface="Arial"/>
              <a:sym typeface="Arial"/>
            </a:endParaRPr>
          </a:p>
          <a:p>
            <a:pPr indent="-256540" lvl="0" marL="268605" marR="261620" rtl="0" algn="l">
              <a:lnSpc>
                <a:spcPct val="100000"/>
              </a:lnSpc>
              <a:spcBef>
                <a:spcPts val="405"/>
              </a:spcBef>
              <a:spcAft>
                <a:spcPts val="0"/>
              </a:spcAft>
              <a:buClr>
                <a:srgbClr val="4F81BD"/>
              </a:buClr>
              <a:buSzPts val="1700"/>
              <a:buFont typeface="Verdana"/>
              <a:buChar char="◗"/>
            </a:pPr>
            <a:r>
              <a:rPr lang="en-US" sz="2500">
                <a:solidFill>
                  <a:schemeClr val="dk1"/>
                </a:solidFill>
                <a:latin typeface="Arial"/>
                <a:ea typeface="Arial"/>
                <a:cs typeface="Arial"/>
                <a:sym typeface="Arial"/>
              </a:rPr>
              <a:t>MAC: </a:t>
            </a:r>
            <a:r>
              <a:rPr lang="en-US" sz="2500">
                <a:solidFill>
                  <a:schemeClr val="dk2"/>
                </a:solidFill>
                <a:latin typeface="Arial"/>
                <a:ea typeface="Arial"/>
                <a:cs typeface="Arial"/>
                <a:sym typeface="Arial"/>
              </a:rPr>
              <a:t>the concentration of anesthetic gas  needed to eliminate movement among  50% of patients –مهم-</a:t>
            </a:r>
            <a:endParaRPr sz="2500">
              <a:solidFill>
                <a:schemeClr val="dk2"/>
              </a:solidFill>
              <a:latin typeface="Arial"/>
              <a:ea typeface="Arial"/>
              <a:cs typeface="Arial"/>
              <a:sym typeface="Arial"/>
            </a:endParaRPr>
          </a:p>
          <a:p>
            <a:pPr indent="-256540" lvl="0" marL="268605" marR="479425" rtl="0" algn="l">
              <a:lnSpc>
                <a:spcPct val="100000"/>
              </a:lnSpc>
              <a:spcBef>
                <a:spcPts val="395"/>
              </a:spcBef>
              <a:spcAft>
                <a:spcPts val="0"/>
              </a:spcAft>
              <a:buClr>
                <a:srgbClr val="4F81BD"/>
              </a:buClr>
              <a:buSzPts val="1700"/>
              <a:buFont typeface="Verdana"/>
              <a:buChar char="◗"/>
            </a:pPr>
            <a:r>
              <a:rPr lang="en-US" sz="2500">
                <a:solidFill>
                  <a:schemeClr val="dk1"/>
                </a:solidFill>
                <a:latin typeface="Arial"/>
                <a:ea typeface="Arial"/>
                <a:cs typeface="Arial"/>
                <a:sym typeface="Arial"/>
              </a:rPr>
              <a:t>Expressed as the percentage of gas in a  mixture required to achieve the effect</a:t>
            </a:r>
            <a:endParaRPr sz="2500">
              <a:solidFill>
                <a:schemeClr val="dk1"/>
              </a:solidFill>
              <a:latin typeface="Arial"/>
              <a:ea typeface="Arial"/>
              <a:cs typeface="Arial"/>
              <a:sym typeface="Arial"/>
            </a:endParaRPr>
          </a:p>
          <a:p>
            <a:pPr indent="-256540" lvl="0" marL="268605" marR="448309" rtl="0" algn="l">
              <a:lnSpc>
                <a:spcPct val="100000"/>
              </a:lnSpc>
              <a:spcBef>
                <a:spcPts val="405"/>
              </a:spcBef>
              <a:spcAft>
                <a:spcPts val="0"/>
              </a:spcAft>
              <a:buClr>
                <a:srgbClr val="4F81BD"/>
              </a:buClr>
              <a:buSzPts val="1700"/>
              <a:buFont typeface="Verdana"/>
              <a:buChar char="◗"/>
            </a:pPr>
            <a:r>
              <a:rPr lang="en-US" sz="2500">
                <a:solidFill>
                  <a:schemeClr val="dk1"/>
                </a:solidFill>
                <a:latin typeface="Arial"/>
                <a:ea typeface="Arial"/>
                <a:cs typeface="Arial"/>
                <a:sym typeface="Arial"/>
              </a:rPr>
              <a:t>The smaller MAC is the more potent the  drug</a:t>
            </a:r>
            <a:endParaRPr sz="2500">
              <a:solidFill>
                <a:schemeClr val="dk1"/>
              </a:solidFill>
              <a:latin typeface="Arial"/>
              <a:ea typeface="Arial"/>
              <a:cs typeface="Arial"/>
              <a:sym typeface="Arial"/>
            </a:endParaRPr>
          </a:p>
          <a:p>
            <a:pPr indent="-256540" lvl="0" marL="268605" marR="1073150" rtl="0" algn="l">
              <a:lnSpc>
                <a:spcPct val="100000"/>
              </a:lnSpc>
              <a:spcBef>
                <a:spcPts val="400"/>
              </a:spcBef>
              <a:spcAft>
                <a:spcPts val="0"/>
              </a:spcAft>
              <a:buClr>
                <a:srgbClr val="4F81BD"/>
              </a:buClr>
              <a:buSzPts val="1700"/>
              <a:buFont typeface="Verdana"/>
              <a:buChar char="◗"/>
            </a:pPr>
            <a:r>
              <a:rPr lang="en-US" sz="2500">
                <a:solidFill>
                  <a:schemeClr val="dk1"/>
                </a:solidFill>
                <a:latin typeface="Arial"/>
                <a:ea typeface="Arial"/>
                <a:cs typeface="Arial"/>
                <a:sym typeface="Arial"/>
              </a:rPr>
              <a:t>Nitrous oxide alone cannot produce  complete anesthesia أضعف شيء  Inhale but not General Anesthesia.</a:t>
            </a:r>
            <a:endParaRPr sz="2500">
              <a:solidFill>
                <a:schemeClr val="dk1"/>
              </a:solidFill>
              <a:latin typeface="Arial"/>
              <a:ea typeface="Arial"/>
              <a:cs typeface="Arial"/>
              <a:sym typeface="Arial"/>
            </a:endParaRPr>
          </a:p>
          <a:p>
            <a:pPr indent="-256540" lvl="0" marL="268605" marR="1073150" rtl="0" algn="l">
              <a:lnSpc>
                <a:spcPct val="100000"/>
              </a:lnSpc>
              <a:spcBef>
                <a:spcPts val="400"/>
              </a:spcBef>
              <a:spcAft>
                <a:spcPts val="0"/>
              </a:spcAft>
              <a:buClr>
                <a:srgbClr val="4F81BD"/>
              </a:buClr>
              <a:buSzPts val="1700"/>
              <a:buFont typeface="Verdana"/>
              <a:buChar char="◗"/>
            </a:pPr>
            <a:r>
              <a:rPr lang="en-US" sz="2500">
                <a:solidFill>
                  <a:schemeClr val="dk1"/>
                </a:solidFill>
                <a:latin typeface="Arial"/>
                <a:ea typeface="Arial"/>
                <a:cs typeface="Arial"/>
                <a:sym typeface="Arial"/>
              </a:rPr>
              <a:t>                                Halothane : اقوى شيء</a:t>
            </a:r>
            <a:endParaRPr sz="2500">
              <a:solidFill>
                <a:schemeClr val="dk1"/>
              </a:solidFill>
              <a:latin typeface="Arial"/>
              <a:ea typeface="Arial"/>
              <a:cs typeface="Arial"/>
              <a:sym typeface="Arial"/>
            </a:endParaRPr>
          </a:p>
        </p:txBody>
      </p:sp>
      <p:sp>
        <p:nvSpPr>
          <p:cNvPr id="199" name="Google Shape;199;p31"/>
          <p:cNvSpPr/>
          <p:nvPr/>
        </p:nvSpPr>
        <p:spPr>
          <a:xfrm>
            <a:off x="214884" y="371856"/>
            <a:ext cx="5710428" cy="113614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0" name="Google Shape;200;p31"/>
          <p:cNvSpPr/>
          <p:nvPr/>
        </p:nvSpPr>
        <p:spPr>
          <a:xfrm>
            <a:off x="7172326" y="2084071"/>
            <a:ext cx="1886201" cy="214337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2"/>
          <p:cNvSpPr txBox="1"/>
          <p:nvPr/>
        </p:nvSpPr>
        <p:spPr>
          <a:xfrm>
            <a:off x="-76200" y="1143000"/>
            <a:ext cx="6820534" cy="4971233"/>
          </a:xfrm>
          <a:prstGeom prst="rect">
            <a:avLst/>
          </a:prstGeom>
          <a:noFill/>
          <a:ln>
            <a:noFill/>
          </a:ln>
        </p:spPr>
        <p:txBody>
          <a:bodyPr anchorCtr="0" anchor="t" bIns="0" lIns="0" spcFirstLastPara="1" rIns="0" wrap="square" tIns="13325">
            <a:spAutoFit/>
          </a:bodyPr>
          <a:lstStyle/>
          <a:p>
            <a:pPr indent="-256540" lvl="0" marL="268605" marR="13970" rtl="0" algn="l">
              <a:lnSpc>
                <a:spcPct val="100000"/>
              </a:lnSpc>
              <a:spcBef>
                <a:spcPts val="0"/>
              </a:spcBef>
              <a:spcAft>
                <a:spcPts val="0"/>
              </a:spcAft>
              <a:buClr>
                <a:srgbClr val="4F81BD"/>
              </a:buClr>
              <a:buSzPts val="1629"/>
              <a:buFont typeface="Verdana"/>
              <a:buChar char="◗"/>
            </a:pPr>
            <a:r>
              <a:rPr lang="en-US" sz="2400">
                <a:solidFill>
                  <a:schemeClr val="dk1"/>
                </a:solidFill>
                <a:latin typeface="Arial"/>
                <a:ea typeface="Arial"/>
                <a:cs typeface="Arial"/>
                <a:sym typeface="Arial"/>
              </a:rPr>
              <a:t>The more the </a:t>
            </a:r>
            <a:r>
              <a:rPr lang="en-US" sz="2400">
                <a:solidFill>
                  <a:srgbClr val="FF0000"/>
                </a:solidFill>
                <a:latin typeface="Arial"/>
                <a:ea typeface="Arial"/>
                <a:cs typeface="Arial"/>
                <a:sym typeface="Arial"/>
              </a:rPr>
              <a:t>blood solubility منيحة ليوصل للدماغ ولكن بتخليه قاعد بالدم وبضل مبسوط </a:t>
            </a:r>
            <a:r>
              <a:rPr lang="en-US" sz="2400">
                <a:solidFill>
                  <a:schemeClr val="dk1"/>
                </a:solidFill>
                <a:latin typeface="Arial"/>
                <a:ea typeface="Arial"/>
                <a:cs typeface="Arial"/>
                <a:sym typeface="Arial"/>
              </a:rPr>
              <a:t>, the  more the anesthetic dissolves in the  blood and the longer the induction  and recovery time needed and slower  changes in the depth of anesthesia  occur as we change the concentration  of inhaled drug</a:t>
            </a:r>
            <a:endParaRPr sz="2400">
              <a:solidFill>
                <a:schemeClr val="dk1"/>
              </a:solidFill>
              <a:latin typeface="Arial"/>
              <a:ea typeface="Arial"/>
              <a:cs typeface="Arial"/>
              <a:sym typeface="Arial"/>
            </a:endParaRPr>
          </a:p>
          <a:p>
            <a:pPr indent="-256540" lvl="0" marL="268605" marR="13970" rtl="0" algn="l">
              <a:lnSpc>
                <a:spcPct val="100000"/>
              </a:lnSpc>
              <a:spcBef>
                <a:spcPts val="105"/>
              </a:spcBef>
              <a:spcAft>
                <a:spcPts val="0"/>
              </a:spcAft>
              <a:buClr>
                <a:srgbClr val="4F81BD"/>
              </a:buClr>
              <a:buSzPts val="1629"/>
              <a:buFont typeface="Verdana"/>
              <a:buChar char="◗"/>
            </a:pPr>
            <a:r>
              <a:rPr lang="en-US" sz="2400">
                <a:solidFill>
                  <a:schemeClr val="dk1"/>
                </a:solidFill>
                <a:latin typeface="Arial"/>
                <a:ea typeface="Arial"/>
                <a:cs typeface="Arial"/>
                <a:sym typeface="Arial"/>
              </a:rPr>
              <a:t>Blood Solubility اذا كثيرة بتحدد قديش الدواء بده وقت ليبلش مفعوله </a:t>
            </a:r>
            <a:br>
              <a:rPr lang="en-US" sz="2400">
                <a:solidFill>
                  <a:schemeClr val="dk1"/>
                </a:solidFill>
                <a:latin typeface="Arial"/>
                <a:ea typeface="Arial"/>
                <a:cs typeface="Arial"/>
                <a:sym typeface="Arial"/>
              </a:rPr>
            </a:br>
            <a:r>
              <a:rPr lang="en-US" sz="2400">
                <a:solidFill>
                  <a:schemeClr val="dk1"/>
                </a:solidFill>
                <a:latin typeface="Arial"/>
                <a:ea typeface="Arial"/>
                <a:cs typeface="Arial"/>
                <a:sym typeface="Arial"/>
              </a:rPr>
              <a:t>بطول ل ينتقل لخلايا الدماغ وبطول الخروج من المخدر </a:t>
            </a:r>
            <a:endParaRPr sz="2400">
              <a:solidFill>
                <a:schemeClr val="dk1"/>
              </a:solidFill>
              <a:latin typeface="Arial"/>
              <a:ea typeface="Arial"/>
              <a:cs typeface="Arial"/>
              <a:sym typeface="Arial"/>
            </a:endParaRPr>
          </a:p>
          <a:p>
            <a:pPr indent="-256540" lvl="0" marL="268605" marR="5080" rtl="0" algn="l">
              <a:lnSpc>
                <a:spcPct val="100000"/>
              </a:lnSpc>
              <a:spcBef>
                <a:spcPts val="409"/>
              </a:spcBef>
              <a:spcAft>
                <a:spcPts val="0"/>
              </a:spcAft>
              <a:buClr>
                <a:srgbClr val="4F81BD"/>
              </a:buClr>
              <a:buSzPts val="1600"/>
              <a:buFont typeface="Verdana"/>
              <a:buChar char="◗"/>
            </a:pPr>
            <a:r>
              <a:rPr lang="en-US" sz="2400">
                <a:solidFill>
                  <a:schemeClr val="dk1"/>
                </a:solidFill>
                <a:latin typeface="Arial"/>
                <a:ea typeface="Arial"/>
                <a:cs typeface="Arial"/>
                <a:sym typeface="Arial"/>
              </a:rPr>
              <a:t>Halothane&gt; isoflurane&gt;  sevoflurane&gt;nitrous oxide &gt;desflurane</a:t>
            </a:r>
            <a:endParaRPr sz="2400">
              <a:solidFill>
                <a:schemeClr val="dk1"/>
              </a:solidFill>
              <a:latin typeface="Arial"/>
              <a:ea typeface="Arial"/>
              <a:cs typeface="Arial"/>
              <a:sym typeface="Arial"/>
            </a:endParaRPr>
          </a:p>
        </p:txBody>
      </p:sp>
      <p:sp>
        <p:nvSpPr>
          <p:cNvPr id="206" name="Google Shape;206;p32"/>
          <p:cNvSpPr/>
          <p:nvPr/>
        </p:nvSpPr>
        <p:spPr>
          <a:xfrm>
            <a:off x="0" y="152400"/>
            <a:ext cx="5181600" cy="1175583"/>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7" name="Google Shape;207;p32"/>
          <p:cNvSpPr/>
          <p:nvPr/>
        </p:nvSpPr>
        <p:spPr>
          <a:xfrm>
            <a:off x="7423657" y="463177"/>
            <a:ext cx="1195518" cy="207421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 name="Google Shape;208;p32"/>
          <p:cNvSpPr/>
          <p:nvPr/>
        </p:nvSpPr>
        <p:spPr>
          <a:xfrm>
            <a:off x="7441744" y="2749279"/>
            <a:ext cx="1193666" cy="3629183"/>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3"/>
          <p:cNvSpPr txBox="1"/>
          <p:nvPr/>
        </p:nvSpPr>
        <p:spPr>
          <a:xfrm>
            <a:off x="188468" y="1431544"/>
            <a:ext cx="8735695" cy="2608406"/>
          </a:xfrm>
          <a:prstGeom prst="rect">
            <a:avLst/>
          </a:prstGeom>
          <a:noFill/>
          <a:ln>
            <a:noFill/>
          </a:ln>
        </p:spPr>
        <p:txBody>
          <a:bodyPr anchorCtr="0" anchor="t" bIns="0" lIns="0" spcFirstLastPara="1" rIns="0" wrap="square" tIns="12700">
            <a:spAutoFit/>
          </a:bodyPr>
          <a:lstStyle/>
          <a:p>
            <a:pPr indent="-256540" lvl="0" marL="268605" marR="5080" rtl="0" algn="l">
              <a:lnSpc>
                <a:spcPct val="100000"/>
              </a:lnSpc>
              <a:spcBef>
                <a:spcPts val="0"/>
              </a:spcBef>
              <a:spcAft>
                <a:spcPts val="0"/>
              </a:spcAft>
              <a:buClr>
                <a:srgbClr val="4F81BD"/>
              </a:buClr>
              <a:buSzPts val="1800"/>
              <a:buFont typeface="Verdana"/>
              <a:buChar char="◗"/>
            </a:pPr>
            <a:r>
              <a:rPr lang="en-US" sz="2700">
                <a:solidFill>
                  <a:srgbClr val="FF0000"/>
                </a:solidFill>
                <a:latin typeface="Arial"/>
                <a:ea typeface="Arial"/>
                <a:cs typeface="Arial"/>
                <a:sym typeface="Arial"/>
              </a:rPr>
              <a:t>Cardiac output </a:t>
            </a:r>
            <a:r>
              <a:rPr lang="en-US" sz="2700">
                <a:solidFill>
                  <a:schemeClr val="dk1"/>
                </a:solidFill>
                <a:latin typeface="Arial"/>
                <a:ea typeface="Arial"/>
                <a:cs typeface="Arial"/>
                <a:sym typeface="Arial"/>
              </a:rPr>
              <a:t>affects the removal of anesthetic to  peripheral tissues (not the site of action)</a:t>
            </a:r>
            <a:endParaRPr sz="2700">
              <a:solidFill>
                <a:schemeClr val="dk1"/>
              </a:solidFill>
              <a:latin typeface="Arial"/>
              <a:ea typeface="Arial"/>
              <a:cs typeface="Arial"/>
              <a:sym typeface="Arial"/>
            </a:endParaRPr>
          </a:p>
          <a:p>
            <a:pPr indent="-256540" lvl="0" marL="268605" marR="575945" rtl="0" algn="l">
              <a:lnSpc>
                <a:spcPct val="100000"/>
              </a:lnSpc>
              <a:spcBef>
                <a:spcPts val="400"/>
              </a:spcBef>
              <a:spcAft>
                <a:spcPts val="0"/>
              </a:spcAft>
              <a:buClr>
                <a:srgbClr val="4F81BD"/>
              </a:buClr>
              <a:buSzPts val="1800"/>
              <a:buFont typeface="Verdana"/>
              <a:buChar char="◗"/>
            </a:pPr>
            <a:r>
              <a:rPr lang="en-US" sz="2700">
                <a:solidFill>
                  <a:schemeClr val="dk1"/>
                </a:solidFill>
                <a:latin typeface="Arial"/>
                <a:ea typeface="Arial"/>
                <a:cs typeface="Arial"/>
                <a:sym typeface="Arial"/>
              </a:rPr>
              <a:t>The higher the cardiac output, the more the  anesthetic is removed, the slower the induction  time الرياضيين</a:t>
            </a:r>
            <a:endParaRPr/>
          </a:p>
          <a:p>
            <a:pPr indent="-256540" lvl="0" marL="268605" marR="575945" rtl="0" algn="l">
              <a:lnSpc>
                <a:spcPct val="100000"/>
              </a:lnSpc>
              <a:spcBef>
                <a:spcPts val="400"/>
              </a:spcBef>
              <a:spcAft>
                <a:spcPts val="0"/>
              </a:spcAft>
              <a:buClr>
                <a:srgbClr val="4F81BD"/>
              </a:buClr>
              <a:buSzPts val="1800"/>
              <a:buFont typeface="Verdana"/>
              <a:buChar char="◗"/>
            </a:pPr>
            <a:r>
              <a:rPr lang="en-US" sz="2700">
                <a:solidFill>
                  <a:schemeClr val="dk1"/>
                </a:solidFill>
                <a:latin typeface="Arial"/>
                <a:ea typeface="Arial"/>
                <a:cs typeface="Arial"/>
                <a:sym typeface="Arial"/>
              </a:rPr>
              <a:t>اذا كان CO أقل بحاجة لمخدر أقل </a:t>
            </a:r>
            <a:endParaRPr sz="2700">
              <a:solidFill>
                <a:schemeClr val="dk1"/>
              </a:solidFill>
              <a:latin typeface="Arial"/>
              <a:ea typeface="Arial"/>
              <a:cs typeface="Arial"/>
              <a:sym typeface="Arial"/>
            </a:endParaRPr>
          </a:p>
        </p:txBody>
      </p:sp>
      <p:sp>
        <p:nvSpPr>
          <p:cNvPr id="214" name="Google Shape;214;p33"/>
          <p:cNvSpPr/>
          <p:nvPr/>
        </p:nvSpPr>
        <p:spPr>
          <a:xfrm>
            <a:off x="214884" y="371856"/>
            <a:ext cx="5710428" cy="113614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4"/>
          <p:cNvSpPr txBox="1"/>
          <p:nvPr/>
        </p:nvSpPr>
        <p:spPr>
          <a:xfrm>
            <a:off x="188468" y="1401064"/>
            <a:ext cx="8561070" cy="4801314"/>
          </a:xfrm>
          <a:prstGeom prst="rect">
            <a:avLst/>
          </a:prstGeom>
          <a:noFill/>
          <a:ln>
            <a:noFill/>
          </a:ln>
        </p:spPr>
        <p:txBody>
          <a:bodyPr anchorCtr="0" anchor="t" bIns="0" lIns="0" spcFirstLastPara="1" rIns="0" wrap="square" tIns="12700">
            <a:spAutoFit/>
          </a:bodyPr>
          <a:lstStyle/>
          <a:p>
            <a:pPr indent="-256540" lvl="0" marL="268605" marR="0" rtl="0" algn="l">
              <a:lnSpc>
                <a:spcPct val="100000"/>
              </a:lnSpc>
              <a:spcBef>
                <a:spcPts val="0"/>
              </a:spcBef>
              <a:spcAft>
                <a:spcPts val="0"/>
              </a:spcAft>
              <a:buClr>
                <a:srgbClr val="4F81BD"/>
              </a:buClr>
              <a:buSzPts val="1800"/>
              <a:buFont typeface="Verdana"/>
              <a:buChar char="◗"/>
            </a:pPr>
            <a:r>
              <a:rPr lang="en-US" sz="2700">
                <a:solidFill>
                  <a:schemeClr val="dk1"/>
                </a:solidFill>
                <a:latin typeface="Arial"/>
                <a:ea typeface="Arial"/>
                <a:cs typeface="Arial"/>
                <a:sym typeface="Arial"/>
              </a:rPr>
              <a:t>Mechanism of action</a:t>
            </a:r>
            <a:endParaRPr sz="2700">
              <a:solidFill>
                <a:schemeClr val="dk1"/>
              </a:solidFill>
              <a:latin typeface="Arial"/>
              <a:ea typeface="Arial"/>
              <a:cs typeface="Arial"/>
              <a:sym typeface="Arial"/>
            </a:endParaRPr>
          </a:p>
          <a:p>
            <a:pPr indent="-228600" lvl="1" marL="524510" marR="221615" rtl="0" algn="l">
              <a:lnSpc>
                <a:spcPct val="107826"/>
              </a:lnSpc>
              <a:spcBef>
                <a:spcPts val="385"/>
              </a:spcBef>
              <a:spcAft>
                <a:spcPts val="0"/>
              </a:spcAft>
              <a:buClr>
                <a:srgbClr val="4F81BD"/>
              </a:buClr>
              <a:buSzPts val="2300"/>
              <a:buFont typeface="Verdana"/>
              <a:buChar char="◦"/>
            </a:pPr>
            <a:r>
              <a:rPr b="0" i="0" lang="en-US" sz="2300" u="none" cap="none" strike="noStrike">
                <a:solidFill>
                  <a:schemeClr val="dk1"/>
                </a:solidFill>
                <a:latin typeface="Arial"/>
                <a:ea typeface="Arial"/>
                <a:cs typeface="Arial"/>
                <a:sym typeface="Arial"/>
              </a:rPr>
              <a:t>No specific receptor has been identified as the locus of  general anesthetic action</a:t>
            </a:r>
            <a:endParaRPr b="0" i="0" sz="2300" u="none" cap="none" strike="noStrike">
              <a:solidFill>
                <a:schemeClr val="dk1"/>
              </a:solidFill>
              <a:latin typeface="Arial"/>
              <a:ea typeface="Arial"/>
              <a:cs typeface="Arial"/>
              <a:sym typeface="Arial"/>
            </a:endParaRPr>
          </a:p>
          <a:p>
            <a:pPr indent="-228600" lvl="1" marL="524510" marR="5080" rtl="0" algn="l">
              <a:lnSpc>
                <a:spcPct val="107826"/>
              </a:lnSpc>
              <a:spcBef>
                <a:spcPts val="305"/>
              </a:spcBef>
              <a:spcAft>
                <a:spcPts val="0"/>
              </a:spcAft>
              <a:buClr>
                <a:srgbClr val="4F81BD"/>
              </a:buClr>
              <a:buSzPts val="2300"/>
              <a:buFont typeface="Verdana"/>
              <a:buChar char="◦"/>
            </a:pPr>
            <a:r>
              <a:rPr b="0" i="0" lang="en-US" sz="2300" u="none" cap="none" strike="noStrike">
                <a:solidFill>
                  <a:schemeClr val="dk1"/>
                </a:solidFill>
                <a:latin typeface="Arial"/>
                <a:ea typeface="Arial"/>
                <a:cs typeface="Arial"/>
                <a:sym typeface="Arial"/>
              </a:rPr>
              <a:t>Anesthetics increase the sensitivity of GABA receptors to  the neurotransmitter GABA prolonging the inhibitory  chloride ion current after GABA release, reducing the  postsynaptic neurons excitability</a:t>
            </a:r>
            <a:endParaRPr b="0" i="0" sz="2300" u="none" cap="none" strike="noStrike">
              <a:solidFill>
                <a:schemeClr val="dk1"/>
              </a:solidFill>
              <a:latin typeface="Arial"/>
              <a:ea typeface="Arial"/>
              <a:cs typeface="Arial"/>
              <a:sym typeface="Arial"/>
            </a:endParaRPr>
          </a:p>
          <a:p>
            <a:pPr indent="-228600" lvl="1" marL="524510" marR="15875" rtl="0" algn="l">
              <a:lnSpc>
                <a:spcPct val="108260"/>
              </a:lnSpc>
              <a:spcBef>
                <a:spcPts val="310"/>
              </a:spcBef>
              <a:spcAft>
                <a:spcPts val="0"/>
              </a:spcAft>
              <a:buClr>
                <a:srgbClr val="4F81BD"/>
              </a:buClr>
              <a:buSzPts val="2300"/>
              <a:buFont typeface="Verdana"/>
              <a:buChar char="◦"/>
            </a:pPr>
            <a:r>
              <a:rPr b="0" i="0" lang="en-US" sz="2300" u="none" cap="none" strike="noStrike">
                <a:solidFill>
                  <a:schemeClr val="dk1"/>
                </a:solidFill>
                <a:latin typeface="Arial"/>
                <a:ea typeface="Arial"/>
                <a:cs typeface="Arial"/>
                <a:sym typeface="Arial"/>
              </a:rPr>
              <a:t>Anesthetics increase the activity of the inhibitory glycine  receptors in the spinal motor neuron</a:t>
            </a:r>
            <a:endParaRPr b="0" i="0" sz="2300" u="none" cap="none" strike="noStrike">
              <a:solidFill>
                <a:schemeClr val="dk1"/>
              </a:solidFill>
              <a:latin typeface="Arial"/>
              <a:ea typeface="Arial"/>
              <a:cs typeface="Arial"/>
              <a:sym typeface="Arial"/>
            </a:endParaRPr>
          </a:p>
          <a:p>
            <a:pPr indent="-228600" lvl="1" marL="524510" marR="847725" rtl="0" algn="l">
              <a:lnSpc>
                <a:spcPct val="107826"/>
              </a:lnSpc>
              <a:spcBef>
                <a:spcPts val="300"/>
              </a:spcBef>
              <a:spcAft>
                <a:spcPts val="0"/>
              </a:spcAft>
              <a:buClr>
                <a:srgbClr val="4F81BD"/>
              </a:buClr>
              <a:buSzPts val="2300"/>
              <a:buFont typeface="Verdana"/>
              <a:buChar char="◦"/>
            </a:pPr>
            <a:r>
              <a:rPr b="0" i="0" lang="en-US" sz="2300" u="none" cap="none" strike="noStrike">
                <a:solidFill>
                  <a:schemeClr val="dk1"/>
                </a:solidFill>
                <a:latin typeface="Arial"/>
                <a:ea typeface="Arial"/>
                <a:cs typeface="Arial"/>
                <a:sym typeface="Arial"/>
              </a:rPr>
              <a:t>Anesthetics block excitatory postsynaptic nicotinic  currents</a:t>
            </a:r>
            <a:endParaRPr b="0" i="0" sz="2300" u="none" cap="none" strike="noStrike">
              <a:solidFill>
                <a:schemeClr val="dk1"/>
              </a:solidFill>
              <a:latin typeface="Arial"/>
              <a:ea typeface="Arial"/>
              <a:cs typeface="Arial"/>
              <a:sym typeface="Arial"/>
            </a:endParaRPr>
          </a:p>
          <a:p>
            <a:pPr indent="-228600" lvl="1" marL="524510" marR="117475" rtl="0" algn="l">
              <a:lnSpc>
                <a:spcPct val="107826"/>
              </a:lnSpc>
              <a:spcBef>
                <a:spcPts val="305"/>
              </a:spcBef>
              <a:spcAft>
                <a:spcPts val="0"/>
              </a:spcAft>
              <a:buClr>
                <a:srgbClr val="4F81BD"/>
              </a:buClr>
              <a:buSzPts val="2300"/>
              <a:buFont typeface="Verdana"/>
              <a:buChar char="◦"/>
            </a:pPr>
            <a:r>
              <a:rPr b="0" i="0" lang="en-US" sz="2300" u="none" cap="none" strike="noStrike">
                <a:solidFill>
                  <a:schemeClr val="dk1"/>
                </a:solidFill>
                <a:latin typeface="Arial"/>
                <a:ea typeface="Arial"/>
                <a:cs typeface="Arial"/>
                <a:sym typeface="Arial"/>
              </a:rPr>
              <a:t>The mechanism by which the anesthetics perform these  modulatory roles is not understood</a:t>
            </a:r>
            <a:br>
              <a:rPr b="0" i="0" lang="en-US" sz="2300" u="none" cap="none" strike="noStrike">
                <a:solidFill>
                  <a:schemeClr val="dk1"/>
                </a:solidFill>
                <a:latin typeface="Arial"/>
                <a:ea typeface="Arial"/>
                <a:cs typeface="Arial"/>
                <a:sym typeface="Arial"/>
              </a:rPr>
            </a:br>
            <a:r>
              <a:rPr b="0" i="0" lang="en-US" sz="2300" u="none" cap="none" strike="noStrike">
                <a:solidFill>
                  <a:schemeClr val="dk1"/>
                </a:solidFill>
                <a:latin typeface="Arial"/>
                <a:ea typeface="Arial"/>
                <a:cs typeface="Arial"/>
                <a:sym typeface="Arial"/>
              </a:rPr>
              <a:t>بشتغلوا كثير فعشان هيك فش Antidote</a:t>
            </a:r>
            <a:endParaRPr b="0" i="0" sz="2300" u="none" cap="none" strike="noStrike">
              <a:solidFill>
                <a:schemeClr val="dk1"/>
              </a:solidFill>
              <a:latin typeface="Arial"/>
              <a:ea typeface="Arial"/>
              <a:cs typeface="Arial"/>
              <a:sym typeface="Arial"/>
            </a:endParaRPr>
          </a:p>
        </p:txBody>
      </p:sp>
      <p:sp>
        <p:nvSpPr>
          <p:cNvPr id="220" name="Google Shape;220;p34"/>
          <p:cNvSpPr/>
          <p:nvPr/>
        </p:nvSpPr>
        <p:spPr>
          <a:xfrm>
            <a:off x="214884" y="371856"/>
            <a:ext cx="5445252" cy="113614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5"/>
          <p:cNvSpPr/>
          <p:nvPr/>
        </p:nvSpPr>
        <p:spPr>
          <a:xfrm>
            <a:off x="3276600" y="228650"/>
            <a:ext cx="2133600" cy="638721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9"/>
          <p:cNvSpPr txBox="1"/>
          <p:nvPr/>
        </p:nvSpPr>
        <p:spPr>
          <a:xfrm>
            <a:off x="90805" y="990600"/>
            <a:ext cx="9053195" cy="5043047"/>
          </a:xfrm>
          <a:prstGeom prst="rect">
            <a:avLst/>
          </a:prstGeom>
          <a:noFill/>
          <a:ln>
            <a:noFill/>
          </a:ln>
        </p:spPr>
        <p:txBody>
          <a:bodyPr anchorCtr="0" anchor="t" bIns="0" lIns="0" spcFirstLastPara="1" rIns="0" wrap="square" tIns="13325">
            <a:spAutoFit/>
          </a:bodyPr>
          <a:lstStyle/>
          <a:p>
            <a:pPr indent="-256540" lvl="0" marL="294005" marR="30480" rtl="0" algn="l">
              <a:lnSpc>
                <a:spcPct val="100000"/>
              </a:lnSpc>
              <a:spcBef>
                <a:spcPts val="0"/>
              </a:spcBef>
              <a:spcAft>
                <a:spcPts val="0"/>
              </a:spcAft>
              <a:buClr>
                <a:srgbClr val="9BBB59"/>
              </a:buClr>
              <a:buSzPts val="1700"/>
              <a:buFont typeface="Georgia"/>
              <a:buChar char="•"/>
            </a:pPr>
            <a:r>
              <a:rPr lang="en-US" sz="2500">
                <a:solidFill>
                  <a:schemeClr val="dk1"/>
                </a:solidFill>
                <a:latin typeface="Arial"/>
                <a:ea typeface="Arial"/>
                <a:cs typeface="Arial"/>
                <a:sym typeface="Arial"/>
              </a:rPr>
              <a:t>Serve to calm the patient, relieve the pain and protect  against undesirable effects of anesthetics or the surgical  procedure</a:t>
            </a:r>
            <a:endParaRPr sz="2500">
              <a:solidFill>
                <a:schemeClr val="dk1"/>
              </a:solidFill>
              <a:latin typeface="Arial"/>
              <a:ea typeface="Arial"/>
              <a:cs typeface="Arial"/>
              <a:sym typeface="Arial"/>
            </a:endParaRPr>
          </a:p>
          <a:p>
            <a:pPr indent="0" lvl="0" marL="339725" marR="0" rtl="0" algn="l">
              <a:lnSpc>
                <a:spcPct val="100000"/>
              </a:lnSpc>
              <a:spcBef>
                <a:spcPts val="355"/>
              </a:spcBef>
              <a:spcAft>
                <a:spcPts val="0"/>
              </a:spcAft>
              <a:buNone/>
            </a:pPr>
            <a:r>
              <a:rPr lang="en-US" sz="2100">
                <a:solidFill>
                  <a:srgbClr val="4F81BD"/>
                </a:solidFill>
                <a:latin typeface="Georgia"/>
                <a:ea typeface="Georgia"/>
                <a:cs typeface="Georgia"/>
                <a:sym typeface="Georgia"/>
              </a:rPr>
              <a:t>▫	</a:t>
            </a:r>
            <a:r>
              <a:rPr lang="en-US" sz="2100">
                <a:solidFill>
                  <a:schemeClr val="dk1"/>
                </a:solidFill>
                <a:latin typeface="Arial"/>
                <a:ea typeface="Arial"/>
                <a:cs typeface="Arial"/>
                <a:sym typeface="Arial"/>
              </a:rPr>
              <a:t>Antacids (neutralize stomach acidity)</a:t>
            </a:r>
            <a:endParaRPr sz="2100">
              <a:solidFill>
                <a:schemeClr val="dk1"/>
              </a:solidFill>
              <a:latin typeface="Arial"/>
              <a:ea typeface="Arial"/>
              <a:cs typeface="Arial"/>
              <a:sym typeface="Arial"/>
            </a:endParaRPr>
          </a:p>
          <a:p>
            <a:pPr indent="0" lvl="0" marL="339725" marR="0" rtl="0" algn="l">
              <a:lnSpc>
                <a:spcPct val="100000"/>
              </a:lnSpc>
              <a:spcBef>
                <a:spcPts val="300"/>
              </a:spcBef>
              <a:spcAft>
                <a:spcPts val="0"/>
              </a:spcAft>
              <a:buNone/>
            </a:pPr>
            <a:r>
              <a:rPr lang="en-US" sz="2100">
                <a:solidFill>
                  <a:srgbClr val="4F81BD"/>
                </a:solidFill>
                <a:latin typeface="Georgia"/>
                <a:ea typeface="Georgia"/>
                <a:cs typeface="Georgia"/>
                <a:sym typeface="Georgia"/>
              </a:rPr>
              <a:t>▫	</a:t>
            </a:r>
            <a:r>
              <a:rPr lang="en-US" sz="2100">
                <a:solidFill>
                  <a:schemeClr val="dk1"/>
                </a:solidFill>
                <a:latin typeface="Arial"/>
                <a:ea typeface="Arial"/>
                <a:cs typeface="Arial"/>
                <a:sym typeface="Arial"/>
              </a:rPr>
              <a:t>H</a:t>
            </a:r>
            <a:r>
              <a:rPr baseline="-25000" lang="en-US" sz="2100">
                <a:solidFill>
                  <a:schemeClr val="dk1"/>
                </a:solidFill>
                <a:latin typeface="Arial"/>
                <a:ea typeface="Arial"/>
                <a:cs typeface="Arial"/>
                <a:sym typeface="Arial"/>
              </a:rPr>
              <a:t>2 </a:t>
            </a:r>
            <a:r>
              <a:rPr lang="en-US" sz="2100">
                <a:solidFill>
                  <a:schemeClr val="dk1"/>
                </a:solidFill>
                <a:latin typeface="Arial"/>
                <a:ea typeface="Arial"/>
                <a:cs typeface="Arial"/>
                <a:sym typeface="Arial"/>
              </a:rPr>
              <a:t>blockers like famotidine (Reduce gastric acidity)-في المعدة وظيفته غير عن الحساسية كلياً</a:t>
            </a:r>
            <a:endParaRPr sz="2100">
              <a:solidFill>
                <a:schemeClr val="dk1"/>
              </a:solidFill>
              <a:latin typeface="Arial"/>
              <a:ea typeface="Arial"/>
              <a:cs typeface="Arial"/>
              <a:sym typeface="Arial"/>
            </a:endParaRPr>
          </a:p>
          <a:p>
            <a:pPr indent="-247015" lvl="0" marL="586740" marR="593725" rtl="0" algn="l">
              <a:lnSpc>
                <a:spcPct val="100000"/>
              </a:lnSpc>
              <a:spcBef>
                <a:spcPts val="300"/>
              </a:spcBef>
              <a:spcAft>
                <a:spcPts val="0"/>
              </a:spcAft>
              <a:buNone/>
            </a:pPr>
            <a:r>
              <a:rPr lang="en-US" sz="2100">
                <a:solidFill>
                  <a:srgbClr val="4F81BD"/>
                </a:solidFill>
                <a:latin typeface="Georgia"/>
                <a:ea typeface="Georgia"/>
                <a:cs typeface="Georgia"/>
                <a:sym typeface="Georgia"/>
              </a:rPr>
              <a:t>▫	</a:t>
            </a:r>
            <a:r>
              <a:rPr lang="en-US" sz="2100">
                <a:solidFill>
                  <a:schemeClr val="dk1"/>
                </a:solidFill>
                <a:latin typeface="Arial"/>
                <a:ea typeface="Arial"/>
                <a:cs typeface="Arial"/>
                <a:sym typeface="Arial"/>
              </a:rPr>
              <a:t>Anticholinergics like glycopyrrolate (Prevent bradycardia and  secretion of fluids)</a:t>
            </a:r>
            <a:endParaRPr sz="2100">
              <a:solidFill>
                <a:schemeClr val="dk1"/>
              </a:solidFill>
              <a:latin typeface="Arial"/>
              <a:ea typeface="Arial"/>
              <a:cs typeface="Arial"/>
              <a:sym typeface="Arial"/>
            </a:endParaRPr>
          </a:p>
          <a:p>
            <a:pPr indent="-247015" lvl="0" marL="586740" marR="637540" rtl="0" algn="l">
              <a:lnSpc>
                <a:spcPct val="100000"/>
              </a:lnSpc>
              <a:spcBef>
                <a:spcPts val="300"/>
              </a:spcBef>
              <a:spcAft>
                <a:spcPts val="0"/>
              </a:spcAft>
              <a:buNone/>
            </a:pPr>
            <a:r>
              <a:rPr lang="en-US" sz="2100">
                <a:solidFill>
                  <a:srgbClr val="4F81BD"/>
                </a:solidFill>
                <a:latin typeface="Georgia"/>
                <a:ea typeface="Georgia"/>
                <a:cs typeface="Georgia"/>
                <a:sym typeface="Georgia"/>
              </a:rPr>
              <a:t>▫	</a:t>
            </a:r>
            <a:r>
              <a:rPr lang="en-US" sz="2100">
                <a:solidFill>
                  <a:schemeClr val="dk1"/>
                </a:solidFill>
                <a:latin typeface="Arial"/>
                <a:ea typeface="Arial"/>
                <a:cs typeface="Arial"/>
                <a:sym typeface="Arial"/>
              </a:rPr>
              <a:t>Antiemetics like ondansetron (Prevent aspiration of stomach  contents and postsurgical nausea and vomiting )</a:t>
            </a:r>
            <a:endParaRPr sz="2100">
              <a:solidFill>
                <a:schemeClr val="dk1"/>
              </a:solidFill>
              <a:latin typeface="Arial"/>
              <a:ea typeface="Arial"/>
              <a:cs typeface="Arial"/>
              <a:sym typeface="Arial"/>
            </a:endParaRPr>
          </a:p>
          <a:p>
            <a:pPr indent="0" lvl="0" marL="339725" marR="0" rtl="0" algn="l">
              <a:lnSpc>
                <a:spcPct val="100000"/>
              </a:lnSpc>
              <a:spcBef>
                <a:spcPts val="300"/>
              </a:spcBef>
              <a:spcAft>
                <a:spcPts val="0"/>
              </a:spcAft>
              <a:buNone/>
            </a:pPr>
            <a:r>
              <a:rPr lang="en-US" sz="2100">
                <a:solidFill>
                  <a:srgbClr val="4F81BD"/>
                </a:solidFill>
                <a:latin typeface="Georgia"/>
                <a:ea typeface="Georgia"/>
                <a:cs typeface="Georgia"/>
                <a:sym typeface="Georgia"/>
              </a:rPr>
              <a:t>▫	</a:t>
            </a:r>
            <a:r>
              <a:rPr lang="en-US" sz="2100">
                <a:solidFill>
                  <a:schemeClr val="dk1"/>
                </a:solidFill>
                <a:latin typeface="Arial"/>
                <a:ea typeface="Arial"/>
                <a:cs typeface="Arial"/>
                <a:sym typeface="Arial"/>
              </a:rPr>
              <a:t>Antihistamine like diphenhydramine (Prevent allergic reactions)</a:t>
            </a:r>
            <a:endParaRPr sz="2100">
              <a:solidFill>
                <a:schemeClr val="dk1"/>
              </a:solidFill>
              <a:latin typeface="Arial"/>
              <a:ea typeface="Arial"/>
              <a:cs typeface="Arial"/>
              <a:sym typeface="Arial"/>
            </a:endParaRPr>
          </a:p>
          <a:p>
            <a:pPr indent="0" lvl="0" marL="339725" marR="0" rtl="0" algn="l">
              <a:lnSpc>
                <a:spcPct val="100000"/>
              </a:lnSpc>
              <a:spcBef>
                <a:spcPts val="300"/>
              </a:spcBef>
              <a:spcAft>
                <a:spcPts val="0"/>
              </a:spcAft>
              <a:buNone/>
            </a:pPr>
            <a:r>
              <a:rPr lang="en-US" sz="2100">
                <a:solidFill>
                  <a:srgbClr val="4F81BD"/>
                </a:solidFill>
                <a:latin typeface="Georgia"/>
                <a:ea typeface="Georgia"/>
                <a:cs typeface="Georgia"/>
                <a:sym typeface="Georgia"/>
              </a:rPr>
              <a:t>▫	</a:t>
            </a:r>
            <a:r>
              <a:rPr lang="en-US" sz="2100">
                <a:solidFill>
                  <a:schemeClr val="dk1"/>
                </a:solidFill>
                <a:latin typeface="Arial"/>
                <a:ea typeface="Arial"/>
                <a:cs typeface="Arial"/>
                <a:sym typeface="Arial"/>
              </a:rPr>
              <a:t>Benzodiazepines like diazepam (Relieve anxiety)</a:t>
            </a:r>
            <a:endParaRPr sz="2100">
              <a:solidFill>
                <a:schemeClr val="dk1"/>
              </a:solidFill>
              <a:latin typeface="Arial"/>
              <a:ea typeface="Arial"/>
              <a:cs typeface="Arial"/>
              <a:sym typeface="Arial"/>
            </a:endParaRPr>
          </a:p>
          <a:p>
            <a:pPr indent="0" lvl="0" marL="339725" marR="0" rtl="0" algn="l">
              <a:lnSpc>
                <a:spcPct val="100000"/>
              </a:lnSpc>
              <a:spcBef>
                <a:spcPts val="300"/>
              </a:spcBef>
              <a:spcAft>
                <a:spcPts val="0"/>
              </a:spcAft>
              <a:buNone/>
            </a:pPr>
            <a:r>
              <a:rPr lang="en-US" sz="2100">
                <a:solidFill>
                  <a:srgbClr val="4F81BD"/>
                </a:solidFill>
                <a:latin typeface="Georgia"/>
                <a:ea typeface="Georgia"/>
                <a:cs typeface="Georgia"/>
                <a:sym typeface="Georgia"/>
              </a:rPr>
              <a:t>▫	</a:t>
            </a:r>
            <a:r>
              <a:rPr lang="en-US" sz="2100">
                <a:solidFill>
                  <a:schemeClr val="dk1"/>
                </a:solidFill>
                <a:latin typeface="Arial"/>
                <a:ea typeface="Arial"/>
                <a:cs typeface="Arial"/>
                <a:sym typeface="Arial"/>
              </a:rPr>
              <a:t>Opioids like fentanyl (Provide analgesia)</a:t>
            </a:r>
            <a:endParaRPr sz="2100">
              <a:solidFill>
                <a:schemeClr val="dk1"/>
              </a:solidFill>
              <a:latin typeface="Arial"/>
              <a:ea typeface="Arial"/>
              <a:cs typeface="Arial"/>
              <a:sym typeface="Arial"/>
            </a:endParaRPr>
          </a:p>
          <a:p>
            <a:pPr indent="0" lvl="0" marL="339725" marR="0" rtl="0" algn="l">
              <a:lnSpc>
                <a:spcPct val="100000"/>
              </a:lnSpc>
              <a:spcBef>
                <a:spcPts val="300"/>
              </a:spcBef>
              <a:spcAft>
                <a:spcPts val="0"/>
              </a:spcAft>
              <a:buNone/>
            </a:pPr>
            <a:r>
              <a:rPr lang="en-US" sz="2100">
                <a:solidFill>
                  <a:srgbClr val="4F81BD"/>
                </a:solidFill>
                <a:latin typeface="Georgia"/>
                <a:ea typeface="Georgia"/>
                <a:cs typeface="Georgia"/>
                <a:sym typeface="Georgia"/>
              </a:rPr>
              <a:t>▫	</a:t>
            </a:r>
            <a:r>
              <a:rPr lang="en-US" sz="2100">
                <a:solidFill>
                  <a:schemeClr val="dk1"/>
                </a:solidFill>
                <a:latin typeface="Arial"/>
                <a:ea typeface="Arial"/>
                <a:cs typeface="Arial"/>
                <a:sym typeface="Arial"/>
              </a:rPr>
              <a:t>Neuromuscular blockers (Facilitate intubation and relaxation)</a:t>
            </a:r>
            <a:endParaRPr sz="2100">
              <a:solidFill>
                <a:schemeClr val="dk1"/>
              </a:solidFill>
              <a:latin typeface="Arial"/>
              <a:ea typeface="Arial"/>
              <a:cs typeface="Arial"/>
              <a:sym typeface="Arial"/>
            </a:endParaRPr>
          </a:p>
        </p:txBody>
      </p:sp>
      <p:sp>
        <p:nvSpPr>
          <p:cNvPr id="68" name="Google Shape;68;p9"/>
          <p:cNvSpPr/>
          <p:nvPr/>
        </p:nvSpPr>
        <p:spPr>
          <a:xfrm>
            <a:off x="138684" y="211074"/>
            <a:ext cx="7608570" cy="113614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6"/>
          <p:cNvSpPr txBox="1"/>
          <p:nvPr/>
        </p:nvSpPr>
        <p:spPr>
          <a:xfrm>
            <a:off x="188468" y="1465071"/>
            <a:ext cx="8496935" cy="3583032"/>
          </a:xfrm>
          <a:prstGeom prst="rect">
            <a:avLst/>
          </a:prstGeom>
          <a:noFill/>
          <a:ln>
            <a:noFill/>
          </a:ln>
        </p:spPr>
        <p:txBody>
          <a:bodyPr anchorCtr="0" anchor="t" bIns="0" lIns="0" spcFirstLastPara="1" rIns="0" wrap="square" tIns="12700">
            <a:spAutoFit/>
          </a:bodyPr>
          <a:lstStyle/>
          <a:p>
            <a:pPr indent="-256540" lvl="0" marL="268605" marR="0" rtl="0" algn="l">
              <a:lnSpc>
                <a:spcPct val="100000"/>
              </a:lnSpc>
              <a:spcBef>
                <a:spcPts val="0"/>
              </a:spcBef>
              <a:spcAft>
                <a:spcPts val="0"/>
              </a:spcAft>
              <a:buClr>
                <a:srgbClr val="4F81BD"/>
              </a:buClr>
              <a:buSzPts val="1800"/>
              <a:buFont typeface="Verdana"/>
              <a:buChar char="◗"/>
            </a:pPr>
            <a:r>
              <a:rPr lang="en-US" sz="2700">
                <a:solidFill>
                  <a:srgbClr val="FF0000"/>
                </a:solidFill>
                <a:latin typeface="Arial"/>
                <a:ea typeface="Arial"/>
                <a:cs typeface="Arial"/>
                <a:sym typeface="Arial"/>
              </a:rPr>
              <a:t>Potent anesthetic, weak analgesic</a:t>
            </a:r>
            <a:r>
              <a:rPr lang="en-US" sz="2700">
                <a:solidFill>
                  <a:schemeClr val="dk1"/>
                </a:solidFill>
                <a:latin typeface="Arial"/>
                <a:ea typeface="Arial"/>
                <a:cs typeface="Arial"/>
                <a:sym typeface="Arial"/>
              </a:rPr>
              <a:t>.</a:t>
            </a:r>
            <a:endParaRPr sz="2700">
              <a:solidFill>
                <a:schemeClr val="dk1"/>
              </a:solidFill>
              <a:latin typeface="Arial"/>
              <a:ea typeface="Arial"/>
              <a:cs typeface="Arial"/>
              <a:sym typeface="Arial"/>
            </a:endParaRPr>
          </a:p>
          <a:p>
            <a:pPr indent="0" lvl="0" marL="0" marR="0" rtl="0" algn="l">
              <a:lnSpc>
                <a:spcPct val="100000"/>
              </a:lnSpc>
              <a:spcBef>
                <a:spcPts val="15"/>
              </a:spcBef>
              <a:spcAft>
                <a:spcPts val="0"/>
              </a:spcAft>
              <a:buClr>
                <a:srgbClr val="4F81BD"/>
              </a:buClr>
              <a:buSzPts val="3500"/>
              <a:buFont typeface="Verdana"/>
              <a:buNone/>
            </a:pPr>
            <a:r>
              <a:t/>
            </a:r>
            <a:endParaRPr sz="3500">
              <a:solidFill>
                <a:schemeClr val="dk1"/>
              </a:solidFill>
              <a:latin typeface="Arial"/>
              <a:ea typeface="Arial"/>
              <a:cs typeface="Arial"/>
              <a:sym typeface="Arial"/>
            </a:endParaRPr>
          </a:p>
          <a:p>
            <a:pPr indent="-256540" lvl="0" marL="268605" marR="85725" rtl="0" algn="l">
              <a:lnSpc>
                <a:spcPct val="100000"/>
              </a:lnSpc>
              <a:spcBef>
                <a:spcPts val="5"/>
              </a:spcBef>
              <a:spcAft>
                <a:spcPts val="0"/>
              </a:spcAft>
              <a:buClr>
                <a:srgbClr val="4F81BD"/>
              </a:buClr>
              <a:buSzPts val="1800"/>
              <a:buFont typeface="Verdana"/>
              <a:buChar char="◗"/>
            </a:pPr>
            <a:r>
              <a:rPr lang="en-US" sz="2700">
                <a:solidFill>
                  <a:srgbClr val="FF0000"/>
                </a:solidFill>
                <a:latin typeface="Arial"/>
                <a:ea typeface="Arial"/>
                <a:cs typeface="Arial"/>
                <a:sym typeface="Arial"/>
              </a:rPr>
              <a:t>Administered with </a:t>
            </a:r>
            <a:r>
              <a:rPr lang="en-US" sz="2700">
                <a:solidFill>
                  <a:schemeClr val="dk1"/>
                </a:solidFill>
                <a:latin typeface="Arial"/>
                <a:ea typeface="Arial"/>
                <a:cs typeface="Arial"/>
                <a:sym typeface="Arial"/>
              </a:rPr>
              <a:t>nitrous oxide, opioids or local  anesthetics</a:t>
            </a:r>
            <a:endParaRPr sz="2700">
              <a:solidFill>
                <a:schemeClr val="dk1"/>
              </a:solidFill>
              <a:latin typeface="Arial"/>
              <a:ea typeface="Arial"/>
              <a:cs typeface="Arial"/>
              <a:sym typeface="Arial"/>
            </a:endParaRPr>
          </a:p>
          <a:p>
            <a:pPr indent="0" lvl="0" marL="0" marR="0" rtl="0" algn="l">
              <a:lnSpc>
                <a:spcPct val="100000"/>
              </a:lnSpc>
              <a:spcBef>
                <a:spcPts val="10"/>
              </a:spcBef>
              <a:spcAft>
                <a:spcPts val="0"/>
              </a:spcAft>
              <a:buClr>
                <a:srgbClr val="4F81BD"/>
              </a:buClr>
              <a:buSzPts val="3500"/>
              <a:buFont typeface="Verdana"/>
              <a:buNone/>
            </a:pPr>
            <a:r>
              <a:t/>
            </a:r>
            <a:endParaRPr sz="3500">
              <a:solidFill>
                <a:schemeClr val="dk1"/>
              </a:solidFill>
              <a:latin typeface="Arial"/>
              <a:ea typeface="Arial"/>
              <a:cs typeface="Arial"/>
              <a:sym typeface="Arial"/>
            </a:endParaRPr>
          </a:p>
          <a:p>
            <a:pPr indent="-256540" lvl="0" marL="268605" marR="5080" rtl="0" algn="l">
              <a:lnSpc>
                <a:spcPct val="100000"/>
              </a:lnSpc>
              <a:spcBef>
                <a:spcPts val="0"/>
              </a:spcBef>
              <a:spcAft>
                <a:spcPts val="0"/>
              </a:spcAft>
              <a:buClr>
                <a:srgbClr val="4F81BD"/>
              </a:buClr>
              <a:buSzPts val="1800"/>
              <a:buFont typeface="Verdana"/>
              <a:buChar char="◗"/>
            </a:pPr>
            <a:r>
              <a:rPr lang="en-US" sz="2700">
                <a:solidFill>
                  <a:schemeClr val="dk1"/>
                </a:solidFill>
                <a:latin typeface="Arial"/>
                <a:ea typeface="Arial"/>
                <a:cs typeface="Arial"/>
                <a:sym typeface="Arial"/>
              </a:rPr>
              <a:t>Being replaced by other agents due to its </a:t>
            </a:r>
            <a:r>
              <a:rPr lang="en-US" sz="2700">
                <a:solidFill>
                  <a:srgbClr val="FF0000"/>
                </a:solidFill>
                <a:latin typeface="Arial"/>
                <a:ea typeface="Arial"/>
                <a:cs typeface="Arial"/>
                <a:sym typeface="Arial"/>
              </a:rPr>
              <a:t>adverse  effects كثير له آثار جانبية</a:t>
            </a:r>
            <a:endParaRPr sz="2700">
              <a:solidFill>
                <a:srgbClr val="FF0000"/>
              </a:solidFill>
              <a:latin typeface="Arial"/>
              <a:ea typeface="Arial"/>
              <a:cs typeface="Arial"/>
              <a:sym typeface="Arial"/>
            </a:endParaRPr>
          </a:p>
          <a:p>
            <a:pPr indent="-256540" lvl="0" marL="268605" marR="5080" rtl="0" algn="l">
              <a:lnSpc>
                <a:spcPct val="100000"/>
              </a:lnSpc>
              <a:spcBef>
                <a:spcPts val="0"/>
              </a:spcBef>
              <a:spcAft>
                <a:spcPts val="0"/>
              </a:spcAft>
              <a:buClr>
                <a:srgbClr val="4F81BD"/>
              </a:buClr>
              <a:buSzPts val="1800"/>
              <a:buFont typeface="Verdana"/>
              <a:buChar char="◗"/>
            </a:pPr>
            <a:r>
              <a:rPr lang="en-US" sz="2700">
                <a:solidFill>
                  <a:srgbClr val="FF0000"/>
                </a:solidFill>
                <a:latin typeface="Arial"/>
                <a:ea typeface="Arial"/>
                <a:cs typeface="Arial"/>
                <a:sym typeface="Arial"/>
              </a:rPr>
              <a:t>Halogenated Gases</a:t>
            </a:r>
            <a:endParaRPr sz="2700">
              <a:solidFill>
                <a:srgbClr val="FF0000"/>
              </a:solidFill>
              <a:latin typeface="Arial"/>
              <a:ea typeface="Arial"/>
              <a:cs typeface="Arial"/>
              <a:sym typeface="Arial"/>
            </a:endParaRPr>
          </a:p>
        </p:txBody>
      </p:sp>
      <p:sp>
        <p:nvSpPr>
          <p:cNvPr id="231" name="Google Shape;231;p36"/>
          <p:cNvSpPr/>
          <p:nvPr/>
        </p:nvSpPr>
        <p:spPr>
          <a:xfrm>
            <a:off x="214884" y="371856"/>
            <a:ext cx="3397758" cy="113614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7"/>
          <p:cNvSpPr txBox="1"/>
          <p:nvPr/>
        </p:nvSpPr>
        <p:spPr>
          <a:xfrm>
            <a:off x="214884" y="1066800"/>
            <a:ext cx="8763635" cy="5748753"/>
          </a:xfrm>
          <a:prstGeom prst="rect">
            <a:avLst/>
          </a:prstGeom>
          <a:noFill/>
          <a:ln>
            <a:noFill/>
          </a:ln>
        </p:spPr>
        <p:txBody>
          <a:bodyPr anchorCtr="0" anchor="t" bIns="0" lIns="0" spcFirstLastPara="1" rIns="0" wrap="square" tIns="12700">
            <a:spAutoFit/>
          </a:bodyPr>
          <a:lstStyle/>
          <a:p>
            <a:pPr indent="-256540" lvl="0" marL="268605" marR="0" rtl="0" algn="l">
              <a:lnSpc>
                <a:spcPct val="100000"/>
              </a:lnSpc>
              <a:spcBef>
                <a:spcPts val="0"/>
              </a:spcBef>
              <a:spcAft>
                <a:spcPts val="0"/>
              </a:spcAft>
              <a:buClr>
                <a:srgbClr val="4F81BD"/>
              </a:buClr>
              <a:buSzPts val="1800"/>
              <a:buFont typeface="Verdana"/>
              <a:buChar char="◗"/>
            </a:pPr>
            <a:r>
              <a:rPr lang="en-US" sz="2700">
                <a:solidFill>
                  <a:schemeClr val="dk1"/>
                </a:solidFill>
                <a:latin typeface="Arial"/>
                <a:ea typeface="Arial"/>
                <a:cs typeface="Arial"/>
                <a:sym typeface="Arial"/>
              </a:rPr>
              <a:t>Adverse effects</a:t>
            </a:r>
            <a:endParaRPr sz="2700">
              <a:solidFill>
                <a:schemeClr val="dk1"/>
              </a:solidFill>
              <a:latin typeface="Arial"/>
              <a:ea typeface="Arial"/>
              <a:cs typeface="Arial"/>
              <a:sym typeface="Arial"/>
            </a:endParaRPr>
          </a:p>
          <a:p>
            <a:pPr indent="-228600" lvl="1" marL="524510" marR="527050" rtl="0" algn="l">
              <a:lnSpc>
                <a:spcPct val="107826"/>
              </a:lnSpc>
              <a:spcBef>
                <a:spcPts val="385"/>
              </a:spcBef>
              <a:spcAft>
                <a:spcPts val="0"/>
              </a:spcAft>
              <a:buClr>
                <a:srgbClr val="4F81BD"/>
              </a:buClr>
              <a:buSzPts val="2300"/>
              <a:buFont typeface="Verdana"/>
              <a:buChar char="◦"/>
            </a:pPr>
            <a:r>
              <a:rPr b="0" i="0" lang="en-US" sz="2300" u="none" cap="none" strike="noStrike">
                <a:solidFill>
                  <a:schemeClr val="dk1"/>
                </a:solidFill>
                <a:latin typeface="Arial"/>
                <a:ea typeface="Arial"/>
                <a:cs typeface="Arial"/>
                <a:sym typeface="Arial"/>
              </a:rPr>
              <a:t>Cardiac effects: Vagomimetic effects, bradycardia, can  cause cardiac arrhythmias</a:t>
            </a:r>
            <a:endParaRPr b="0" i="0" sz="2300" u="none" cap="none" strike="noStrike">
              <a:solidFill>
                <a:schemeClr val="dk1"/>
              </a:solidFill>
              <a:latin typeface="Arial"/>
              <a:ea typeface="Arial"/>
              <a:cs typeface="Arial"/>
              <a:sym typeface="Arial"/>
            </a:endParaRPr>
          </a:p>
          <a:p>
            <a:pPr indent="-229234" lvl="1" marL="524510" marR="0" rtl="0" algn="l">
              <a:lnSpc>
                <a:spcPct val="119565"/>
              </a:lnSpc>
              <a:spcBef>
                <a:spcPts val="0"/>
              </a:spcBef>
              <a:spcAft>
                <a:spcPts val="0"/>
              </a:spcAft>
              <a:buClr>
                <a:srgbClr val="4F81BD"/>
              </a:buClr>
              <a:buSzPts val="2300"/>
              <a:buFont typeface="Verdana"/>
              <a:buChar char="◦"/>
            </a:pPr>
            <a:r>
              <a:rPr b="0" i="0" lang="en-US" sz="2300" u="none" cap="none" strike="noStrike">
                <a:solidFill>
                  <a:srgbClr val="FF0000"/>
                </a:solidFill>
                <a:latin typeface="Arial"/>
                <a:ea typeface="Arial"/>
                <a:cs typeface="Arial"/>
                <a:sym typeface="Arial"/>
              </a:rPr>
              <a:t>Malignant hyperthermia</a:t>
            </a:r>
            <a:r>
              <a:rPr b="0" i="0" lang="en-US" sz="2300" u="none" cap="none" strike="noStrike">
                <a:solidFill>
                  <a:schemeClr val="dk1"/>
                </a:solidFill>
                <a:latin typeface="Arial"/>
                <a:ea typeface="Arial"/>
                <a:cs typeface="Arial"/>
                <a:sym typeface="Arial"/>
              </a:rPr>
              <a:t>: لذلك هكذا اسمه</a:t>
            </a:r>
            <a:endParaRPr b="0" i="0" sz="2300" u="none" cap="none" strike="noStrike">
              <a:solidFill>
                <a:schemeClr val="dk1"/>
              </a:solidFill>
              <a:latin typeface="Arial"/>
              <a:ea typeface="Arial"/>
              <a:cs typeface="Arial"/>
              <a:sym typeface="Arial"/>
            </a:endParaRPr>
          </a:p>
          <a:p>
            <a:pPr indent="-229234" lvl="2" marL="762000" marR="0" rtl="0" algn="l">
              <a:lnSpc>
                <a:spcPct val="113958"/>
              </a:lnSpc>
              <a:spcBef>
                <a:spcPts val="110"/>
              </a:spcBef>
              <a:spcAft>
                <a:spcPts val="0"/>
              </a:spcAft>
              <a:buClr>
                <a:srgbClr val="C0504D"/>
              </a:buClr>
              <a:buSzPts val="2400"/>
              <a:buFont typeface="Arial"/>
              <a:buChar char="•"/>
            </a:pPr>
            <a:r>
              <a:rPr b="0" i="0" lang="en-US" sz="2400" u="none" cap="none" strike="noStrike">
                <a:solidFill>
                  <a:schemeClr val="dk1"/>
                </a:solidFill>
                <a:latin typeface="Arial"/>
                <a:ea typeface="Arial"/>
                <a:cs typeface="Arial"/>
                <a:sym typeface="Arial"/>
              </a:rPr>
              <a:t>Un</a:t>
            </a:r>
            <a:r>
              <a:rPr b="0" i="0" lang="en-US" sz="2400" u="none" cap="none" strike="noStrike">
                <a:solidFill>
                  <a:srgbClr val="FF0000"/>
                </a:solidFill>
                <a:latin typeface="Arial"/>
                <a:ea typeface="Arial"/>
                <a:cs typeface="Arial"/>
                <a:sym typeface="Arial"/>
              </a:rPr>
              <a:t>Rare and life threatening condition</a:t>
            </a:r>
            <a:endParaRPr b="0" i="0" sz="2400" u="none" cap="none" strike="noStrike">
              <a:solidFill>
                <a:srgbClr val="FF0000"/>
              </a:solidFill>
              <a:latin typeface="Arial"/>
              <a:ea typeface="Arial"/>
              <a:cs typeface="Arial"/>
              <a:sym typeface="Arial"/>
            </a:endParaRPr>
          </a:p>
          <a:p>
            <a:pPr indent="-229234" lvl="2" marL="762000" marR="0" rtl="0" algn="l">
              <a:lnSpc>
                <a:spcPct val="113958"/>
              </a:lnSpc>
              <a:spcBef>
                <a:spcPts val="110"/>
              </a:spcBef>
              <a:spcAft>
                <a:spcPts val="0"/>
              </a:spcAft>
              <a:buClr>
                <a:srgbClr val="C0504D"/>
              </a:buClr>
              <a:buSzPts val="2400"/>
              <a:buFont typeface="Arial"/>
              <a:buChar char="•"/>
            </a:pPr>
            <a:r>
              <a:rPr b="0" i="0" lang="en-US" sz="2400" u="none" cap="none" strike="noStrike">
                <a:solidFill>
                  <a:schemeClr val="dk1"/>
                </a:solidFill>
                <a:latin typeface="Arial"/>
                <a:ea typeface="Arial"/>
                <a:cs typeface="Arial"/>
                <a:sym typeface="Arial"/>
              </a:rPr>
              <a:t>controlled </a:t>
            </a:r>
            <a:r>
              <a:rPr b="0" i="0" lang="en-US" sz="2400" u="none" cap="none" strike="noStrike">
                <a:solidFill>
                  <a:srgbClr val="FF0000"/>
                </a:solidFill>
                <a:latin typeface="Arial"/>
                <a:ea typeface="Arial"/>
                <a:cs typeface="Arial"/>
                <a:sym typeface="Arial"/>
              </a:rPr>
              <a:t>increase in skeletal muscle oxidative</a:t>
            </a:r>
            <a:endParaRPr b="0" i="0" sz="2400" u="none" cap="none" strike="noStrike">
              <a:solidFill>
                <a:srgbClr val="FF0000"/>
              </a:solidFill>
              <a:latin typeface="Arial"/>
              <a:ea typeface="Arial"/>
              <a:cs typeface="Arial"/>
              <a:sym typeface="Arial"/>
            </a:endParaRPr>
          </a:p>
          <a:p>
            <a:pPr indent="0" lvl="0" marL="762000" marR="5080" rtl="0" algn="l">
              <a:lnSpc>
                <a:spcPct val="90000"/>
              </a:lnSpc>
              <a:spcBef>
                <a:spcPts val="145"/>
              </a:spcBef>
              <a:spcAft>
                <a:spcPts val="0"/>
              </a:spcAft>
              <a:buNone/>
            </a:pPr>
            <a:r>
              <a:rPr lang="en-US" sz="2400">
                <a:solidFill>
                  <a:srgbClr val="FF0000"/>
                </a:solidFill>
                <a:latin typeface="Arial"/>
                <a:ea typeface="Arial"/>
                <a:cs typeface="Arial"/>
                <a:sym typeface="Arial"/>
              </a:rPr>
              <a:t>Metabolism العضلات بتصير تشتغل بشكل كبير وتخرج طاقة ولكن الجسم مش ملحق </a:t>
            </a:r>
            <a:r>
              <a:rPr lang="en-US" sz="2400">
                <a:solidFill>
                  <a:schemeClr val="dk1"/>
                </a:solidFill>
                <a:latin typeface="Arial"/>
                <a:ea typeface="Arial"/>
                <a:cs typeface="Arial"/>
                <a:sym typeface="Arial"/>
              </a:rPr>
              <a:t>, which overwhelmsما بقدر يعوض الاكسجين  the body’s capacity to  supply </a:t>
            </a:r>
            <a:r>
              <a:rPr lang="en-US" sz="2400">
                <a:solidFill>
                  <a:srgbClr val="FF0000"/>
                </a:solidFill>
                <a:latin typeface="Arial"/>
                <a:ea typeface="Arial"/>
                <a:cs typeface="Arial"/>
                <a:sym typeface="Arial"/>
              </a:rPr>
              <a:t>oxygen</a:t>
            </a:r>
            <a:r>
              <a:rPr lang="en-US" sz="2400">
                <a:solidFill>
                  <a:schemeClr val="dk1"/>
                </a:solidFill>
                <a:latin typeface="Arial"/>
                <a:ea typeface="Arial"/>
                <a:cs typeface="Arial"/>
                <a:sym typeface="Arial"/>
              </a:rPr>
              <a:t>, remove carbon dioxide, and regulate  </a:t>
            </a:r>
            <a:r>
              <a:rPr lang="en-US" sz="2400">
                <a:solidFill>
                  <a:srgbClr val="FF0000"/>
                </a:solidFill>
                <a:latin typeface="Arial"/>
                <a:ea typeface="Arial"/>
                <a:cs typeface="Arial"/>
                <a:sym typeface="Arial"/>
              </a:rPr>
              <a:t>body temperature</a:t>
            </a:r>
            <a:endParaRPr sz="2400">
              <a:solidFill>
                <a:srgbClr val="FF0000"/>
              </a:solidFill>
              <a:latin typeface="Arial"/>
              <a:ea typeface="Arial"/>
              <a:cs typeface="Arial"/>
              <a:sym typeface="Arial"/>
            </a:endParaRPr>
          </a:p>
          <a:p>
            <a:pPr indent="-228600" lvl="2" marL="762000" marR="737870" rtl="0" algn="l">
              <a:lnSpc>
                <a:spcPct val="107916"/>
              </a:lnSpc>
              <a:spcBef>
                <a:spcPts val="445"/>
              </a:spcBef>
              <a:spcAft>
                <a:spcPts val="0"/>
              </a:spcAft>
              <a:buClr>
                <a:srgbClr val="C0504D"/>
              </a:buClr>
              <a:buSzPts val="2400"/>
              <a:buFont typeface="Arial"/>
              <a:buChar char="•"/>
            </a:pPr>
            <a:r>
              <a:rPr b="0" i="0" lang="en-US" sz="2400" u="none" cap="none" strike="noStrike">
                <a:solidFill>
                  <a:schemeClr val="dk1"/>
                </a:solidFill>
                <a:latin typeface="Arial"/>
                <a:ea typeface="Arial"/>
                <a:cs typeface="Arial"/>
                <a:sym typeface="Arial"/>
              </a:rPr>
              <a:t>If untreated would cause circulatory collapse and  death</a:t>
            </a:r>
            <a:endParaRPr b="0" i="0" sz="2400" u="none" cap="none" strike="noStrike">
              <a:solidFill>
                <a:schemeClr val="dk1"/>
              </a:solidFill>
              <a:latin typeface="Arial"/>
              <a:ea typeface="Arial"/>
              <a:cs typeface="Arial"/>
              <a:sym typeface="Arial"/>
            </a:endParaRPr>
          </a:p>
          <a:p>
            <a:pPr indent="-229234" lvl="2" marL="762000" marR="0" rtl="0" algn="l">
              <a:lnSpc>
                <a:spcPct val="100000"/>
              </a:lnSpc>
              <a:spcBef>
                <a:spcPts val="70"/>
              </a:spcBef>
              <a:spcAft>
                <a:spcPts val="0"/>
              </a:spcAft>
              <a:buClr>
                <a:srgbClr val="C0504D"/>
              </a:buClr>
              <a:buSzPts val="2400"/>
              <a:buFont typeface="Arial"/>
              <a:buChar char="•"/>
            </a:pPr>
            <a:r>
              <a:rPr b="0" i="0" lang="en-US" sz="2400" u="none" cap="none" strike="noStrike">
                <a:solidFill>
                  <a:schemeClr val="dk1"/>
                </a:solidFill>
                <a:latin typeface="Arial"/>
                <a:ea typeface="Arial"/>
                <a:cs typeface="Arial"/>
                <a:sym typeface="Arial"/>
              </a:rPr>
              <a:t>Treatment: </a:t>
            </a:r>
            <a:r>
              <a:rPr b="0" i="0" lang="en-US" sz="2400" u="none" cap="none" strike="noStrike">
                <a:solidFill>
                  <a:srgbClr val="FF0000"/>
                </a:solidFill>
                <a:latin typeface="Arial"/>
                <a:ea typeface="Arial"/>
                <a:cs typeface="Arial"/>
                <a:sym typeface="Arial"/>
              </a:rPr>
              <a:t>Dantrolene</a:t>
            </a:r>
            <a:r>
              <a:rPr b="0" i="0" lang="en-US" sz="2400" u="none" cap="none" strike="noStrike">
                <a:solidFill>
                  <a:schemeClr val="dk1"/>
                </a:solidFill>
                <a:latin typeface="Arial"/>
                <a:ea typeface="Arial"/>
                <a:cs typeface="Arial"/>
                <a:sym typeface="Arial"/>
              </a:rPr>
              <a:t> administration Muscle Relaxant بقلل تحرير الكالسيوم بالعضلات </a:t>
            </a:r>
            <a:br>
              <a:rPr b="0" i="0" lang="en-US" sz="2400" u="none" cap="none" strike="noStrike">
                <a:solidFill>
                  <a:schemeClr val="dk1"/>
                </a:solidFill>
                <a:latin typeface="Arial"/>
                <a:ea typeface="Arial"/>
                <a:cs typeface="Arial"/>
                <a:sym typeface="Arial"/>
              </a:rPr>
            </a:br>
            <a:br>
              <a:rPr b="0" i="0" lang="en-US" sz="2400" u="none" cap="none" strike="noStrike">
                <a:solidFill>
                  <a:schemeClr val="dk1"/>
                </a:solidFill>
                <a:latin typeface="Arial"/>
                <a:ea typeface="Arial"/>
                <a:cs typeface="Arial"/>
                <a:sym typeface="Arial"/>
              </a:rPr>
            </a:br>
            <a:r>
              <a:rPr b="0" i="0" lang="en-US" sz="2400" u="none" cap="none" strike="noStrike">
                <a:solidFill>
                  <a:schemeClr val="dk1"/>
                </a:solidFill>
                <a:latin typeface="Arial"/>
                <a:ea typeface="Arial"/>
                <a:cs typeface="Arial"/>
                <a:sym typeface="Arial"/>
              </a:rPr>
              <a:t>ممكن يعمل مشاكل بالكلية Liver Damage </a:t>
            </a:r>
            <a:endParaRPr b="0" i="0" sz="2400" u="none" cap="none" strike="noStrike">
              <a:solidFill>
                <a:schemeClr val="dk1"/>
              </a:solidFill>
              <a:latin typeface="Arial"/>
              <a:ea typeface="Arial"/>
              <a:cs typeface="Arial"/>
              <a:sym typeface="Arial"/>
            </a:endParaRPr>
          </a:p>
        </p:txBody>
      </p:sp>
      <p:sp>
        <p:nvSpPr>
          <p:cNvPr id="237" name="Google Shape;237;p37"/>
          <p:cNvSpPr/>
          <p:nvPr/>
        </p:nvSpPr>
        <p:spPr>
          <a:xfrm>
            <a:off x="214884" y="152400"/>
            <a:ext cx="3397758" cy="113614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8"/>
          <p:cNvSpPr txBox="1"/>
          <p:nvPr/>
        </p:nvSpPr>
        <p:spPr>
          <a:xfrm>
            <a:off x="188468" y="1465071"/>
            <a:ext cx="8582025" cy="4414029"/>
          </a:xfrm>
          <a:prstGeom prst="rect">
            <a:avLst/>
          </a:prstGeom>
          <a:noFill/>
          <a:ln>
            <a:noFill/>
          </a:ln>
        </p:spPr>
        <p:txBody>
          <a:bodyPr anchorCtr="0" anchor="t" bIns="0" lIns="0" spcFirstLastPara="1" rIns="0" wrap="square" tIns="12700">
            <a:spAutoFit/>
          </a:bodyPr>
          <a:lstStyle/>
          <a:p>
            <a:pPr indent="-256540" lvl="0" marL="268605" marR="5080" rtl="0" algn="l">
              <a:lnSpc>
                <a:spcPct val="100000"/>
              </a:lnSpc>
              <a:spcBef>
                <a:spcPts val="0"/>
              </a:spcBef>
              <a:spcAft>
                <a:spcPts val="0"/>
              </a:spcAft>
              <a:buClr>
                <a:srgbClr val="4F81BD"/>
              </a:buClr>
              <a:buSzPts val="1800"/>
              <a:buFont typeface="Verdana"/>
              <a:buChar char="◗"/>
            </a:pPr>
            <a:r>
              <a:rPr lang="en-US" sz="2700">
                <a:solidFill>
                  <a:schemeClr val="dk1"/>
                </a:solidFill>
                <a:latin typeface="Arial"/>
                <a:ea typeface="Arial"/>
                <a:cs typeface="Arial"/>
                <a:sym typeface="Arial"/>
              </a:rPr>
              <a:t>Undergoes little metabolism, </a:t>
            </a:r>
            <a:r>
              <a:rPr lang="en-US" sz="2700">
                <a:solidFill>
                  <a:srgbClr val="FF0000"/>
                </a:solidFill>
                <a:latin typeface="Arial"/>
                <a:ea typeface="Arial"/>
                <a:cs typeface="Arial"/>
                <a:sym typeface="Arial"/>
              </a:rPr>
              <a:t>not toxic </a:t>
            </a:r>
            <a:r>
              <a:rPr lang="en-US" sz="2700">
                <a:solidFill>
                  <a:schemeClr val="dk1"/>
                </a:solidFill>
                <a:latin typeface="Arial"/>
                <a:ea typeface="Arial"/>
                <a:cs typeface="Arial"/>
                <a:sym typeface="Arial"/>
              </a:rPr>
              <a:t>to the liver  or kidney</a:t>
            </a:r>
            <a:endParaRPr sz="2700">
              <a:solidFill>
                <a:schemeClr val="dk1"/>
              </a:solidFill>
              <a:latin typeface="Arial"/>
              <a:ea typeface="Arial"/>
              <a:cs typeface="Arial"/>
              <a:sym typeface="Arial"/>
            </a:endParaRPr>
          </a:p>
          <a:p>
            <a:pPr indent="0" lvl="0" marL="0" marR="0" rtl="0" algn="l">
              <a:lnSpc>
                <a:spcPct val="100000"/>
              </a:lnSpc>
              <a:spcBef>
                <a:spcPts val="15"/>
              </a:spcBef>
              <a:spcAft>
                <a:spcPts val="0"/>
              </a:spcAft>
              <a:buClr>
                <a:srgbClr val="4F81BD"/>
              </a:buClr>
              <a:buSzPts val="3500"/>
              <a:buFont typeface="Verdana"/>
              <a:buNone/>
            </a:pPr>
            <a:r>
              <a:t/>
            </a:r>
            <a:endParaRPr sz="3500">
              <a:solidFill>
                <a:schemeClr val="dk1"/>
              </a:solidFill>
              <a:latin typeface="Arial"/>
              <a:ea typeface="Arial"/>
              <a:cs typeface="Arial"/>
              <a:sym typeface="Arial"/>
            </a:endParaRPr>
          </a:p>
          <a:p>
            <a:pPr indent="-256540" lvl="0" marL="268605" marR="0" rtl="0" algn="l">
              <a:lnSpc>
                <a:spcPct val="100000"/>
              </a:lnSpc>
              <a:spcBef>
                <a:spcPts val="5"/>
              </a:spcBef>
              <a:spcAft>
                <a:spcPts val="0"/>
              </a:spcAft>
              <a:buClr>
                <a:srgbClr val="4F81BD"/>
              </a:buClr>
              <a:buSzPts val="1800"/>
              <a:buFont typeface="Verdana"/>
              <a:buChar char="◗"/>
            </a:pPr>
            <a:r>
              <a:rPr lang="en-US" sz="2700">
                <a:solidFill>
                  <a:schemeClr val="dk1"/>
                </a:solidFill>
                <a:latin typeface="Arial"/>
                <a:ea typeface="Arial"/>
                <a:cs typeface="Arial"/>
                <a:sym typeface="Arial"/>
              </a:rPr>
              <a:t>Does not induce cardiac arrhythmias</a:t>
            </a:r>
            <a:endParaRPr sz="2700">
              <a:solidFill>
                <a:schemeClr val="dk1"/>
              </a:solidFill>
              <a:latin typeface="Arial"/>
              <a:ea typeface="Arial"/>
              <a:cs typeface="Arial"/>
              <a:sym typeface="Arial"/>
            </a:endParaRPr>
          </a:p>
          <a:p>
            <a:pPr indent="0" lvl="0" marL="0" marR="0" rtl="0" algn="l">
              <a:lnSpc>
                <a:spcPct val="100000"/>
              </a:lnSpc>
              <a:spcBef>
                <a:spcPts val="10"/>
              </a:spcBef>
              <a:spcAft>
                <a:spcPts val="0"/>
              </a:spcAft>
              <a:buClr>
                <a:srgbClr val="4F81BD"/>
              </a:buClr>
              <a:buSzPts val="3500"/>
              <a:buFont typeface="Verdana"/>
              <a:buNone/>
            </a:pPr>
            <a:r>
              <a:t/>
            </a:r>
            <a:endParaRPr sz="3500">
              <a:solidFill>
                <a:schemeClr val="dk1"/>
              </a:solidFill>
              <a:latin typeface="Arial"/>
              <a:ea typeface="Arial"/>
              <a:cs typeface="Arial"/>
              <a:sym typeface="Arial"/>
            </a:endParaRPr>
          </a:p>
          <a:p>
            <a:pPr indent="-256540" lvl="0" marL="268605" marR="596265" rtl="0" algn="l">
              <a:lnSpc>
                <a:spcPct val="100000"/>
              </a:lnSpc>
              <a:spcBef>
                <a:spcPts val="0"/>
              </a:spcBef>
              <a:spcAft>
                <a:spcPts val="0"/>
              </a:spcAft>
              <a:buClr>
                <a:srgbClr val="4F81BD"/>
              </a:buClr>
              <a:buSzPts val="1800"/>
              <a:buFont typeface="Verdana"/>
              <a:buChar char="◗"/>
            </a:pPr>
            <a:r>
              <a:rPr lang="en-US" sz="2700">
                <a:solidFill>
                  <a:schemeClr val="dk1"/>
                </a:solidFill>
                <a:latin typeface="Arial"/>
                <a:ea typeface="Arial"/>
                <a:cs typeface="Arial"/>
                <a:sym typeface="Arial"/>
              </a:rPr>
              <a:t>Produces dose-dependent hypotension due to  peripheral vasodilation</a:t>
            </a:r>
            <a:br>
              <a:rPr lang="en-US" sz="2700">
                <a:solidFill>
                  <a:schemeClr val="dk1"/>
                </a:solidFill>
                <a:latin typeface="Arial"/>
                <a:ea typeface="Arial"/>
                <a:cs typeface="Arial"/>
                <a:sym typeface="Arial"/>
              </a:rPr>
            </a:br>
            <a:br>
              <a:rPr lang="en-US" sz="2700">
                <a:solidFill>
                  <a:schemeClr val="dk1"/>
                </a:solidFill>
                <a:latin typeface="Arial"/>
                <a:ea typeface="Arial"/>
                <a:cs typeface="Arial"/>
                <a:sym typeface="Arial"/>
              </a:rPr>
            </a:br>
            <a:r>
              <a:rPr lang="en-US" sz="2700">
                <a:solidFill>
                  <a:schemeClr val="dk1"/>
                </a:solidFill>
                <a:latin typeface="Arial"/>
                <a:ea typeface="Arial"/>
                <a:cs typeface="Arial"/>
                <a:sym typeface="Arial"/>
              </a:rPr>
              <a:t>أرخص من يلي بعده</a:t>
            </a:r>
            <a:br>
              <a:rPr lang="en-US" sz="2700">
                <a:solidFill>
                  <a:schemeClr val="dk1"/>
                </a:solidFill>
                <a:latin typeface="Arial"/>
                <a:ea typeface="Arial"/>
                <a:cs typeface="Arial"/>
                <a:sym typeface="Arial"/>
              </a:rPr>
            </a:br>
            <a:r>
              <a:rPr lang="en-US" sz="2800">
                <a:solidFill>
                  <a:srgbClr val="FF0000"/>
                </a:solidFill>
                <a:latin typeface="Arial"/>
                <a:ea typeface="Arial"/>
                <a:cs typeface="Arial"/>
                <a:sym typeface="Arial"/>
              </a:rPr>
              <a:t>Malignant hyperthermia ممكن يسبب</a:t>
            </a:r>
            <a:endParaRPr sz="2700">
              <a:solidFill>
                <a:schemeClr val="dk1"/>
              </a:solidFill>
              <a:latin typeface="Arial"/>
              <a:ea typeface="Arial"/>
              <a:cs typeface="Arial"/>
              <a:sym typeface="Arial"/>
            </a:endParaRPr>
          </a:p>
        </p:txBody>
      </p:sp>
      <p:sp>
        <p:nvSpPr>
          <p:cNvPr id="243" name="Google Shape;243;p38"/>
          <p:cNvSpPr/>
          <p:nvPr/>
        </p:nvSpPr>
        <p:spPr>
          <a:xfrm>
            <a:off x="214884" y="371856"/>
            <a:ext cx="3352800" cy="113614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9"/>
          <p:cNvSpPr txBox="1"/>
          <p:nvPr/>
        </p:nvSpPr>
        <p:spPr>
          <a:xfrm>
            <a:off x="188468" y="1465071"/>
            <a:ext cx="8391525" cy="4803879"/>
          </a:xfrm>
          <a:prstGeom prst="rect">
            <a:avLst/>
          </a:prstGeom>
          <a:noFill/>
          <a:ln>
            <a:noFill/>
          </a:ln>
        </p:spPr>
        <p:txBody>
          <a:bodyPr anchorCtr="0" anchor="t" bIns="0" lIns="0" spcFirstLastPara="1" rIns="0" wrap="square" tIns="12700">
            <a:spAutoFit/>
          </a:bodyPr>
          <a:lstStyle/>
          <a:p>
            <a:pPr indent="-256540" lvl="0" marL="268605" marR="5080" rtl="0" algn="just">
              <a:lnSpc>
                <a:spcPct val="100000"/>
              </a:lnSpc>
              <a:spcBef>
                <a:spcPts val="0"/>
              </a:spcBef>
              <a:spcAft>
                <a:spcPts val="0"/>
              </a:spcAft>
              <a:buClr>
                <a:srgbClr val="4F81BD"/>
              </a:buClr>
              <a:buSzPts val="1800"/>
              <a:buFont typeface="Verdana"/>
              <a:buChar char="◗"/>
            </a:pPr>
            <a:r>
              <a:rPr lang="en-US" sz="2700">
                <a:solidFill>
                  <a:schemeClr val="dk1"/>
                </a:solidFill>
                <a:latin typeface="Arial"/>
                <a:ea typeface="Arial"/>
                <a:cs typeface="Arial"/>
                <a:sym typeface="Arial"/>
              </a:rPr>
              <a:t>Provides very </a:t>
            </a:r>
            <a:r>
              <a:rPr lang="en-US" sz="2700">
                <a:solidFill>
                  <a:srgbClr val="FF0000"/>
                </a:solidFill>
                <a:latin typeface="Arial"/>
                <a:ea typeface="Arial"/>
                <a:cs typeface="Arial"/>
                <a:sym typeface="Arial"/>
              </a:rPr>
              <a:t>rapid onset and recovery </a:t>
            </a:r>
            <a:r>
              <a:rPr lang="en-US" sz="2700">
                <a:solidFill>
                  <a:schemeClr val="dk1"/>
                </a:solidFill>
                <a:latin typeface="Arial"/>
                <a:ea typeface="Arial"/>
                <a:cs typeface="Arial"/>
                <a:sym typeface="Arial"/>
              </a:rPr>
              <a:t>due to its  </a:t>
            </a:r>
            <a:r>
              <a:rPr lang="en-US" sz="2700">
                <a:solidFill>
                  <a:srgbClr val="FF0000"/>
                </a:solidFill>
                <a:latin typeface="Arial"/>
                <a:ea typeface="Arial"/>
                <a:cs typeface="Arial"/>
                <a:sym typeface="Arial"/>
              </a:rPr>
              <a:t>low blood solubility</a:t>
            </a:r>
            <a:r>
              <a:rPr lang="en-US" sz="2700">
                <a:solidFill>
                  <a:schemeClr val="dk1"/>
                </a:solidFill>
                <a:latin typeface="Arial"/>
                <a:ea typeface="Arial"/>
                <a:cs typeface="Arial"/>
                <a:sym typeface="Arial"/>
              </a:rPr>
              <a:t>, the lowest of all the volatile  anesthetics</a:t>
            </a:r>
            <a:endParaRPr sz="2700">
              <a:solidFill>
                <a:schemeClr val="dk1"/>
              </a:solidFill>
              <a:latin typeface="Arial"/>
              <a:ea typeface="Arial"/>
              <a:cs typeface="Arial"/>
              <a:sym typeface="Arial"/>
            </a:endParaRPr>
          </a:p>
          <a:p>
            <a:pPr indent="-256540" lvl="0" marL="268605" marR="0" rtl="0" algn="just">
              <a:lnSpc>
                <a:spcPct val="100000"/>
              </a:lnSpc>
              <a:spcBef>
                <a:spcPts val="400"/>
              </a:spcBef>
              <a:spcAft>
                <a:spcPts val="0"/>
              </a:spcAft>
              <a:buClr>
                <a:srgbClr val="4F81BD"/>
              </a:buClr>
              <a:buSzPts val="1800"/>
              <a:buFont typeface="Verdana"/>
              <a:buChar char="◗"/>
            </a:pPr>
            <a:r>
              <a:rPr lang="en-US" sz="2700">
                <a:solidFill>
                  <a:schemeClr val="dk1"/>
                </a:solidFill>
                <a:latin typeface="Arial"/>
                <a:ea typeface="Arial"/>
                <a:cs typeface="Arial"/>
                <a:sym typeface="Arial"/>
              </a:rPr>
              <a:t>Popular anesthetic for </a:t>
            </a:r>
            <a:r>
              <a:rPr lang="en-US" sz="2700">
                <a:solidFill>
                  <a:srgbClr val="FF0000"/>
                </a:solidFill>
                <a:latin typeface="Arial"/>
                <a:ea typeface="Arial"/>
                <a:cs typeface="Arial"/>
                <a:sym typeface="Arial"/>
              </a:rPr>
              <a:t>outpatient</a:t>
            </a:r>
            <a:r>
              <a:rPr lang="en-US" sz="2700">
                <a:solidFill>
                  <a:schemeClr val="dk1"/>
                </a:solidFill>
                <a:latin typeface="Arial"/>
                <a:ea typeface="Arial"/>
                <a:cs typeface="Arial"/>
                <a:sym typeface="Arial"/>
              </a:rPr>
              <a:t> surgery</a:t>
            </a:r>
            <a:endParaRPr sz="2700">
              <a:solidFill>
                <a:schemeClr val="dk1"/>
              </a:solidFill>
              <a:latin typeface="Arial"/>
              <a:ea typeface="Arial"/>
              <a:cs typeface="Arial"/>
              <a:sym typeface="Arial"/>
            </a:endParaRPr>
          </a:p>
          <a:p>
            <a:pPr indent="-256540" lvl="0" marL="268605" marR="1501775" rtl="0" algn="l">
              <a:lnSpc>
                <a:spcPct val="100000"/>
              </a:lnSpc>
              <a:spcBef>
                <a:spcPts val="405"/>
              </a:spcBef>
              <a:spcAft>
                <a:spcPts val="0"/>
              </a:spcAft>
              <a:buClr>
                <a:srgbClr val="4F81BD"/>
              </a:buClr>
              <a:buSzPts val="1800"/>
              <a:buFont typeface="Verdana"/>
              <a:buChar char="◗"/>
            </a:pPr>
            <a:r>
              <a:rPr lang="en-US" sz="2700">
                <a:solidFill>
                  <a:schemeClr val="dk1"/>
                </a:solidFill>
                <a:latin typeface="Arial"/>
                <a:ea typeface="Arial"/>
                <a:cs typeface="Arial"/>
                <a:sym typeface="Arial"/>
              </a:rPr>
              <a:t>Irritating to the airway and can cause  laryngospasm, coughing, and excessive  secretions,</a:t>
            </a:r>
            <a:endParaRPr sz="2700">
              <a:solidFill>
                <a:schemeClr val="dk1"/>
              </a:solidFill>
              <a:latin typeface="Arial"/>
              <a:ea typeface="Arial"/>
              <a:cs typeface="Arial"/>
              <a:sym typeface="Arial"/>
            </a:endParaRPr>
          </a:p>
          <a:p>
            <a:pPr indent="-256540" lvl="0" marL="268605" marR="0" rtl="0" algn="l">
              <a:spcBef>
                <a:spcPts val="395"/>
              </a:spcBef>
              <a:spcAft>
                <a:spcPts val="0"/>
              </a:spcAft>
              <a:buClr>
                <a:srgbClr val="4F81BD"/>
              </a:buClr>
              <a:buSzPts val="1800"/>
              <a:buFont typeface="Verdana"/>
              <a:buChar char="◗"/>
            </a:pPr>
            <a:r>
              <a:rPr lang="en-US" sz="2700">
                <a:solidFill>
                  <a:schemeClr val="dk1"/>
                </a:solidFill>
                <a:latin typeface="Arial"/>
                <a:ea typeface="Arial"/>
                <a:cs typeface="Arial"/>
                <a:sym typeface="Arial"/>
              </a:rPr>
              <a:t>Degradation is minimal, </a:t>
            </a:r>
            <a:r>
              <a:rPr lang="en-US" sz="2700">
                <a:solidFill>
                  <a:srgbClr val="FF0000"/>
                </a:solidFill>
                <a:latin typeface="Arial"/>
                <a:ea typeface="Arial"/>
                <a:cs typeface="Arial"/>
                <a:sym typeface="Arial"/>
              </a:rPr>
              <a:t>tissue toxicity is rare</a:t>
            </a:r>
            <a:br>
              <a:rPr lang="en-US" sz="2700">
                <a:solidFill>
                  <a:srgbClr val="FF0000"/>
                </a:solidFill>
                <a:latin typeface="Arial"/>
                <a:ea typeface="Arial"/>
                <a:cs typeface="Arial"/>
                <a:sym typeface="Arial"/>
              </a:rPr>
            </a:br>
            <a:br>
              <a:rPr lang="en-US" sz="2700">
                <a:solidFill>
                  <a:srgbClr val="FF0000"/>
                </a:solidFill>
                <a:latin typeface="Arial"/>
                <a:ea typeface="Arial"/>
                <a:cs typeface="Arial"/>
                <a:sym typeface="Arial"/>
              </a:rPr>
            </a:br>
            <a:r>
              <a:rPr lang="en-US" sz="2400">
                <a:solidFill>
                  <a:srgbClr val="FF0000"/>
                </a:solidFill>
                <a:latin typeface="Arial"/>
                <a:ea typeface="Arial"/>
                <a:cs typeface="Arial"/>
                <a:sym typeface="Arial"/>
              </a:rPr>
              <a:t>Malignant hyperthermia ممكن يسبب</a:t>
            </a:r>
            <a:endParaRPr sz="2400">
              <a:solidFill>
                <a:schemeClr val="dk1"/>
              </a:solidFill>
              <a:latin typeface="Arial"/>
              <a:ea typeface="Arial"/>
              <a:cs typeface="Arial"/>
              <a:sym typeface="Arial"/>
            </a:endParaRPr>
          </a:p>
          <a:p>
            <a:pPr indent="-142241" lvl="0" marL="268605" marR="0" rtl="0" algn="l">
              <a:lnSpc>
                <a:spcPct val="100000"/>
              </a:lnSpc>
              <a:spcBef>
                <a:spcPts val="395"/>
              </a:spcBef>
              <a:spcAft>
                <a:spcPts val="0"/>
              </a:spcAft>
              <a:buClr>
                <a:srgbClr val="4F81BD"/>
              </a:buClr>
              <a:buSzPts val="1800"/>
              <a:buFont typeface="Verdana"/>
              <a:buNone/>
            </a:pPr>
            <a:r>
              <a:t/>
            </a:r>
            <a:endParaRPr sz="2700">
              <a:solidFill>
                <a:srgbClr val="FF0000"/>
              </a:solidFill>
              <a:latin typeface="Arial"/>
              <a:ea typeface="Arial"/>
              <a:cs typeface="Arial"/>
              <a:sym typeface="Arial"/>
            </a:endParaRPr>
          </a:p>
        </p:txBody>
      </p:sp>
      <p:sp>
        <p:nvSpPr>
          <p:cNvPr id="249" name="Google Shape;249;p39"/>
          <p:cNvSpPr/>
          <p:nvPr/>
        </p:nvSpPr>
        <p:spPr>
          <a:xfrm>
            <a:off x="214884" y="371856"/>
            <a:ext cx="3562350" cy="113614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40"/>
          <p:cNvSpPr txBox="1"/>
          <p:nvPr/>
        </p:nvSpPr>
        <p:spPr>
          <a:xfrm>
            <a:off x="188468" y="1465071"/>
            <a:ext cx="8471535" cy="4844916"/>
          </a:xfrm>
          <a:prstGeom prst="rect">
            <a:avLst/>
          </a:prstGeom>
          <a:noFill/>
          <a:ln>
            <a:noFill/>
          </a:ln>
        </p:spPr>
        <p:txBody>
          <a:bodyPr anchorCtr="0" anchor="t" bIns="0" lIns="0" spcFirstLastPara="1" rIns="0" wrap="square" tIns="12700">
            <a:spAutoFit/>
          </a:bodyPr>
          <a:lstStyle/>
          <a:p>
            <a:pPr indent="-256540" lvl="0" marL="268605" marR="205740" rtl="0" algn="l">
              <a:lnSpc>
                <a:spcPct val="100000"/>
              </a:lnSpc>
              <a:spcBef>
                <a:spcPts val="0"/>
              </a:spcBef>
              <a:spcAft>
                <a:spcPts val="0"/>
              </a:spcAft>
              <a:buClr>
                <a:srgbClr val="4F81BD"/>
              </a:buClr>
              <a:buSzPts val="1800"/>
              <a:buFont typeface="Verdana"/>
              <a:buChar char="◗"/>
            </a:pPr>
            <a:r>
              <a:rPr lang="en-US" sz="2700">
                <a:solidFill>
                  <a:srgbClr val="FF0000"/>
                </a:solidFill>
                <a:latin typeface="Arial"/>
                <a:ea typeface="Arial"/>
                <a:cs typeface="Arial"/>
                <a:sym typeface="Arial"/>
              </a:rPr>
              <a:t>Low pungency لاذع </a:t>
            </a:r>
            <a:r>
              <a:rPr lang="en-US" sz="2700">
                <a:solidFill>
                  <a:schemeClr val="dk1"/>
                </a:solidFill>
                <a:latin typeface="Arial"/>
                <a:ea typeface="Arial"/>
                <a:cs typeface="Arial"/>
                <a:sym typeface="Arial"/>
              </a:rPr>
              <a:t>, allowing </a:t>
            </a:r>
            <a:r>
              <a:rPr lang="en-US" sz="2700">
                <a:solidFill>
                  <a:srgbClr val="FF0000"/>
                </a:solidFill>
                <a:latin typeface="Arial"/>
                <a:ea typeface="Arial"/>
                <a:cs typeface="Arial"/>
                <a:sym typeface="Arial"/>
              </a:rPr>
              <a:t>rapid induction without  irritating the airway</a:t>
            </a:r>
            <a:r>
              <a:rPr lang="en-US" sz="2700">
                <a:solidFill>
                  <a:schemeClr val="dk1"/>
                </a:solidFill>
                <a:latin typeface="Arial"/>
                <a:ea typeface="Arial"/>
                <a:cs typeface="Arial"/>
                <a:sym typeface="Arial"/>
              </a:rPr>
              <a:t>, making it suitable for  inhalation induction in </a:t>
            </a:r>
            <a:r>
              <a:rPr lang="en-US" sz="2700">
                <a:solidFill>
                  <a:srgbClr val="FF0000"/>
                </a:solidFill>
                <a:latin typeface="Arial"/>
                <a:ea typeface="Arial"/>
                <a:cs typeface="Arial"/>
                <a:sym typeface="Arial"/>
              </a:rPr>
              <a:t>pediatric patients</a:t>
            </a:r>
            <a:endParaRPr sz="2700">
              <a:solidFill>
                <a:srgbClr val="FF0000"/>
              </a:solidFill>
              <a:latin typeface="Arial"/>
              <a:ea typeface="Arial"/>
              <a:cs typeface="Arial"/>
              <a:sym typeface="Arial"/>
            </a:endParaRPr>
          </a:p>
          <a:p>
            <a:pPr indent="0" lvl="0" marL="0" marR="0" rtl="0" algn="l">
              <a:lnSpc>
                <a:spcPct val="100000"/>
              </a:lnSpc>
              <a:spcBef>
                <a:spcPts val="15"/>
              </a:spcBef>
              <a:spcAft>
                <a:spcPts val="0"/>
              </a:spcAft>
              <a:buClr>
                <a:srgbClr val="4F81BD"/>
              </a:buClr>
              <a:buSzPts val="3500"/>
              <a:buFont typeface="Verdana"/>
              <a:buNone/>
            </a:pPr>
            <a:r>
              <a:t/>
            </a:r>
            <a:endParaRPr sz="3500">
              <a:solidFill>
                <a:schemeClr val="dk1"/>
              </a:solidFill>
              <a:latin typeface="Arial"/>
              <a:ea typeface="Arial"/>
              <a:cs typeface="Arial"/>
              <a:sym typeface="Arial"/>
            </a:endParaRPr>
          </a:p>
          <a:p>
            <a:pPr indent="-256540" lvl="0" marL="268605" marR="0" rtl="0" algn="l">
              <a:lnSpc>
                <a:spcPct val="100000"/>
              </a:lnSpc>
              <a:spcBef>
                <a:spcPts val="5"/>
              </a:spcBef>
              <a:spcAft>
                <a:spcPts val="0"/>
              </a:spcAft>
              <a:buClr>
                <a:srgbClr val="4F81BD"/>
              </a:buClr>
              <a:buSzPts val="1800"/>
              <a:buFont typeface="Verdana"/>
              <a:buChar char="◗"/>
            </a:pPr>
            <a:r>
              <a:rPr lang="en-US" sz="2700">
                <a:solidFill>
                  <a:schemeClr val="dk1"/>
                </a:solidFill>
                <a:latin typeface="Arial"/>
                <a:ea typeface="Arial"/>
                <a:cs typeface="Arial"/>
                <a:sym typeface="Arial"/>
              </a:rPr>
              <a:t>Replacing halothane for this purpose</a:t>
            </a:r>
            <a:endParaRPr sz="2700">
              <a:solidFill>
                <a:schemeClr val="dk1"/>
              </a:solidFill>
              <a:latin typeface="Arial"/>
              <a:ea typeface="Arial"/>
              <a:cs typeface="Arial"/>
              <a:sym typeface="Arial"/>
            </a:endParaRPr>
          </a:p>
          <a:p>
            <a:pPr indent="0" lvl="0" marL="0" marR="0" rtl="0" algn="l">
              <a:lnSpc>
                <a:spcPct val="100000"/>
              </a:lnSpc>
              <a:spcBef>
                <a:spcPts val="10"/>
              </a:spcBef>
              <a:spcAft>
                <a:spcPts val="0"/>
              </a:spcAft>
              <a:buClr>
                <a:srgbClr val="4F81BD"/>
              </a:buClr>
              <a:buSzPts val="3500"/>
              <a:buFont typeface="Verdana"/>
              <a:buNone/>
            </a:pPr>
            <a:r>
              <a:t/>
            </a:r>
            <a:endParaRPr sz="3500">
              <a:solidFill>
                <a:schemeClr val="dk1"/>
              </a:solidFill>
              <a:latin typeface="Arial"/>
              <a:ea typeface="Arial"/>
              <a:cs typeface="Arial"/>
              <a:sym typeface="Arial"/>
            </a:endParaRPr>
          </a:p>
          <a:p>
            <a:pPr indent="-256540" lvl="0" marL="268605" marR="5080" rtl="0" algn="l">
              <a:spcBef>
                <a:spcPts val="5"/>
              </a:spcBef>
              <a:spcAft>
                <a:spcPts val="0"/>
              </a:spcAft>
              <a:buClr>
                <a:srgbClr val="4F81BD"/>
              </a:buClr>
              <a:buSzPts val="1800"/>
              <a:buFont typeface="Verdana"/>
              <a:buChar char="◗"/>
            </a:pPr>
            <a:r>
              <a:rPr lang="en-US" sz="2700">
                <a:solidFill>
                  <a:schemeClr val="dk1"/>
                </a:solidFill>
                <a:latin typeface="Arial"/>
                <a:ea typeface="Arial"/>
                <a:cs typeface="Arial"/>
                <a:sym typeface="Arial"/>
              </a:rPr>
              <a:t>Metabolized by the liver, and compounds formed  in the anesthesia circuit may be </a:t>
            </a:r>
            <a:r>
              <a:rPr lang="en-US" sz="2700">
                <a:solidFill>
                  <a:srgbClr val="FF0000"/>
                </a:solidFill>
                <a:latin typeface="Arial"/>
                <a:ea typeface="Arial"/>
                <a:cs typeface="Arial"/>
                <a:sym typeface="Arial"/>
              </a:rPr>
              <a:t>nephrotoxic</a:t>
            </a:r>
            <a:br>
              <a:rPr lang="en-US" sz="2700">
                <a:solidFill>
                  <a:srgbClr val="FF0000"/>
                </a:solidFill>
                <a:latin typeface="Arial"/>
                <a:ea typeface="Arial"/>
                <a:cs typeface="Arial"/>
                <a:sym typeface="Arial"/>
              </a:rPr>
            </a:br>
            <a:br>
              <a:rPr lang="en-US" sz="2700">
                <a:solidFill>
                  <a:srgbClr val="FF0000"/>
                </a:solidFill>
                <a:latin typeface="Arial"/>
                <a:ea typeface="Arial"/>
                <a:cs typeface="Arial"/>
                <a:sym typeface="Arial"/>
              </a:rPr>
            </a:br>
            <a:r>
              <a:rPr lang="en-US" sz="2400">
                <a:solidFill>
                  <a:srgbClr val="FF0000"/>
                </a:solidFill>
                <a:latin typeface="Arial"/>
                <a:ea typeface="Arial"/>
                <a:cs typeface="Arial"/>
                <a:sym typeface="Arial"/>
              </a:rPr>
              <a:t>Malignant hyperthermia ممكن يسبب</a:t>
            </a:r>
            <a:endParaRPr sz="2400">
              <a:solidFill>
                <a:schemeClr val="dk1"/>
              </a:solidFill>
              <a:latin typeface="Arial"/>
              <a:ea typeface="Arial"/>
              <a:cs typeface="Arial"/>
              <a:sym typeface="Arial"/>
            </a:endParaRPr>
          </a:p>
          <a:p>
            <a:pPr indent="-142241" lvl="0" marL="268605" marR="5080" rtl="0" algn="l">
              <a:lnSpc>
                <a:spcPct val="100000"/>
              </a:lnSpc>
              <a:spcBef>
                <a:spcPts val="5"/>
              </a:spcBef>
              <a:spcAft>
                <a:spcPts val="0"/>
              </a:spcAft>
              <a:buClr>
                <a:srgbClr val="4F81BD"/>
              </a:buClr>
              <a:buSzPts val="1800"/>
              <a:buFont typeface="Verdana"/>
              <a:buNone/>
            </a:pPr>
            <a:r>
              <a:t/>
            </a:r>
            <a:endParaRPr sz="2700">
              <a:solidFill>
                <a:srgbClr val="FF0000"/>
              </a:solidFill>
              <a:latin typeface="Arial"/>
              <a:ea typeface="Arial"/>
              <a:cs typeface="Arial"/>
              <a:sym typeface="Arial"/>
            </a:endParaRPr>
          </a:p>
        </p:txBody>
      </p:sp>
      <p:sp>
        <p:nvSpPr>
          <p:cNvPr id="255" name="Google Shape;255;p40"/>
          <p:cNvSpPr/>
          <p:nvPr/>
        </p:nvSpPr>
        <p:spPr>
          <a:xfrm>
            <a:off x="214884" y="371856"/>
            <a:ext cx="3778758" cy="113614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1"/>
          <p:cNvSpPr txBox="1"/>
          <p:nvPr/>
        </p:nvSpPr>
        <p:spPr>
          <a:xfrm>
            <a:off x="50292" y="1295400"/>
            <a:ext cx="8836660" cy="4992136"/>
          </a:xfrm>
          <a:prstGeom prst="rect">
            <a:avLst/>
          </a:prstGeom>
          <a:noFill/>
          <a:ln>
            <a:noFill/>
          </a:ln>
        </p:spPr>
        <p:txBody>
          <a:bodyPr anchorCtr="0" anchor="t" bIns="0" lIns="0" spcFirstLastPara="1" rIns="0" wrap="square" tIns="12700">
            <a:spAutoFit/>
          </a:bodyPr>
          <a:lstStyle/>
          <a:p>
            <a:pPr indent="-256540" lvl="0" marL="319405" marR="0" rtl="0" algn="l">
              <a:lnSpc>
                <a:spcPct val="100000"/>
              </a:lnSpc>
              <a:spcBef>
                <a:spcPts val="0"/>
              </a:spcBef>
              <a:spcAft>
                <a:spcPts val="0"/>
              </a:spcAft>
              <a:buClr>
                <a:srgbClr val="4F81BD"/>
              </a:buClr>
              <a:buSzPts val="1300"/>
              <a:buFont typeface="Verdana"/>
              <a:buChar char="◗"/>
            </a:pPr>
            <a:r>
              <a:rPr lang="en-US" sz="1900">
                <a:solidFill>
                  <a:schemeClr val="dk1"/>
                </a:solidFill>
                <a:latin typeface="Arial"/>
                <a:ea typeface="Arial"/>
                <a:cs typeface="Arial"/>
                <a:sym typeface="Arial"/>
              </a:rPr>
              <a:t>Non-irritating and a potent analgesic but a weak general anesthetic</a:t>
            </a:r>
            <a:endParaRPr sz="1900">
              <a:solidFill>
                <a:schemeClr val="dk1"/>
              </a:solidFill>
              <a:latin typeface="Arial"/>
              <a:ea typeface="Arial"/>
              <a:cs typeface="Arial"/>
              <a:sym typeface="Arial"/>
            </a:endParaRPr>
          </a:p>
          <a:p>
            <a:pPr indent="0" lvl="0" marL="0" marR="0" rtl="0" algn="l">
              <a:lnSpc>
                <a:spcPct val="100000"/>
              </a:lnSpc>
              <a:spcBef>
                <a:spcPts val="40"/>
              </a:spcBef>
              <a:spcAft>
                <a:spcPts val="0"/>
              </a:spcAft>
              <a:buClr>
                <a:srgbClr val="4F81BD"/>
              </a:buClr>
              <a:buSzPts val="2250"/>
              <a:buFont typeface="Verdana"/>
              <a:buNone/>
            </a:pPr>
            <a:r>
              <a:t/>
            </a:r>
            <a:endParaRPr sz="2250">
              <a:solidFill>
                <a:schemeClr val="dk1"/>
              </a:solidFill>
              <a:latin typeface="Arial"/>
              <a:ea typeface="Arial"/>
              <a:cs typeface="Arial"/>
              <a:sym typeface="Arial"/>
            </a:endParaRPr>
          </a:p>
          <a:p>
            <a:pPr indent="-256540" lvl="0" marL="319405" marR="359410" rtl="0" algn="l">
              <a:lnSpc>
                <a:spcPct val="80000"/>
              </a:lnSpc>
              <a:spcBef>
                <a:spcPts val="0"/>
              </a:spcBef>
              <a:spcAft>
                <a:spcPts val="0"/>
              </a:spcAft>
              <a:buClr>
                <a:srgbClr val="4F81BD"/>
              </a:buClr>
              <a:buSzPts val="1300"/>
              <a:buFont typeface="Verdana"/>
              <a:buChar char="◗"/>
            </a:pPr>
            <a:r>
              <a:rPr lang="en-US" sz="1900">
                <a:solidFill>
                  <a:schemeClr val="dk1"/>
                </a:solidFill>
                <a:latin typeface="Arial"/>
                <a:ea typeface="Arial"/>
                <a:cs typeface="Arial"/>
                <a:sym typeface="Arial"/>
              </a:rPr>
              <a:t>Nitrous oxide is frequently employed at concentrations of 30–50% in  combination with oxygen for analgesia, particularly in </a:t>
            </a:r>
            <a:r>
              <a:rPr lang="en-US" sz="1900">
                <a:solidFill>
                  <a:srgbClr val="FF0000"/>
                </a:solidFill>
                <a:latin typeface="Arial"/>
                <a:ea typeface="Arial"/>
                <a:cs typeface="Arial"/>
                <a:sym typeface="Arial"/>
              </a:rPr>
              <a:t>dental surgery</a:t>
            </a:r>
            <a:r>
              <a:rPr lang="en-US" sz="1900">
                <a:solidFill>
                  <a:schemeClr val="dk1"/>
                </a:solidFill>
                <a:latin typeface="Arial"/>
                <a:ea typeface="Arial"/>
                <a:cs typeface="Arial"/>
                <a:sym typeface="Arial"/>
              </a:rPr>
              <a:t>.</a:t>
            </a:r>
            <a:endParaRPr sz="1900">
              <a:solidFill>
                <a:schemeClr val="dk1"/>
              </a:solidFill>
              <a:latin typeface="Arial"/>
              <a:ea typeface="Arial"/>
              <a:cs typeface="Arial"/>
              <a:sym typeface="Arial"/>
            </a:endParaRPr>
          </a:p>
          <a:p>
            <a:pPr indent="0" lvl="0" marL="0" marR="0" rtl="0" algn="l">
              <a:lnSpc>
                <a:spcPct val="100000"/>
              </a:lnSpc>
              <a:spcBef>
                <a:spcPts val="25"/>
              </a:spcBef>
              <a:spcAft>
                <a:spcPts val="0"/>
              </a:spcAft>
              <a:buClr>
                <a:srgbClr val="4F81BD"/>
              </a:buClr>
              <a:buSzPts val="2250"/>
              <a:buFont typeface="Verdana"/>
              <a:buNone/>
            </a:pPr>
            <a:r>
              <a:t/>
            </a:r>
            <a:endParaRPr sz="2250">
              <a:solidFill>
                <a:schemeClr val="dk1"/>
              </a:solidFill>
              <a:latin typeface="Arial"/>
              <a:ea typeface="Arial"/>
              <a:cs typeface="Arial"/>
              <a:sym typeface="Arial"/>
            </a:endParaRPr>
          </a:p>
          <a:p>
            <a:pPr indent="-256540" lvl="0" marL="319405" marR="460375" rtl="0" algn="l">
              <a:lnSpc>
                <a:spcPct val="95789"/>
              </a:lnSpc>
              <a:spcBef>
                <a:spcPts val="0"/>
              </a:spcBef>
              <a:spcAft>
                <a:spcPts val="0"/>
              </a:spcAft>
              <a:buClr>
                <a:srgbClr val="4F81BD"/>
              </a:buClr>
              <a:buSzPts val="1300"/>
              <a:buFont typeface="Verdana"/>
              <a:buChar char="◗"/>
            </a:pPr>
            <a:r>
              <a:rPr lang="en-US" sz="1900">
                <a:solidFill>
                  <a:schemeClr val="dk1"/>
                </a:solidFill>
                <a:latin typeface="Arial"/>
                <a:ea typeface="Arial"/>
                <a:cs typeface="Arial"/>
                <a:sym typeface="Arial"/>
              </a:rPr>
              <a:t>Nitrous oxide at </a:t>
            </a:r>
            <a:r>
              <a:rPr lang="en-US" sz="1900">
                <a:solidFill>
                  <a:srgbClr val="FF0000"/>
                </a:solidFill>
                <a:latin typeface="Arial"/>
                <a:ea typeface="Arial"/>
                <a:cs typeface="Arial"/>
                <a:sym typeface="Arial"/>
              </a:rPr>
              <a:t>80 percent </a:t>
            </a:r>
            <a:r>
              <a:rPr lang="en-US" sz="1900">
                <a:solidFill>
                  <a:schemeClr val="dk1"/>
                </a:solidFill>
                <a:latin typeface="Arial"/>
                <a:ea typeface="Arial"/>
                <a:cs typeface="Arial"/>
                <a:sym typeface="Arial"/>
              </a:rPr>
              <a:t>(without adjunct agents) </a:t>
            </a:r>
            <a:r>
              <a:rPr lang="en-US" sz="1900">
                <a:solidFill>
                  <a:srgbClr val="FF0000"/>
                </a:solidFill>
                <a:latin typeface="Arial"/>
                <a:ea typeface="Arial"/>
                <a:cs typeface="Arial"/>
                <a:sym typeface="Arial"/>
              </a:rPr>
              <a:t>cannot produce  surgical anesthesia اذا 100% بموت المريض فعشان هيك ما منستخدمه او منخلطه مع غيره </a:t>
            </a:r>
            <a:endParaRPr sz="1900">
              <a:solidFill>
                <a:srgbClr val="FF0000"/>
              </a:solidFill>
              <a:latin typeface="Arial"/>
              <a:ea typeface="Arial"/>
              <a:cs typeface="Arial"/>
              <a:sym typeface="Arial"/>
            </a:endParaRPr>
          </a:p>
          <a:p>
            <a:pPr indent="-256540" lvl="0" marL="319405" marR="0" rtl="0" algn="l">
              <a:lnSpc>
                <a:spcPct val="100000"/>
              </a:lnSpc>
              <a:spcBef>
                <a:spcPts val="2185"/>
              </a:spcBef>
              <a:spcAft>
                <a:spcPts val="0"/>
              </a:spcAft>
              <a:buClr>
                <a:srgbClr val="4F81BD"/>
              </a:buClr>
              <a:buSzPts val="1300"/>
              <a:buFont typeface="Verdana"/>
              <a:buChar char="◗"/>
            </a:pPr>
            <a:r>
              <a:rPr lang="en-US" sz="1900">
                <a:solidFill>
                  <a:schemeClr val="dk1"/>
                </a:solidFill>
                <a:latin typeface="Arial"/>
                <a:ea typeface="Arial"/>
                <a:cs typeface="Arial"/>
                <a:sym typeface="Arial"/>
              </a:rPr>
              <a:t>Combined with other, more potent agents to attain pain-free anesthesia</a:t>
            </a:r>
            <a:endParaRPr sz="1900">
              <a:solidFill>
                <a:schemeClr val="dk1"/>
              </a:solidFill>
              <a:latin typeface="Arial"/>
              <a:ea typeface="Arial"/>
              <a:cs typeface="Arial"/>
              <a:sym typeface="Arial"/>
            </a:endParaRPr>
          </a:p>
          <a:p>
            <a:pPr indent="0" lvl="0" marL="0" marR="0" rtl="0" algn="l">
              <a:lnSpc>
                <a:spcPct val="100000"/>
              </a:lnSpc>
              <a:spcBef>
                <a:spcPts val="30"/>
              </a:spcBef>
              <a:spcAft>
                <a:spcPts val="0"/>
              </a:spcAft>
              <a:buClr>
                <a:srgbClr val="4F81BD"/>
              </a:buClr>
              <a:buSzPts val="2250"/>
              <a:buFont typeface="Verdana"/>
              <a:buNone/>
            </a:pPr>
            <a:r>
              <a:t/>
            </a:r>
            <a:endParaRPr sz="2250">
              <a:solidFill>
                <a:schemeClr val="dk1"/>
              </a:solidFill>
              <a:latin typeface="Arial"/>
              <a:ea typeface="Arial"/>
              <a:cs typeface="Arial"/>
              <a:sym typeface="Arial"/>
            </a:endParaRPr>
          </a:p>
          <a:p>
            <a:pPr indent="-256540" lvl="0" marL="319405" marR="126364" rtl="0" algn="l">
              <a:lnSpc>
                <a:spcPct val="95789"/>
              </a:lnSpc>
              <a:spcBef>
                <a:spcPts val="0"/>
              </a:spcBef>
              <a:spcAft>
                <a:spcPts val="0"/>
              </a:spcAft>
              <a:buClr>
                <a:srgbClr val="4F81BD"/>
              </a:buClr>
              <a:buSzPts val="1300"/>
              <a:buFont typeface="Verdana"/>
              <a:buChar char="◗"/>
            </a:pPr>
            <a:r>
              <a:rPr lang="en-US" sz="1900">
                <a:solidFill>
                  <a:schemeClr val="dk1"/>
                </a:solidFill>
                <a:latin typeface="Arial"/>
                <a:ea typeface="Arial"/>
                <a:cs typeface="Arial"/>
                <a:sym typeface="Arial"/>
              </a:rPr>
              <a:t>Mechanism of action is unresolved, might involve activity on GABA</a:t>
            </a:r>
            <a:r>
              <a:rPr baseline="-25000" lang="en-US" sz="1875">
                <a:solidFill>
                  <a:schemeClr val="dk1"/>
                </a:solidFill>
                <a:latin typeface="Arial"/>
                <a:ea typeface="Arial"/>
                <a:cs typeface="Arial"/>
                <a:sym typeface="Arial"/>
              </a:rPr>
              <a:t>A </a:t>
            </a:r>
            <a:r>
              <a:rPr lang="en-US" sz="1900">
                <a:solidFill>
                  <a:schemeClr val="dk1"/>
                </a:solidFill>
                <a:latin typeface="Arial"/>
                <a:ea typeface="Arial"/>
                <a:cs typeface="Arial"/>
                <a:sym typeface="Arial"/>
              </a:rPr>
              <a:t>and  NMDA receptors</a:t>
            </a:r>
            <a:endParaRPr sz="1900">
              <a:solidFill>
                <a:schemeClr val="dk1"/>
              </a:solidFill>
              <a:latin typeface="Arial"/>
              <a:ea typeface="Arial"/>
              <a:cs typeface="Arial"/>
              <a:sym typeface="Arial"/>
            </a:endParaRPr>
          </a:p>
          <a:p>
            <a:pPr indent="-256540" lvl="0" marL="319405" marR="0" rtl="0" algn="l">
              <a:lnSpc>
                <a:spcPct val="100000"/>
              </a:lnSpc>
              <a:spcBef>
                <a:spcPts val="2185"/>
              </a:spcBef>
              <a:spcAft>
                <a:spcPts val="0"/>
              </a:spcAft>
              <a:buClr>
                <a:srgbClr val="4F81BD"/>
              </a:buClr>
              <a:buSzPts val="1300"/>
              <a:buFont typeface="Verdana"/>
              <a:buChar char="◗"/>
            </a:pPr>
            <a:r>
              <a:rPr lang="en-US" sz="1900">
                <a:solidFill>
                  <a:srgbClr val="FF0000"/>
                </a:solidFill>
                <a:latin typeface="Arial"/>
                <a:ea typeface="Arial"/>
                <a:cs typeface="Arial"/>
                <a:sym typeface="Arial"/>
              </a:rPr>
              <a:t>Least hepatotoxic </a:t>
            </a:r>
            <a:r>
              <a:rPr lang="en-US" sz="1900">
                <a:solidFill>
                  <a:schemeClr val="dk1"/>
                </a:solidFill>
                <a:latin typeface="Arial"/>
                <a:ea typeface="Arial"/>
                <a:cs typeface="Arial"/>
                <a:sym typeface="Arial"/>
              </a:rPr>
              <a:t>of all inhaled anesthetics</a:t>
            </a:r>
            <a:br>
              <a:rPr lang="en-US" sz="1900">
                <a:solidFill>
                  <a:schemeClr val="dk1"/>
                </a:solidFill>
                <a:latin typeface="Arial"/>
                <a:ea typeface="Arial"/>
                <a:cs typeface="Arial"/>
                <a:sym typeface="Arial"/>
              </a:rPr>
            </a:br>
            <a:br>
              <a:rPr lang="en-US" sz="1900">
                <a:solidFill>
                  <a:schemeClr val="dk1"/>
                </a:solidFill>
                <a:latin typeface="Arial"/>
                <a:ea typeface="Arial"/>
                <a:cs typeface="Arial"/>
                <a:sym typeface="Arial"/>
              </a:rPr>
            </a:br>
            <a:r>
              <a:rPr lang="en-US" sz="1900">
                <a:solidFill>
                  <a:schemeClr val="dk1"/>
                </a:solidFill>
                <a:latin typeface="Arial"/>
                <a:ea typeface="Arial"/>
                <a:cs typeface="Arial"/>
                <a:sym typeface="Arial"/>
              </a:rPr>
              <a:t>هالوثين اكثر واحد هيباتوتوكيس                                   </a:t>
            </a:r>
            <a:br>
              <a:rPr lang="en-US" sz="1900">
                <a:solidFill>
                  <a:schemeClr val="dk1"/>
                </a:solidFill>
                <a:latin typeface="Arial"/>
                <a:ea typeface="Arial"/>
                <a:cs typeface="Arial"/>
                <a:sym typeface="Arial"/>
              </a:rPr>
            </a:br>
            <a:r>
              <a:rPr lang="en-US" sz="1900">
                <a:solidFill>
                  <a:schemeClr val="dk1"/>
                </a:solidFill>
                <a:latin typeface="Arial"/>
                <a:ea typeface="Arial"/>
                <a:cs typeface="Arial"/>
                <a:sym typeface="Arial"/>
              </a:rPr>
              <a:t>اذا صار مشكلة بالتنفس نعطي اكسجين                            </a:t>
            </a:r>
            <a:endParaRPr sz="1900">
              <a:solidFill>
                <a:schemeClr val="dk1"/>
              </a:solidFill>
              <a:latin typeface="Arial"/>
              <a:ea typeface="Arial"/>
              <a:cs typeface="Arial"/>
              <a:sym typeface="Arial"/>
            </a:endParaRPr>
          </a:p>
        </p:txBody>
      </p:sp>
      <p:sp>
        <p:nvSpPr>
          <p:cNvPr id="261" name="Google Shape;261;p41"/>
          <p:cNvSpPr/>
          <p:nvPr/>
        </p:nvSpPr>
        <p:spPr>
          <a:xfrm>
            <a:off x="62484" y="401574"/>
            <a:ext cx="4261866" cy="113614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42"/>
          <p:cNvSpPr/>
          <p:nvPr/>
        </p:nvSpPr>
        <p:spPr>
          <a:xfrm>
            <a:off x="1905000" y="38"/>
            <a:ext cx="5047488" cy="6776593"/>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3"/>
          <p:cNvSpPr txBox="1"/>
          <p:nvPr/>
        </p:nvSpPr>
        <p:spPr>
          <a:xfrm>
            <a:off x="188468" y="1465071"/>
            <a:ext cx="7809230" cy="3541995"/>
          </a:xfrm>
          <a:prstGeom prst="rect">
            <a:avLst/>
          </a:prstGeom>
          <a:noFill/>
          <a:ln>
            <a:noFill/>
          </a:ln>
        </p:spPr>
        <p:txBody>
          <a:bodyPr anchorCtr="0" anchor="t" bIns="0" lIns="0" spcFirstLastPara="1" rIns="0" wrap="square" tIns="12700">
            <a:spAutoFit/>
          </a:bodyPr>
          <a:lstStyle/>
          <a:p>
            <a:pPr indent="-256540" lvl="0" marL="268605" marR="5080" rtl="0" algn="l">
              <a:lnSpc>
                <a:spcPct val="100000"/>
              </a:lnSpc>
              <a:spcBef>
                <a:spcPts val="0"/>
              </a:spcBef>
              <a:spcAft>
                <a:spcPts val="0"/>
              </a:spcAft>
              <a:buClr>
                <a:srgbClr val="4F81BD"/>
              </a:buClr>
              <a:buSzPts val="1800"/>
              <a:buFont typeface="Verdana"/>
              <a:buChar char="◗"/>
            </a:pPr>
            <a:r>
              <a:rPr lang="en-US" sz="2700">
                <a:solidFill>
                  <a:schemeClr val="dk1"/>
                </a:solidFill>
                <a:latin typeface="Arial"/>
                <a:ea typeface="Arial"/>
                <a:cs typeface="Arial"/>
                <a:sym typeface="Arial"/>
              </a:rPr>
              <a:t>Used in situations that require </a:t>
            </a:r>
            <a:r>
              <a:rPr lang="en-US" sz="2700">
                <a:solidFill>
                  <a:srgbClr val="FF0000"/>
                </a:solidFill>
                <a:latin typeface="Arial"/>
                <a:ea typeface="Arial"/>
                <a:cs typeface="Arial"/>
                <a:sym typeface="Arial"/>
              </a:rPr>
              <a:t>short duration  anesthesia</a:t>
            </a:r>
            <a:r>
              <a:rPr lang="en-US" sz="2700">
                <a:solidFill>
                  <a:schemeClr val="dk1"/>
                </a:solidFill>
                <a:latin typeface="Arial"/>
                <a:ea typeface="Arial"/>
                <a:cs typeface="Arial"/>
                <a:sym typeface="Arial"/>
              </a:rPr>
              <a:t> (outpatient surgery)</a:t>
            </a:r>
            <a:endParaRPr sz="2700">
              <a:solidFill>
                <a:schemeClr val="dk1"/>
              </a:solidFill>
              <a:latin typeface="Arial"/>
              <a:ea typeface="Arial"/>
              <a:cs typeface="Arial"/>
              <a:sym typeface="Arial"/>
            </a:endParaRPr>
          </a:p>
          <a:p>
            <a:pPr indent="-256540" lvl="0" marL="268605" marR="0" rtl="0" algn="l">
              <a:lnSpc>
                <a:spcPct val="100000"/>
              </a:lnSpc>
              <a:spcBef>
                <a:spcPts val="400"/>
              </a:spcBef>
              <a:spcAft>
                <a:spcPts val="0"/>
              </a:spcAft>
              <a:buClr>
                <a:srgbClr val="4F81BD"/>
              </a:buClr>
              <a:buSzPts val="1800"/>
              <a:buFont typeface="Verdana"/>
              <a:buChar char="◗"/>
            </a:pPr>
            <a:r>
              <a:rPr lang="en-US" sz="2700">
                <a:solidFill>
                  <a:schemeClr val="dk1"/>
                </a:solidFill>
                <a:latin typeface="Arial"/>
                <a:ea typeface="Arial"/>
                <a:cs typeface="Arial"/>
                <a:sym typeface="Arial"/>
              </a:rPr>
              <a:t>Primarily used as </a:t>
            </a:r>
            <a:r>
              <a:rPr lang="en-US" sz="2700">
                <a:solidFill>
                  <a:srgbClr val="FF0000"/>
                </a:solidFill>
                <a:latin typeface="Arial"/>
                <a:ea typeface="Arial"/>
                <a:cs typeface="Arial"/>
                <a:sym typeface="Arial"/>
              </a:rPr>
              <a:t>adjuncts-مساعد او ثانوي</a:t>
            </a:r>
            <a:r>
              <a:rPr lang="en-US" sz="2700">
                <a:solidFill>
                  <a:schemeClr val="dk1"/>
                </a:solidFill>
                <a:latin typeface="Arial"/>
                <a:ea typeface="Arial"/>
                <a:cs typeface="Arial"/>
                <a:sym typeface="Arial"/>
              </a:rPr>
              <a:t> to inhalationals</a:t>
            </a:r>
            <a:endParaRPr sz="2700">
              <a:solidFill>
                <a:schemeClr val="dk1"/>
              </a:solidFill>
              <a:latin typeface="Arial"/>
              <a:ea typeface="Arial"/>
              <a:cs typeface="Arial"/>
              <a:sym typeface="Arial"/>
            </a:endParaRPr>
          </a:p>
          <a:p>
            <a:pPr indent="-256540" lvl="0" marL="268605" marR="0" rtl="0" algn="l">
              <a:lnSpc>
                <a:spcPct val="100000"/>
              </a:lnSpc>
              <a:spcBef>
                <a:spcPts val="405"/>
              </a:spcBef>
              <a:spcAft>
                <a:spcPts val="0"/>
              </a:spcAft>
              <a:buClr>
                <a:srgbClr val="4F81BD"/>
              </a:buClr>
              <a:buSzPts val="1800"/>
              <a:buFont typeface="Verdana"/>
              <a:buChar char="◗"/>
            </a:pPr>
            <a:r>
              <a:rPr lang="en-US" sz="2700">
                <a:solidFill>
                  <a:schemeClr val="dk1"/>
                </a:solidFill>
                <a:latin typeface="Arial"/>
                <a:ea typeface="Arial"/>
                <a:cs typeface="Arial"/>
                <a:sym typeface="Arial"/>
              </a:rPr>
              <a:t>Administered first</a:t>
            </a:r>
            <a:endParaRPr sz="2700">
              <a:solidFill>
                <a:schemeClr val="dk1"/>
              </a:solidFill>
              <a:latin typeface="Arial"/>
              <a:ea typeface="Arial"/>
              <a:cs typeface="Arial"/>
              <a:sym typeface="Arial"/>
            </a:endParaRPr>
          </a:p>
          <a:p>
            <a:pPr indent="-256540" lvl="0" marL="268605" marR="0" rtl="0" algn="l">
              <a:lnSpc>
                <a:spcPct val="100000"/>
              </a:lnSpc>
              <a:spcBef>
                <a:spcPts val="395"/>
              </a:spcBef>
              <a:spcAft>
                <a:spcPts val="0"/>
              </a:spcAft>
              <a:buClr>
                <a:srgbClr val="4F81BD"/>
              </a:buClr>
              <a:buSzPts val="1800"/>
              <a:buFont typeface="Verdana"/>
              <a:buChar char="◗"/>
            </a:pPr>
            <a:r>
              <a:rPr lang="en-US" sz="2700">
                <a:solidFill>
                  <a:schemeClr val="dk1"/>
                </a:solidFill>
                <a:latin typeface="Arial"/>
                <a:ea typeface="Arial"/>
                <a:cs typeface="Arial"/>
                <a:sym typeface="Arial"/>
              </a:rPr>
              <a:t>Rapidly induce unconsciousness</a:t>
            </a:r>
            <a:endParaRPr sz="2700">
              <a:solidFill>
                <a:schemeClr val="dk1"/>
              </a:solidFill>
              <a:latin typeface="Arial"/>
              <a:ea typeface="Arial"/>
              <a:cs typeface="Arial"/>
              <a:sym typeface="Arial"/>
            </a:endParaRPr>
          </a:p>
          <a:p>
            <a:pPr indent="-256540" lvl="0" marL="268605" marR="191770" rtl="0" algn="l">
              <a:lnSpc>
                <a:spcPct val="100000"/>
              </a:lnSpc>
              <a:spcBef>
                <a:spcPts val="400"/>
              </a:spcBef>
              <a:spcAft>
                <a:spcPts val="0"/>
              </a:spcAft>
              <a:buClr>
                <a:srgbClr val="4F81BD"/>
              </a:buClr>
              <a:buSzPts val="1800"/>
              <a:buFont typeface="Verdana"/>
              <a:buChar char="◗"/>
            </a:pPr>
            <a:r>
              <a:rPr lang="en-US" sz="2700">
                <a:solidFill>
                  <a:schemeClr val="dk1"/>
                </a:solidFill>
                <a:latin typeface="Arial"/>
                <a:ea typeface="Arial"/>
                <a:cs typeface="Arial"/>
                <a:sym typeface="Arial"/>
              </a:rPr>
              <a:t>In lower doses, they may be used to provide  sedation</a:t>
            </a:r>
            <a:endParaRPr sz="2700">
              <a:solidFill>
                <a:schemeClr val="dk1"/>
              </a:solidFill>
              <a:latin typeface="Arial"/>
              <a:ea typeface="Arial"/>
              <a:cs typeface="Arial"/>
              <a:sym typeface="Arial"/>
            </a:endParaRPr>
          </a:p>
        </p:txBody>
      </p:sp>
      <p:sp>
        <p:nvSpPr>
          <p:cNvPr id="272" name="Google Shape;272;p43"/>
          <p:cNvSpPr/>
          <p:nvPr/>
        </p:nvSpPr>
        <p:spPr>
          <a:xfrm>
            <a:off x="214884" y="371856"/>
            <a:ext cx="6890004" cy="113614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44"/>
          <p:cNvSpPr txBox="1"/>
          <p:nvPr/>
        </p:nvSpPr>
        <p:spPr>
          <a:xfrm>
            <a:off x="188468" y="1420113"/>
            <a:ext cx="8865870" cy="4147820"/>
          </a:xfrm>
          <a:prstGeom prst="rect">
            <a:avLst/>
          </a:prstGeom>
          <a:noFill/>
          <a:ln>
            <a:noFill/>
          </a:ln>
        </p:spPr>
        <p:txBody>
          <a:bodyPr anchorCtr="0" anchor="t" bIns="0" lIns="0" spcFirstLastPara="1" rIns="0" wrap="square" tIns="12050">
            <a:spAutoFit/>
          </a:bodyPr>
          <a:lstStyle/>
          <a:p>
            <a:pPr indent="0" lvl="0" marL="12700" marR="0" rtl="0" algn="l">
              <a:lnSpc>
                <a:spcPct val="116739"/>
              </a:lnSpc>
              <a:spcBef>
                <a:spcPts val="0"/>
              </a:spcBef>
              <a:spcAft>
                <a:spcPts val="0"/>
              </a:spcAft>
              <a:buNone/>
            </a:pPr>
            <a:r>
              <a:rPr b="1" lang="en-US" sz="2300">
                <a:solidFill>
                  <a:srgbClr val="FF0000"/>
                </a:solidFill>
                <a:latin typeface="Arial"/>
                <a:ea typeface="Arial"/>
                <a:cs typeface="Arial"/>
                <a:sym typeface="Arial"/>
              </a:rPr>
              <a:t>Induction</a:t>
            </a:r>
            <a:endParaRPr sz="2300">
              <a:solidFill>
                <a:srgbClr val="FF0000"/>
              </a:solidFill>
              <a:latin typeface="Arial"/>
              <a:ea typeface="Arial"/>
              <a:cs typeface="Arial"/>
              <a:sym typeface="Arial"/>
            </a:endParaRPr>
          </a:p>
          <a:p>
            <a:pPr indent="-256539" lvl="0" marL="268605" marR="397510" rtl="0" algn="l">
              <a:lnSpc>
                <a:spcPct val="96086"/>
              </a:lnSpc>
              <a:spcBef>
                <a:spcPts val="459"/>
              </a:spcBef>
              <a:spcAft>
                <a:spcPts val="0"/>
              </a:spcAft>
              <a:buClr>
                <a:srgbClr val="4F81BD"/>
              </a:buClr>
              <a:buSzPts val="1550"/>
              <a:buFont typeface="Verdana"/>
              <a:buChar char="◗"/>
            </a:pPr>
            <a:r>
              <a:rPr lang="en-US" sz="2300">
                <a:solidFill>
                  <a:schemeClr val="dk1"/>
                </a:solidFill>
                <a:latin typeface="Arial"/>
                <a:ea typeface="Arial"/>
                <a:cs typeface="Arial"/>
                <a:sym typeface="Arial"/>
              </a:rPr>
              <a:t>After entering the blood stream, a percentage of the drug  binds to the plasma proteins بضل يلف بالدم , and the </a:t>
            </a:r>
            <a:r>
              <a:rPr lang="en-US" sz="2300">
                <a:solidFill>
                  <a:srgbClr val="FF0000"/>
                </a:solidFill>
                <a:latin typeface="Arial"/>
                <a:ea typeface="Arial"/>
                <a:cs typeface="Arial"/>
                <a:sym typeface="Arial"/>
              </a:rPr>
              <a:t>rest remains unbound (free)وهذا يلي بروح على القلب والدماغ</a:t>
            </a:r>
            <a:endParaRPr sz="2300">
              <a:solidFill>
                <a:srgbClr val="FF0000"/>
              </a:solidFill>
              <a:latin typeface="Arial"/>
              <a:ea typeface="Arial"/>
              <a:cs typeface="Arial"/>
              <a:sym typeface="Arial"/>
            </a:endParaRPr>
          </a:p>
          <a:p>
            <a:pPr indent="-256539" lvl="0" marL="268605" marR="0" rtl="0" algn="l">
              <a:lnSpc>
                <a:spcPct val="113260"/>
              </a:lnSpc>
              <a:spcBef>
                <a:spcPts val="0"/>
              </a:spcBef>
              <a:spcAft>
                <a:spcPts val="0"/>
              </a:spcAft>
              <a:buClr>
                <a:srgbClr val="4F81BD"/>
              </a:buClr>
              <a:buSzPts val="1550"/>
              <a:buFont typeface="Verdana"/>
              <a:buChar char="◗"/>
            </a:pPr>
            <a:r>
              <a:rPr lang="en-US" sz="2300">
                <a:solidFill>
                  <a:schemeClr val="dk1"/>
                </a:solidFill>
                <a:latin typeface="Arial"/>
                <a:ea typeface="Arial"/>
                <a:cs typeface="Arial"/>
                <a:sym typeface="Arial"/>
              </a:rPr>
              <a:t>The drug is carried by venous blood to the heart</a:t>
            </a:r>
            <a:endParaRPr sz="2300">
              <a:solidFill>
                <a:schemeClr val="dk1"/>
              </a:solidFill>
              <a:latin typeface="Arial"/>
              <a:ea typeface="Arial"/>
              <a:cs typeface="Arial"/>
              <a:sym typeface="Arial"/>
            </a:endParaRPr>
          </a:p>
          <a:p>
            <a:pPr indent="-256539" lvl="0" marL="268605" marR="426084" rtl="0" algn="l">
              <a:lnSpc>
                <a:spcPct val="96086"/>
              </a:lnSpc>
              <a:spcBef>
                <a:spcPts val="455"/>
              </a:spcBef>
              <a:spcAft>
                <a:spcPts val="0"/>
              </a:spcAft>
              <a:buClr>
                <a:srgbClr val="4F81BD"/>
              </a:buClr>
              <a:buSzPts val="1550"/>
              <a:buFont typeface="Verdana"/>
              <a:buChar char="◗"/>
            </a:pPr>
            <a:r>
              <a:rPr lang="en-US" sz="2300">
                <a:solidFill>
                  <a:schemeClr val="dk1"/>
                </a:solidFill>
                <a:latin typeface="Arial"/>
                <a:ea typeface="Arial"/>
                <a:cs typeface="Arial"/>
                <a:sym typeface="Arial"/>
              </a:rPr>
              <a:t>The majority of the CO (70%) flows to the brain, liver, and  kidney</a:t>
            </a:r>
            <a:endParaRPr sz="2300">
              <a:solidFill>
                <a:schemeClr val="dk1"/>
              </a:solidFill>
              <a:latin typeface="Arial"/>
              <a:ea typeface="Arial"/>
              <a:cs typeface="Arial"/>
              <a:sym typeface="Arial"/>
            </a:endParaRPr>
          </a:p>
          <a:p>
            <a:pPr indent="-256539" lvl="0" marL="268605" marR="421005" rtl="0" algn="l">
              <a:lnSpc>
                <a:spcPct val="96086"/>
              </a:lnSpc>
              <a:spcBef>
                <a:spcPts val="400"/>
              </a:spcBef>
              <a:spcAft>
                <a:spcPts val="0"/>
              </a:spcAft>
              <a:buClr>
                <a:srgbClr val="4F81BD"/>
              </a:buClr>
              <a:buSzPts val="1550"/>
              <a:buFont typeface="Verdana"/>
              <a:buChar char="◗"/>
            </a:pPr>
            <a:r>
              <a:rPr lang="en-US" sz="2300">
                <a:solidFill>
                  <a:schemeClr val="dk1"/>
                </a:solidFill>
                <a:latin typeface="Arial"/>
                <a:ea typeface="Arial"/>
                <a:cs typeface="Arial"/>
                <a:sym typeface="Arial"/>
              </a:rPr>
              <a:t>Once the drug has penetrated the CNS tissue, it exerts its  effects</a:t>
            </a:r>
            <a:endParaRPr sz="2300">
              <a:solidFill>
                <a:schemeClr val="dk1"/>
              </a:solidFill>
              <a:latin typeface="Arial"/>
              <a:ea typeface="Arial"/>
              <a:cs typeface="Arial"/>
              <a:sym typeface="Arial"/>
            </a:endParaRPr>
          </a:p>
          <a:p>
            <a:pPr indent="-98424" lvl="0" marL="12700" marR="5080" rtl="0" algn="l">
              <a:lnSpc>
                <a:spcPct val="113478"/>
              </a:lnSpc>
              <a:spcBef>
                <a:spcPts val="70"/>
              </a:spcBef>
              <a:spcAft>
                <a:spcPts val="0"/>
              </a:spcAft>
              <a:buClr>
                <a:srgbClr val="4F81BD"/>
              </a:buClr>
              <a:buSzPts val="1550"/>
              <a:buFont typeface="Verdana"/>
              <a:buChar char="◗"/>
            </a:pPr>
            <a:r>
              <a:rPr lang="en-US" sz="2300">
                <a:solidFill>
                  <a:schemeClr val="dk1"/>
                </a:solidFill>
                <a:latin typeface="Arial"/>
                <a:ea typeface="Arial"/>
                <a:cs typeface="Arial"/>
                <a:sym typeface="Arial"/>
              </a:rPr>
              <a:t>The exact mechanism of action of IV anesthetics is unknown  </a:t>
            </a:r>
            <a:r>
              <a:rPr b="1" lang="en-US" sz="2300">
                <a:solidFill>
                  <a:srgbClr val="FF0000"/>
                </a:solidFill>
                <a:latin typeface="Arial"/>
                <a:ea typeface="Arial"/>
                <a:cs typeface="Arial"/>
                <a:sym typeface="Arial"/>
              </a:rPr>
              <a:t>Recovery</a:t>
            </a:r>
            <a:endParaRPr sz="2300">
              <a:solidFill>
                <a:srgbClr val="FF0000"/>
              </a:solidFill>
              <a:latin typeface="Arial"/>
              <a:ea typeface="Arial"/>
              <a:cs typeface="Arial"/>
              <a:sym typeface="Arial"/>
            </a:endParaRPr>
          </a:p>
          <a:p>
            <a:pPr indent="-256539" lvl="0" marL="268605" marR="375920" rtl="0" algn="l">
              <a:lnSpc>
                <a:spcPct val="80000"/>
              </a:lnSpc>
              <a:spcBef>
                <a:spcPts val="345"/>
              </a:spcBef>
              <a:spcAft>
                <a:spcPts val="0"/>
              </a:spcAft>
              <a:buClr>
                <a:srgbClr val="4F81BD"/>
              </a:buClr>
              <a:buSzPts val="1550"/>
              <a:buFont typeface="Verdana"/>
              <a:buChar char="◗"/>
            </a:pPr>
            <a:r>
              <a:rPr lang="en-US" sz="2300">
                <a:solidFill>
                  <a:schemeClr val="dk1"/>
                </a:solidFill>
                <a:latin typeface="Arial"/>
                <a:ea typeface="Arial"/>
                <a:cs typeface="Arial"/>
                <a:sym typeface="Arial"/>
              </a:rPr>
              <a:t>Recovery from IV anesthetics is due </a:t>
            </a:r>
            <a:r>
              <a:rPr lang="en-US" sz="2300">
                <a:solidFill>
                  <a:srgbClr val="FF0000"/>
                </a:solidFill>
                <a:latin typeface="Arial"/>
                <a:ea typeface="Arial"/>
                <a:cs typeface="Arial"/>
                <a:sym typeface="Arial"/>
              </a:rPr>
              <a:t>to redistribution from  sites in the CNS يخرج من الدماغ والحبل الشوكي لأجل الحركة- </a:t>
            </a:r>
            <a:endParaRPr sz="2300">
              <a:solidFill>
                <a:srgbClr val="FF0000"/>
              </a:solidFill>
              <a:latin typeface="Arial"/>
              <a:ea typeface="Arial"/>
              <a:cs typeface="Arial"/>
              <a:sym typeface="Arial"/>
            </a:endParaRPr>
          </a:p>
        </p:txBody>
      </p:sp>
      <p:sp>
        <p:nvSpPr>
          <p:cNvPr id="278" name="Google Shape;278;p44"/>
          <p:cNvSpPr/>
          <p:nvPr/>
        </p:nvSpPr>
        <p:spPr>
          <a:xfrm>
            <a:off x="214884" y="371856"/>
            <a:ext cx="4418076" cy="113614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5"/>
          <p:cNvSpPr txBox="1"/>
          <p:nvPr/>
        </p:nvSpPr>
        <p:spPr>
          <a:xfrm>
            <a:off x="188468" y="1447800"/>
            <a:ext cx="4444492" cy="2813591"/>
          </a:xfrm>
          <a:prstGeom prst="rect">
            <a:avLst/>
          </a:prstGeom>
          <a:noFill/>
          <a:ln>
            <a:noFill/>
          </a:ln>
        </p:spPr>
        <p:txBody>
          <a:bodyPr anchorCtr="0" anchor="t" bIns="0" lIns="0" spcFirstLastPara="1" rIns="0" wrap="square" tIns="63500">
            <a:spAutoFit/>
          </a:bodyPr>
          <a:lstStyle/>
          <a:p>
            <a:pPr indent="-256540" lvl="0" marL="268605" marR="0" rtl="0" algn="l">
              <a:lnSpc>
                <a:spcPct val="100000"/>
              </a:lnSpc>
              <a:spcBef>
                <a:spcPts val="0"/>
              </a:spcBef>
              <a:spcAft>
                <a:spcPts val="0"/>
              </a:spcAft>
              <a:buClr>
                <a:srgbClr val="4F81BD"/>
              </a:buClr>
              <a:buSzPts val="1800"/>
              <a:buFont typeface="Verdana"/>
              <a:buChar char="◗"/>
            </a:pPr>
            <a:r>
              <a:rPr lang="en-US" sz="2700">
                <a:solidFill>
                  <a:schemeClr val="dk1"/>
                </a:solidFill>
                <a:latin typeface="Arial"/>
                <a:ea typeface="Arial"/>
                <a:cs typeface="Arial"/>
                <a:sym typeface="Arial"/>
              </a:rPr>
              <a:t>Propofol</a:t>
            </a:r>
            <a:endParaRPr sz="2700">
              <a:solidFill>
                <a:schemeClr val="dk1"/>
              </a:solidFill>
              <a:latin typeface="Arial"/>
              <a:ea typeface="Arial"/>
              <a:cs typeface="Arial"/>
              <a:sym typeface="Arial"/>
            </a:endParaRPr>
          </a:p>
          <a:p>
            <a:pPr indent="-256540" lvl="0" marL="268605" marR="0" rtl="0" algn="l">
              <a:lnSpc>
                <a:spcPct val="100000"/>
              </a:lnSpc>
              <a:spcBef>
                <a:spcPts val="405"/>
              </a:spcBef>
              <a:spcAft>
                <a:spcPts val="0"/>
              </a:spcAft>
              <a:buClr>
                <a:srgbClr val="4F81BD"/>
              </a:buClr>
              <a:buSzPts val="1800"/>
              <a:buFont typeface="Verdana"/>
              <a:buChar char="◗"/>
            </a:pPr>
            <a:r>
              <a:rPr lang="en-US" sz="2700">
                <a:solidFill>
                  <a:schemeClr val="dk1"/>
                </a:solidFill>
                <a:latin typeface="Arial"/>
                <a:ea typeface="Arial"/>
                <a:cs typeface="Arial"/>
                <a:sym typeface="Arial"/>
              </a:rPr>
              <a:t>Fospropofol</a:t>
            </a:r>
            <a:endParaRPr sz="2700">
              <a:solidFill>
                <a:schemeClr val="dk1"/>
              </a:solidFill>
              <a:latin typeface="Arial"/>
              <a:ea typeface="Arial"/>
              <a:cs typeface="Arial"/>
              <a:sym typeface="Arial"/>
            </a:endParaRPr>
          </a:p>
          <a:p>
            <a:pPr indent="-256540" lvl="0" marL="268605" marR="0" rtl="0" algn="l">
              <a:lnSpc>
                <a:spcPct val="100000"/>
              </a:lnSpc>
              <a:spcBef>
                <a:spcPts val="400"/>
              </a:spcBef>
              <a:spcAft>
                <a:spcPts val="0"/>
              </a:spcAft>
              <a:buClr>
                <a:srgbClr val="4F81BD"/>
              </a:buClr>
              <a:buSzPts val="1800"/>
              <a:buFont typeface="Verdana"/>
              <a:buChar char="◗"/>
            </a:pPr>
            <a:r>
              <a:rPr lang="en-US" sz="2700">
                <a:solidFill>
                  <a:schemeClr val="dk1"/>
                </a:solidFill>
                <a:latin typeface="Arial"/>
                <a:ea typeface="Arial"/>
                <a:cs typeface="Arial"/>
                <a:sym typeface="Arial"/>
              </a:rPr>
              <a:t>Barbiturates</a:t>
            </a:r>
            <a:endParaRPr sz="2700">
              <a:solidFill>
                <a:schemeClr val="dk1"/>
              </a:solidFill>
              <a:latin typeface="Arial"/>
              <a:ea typeface="Arial"/>
              <a:cs typeface="Arial"/>
              <a:sym typeface="Arial"/>
            </a:endParaRPr>
          </a:p>
          <a:p>
            <a:pPr indent="-256540" lvl="0" marL="268605" marR="0" rtl="0" algn="l">
              <a:lnSpc>
                <a:spcPct val="100000"/>
              </a:lnSpc>
              <a:spcBef>
                <a:spcPts val="395"/>
              </a:spcBef>
              <a:spcAft>
                <a:spcPts val="0"/>
              </a:spcAft>
              <a:buClr>
                <a:srgbClr val="4F81BD"/>
              </a:buClr>
              <a:buSzPts val="1800"/>
              <a:buFont typeface="Verdana"/>
              <a:buChar char="◗"/>
            </a:pPr>
            <a:r>
              <a:rPr lang="en-US" sz="2700">
                <a:solidFill>
                  <a:schemeClr val="dk1"/>
                </a:solidFill>
                <a:latin typeface="Arial"/>
                <a:ea typeface="Arial"/>
                <a:cs typeface="Arial"/>
                <a:sym typeface="Arial"/>
              </a:rPr>
              <a:t>Benzodiazepines</a:t>
            </a:r>
            <a:endParaRPr sz="2700">
              <a:solidFill>
                <a:schemeClr val="dk1"/>
              </a:solidFill>
              <a:latin typeface="Arial"/>
              <a:ea typeface="Arial"/>
              <a:cs typeface="Arial"/>
              <a:sym typeface="Arial"/>
            </a:endParaRPr>
          </a:p>
          <a:p>
            <a:pPr indent="-256540" lvl="0" marL="268605" marR="0" rtl="0" algn="l">
              <a:lnSpc>
                <a:spcPct val="100000"/>
              </a:lnSpc>
              <a:spcBef>
                <a:spcPts val="405"/>
              </a:spcBef>
              <a:spcAft>
                <a:spcPts val="0"/>
              </a:spcAft>
              <a:buClr>
                <a:srgbClr val="4F81BD"/>
              </a:buClr>
              <a:buSzPts val="1800"/>
              <a:buFont typeface="Verdana"/>
              <a:buChar char="◗"/>
            </a:pPr>
            <a:r>
              <a:rPr lang="en-US" sz="2700">
                <a:solidFill>
                  <a:schemeClr val="dk1"/>
                </a:solidFill>
                <a:latin typeface="Arial"/>
                <a:ea typeface="Arial"/>
                <a:cs typeface="Arial"/>
                <a:sym typeface="Arial"/>
              </a:rPr>
              <a:t>Opioids هي أكثر مسكنات </a:t>
            </a:r>
            <a:endParaRPr sz="2700">
              <a:solidFill>
                <a:schemeClr val="dk1"/>
              </a:solidFill>
              <a:latin typeface="Arial"/>
              <a:ea typeface="Arial"/>
              <a:cs typeface="Arial"/>
              <a:sym typeface="Arial"/>
            </a:endParaRPr>
          </a:p>
          <a:p>
            <a:pPr indent="-256540" lvl="0" marL="268605" marR="0" rtl="0" algn="l">
              <a:lnSpc>
                <a:spcPct val="100000"/>
              </a:lnSpc>
              <a:spcBef>
                <a:spcPts val="400"/>
              </a:spcBef>
              <a:spcAft>
                <a:spcPts val="0"/>
              </a:spcAft>
              <a:buClr>
                <a:srgbClr val="4F81BD"/>
              </a:buClr>
              <a:buSzPts val="1800"/>
              <a:buFont typeface="Verdana"/>
              <a:buChar char="◗"/>
            </a:pPr>
            <a:r>
              <a:rPr lang="en-US" sz="2700">
                <a:solidFill>
                  <a:schemeClr val="dk1"/>
                </a:solidFill>
                <a:latin typeface="Arial"/>
                <a:ea typeface="Arial"/>
                <a:cs typeface="Arial"/>
                <a:sym typeface="Arial"/>
              </a:rPr>
              <a:t>Ketamine</a:t>
            </a:r>
            <a:endParaRPr sz="2700">
              <a:solidFill>
                <a:schemeClr val="dk1"/>
              </a:solidFill>
              <a:latin typeface="Arial"/>
              <a:ea typeface="Arial"/>
              <a:cs typeface="Arial"/>
              <a:sym typeface="Arial"/>
            </a:endParaRPr>
          </a:p>
        </p:txBody>
      </p:sp>
      <p:sp>
        <p:nvSpPr>
          <p:cNvPr id="284" name="Google Shape;284;p45"/>
          <p:cNvSpPr/>
          <p:nvPr/>
        </p:nvSpPr>
        <p:spPr>
          <a:xfrm>
            <a:off x="214884" y="371856"/>
            <a:ext cx="4418076" cy="113614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0"/>
          <p:cNvSpPr txBox="1"/>
          <p:nvPr/>
        </p:nvSpPr>
        <p:spPr>
          <a:xfrm>
            <a:off x="493268" y="1426209"/>
            <a:ext cx="7447915" cy="3429144"/>
          </a:xfrm>
          <a:prstGeom prst="rect">
            <a:avLst/>
          </a:prstGeom>
          <a:noFill/>
          <a:ln>
            <a:noFill/>
          </a:ln>
        </p:spPr>
        <p:txBody>
          <a:bodyPr anchorCtr="0" anchor="t" bIns="0" lIns="0" spcFirstLastPara="1" rIns="0" wrap="square" tIns="12700">
            <a:spAutoFit/>
          </a:bodyPr>
          <a:lstStyle/>
          <a:p>
            <a:pPr indent="-256540" lvl="0" marL="268605" marR="5080" rtl="0" algn="l">
              <a:lnSpc>
                <a:spcPct val="100000"/>
              </a:lnSpc>
              <a:spcBef>
                <a:spcPts val="0"/>
              </a:spcBef>
              <a:spcAft>
                <a:spcPts val="0"/>
              </a:spcAft>
              <a:buClr>
                <a:srgbClr val="4F81BD"/>
              </a:buClr>
              <a:buSzPts val="2050"/>
              <a:buFont typeface="Verdana"/>
              <a:buChar char="◗"/>
            </a:pPr>
            <a:r>
              <a:rPr lang="en-US" sz="3000">
                <a:solidFill>
                  <a:schemeClr val="dk1"/>
                </a:solidFill>
                <a:latin typeface="Arial"/>
                <a:ea typeface="Arial"/>
                <a:cs typeface="Arial"/>
                <a:sym typeface="Arial"/>
              </a:rPr>
              <a:t>Facilitate intubation of the trachea and  suppress muscle tone to the degree  required for surgery</a:t>
            </a:r>
            <a:endParaRPr sz="3000">
              <a:solidFill>
                <a:schemeClr val="dk1"/>
              </a:solidFill>
              <a:latin typeface="Arial"/>
              <a:ea typeface="Arial"/>
              <a:cs typeface="Arial"/>
              <a:sym typeface="Arial"/>
            </a:endParaRPr>
          </a:p>
          <a:p>
            <a:pPr indent="-229234" lvl="1" marL="524510" marR="0" rtl="0" algn="l">
              <a:lnSpc>
                <a:spcPct val="100000"/>
              </a:lnSpc>
              <a:spcBef>
                <a:spcPts val="355"/>
              </a:spcBef>
              <a:spcAft>
                <a:spcPts val="0"/>
              </a:spcAft>
              <a:buClr>
                <a:srgbClr val="4F81BD"/>
              </a:buClr>
              <a:buSzPts val="2600"/>
              <a:buFont typeface="Verdana"/>
              <a:buChar char="◦"/>
            </a:pPr>
            <a:r>
              <a:rPr b="0" i="0" lang="en-US" sz="2600" u="none" cap="none" strike="noStrike">
                <a:solidFill>
                  <a:schemeClr val="dk1"/>
                </a:solidFill>
                <a:latin typeface="Arial"/>
                <a:ea typeface="Arial"/>
                <a:cs typeface="Arial"/>
                <a:sym typeface="Arial"/>
              </a:rPr>
              <a:t>Neuromuscular blockers</a:t>
            </a:r>
            <a:endParaRPr b="0" i="0" sz="2600" u="none" cap="none" strike="noStrike">
              <a:solidFill>
                <a:schemeClr val="dk1"/>
              </a:solidFill>
              <a:latin typeface="Arial"/>
              <a:ea typeface="Arial"/>
              <a:cs typeface="Arial"/>
              <a:sym typeface="Arial"/>
            </a:endParaRPr>
          </a:p>
          <a:p>
            <a:pPr indent="-229234" lvl="2" marL="762000" marR="0" rtl="0" algn="l">
              <a:lnSpc>
                <a:spcPct val="100000"/>
              </a:lnSpc>
              <a:spcBef>
                <a:spcPts val="430"/>
              </a:spcBef>
              <a:spcAft>
                <a:spcPts val="0"/>
              </a:spcAft>
              <a:buClr>
                <a:srgbClr val="C0504D"/>
              </a:buClr>
              <a:buSzPts val="2400"/>
              <a:buFont typeface="Arial"/>
              <a:buChar char="•"/>
            </a:pPr>
            <a:r>
              <a:rPr b="0" i="0" lang="en-US" sz="2400" u="none" cap="none" strike="noStrike">
                <a:solidFill>
                  <a:schemeClr val="dk1"/>
                </a:solidFill>
                <a:latin typeface="Arial"/>
                <a:ea typeface="Arial"/>
                <a:cs typeface="Arial"/>
                <a:sym typeface="Arial"/>
              </a:rPr>
              <a:t>Pan</a:t>
            </a:r>
            <a:r>
              <a:rPr b="0" i="0" lang="en-US" sz="2400" u="none" cap="none" strike="noStrike">
                <a:solidFill>
                  <a:srgbClr val="FF0000"/>
                </a:solidFill>
                <a:latin typeface="Arial"/>
                <a:ea typeface="Arial"/>
                <a:cs typeface="Arial"/>
                <a:sym typeface="Arial"/>
              </a:rPr>
              <a:t>curonium-NonDepolarization </a:t>
            </a:r>
            <a:endParaRPr b="0" i="0" sz="2400" u="none" cap="none" strike="noStrike">
              <a:solidFill>
                <a:srgbClr val="FF0000"/>
              </a:solidFill>
              <a:latin typeface="Arial"/>
              <a:ea typeface="Arial"/>
              <a:cs typeface="Arial"/>
              <a:sym typeface="Arial"/>
            </a:endParaRPr>
          </a:p>
          <a:p>
            <a:pPr indent="-229234" lvl="2" marL="762000" marR="0" rtl="0" algn="l">
              <a:lnSpc>
                <a:spcPct val="100000"/>
              </a:lnSpc>
              <a:spcBef>
                <a:spcPts val="400"/>
              </a:spcBef>
              <a:spcAft>
                <a:spcPts val="0"/>
              </a:spcAft>
              <a:buClr>
                <a:srgbClr val="C0504D"/>
              </a:buClr>
              <a:buSzPts val="2400"/>
              <a:buFont typeface="Arial"/>
              <a:buChar char="•"/>
            </a:pPr>
            <a:r>
              <a:rPr b="0" i="0" lang="en-US" sz="2400" u="none" cap="none" strike="noStrike">
                <a:solidFill>
                  <a:schemeClr val="dk1"/>
                </a:solidFill>
                <a:latin typeface="Arial"/>
                <a:ea typeface="Arial"/>
                <a:cs typeface="Arial"/>
                <a:sym typeface="Arial"/>
              </a:rPr>
              <a:t>Succinylcholine-اشخاص يقتلوا ازواجهم بهذا </a:t>
            </a:r>
            <a:br>
              <a:rPr b="0" i="0" lang="en-US" sz="2400" u="none" cap="none" strike="noStrike">
                <a:solidFill>
                  <a:schemeClr val="dk1"/>
                </a:solidFill>
                <a:latin typeface="Arial"/>
                <a:ea typeface="Arial"/>
                <a:cs typeface="Arial"/>
                <a:sym typeface="Arial"/>
              </a:rPr>
            </a:br>
            <a:r>
              <a:rPr b="0" i="0" lang="en-US" sz="2400" u="none" cap="none" strike="noStrike">
                <a:solidFill>
                  <a:schemeClr val="dk1"/>
                </a:solidFill>
                <a:latin typeface="Arial"/>
                <a:ea typeface="Arial"/>
                <a:cs typeface="Arial"/>
                <a:sym typeface="Arial"/>
              </a:rPr>
              <a:t>بتوجع وبكون صاحي </a:t>
            </a:r>
            <a:br>
              <a:rPr b="0" i="0" lang="en-US" sz="2400" u="none" cap="none" strike="noStrike">
                <a:solidFill>
                  <a:schemeClr val="dk1"/>
                </a:solidFill>
                <a:latin typeface="Arial"/>
                <a:ea typeface="Arial"/>
                <a:cs typeface="Arial"/>
                <a:sym typeface="Arial"/>
              </a:rPr>
            </a:br>
            <a:r>
              <a:rPr b="0" i="0" lang="en-US" sz="2400" u="none" cap="none" strike="noStrike">
                <a:solidFill>
                  <a:schemeClr val="dk1"/>
                </a:solidFill>
                <a:latin typeface="Arial"/>
                <a:ea typeface="Arial"/>
                <a:cs typeface="Arial"/>
                <a:sym typeface="Arial"/>
              </a:rPr>
              <a:t>Depolarization agent</a:t>
            </a:r>
            <a:endParaRPr b="0" i="0" sz="2400" u="none" cap="none" strike="noStrike">
              <a:solidFill>
                <a:schemeClr val="dk1"/>
              </a:solidFill>
              <a:latin typeface="Arial"/>
              <a:ea typeface="Arial"/>
              <a:cs typeface="Arial"/>
              <a:sym typeface="Arial"/>
            </a:endParaRPr>
          </a:p>
        </p:txBody>
      </p:sp>
      <p:sp>
        <p:nvSpPr>
          <p:cNvPr id="74" name="Google Shape;74;p10"/>
          <p:cNvSpPr/>
          <p:nvPr/>
        </p:nvSpPr>
        <p:spPr>
          <a:xfrm>
            <a:off x="214884" y="371856"/>
            <a:ext cx="7231380" cy="113614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46"/>
          <p:cNvSpPr txBox="1"/>
          <p:nvPr/>
        </p:nvSpPr>
        <p:spPr>
          <a:xfrm>
            <a:off x="0" y="914400"/>
            <a:ext cx="8736965" cy="4960332"/>
          </a:xfrm>
          <a:prstGeom prst="rect">
            <a:avLst/>
          </a:prstGeom>
          <a:noFill/>
          <a:ln>
            <a:noFill/>
          </a:ln>
        </p:spPr>
        <p:txBody>
          <a:bodyPr anchorCtr="0" anchor="t" bIns="0" lIns="0" spcFirstLastPara="1" rIns="0" wrap="square" tIns="86350">
            <a:spAutoFit/>
          </a:bodyPr>
          <a:lstStyle/>
          <a:p>
            <a:pPr indent="-256540" lvl="0" marL="268605" marR="1506220" rtl="0" algn="just">
              <a:lnSpc>
                <a:spcPct val="96000"/>
              </a:lnSpc>
              <a:spcBef>
                <a:spcPts val="0"/>
              </a:spcBef>
              <a:spcAft>
                <a:spcPts val="0"/>
              </a:spcAft>
              <a:buClr>
                <a:srgbClr val="4F81BD"/>
              </a:buClr>
              <a:buSzPts val="1700"/>
              <a:buFont typeface="Verdana"/>
              <a:buChar char="◗"/>
            </a:pPr>
            <a:r>
              <a:rPr lang="en-US" sz="2500">
                <a:solidFill>
                  <a:schemeClr val="dk1"/>
                </a:solidFill>
                <a:latin typeface="Arial"/>
                <a:ea typeface="Arial"/>
                <a:cs typeface="Arial"/>
                <a:sym typeface="Arial"/>
              </a:rPr>
              <a:t>IV sedative/hypnotic used in the </a:t>
            </a:r>
            <a:r>
              <a:rPr lang="en-US" sz="2500">
                <a:solidFill>
                  <a:srgbClr val="FF0000"/>
                </a:solidFill>
                <a:latin typeface="Arial"/>
                <a:ea typeface="Arial"/>
                <a:cs typeface="Arial"/>
                <a:sym typeface="Arial"/>
              </a:rPr>
              <a:t>induction بداية التخدير</a:t>
            </a:r>
            <a:r>
              <a:rPr lang="en-US" sz="2500">
                <a:solidFill>
                  <a:schemeClr val="dk1"/>
                </a:solidFill>
                <a:latin typeface="Arial"/>
                <a:ea typeface="Arial"/>
                <a:cs typeface="Arial"/>
                <a:sym typeface="Arial"/>
              </a:rPr>
              <a:t>or  </a:t>
            </a:r>
            <a:r>
              <a:rPr lang="en-US" sz="2500">
                <a:solidFill>
                  <a:srgbClr val="FF0000"/>
                </a:solidFill>
                <a:latin typeface="Arial"/>
                <a:ea typeface="Arial"/>
                <a:cs typeface="Arial"/>
                <a:sym typeface="Arial"/>
              </a:rPr>
              <a:t>maintenanceخلال التخدير </a:t>
            </a:r>
            <a:r>
              <a:rPr lang="en-US" sz="2500">
                <a:solidFill>
                  <a:schemeClr val="dk1"/>
                </a:solidFill>
                <a:latin typeface="Arial"/>
                <a:ea typeface="Arial"/>
                <a:cs typeface="Arial"/>
                <a:sym typeface="Arial"/>
              </a:rPr>
              <a:t> of anesthesia</a:t>
            </a:r>
            <a:endParaRPr sz="2500">
              <a:solidFill>
                <a:schemeClr val="dk1"/>
              </a:solidFill>
              <a:latin typeface="Arial"/>
              <a:ea typeface="Arial"/>
              <a:cs typeface="Arial"/>
              <a:sym typeface="Arial"/>
            </a:endParaRPr>
          </a:p>
          <a:p>
            <a:pPr indent="-256540" lvl="0" marL="268605" marR="5080" rtl="0" algn="just">
              <a:lnSpc>
                <a:spcPct val="96000"/>
              </a:lnSpc>
              <a:spcBef>
                <a:spcPts val="400"/>
              </a:spcBef>
              <a:spcAft>
                <a:spcPts val="0"/>
              </a:spcAft>
              <a:buClr>
                <a:srgbClr val="4F81BD"/>
              </a:buClr>
              <a:buSzPts val="1700"/>
              <a:buFont typeface="Verdana"/>
              <a:buChar char="◗"/>
            </a:pPr>
            <a:r>
              <a:rPr lang="en-US" sz="2500">
                <a:solidFill>
                  <a:schemeClr val="dk1"/>
                </a:solidFill>
                <a:latin typeface="Arial"/>
                <a:ea typeface="Arial"/>
                <a:cs typeface="Arial"/>
                <a:sym typeface="Arial"/>
              </a:rPr>
              <a:t>Widely used and has replaced </a:t>
            </a:r>
            <a:r>
              <a:rPr lang="en-US" sz="2500">
                <a:solidFill>
                  <a:srgbClr val="FF0000"/>
                </a:solidFill>
                <a:latin typeface="Arial"/>
                <a:ea typeface="Arial"/>
                <a:cs typeface="Arial"/>
                <a:sym typeface="Arial"/>
              </a:rPr>
              <a:t>thiopental-ultra rapid acting-</a:t>
            </a:r>
            <a:r>
              <a:rPr lang="en-US" sz="2500">
                <a:solidFill>
                  <a:schemeClr val="dk1"/>
                </a:solidFill>
                <a:latin typeface="Arial"/>
                <a:ea typeface="Arial"/>
                <a:cs typeface="Arial"/>
                <a:sym typeface="Arial"/>
              </a:rPr>
              <a:t> as first choice  for anesthesia induction and sedation, because it does  not cause postanesthetic nausea and vomiting PONV</a:t>
            </a:r>
            <a:endParaRPr sz="2500">
              <a:solidFill>
                <a:schemeClr val="dk1"/>
              </a:solidFill>
              <a:latin typeface="Arial"/>
              <a:ea typeface="Arial"/>
              <a:cs typeface="Arial"/>
              <a:sym typeface="Arial"/>
            </a:endParaRPr>
          </a:p>
          <a:p>
            <a:pPr indent="-256540" lvl="0" marL="268605" marR="980439" rtl="0" algn="l">
              <a:lnSpc>
                <a:spcPct val="96000"/>
              </a:lnSpc>
              <a:spcBef>
                <a:spcPts val="400"/>
              </a:spcBef>
              <a:spcAft>
                <a:spcPts val="0"/>
              </a:spcAft>
              <a:buClr>
                <a:srgbClr val="4F81BD"/>
              </a:buClr>
              <a:buSzPts val="1700"/>
              <a:buFont typeface="Verdana"/>
              <a:buChar char="◗"/>
            </a:pPr>
            <a:r>
              <a:rPr lang="en-US" sz="2500">
                <a:solidFill>
                  <a:schemeClr val="dk1"/>
                </a:solidFill>
                <a:latin typeface="Arial"/>
                <a:ea typeface="Arial"/>
                <a:cs typeface="Arial"/>
                <a:sym typeface="Arial"/>
              </a:rPr>
              <a:t>The induction of anesthesia occurs within 30–40  seconds of administration</a:t>
            </a:r>
            <a:endParaRPr sz="2500">
              <a:solidFill>
                <a:schemeClr val="dk1"/>
              </a:solidFill>
              <a:latin typeface="Arial"/>
              <a:ea typeface="Arial"/>
              <a:cs typeface="Arial"/>
              <a:sym typeface="Arial"/>
            </a:endParaRPr>
          </a:p>
          <a:p>
            <a:pPr indent="-256540" lvl="0" marL="268605" marR="1167765" rtl="0" algn="l">
              <a:lnSpc>
                <a:spcPct val="96000"/>
              </a:lnSpc>
              <a:spcBef>
                <a:spcPts val="400"/>
              </a:spcBef>
              <a:spcAft>
                <a:spcPts val="0"/>
              </a:spcAft>
              <a:buClr>
                <a:srgbClr val="4F81BD"/>
              </a:buClr>
              <a:buSzPts val="1700"/>
              <a:buFont typeface="Verdana"/>
              <a:buChar char="◗"/>
            </a:pPr>
            <a:r>
              <a:rPr lang="en-US" sz="2500">
                <a:solidFill>
                  <a:schemeClr val="dk1"/>
                </a:solidFill>
                <a:latin typeface="Arial"/>
                <a:ea typeface="Arial"/>
                <a:cs typeface="Arial"/>
                <a:sym typeface="Arial"/>
              </a:rPr>
              <a:t>Supplementation with </a:t>
            </a:r>
            <a:r>
              <a:rPr lang="en-US" sz="2500">
                <a:solidFill>
                  <a:srgbClr val="FF0000"/>
                </a:solidFill>
                <a:latin typeface="Arial"/>
                <a:ea typeface="Arial"/>
                <a:cs typeface="Arial"/>
                <a:sym typeface="Arial"/>
              </a:rPr>
              <a:t>narcotics-أدوية تؤثر عالدماغ</a:t>
            </a:r>
            <a:r>
              <a:rPr lang="en-US" sz="2500">
                <a:solidFill>
                  <a:schemeClr val="dk1"/>
                </a:solidFill>
                <a:latin typeface="Arial"/>
                <a:ea typeface="Arial"/>
                <a:cs typeface="Arial"/>
                <a:sym typeface="Arial"/>
              </a:rPr>
              <a:t> for analgesia is  required</a:t>
            </a:r>
            <a:endParaRPr sz="2500">
              <a:solidFill>
                <a:schemeClr val="dk1"/>
              </a:solidFill>
              <a:latin typeface="Arial"/>
              <a:ea typeface="Arial"/>
              <a:cs typeface="Arial"/>
              <a:sym typeface="Arial"/>
            </a:endParaRPr>
          </a:p>
          <a:p>
            <a:pPr indent="-256540" lvl="0" marL="268605" marR="65405" rtl="0" algn="l">
              <a:lnSpc>
                <a:spcPct val="96000"/>
              </a:lnSpc>
              <a:spcBef>
                <a:spcPts val="405"/>
              </a:spcBef>
              <a:spcAft>
                <a:spcPts val="0"/>
              </a:spcAft>
              <a:buClr>
                <a:srgbClr val="4F81BD"/>
              </a:buClr>
              <a:buSzPts val="1700"/>
              <a:buFont typeface="Verdana"/>
              <a:buChar char="◗"/>
            </a:pPr>
            <a:r>
              <a:rPr lang="en-US" sz="2500">
                <a:solidFill>
                  <a:schemeClr val="dk1"/>
                </a:solidFill>
                <a:latin typeface="Arial"/>
                <a:ea typeface="Arial"/>
                <a:cs typeface="Arial"/>
                <a:sym typeface="Arial"/>
              </a:rPr>
              <a:t>Propofol decreases blood pressure without depressing  the myocardium</a:t>
            </a:r>
            <a:endParaRPr sz="2500">
              <a:solidFill>
                <a:schemeClr val="dk1"/>
              </a:solidFill>
              <a:latin typeface="Arial"/>
              <a:ea typeface="Arial"/>
              <a:cs typeface="Arial"/>
              <a:sym typeface="Arial"/>
            </a:endParaRPr>
          </a:p>
          <a:p>
            <a:pPr indent="-256540" lvl="0" marL="268605" marR="431165" rtl="0" algn="l">
              <a:lnSpc>
                <a:spcPct val="96000"/>
              </a:lnSpc>
              <a:spcBef>
                <a:spcPts val="395"/>
              </a:spcBef>
              <a:spcAft>
                <a:spcPts val="0"/>
              </a:spcAft>
              <a:buClr>
                <a:srgbClr val="4F81BD"/>
              </a:buClr>
              <a:buSzPts val="1700"/>
              <a:buFont typeface="Verdana"/>
              <a:buChar char="◗"/>
            </a:pPr>
            <a:r>
              <a:rPr lang="en-US" sz="2500">
                <a:solidFill>
                  <a:schemeClr val="dk1"/>
                </a:solidFill>
                <a:latin typeface="Arial"/>
                <a:ea typeface="Arial"/>
                <a:cs typeface="Arial"/>
                <a:sym typeface="Arial"/>
              </a:rPr>
              <a:t>It also reduces intracranial داخل الجمجمةpressure due to systemic  vasodilation</a:t>
            </a:r>
            <a:endParaRPr sz="2500">
              <a:solidFill>
                <a:schemeClr val="dk1"/>
              </a:solidFill>
              <a:latin typeface="Arial"/>
              <a:ea typeface="Arial"/>
              <a:cs typeface="Arial"/>
              <a:sym typeface="Arial"/>
            </a:endParaRPr>
          </a:p>
        </p:txBody>
      </p:sp>
      <p:sp>
        <p:nvSpPr>
          <p:cNvPr id="290" name="Google Shape;290;p46"/>
          <p:cNvSpPr/>
          <p:nvPr/>
        </p:nvSpPr>
        <p:spPr>
          <a:xfrm>
            <a:off x="152400" y="0"/>
            <a:ext cx="2968752" cy="113614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7"/>
          <p:cNvSpPr txBox="1"/>
          <p:nvPr/>
        </p:nvSpPr>
        <p:spPr>
          <a:xfrm>
            <a:off x="645668" y="1465071"/>
            <a:ext cx="4810125" cy="1362075"/>
          </a:xfrm>
          <a:prstGeom prst="rect">
            <a:avLst/>
          </a:prstGeom>
          <a:noFill/>
          <a:ln>
            <a:noFill/>
          </a:ln>
        </p:spPr>
        <p:txBody>
          <a:bodyPr anchorCtr="0" anchor="t" bIns="0" lIns="0" spcFirstLastPara="1" rIns="0" wrap="square" tIns="12700">
            <a:spAutoFit/>
          </a:bodyPr>
          <a:lstStyle/>
          <a:p>
            <a:pPr indent="-256540" lvl="0" marL="268605" marR="0" rtl="0" algn="l">
              <a:lnSpc>
                <a:spcPct val="100000"/>
              </a:lnSpc>
              <a:spcBef>
                <a:spcPts val="0"/>
              </a:spcBef>
              <a:spcAft>
                <a:spcPts val="0"/>
              </a:spcAft>
              <a:buClr>
                <a:srgbClr val="4F81BD"/>
              </a:buClr>
              <a:buSzPts val="1800"/>
              <a:buFont typeface="Verdana"/>
              <a:buChar char="◗"/>
            </a:pPr>
            <a:r>
              <a:rPr lang="en-US" sz="2700">
                <a:solidFill>
                  <a:schemeClr val="dk1"/>
                </a:solidFill>
                <a:latin typeface="Arial"/>
                <a:ea typeface="Arial"/>
                <a:cs typeface="Arial"/>
                <a:sym typeface="Arial"/>
              </a:rPr>
              <a:t>Approved only for sedation</a:t>
            </a:r>
            <a:endParaRPr sz="2700">
              <a:solidFill>
                <a:schemeClr val="dk1"/>
              </a:solidFill>
              <a:latin typeface="Arial"/>
              <a:ea typeface="Arial"/>
              <a:cs typeface="Arial"/>
              <a:sym typeface="Arial"/>
            </a:endParaRPr>
          </a:p>
          <a:p>
            <a:pPr indent="0" lvl="0" marL="0" marR="0" rtl="0" algn="l">
              <a:lnSpc>
                <a:spcPct val="100000"/>
              </a:lnSpc>
              <a:spcBef>
                <a:spcPts val="15"/>
              </a:spcBef>
              <a:spcAft>
                <a:spcPts val="0"/>
              </a:spcAft>
              <a:buClr>
                <a:srgbClr val="4F81BD"/>
              </a:buClr>
              <a:buSzPts val="3500"/>
              <a:buFont typeface="Verdana"/>
              <a:buNone/>
            </a:pPr>
            <a:r>
              <a:t/>
            </a:r>
            <a:endParaRPr sz="3500">
              <a:solidFill>
                <a:schemeClr val="dk1"/>
              </a:solidFill>
              <a:latin typeface="Arial"/>
              <a:ea typeface="Arial"/>
              <a:cs typeface="Arial"/>
              <a:sym typeface="Arial"/>
            </a:endParaRPr>
          </a:p>
          <a:p>
            <a:pPr indent="-256540" lvl="0" marL="268605" marR="0" rtl="0" algn="l">
              <a:lnSpc>
                <a:spcPct val="100000"/>
              </a:lnSpc>
              <a:spcBef>
                <a:spcPts val="5"/>
              </a:spcBef>
              <a:spcAft>
                <a:spcPts val="0"/>
              </a:spcAft>
              <a:buClr>
                <a:srgbClr val="4F81BD"/>
              </a:buClr>
              <a:buSzPts val="1800"/>
              <a:buFont typeface="Verdana"/>
              <a:buChar char="◗"/>
            </a:pPr>
            <a:r>
              <a:rPr lang="en-US" sz="2700">
                <a:solidFill>
                  <a:schemeClr val="dk1"/>
                </a:solidFill>
                <a:latin typeface="Arial"/>
                <a:ea typeface="Arial"/>
                <a:cs typeface="Arial"/>
                <a:sym typeface="Arial"/>
              </a:rPr>
              <a:t>Prodrug of propofol</a:t>
            </a:r>
            <a:endParaRPr sz="2700">
              <a:solidFill>
                <a:schemeClr val="dk1"/>
              </a:solidFill>
              <a:latin typeface="Arial"/>
              <a:ea typeface="Arial"/>
              <a:cs typeface="Arial"/>
              <a:sym typeface="Arial"/>
            </a:endParaRPr>
          </a:p>
        </p:txBody>
      </p:sp>
      <p:sp>
        <p:nvSpPr>
          <p:cNvPr id="296" name="Google Shape;296;p47"/>
          <p:cNvSpPr/>
          <p:nvPr/>
        </p:nvSpPr>
        <p:spPr>
          <a:xfrm>
            <a:off x="214884" y="371856"/>
            <a:ext cx="3874770" cy="113614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48"/>
          <p:cNvSpPr txBox="1"/>
          <p:nvPr/>
        </p:nvSpPr>
        <p:spPr>
          <a:xfrm>
            <a:off x="152400" y="685800"/>
            <a:ext cx="8812530" cy="6370975"/>
          </a:xfrm>
          <a:prstGeom prst="rect">
            <a:avLst/>
          </a:prstGeom>
          <a:noFill/>
          <a:ln>
            <a:noFill/>
          </a:ln>
        </p:spPr>
        <p:txBody>
          <a:bodyPr anchorCtr="0" anchor="t" bIns="0" lIns="0" spcFirstLastPara="1" rIns="0" wrap="square" tIns="55875">
            <a:spAutoFit/>
          </a:bodyPr>
          <a:lstStyle/>
          <a:p>
            <a:pPr indent="-256540" lvl="0" marL="268605" marR="5080" rtl="0" algn="l">
              <a:lnSpc>
                <a:spcPct val="108000"/>
              </a:lnSpc>
              <a:spcBef>
                <a:spcPts val="0"/>
              </a:spcBef>
              <a:spcAft>
                <a:spcPts val="0"/>
              </a:spcAft>
              <a:buClr>
                <a:srgbClr val="4F81BD"/>
              </a:buClr>
              <a:buSzPts val="1700"/>
              <a:buFont typeface="Verdana"/>
              <a:buChar char="◗"/>
            </a:pPr>
            <a:r>
              <a:rPr lang="en-US" sz="2500">
                <a:solidFill>
                  <a:schemeClr val="dk1"/>
                </a:solidFill>
                <a:latin typeface="Arial"/>
                <a:ea typeface="Arial"/>
                <a:cs typeface="Arial"/>
                <a:sym typeface="Arial"/>
              </a:rPr>
              <a:t>The barbiturates are not significantly analgesic, require  some type of supplementary analgesic administration  during anesthesia to avoid objectionable changes in  blood pressure and autonomic function</a:t>
            </a:r>
            <a:endParaRPr sz="2500">
              <a:solidFill>
                <a:schemeClr val="dk1"/>
              </a:solidFill>
              <a:latin typeface="Arial"/>
              <a:ea typeface="Arial"/>
              <a:cs typeface="Arial"/>
              <a:sym typeface="Arial"/>
            </a:endParaRPr>
          </a:p>
          <a:p>
            <a:pPr indent="-256540" lvl="0" marL="268605" marR="1400175" rtl="0" algn="l">
              <a:lnSpc>
                <a:spcPct val="108000"/>
              </a:lnSpc>
              <a:spcBef>
                <a:spcPts val="405"/>
              </a:spcBef>
              <a:spcAft>
                <a:spcPts val="0"/>
              </a:spcAft>
              <a:buClr>
                <a:srgbClr val="4F81BD"/>
              </a:buClr>
              <a:buSzPts val="1700"/>
              <a:buFont typeface="Verdana"/>
              <a:buChar char="◗"/>
            </a:pPr>
            <a:r>
              <a:rPr lang="en-US" sz="2500">
                <a:solidFill>
                  <a:schemeClr val="dk1"/>
                </a:solidFill>
                <a:latin typeface="Arial"/>
                <a:ea typeface="Arial"/>
                <a:cs typeface="Arial"/>
                <a:sym typeface="Arial"/>
              </a:rPr>
              <a:t>Can cause apnea-توقف التنفس, coughing, chest wall spasm,  laryngospasm, and bronchospasm</a:t>
            </a:r>
            <a:endParaRPr sz="2500">
              <a:solidFill>
                <a:schemeClr val="dk1"/>
              </a:solidFill>
              <a:latin typeface="Arial"/>
              <a:ea typeface="Arial"/>
              <a:cs typeface="Arial"/>
              <a:sym typeface="Arial"/>
            </a:endParaRPr>
          </a:p>
          <a:p>
            <a:pPr indent="-256540" lvl="0" marL="268605" marR="0" rtl="0" algn="l">
              <a:lnSpc>
                <a:spcPct val="100000"/>
              </a:lnSpc>
              <a:spcBef>
                <a:spcPts val="60"/>
              </a:spcBef>
              <a:spcAft>
                <a:spcPts val="0"/>
              </a:spcAft>
              <a:buClr>
                <a:srgbClr val="4F81BD"/>
              </a:buClr>
              <a:buSzPts val="1700"/>
              <a:buFont typeface="Verdana"/>
              <a:buChar char="◗"/>
            </a:pPr>
            <a:r>
              <a:rPr lang="en-US" sz="2500">
                <a:solidFill>
                  <a:srgbClr val="FF0000"/>
                </a:solidFill>
                <a:latin typeface="Arial"/>
                <a:ea typeface="Arial"/>
                <a:cs typeface="Arial"/>
                <a:sym typeface="Arial"/>
              </a:rPr>
              <a:t>Thiopental الوحيد المُستخدم</a:t>
            </a:r>
            <a:endParaRPr sz="2500">
              <a:solidFill>
                <a:srgbClr val="FF0000"/>
              </a:solidFill>
              <a:latin typeface="Arial"/>
              <a:ea typeface="Arial"/>
              <a:cs typeface="Arial"/>
              <a:sym typeface="Arial"/>
            </a:endParaRPr>
          </a:p>
          <a:p>
            <a:pPr indent="-229234" lvl="1" marL="524510" marR="0" rtl="0" algn="l">
              <a:lnSpc>
                <a:spcPct val="100000"/>
              </a:lnSpc>
              <a:spcBef>
                <a:spcPts val="95"/>
              </a:spcBef>
              <a:spcAft>
                <a:spcPts val="0"/>
              </a:spcAft>
              <a:buClr>
                <a:srgbClr val="4F81BD"/>
              </a:buClr>
              <a:buSzPts val="2100"/>
              <a:buFont typeface="Verdana"/>
              <a:buChar char="◦"/>
            </a:pPr>
            <a:r>
              <a:rPr b="0" i="0" lang="en-US" sz="2100" u="none" cap="none" strike="noStrike">
                <a:solidFill>
                  <a:schemeClr val="dk1"/>
                </a:solidFill>
                <a:latin typeface="Arial"/>
                <a:ea typeface="Arial"/>
                <a:cs typeface="Arial"/>
                <a:sym typeface="Arial"/>
              </a:rPr>
              <a:t>Potent anesthetic but a weak analgesic</a:t>
            </a:r>
            <a:endParaRPr b="0" i="0" sz="2100" u="none" cap="none" strike="noStrike">
              <a:solidFill>
                <a:schemeClr val="dk1"/>
              </a:solidFill>
              <a:latin typeface="Arial"/>
              <a:ea typeface="Arial"/>
              <a:cs typeface="Arial"/>
              <a:sym typeface="Arial"/>
            </a:endParaRPr>
          </a:p>
          <a:p>
            <a:pPr indent="-229234" lvl="1" marL="524510" marR="0" rtl="0" algn="l">
              <a:lnSpc>
                <a:spcPct val="100000"/>
              </a:lnSpc>
              <a:spcBef>
                <a:spcPts val="50"/>
              </a:spcBef>
              <a:spcAft>
                <a:spcPts val="0"/>
              </a:spcAft>
              <a:buClr>
                <a:srgbClr val="4F81BD"/>
              </a:buClr>
              <a:buSzPts val="2100"/>
              <a:buFont typeface="Verdana"/>
              <a:buChar char="◦"/>
            </a:pPr>
            <a:r>
              <a:rPr b="0" i="0" lang="en-US" sz="2100" u="none" cap="none" strike="noStrike">
                <a:solidFill>
                  <a:schemeClr val="dk1"/>
                </a:solidFill>
                <a:latin typeface="Arial"/>
                <a:ea typeface="Arial"/>
                <a:cs typeface="Arial"/>
                <a:sym typeface="Arial"/>
              </a:rPr>
              <a:t>Ultrashort-acting barbiturate</a:t>
            </a:r>
            <a:endParaRPr b="0" i="0" sz="2100" u="none" cap="none" strike="noStrike">
              <a:solidFill>
                <a:schemeClr val="dk1"/>
              </a:solidFill>
              <a:latin typeface="Arial"/>
              <a:ea typeface="Arial"/>
              <a:cs typeface="Arial"/>
              <a:sym typeface="Arial"/>
            </a:endParaRPr>
          </a:p>
          <a:p>
            <a:pPr indent="-228600" lvl="1" marL="524510" marR="191135" rtl="0" algn="l">
              <a:lnSpc>
                <a:spcPct val="108095"/>
              </a:lnSpc>
              <a:spcBef>
                <a:spcPts val="330"/>
              </a:spcBef>
              <a:spcAft>
                <a:spcPts val="0"/>
              </a:spcAft>
              <a:buClr>
                <a:srgbClr val="4F81BD"/>
              </a:buClr>
              <a:buSzPts val="2100"/>
              <a:buFont typeface="Verdana"/>
              <a:buChar char="◦"/>
            </a:pPr>
            <a:r>
              <a:rPr b="0" i="0" lang="en-US" sz="2100" u="none" cap="none" strike="noStrike">
                <a:solidFill>
                  <a:schemeClr val="dk1"/>
                </a:solidFill>
                <a:latin typeface="Arial"/>
                <a:ea typeface="Arial"/>
                <a:cs typeface="Arial"/>
                <a:sym typeface="Arial"/>
              </a:rPr>
              <a:t>Has minor effects on the cardiovascular system, but it may  contribute to severe </a:t>
            </a:r>
            <a:r>
              <a:rPr b="0" i="0" lang="en-US" sz="2100" u="none" cap="none" strike="noStrike">
                <a:solidFill>
                  <a:srgbClr val="FF0000"/>
                </a:solidFill>
                <a:latin typeface="Arial"/>
                <a:ea typeface="Arial"/>
                <a:cs typeface="Arial"/>
                <a:sym typeface="Arial"/>
              </a:rPr>
              <a:t>hypotension</a:t>
            </a:r>
            <a:r>
              <a:rPr b="0" i="0" lang="en-US" sz="2100" u="none" cap="none" strike="noStrike">
                <a:solidFill>
                  <a:schemeClr val="dk1"/>
                </a:solidFill>
                <a:latin typeface="Arial"/>
                <a:ea typeface="Arial"/>
                <a:cs typeface="Arial"/>
                <a:sym typeface="Arial"/>
              </a:rPr>
              <a:t> in patients with hypovolemia  or shock. All barbiturates</a:t>
            </a:r>
            <a:endParaRPr b="0" i="0" sz="2100" u="none" cap="none" strike="noStrike">
              <a:solidFill>
                <a:schemeClr val="dk1"/>
              </a:solidFill>
              <a:latin typeface="Arial"/>
              <a:ea typeface="Arial"/>
              <a:cs typeface="Arial"/>
              <a:sym typeface="Arial"/>
            </a:endParaRPr>
          </a:p>
          <a:p>
            <a:pPr indent="-228600" lvl="1" marL="524510" marR="191135" rtl="0" algn="l">
              <a:lnSpc>
                <a:spcPct val="94583"/>
              </a:lnSpc>
              <a:spcBef>
                <a:spcPts val="330"/>
              </a:spcBef>
              <a:spcAft>
                <a:spcPts val="0"/>
              </a:spcAft>
              <a:buClr>
                <a:srgbClr val="4F81BD"/>
              </a:buClr>
              <a:buSzPts val="2100"/>
              <a:buFont typeface="Verdana"/>
              <a:buChar char="◦"/>
            </a:pPr>
            <a:r>
              <a:rPr b="0" i="0" lang="en-US" sz="2100" u="none" cap="none" strike="noStrike">
                <a:solidFill>
                  <a:schemeClr val="dk1"/>
                </a:solidFill>
                <a:latin typeface="Arial"/>
                <a:ea typeface="Arial"/>
                <a:cs typeface="Arial"/>
                <a:sym typeface="Arial"/>
              </a:rPr>
              <a:t>Duration little</a:t>
            </a:r>
            <a:br>
              <a:rPr b="0" i="0" lang="en-US" sz="2100" u="none" cap="none" strike="noStrike">
                <a:solidFill>
                  <a:schemeClr val="dk1"/>
                </a:solidFill>
                <a:latin typeface="Arial"/>
                <a:ea typeface="Arial"/>
                <a:cs typeface="Arial"/>
                <a:sym typeface="Arial"/>
              </a:rPr>
            </a:br>
            <a:r>
              <a:rPr b="0" i="0" lang="en-US" sz="2100" u="none" cap="none" strike="noStrike">
                <a:solidFill>
                  <a:schemeClr val="dk1"/>
                </a:solidFill>
                <a:latin typeface="Arial"/>
                <a:ea typeface="Arial"/>
                <a:cs typeface="Arial"/>
                <a:sym typeface="Arial"/>
              </a:rPr>
              <a:t>لإخراجهم </a:t>
            </a:r>
            <a:r>
              <a:rPr b="0" i="0" lang="en-US" sz="2400" u="none" cap="none" strike="noStrike">
                <a:solidFill>
                  <a:schemeClr val="dk1"/>
                </a:solidFill>
                <a:latin typeface="Arial"/>
                <a:ea typeface="Arial"/>
                <a:cs typeface="Arial"/>
                <a:sym typeface="Arial"/>
              </a:rPr>
              <a:t>نعمل ION Entrapping because they are weak acids we give  bicarbonate </a:t>
            </a:r>
            <a:br>
              <a:rPr b="0" i="0" lang="en-US" sz="2400" u="none" cap="none" strike="noStrike">
                <a:solidFill>
                  <a:schemeClr val="dk1"/>
                </a:solidFill>
                <a:latin typeface="Arial"/>
                <a:ea typeface="Arial"/>
                <a:cs typeface="Arial"/>
                <a:sym typeface="Arial"/>
              </a:rPr>
            </a:br>
            <a:r>
              <a:rPr b="0" i="0" lang="en-US" sz="2400" u="none" cap="none" strike="noStrike">
                <a:solidFill>
                  <a:schemeClr val="dk1"/>
                </a:solidFill>
                <a:latin typeface="Arial"/>
                <a:ea typeface="Arial"/>
                <a:cs typeface="Arial"/>
                <a:sym typeface="Arial"/>
              </a:rPr>
              <a:t>ما في الها ترياق </a:t>
            </a:r>
            <a:br>
              <a:rPr b="0" i="0" lang="en-US" sz="2400" u="none" cap="none" strike="noStrike">
                <a:solidFill>
                  <a:schemeClr val="dk1"/>
                </a:solidFill>
                <a:latin typeface="Arial"/>
                <a:ea typeface="Arial"/>
                <a:cs typeface="Arial"/>
                <a:sym typeface="Arial"/>
              </a:rPr>
            </a:br>
            <a:r>
              <a:rPr b="0" i="0" lang="en-US" sz="2400" u="none" cap="none" strike="noStrike">
                <a:solidFill>
                  <a:srgbClr val="FF0000"/>
                </a:solidFill>
                <a:latin typeface="Arial"/>
                <a:ea typeface="Arial"/>
                <a:cs typeface="Arial"/>
                <a:sym typeface="Arial"/>
              </a:rPr>
              <a:t>RCOH, RCO- (بضل بالبول BUT with H can gone)</a:t>
            </a:r>
            <a:endParaRPr b="0" i="0" sz="2400" u="none" cap="none" strike="noStrike">
              <a:solidFill>
                <a:srgbClr val="FF0000"/>
              </a:solidFill>
              <a:latin typeface="Arial"/>
              <a:ea typeface="Arial"/>
              <a:cs typeface="Arial"/>
              <a:sym typeface="Arial"/>
            </a:endParaRPr>
          </a:p>
          <a:p>
            <a:pPr indent="-95250" lvl="1" marL="524510" marR="191135" rtl="0" algn="l">
              <a:lnSpc>
                <a:spcPct val="108095"/>
              </a:lnSpc>
              <a:spcBef>
                <a:spcPts val="330"/>
              </a:spcBef>
              <a:spcAft>
                <a:spcPts val="0"/>
              </a:spcAft>
              <a:buClr>
                <a:srgbClr val="4F81BD"/>
              </a:buClr>
              <a:buSzPts val="2100"/>
              <a:buFont typeface="Verdana"/>
              <a:buNone/>
            </a:pPr>
            <a:r>
              <a:t/>
            </a:r>
            <a:endParaRPr b="0" i="0" sz="2100" u="none" cap="none" strike="noStrike">
              <a:solidFill>
                <a:schemeClr val="dk1"/>
              </a:solidFill>
              <a:latin typeface="Arial"/>
              <a:ea typeface="Arial"/>
              <a:cs typeface="Arial"/>
              <a:sym typeface="Arial"/>
            </a:endParaRPr>
          </a:p>
        </p:txBody>
      </p:sp>
      <p:sp>
        <p:nvSpPr>
          <p:cNvPr id="302" name="Google Shape;302;p48"/>
          <p:cNvSpPr/>
          <p:nvPr/>
        </p:nvSpPr>
        <p:spPr>
          <a:xfrm>
            <a:off x="304800" y="152400"/>
            <a:ext cx="2804160" cy="77724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49"/>
          <p:cNvSpPr txBox="1"/>
          <p:nvPr/>
        </p:nvSpPr>
        <p:spPr>
          <a:xfrm>
            <a:off x="45339" y="758952"/>
            <a:ext cx="9144000" cy="5326971"/>
          </a:xfrm>
          <a:prstGeom prst="rect">
            <a:avLst/>
          </a:prstGeom>
          <a:noFill/>
          <a:ln>
            <a:noFill/>
          </a:ln>
        </p:spPr>
        <p:txBody>
          <a:bodyPr anchorCtr="0" anchor="t" bIns="0" lIns="0" spcFirstLastPara="1" rIns="0" wrap="square" tIns="12050">
            <a:spAutoFit/>
          </a:bodyPr>
          <a:lstStyle/>
          <a:p>
            <a:pPr indent="-256539" lvl="0" marL="268605" marR="0" rtl="0" algn="l">
              <a:lnSpc>
                <a:spcPct val="134250"/>
              </a:lnSpc>
              <a:spcBef>
                <a:spcPts val="0"/>
              </a:spcBef>
              <a:spcAft>
                <a:spcPts val="0"/>
              </a:spcAft>
              <a:buClr>
                <a:srgbClr val="4F81BD"/>
              </a:buClr>
              <a:buSzPts val="1348"/>
              <a:buFont typeface="Verdana"/>
              <a:buChar char="◗"/>
            </a:pPr>
            <a:r>
              <a:rPr lang="en-US" sz="2000">
                <a:solidFill>
                  <a:schemeClr val="dk1"/>
                </a:solidFill>
                <a:latin typeface="Arial"/>
                <a:ea typeface="Arial"/>
                <a:cs typeface="Arial"/>
                <a:sym typeface="Arial"/>
              </a:rPr>
              <a:t>Used in conjunction with anesthetics to </a:t>
            </a:r>
            <a:r>
              <a:rPr lang="en-US" sz="2000">
                <a:solidFill>
                  <a:srgbClr val="FF0000"/>
                </a:solidFill>
                <a:latin typeface="Arial"/>
                <a:ea typeface="Arial"/>
                <a:cs typeface="Arial"/>
                <a:sym typeface="Arial"/>
              </a:rPr>
              <a:t>sedate</a:t>
            </a:r>
            <a:r>
              <a:rPr lang="en-US" sz="2000">
                <a:solidFill>
                  <a:schemeClr val="dk1"/>
                </a:solidFill>
                <a:latin typeface="Arial"/>
                <a:ea typeface="Arial"/>
                <a:cs typeface="Arial"/>
                <a:sym typeface="Arial"/>
              </a:rPr>
              <a:t> كمهدئات the patient</a:t>
            </a:r>
            <a:endParaRPr sz="2000">
              <a:solidFill>
                <a:schemeClr val="dk1"/>
              </a:solidFill>
              <a:latin typeface="Arial"/>
              <a:ea typeface="Arial"/>
              <a:cs typeface="Arial"/>
              <a:sym typeface="Arial"/>
            </a:endParaRPr>
          </a:p>
          <a:p>
            <a:pPr indent="-256539" lvl="0" marL="268605" marR="0" rtl="0" algn="l">
              <a:lnSpc>
                <a:spcPct val="130500"/>
              </a:lnSpc>
              <a:spcBef>
                <a:spcPts val="0"/>
              </a:spcBef>
              <a:spcAft>
                <a:spcPts val="0"/>
              </a:spcAft>
              <a:buClr>
                <a:srgbClr val="4F81BD"/>
              </a:buClr>
              <a:buSzPts val="1348"/>
              <a:buFont typeface="Verdana"/>
              <a:buChar char="◗"/>
            </a:pPr>
            <a:r>
              <a:rPr lang="en-US" sz="2000">
                <a:solidFill>
                  <a:schemeClr val="dk1"/>
                </a:solidFill>
                <a:latin typeface="Arial"/>
                <a:ea typeface="Arial"/>
                <a:cs typeface="Arial"/>
                <a:sym typeface="Arial"/>
              </a:rPr>
              <a:t>Midazolam مثل المنظار Endoscope </a:t>
            </a:r>
            <a:endParaRPr sz="2000">
              <a:solidFill>
                <a:schemeClr val="dk1"/>
              </a:solidFill>
              <a:latin typeface="Arial"/>
              <a:ea typeface="Arial"/>
              <a:cs typeface="Arial"/>
              <a:sym typeface="Arial"/>
            </a:endParaRPr>
          </a:p>
          <a:p>
            <a:pPr indent="-256539" lvl="0" marL="268605" marR="0" rtl="0" algn="l">
              <a:lnSpc>
                <a:spcPct val="130250"/>
              </a:lnSpc>
              <a:spcBef>
                <a:spcPts val="0"/>
              </a:spcBef>
              <a:spcAft>
                <a:spcPts val="0"/>
              </a:spcAft>
              <a:buClr>
                <a:srgbClr val="4F81BD"/>
              </a:buClr>
              <a:buSzPts val="1348"/>
              <a:buFont typeface="Verdana"/>
              <a:buChar char="◗"/>
            </a:pPr>
            <a:r>
              <a:rPr lang="en-US" sz="2000">
                <a:solidFill>
                  <a:schemeClr val="dk1"/>
                </a:solidFill>
                <a:latin typeface="Arial"/>
                <a:ea typeface="Arial"/>
                <a:cs typeface="Arial"/>
                <a:sym typeface="Arial"/>
              </a:rPr>
              <a:t>Diazepam</a:t>
            </a:r>
            <a:endParaRPr sz="2000">
              <a:solidFill>
                <a:schemeClr val="dk1"/>
              </a:solidFill>
              <a:latin typeface="Arial"/>
              <a:ea typeface="Arial"/>
              <a:cs typeface="Arial"/>
              <a:sym typeface="Arial"/>
            </a:endParaRPr>
          </a:p>
          <a:p>
            <a:pPr indent="-256539" lvl="0" marL="268605" marR="0" rtl="0" algn="l">
              <a:lnSpc>
                <a:spcPct val="130250"/>
              </a:lnSpc>
              <a:spcBef>
                <a:spcPts val="0"/>
              </a:spcBef>
              <a:spcAft>
                <a:spcPts val="0"/>
              </a:spcAft>
              <a:buClr>
                <a:srgbClr val="4F81BD"/>
              </a:buClr>
              <a:buSzPts val="1348"/>
              <a:buFont typeface="Verdana"/>
              <a:buChar char="◗"/>
            </a:pPr>
            <a:r>
              <a:rPr lang="en-US" sz="2000">
                <a:solidFill>
                  <a:schemeClr val="dk1"/>
                </a:solidFill>
                <a:latin typeface="Arial"/>
                <a:ea typeface="Arial"/>
                <a:cs typeface="Arial"/>
                <a:sym typeface="Arial"/>
              </a:rPr>
              <a:t>Lorazepam</a:t>
            </a:r>
            <a:endParaRPr sz="2000">
              <a:solidFill>
                <a:schemeClr val="dk1"/>
              </a:solidFill>
              <a:latin typeface="Arial"/>
              <a:ea typeface="Arial"/>
              <a:cs typeface="Arial"/>
              <a:sym typeface="Arial"/>
            </a:endParaRPr>
          </a:p>
          <a:p>
            <a:pPr indent="-256539" lvl="0" marL="268605" marR="0" rtl="0" algn="l">
              <a:lnSpc>
                <a:spcPct val="130500"/>
              </a:lnSpc>
              <a:spcBef>
                <a:spcPts val="0"/>
              </a:spcBef>
              <a:spcAft>
                <a:spcPts val="0"/>
              </a:spcAft>
              <a:buClr>
                <a:srgbClr val="4F81BD"/>
              </a:buClr>
              <a:buSzPts val="1348"/>
              <a:buFont typeface="Verdana"/>
              <a:buChar char="◗"/>
            </a:pPr>
            <a:r>
              <a:rPr lang="en-US" sz="2000">
                <a:solidFill>
                  <a:schemeClr val="dk1"/>
                </a:solidFill>
                <a:latin typeface="Arial"/>
                <a:ea typeface="Arial"/>
                <a:cs typeface="Arial"/>
                <a:sym typeface="Arial"/>
              </a:rPr>
              <a:t>Facilitate amnesia while causing sedation</a:t>
            </a:r>
            <a:endParaRPr sz="2000">
              <a:solidFill>
                <a:schemeClr val="dk1"/>
              </a:solidFill>
              <a:latin typeface="Arial"/>
              <a:ea typeface="Arial"/>
              <a:cs typeface="Arial"/>
              <a:sym typeface="Arial"/>
            </a:endParaRPr>
          </a:p>
          <a:p>
            <a:pPr indent="-256539" lvl="0" marL="268605" marR="2523490" rtl="0" algn="l">
              <a:lnSpc>
                <a:spcPct val="80000"/>
              </a:lnSpc>
              <a:spcBef>
                <a:spcPts val="480"/>
              </a:spcBef>
              <a:spcAft>
                <a:spcPts val="0"/>
              </a:spcAft>
              <a:buClr>
                <a:srgbClr val="4F81BD"/>
              </a:buClr>
              <a:buSzPts val="1348"/>
              <a:buFont typeface="Verdana"/>
              <a:buChar char="◗"/>
            </a:pPr>
            <a:r>
              <a:rPr lang="en-US" sz="2000">
                <a:solidFill>
                  <a:schemeClr val="dk1"/>
                </a:solidFill>
                <a:latin typeface="Arial"/>
                <a:ea typeface="Arial"/>
                <a:cs typeface="Arial"/>
                <a:sym typeface="Arial"/>
              </a:rPr>
              <a:t>Enhance the inhibitory effects of various  neurotransmitters, particularly GABA –Activate GABA A receptor-</a:t>
            </a:r>
            <a:endParaRPr sz="2000">
              <a:solidFill>
                <a:schemeClr val="dk1"/>
              </a:solidFill>
              <a:latin typeface="Arial"/>
              <a:ea typeface="Arial"/>
              <a:cs typeface="Arial"/>
              <a:sym typeface="Arial"/>
            </a:endParaRPr>
          </a:p>
          <a:p>
            <a:pPr indent="-256539" lvl="0" marL="268605" marR="0" rtl="0" algn="l">
              <a:lnSpc>
                <a:spcPct val="126500"/>
              </a:lnSpc>
              <a:spcBef>
                <a:spcPts val="0"/>
              </a:spcBef>
              <a:spcAft>
                <a:spcPts val="0"/>
              </a:spcAft>
              <a:buClr>
                <a:srgbClr val="4F81BD"/>
              </a:buClr>
              <a:buSzPts val="1348"/>
              <a:buFont typeface="Verdana"/>
              <a:buChar char="◗"/>
            </a:pPr>
            <a:r>
              <a:rPr lang="en-US" sz="2000">
                <a:solidFill>
                  <a:schemeClr val="dk1"/>
                </a:solidFill>
                <a:latin typeface="Arial"/>
                <a:ea typeface="Arial"/>
                <a:cs typeface="Arial"/>
                <a:sym typeface="Arial"/>
              </a:rPr>
              <a:t>Minimal cardiovascular depressant effect</a:t>
            </a:r>
            <a:endParaRPr sz="2000">
              <a:solidFill>
                <a:schemeClr val="dk1"/>
              </a:solidFill>
              <a:latin typeface="Arial"/>
              <a:ea typeface="Arial"/>
              <a:cs typeface="Arial"/>
              <a:sym typeface="Arial"/>
            </a:endParaRPr>
          </a:p>
          <a:p>
            <a:pPr indent="-256539" lvl="0" marL="268605" marR="0" rtl="0" algn="l">
              <a:lnSpc>
                <a:spcPct val="130500"/>
              </a:lnSpc>
              <a:spcBef>
                <a:spcPts val="0"/>
              </a:spcBef>
              <a:spcAft>
                <a:spcPts val="0"/>
              </a:spcAft>
              <a:buClr>
                <a:srgbClr val="4F81BD"/>
              </a:buClr>
              <a:buSzPts val="1348"/>
              <a:buFont typeface="Verdana"/>
              <a:buChar char="◗"/>
            </a:pPr>
            <a:r>
              <a:rPr lang="en-US" sz="2000">
                <a:solidFill>
                  <a:schemeClr val="dk1"/>
                </a:solidFill>
                <a:latin typeface="Arial"/>
                <a:ea typeface="Arial"/>
                <a:cs typeface="Arial"/>
                <a:sym typeface="Arial"/>
              </a:rPr>
              <a:t>Potential respiratory depressants</a:t>
            </a:r>
            <a:endParaRPr sz="2000">
              <a:solidFill>
                <a:schemeClr val="dk1"/>
              </a:solidFill>
              <a:latin typeface="Arial"/>
              <a:ea typeface="Arial"/>
              <a:cs typeface="Arial"/>
              <a:sym typeface="Arial"/>
            </a:endParaRPr>
          </a:p>
          <a:p>
            <a:pPr indent="-256539" lvl="0" marL="268605" marR="67310" rtl="0" algn="l">
              <a:lnSpc>
                <a:spcPct val="110500"/>
              </a:lnSpc>
              <a:spcBef>
                <a:spcPts val="455"/>
              </a:spcBef>
              <a:spcAft>
                <a:spcPts val="0"/>
              </a:spcAft>
              <a:buClr>
                <a:srgbClr val="4F81BD"/>
              </a:buClr>
              <a:buSzPts val="1348"/>
              <a:buFont typeface="Verdana"/>
              <a:buChar char="◗"/>
            </a:pPr>
            <a:r>
              <a:rPr lang="en-US" sz="2000">
                <a:solidFill>
                  <a:schemeClr val="dk1"/>
                </a:solidFill>
                <a:latin typeface="Arial"/>
                <a:ea typeface="Arial"/>
                <a:cs typeface="Arial"/>
                <a:sym typeface="Arial"/>
              </a:rPr>
              <a:t>Can induce a temporary form of </a:t>
            </a:r>
            <a:r>
              <a:rPr lang="en-US" sz="2000">
                <a:solidFill>
                  <a:srgbClr val="FF0000"/>
                </a:solidFill>
                <a:latin typeface="Arial"/>
                <a:ea typeface="Arial"/>
                <a:cs typeface="Arial"/>
                <a:sym typeface="Arial"/>
              </a:rPr>
              <a:t>anterograde amnesiaلا نتذكر اي شيء صار خلال العملية رغم انه بكون صاحي بعض الشيء لحدما يروح مفعول الدواء، مهم نكتب التعليمات بكل الأحوال للمريض لانه يمكن حتى لما يخلص العملية ينسى يلي حكيناله اياه عن الدواء </a:t>
            </a:r>
            <a:r>
              <a:rPr lang="en-US" sz="2000">
                <a:solidFill>
                  <a:schemeClr val="dk1"/>
                </a:solidFill>
                <a:latin typeface="Arial"/>
                <a:ea typeface="Arial"/>
                <a:cs typeface="Arial"/>
                <a:sym typeface="Arial"/>
              </a:rPr>
              <a:t>in  which the patient retains memory of past events, but new  information is not transferred into long-term memory</a:t>
            </a:r>
            <a:endParaRPr sz="2000">
              <a:solidFill>
                <a:schemeClr val="dk1"/>
              </a:solidFill>
              <a:latin typeface="Arial"/>
              <a:ea typeface="Arial"/>
              <a:cs typeface="Arial"/>
              <a:sym typeface="Arial"/>
            </a:endParaRPr>
          </a:p>
          <a:p>
            <a:pPr indent="-228600" lvl="1" marL="524510" marR="691515" rtl="0" algn="l">
              <a:lnSpc>
                <a:spcPct val="80000"/>
              </a:lnSpc>
              <a:spcBef>
                <a:spcPts val="340"/>
              </a:spcBef>
              <a:spcAft>
                <a:spcPts val="0"/>
              </a:spcAft>
              <a:buClr>
                <a:srgbClr val="4F81BD"/>
              </a:buClr>
              <a:buSzPts val="1800"/>
              <a:buFont typeface="Verdana"/>
              <a:buChar char="◦"/>
            </a:pPr>
            <a:r>
              <a:rPr b="0" i="0" lang="en-US" sz="1800" u="none" cap="none" strike="noStrike">
                <a:solidFill>
                  <a:schemeClr val="dk1"/>
                </a:solidFill>
                <a:latin typeface="Arial"/>
                <a:ea typeface="Arial"/>
                <a:cs typeface="Arial"/>
                <a:sym typeface="Arial"/>
              </a:rPr>
              <a:t>Important treatment information should be repeated to the  patient after the effects of the drug have worn off</a:t>
            </a: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في اله Antidote</a:t>
            </a:r>
            <a:endParaRPr b="0" i="0" sz="1800" u="none" cap="none" strike="noStrike">
              <a:solidFill>
                <a:schemeClr val="dk1"/>
              </a:solidFill>
              <a:latin typeface="Arial"/>
              <a:ea typeface="Arial"/>
              <a:cs typeface="Arial"/>
              <a:sym typeface="Arial"/>
            </a:endParaRPr>
          </a:p>
        </p:txBody>
      </p:sp>
      <p:sp>
        <p:nvSpPr>
          <p:cNvPr id="308" name="Google Shape;308;p49"/>
          <p:cNvSpPr/>
          <p:nvPr/>
        </p:nvSpPr>
        <p:spPr>
          <a:xfrm>
            <a:off x="0" y="-3048"/>
            <a:ext cx="3766566" cy="762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50"/>
          <p:cNvSpPr txBox="1"/>
          <p:nvPr/>
        </p:nvSpPr>
        <p:spPr>
          <a:xfrm>
            <a:off x="40386" y="762000"/>
            <a:ext cx="8796655" cy="5547673"/>
          </a:xfrm>
          <a:prstGeom prst="rect">
            <a:avLst/>
          </a:prstGeom>
          <a:noFill/>
          <a:ln>
            <a:noFill/>
          </a:ln>
        </p:spPr>
        <p:txBody>
          <a:bodyPr anchorCtr="0" anchor="t" bIns="0" lIns="0" spcFirstLastPara="1" rIns="0" wrap="square" tIns="12700">
            <a:spAutoFit/>
          </a:bodyPr>
          <a:lstStyle/>
          <a:p>
            <a:pPr indent="-256540" lvl="0" marL="268605" marR="5080" rtl="0" algn="l">
              <a:lnSpc>
                <a:spcPct val="100000"/>
              </a:lnSpc>
              <a:spcBef>
                <a:spcPts val="0"/>
              </a:spcBef>
              <a:spcAft>
                <a:spcPts val="0"/>
              </a:spcAft>
              <a:buClr>
                <a:srgbClr val="4F81BD"/>
              </a:buClr>
              <a:buSzPts val="1700"/>
              <a:buFont typeface="Verdana"/>
              <a:buChar char="◗"/>
            </a:pPr>
            <a:r>
              <a:rPr lang="en-US" sz="2500">
                <a:solidFill>
                  <a:schemeClr val="dk1"/>
                </a:solidFill>
                <a:latin typeface="Arial"/>
                <a:ea typeface="Arial"/>
                <a:cs typeface="Arial"/>
                <a:sym typeface="Arial"/>
              </a:rPr>
              <a:t>Commonly used with anesthetics ليست ادوية تخدير  due to their </a:t>
            </a:r>
            <a:r>
              <a:rPr lang="en-US" sz="2500">
                <a:solidFill>
                  <a:srgbClr val="FF0000"/>
                </a:solidFill>
                <a:latin typeface="Arial"/>
                <a:ea typeface="Arial"/>
                <a:cs typeface="Arial"/>
                <a:sym typeface="Arial"/>
              </a:rPr>
              <a:t>analgesic  </a:t>
            </a:r>
            <a:r>
              <a:rPr lang="en-US" sz="2500">
                <a:solidFill>
                  <a:schemeClr val="dk1"/>
                </a:solidFill>
                <a:latin typeface="Arial"/>
                <a:ea typeface="Arial"/>
                <a:cs typeface="Arial"/>
                <a:sym typeface="Arial"/>
              </a:rPr>
              <a:t>property</a:t>
            </a:r>
            <a:endParaRPr sz="2500">
              <a:solidFill>
                <a:schemeClr val="dk1"/>
              </a:solidFill>
              <a:latin typeface="Arial"/>
              <a:ea typeface="Arial"/>
              <a:cs typeface="Arial"/>
              <a:sym typeface="Arial"/>
            </a:endParaRPr>
          </a:p>
          <a:p>
            <a:pPr indent="-256540" lvl="0" marL="268605" marR="788035" rtl="0" algn="l">
              <a:lnSpc>
                <a:spcPct val="100000"/>
              </a:lnSpc>
              <a:spcBef>
                <a:spcPts val="405"/>
              </a:spcBef>
              <a:spcAft>
                <a:spcPts val="0"/>
              </a:spcAft>
              <a:buClr>
                <a:srgbClr val="4F81BD"/>
              </a:buClr>
              <a:buSzPts val="1700"/>
              <a:buFont typeface="Verdana"/>
              <a:buChar char="◗"/>
            </a:pPr>
            <a:r>
              <a:rPr lang="en-US" sz="2500">
                <a:solidFill>
                  <a:schemeClr val="dk1"/>
                </a:solidFill>
                <a:latin typeface="Arial"/>
                <a:ea typeface="Arial"/>
                <a:cs typeface="Arial"/>
                <a:sym typeface="Arial"/>
              </a:rPr>
              <a:t>The choice of opioid used perioperatively is based  primarily on the duration of action needed</a:t>
            </a:r>
            <a:br>
              <a:rPr lang="en-US" sz="2500">
                <a:solidFill>
                  <a:schemeClr val="dk1"/>
                </a:solidFill>
                <a:latin typeface="Arial"/>
                <a:ea typeface="Arial"/>
                <a:cs typeface="Arial"/>
                <a:sym typeface="Arial"/>
              </a:rPr>
            </a:br>
            <a:r>
              <a:rPr lang="en-US" sz="2500">
                <a:solidFill>
                  <a:schemeClr val="dk1"/>
                </a:solidFill>
                <a:latin typeface="Arial"/>
                <a:ea typeface="Arial"/>
                <a:cs typeface="Arial"/>
                <a:sym typeface="Arial"/>
              </a:rPr>
              <a:t>كلهم بعملوا على المُستَقبِل نيو  </a:t>
            </a:r>
            <a:endParaRPr sz="2500">
              <a:solidFill>
                <a:schemeClr val="dk1"/>
              </a:solidFill>
              <a:latin typeface="Arial"/>
              <a:ea typeface="Arial"/>
              <a:cs typeface="Arial"/>
              <a:sym typeface="Arial"/>
            </a:endParaRPr>
          </a:p>
          <a:p>
            <a:pPr indent="-256540" lvl="0" marL="268605" marR="0" rtl="0" algn="l">
              <a:lnSpc>
                <a:spcPct val="100000"/>
              </a:lnSpc>
              <a:spcBef>
                <a:spcPts val="395"/>
              </a:spcBef>
              <a:spcAft>
                <a:spcPts val="0"/>
              </a:spcAft>
              <a:buClr>
                <a:srgbClr val="4F81BD"/>
              </a:buClr>
              <a:buSzPts val="1700"/>
              <a:buFont typeface="Verdana"/>
              <a:buChar char="◗"/>
            </a:pPr>
            <a:r>
              <a:rPr lang="en-US" sz="2500">
                <a:solidFill>
                  <a:srgbClr val="FF0000"/>
                </a:solidFill>
                <a:latin typeface="Arial"/>
                <a:ea typeface="Arial"/>
                <a:cs typeface="Arial"/>
                <a:sym typeface="Arial"/>
              </a:rPr>
              <a:t>Fentanyl, remifentanil</a:t>
            </a:r>
            <a:endParaRPr sz="2500">
              <a:solidFill>
                <a:srgbClr val="FF0000"/>
              </a:solidFill>
              <a:latin typeface="Arial"/>
              <a:ea typeface="Arial"/>
              <a:cs typeface="Arial"/>
              <a:sym typeface="Arial"/>
            </a:endParaRPr>
          </a:p>
          <a:p>
            <a:pPr indent="-229234" lvl="1" marL="524510" marR="0" rtl="0" algn="l">
              <a:lnSpc>
                <a:spcPct val="100000"/>
              </a:lnSpc>
              <a:spcBef>
                <a:spcPts val="355"/>
              </a:spcBef>
              <a:spcAft>
                <a:spcPts val="0"/>
              </a:spcAft>
              <a:buClr>
                <a:srgbClr val="4F81BD"/>
              </a:buClr>
              <a:buSzPts val="2100"/>
              <a:buFont typeface="Verdana"/>
              <a:buChar char="◦"/>
            </a:pPr>
            <a:r>
              <a:rPr b="0" i="0" lang="en-US" sz="2100" u="none" cap="none" strike="noStrike">
                <a:solidFill>
                  <a:schemeClr val="dk1"/>
                </a:solidFill>
                <a:latin typeface="Arial"/>
                <a:ea typeface="Arial"/>
                <a:cs typeface="Arial"/>
                <a:sym typeface="Arial"/>
              </a:rPr>
              <a:t>Induce analgesia تسكين الألم more rapidly than morphine</a:t>
            </a:r>
            <a:endParaRPr b="0" i="0" sz="2100" u="none" cap="none" strike="noStrike">
              <a:solidFill>
                <a:schemeClr val="dk1"/>
              </a:solidFill>
              <a:latin typeface="Arial"/>
              <a:ea typeface="Arial"/>
              <a:cs typeface="Arial"/>
              <a:sym typeface="Arial"/>
            </a:endParaRPr>
          </a:p>
          <a:p>
            <a:pPr indent="-229234" lvl="1" marL="524510" marR="0" rtl="0" algn="l">
              <a:lnSpc>
                <a:spcPct val="100000"/>
              </a:lnSpc>
              <a:spcBef>
                <a:spcPts val="305"/>
              </a:spcBef>
              <a:spcAft>
                <a:spcPts val="0"/>
              </a:spcAft>
              <a:buClr>
                <a:srgbClr val="4F81BD"/>
              </a:buClr>
              <a:buSzPts val="2100"/>
              <a:buFont typeface="Verdana"/>
              <a:buChar char="◦"/>
            </a:pPr>
            <a:r>
              <a:rPr b="0" i="0" lang="en-US" sz="2100" u="none" cap="none" strike="noStrike">
                <a:solidFill>
                  <a:schemeClr val="dk1"/>
                </a:solidFill>
                <a:latin typeface="Arial"/>
                <a:ea typeface="Arial"/>
                <a:cs typeface="Arial"/>
                <a:sym typeface="Arial"/>
              </a:rPr>
              <a:t>Administered intravenously, (labour)epidurally عمليات الولادة بدون ألم-, intrathecally</a:t>
            </a:r>
            <a:endParaRPr b="0" i="0" sz="2100" u="none" cap="none" strike="noStrike">
              <a:solidFill>
                <a:schemeClr val="dk1"/>
              </a:solidFill>
              <a:latin typeface="Arial"/>
              <a:ea typeface="Arial"/>
              <a:cs typeface="Arial"/>
              <a:sym typeface="Arial"/>
            </a:endParaRPr>
          </a:p>
          <a:p>
            <a:pPr indent="-256540" lvl="0" marL="268605" marR="0" rtl="0" algn="l">
              <a:lnSpc>
                <a:spcPct val="100000"/>
              </a:lnSpc>
              <a:spcBef>
                <a:spcPts val="345"/>
              </a:spcBef>
              <a:spcAft>
                <a:spcPts val="0"/>
              </a:spcAft>
              <a:buClr>
                <a:srgbClr val="4F81BD"/>
              </a:buClr>
              <a:buSzPts val="1700"/>
              <a:buFont typeface="Verdana"/>
              <a:buChar char="◗"/>
            </a:pPr>
            <a:r>
              <a:rPr lang="en-US" sz="2500">
                <a:solidFill>
                  <a:schemeClr val="dk1"/>
                </a:solidFill>
                <a:latin typeface="Arial"/>
                <a:ea typeface="Arial"/>
                <a:cs typeface="Arial"/>
                <a:sym typeface="Arial"/>
              </a:rPr>
              <a:t>Not good amnesics</a:t>
            </a:r>
            <a:endParaRPr sz="2500">
              <a:solidFill>
                <a:schemeClr val="dk1"/>
              </a:solidFill>
              <a:latin typeface="Arial"/>
              <a:ea typeface="Arial"/>
              <a:cs typeface="Arial"/>
              <a:sym typeface="Arial"/>
            </a:endParaRPr>
          </a:p>
          <a:p>
            <a:pPr indent="-256540" lvl="0" marL="268605" marR="7620" rtl="0" algn="l">
              <a:lnSpc>
                <a:spcPct val="100000"/>
              </a:lnSpc>
              <a:spcBef>
                <a:spcPts val="400"/>
              </a:spcBef>
              <a:spcAft>
                <a:spcPts val="0"/>
              </a:spcAft>
              <a:buClr>
                <a:srgbClr val="4F81BD"/>
              </a:buClr>
              <a:buSzPts val="1700"/>
              <a:buFont typeface="Verdana"/>
              <a:buChar char="◗"/>
            </a:pPr>
            <a:r>
              <a:rPr lang="en-US" sz="2500">
                <a:solidFill>
                  <a:schemeClr val="dk1"/>
                </a:solidFill>
                <a:latin typeface="Arial"/>
                <a:ea typeface="Arial"/>
                <a:cs typeface="Arial"/>
                <a:sym typeface="Arial"/>
              </a:rPr>
              <a:t>Can cause hypotension, respiratory depression, muscle  rigidity and postanesthetic nausea and vomiting, CNS depression </a:t>
            </a:r>
            <a:endParaRPr sz="2500">
              <a:solidFill>
                <a:schemeClr val="dk1"/>
              </a:solidFill>
              <a:latin typeface="Arial"/>
              <a:ea typeface="Arial"/>
              <a:cs typeface="Arial"/>
              <a:sym typeface="Arial"/>
            </a:endParaRPr>
          </a:p>
          <a:p>
            <a:pPr indent="-256540" lvl="0" marL="268605" marR="0" rtl="0" algn="l">
              <a:lnSpc>
                <a:spcPct val="100000"/>
              </a:lnSpc>
              <a:spcBef>
                <a:spcPts val="395"/>
              </a:spcBef>
              <a:spcAft>
                <a:spcPts val="0"/>
              </a:spcAft>
              <a:buClr>
                <a:srgbClr val="4F81BD"/>
              </a:buClr>
              <a:buSzPts val="1700"/>
              <a:buFont typeface="Verdana"/>
              <a:buChar char="◗"/>
            </a:pPr>
            <a:r>
              <a:rPr lang="en-US" sz="2500">
                <a:solidFill>
                  <a:schemeClr val="dk1"/>
                </a:solidFill>
                <a:latin typeface="Arial"/>
                <a:ea typeface="Arial"/>
                <a:cs typeface="Arial"/>
                <a:sym typeface="Arial"/>
              </a:rPr>
              <a:t>Opioid effects can be antagonized by </a:t>
            </a:r>
            <a:r>
              <a:rPr lang="en-US" sz="2500">
                <a:solidFill>
                  <a:srgbClr val="FF0000"/>
                </a:solidFill>
                <a:latin typeface="Arial"/>
                <a:ea typeface="Arial"/>
                <a:cs typeface="Arial"/>
                <a:sym typeface="Arial"/>
              </a:rPr>
              <a:t>naloxoneميزة</a:t>
            </a:r>
            <a:endParaRPr sz="2500">
              <a:solidFill>
                <a:srgbClr val="FF0000"/>
              </a:solidFill>
              <a:latin typeface="Arial"/>
              <a:ea typeface="Arial"/>
              <a:cs typeface="Arial"/>
              <a:sym typeface="Arial"/>
            </a:endParaRPr>
          </a:p>
        </p:txBody>
      </p:sp>
      <p:sp>
        <p:nvSpPr>
          <p:cNvPr id="314" name="Google Shape;314;p50"/>
          <p:cNvSpPr/>
          <p:nvPr/>
        </p:nvSpPr>
        <p:spPr>
          <a:xfrm>
            <a:off x="0" y="0"/>
            <a:ext cx="2783586" cy="113614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51"/>
          <p:cNvSpPr txBox="1"/>
          <p:nvPr/>
        </p:nvSpPr>
        <p:spPr>
          <a:xfrm>
            <a:off x="188468" y="1073150"/>
            <a:ext cx="8433435" cy="5681684"/>
          </a:xfrm>
          <a:prstGeom prst="rect">
            <a:avLst/>
          </a:prstGeom>
          <a:noFill/>
          <a:ln>
            <a:noFill/>
          </a:ln>
        </p:spPr>
        <p:txBody>
          <a:bodyPr anchorCtr="0" anchor="t" bIns="0" lIns="0" spcFirstLastPara="1" rIns="0" wrap="square" tIns="13325">
            <a:spAutoFit/>
          </a:bodyPr>
          <a:lstStyle/>
          <a:p>
            <a:pPr indent="-256540" lvl="0" marL="268605" marR="0" rtl="0" algn="l">
              <a:lnSpc>
                <a:spcPct val="116000"/>
              </a:lnSpc>
              <a:spcBef>
                <a:spcPts val="0"/>
              </a:spcBef>
              <a:spcAft>
                <a:spcPts val="0"/>
              </a:spcAft>
              <a:buClr>
                <a:srgbClr val="4F81BD"/>
              </a:buClr>
              <a:buSzPts val="1700"/>
              <a:buFont typeface="Verdana"/>
              <a:buChar char="◗"/>
            </a:pPr>
            <a:r>
              <a:rPr lang="en-US" sz="2500">
                <a:solidFill>
                  <a:schemeClr val="dk1"/>
                </a:solidFill>
                <a:latin typeface="Arial"/>
                <a:ea typeface="Arial"/>
                <a:cs typeface="Arial"/>
                <a:sym typeface="Arial"/>
              </a:rPr>
              <a:t>A short-acting nonbarbiturate anesthetic</a:t>
            </a:r>
            <a:endParaRPr sz="2500">
              <a:solidFill>
                <a:schemeClr val="dk1"/>
              </a:solidFill>
              <a:latin typeface="Arial"/>
              <a:ea typeface="Arial"/>
              <a:cs typeface="Arial"/>
              <a:sym typeface="Arial"/>
            </a:endParaRPr>
          </a:p>
          <a:p>
            <a:pPr indent="-256540" lvl="0" marL="268605" marR="0" rtl="0" algn="l">
              <a:lnSpc>
                <a:spcPct val="112000"/>
              </a:lnSpc>
              <a:spcBef>
                <a:spcPts val="0"/>
              </a:spcBef>
              <a:spcAft>
                <a:spcPts val="0"/>
              </a:spcAft>
              <a:buClr>
                <a:srgbClr val="4F81BD"/>
              </a:buClr>
              <a:buSzPts val="1700"/>
              <a:buFont typeface="Verdana"/>
              <a:buChar char="◗"/>
            </a:pPr>
            <a:r>
              <a:rPr lang="en-US" sz="2500">
                <a:solidFill>
                  <a:schemeClr val="dk1"/>
                </a:solidFill>
                <a:latin typeface="Arial"/>
                <a:ea typeface="Arial"/>
                <a:cs typeface="Arial"/>
                <a:sym typeface="Arial"/>
              </a:rPr>
              <a:t>Used for short procedures</a:t>
            </a:r>
            <a:endParaRPr sz="2500">
              <a:solidFill>
                <a:schemeClr val="dk1"/>
              </a:solidFill>
              <a:latin typeface="Arial"/>
              <a:ea typeface="Arial"/>
              <a:cs typeface="Arial"/>
              <a:sym typeface="Arial"/>
            </a:endParaRPr>
          </a:p>
          <a:p>
            <a:pPr indent="-256540" lvl="0" marL="268605" marR="69215" rtl="0" algn="l">
              <a:lnSpc>
                <a:spcPct val="96000"/>
              </a:lnSpc>
              <a:spcBef>
                <a:spcPts val="475"/>
              </a:spcBef>
              <a:spcAft>
                <a:spcPts val="0"/>
              </a:spcAft>
              <a:buClr>
                <a:srgbClr val="4F81BD"/>
              </a:buClr>
              <a:buSzPts val="1700"/>
              <a:buFont typeface="Verdana"/>
              <a:buChar char="◗"/>
            </a:pPr>
            <a:r>
              <a:rPr lang="en-US" sz="2500">
                <a:solidFill>
                  <a:schemeClr val="dk1"/>
                </a:solidFill>
                <a:latin typeface="Arial"/>
                <a:ea typeface="Arial"/>
                <a:cs typeface="Arial"/>
                <a:sym typeface="Arial"/>
              </a:rPr>
              <a:t>Induces a dissociated state in which the patient is  unconscious (but may appear to be awake) and does  not feel pain</a:t>
            </a:r>
            <a:endParaRPr sz="2500">
              <a:solidFill>
                <a:schemeClr val="dk1"/>
              </a:solidFill>
              <a:latin typeface="Arial"/>
              <a:ea typeface="Arial"/>
              <a:cs typeface="Arial"/>
              <a:sym typeface="Arial"/>
            </a:endParaRPr>
          </a:p>
          <a:p>
            <a:pPr indent="-256540" lvl="0" marL="268605" marR="946785" rtl="0" algn="l">
              <a:lnSpc>
                <a:spcPct val="96000"/>
              </a:lnSpc>
              <a:spcBef>
                <a:spcPts val="405"/>
              </a:spcBef>
              <a:spcAft>
                <a:spcPts val="0"/>
              </a:spcAft>
              <a:buClr>
                <a:srgbClr val="4F81BD"/>
              </a:buClr>
              <a:buSzPts val="1700"/>
              <a:buFont typeface="Verdana"/>
              <a:buChar char="◗"/>
            </a:pPr>
            <a:r>
              <a:rPr lang="en-US" sz="2500">
                <a:solidFill>
                  <a:schemeClr val="dk1"/>
                </a:solidFill>
                <a:latin typeface="Arial"/>
                <a:ea typeface="Arial"/>
                <a:cs typeface="Arial"/>
                <a:sym typeface="Arial"/>
              </a:rPr>
              <a:t>This dissociative anesthesia provides sedation,  amnesia, and immobility</a:t>
            </a:r>
            <a:endParaRPr sz="2500">
              <a:solidFill>
                <a:schemeClr val="dk1"/>
              </a:solidFill>
              <a:latin typeface="Arial"/>
              <a:ea typeface="Arial"/>
              <a:cs typeface="Arial"/>
              <a:sym typeface="Arial"/>
            </a:endParaRPr>
          </a:p>
          <a:p>
            <a:pPr indent="-256540" lvl="0" marL="268605" marR="0" rtl="0" algn="l">
              <a:lnSpc>
                <a:spcPct val="108800"/>
              </a:lnSpc>
              <a:spcBef>
                <a:spcPts val="0"/>
              </a:spcBef>
              <a:spcAft>
                <a:spcPts val="0"/>
              </a:spcAft>
              <a:buClr>
                <a:srgbClr val="4F81BD"/>
              </a:buClr>
              <a:buSzPts val="1700"/>
              <a:buFont typeface="Verdana"/>
              <a:buChar char="◗"/>
            </a:pPr>
            <a:r>
              <a:rPr lang="en-US" sz="2500">
                <a:solidFill>
                  <a:schemeClr val="dk1"/>
                </a:solidFill>
                <a:latin typeface="Arial"/>
                <a:ea typeface="Arial"/>
                <a:cs typeface="Arial"/>
                <a:sym typeface="Arial"/>
              </a:rPr>
              <a:t>Interacts with the N-methyl-D-aspartate receptor</a:t>
            </a:r>
            <a:endParaRPr sz="2500">
              <a:solidFill>
                <a:schemeClr val="dk1"/>
              </a:solidFill>
              <a:latin typeface="Arial"/>
              <a:ea typeface="Arial"/>
              <a:cs typeface="Arial"/>
              <a:sym typeface="Arial"/>
            </a:endParaRPr>
          </a:p>
          <a:p>
            <a:pPr indent="-256540" lvl="0" marL="268605" marR="5080" rtl="0" algn="l">
              <a:lnSpc>
                <a:spcPct val="96000"/>
              </a:lnSpc>
              <a:spcBef>
                <a:spcPts val="475"/>
              </a:spcBef>
              <a:spcAft>
                <a:spcPts val="0"/>
              </a:spcAft>
              <a:buClr>
                <a:srgbClr val="4F81BD"/>
              </a:buClr>
              <a:buSzPts val="1700"/>
              <a:buFont typeface="Verdana"/>
              <a:buChar char="◗"/>
            </a:pPr>
            <a:r>
              <a:rPr lang="en-US" sz="2500">
                <a:solidFill>
                  <a:schemeClr val="dk1"/>
                </a:solidFill>
                <a:latin typeface="Arial"/>
                <a:ea typeface="Arial"/>
                <a:cs typeface="Arial"/>
                <a:sym typeface="Arial"/>
              </a:rPr>
              <a:t>Stimulates the central sympathetic outflow, which, in  turn, causes stimulation of the heart with increased  blood pressure and CO</a:t>
            </a:r>
            <a:endParaRPr sz="2500">
              <a:solidFill>
                <a:schemeClr val="dk1"/>
              </a:solidFill>
              <a:latin typeface="Arial"/>
              <a:ea typeface="Arial"/>
              <a:cs typeface="Arial"/>
              <a:sym typeface="Arial"/>
            </a:endParaRPr>
          </a:p>
          <a:p>
            <a:pPr indent="-228600" lvl="1" marL="524510" marR="83185" rtl="0" algn="l">
              <a:lnSpc>
                <a:spcPct val="96190"/>
              </a:lnSpc>
              <a:spcBef>
                <a:spcPts val="335"/>
              </a:spcBef>
              <a:spcAft>
                <a:spcPts val="0"/>
              </a:spcAft>
              <a:buClr>
                <a:srgbClr val="4F81BD"/>
              </a:buClr>
              <a:buSzPts val="2100"/>
              <a:buFont typeface="Verdana"/>
              <a:buChar char="◦"/>
            </a:pPr>
            <a:r>
              <a:rPr b="0" i="0" lang="en-US" sz="2100" u="none" cap="none" strike="noStrike">
                <a:solidFill>
                  <a:schemeClr val="dk1"/>
                </a:solidFill>
                <a:latin typeface="Arial"/>
                <a:ea typeface="Arial"/>
                <a:cs typeface="Arial"/>
                <a:sym typeface="Arial"/>
              </a:rPr>
              <a:t>Beneficial in patients with hypovolemic or cardiogenic shock  and in patients with asthma)</a:t>
            </a:r>
            <a:endParaRPr b="0" i="0" sz="2100" u="none" cap="none" strike="noStrike">
              <a:solidFill>
                <a:schemeClr val="dk1"/>
              </a:solidFill>
              <a:latin typeface="Arial"/>
              <a:ea typeface="Arial"/>
              <a:cs typeface="Arial"/>
              <a:sym typeface="Arial"/>
            </a:endParaRPr>
          </a:p>
          <a:p>
            <a:pPr indent="-229234" lvl="1" marL="524510" marR="0" rtl="0" algn="l">
              <a:lnSpc>
                <a:spcPct val="105238"/>
              </a:lnSpc>
              <a:spcBef>
                <a:spcPts val="0"/>
              </a:spcBef>
              <a:spcAft>
                <a:spcPts val="0"/>
              </a:spcAft>
              <a:buClr>
                <a:srgbClr val="4F81BD"/>
              </a:buClr>
              <a:buSzPts val="2100"/>
              <a:buFont typeface="Verdana"/>
              <a:buChar char="◦"/>
            </a:pPr>
            <a:r>
              <a:rPr b="0" i="0" lang="en-US" sz="2100" u="none" cap="none" strike="noStrike">
                <a:solidFill>
                  <a:schemeClr val="dk1"/>
                </a:solidFill>
                <a:latin typeface="Arial"/>
                <a:ea typeface="Arial"/>
                <a:cs typeface="Arial"/>
                <a:sym typeface="Arial"/>
              </a:rPr>
              <a:t>Not used in hypertensive or stroke patients</a:t>
            </a:r>
            <a:endParaRPr b="0" i="0" sz="2100" u="none" cap="none" strike="noStrike">
              <a:solidFill>
                <a:schemeClr val="dk1"/>
              </a:solidFill>
              <a:latin typeface="Arial"/>
              <a:ea typeface="Arial"/>
              <a:cs typeface="Arial"/>
              <a:sym typeface="Arial"/>
            </a:endParaRPr>
          </a:p>
          <a:p>
            <a:pPr indent="-256540" lvl="0" marL="268605" marR="0" rtl="0" algn="l">
              <a:lnSpc>
                <a:spcPct val="115400"/>
              </a:lnSpc>
              <a:spcBef>
                <a:spcPts val="0"/>
              </a:spcBef>
              <a:spcAft>
                <a:spcPts val="0"/>
              </a:spcAft>
              <a:buClr>
                <a:srgbClr val="4F81BD"/>
              </a:buClr>
              <a:buSzPts val="1700"/>
              <a:buFont typeface="Verdana"/>
              <a:buChar char="◗"/>
            </a:pPr>
            <a:r>
              <a:rPr lang="en-US" sz="2500">
                <a:solidFill>
                  <a:schemeClr val="dk1"/>
                </a:solidFill>
                <a:latin typeface="Arial"/>
                <a:ea typeface="Arial"/>
                <a:cs typeface="Arial"/>
                <a:sym typeface="Arial"/>
              </a:rPr>
              <a:t>Causes post-operative </a:t>
            </a:r>
            <a:r>
              <a:rPr lang="en-US" sz="2500">
                <a:solidFill>
                  <a:srgbClr val="FF0000"/>
                </a:solidFill>
                <a:latin typeface="Arial"/>
                <a:ea typeface="Arial"/>
                <a:cs typeface="Arial"/>
                <a:sym typeface="Arial"/>
              </a:rPr>
              <a:t>hallucinations تقريباً مثل Pregabalin في ناس بوخذوه عشان الهلوسة</a:t>
            </a:r>
            <a:br>
              <a:rPr lang="en-US" sz="2500">
                <a:solidFill>
                  <a:srgbClr val="FF0000"/>
                </a:solidFill>
                <a:latin typeface="Arial"/>
                <a:ea typeface="Arial"/>
                <a:cs typeface="Arial"/>
                <a:sym typeface="Arial"/>
              </a:rPr>
            </a:br>
            <a:r>
              <a:rPr lang="en-US" sz="2500">
                <a:solidFill>
                  <a:srgbClr val="FF0000"/>
                </a:solidFill>
                <a:latin typeface="Arial"/>
                <a:ea typeface="Arial"/>
                <a:cs typeface="Arial"/>
                <a:sym typeface="Arial"/>
              </a:rPr>
              <a:t>ما بأثر على النفس </a:t>
            </a:r>
            <a:endParaRPr sz="2500">
              <a:solidFill>
                <a:srgbClr val="FF0000"/>
              </a:solidFill>
              <a:latin typeface="Arial"/>
              <a:ea typeface="Arial"/>
              <a:cs typeface="Arial"/>
              <a:sym typeface="Arial"/>
            </a:endParaRPr>
          </a:p>
        </p:txBody>
      </p:sp>
      <p:sp>
        <p:nvSpPr>
          <p:cNvPr id="320" name="Google Shape;320;p51"/>
          <p:cNvSpPr/>
          <p:nvPr/>
        </p:nvSpPr>
        <p:spPr>
          <a:xfrm>
            <a:off x="595883" y="96773"/>
            <a:ext cx="3198876" cy="113614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52"/>
          <p:cNvSpPr txBox="1"/>
          <p:nvPr/>
        </p:nvSpPr>
        <p:spPr>
          <a:xfrm>
            <a:off x="188468" y="1463548"/>
            <a:ext cx="8621395" cy="3541395"/>
          </a:xfrm>
          <a:prstGeom prst="rect">
            <a:avLst/>
          </a:prstGeom>
          <a:noFill/>
          <a:ln>
            <a:noFill/>
          </a:ln>
        </p:spPr>
        <p:txBody>
          <a:bodyPr anchorCtr="0" anchor="t" bIns="0" lIns="0" spcFirstLastPara="1" rIns="0" wrap="square" tIns="12700">
            <a:spAutoFit/>
          </a:bodyPr>
          <a:lstStyle/>
          <a:p>
            <a:pPr indent="-256540" lvl="0" marL="268605" marR="158115" rtl="0" algn="l">
              <a:lnSpc>
                <a:spcPct val="100000"/>
              </a:lnSpc>
              <a:spcBef>
                <a:spcPts val="0"/>
              </a:spcBef>
              <a:spcAft>
                <a:spcPts val="0"/>
              </a:spcAft>
              <a:buClr>
                <a:srgbClr val="4F81BD"/>
              </a:buClr>
              <a:buSzPts val="1900"/>
              <a:buFont typeface="Verdana"/>
              <a:buChar char="◗"/>
            </a:pPr>
            <a:r>
              <a:rPr lang="en-US" sz="2800">
                <a:solidFill>
                  <a:schemeClr val="dk1"/>
                </a:solidFill>
                <a:latin typeface="Arial"/>
                <a:ea typeface="Arial"/>
                <a:cs typeface="Arial"/>
                <a:sym typeface="Arial"/>
              </a:rPr>
              <a:t>Used to stop reflexes to facilitate tracheal  intubation, and to provide muscle relaxation as  needed for certain types of surgery</a:t>
            </a:r>
            <a:endParaRPr sz="2800">
              <a:solidFill>
                <a:schemeClr val="dk1"/>
              </a:solidFill>
              <a:latin typeface="Arial"/>
              <a:ea typeface="Arial"/>
              <a:cs typeface="Arial"/>
              <a:sym typeface="Arial"/>
            </a:endParaRPr>
          </a:p>
          <a:p>
            <a:pPr indent="-256540" lvl="0" marL="268605" marR="5080" rtl="0" algn="l">
              <a:lnSpc>
                <a:spcPct val="100000"/>
              </a:lnSpc>
              <a:spcBef>
                <a:spcPts val="395"/>
              </a:spcBef>
              <a:spcAft>
                <a:spcPts val="0"/>
              </a:spcAft>
              <a:buClr>
                <a:srgbClr val="4F81BD"/>
              </a:buClr>
              <a:buSzPts val="1900"/>
              <a:buFont typeface="Verdana"/>
              <a:buChar char="◗"/>
            </a:pPr>
            <a:r>
              <a:rPr lang="en-US" sz="2800">
                <a:solidFill>
                  <a:schemeClr val="dk1"/>
                </a:solidFill>
                <a:latin typeface="Arial"/>
                <a:ea typeface="Arial"/>
                <a:cs typeface="Arial"/>
                <a:sym typeface="Arial"/>
              </a:rPr>
              <a:t>Mechanism of action is blockade of the nicotinic  acetylcholine receptors in the neuromuscular  junction</a:t>
            </a:r>
            <a:endParaRPr sz="2800">
              <a:solidFill>
                <a:schemeClr val="dk1"/>
              </a:solidFill>
              <a:latin typeface="Arial"/>
              <a:ea typeface="Arial"/>
              <a:cs typeface="Arial"/>
              <a:sym typeface="Arial"/>
            </a:endParaRPr>
          </a:p>
          <a:p>
            <a:pPr indent="-256540" lvl="0" marL="268605" marR="2345690" rtl="0" algn="l">
              <a:lnSpc>
                <a:spcPct val="100000"/>
              </a:lnSpc>
              <a:spcBef>
                <a:spcPts val="405"/>
              </a:spcBef>
              <a:spcAft>
                <a:spcPts val="0"/>
              </a:spcAft>
              <a:buClr>
                <a:srgbClr val="4F81BD"/>
              </a:buClr>
              <a:buSzPts val="1900"/>
              <a:buFont typeface="Verdana"/>
              <a:buChar char="◗"/>
            </a:pPr>
            <a:r>
              <a:rPr lang="en-US" sz="2800">
                <a:solidFill>
                  <a:schemeClr val="dk1"/>
                </a:solidFill>
                <a:latin typeface="Arial"/>
                <a:ea typeface="Arial"/>
                <a:cs typeface="Arial"/>
                <a:sym typeface="Arial"/>
              </a:rPr>
              <a:t>Include pancuronium, rocuronium,  succinylcholine, and vecuronium</a:t>
            </a:r>
            <a:endParaRPr sz="2800">
              <a:solidFill>
                <a:schemeClr val="dk1"/>
              </a:solidFill>
              <a:latin typeface="Arial"/>
              <a:ea typeface="Arial"/>
              <a:cs typeface="Arial"/>
              <a:sym typeface="Arial"/>
            </a:endParaRPr>
          </a:p>
        </p:txBody>
      </p:sp>
      <p:sp>
        <p:nvSpPr>
          <p:cNvPr id="326" name="Google Shape;326;p52"/>
          <p:cNvSpPr/>
          <p:nvPr/>
        </p:nvSpPr>
        <p:spPr>
          <a:xfrm>
            <a:off x="0" y="417576"/>
            <a:ext cx="8644128" cy="1026413"/>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53"/>
          <p:cNvSpPr txBox="1"/>
          <p:nvPr/>
        </p:nvSpPr>
        <p:spPr>
          <a:xfrm>
            <a:off x="188468" y="1413560"/>
            <a:ext cx="8813165" cy="3182281"/>
          </a:xfrm>
          <a:prstGeom prst="rect">
            <a:avLst/>
          </a:prstGeom>
          <a:noFill/>
          <a:ln>
            <a:noFill/>
          </a:ln>
        </p:spPr>
        <p:txBody>
          <a:bodyPr anchorCtr="0" anchor="t" bIns="0" lIns="0" spcFirstLastPara="1" rIns="0" wrap="square" tIns="62850">
            <a:spAutoFit/>
          </a:bodyPr>
          <a:lstStyle/>
          <a:p>
            <a:pPr indent="-256540" lvl="0" marL="268605" marR="0" rtl="0" algn="l">
              <a:lnSpc>
                <a:spcPct val="100000"/>
              </a:lnSpc>
              <a:spcBef>
                <a:spcPts val="0"/>
              </a:spcBef>
              <a:spcAft>
                <a:spcPts val="0"/>
              </a:spcAft>
              <a:buClr>
                <a:srgbClr val="4F81BD"/>
              </a:buClr>
              <a:buSzPts val="1900"/>
              <a:buFont typeface="Verdana"/>
              <a:buChar char="◗"/>
            </a:pPr>
            <a:r>
              <a:rPr lang="en-US" sz="2800">
                <a:solidFill>
                  <a:srgbClr val="FF0000"/>
                </a:solidFill>
                <a:latin typeface="Arial"/>
                <a:ea typeface="Arial"/>
                <a:cs typeface="Arial"/>
                <a:sym typeface="Arial"/>
              </a:rPr>
              <a:t>Amides</a:t>
            </a:r>
            <a:r>
              <a:rPr lang="en-US" sz="2800">
                <a:solidFill>
                  <a:schemeClr val="dk1"/>
                </a:solidFill>
                <a:latin typeface="Arial"/>
                <a:ea typeface="Arial"/>
                <a:cs typeface="Arial"/>
                <a:sym typeface="Arial"/>
              </a:rPr>
              <a:t> (lidocaine) and </a:t>
            </a:r>
            <a:r>
              <a:rPr lang="en-US" sz="2800">
                <a:solidFill>
                  <a:srgbClr val="FF0000"/>
                </a:solidFill>
                <a:latin typeface="Arial"/>
                <a:ea typeface="Arial"/>
                <a:cs typeface="Arial"/>
                <a:sym typeface="Arial"/>
              </a:rPr>
              <a:t>esters</a:t>
            </a:r>
            <a:r>
              <a:rPr lang="en-US" sz="2800">
                <a:solidFill>
                  <a:schemeClr val="dk1"/>
                </a:solidFill>
                <a:latin typeface="Arial"/>
                <a:ea typeface="Arial"/>
                <a:cs typeface="Arial"/>
                <a:sym typeface="Arial"/>
              </a:rPr>
              <a:t> (procaine)  Na channel blocker, for arrhythmia </a:t>
            </a:r>
            <a:endParaRPr sz="2800">
              <a:solidFill>
                <a:schemeClr val="dk1"/>
              </a:solidFill>
              <a:latin typeface="Arial"/>
              <a:ea typeface="Arial"/>
              <a:cs typeface="Arial"/>
              <a:sym typeface="Arial"/>
            </a:endParaRPr>
          </a:p>
          <a:p>
            <a:pPr indent="-256540" lvl="0" marL="268605" marR="5080" rtl="0" algn="l">
              <a:lnSpc>
                <a:spcPct val="100000"/>
              </a:lnSpc>
              <a:spcBef>
                <a:spcPts val="395"/>
              </a:spcBef>
              <a:spcAft>
                <a:spcPts val="0"/>
              </a:spcAft>
              <a:buClr>
                <a:srgbClr val="4F81BD"/>
              </a:buClr>
              <a:buSzPts val="1900"/>
              <a:buFont typeface="Verdana"/>
              <a:buChar char="◗"/>
            </a:pPr>
            <a:r>
              <a:rPr lang="en-US" sz="2800">
                <a:solidFill>
                  <a:schemeClr val="dk1"/>
                </a:solidFill>
                <a:latin typeface="Arial"/>
                <a:ea typeface="Arial"/>
                <a:cs typeface="Arial"/>
                <a:sym typeface="Arial"/>
              </a:rPr>
              <a:t>Cause loss of sensation and, in higher  concentrations, motor activity in a limited area of  the body</a:t>
            </a:r>
            <a:endParaRPr sz="2800">
              <a:solidFill>
                <a:schemeClr val="dk1"/>
              </a:solidFill>
              <a:latin typeface="Arial"/>
              <a:ea typeface="Arial"/>
              <a:cs typeface="Arial"/>
              <a:sym typeface="Arial"/>
            </a:endParaRPr>
          </a:p>
          <a:p>
            <a:pPr indent="-256540" lvl="0" marL="268605" marR="182880" rtl="0" algn="l">
              <a:lnSpc>
                <a:spcPct val="100000"/>
              </a:lnSpc>
              <a:spcBef>
                <a:spcPts val="400"/>
              </a:spcBef>
              <a:spcAft>
                <a:spcPts val="0"/>
              </a:spcAft>
              <a:buClr>
                <a:srgbClr val="4F81BD"/>
              </a:buClr>
              <a:buSzPts val="1900"/>
              <a:buFont typeface="Verdana"/>
              <a:buChar char="◗"/>
            </a:pPr>
            <a:r>
              <a:rPr lang="en-US" sz="2800">
                <a:solidFill>
                  <a:schemeClr val="dk1"/>
                </a:solidFill>
                <a:latin typeface="Arial"/>
                <a:ea typeface="Arial"/>
                <a:cs typeface="Arial"/>
                <a:sym typeface="Arial"/>
              </a:rPr>
              <a:t>Applied or injected to block nerve conduction of  sensory impulses from the periphery to the CNS</a:t>
            </a:r>
            <a:endParaRPr sz="2800">
              <a:solidFill>
                <a:schemeClr val="dk1"/>
              </a:solidFill>
              <a:latin typeface="Arial"/>
              <a:ea typeface="Arial"/>
              <a:cs typeface="Arial"/>
              <a:sym typeface="Arial"/>
            </a:endParaRPr>
          </a:p>
        </p:txBody>
      </p:sp>
      <p:sp>
        <p:nvSpPr>
          <p:cNvPr id="332" name="Google Shape;332;p53"/>
          <p:cNvSpPr/>
          <p:nvPr/>
        </p:nvSpPr>
        <p:spPr>
          <a:xfrm>
            <a:off x="214884" y="371856"/>
            <a:ext cx="5157978" cy="113614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54"/>
          <p:cNvSpPr/>
          <p:nvPr/>
        </p:nvSpPr>
        <p:spPr>
          <a:xfrm>
            <a:off x="3886200" y="4267201"/>
            <a:ext cx="5263896" cy="25908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8" name="Google Shape;338;p54"/>
          <p:cNvSpPr txBox="1"/>
          <p:nvPr/>
        </p:nvSpPr>
        <p:spPr>
          <a:xfrm>
            <a:off x="188468" y="699128"/>
            <a:ext cx="8681085" cy="3747770"/>
          </a:xfrm>
          <a:prstGeom prst="rect">
            <a:avLst/>
          </a:prstGeom>
          <a:noFill/>
          <a:ln>
            <a:noFill/>
          </a:ln>
        </p:spPr>
        <p:txBody>
          <a:bodyPr anchorCtr="0" anchor="t" bIns="0" lIns="0" spcFirstLastPara="1" rIns="0" wrap="square" tIns="57775">
            <a:spAutoFit/>
          </a:bodyPr>
          <a:lstStyle/>
          <a:p>
            <a:pPr indent="-256540" lvl="0" marL="268605" marR="0" rtl="0" algn="l">
              <a:lnSpc>
                <a:spcPct val="100000"/>
              </a:lnSpc>
              <a:spcBef>
                <a:spcPts val="0"/>
              </a:spcBef>
              <a:spcAft>
                <a:spcPts val="0"/>
              </a:spcAft>
              <a:buClr>
                <a:srgbClr val="4F81BD"/>
              </a:buClr>
              <a:buSzPts val="1900"/>
              <a:buFont typeface="Verdana"/>
              <a:buChar char="◗"/>
            </a:pPr>
            <a:r>
              <a:rPr lang="en-US" sz="2800">
                <a:solidFill>
                  <a:schemeClr val="dk1"/>
                </a:solidFill>
                <a:latin typeface="Arial"/>
                <a:ea typeface="Arial"/>
                <a:cs typeface="Arial"/>
                <a:sym typeface="Arial"/>
              </a:rPr>
              <a:t>Mechanism:</a:t>
            </a:r>
            <a:endParaRPr sz="2800">
              <a:solidFill>
                <a:schemeClr val="dk1"/>
              </a:solidFill>
              <a:latin typeface="Arial"/>
              <a:ea typeface="Arial"/>
              <a:cs typeface="Arial"/>
              <a:sym typeface="Arial"/>
            </a:endParaRPr>
          </a:p>
          <a:p>
            <a:pPr indent="-228600" lvl="1" marL="524510" marR="335915" rtl="0" algn="l">
              <a:lnSpc>
                <a:spcPct val="100000"/>
              </a:lnSpc>
              <a:spcBef>
                <a:spcPts val="325"/>
              </a:spcBef>
              <a:spcAft>
                <a:spcPts val="0"/>
              </a:spcAft>
              <a:buClr>
                <a:srgbClr val="4F81BD"/>
              </a:buClr>
              <a:buSzPts val="2600"/>
              <a:buFont typeface="Verdana"/>
              <a:buChar char="◦"/>
            </a:pPr>
            <a:r>
              <a:rPr b="0" i="0" lang="en-US" sz="2600" u="none" cap="none" strike="noStrike">
                <a:solidFill>
                  <a:schemeClr val="dk1"/>
                </a:solidFill>
                <a:latin typeface="Arial"/>
                <a:ea typeface="Arial"/>
                <a:cs typeface="Arial"/>
                <a:sym typeface="Arial"/>
              </a:rPr>
              <a:t>Local anesthesia is induced when propagation of  action potentials is prevented, so that sensation  cannot be transmitted from the source of  stimulation to the brain</a:t>
            </a:r>
            <a:endParaRPr b="0" i="0" sz="2600" u="none" cap="none" strike="noStrike">
              <a:solidFill>
                <a:schemeClr val="dk1"/>
              </a:solidFill>
              <a:latin typeface="Arial"/>
              <a:ea typeface="Arial"/>
              <a:cs typeface="Arial"/>
              <a:sym typeface="Arial"/>
            </a:endParaRPr>
          </a:p>
          <a:p>
            <a:pPr indent="-228600" lvl="1" marL="524510" marR="5080" rtl="0" algn="l">
              <a:lnSpc>
                <a:spcPct val="100000"/>
              </a:lnSpc>
              <a:spcBef>
                <a:spcPts val="300"/>
              </a:spcBef>
              <a:spcAft>
                <a:spcPts val="0"/>
              </a:spcAft>
              <a:buClr>
                <a:srgbClr val="4F81BD"/>
              </a:buClr>
              <a:buSzPts val="2600"/>
              <a:buFont typeface="Verdana"/>
              <a:buChar char="◦"/>
            </a:pPr>
            <a:r>
              <a:rPr b="0" i="0" lang="en-US" sz="2600" u="none" cap="none" strike="noStrike">
                <a:solidFill>
                  <a:schemeClr val="dk1"/>
                </a:solidFill>
                <a:latin typeface="Arial"/>
                <a:ea typeface="Arial"/>
                <a:cs typeface="Arial"/>
                <a:sym typeface="Arial"/>
              </a:rPr>
              <a:t>Work by </a:t>
            </a:r>
            <a:r>
              <a:rPr b="0" i="0" lang="en-US" sz="2600" u="none" cap="none" strike="noStrike">
                <a:solidFill>
                  <a:srgbClr val="FF0000"/>
                </a:solidFill>
                <a:latin typeface="Arial"/>
                <a:ea typeface="Arial"/>
                <a:cs typeface="Arial"/>
                <a:sym typeface="Arial"/>
              </a:rPr>
              <a:t>blocking sodium ion channels </a:t>
            </a:r>
            <a:r>
              <a:rPr b="0" i="0" lang="en-US" sz="2600" u="none" cap="none" strike="noStrike">
                <a:solidFill>
                  <a:schemeClr val="dk1"/>
                </a:solidFill>
                <a:latin typeface="Arial"/>
                <a:ea typeface="Arial"/>
                <a:cs typeface="Arial"/>
                <a:sym typeface="Arial"/>
              </a:rPr>
              <a:t>to prevent  the transient increase in permeability of the nerve  membrane to sodium that is required for an action  potential to occur</a:t>
            </a:r>
            <a:endParaRPr b="0" i="0" sz="2600" u="none" cap="none" strike="noStrike">
              <a:solidFill>
                <a:schemeClr val="dk1"/>
              </a:solidFill>
              <a:latin typeface="Arial"/>
              <a:ea typeface="Arial"/>
              <a:cs typeface="Arial"/>
              <a:sym typeface="Arial"/>
            </a:endParaRPr>
          </a:p>
        </p:txBody>
      </p:sp>
      <p:sp>
        <p:nvSpPr>
          <p:cNvPr id="339" name="Google Shape;339;p54"/>
          <p:cNvSpPr/>
          <p:nvPr/>
        </p:nvSpPr>
        <p:spPr>
          <a:xfrm>
            <a:off x="214884" y="96773"/>
            <a:ext cx="5157978" cy="1136141"/>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55"/>
          <p:cNvSpPr txBox="1"/>
          <p:nvPr/>
        </p:nvSpPr>
        <p:spPr>
          <a:xfrm>
            <a:off x="188468" y="1414017"/>
            <a:ext cx="7985125" cy="4280659"/>
          </a:xfrm>
          <a:prstGeom prst="rect">
            <a:avLst/>
          </a:prstGeom>
          <a:noFill/>
          <a:ln>
            <a:noFill/>
          </a:ln>
        </p:spPr>
        <p:txBody>
          <a:bodyPr anchorCtr="0" anchor="t" bIns="0" lIns="0" spcFirstLastPara="1" rIns="0" wrap="square" tIns="63500">
            <a:spAutoFit/>
          </a:bodyPr>
          <a:lstStyle/>
          <a:p>
            <a:pPr indent="-256540" lvl="0" marL="268605" marR="0" rtl="0" algn="l">
              <a:lnSpc>
                <a:spcPct val="100000"/>
              </a:lnSpc>
              <a:spcBef>
                <a:spcPts val="0"/>
              </a:spcBef>
              <a:spcAft>
                <a:spcPts val="0"/>
              </a:spcAft>
              <a:buClr>
                <a:srgbClr val="4F81BD"/>
              </a:buClr>
              <a:buSzPts val="1800"/>
              <a:buFont typeface="Verdana"/>
              <a:buChar char="◗"/>
            </a:pPr>
            <a:r>
              <a:rPr lang="en-US" sz="2700">
                <a:solidFill>
                  <a:srgbClr val="FF0000"/>
                </a:solidFill>
                <a:latin typeface="Arial"/>
                <a:ea typeface="Arial"/>
                <a:cs typeface="Arial"/>
                <a:sym typeface="Arial"/>
              </a:rPr>
              <a:t>Lidocaine</a:t>
            </a:r>
            <a:endParaRPr sz="2700">
              <a:solidFill>
                <a:srgbClr val="FF0000"/>
              </a:solidFill>
              <a:latin typeface="Arial"/>
              <a:ea typeface="Arial"/>
              <a:cs typeface="Arial"/>
              <a:sym typeface="Arial"/>
            </a:endParaRPr>
          </a:p>
          <a:p>
            <a:pPr indent="-256540" lvl="0" marL="268605" marR="0" rtl="0" algn="l">
              <a:lnSpc>
                <a:spcPct val="100000"/>
              </a:lnSpc>
              <a:spcBef>
                <a:spcPts val="405"/>
              </a:spcBef>
              <a:spcAft>
                <a:spcPts val="0"/>
              </a:spcAft>
              <a:buClr>
                <a:srgbClr val="4F81BD"/>
              </a:buClr>
              <a:buSzPts val="1800"/>
              <a:buFont typeface="Verdana"/>
              <a:buChar char="◗"/>
            </a:pPr>
            <a:r>
              <a:rPr lang="en-US" sz="2700">
                <a:solidFill>
                  <a:srgbClr val="FF0000"/>
                </a:solidFill>
                <a:latin typeface="Arial"/>
                <a:ea typeface="Arial"/>
                <a:cs typeface="Arial"/>
                <a:sym typeface="Arial"/>
              </a:rPr>
              <a:t>Bupivacaine</a:t>
            </a:r>
            <a:endParaRPr sz="2700">
              <a:solidFill>
                <a:srgbClr val="FF0000"/>
              </a:solidFill>
              <a:latin typeface="Arial"/>
              <a:ea typeface="Arial"/>
              <a:cs typeface="Arial"/>
              <a:sym typeface="Arial"/>
            </a:endParaRPr>
          </a:p>
          <a:p>
            <a:pPr indent="-256540" lvl="0" marL="268605" marR="0" rtl="0" algn="l">
              <a:lnSpc>
                <a:spcPct val="100000"/>
              </a:lnSpc>
              <a:spcBef>
                <a:spcPts val="400"/>
              </a:spcBef>
              <a:spcAft>
                <a:spcPts val="0"/>
              </a:spcAft>
              <a:buClr>
                <a:srgbClr val="4F81BD"/>
              </a:buClr>
              <a:buSzPts val="1800"/>
              <a:buFont typeface="Verdana"/>
              <a:buChar char="◗"/>
            </a:pPr>
            <a:r>
              <a:rPr lang="en-US" sz="2700">
                <a:solidFill>
                  <a:srgbClr val="FF0000"/>
                </a:solidFill>
                <a:latin typeface="Arial"/>
                <a:ea typeface="Arial"/>
                <a:cs typeface="Arial"/>
                <a:sym typeface="Arial"/>
              </a:rPr>
              <a:t>Procaine</a:t>
            </a:r>
            <a:endParaRPr sz="2700">
              <a:solidFill>
                <a:srgbClr val="FF0000"/>
              </a:solidFill>
              <a:latin typeface="Arial"/>
              <a:ea typeface="Arial"/>
              <a:cs typeface="Arial"/>
              <a:sym typeface="Arial"/>
            </a:endParaRPr>
          </a:p>
          <a:p>
            <a:pPr indent="-256540" lvl="0" marL="268605" marR="0" rtl="0" algn="l">
              <a:lnSpc>
                <a:spcPct val="100000"/>
              </a:lnSpc>
              <a:spcBef>
                <a:spcPts val="395"/>
              </a:spcBef>
              <a:spcAft>
                <a:spcPts val="0"/>
              </a:spcAft>
              <a:buClr>
                <a:srgbClr val="4F81BD"/>
              </a:buClr>
              <a:buSzPts val="1800"/>
              <a:buFont typeface="Verdana"/>
              <a:buChar char="◗"/>
            </a:pPr>
            <a:r>
              <a:rPr lang="en-US" sz="2700">
                <a:solidFill>
                  <a:srgbClr val="FF0000"/>
                </a:solidFill>
                <a:latin typeface="Arial"/>
                <a:ea typeface="Arial"/>
                <a:cs typeface="Arial"/>
                <a:sym typeface="Arial"/>
              </a:rPr>
              <a:t>Ropivacaine</a:t>
            </a:r>
            <a:endParaRPr sz="2700">
              <a:solidFill>
                <a:srgbClr val="FF0000"/>
              </a:solidFill>
              <a:latin typeface="Arial"/>
              <a:ea typeface="Arial"/>
              <a:cs typeface="Arial"/>
              <a:sym typeface="Arial"/>
            </a:endParaRPr>
          </a:p>
          <a:p>
            <a:pPr indent="-256540" lvl="0" marL="268605" marR="0" rtl="0" algn="l">
              <a:lnSpc>
                <a:spcPct val="100000"/>
              </a:lnSpc>
              <a:spcBef>
                <a:spcPts val="405"/>
              </a:spcBef>
              <a:spcAft>
                <a:spcPts val="0"/>
              </a:spcAft>
              <a:buClr>
                <a:srgbClr val="4F81BD"/>
              </a:buClr>
              <a:buSzPts val="1800"/>
              <a:buFont typeface="Verdana"/>
              <a:buChar char="◗"/>
            </a:pPr>
            <a:r>
              <a:rPr lang="en-US" sz="2700">
                <a:solidFill>
                  <a:srgbClr val="FF0000"/>
                </a:solidFill>
                <a:latin typeface="Arial"/>
                <a:ea typeface="Arial"/>
                <a:cs typeface="Arial"/>
                <a:sym typeface="Arial"/>
              </a:rPr>
              <a:t>Tetracaine</a:t>
            </a:r>
            <a:endParaRPr sz="2700">
              <a:solidFill>
                <a:srgbClr val="FF0000"/>
              </a:solidFill>
              <a:latin typeface="Arial"/>
              <a:ea typeface="Arial"/>
              <a:cs typeface="Arial"/>
              <a:sym typeface="Arial"/>
            </a:endParaRPr>
          </a:p>
          <a:p>
            <a:pPr indent="-256540" lvl="0" marL="268605" marR="0" rtl="0" algn="l">
              <a:lnSpc>
                <a:spcPct val="100000"/>
              </a:lnSpc>
              <a:spcBef>
                <a:spcPts val="400"/>
              </a:spcBef>
              <a:spcAft>
                <a:spcPts val="0"/>
              </a:spcAft>
              <a:buClr>
                <a:srgbClr val="4F81BD"/>
              </a:buClr>
              <a:buSzPts val="1800"/>
              <a:buFont typeface="Verdana"/>
              <a:buChar char="◗"/>
            </a:pPr>
            <a:r>
              <a:rPr lang="en-US" sz="2700">
                <a:solidFill>
                  <a:srgbClr val="FF0000"/>
                </a:solidFill>
                <a:latin typeface="Arial"/>
                <a:ea typeface="Arial"/>
                <a:cs typeface="Arial"/>
                <a:sym typeface="Arial"/>
              </a:rPr>
              <a:t>Mepivacaine</a:t>
            </a:r>
            <a:endParaRPr sz="2700">
              <a:solidFill>
                <a:srgbClr val="FF0000"/>
              </a:solidFill>
              <a:latin typeface="Arial"/>
              <a:ea typeface="Arial"/>
              <a:cs typeface="Arial"/>
              <a:sym typeface="Arial"/>
            </a:endParaRPr>
          </a:p>
          <a:p>
            <a:pPr indent="-228600" lvl="1" marL="524510" marR="5080" rtl="0" algn="l">
              <a:lnSpc>
                <a:spcPct val="100000"/>
              </a:lnSpc>
              <a:spcBef>
                <a:spcPts val="360"/>
              </a:spcBef>
              <a:spcAft>
                <a:spcPts val="0"/>
              </a:spcAft>
              <a:buClr>
                <a:srgbClr val="4F81BD"/>
              </a:buClr>
              <a:buSzPts val="2300"/>
              <a:buFont typeface="Verdana"/>
              <a:buChar char="◦"/>
            </a:pPr>
            <a:r>
              <a:rPr b="0" i="0" lang="en-US" sz="2300" u="none" cap="none" strike="noStrike">
                <a:solidFill>
                  <a:schemeClr val="dk1"/>
                </a:solidFill>
                <a:latin typeface="Arial"/>
                <a:ea typeface="Arial"/>
                <a:cs typeface="Arial"/>
                <a:sym typeface="Arial"/>
              </a:rPr>
              <a:t>Not used in obstetric ولادة anesthesia due to its increased  toxicity to the neonate</a:t>
            </a:r>
            <a:br>
              <a:rPr b="0" i="0" lang="en-US" sz="2300" u="none" cap="none" strike="noStrike">
                <a:solidFill>
                  <a:schemeClr val="dk1"/>
                </a:solidFill>
                <a:latin typeface="Arial"/>
                <a:ea typeface="Arial"/>
                <a:cs typeface="Arial"/>
                <a:sym typeface="Arial"/>
              </a:rPr>
            </a:br>
            <a:br>
              <a:rPr b="0" i="0" lang="en-US" sz="2300" u="none" cap="none" strike="noStrike">
                <a:solidFill>
                  <a:schemeClr val="dk1"/>
                </a:solidFill>
                <a:latin typeface="Arial"/>
                <a:ea typeface="Arial"/>
                <a:cs typeface="Arial"/>
                <a:sym typeface="Arial"/>
              </a:rPr>
            </a:br>
            <a:r>
              <a:rPr b="0" i="0" lang="en-US" sz="2300" u="none" cap="none" strike="noStrike">
                <a:solidFill>
                  <a:schemeClr val="dk1"/>
                </a:solidFill>
                <a:latin typeface="Arial"/>
                <a:ea typeface="Arial"/>
                <a:cs typeface="Arial"/>
                <a:sym typeface="Arial"/>
              </a:rPr>
              <a:t>كلهم جايين من الكوكايين</a:t>
            </a:r>
            <a:endParaRPr b="0" i="0" sz="2300" u="none" cap="none" strike="noStrike">
              <a:solidFill>
                <a:schemeClr val="dk1"/>
              </a:solidFill>
              <a:latin typeface="Arial"/>
              <a:ea typeface="Arial"/>
              <a:cs typeface="Arial"/>
              <a:sym typeface="Arial"/>
            </a:endParaRPr>
          </a:p>
        </p:txBody>
      </p:sp>
      <p:sp>
        <p:nvSpPr>
          <p:cNvPr id="345" name="Google Shape;345;p55"/>
          <p:cNvSpPr/>
          <p:nvPr/>
        </p:nvSpPr>
        <p:spPr>
          <a:xfrm>
            <a:off x="214884" y="371856"/>
            <a:ext cx="5157978" cy="113614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1"/>
          <p:cNvSpPr/>
          <p:nvPr/>
        </p:nvSpPr>
        <p:spPr>
          <a:xfrm>
            <a:off x="3352800" y="228549"/>
            <a:ext cx="1676400" cy="594791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56"/>
          <p:cNvSpPr txBox="1"/>
          <p:nvPr/>
        </p:nvSpPr>
        <p:spPr>
          <a:xfrm>
            <a:off x="417068" y="1431544"/>
            <a:ext cx="8021955" cy="4414029"/>
          </a:xfrm>
          <a:prstGeom prst="rect">
            <a:avLst/>
          </a:prstGeom>
          <a:noFill/>
          <a:ln>
            <a:noFill/>
          </a:ln>
        </p:spPr>
        <p:txBody>
          <a:bodyPr anchorCtr="0" anchor="t" bIns="0" lIns="0" spcFirstLastPara="1" rIns="0" wrap="square" tIns="12700">
            <a:spAutoFit/>
          </a:bodyPr>
          <a:lstStyle/>
          <a:p>
            <a:pPr indent="-256540" lvl="0" marL="268605" marR="5080" rtl="0" algn="l">
              <a:lnSpc>
                <a:spcPct val="100000"/>
              </a:lnSpc>
              <a:spcBef>
                <a:spcPts val="0"/>
              </a:spcBef>
              <a:spcAft>
                <a:spcPts val="0"/>
              </a:spcAft>
              <a:buClr>
                <a:srgbClr val="4F81BD"/>
              </a:buClr>
              <a:buSzPts val="1800"/>
              <a:buFont typeface="Verdana"/>
              <a:buChar char="◗"/>
            </a:pPr>
            <a:r>
              <a:rPr lang="en-US" sz="2700">
                <a:solidFill>
                  <a:schemeClr val="dk1"/>
                </a:solidFill>
                <a:latin typeface="Arial"/>
                <a:ea typeface="Arial"/>
                <a:cs typeface="Arial"/>
                <a:sym typeface="Arial"/>
              </a:rPr>
              <a:t>Local anesthetics cause </a:t>
            </a:r>
            <a:r>
              <a:rPr lang="en-US" sz="2700">
                <a:solidFill>
                  <a:srgbClr val="FF0000"/>
                </a:solidFill>
                <a:latin typeface="Arial"/>
                <a:ea typeface="Arial"/>
                <a:cs typeface="Arial"/>
                <a:sym typeface="Arial"/>
              </a:rPr>
              <a:t>vasodilation</a:t>
            </a:r>
            <a:r>
              <a:rPr lang="en-US" sz="2700">
                <a:solidFill>
                  <a:schemeClr val="dk1"/>
                </a:solidFill>
                <a:latin typeface="Arial"/>
                <a:ea typeface="Arial"/>
                <a:cs typeface="Arial"/>
                <a:sym typeface="Arial"/>
              </a:rPr>
              <a:t>, which  leads to rapid diffusion away from the site of  action and results in a short duration of action</a:t>
            </a:r>
            <a:endParaRPr sz="2700">
              <a:solidFill>
                <a:schemeClr val="dk1"/>
              </a:solidFill>
              <a:latin typeface="Arial"/>
              <a:ea typeface="Arial"/>
              <a:cs typeface="Arial"/>
              <a:sym typeface="Arial"/>
            </a:endParaRPr>
          </a:p>
          <a:p>
            <a:pPr indent="0" lvl="0" marL="0" marR="0" rtl="0" algn="l">
              <a:lnSpc>
                <a:spcPct val="100000"/>
              </a:lnSpc>
              <a:spcBef>
                <a:spcPts val="15"/>
              </a:spcBef>
              <a:spcAft>
                <a:spcPts val="0"/>
              </a:spcAft>
              <a:buClr>
                <a:srgbClr val="4F81BD"/>
              </a:buClr>
              <a:buSzPts val="3500"/>
              <a:buFont typeface="Verdana"/>
              <a:buNone/>
            </a:pPr>
            <a:r>
              <a:t/>
            </a:r>
            <a:endParaRPr sz="3500">
              <a:solidFill>
                <a:schemeClr val="dk1"/>
              </a:solidFill>
              <a:latin typeface="Arial"/>
              <a:ea typeface="Arial"/>
              <a:cs typeface="Arial"/>
              <a:sym typeface="Arial"/>
            </a:endParaRPr>
          </a:p>
          <a:p>
            <a:pPr indent="-256540" lvl="0" marL="268605" marR="78740" rtl="0" algn="l">
              <a:lnSpc>
                <a:spcPct val="100000"/>
              </a:lnSpc>
              <a:spcBef>
                <a:spcPts val="5"/>
              </a:spcBef>
              <a:spcAft>
                <a:spcPts val="0"/>
              </a:spcAft>
              <a:buClr>
                <a:srgbClr val="4F81BD"/>
              </a:buClr>
              <a:buSzPts val="1800"/>
              <a:buFont typeface="Verdana"/>
              <a:buChar char="◗"/>
            </a:pPr>
            <a:r>
              <a:rPr lang="en-US" sz="2700">
                <a:solidFill>
                  <a:schemeClr val="dk1"/>
                </a:solidFill>
                <a:latin typeface="Arial"/>
                <a:ea typeface="Arial"/>
                <a:cs typeface="Arial"/>
                <a:sym typeface="Arial"/>
              </a:rPr>
              <a:t>Adding the vasoconstrictor epinephrine to the  local anesthetic, the rate of local anesthetic  diffusion and absorption is decreased</a:t>
            </a:r>
            <a:endParaRPr sz="2700">
              <a:solidFill>
                <a:schemeClr val="dk1"/>
              </a:solidFill>
              <a:latin typeface="Arial"/>
              <a:ea typeface="Arial"/>
              <a:cs typeface="Arial"/>
              <a:sym typeface="Arial"/>
            </a:endParaRPr>
          </a:p>
          <a:p>
            <a:pPr indent="0" lvl="0" marL="0" marR="0" rtl="0" algn="l">
              <a:lnSpc>
                <a:spcPct val="100000"/>
              </a:lnSpc>
              <a:spcBef>
                <a:spcPts val="10"/>
              </a:spcBef>
              <a:spcAft>
                <a:spcPts val="0"/>
              </a:spcAft>
              <a:buClr>
                <a:srgbClr val="4F81BD"/>
              </a:buClr>
              <a:buSzPts val="3500"/>
              <a:buFont typeface="Verdana"/>
              <a:buNone/>
            </a:pPr>
            <a:r>
              <a:t/>
            </a:r>
            <a:endParaRPr sz="3500">
              <a:solidFill>
                <a:schemeClr val="dk1"/>
              </a:solidFill>
              <a:latin typeface="Arial"/>
              <a:ea typeface="Arial"/>
              <a:cs typeface="Arial"/>
              <a:sym typeface="Arial"/>
            </a:endParaRPr>
          </a:p>
          <a:p>
            <a:pPr indent="-256540" lvl="0" marL="268605" marR="730250" rtl="0" algn="l">
              <a:lnSpc>
                <a:spcPct val="100000"/>
              </a:lnSpc>
              <a:spcBef>
                <a:spcPts val="5"/>
              </a:spcBef>
              <a:spcAft>
                <a:spcPts val="0"/>
              </a:spcAft>
              <a:buClr>
                <a:srgbClr val="4F81BD"/>
              </a:buClr>
              <a:buSzPts val="1800"/>
              <a:buFont typeface="Verdana"/>
              <a:buChar char="◗"/>
            </a:pPr>
            <a:r>
              <a:rPr lang="en-US" sz="2700">
                <a:solidFill>
                  <a:schemeClr val="dk1"/>
                </a:solidFill>
                <a:latin typeface="Arial"/>
                <a:ea typeface="Arial"/>
                <a:cs typeface="Arial"/>
                <a:sym typeface="Arial"/>
              </a:rPr>
              <a:t>This both minimizes systemic toxicity and  increases the duration of action</a:t>
            </a:r>
            <a:endParaRPr sz="2700">
              <a:solidFill>
                <a:schemeClr val="dk1"/>
              </a:solidFill>
              <a:latin typeface="Arial"/>
              <a:ea typeface="Arial"/>
              <a:cs typeface="Arial"/>
              <a:sym typeface="Arial"/>
            </a:endParaRPr>
          </a:p>
        </p:txBody>
      </p:sp>
      <p:sp>
        <p:nvSpPr>
          <p:cNvPr id="351" name="Google Shape;351;p56"/>
          <p:cNvSpPr/>
          <p:nvPr/>
        </p:nvSpPr>
        <p:spPr>
          <a:xfrm>
            <a:off x="214884" y="371856"/>
            <a:ext cx="5229606" cy="113614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57"/>
          <p:cNvSpPr txBox="1"/>
          <p:nvPr/>
        </p:nvSpPr>
        <p:spPr>
          <a:xfrm>
            <a:off x="0" y="685800"/>
            <a:ext cx="8891905" cy="5198858"/>
          </a:xfrm>
          <a:prstGeom prst="rect">
            <a:avLst/>
          </a:prstGeom>
          <a:noFill/>
          <a:ln>
            <a:noFill/>
          </a:ln>
        </p:spPr>
        <p:txBody>
          <a:bodyPr anchorCtr="0" anchor="t" bIns="0" lIns="0" spcFirstLastPara="1" rIns="0" wrap="square" tIns="58400">
            <a:spAutoFit/>
          </a:bodyPr>
          <a:lstStyle/>
          <a:p>
            <a:pPr indent="-256540" lvl="0" marL="268605" marR="770890" rtl="0" algn="l">
              <a:lnSpc>
                <a:spcPct val="108148"/>
              </a:lnSpc>
              <a:spcBef>
                <a:spcPts val="0"/>
              </a:spcBef>
              <a:spcAft>
                <a:spcPts val="0"/>
              </a:spcAft>
              <a:buClr>
                <a:srgbClr val="4F81BD"/>
              </a:buClr>
              <a:buSzPts val="1800"/>
              <a:buFont typeface="Verdana"/>
              <a:buChar char="◗"/>
            </a:pPr>
            <a:r>
              <a:rPr lang="en-US" sz="2700">
                <a:solidFill>
                  <a:schemeClr val="dk1"/>
                </a:solidFill>
                <a:latin typeface="Arial"/>
                <a:ea typeface="Arial"/>
                <a:cs typeface="Arial"/>
                <a:sym typeface="Arial"/>
              </a:rPr>
              <a:t>They are applied directly to the skin or mucous  membranes</a:t>
            </a:r>
            <a:endParaRPr sz="2700">
              <a:solidFill>
                <a:schemeClr val="dk1"/>
              </a:solidFill>
              <a:latin typeface="Arial"/>
              <a:ea typeface="Arial"/>
              <a:cs typeface="Arial"/>
              <a:sym typeface="Arial"/>
            </a:endParaRPr>
          </a:p>
          <a:p>
            <a:pPr indent="-256540" lvl="0" marL="268605" marR="0" rtl="0" algn="l">
              <a:lnSpc>
                <a:spcPct val="100000"/>
              </a:lnSpc>
              <a:spcBef>
                <a:spcPts val="30"/>
              </a:spcBef>
              <a:spcAft>
                <a:spcPts val="0"/>
              </a:spcAft>
              <a:buClr>
                <a:srgbClr val="4F81BD"/>
              </a:buClr>
              <a:buSzPts val="1800"/>
              <a:buFont typeface="Verdana"/>
              <a:buChar char="◗"/>
            </a:pPr>
            <a:r>
              <a:rPr lang="en-US" sz="2700">
                <a:solidFill>
                  <a:schemeClr val="dk1"/>
                </a:solidFill>
                <a:latin typeface="Arial"/>
                <a:ea typeface="Arial"/>
                <a:cs typeface="Arial"/>
                <a:sym typeface="Arial"/>
              </a:rPr>
              <a:t>Benzocaine is the major drug in this group</a:t>
            </a:r>
            <a:endParaRPr sz="2700">
              <a:solidFill>
                <a:schemeClr val="dk1"/>
              </a:solidFill>
              <a:latin typeface="Arial"/>
              <a:ea typeface="Arial"/>
              <a:cs typeface="Arial"/>
              <a:sym typeface="Arial"/>
            </a:endParaRPr>
          </a:p>
          <a:p>
            <a:pPr indent="-256540" lvl="0" marL="268605" marR="0" rtl="0" algn="l">
              <a:lnSpc>
                <a:spcPct val="100000"/>
              </a:lnSpc>
              <a:spcBef>
                <a:spcPts val="75"/>
              </a:spcBef>
              <a:spcAft>
                <a:spcPts val="0"/>
              </a:spcAft>
              <a:buClr>
                <a:srgbClr val="4F81BD"/>
              </a:buClr>
              <a:buSzPts val="1800"/>
              <a:buFont typeface="Verdana"/>
              <a:buChar char="◗"/>
            </a:pPr>
            <a:r>
              <a:rPr lang="en-US" sz="2700">
                <a:solidFill>
                  <a:schemeClr val="dk1"/>
                </a:solidFill>
                <a:latin typeface="Arial"/>
                <a:ea typeface="Arial"/>
                <a:cs typeface="Arial"/>
                <a:sym typeface="Arial"/>
              </a:rPr>
              <a:t>Lidocaine and tetracaine ca be used topically</a:t>
            </a:r>
            <a:endParaRPr sz="2700">
              <a:solidFill>
                <a:schemeClr val="dk1"/>
              </a:solidFill>
              <a:latin typeface="Arial"/>
              <a:ea typeface="Arial"/>
              <a:cs typeface="Arial"/>
              <a:sym typeface="Arial"/>
            </a:endParaRPr>
          </a:p>
          <a:p>
            <a:pPr indent="-256540" lvl="0" marL="268605" marR="5080" rtl="0" algn="l">
              <a:lnSpc>
                <a:spcPct val="108148"/>
              </a:lnSpc>
              <a:spcBef>
                <a:spcPts val="440"/>
              </a:spcBef>
              <a:spcAft>
                <a:spcPts val="0"/>
              </a:spcAft>
              <a:buClr>
                <a:srgbClr val="4F81BD"/>
              </a:buClr>
              <a:buSzPts val="1800"/>
              <a:buFont typeface="Verdana"/>
              <a:buChar char="◗"/>
            </a:pPr>
            <a:r>
              <a:rPr lang="en-US" sz="2700">
                <a:solidFill>
                  <a:schemeClr val="dk1"/>
                </a:solidFill>
                <a:latin typeface="Arial"/>
                <a:ea typeface="Arial"/>
                <a:cs typeface="Arial"/>
                <a:sym typeface="Arial"/>
              </a:rPr>
              <a:t>They are used to relieve or prevent pain from minor  burns, irritation, itching</a:t>
            </a:r>
            <a:endParaRPr sz="2700">
              <a:solidFill>
                <a:schemeClr val="dk1"/>
              </a:solidFill>
              <a:latin typeface="Arial"/>
              <a:ea typeface="Arial"/>
              <a:cs typeface="Arial"/>
              <a:sym typeface="Arial"/>
            </a:endParaRPr>
          </a:p>
          <a:p>
            <a:pPr indent="-256540" lvl="0" marL="268605" marR="974089" rtl="0" algn="l">
              <a:lnSpc>
                <a:spcPct val="108148"/>
              </a:lnSpc>
              <a:spcBef>
                <a:spcPts val="400"/>
              </a:spcBef>
              <a:spcAft>
                <a:spcPts val="0"/>
              </a:spcAft>
              <a:buClr>
                <a:srgbClr val="4F81BD"/>
              </a:buClr>
              <a:buSzPts val="1800"/>
              <a:buFont typeface="Verdana"/>
              <a:buChar char="◗"/>
            </a:pPr>
            <a:r>
              <a:rPr lang="en-US" sz="2700">
                <a:solidFill>
                  <a:schemeClr val="dk1"/>
                </a:solidFill>
                <a:latin typeface="Arial"/>
                <a:ea typeface="Arial"/>
                <a:cs typeface="Arial"/>
                <a:sym typeface="Arial"/>
              </a:rPr>
              <a:t>They are also used to numb an area before an  injection is given.</a:t>
            </a:r>
            <a:endParaRPr sz="2700">
              <a:solidFill>
                <a:schemeClr val="dk1"/>
              </a:solidFill>
              <a:latin typeface="Arial"/>
              <a:ea typeface="Arial"/>
              <a:cs typeface="Arial"/>
              <a:sym typeface="Arial"/>
            </a:endParaRPr>
          </a:p>
          <a:p>
            <a:pPr indent="-256540" lvl="0" marL="268605" marR="149860" rtl="0" algn="l">
              <a:lnSpc>
                <a:spcPct val="108148"/>
              </a:lnSpc>
              <a:spcBef>
                <a:spcPts val="385"/>
              </a:spcBef>
              <a:spcAft>
                <a:spcPts val="0"/>
              </a:spcAft>
              <a:buClr>
                <a:srgbClr val="4F81BD"/>
              </a:buClr>
              <a:buSzPts val="1800"/>
              <a:buFont typeface="Verdana"/>
              <a:buChar char="◗"/>
            </a:pPr>
            <a:r>
              <a:rPr lang="en-US" sz="2700">
                <a:solidFill>
                  <a:schemeClr val="dk1"/>
                </a:solidFill>
                <a:latin typeface="Arial"/>
                <a:ea typeface="Arial"/>
                <a:cs typeface="Arial"/>
                <a:sym typeface="Arial"/>
              </a:rPr>
              <a:t>Expected adverse effects involve skin irritation and  hypersensitivity reactions</a:t>
            </a:r>
            <a:br>
              <a:rPr lang="en-US" sz="2700">
                <a:solidFill>
                  <a:schemeClr val="dk1"/>
                </a:solidFill>
                <a:latin typeface="Arial"/>
                <a:ea typeface="Arial"/>
                <a:cs typeface="Arial"/>
                <a:sym typeface="Arial"/>
              </a:rPr>
            </a:br>
            <a:r>
              <a:rPr lang="en-US" sz="2700">
                <a:solidFill>
                  <a:schemeClr val="dk1"/>
                </a:solidFill>
                <a:latin typeface="Arial"/>
                <a:ea typeface="Arial"/>
                <a:cs typeface="Arial"/>
                <a:sym typeface="Arial"/>
              </a:rPr>
              <a:t>بعملوا نمنمة</a:t>
            </a:r>
            <a:endParaRPr/>
          </a:p>
          <a:p>
            <a:pPr indent="0" lvl="0" marL="12065" marR="149860" rtl="0" algn="l">
              <a:lnSpc>
                <a:spcPct val="108148"/>
              </a:lnSpc>
              <a:spcBef>
                <a:spcPts val="385"/>
              </a:spcBef>
              <a:spcAft>
                <a:spcPts val="0"/>
              </a:spcAft>
              <a:buNone/>
            </a:pPr>
            <a:r>
              <a:rPr lang="en-US" sz="2700">
                <a:solidFill>
                  <a:schemeClr val="dk1"/>
                </a:solidFill>
                <a:latin typeface="Arial"/>
                <a:ea typeface="Arial"/>
                <a:cs typeface="Arial"/>
                <a:sym typeface="Arial"/>
              </a:rPr>
              <a:t>Baby gel مش مع استخدامه لانه ممكن يوصل انسجة ما بدنا اياه يوصل الها بالكبار مش مشكلة يعني، للي ولادهم عم بسننوا </a:t>
            </a:r>
            <a:endParaRPr sz="2700">
              <a:solidFill>
                <a:schemeClr val="dk1"/>
              </a:solidFill>
              <a:latin typeface="Arial"/>
              <a:ea typeface="Arial"/>
              <a:cs typeface="Arial"/>
              <a:sym typeface="Arial"/>
            </a:endParaRPr>
          </a:p>
        </p:txBody>
      </p:sp>
      <p:sp>
        <p:nvSpPr>
          <p:cNvPr id="357" name="Google Shape;357;p57"/>
          <p:cNvSpPr/>
          <p:nvPr/>
        </p:nvSpPr>
        <p:spPr>
          <a:xfrm>
            <a:off x="0" y="0"/>
            <a:ext cx="5761482" cy="113614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2"/>
          <p:cNvSpPr txBox="1"/>
          <p:nvPr>
            <p:ph type="title"/>
          </p:nvPr>
        </p:nvSpPr>
        <p:spPr>
          <a:xfrm>
            <a:off x="188468" y="1353819"/>
            <a:ext cx="8519795" cy="3890809"/>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lang="en-US" sz="2800"/>
              <a:t>Choice of anesthetic drugs are made to provide  safe and efficient anesthesia based on the </a:t>
            </a:r>
            <a:r>
              <a:rPr lang="en-US" sz="2800">
                <a:solidFill>
                  <a:srgbClr val="FF0000"/>
                </a:solidFill>
              </a:rPr>
              <a:t>nature  of the surgical </a:t>
            </a:r>
            <a:r>
              <a:rPr lang="en-US" sz="2800"/>
              <a:t>or </a:t>
            </a:r>
            <a:r>
              <a:rPr lang="en-US" sz="2800">
                <a:solidFill>
                  <a:srgbClr val="FF0000"/>
                </a:solidFill>
              </a:rPr>
              <a:t>diagnostic procedures</a:t>
            </a:r>
            <a:r>
              <a:rPr lang="en-US" sz="2800"/>
              <a:t> and  </a:t>
            </a:r>
            <a:r>
              <a:rPr lang="en-US" sz="2800">
                <a:solidFill>
                  <a:srgbClr val="FF0000"/>
                </a:solidFill>
              </a:rPr>
              <a:t>patient’s physiologic</a:t>
            </a:r>
            <a:r>
              <a:rPr lang="en-US" sz="2800"/>
              <a:t>, </a:t>
            </a:r>
            <a:r>
              <a:rPr lang="en-US" sz="2800">
                <a:solidFill>
                  <a:srgbClr val="FF0000"/>
                </a:solidFill>
              </a:rPr>
              <a:t>pathologic</a:t>
            </a:r>
            <a:r>
              <a:rPr lang="en-US" sz="2800"/>
              <a:t> and  </a:t>
            </a:r>
            <a:r>
              <a:rPr lang="en-US" sz="2800">
                <a:solidFill>
                  <a:srgbClr val="FF0000"/>
                </a:solidFill>
              </a:rPr>
              <a:t>pharmacologic state</a:t>
            </a:r>
            <a:br>
              <a:rPr lang="en-US" sz="2800">
                <a:solidFill>
                  <a:srgbClr val="FF0000"/>
                </a:solidFill>
              </a:rPr>
            </a:br>
            <a:br>
              <a:rPr lang="en-US" sz="2800">
                <a:solidFill>
                  <a:srgbClr val="FF0000"/>
                </a:solidFill>
              </a:rPr>
            </a:br>
            <a:r>
              <a:rPr lang="en-US" sz="2800">
                <a:solidFill>
                  <a:srgbClr val="FF0000"/>
                </a:solidFill>
              </a:rPr>
              <a:t>التخدير بنزل من نبض القلب </a:t>
            </a:r>
            <a:br>
              <a:rPr lang="en-US" sz="2800">
                <a:solidFill>
                  <a:srgbClr val="FF0000"/>
                </a:solidFill>
              </a:rPr>
            </a:br>
            <a:r>
              <a:rPr lang="en-US" sz="2800">
                <a:solidFill>
                  <a:srgbClr val="FF0000"/>
                </a:solidFill>
              </a:rPr>
              <a:t>اذا المريض بوخذ مميعات للدم لازم نوقفها قبل العملية بأيام </a:t>
            </a:r>
            <a:br>
              <a:rPr lang="en-US" sz="2800">
                <a:solidFill>
                  <a:srgbClr val="FF0000"/>
                </a:solidFill>
              </a:rPr>
            </a:br>
            <a:r>
              <a:rPr lang="en-US" sz="2800">
                <a:solidFill>
                  <a:srgbClr val="FF0000"/>
                </a:solidFill>
              </a:rPr>
              <a:t>ومستحيل يعملوا العملية-فبتم تأجيل العملية</a:t>
            </a:r>
            <a:endParaRPr sz="2800">
              <a:solidFill>
                <a:srgbClr val="FF0000"/>
              </a:solidFill>
            </a:endParaRPr>
          </a:p>
        </p:txBody>
      </p:sp>
      <p:sp>
        <p:nvSpPr>
          <p:cNvPr id="85" name="Google Shape;85;p12"/>
          <p:cNvSpPr/>
          <p:nvPr/>
        </p:nvSpPr>
        <p:spPr>
          <a:xfrm>
            <a:off x="0" y="51815"/>
            <a:ext cx="7200138" cy="1590293"/>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descr="Screen Shot 2021-03-24 at 9.40.43 AM.png" id="90" name="Google Shape;90;p13"/>
          <p:cNvPicPr preferRelativeResize="0"/>
          <p:nvPr/>
        </p:nvPicPr>
        <p:blipFill rotWithShape="1">
          <a:blip r:embed="rId3">
            <a:alphaModFix/>
          </a:blip>
          <a:srcRect b="0" l="1747" r="0" t="11066"/>
          <a:stretch/>
        </p:blipFill>
        <p:spPr>
          <a:xfrm>
            <a:off x="1676400" y="152400"/>
            <a:ext cx="5820536" cy="609901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4"/>
          <p:cNvSpPr txBox="1"/>
          <p:nvPr/>
        </p:nvSpPr>
        <p:spPr>
          <a:xfrm>
            <a:off x="188468" y="1310117"/>
            <a:ext cx="4729480" cy="4032885"/>
          </a:xfrm>
          <a:prstGeom prst="rect">
            <a:avLst/>
          </a:prstGeom>
          <a:noFill/>
          <a:ln>
            <a:noFill/>
          </a:ln>
        </p:spPr>
        <p:txBody>
          <a:bodyPr anchorCtr="0" anchor="t" bIns="0" lIns="0" spcFirstLastPara="1" rIns="0" wrap="square" tIns="57775">
            <a:spAutoFit/>
          </a:bodyPr>
          <a:lstStyle/>
          <a:p>
            <a:pPr indent="-256540" lvl="0" marL="268605" marR="0" rtl="0" algn="l">
              <a:lnSpc>
                <a:spcPct val="100000"/>
              </a:lnSpc>
              <a:spcBef>
                <a:spcPts val="0"/>
              </a:spcBef>
              <a:spcAft>
                <a:spcPts val="0"/>
              </a:spcAft>
              <a:buClr>
                <a:srgbClr val="9BBB59"/>
              </a:buClr>
              <a:buSzPts val="1800"/>
              <a:buFont typeface="Georgia"/>
              <a:buChar char="•"/>
            </a:pPr>
            <a:r>
              <a:rPr lang="en-US" sz="2700">
                <a:solidFill>
                  <a:schemeClr val="dk1"/>
                </a:solidFill>
                <a:latin typeface="Arial"/>
                <a:ea typeface="Arial"/>
                <a:cs typeface="Arial"/>
                <a:sym typeface="Arial"/>
              </a:rPr>
              <a:t>2 factors are important</a:t>
            </a:r>
            <a:endParaRPr sz="2700">
              <a:solidFill>
                <a:schemeClr val="dk1"/>
              </a:solidFill>
              <a:latin typeface="Arial"/>
              <a:ea typeface="Arial"/>
              <a:cs typeface="Arial"/>
              <a:sym typeface="Arial"/>
            </a:endParaRPr>
          </a:p>
          <a:p>
            <a:pPr indent="-400050" lvl="1" marL="713740" marR="0" rtl="0" algn="l">
              <a:lnSpc>
                <a:spcPct val="100000"/>
              </a:lnSpc>
              <a:spcBef>
                <a:spcPts val="330"/>
              </a:spcBef>
              <a:spcAft>
                <a:spcPts val="0"/>
              </a:spcAft>
              <a:buClr>
                <a:schemeClr val="dk1"/>
              </a:buClr>
              <a:buSzPts val="2500"/>
              <a:buFont typeface="Arial"/>
              <a:buAutoNum type="arabicPeriod"/>
            </a:pPr>
            <a:r>
              <a:rPr b="0" i="0" lang="en-US" sz="2500" u="none" cap="none" strike="noStrike">
                <a:solidFill>
                  <a:schemeClr val="dk1"/>
                </a:solidFill>
                <a:latin typeface="Arial"/>
                <a:ea typeface="Arial"/>
                <a:cs typeface="Arial"/>
                <a:sym typeface="Arial"/>
              </a:rPr>
              <a:t>Status of organ system</a:t>
            </a:r>
            <a:endParaRPr b="0" i="0" sz="2500" u="none" cap="none" strike="noStrike">
              <a:solidFill>
                <a:schemeClr val="dk1"/>
              </a:solidFill>
              <a:latin typeface="Arial"/>
              <a:ea typeface="Arial"/>
              <a:cs typeface="Arial"/>
              <a:sym typeface="Arial"/>
            </a:endParaRPr>
          </a:p>
          <a:p>
            <a:pPr indent="-220345" lvl="2" marL="826769" marR="0" rtl="0" algn="l">
              <a:lnSpc>
                <a:spcPct val="100000"/>
              </a:lnSpc>
              <a:spcBef>
                <a:spcPts val="445"/>
              </a:spcBef>
              <a:spcAft>
                <a:spcPts val="0"/>
              </a:spcAft>
              <a:buClr>
                <a:srgbClr val="C0504D"/>
              </a:buClr>
              <a:buSzPts val="2200"/>
              <a:buFont typeface="Arial"/>
              <a:buChar char="•"/>
            </a:pPr>
            <a:r>
              <a:rPr b="0" i="0" lang="en-US" sz="2200" u="none" cap="none" strike="noStrike">
                <a:solidFill>
                  <a:schemeClr val="dk1"/>
                </a:solidFill>
                <a:latin typeface="Arial"/>
                <a:ea typeface="Arial"/>
                <a:cs typeface="Arial"/>
                <a:sym typeface="Arial"/>
              </a:rPr>
              <a:t>Cardiovascular system</a:t>
            </a:r>
            <a:endParaRPr b="0" i="0" sz="2200" u="none" cap="none" strike="noStrike">
              <a:solidFill>
                <a:schemeClr val="dk1"/>
              </a:solidFill>
              <a:latin typeface="Arial"/>
              <a:ea typeface="Arial"/>
              <a:cs typeface="Arial"/>
              <a:sym typeface="Arial"/>
            </a:endParaRPr>
          </a:p>
          <a:p>
            <a:pPr indent="-220345" lvl="2" marL="826769" marR="0" rtl="0" algn="l">
              <a:lnSpc>
                <a:spcPct val="100000"/>
              </a:lnSpc>
              <a:spcBef>
                <a:spcPts val="395"/>
              </a:spcBef>
              <a:spcAft>
                <a:spcPts val="0"/>
              </a:spcAft>
              <a:buClr>
                <a:srgbClr val="C0504D"/>
              </a:buClr>
              <a:buSzPts val="2200"/>
              <a:buFont typeface="Arial"/>
              <a:buChar char="•"/>
            </a:pPr>
            <a:r>
              <a:rPr b="0" i="0" lang="en-US" sz="2200" u="none" cap="none" strike="noStrike">
                <a:solidFill>
                  <a:schemeClr val="dk1"/>
                </a:solidFill>
                <a:latin typeface="Arial"/>
                <a:ea typeface="Arial"/>
                <a:cs typeface="Arial"/>
                <a:sym typeface="Arial"/>
              </a:rPr>
              <a:t>Respiratory system</a:t>
            </a:r>
            <a:endParaRPr b="0" i="0" sz="2200" u="none" cap="none" strike="noStrike">
              <a:solidFill>
                <a:schemeClr val="dk1"/>
              </a:solidFill>
              <a:latin typeface="Arial"/>
              <a:ea typeface="Arial"/>
              <a:cs typeface="Arial"/>
              <a:sym typeface="Arial"/>
            </a:endParaRPr>
          </a:p>
          <a:p>
            <a:pPr indent="-220345" lvl="2" marL="826769" marR="0" rtl="0" algn="l">
              <a:lnSpc>
                <a:spcPct val="100000"/>
              </a:lnSpc>
              <a:spcBef>
                <a:spcPts val="405"/>
              </a:spcBef>
              <a:spcAft>
                <a:spcPts val="0"/>
              </a:spcAft>
              <a:buClr>
                <a:srgbClr val="C0504D"/>
              </a:buClr>
              <a:buSzPts val="2200"/>
              <a:buFont typeface="Arial"/>
              <a:buChar char="•"/>
            </a:pPr>
            <a:r>
              <a:rPr b="0" i="0" lang="en-US" sz="2200" u="none" cap="none" strike="noStrike">
                <a:solidFill>
                  <a:schemeClr val="dk1"/>
                </a:solidFill>
                <a:latin typeface="Arial"/>
                <a:ea typeface="Arial"/>
                <a:cs typeface="Arial"/>
                <a:sym typeface="Arial"/>
              </a:rPr>
              <a:t>Liver and kidney</a:t>
            </a:r>
            <a:endParaRPr b="0" i="0" sz="2200" u="none" cap="none" strike="noStrike">
              <a:solidFill>
                <a:schemeClr val="dk1"/>
              </a:solidFill>
              <a:latin typeface="Arial"/>
              <a:ea typeface="Arial"/>
              <a:cs typeface="Arial"/>
              <a:sym typeface="Arial"/>
            </a:endParaRPr>
          </a:p>
          <a:p>
            <a:pPr indent="-220345" lvl="2" marL="826769" marR="0" rtl="0" algn="l">
              <a:lnSpc>
                <a:spcPct val="100000"/>
              </a:lnSpc>
              <a:spcBef>
                <a:spcPts val="400"/>
              </a:spcBef>
              <a:spcAft>
                <a:spcPts val="0"/>
              </a:spcAft>
              <a:buClr>
                <a:srgbClr val="C0504D"/>
              </a:buClr>
              <a:buSzPts val="2200"/>
              <a:buFont typeface="Arial"/>
              <a:buChar char="•"/>
            </a:pPr>
            <a:r>
              <a:rPr b="0" i="0" lang="en-US" sz="2200" u="none" cap="none" strike="noStrike">
                <a:solidFill>
                  <a:schemeClr val="dk1"/>
                </a:solidFill>
                <a:latin typeface="Arial"/>
                <a:ea typeface="Arial"/>
                <a:cs typeface="Arial"/>
                <a:sym typeface="Arial"/>
              </a:rPr>
              <a:t>Nervous system</a:t>
            </a:r>
            <a:endParaRPr b="0" i="0" sz="2200" u="none" cap="none" strike="noStrike">
              <a:solidFill>
                <a:schemeClr val="dk1"/>
              </a:solidFill>
              <a:latin typeface="Arial"/>
              <a:ea typeface="Arial"/>
              <a:cs typeface="Arial"/>
              <a:sym typeface="Arial"/>
            </a:endParaRPr>
          </a:p>
          <a:p>
            <a:pPr indent="-220345" lvl="2" marL="826769" marR="0" rtl="0" algn="l">
              <a:lnSpc>
                <a:spcPct val="100000"/>
              </a:lnSpc>
              <a:spcBef>
                <a:spcPts val="400"/>
              </a:spcBef>
              <a:spcAft>
                <a:spcPts val="0"/>
              </a:spcAft>
              <a:buClr>
                <a:srgbClr val="C0504D"/>
              </a:buClr>
              <a:buSzPts val="2200"/>
              <a:buFont typeface="Arial"/>
              <a:buChar char="•"/>
            </a:pPr>
            <a:r>
              <a:rPr b="0" i="0" lang="en-US" sz="2200" u="none" cap="none" strike="noStrike">
                <a:solidFill>
                  <a:schemeClr val="dk1"/>
                </a:solidFill>
                <a:latin typeface="Arial"/>
                <a:ea typeface="Arial"/>
                <a:cs typeface="Arial"/>
                <a:sym typeface="Arial"/>
              </a:rPr>
              <a:t>Pregnancy</a:t>
            </a:r>
            <a:endParaRPr b="0" i="0" sz="2200" u="none" cap="none" strike="noStrike">
              <a:solidFill>
                <a:schemeClr val="dk1"/>
              </a:solidFill>
              <a:latin typeface="Arial"/>
              <a:ea typeface="Arial"/>
              <a:cs typeface="Arial"/>
              <a:sym typeface="Arial"/>
            </a:endParaRPr>
          </a:p>
          <a:p>
            <a:pPr indent="-400050" lvl="1" marL="713740" marR="0" rtl="0" algn="l">
              <a:lnSpc>
                <a:spcPct val="100000"/>
              </a:lnSpc>
              <a:spcBef>
                <a:spcPts val="254"/>
              </a:spcBef>
              <a:spcAft>
                <a:spcPts val="0"/>
              </a:spcAft>
              <a:buClr>
                <a:schemeClr val="dk1"/>
              </a:buClr>
              <a:buSzPts val="2500"/>
              <a:buFont typeface="Arial"/>
              <a:buAutoNum type="arabicPeriod"/>
            </a:pPr>
            <a:r>
              <a:rPr b="0" i="0" lang="en-US" sz="2500" u="none" cap="none" strike="noStrike">
                <a:solidFill>
                  <a:schemeClr val="dk1"/>
                </a:solidFill>
                <a:latin typeface="Arial"/>
                <a:ea typeface="Arial"/>
                <a:cs typeface="Arial"/>
                <a:sym typeface="Arial"/>
              </a:rPr>
              <a:t>Concomitant use of drugs</a:t>
            </a:r>
            <a:endParaRPr b="0" i="0" sz="2500" u="none" cap="none" strike="noStrike">
              <a:solidFill>
                <a:schemeClr val="dk1"/>
              </a:solidFill>
              <a:latin typeface="Arial"/>
              <a:ea typeface="Arial"/>
              <a:cs typeface="Arial"/>
              <a:sym typeface="Arial"/>
            </a:endParaRPr>
          </a:p>
          <a:p>
            <a:pPr indent="-220345" lvl="2" marL="826769" marR="0" rtl="0" algn="l">
              <a:lnSpc>
                <a:spcPct val="100000"/>
              </a:lnSpc>
              <a:spcBef>
                <a:spcPts val="445"/>
              </a:spcBef>
              <a:spcAft>
                <a:spcPts val="0"/>
              </a:spcAft>
              <a:buClr>
                <a:srgbClr val="C0504D"/>
              </a:buClr>
              <a:buSzPts val="2200"/>
              <a:buFont typeface="Arial"/>
              <a:buChar char="•"/>
            </a:pPr>
            <a:r>
              <a:rPr b="0" i="0" lang="en-US" sz="2200" u="none" cap="none" strike="noStrike">
                <a:solidFill>
                  <a:schemeClr val="dk1"/>
                </a:solidFill>
                <a:latin typeface="Arial"/>
                <a:ea typeface="Arial"/>
                <a:cs typeface="Arial"/>
                <a:sym typeface="Arial"/>
              </a:rPr>
              <a:t>Multiple adjunct agents</a:t>
            </a:r>
            <a:endParaRPr b="0" i="0" sz="2200" u="none" cap="none" strike="noStrike">
              <a:solidFill>
                <a:schemeClr val="dk1"/>
              </a:solidFill>
              <a:latin typeface="Arial"/>
              <a:ea typeface="Arial"/>
              <a:cs typeface="Arial"/>
              <a:sym typeface="Arial"/>
            </a:endParaRPr>
          </a:p>
          <a:p>
            <a:pPr indent="-220345" lvl="2" marL="826769" marR="0" rtl="0" algn="l">
              <a:lnSpc>
                <a:spcPct val="100000"/>
              </a:lnSpc>
              <a:spcBef>
                <a:spcPts val="405"/>
              </a:spcBef>
              <a:spcAft>
                <a:spcPts val="0"/>
              </a:spcAft>
              <a:buClr>
                <a:srgbClr val="C0504D"/>
              </a:buClr>
              <a:buSzPts val="2200"/>
              <a:buFont typeface="Arial"/>
              <a:buChar char="•"/>
            </a:pPr>
            <a:r>
              <a:rPr b="0" i="0" lang="en-US" sz="2200" u="none" cap="none" strike="noStrike">
                <a:solidFill>
                  <a:schemeClr val="dk1"/>
                </a:solidFill>
                <a:latin typeface="Arial"/>
                <a:ea typeface="Arial"/>
                <a:cs typeface="Arial"/>
                <a:sym typeface="Arial"/>
              </a:rPr>
              <a:t>Nonanesthetic drugs</a:t>
            </a:r>
            <a:endParaRPr b="0" i="0" sz="2200" u="none" cap="none" strike="noStrike">
              <a:solidFill>
                <a:schemeClr val="dk1"/>
              </a:solidFill>
              <a:latin typeface="Arial"/>
              <a:ea typeface="Arial"/>
              <a:cs typeface="Arial"/>
              <a:sym typeface="Arial"/>
            </a:endParaRPr>
          </a:p>
        </p:txBody>
      </p:sp>
      <p:sp>
        <p:nvSpPr>
          <p:cNvPr id="96" name="Google Shape;96;p14"/>
          <p:cNvSpPr/>
          <p:nvPr/>
        </p:nvSpPr>
        <p:spPr>
          <a:xfrm>
            <a:off x="0" y="51815"/>
            <a:ext cx="7200138" cy="1590293"/>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5"/>
          <p:cNvSpPr txBox="1"/>
          <p:nvPr/>
        </p:nvSpPr>
        <p:spPr>
          <a:xfrm>
            <a:off x="304800" y="1364741"/>
            <a:ext cx="8817864" cy="4605748"/>
          </a:xfrm>
          <a:prstGeom prst="rect">
            <a:avLst/>
          </a:prstGeom>
          <a:noFill/>
          <a:ln>
            <a:noFill/>
          </a:ln>
        </p:spPr>
        <p:txBody>
          <a:bodyPr anchorCtr="0" anchor="t" bIns="0" lIns="0" spcFirstLastPara="1" rIns="0" wrap="square" tIns="57775">
            <a:spAutoFit/>
          </a:bodyPr>
          <a:lstStyle/>
          <a:p>
            <a:pPr indent="-256540" lvl="0" marL="268605" marR="0" rtl="0" algn="l">
              <a:lnSpc>
                <a:spcPct val="100000"/>
              </a:lnSpc>
              <a:spcBef>
                <a:spcPts val="0"/>
              </a:spcBef>
              <a:spcAft>
                <a:spcPts val="0"/>
              </a:spcAft>
              <a:buClr>
                <a:srgbClr val="4F81BD"/>
              </a:buClr>
              <a:buSzPts val="1900"/>
              <a:buFont typeface="Verdana"/>
              <a:buChar char="◗"/>
            </a:pPr>
            <a:r>
              <a:rPr lang="en-US" sz="2800">
                <a:solidFill>
                  <a:schemeClr val="dk1"/>
                </a:solidFill>
                <a:latin typeface="Arial"/>
                <a:ea typeface="Arial"/>
                <a:cs typeface="Arial"/>
                <a:sym typeface="Arial"/>
              </a:rPr>
              <a:t>Cardiovascular system:</a:t>
            </a:r>
            <a:endParaRPr sz="2800">
              <a:solidFill>
                <a:schemeClr val="dk1"/>
              </a:solidFill>
              <a:latin typeface="Arial"/>
              <a:ea typeface="Arial"/>
              <a:cs typeface="Arial"/>
              <a:sym typeface="Arial"/>
            </a:endParaRPr>
          </a:p>
          <a:p>
            <a:pPr indent="-247015" lvl="0" marL="561340" marR="1413510" rtl="0" algn="l">
              <a:lnSpc>
                <a:spcPct val="100000"/>
              </a:lnSpc>
              <a:spcBef>
                <a:spcPts val="325"/>
              </a:spcBef>
              <a:spcAft>
                <a:spcPts val="0"/>
              </a:spcAft>
              <a:buNone/>
            </a:pPr>
            <a:r>
              <a:rPr lang="en-US" sz="2600">
                <a:solidFill>
                  <a:srgbClr val="4F81BD"/>
                </a:solidFill>
                <a:latin typeface="Georgia"/>
                <a:ea typeface="Georgia"/>
                <a:cs typeface="Georgia"/>
                <a:sym typeface="Georgia"/>
              </a:rPr>
              <a:t>▫	</a:t>
            </a:r>
            <a:r>
              <a:rPr lang="en-US" sz="2600">
                <a:solidFill>
                  <a:schemeClr val="dk1"/>
                </a:solidFill>
                <a:latin typeface="Arial"/>
                <a:ea typeface="Arial"/>
                <a:cs typeface="Arial"/>
                <a:sym typeface="Arial"/>
              </a:rPr>
              <a:t>Anesthetic agents suppress cardiovascular  functions.</a:t>
            </a:r>
            <a:endParaRPr sz="2600">
              <a:solidFill>
                <a:schemeClr val="dk1"/>
              </a:solidFill>
              <a:latin typeface="Arial"/>
              <a:ea typeface="Arial"/>
              <a:cs typeface="Arial"/>
              <a:sym typeface="Arial"/>
            </a:endParaRPr>
          </a:p>
          <a:p>
            <a:pPr indent="-247015" lvl="0" marL="561340" marR="68580" rtl="0" algn="l">
              <a:lnSpc>
                <a:spcPct val="100000"/>
              </a:lnSpc>
              <a:spcBef>
                <a:spcPts val="300"/>
              </a:spcBef>
              <a:spcAft>
                <a:spcPts val="0"/>
              </a:spcAft>
              <a:buNone/>
            </a:pPr>
            <a:r>
              <a:rPr lang="en-US" sz="2600">
                <a:solidFill>
                  <a:srgbClr val="4F81BD"/>
                </a:solidFill>
                <a:latin typeface="Georgia"/>
                <a:ea typeface="Georgia"/>
                <a:cs typeface="Georgia"/>
                <a:sym typeface="Georgia"/>
              </a:rPr>
              <a:t>▫	</a:t>
            </a:r>
            <a:r>
              <a:rPr lang="en-US" sz="2600">
                <a:solidFill>
                  <a:schemeClr val="dk1"/>
                </a:solidFill>
                <a:latin typeface="Arial"/>
                <a:ea typeface="Arial"/>
                <a:cs typeface="Arial"/>
                <a:sym typeface="Arial"/>
              </a:rPr>
              <a:t>Ischemic injury to tissues may follow reduced  perfusion pressure if a hypotensive episode occurs  during anesthesia, treatment with vasoactive  substances may be necessary</a:t>
            </a:r>
            <a:endParaRPr sz="2600">
              <a:solidFill>
                <a:schemeClr val="dk1"/>
              </a:solidFill>
              <a:latin typeface="Arial"/>
              <a:ea typeface="Arial"/>
              <a:cs typeface="Arial"/>
              <a:sym typeface="Arial"/>
            </a:endParaRPr>
          </a:p>
          <a:p>
            <a:pPr indent="-247015" lvl="0" marL="561340" marR="5080" rtl="0" algn="l">
              <a:lnSpc>
                <a:spcPct val="100000"/>
              </a:lnSpc>
              <a:spcBef>
                <a:spcPts val="300"/>
              </a:spcBef>
              <a:spcAft>
                <a:spcPts val="0"/>
              </a:spcAft>
              <a:buNone/>
            </a:pPr>
            <a:r>
              <a:rPr lang="en-US" sz="2600">
                <a:solidFill>
                  <a:srgbClr val="4F81BD"/>
                </a:solidFill>
                <a:latin typeface="Georgia"/>
                <a:ea typeface="Georgia"/>
                <a:cs typeface="Georgia"/>
                <a:sym typeface="Georgia"/>
              </a:rPr>
              <a:t>▫	</a:t>
            </a:r>
            <a:r>
              <a:rPr lang="en-US" sz="2600">
                <a:solidFill>
                  <a:schemeClr val="dk1"/>
                </a:solidFill>
                <a:latin typeface="Arial"/>
                <a:ea typeface="Arial"/>
                <a:cs typeface="Arial"/>
                <a:sym typeface="Arial"/>
              </a:rPr>
              <a:t>Some anesthetics like </a:t>
            </a:r>
            <a:r>
              <a:rPr lang="en-US" sz="2600">
                <a:solidFill>
                  <a:srgbClr val="FF0000"/>
                </a:solidFill>
                <a:latin typeface="Arial"/>
                <a:ea typeface="Arial"/>
                <a:cs typeface="Arial"/>
                <a:sym typeface="Arial"/>
              </a:rPr>
              <a:t>halothane-الكتاب مش ذاكره لانه بأمريكا وقفوه ولكن عندنا اعتقد لساته موجود</a:t>
            </a:r>
            <a:r>
              <a:rPr lang="en-US" sz="2600">
                <a:solidFill>
                  <a:schemeClr val="dk1"/>
                </a:solidFill>
                <a:latin typeface="Arial"/>
                <a:ea typeface="Arial"/>
                <a:cs typeface="Arial"/>
                <a:sym typeface="Arial"/>
              </a:rPr>
              <a:t> sensitize the heart  to arrhythmogenic effects of sympathomimetics</a:t>
            </a:r>
            <a:endParaRPr sz="2600">
              <a:solidFill>
                <a:schemeClr val="dk1"/>
              </a:solidFill>
              <a:latin typeface="Arial"/>
              <a:ea typeface="Arial"/>
              <a:cs typeface="Arial"/>
              <a:sym typeface="Arial"/>
            </a:endParaRPr>
          </a:p>
        </p:txBody>
      </p:sp>
      <p:sp>
        <p:nvSpPr>
          <p:cNvPr id="102" name="Google Shape;102;p15"/>
          <p:cNvSpPr/>
          <p:nvPr/>
        </p:nvSpPr>
        <p:spPr>
          <a:xfrm>
            <a:off x="167132" y="228600"/>
            <a:ext cx="6900672" cy="113614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