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6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6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6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6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6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6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7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7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7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7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7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7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7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7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7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7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8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8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8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8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8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8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8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8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8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8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9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9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9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9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9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9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88468" y="1464309"/>
            <a:ext cx="2108835" cy="513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333E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88468" y="2380614"/>
            <a:ext cx="7442834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88468" y="1464309"/>
            <a:ext cx="2108835" cy="513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333E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188468" y="1464309"/>
            <a:ext cx="2108835" cy="513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333E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99275" y="5944933"/>
            <a:ext cx="4897755" cy="913130"/>
          </a:xfrm>
          <a:custGeom>
            <a:rect b="b" l="l" r="r" t="t"/>
            <a:pathLst>
              <a:path extrusionOk="0" h="913129" w="4897755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extrusionOk="0" h="913129" w="4897755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A9C5E9">
              <a:alpha val="3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85711" y="5939015"/>
            <a:ext cx="3651885" cy="919480"/>
          </a:xfrm>
          <a:custGeom>
            <a:rect b="b" l="l" r="r" t="t"/>
            <a:pathLst>
              <a:path extrusionOk="0" h="919479" w="3651885">
                <a:moveTo>
                  <a:pt x="0" y="0"/>
                </a:moveTo>
                <a:lnTo>
                  <a:pt x="7924" y="6349"/>
                </a:lnTo>
                <a:lnTo>
                  <a:pt x="2868865" y="918981"/>
                </a:lnTo>
                <a:lnTo>
                  <a:pt x="3651879" y="918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88468" y="1464309"/>
            <a:ext cx="2108835" cy="513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33E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88468" y="2380614"/>
            <a:ext cx="7442834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Relationship Id="rId4" Type="http://schemas.openxmlformats.org/officeDocument/2006/relationships/image" Target="../media/image3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8.png"/><Relationship Id="rId4" Type="http://schemas.openxmlformats.org/officeDocument/2006/relationships/image" Target="../media/image6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6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3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3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2.png"/><Relationship Id="rId4" Type="http://schemas.openxmlformats.org/officeDocument/2006/relationships/image" Target="../media/image8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0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0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4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7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7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77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89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86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>
            <a:off x="0" y="4953000"/>
            <a:ext cx="9144381" cy="1904998"/>
            <a:chOff x="0" y="4953000"/>
            <a:chExt cx="9144381" cy="1904998"/>
          </a:xfrm>
        </p:grpSpPr>
        <p:sp>
          <p:nvSpPr>
            <p:cNvPr id="48" name="Google Shape;48;p7"/>
            <p:cNvSpPr/>
            <p:nvPr/>
          </p:nvSpPr>
          <p:spPr>
            <a:xfrm>
              <a:off x="1687576" y="4953000"/>
              <a:ext cx="7456805" cy="488315"/>
            </a:xfrm>
            <a:custGeom>
              <a:rect b="b" l="l" r="r" t="t"/>
              <a:pathLst>
                <a:path extrusionOk="0" h="488314" w="7456805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A9C5E9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111347" y="5237734"/>
              <a:ext cx="9032875" cy="788670"/>
            </a:xfrm>
            <a:custGeom>
              <a:rect b="b" l="l" r="r" t="t"/>
              <a:pathLst>
                <a:path extrusionOk="0" h="788670" w="9032875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0" y="4991888"/>
              <a:ext cx="9143999" cy="80209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/>
          <p:nvPr/>
        </p:nvSpPr>
        <p:spPr>
          <a:xfrm>
            <a:off x="2816351" y="2850861"/>
            <a:ext cx="5532120" cy="6386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188468" y="1465834"/>
            <a:ext cx="8753475" cy="3830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normal post-absorptive period, low basal  levels of circulating insulin are maintained through  constant β-cell secretion which suppresses  lipolysis, proteolysis, and glycogenolysis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445769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burst of insulin secretion occurs within 2  minutes after a meal, in response to transient  increases in circulating glucose and amino acids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0891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lasts for up to 15 minutes and is followed by  the postprandial secretion of insulin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188468" y="1465834"/>
            <a:ext cx="8679180" cy="341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non-functional β cells in T1DM can neither  maintain a basal secretion level of insulin nor  respond to variations in circulating fuels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536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development and progression of neuropathy,  nephropathy, and retinopathy are directly related  to the extent of glycemic control (measured as  blood levels of glucose and/or HbA1c)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213359" y="370331"/>
            <a:ext cx="6685788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188468" y="1260094"/>
            <a:ext cx="8818245" cy="4102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56539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diabetic cases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5080" rtl="0" algn="l">
              <a:lnSpc>
                <a:spcPct val="90100"/>
              </a:lnSpc>
              <a:spcBef>
                <a:spcPts val="39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Influenced by genetic factors, aging, obesity, and peripheral  insulin resistance, rather than autoimmune processes or  viruses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414019" rtl="0" algn="l">
              <a:lnSpc>
                <a:spcPct val="107826"/>
              </a:lnSpc>
              <a:spcBef>
                <a:spcPts val="45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metabolic alterations observed are milder than those  described for type 1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long-term clinical consequences can be as devastating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686435" rtl="0" algn="l">
              <a:lnSpc>
                <a:spcPct val="107826"/>
              </a:lnSpc>
              <a:spcBef>
                <a:spcPts val="434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pancreas retains some β-cell function, but variable  insulin secretion is insufficient to maintain glucose  homeostasis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244475" rtl="0" algn="l">
              <a:lnSpc>
                <a:spcPct val="10826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Frequently accompanied by the lack of sensitivity of target  organs to either endogenous or exogenous insulin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213359" y="370331"/>
            <a:ext cx="486156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12268" y="1226566"/>
            <a:ext cx="8808720" cy="4369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25">
            <a:spAutoFit/>
          </a:bodyPr>
          <a:lstStyle/>
          <a:p>
            <a:pPr indent="-256540" lvl="0" marL="268605" marR="8255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pancreas retains some β-cell function, but variable  insulin secretion is insufficient to maintain glucose  homeostasis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96000"/>
              </a:lnSpc>
              <a:spcBef>
                <a:spcPts val="3204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β-cell mass may become gradually reduced in type  2 diabetes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74625" rtl="0" algn="l">
              <a:lnSpc>
                <a:spcPct val="96000"/>
              </a:lnSpc>
              <a:spcBef>
                <a:spcPts val="319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contrast to patients with type 1, type 2 diabetes are  often obese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41020" rtl="0" algn="l">
              <a:lnSpc>
                <a:spcPct val="80100"/>
              </a:lnSpc>
              <a:spcBef>
                <a:spcPts val="322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Frequently accompanied by the lack of sensitivity of  target organs to either endogenous or exogenous  insulin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213359" y="370331"/>
            <a:ext cx="486156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542440" y="252431"/>
            <a:ext cx="3619765" cy="4832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21-04-14 at 7.15.58 AM.png" id="129" name="Google Shape;129;p20"/>
          <p:cNvPicPr preferRelativeResize="0"/>
          <p:nvPr/>
        </p:nvPicPr>
        <p:blipFill rotWithShape="1">
          <a:blip r:embed="rId4">
            <a:alphaModFix/>
          </a:blip>
          <a:srcRect b="0" l="3732" r="14889" t="793"/>
          <a:stretch/>
        </p:blipFill>
        <p:spPr>
          <a:xfrm>
            <a:off x="2261315" y="960352"/>
            <a:ext cx="4135419" cy="574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112268" y="1356105"/>
            <a:ext cx="210693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Treatment: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95731" y="1811782"/>
            <a:ext cx="8455660" cy="5122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28600" lvl="0" marL="241300" marR="2736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goal in treating	T2DM is to maintain blood glucose  concentrations within normal limits and to prevent the  development of long-term complications of the disease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508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reduction, exercise, and dietary modification  decrease insulin resistance and correct the hyperglycemia  of type 2 diabetes in some patients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150558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patients are dependent on pharmacologic  intervention with oral glucose-lowering agents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36385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disease progresses, β-cell function declines and  insulin therapy is often required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36385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مريض  السكر بكون متعطش للسكر لان الخلايا ما فيها سكر، والانسلولين هو يلي بدخل السكر </a:t>
            </a:r>
            <a:b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السكر عالي بالدم ولكن ما بدخلوا الخلية وهذه مشكلة تؤثر على الدايت بعض الشيء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213359" y="370331"/>
            <a:ext cx="686562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918768" y="362163"/>
            <a:ext cx="4020839" cy="5380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21-04-14 at 7.17.00 AM.png" id="142" name="Google Shape;14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1143000"/>
            <a:ext cx="6096000" cy="53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157988" y="812292"/>
            <a:ext cx="513842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Insulin is a storage hormone: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0" y="1240028"/>
            <a:ext cx="8623300" cy="5727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800">
            <a:spAutoFit/>
          </a:bodyPr>
          <a:lstStyle/>
          <a:p>
            <a:pPr indent="-619760" lvl="0" marL="8464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promotes anabolism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846455" marR="508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inhibits catabolism of carbohydrates, fatty acids and  protein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846455" marR="508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بمنع تكسير الجلايكوجين Glycogenisis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846455" marR="508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اذا ما في انسلوين بكون ما في مستقبلات حتى فالبروتين بتكسر ليعمل طاقة فبصير في كيتونبدي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3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absence of insulin: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760" lvl="1" marL="84645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tissues cannot use glucose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760" lvl="1" marL="84645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fats/proteins are broken down to provide energy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نفسه مثل الاسيتون او الكحول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7360" lvl="1" marL="84645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760" lvl="1" marL="84645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b="0" i="0" lang="en-U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 ما في عنده انسولين</a:t>
            </a:r>
            <a:br>
              <a:rPr b="0" i="0" lang="en-U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 في عنده ولكن قليل </a:t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157988" y="0"/>
            <a:ext cx="252984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188468" y="1400302"/>
            <a:ext cx="3683635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Mechanism of action :</a:t>
            </a:r>
            <a:endParaRPr sz="2700"/>
          </a:p>
        </p:txBody>
      </p:sp>
      <p:sp>
        <p:nvSpPr>
          <p:cNvPr id="155" name="Google Shape;155;p24"/>
          <p:cNvSpPr txBox="1"/>
          <p:nvPr/>
        </p:nvSpPr>
        <p:spPr>
          <a:xfrm>
            <a:off x="188468" y="2247710"/>
            <a:ext cx="8832850" cy="3598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400">
            <a:spAutoFit/>
          </a:bodyPr>
          <a:lstStyle/>
          <a:p>
            <a:pPr indent="-256539" lvl="0" marL="268605" marR="5080" rtl="0" algn="l">
              <a:lnSpc>
                <a:spcPct val="108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binds to insulin receptors on the plasma  membrane and activates tyrosine kinase – primarily  in adipose tissue, liver and skeletal muscle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5080" rtl="0" algn="l">
              <a:lnSpc>
                <a:spcPct val="108148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5080" rtl="0" algn="l">
              <a:lnSpc>
                <a:spcPct val="108148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بكون احتمالية اكثر لعمل كيتون بدي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اما هذا بكون أقل لانه بكون في انسولين قليل</a:t>
            </a:r>
            <a:endParaRPr/>
          </a:p>
          <a:p>
            <a:pPr indent="-256539" lvl="0" marL="268605" marR="5080" rtl="0" algn="l">
              <a:lnSpc>
                <a:spcPct val="108148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Ketonebody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Ketoacidosis electrolyte imbalances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hyperglycemia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0" y="400811"/>
            <a:ext cx="2353056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363727" y="1356105"/>
            <a:ext cx="1031875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Liver 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147320" y="1817954"/>
            <a:ext cx="717550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7480" lvl="0" marL="16954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	</a:t>
            </a:r>
            <a:r>
              <a:rPr b="0"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Insulin increase the storage of glucose 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 glycogen in the liver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0" y="2686938"/>
            <a:ext cx="9525000" cy="225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31775" lvl="0" marL="632460" marR="4222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inserts the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GLUT-2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glucose transport molecule in  the cell membrane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5430" lvl="0" marL="277495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inhibits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gluconeogenesis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thus significantly </a:t>
            </a: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9545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 output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liver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534" lvl="0" marL="228600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decreases the protein catabolism تكسير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289559" y="524255"/>
            <a:ext cx="2691384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188468" y="103123"/>
            <a:ext cx="400113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9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pancreas is both: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188468" y="538937"/>
            <a:ext cx="8786495" cy="5024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29234" lvl="0" marL="524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Exocrine gland that produces digestive enzymes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524510" marR="5080" rtl="0" algn="l">
              <a:lnSpc>
                <a:spcPct val="107826"/>
              </a:lnSpc>
              <a:spcBef>
                <a:spcPts val="34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Endocrine gland that produces peptide hormones: insulin,  glucagon, and somatostatin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3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51180" rtl="0" algn="l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900"/>
              <a:buFont typeface="Arial"/>
              <a:buChar char="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peptide hormones are secreted from cells  located in the islets of Langerhans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 cells produce insulin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 cells produce glucagon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24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 cells produce somatostatin بتأثر بالجلوكوز بعمليات الأيض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49275" rtl="0" algn="l">
              <a:lnSpc>
                <a:spcPct val="90000"/>
              </a:lnSpc>
              <a:spcBef>
                <a:spcPts val="3250"/>
              </a:spcBef>
              <a:spcAft>
                <a:spcPts val="0"/>
              </a:spcAft>
              <a:buClr>
                <a:srgbClr val="5B9BD4"/>
              </a:buClr>
              <a:buSzPts val="1900"/>
              <a:buFont typeface="Arial"/>
              <a:buChar char="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hormones play an important role in  regulating the metabolic activities of the body  particularly the homeostasis of blood glucose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147320" y="1381982"/>
            <a:ext cx="8522970" cy="136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Muscle :</a:t>
            </a:r>
            <a:endParaRPr sz="2700"/>
          </a:p>
          <a:p>
            <a:pPr indent="-276225" lvl="0" marL="288290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Insulin stimulates glycogen synthesis and protein  synthesis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147320" y="2763138"/>
            <a:ext cx="852551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3989" lvl="0" marL="62674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 transport into the cells is facilitated by GLUT-4  into the cell membrane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inhibits the protein catabolism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137160" y="406908"/>
            <a:ext cx="2691384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139700" y="1381982"/>
            <a:ext cx="8095615" cy="94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96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D0D0D"/>
                </a:solidFill>
              </a:rPr>
              <a:t>Adipose tissue :</a:t>
            </a:r>
            <a:endParaRPr sz="2700"/>
          </a:p>
          <a:p>
            <a:pPr indent="0" lvl="0" marL="12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 </a:t>
            </a:r>
            <a:r>
              <a:rPr b="0" lang="en-US" sz="2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Insulin facilitates the storage of triglyceride by: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147320" y="2314168"/>
            <a:ext cx="7522209" cy="166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800">
            <a:spAutoFit/>
          </a:bodyPr>
          <a:lstStyle/>
          <a:p>
            <a:pPr indent="-231775" lvl="0" marL="6324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Activating plasma lipoprotein lipase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0" marL="63754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Inhibiting intracellular lipolysis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534" lvl="0" marL="228600" marR="508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	</a:t>
            </a:r>
            <a:r>
              <a:rPr lang="en-US" sz="2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It increases the glucose uptake by	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GLUT-4 </a:t>
            </a:r>
            <a:r>
              <a:rPr lang="en-US" sz="2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insertion into the cell membrane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598923" y="502886"/>
            <a:ext cx="1606304" cy="4130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188468" y="1203705"/>
            <a:ext cx="8752205" cy="5255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495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is a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polypeptide hormone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consisting of two  peptide chains connected by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disulfide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bonds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Synthesized as a precursor (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proinsulin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that  undergoes proteolytic cleavage to form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insulin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C-peptide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Undergoes significant hepatic extraction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0797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 of circulating C-peptide provides a  better index of insulin levels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241" lvl="0" marL="268605" marR="30797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Calibri"/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0797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Proinsulinانزيم غير فعال  = Insulin + C-peptide فقط وظيفته ينفصل عن الانسولين ليصير فعال فأحياناً منفحصه للتشخيص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للتمييز بين 1 و2 ننظر على مستويات الانسولين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188468" y="82040"/>
            <a:ext cx="6537959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/>
        </p:nvSpPr>
        <p:spPr>
          <a:xfrm>
            <a:off x="-40132" y="1302766"/>
            <a:ext cx="9094470" cy="4654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-256540" lvl="0" marL="344805" marR="4953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secretion is regulated by blood glucose levels,  certain amino acids, other hormones, and autonomic  mediators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344805" marR="643890" rtl="0" algn="l">
              <a:lnSpc>
                <a:spcPct val="96000"/>
              </a:lnSpc>
              <a:spcBef>
                <a:spcPts val="37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Secretion is most commonly triggered by high blood  glucose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344805" marR="1680210" rtl="0" algn="l">
              <a:lnSpc>
                <a:spcPct val="96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pancreas, glucose is phosphorylated by  glucokinase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344805" marR="1085215" rtl="0" algn="l">
              <a:lnSpc>
                <a:spcPct val="96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products of glucose metabolism enter the  mitochondrial respiratory chain and generate ATP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344805" marR="573405" rtl="0" algn="l">
              <a:lnSpc>
                <a:spcPct val="96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rise in ATP levels بعد الاكلcauses a block of K+ c</a:t>
            </a:r>
            <a:r>
              <a:rPr baseline="-25000" lang="en-US" sz="24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25000" lang="en-US" sz="24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annels,  leading to membrane depolarization and Ca	influx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344805" marR="55880" rtl="0" algn="l">
              <a:lnSpc>
                <a:spcPct val="96000"/>
              </a:lnSpc>
              <a:spcBef>
                <a:spcPts val="414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increase in intracellular Ca</a:t>
            </a:r>
            <a:r>
              <a:rPr baseline="30000" lang="en-US" sz="24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pulsatile insulin  exocytosis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213359" y="591312"/>
            <a:ext cx="501091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10667" y="1804238"/>
            <a:ext cx="8171180" cy="1613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56539" lvl="0" marL="294005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5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Sulfonylureas</a:t>
            </a:r>
            <a:r>
              <a:rPr b="0" lang="en-US" sz="2600">
                <a:solidFill>
                  <a:srgbClr val="000000"/>
                </a:solidFill>
              </a:rPr>
              <a:t>حبة صغيرة </a:t>
            </a:r>
            <a:r>
              <a:rPr b="0"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glinides act by </a:t>
            </a:r>
            <a:r>
              <a:rPr b="0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inhibition of K</a:t>
            </a:r>
            <a:r>
              <a:rPr b="0" baseline="30000" lang="en-US" sz="25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0" lang="en-US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br>
              <a:rPr b="0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sz="2600">
                <a:solidFill>
                  <a:srgbClr val="FF0000"/>
                </a:solidFill>
              </a:rPr>
            </a:br>
            <a:r>
              <a:rPr b="0" lang="en-US" sz="2600">
                <a:solidFill>
                  <a:srgbClr val="FF0000"/>
                </a:solidFill>
              </a:rPr>
              <a:t>Metformin  affect sensitivity</a:t>
            </a:r>
            <a:endParaRPr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583691" y="796503"/>
            <a:ext cx="4119372" cy="442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1-04-14 at 7.13.30 AM.png" id="201" name="Google Shape;20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82211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/>
        </p:nvSpPr>
        <p:spPr>
          <a:xfrm>
            <a:off x="36067" y="1804238"/>
            <a:ext cx="9079230" cy="3737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56540" lvl="0" marL="268605" marR="8896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50"/>
              <a:buFont typeface="Arial"/>
              <a:buChar char="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 given by injection has a weaker effect on  insulin secretion than oral glucose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9BD4"/>
              </a:buClr>
              <a:buSzPts val="3400"/>
              <a:buFont typeface="Arial"/>
              <a:buNone/>
            </a:pPr>
            <a:r>
              <a:t/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50"/>
              <a:buFont typeface="Arial"/>
              <a:buChar char="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given orally, glucose stimulates production of  </a:t>
            </a: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incretin hormones by the gut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which, in turn, stimulate  </a:t>
            </a: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insulin secretion by the pancreas بنفعش ل 1 </a:t>
            </a:r>
            <a:b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في منها ابر وفي منها فموي </a:t>
            </a:r>
            <a:b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وحتى الابر ممكن ما تنفع لل 1 </a:t>
            </a:r>
            <a:endParaRPr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583691" y="796503"/>
            <a:ext cx="4119372" cy="442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0" y="685800"/>
            <a:ext cx="8806180" cy="2545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insulin is produced by </a:t>
            </a:r>
            <a:r>
              <a:rPr b="0"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recombinant DNA  technology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using E. coli or yeast altered genetically  to contain the </a:t>
            </a:r>
            <a:r>
              <a:rPr b="0"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human insulin gene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16649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Modifications of the amino acid sequence of  human insulin have produced insulins with  different PK properties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76200" y="3262630"/>
            <a:ext cx="8261984" cy="3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8600" lvl="0" marL="2413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3 insulins lispro, aspart, and glulisine have a faster  onset and shorter duration of action than regular insulin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11874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Insulins glargine and detemir and degludec are long-acting and show  prolonged flat levels following injection مديد لانثس </a:t>
            </a:r>
            <a:endParaRPr/>
          </a:p>
          <a:p>
            <a:pPr indent="-228600" lvl="0" marL="241300" marR="11874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Basal   يلي بضل او متبقي بعد الوجبات </a:t>
            </a:r>
            <a:b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والمفروض يوخذ اثنين </a:t>
            </a:r>
            <a:endParaRPr/>
          </a:p>
          <a:p>
            <a:pPr indent="-82550" lvl="0" marL="241300" marR="11874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None/>
            </a:pPr>
            <a:r>
              <a:t/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11874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Protamine antidote for heparin 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-76200" y="0"/>
            <a:ext cx="4556759" cy="10454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188468" y="1465834"/>
            <a:ext cx="8608060" cy="4952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is degraded in the GIT if taken orally اذا انصنع هذا رح يكون مُربح جداً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is administered by subcutaneous injection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035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hyperglycemic emergency,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regular insulin is  injected IV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subcutaneous insulin infusion (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insulin  pump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does not require multiple daily injections منيحة للاطفال وللتيب 1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213359" y="370331"/>
            <a:ext cx="6373368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/>
        </p:nvSpPr>
        <p:spPr>
          <a:xfrm>
            <a:off x="0" y="771718"/>
            <a:ext cx="8690610" cy="6086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2552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preparations vary in their onset of activity  and in duration of activity due to differences in  their amino acids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4254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Dose, site of injection, blood supply, temperature,  and physical activity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affect the duration of  action of the various preparations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is inactivated by insulin-degrading enzyme  which is found mainly in the liver and kidney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Sliding Scale المريض المفروض يقيس الانسولين وبناءً عليه بعطي الجرعة</a:t>
            </a:r>
            <a:endParaRPr/>
          </a:p>
          <a:p>
            <a:pPr indent="-142241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Calibri"/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لازم ينوع بالمكان يلي بعطيه فيه الحقنة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والانسولين هو انابولك هرمون وهذا يؤدي الى تراكم الدهون وبالتالي تبعجات بالبطن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0" y="0"/>
            <a:ext cx="6373368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188468" y="561797"/>
            <a:ext cx="8784590" cy="5481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9050">
            <a:spAutoFit/>
          </a:bodyPr>
          <a:lstStyle/>
          <a:p>
            <a:pPr indent="-256540" lvl="0" marL="268605" marR="1266190" rtl="0" algn="l">
              <a:lnSpc>
                <a:spcPct val="108148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Hyperinsulinemia (due for example, to an  insulinoma) can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cause severe hypoglycemia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780415" rtl="0" algn="l">
              <a:lnSpc>
                <a:spcPct val="108148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inadequate release of insulin is commonly  aggravated by an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excess of glucagon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8148"/>
              </a:lnSpc>
              <a:spcBef>
                <a:spcPts val="39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relative or absolute lack of insulin, such as in  diabetes mellitus, can cause serious hyperglycemia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955039" rtl="0" algn="l">
              <a:lnSpc>
                <a:spcPct val="108148"/>
              </a:lnSpc>
              <a:spcBef>
                <a:spcPts val="39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diabetes is left untreated, retinopathy,  nephropathy, neuropathy, and cardiovascular  complications may result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20650" rtl="0" algn="l">
              <a:lnSpc>
                <a:spcPct val="90000"/>
              </a:lnSpc>
              <a:spcBef>
                <a:spcPts val="35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Administration of insulin preparations or other 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injectable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oral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glucose lowering agents can  prevent morbidity and reduce mortality associated  with diabetes في انسولين للاستنشاق ولكن ما شفناه مطبق عندنا 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1 ما بكون في انسولين بالمرة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/>
        </p:nvSpPr>
        <p:spPr>
          <a:xfrm>
            <a:off x="188468" y="1465834"/>
            <a:ext cx="6966584" cy="4839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of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hypoglycemia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excessive  dose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gain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Lipodystrophy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Allergic reactions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injection site reactions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1940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Diabetics with renal insufficiency may  require adjustment of the insulin dose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Hypoglycemia unawareness ببطل يحسب انه في مشكلة وهذه مشكلة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36"/>
          <p:cNvGrpSpPr/>
          <p:nvPr/>
        </p:nvGrpSpPr>
        <p:grpSpPr>
          <a:xfrm>
            <a:off x="213359" y="370331"/>
            <a:ext cx="8930639" cy="5755018"/>
            <a:chOff x="213359" y="370331"/>
            <a:chExt cx="8930639" cy="5755018"/>
          </a:xfrm>
        </p:grpSpPr>
        <p:sp>
          <p:nvSpPr>
            <p:cNvPr id="233" name="Google Shape;233;p36"/>
            <p:cNvSpPr/>
            <p:nvPr/>
          </p:nvSpPr>
          <p:spPr>
            <a:xfrm>
              <a:off x="213359" y="370331"/>
              <a:ext cx="7871459" cy="11399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7657845" y="533412"/>
              <a:ext cx="1486153" cy="55919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188468" y="1465834"/>
            <a:ext cx="8469630" cy="1674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Caution should be paid when making any change  in insulin treatment and dose</a:t>
            </a:r>
            <a:b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sz="2700">
                <a:solidFill>
                  <a:srgbClr val="000000"/>
                </a:solidFill>
              </a:rPr>
            </a:br>
            <a:r>
              <a:rPr b="0" lang="en-US" sz="2700">
                <a:solidFill>
                  <a:srgbClr val="000000"/>
                </a:solidFill>
              </a:rPr>
              <a:t>B blocker مشكلة ما منحب نعطيها مع مرضى السكرية 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579003" y="602951"/>
            <a:ext cx="7925073" cy="4832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/>
        </p:nvSpPr>
        <p:spPr>
          <a:xfrm>
            <a:off x="0" y="1465834"/>
            <a:ext cx="9067800" cy="3706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 acting and short acting insulin مع الوجبات او حالات الطوارئ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Intermediate acting insulin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acting insulin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combinations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213359" y="370331"/>
            <a:ext cx="5899404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/>
          <p:nvPr/>
        </p:nvSpPr>
        <p:spPr>
          <a:xfrm>
            <a:off x="583500" y="575523"/>
            <a:ext cx="5017463" cy="5380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20-05-04 at 11.06.26 AM.png" id="252" name="Google Shape;25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47267"/>
            <a:ext cx="9144000" cy="403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type="title"/>
          </p:nvPr>
        </p:nvSpPr>
        <p:spPr>
          <a:xfrm>
            <a:off x="645668" y="1927682"/>
            <a:ext cx="4135754" cy="437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4 preparations: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929436" y="2347696"/>
            <a:ext cx="2488565" cy="1580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800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insulin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lispro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aspart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glulisine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578988" y="321384"/>
            <a:ext cx="6919275" cy="1045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0"/>
          <p:cNvSpPr/>
          <p:nvPr/>
        </p:nvSpPr>
        <p:spPr>
          <a:xfrm>
            <a:off x="929436" y="4375934"/>
            <a:ext cx="7334800" cy="1828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Depended on Amino acid</a:t>
            </a:r>
            <a:b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Long and Short</a:t>
            </a:r>
            <a:b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Intermediate and Short</a:t>
            </a:r>
            <a:b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in regimen not in the same syringe </a:t>
            </a:r>
            <a:b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حسب وضع المريض نختار الجرعة والدواء المناسب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188468" y="1465834"/>
            <a:ext cx="8617585" cy="1674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 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Lispro, aspart and glulisine forms are classified as  rapid-acting insulins because of their rapid onset  and short duration of action الاختلاف بالأحماض الأمينية بعطيهم صفة السرعة 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188468" y="3212719"/>
            <a:ext cx="868108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 acting insulins offer more </a:t>
            </a:r>
            <a:r>
              <a:rPr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flexible treatment 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regimens and may lower the risk of hypoglycemia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579119" y="602951"/>
            <a:ext cx="7630668" cy="4923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188468" y="1465834"/>
            <a:ext cx="832612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Regular insulin, insulin lispro, and insulin aspart  are pregnancy </a:t>
            </a:r>
            <a:r>
              <a:rPr b="0"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category B</a:t>
            </a: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188468" y="2801239"/>
            <a:ext cx="6995159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glulisine is pregnancy </a:t>
            </a:r>
            <a:r>
              <a:rPr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category C</a:t>
            </a: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2"/>
          <p:cNvSpPr/>
          <p:nvPr/>
        </p:nvSpPr>
        <p:spPr>
          <a:xfrm>
            <a:off x="245363" y="134112"/>
            <a:ext cx="7719059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417068" y="1432305"/>
            <a:ext cx="774255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 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Peak levels of insulin lispro are seen at 30 to  90 minutes after injection, as compared with  50 to 120 minutes for regular insulin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417068" y="3179190"/>
            <a:ext cx="746442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7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Insulin lispro also has a shorter duration of  activity than regular insulin</a:t>
            </a:r>
            <a:endParaRPr sz="270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/>
          <p:nvPr/>
        </p:nvSpPr>
        <p:spPr>
          <a:xfrm>
            <a:off x="245363" y="134112"/>
            <a:ext cx="7719059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/>
          <p:nvPr/>
        </p:nvSpPr>
        <p:spPr>
          <a:xfrm>
            <a:off x="188468" y="1465834"/>
            <a:ext cx="8041640" cy="41216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short-acting, soluble, crystalline zinc insulin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subcutaneously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Given IV in emergencies</a:t>
            </a:r>
            <a:endParaRPr sz="27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Rapidly lowers blood glucose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+ Short بنفس الابرة صعب 4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4"/>
          <p:cNvSpPr/>
          <p:nvPr/>
        </p:nvSpPr>
        <p:spPr>
          <a:xfrm>
            <a:off x="213359" y="370331"/>
            <a:ext cx="4776216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/>
          <p:nvPr/>
        </p:nvSpPr>
        <p:spPr>
          <a:xfrm>
            <a:off x="172008" y="1584705"/>
            <a:ext cx="8735695" cy="4372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1165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Insulin lispro is more rapidly absorbed after  subcutaneous injection than regular insulin</a:t>
            </a:r>
            <a:endParaRPr sz="27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aspart and insulin glulisine have  pharmacokinetic and pharmacodynamic properties  similar to those of insulin lispro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Administered to mimic the </a:t>
            </a:r>
            <a:r>
              <a:rPr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prandial release مع الوجبات </a:t>
            </a: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3022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not used alone but with a longer-acting  insulin to ensure proper glucose control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Administered SC</a:t>
            </a:r>
            <a:endParaRPr sz="27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5"/>
          <p:cNvSpPr/>
          <p:nvPr/>
        </p:nvSpPr>
        <p:spPr>
          <a:xfrm>
            <a:off x="245363" y="134112"/>
            <a:ext cx="7719059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88468" y="1432305"/>
            <a:ext cx="8681085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Diabetes is heterogeneous group of syndromes  characterized by an elevation of blood glucose  caused by relative or absolute deficiency of insulin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four clinical classifications of diabetes: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471931" y="3137218"/>
            <a:ext cx="8567420" cy="1947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1 diabetes (insulin dependent diabetes mellitus) </a:t>
            </a:r>
            <a:endParaRPr/>
          </a:p>
          <a:p>
            <a:pPr indent="-228600" lvl="0" marL="241300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2 diabetes (non-insulin dependent diabetes mellitus)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Gestational diabetes NIDDM تسمية رموز قديمة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146177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Diabetes due to other causes (genetic defects or  medications, etc)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213359" y="438912"/>
            <a:ext cx="518160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/>
        </p:nvSpPr>
        <p:spPr>
          <a:xfrm>
            <a:off x="188468" y="1465834"/>
            <a:ext cx="8702675" cy="459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lispro is usually administered </a:t>
            </a:r>
            <a:r>
              <a:rPr lang="en-US" sz="27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15 minutes  prior to a meal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immediately following a meal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2000"/>
              <a:buFont typeface="Arial"/>
              <a:buChar char="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رؤية أخصائيي تغذية مهم لحساب كمية الطعام بالنسبة للجرعة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glulisine can be taken either 15 minutes  before a meal or within 20 minutes after starting a  meal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aspart should be administered just prior to  the meal or up to 15 minutes following the meal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Taste Buds بتتغير بالفم كل فترة وفترة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6"/>
          <p:cNvSpPr/>
          <p:nvPr/>
        </p:nvSpPr>
        <p:spPr>
          <a:xfrm>
            <a:off x="579119" y="602951"/>
            <a:ext cx="7630668" cy="4923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type="title"/>
          </p:nvPr>
        </p:nvSpPr>
        <p:spPr>
          <a:xfrm>
            <a:off x="188468" y="1465834"/>
            <a:ext cx="884682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the rapid-acting formulations are suitable for  IV administration, although </a:t>
            </a:r>
            <a:r>
              <a:rPr b="0"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regular insulin is most  commonly used when the IV route is needed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7"/>
          <p:cNvSpPr txBox="1"/>
          <p:nvPr/>
        </p:nvSpPr>
        <p:spPr>
          <a:xfrm>
            <a:off x="188468" y="3212719"/>
            <a:ext cx="84664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lispro, insulin aspart, and insulin glulisine  may also be used in external </a:t>
            </a:r>
            <a:r>
              <a:rPr lang="en-US" sz="27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insulin pumps</a:t>
            </a:r>
            <a:endParaRPr sz="27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7"/>
          <p:cNvSpPr/>
          <p:nvPr/>
        </p:nvSpPr>
        <p:spPr>
          <a:xfrm>
            <a:off x="245363" y="134112"/>
            <a:ext cx="7719059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/>
        </p:nvSpPr>
        <p:spPr>
          <a:xfrm>
            <a:off x="188468" y="1465834"/>
            <a:ext cx="8679815" cy="347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Neutral protamine Hagedorn (NPH) insulin  suspension of </a:t>
            </a:r>
            <a:r>
              <a:rPr lang="en-US" sz="27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crystalline zinc insulin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combined at  neutral pH with the positively charged polypeptide  </a:t>
            </a:r>
            <a:r>
              <a:rPr lang="en-US" sz="27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protamine- Antidonte for heparin </a:t>
            </a:r>
            <a:endParaRPr sz="27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NPH is also called insulin isophane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duration of action is intermediate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36854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NPH insulin should only be given subcutaneously 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(never IV) بالاختبار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8"/>
          <p:cNvSpPr/>
          <p:nvPr/>
        </p:nvSpPr>
        <p:spPr>
          <a:xfrm>
            <a:off x="213359" y="370331"/>
            <a:ext cx="7748016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/>
        </p:nvSpPr>
        <p:spPr>
          <a:xfrm>
            <a:off x="417068" y="1468881"/>
            <a:ext cx="8655685" cy="41056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Useful in treating all forms of diabetes </a:t>
            </a:r>
            <a:r>
              <a:rPr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except diabetic  ketoacidosis and emergency hyperglycemia حتى  لو تحت الجلد </a:t>
            </a:r>
            <a:endParaRPr sz="2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416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basal control and is usually given along with  rapid- or short-acting insulin for mealtime control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44323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similar compound called </a:t>
            </a: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neutral protamine lispro  (NPL)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has been prepared and is used only in  combination with insulin lispro (Humalog Mix ®)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/>
        </p:nvSpPr>
        <p:spPr>
          <a:xfrm>
            <a:off x="213359" y="370331"/>
            <a:ext cx="7748016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type="title"/>
          </p:nvPr>
        </p:nvSpPr>
        <p:spPr>
          <a:xfrm>
            <a:off x="457200" y="739140"/>
            <a:ext cx="5602732" cy="428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Insulin glargine 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(Lantus®)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0"/>
          <p:cNvSpPr txBox="1"/>
          <p:nvPr/>
        </p:nvSpPr>
        <p:spPr>
          <a:xfrm>
            <a:off x="252984" y="1179654"/>
            <a:ext cx="8601710" cy="4750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29234" lvl="0" marL="524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slower in onset than NPH insulin and has a flat,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24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prolonged hypoglycemic effect </a:t>
            </a:r>
            <a:r>
              <a:rPr lang="en-US" sz="23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with no peak</a:t>
            </a:r>
            <a:endParaRPr sz="23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0" marL="52451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SC بترسب بالدم وفترته طويلة 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" marR="0" rtl="0" algn="l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Insulin detemir</a:t>
            </a: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0" rt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</a:t>
            </a:r>
            <a:r>
              <a:rPr b="0" i="0" lang="en-US" sz="23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 fatty-acid side chain which enhances association</a:t>
            </a:r>
            <a:endParaRPr b="0" i="0" sz="23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24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to albumin هل يؤثر على الأدوية الأخرى يلي برتبطوا على البروتين </a:t>
            </a:r>
            <a:endParaRPr sz="23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45656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 dissociation from albumin results in long-acting  properties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6565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Insulin Degludec</a:t>
            </a:r>
            <a:endParaRPr sz="23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Insulin detemir and insulin glargine والباقيات كذلك  should not be  mixed in the same syringe with other insulins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/>
        </p:nvSpPr>
        <p:spPr>
          <a:xfrm>
            <a:off x="228600" y="228600"/>
            <a:ext cx="6379634" cy="381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>
            <p:ph type="title"/>
          </p:nvPr>
        </p:nvSpPr>
        <p:spPr>
          <a:xfrm>
            <a:off x="188468" y="1465834"/>
            <a:ext cx="867219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 premixed combinations of human insulins  are available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1"/>
          <p:cNvSpPr txBox="1"/>
          <p:nvPr/>
        </p:nvSpPr>
        <p:spPr>
          <a:xfrm>
            <a:off x="471931" y="2721991"/>
            <a:ext cx="8107680" cy="2282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28600" lvl="0" marL="241300" marR="6057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 NPH insulin plus 30%	regular insulin (Humulin  70/30®)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5B9BD4"/>
              </a:buClr>
              <a:buSzPts val="2900"/>
              <a:buFont typeface="Verdana"/>
              <a:buNone/>
            </a:pPr>
            <a:r>
              <a:t/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NPH insulin plus 50% regular insulin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5B9BD4"/>
              </a:buClr>
              <a:buSzPts val="2900"/>
              <a:buFont typeface="Verdana"/>
              <a:buNone/>
            </a:pPr>
            <a:r>
              <a:t/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75% NPL insulin plus 25% insulin lispro (Humalog Mix®)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245363" y="134112"/>
            <a:ext cx="5519928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1-04-14 at 7.37.24 AM.png" id="337" name="Google Shape;33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6900" y="0"/>
            <a:ext cx="2857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/>
        </p:nvSpPr>
        <p:spPr>
          <a:xfrm>
            <a:off x="188468" y="1465834"/>
            <a:ext cx="8874125" cy="3044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730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treatment involves injection of insulin  twice daily صبح ومساء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treatment seeks to normalize blood  glucose through more frequent injections of insulin  (three or more times daily in response to  monitoring blood glucose levels) اكثر من 3 مرات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3"/>
          <p:cNvSpPr/>
          <p:nvPr/>
        </p:nvSpPr>
        <p:spPr>
          <a:xfrm>
            <a:off x="0" y="134112"/>
            <a:ext cx="8761476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/>
          <p:nvPr>
            <p:ph type="title"/>
          </p:nvPr>
        </p:nvSpPr>
        <p:spPr>
          <a:xfrm>
            <a:off x="188468" y="1465834"/>
            <a:ext cx="813943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mean blood glucose ≤ 115 mg/dL with  HbA1c content ≤ 5.7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188468" y="2747661"/>
            <a:ext cx="8235315" cy="214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025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patients with diabetes: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0" rt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mean blood glucose levels ≤ 154 mg/dL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HbA1c ≤ 7% في اجهزة جديدة تقييس هذا وتقييس السكر بالدم 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more likely to be achieved with intensive  treatment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4"/>
          <p:cNvSpPr/>
          <p:nvPr/>
        </p:nvSpPr>
        <p:spPr>
          <a:xfrm>
            <a:off x="0" y="134112"/>
            <a:ext cx="8761476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/>
          <p:nvPr/>
        </p:nvSpPr>
        <p:spPr>
          <a:xfrm>
            <a:off x="188468" y="1468881"/>
            <a:ext cx="8826500" cy="4369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56540" lvl="0" marL="268605" marR="478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frequency of hypoglycemic episodes, coma, and  seizures is higher with intensive treatment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1435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on intensive therapy show a significant  reduction in long-term complications of diabetes as  retinopathy, nephropathy, and neuropathy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5179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therapy has not been shown to significantly  reduce the macrovascular complications of diabetes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 therapy is </a:t>
            </a:r>
            <a:r>
              <a:rPr lang="en-US" sz="25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recommended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patients with  </a:t>
            </a:r>
            <a:r>
              <a:rPr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longstanding diabetes, significant microvascular  complications, advanced age, and hypoglycemic  unawareness</a:t>
            </a:r>
            <a:endParaRPr sz="2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5"/>
          <p:cNvSpPr/>
          <p:nvPr/>
        </p:nvSpPr>
        <p:spPr>
          <a:xfrm>
            <a:off x="0" y="134112"/>
            <a:ext cx="8761476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228600" y="381000"/>
            <a:ext cx="8405495" cy="117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975">
            <a:spAutoFit/>
          </a:bodyPr>
          <a:lstStyle/>
          <a:p>
            <a:pPr indent="-256539" lvl="0" marL="268605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Gestational diabetes is defined as carbohydrate  intolerance with onset or first recognition during  pregnancy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228600" y="1600200"/>
            <a:ext cx="8394700" cy="4651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325">
            <a:spAutoFit/>
          </a:bodyPr>
          <a:lstStyle/>
          <a:p>
            <a:pPr indent="-228600" lvl="0" marL="241300" marR="592455" rtl="0" algn="l">
              <a:lnSpc>
                <a:spcPct val="107826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to maintain adequate glycemic control  during pregnancy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265430" rtl="0" algn="l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Uncontrolled gestational diabetes can lead to fetal  macrosomia (abnormally large body), shoulder dystocia  (difficult delivery), and neonatal hypoglycemia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5080" rtl="0" algn="l">
              <a:lnSpc>
                <a:spcPct val="107826"/>
              </a:lnSpc>
              <a:spcBef>
                <a:spcPts val="34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Diet, exercise, and	or insulin administration are effective  in this condition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163830" rtl="0" algn="l">
              <a:lnSpc>
                <a:spcPct val="10826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Glibenclamide  (glyburide US)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metformin may be safe  alternatives to insulin therapy for gestational diabetes</a:t>
            </a:r>
            <a:b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المنظم او الحبة الكبيرة Metformin  اول دواء دائماً</a:t>
            </a:r>
            <a:b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ومرات حتى للتضعيف</a:t>
            </a:r>
            <a:b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تكيس المبايض مرتبط بالانسولين لذلك نعطي ميتفورمين للعلاج وايضاً السمنة ممكن تكون تكيس المبايض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Polycystic ovary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syndrome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6"/>
          <p:cNvSpPr/>
          <p:nvPr/>
        </p:nvSpPr>
        <p:spPr>
          <a:xfrm>
            <a:off x="83869" y="1676400"/>
            <a:ext cx="9047546" cy="35829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/>
          <p:nvPr/>
        </p:nvSpPr>
        <p:spPr>
          <a:xfrm>
            <a:off x="90868" y="914400"/>
            <a:ext cx="8776335" cy="5108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-256540" lvl="0" marL="268605" marR="869314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as an adjunct to mealtime insulin therapy in  patients with </a:t>
            </a: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type 1 and type 2 diabetes</a:t>
            </a:r>
            <a:endParaRPr sz="25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78485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Acts as amylinomimetic, delaying gastric emptying,  decreasing postprandial glucagon secretion, and  improving satiety من البنكرياس بطلع بعد الأكل بخرج من خلايا بيتا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60045" rtl="0" algn="l">
              <a:lnSpc>
                <a:spcPct val="108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Administered SC and should be injected immediately  prior to meals</a:t>
            </a:r>
            <a:endParaRPr sz="25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43510" rtl="0" algn="l">
              <a:lnSpc>
                <a:spcPct val="108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pramlintide is initiated, the dose of rapid- or  short-acting insulin should be </a:t>
            </a:r>
            <a:r>
              <a:rPr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decreased by 50%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  to meals to avoid a risk of severe hypoglycemia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Pramlintide may not be mixed in the same syringe with  any insulin preparation</a:t>
            </a:r>
            <a:b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هرمون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7"/>
          <p:cNvSpPr/>
          <p:nvPr/>
        </p:nvSpPr>
        <p:spPr>
          <a:xfrm>
            <a:off x="90868" y="88392"/>
            <a:ext cx="8994648" cy="10302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/>
          <p:nvPr>
            <p:ph type="title"/>
          </p:nvPr>
        </p:nvSpPr>
        <p:spPr>
          <a:xfrm>
            <a:off x="188468" y="1465834"/>
            <a:ext cx="282829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Adverse effects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8"/>
          <p:cNvSpPr txBox="1"/>
          <p:nvPr/>
        </p:nvSpPr>
        <p:spPr>
          <a:xfrm>
            <a:off x="188468" y="1884117"/>
            <a:ext cx="8422005" cy="293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800">
            <a:spAutoFit/>
          </a:bodyPr>
          <a:lstStyle/>
          <a:p>
            <a:pPr indent="-229234" lvl="0" marL="524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Nausea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0" marL="52451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Anorexia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0" marL="52451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Vomiting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3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Pramlintide should not be given to patients with  diabetic gastroparesis, cresol hypersensitivity, or  hypoglycemic unawareness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8"/>
          <p:cNvSpPr/>
          <p:nvPr/>
        </p:nvSpPr>
        <p:spPr>
          <a:xfrm>
            <a:off x="245363" y="134112"/>
            <a:ext cx="6321552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"/>
          <p:cNvSpPr txBox="1"/>
          <p:nvPr/>
        </p:nvSpPr>
        <p:spPr>
          <a:xfrm>
            <a:off x="228600" y="838200"/>
            <a:ext cx="8458200" cy="50492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975">
            <a:spAutoFit/>
          </a:bodyPr>
          <a:lstStyle/>
          <a:p>
            <a:pPr indent="-256540" lvl="0" marL="268605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Oral glucose results in a higher secretion of  insulin than occurs when an </a:t>
            </a:r>
            <a:r>
              <a:rPr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glucose “incretin  effect”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631190" rtl="0" algn="l">
              <a:lnSpc>
                <a:spcPct val="108148"/>
              </a:lnSpc>
              <a:spcBef>
                <a:spcPts val="44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Incretin effect is markedly reduced in type 2  diabetes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56845" rtl="0" algn="l">
              <a:lnSpc>
                <a:spcPct val="108148"/>
              </a:lnSpc>
              <a:spcBef>
                <a:spcPts val="39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incretin effect occurs because the gut  releases incretin hormones, notably GLP-1 Glucagon  and  glucose dependent insulinotropic polypeptide  after a meal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60325" rtl="0" algn="l">
              <a:lnSpc>
                <a:spcPct val="108148"/>
              </a:lnSpc>
              <a:spcBef>
                <a:spcPts val="384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Incretin hormones are responsible for 60%-70%  of postprandial insulin secretion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as incretin hormone when increase it increase insulin 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type 2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9"/>
          <p:cNvSpPr/>
          <p:nvPr/>
        </p:nvSpPr>
        <p:spPr>
          <a:xfrm>
            <a:off x="6096" y="27432"/>
            <a:ext cx="521208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/>
        </p:nvSpPr>
        <p:spPr>
          <a:xfrm>
            <a:off x="152400" y="1066800"/>
            <a:ext cx="8423275" cy="54912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57200" lvl="0" marL="4946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Noto Sans Symbols"/>
              <a:buChar char="●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Abliglutide</a:t>
            </a:r>
            <a:endParaRPr/>
          </a:p>
          <a:p>
            <a:pPr indent="-457200" lvl="0" marL="49466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Noto Sans Symbols"/>
              <a:buChar char="●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Dulaglutide</a:t>
            </a:r>
            <a:endParaRPr/>
          </a:p>
          <a:p>
            <a:pPr indent="-457200" lvl="0" marL="49466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Noto Sans Symbols"/>
              <a:buChar char="●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Semaglutide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946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Noto Sans Symbols"/>
              <a:buChar char="●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Liraglutide (Victoza®)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946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Noto Sans Symbols"/>
              <a:buChar char="●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Exenatide	(Bydureon®, Byetta®)</a:t>
            </a:r>
            <a:endParaRPr/>
          </a:p>
          <a:p>
            <a:pPr indent="-17145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27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ابر بس مش انسولين وبنفع للنوع 2 فقط 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التهاب البنكرياس فش اله علاج مشكلة يعني الميتفورين أأمن منه لسا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94005" marR="77787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Injectable incretin mimetics are used for the  treatment of patients with type 2 diabetes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94005" marR="304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agents may be used as adjunct therapy in  patients who have failed to achieve adequate  glycemic control on a sulfonylurea, metformin, a  glitazone, or a combination of them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0"/>
          <p:cNvSpPr/>
          <p:nvPr/>
        </p:nvSpPr>
        <p:spPr>
          <a:xfrm>
            <a:off x="228600" y="381000"/>
            <a:ext cx="521208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/>
          <p:nvPr/>
        </p:nvSpPr>
        <p:spPr>
          <a:xfrm>
            <a:off x="188468" y="1433829"/>
            <a:ext cx="8303259" cy="4498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action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43815" rtl="0" algn="l">
              <a:lnSpc>
                <a:spcPct val="108148"/>
              </a:lnSpc>
              <a:spcBef>
                <a:spcPts val="45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incretin mimetics are analogs of GLP-1 that  act as GLP-1 receptor agonists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glucose- dependent insulin secretion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970914" rtl="0" algn="l">
              <a:lnSpc>
                <a:spcPct val="108148"/>
              </a:lnSpc>
              <a:spcBef>
                <a:spcPts val="434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 gastric emptying time, decrease food  intake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 postprandial glucagon secretion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β-cell proliferation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8148"/>
              </a:lnSpc>
              <a:spcBef>
                <a:spcPts val="434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gain and postprandial hyperglycemia are  reduced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HbA1c levels decline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1"/>
          <p:cNvSpPr/>
          <p:nvPr/>
        </p:nvSpPr>
        <p:spPr>
          <a:xfrm>
            <a:off x="213359" y="370331"/>
            <a:ext cx="521208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/>
          <p:nvPr/>
        </p:nvSpPr>
        <p:spPr>
          <a:xfrm>
            <a:off x="188468" y="1415510"/>
            <a:ext cx="8253730" cy="448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Administered subcutaneously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Abliglutide Dulaglutide Semaglutide (long acting , administered once weekly)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143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Liraglutide is highly protein bound and has a  long half life allowing for once-daily dosing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Exenatide should be injected twice daily within  60 minutes prior to morning and evening meals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Once Weekly (extended release)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2324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Exenatide should be avoided in patients with  severe renal impairment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2"/>
          <p:cNvSpPr/>
          <p:nvPr/>
        </p:nvSpPr>
        <p:spPr>
          <a:xfrm>
            <a:off x="213359" y="370331"/>
            <a:ext cx="521208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/>
          <p:nvPr/>
        </p:nvSpPr>
        <p:spPr>
          <a:xfrm>
            <a:off x="188468" y="1415510"/>
            <a:ext cx="8335645" cy="2710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 effects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Nausea, vomiting, diarrhea, constipation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may form antibodies to these agents, in  most cases the antibodies do not result in  adverse effects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6924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been associated  with </a:t>
            </a: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pancreatitis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3"/>
          <p:cNvSpPr/>
          <p:nvPr/>
        </p:nvSpPr>
        <p:spPr>
          <a:xfrm>
            <a:off x="213359" y="370331"/>
            <a:ext cx="521208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/>
          <p:nvPr/>
        </p:nvSpPr>
        <p:spPr>
          <a:xfrm>
            <a:off x="152400" y="1066800"/>
            <a:ext cx="8824595" cy="4421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56540" lvl="0" marL="268605" marR="6280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Useful in the treatment of patients who have type 2  diabetes and cannot be managed by diet alone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6096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who have developed diabetes after age 40 and  have had diabetes less than 5 years are most likely to  respond well to oral glucose-lowering agents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09156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with long-standing disease may require  combination of glucose-lowering drugs/ insulin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is added because of the progressive decline in β  cells that occurs due to the disease or aging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41465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Oral glucose-lowering agents should not be given to  patients with type 1 diabetes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4"/>
          <p:cNvSpPr/>
          <p:nvPr/>
        </p:nvSpPr>
        <p:spPr>
          <a:xfrm>
            <a:off x="0" y="76200"/>
            <a:ext cx="833628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0-05-11 at 11.05.59 AM.png" id="415" name="Google Shape;4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174" y="762000"/>
            <a:ext cx="328462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5"/>
          <p:cNvSpPr txBox="1"/>
          <p:nvPr>
            <p:ph type="title"/>
          </p:nvPr>
        </p:nvSpPr>
        <p:spPr>
          <a:xfrm>
            <a:off x="228600" y="543560"/>
            <a:ext cx="3903979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Insulin secretagogues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5"/>
          <p:cNvSpPr txBox="1"/>
          <p:nvPr/>
        </p:nvSpPr>
        <p:spPr>
          <a:xfrm>
            <a:off x="149352" y="951676"/>
            <a:ext cx="5929630" cy="5837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800">
            <a:spAutoFit/>
          </a:bodyPr>
          <a:lstStyle/>
          <a:p>
            <a:pPr indent="-229234" lvl="0" marL="5245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Sulfonylureas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0" marL="52451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Glinides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sensitizers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0" rt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Biguanides: Metformin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Thiazolidinediones: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α-Glucosidase inhibitor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Dipeptidyl peptidase-IV inhibitors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SGLT2 inhibitors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Fasting Glucose 100 المفروض ما يكون عالي يعني صباحاً  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acarbose مع الأكل نوخذه وبمنع امتصاص من الكاربوهيدرات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المفروض ما في سكر بالبول ولكن بمرض السكري موجود سكر وزمان كانوا يتذوقوه !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5"/>
          <p:cNvSpPr/>
          <p:nvPr/>
        </p:nvSpPr>
        <p:spPr>
          <a:xfrm>
            <a:off x="0" y="40324"/>
            <a:ext cx="6480048" cy="9113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1-04-14 at 6.50.00 AM.png" id="81" name="Google Shape;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400" y="12700"/>
            <a:ext cx="6286500" cy="68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6"/>
          <p:cNvSpPr txBox="1"/>
          <p:nvPr>
            <p:ph type="title"/>
          </p:nvPr>
        </p:nvSpPr>
        <p:spPr>
          <a:xfrm>
            <a:off x="188468" y="1433829"/>
            <a:ext cx="8009890" cy="1174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400">
            <a:spAutoFit/>
          </a:bodyPr>
          <a:lstStyle/>
          <a:p>
            <a:pPr indent="-256539" lvl="0" marL="268605" marR="5080" rtl="0" algn="l">
              <a:lnSpc>
                <a:spcPct val="108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Insulin secretagogues: Promote insulin release  from the β cells of the pancreas تزيد افراز الانسولين وما بنفع مع السكري 1 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471931" y="2558588"/>
            <a:ext cx="7420609" cy="3162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Sulfonylureas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5" lvl="1" marL="478790" marR="0" rtl="0" algn="l">
              <a:lnSpc>
                <a:spcPct val="114090"/>
              </a:lnSpc>
              <a:spcBef>
                <a:spcPts val="150"/>
              </a:spcBef>
              <a:spcAft>
                <a:spcPts val="0"/>
              </a:spcAft>
              <a:buClr>
                <a:srgbClr val="EC7C30"/>
              </a:buClr>
              <a:buSzPts val="2200"/>
              <a:buFont typeface="Arial"/>
              <a:buChar char="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Glibenclamide= Glyburide (US) (Glucocare®,  Gluconil®, Declamide®, Daonil®) حبة صغيرة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5" lvl="1" marL="47879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EC7C30"/>
              </a:buClr>
              <a:buSzPts val="2200"/>
              <a:buFont typeface="Arial"/>
              <a:buChar char="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Glimepiride (Amaryl®)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5" lvl="1" marL="478790" marR="0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EC7C30"/>
              </a:buClr>
              <a:buSzPts val="2200"/>
              <a:buFont typeface="Arial"/>
              <a:buChar char="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Glipizide(Gluco-Rite®)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279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Glinides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5" lvl="1" marL="47879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rgbClr val="EC7C30"/>
              </a:buClr>
              <a:buSzPts val="2100"/>
              <a:buFont typeface="Arial"/>
              <a:buChar char="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Repaglinide (Novonorm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®)  بشتغل فقط ساعتين فمناسب مع الأكل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5" lvl="1" marL="478790" marR="0" rtl="0" algn="l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>
                <a:srgbClr val="EC7C30"/>
              </a:buClr>
              <a:buSzPts val="2100"/>
              <a:buFont typeface="Arial"/>
              <a:buChar char="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Nateglinide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6"/>
          <p:cNvSpPr/>
          <p:nvPr/>
        </p:nvSpPr>
        <p:spPr>
          <a:xfrm>
            <a:off x="213359" y="370331"/>
            <a:ext cx="833628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7"/>
          <p:cNvSpPr txBox="1"/>
          <p:nvPr/>
        </p:nvSpPr>
        <p:spPr>
          <a:xfrm>
            <a:off x="228600" y="914400"/>
            <a:ext cx="8703310" cy="4864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-256540" lvl="0" marL="294005" marR="128524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insulin release from the β cells of the  pancreas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94005" marR="1210310" rtl="0" algn="just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primary drugs used today are the second-  generation drugs glibenclamide, glipizide, and  glimepiride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94005" marR="0" rtl="0" algn="just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b="1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action: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594" lvl="0" marL="442594" marR="30480" rtl="0" algn="l">
              <a:lnSpc>
                <a:spcPct val="108000"/>
              </a:lnSpc>
              <a:spcBef>
                <a:spcPts val="45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Arial"/>
              <a:buAutoNum type="arabicParenR"/>
            </a:pP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Stimulation of insulin release from the β cells of the  pancreas by blocking the ATP-sensitive K</a:t>
            </a:r>
            <a:r>
              <a:rPr baseline="30000" lang="en-US" sz="2475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channels,  resulting in depolarization and Ca</a:t>
            </a:r>
            <a:r>
              <a:rPr baseline="30000" lang="en-US" sz="2475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2+ </a:t>
            </a: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influx </a:t>
            </a:r>
            <a:r>
              <a:rPr lang="en-US" sz="25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Main MOA</a:t>
            </a:r>
            <a:endParaRPr sz="25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495" lvl="0" marL="441959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arenR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in hepatic glucose production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495" lvl="0" marL="441959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AutoNum type="arabicParenR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in peripheral insulin sensitivity هنا بالعادة الميتفورمين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7"/>
          <p:cNvSpPr/>
          <p:nvPr/>
        </p:nvSpPr>
        <p:spPr>
          <a:xfrm>
            <a:off x="304800" y="152400"/>
            <a:ext cx="3154678" cy="9006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8"/>
          <p:cNvSpPr txBox="1"/>
          <p:nvPr/>
        </p:nvSpPr>
        <p:spPr>
          <a:xfrm>
            <a:off x="188468" y="1446021"/>
            <a:ext cx="8791575" cy="4251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 effects: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gain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Hyperinsulinemia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Hypoglycemia اذا اخذنا ميتفورمين لحاله ما في خطر من هذه 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5B9BD4"/>
              </a:buClr>
              <a:buSzPts val="2850"/>
              <a:buFont typeface="Arial"/>
              <a:buNone/>
            </a:pPr>
            <a:r>
              <a:t/>
            </a:r>
            <a:endParaRPr sz="2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281940" rtl="0" algn="l">
              <a:lnSpc>
                <a:spcPct val="107826"/>
              </a:lnSpc>
              <a:spcBef>
                <a:spcPts val="5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 used with caution in patients with hepatic or  renal insufficiency, because drug accumulation may cause  hypoglycemia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5080" rtl="0" algn="l">
              <a:lnSpc>
                <a:spcPct val="107826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 impairment is a particular problem in the case of  agents metabolized to active compounds like glibenclamide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0" rtl="0" algn="l">
              <a:lnSpc>
                <a:spcPct val="113913"/>
              </a:lnSpc>
              <a:spcBef>
                <a:spcPts val="9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Glibenclamide has minimal transfer across the placenta and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605" marR="0" rtl="0" algn="l">
              <a:lnSpc>
                <a:spcPct val="11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a safe alternative to insulin therapy in pregnancy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8"/>
          <p:cNvSpPr/>
          <p:nvPr/>
        </p:nvSpPr>
        <p:spPr>
          <a:xfrm>
            <a:off x="213359" y="370331"/>
            <a:ext cx="423672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9"/>
          <p:cNvSpPr/>
          <p:nvPr/>
        </p:nvSpPr>
        <p:spPr>
          <a:xfrm>
            <a:off x="213359" y="370331"/>
            <a:ext cx="874014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20-05-11 at 11.57.54 AM.png" id="443" name="Google Shape;44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1308100"/>
            <a:ext cx="4631951" cy="55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 txBox="1"/>
          <p:nvPr/>
        </p:nvSpPr>
        <p:spPr>
          <a:xfrm>
            <a:off x="112268" y="1433829"/>
            <a:ext cx="9078595" cy="5302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Repaglinide  Half life 2 hours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Nateglinide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اذا بدنا نعطي Combination 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لازم يكون الميكانيزم مختلف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385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action: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61620" rtl="0" algn="l">
              <a:lnSpc>
                <a:spcPct val="108148"/>
              </a:lnSpc>
              <a:spcBef>
                <a:spcPts val="45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the sulfonylureas, their action is dependent on  functioning pancreatic β cells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898525" rtl="0" algn="l">
              <a:lnSpc>
                <a:spcPct val="108148"/>
              </a:lnSpc>
              <a:spcBef>
                <a:spcPts val="39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bind to ATP-sensitive potassium channels  leading to release of insulin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Categorized as postprandial glucose regulators; they  are particularly effective in early release of insulin  after a meal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0"/>
          <p:cNvSpPr/>
          <p:nvPr/>
        </p:nvSpPr>
        <p:spPr>
          <a:xfrm>
            <a:off x="213359" y="370331"/>
            <a:ext cx="287731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/>
          <p:nvPr/>
        </p:nvSpPr>
        <p:spPr>
          <a:xfrm>
            <a:off x="36067" y="1465834"/>
            <a:ext cx="8992870" cy="3998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glinides have a rapid onset and a short duration  of action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149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Combined therapy of these agents with metformin (Insulin sensitivity) or the glitazones is better than monotherapy in improving glycemic control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6565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Glinides should not be used in combination with  sulfonylureas (overlapping MOA)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1"/>
          <p:cNvSpPr/>
          <p:nvPr/>
        </p:nvSpPr>
        <p:spPr>
          <a:xfrm>
            <a:off x="213359" y="370331"/>
            <a:ext cx="287731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"/>
          <p:cNvSpPr txBox="1"/>
          <p:nvPr/>
        </p:nvSpPr>
        <p:spPr>
          <a:xfrm>
            <a:off x="188468" y="1465834"/>
            <a:ext cx="7912100" cy="3167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 absorbed orally after being taken 1 to 30  minutes before meals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Metabolized to inactive products by CYP3A4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 through the bile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مناح لناس عندهم مشاكل بالكلى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2"/>
          <p:cNvSpPr/>
          <p:nvPr/>
        </p:nvSpPr>
        <p:spPr>
          <a:xfrm>
            <a:off x="213359" y="370331"/>
            <a:ext cx="287731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3"/>
          <p:cNvSpPr txBox="1"/>
          <p:nvPr/>
        </p:nvSpPr>
        <p:spPr>
          <a:xfrm>
            <a:off x="188468" y="1468881"/>
            <a:ext cx="8760460" cy="4490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Drugs that inhibit CYP3A4 (ketoconazole, itraconazole,  fluconazole, erythromycin, and clarithromycin) may  </a:t>
            </a:r>
            <a:r>
              <a:rPr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enhance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glucose-lowering effect of repaglinide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615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Drugs that increase levels of CYP3A4 (barbiturates,  carbamazepine, and rifampin) may decrease their  glucose lowering effect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9BD4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78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Repaglinide concurrent use with gemfibrozil(antihyperlipidemic) is contraindicated due to reports of severe hypoglycemia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73"/>
          <p:cNvSpPr/>
          <p:nvPr/>
        </p:nvSpPr>
        <p:spPr>
          <a:xfrm>
            <a:off x="213359" y="370331"/>
            <a:ext cx="287731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4"/>
          <p:cNvSpPr txBox="1"/>
          <p:nvPr/>
        </p:nvSpPr>
        <p:spPr>
          <a:xfrm>
            <a:off x="188468" y="1415510"/>
            <a:ext cx="8656955" cy="4203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 effects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Hypoglycemia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(lower incidence than sulfonylureas)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gain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(less than with sulfonylureas)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used with caution in patients with hepatic  impairment Liver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4"/>
          <p:cNvSpPr/>
          <p:nvPr/>
        </p:nvSpPr>
        <p:spPr>
          <a:xfrm>
            <a:off x="213359" y="370331"/>
            <a:ext cx="287731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5"/>
          <p:cNvSpPr txBox="1"/>
          <p:nvPr/>
        </p:nvSpPr>
        <p:spPr>
          <a:xfrm>
            <a:off x="188468" y="1465834"/>
            <a:ext cx="8455660" cy="4952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sensitizers improve insulin action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blood sugar by improving target-cell  response to insulin </a:t>
            </a:r>
            <a:r>
              <a:rPr lang="en-US" sz="27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without increasing pancreatic  insulin secretion-No risk for hypoglycemia </a:t>
            </a:r>
            <a:endParaRPr sz="27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Biguanides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Thiazolidinediones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ميتفورمين حبة كبيرة                      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5"/>
          <p:cNvSpPr/>
          <p:nvPr/>
        </p:nvSpPr>
        <p:spPr>
          <a:xfrm>
            <a:off x="213359" y="370331"/>
            <a:ext cx="5404104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188468" y="1817954"/>
            <a:ext cx="831215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commonly affects individuals in puberty or  early adulthood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88468" y="3154806"/>
            <a:ext cx="8041132" cy="1272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latent forms can occur later in life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Type 1.5 LADA latent autoimune diabetes in adults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537768" y="720303"/>
            <a:ext cx="4020839" cy="5380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6"/>
          <p:cNvSpPr txBox="1"/>
          <p:nvPr/>
        </p:nvSpPr>
        <p:spPr>
          <a:xfrm>
            <a:off x="0" y="1415510"/>
            <a:ext cx="9034018" cy="52033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Metformin (Glucomet®, Glucophage®, Diamet®) Antihyperglucemics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glucose uptake and use by target tissues,  decreasing insulin resistance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66192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promote insulin secretion  (hyperinsulinemia is not a problem)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60210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risk of hypoglycemia is less than with  sulfonylureas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ابر انسولين ما بكفوا لحالهم                    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وممكن يخرب                          b cells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اذا ضلت الاستجابة ضئيلة يعني                           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6"/>
          <p:cNvSpPr/>
          <p:nvPr/>
        </p:nvSpPr>
        <p:spPr>
          <a:xfrm>
            <a:off x="213359" y="370331"/>
            <a:ext cx="3587496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7"/>
          <p:cNvSpPr txBox="1"/>
          <p:nvPr/>
        </p:nvSpPr>
        <p:spPr>
          <a:xfrm>
            <a:off x="100584" y="742400"/>
            <a:ext cx="8855710" cy="6136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action: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07569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hepatic glucose output by inhibiting  hepatic </a:t>
            </a:r>
            <a:r>
              <a:rPr lang="en-US" sz="27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gluconeogenesis الجسم بفكر انه الجسم ما فيه جلوكوز كفاية لانه ما في ادخال للخلايا ولا تحويل</a:t>
            </a:r>
            <a:endParaRPr sz="27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8445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Slows intestinal absorption of sugars and improves  peripheral glucose uptake and utilization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hyperlipidemia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955" lvl="0" marL="268605" marR="34861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(LDL and VLDL cholesterol concentrations fall, and  HDL cholesterol rises)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patient commonly loses weight because of loss  of appetite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تبين انه اذا بوخذوه مع السكري بصير في ضعف ولكن اذا بوخذوه فقط للتضعيف التأثير ما بكون كبير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Metformin Vs Weight loss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Diabetics Metabolic disorder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77"/>
          <p:cNvSpPr/>
          <p:nvPr/>
        </p:nvSpPr>
        <p:spPr>
          <a:xfrm>
            <a:off x="76200" y="76200"/>
            <a:ext cx="3462528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8"/>
          <p:cNvSpPr txBox="1"/>
          <p:nvPr/>
        </p:nvSpPr>
        <p:spPr>
          <a:xfrm>
            <a:off x="188468" y="1465834"/>
            <a:ext cx="8730615" cy="3583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431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ADA recommends metformin as the drug of  choice for newly diagnosed type 2 diabetics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Metformin may be used alone or in combination  with one of the other agents as well as with insulin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30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Hypoglycemia may occur when metformin is taken  in combination with insulin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78"/>
          <p:cNvSpPr/>
          <p:nvPr/>
        </p:nvSpPr>
        <p:spPr>
          <a:xfrm>
            <a:off x="213359" y="370331"/>
            <a:ext cx="3462528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9"/>
          <p:cNvSpPr txBox="1"/>
          <p:nvPr/>
        </p:nvSpPr>
        <p:spPr>
          <a:xfrm>
            <a:off x="188468" y="1465834"/>
            <a:ext cx="5829935" cy="3211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Metformin is well absorbed orally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bound to serum proteins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metabolized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 via the urine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9"/>
          <p:cNvSpPr/>
          <p:nvPr/>
        </p:nvSpPr>
        <p:spPr>
          <a:xfrm>
            <a:off x="213359" y="370331"/>
            <a:ext cx="3462528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0"/>
          <p:cNvSpPr txBox="1"/>
          <p:nvPr/>
        </p:nvSpPr>
        <p:spPr>
          <a:xfrm>
            <a:off x="188468" y="1415510"/>
            <a:ext cx="8818245" cy="5254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 effects: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 adverse effects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Metformin is contraindicated in diabetic patients  with renal and/or hepatic disease and in those with  diabetic ketoacidosis insulin low, glucose high منعطي انسولين ICU حالة طارئة يعني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 discontinued in cases of acute MI,  exacerbation of CHF, and severe infection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Rarely fatal lactic acidosis has occurred (lactic acidosis) rare, but اذا صار منوقف الدواء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853439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use may interfere with vitamin B12  absorption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0"/>
          <p:cNvSpPr/>
          <p:nvPr/>
        </p:nvSpPr>
        <p:spPr>
          <a:xfrm>
            <a:off x="213359" y="370331"/>
            <a:ext cx="3462528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1"/>
          <p:cNvSpPr txBox="1"/>
          <p:nvPr/>
        </p:nvSpPr>
        <p:spPr>
          <a:xfrm>
            <a:off x="188468" y="1465834"/>
            <a:ext cx="7679055" cy="3044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Metformin is effective in the treatment of  polycystic ovary disease 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لها علاقة Insulin resistance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ability to lower insulin resistance in these  women can result in ovulation and possibly  pregnancy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2"/>
          <p:cNvSpPr txBox="1"/>
          <p:nvPr/>
        </p:nvSpPr>
        <p:spPr>
          <a:xfrm>
            <a:off x="417068" y="1415510"/>
            <a:ext cx="7337425" cy="3673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Insulin sensitizers</a:t>
            </a:r>
            <a:endParaRPr sz="27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 is required for their action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promote insulin release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Hyperinsulinemia is not a risk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Troglitazone (withdrawn after deaths from  hepatotoxicity) مش للحفظ</a:t>
            </a:r>
            <a:endParaRPr sz="27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Pioglitazone (Actos®)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Rosiglitazone (Avandia®)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82"/>
          <p:cNvSpPr/>
          <p:nvPr/>
        </p:nvSpPr>
        <p:spPr>
          <a:xfrm>
            <a:off x="213359" y="370331"/>
            <a:ext cx="874014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3"/>
          <p:cNvSpPr txBox="1"/>
          <p:nvPr>
            <p:ph type="title"/>
          </p:nvPr>
        </p:nvSpPr>
        <p:spPr>
          <a:xfrm>
            <a:off x="188468" y="1420113"/>
            <a:ext cx="2961005" cy="376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Mechanism of action</a:t>
            </a:r>
            <a:endParaRPr sz="2300"/>
          </a:p>
        </p:txBody>
      </p:sp>
      <p:sp>
        <p:nvSpPr>
          <p:cNvPr id="526" name="Google Shape;526;p83"/>
          <p:cNvSpPr txBox="1"/>
          <p:nvPr/>
        </p:nvSpPr>
        <p:spPr>
          <a:xfrm>
            <a:off x="188468" y="1750822"/>
            <a:ext cx="7987665" cy="376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exact mechanism by which the TZDs lower insulin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3"/>
          <p:cNvSpPr txBox="1"/>
          <p:nvPr/>
        </p:nvSpPr>
        <p:spPr>
          <a:xfrm>
            <a:off x="188468" y="2031619"/>
            <a:ext cx="3464560" cy="1021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268605" marR="0" rtl="0" algn="l">
              <a:lnSpc>
                <a:spcPct val="116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resistance is unknown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6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TZDs target the PPARγ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</a:t>
            </a:r>
            <a:endParaRPr sz="1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3"/>
          <p:cNvSpPr txBox="1"/>
          <p:nvPr/>
        </p:nvSpPr>
        <p:spPr>
          <a:xfrm>
            <a:off x="444500" y="2694558"/>
            <a:ext cx="7571105" cy="376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Ligands for PPARγ regulate adipocyte production and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83"/>
          <p:cNvSpPr txBox="1"/>
          <p:nvPr/>
        </p:nvSpPr>
        <p:spPr>
          <a:xfrm>
            <a:off x="188468" y="2974975"/>
            <a:ext cx="8865235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175">
            <a:spAutoFit/>
          </a:bodyPr>
          <a:lstStyle/>
          <a:p>
            <a:pPr indent="0" lvl="0" marL="268605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secretion of fatty acids and glucose metabolism, resulting in  increased insulin sensitivity in adipose tissue, liver, and  skeletal muscle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81915" rtl="0" algn="l">
              <a:lnSpc>
                <a:spcPct val="96086"/>
              </a:lnSpc>
              <a:spcBef>
                <a:spcPts val="375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Hyperglycemia, hyperinsulinemia, hypertriglyceridemia, and  elevated </a:t>
            </a:r>
            <a:r>
              <a:rPr lang="en-US" sz="23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HbA1c levels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اهم Parameter في السكريare improved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0" rtl="0" algn="l">
              <a:lnSpc>
                <a:spcPct val="110869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LDL levels are not affected by pioglitazone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0" rtl="0" algn="l">
              <a:lnSpc>
                <a:spcPct val="113478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LDL levels have increased with rosiglitazone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0" rtl="0" algn="l">
              <a:lnSpc>
                <a:spcPct val="116521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550"/>
              <a:buFont typeface="Arial"/>
              <a:buChar char=""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HDL levels increase with both drugs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/>
          <p:nvPr/>
        </p:nvSpPr>
        <p:spPr>
          <a:xfrm>
            <a:off x="213359" y="370331"/>
            <a:ext cx="874014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4"/>
          <p:cNvSpPr txBox="1"/>
          <p:nvPr/>
        </p:nvSpPr>
        <p:spPr>
          <a:xfrm>
            <a:off x="36067" y="1433829"/>
            <a:ext cx="9058275" cy="4293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975">
            <a:spAutoFit/>
          </a:bodyPr>
          <a:lstStyle/>
          <a:p>
            <a:pPr indent="-256540" lvl="0" marL="268605" marR="1212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Pioglitazone and rosiglitazone can be used as  monotherapy or in combination with other glucose-  lowering agents or insulin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480694" rtl="0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dose of insulin required for adequate glucose  control in these circumstances may have to be  lowered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8148"/>
              </a:lnSpc>
              <a:spcBef>
                <a:spcPts val="434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 recommends pioglitazone as a tier 2 alternative  for patients who fail or have contraindications to  metformin therapy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29870" rtl="0" algn="l">
              <a:lnSpc>
                <a:spcPct val="108148"/>
              </a:lnSpc>
              <a:spcBef>
                <a:spcPts val="39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Rosiglitazone is not recommended due to concerns  regarding cardiac adverse effects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84"/>
          <p:cNvSpPr/>
          <p:nvPr/>
        </p:nvSpPr>
        <p:spPr>
          <a:xfrm>
            <a:off x="213359" y="370331"/>
            <a:ext cx="8740140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/>
          <p:nvPr/>
        </p:nvSpPr>
        <p:spPr>
          <a:xfrm>
            <a:off x="188468" y="1441449"/>
            <a:ext cx="7828280" cy="503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Extensively bound to serum albumin</a:t>
            </a:r>
            <a:endParaRPr sz="25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19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Both undergo extensive metabolism by CYP450</a:t>
            </a:r>
            <a:endParaRPr sz="25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204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Some metabolites of pioglitazone have activity </a:t>
            </a:r>
            <a:b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) longer duration of action (</a:t>
            </a:r>
            <a:endParaRPr sz="25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5B9BD4"/>
              </a:buClr>
              <a:buSzPts val="3050"/>
              <a:buFont typeface="Arial"/>
              <a:buNone/>
            </a:pPr>
            <a:r>
              <a:t/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Elimination of pioglitazone and its metabolites is  mainly in the bile اذا في مشاكل بالكلى بكون هذا البدل عن الميتفورمين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5B9BD4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4825" rtl="0" algn="l">
              <a:lnSpc>
                <a:spcPct val="108000"/>
              </a:lnSpc>
              <a:spcBef>
                <a:spcPts val="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metabolites of rosiglitazone are primarily  excreted in the urine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5"/>
          <p:cNvSpPr/>
          <p:nvPr/>
        </p:nvSpPr>
        <p:spPr>
          <a:xfrm>
            <a:off x="213359" y="370331"/>
            <a:ext cx="562813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88468" y="1817954"/>
            <a:ext cx="8768080" cy="3882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386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 deficiency of insulin caused by massive  β-cell necrosis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990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β-cell function is usually ascribed to  autoimmune- mediated processes against the β  cell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5877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triggered by an invasion of viruses or the  action of chemical toxins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β-cell destruction pancreas fails to respond  to glucose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37768" y="720303"/>
            <a:ext cx="4020839" cy="5380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6"/>
          <p:cNvSpPr txBox="1"/>
          <p:nvPr>
            <p:ph type="title"/>
          </p:nvPr>
        </p:nvSpPr>
        <p:spPr>
          <a:xfrm>
            <a:off x="188468" y="1427734"/>
            <a:ext cx="3926332" cy="33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Adverse effects مهم وعليه سؤال </a:t>
            </a:r>
            <a:endParaRPr sz="2100"/>
          </a:p>
        </p:txBody>
      </p:sp>
      <p:sp>
        <p:nvSpPr>
          <p:cNvPr id="548" name="Google Shape;548;p86"/>
          <p:cNvSpPr txBox="1"/>
          <p:nvPr/>
        </p:nvSpPr>
        <p:spPr>
          <a:xfrm>
            <a:off x="188468" y="1735582"/>
            <a:ext cx="8390255" cy="908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0" rtl="0" algn="l">
              <a:lnSpc>
                <a:spcPct val="108095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Arial"/>
              <a:buChar char="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few cases of liver toxicity with rosiglitazone or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8605" marR="0" rtl="0" algn="l">
              <a:lnSpc>
                <a:spcPct val="1054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pioglitazone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1738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Arial"/>
              <a:buChar char="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deaths due to hepatotoxicity from troglitazone it is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86"/>
          <p:cNvSpPr txBox="1"/>
          <p:nvPr/>
        </p:nvSpPr>
        <p:spPr>
          <a:xfrm>
            <a:off x="188468" y="2554351"/>
            <a:ext cx="7672705" cy="1249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68605" marR="0" rtl="0" algn="l">
              <a:lnSpc>
                <a:spcPct val="117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 that liver enzyme are periodically checked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15238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Arial"/>
              <a:buChar char="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increase can occur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Arial"/>
              <a:buChar char="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Osteopenia and increased fracture risk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6"/>
          <p:cNvSpPr txBox="1"/>
          <p:nvPr/>
        </p:nvSpPr>
        <p:spPr>
          <a:xfrm>
            <a:off x="444500" y="3474796"/>
            <a:ext cx="7083425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risk of myocardial infarction and death from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86"/>
          <p:cNvSpPr txBox="1"/>
          <p:nvPr/>
        </p:nvSpPr>
        <p:spPr>
          <a:xfrm>
            <a:off x="188468" y="3731132"/>
            <a:ext cx="5501005" cy="1249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68605" marR="0" rtl="0" algn="l">
              <a:lnSpc>
                <a:spcPct val="117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cardiovascular causes with rosiglitazone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15238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Arial"/>
              <a:buChar char="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Headache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17619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Arial"/>
              <a:buChar char="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Anemia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6"/>
          <p:cNvSpPr txBox="1"/>
          <p:nvPr/>
        </p:nvSpPr>
        <p:spPr>
          <a:xfrm>
            <a:off x="444500" y="4651629"/>
            <a:ext cx="7983855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cause resumption of ovulation in some women who have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6"/>
          <p:cNvSpPr txBox="1"/>
          <p:nvPr/>
        </p:nvSpPr>
        <p:spPr>
          <a:xfrm>
            <a:off x="188468" y="4907737"/>
            <a:ext cx="8070215" cy="1237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68605" marR="0" rtl="0" algn="l">
              <a:lnSpc>
                <a:spcPct val="117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 anovulatory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508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Premenopausal women should be counseled about the need  for adequate contraception while taking TZDs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508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رقم واحد لمرضى السكر هو الميتفورمين                          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6"/>
          <p:cNvSpPr/>
          <p:nvPr/>
        </p:nvSpPr>
        <p:spPr>
          <a:xfrm>
            <a:off x="213359" y="370331"/>
            <a:ext cx="562813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7"/>
          <p:cNvSpPr txBox="1"/>
          <p:nvPr/>
        </p:nvSpPr>
        <p:spPr>
          <a:xfrm>
            <a:off x="188468" y="1504410"/>
            <a:ext cx="8595360" cy="2730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Acarbose (Acrose®, Prandase®)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Miglitol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Oral drugs for the treatment of patients with type 2  diabetes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مش مهمين كثير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87"/>
          <p:cNvSpPr/>
          <p:nvPr/>
        </p:nvSpPr>
        <p:spPr>
          <a:xfrm>
            <a:off x="109728" y="575523"/>
            <a:ext cx="6138672" cy="4468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8"/>
          <p:cNvSpPr txBox="1"/>
          <p:nvPr/>
        </p:nvSpPr>
        <p:spPr>
          <a:xfrm>
            <a:off x="188468" y="1441449"/>
            <a:ext cx="8598535" cy="494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action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Taken at the beginning of meals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143635" rtl="0" algn="l">
              <a:lnSpc>
                <a:spcPct val="108000"/>
              </a:lnSpc>
              <a:spcBef>
                <a:spcPts val="434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by delaying the digestion of carbohydrates  lowering postprandial glucose levels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329690" rtl="0" algn="l">
              <a:lnSpc>
                <a:spcPct val="108000"/>
              </a:lnSpc>
              <a:spcBef>
                <a:spcPts val="40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Reversible inhibitors of membrane-bound α-  glucosidase in the intestine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349375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This enzyme is responsible for hydrolysis of  oligosaccharides to glucose and other sugars</a:t>
            </a:r>
            <a:endParaRPr sz="250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8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Acarbose also inhibits α-amylase, interfering with the  breakdown of starch to oligosaccharides فبطلع من الجسم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postprandial rise of blood glucose is blunted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5B9BD4"/>
              </a:buClr>
              <a:buSzPts val="1700"/>
              <a:buFont typeface="Arial"/>
              <a:buChar char=""/>
            </a:pPr>
            <a:b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الأكل نأخذه  بأثروا على النشا Starch مع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88"/>
          <p:cNvSpPr/>
          <p:nvPr/>
        </p:nvSpPr>
        <p:spPr>
          <a:xfrm>
            <a:off x="213359" y="370331"/>
            <a:ext cx="712927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9"/>
          <p:cNvSpPr txBox="1"/>
          <p:nvPr/>
        </p:nvSpPr>
        <p:spPr>
          <a:xfrm>
            <a:off x="188468" y="1415510"/>
            <a:ext cx="8439785" cy="357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 effects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Flatulence, diarrhea, and abdominal cramping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with IBD, colonic ulceration, or intestinal  obstruction should not use these drugs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hypoglycemia if used alone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2479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Hypoglycemic patient should be treated with  glucose rather than sucrose, because sucrase is  also inhibited by these drugs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9"/>
          <p:cNvSpPr/>
          <p:nvPr/>
        </p:nvSpPr>
        <p:spPr>
          <a:xfrm>
            <a:off x="213359" y="370331"/>
            <a:ext cx="712927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0-05-11 at 11.58.34 AM.png" id="577" name="Google Shape;57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609600"/>
            <a:ext cx="3564363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90"/>
          <p:cNvSpPr txBox="1"/>
          <p:nvPr>
            <p:ph type="title"/>
          </p:nvPr>
        </p:nvSpPr>
        <p:spPr>
          <a:xfrm>
            <a:off x="188468" y="1458182"/>
            <a:ext cx="4025265" cy="94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-256540" lvl="0" marL="2686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Sitagliptin (Januvia®)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Saxagliptin (Onglyza®)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90"/>
          <p:cNvSpPr txBox="1"/>
          <p:nvPr>
            <p:ph idx="1" type="body"/>
          </p:nvPr>
        </p:nvSpPr>
        <p:spPr>
          <a:xfrm>
            <a:off x="188468" y="2380614"/>
            <a:ext cx="7442834" cy="4232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125">
            <a:spAutoFit/>
          </a:bodyPr>
          <a:lstStyle/>
          <a:p>
            <a:pPr indent="-256540" lvl="0" marL="2686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/>
              <a:t>Alogliptin</a:t>
            </a:r>
            <a:endParaRPr/>
          </a:p>
          <a:p>
            <a:pPr indent="-256540" lvl="0" marL="26860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/>
              <a:t>Linagliptin (Tradjenta®)</a:t>
            </a:r>
            <a:endParaRPr/>
          </a:p>
          <a:p>
            <a:pPr indent="-256540" lvl="0" marL="268605" marR="14097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/>
              <a:t>Orally active DPP-4 inhibitors used for the  treatment of patients with type 2 diabetes</a:t>
            </a:r>
            <a:endParaRPr/>
          </a:p>
          <a:p>
            <a:pPr indent="-256540" lvl="0" marL="26860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/>
              <a:t>Combinations with metformin are available</a:t>
            </a:r>
            <a:endParaRPr/>
          </a:p>
          <a:p>
            <a:pPr indent="-229234" lvl="1" marL="524510" rt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Sitagliptin + metformin (Januet®)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Vildagliptin + metformin (Eucreas®)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83184" lvl="1" marL="52451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229234" lvl="1" marL="52451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Enzymes that break incretin وهكذا بزيد افراز الانسولين</a:t>
            </a:r>
            <a:br>
              <a:rPr lang="en-US" sz="2300">
                <a:latin typeface="Arial"/>
                <a:ea typeface="Arial"/>
                <a:cs typeface="Arial"/>
                <a:sym typeface="Arial"/>
              </a:rPr>
            </a:br>
            <a:r>
              <a:rPr lang="en-US" sz="2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بمنع تكسير الانكريتين الدواء  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90"/>
          <p:cNvSpPr/>
          <p:nvPr/>
        </p:nvSpPr>
        <p:spPr>
          <a:xfrm>
            <a:off x="0" y="158496"/>
            <a:ext cx="7857744" cy="1594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1"/>
          <p:cNvSpPr txBox="1"/>
          <p:nvPr/>
        </p:nvSpPr>
        <p:spPr>
          <a:xfrm>
            <a:off x="188468" y="1415510"/>
            <a:ext cx="8375015" cy="352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action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 the enzyme DPP-4, which is responsible  for the inactivation of incretin hormones such as  GLP-1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332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Prolonging the activity of incretin hormones  results in increased insulin release in response  to meals and reduction in glucagon secretion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91"/>
          <p:cNvSpPr/>
          <p:nvPr/>
        </p:nvSpPr>
        <p:spPr>
          <a:xfrm>
            <a:off x="0" y="370331"/>
            <a:ext cx="478231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2"/>
          <p:cNvSpPr txBox="1"/>
          <p:nvPr>
            <p:ph type="title"/>
          </p:nvPr>
        </p:nvSpPr>
        <p:spPr>
          <a:xfrm>
            <a:off x="203403" y="1127505"/>
            <a:ext cx="849439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39" lvl="0" marL="2686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	</a:t>
            </a:r>
            <a:r>
              <a:rPr b="0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DPP-4 inhibitors may be used as monotherapy or  in combination with a sulfonylurea, metformin,  glitazones, or insulin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92"/>
          <p:cNvSpPr txBox="1"/>
          <p:nvPr/>
        </p:nvSpPr>
        <p:spPr>
          <a:xfrm>
            <a:off x="203403" y="2820927"/>
            <a:ext cx="8172450" cy="3300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025">
            <a:spAutoFit/>
          </a:bodyPr>
          <a:lstStyle/>
          <a:p>
            <a:pPr indent="-256540" lvl="0" marL="26860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Sitagliptin and saxagliptin are excreted in urine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228600" marR="523875" rtl="0" algn="r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Dosage adjustments for both DPP-4 inhibitors are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2674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 for patients with renal dysfunction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3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Saxagliptin is metabolized by CYP450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524510" marR="506094" rtl="0" algn="just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5B9BD4"/>
              </a:buClr>
              <a:buSzPts val="23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inhibitors of CYP3A4/5, such as </a:t>
            </a:r>
            <a:r>
              <a:rPr b="0" i="0" lang="en-US" sz="23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nelfinavir,  atazanavir للايدز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ketoconazole, and clarithromycin, may  increase levels of saxagliptin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92"/>
          <p:cNvSpPr/>
          <p:nvPr/>
        </p:nvSpPr>
        <p:spPr>
          <a:xfrm>
            <a:off x="0" y="370331"/>
            <a:ext cx="478231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3"/>
          <p:cNvSpPr txBox="1"/>
          <p:nvPr/>
        </p:nvSpPr>
        <p:spPr>
          <a:xfrm>
            <a:off x="188468" y="1381982"/>
            <a:ext cx="7031990" cy="2763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 effects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Nasopharyngitis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Headache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Pancreatitis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occurred with sitagliptin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Alogliptin and saxagliptin increase the risk of heart failure hospitalization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3"/>
          <p:cNvSpPr/>
          <p:nvPr/>
        </p:nvSpPr>
        <p:spPr>
          <a:xfrm>
            <a:off x="213359" y="370331"/>
            <a:ext cx="5026152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4"/>
          <p:cNvSpPr txBox="1"/>
          <p:nvPr/>
        </p:nvSpPr>
        <p:spPr>
          <a:xfrm>
            <a:off x="152400" y="1088087"/>
            <a:ext cx="8543290" cy="5158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600"/>
              <a:buFont typeface="Arial"/>
              <a:buChar char="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Dapagliflozin (Forxiga®)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598" lvl="0" marL="12700" marR="4968875" rtl="0" algn="l">
              <a:lnSpc>
                <a:spcPct val="112200"/>
              </a:lnSpc>
              <a:spcBef>
                <a:spcPts val="5"/>
              </a:spcBef>
              <a:spcAft>
                <a:spcPts val="0"/>
              </a:spcAft>
              <a:buClr>
                <a:srgbClr val="5B9BD4"/>
              </a:buClr>
              <a:buSzPts val="1600"/>
              <a:buFont typeface="Arial"/>
              <a:buChar char="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Canagliflozin 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action: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812165" rtl="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>
                <a:srgbClr val="5B9BD4"/>
              </a:buClr>
              <a:buSzPts val="1600"/>
              <a:buFont typeface="Arial"/>
              <a:buChar char="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SGLT2 is responsible for reabsorbing filtered  glucose in the </a:t>
            </a:r>
            <a:r>
              <a:rPr lang="en-US" sz="24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tubular lumen of the kidney</a:t>
            </a:r>
            <a:endParaRPr sz="24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270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600"/>
              <a:buFont typeface="Arial"/>
              <a:buChar char="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inhibiting SGLT2, these agents decrease  reabsorption of glucose, increase urinary glucose  excretion, and lower blood glucose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600"/>
              <a:buFont typeface="Arial"/>
              <a:buChar char="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 reabsorption of sodium and causes  osmotic diuresis reducing systolic blood pressure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600"/>
              <a:buFont typeface="Arial"/>
              <a:buChar char="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اخراج الجلوكوز بالبول بدل ما يعمل مشاكل بالقلب والاطراف والعيون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مريض السكري عنده التهابات البول أكثر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التئام الجروح بطيء لدى مرضى السكري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4"/>
          <p:cNvSpPr/>
          <p:nvPr/>
        </p:nvSpPr>
        <p:spPr>
          <a:xfrm>
            <a:off x="0" y="0"/>
            <a:ext cx="7930896" cy="20101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5"/>
          <p:cNvSpPr txBox="1"/>
          <p:nvPr/>
        </p:nvSpPr>
        <p:spPr>
          <a:xfrm>
            <a:off x="112268" y="1415510"/>
            <a:ext cx="9012555" cy="2698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-256540" lvl="0" marL="2686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once daily in the morning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27368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Canagliflozin should be taken before the first meal  of the day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633854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Metabolized by glucuronidation to inactive  metabolites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 avoided in patients with renal dysfunction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5"/>
          <p:cNvSpPr/>
          <p:nvPr/>
        </p:nvSpPr>
        <p:spPr>
          <a:xfrm>
            <a:off x="0" y="134112"/>
            <a:ext cx="4024884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188468" y="1415510"/>
            <a:ext cx="8858885" cy="44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14298" lvl="0" marL="12700" marR="499109" rtl="0" algn="l">
              <a:lnSpc>
                <a:spcPct val="1123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 classic symptoms of insulin deficiency  (polydipsia, polyphagia, polyuria, and weight loss)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7899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exogenous (injected) insulin to control  hyperglycemia and maintain blood glucose  concentrations as close to normal as possible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B9BD4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helps in avoiding the catabolic state that  results from Type II diabetes which is characterized  by hyperglycemia and life-threatening ketoacidosis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13359" y="370331"/>
            <a:ext cx="4681728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6"/>
          <p:cNvSpPr txBox="1"/>
          <p:nvPr/>
        </p:nvSpPr>
        <p:spPr>
          <a:xfrm>
            <a:off x="188468" y="1415510"/>
            <a:ext cx="7980045" cy="2659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 effects: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 genital mycoticفطريات  infections urinary tract  infections, and urinary frequency</a:t>
            </a:r>
            <a:b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male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Hypotension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96"/>
          <p:cNvSpPr/>
          <p:nvPr/>
        </p:nvSpPr>
        <p:spPr>
          <a:xfrm>
            <a:off x="0" y="134112"/>
            <a:ext cx="4024884" cy="1594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0-05-11 at 12.50.48 PM.png" id="622" name="Google Shape;62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0400"/>
            <a:ext cx="9144000" cy="299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8"/>
          <p:cNvSpPr txBox="1"/>
          <p:nvPr/>
        </p:nvSpPr>
        <p:spPr>
          <a:xfrm>
            <a:off x="188468" y="1465834"/>
            <a:ext cx="8416290" cy="305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6540" lvl="0" marL="268605" marR="1263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Bromocriptine and colesevelam produce modest  reductions in HbA1c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19748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mechanism of action of glucose lowering is  unknown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Indicated for type 2 diabetes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Modest efficacy, adverse effects limit their use in  clinical practice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98"/>
          <p:cNvSpPr/>
          <p:nvPr/>
        </p:nvSpPr>
        <p:spPr>
          <a:xfrm>
            <a:off x="213359" y="370331"/>
            <a:ext cx="4120896" cy="1139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1-04-14 at 7.57.35 AM.png" id="633" name="Google Shape;63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800" y="0"/>
            <a:ext cx="52144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1-04-14 at 7.57.42 AM.png" id="638" name="Google Shape;63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368300"/>
            <a:ext cx="56896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1"/>
          <p:cNvSpPr txBox="1"/>
          <p:nvPr>
            <p:ph type="title"/>
          </p:nvPr>
        </p:nvSpPr>
        <p:spPr>
          <a:xfrm>
            <a:off x="188468" y="1464309"/>
            <a:ext cx="2402332" cy="50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Glucagon 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644" name="Google Shape;644;p101"/>
          <p:cNvSpPr txBox="1"/>
          <p:nvPr/>
        </p:nvSpPr>
        <p:spPr>
          <a:xfrm>
            <a:off x="188468" y="1953606"/>
            <a:ext cx="8687435" cy="310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50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aid in cases of severe hypoglycemia when the  victim is unconscious or for other reasons cannot  take glucose orally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of overdose with beta blockers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540" lvl="0" marL="268605" marR="410209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5B9BD4"/>
              </a:buClr>
              <a:buSzPts val="1800"/>
              <a:buFont typeface="Arial"/>
              <a:buChar char=""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positive inotropic action and chronotropic  action on the heart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01"/>
          <p:cNvSpPr/>
          <p:nvPr/>
        </p:nvSpPr>
        <p:spPr>
          <a:xfrm>
            <a:off x="1636585" y="381000"/>
            <a:ext cx="5791200" cy="938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