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751086-2543-4293-8DCE-AD26FE3C7F12}">
  <a:tblStyle styleId="{2B751086-2543-4293-8DCE-AD26FE3C7F12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5E8EB"/>
          </a:solidFill>
        </a:fill>
      </a:tcStyle>
    </a:wholeTbl>
    <a:band1H>
      <a:tcTxStyle/>
      <a:tcStyle>
        <a:fill>
          <a:solidFill>
            <a:srgbClr val="EACFD4"/>
          </a:solidFill>
        </a:fill>
      </a:tcStyle>
    </a:band1H>
    <a:band2H>
      <a:tcTxStyle/>
    </a:band2H>
    <a:band1V>
      <a:tcTxStyle/>
      <a:tcStyle>
        <a:fill>
          <a:solidFill>
            <a:srgbClr val="EACFD4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5E8EB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Premenstrual Syndrome</a:t>
            </a:r>
            <a:endParaRPr/>
          </a:p>
        </p:txBody>
      </p:sp>
      <p:sp>
        <p:nvSpPr>
          <p:cNvPr id="251" name="Google Shape;25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Sex Hormone</a:t>
            </a:r>
            <a:br>
              <a:rPr lang="en-US"/>
            </a:br>
            <a:r>
              <a:rPr lang="en-US"/>
              <a:t>- Women &amp; Men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- Estrogen : Ovaries, Adrenal glands</a:t>
            </a:r>
            <a:br>
              <a:rPr lang="en-US"/>
            </a:br>
            <a:r>
              <a:rPr lang="en-US"/>
              <a:t>-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Progesterone : Adrenal gland, Testes</a:t>
            </a:r>
            <a:endParaRPr/>
          </a:p>
        </p:txBody>
      </p:sp>
      <p:sp>
        <p:nvSpPr>
          <p:cNvPr id="161" name="Google Shape;16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1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15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5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6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5" name="Google Shape;115;p16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16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16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8" name="Google Shape;118;p16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16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6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21" name="Google Shape;121;p16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1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4.png"/><Relationship Id="rId6" Type="http://schemas.openxmlformats.org/officeDocument/2006/relationships/image" Target="../media/image28.jpg"/><Relationship Id="rId7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plannedparenthood.org/learn/birth-control/birth-control-pill/how-do-i-use-the-birth-control-pil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health.qld.gov.au/news-events/news/types-contraception-women-condoms-pill-iud-ring-implant-injection-diaphragm" TargetMode="External"/><Relationship Id="rId4" Type="http://schemas.openxmlformats.org/officeDocument/2006/relationships/hyperlink" Target="https://byjus.com/questions/what-are-the-different-methods-of-contraception/" TargetMode="External"/><Relationship Id="rId9" Type="http://schemas.openxmlformats.org/officeDocument/2006/relationships/hyperlink" Target="https://pubmed.ncbi.nlm.nih.gov/12345631/" TargetMode="External"/><Relationship Id="rId5" Type="http://schemas.openxmlformats.org/officeDocument/2006/relationships/hyperlink" Target="https://www.nhs.uk/conditions/contraception/which-method-suits-me/" TargetMode="External"/><Relationship Id="rId6" Type="http://schemas.openxmlformats.org/officeDocument/2006/relationships/hyperlink" Target="https://www.slideshare.net/chaimingcheng/contraception-41950571" TargetMode="External"/><Relationship Id="rId7" Type="http://schemas.openxmlformats.org/officeDocument/2006/relationships/hyperlink" Target="https://mg.co.za/article/2019-07-19-00-the-quest-for-the-vaginal-ring/" TargetMode="External"/><Relationship Id="rId8" Type="http://schemas.openxmlformats.org/officeDocument/2006/relationships/hyperlink" Target="https://patient.info/news-and-features/whats-the-future-of-contraceptio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7.jpg"/><Relationship Id="rId5" Type="http://schemas.openxmlformats.org/officeDocument/2006/relationships/image" Target="../media/image14.jpg"/><Relationship Id="rId6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2956" l="15679" r="3658" t="0"/>
          <a:stretch/>
        </p:blipFill>
        <p:spPr>
          <a:xfrm>
            <a:off x="598236" y="1575039"/>
            <a:ext cx="4434841" cy="3557017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4375" y="0"/>
            <a:ext cx="3857625" cy="685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5">
            <a:alphaModFix/>
          </a:blip>
          <a:srcRect b="0" l="30881" r="26404" t="0"/>
          <a:stretch/>
        </p:blipFill>
        <p:spPr>
          <a:xfrm>
            <a:off x="5285949" y="961253"/>
            <a:ext cx="2724912" cy="4784587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4" name="Google Shape;144;p19"/>
          <p:cNvSpPr txBox="1"/>
          <p:nvPr/>
        </p:nvSpPr>
        <p:spPr>
          <a:xfrm>
            <a:off x="0" y="6391300"/>
            <a:ext cx="2017664" cy="466700"/>
          </a:xfrm>
          <a:prstGeom prst="rect">
            <a:avLst/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Prepared by Muhammad Musleh</a:t>
            </a:r>
            <a:br>
              <a:rPr b="0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Instructor Dr. Lina Adwan </a:t>
            </a:r>
            <a:endParaRPr b="0" i="0" sz="1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418323" y="3557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PROGESTIN INTRAUTERINE SYSTEM IUS </a:t>
            </a:r>
            <a:br>
              <a:rPr lang="en-US"/>
            </a:br>
            <a:endParaRPr/>
          </a:p>
        </p:txBody>
      </p:sp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334347" y="180696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Levonorgestre</a:t>
            </a:r>
            <a:b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3 -10 years</a:t>
            </a:r>
            <a:b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Emergency contraception (Within 5 days)</a:t>
            </a:r>
            <a:b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9"/>
          <p:cNvPicPr preferRelativeResize="0"/>
          <p:nvPr/>
        </p:nvPicPr>
        <p:blipFill rotWithShape="1">
          <a:blip r:embed="rId3">
            <a:alphaModFix/>
          </a:blip>
          <a:srcRect b="5073" l="2551" r="3293" t="4548"/>
          <a:stretch/>
        </p:blipFill>
        <p:spPr>
          <a:xfrm>
            <a:off x="6086361" y="0"/>
            <a:ext cx="6105639" cy="381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 rotWithShape="1">
          <a:blip r:embed="rId4">
            <a:alphaModFix/>
          </a:blip>
          <a:srcRect b="6164" l="15367" r="19049" t="28530"/>
          <a:stretch/>
        </p:blipFill>
        <p:spPr>
          <a:xfrm>
            <a:off x="0" y="3448949"/>
            <a:ext cx="6086361" cy="340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 b="16566" l="13325" r="9506" t="0"/>
          <a:stretch/>
        </p:blipFill>
        <p:spPr>
          <a:xfrm>
            <a:off x="8407165" y="0"/>
            <a:ext cx="3739202" cy="269306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4">
            <a:alphaModFix/>
          </a:blip>
          <a:srcRect b="13613" l="6336" r="7214" t="8264"/>
          <a:stretch/>
        </p:blipFill>
        <p:spPr>
          <a:xfrm>
            <a:off x="5804775" y="4544985"/>
            <a:ext cx="3598392" cy="194700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24" name="Google Shape;224;p30"/>
          <p:cNvPicPr preferRelativeResize="0"/>
          <p:nvPr/>
        </p:nvPicPr>
        <p:blipFill rotWithShape="1">
          <a:blip r:embed="rId5">
            <a:alphaModFix/>
          </a:blip>
          <a:srcRect b="33186" l="14653" r="69837" t="23786"/>
          <a:stretch/>
        </p:blipFill>
        <p:spPr>
          <a:xfrm>
            <a:off x="3158480" y="4063143"/>
            <a:ext cx="2539882" cy="242884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25" name="Google Shape;225;p30"/>
          <p:cNvPicPr preferRelativeResize="0"/>
          <p:nvPr/>
        </p:nvPicPr>
        <p:blipFill rotWithShape="1">
          <a:blip r:embed="rId6">
            <a:alphaModFix/>
          </a:blip>
          <a:srcRect b="9384" l="9923" r="8153" t="9616"/>
          <a:stretch/>
        </p:blipFill>
        <p:spPr>
          <a:xfrm>
            <a:off x="3162994" y="324947"/>
            <a:ext cx="2395105" cy="236811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graphicFrame>
        <p:nvGraphicFramePr>
          <p:cNvPr id="226" name="Google Shape;226;p30"/>
          <p:cNvGraphicFramePr/>
          <p:nvPr/>
        </p:nvGraphicFramePr>
        <p:xfrm>
          <a:off x="464234" y="1372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{2B751086-2543-4293-8DCE-AD26FE3C7F12}</a:tableStyleId>
              </a:tblPr>
              <a:tblGrid>
                <a:gridCol w="2174250"/>
              </a:tblGrid>
              <a:tr h="487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Others</a:t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AEB92"/>
                        </a:gs>
                        <a:gs pos="50000">
                          <a:srgbClr val="DBF0BD"/>
                        </a:gs>
                        <a:gs pos="100000">
                          <a:srgbClr val="ECF7DE"/>
                        </a:gs>
                      </a:gsLst>
                      <a:lin ang="5400000" scaled="0"/>
                    </a:gra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Sterilization </a:t>
                      </a:r>
                      <a:r>
                        <a:rPr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تعقيم</a:t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AEB92"/>
                        </a:gs>
                        <a:gs pos="50000">
                          <a:srgbClr val="DBF0BD"/>
                        </a:gs>
                        <a:gs pos="100000">
                          <a:srgbClr val="ECF7DE"/>
                        </a:gs>
                      </a:gsLst>
                      <a:lin ang="5400000" scaled="0"/>
                    </a:gra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Withdrawal</a:t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AEB92"/>
                        </a:gs>
                        <a:gs pos="50000">
                          <a:srgbClr val="DBF0BD"/>
                        </a:gs>
                        <a:gs pos="100000">
                          <a:srgbClr val="ECF7DE"/>
                        </a:gs>
                      </a:gsLst>
                      <a:lin ang="5400000" scaled="0"/>
                    </a:gra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Injection </a:t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AEB92"/>
                        </a:gs>
                        <a:gs pos="50000">
                          <a:srgbClr val="DBF0BD"/>
                        </a:gs>
                        <a:gs pos="100000">
                          <a:srgbClr val="ECF7DE"/>
                        </a:gs>
                      </a:gsLst>
                      <a:lin ang="5400000" scaled="0"/>
                    </a:gradFill>
                  </a:tcPr>
                </a:tc>
              </a:tr>
              <a:tr h="81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Rockwell"/>
                        <a:buNone/>
                      </a:pPr>
                      <a:r>
                        <a:rPr lang="en-US" sz="1700" u="none" cap="none" strike="noStrike"/>
                        <a:t>Transdermal patch</a:t>
                      </a:r>
                      <a:br>
                        <a:rPr lang="en-US" sz="1700" u="none" cap="none" strike="noStrike"/>
                      </a:br>
                      <a:endParaRPr sz="17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AEB92"/>
                        </a:gs>
                        <a:gs pos="50000">
                          <a:srgbClr val="DBF0BD"/>
                        </a:gs>
                        <a:gs pos="100000">
                          <a:srgbClr val="ECF7DE"/>
                        </a:gs>
                      </a:gsLst>
                      <a:lin ang="5400000" scaled="0"/>
                    </a:gradFill>
                  </a:tcPr>
                </a:tc>
              </a:tr>
              <a:tr h="81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Rockwell"/>
                        <a:buNone/>
                      </a:pPr>
                      <a:r>
                        <a:rPr lang="en-US" sz="1700" u="none" cap="none" strike="noStrike"/>
                        <a:t>Implant 3 year rod </a:t>
                      </a:r>
                      <a:br>
                        <a:rPr lang="en-US" sz="1700" u="none" cap="none" strike="noStrike"/>
                      </a:br>
                      <a:endParaRPr sz="17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AEB92"/>
                        </a:gs>
                        <a:gs pos="50000">
                          <a:srgbClr val="DBF0BD"/>
                        </a:gs>
                        <a:gs pos="100000">
                          <a:srgbClr val="ECF7DE"/>
                        </a:gs>
                      </a:gsLst>
                      <a:lin ang="5400000" scaled="0"/>
                    </a:gradFill>
                  </a:tcPr>
                </a:tc>
              </a:tr>
              <a:tr h="813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Vaginal Ring - releasing hormones 3 weeks</a:t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AEB92"/>
                        </a:gs>
                        <a:gs pos="50000">
                          <a:srgbClr val="DBF0BD"/>
                        </a:gs>
                        <a:gs pos="100000">
                          <a:srgbClr val="ECF7DE"/>
                        </a:gs>
                      </a:gsLst>
                      <a:lin ang="5400000" scaled="0"/>
                    </a:gradFill>
                  </a:tcPr>
                </a:tc>
              </a:tr>
              <a:tr h="572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Diaphragm- physical barrier </a:t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AEB92"/>
                        </a:gs>
                        <a:gs pos="50000">
                          <a:srgbClr val="DBF0BD"/>
                        </a:gs>
                        <a:gs pos="100000">
                          <a:srgbClr val="ECF7DE"/>
                        </a:gs>
                      </a:gsLst>
                      <a:lin ang="5400000" scaled="0"/>
                    </a:gra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Condom</a:t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AEB92"/>
                        </a:gs>
                        <a:gs pos="50000">
                          <a:srgbClr val="DBF0BD"/>
                        </a:gs>
                        <a:gs pos="100000">
                          <a:srgbClr val="ECF7DE"/>
                        </a:gs>
                      </a:gsLst>
                      <a:lin ang="5400000" scaled="0"/>
                    </a:gra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Spermicide</a:t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AEB92"/>
                        </a:gs>
                        <a:gs pos="50000">
                          <a:srgbClr val="DBF0BD"/>
                        </a:gs>
                        <a:gs pos="100000">
                          <a:srgbClr val="ECF7DE"/>
                        </a:gs>
                      </a:gsLst>
                      <a:lin ang="5400000" scaled="0"/>
                    </a:gra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/>
                        <a:t>Phexxi (pH)</a:t>
                      </a:r>
                      <a:endParaRPr sz="17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CAEB92"/>
                        </a:gs>
                        <a:gs pos="50000">
                          <a:srgbClr val="DBF0BD"/>
                        </a:gs>
                        <a:gs pos="100000">
                          <a:srgbClr val="ECF7DE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27" name="Google Shape;227;p30"/>
          <p:cNvPicPr preferRelativeResize="0"/>
          <p:nvPr/>
        </p:nvPicPr>
        <p:blipFill rotWithShape="1">
          <a:blip r:embed="rId7">
            <a:alphaModFix/>
          </a:blip>
          <a:srcRect b="0" l="23234" r="4765" t="0"/>
          <a:stretch/>
        </p:blipFill>
        <p:spPr>
          <a:xfrm>
            <a:off x="5804775" y="389113"/>
            <a:ext cx="2316167" cy="221251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218" l="8464" r="75536" t="37240"/>
          <a:stretch/>
        </p:blipFill>
        <p:spPr>
          <a:xfrm>
            <a:off x="1281578" y="91439"/>
            <a:ext cx="9325462" cy="653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449" l="8188" r="75620" t="37537"/>
          <a:stretch/>
        </p:blipFill>
        <p:spPr>
          <a:xfrm>
            <a:off x="910599" y="209359"/>
            <a:ext cx="9513563" cy="648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8615" l="2724" r="55885" t="17966"/>
          <a:stretch/>
        </p:blipFill>
        <p:spPr>
          <a:xfrm>
            <a:off x="210312" y="866066"/>
            <a:ext cx="11766214" cy="52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5769" l="22811" r="59362" t="29167"/>
          <a:stretch/>
        </p:blipFill>
        <p:spPr>
          <a:xfrm>
            <a:off x="1243584" y="437362"/>
            <a:ext cx="8947118" cy="606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426720" y="2988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BIRTH CONTROL WITHDRAWAL SYMPTOMS</a:t>
            </a:r>
            <a:b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4" name="Google Shape;254;p35"/>
          <p:cNvPicPr preferRelativeResize="0"/>
          <p:nvPr/>
        </p:nvPicPr>
        <p:blipFill rotWithShape="1">
          <a:blip r:embed="rId3">
            <a:alphaModFix/>
          </a:blip>
          <a:srcRect b="50021" l="0" r="0" t="0"/>
          <a:stretch/>
        </p:blipFill>
        <p:spPr>
          <a:xfrm>
            <a:off x="991546" y="1280159"/>
            <a:ext cx="4239586" cy="512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5"/>
          <p:cNvPicPr preferRelativeResize="0"/>
          <p:nvPr/>
        </p:nvPicPr>
        <p:blipFill rotWithShape="1">
          <a:blip r:embed="rId3">
            <a:alphaModFix/>
          </a:blip>
          <a:srcRect b="0" l="0" r="0" t="49924"/>
          <a:stretch/>
        </p:blipFill>
        <p:spPr>
          <a:xfrm>
            <a:off x="6710933" y="1280159"/>
            <a:ext cx="4231387" cy="5122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4108526" y="352672"/>
            <a:ext cx="3447287" cy="1551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MISSED DOSE</a:t>
            </a:r>
            <a:endParaRPr/>
          </a:p>
        </p:txBody>
      </p:sp>
      <p:sp>
        <p:nvSpPr>
          <p:cNvPr id="261" name="Google Shape;261;p36"/>
          <p:cNvSpPr txBox="1"/>
          <p:nvPr>
            <p:ph idx="1" type="body"/>
          </p:nvPr>
        </p:nvSpPr>
        <p:spPr>
          <a:xfrm>
            <a:off x="2091430" y="3017200"/>
            <a:ext cx="8155230" cy="730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 Once she remembers, Takes the pill, even though she takes two pill 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318" y="503984"/>
            <a:ext cx="9354670" cy="5729736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1007" y="2232088"/>
            <a:ext cx="4031551" cy="4031551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0" name="Google Shape;150;p20"/>
          <p:cNvSpPr txBox="1"/>
          <p:nvPr>
            <p:ph type="title"/>
          </p:nvPr>
        </p:nvSpPr>
        <p:spPr>
          <a:xfrm>
            <a:off x="3279019" y="649224"/>
            <a:ext cx="4955526" cy="585216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Times New Roman"/>
              <a:buNone/>
            </a:pPr>
            <a:r>
              <a:rPr lang="en-US" sz="44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CONTRACEPTIVES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t/>
            </a:r>
            <a:endParaRPr/>
          </a:p>
        </p:txBody>
      </p:sp>
      <p:sp>
        <p:nvSpPr>
          <p:cNvPr id="272" name="Google Shape;272;p38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https://www.health.qld.gov.au/news-events/news/types-contraception-women-condoms-pill-iud-ring-implant-injection-diaphragm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https://byjus.com/questions/what-are-the-different-methods-of-contraception/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https://www.nhs.uk/conditions/contraception/which-method-suits-me/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https://www.slideshare.net/chaimingcheng/contraception-41950571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https://mg.co.za/article/2019-07-19-00-the-quest-for-the-vaginal-ring/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8"/>
              </a:rPr>
              <a:t>https://patient.info/news-and-features/whats-the-future-of-contraception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9"/>
              </a:rPr>
              <a:t>https://pubmed.ncbi.nlm.nih.gov/12345631/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10"/>
              </a:rPr>
              <a:t>https://www.plannedparenthood.org/learn/birth-control/birth-control-pill/how-do-i-use-the-birth-control-pill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br>
              <a:rPr lang="en-US"/>
            </a:br>
            <a:endParaRPr/>
          </a:p>
          <a:p>
            <a:pPr indent="-1397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1397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1397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602899" y="326136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DEFINITION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838200" y="2538857"/>
            <a:ext cx="5407152" cy="2307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Birth Control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Prevent Pregnancy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758" l="20394" r="20241" t="757"/>
          <a:stretch/>
        </p:blipFill>
        <p:spPr>
          <a:xfrm>
            <a:off x="7125766" y="1801368"/>
            <a:ext cx="4022918" cy="400443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328579" y="399288"/>
            <a:ext cx="716950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ESTROGEN &amp; PROGESTIN</a:t>
            </a:r>
            <a:endParaRPr/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554736" y="1965960"/>
            <a:ext cx="10515600" cy="3621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1- Estrogen Ex. Ethinyl estradiol 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 </a:t>
            </a:r>
            <a:br>
              <a:rPr lang="en-US"/>
            </a:br>
            <a:br>
              <a:rPr lang="en-US"/>
            </a:b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2- Progestin EX. Levonorgestrel, Desogestrel, etc.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5532" y="606818"/>
            <a:ext cx="4162762" cy="2718284"/>
          </a:xfrm>
          <a:prstGeom prst="rect">
            <a:avLst/>
          </a:prstGeom>
          <a:noFill/>
          <a:ln cap="sq" cmpd="sng" w="38100">
            <a:solidFill>
              <a:srgbClr val="DB95A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5532" y="3776471"/>
            <a:ext cx="4261090" cy="2783912"/>
          </a:xfrm>
          <a:prstGeom prst="rect">
            <a:avLst/>
          </a:prstGeom>
          <a:noFill/>
          <a:ln cap="sq" cmpd="sng" w="38100">
            <a:solidFill>
              <a:srgbClr val="DB95A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4078224" y="383413"/>
            <a:ext cx="28041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23822"/>
            <a:ext cx="6171601" cy="337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1601" y="1758690"/>
            <a:ext cx="6020399" cy="3440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124968" y="337693"/>
            <a:ext cx="84773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EMERGENCY –(MORNING AFTER) PILL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Progestins (Levonorgestrel)</a:t>
            </a:r>
            <a:b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Estrogen (Ethinyl Estradiol) + Levonorgestrel</a:t>
            </a:r>
            <a:b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30000" lang="en-US" sz="3100"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 dose of it after 12 hours of 1</a:t>
            </a:r>
            <a:r>
              <a:rPr baseline="30000" lang="en-US" sz="3100"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 dose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b="6623" l="21553" r="29653" t="2595"/>
          <a:stretch/>
        </p:blipFill>
        <p:spPr>
          <a:xfrm>
            <a:off x="8757830" y="195803"/>
            <a:ext cx="3342729" cy="349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 rotWithShape="1">
          <a:blip r:embed="rId4">
            <a:alphaModFix/>
          </a:blip>
          <a:srcRect b="9201" l="14495" r="12779" t="7200"/>
          <a:stretch/>
        </p:blipFill>
        <p:spPr>
          <a:xfrm>
            <a:off x="8785210" y="3829114"/>
            <a:ext cx="3315349" cy="294436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0" y="203669"/>
            <a:ext cx="486957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COMBINATION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616092" y="1735848"/>
            <a:ext cx="10515600" cy="558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Estrogen &amp; Progestin</a:t>
            </a:r>
            <a:b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21 – day</a:t>
            </a:r>
            <a:b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28 – day</a:t>
            </a:r>
            <a:b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91 – day</a:t>
            </a:r>
            <a:br>
              <a:rPr lang="en-US"/>
            </a:b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 b="2840" l="24801" r="47698" t="4906"/>
          <a:stretch/>
        </p:blipFill>
        <p:spPr>
          <a:xfrm>
            <a:off x="5583282" y="276944"/>
            <a:ext cx="2251871" cy="424941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4">
            <a:alphaModFix/>
          </a:blip>
          <a:srcRect b="33422" l="35243" r="11779" t="14782"/>
          <a:stretch/>
        </p:blipFill>
        <p:spPr>
          <a:xfrm>
            <a:off x="8039926" y="203669"/>
            <a:ext cx="3839371" cy="211149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5">
            <a:alphaModFix/>
          </a:blip>
          <a:srcRect b="10293" l="13939" r="10438" t="4560"/>
          <a:stretch/>
        </p:blipFill>
        <p:spPr>
          <a:xfrm>
            <a:off x="8039926" y="2392229"/>
            <a:ext cx="3866584" cy="24490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6">
            <a:alphaModFix/>
          </a:blip>
          <a:srcRect b="9904" l="11174" r="10266" t="9675"/>
          <a:stretch/>
        </p:blipFill>
        <p:spPr>
          <a:xfrm>
            <a:off x="2251741" y="4526355"/>
            <a:ext cx="3081510" cy="220287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913795" y="259197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JOHN ROCK</a:t>
            </a:r>
            <a:endParaRPr/>
          </a:p>
        </p:txBody>
      </p:sp>
      <p:pic>
        <p:nvPicPr>
          <p:cNvPr id="197" name="Google Shape;197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1841" y="1549793"/>
            <a:ext cx="3515715" cy="4245226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98" name="Google Shape;19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6449" y="1585518"/>
            <a:ext cx="3372278" cy="4209501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466344" y="593725"/>
            <a:ext cx="672998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MINI PILL – PROGESTIN-ONLY PILLS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2932175" y="3276443"/>
            <a:ext cx="2471097" cy="630539"/>
          </a:xfrm>
          <a:prstGeom prst="rect">
            <a:avLst/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Norethindrone</a:t>
            </a:r>
            <a:b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3">
            <a:alphaModFix/>
          </a:blip>
          <a:srcRect b="0" l="23680" r="28093" t="2805"/>
          <a:stretch/>
        </p:blipFill>
        <p:spPr>
          <a:xfrm>
            <a:off x="7196328" y="1316182"/>
            <a:ext cx="4570805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