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Lst>
  <p:sldSz cy="6858000" cx="9144000"/>
  <p:notesSz cx="6858000" cy="9144000"/>
  <p:embeddedFontLst>
    <p:embeddedFont>
      <p:font typeface="Constantia"/>
      <p:regular r:id="rId96"/>
      <p:bold r:id="rId97"/>
      <p:italic r:id="rId98"/>
      <p:boldItalic r:id="rId99"/>
    </p:embeddedFont>
    <p:embeddedFont>
      <p:font typeface="Helvetica Neue"/>
      <p:regular r:id="rId100"/>
      <p:bold r:id="rId101"/>
      <p:italic r:id="rId102"/>
      <p:boldItalic r:id="rId10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7ED4B5-E24A-416C-8A63-8C7BB2BD5A8D}">
  <a:tblStyle styleId="{697ED4B5-E24A-416C-8A63-8C7BB2BD5A8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font" Target="fonts/HelveticaNeue-boldItalic.fntdata"/><Relationship Id="rId102" Type="http://schemas.openxmlformats.org/officeDocument/2006/relationships/font" Target="fonts/HelveticaNeue-italic.fntdata"/><Relationship Id="rId101" Type="http://schemas.openxmlformats.org/officeDocument/2006/relationships/font" Target="fonts/HelveticaNeue-bold.fntdata"/><Relationship Id="rId100" Type="http://schemas.openxmlformats.org/officeDocument/2006/relationships/font" Target="fonts/HelveticaNeue-regular.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font" Target="fonts/Constantia-bold.fntdata"/><Relationship Id="rId96" Type="http://schemas.openxmlformats.org/officeDocument/2006/relationships/font" Target="fonts/Constantia-regular.fntdata"/><Relationship Id="rId11" Type="http://schemas.openxmlformats.org/officeDocument/2006/relationships/slide" Target="slides/slide4.xml"/><Relationship Id="rId99" Type="http://schemas.openxmlformats.org/officeDocument/2006/relationships/font" Target="fonts/Constantia-boldItalic.fntdata"/><Relationship Id="rId10" Type="http://schemas.openxmlformats.org/officeDocument/2006/relationships/slide" Target="slides/slide3.xml"/><Relationship Id="rId98" Type="http://schemas.openxmlformats.org/officeDocument/2006/relationships/font" Target="fonts/Constantia-italic.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78" name="Google Shape;17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88" name="Google Shape;18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Figure 8-3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3" name="Google Shape;813;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0" name="Google Shape;860;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 name="Google Shape;868;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 name="Google Shape;874;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3" name="Google Shape;23;p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4" name="Shape 84"/>
        <p:cNvGrpSpPr/>
        <p:nvPr/>
      </p:nvGrpSpPr>
      <p:grpSpPr>
        <a:xfrm>
          <a:off x="0" y="0"/>
          <a:ext cx="0" cy="0"/>
          <a:chOff x="0" y="0"/>
          <a:chExt cx="0" cy="0"/>
        </a:xfrm>
      </p:grpSpPr>
      <p:sp>
        <p:nvSpPr>
          <p:cNvPr id="85" name="Google Shape;85;p12"/>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2"/>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7" name="Google Shape;87;p12"/>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8" name="Google Shape;88;p1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1" name="Shape 91"/>
        <p:cNvGrpSpPr/>
        <p:nvPr/>
      </p:nvGrpSpPr>
      <p:grpSpPr>
        <a:xfrm>
          <a:off x="0" y="0"/>
          <a:ext cx="0" cy="0"/>
          <a:chOff x="0" y="0"/>
          <a:chExt cx="0" cy="0"/>
        </a:xfrm>
      </p:grpSpPr>
      <p:sp>
        <p:nvSpPr>
          <p:cNvPr id="92" name="Google Shape;92;p13"/>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3" name="Google Shape;93;p13"/>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4" name="Google Shape;94;p13"/>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3"/>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6" name="Google Shape;96;p1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13"/>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sp>
      <p:sp>
        <p:nvSpPr>
          <p:cNvPr id="100" name="Google Shape;100;p13"/>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101" name="Google Shape;101;p13"/>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2" name="Shape 102"/>
        <p:cNvGrpSpPr/>
        <p:nvPr/>
      </p:nvGrpSpPr>
      <p:grpSpPr>
        <a:xfrm>
          <a:off x="0" y="0"/>
          <a:ext cx="0" cy="0"/>
          <a:chOff x="0" y="0"/>
          <a:chExt cx="0" cy="0"/>
        </a:xfrm>
      </p:grpSpPr>
      <p:sp>
        <p:nvSpPr>
          <p:cNvPr id="103" name="Google Shape;103;p1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4"/>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5" name="Google Shape;105;p1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15"/>
          <p:cNvSpPr txBox="1"/>
          <p:nvPr>
            <p:ph type="title"/>
          </p:nvPr>
        </p:nvSpPr>
        <p:spPr>
          <a:xfrm rot="5400000">
            <a:off x="5052219" y="2491582"/>
            <a:ext cx="5211763"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5"/>
          <p:cNvSpPr txBox="1"/>
          <p:nvPr>
            <p:ph idx="1" type="body"/>
          </p:nvPr>
        </p:nvSpPr>
        <p:spPr>
          <a:xfrm rot="5400000">
            <a:off x="861219" y="510382"/>
            <a:ext cx="5211763"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1" name="Google Shape;111;p1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5"/>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5" name="Google Shape;55;p7"/>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6" name="Google Shape;56;p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hart and Text" type="chartAndTx">
  <p:cSld name="CHART_AND_TEXT">
    <p:spTree>
      <p:nvGrpSpPr>
        <p:cNvPr id="59" name="Shape 59"/>
        <p:cNvGrpSpPr/>
        <p:nvPr/>
      </p:nvGrpSpPr>
      <p:grpSpPr>
        <a:xfrm>
          <a:off x="0" y="0"/>
          <a:ext cx="0" cy="0"/>
          <a:chOff x="0" y="0"/>
          <a:chExt cx="0" cy="0"/>
        </a:xfrm>
      </p:grpSpPr>
      <p:sp>
        <p:nvSpPr>
          <p:cNvPr id="60" name="Google Shape;60;p8"/>
          <p:cNvSpPr txBox="1"/>
          <p:nvPr>
            <p:ph type="title"/>
          </p:nvPr>
        </p:nvSpPr>
        <p:spPr>
          <a:xfrm>
            <a:off x="457200" y="27463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8"/>
          <p:cNvSpPr/>
          <p:nvPr>
            <p:ph idx="2" type="chart"/>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lvl="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lvl="1"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2" name="Google Shape;62;p8"/>
          <p:cNvSpPr txBox="1"/>
          <p:nvPr>
            <p:ph idx="1"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63" name="Shape 63"/>
        <p:cNvGrpSpPr/>
        <p:nvPr/>
      </p:nvGrpSpPr>
      <p:grpSpPr>
        <a:xfrm>
          <a:off x="0" y="0"/>
          <a:ext cx="0" cy="0"/>
          <a:chOff x="0" y="0"/>
          <a:chExt cx="0" cy="0"/>
        </a:xfrm>
      </p:grpSpPr>
      <p:sp>
        <p:nvSpPr>
          <p:cNvPr id="64" name="Google Shape;64;p9"/>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66" name="Google Shape;66;p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69" name="Shape 69"/>
        <p:cNvGrpSpPr/>
        <p:nvPr/>
      </p:nvGrpSpPr>
      <p:grpSpPr>
        <a:xfrm>
          <a:off x="0" y="0"/>
          <a:ext cx="0" cy="0"/>
          <a:chOff x="0" y="0"/>
          <a:chExt cx="0" cy="0"/>
        </a:xfrm>
      </p:grpSpPr>
      <p:sp>
        <p:nvSpPr>
          <p:cNvPr id="70" name="Google Shape;70;p10"/>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0"/>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1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5" name="Shape 75"/>
        <p:cNvGrpSpPr/>
        <p:nvPr/>
      </p:nvGrpSpPr>
      <p:grpSpPr>
        <a:xfrm>
          <a:off x="0" y="0"/>
          <a:ext cx="0" cy="0"/>
          <a:chOff x="0" y="0"/>
          <a:chExt cx="0" cy="0"/>
        </a:xfrm>
      </p:grpSpPr>
      <p:sp>
        <p:nvSpPr>
          <p:cNvPr id="76" name="Google Shape;76;p1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8" name="Google Shape;78;p11"/>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11"/>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11"/>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 name="Google Shape;81;p1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1"/>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1" name="Google Shape;11;p1"/>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6" name="Google Shape;16;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26" name="Shape 26"/>
        <p:cNvGrpSpPr/>
        <p:nvPr/>
      </p:nvGrpSpPr>
      <p:grpSpPr>
        <a:xfrm>
          <a:off x="0" y="0"/>
          <a:ext cx="0" cy="0"/>
          <a:chOff x="0" y="0"/>
          <a:chExt cx="0" cy="0"/>
        </a:xfrm>
      </p:grpSpPr>
      <p:sp>
        <p:nvSpPr>
          <p:cNvPr id="27" name="Google Shape;27;p3"/>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8" name="Google Shape;28;p3"/>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 name="Google Shape;29;p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2" name="Google Shape;32;p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3" name="Google Shape;33;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035C75"/>
                </a:solidFill>
                <a:latin typeface="Constantia"/>
                <a:ea typeface="Constantia"/>
                <a:cs typeface="Constantia"/>
                <a:sym typeface="Constantia"/>
              </a:defRPr>
            </a:lvl1pPr>
            <a:lvl2pPr indent="0" lvl="1" marL="0" marR="0" rtl="0" algn="r">
              <a:spcBef>
                <a:spcPts val="0"/>
              </a:spcBef>
              <a:buNone/>
              <a:defRPr b="0" sz="1200" u="none">
                <a:solidFill>
                  <a:srgbClr val="035C75"/>
                </a:solidFill>
                <a:latin typeface="Constantia"/>
                <a:ea typeface="Constantia"/>
                <a:cs typeface="Constantia"/>
                <a:sym typeface="Constantia"/>
              </a:defRPr>
            </a:lvl2pPr>
            <a:lvl3pPr indent="0" lvl="2" marL="0" marR="0" rtl="0" algn="r">
              <a:spcBef>
                <a:spcPts val="0"/>
              </a:spcBef>
              <a:buNone/>
              <a:defRPr b="0" sz="1200" u="none">
                <a:solidFill>
                  <a:srgbClr val="035C75"/>
                </a:solidFill>
                <a:latin typeface="Constantia"/>
                <a:ea typeface="Constantia"/>
                <a:cs typeface="Constantia"/>
                <a:sym typeface="Constantia"/>
              </a:defRPr>
            </a:lvl3pPr>
            <a:lvl4pPr indent="0" lvl="3" marL="0" marR="0" rtl="0" algn="r">
              <a:spcBef>
                <a:spcPts val="0"/>
              </a:spcBef>
              <a:buNone/>
              <a:defRPr b="0" sz="1200" u="none">
                <a:solidFill>
                  <a:srgbClr val="035C75"/>
                </a:solidFill>
                <a:latin typeface="Constantia"/>
                <a:ea typeface="Constantia"/>
                <a:cs typeface="Constantia"/>
                <a:sym typeface="Constantia"/>
              </a:defRPr>
            </a:lvl4pPr>
            <a:lvl5pPr indent="0" lvl="4" marL="0" marR="0" rtl="0" algn="r">
              <a:spcBef>
                <a:spcPts val="0"/>
              </a:spcBef>
              <a:buNone/>
              <a:defRPr b="0" sz="1200" u="none">
                <a:solidFill>
                  <a:srgbClr val="035C75"/>
                </a:solidFill>
                <a:latin typeface="Constantia"/>
                <a:ea typeface="Constantia"/>
                <a:cs typeface="Constantia"/>
                <a:sym typeface="Constantia"/>
              </a:defRPr>
            </a:lvl5pPr>
            <a:lvl6pPr indent="0" lvl="5" marL="0" marR="0" rtl="0" algn="r">
              <a:spcBef>
                <a:spcPts val="0"/>
              </a:spcBef>
              <a:buNone/>
              <a:defRPr b="0" sz="1200" u="none">
                <a:solidFill>
                  <a:srgbClr val="035C75"/>
                </a:solidFill>
                <a:latin typeface="Constantia"/>
                <a:ea typeface="Constantia"/>
                <a:cs typeface="Constantia"/>
                <a:sym typeface="Constantia"/>
              </a:defRPr>
            </a:lvl6pPr>
            <a:lvl7pPr indent="0" lvl="6" marL="0" marR="0" rtl="0" algn="r">
              <a:spcBef>
                <a:spcPts val="0"/>
              </a:spcBef>
              <a:buNone/>
              <a:defRPr b="0" sz="1200" u="none">
                <a:solidFill>
                  <a:srgbClr val="035C75"/>
                </a:solidFill>
                <a:latin typeface="Constantia"/>
                <a:ea typeface="Constantia"/>
                <a:cs typeface="Constantia"/>
                <a:sym typeface="Constantia"/>
              </a:defRPr>
            </a:lvl7pPr>
            <a:lvl8pPr indent="0" lvl="7" marL="0" marR="0" rtl="0" algn="r">
              <a:spcBef>
                <a:spcPts val="0"/>
              </a:spcBef>
              <a:buNone/>
              <a:defRPr b="0" sz="1200" u="none">
                <a:solidFill>
                  <a:srgbClr val="035C75"/>
                </a:solidFill>
                <a:latin typeface="Constantia"/>
                <a:ea typeface="Constantia"/>
                <a:cs typeface="Constantia"/>
                <a:sym typeface="Constantia"/>
              </a:defRPr>
            </a:lvl8pPr>
            <a:lvl9pPr indent="0" lvl="8" marL="0" marR="0" rtl="0" algn="r">
              <a:spcBef>
                <a:spcPts val="0"/>
              </a:spcBef>
              <a:buNone/>
              <a:defRPr b="0" sz="1200" u="non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34" name="Google Shape;34;p3"/>
          <p:cNvGrpSpPr/>
          <p:nvPr/>
        </p:nvGrpSpPr>
        <p:grpSpPr>
          <a:xfrm>
            <a:off x="-29294" y="-16113"/>
            <a:ext cx="9198255" cy="1086266"/>
            <a:chOff x="-29322" y="-1971"/>
            <a:chExt cx="9198255" cy="1086266"/>
          </a:xfrm>
        </p:grpSpPr>
        <p:sp>
          <p:nvSpPr>
            <p:cNvPr id="35" name="Google Shape;35;p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0" Type="http://schemas.openxmlformats.org/officeDocument/2006/relationships/image" Target="../media/image43.png"/><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41.png"/><Relationship Id="rId5" Type="http://schemas.openxmlformats.org/officeDocument/2006/relationships/image" Target="../media/image26.png"/><Relationship Id="rId6" Type="http://schemas.openxmlformats.org/officeDocument/2006/relationships/image" Target="../media/image36.png"/><Relationship Id="rId7" Type="http://schemas.openxmlformats.org/officeDocument/2006/relationships/image" Target="../media/image32.png"/><Relationship Id="rId8"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3.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8.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7.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65.jpg"/><Relationship Id="rId4" Type="http://schemas.openxmlformats.org/officeDocument/2006/relationships/image" Target="../media/image49.png"/><Relationship Id="rId5" Type="http://schemas.openxmlformats.org/officeDocument/2006/relationships/image" Target="../media/image52.png"/><Relationship Id="rId6"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69.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55.jpg"/><Relationship Id="rId4" Type="http://schemas.openxmlformats.org/officeDocument/2006/relationships/image" Target="../media/image73.jpg"/><Relationship Id="rId5" Type="http://schemas.openxmlformats.org/officeDocument/2006/relationships/image" Target="../media/image68.png"/><Relationship Id="rId6" Type="http://schemas.openxmlformats.org/officeDocument/2006/relationships/image" Target="../media/image6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6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70.png"/><Relationship Id="rId4" Type="http://schemas.openxmlformats.org/officeDocument/2006/relationships/image" Target="../media/image64.png"/><Relationship Id="rId5" Type="http://schemas.openxmlformats.org/officeDocument/2006/relationships/image" Target="../media/image62.png"/><Relationship Id="rId6" Type="http://schemas.openxmlformats.org/officeDocument/2006/relationships/image" Target="../media/image72.png"/><Relationship Id="rId7" Type="http://schemas.openxmlformats.org/officeDocument/2006/relationships/image" Target="../media/image6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76.png"/><Relationship Id="rId4" Type="http://schemas.openxmlformats.org/officeDocument/2006/relationships/image" Target="../media/image66.jpg"/><Relationship Id="rId5" Type="http://schemas.openxmlformats.org/officeDocument/2006/relationships/image" Target="../media/image7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7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74.png"/><Relationship Id="rId4" Type="http://schemas.openxmlformats.org/officeDocument/2006/relationships/image" Target="../media/image85.png"/><Relationship Id="rId5" Type="http://schemas.openxmlformats.org/officeDocument/2006/relationships/image" Target="../media/image8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71.png"/><Relationship Id="rId4" Type="http://schemas.openxmlformats.org/officeDocument/2006/relationships/image" Target="../media/image80.png"/><Relationship Id="rId5" Type="http://schemas.openxmlformats.org/officeDocument/2006/relationships/image" Target="../media/image87.png"/><Relationship Id="rId6" Type="http://schemas.openxmlformats.org/officeDocument/2006/relationships/image" Target="../media/image7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8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81.jpg"/><Relationship Id="rId4" Type="http://schemas.openxmlformats.org/officeDocument/2006/relationships/image" Target="../media/image8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7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79.jpg"/><Relationship Id="rId4" Type="http://schemas.openxmlformats.org/officeDocument/2006/relationships/image" Target="../media/image10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8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84.jpg"/><Relationship Id="rId4" Type="http://schemas.openxmlformats.org/officeDocument/2006/relationships/image" Target="../media/image96.jpg"/><Relationship Id="rId5" Type="http://schemas.openxmlformats.org/officeDocument/2006/relationships/image" Target="../media/image9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9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9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89.png"/><Relationship Id="rId4" Type="http://schemas.openxmlformats.org/officeDocument/2006/relationships/image" Target="../media/image9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8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9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 Id="rId3" Type="http://schemas.openxmlformats.org/officeDocument/2006/relationships/image" Target="../media/image10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 Id="rId3" Type="http://schemas.openxmlformats.org/officeDocument/2006/relationships/image" Target="../media/image95.png"/><Relationship Id="rId4" Type="http://schemas.openxmlformats.org/officeDocument/2006/relationships/image" Target="../media/image98.png"/><Relationship Id="rId5" Type="http://schemas.openxmlformats.org/officeDocument/2006/relationships/image" Target="../media/image97.png"/><Relationship Id="rId6" Type="http://schemas.openxmlformats.org/officeDocument/2006/relationships/image" Target="../media/image11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9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95.png"/><Relationship Id="rId4" Type="http://schemas.openxmlformats.org/officeDocument/2006/relationships/image" Target="../media/image9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0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 Id="rId3" Type="http://schemas.openxmlformats.org/officeDocument/2006/relationships/image" Target="../media/image1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 Id="rId3" Type="http://schemas.openxmlformats.org/officeDocument/2006/relationships/image" Target="../media/image10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 Id="rId3" Type="http://schemas.openxmlformats.org/officeDocument/2006/relationships/image" Target="../media/image10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 Id="rId3" Type="http://schemas.openxmlformats.org/officeDocument/2006/relationships/image" Target="../media/image11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 Id="rId3" Type="http://schemas.openxmlformats.org/officeDocument/2006/relationships/image" Target="../media/image11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4.xml"/><Relationship Id="rId3" Type="http://schemas.openxmlformats.org/officeDocument/2006/relationships/image" Target="../media/image104.png"/><Relationship Id="rId4" Type="http://schemas.openxmlformats.org/officeDocument/2006/relationships/image" Target="../media/image11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107.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10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14.jpg"/><Relationship Id="rId4" Type="http://schemas.openxmlformats.org/officeDocument/2006/relationships/image" Target="../media/image109.jpg"/><Relationship Id="rId5" Type="http://schemas.openxmlformats.org/officeDocument/2006/relationships/image" Target="../media/image110.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rotWithShape="1">
          <a:blip r:embed="rId3">
            <a:alphaModFix/>
          </a:blip>
          <a:tile algn="tl" flip="none" tx="0" sx="100000" ty="0" sy="100000"/>
        </a:blipFill>
      </p:bgPr>
    </p:bg>
    <p:spTree>
      <p:nvGrpSpPr>
        <p:cNvPr id="117" name="Shape 117"/>
        <p:cNvGrpSpPr/>
        <p:nvPr/>
      </p:nvGrpSpPr>
      <p:grpSpPr>
        <a:xfrm>
          <a:off x="0" y="0"/>
          <a:ext cx="0" cy="0"/>
          <a:chOff x="0" y="0"/>
          <a:chExt cx="0" cy="0"/>
        </a:xfrm>
      </p:grpSpPr>
      <p:sp>
        <p:nvSpPr>
          <p:cNvPr id="118" name="Google Shape;118;p16"/>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p>
            <a:pPr indent="0" lvl="0" marL="0" rtl="0" algn="ctr">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Cholinergic Acting Drugs</a:t>
            </a:r>
            <a:br>
              <a:rPr b="1" lang="en-US">
                <a:solidFill>
                  <a:schemeClr val="dk1"/>
                </a:solidFill>
              </a:rPr>
            </a:br>
            <a:r>
              <a:rPr b="1" lang="en-US" sz="2400">
                <a:solidFill>
                  <a:schemeClr val="dk1"/>
                </a:solidFill>
              </a:rPr>
              <a:t>Pharmaceutical Medicinal Chemistry-I</a:t>
            </a:r>
            <a:endParaRPr b="1">
              <a:solidFill>
                <a:schemeClr val="dk1"/>
              </a:solidFill>
            </a:endParaRPr>
          </a:p>
        </p:txBody>
      </p:sp>
      <p:sp>
        <p:nvSpPr>
          <p:cNvPr id="119" name="Google Shape;119;p16"/>
          <p:cNvSpPr txBox="1"/>
          <p:nvPr>
            <p:ph idx="1" type="subTitle"/>
          </p:nvPr>
        </p:nvSpPr>
        <p:spPr>
          <a:xfrm>
            <a:off x="609600" y="3886200"/>
            <a:ext cx="8001000" cy="1752600"/>
          </a:xfrm>
          <a:prstGeom prst="rect">
            <a:avLst/>
          </a:prstGeom>
          <a:noFill/>
          <a:ln>
            <a:noFill/>
          </a:ln>
        </p:spPr>
        <p:txBody>
          <a:bodyPr anchorCtr="0" anchor="t" bIns="45700" lIns="0" spcFirstLastPara="1" rIns="18275" wrap="square" tIns="45700">
            <a:normAutofit fontScale="85000" lnSpcReduction="10000"/>
          </a:bodyPr>
          <a:lstStyle/>
          <a:p>
            <a:pPr indent="0" lvl="0" marL="0" rtl="0" algn="ctr">
              <a:spcBef>
                <a:spcPts val="0"/>
              </a:spcBef>
              <a:spcAft>
                <a:spcPts val="0"/>
              </a:spcAft>
              <a:buSzPct val="95000"/>
              <a:buNone/>
            </a:pPr>
            <a:r>
              <a:rPr lang="en-US">
                <a:solidFill>
                  <a:schemeClr val="dk1"/>
                </a:solidFill>
              </a:rPr>
              <a:t>Dr. Bilal Al-Jaidi</a:t>
            </a:r>
            <a:endParaRPr/>
          </a:p>
          <a:p>
            <a:pPr indent="0" lvl="0" marL="0" rtl="0" algn="ctr">
              <a:spcBef>
                <a:spcPts val="442"/>
              </a:spcBef>
              <a:spcAft>
                <a:spcPts val="0"/>
              </a:spcAft>
              <a:buSzPct val="95000"/>
              <a:buNone/>
            </a:pPr>
            <a:r>
              <a:rPr lang="en-US">
                <a:solidFill>
                  <a:schemeClr val="dk1"/>
                </a:solidFill>
              </a:rPr>
              <a:t>Assistant Professor in Medicinal Chemistry and Drug Design</a:t>
            </a:r>
            <a:endParaRPr/>
          </a:p>
          <a:p>
            <a:pPr indent="0" lvl="0" marL="0" rtl="0" algn="ctr">
              <a:spcBef>
                <a:spcPts val="442"/>
              </a:spcBef>
              <a:spcAft>
                <a:spcPts val="0"/>
              </a:spcAft>
              <a:buSzPct val="95000"/>
              <a:buNone/>
            </a:pPr>
            <a:r>
              <a:rPr lang="en-US">
                <a:solidFill>
                  <a:schemeClr val="dk1"/>
                </a:solidFill>
              </a:rPr>
              <a:t>Faculty of Pharmacy, Philadelphia University-Jordan</a:t>
            </a:r>
            <a:endParaRPr/>
          </a:p>
          <a:p>
            <a:pPr indent="0" lvl="0" marL="0" rtl="0" algn="ctr">
              <a:spcBef>
                <a:spcPts val="442"/>
              </a:spcBef>
              <a:spcAft>
                <a:spcPts val="0"/>
              </a:spcAft>
              <a:buSzPct val="95000"/>
              <a:buNone/>
            </a:pPr>
            <a:r>
              <a:rPr lang="en-US">
                <a:solidFill>
                  <a:schemeClr val="dk1"/>
                </a:solidFill>
              </a:rPr>
              <a:t>Email: bjaidi@philadelphia.edu.jo</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txBox="1"/>
          <p:nvPr>
            <p:ph type="title"/>
          </p:nvPr>
        </p:nvSpPr>
        <p:spPr>
          <a:xfrm>
            <a:off x="457200" y="304800"/>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Nerve Impulse Transmission</a:t>
            </a:r>
            <a:endParaRPr/>
          </a:p>
        </p:txBody>
      </p:sp>
      <p:pic>
        <p:nvPicPr>
          <p:cNvPr descr="A02786-17-07" id="182" name="Google Shape;182;p25"/>
          <p:cNvPicPr preferRelativeResize="0"/>
          <p:nvPr>
            <p:ph idx="1" type="body"/>
          </p:nvPr>
        </p:nvPicPr>
        <p:blipFill rotWithShape="1">
          <a:blip r:embed="rId3">
            <a:alphaModFix/>
          </a:blip>
          <a:srcRect b="0" l="0" r="0" t="0"/>
          <a:stretch/>
        </p:blipFill>
        <p:spPr>
          <a:xfrm>
            <a:off x="1143000" y="1447800"/>
            <a:ext cx="6594475" cy="5241925"/>
          </a:xfrm>
          <a:prstGeom prst="rect">
            <a:avLst/>
          </a:prstGeom>
          <a:noFill/>
          <a:ln>
            <a:noFill/>
          </a:ln>
        </p:spPr>
      </p:pic>
      <p:sp>
        <p:nvSpPr>
          <p:cNvPr id="183" name="Google Shape;183;p25"/>
          <p:cNvSpPr/>
          <p:nvPr/>
        </p:nvSpPr>
        <p:spPr>
          <a:xfrm>
            <a:off x="2667000" y="1600200"/>
            <a:ext cx="1905000" cy="2895600"/>
          </a:xfrm>
          <a:prstGeom prst="rect">
            <a:avLst/>
          </a:prstGeom>
          <a:solidFill>
            <a:srgbClr val="FF0000">
              <a:alpha val="49803"/>
            </a:srgbClr>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84" name="Google Shape;184;p25"/>
          <p:cNvSpPr/>
          <p:nvPr/>
        </p:nvSpPr>
        <p:spPr>
          <a:xfrm>
            <a:off x="4114800" y="5105400"/>
            <a:ext cx="914400" cy="1143000"/>
          </a:xfrm>
          <a:prstGeom prst="rect">
            <a:avLst/>
          </a:prstGeom>
          <a:solidFill>
            <a:srgbClr val="FF0000">
              <a:alpha val="49803"/>
            </a:srgbClr>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85" name="Google Shape;185;p25"/>
          <p:cNvSpPr/>
          <p:nvPr/>
        </p:nvSpPr>
        <p:spPr>
          <a:xfrm>
            <a:off x="5105400" y="5105400"/>
            <a:ext cx="914400" cy="1143000"/>
          </a:xfrm>
          <a:prstGeom prst="rect">
            <a:avLst/>
          </a:prstGeom>
          <a:solidFill>
            <a:srgbClr val="FF0000">
              <a:alpha val="49803"/>
            </a:srgbClr>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Nerve Impulse Transmission</a:t>
            </a:r>
            <a:endParaRPr/>
          </a:p>
        </p:txBody>
      </p:sp>
      <p:sp>
        <p:nvSpPr>
          <p:cNvPr id="192" name="Google Shape;192;p26"/>
          <p:cNvSpPr txBox="1"/>
          <p:nvPr>
            <p:ph idx="1" type="body"/>
          </p:nvPr>
        </p:nvSpPr>
        <p:spPr>
          <a:xfrm>
            <a:off x="901700" y="2397125"/>
            <a:ext cx="7340600" cy="3241675"/>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Acetylcholine combines with cholinergic receptors</a:t>
            </a:r>
            <a:endParaRPr/>
          </a:p>
          <a:p>
            <a:pPr indent="-274320" lvl="0" marL="274320" rtl="0" algn="l">
              <a:spcBef>
                <a:spcPts val="520"/>
              </a:spcBef>
              <a:spcAft>
                <a:spcPts val="0"/>
              </a:spcAft>
              <a:buSzPts val="2470"/>
              <a:buNone/>
            </a:pPr>
            <a:r>
              <a:t/>
            </a:r>
            <a:endParaRPr/>
          </a:p>
          <a:p>
            <a:pPr indent="-246888" lvl="1" marL="640080" rtl="0" algn="l">
              <a:spcBef>
                <a:spcPts val="480"/>
              </a:spcBef>
              <a:spcAft>
                <a:spcPts val="0"/>
              </a:spcAft>
              <a:buSzPts val="2040"/>
              <a:buChar char="⚫"/>
            </a:pPr>
            <a:r>
              <a:rPr lang="en-US"/>
              <a:t>Nicotinic</a:t>
            </a:r>
            <a:endParaRPr/>
          </a:p>
          <a:p>
            <a:pPr indent="-246887" lvl="2" marL="914400" rtl="0" algn="l">
              <a:spcBef>
                <a:spcPts val="420"/>
              </a:spcBef>
              <a:spcAft>
                <a:spcPts val="0"/>
              </a:spcAft>
              <a:buSzPts val="1470"/>
              <a:buChar char="⚫"/>
            </a:pPr>
            <a:r>
              <a:rPr lang="en-US"/>
              <a:t>Excitatory response</a:t>
            </a:r>
            <a:endParaRPr/>
          </a:p>
          <a:p>
            <a:pPr indent="-246888" lvl="1" marL="640080" rtl="0" algn="l">
              <a:spcBef>
                <a:spcPts val="480"/>
              </a:spcBef>
              <a:spcAft>
                <a:spcPts val="0"/>
              </a:spcAft>
              <a:buSzPts val="2040"/>
              <a:buChar char="⚫"/>
            </a:pPr>
            <a:r>
              <a:rPr lang="en-US"/>
              <a:t>Muscarinic</a:t>
            </a:r>
            <a:endParaRPr/>
          </a:p>
          <a:p>
            <a:pPr indent="-246887" lvl="2" marL="914400" rtl="0" algn="l">
              <a:spcBef>
                <a:spcPts val="420"/>
              </a:spcBef>
              <a:spcAft>
                <a:spcPts val="0"/>
              </a:spcAft>
              <a:buSzPts val="1470"/>
              <a:buChar char="⚫"/>
            </a:pPr>
            <a:r>
              <a:rPr lang="en-US"/>
              <a:t>Excites or inhibits</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nvSpPr>
        <p:spPr>
          <a:xfrm>
            <a:off x="2362200" y="106363"/>
            <a:ext cx="4000500"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Arial"/>
                <a:ea typeface="Arial"/>
                <a:cs typeface="Arial"/>
                <a:sym typeface="Arial"/>
              </a:rPr>
              <a:t>SAR for acetylcholine</a:t>
            </a:r>
            <a:r>
              <a:rPr b="1" lang="en-US" sz="2800">
                <a:solidFill>
                  <a:srgbClr val="FF0000"/>
                </a:solidFill>
                <a:latin typeface="Times"/>
                <a:ea typeface="Times"/>
                <a:cs typeface="Times"/>
                <a:sym typeface="Times"/>
              </a:rPr>
              <a:t> </a:t>
            </a:r>
            <a:endParaRPr sz="1800">
              <a:solidFill>
                <a:schemeClr val="dk1"/>
              </a:solidFill>
              <a:latin typeface="Times"/>
              <a:ea typeface="Times"/>
              <a:cs typeface="Times"/>
              <a:sym typeface="Times"/>
            </a:endParaRPr>
          </a:p>
        </p:txBody>
      </p:sp>
      <p:sp>
        <p:nvSpPr>
          <p:cNvPr id="198" name="Google Shape;198;p27"/>
          <p:cNvSpPr txBox="1"/>
          <p:nvPr/>
        </p:nvSpPr>
        <p:spPr>
          <a:xfrm>
            <a:off x="152400" y="3352800"/>
            <a:ext cx="4357688"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Quaternary nitrogen is essential</a:t>
            </a:r>
            <a:endParaRPr sz="1800">
              <a:solidFill>
                <a:schemeClr val="dk1"/>
              </a:solidFill>
              <a:latin typeface="Times"/>
              <a:ea typeface="Times"/>
              <a:cs typeface="Times"/>
              <a:sym typeface="Times"/>
            </a:endParaRPr>
          </a:p>
        </p:txBody>
      </p:sp>
      <p:grpSp>
        <p:nvGrpSpPr>
          <p:cNvPr id="199" name="Google Shape;199;p27"/>
          <p:cNvGrpSpPr/>
          <p:nvPr/>
        </p:nvGrpSpPr>
        <p:grpSpPr>
          <a:xfrm>
            <a:off x="1282700" y="4254500"/>
            <a:ext cx="6642100" cy="2095500"/>
            <a:chOff x="808" y="2680"/>
            <a:chExt cx="4184" cy="1320"/>
          </a:xfrm>
        </p:grpSpPr>
        <p:sp>
          <p:nvSpPr>
            <p:cNvPr id="200" name="Google Shape;200;p27"/>
            <p:cNvSpPr/>
            <p:nvPr/>
          </p:nvSpPr>
          <p:spPr>
            <a:xfrm>
              <a:off x="1833" y="2850"/>
              <a:ext cx="430" cy="287"/>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01" name="Google Shape;201;p27"/>
            <p:cNvSpPr/>
            <p:nvPr/>
          </p:nvSpPr>
          <p:spPr>
            <a:xfrm>
              <a:off x="4561" y="2850"/>
              <a:ext cx="431" cy="287"/>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02" name="Google Shape;202;p27"/>
            <p:cNvSpPr txBox="1"/>
            <p:nvPr/>
          </p:nvSpPr>
          <p:spPr>
            <a:xfrm>
              <a:off x="1904" y="3712"/>
              <a:ext cx="139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Bad for activity</a:t>
              </a:r>
              <a:endParaRPr sz="1800">
                <a:solidFill>
                  <a:schemeClr val="dk1"/>
                </a:solidFill>
                <a:latin typeface="Times"/>
                <a:ea typeface="Times"/>
                <a:cs typeface="Times"/>
                <a:sym typeface="Times"/>
              </a:endParaRPr>
            </a:p>
          </p:txBody>
        </p:sp>
        <p:sp>
          <p:nvSpPr>
            <p:cNvPr id="203" name="Google Shape;203;p27"/>
            <p:cNvSpPr/>
            <p:nvPr/>
          </p:nvSpPr>
          <p:spPr>
            <a:xfrm rot="5400000">
              <a:off x="2730" y="2384"/>
              <a:ext cx="288" cy="2226"/>
            </a:xfrm>
            <a:prstGeom prst="rightBrace">
              <a:avLst>
                <a:gd fmla="val 64410"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204" name="Google Shape;204;p27"/>
            <p:cNvPicPr preferRelativeResize="0"/>
            <p:nvPr/>
          </p:nvPicPr>
          <p:blipFill rotWithShape="1">
            <a:blip r:embed="rId3">
              <a:alphaModFix/>
            </a:blip>
            <a:srcRect b="0" l="0" r="0" t="0"/>
            <a:stretch/>
          </p:blipFill>
          <p:spPr>
            <a:xfrm>
              <a:off x="808" y="2680"/>
              <a:ext cx="1410" cy="489"/>
            </a:xfrm>
            <a:prstGeom prst="rect">
              <a:avLst/>
            </a:prstGeom>
            <a:noFill/>
            <a:ln>
              <a:noFill/>
            </a:ln>
          </p:spPr>
        </p:pic>
        <p:pic>
          <p:nvPicPr>
            <p:cNvPr id="205" name="Google Shape;205;p27"/>
            <p:cNvPicPr preferRelativeResize="0"/>
            <p:nvPr/>
          </p:nvPicPr>
          <p:blipFill rotWithShape="1">
            <a:blip r:embed="rId4">
              <a:alphaModFix/>
            </a:blip>
            <a:srcRect b="0" l="0" r="0" t="0"/>
            <a:stretch/>
          </p:blipFill>
          <p:spPr>
            <a:xfrm>
              <a:off x="3496" y="2680"/>
              <a:ext cx="1408" cy="489"/>
            </a:xfrm>
            <a:prstGeom prst="rect">
              <a:avLst/>
            </a:prstGeom>
            <a:noFill/>
            <a:ln>
              <a:noFill/>
            </a:ln>
          </p:spPr>
        </p:pic>
      </p:grpSp>
      <p:sp>
        <p:nvSpPr>
          <p:cNvPr id="206" name="Google Shape;206;p27"/>
          <p:cNvSpPr/>
          <p:nvPr/>
        </p:nvSpPr>
        <p:spPr>
          <a:xfrm>
            <a:off x="7169150" y="2000250"/>
            <a:ext cx="0" cy="2444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sz="1600">
              <a:solidFill>
                <a:schemeClr val="dk1"/>
              </a:solidFill>
              <a:latin typeface="Times"/>
              <a:ea typeface="Times"/>
              <a:cs typeface="Times"/>
              <a:sym typeface="Times"/>
            </a:endParaRPr>
          </a:p>
        </p:txBody>
      </p:sp>
      <p:pic>
        <p:nvPicPr>
          <p:cNvPr id="207" name="Google Shape;207;p27"/>
          <p:cNvPicPr preferRelativeResize="0"/>
          <p:nvPr/>
        </p:nvPicPr>
        <p:blipFill rotWithShape="1">
          <a:blip r:embed="rId5">
            <a:alphaModFix/>
          </a:blip>
          <a:srcRect b="0" l="0" r="0" t="0"/>
          <a:stretch/>
        </p:blipFill>
        <p:spPr>
          <a:xfrm>
            <a:off x="2362200" y="990600"/>
            <a:ext cx="4138613" cy="1828800"/>
          </a:xfrm>
          <a:prstGeom prst="rect">
            <a:avLst/>
          </a:prstGeom>
          <a:noFill/>
          <a:ln>
            <a:noFill/>
          </a:ln>
        </p:spPr>
      </p:pic>
      <p:sp>
        <p:nvSpPr>
          <p:cNvPr id="208" name="Google Shape;208;p27"/>
          <p:cNvSpPr/>
          <p:nvPr/>
        </p:nvSpPr>
        <p:spPr>
          <a:xfrm>
            <a:off x="5257800" y="1066800"/>
            <a:ext cx="1524000" cy="1752600"/>
          </a:xfrm>
          <a:prstGeom prst="rect">
            <a:avLst/>
          </a:prstGeom>
          <a:solidFill>
            <a:srgbClr val="FF0000">
              <a:alpha val="49803"/>
            </a:srgbClr>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nvSpPr>
        <p:spPr>
          <a:xfrm>
            <a:off x="533400" y="3200400"/>
            <a:ext cx="6712094" cy="92333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Distance from quaternary nitrogen to ester is important</a:t>
            </a:r>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Ethylene bridge must be retained</a:t>
            </a:r>
            <a:endParaRPr/>
          </a:p>
          <a:p>
            <a:pPr indent="-457200" lvl="0" marL="457200" marR="0" rtl="0" algn="l">
              <a:spcBef>
                <a:spcPts val="0"/>
              </a:spcBef>
              <a:spcAft>
                <a:spcPts val="0"/>
              </a:spcAft>
              <a:buNone/>
            </a:pPr>
            <a:r>
              <a:t/>
            </a:r>
            <a:endParaRPr b="1" sz="1800">
              <a:solidFill>
                <a:schemeClr val="dk2"/>
              </a:solidFill>
              <a:latin typeface="Times"/>
              <a:ea typeface="Times"/>
              <a:cs typeface="Times"/>
              <a:sym typeface="Times"/>
            </a:endParaRPr>
          </a:p>
        </p:txBody>
      </p:sp>
      <p:grpSp>
        <p:nvGrpSpPr>
          <p:cNvPr id="214" name="Google Shape;214;p28"/>
          <p:cNvGrpSpPr/>
          <p:nvPr/>
        </p:nvGrpSpPr>
        <p:grpSpPr>
          <a:xfrm>
            <a:off x="762000" y="4343400"/>
            <a:ext cx="7620000" cy="2300288"/>
            <a:chOff x="768" y="2880"/>
            <a:chExt cx="3968" cy="1198"/>
          </a:xfrm>
        </p:grpSpPr>
        <p:sp>
          <p:nvSpPr>
            <p:cNvPr id="215" name="Google Shape;215;p28"/>
            <p:cNvSpPr txBox="1"/>
            <p:nvPr/>
          </p:nvSpPr>
          <p:spPr>
            <a:xfrm>
              <a:off x="2160" y="3840"/>
              <a:ext cx="1154" cy="2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Bad for activity</a:t>
              </a:r>
              <a:endParaRPr sz="1800">
                <a:solidFill>
                  <a:schemeClr val="dk1"/>
                </a:solidFill>
                <a:latin typeface="Times"/>
                <a:ea typeface="Times"/>
                <a:cs typeface="Times"/>
                <a:sym typeface="Times"/>
              </a:endParaRPr>
            </a:p>
          </p:txBody>
        </p:sp>
        <p:grpSp>
          <p:nvGrpSpPr>
            <p:cNvPr id="216" name="Google Shape;216;p28"/>
            <p:cNvGrpSpPr/>
            <p:nvPr/>
          </p:nvGrpSpPr>
          <p:grpSpPr>
            <a:xfrm>
              <a:off x="768" y="2880"/>
              <a:ext cx="3968" cy="898"/>
              <a:chOff x="1392" y="3144"/>
              <a:chExt cx="2864" cy="648"/>
            </a:xfrm>
          </p:grpSpPr>
          <p:sp>
            <p:nvSpPr>
              <p:cNvPr id="217" name="Google Shape;217;p28"/>
              <p:cNvSpPr/>
              <p:nvPr/>
            </p:nvSpPr>
            <p:spPr>
              <a:xfrm>
                <a:off x="1920" y="3312"/>
                <a:ext cx="192" cy="192"/>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18" name="Google Shape;218;p28"/>
              <p:cNvSpPr/>
              <p:nvPr/>
            </p:nvSpPr>
            <p:spPr>
              <a:xfrm>
                <a:off x="3504" y="3312"/>
                <a:ext cx="528" cy="24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19" name="Google Shape;219;p28"/>
              <p:cNvSpPr/>
              <p:nvPr/>
            </p:nvSpPr>
            <p:spPr>
              <a:xfrm rot="5400000">
                <a:off x="2712" y="2952"/>
                <a:ext cx="192" cy="1488"/>
              </a:xfrm>
              <a:prstGeom prst="rightBrace">
                <a:avLst>
                  <a:gd fmla="val 64583"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220" name="Google Shape;220;p28"/>
              <p:cNvPicPr preferRelativeResize="0"/>
              <p:nvPr/>
            </p:nvPicPr>
            <p:blipFill rotWithShape="1">
              <a:blip r:embed="rId3">
                <a:alphaModFix/>
              </a:blip>
              <a:srcRect b="0" l="0" r="0" t="0"/>
              <a:stretch/>
            </p:blipFill>
            <p:spPr>
              <a:xfrm>
                <a:off x="1392" y="3168"/>
                <a:ext cx="952" cy="400"/>
              </a:xfrm>
              <a:prstGeom prst="rect">
                <a:avLst/>
              </a:prstGeom>
              <a:noFill/>
              <a:ln>
                <a:noFill/>
              </a:ln>
            </p:spPr>
          </p:pic>
          <p:pic>
            <p:nvPicPr>
              <p:cNvPr id="221" name="Google Shape;221;p28"/>
              <p:cNvPicPr preferRelativeResize="0"/>
              <p:nvPr/>
            </p:nvPicPr>
            <p:blipFill rotWithShape="1">
              <a:blip r:embed="rId4">
                <a:alphaModFix/>
              </a:blip>
              <a:srcRect b="0" l="0" r="0" t="0"/>
              <a:stretch/>
            </p:blipFill>
            <p:spPr>
              <a:xfrm>
                <a:off x="2984" y="3144"/>
                <a:ext cx="1272" cy="416"/>
              </a:xfrm>
              <a:prstGeom prst="rect">
                <a:avLst/>
              </a:prstGeom>
              <a:noFill/>
              <a:ln>
                <a:noFill/>
              </a:ln>
            </p:spPr>
          </p:pic>
        </p:grpSp>
      </p:grpSp>
      <p:sp>
        <p:nvSpPr>
          <p:cNvPr id="222" name="Google Shape;222;p28"/>
          <p:cNvSpPr txBox="1"/>
          <p:nvPr/>
        </p:nvSpPr>
        <p:spPr>
          <a:xfrm>
            <a:off x="2362200" y="106363"/>
            <a:ext cx="4000500"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Arial"/>
                <a:ea typeface="Arial"/>
                <a:cs typeface="Arial"/>
                <a:sym typeface="Arial"/>
              </a:rPr>
              <a:t>SAR for acetylcholine</a:t>
            </a:r>
            <a:r>
              <a:rPr b="1" lang="en-US" sz="2800">
                <a:solidFill>
                  <a:srgbClr val="FF0000"/>
                </a:solidFill>
                <a:latin typeface="Times"/>
                <a:ea typeface="Times"/>
                <a:cs typeface="Times"/>
                <a:sym typeface="Times"/>
              </a:rPr>
              <a:t> </a:t>
            </a:r>
            <a:endParaRPr sz="1800">
              <a:solidFill>
                <a:schemeClr val="dk1"/>
              </a:solidFill>
              <a:latin typeface="Times"/>
              <a:ea typeface="Times"/>
              <a:cs typeface="Times"/>
              <a:sym typeface="Times"/>
            </a:endParaRPr>
          </a:p>
        </p:txBody>
      </p:sp>
      <p:pic>
        <p:nvPicPr>
          <p:cNvPr id="223" name="Google Shape;223;p28"/>
          <p:cNvPicPr preferRelativeResize="0"/>
          <p:nvPr/>
        </p:nvPicPr>
        <p:blipFill rotWithShape="1">
          <a:blip r:embed="rId5">
            <a:alphaModFix/>
          </a:blip>
          <a:srcRect b="0" l="0" r="0" t="0"/>
          <a:stretch/>
        </p:blipFill>
        <p:spPr>
          <a:xfrm>
            <a:off x="2362200" y="990600"/>
            <a:ext cx="4138613" cy="1828800"/>
          </a:xfrm>
          <a:prstGeom prst="rect">
            <a:avLst/>
          </a:prstGeom>
          <a:noFill/>
          <a:ln>
            <a:noFill/>
          </a:ln>
        </p:spPr>
      </p:pic>
      <p:sp>
        <p:nvSpPr>
          <p:cNvPr id="224" name="Google Shape;224;p28"/>
          <p:cNvSpPr/>
          <p:nvPr/>
        </p:nvSpPr>
        <p:spPr>
          <a:xfrm>
            <a:off x="4114800" y="1600200"/>
            <a:ext cx="1219200" cy="1143000"/>
          </a:xfrm>
          <a:prstGeom prst="rect">
            <a:avLst/>
          </a:prstGeom>
          <a:solidFill>
            <a:srgbClr val="FF0000">
              <a:alpha val="49803"/>
            </a:srgbClr>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9"/>
          <p:cNvSpPr txBox="1"/>
          <p:nvPr/>
        </p:nvSpPr>
        <p:spPr>
          <a:xfrm>
            <a:off x="304800" y="3352800"/>
            <a:ext cx="2554288"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Ester is important</a:t>
            </a:r>
            <a:endParaRPr/>
          </a:p>
          <a:p>
            <a:pPr indent="0" lvl="0" marL="0" marR="0" rtl="0" algn="l">
              <a:spcBef>
                <a:spcPts val="0"/>
              </a:spcBef>
              <a:spcAft>
                <a:spcPts val="0"/>
              </a:spcAft>
              <a:buNone/>
            </a:pPr>
            <a:r>
              <a:t/>
            </a:r>
            <a:endParaRPr b="1" sz="1800">
              <a:solidFill>
                <a:schemeClr val="dk2"/>
              </a:solidFill>
              <a:latin typeface="Times"/>
              <a:ea typeface="Times"/>
              <a:cs typeface="Times"/>
              <a:sym typeface="Times"/>
            </a:endParaRPr>
          </a:p>
        </p:txBody>
      </p:sp>
      <p:grpSp>
        <p:nvGrpSpPr>
          <p:cNvPr id="230" name="Google Shape;230;p29"/>
          <p:cNvGrpSpPr/>
          <p:nvPr/>
        </p:nvGrpSpPr>
        <p:grpSpPr>
          <a:xfrm>
            <a:off x="1752600" y="4016377"/>
            <a:ext cx="6096000" cy="2307257"/>
            <a:chOff x="1632" y="2968"/>
            <a:chExt cx="3024" cy="1145"/>
          </a:xfrm>
        </p:grpSpPr>
        <p:sp>
          <p:nvSpPr>
            <p:cNvPr id="231" name="Google Shape;231;p29"/>
            <p:cNvSpPr txBox="1"/>
            <p:nvPr/>
          </p:nvSpPr>
          <p:spPr>
            <a:xfrm>
              <a:off x="2612" y="3886"/>
              <a:ext cx="1099" cy="2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Bad for activity</a:t>
              </a:r>
              <a:endParaRPr sz="1800">
                <a:solidFill>
                  <a:schemeClr val="dk1"/>
                </a:solidFill>
                <a:latin typeface="Times"/>
                <a:ea typeface="Times"/>
                <a:cs typeface="Times"/>
                <a:sym typeface="Times"/>
              </a:endParaRPr>
            </a:p>
          </p:txBody>
        </p:sp>
        <p:grpSp>
          <p:nvGrpSpPr>
            <p:cNvPr id="232" name="Google Shape;232;p29"/>
            <p:cNvGrpSpPr/>
            <p:nvPr/>
          </p:nvGrpSpPr>
          <p:grpSpPr>
            <a:xfrm>
              <a:off x="1632" y="2968"/>
              <a:ext cx="3024" cy="888"/>
              <a:chOff x="1632" y="2968"/>
              <a:chExt cx="2480" cy="728"/>
            </a:xfrm>
          </p:grpSpPr>
          <p:sp>
            <p:nvSpPr>
              <p:cNvPr id="233" name="Google Shape;233;p29"/>
              <p:cNvSpPr/>
              <p:nvPr/>
            </p:nvSpPr>
            <p:spPr>
              <a:xfrm>
                <a:off x="1824" y="3024"/>
                <a:ext cx="192" cy="192"/>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34" name="Google Shape;234;p29"/>
              <p:cNvSpPr/>
              <p:nvPr/>
            </p:nvSpPr>
            <p:spPr>
              <a:xfrm>
                <a:off x="3216" y="3024"/>
                <a:ext cx="288" cy="24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35" name="Google Shape;235;p29"/>
              <p:cNvSpPr/>
              <p:nvPr/>
            </p:nvSpPr>
            <p:spPr>
              <a:xfrm rot="5400000">
                <a:off x="2712" y="2856"/>
                <a:ext cx="192" cy="1488"/>
              </a:xfrm>
              <a:prstGeom prst="rightBrace">
                <a:avLst>
                  <a:gd fmla="val 64583"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236" name="Google Shape;236;p29"/>
              <p:cNvPicPr preferRelativeResize="0"/>
              <p:nvPr/>
            </p:nvPicPr>
            <p:blipFill rotWithShape="1">
              <a:blip r:embed="rId3">
                <a:alphaModFix/>
              </a:blip>
              <a:srcRect b="0" l="0" r="0" t="0"/>
              <a:stretch/>
            </p:blipFill>
            <p:spPr>
              <a:xfrm>
                <a:off x="1632" y="2976"/>
                <a:ext cx="1112" cy="304"/>
              </a:xfrm>
              <a:prstGeom prst="rect">
                <a:avLst/>
              </a:prstGeom>
              <a:noFill/>
              <a:ln>
                <a:noFill/>
              </a:ln>
            </p:spPr>
          </p:pic>
          <p:pic>
            <p:nvPicPr>
              <p:cNvPr id="237" name="Google Shape;237;p29"/>
              <p:cNvPicPr preferRelativeResize="0"/>
              <p:nvPr/>
            </p:nvPicPr>
            <p:blipFill rotWithShape="1">
              <a:blip r:embed="rId4">
                <a:alphaModFix/>
              </a:blip>
              <a:srcRect b="0" l="0" r="0" t="0"/>
              <a:stretch/>
            </p:blipFill>
            <p:spPr>
              <a:xfrm>
                <a:off x="3000" y="2968"/>
                <a:ext cx="1112" cy="296"/>
              </a:xfrm>
              <a:prstGeom prst="rect">
                <a:avLst/>
              </a:prstGeom>
              <a:noFill/>
              <a:ln>
                <a:noFill/>
              </a:ln>
            </p:spPr>
          </p:pic>
        </p:grpSp>
      </p:grpSp>
      <p:sp>
        <p:nvSpPr>
          <p:cNvPr id="238" name="Google Shape;238;p29"/>
          <p:cNvSpPr txBox="1"/>
          <p:nvPr/>
        </p:nvSpPr>
        <p:spPr>
          <a:xfrm>
            <a:off x="2362200" y="106363"/>
            <a:ext cx="4000500"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Arial"/>
                <a:ea typeface="Arial"/>
                <a:cs typeface="Arial"/>
                <a:sym typeface="Arial"/>
              </a:rPr>
              <a:t>SAR for acetylcholine</a:t>
            </a:r>
            <a:r>
              <a:rPr b="1" lang="en-US" sz="2800">
                <a:solidFill>
                  <a:srgbClr val="FF0000"/>
                </a:solidFill>
                <a:latin typeface="Times"/>
                <a:ea typeface="Times"/>
                <a:cs typeface="Times"/>
                <a:sym typeface="Times"/>
              </a:rPr>
              <a:t> </a:t>
            </a:r>
            <a:endParaRPr sz="1800">
              <a:solidFill>
                <a:schemeClr val="dk1"/>
              </a:solidFill>
              <a:latin typeface="Times"/>
              <a:ea typeface="Times"/>
              <a:cs typeface="Times"/>
              <a:sym typeface="Times"/>
            </a:endParaRPr>
          </a:p>
        </p:txBody>
      </p:sp>
      <p:pic>
        <p:nvPicPr>
          <p:cNvPr id="239" name="Google Shape;239;p29"/>
          <p:cNvPicPr preferRelativeResize="0"/>
          <p:nvPr/>
        </p:nvPicPr>
        <p:blipFill rotWithShape="1">
          <a:blip r:embed="rId5">
            <a:alphaModFix/>
          </a:blip>
          <a:srcRect b="0" l="0" r="0" t="0"/>
          <a:stretch/>
        </p:blipFill>
        <p:spPr>
          <a:xfrm>
            <a:off x="2362200" y="990600"/>
            <a:ext cx="4138613" cy="1828800"/>
          </a:xfrm>
          <a:prstGeom prst="rect">
            <a:avLst/>
          </a:prstGeom>
          <a:noFill/>
          <a:ln>
            <a:noFill/>
          </a:ln>
        </p:spPr>
      </p:pic>
      <p:sp>
        <p:nvSpPr>
          <p:cNvPr id="240" name="Google Shape;240;p29"/>
          <p:cNvSpPr/>
          <p:nvPr/>
        </p:nvSpPr>
        <p:spPr>
          <a:xfrm>
            <a:off x="2743200" y="990600"/>
            <a:ext cx="1447800" cy="1828800"/>
          </a:xfrm>
          <a:prstGeom prst="rect">
            <a:avLst/>
          </a:prstGeom>
          <a:solidFill>
            <a:srgbClr val="FF0000">
              <a:alpha val="49803"/>
            </a:srgbClr>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0"/>
          <p:cNvSpPr txBox="1"/>
          <p:nvPr/>
        </p:nvSpPr>
        <p:spPr>
          <a:xfrm>
            <a:off x="228600" y="3048000"/>
            <a:ext cx="62504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Minimum of two methyl groups on quaternary nitrogen </a:t>
            </a:r>
            <a:endParaRPr/>
          </a:p>
        </p:txBody>
      </p:sp>
      <p:grpSp>
        <p:nvGrpSpPr>
          <p:cNvPr id="246" name="Google Shape;246;p30"/>
          <p:cNvGrpSpPr/>
          <p:nvPr/>
        </p:nvGrpSpPr>
        <p:grpSpPr>
          <a:xfrm>
            <a:off x="990600" y="3662362"/>
            <a:ext cx="3541713" cy="2117585"/>
            <a:chOff x="768" y="2400"/>
            <a:chExt cx="1704" cy="1019"/>
          </a:xfrm>
        </p:grpSpPr>
        <p:sp>
          <p:nvSpPr>
            <p:cNvPr id="247" name="Google Shape;247;p30"/>
            <p:cNvSpPr txBox="1"/>
            <p:nvPr/>
          </p:nvSpPr>
          <p:spPr>
            <a:xfrm>
              <a:off x="1222" y="3241"/>
              <a:ext cx="829" cy="1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Lower activity</a:t>
              </a:r>
              <a:endParaRPr sz="1800">
                <a:solidFill>
                  <a:schemeClr val="dk1"/>
                </a:solidFill>
                <a:latin typeface="Times"/>
                <a:ea typeface="Times"/>
                <a:cs typeface="Times"/>
                <a:sym typeface="Times"/>
              </a:endParaRPr>
            </a:p>
          </p:txBody>
        </p:sp>
        <p:sp>
          <p:nvSpPr>
            <p:cNvPr id="248" name="Google Shape;248;p30"/>
            <p:cNvSpPr/>
            <p:nvPr/>
          </p:nvSpPr>
          <p:spPr>
            <a:xfrm rot="5400000">
              <a:off x="1510" y="2281"/>
              <a:ext cx="220" cy="1704"/>
            </a:xfrm>
            <a:prstGeom prst="rightBrace">
              <a:avLst>
                <a:gd fmla="val 64545"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nvGrpSpPr>
            <p:cNvPr id="249" name="Google Shape;249;p30"/>
            <p:cNvGrpSpPr/>
            <p:nvPr/>
          </p:nvGrpSpPr>
          <p:grpSpPr>
            <a:xfrm>
              <a:off x="869" y="2400"/>
              <a:ext cx="1429" cy="660"/>
              <a:chOff x="1344" y="2352"/>
              <a:chExt cx="1248" cy="576"/>
            </a:xfrm>
          </p:grpSpPr>
          <p:sp>
            <p:nvSpPr>
              <p:cNvPr id="250" name="Google Shape;250;p30"/>
              <p:cNvSpPr/>
              <p:nvPr/>
            </p:nvSpPr>
            <p:spPr>
              <a:xfrm>
                <a:off x="2208" y="2352"/>
                <a:ext cx="192" cy="192"/>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51" name="Google Shape;251;p30"/>
              <p:cNvSpPr/>
              <p:nvPr/>
            </p:nvSpPr>
            <p:spPr>
              <a:xfrm>
                <a:off x="2400" y="2592"/>
                <a:ext cx="192" cy="192"/>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52" name="Google Shape;252;p30"/>
              <p:cNvSpPr/>
              <p:nvPr/>
            </p:nvSpPr>
            <p:spPr>
              <a:xfrm>
                <a:off x="2304" y="2736"/>
                <a:ext cx="192" cy="192"/>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253" name="Google Shape;253;p30"/>
              <p:cNvPicPr preferRelativeResize="0"/>
              <p:nvPr/>
            </p:nvPicPr>
            <p:blipFill rotWithShape="1">
              <a:blip r:embed="rId3">
                <a:alphaModFix/>
              </a:blip>
              <a:srcRect b="0" l="0" r="0" t="0"/>
              <a:stretch/>
            </p:blipFill>
            <p:spPr>
              <a:xfrm>
                <a:off x="1344" y="2400"/>
                <a:ext cx="1184" cy="464"/>
              </a:xfrm>
              <a:prstGeom prst="rect">
                <a:avLst/>
              </a:prstGeom>
              <a:noFill/>
              <a:ln>
                <a:noFill/>
              </a:ln>
            </p:spPr>
          </p:pic>
        </p:grpSp>
      </p:grpSp>
      <p:grpSp>
        <p:nvGrpSpPr>
          <p:cNvPr id="254" name="Google Shape;254;p30"/>
          <p:cNvGrpSpPr/>
          <p:nvPr/>
        </p:nvGrpSpPr>
        <p:grpSpPr>
          <a:xfrm>
            <a:off x="4991100" y="3635375"/>
            <a:ext cx="3543300" cy="2286000"/>
            <a:chOff x="3288" y="2384"/>
            <a:chExt cx="1704" cy="1100"/>
          </a:xfrm>
        </p:grpSpPr>
        <p:sp>
          <p:nvSpPr>
            <p:cNvPr id="255" name="Google Shape;255;p30"/>
            <p:cNvSpPr/>
            <p:nvPr/>
          </p:nvSpPr>
          <p:spPr>
            <a:xfrm>
              <a:off x="4671" y="2583"/>
              <a:ext cx="220" cy="22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56" name="Google Shape;256;p30"/>
            <p:cNvSpPr/>
            <p:nvPr/>
          </p:nvSpPr>
          <p:spPr>
            <a:xfrm>
              <a:off x="4561" y="2748"/>
              <a:ext cx="220" cy="22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nvGrpSpPr>
            <p:cNvPr id="257" name="Google Shape;257;p30"/>
            <p:cNvGrpSpPr/>
            <p:nvPr/>
          </p:nvGrpSpPr>
          <p:grpSpPr>
            <a:xfrm>
              <a:off x="3288" y="2384"/>
              <a:ext cx="1704" cy="1100"/>
              <a:chOff x="3288" y="2384"/>
              <a:chExt cx="1704" cy="1100"/>
            </a:xfrm>
          </p:grpSpPr>
          <p:sp>
            <p:nvSpPr>
              <p:cNvPr id="258" name="Google Shape;258;p30"/>
              <p:cNvSpPr txBox="1"/>
              <p:nvPr/>
            </p:nvSpPr>
            <p:spPr>
              <a:xfrm>
                <a:off x="3893" y="3264"/>
                <a:ext cx="487" cy="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Active</a:t>
                </a:r>
                <a:endParaRPr sz="1800">
                  <a:solidFill>
                    <a:schemeClr val="dk1"/>
                  </a:solidFill>
                  <a:latin typeface="Times"/>
                  <a:ea typeface="Times"/>
                  <a:cs typeface="Times"/>
                  <a:sym typeface="Times"/>
                </a:endParaRPr>
              </a:p>
            </p:txBody>
          </p:sp>
          <p:sp>
            <p:nvSpPr>
              <p:cNvPr id="259" name="Google Shape;259;p30"/>
              <p:cNvSpPr/>
              <p:nvPr/>
            </p:nvSpPr>
            <p:spPr>
              <a:xfrm rot="5400000">
                <a:off x="4030" y="2254"/>
                <a:ext cx="220" cy="1704"/>
              </a:xfrm>
              <a:prstGeom prst="rightBrace">
                <a:avLst>
                  <a:gd fmla="val 64545"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260" name="Google Shape;260;p30"/>
              <p:cNvPicPr preferRelativeResize="0"/>
              <p:nvPr/>
            </p:nvPicPr>
            <p:blipFill rotWithShape="1">
              <a:blip r:embed="rId4">
                <a:alphaModFix/>
              </a:blip>
              <a:srcRect b="0" l="0" r="0" t="0"/>
              <a:stretch/>
            </p:blipFill>
            <p:spPr>
              <a:xfrm>
                <a:off x="3440" y="2384"/>
                <a:ext cx="1392" cy="529"/>
              </a:xfrm>
              <a:prstGeom prst="rect">
                <a:avLst/>
              </a:prstGeom>
              <a:noFill/>
              <a:ln>
                <a:noFill/>
              </a:ln>
            </p:spPr>
          </p:pic>
        </p:grpSp>
      </p:grpSp>
      <p:sp>
        <p:nvSpPr>
          <p:cNvPr id="261" name="Google Shape;261;p30"/>
          <p:cNvSpPr txBox="1"/>
          <p:nvPr/>
        </p:nvSpPr>
        <p:spPr>
          <a:xfrm>
            <a:off x="2362200" y="106363"/>
            <a:ext cx="4000500"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Arial"/>
                <a:ea typeface="Arial"/>
                <a:cs typeface="Arial"/>
                <a:sym typeface="Arial"/>
              </a:rPr>
              <a:t>SAR for acetylcholine</a:t>
            </a:r>
            <a:r>
              <a:rPr b="1" lang="en-US" sz="2800">
                <a:solidFill>
                  <a:srgbClr val="FF0000"/>
                </a:solidFill>
                <a:latin typeface="Times"/>
                <a:ea typeface="Times"/>
                <a:cs typeface="Times"/>
                <a:sym typeface="Times"/>
              </a:rPr>
              <a:t> </a:t>
            </a:r>
            <a:endParaRPr sz="1800">
              <a:solidFill>
                <a:schemeClr val="dk1"/>
              </a:solidFill>
              <a:latin typeface="Times"/>
              <a:ea typeface="Times"/>
              <a:cs typeface="Times"/>
              <a:sym typeface="Times"/>
            </a:endParaRPr>
          </a:p>
        </p:txBody>
      </p:sp>
      <p:pic>
        <p:nvPicPr>
          <p:cNvPr id="262" name="Google Shape;262;p30"/>
          <p:cNvPicPr preferRelativeResize="0"/>
          <p:nvPr/>
        </p:nvPicPr>
        <p:blipFill rotWithShape="1">
          <a:blip r:embed="rId5">
            <a:alphaModFix/>
          </a:blip>
          <a:srcRect b="0" l="0" r="0" t="0"/>
          <a:stretch/>
        </p:blipFill>
        <p:spPr>
          <a:xfrm>
            <a:off x="2362200" y="990600"/>
            <a:ext cx="4138613" cy="1828800"/>
          </a:xfrm>
          <a:prstGeom prst="rect">
            <a:avLst/>
          </a:prstGeom>
          <a:noFill/>
          <a:ln>
            <a:noFill/>
          </a:ln>
        </p:spPr>
      </p:pic>
      <p:sp>
        <p:nvSpPr>
          <p:cNvPr id="263" name="Google Shape;263;p30"/>
          <p:cNvSpPr/>
          <p:nvPr/>
        </p:nvSpPr>
        <p:spPr>
          <a:xfrm>
            <a:off x="5456204" y="796660"/>
            <a:ext cx="1465457" cy="1876803"/>
          </a:xfrm>
          <a:custGeom>
            <a:rect b="b" l="l" r="r" t="t"/>
            <a:pathLst>
              <a:path extrusionOk="0" h="1876803" w="1465457">
                <a:moveTo>
                  <a:pt x="400586" y="198763"/>
                </a:moveTo>
                <a:cubicBezTo>
                  <a:pt x="392870" y="187188"/>
                  <a:pt x="387906" y="173199"/>
                  <a:pt x="377437" y="164039"/>
                </a:cubicBezTo>
                <a:cubicBezTo>
                  <a:pt x="322315" y="115807"/>
                  <a:pt x="319220" y="120548"/>
                  <a:pt x="261690" y="106165"/>
                </a:cubicBezTo>
                <a:cubicBezTo>
                  <a:pt x="238541" y="110023"/>
                  <a:pt x="214216" y="109500"/>
                  <a:pt x="192242" y="117740"/>
                </a:cubicBezTo>
                <a:cubicBezTo>
                  <a:pt x="182024" y="121572"/>
                  <a:pt x="177613" y="134072"/>
                  <a:pt x="169092" y="140889"/>
                </a:cubicBezTo>
                <a:cubicBezTo>
                  <a:pt x="158229" y="149579"/>
                  <a:pt x="145943" y="156322"/>
                  <a:pt x="134368" y="164039"/>
                </a:cubicBezTo>
                <a:cubicBezTo>
                  <a:pt x="126652" y="175614"/>
                  <a:pt x="119909" y="187900"/>
                  <a:pt x="111219" y="198763"/>
                </a:cubicBezTo>
                <a:cubicBezTo>
                  <a:pt x="104402" y="207284"/>
                  <a:pt x="93684" y="212554"/>
                  <a:pt x="88069" y="221912"/>
                </a:cubicBezTo>
                <a:cubicBezTo>
                  <a:pt x="42990" y="297043"/>
                  <a:pt x="112004" y="221127"/>
                  <a:pt x="53345" y="279786"/>
                </a:cubicBezTo>
                <a:cubicBezTo>
                  <a:pt x="45629" y="302935"/>
                  <a:pt x="36114" y="325561"/>
                  <a:pt x="30196" y="349234"/>
                </a:cubicBezTo>
                <a:lnTo>
                  <a:pt x="7047" y="441831"/>
                </a:lnTo>
                <a:cubicBezTo>
                  <a:pt x="7724" y="453344"/>
                  <a:pt x="0" y="612932"/>
                  <a:pt x="30196" y="673325"/>
                </a:cubicBezTo>
                <a:cubicBezTo>
                  <a:pt x="36417" y="685767"/>
                  <a:pt x="44185" y="697580"/>
                  <a:pt x="53345" y="708049"/>
                </a:cubicBezTo>
                <a:cubicBezTo>
                  <a:pt x="71310" y="728581"/>
                  <a:pt x="111219" y="765922"/>
                  <a:pt x="111219" y="765922"/>
                </a:cubicBezTo>
                <a:cubicBezTo>
                  <a:pt x="169092" y="762064"/>
                  <a:pt x="227156" y="760420"/>
                  <a:pt x="284839" y="754348"/>
                </a:cubicBezTo>
                <a:cubicBezTo>
                  <a:pt x="316566" y="751008"/>
                  <a:pt x="374711" y="726093"/>
                  <a:pt x="400586" y="719624"/>
                </a:cubicBezTo>
                <a:cubicBezTo>
                  <a:pt x="416019" y="715766"/>
                  <a:pt x="431589" y="712419"/>
                  <a:pt x="446885" y="708049"/>
                </a:cubicBezTo>
                <a:cubicBezTo>
                  <a:pt x="563131" y="674835"/>
                  <a:pt x="383158" y="721088"/>
                  <a:pt x="527907" y="684899"/>
                </a:cubicBezTo>
                <a:cubicBezTo>
                  <a:pt x="614990" y="771982"/>
                  <a:pt x="541426" y="687989"/>
                  <a:pt x="562631" y="974267"/>
                </a:cubicBezTo>
                <a:cubicBezTo>
                  <a:pt x="563806" y="990131"/>
                  <a:pt x="570755" y="1005036"/>
                  <a:pt x="574206" y="1020565"/>
                </a:cubicBezTo>
                <a:cubicBezTo>
                  <a:pt x="578474" y="1039770"/>
                  <a:pt x="579560" y="1059775"/>
                  <a:pt x="585781" y="1078439"/>
                </a:cubicBezTo>
                <a:cubicBezTo>
                  <a:pt x="593745" y="1102330"/>
                  <a:pt x="643909" y="1186640"/>
                  <a:pt x="655229" y="1194186"/>
                </a:cubicBezTo>
                <a:cubicBezTo>
                  <a:pt x="666804" y="1201902"/>
                  <a:pt x="678633" y="1209249"/>
                  <a:pt x="689953" y="1217335"/>
                </a:cubicBezTo>
                <a:cubicBezTo>
                  <a:pt x="705651" y="1228548"/>
                  <a:pt x="719503" y="1242488"/>
                  <a:pt x="736252" y="1252059"/>
                </a:cubicBezTo>
                <a:cubicBezTo>
                  <a:pt x="749170" y="1259441"/>
                  <a:pt x="807247" y="1272701"/>
                  <a:pt x="817274" y="1275208"/>
                </a:cubicBezTo>
                <a:cubicBezTo>
                  <a:pt x="790674" y="1355009"/>
                  <a:pt x="811379" y="1327401"/>
                  <a:pt x="770976" y="1367806"/>
                </a:cubicBezTo>
                <a:cubicBezTo>
                  <a:pt x="763259" y="1390955"/>
                  <a:pt x="746665" y="1412880"/>
                  <a:pt x="747826" y="1437254"/>
                </a:cubicBezTo>
                <a:cubicBezTo>
                  <a:pt x="751143" y="1506916"/>
                  <a:pt x="735079" y="1631286"/>
                  <a:pt x="770976" y="1715046"/>
                </a:cubicBezTo>
                <a:cubicBezTo>
                  <a:pt x="777773" y="1730905"/>
                  <a:pt x="785564" y="1746364"/>
                  <a:pt x="794125" y="1761345"/>
                </a:cubicBezTo>
                <a:cubicBezTo>
                  <a:pt x="806322" y="1782690"/>
                  <a:pt x="843615" y="1835715"/>
                  <a:pt x="863573" y="1842368"/>
                </a:cubicBezTo>
                <a:lnTo>
                  <a:pt x="933021" y="1865517"/>
                </a:lnTo>
                <a:cubicBezTo>
                  <a:pt x="998611" y="1861659"/>
                  <a:pt x="1064489" y="1861199"/>
                  <a:pt x="1129791" y="1853943"/>
                </a:cubicBezTo>
                <a:cubicBezTo>
                  <a:pt x="1206417" y="1845429"/>
                  <a:pt x="1224052" y="1837955"/>
                  <a:pt x="1280262" y="1819218"/>
                </a:cubicBezTo>
                <a:cubicBezTo>
                  <a:pt x="1351408" y="1712498"/>
                  <a:pt x="1248238" y="1876803"/>
                  <a:pt x="1314986" y="1726621"/>
                </a:cubicBezTo>
                <a:cubicBezTo>
                  <a:pt x="1322821" y="1708992"/>
                  <a:pt x="1338647" y="1696126"/>
                  <a:pt x="1349710" y="1680322"/>
                </a:cubicBezTo>
                <a:cubicBezTo>
                  <a:pt x="1365665" y="1657529"/>
                  <a:pt x="1396009" y="1610874"/>
                  <a:pt x="1396009" y="1610874"/>
                </a:cubicBezTo>
                <a:cubicBezTo>
                  <a:pt x="1399867" y="1587725"/>
                  <a:pt x="1402981" y="1564439"/>
                  <a:pt x="1407583" y="1541426"/>
                </a:cubicBezTo>
                <a:cubicBezTo>
                  <a:pt x="1414849" y="1505093"/>
                  <a:pt x="1419701" y="1493497"/>
                  <a:pt x="1430733" y="1460403"/>
                </a:cubicBezTo>
                <a:cubicBezTo>
                  <a:pt x="1434591" y="1437254"/>
                  <a:pt x="1438109" y="1414045"/>
                  <a:pt x="1442307" y="1390955"/>
                </a:cubicBezTo>
                <a:cubicBezTo>
                  <a:pt x="1445826" y="1371599"/>
                  <a:pt x="1451583" y="1352620"/>
                  <a:pt x="1453882" y="1333082"/>
                </a:cubicBezTo>
                <a:cubicBezTo>
                  <a:pt x="1459311" y="1286941"/>
                  <a:pt x="1461599" y="1240485"/>
                  <a:pt x="1465457" y="1194186"/>
                </a:cubicBezTo>
                <a:cubicBezTo>
                  <a:pt x="1461599" y="1090014"/>
                  <a:pt x="1460816" y="985682"/>
                  <a:pt x="1453882" y="881669"/>
                </a:cubicBezTo>
                <a:cubicBezTo>
                  <a:pt x="1453070" y="869495"/>
                  <a:pt x="1444700" y="858909"/>
                  <a:pt x="1442307" y="846945"/>
                </a:cubicBezTo>
                <a:cubicBezTo>
                  <a:pt x="1436957" y="820193"/>
                  <a:pt x="1435613" y="792764"/>
                  <a:pt x="1430733" y="765922"/>
                </a:cubicBezTo>
                <a:cubicBezTo>
                  <a:pt x="1420219" y="708096"/>
                  <a:pt x="1421105" y="734479"/>
                  <a:pt x="1407583" y="684899"/>
                </a:cubicBezTo>
                <a:cubicBezTo>
                  <a:pt x="1399212" y="654204"/>
                  <a:pt x="1394495" y="622485"/>
                  <a:pt x="1384434" y="592302"/>
                </a:cubicBezTo>
                <a:cubicBezTo>
                  <a:pt x="1380576" y="580727"/>
                  <a:pt x="1381486" y="566205"/>
                  <a:pt x="1372859" y="557578"/>
                </a:cubicBezTo>
                <a:cubicBezTo>
                  <a:pt x="1364232" y="548951"/>
                  <a:pt x="1349710" y="549861"/>
                  <a:pt x="1338135" y="546003"/>
                </a:cubicBezTo>
                <a:cubicBezTo>
                  <a:pt x="1334277" y="522854"/>
                  <a:pt x="1334454" y="498656"/>
                  <a:pt x="1326561" y="476555"/>
                </a:cubicBezTo>
                <a:cubicBezTo>
                  <a:pt x="1314954" y="444056"/>
                  <a:pt x="1304664" y="408360"/>
                  <a:pt x="1280262" y="383958"/>
                </a:cubicBezTo>
                <a:cubicBezTo>
                  <a:pt x="1260971" y="364667"/>
                  <a:pt x="1248270" y="334711"/>
                  <a:pt x="1222388" y="326084"/>
                </a:cubicBezTo>
                <a:cubicBezTo>
                  <a:pt x="1189297" y="315054"/>
                  <a:pt x="1177694" y="310201"/>
                  <a:pt x="1141366" y="302935"/>
                </a:cubicBezTo>
                <a:cubicBezTo>
                  <a:pt x="1063945" y="287450"/>
                  <a:pt x="1033437" y="287862"/>
                  <a:pt x="944596" y="279786"/>
                </a:cubicBezTo>
                <a:cubicBezTo>
                  <a:pt x="933021" y="275928"/>
                  <a:pt x="919399" y="275833"/>
                  <a:pt x="909872" y="268211"/>
                </a:cubicBezTo>
                <a:cubicBezTo>
                  <a:pt x="899009" y="259521"/>
                  <a:pt x="895413" y="244350"/>
                  <a:pt x="886723" y="233487"/>
                </a:cubicBezTo>
                <a:cubicBezTo>
                  <a:pt x="879906" y="224965"/>
                  <a:pt x="870121" y="219067"/>
                  <a:pt x="863573" y="210337"/>
                </a:cubicBezTo>
                <a:cubicBezTo>
                  <a:pt x="846880" y="188079"/>
                  <a:pt x="832707" y="164038"/>
                  <a:pt x="817274" y="140889"/>
                </a:cubicBezTo>
                <a:cubicBezTo>
                  <a:pt x="809558" y="129314"/>
                  <a:pt x="803962" y="116002"/>
                  <a:pt x="794125" y="106165"/>
                </a:cubicBezTo>
                <a:cubicBezTo>
                  <a:pt x="727814" y="39854"/>
                  <a:pt x="751351" y="42685"/>
                  <a:pt x="689953" y="25143"/>
                </a:cubicBezTo>
                <a:cubicBezTo>
                  <a:pt x="674657" y="20773"/>
                  <a:pt x="659087" y="17426"/>
                  <a:pt x="643654" y="13568"/>
                </a:cubicBezTo>
                <a:cubicBezTo>
                  <a:pt x="612788" y="17426"/>
                  <a:pt x="580851" y="16205"/>
                  <a:pt x="551057" y="25143"/>
                </a:cubicBezTo>
                <a:cubicBezTo>
                  <a:pt x="540604" y="28279"/>
                  <a:pt x="537265" y="42677"/>
                  <a:pt x="527907" y="48292"/>
                </a:cubicBezTo>
                <a:cubicBezTo>
                  <a:pt x="455141" y="91951"/>
                  <a:pt x="529895" y="0"/>
                  <a:pt x="423735" y="106165"/>
                </a:cubicBezTo>
                <a:cubicBezTo>
                  <a:pt x="416019" y="113882"/>
                  <a:pt x="409944" y="123700"/>
                  <a:pt x="400586" y="129315"/>
                </a:cubicBezTo>
                <a:cubicBezTo>
                  <a:pt x="390124" y="135592"/>
                  <a:pt x="365862" y="140889"/>
                  <a:pt x="365862" y="140889"/>
                </a:cubicBezTo>
              </a:path>
            </a:pathLst>
          </a:custGeom>
          <a:solidFill>
            <a:srgbClr val="FF0000">
              <a:alpha val="49803"/>
            </a:srgbClr>
          </a:solidFill>
          <a:ln cap="flat" cmpd="sng" w="9525">
            <a:solidFill>
              <a:srgbClr val="0751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nvSpPr>
        <p:spPr>
          <a:xfrm>
            <a:off x="304800" y="3429000"/>
            <a:ext cx="58528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Methyl group of acetoxy group cannot be extended </a:t>
            </a:r>
            <a:endParaRPr/>
          </a:p>
        </p:txBody>
      </p:sp>
      <p:sp>
        <p:nvSpPr>
          <p:cNvPr id="269" name="Google Shape;269;p31"/>
          <p:cNvSpPr txBox="1"/>
          <p:nvPr/>
        </p:nvSpPr>
        <p:spPr>
          <a:xfrm>
            <a:off x="2362200" y="106363"/>
            <a:ext cx="4000500"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Arial"/>
                <a:ea typeface="Arial"/>
                <a:cs typeface="Arial"/>
                <a:sym typeface="Arial"/>
              </a:rPr>
              <a:t>SAR for acetylcholine</a:t>
            </a:r>
            <a:r>
              <a:rPr b="1" lang="en-US" sz="2800">
                <a:solidFill>
                  <a:srgbClr val="FF0000"/>
                </a:solidFill>
                <a:latin typeface="Times"/>
                <a:ea typeface="Times"/>
                <a:cs typeface="Times"/>
                <a:sym typeface="Times"/>
              </a:rPr>
              <a:t> </a:t>
            </a:r>
            <a:endParaRPr sz="1800">
              <a:solidFill>
                <a:schemeClr val="dk1"/>
              </a:solidFill>
              <a:latin typeface="Times"/>
              <a:ea typeface="Times"/>
              <a:cs typeface="Times"/>
              <a:sym typeface="Times"/>
            </a:endParaRPr>
          </a:p>
        </p:txBody>
      </p:sp>
      <p:pic>
        <p:nvPicPr>
          <p:cNvPr id="270" name="Google Shape;270;p31"/>
          <p:cNvPicPr preferRelativeResize="0"/>
          <p:nvPr/>
        </p:nvPicPr>
        <p:blipFill rotWithShape="1">
          <a:blip r:embed="rId3">
            <a:alphaModFix/>
          </a:blip>
          <a:srcRect b="0" l="0" r="0" t="0"/>
          <a:stretch/>
        </p:blipFill>
        <p:spPr>
          <a:xfrm>
            <a:off x="2362200" y="990600"/>
            <a:ext cx="4138613" cy="1828800"/>
          </a:xfrm>
          <a:prstGeom prst="rect">
            <a:avLst/>
          </a:prstGeom>
          <a:noFill/>
          <a:ln>
            <a:noFill/>
          </a:ln>
        </p:spPr>
      </p:pic>
      <p:sp>
        <p:nvSpPr>
          <p:cNvPr id="271" name="Google Shape;271;p31"/>
          <p:cNvSpPr/>
          <p:nvPr/>
        </p:nvSpPr>
        <p:spPr>
          <a:xfrm>
            <a:off x="2057400" y="1905000"/>
            <a:ext cx="838200" cy="838200"/>
          </a:xfrm>
          <a:prstGeom prst="rect">
            <a:avLst/>
          </a:prstGeom>
          <a:solidFill>
            <a:srgbClr val="FF0000">
              <a:alpha val="49803"/>
            </a:srgbClr>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272" name="Google Shape;272;p31"/>
          <p:cNvGrpSpPr/>
          <p:nvPr/>
        </p:nvGrpSpPr>
        <p:grpSpPr>
          <a:xfrm>
            <a:off x="2743200" y="4572000"/>
            <a:ext cx="3429361" cy="1677239"/>
            <a:chOff x="2743200" y="4494961"/>
            <a:chExt cx="3429361" cy="1677239"/>
          </a:xfrm>
        </p:grpSpPr>
        <p:grpSp>
          <p:nvGrpSpPr>
            <p:cNvPr id="273" name="Google Shape;273;p31"/>
            <p:cNvGrpSpPr/>
            <p:nvPr/>
          </p:nvGrpSpPr>
          <p:grpSpPr>
            <a:xfrm>
              <a:off x="2743200" y="4494961"/>
              <a:ext cx="3429361" cy="1143839"/>
              <a:chOff x="1954" y="3072"/>
              <a:chExt cx="1382" cy="461"/>
            </a:xfrm>
          </p:grpSpPr>
          <p:sp>
            <p:nvSpPr>
              <p:cNvPr id="274" name="Google Shape;274;p31"/>
              <p:cNvSpPr/>
              <p:nvPr/>
            </p:nvSpPr>
            <p:spPr>
              <a:xfrm>
                <a:off x="1954" y="3149"/>
                <a:ext cx="480" cy="38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275" name="Google Shape;275;p31"/>
              <p:cNvPicPr preferRelativeResize="0"/>
              <p:nvPr/>
            </p:nvPicPr>
            <p:blipFill rotWithShape="1">
              <a:blip r:embed="rId4">
                <a:alphaModFix/>
              </a:blip>
              <a:srcRect b="0" l="0" r="0" t="0"/>
              <a:stretch/>
            </p:blipFill>
            <p:spPr>
              <a:xfrm>
                <a:off x="2064" y="3072"/>
                <a:ext cx="1272" cy="392"/>
              </a:xfrm>
              <a:prstGeom prst="rect">
                <a:avLst/>
              </a:prstGeom>
              <a:noFill/>
              <a:ln>
                <a:noFill/>
              </a:ln>
            </p:spPr>
          </p:pic>
        </p:grpSp>
        <p:sp>
          <p:nvSpPr>
            <p:cNvPr id="276" name="Google Shape;276;p31"/>
            <p:cNvSpPr txBox="1"/>
            <p:nvPr/>
          </p:nvSpPr>
          <p:spPr>
            <a:xfrm>
              <a:off x="3429000" y="5802868"/>
              <a:ext cx="20819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onstantia"/>
                  <a:ea typeface="Constantia"/>
                  <a:cs typeface="Constantia"/>
                  <a:sym typeface="Constantia"/>
                </a:rPr>
                <a:t>Much lower activity</a:t>
              </a:r>
              <a:endParaRPr b="1" sz="1800">
                <a:solidFill>
                  <a:schemeClr val="dk1"/>
                </a:solidFill>
                <a:latin typeface="Constantia"/>
                <a:ea typeface="Constantia"/>
                <a:cs typeface="Constantia"/>
                <a:sym typeface="Constanti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2"/>
          <p:cNvSpPr txBox="1"/>
          <p:nvPr/>
        </p:nvSpPr>
        <p:spPr>
          <a:xfrm>
            <a:off x="468313" y="3357563"/>
            <a:ext cx="7147662" cy="270843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2500">
                <a:solidFill>
                  <a:srgbClr val="FF6600"/>
                </a:solidFill>
                <a:latin typeface="Calibri"/>
                <a:ea typeface="Calibri"/>
                <a:cs typeface="Calibri"/>
                <a:sym typeface="Calibri"/>
              </a:rPr>
              <a:t>Conclusions:</a:t>
            </a:r>
            <a:r>
              <a:rPr b="1" lang="en-US" sz="2500">
                <a:solidFill>
                  <a:schemeClr val="dk2"/>
                </a:solidFill>
                <a:latin typeface="Calibri"/>
                <a:ea typeface="Calibri"/>
                <a:cs typeface="Calibri"/>
                <a:sym typeface="Calibri"/>
              </a:rPr>
              <a:t> </a:t>
            </a:r>
            <a:endParaRPr/>
          </a:p>
          <a:p>
            <a:pPr indent="-457200" lvl="0" marL="457200" marR="0" rtl="0" algn="l">
              <a:spcBef>
                <a:spcPts val="500"/>
              </a:spcBef>
              <a:spcAft>
                <a:spcPts val="0"/>
              </a:spcAft>
              <a:buClr>
                <a:schemeClr val="dk2"/>
              </a:buClr>
              <a:buSzPts val="2500"/>
              <a:buFont typeface="Calibri"/>
              <a:buChar char="•"/>
            </a:pPr>
            <a:r>
              <a:rPr b="1" lang="en-US" sz="2500">
                <a:solidFill>
                  <a:schemeClr val="dk2"/>
                </a:solidFill>
                <a:latin typeface="Calibri"/>
                <a:ea typeface="Calibri"/>
                <a:cs typeface="Calibri"/>
                <a:sym typeface="Calibri"/>
              </a:rPr>
              <a:t>Tight fit between Ach and binding site </a:t>
            </a:r>
            <a:endParaRPr/>
          </a:p>
          <a:p>
            <a:pPr indent="-457200" lvl="0" marL="457200" marR="0" rtl="0" algn="l">
              <a:spcBef>
                <a:spcPts val="500"/>
              </a:spcBef>
              <a:spcAft>
                <a:spcPts val="0"/>
              </a:spcAft>
              <a:buClr>
                <a:schemeClr val="dk2"/>
              </a:buClr>
              <a:buSzPts val="2500"/>
              <a:buFont typeface="Calibri"/>
              <a:buChar char="•"/>
            </a:pPr>
            <a:r>
              <a:rPr b="1" lang="en-US" sz="2500">
                <a:solidFill>
                  <a:schemeClr val="dk2"/>
                </a:solidFill>
                <a:latin typeface="Calibri"/>
                <a:ea typeface="Calibri"/>
                <a:cs typeface="Calibri"/>
                <a:sym typeface="Calibri"/>
              </a:rPr>
              <a:t>Methyl groups fit into small hydrophobic pockets</a:t>
            </a:r>
            <a:endParaRPr/>
          </a:p>
          <a:p>
            <a:pPr indent="-457200" lvl="0" marL="457200" marR="0" rtl="0" algn="l">
              <a:spcBef>
                <a:spcPts val="500"/>
              </a:spcBef>
              <a:spcAft>
                <a:spcPts val="0"/>
              </a:spcAft>
              <a:buClr>
                <a:schemeClr val="dk2"/>
              </a:buClr>
              <a:buSzPts val="2500"/>
              <a:buFont typeface="Calibri"/>
              <a:buChar char="•"/>
            </a:pPr>
            <a:r>
              <a:rPr b="1" lang="en-US" sz="2500">
                <a:solidFill>
                  <a:schemeClr val="dk2"/>
                </a:solidFill>
                <a:latin typeface="Calibri"/>
                <a:ea typeface="Calibri"/>
                <a:cs typeface="Calibri"/>
                <a:sym typeface="Calibri"/>
              </a:rPr>
              <a:t>Ester interacting by H-bonding</a:t>
            </a:r>
            <a:endParaRPr/>
          </a:p>
          <a:p>
            <a:pPr indent="-457200" lvl="0" marL="457200" marR="0" rtl="0" algn="l">
              <a:spcBef>
                <a:spcPts val="500"/>
              </a:spcBef>
              <a:spcAft>
                <a:spcPts val="0"/>
              </a:spcAft>
              <a:buClr>
                <a:schemeClr val="dk2"/>
              </a:buClr>
              <a:buSzPts val="2500"/>
              <a:buFont typeface="Calibri"/>
              <a:buChar char="•"/>
            </a:pPr>
            <a:r>
              <a:rPr b="1" lang="en-US" sz="2500">
                <a:solidFill>
                  <a:schemeClr val="dk2"/>
                </a:solidFill>
                <a:latin typeface="Calibri"/>
                <a:ea typeface="Calibri"/>
                <a:cs typeface="Calibri"/>
                <a:sym typeface="Calibri"/>
              </a:rPr>
              <a:t>Quaternary nitrogen interacting by ionic bonding</a:t>
            </a:r>
            <a:endParaRPr/>
          </a:p>
          <a:p>
            <a:pPr indent="-457200" lvl="0" marL="457200" marR="0" rtl="0" algn="l">
              <a:spcBef>
                <a:spcPts val="0"/>
              </a:spcBef>
              <a:spcAft>
                <a:spcPts val="0"/>
              </a:spcAft>
              <a:buNone/>
            </a:pPr>
            <a:r>
              <a:t/>
            </a:r>
            <a:endParaRPr b="1" sz="2500">
              <a:solidFill>
                <a:schemeClr val="dk2"/>
              </a:solidFill>
              <a:latin typeface="Times"/>
              <a:ea typeface="Times"/>
              <a:cs typeface="Times"/>
              <a:sym typeface="Times"/>
            </a:endParaRPr>
          </a:p>
        </p:txBody>
      </p:sp>
      <p:sp>
        <p:nvSpPr>
          <p:cNvPr id="282" name="Google Shape;282;p32"/>
          <p:cNvSpPr txBox="1"/>
          <p:nvPr/>
        </p:nvSpPr>
        <p:spPr>
          <a:xfrm>
            <a:off x="2362200" y="106363"/>
            <a:ext cx="4000500"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Arial"/>
                <a:ea typeface="Arial"/>
                <a:cs typeface="Arial"/>
                <a:sym typeface="Arial"/>
              </a:rPr>
              <a:t>SAR for acetylcholine</a:t>
            </a:r>
            <a:r>
              <a:rPr b="1" lang="en-US" sz="2800">
                <a:solidFill>
                  <a:srgbClr val="FF0000"/>
                </a:solidFill>
                <a:latin typeface="Times"/>
                <a:ea typeface="Times"/>
                <a:cs typeface="Times"/>
                <a:sym typeface="Times"/>
              </a:rPr>
              <a:t> </a:t>
            </a:r>
            <a:endParaRPr sz="1800">
              <a:solidFill>
                <a:schemeClr val="dk1"/>
              </a:solidFill>
              <a:latin typeface="Times"/>
              <a:ea typeface="Times"/>
              <a:cs typeface="Times"/>
              <a:sym typeface="Times"/>
            </a:endParaRPr>
          </a:p>
        </p:txBody>
      </p:sp>
      <p:pic>
        <p:nvPicPr>
          <p:cNvPr id="283" name="Google Shape;283;p32"/>
          <p:cNvPicPr preferRelativeResize="0"/>
          <p:nvPr/>
        </p:nvPicPr>
        <p:blipFill rotWithShape="1">
          <a:blip r:embed="rId3">
            <a:alphaModFix/>
          </a:blip>
          <a:srcRect b="0" l="0" r="0" t="0"/>
          <a:stretch/>
        </p:blipFill>
        <p:spPr>
          <a:xfrm>
            <a:off x="2362200" y="990600"/>
            <a:ext cx="4138613" cy="182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pSp>
        <p:nvGrpSpPr>
          <p:cNvPr id="288" name="Google Shape;288;p33"/>
          <p:cNvGrpSpPr/>
          <p:nvPr/>
        </p:nvGrpSpPr>
        <p:grpSpPr>
          <a:xfrm>
            <a:off x="1511300" y="1511300"/>
            <a:ext cx="6553200" cy="4419600"/>
            <a:chOff x="952" y="952"/>
            <a:chExt cx="4128" cy="2784"/>
          </a:xfrm>
        </p:grpSpPr>
        <p:sp>
          <p:nvSpPr>
            <p:cNvPr id="289" name="Google Shape;289;p33"/>
            <p:cNvSpPr/>
            <p:nvPr/>
          </p:nvSpPr>
          <p:spPr>
            <a:xfrm>
              <a:off x="960" y="952"/>
              <a:ext cx="4112" cy="2784"/>
            </a:xfrm>
            <a:custGeom>
              <a:rect b="b" l="l" r="r" t="t"/>
              <a:pathLst>
                <a:path extrusionOk="0" h="2784" w="4112">
                  <a:moveTo>
                    <a:pt x="1744" y="8"/>
                  </a:moveTo>
                  <a:cubicBezTo>
                    <a:pt x="2044" y="105"/>
                    <a:pt x="1790" y="441"/>
                    <a:pt x="1800" y="600"/>
                  </a:cubicBezTo>
                  <a:cubicBezTo>
                    <a:pt x="1809" y="758"/>
                    <a:pt x="1811" y="874"/>
                    <a:pt x="1800" y="960"/>
                  </a:cubicBezTo>
                  <a:cubicBezTo>
                    <a:pt x="1788" y="1045"/>
                    <a:pt x="1750" y="1086"/>
                    <a:pt x="1728" y="1112"/>
                  </a:cubicBezTo>
                  <a:cubicBezTo>
                    <a:pt x="1705" y="1137"/>
                    <a:pt x="1681" y="1119"/>
                    <a:pt x="1664" y="1112"/>
                  </a:cubicBezTo>
                  <a:cubicBezTo>
                    <a:pt x="1646" y="1104"/>
                    <a:pt x="1637" y="1093"/>
                    <a:pt x="1624" y="1064"/>
                  </a:cubicBezTo>
                  <a:cubicBezTo>
                    <a:pt x="1610" y="1034"/>
                    <a:pt x="1602" y="974"/>
                    <a:pt x="1584" y="936"/>
                  </a:cubicBezTo>
                  <a:cubicBezTo>
                    <a:pt x="1565" y="897"/>
                    <a:pt x="1545" y="851"/>
                    <a:pt x="1512" y="832"/>
                  </a:cubicBezTo>
                  <a:cubicBezTo>
                    <a:pt x="1478" y="812"/>
                    <a:pt x="1418" y="809"/>
                    <a:pt x="1384" y="816"/>
                  </a:cubicBezTo>
                  <a:cubicBezTo>
                    <a:pt x="1349" y="822"/>
                    <a:pt x="1325" y="822"/>
                    <a:pt x="1304" y="872"/>
                  </a:cubicBezTo>
                  <a:cubicBezTo>
                    <a:pt x="1282" y="921"/>
                    <a:pt x="1268" y="1061"/>
                    <a:pt x="1256" y="1112"/>
                  </a:cubicBezTo>
                  <a:cubicBezTo>
                    <a:pt x="1243" y="1162"/>
                    <a:pt x="1279" y="1160"/>
                    <a:pt x="1232" y="1176"/>
                  </a:cubicBezTo>
                  <a:cubicBezTo>
                    <a:pt x="1184" y="1191"/>
                    <a:pt x="1065" y="1189"/>
                    <a:pt x="968" y="1208"/>
                  </a:cubicBezTo>
                  <a:cubicBezTo>
                    <a:pt x="870" y="1226"/>
                    <a:pt x="750" y="1237"/>
                    <a:pt x="648" y="1288"/>
                  </a:cubicBezTo>
                  <a:cubicBezTo>
                    <a:pt x="545" y="1338"/>
                    <a:pt x="406" y="1426"/>
                    <a:pt x="352" y="1512"/>
                  </a:cubicBezTo>
                  <a:cubicBezTo>
                    <a:pt x="297" y="1597"/>
                    <a:pt x="314" y="1710"/>
                    <a:pt x="320" y="1800"/>
                  </a:cubicBezTo>
                  <a:cubicBezTo>
                    <a:pt x="325" y="1889"/>
                    <a:pt x="333" y="1969"/>
                    <a:pt x="384" y="2048"/>
                  </a:cubicBezTo>
                  <a:cubicBezTo>
                    <a:pt x="434" y="2126"/>
                    <a:pt x="506" y="2205"/>
                    <a:pt x="624" y="2272"/>
                  </a:cubicBezTo>
                  <a:cubicBezTo>
                    <a:pt x="741" y="2338"/>
                    <a:pt x="917" y="2409"/>
                    <a:pt x="1088" y="2448"/>
                  </a:cubicBezTo>
                  <a:cubicBezTo>
                    <a:pt x="1258" y="2486"/>
                    <a:pt x="1502" y="2513"/>
                    <a:pt x="1648" y="2504"/>
                  </a:cubicBezTo>
                  <a:cubicBezTo>
                    <a:pt x="1793" y="2494"/>
                    <a:pt x="1865" y="2463"/>
                    <a:pt x="1960" y="2392"/>
                  </a:cubicBezTo>
                  <a:cubicBezTo>
                    <a:pt x="2054" y="2320"/>
                    <a:pt x="2150" y="2168"/>
                    <a:pt x="2216" y="2072"/>
                  </a:cubicBezTo>
                  <a:cubicBezTo>
                    <a:pt x="2281" y="1976"/>
                    <a:pt x="2262" y="1863"/>
                    <a:pt x="2352" y="1816"/>
                  </a:cubicBezTo>
                  <a:cubicBezTo>
                    <a:pt x="2441" y="1768"/>
                    <a:pt x="2645" y="1785"/>
                    <a:pt x="2752" y="1784"/>
                  </a:cubicBezTo>
                  <a:cubicBezTo>
                    <a:pt x="2858" y="1782"/>
                    <a:pt x="2922" y="1782"/>
                    <a:pt x="2992" y="1808"/>
                  </a:cubicBezTo>
                  <a:cubicBezTo>
                    <a:pt x="3061" y="1833"/>
                    <a:pt x="3105" y="1905"/>
                    <a:pt x="3168" y="1936"/>
                  </a:cubicBezTo>
                  <a:cubicBezTo>
                    <a:pt x="3230" y="1966"/>
                    <a:pt x="3312" y="1992"/>
                    <a:pt x="3368" y="1992"/>
                  </a:cubicBezTo>
                  <a:cubicBezTo>
                    <a:pt x="3424" y="1992"/>
                    <a:pt x="3477" y="1960"/>
                    <a:pt x="3504" y="1936"/>
                  </a:cubicBezTo>
                  <a:cubicBezTo>
                    <a:pt x="3530" y="1912"/>
                    <a:pt x="3544" y="1886"/>
                    <a:pt x="3528" y="1848"/>
                  </a:cubicBezTo>
                  <a:cubicBezTo>
                    <a:pt x="3511" y="1809"/>
                    <a:pt x="3454" y="1749"/>
                    <a:pt x="3408" y="1704"/>
                  </a:cubicBezTo>
                  <a:cubicBezTo>
                    <a:pt x="3361" y="1658"/>
                    <a:pt x="3280" y="1606"/>
                    <a:pt x="3248" y="1576"/>
                  </a:cubicBezTo>
                  <a:cubicBezTo>
                    <a:pt x="3216" y="1545"/>
                    <a:pt x="3212" y="1533"/>
                    <a:pt x="3216" y="1520"/>
                  </a:cubicBezTo>
                  <a:cubicBezTo>
                    <a:pt x="3219" y="1506"/>
                    <a:pt x="3228" y="1502"/>
                    <a:pt x="3272" y="1496"/>
                  </a:cubicBezTo>
                  <a:cubicBezTo>
                    <a:pt x="3315" y="1489"/>
                    <a:pt x="3430" y="1496"/>
                    <a:pt x="3480" y="1480"/>
                  </a:cubicBezTo>
                  <a:cubicBezTo>
                    <a:pt x="3529" y="1463"/>
                    <a:pt x="3554" y="1438"/>
                    <a:pt x="3568" y="1400"/>
                  </a:cubicBezTo>
                  <a:cubicBezTo>
                    <a:pt x="3581" y="1361"/>
                    <a:pt x="3582" y="1281"/>
                    <a:pt x="3560" y="1248"/>
                  </a:cubicBezTo>
                  <a:cubicBezTo>
                    <a:pt x="3537" y="1214"/>
                    <a:pt x="3482" y="1201"/>
                    <a:pt x="3432" y="1200"/>
                  </a:cubicBezTo>
                  <a:cubicBezTo>
                    <a:pt x="3381" y="1198"/>
                    <a:pt x="3304" y="1232"/>
                    <a:pt x="3256" y="1240"/>
                  </a:cubicBezTo>
                  <a:cubicBezTo>
                    <a:pt x="3208" y="1248"/>
                    <a:pt x="3168" y="1280"/>
                    <a:pt x="3144" y="1248"/>
                  </a:cubicBezTo>
                  <a:cubicBezTo>
                    <a:pt x="3120" y="1216"/>
                    <a:pt x="3121" y="1095"/>
                    <a:pt x="3112" y="1048"/>
                  </a:cubicBezTo>
                  <a:cubicBezTo>
                    <a:pt x="3102" y="1000"/>
                    <a:pt x="3107" y="974"/>
                    <a:pt x="3088" y="960"/>
                  </a:cubicBezTo>
                  <a:cubicBezTo>
                    <a:pt x="3068" y="945"/>
                    <a:pt x="3030" y="957"/>
                    <a:pt x="2992" y="960"/>
                  </a:cubicBezTo>
                  <a:cubicBezTo>
                    <a:pt x="2953" y="962"/>
                    <a:pt x="2917" y="985"/>
                    <a:pt x="2856" y="976"/>
                  </a:cubicBezTo>
                  <a:cubicBezTo>
                    <a:pt x="2794" y="966"/>
                    <a:pt x="2691" y="947"/>
                    <a:pt x="2624" y="904"/>
                  </a:cubicBezTo>
                  <a:cubicBezTo>
                    <a:pt x="2556" y="860"/>
                    <a:pt x="2495" y="794"/>
                    <a:pt x="2448" y="712"/>
                  </a:cubicBezTo>
                  <a:cubicBezTo>
                    <a:pt x="2400" y="629"/>
                    <a:pt x="2350" y="491"/>
                    <a:pt x="2336" y="408"/>
                  </a:cubicBezTo>
                  <a:cubicBezTo>
                    <a:pt x="2321" y="324"/>
                    <a:pt x="2329" y="275"/>
                    <a:pt x="2360" y="208"/>
                  </a:cubicBezTo>
                  <a:cubicBezTo>
                    <a:pt x="2390" y="140"/>
                    <a:pt x="2228" y="32"/>
                    <a:pt x="2520" y="0"/>
                  </a:cubicBezTo>
                  <a:cubicBezTo>
                    <a:pt x="2840" y="0"/>
                    <a:pt x="3648" y="8"/>
                    <a:pt x="4112" y="16"/>
                  </a:cubicBezTo>
                  <a:cubicBezTo>
                    <a:pt x="4112" y="536"/>
                    <a:pt x="4112" y="2088"/>
                    <a:pt x="4112" y="2776"/>
                  </a:cubicBezTo>
                  <a:cubicBezTo>
                    <a:pt x="3352" y="2784"/>
                    <a:pt x="744" y="2768"/>
                    <a:pt x="0" y="2768"/>
                  </a:cubicBezTo>
                  <a:cubicBezTo>
                    <a:pt x="0" y="2160"/>
                    <a:pt x="0" y="552"/>
                    <a:pt x="0" y="16"/>
                  </a:cubicBezTo>
                  <a:cubicBezTo>
                    <a:pt x="488" y="16"/>
                    <a:pt x="1448" y="8"/>
                    <a:pt x="1744" y="8"/>
                  </a:cubicBezTo>
                  <a:close/>
                </a:path>
              </a:pathLst>
            </a:custGeom>
            <a:solidFill>
              <a:schemeClr val="accent1"/>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0" name="Google Shape;290;p33"/>
            <p:cNvSpPr/>
            <p:nvPr/>
          </p:nvSpPr>
          <p:spPr>
            <a:xfrm>
              <a:off x="952" y="960"/>
              <a:ext cx="4128" cy="2776"/>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1" name="Google Shape;291;p33"/>
            <p:cNvSpPr txBox="1"/>
            <p:nvPr/>
          </p:nvSpPr>
          <p:spPr>
            <a:xfrm>
              <a:off x="3456" y="1632"/>
              <a:ext cx="50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Trp-307</a:t>
              </a:r>
              <a:endParaRPr sz="1800">
                <a:solidFill>
                  <a:schemeClr val="dk1"/>
                </a:solidFill>
                <a:latin typeface="Times"/>
                <a:ea typeface="Times"/>
                <a:cs typeface="Times"/>
                <a:sym typeface="Times"/>
              </a:endParaRPr>
            </a:p>
          </p:txBody>
        </p:sp>
        <p:sp>
          <p:nvSpPr>
            <p:cNvPr id="292" name="Google Shape;292;p33"/>
            <p:cNvSpPr txBox="1"/>
            <p:nvPr/>
          </p:nvSpPr>
          <p:spPr>
            <a:xfrm>
              <a:off x="3856" y="1736"/>
              <a:ext cx="471"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Asp311</a:t>
              </a:r>
              <a:endParaRPr sz="1800">
                <a:solidFill>
                  <a:schemeClr val="dk1"/>
                </a:solidFill>
                <a:latin typeface="Times"/>
                <a:ea typeface="Times"/>
                <a:cs typeface="Times"/>
                <a:sym typeface="Times"/>
              </a:endParaRPr>
            </a:p>
          </p:txBody>
        </p:sp>
        <p:sp>
          <p:nvSpPr>
            <p:cNvPr id="293" name="Google Shape;293;p33"/>
            <p:cNvSpPr txBox="1"/>
            <p:nvPr/>
          </p:nvSpPr>
          <p:spPr>
            <a:xfrm>
              <a:off x="3704" y="2832"/>
              <a:ext cx="50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Trp-613</a:t>
              </a:r>
              <a:endParaRPr sz="1800">
                <a:solidFill>
                  <a:schemeClr val="dk1"/>
                </a:solidFill>
                <a:latin typeface="Times"/>
                <a:ea typeface="Times"/>
                <a:cs typeface="Times"/>
                <a:sym typeface="Times"/>
              </a:endParaRPr>
            </a:p>
          </p:txBody>
        </p:sp>
        <p:sp>
          <p:nvSpPr>
            <p:cNvPr id="294" name="Google Shape;294;p33"/>
            <p:cNvSpPr txBox="1"/>
            <p:nvPr/>
          </p:nvSpPr>
          <p:spPr>
            <a:xfrm>
              <a:off x="3280" y="2776"/>
              <a:ext cx="50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Trp-616</a:t>
              </a:r>
              <a:endParaRPr sz="1800">
                <a:solidFill>
                  <a:schemeClr val="dk1"/>
                </a:solidFill>
                <a:latin typeface="Times"/>
                <a:ea typeface="Times"/>
                <a:cs typeface="Times"/>
                <a:sym typeface="Times"/>
              </a:endParaRPr>
            </a:p>
          </p:txBody>
        </p:sp>
        <p:sp>
          <p:nvSpPr>
            <p:cNvPr id="295" name="Google Shape;295;p33"/>
            <p:cNvSpPr txBox="1"/>
            <p:nvPr/>
          </p:nvSpPr>
          <p:spPr>
            <a:xfrm>
              <a:off x="1960" y="3464"/>
              <a:ext cx="50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Asn-617</a:t>
              </a:r>
              <a:endParaRPr sz="1800">
                <a:solidFill>
                  <a:schemeClr val="dk1"/>
                </a:solidFill>
                <a:latin typeface="Times"/>
                <a:ea typeface="Times"/>
                <a:cs typeface="Times"/>
                <a:sym typeface="Times"/>
              </a:endParaRPr>
            </a:p>
          </p:txBody>
        </p:sp>
        <p:pic>
          <p:nvPicPr>
            <p:cNvPr id="296" name="Google Shape;296;p33"/>
            <p:cNvPicPr preferRelativeResize="0"/>
            <p:nvPr/>
          </p:nvPicPr>
          <p:blipFill rotWithShape="1">
            <a:blip r:embed="rId3">
              <a:alphaModFix/>
            </a:blip>
            <a:srcRect b="0" l="0" r="0" t="0"/>
            <a:stretch/>
          </p:blipFill>
          <p:spPr>
            <a:xfrm>
              <a:off x="2048" y="3055"/>
              <a:ext cx="432" cy="401"/>
            </a:xfrm>
            <a:prstGeom prst="rect">
              <a:avLst/>
            </a:prstGeom>
            <a:noFill/>
            <a:ln>
              <a:noFill/>
            </a:ln>
          </p:spPr>
        </p:pic>
        <p:pic>
          <p:nvPicPr>
            <p:cNvPr id="297" name="Google Shape;297;p33"/>
            <p:cNvPicPr preferRelativeResize="0"/>
            <p:nvPr/>
          </p:nvPicPr>
          <p:blipFill rotWithShape="1">
            <a:blip r:embed="rId4">
              <a:alphaModFix/>
            </a:blip>
            <a:srcRect b="0" l="0" r="0" t="0"/>
            <a:stretch/>
          </p:blipFill>
          <p:spPr>
            <a:xfrm>
              <a:off x="3848" y="1856"/>
              <a:ext cx="240" cy="288"/>
            </a:xfrm>
            <a:prstGeom prst="rect">
              <a:avLst/>
            </a:prstGeom>
            <a:noFill/>
            <a:ln>
              <a:noFill/>
            </a:ln>
          </p:spPr>
        </p:pic>
      </p:grpSp>
      <p:sp>
        <p:nvSpPr>
          <p:cNvPr id="298" name="Google Shape;298;p33"/>
          <p:cNvSpPr txBox="1"/>
          <p:nvPr/>
        </p:nvSpPr>
        <p:spPr>
          <a:xfrm>
            <a:off x="2133600" y="533400"/>
            <a:ext cx="457835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Binding site (muscarinic)</a:t>
            </a:r>
            <a:r>
              <a:rPr b="1" lang="en-US" sz="2800">
                <a:solidFill>
                  <a:srgbClr val="FF0000"/>
                </a:solidFill>
                <a:latin typeface="Times"/>
                <a:ea typeface="Times"/>
                <a:cs typeface="Times"/>
                <a:sym typeface="Times"/>
              </a:rPr>
              <a:t> </a:t>
            </a:r>
            <a:endParaRPr sz="1800">
              <a:solidFill>
                <a:schemeClr val="dk1"/>
              </a:solidFill>
              <a:latin typeface="Times"/>
              <a:ea typeface="Times"/>
              <a:cs typeface="Times"/>
              <a:sym typeface="Times"/>
            </a:endParaRPr>
          </a:p>
        </p:txBody>
      </p:sp>
      <p:grpSp>
        <p:nvGrpSpPr>
          <p:cNvPr id="299" name="Google Shape;299;p33"/>
          <p:cNvGrpSpPr/>
          <p:nvPr/>
        </p:nvGrpSpPr>
        <p:grpSpPr>
          <a:xfrm>
            <a:off x="3136900" y="3378200"/>
            <a:ext cx="3035300" cy="1524000"/>
            <a:chOff x="1976" y="2128"/>
            <a:chExt cx="1912" cy="960"/>
          </a:xfrm>
        </p:grpSpPr>
        <p:cxnSp>
          <p:nvCxnSpPr>
            <p:cNvPr id="300" name="Google Shape;300;p33"/>
            <p:cNvCxnSpPr/>
            <p:nvPr/>
          </p:nvCxnSpPr>
          <p:spPr>
            <a:xfrm>
              <a:off x="1976" y="2608"/>
              <a:ext cx="256" cy="432"/>
            </a:xfrm>
            <a:prstGeom prst="straightConnector1">
              <a:avLst/>
            </a:prstGeom>
            <a:noFill/>
            <a:ln cap="flat" cmpd="sng" w="28575">
              <a:solidFill>
                <a:srgbClr val="FF0000"/>
              </a:solidFill>
              <a:prstDash val="dot"/>
              <a:round/>
              <a:headEnd len="med" w="med" type="none"/>
              <a:tailEnd len="med" w="med" type="none"/>
            </a:ln>
          </p:spPr>
        </p:cxnSp>
        <p:cxnSp>
          <p:nvCxnSpPr>
            <p:cNvPr id="301" name="Google Shape;301;p33"/>
            <p:cNvCxnSpPr/>
            <p:nvPr/>
          </p:nvCxnSpPr>
          <p:spPr>
            <a:xfrm flipH="1" rot="10800000">
              <a:off x="2472" y="2632"/>
              <a:ext cx="216" cy="456"/>
            </a:xfrm>
            <a:prstGeom prst="straightConnector1">
              <a:avLst/>
            </a:prstGeom>
            <a:noFill/>
            <a:ln cap="flat" cmpd="sng" w="28575">
              <a:solidFill>
                <a:srgbClr val="FF0000"/>
              </a:solidFill>
              <a:prstDash val="dot"/>
              <a:round/>
              <a:headEnd len="med" w="med" type="none"/>
              <a:tailEnd len="med" w="med" type="none"/>
            </a:ln>
          </p:spPr>
        </p:cxnSp>
        <p:cxnSp>
          <p:nvCxnSpPr>
            <p:cNvPr id="302" name="Google Shape;302;p33"/>
            <p:cNvCxnSpPr/>
            <p:nvPr/>
          </p:nvCxnSpPr>
          <p:spPr>
            <a:xfrm flipH="1" rot="10800000">
              <a:off x="3856" y="2128"/>
              <a:ext cx="32" cy="136"/>
            </a:xfrm>
            <a:prstGeom prst="straightConnector1">
              <a:avLst/>
            </a:prstGeom>
            <a:noFill/>
            <a:ln cap="flat" cmpd="sng" w="28575">
              <a:solidFill>
                <a:srgbClr val="FF0000"/>
              </a:solidFill>
              <a:prstDash val="dot"/>
              <a:round/>
              <a:headEnd len="med" w="med" type="none"/>
              <a:tailEnd len="med" w="med" type="none"/>
            </a:ln>
          </p:spPr>
        </p:cxnSp>
      </p:grpSp>
      <p:grpSp>
        <p:nvGrpSpPr>
          <p:cNvPr id="303" name="Google Shape;303;p33"/>
          <p:cNvGrpSpPr/>
          <p:nvPr/>
        </p:nvGrpSpPr>
        <p:grpSpPr>
          <a:xfrm>
            <a:off x="2819400" y="2438400"/>
            <a:ext cx="5311775" cy="2968625"/>
            <a:chOff x="1776" y="1536"/>
            <a:chExt cx="3346" cy="1870"/>
          </a:xfrm>
        </p:grpSpPr>
        <p:sp>
          <p:nvSpPr>
            <p:cNvPr id="304" name="Google Shape;304;p33"/>
            <p:cNvSpPr txBox="1"/>
            <p:nvPr/>
          </p:nvSpPr>
          <p:spPr>
            <a:xfrm>
              <a:off x="1776" y="1536"/>
              <a:ext cx="754" cy="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hydrophobic </a:t>
              </a:r>
              <a:endParaRPr/>
            </a:p>
            <a:p>
              <a:pPr indent="0" lvl="0" marL="0" marR="0" rtl="0" algn="l">
                <a:spcBef>
                  <a:spcPts val="0"/>
                </a:spcBef>
                <a:spcAft>
                  <a:spcPts val="0"/>
                </a:spcAft>
                <a:buNone/>
              </a:pPr>
              <a:r>
                <a:rPr b="1" lang="en-US" sz="1400">
                  <a:solidFill>
                    <a:schemeClr val="dk1"/>
                  </a:solidFill>
                  <a:latin typeface="Times"/>
                  <a:ea typeface="Times"/>
                  <a:cs typeface="Times"/>
                  <a:sym typeface="Times"/>
                </a:rPr>
                <a:t>pocket</a:t>
              </a:r>
              <a:endParaRPr sz="1800">
                <a:solidFill>
                  <a:schemeClr val="dk1"/>
                </a:solidFill>
                <a:latin typeface="Times"/>
                <a:ea typeface="Times"/>
                <a:cs typeface="Times"/>
                <a:sym typeface="Times"/>
              </a:endParaRPr>
            </a:p>
          </p:txBody>
        </p:sp>
        <p:sp>
          <p:nvSpPr>
            <p:cNvPr id="305" name="Google Shape;305;p33"/>
            <p:cNvSpPr txBox="1"/>
            <p:nvPr/>
          </p:nvSpPr>
          <p:spPr>
            <a:xfrm>
              <a:off x="3504" y="3080"/>
              <a:ext cx="754" cy="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hydrophobic </a:t>
              </a:r>
              <a:endParaRPr/>
            </a:p>
            <a:p>
              <a:pPr indent="0" lvl="0" marL="0" marR="0" rtl="0" algn="l">
                <a:spcBef>
                  <a:spcPts val="0"/>
                </a:spcBef>
                <a:spcAft>
                  <a:spcPts val="0"/>
                </a:spcAft>
                <a:buNone/>
              </a:pPr>
              <a:r>
                <a:rPr b="1" lang="en-US" sz="1400">
                  <a:solidFill>
                    <a:schemeClr val="dk1"/>
                  </a:solidFill>
                  <a:latin typeface="Times"/>
                  <a:ea typeface="Times"/>
                  <a:cs typeface="Times"/>
                  <a:sym typeface="Times"/>
                </a:rPr>
                <a:t>pocket</a:t>
              </a:r>
              <a:endParaRPr sz="1800">
                <a:solidFill>
                  <a:schemeClr val="dk1"/>
                </a:solidFill>
                <a:latin typeface="Times"/>
                <a:ea typeface="Times"/>
                <a:cs typeface="Times"/>
                <a:sym typeface="Times"/>
              </a:endParaRPr>
            </a:p>
          </p:txBody>
        </p:sp>
        <p:cxnSp>
          <p:nvCxnSpPr>
            <p:cNvPr id="306" name="Google Shape;306;p33"/>
            <p:cNvCxnSpPr/>
            <p:nvPr/>
          </p:nvCxnSpPr>
          <p:spPr>
            <a:xfrm rot="10800000">
              <a:off x="3752" y="2632"/>
              <a:ext cx="0" cy="456"/>
            </a:xfrm>
            <a:prstGeom prst="straightConnector1">
              <a:avLst/>
            </a:prstGeom>
            <a:noFill/>
            <a:ln cap="flat" cmpd="sng" w="19050">
              <a:solidFill>
                <a:srgbClr val="FF0000"/>
              </a:solidFill>
              <a:prstDash val="dot"/>
              <a:round/>
              <a:headEnd len="med" w="med" type="none"/>
              <a:tailEnd len="med" w="med" type="triangle"/>
            </a:ln>
          </p:spPr>
        </p:cxnSp>
        <p:sp>
          <p:nvSpPr>
            <p:cNvPr id="307" name="Google Shape;307;p33"/>
            <p:cNvSpPr txBox="1"/>
            <p:nvPr/>
          </p:nvSpPr>
          <p:spPr>
            <a:xfrm>
              <a:off x="4368" y="2400"/>
              <a:ext cx="754" cy="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hydrophobic </a:t>
              </a:r>
              <a:endParaRPr/>
            </a:p>
            <a:p>
              <a:pPr indent="0" lvl="0" marL="0" marR="0" rtl="0" algn="l">
                <a:spcBef>
                  <a:spcPts val="0"/>
                </a:spcBef>
                <a:spcAft>
                  <a:spcPts val="0"/>
                </a:spcAft>
                <a:buNone/>
              </a:pPr>
              <a:r>
                <a:rPr b="1" lang="en-US" sz="1400">
                  <a:solidFill>
                    <a:schemeClr val="dk1"/>
                  </a:solidFill>
                  <a:latin typeface="Times"/>
                  <a:ea typeface="Times"/>
                  <a:cs typeface="Times"/>
                  <a:sym typeface="Times"/>
                </a:rPr>
                <a:t>pockets</a:t>
              </a:r>
              <a:endParaRPr sz="1800">
                <a:solidFill>
                  <a:schemeClr val="dk1"/>
                </a:solidFill>
                <a:latin typeface="Times"/>
                <a:ea typeface="Times"/>
                <a:cs typeface="Times"/>
                <a:sym typeface="Times"/>
              </a:endParaRPr>
            </a:p>
          </p:txBody>
        </p:sp>
      </p:grpSp>
      <p:pic>
        <p:nvPicPr>
          <p:cNvPr id="308" name="Google Shape;308;p33"/>
          <p:cNvPicPr preferRelativeResize="0"/>
          <p:nvPr/>
        </p:nvPicPr>
        <p:blipFill rotWithShape="1">
          <a:blip r:embed="rId5">
            <a:alphaModFix/>
          </a:blip>
          <a:srcRect b="0" l="0" r="0" t="0"/>
          <a:stretch/>
        </p:blipFill>
        <p:spPr>
          <a:xfrm>
            <a:off x="3035300" y="2933700"/>
            <a:ext cx="4191000" cy="15636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grpSp>
        <p:nvGrpSpPr>
          <p:cNvPr id="313" name="Google Shape;313;p34"/>
          <p:cNvGrpSpPr/>
          <p:nvPr/>
        </p:nvGrpSpPr>
        <p:grpSpPr>
          <a:xfrm>
            <a:off x="1511300" y="1511300"/>
            <a:ext cx="6553200" cy="4419600"/>
            <a:chOff x="952" y="952"/>
            <a:chExt cx="4128" cy="2784"/>
          </a:xfrm>
        </p:grpSpPr>
        <p:sp>
          <p:nvSpPr>
            <p:cNvPr id="314" name="Google Shape;314;p34"/>
            <p:cNvSpPr/>
            <p:nvPr/>
          </p:nvSpPr>
          <p:spPr>
            <a:xfrm>
              <a:off x="960" y="952"/>
              <a:ext cx="4112" cy="2784"/>
            </a:xfrm>
            <a:custGeom>
              <a:rect b="b" l="l" r="r" t="t"/>
              <a:pathLst>
                <a:path extrusionOk="0" h="2784" w="4112">
                  <a:moveTo>
                    <a:pt x="1744" y="8"/>
                  </a:moveTo>
                  <a:cubicBezTo>
                    <a:pt x="2044" y="105"/>
                    <a:pt x="1790" y="441"/>
                    <a:pt x="1800" y="600"/>
                  </a:cubicBezTo>
                  <a:cubicBezTo>
                    <a:pt x="1809" y="758"/>
                    <a:pt x="1811" y="874"/>
                    <a:pt x="1800" y="960"/>
                  </a:cubicBezTo>
                  <a:cubicBezTo>
                    <a:pt x="1788" y="1045"/>
                    <a:pt x="1750" y="1086"/>
                    <a:pt x="1728" y="1112"/>
                  </a:cubicBezTo>
                  <a:cubicBezTo>
                    <a:pt x="1705" y="1137"/>
                    <a:pt x="1681" y="1119"/>
                    <a:pt x="1664" y="1112"/>
                  </a:cubicBezTo>
                  <a:cubicBezTo>
                    <a:pt x="1646" y="1104"/>
                    <a:pt x="1637" y="1093"/>
                    <a:pt x="1624" y="1064"/>
                  </a:cubicBezTo>
                  <a:cubicBezTo>
                    <a:pt x="1610" y="1034"/>
                    <a:pt x="1602" y="974"/>
                    <a:pt x="1584" y="936"/>
                  </a:cubicBezTo>
                  <a:cubicBezTo>
                    <a:pt x="1565" y="897"/>
                    <a:pt x="1545" y="851"/>
                    <a:pt x="1512" y="832"/>
                  </a:cubicBezTo>
                  <a:cubicBezTo>
                    <a:pt x="1478" y="812"/>
                    <a:pt x="1418" y="809"/>
                    <a:pt x="1384" y="816"/>
                  </a:cubicBezTo>
                  <a:cubicBezTo>
                    <a:pt x="1349" y="822"/>
                    <a:pt x="1325" y="822"/>
                    <a:pt x="1304" y="872"/>
                  </a:cubicBezTo>
                  <a:cubicBezTo>
                    <a:pt x="1282" y="921"/>
                    <a:pt x="1268" y="1061"/>
                    <a:pt x="1256" y="1112"/>
                  </a:cubicBezTo>
                  <a:cubicBezTo>
                    <a:pt x="1243" y="1162"/>
                    <a:pt x="1279" y="1160"/>
                    <a:pt x="1232" y="1176"/>
                  </a:cubicBezTo>
                  <a:cubicBezTo>
                    <a:pt x="1184" y="1191"/>
                    <a:pt x="1065" y="1189"/>
                    <a:pt x="968" y="1208"/>
                  </a:cubicBezTo>
                  <a:cubicBezTo>
                    <a:pt x="870" y="1226"/>
                    <a:pt x="750" y="1237"/>
                    <a:pt x="648" y="1288"/>
                  </a:cubicBezTo>
                  <a:cubicBezTo>
                    <a:pt x="545" y="1338"/>
                    <a:pt x="406" y="1426"/>
                    <a:pt x="352" y="1512"/>
                  </a:cubicBezTo>
                  <a:cubicBezTo>
                    <a:pt x="297" y="1597"/>
                    <a:pt x="314" y="1710"/>
                    <a:pt x="320" y="1800"/>
                  </a:cubicBezTo>
                  <a:cubicBezTo>
                    <a:pt x="325" y="1889"/>
                    <a:pt x="333" y="1969"/>
                    <a:pt x="384" y="2048"/>
                  </a:cubicBezTo>
                  <a:cubicBezTo>
                    <a:pt x="434" y="2126"/>
                    <a:pt x="506" y="2205"/>
                    <a:pt x="624" y="2272"/>
                  </a:cubicBezTo>
                  <a:cubicBezTo>
                    <a:pt x="741" y="2338"/>
                    <a:pt x="917" y="2409"/>
                    <a:pt x="1088" y="2448"/>
                  </a:cubicBezTo>
                  <a:cubicBezTo>
                    <a:pt x="1258" y="2486"/>
                    <a:pt x="1502" y="2513"/>
                    <a:pt x="1648" y="2504"/>
                  </a:cubicBezTo>
                  <a:cubicBezTo>
                    <a:pt x="1793" y="2494"/>
                    <a:pt x="1865" y="2463"/>
                    <a:pt x="1960" y="2392"/>
                  </a:cubicBezTo>
                  <a:cubicBezTo>
                    <a:pt x="2054" y="2320"/>
                    <a:pt x="2150" y="2168"/>
                    <a:pt x="2216" y="2072"/>
                  </a:cubicBezTo>
                  <a:cubicBezTo>
                    <a:pt x="2281" y="1976"/>
                    <a:pt x="2262" y="1863"/>
                    <a:pt x="2352" y="1816"/>
                  </a:cubicBezTo>
                  <a:cubicBezTo>
                    <a:pt x="2441" y="1768"/>
                    <a:pt x="2645" y="1785"/>
                    <a:pt x="2752" y="1784"/>
                  </a:cubicBezTo>
                  <a:cubicBezTo>
                    <a:pt x="2858" y="1782"/>
                    <a:pt x="2922" y="1782"/>
                    <a:pt x="2992" y="1808"/>
                  </a:cubicBezTo>
                  <a:cubicBezTo>
                    <a:pt x="3061" y="1833"/>
                    <a:pt x="3105" y="1905"/>
                    <a:pt x="3168" y="1936"/>
                  </a:cubicBezTo>
                  <a:cubicBezTo>
                    <a:pt x="3230" y="1966"/>
                    <a:pt x="3312" y="1992"/>
                    <a:pt x="3368" y="1992"/>
                  </a:cubicBezTo>
                  <a:cubicBezTo>
                    <a:pt x="3424" y="1992"/>
                    <a:pt x="3477" y="1960"/>
                    <a:pt x="3504" y="1936"/>
                  </a:cubicBezTo>
                  <a:cubicBezTo>
                    <a:pt x="3530" y="1912"/>
                    <a:pt x="3544" y="1886"/>
                    <a:pt x="3528" y="1848"/>
                  </a:cubicBezTo>
                  <a:cubicBezTo>
                    <a:pt x="3511" y="1809"/>
                    <a:pt x="3454" y="1749"/>
                    <a:pt x="3408" y="1704"/>
                  </a:cubicBezTo>
                  <a:cubicBezTo>
                    <a:pt x="3361" y="1658"/>
                    <a:pt x="3280" y="1606"/>
                    <a:pt x="3248" y="1576"/>
                  </a:cubicBezTo>
                  <a:cubicBezTo>
                    <a:pt x="3216" y="1545"/>
                    <a:pt x="3212" y="1533"/>
                    <a:pt x="3216" y="1520"/>
                  </a:cubicBezTo>
                  <a:cubicBezTo>
                    <a:pt x="3219" y="1506"/>
                    <a:pt x="3228" y="1502"/>
                    <a:pt x="3272" y="1496"/>
                  </a:cubicBezTo>
                  <a:cubicBezTo>
                    <a:pt x="3315" y="1489"/>
                    <a:pt x="3430" y="1496"/>
                    <a:pt x="3480" y="1480"/>
                  </a:cubicBezTo>
                  <a:cubicBezTo>
                    <a:pt x="3529" y="1463"/>
                    <a:pt x="3554" y="1438"/>
                    <a:pt x="3568" y="1400"/>
                  </a:cubicBezTo>
                  <a:cubicBezTo>
                    <a:pt x="3581" y="1361"/>
                    <a:pt x="3582" y="1281"/>
                    <a:pt x="3560" y="1248"/>
                  </a:cubicBezTo>
                  <a:cubicBezTo>
                    <a:pt x="3537" y="1214"/>
                    <a:pt x="3482" y="1201"/>
                    <a:pt x="3432" y="1200"/>
                  </a:cubicBezTo>
                  <a:cubicBezTo>
                    <a:pt x="3381" y="1198"/>
                    <a:pt x="3304" y="1232"/>
                    <a:pt x="3256" y="1240"/>
                  </a:cubicBezTo>
                  <a:cubicBezTo>
                    <a:pt x="3208" y="1248"/>
                    <a:pt x="3168" y="1280"/>
                    <a:pt x="3144" y="1248"/>
                  </a:cubicBezTo>
                  <a:cubicBezTo>
                    <a:pt x="3120" y="1216"/>
                    <a:pt x="3121" y="1095"/>
                    <a:pt x="3112" y="1048"/>
                  </a:cubicBezTo>
                  <a:cubicBezTo>
                    <a:pt x="3102" y="1000"/>
                    <a:pt x="3107" y="974"/>
                    <a:pt x="3088" y="960"/>
                  </a:cubicBezTo>
                  <a:cubicBezTo>
                    <a:pt x="3068" y="945"/>
                    <a:pt x="3030" y="957"/>
                    <a:pt x="2992" y="960"/>
                  </a:cubicBezTo>
                  <a:cubicBezTo>
                    <a:pt x="2953" y="962"/>
                    <a:pt x="2917" y="985"/>
                    <a:pt x="2856" y="976"/>
                  </a:cubicBezTo>
                  <a:cubicBezTo>
                    <a:pt x="2794" y="966"/>
                    <a:pt x="2691" y="947"/>
                    <a:pt x="2624" y="904"/>
                  </a:cubicBezTo>
                  <a:cubicBezTo>
                    <a:pt x="2556" y="860"/>
                    <a:pt x="2495" y="794"/>
                    <a:pt x="2448" y="712"/>
                  </a:cubicBezTo>
                  <a:cubicBezTo>
                    <a:pt x="2400" y="629"/>
                    <a:pt x="2350" y="491"/>
                    <a:pt x="2336" y="408"/>
                  </a:cubicBezTo>
                  <a:cubicBezTo>
                    <a:pt x="2321" y="324"/>
                    <a:pt x="2329" y="275"/>
                    <a:pt x="2360" y="208"/>
                  </a:cubicBezTo>
                  <a:cubicBezTo>
                    <a:pt x="2390" y="140"/>
                    <a:pt x="2228" y="32"/>
                    <a:pt x="2520" y="0"/>
                  </a:cubicBezTo>
                  <a:cubicBezTo>
                    <a:pt x="2840" y="0"/>
                    <a:pt x="3648" y="8"/>
                    <a:pt x="4112" y="16"/>
                  </a:cubicBezTo>
                  <a:cubicBezTo>
                    <a:pt x="4112" y="536"/>
                    <a:pt x="4112" y="2088"/>
                    <a:pt x="4112" y="2776"/>
                  </a:cubicBezTo>
                  <a:cubicBezTo>
                    <a:pt x="3352" y="2784"/>
                    <a:pt x="744" y="2768"/>
                    <a:pt x="0" y="2768"/>
                  </a:cubicBezTo>
                  <a:cubicBezTo>
                    <a:pt x="0" y="2160"/>
                    <a:pt x="0" y="552"/>
                    <a:pt x="0" y="16"/>
                  </a:cubicBezTo>
                  <a:cubicBezTo>
                    <a:pt x="488" y="16"/>
                    <a:pt x="1448" y="8"/>
                    <a:pt x="1744" y="8"/>
                  </a:cubicBezTo>
                  <a:close/>
                </a:path>
              </a:pathLst>
            </a:custGeom>
            <a:solidFill>
              <a:schemeClr val="accent1"/>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15" name="Google Shape;315;p34"/>
            <p:cNvSpPr/>
            <p:nvPr/>
          </p:nvSpPr>
          <p:spPr>
            <a:xfrm>
              <a:off x="952" y="960"/>
              <a:ext cx="4128" cy="2776"/>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16" name="Google Shape;316;p34"/>
            <p:cNvSpPr txBox="1"/>
            <p:nvPr/>
          </p:nvSpPr>
          <p:spPr>
            <a:xfrm>
              <a:off x="3456" y="1632"/>
              <a:ext cx="50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Trp-307</a:t>
              </a:r>
              <a:endParaRPr sz="1800">
                <a:solidFill>
                  <a:schemeClr val="dk1"/>
                </a:solidFill>
                <a:latin typeface="Times"/>
                <a:ea typeface="Times"/>
                <a:cs typeface="Times"/>
                <a:sym typeface="Times"/>
              </a:endParaRPr>
            </a:p>
          </p:txBody>
        </p:sp>
        <p:sp>
          <p:nvSpPr>
            <p:cNvPr id="317" name="Google Shape;317;p34"/>
            <p:cNvSpPr txBox="1"/>
            <p:nvPr/>
          </p:nvSpPr>
          <p:spPr>
            <a:xfrm>
              <a:off x="3856" y="1736"/>
              <a:ext cx="471"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Asp311</a:t>
              </a:r>
              <a:endParaRPr sz="1800">
                <a:solidFill>
                  <a:schemeClr val="dk1"/>
                </a:solidFill>
                <a:latin typeface="Times"/>
                <a:ea typeface="Times"/>
                <a:cs typeface="Times"/>
                <a:sym typeface="Times"/>
              </a:endParaRPr>
            </a:p>
          </p:txBody>
        </p:sp>
        <p:sp>
          <p:nvSpPr>
            <p:cNvPr id="318" name="Google Shape;318;p34"/>
            <p:cNvSpPr txBox="1"/>
            <p:nvPr/>
          </p:nvSpPr>
          <p:spPr>
            <a:xfrm>
              <a:off x="3704" y="2832"/>
              <a:ext cx="50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Trp-613</a:t>
              </a:r>
              <a:endParaRPr sz="1800">
                <a:solidFill>
                  <a:schemeClr val="dk1"/>
                </a:solidFill>
                <a:latin typeface="Times"/>
                <a:ea typeface="Times"/>
                <a:cs typeface="Times"/>
                <a:sym typeface="Times"/>
              </a:endParaRPr>
            </a:p>
          </p:txBody>
        </p:sp>
        <p:sp>
          <p:nvSpPr>
            <p:cNvPr id="319" name="Google Shape;319;p34"/>
            <p:cNvSpPr txBox="1"/>
            <p:nvPr/>
          </p:nvSpPr>
          <p:spPr>
            <a:xfrm>
              <a:off x="3280" y="2776"/>
              <a:ext cx="50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Trp-616</a:t>
              </a:r>
              <a:endParaRPr sz="1800">
                <a:solidFill>
                  <a:schemeClr val="dk1"/>
                </a:solidFill>
                <a:latin typeface="Times"/>
                <a:ea typeface="Times"/>
                <a:cs typeface="Times"/>
                <a:sym typeface="Times"/>
              </a:endParaRPr>
            </a:p>
          </p:txBody>
        </p:sp>
        <p:sp>
          <p:nvSpPr>
            <p:cNvPr id="320" name="Google Shape;320;p34"/>
            <p:cNvSpPr txBox="1"/>
            <p:nvPr/>
          </p:nvSpPr>
          <p:spPr>
            <a:xfrm>
              <a:off x="1960" y="3464"/>
              <a:ext cx="508"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Times"/>
                  <a:ea typeface="Times"/>
                  <a:cs typeface="Times"/>
                  <a:sym typeface="Times"/>
                </a:rPr>
                <a:t>Asn-617</a:t>
              </a:r>
              <a:endParaRPr sz="1800">
                <a:solidFill>
                  <a:schemeClr val="dk1"/>
                </a:solidFill>
                <a:latin typeface="Times"/>
                <a:ea typeface="Times"/>
                <a:cs typeface="Times"/>
                <a:sym typeface="Times"/>
              </a:endParaRPr>
            </a:p>
          </p:txBody>
        </p:sp>
        <p:pic>
          <p:nvPicPr>
            <p:cNvPr id="321" name="Google Shape;321;p34"/>
            <p:cNvPicPr preferRelativeResize="0"/>
            <p:nvPr/>
          </p:nvPicPr>
          <p:blipFill rotWithShape="1">
            <a:blip r:embed="rId3">
              <a:alphaModFix/>
            </a:blip>
            <a:srcRect b="0" l="0" r="0" t="0"/>
            <a:stretch/>
          </p:blipFill>
          <p:spPr>
            <a:xfrm>
              <a:off x="2048" y="3055"/>
              <a:ext cx="432" cy="401"/>
            </a:xfrm>
            <a:prstGeom prst="rect">
              <a:avLst/>
            </a:prstGeom>
            <a:noFill/>
            <a:ln>
              <a:noFill/>
            </a:ln>
          </p:spPr>
        </p:pic>
        <p:pic>
          <p:nvPicPr>
            <p:cNvPr id="322" name="Google Shape;322;p34"/>
            <p:cNvPicPr preferRelativeResize="0"/>
            <p:nvPr/>
          </p:nvPicPr>
          <p:blipFill rotWithShape="1">
            <a:blip r:embed="rId4">
              <a:alphaModFix/>
            </a:blip>
            <a:srcRect b="0" l="0" r="0" t="0"/>
            <a:stretch/>
          </p:blipFill>
          <p:spPr>
            <a:xfrm>
              <a:off x="3848" y="1856"/>
              <a:ext cx="240" cy="288"/>
            </a:xfrm>
            <a:prstGeom prst="rect">
              <a:avLst/>
            </a:prstGeom>
            <a:noFill/>
            <a:ln>
              <a:noFill/>
            </a:ln>
          </p:spPr>
        </p:pic>
      </p:grpSp>
      <p:grpSp>
        <p:nvGrpSpPr>
          <p:cNvPr id="323" name="Google Shape;323;p34"/>
          <p:cNvGrpSpPr/>
          <p:nvPr/>
        </p:nvGrpSpPr>
        <p:grpSpPr>
          <a:xfrm>
            <a:off x="3136900" y="3378200"/>
            <a:ext cx="3035300" cy="1524000"/>
            <a:chOff x="1976" y="2128"/>
            <a:chExt cx="1912" cy="960"/>
          </a:xfrm>
        </p:grpSpPr>
        <p:cxnSp>
          <p:nvCxnSpPr>
            <p:cNvPr id="324" name="Google Shape;324;p34"/>
            <p:cNvCxnSpPr/>
            <p:nvPr/>
          </p:nvCxnSpPr>
          <p:spPr>
            <a:xfrm>
              <a:off x="1976" y="2608"/>
              <a:ext cx="256" cy="432"/>
            </a:xfrm>
            <a:prstGeom prst="straightConnector1">
              <a:avLst/>
            </a:prstGeom>
            <a:noFill/>
            <a:ln cap="flat" cmpd="sng" w="28575">
              <a:solidFill>
                <a:srgbClr val="FF0000"/>
              </a:solidFill>
              <a:prstDash val="dot"/>
              <a:round/>
              <a:headEnd len="med" w="med" type="none"/>
              <a:tailEnd len="med" w="med" type="none"/>
            </a:ln>
          </p:spPr>
        </p:cxnSp>
        <p:cxnSp>
          <p:nvCxnSpPr>
            <p:cNvPr id="325" name="Google Shape;325;p34"/>
            <p:cNvCxnSpPr/>
            <p:nvPr/>
          </p:nvCxnSpPr>
          <p:spPr>
            <a:xfrm flipH="1" rot="10800000">
              <a:off x="2472" y="2632"/>
              <a:ext cx="216" cy="456"/>
            </a:xfrm>
            <a:prstGeom prst="straightConnector1">
              <a:avLst/>
            </a:prstGeom>
            <a:noFill/>
            <a:ln cap="flat" cmpd="sng" w="28575">
              <a:solidFill>
                <a:srgbClr val="FF0000"/>
              </a:solidFill>
              <a:prstDash val="dot"/>
              <a:round/>
              <a:headEnd len="med" w="med" type="none"/>
              <a:tailEnd len="med" w="med" type="none"/>
            </a:ln>
          </p:spPr>
        </p:cxnSp>
        <p:cxnSp>
          <p:nvCxnSpPr>
            <p:cNvPr id="326" name="Google Shape;326;p34"/>
            <p:cNvCxnSpPr/>
            <p:nvPr/>
          </p:nvCxnSpPr>
          <p:spPr>
            <a:xfrm flipH="1" rot="10800000">
              <a:off x="3856" y="2128"/>
              <a:ext cx="32" cy="136"/>
            </a:xfrm>
            <a:prstGeom prst="straightConnector1">
              <a:avLst/>
            </a:prstGeom>
            <a:noFill/>
            <a:ln cap="flat" cmpd="sng" w="28575">
              <a:solidFill>
                <a:srgbClr val="FF0000"/>
              </a:solidFill>
              <a:prstDash val="dot"/>
              <a:round/>
              <a:headEnd len="med" w="med" type="none"/>
              <a:tailEnd len="med" w="med" type="none"/>
            </a:ln>
          </p:spPr>
        </p:cxnSp>
      </p:grpSp>
      <p:sp>
        <p:nvSpPr>
          <p:cNvPr id="327" name="Google Shape;327;p34"/>
          <p:cNvSpPr txBox="1"/>
          <p:nvPr/>
        </p:nvSpPr>
        <p:spPr>
          <a:xfrm>
            <a:off x="3200400" y="4191000"/>
            <a:ext cx="10223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Times"/>
                <a:ea typeface="Times"/>
                <a:cs typeface="Times"/>
                <a:sym typeface="Times"/>
              </a:rPr>
              <a:t>H-bonds</a:t>
            </a:r>
            <a:endParaRPr sz="1800">
              <a:solidFill>
                <a:schemeClr val="dk1"/>
              </a:solidFill>
              <a:latin typeface="Times"/>
              <a:ea typeface="Times"/>
              <a:cs typeface="Times"/>
              <a:sym typeface="Times"/>
            </a:endParaRPr>
          </a:p>
        </p:txBody>
      </p:sp>
      <p:sp>
        <p:nvSpPr>
          <p:cNvPr id="328" name="Google Shape;328;p34"/>
          <p:cNvSpPr txBox="1"/>
          <p:nvPr/>
        </p:nvSpPr>
        <p:spPr>
          <a:xfrm>
            <a:off x="4876800" y="3200400"/>
            <a:ext cx="12319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Times"/>
                <a:ea typeface="Times"/>
                <a:cs typeface="Times"/>
                <a:sym typeface="Times"/>
              </a:rPr>
              <a:t>Ionic bond</a:t>
            </a:r>
            <a:endParaRPr sz="1800">
              <a:solidFill>
                <a:schemeClr val="dk1"/>
              </a:solidFill>
              <a:latin typeface="Times"/>
              <a:ea typeface="Times"/>
              <a:cs typeface="Times"/>
              <a:sym typeface="Times"/>
            </a:endParaRPr>
          </a:p>
        </p:txBody>
      </p:sp>
      <p:grpSp>
        <p:nvGrpSpPr>
          <p:cNvPr id="329" name="Google Shape;329;p34"/>
          <p:cNvGrpSpPr/>
          <p:nvPr/>
        </p:nvGrpSpPr>
        <p:grpSpPr>
          <a:xfrm>
            <a:off x="3124200" y="2590800"/>
            <a:ext cx="4552950" cy="1890713"/>
            <a:chOff x="1968" y="1632"/>
            <a:chExt cx="2868" cy="1191"/>
          </a:xfrm>
        </p:grpSpPr>
        <p:sp>
          <p:nvSpPr>
            <p:cNvPr id="330" name="Google Shape;330;p34"/>
            <p:cNvSpPr txBox="1"/>
            <p:nvPr/>
          </p:nvSpPr>
          <p:spPr>
            <a:xfrm>
              <a:off x="1968" y="1632"/>
              <a:ext cx="37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Times"/>
                  <a:ea typeface="Times"/>
                  <a:cs typeface="Times"/>
                  <a:sym typeface="Times"/>
                </a:rPr>
                <a:t>vdw</a:t>
              </a:r>
              <a:endParaRPr sz="1800">
                <a:solidFill>
                  <a:schemeClr val="dk1"/>
                </a:solidFill>
                <a:latin typeface="Times"/>
                <a:ea typeface="Times"/>
                <a:cs typeface="Times"/>
                <a:sym typeface="Times"/>
              </a:endParaRPr>
            </a:p>
          </p:txBody>
        </p:sp>
        <p:sp>
          <p:nvSpPr>
            <p:cNvPr id="331" name="Google Shape;331;p34"/>
            <p:cNvSpPr txBox="1"/>
            <p:nvPr/>
          </p:nvSpPr>
          <p:spPr>
            <a:xfrm>
              <a:off x="4464" y="2256"/>
              <a:ext cx="37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Times"/>
                  <a:ea typeface="Times"/>
                  <a:cs typeface="Times"/>
                  <a:sym typeface="Times"/>
                </a:rPr>
                <a:t>vdw</a:t>
              </a:r>
              <a:endParaRPr sz="1800">
                <a:solidFill>
                  <a:schemeClr val="dk1"/>
                </a:solidFill>
                <a:latin typeface="Times"/>
                <a:ea typeface="Times"/>
                <a:cs typeface="Times"/>
                <a:sym typeface="Times"/>
              </a:endParaRPr>
            </a:p>
          </p:txBody>
        </p:sp>
        <p:sp>
          <p:nvSpPr>
            <p:cNvPr id="332" name="Google Shape;332;p34"/>
            <p:cNvSpPr txBox="1"/>
            <p:nvPr/>
          </p:nvSpPr>
          <p:spPr>
            <a:xfrm>
              <a:off x="4416" y="2592"/>
              <a:ext cx="372"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Times"/>
                  <a:ea typeface="Times"/>
                  <a:cs typeface="Times"/>
                  <a:sym typeface="Times"/>
                </a:rPr>
                <a:t>vdw</a:t>
              </a:r>
              <a:endParaRPr sz="1800">
                <a:solidFill>
                  <a:schemeClr val="dk1"/>
                </a:solidFill>
                <a:latin typeface="Times"/>
                <a:ea typeface="Times"/>
                <a:cs typeface="Times"/>
                <a:sym typeface="Times"/>
              </a:endParaRPr>
            </a:p>
          </p:txBody>
        </p:sp>
      </p:grpSp>
      <p:pic>
        <p:nvPicPr>
          <p:cNvPr id="333" name="Google Shape;333;p34"/>
          <p:cNvPicPr preferRelativeResize="0"/>
          <p:nvPr/>
        </p:nvPicPr>
        <p:blipFill rotWithShape="1">
          <a:blip r:embed="rId5">
            <a:alphaModFix/>
          </a:blip>
          <a:srcRect b="0" l="0" r="0" t="0"/>
          <a:stretch/>
        </p:blipFill>
        <p:spPr>
          <a:xfrm>
            <a:off x="3035300" y="2933700"/>
            <a:ext cx="4191000" cy="1563688"/>
          </a:xfrm>
          <a:prstGeom prst="rect">
            <a:avLst/>
          </a:prstGeom>
          <a:noFill/>
          <a:ln>
            <a:noFill/>
          </a:ln>
        </p:spPr>
      </p:pic>
      <p:sp>
        <p:nvSpPr>
          <p:cNvPr id="334" name="Google Shape;334;p34"/>
          <p:cNvSpPr txBox="1"/>
          <p:nvPr/>
        </p:nvSpPr>
        <p:spPr>
          <a:xfrm>
            <a:off x="2133600" y="533400"/>
            <a:ext cx="457835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Binding site (muscarinic)</a:t>
            </a:r>
            <a:r>
              <a:rPr b="1" lang="en-US" sz="2800">
                <a:solidFill>
                  <a:srgbClr val="FF0000"/>
                </a:solidFill>
                <a:latin typeface="Times"/>
                <a:ea typeface="Times"/>
                <a:cs typeface="Times"/>
                <a:sym typeface="Times"/>
              </a:rPr>
              <a:t> </a:t>
            </a:r>
            <a:endParaRPr sz="1800">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type="title"/>
          </p:nvPr>
        </p:nvSpPr>
        <p:spPr>
          <a:xfrm>
            <a:off x="609600" y="457200"/>
            <a:ext cx="82296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Clr>
                <a:srgbClr val="FF0000"/>
              </a:buClr>
              <a:buSzPts val="5000"/>
              <a:buFont typeface="Calibri"/>
              <a:buNone/>
            </a:pPr>
            <a:r>
              <a:rPr b="1" lang="en-US">
                <a:solidFill>
                  <a:srgbClr val="FF0000"/>
                </a:solidFill>
              </a:rPr>
              <a:t>Learning Outcomes</a:t>
            </a:r>
            <a:endParaRPr b="1">
              <a:solidFill>
                <a:srgbClr val="FF0000"/>
              </a:solidFill>
            </a:endParaRPr>
          </a:p>
        </p:txBody>
      </p:sp>
      <p:sp>
        <p:nvSpPr>
          <p:cNvPr id="125" name="Google Shape;125;p17"/>
          <p:cNvSpPr txBox="1"/>
          <p:nvPr>
            <p:ph idx="1" type="body"/>
          </p:nvPr>
        </p:nvSpPr>
        <p:spPr>
          <a:xfrm>
            <a:off x="457200" y="1600200"/>
            <a:ext cx="8229600" cy="4953000"/>
          </a:xfrm>
          <a:prstGeom prst="rect">
            <a:avLst/>
          </a:prstGeom>
          <a:noFill/>
          <a:ln>
            <a:noFill/>
          </a:ln>
        </p:spPr>
        <p:txBody>
          <a:bodyPr anchorCtr="0" anchor="t" bIns="45700" lIns="91425" spcFirstLastPara="1" rIns="91425" wrap="square" tIns="45700">
            <a:normAutofit fontScale="92500"/>
          </a:bodyPr>
          <a:lstStyle/>
          <a:p>
            <a:pPr indent="-274320" lvl="0" marL="274320" rtl="0" algn="l">
              <a:spcBef>
                <a:spcPts val="0"/>
              </a:spcBef>
              <a:spcAft>
                <a:spcPts val="0"/>
              </a:spcAft>
              <a:buSzPct val="95000"/>
              <a:buChar char="⚫"/>
            </a:pPr>
            <a:r>
              <a:rPr lang="en-US" sz="3000"/>
              <a:t>At the end of this lesson, students will be able to:</a:t>
            </a:r>
            <a:endParaRPr/>
          </a:p>
          <a:p>
            <a:pPr indent="-246888" lvl="1" marL="640080" rtl="0" algn="l">
              <a:spcBef>
                <a:spcPts val="481"/>
              </a:spcBef>
              <a:spcAft>
                <a:spcPts val="0"/>
              </a:spcAft>
              <a:buSzPct val="85000"/>
              <a:buChar char="⚫"/>
            </a:pPr>
            <a:r>
              <a:rPr lang="en-US" sz="2600"/>
              <a:t>Define the biochemistry of Parasympathetic system.</a:t>
            </a:r>
            <a:endParaRPr/>
          </a:p>
          <a:p>
            <a:pPr indent="-246888" lvl="1" marL="640080" rtl="0" algn="l">
              <a:spcBef>
                <a:spcPts val="481"/>
              </a:spcBef>
              <a:spcAft>
                <a:spcPts val="0"/>
              </a:spcAft>
              <a:buSzPct val="85000"/>
              <a:buChar char="⚫"/>
            </a:pPr>
            <a:r>
              <a:rPr lang="en-US" sz="2600"/>
              <a:t>Classify the difference between agonist and antagonist agents</a:t>
            </a:r>
            <a:endParaRPr/>
          </a:p>
          <a:p>
            <a:pPr indent="-246888" lvl="1" marL="640080" rtl="0" algn="l">
              <a:spcBef>
                <a:spcPts val="481"/>
              </a:spcBef>
              <a:spcAft>
                <a:spcPts val="0"/>
              </a:spcAft>
              <a:buSzPct val="85000"/>
              <a:buChar char="⚫"/>
            </a:pPr>
            <a:r>
              <a:rPr lang="en-US" sz="2600"/>
              <a:t>Outline the SAR of acetylcholine.</a:t>
            </a:r>
            <a:endParaRPr/>
          </a:p>
          <a:p>
            <a:pPr indent="-246888" lvl="1" marL="640080" rtl="0" algn="l">
              <a:spcBef>
                <a:spcPts val="481"/>
              </a:spcBef>
              <a:spcAft>
                <a:spcPts val="0"/>
              </a:spcAft>
              <a:buSzPct val="85000"/>
              <a:buChar char="⚫"/>
            </a:pPr>
            <a:r>
              <a:rPr lang="en-US" sz="2600"/>
              <a:t>Demonstrate the different chemical modification of Acetylcholine. </a:t>
            </a:r>
            <a:endParaRPr/>
          </a:p>
          <a:p>
            <a:pPr indent="-246888" lvl="1" marL="640080" rtl="0" algn="l">
              <a:spcBef>
                <a:spcPts val="481"/>
              </a:spcBef>
              <a:spcAft>
                <a:spcPts val="0"/>
              </a:spcAft>
              <a:buSzPct val="85000"/>
              <a:buChar char="⚫"/>
            </a:pPr>
            <a:r>
              <a:rPr lang="en-US" sz="2600"/>
              <a:t>Explain the importance of Cholinergic agonists and antagonists in disease management.</a:t>
            </a:r>
            <a:endParaRPr/>
          </a:p>
          <a:p>
            <a:pPr indent="-246888" lvl="1" marL="640080" rtl="0" algn="l">
              <a:spcBef>
                <a:spcPts val="481"/>
              </a:spcBef>
              <a:spcAft>
                <a:spcPts val="0"/>
              </a:spcAft>
              <a:buSzPct val="85000"/>
              <a:buChar char="⚫"/>
            </a:pPr>
            <a:r>
              <a:rPr lang="en-US" sz="2600"/>
              <a:t>Demonstrate the action of AchE inhibitors in the management of Parkinson.</a:t>
            </a:r>
            <a:endParaRPr/>
          </a:p>
          <a:p>
            <a:pPr indent="-117078" lvl="1" marL="640080" rtl="0" algn="l">
              <a:spcBef>
                <a:spcPts val="481"/>
              </a:spcBef>
              <a:spcAft>
                <a:spcPts val="0"/>
              </a:spcAft>
              <a:buSzPct val="85000"/>
              <a:buNone/>
            </a:pPr>
            <a:r>
              <a:t/>
            </a:r>
            <a:endParaRPr sz="2600"/>
          </a:p>
          <a:p>
            <a:pPr indent="-129238" lvl="0" marL="274320" rtl="0" algn="l">
              <a:spcBef>
                <a:spcPts val="481"/>
              </a:spcBef>
              <a:spcAft>
                <a:spcPts val="0"/>
              </a:spcAft>
              <a:buSzPct val="95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Cholinergic Agents</a:t>
            </a:r>
            <a:endParaRPr/>
          </a:p>
        </p:txBody>
      </p:sp>
      <p:sp>
        <p:nvSpPr>
          <p:cNvPr id="340" name="Google Shape;340;p35"/>
          <p:cNvSpPr txBox="1"/>
          <p:nvPr>
            <p:ph idx="1" type="body"/>
          </p:nvPr>
        </p:nvSpPr>
        <p:spPr>
          <a:xfrm>
            <a:off x="685800" y="1905000"/>
            <a:ext cx="8077200" cy="4953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solidFill>
                  <a:srgbClr val="002060"/>
                </a:solidFill>
              </a:rPr>
              <a:t>Direct acting - act on the receptors to activate a tissue response</a:t>
            </a:r>
            <a:endParaRPr/>
          </a:p>
          <a:p>
            <a:pPr indent="-274320" lvl="0" marL="274320" rtl="0" algn="l">
              <a:spcBef>
                <a:spcPts val="520"/>
              </a:spcBef>
              <a:spcAft>
                <a:spcPts val="0"/>
              </a:spcAft>
              <a:buSzPts val="2470"/>
              <a:buChar char="⚫"/>
            </a:pPr>
            <a:r>
              <a:rPr lang="en-US">
                <a:solidFill>
                  <a:srgbClr val="002060"/>
                </a:solidFill>
              </a:rPr>
              <a:t>Indirect acting - inhibit the action of the enzyme Acetylcholinesterase:</a:t>
            </a:r>
            <a:endParaRPr/>
          </a:p>
          <a:p>
            <a:pPr indent="-117475" lvl="0" marL="274320" rtl="0" algn="l">
              <a:spcBef>
                <a:spcPts val="520"/>
              </a:spcBef>
              <a:spcAft>
                <a:spcPts val="0"/>
              </a:spcAft>
              <a:buSzPts val="2470"/>
              <a:buNone/>
            </a:pPr>
            <a:r>
              <a:t/>
            </a:r>
            <a:endParaRPr>
              <a:solidFill>
                <a:srgbClr val="002060"/>
              </a:solidFill>
            </a:endParaRPr>
          </a:p>
          <a:p>
            <a:pPr indent="-274320" lvl="0" marL="274320" rtl="0" algn="l">
              <a:spcBef>
                <a:spcPts val="520"/>
              </a:spcBef>
              <a:spcAft>
                <a:spcPts val="0"/>
              </a:spcAft>
              <a:buSzPts val="2470"/>
              <a:buFont typeface="Arial"/>
              <a:buNone/>
            </a:pPr>
            <a:r>
              <a:t/>
            </a:r>
            <a:endParaRPr>
              <a:solidFill>
                <a:srgbClr val="002060"/>
              </a:solidFill>
            </a:endParaRPr>
          </a:p>
          <a:p>
            <a:pPr indent="-274320" lvl="0" marL="274320" rtl="0" algn="l">
              <a:spcBef>
                <a:spcPts val="520"/>
              </a:spcBef>
              <a:spcAft>
                <a:spcPts val="0"/>
              </a:spcAft>
              <a:buSzPts val="2470"/>
              <a:buFont typeface="Arial"/>
              <a:buNone/>
            </a:pPr>
            <a:r>
              <a:t/>
            </a:r>
            <a:endParaRPr>
              <a:solidFill>
                <a:srgbClr val="002060"/>
              </a:solidFill>
            </a:endParaRPr>
          </a:p>
          <a:p>
            <a:pPr indent="-274320" lvl="0" marL="274320" rtl="0" algn="l">
              <a:spcBef>
                <a:spcPts val="520"/>
              </a:spcBef>
              <a:spcAft>
                <a:spcPts val="0"/>
              </a:spcAft>
              <a:buSzPts val="2470"/>
              <a:buChar char="⚫"/>
            </a:pPr>
            <a:r>
              <a:rPr lang="en-US">
                <a:solidFill>
                  <a:srgbClr val="002060"/>
                </a:solidFill>
              </a:rPr>
              <a:t>Major uses = Stimulate bladder &amp; GI tone, constrict pupils (miosis),     neuro-muscular transmission</a:t>
            </a:r>
            <a:endParaRPr/>
          </a:p>
        </p:txBody>
      </p:sp>
      <p:pic>
        <p:nvPicPr>
          <p:cNvPr id="341" name="Google Shape;341;p35"/>
          <p:cNvPicPr preferRelativeResize="0"/>
          <p:nvPr/>
        </p:nvPicPr>
        <p:blipFill rotWithShape="1">
          <a:blip r:embed="rId3">
            <a:alphaModFix/>
          </a:blip>
          <a:srcRect b="0" l="0" r="0" t="0"/>
          <a:stretch/>
        </p:blipFill>
        <p:spPr>
          <a:xfrm>
            <a:off x="828015" y="3838575"/>
            <a:ext cx="7782585" cy="1114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http://www.frca.co.uk/images/acetylcholine.jpg" id="346" name="Google Shape;346;p36"/>
          <p:cNvPicPr preferRelativeResize="0"/>
          <p:nvPr/>
        </p:nvPicPr>
        <p:blipFill rotWithShape="1">
          <a:blip r:embed="rId3">
            <a:alphaModFix/>
          </a:blip>
          <a:srcRect b="0" l="0" r="0" t="0"/>
          <a:stretch/>
        </p:blipFill>
        <p:spPr>
          <a:xfrm>
            <a:off x="705650" y="47887"/>
            <a:ext cx="7752550" cy="67710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37"/>
          <p:cNvPicPr preferRelativeResize="0"/>
          <p:nvPr/>
        </p:nvPicPr>
        <p:blipFill rotWithShape="1">
          <a:blip r:embed="rId3">
            <a:alphaModFix/>
          </a:blip>
          <a:srcRect b="0" l="0" r="0" t="0"/>
          <a:stretch/>
        </p:blipFill>
        <p:spPr>
          <a:xfrm>
            <a:off x="3810000" y="705446"/>
            <a:ext cx="5029200" cy="5991820"/>
          </a:xfrm>
          <a:prstGeom prst="rect">
            <a:avLst/>
          </a:prstGeom>
          <a:noFill/>
          <a:ln>
            <a:noFill/>
          </a:ln>
        </p:spPr>
      </p:pic>
      <p:sp>
        <p:nvSpPr>
          <p:cNvPr id="352" name="Google Shape;352;p37"/>
          <p:cNvSpPr txBox="1"/>
          <p:nvPr/>
        </p:nvSpPr>
        <p:spPr>
          <a:xfrm>
            <a:off x="228600" y="1752600"/>
            <a:ext cx="4343400" cy="477054"/>
          </a:xfrm>
          <a:prstGeom prst="rect">
            <a:avLst/>
          </a:prstGeom>
          <a:solidFill>
            <a:srgbClr val="FF0000">
              <a:alpha val="49803"/>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chemeClr val="dk1"/>
                </a:solidFill>
                <a:latin typeface="Constantia"/>
                <a:ea typeface="Constantia"/>
                <a:cs typeface="Constantia"/>
                <a:sym typeface="Constantia"/>
              </a:rPr>
              <a:t>Hydrolysis of Acetylcholine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8"/>
          <p:cNvSpPr txBox="1"/>
          <p:nvPr/>
        </p:nvSpPr>
        <p:spPr>
          <a:xfrm>
            <a:off x="2286000" y="762000"/>
            <a:ext cx="4376738" cy="6302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chemeClr val="dk2"/>
                </a:solidFill>
                <a:latin typeface="Times"/>
                <a:ea typeface="Times"/>
                <a:cs typeface="Times"/>
                <a:sym typeface="Times"/>
              </a:rPr>
              <a:t>Acetylcholine (Ach)</a:t>
            </a:r>
            <a:endParaRPr sz="3500">
              <a:solidFill>
                <a:schemeClr val="dk1"/>
              </a:solidFill>
              <a:latin typeface="Times"/>
              <a:ea typeface="Times"/>
              <a:cs typeface="Times"/>
              <a:sym typeface="Times"/>
            </a:endParaRPr>
          </a:p>
        </p:txBody>
      </p:sp>
      <p:grpSp>
        <p:nvGrpSpPr>
          <p:cNvPr id="358" name="Google Shape;358;p38"/>
          <p:cNvGrpSpPr/>
          <p:nvPr/>
        </p:nvGrpSpPr>
        <p:grpSpPr>
          <a:xfrm>
            <a:off x="3200400" y="4038600"/>
            <a:ext cx="4038600" cy="1202350"/>
            <a:chOff x="3200400" y="4038600"/>
            <a:chExt cx="4038600" cy="1202350"/>
          </a:xfrm>
        </p:grpSpPr>
        <p:sp>
          <p:nvSpPr>
            <p:cNvPr id="359" name="Google Shape;359;p38"/>
            <p:cNvSpPr/>
            <p:nvPr/>
          </p:nvSpPr>
          <p:spPr>
            <a:xfrm rot="5400000">
              <a:off x="4914900" y="2324100"/>
              <a:ext cx="609600" cy="4038600"/>
            </a:xfrm>
            <a:prstGeom prst="rightBrace">
              <a:avLst>
                <a:gd fmla="val 33333" name="adj1"/>
                <a:gd fmla="val 50287" name="adj2"/>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60" name="Google Shape;360;p38"/>
            <p:cNvSpPr txBox="1"/>
            <p:nvPr/>
          </p:nvSpPr>
          <p:spPr>
            <a:xfrm>
              <a:off x="4838700" y="4784621"/>
              <a:ext cx="1302941" cy="456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Choline</a:t>
              </a:r>
              <a:endParaRPr sz="1800">
                <a:solidFill>
                  <a:schemeClr val="dk1"/>
                </a:solidFill>
                <a:latin typeface="Times"/>
                <a:ea typeface="Times"/>
                <a:cs typeface="Times"/>
                <a:sym typeface="Times"/>
              </a:endParaRPr>
            </a:p>
          </p:txBody>
        </p:sp>
      </p:grpSp>
      <p:grpSp>
        <p:nvGrpSpPr>
          <p:cNvPr id="361" name="Google Shape;361;p38"/>
          <p:cNvGrpSpPr/>
          <p:nvPr/>
        </p:nvGrpSpPr>
        <p:grpSpPr>
          <a:xfrm>
            <a:off x="1371599" y="4069363"/>
            <a:ext cx="2400300" cy="1174150"/>
            <a:chOff x="1371599" y="4069363"/>
            <a:chExt cx="2400300" cy="1174150"/>
          </a:xfrm>
        </p:grpSpPr>
        <p:sp>
          <p:nvSpPr>
            <p:cNvPr id="362" name="Google Shape;362;p38"/>
            <p:cNvSpPr/>
            <p:nvPr/>
          </p:nvSpPr>
          <p:spPr>
            <a:xfrm rot="5400000">
              <a:off x="2294876" y="3146087"/>
              <a:ext cx="553747" cy="2400300"/>
            </a:xfrm>
            <a:prstGeom prst="rightBrace">
              <a:avLst>
                <a:gd fmla="val 33333" name="adj1"/>
                <a:gd fmla="val 50000" name="adj2"/>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63" name="Google Shape;363;p38"/>
            <p:cNvSpPr txBox="1"/>
            <p:nvPr/>
          </p:nvSpPr>
          <p:spPr>
            <a:xfrm>
              <a:off x="2038350" y="4784621"/>
              <a:ext cx="1097359" cy="4588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Acetyl</a:t>
              </a:r>
              <a:endParaRPr sz="1800">
                <a:solidFill>
                  <a:schemeClr val="dk1"/>
                </a:solidFill>
                <a:latin typeface="Times"/>
                <a:ea typeface="Times"/>
                <a:cs typeface="Times"/>
                <a:sym typeface="Times"/>
              </a:endParaRPr>
            </a:p>
          </p:txBody>
        </p:sp>
      </p:grpSp>
      <p:pic>
        <p:nvPicPr>
          <p:cNvPr id="364" name="Google Shape;364;p38"/>
          <p:cNvPicPr preferRelativeResize="0"/>
          <p:nvPr/>
        </p:nvPicPr>
        <p:blipFill rotWithShape="1">
          <a:blip r:embed="rId3">
            <a:alphaModFix/>
          </a:blip>
          <a:srcRect b="0" l="0" r="0" t="0"/>
          <a:stretch/>
        </p:blipFill>
        <p:spPr>
          <a:xfrm>
            <a:off x="1576388" y="1828800"/>
            <a:ext cx="5510212" cy="243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5000"/>
              <a:buFont typeface="Calibri"/>
              <a:buNone/>
            </a:pPr>
            <a:r>
              <a:rPr b="1" lang="en-US">
                <a:solidFill>
                  <a:srgbClr val="FF0000"/>
                </a:solidFill>
              </a:rPr>
              <a:t>Cholinergic receptors</a:t>
            </a:r>
            <a:endParaRPr b="1">
              <a:solidFill>
                <a:srgbClr val="FF0000"/>
              </a:solidFill>
            </a:endParaRPr>
          </a:p>
        </p:txBody>
      </p:sp>
      <p:sp>
        <p:nvSpPr>
          <p:cNvPr id="370" name="Google Shape;370;p3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514350" lvl="0" marL="650875" rtl="0" algn="l">
              <a:spcBef>
                <a:spcPts val="0"/>
              </a:spcBef>
              <a:spcAft>
                <a:spcPts val="0"/>
              </a:spcAft>
              <a:buSzPts val="2470"/>
              <a:buFont typeface="Calibri"/>
              <a:buAutoNum type="arabicPeriod"/>
            </a:pPr>
            <a:r>
              <a:rPr lang="en-US"/>
              <a:t>Muscarinic receptors: </a:t>
            </a:r>
            <a:endParaRPr/>
          </a:p>
          <a:p>
            <a:pPr indent="-514350" lvl="1" marL="971550" rtl="0" algn="l">
              <a:spcBef>
                <a:spcPts val="480"/>
              </a:spcBef>
              <a:spcAft>
                <a:spcPts val="0"/>
              </a:spcAft>
              <a:buSzPts val="2040"/>
              <a:buChar char="⚫"/>
            </a:pPr>
            <a:r>
              <a:rPr lang="en-US"/>
              <a:t>Found in smooth muscles and cardiac muscles.</a:t>
            </a:r>
            <a:endParaRPr/>
          </a:p>
          <a:p>
            <a:pPr indent="-514350" lvl="1" marL="971550" rtl="0" algn="l">
              <a:spcBef>
                <a:spcPts val="480"/>
              </a:spcBef>
              <a:spcAft>
                <a:spcPts val="0"/>
              </a:spcAft>
              <a:buSzPts val="2040"/>
              <a:buChar char="⚫"/>
            </a:pPr>
            <a:r>
              <a:rPr lang="en-US"/>
              <a:t>Related to muscarine.</a:t>
            </a:r>
            <a:endParaRPr/>
          </a:p>
          <a:p>
            <a:pPr indent="-384810" lvl="1" marL="971550" rtl="0" algn="l">
              <a:spcBef>
                <a:spcPts val="480"/>
              </a:spcBef>
              <a:spcAft>
                <a:spcPts val="0"/>
              </a:spcAft>
              <a:buSzPts val="2040"/>
              <a:buNone/>
            </a:pPr>
            <a:r>
              <a:t/>
            </a:r>
            <a:endParaRPr/>
          </a:p>
          <a:p>
            <a:pPr indent="-384810" lvl="1" marL="971550" rtl="0" algn="l">
              <a:spcBef>
                <a:spcPts val="480"/>
              </a:spcBef>
              <a:spcAft>
                <a:spcPts val="0"/>
              </a:spcAft>
              <a:buSzPts val="2040"/>
              <a:buNone/>
            </a:pPr>
            <a:r>
              <a:t/>
            </a:r>
            <a:endParaRPr/>
          </a:p>
          <a:p>
            <a:pPr indent="-514350" lvl="0" marL="650875" rtl="0" algn="l">
              <a:spcBef>
                <a:spcPts val="520"/>
              </a:spcBef>
              <a:spcAft>
                <a:spcPts val="0"/>
              </a:spcAft>
              <a:buSzPts val="2470"/>
              <a:buFont typeface="Calibri"/>
              <a:buAutoNum type="arabicPeriod"/>
            </a:pPr>
            <a:r>
              <a:rPr lang="en-US"/>
              <a:t>Nicotinic receptors:</a:t>
            </a:r>
            <a:endParaRPr/>
          </a:p>
          <a:p>
            <a:pPr indent="-514350" lvl="1" marL="971550" rtl="0" algn="l">
              <a:spcBef>
                <a:spcPts val="480"/>
              </a:spcBef>
              <a:spcAft>
                <a:spcPts val="0"/>
              </a:spcAft>
              <a:buSzPts val="2040"/>
              <a:buChar char="⚫"/>
            </a:pPr>
            <a:r>
              <a:rPr lang="en-US"/>
              <a:t>Found in skeletal muscles.</a:t>
            </a:r>
            <a:endParaRPr/>
          </a:p>
          <a:p>
            <a:pPr indent="-514350" lvl="1" marL="971550" rtl="0" algn="l">
              <a:spcBef>
                <a:spcPts val="480"/>
              </a:spcBef>
              <a:spcAft>
                <a:spcPts val="0"/>
              </a:spcAft>
              <a:buSzPts val="2040"/>
              <a:buChar char="⚫"/>
            </a:pPr>
            <a:r>
              <a:rPr lang="en-US"/>
              <a:t>Related to nicotine.</a:t>
            </a:r>
            <a:endParaRPr/>
          </a:p>
          <a:p>
            <a:pPr indent="-514350" lvl="1" marL="971550" rtl="0" algn="l">
              <a:spcBef>
                <a:spcPts val="480"/>
              </a:spcBef>
              <a:spcAft>
                <a:spcPts val="0"/>
              </a:spcAft>
              <a:buSzPts val="2040"/>
              <a:buFont typeface="Arial"/>
              <a:buNone/>
            </a:pPr>
            <a:r>
              <a:t/>
            </a:r>
            <a:endParaRPr/>
          </a:p>
        </p:txBody>
      </p:sp>
      <p:pic>
        <p:nvPicPr>
          <p:cNvPr id="371" name="Google Shape;371;p39"/>
          <p:cNvPicPr preferRelativeResize="0"/>
          <p:nvPr/>
        </p:nvPicPr>
        <p:blipFill rotWithShape="1">
          <a:blip r:embed="rId3">
            <a:alphaModFix/>
          </a:blip>
          <a:srcRect b="0" l="0" r="0" t="0"/>
          <a:stretch/>
        </p:blipFill>
        <p:spPr>
          <a:xfrm>
            <a:off x="5105400" y="3048000"/>
            <a:ext cx="1841500" cy="1146175"/>
          </a:xfrm>
          <a:prstGeom prst="rect">
            <a:avLst/>
          </a:prstGeom>
          <a:noFill/>
          <a:ln>
            <a:noFill/>
          </a:ln>
        </p:spPr>
      </p:pic>
      <p:pic>
        <p:nvPicPr>
          <p:cNvPr id="372" name="Google Shape;372;p39"/>
          <p:cNvPicPr preferRelativeResize="0"/>
          <p:nvPr/>
        </p:nvPicPr>
        <p:blipFill rotWithShape="1">
          <a:blip r:embed="rId4">
            <a:alphaModFix/>
          </a:blip>
          <a:srcRect b="0" l="0" r="0" t="0"/>
          <a:stretch/>
        </p:blipFill>
        <p:spPr>
          <a:xfrm>
            <a:off x="5562600" y="5029200"/>
            <a:ext cx="1897063" cy="1482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graphicFrame>
        <p:nvGraphicFramePr>
          <p:cNvPr id="377" name="Google Shape;377;p40"/>
          <p:cNvGraphicFramePr/>
          <p:nvPr/>
        </p:nvGraphicFramePr>
        <p:xfrm>
          <a:off x="152400" y="533400"/>
          <a:ext cx="3000000" cy="3000000"/>
        </p:xfrm>
        <a:graphic>
          <a:graphicData uri="http://schemas.openxmlformats.org/drawingml/2006/table">
            <a:tbl>
              <a:tblPr>
                <a:noFill/>
                <a:tableStyleId>{697ED4B5-E24A-416C-8A63-8C7BB2BD5A8D}</a:tableStyleId>
              </a:tblPr>
              <a:tblGrid>
                <a:gridCol w="1366700"/>
                <a:gridCol w="1688275"/>
                <a:gridCol w="1607900"/>
                <a:gridCol w="1768675"/>
                <a:gridCol w="1366700"/>
                <a:gridCol w="964725"/>
              </a:tblGrid>
              <a:tr h="990600">
                <a:tc>
                  <a:txBody>
                    <a:bodyPr/>
                    <a:lstStyle/>
                    <a:p>
                      <a:pPr indent="0" lvl="0" marL="0" marR="0" rtl="0" algn="l">
                        <a:lnSpc>
                          <a:spcPct val="100000"/>
                        </a:lnSpc>
                        <a:spcBef>
                          <a:spcPts val="0"/>
                        </a:spcBef>
                        <a:spcAft>
                          <a:spcPts val="0"/>
                        </a:spcAft>
                        <a:buClr>
                          <a:srgbClr val="002060"/>
                        </a:buClr>
                        <a:buSzPts val="1800"/>
                        <a:buFont typeface="Times New Roman"/>
                        <a:buNone/>
                      </a:pPr>
                      <a:r>
                        <a:rPr b="1" i="0" lang="en-US" sz="1800" u="none" cap="none" strike="noStrike">
                          <a:solidFill>
                            <a:srgbClr val="002060"/>
                          </a:solidFill>
                          <a:latin typeface="Times New Roman"/>
                          <a:ea typeface="Times New Roman"/>
                          <a:cs typeface="Times New Roman"/>
                          <a:sym typeface="Times New Roman"/>
                        </a:rPr>
                        <a:t>Subtypes of M- receptor</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1" i="0" lang="en-US" sz="1800" u="none" cap="none" strike="noStrike">
                          <a:solidFill>
                            <a:srgbClr val="002060"/>
                          </a:solidFill>
                          <a:latin typeface="Times New Roman"/>
                          <a:ea typeface="Times New Roman"/>
                          <a:cs typeface="Times New Roman"/>
                          <a:sym typeface="Times New Roman"/>
                        </a:rPr>
                        <a:t>M</a:t>
                      </a:r>
                      <a:r>
                        <a:rPr b="1" baseline="-25000" i="0" lang="en-US" sz="1800" u="none" cap="none" strike="noStrike">
                          <a:solidFill>
                            <a:srgbClr val="002060"/>
                          </a:solidFill>
                          <a:latin typeface="Times New Roman"/>
                          <a:ea typeface="Times New Roman"/>
                          <a:cs typeface="Times New Roman"/>
                          <a:sym typeface="Times New Roman"/>
                        </a:rPr>
                        <a:t>1</a:t>
                      </a:r>
                      <a:endParaRPr/>
                    </a:p>
                    <a:p>
                      <a:pPr indent="0" lvl="0" marL="0" marR="0" rtl="0" algn="l">
                        <a:lnSpc>
                          <a:spcPct val="100000"/>
                        </a:lnSpc>
                        <a:spcBef>
                          <a:spcPts val="360"/>
                        </a:spcBef>
                        <a:spcAft>
                          <a:spcPts val="0"/>
                        </a:spcAft>
                        <a:buClr>
                          <a:srgbClr val="002060"/>
                        </a:buClr>
                        <a:buSzPts val="1800"/>
                        <a:buFont typeface="Times New Roman"/>
                        <a:buNone/>
                      </a:pPr>
                      <a:r>
                        <a:rPr b="1" i="0" lang="en-US" sz="1800" u="none" cap="none" strike="noStrike">
                          <a:solidFill>
                            <a:srgbClr val="002060"/>
                          </a:solidFill>
                          <a:latin typeface="Times New Roman"/>
                          <a:ea typeface="Times New Roman"/>
                          <a:cs typeface="Times New Roman"/>
                          <a:sym typeface="Times New Roman"/>
                        </a:rPr>
                        <a:t>Neural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1" i="0" lang="en-US" sz="1800" u="none" cap="none" strike="noStrike">
                          <a:solidFill>
                            <a:srgbClr val="002060"/>
                          </a:solidFill>
                          <a:latin typeface="Times New Roman"/>
                          <a:ea typeface="Times New Roman"/>
                          <a:cs typeface="Times New Roman"/>
                          <a:sym typeface="Times New Roman"/>
                        </a:rPr>
                        <a:t>M</a:t>
                      </a:r>
                      <a:r>
                        <a:rPr b="1" baseline="-25000" i="0" lang="en-US" sz="1800" u="none" cap="none" strike="noStrike">
                          <a:solidFill>
                            <a:srgbClr val="002060"/>
                          </a:solidFill>
                          <a:latin typeface="Times New Roman"/>
                          <a:ea typeface="Times New Roman"/>
                          <a:cs typeface="Times New Roman"/>
                          <a:sym typeface="Times New Roman"/>
                        </a:rPr>
                        <a:t>2</a:t>
                      </a:r>
                      <a:endParaRPr/>
                    </a:p>
                    <a:p>
                      <a:pPr indent="0" lvl="0" marL="0" marR="0" rtl="0" algn="l">
                        <a:lnSpc>
                          <a:spcPct val="100000"/>
                        </a:lnSpc>
                        <a:spcBef>
                          <a:spcPts val="360"/>
                        </a:spcBef>
                        <a:spcAft>
                          <a:spcPts val="0"/>
                        </a:spcAft>
                        <a:buClr>
                          <a:srgbClr val="002060"/>
                        </a:buClr>
                        <a:buSzPts val="1800"/>
                        <a:buFont typeface="Times New Roman"/>
                        <a:buNone/>
                      </a:pPr>
                      <a:r>
                        <a:rPr b="1" i="0" lang="en-US" sz="1800" u="none" cap="none" strike="noStrike">
                          <a:solidFill>
                            <a:srgbClr val="002060"/>
                          </a:solidFill>
                          <a:latin typeface="Times New Roman"/>
                          <a:ea typeface="Times New Roman"/>
                          <a:cs typeface="Times New Roman"/>
                          <a:sym typeface="Times New Roman"/>
                        </a:rPr>
                        <a:t>Cardiac</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1" i="0" lang="en-US" sz="1800" u="none" cap="none" strike="noStrike">
                          <a:solidFill>
                            <a:srgbClr val="002060"/>
                          </a:solidFill>
                          <a:latin typeface="Times New Roman"/>
                          <a:ea typeface="Times New Roman"/>
                          <a:cs typeface="Times New Roman"/>
                          <a:sym typeface="Times New Roman"/>
                        </a:rPr>
                        <a:t>M</a:t>
                      </a:r>
                      <a:r>
                        <a:rPr b="1" baseline="-25000" i="0" lang="en-US" sz="1800" u="none" cap="none" strike="noStrike">
                          <a:solidFill>
                            <a:srgbClr val="002060"/>
                          </a:solidFill>
                          <a:latin typeface="Times New Roman"/>
                          <a:ea typeface="Times New Roman"/>
                          <a:cs typeface="Times New Roman"/>
                          <a:sym typeface="Times New Roman"/>
                        </a:rPr>
                        <a:t>3</a:t>
                      </a:r>
                      <a:endParaRPr/>
                    </a:p>
                    <a:p>
                      <a:pPr indent="0" lvl="0" marL="0" marR="0" rtl="0" algn="l">
                        <a:lnSpc>
                          <a:spcPct val="100000"/>
                        </a:lnSpc>
                        <a:spcBef>
                          <a:spcPts val="360"/>
                        </a:spcBef>
                        <a:spcAft>
                          <a:spcPts val="0"/>
                        </a:spcAft>
                        <a:buClr>
                          <a:srgbClr val="002060"/>
                        </a:buClr>
                        <a:buSzPts val="1800"/>
                        <a:buFont typeface="Times New Roman"/>
                        <a:buNone/>
                      </a:pPr>
                      <a:r>
                        <a:rPr b="1" i="0" lang="en-US" sz="1800" u="none" cap="none" strike="noStrike">
                          <a:solidFill>
                            <a:srgbClr val="002060"/>
                          </a:solidFill>
                          <a:latin typeface="Times New Roman"/>
                          <a:ea typeface="Times New Roman"/>
                          <a:cs typeface="Times New Roman"/>
                          <a:sym typeface="Times New Roman"/>
                        </a:rPr>
                        <a:t>Glandular, smooth muscles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1" i="0" lang="en-US" sz="1800" u="none" cap="none" strike="noStrike">
                          <a:solidFill>
                            <a:srgbClr val="002060"/>
                          </a:solidFill>
                          <a:latin typeface="Times New Roman"/>
                          <a:ea typeface="Times New Roman"/>
                          <a:cs typeface="Times New Roman"/>
                          <a:sym typeface="Times New Roman"/>
                        </a:rPr>
                        <a:t>M</a:t>
                      </a:r>
                      <a:r>
                        <a:rPr b="1" baseline="-25000" i="0" lang="en-US" sz="1800" u="none" cap="none" strike="noStrike">
                          <a:solidFill>
                            <a:srgbClr val="002060"/>
                          </a:solidFill>
                          <a:latin typeface="Times New Roman"/>
                          <a:ea typeface="Times New Roman"/>
                          <a:cs typeface="Times New Roman"/>
                          <a:sym typeface="Times New Roman"/>
                        </a:rPr>
                        <a:t>4</a:t>
                      </a:r>
                      <a:endParaRPr/>
                    </a:p>
                    <a:p>
                      <a:pPr indent="0" lvl="0" marL="0" marR="0" rtl="0" algn="l">
                        <a:lnSpc>
                          <a:spcPct val="100000"/>
                        </a:lnSpc>
                        <a:spcBef>
                          <a:spcPts val="360"/>
                        </a:spcBef>
                        <a:spcAft>
                          <a:spcPts val="0"/>
                        </a:spcAft>
                        <a:buClr>
                          <a:schemeClr val="dk1"/>
                        </a:buClr>
                        <a:buSzPts val="1800"/>
                        <a:buFont typeface="Constantia"/>
                        <a:buNone/>
                      </a:pPr>
                      <a:r>
                        <a:t/>
                      </a:r>
                      <a:endParaRPr b="1" i="0" sz="1800" u="none" cap="none" strike="noStrike">
                        <a:solidFill>
                          <a:srgbClr val="002060"/>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1" i="0" lang="en-US" sz="1800" u="none" cap="none" strike="noStrike">
                          <a:solidFill>
                            <a:srgbClr val="002060"/>
                          </a:solidFill>
                          <a:latin typeface="Times New Roman"/>
                          <a:ea typeface="Times New Roman"/>
                          <a:cs typeface="Times New Roman"/>
                          <a:sym typeface="Times New Roman"/>
                        </a:rPr>
                        <a:t>M</a:t>
                      </a:r>
                      <a:r>
                        <a:rPr b="1" baseline="-25000" i="0" lang="en-US" sz="1800" u="none" cap="none" strike="noStrike">
                          <a:solidFill>
                            <a:srgbClr val="002060"/>
                          </a:solidFill>
                          <a:latin typeface="Times New Roman"/>
                          <a:ea typeface="Times New Roman"/>
                          <a:cs typeface="Times New Roman"/>
                          <a:sym typeface="Times New Roman"/>
                        </a:rPr>
                        <a:t>5</a:t>
                      </a:r>
                      <a:endParaRPr/>
                    </a:p>
                    <a:p>
                      <a:pPr indent="0" lvl="0" marL="0" marR="0" rtl="0" algn="l">
                        <a:lnSpc>
                          <a:spcPct val="100000"/>
                        </a:lnSpc>
                        <a:spcBef>
                          <a:spcPts val="360"/>
                        </a:spcBef>
                        <a:spcAft>
                          <a:spcPts val="0"/>
                        </a:spcAft>
                        <a:buClr>
                          <a:schemeClr val="dk1"/>
                        </a:buClr>
                        <a:buSzPts val="1800"/>
                        <a:buFont typeface="Constantia"/>
                        <a:buNone/>
                      </a:pPr>
                      <a:r>
                        <a:t/>
                      </a:r>
                      <a:endParaRPr b="1" i="0" sz="1800" u="none" cap="none" strike="noStrike">
                        <a:solidFill>
                          <a:srgbClr val="002060"/>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14400">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Main location</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CNS, Gastric &amp; salivary glands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Heart , GIT, CNS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Gastric &amp; salivary glands, GIT, Eye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CNS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CNS</a:t>
                      </a:r>
                      <a:endParaRPr/>
                    </a:p>
                    <a:p>
                      <a:pPr indent="0" lvl="0" marL="0" marR="0" rtl="0" algn="l">
                        <a:lnSpc>
                          <a:spcPct val="100000"/>
                        </a:lnSpc>
                        <a:spcBef>
                          <a:spcPts val="360"/>
                        </a:spcBef>
                        <a:spcAft>
                          <a:spcPts val="0"/>
                        </a:spcAft>
                        <a:buClr>
                          <a:schemeClr val="dk1"/>
                        </a:buClr>
                        <a:buSzPts val="1800"/>
                        <a:buFont typeface="Constantia"/>
                        <a:buNone/>
                      </a:pPr>
                      <a:r>
                        <a:t/>
                      </a:r>
                      <a:endParaRPr b="0" i="0" sz="1800" u="none" cap="none" strike="noStrike">
                        <a:solidFill>
                          <a:srgbClr val="002060"/>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05000">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Cellular response</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Increase IP</a:t>
                      </a:r>
                      <a:r>
                        <a:rPr b="0" baseline="-25000" i="0" lang="en-US" sz="1800" u="none" cap="none" strike="noStrike">
                          <a:solidFill>
                            <a:srgbClr val="002060"/>
                          </a:solidFill>
                          <a:latin typeface="Times New Roman"/>
                          <a:ea typeface="Times New Roman"/>
                          <a:cs typeface="Times New Roman"/>
                          <a:sym typeface="Times New Roman"/>
                        </a:rPr>
                        <a:t>3</a:t>
                      </a:r>
                      <a:r>
                        <a:rPr b="0" i="0" lang="en-US" sz="1800" u="none" cap="none" strike="noStrike">
                          <a:solidFill>
                            <a:srgbClr val="002060"/>
                          </a:solidFill>
                          <a:latin typeface="Times New Roman"/>
                          <a:ea typeface="Times New Roman"/>
                          <a:cs typeface="Times New Roman"/>
                          <a:sym typeface="Times New Roman"/>
                        </a:rPr>
                        <a:t>, DAG, Depolarization, excitation, increase potassium conductance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Decrease in </a:t>
                      </a:r>
                      <a:endParaRPr/>
                    </a:p>
                    <a:p>
                      <a:pPr indent="0" lvl="0" marL="0" marR="0" rtl="0" algn="l">
                        <a:lnSpc>
                          <a:spcPct val="100000"/>
                        </a:lnSpc>
                        <a:spcBef>
                          <a:spcPts val="36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a) cAMP inhibition, </a:t>
                      </a:r>
                      <a:endParaRPr/>
                    </a:p>
                    <a:p>
                      <a:pPr indent="0" lvl="0" marL="0" marR="0" rtl="0" algn="l">
                        <a:lnSpc>
                          <a:spcPct val="100000"/>
                        </a:lnSpc>
                        <a:spcBef>
                          <a:spcPts val="36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b) Ca</a:t>
                      </a:r>
                      <a:r>
                        <a:rPr b="0" baseline="30000" i="0" lang="en-US" sz="1800" u="none" cap="none" strike="noStrike">
                          <a:solidFill>
                            <a:srgbClr val="002060"/>
                          </a:solidFill>
                          <a:latin typeface="Times New Roman"/>
                          <a:ea typeface="Times New Roman"/>
                          <a:cs typeface="Times New Roman"/>
                          <a:sym typeface="Times New Roman"/>
                        </a:rPr>
                        <a:t>++ </a:t>
                      </a:r>
                      <a:r>
                        <a:rPr b="0" i="0" lang="en-US" sz="1800" u="none" cap="none" strike="noStrike">
                          <a:solidFill>
                            <a:srgbClr val="002060"/>
                          </a:solidFill>
                          <a:latin typeface="Times New Roman"/>
                          <a:ea typeface="Times New Roman"/>
                          <a:cs typeface="Times New Roman"/>
                          <a:sym typeface="Times New Roman"/>
                        </a:rPr>
                        <a:t>conductance,</a:t>
                      </a:r>
                      <a:endParaRPr/>
                    </a:p>
                    <a:p>
                      <a:pPr indent="0" lvl="0" marL="0" marR="0" rtl="0" algn="l">
                        <a:lnSpc>
                          <a:spcPct val="100000"/>
                        </a:lnSpc>
                        <a:spcBef>
                          <a:spcPts val="36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Increase K</a:t>
                      </a:r>
                      <a:r>
                        <a:rPr b="0" baseline="30000" i="0" lang="en-US" sz="1800" u="none" cap="none" strike="noStrike">
                          <a:solidFill>
                            <a:srgbClr val="002060"/>
                          </a:solidFill>
                          <a:latin typeface="Times New Roman"/>
                          <a:ea typeface="Times New Roman"/>
                          <a:cs typeface="Times New Roman"/>
                          <a:sym typeface="Times New Roman"/>
                        </a:rPr>
                        <a:t>+</a:t>
                      </a:r>
                      <a:r>
                        <a:rPr b="0" i="0" lang="en-US" sz="1800" u="none" cap="none" strike="noStrike">
                          <a:solidFill>
                            <a:srgbClr val="002060"/>
                          </a:solidFill>
                          <a:latin typeface="Times New Roman"/>
                          <a:ea typeface="Times New Roman"/>
                          <a:cs typeface="Times New Roman"/>
                          <a:sym typeface="Times New Roman"/>
                        </a:rPr>
                        <a:t> conductance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Increase IP</a:t>
                      </a:r>
                      <a:r>
                        <a:rPr b="0" baseline="-25000" i="0" lang="en-US" sz="1800" u="none" cap="none" strike="noStrike">
                          <a:solidFill>
                            <a:srgbClr val="002060"/>
                          </a:solidFill>
                          <a:latin typeface="Times New Roman"/>
                          <a:ea typeface="Times New Roman"/>
                          <a:cs typeface="Times New Roman"/>
                          <a:sym typeface="Times New Roman"/>
                        </a:rPr>
                        <a:t>3</a:t>
                      </a:r>
                      <a:r>
                        <a:rPr b="0" i="0" lang="en-US" sz="1800" u="none" cap="none" strike="noStrike">
                          <a:solidFill>
                            <a:srgbClr val="002060"/>
                          </a:solidFill>
                          <a:latin typeface="Times New Roman"/>
                          <a:ea typeface="Times New Roman"/>
                          <a:cs typeface="Times New Roman"/>
                          <a:sym typeface="Times New Roman"/>
                        </a:rPr>
                        <a:t>, Ca</a:t>
                      </a:r>
                      <a:r>
                        <a:rPr b="0" baseline="30000" i="0" lang="en-US" sz="1800" u="none" cap="none" strike="noStrike">
                          <a:solidFill>
                            <a:srgbClr val="002060"/>
                          </a:solidFill>
                          <a:latin typeface="Times New Roman"/>
                          <a:ea typeface="Times New Roman"/>
                          <a:cs typeface="Times New Roman"/>
                          <a:sym typeface="Times New Roman"/>
                        </a:rPr>
                        <a:t>++</a:t>
                      </a:r>
                      <a:r>
                        <a:rPr b="0" i="0" lang="en-US" sz="1800" u="none" cap="none" strike="noStrike">
                          <a:solidFill>
                            <a:srgbClr val="002060"/>
                          </a:solidFill>
                          <a:latin typeface="Times New Roman"/>
                          <a:ea typeface="Times New Roman"/>
                          <a:cs typeface="Times New Roman"/>
                          <a:sym typeface="Times New Roman"/>
                        </a:rPr>
                        <a:t> conductance,</a:t>
                      </a:r>
                      <a:endParaRPr/>
                    </a:p>
                    <a:p>
                      <a:pPr indent="0" lvl="0" marL="0" marR="0" rtl="0" algn="l">
                        <a:lnSpc>
                          <a:spcPct val="100000"/>
                        </a:lnSpc>
                        <a:spcBef>
                          <a:spcPts val="360"/>
                        </a:spcBef>
                        <a:spcAft>
                          <a:spcPts val="0"/>
                        </a:spcAft>
                        <a:buClr>
                          <a:schemeClr val="dk1"/>
                        </a:buClr>
                        <a:buSzPts val="1800"/>
                        <a:buFont typeface="Constantia"/>
                        <a:buNone/>
                      </a:pPr>
                      <a:r>
                        <a:t/>
                      </a:r>
                      <a:endParaRPr b="0" i="0" sz="1800" u="none" cap="none" strike="noStrike">
                        <a:solidFill>
                          <a:srgbClr val="002060"/>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As M</a:t>
                      </a:r>
                      <a:r>
                        <a:rPr b="0" baseline="-25000" i="0" lang="en-US" sz="1800" u="none" cap="none" strike="noStrike">
                          <a:solidFill>
                            <a:srgbClr val="002060"/>
                          </a:solidFill>
                          <a:latin typeface="Times New Roman"/>
                          <a:ea typeface="Times New Roman"/>
                          <a:cs typeface="Times New Roman"/>
                          <a:sym typeface="Times New Roman"/>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As M</a:t>
                      </a:r>
                      <a:r>
                        <a:rPr b="0" baseline="-25000" i="0" lang="en-US" sz="1800" u="none" cap="none" strike="noStrike">
                          <a:solidFill>
                            <a:srgbClr val="002060"/>
                          </a:solidFill>
                          <a:latin typeface="Times New Roman"/>
                          <a:ea typeface="Times New Roman"/>
                          <a:cs typeface="Times New Roman"/>
                          <a:sym typeface="Times New Roman"/>
                        </a:rPr>
                        <a:t>3</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09350">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Functional responses</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CNS excitation, gastric secretion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Cardiac inhibition, neural inhibition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Gastric &amp; saliva secretion, GI smooth muscle contraction, occular accomodation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Enhanced locomotion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800"/>
                        <a:buFont typeface="Times New Roman"/>
                        <a:buNone/>
                      </a:pPr>
                      <a:r>
                        <a:rPr b="0" i="0" lang="en-US" sz="1800" u="none" cap="none" strike="noStrike">
                          <a:solidFill>
                            <a:srgbClr val="002060"/>
                          </a:solidFill>
                          <a:latin typeface="Times New Roman"/>
                          <a:ea typeface="Times New Roman"/>
                          <a:cs typeface="Times New Roman"/>
                          <a:sym typeface="Times New Roman"/>
                        </a:rPr>
                        <a:t>Not known</a:t>
                      </a:r>
                      <a:r>
                        <a:rPr b="0" i="0" lang="en-US" sz="2800" u="none" cap="none" strike="noStrike">
                          <a:solidFill>
                            <a:srgbClr val="002060"/>
                          </a:solidFill>
                          <a:latin typeface="Arial"/>
                          <a:ea typeface="Arial"/>
                          <a:cs typeface="Arial"/>
                          <a:sym typeface="Arial"/>
                        </a:rPr>
                        <a:t> </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1"/>
          <p:cNvSpPr txBox="1"/>
          <p:nvPr/>
        </p:nvSpPr>
        <p:spPr>
          <a:xfrm>
            <a:off x="1981200" y="457200"/>
            <a:ext cx="4876800" cy="6302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500">
                <a:solidFill>
                  <a:srgbClr val="FF0000"/>
                </a:solidFill>
                <a:latin typeface="Arial"/>
                <a:ea typeface="Arial"/>
                <a:cs typeface="Arial"/>
                <a:sym typeface="Arial"/>
              </a:rPr>
              <a:t> Cholinergic agonists</a:t>
            </a:r>
            <a:r>
              <a:rPr b="1" lang="en-US" sz="3500">
                <a:solidFill>
                  <a:srgbClr val="FF0000"/>
                </a:solidFill>
                <a:latin typeface="Times"/>
                <a:ea typeface="Times"/>
                <a:cs typeface="Times"/>
                <a:sym typeface="Times"/>
              </a:rPr>
              <a:t> </a:t>
            </a:r>
            <a:endParaRPr sz="3500">
              <a:solidFill>
                <a:schemeClr val="dk1"/>
              </a:solidFill>
              <a:latin typeface="Times"/>
              <a:ea typeface="Times"/>
              <a:cs typeface="Times"/>
              <a:sym typeface="Times"/>
            </a:endParaRPr>
          </a:p>
        </p:txBody>
      </p:sp>
      <p:sp>
        <p:nvSpPr>
          <p:cNvPr id="383" name="Google Shape;383;p41"/>
          <p:cNvSpPr txBox="1"/>
          <p:nvPr/>
        </p:nvSpPr>
        <p:spPr>
          <a:xfrm>
            <a:off x="152400" y="1582738"/>
            <a:ext cx="32239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Acetylcholine as an agonist</a:t>
            </a:r>
            <a:endParaRPr sz="1800">
              <a:solidFill>
                <a:schemeClr val="dk1"/>
              </a:solidFill>
              <a:latin typeface="Times"/>
              <a:ea typeface="Times"/>
              <a:cs typeface="Times"/>
              <a:sym typeface="Times"/>
            </a:endParaRPr>
          </a:p>
        </p:txBody>
      </p:sp>
      <p:sp>
        <p:nvSpPr>
          <p:cNvPr id="384" name="Google Shape;384;p41"/>
          <p:cNvSpPr txBox="1"/>
          <p:nvPr/>
        </p:nvSpPr>
        <p:spPr>
          <a:xfrm>
            <a:off x="533400" y="2152650"/>
            <a:ext cx="2723823" cy="92333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1800">
                <a:solidFill>
                  <a:srgbClr val="FF6600"/>
                </a:solidFill>
                <a:latin typeface="Times"/>
                <a:ea typeface="Times"/>
                <a:cs typeface="Times"/>
                <a:sym typeface="Times"/>
              </a:rPr>
              <a:t>Advantages</a:t>
            </a:r>
            <a:endParaRPr b="1" sz="1800">
              <a:solidFill>
                <a:schemeClr val="dk2"/>
              </a:solidFill>
              <a:latin typeface="Times"/>
              <a:ea typeface="Times"/>
              <a:cs typeface="Times"/>
              <a:sym typeface="Times"/>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Natural messenger</a:t>
            </a:r>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Easily synthesised</a:t>
            </a:r>
            <a:endParaRPr sz="1800">
              <a:solidFill>
                <a:schemeClr val="dk1"/>
              </a:solidFill>
              <a:latin typeface="Times"/>
              <a:ea typeface="Times"/>
              <a:cs typeface="Times"/>
              <a:sym typeface="Times"/>
            </a:endParaRPr>
          </a:p>
        </p:txBody>
      </p:sp>
      <p:sp>
        <p:nvSpPr>
          <p:cNvPr id="385" name="Google Shape;385;p41"/>
          <p:cNvSpPr txBox="1"/>
          <p:nvPr/>
        </p:nvSpPr>
        <p:spPr>
          <a:xfrm>
            <a:off x="228600" y="4635500"/>
            <a:ext cx="6904454" cy="147732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1800">
                <a:solidFill>
                  <a:srgbClr val="FF6600"/>
                </a:solidFill>
                <a:latin typeface="Times"/>
                <a:ea typeface="Times"/>
                <a:cs typeface="Times"/>
                <a:sym typeface="Times"/>
              </a:rPr>
              <a:t>Disadvantages</a:t>
            </a:r>
            <a:endParaRPr b="1" sz="1800">
              <a:solidFill>
                <a:schemeClr val="dk2"/>
              </a:solidFill>
              <a:latin typeface="Times"/>
              <a:ea typeface="Times"/>
              <a:cs typeface="Times"/>
              <a:sym typeface="Times"/>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Easily hydrolysed in stomach (acid catalysed hydrolysis)</a:t>
            </a:r>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Easily hydrolysed in blood (esterases)</a:t>
            </a:r>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No selectivity between receptor types</a:t>
            </a:r>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No selectivity between different target organs</a:t>
            </a:r>
            <a:endParaRPr sz="1800">
              <a:solidFill>
                <a:schemeClr val="dk1"/>
              </a:solidFill>
              <a:latin typeface="Times"/>
              <a:ea typeface="Times"/>
              <a:cs typeface="Times"/>
              <a:sym typeface="Times"/>
            </a:endParaRPr>
          </a:p>
        </p:txBody>
      </p:sp>
      <p:pic>
        <p:nvPicPr>
          <p:cNvPr id="386" name="Google Shape;386;p41"/>
          <p:cNvPicPr preferRelativeResize="0"/>
          <p:nvPr/>
        </p:nvPicPr>
        <p:blipFill rotWithShape="1">
          <a:blip r:embed="rId3">
            <a:alphaModFix/>
          </a:blip>
          <a:srcRect b="0" l="0" r="0" t="0"/>
          <a:stretch/>
        </p:blipFill>
        <p:spPr>
          <a:xfrm>
            <a:off x="76200" y="2514600"/>
            <a:ext cx="8991600" cy="20829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42"/>
          <p:cNvPicPr preferRelativeResize="0"/>
          <p:nvPr/>
        </p:nvPicPr>
        <p:blipFill rotWithShape="1">
          <a:blip r:embed="rId3">
            <a:alphaModFix/>
          </a:blip>
          <a:srcRect b="0" l="0" r="0" t="0"/>
          <a:stretch/>
        </p:blipFill>
        <p:spPr>
          <a:xfrm>
            <a:off x="2362200" y="1000125"/>
            <a:ext cx="4119563" cy="600075"/>
          </a:xfrm>
          <a:prstGeom prst="rect">
            <a:avLst/>
          </a:prstGeom>
          <a:noFill/>
          <a:ln>
            <a:noFill/>
          </a:ln>
        </p:spPr>
      </p:pic>
      <p:pic>
        <p:nvPicPr>
          <p:cNvPr id="392" name="Google Shape;392;p42"/>
          <p:cNvPicPr preferRelativeResize="0"/>
          <p:nvPr/>
        </p:nvPicPr>
        <p:blipFill rotWithShape="1">
          <a:blip r:embed="rId4">
            <a:alphaModFix/>
          </a:blip>
          <a:srcRect b="0" l="0" r="0" t="0"/>
          <a:stretch/>
        </p:blipFill>
        <p:spPr>
          <a:xfrm>
            <a:off x="2438400" y="2057400"/>
            <a:ext cx="1463675" cy="992188"/>
          </a:xfrm>
          <a:prstGeom prst="rect">
            <a:avLst/>
          </a:prstGeom>
          <a:noFill/>
          <a:ln>
            <a:noFill/>
          </a:ln>
        </p:spPr>
      </p:pic>
      <p:pic>
        <p:nvPicPr>
          <p:cNvPr id="393" name="Google Shape;393;p42"/>
          <p:cNvPicPr preferRelativeResize="0"/>
          <p:nvPr/>
        </p:nvPicPr>
        <p:blipFill rotWithShape="1">
          <a:blip r:embed="rId5">
            <a:alphaModFix/>
          </a:blip>
          <a:srcRect b="0" l="0" r="0" t="0"/>
          <a:stretch/>
        </p:blipFill>
        <p:spPr>
          <a:xfrm>
            <a:off x="4038600" y="1905000"/>
            <a:ext cx="1692275" cy="1314450"/>
          </a:xfrm>
          <a:prstGeom prst="rect">
            <a:avLst/>
          </a:prstGeom>
          <a:noFill/>
          <a:ln>
            <a:noFill/>
          </a:ln>
        </p:spPr>
      </p:pic>
      <p:pic>
        <p:nvPicPr>
          <p:cNvPr id="394" name="Google Shape;394;p42"/>
          <p:cNvPicPr preferRelativeResize="0"/>
          <p:nvPr/>
        </p:nvPicPr>
        <p:blipFill rotWithShape="1">
          <a:blip r:embed="rId6">
            <a:alphaModFix/>
          </a:blip>
          <a:srcRect b="0" l="0" r="0" t="0"/>
          <a:stretch/>
        </p:blipFill>
        <p:spPr>
          <a:xfrm>
            <a:off x="438150" y="1905000"/>
            <a:ext cx="1771650" cy="1143000"/>
          </a:xfrm>
          <a:prstGeom prst="rect">
            <a:avLst/>
          </a:prstGeom>
          <a:noFill/>
          <a:ln>
            <a:noFill/>
          </a:ln>
        </p:spPr>
      </p:pic>
      <p:pic>
        <p:nvPicPr>
          <p:cNvPr id="395" name="Google Shape;395;p42"/>
          <p:cNvPicPr preferRelativeResize="0"/>
          <p:nvPr/>
        </p:nvPicPr>
        <p:blipFill rotWithShape="1">
          <a:blip r:embed="rId7">
            <a:alphaModFix/>
          </a:blip>
          <a:srcRect b="0" l="0" r="0" t="0"/>
          <a:stretch/>
        </p:blipFill>
        <p:spPr>
          <a:xfrm>
            <a:off x="6019800" y="1905000"/>
            <a:ext cx="2679700" cy="1423988"/>
          </a:xfrm>
          <a:prstGeom prst="rect">
            <a:avLst/>
          </a:prstGeom>
          <a:noFill/>
          <a:ln>
            <a:noFill/>
          </a:ln>
        </p:spPr>
      </p:pic>
      <p:pic>
        <p:nvPicPr>
          <p:cNvPr id="396" name="Google Shape;396;p42"/>
          <p:cNvPicPr preferRelativeResize="0"/>
          <p:nvPr/>
        </p:nvPicPr>
        <p:blipFill rotWithShape="1">
          <a:blip r:embed="rId8">
            <a:alphaModFix/>
          </a:blip>
          <a:srcRect b="0" l="0" r="0" t="0"/>
          <a:stretch/>
        </p:blipFill>
        <p:spPr>
          <a:xfrm>
            <a:off x="304800" y="3687763"/>
            <a:ext cx="2209800" cy="1265237"/>
          </a:xfrm>
          <a:prstGeom prst="rect">
            <a:avLst/>
          </a:prstGeom>
          <a:noFill/>
          <a:ln>
            <a:noFill/>
          </a:ln>
        </p:spPr>
      </p:pic>
      <p:pic>
        <p:nvPicPr>
          <p:cNvPr id="397" name="Google Shape;397;p42"/>
          <p:cNvPicPr preferRelativeResize="0"/>
          <p:nvPr/>
        </p:nvPicPr>
        <p:blipFill rotWithShape="1">
          <a:blip r:embed="rId9">
            <a:alphaModFix/>
          </a:blip>
          <a:srcRect b="0" l="0" r="0" t="0"/>
          <a:stretch/>
        </p:blipFill>
        <p:spPr>
          <a:xfrm>
            <a:off x="2895600" y="3733800"/>
            <a:ext cx="1784350" cy="1431925"/>
          </a:xfrm>
          <a:prstGeom prst="rect">
            <a:avLst/>
          </a:prstGeom>
          <a:noFill/>
          <a:ln>
            <a:noFill/>
          </a:ln>
        </p:spPr>
      </p:pic>
      <p:pic>
        <p:nvPicPr>
          <p:cNvPr id="398" name="Google Shape;398;p42"/>
          <p:cNvPicPr preferRelativeResize="0"/>
          <p:nvPr/>
        </p:nvPicPr>
        <p:blipFill rotWithShape="1">
          <a:blip r:embed="rId10">
            <a:alphaModFix/>
          </a:blip>
          <a:srcRect b="0" l="0" r="0" t="0"/>
          <a:stretch/>
        </p:blipFill>
        <p:spPr>
          <a:xfrm>
            <a:off x="4953000" y="3657600"/>
            <a:ext cx="3733800" cy="1371600"/>
          </a:xfrm>
          <a:prstGeom prst="rect">
            <a:avLst/>
          </a:prstGeom>
          <a:noFill/>
          <a:ln>
            <a:noFill/>
          </a:ln>
        </p:spPr>
      </p:pic>
      <p:sp>
        <p:nvSpPr>
          <p:cNvPr id="399" name="Google Shape;399;p42"/>
          <p:cNvSpPr txBox="1"/>
          <p:nvPr/>
        </p:nvSpPr>
        <p:spPr>
          <a:xfrm>
            <a:off x="685800" y="2895600"/>
            <a:ext cx="1298575"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2060"/>
                </a:solidFill>
                <a:latin typeface="Arial"/>
                <a:ea typeface="Arial"/>
                <a:cs typeface="Arial"/>
                <a:sym typeface="Arial"/>
              </a:rPr>
              <a:t>L-serine</a:t>
            </a:r>
            <a:endParaRPr/>
          </a:p>
        </p:txBody>
      </p:sp>
      <p:sp>
        <p:nvSpPr>
          <p:cNvPr id="400" name="Google Shape;400;p42"/>
          <p:cNvSpPr txBox="1"/>
          <p:nvPr/>
        </p:nvSpPr>
        <p:spPr>
          <a:xfrm>
            <a:off x="838200" y="5029200"/>
            <a:ext cx="1162050"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2060"/>
                </a:solidFill>
                <a:latin typeface="Arial"/>
                <a:ea typeface="Arial"/>
                <a:cs typeface="Arial"/>
                <a:sym typeface="Arial"/>
              </a:rPr>
              <a:t>choline</a:t>
            </a:r>
            <a:endParaRPr/>
          </a:p>
        </p:txBody>
      </p:sp>
      <p:sp>
        <p:nvSpPr>
          <p:cNvPr id="401" name="Google Shape;401;p42"/>
          <p:cNvSpPr txBox="1"/>
          <p:nvPr/>
        </p:nvSpPr>
        <p:spPr>
          <a:xfrm>
            <a:off x="6019800" y="5043488"/>
            <a:ext cx="2000250"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2060"/>
                </a:solidFill>
                <a:latin typeface="Arial"/>
                <a:ea typeface="Arial"/>
                <a:cs typeface="Arial"/>
                <a:sym typeface="Arial"/>
              </a:rPr>
              <a:t>Acetylcholine</a:t>
            </a:r>
            <a:endParaRPr/>
          </a:p>
        </p:txBody>
      </p:sp>
      <p:sp>
        <p:nvSpPr>
          <p:cNvPr id="402" name="Google Shape;402;p42"/>
          <p:cNvSpPr txBox="1"/>
          <p:nvPr/>
        </p:nvSpPr>
        <p:spPr>
          <a:xfrm>
            <a:off x="1127125" y="5903913"/>
            <a:ext cx="184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 name="Google Shape;403;p42"/>
          <p:cNvSpPr txBox="1"/>
          <p:nvPr/>
        </p:nvSpPr>
        <p:spPr>
          <a:xfrm>
            <a:off x="4038600" y="2971800"/>
            <a:ext cx="2036763"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2060"/>
                </a:solidFill>
                <a:latin typeface="Arial"/>
                <a:ea typeface="Arial"/>
                <a:cs typeface="Arial"/>
                <a:sym typeface="Arial"/>
              </a:rPr>
              <a:t>ethanolamine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43"/>
          <p:cNvPicPr preferRelativeResize="0"/>
          <p:nvPr/>
        </p:nvPicPr>
        <p:blipFill rotWithShape="1">
          <a:blip r:embed="rId3">
            <a:alphaModFix/>
          </a:blip>
          <a:srcRect b="0" l="0" r="0" t="0"/>
          <a:stretch/>
        </p:blipFill>
        <p:spPr>
          <a:xfrm>
            <a:off x="1828800" y="5410200"/>
            <a:ext cx="5845175" cy="1295400"/>
          </a:xfrm>
          <a:prstGeom prst="rect">
            <a:avLst/>
          </a:prstGeom>
          <a:noFill/>
          <a:ln>
            <a:noFill/>
          </a:ln>
        </p:spPr>
      </p:pic>
      <p:sp>
        <p:nvSpPr>
          <p:cNvPr id="409" name="Google Shape;409;p43"/>
          <p:cNvSpPr txBox="1"/>
          <p:nvPr/>
        </p:nvSpPr>
        <p:spPr>
          <a:xfrm>
            <a:off x="609600" y="3962400"/>
            <a:ext cx="8116888" cy="1200150"/>
          </a:xfrm>
          <a:prstGeom prst="rect">
            <a:avLst/>
          </a:prstGeom>
          <a:noFill/>
          <a:ln cap="flat" cmpd="sng" w="381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nstantia"/>
                <a:ea typeface="Constantia"/>
                <a:cs typeface="Constantia"/>
                <a:sym typeface="Constantia"/>
              </a:rPr>
              <a:t>What makes acetylcholine exceptionally prone to hydrolysis</a:t>
            </a:r>
            <a:endParaRPr/>
          </a:p>
          <a:p>
            <a:pPr indent="0" lvl="0" marL="0" marR="0" rtl="0" algn="l">
              <a:spcBef>
                <a:spcPts val="0"/>
              </a:spcBef>
              <a:spcAft>
                <a:spcPts val="0"/>
              </a:spcAft>
              <a:buNone/>
            </a:pPr>
            <a:r>
              <a:rPr lang="en-US" sz="1800">
                <a:solidFill>
                  <a:schemeClr val="dk1"/>
                </a:solidFill>
                <a:latin typeface="Constantia"/>
                <a:ea typeface="Constantia"/>
                <a:cs typeface="Constantia"/>
                <a:sym typeface="Constantia"/>
              </a:rPr>
              <a:t> is the possibility of folding to form an intramolecular dipole</a:t>
            </a:r>
            <a:endParaRPr/>
          </a:p>
          <a:p>
            <a:pPr indent="0" lvl="0" marL="0" marR="0" rtl="0" algn="l">
              <a:spcBef>
                <a:spcPts val="0"/>
              </a:spcBef>
              <a:spcAft>
                <a:spcPts val="0"/>
              </a:spcAft>
              <a:buNone/>
            </a:pPr>
            <a:r>
              <a:rPr lang="en-US" sz="1800">
                <a:solidFill>
                  <a:schemeClr val="dk1"/>
                </a:solidFill>
                <a:latin typeface="Constantia"/>
                <a:ea typeface="Constantia"/>
                <a:cs typeface="Constantia"/>
                <a:sym typeface="Constantia"/>
              </a:rPr>
              <a:t> bond that will increase the positive charge of the ester carbonyl </a:t>
            </a:r>
            <a:endParaRPr sz="1800">
              <a:solidFill>
                <a:schemeClr val="dk1"/>
              </a:solidFill>
              <a:latin typeface="Constantia"/>
              <a:ea typeface="Constantia"/>
              <a:cs typeface="Constantia"/>
              <a:sym typeface="Constantia"/>
            </a:endParaRPr>
          </a:p>
        </p:txBody>
      </p:sp>
      <p:sp>
        <p:nvSpPr>
          <p:cNvPr id="410" name="Google Shape;410;p43"/>
          <p:cNvSpPr/>
          <p:nvPr/>
        </p:nvSpPr>
        <p:spPr>
          <a:xfrm>
            <a:off x="5838825" y="5181600"/>
            <a:ext cx="1135063" cy="1228725"/>
          </a:xfrm>
          <a:custGeom>
            <a:rect b="b" l="l" r="r" t="t"/>
            <a:pathLst>
              <a:path extrusionOk="0" h="1228725" w="1135125">
                <a:moveTo>
                  <a:pt x="0" y="0"/>
                </a:moveTo>
                <a:cubicBezTo>
                  <a:pt x="3175" y="31750"/>
                  <a:pt x="3267" y="63961"/>
                  <a:pt x="9525" y="95250"/>
                </a:cubicBezTo>
                <a:cubicBezTo>
                  <a:pt x="12878" y="112016"/>
                  <a:pt x="24076" y="126380"/>
                  <a:pt x="28575" y="142875"/>
                </a:cubicBezTo>
                <a:cubicBezTo>
                  <a:pt x="70603" y="296976"/>
                  <a:pt x="7283" y="121768"/>
                  <a:pt x="57150" y="238125"/>
                </a:cubicBezTo>
                <a:cubicBezTo>
                  <a:pt x="71185" y="270873"/>
                  <a:pt x="74070" y="310848"/>
                  <a:pt x="85725" y="342900"/>
                </a:cubicBezTo>
                <a:cubicBezTo>
                  <a:pt x="89002" y="351912"/>
                  <a:pt x="131991" y="407763"/>
                  <a:pt x="133350" y="409575"/>
                </a:cubicBezTo>
                <a:cubicBezTo>
                  <a:pt x="154829" y="474012"/>
                  <a:pt x="126462" y="395800"/>
                  <a:pt x="171450" y="485775"/>
                </a:cubicBezTo>
                <a:cubicBezTo>
                  <a:pt x="175940" y="494755"/>
                  <a:pt x="176485" y="505370"/>
                  <a:pt x="180975" y="514350"/>
                </a:cubicBezTo>
                <a:cubicBezTo>
                  <a:pt x="186095" y="524589"/>
                  <a:pt x="194905" y="532686"/>
                  <a:pt x="200025" y="542925"/>
                </a:cubicBezTo>
                <a:cubicBezTo>
                  <a:pt x="217652" y="578179"/>
                  <a:pt x="202772" y="575651"/>
                  <a:pt x="219075" y="619125"/>
                </a:cubicBezTo>
                <a:cubicBezTo>
                  <a:pt x="223095" y="629844"/>
                  <a:pt x="231145" y="638626"/>
                  <a:pt x="238125" y="647700"/>
                </a:cubicBezTo>
                <a:cubicBezTo>
                  <a:pt x="262916" y="679928"/>
                  <a:pt x="282575" y="717550"/>
                  <a:pt x="314325" y="742950"/>
                </a:cubicBezTo>
                <a:cubicBezTo>
                  <a:pt x="357961" y="777859"/>
                  <a:pt x="404184" y="811962"/>
                  <a:pt x="438150" y="857250"/>
                </a:cubicBezTo>
                <a:cubicBezTo>
                  <a:pt x="447675" y="869950"/>
                  <a:pt x="456271" y="883403"/>
                  <a:pt x="466725" y="895350"/>
                </a:cubicBezTo>
                <a:cubicBezTo>
                  <a:pt x="553044" y="994001"/>
                  <a:pt x="461350" y="875484"/>
                  <a:pt x="533400" y="971550"/>
                </a:cubicBezTo>
                <a:cubicBezTo>
                  <a:pt x="548857" y="1017921"/>
                  <a:pt x="535459" y="987768"/>
                  <a:pt x="571500" y="1038225"/>
                </a:cubicBezTo>
                <a:cubicBezTo>
                  <a:pt x="590698" y="1065102"/>
                  <a:pt x="587227" y="1071673"/>
                  <a:pt x="619125" y="1085850"/>
                </a:cubicBezTo>
                <a:cubicBezTo>
                  <a:pt x="676865" y="1111512"/>
                  <a:pt x="673522" y="1101113"/>
                  <a:pt x="733425" y="1114425"/>
                </a:cubicBezTo>
                <a:cubicBezTo>
                  <a:pt x="785531" y="1126004"/>
                  <a:pt x="739199" y="1120166"/>
                  <a:pt x="790575" y="1143000"/>
                </a:cubicBezTo>
                <a:cubicBezTo>
                  <a:pt x="808925" y="1151155"/>
                  <a:pt x="847725" y="1162050"/>
                  <a:pt x="847725" y="1162050"/>
                </a:cubicBezTo>
                <a:cubicBezTo>
                  <a:pt x="953408" y="1150307"/>
                  <a:pt x="906175" y="1161617"/>
                  <a:pt x="990600" y="1133475"/>
                </a:cubicBezTo>
                <a:lnTo>
                  <a:pt x="1019175" y="1123950"/>
                </a:lnTo>
                <a:cubicBezTo>
                  <a:pt x="1028700" y="1120775"/>
                  <a:pt x="1039396" y="1119994"/>
                  <a:pt x="1047750" y="1114425"/>
                </a:cubicBezTo>
                <a:cubicBezTo>
                  <a:pt x="1084679" y="1089806"/>
                  <a:pt x="1065465" y="1098995"/>
                  <a:pt x="1104900" y="1085850"/>
                </a:cubicBezTo>
                <a:cubicBezTo>
                  <a:pt x="1111250" y="1076325"/>
                  <a:pt x="1135125" y="1059758"/>
                  <a:pt x="1123950" y="1057275"/>
                </a:cubicBezTo>
                <a:cubicBezTo>
                  <a:pt x="1084259" y="1048455"/>
                  <a:pt x="1024035" y="1065585"/>
                  <a:pt x="981075" y="1076325"/>
                </a:cubicBezTo>
                <a:cubicBezTo>
                  <a:pt x="1025525" y="1079500"/>
                  <a:pt x="1072149" y="1071758"/>
                  <a:pt x="1114425" y="1085850"/>
                </a:cubicBezTo>
                <a:cubicBezTo>
                  <a:pt x="1125285" y="1089470"/>
                  <a:pt x="1100024" y="1103964"/>
                  <a:pt x="1095375" y="1114425"/>
                </a:cubicBezTo>
                <a:cubicBezTo>
                  <a:pt x="1087220" y="1132775"/>
                  <a:pt x="1082675" y="1152525"/>
                  <a:pt x="1076325" y="1171575"/>
                </a:cubicBezTo>
                <a:lnTo>
                  <a:pt x="1066800" y="1200150"/>
                </a:lnTo>
                <a:lnTo>
                  <a:pt x="1057275" y="1228725"/>
                </a:ln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411" name="Google Shape;411;p43"/>
          <p:cNvSpPr txBox="1"/>
          <p:nvPr>
            <p:ph type="title"/>
          </p:nvPr>
        </p:nvSpPr>
        <p:spPr>
          <a:xfrm>
            <a:off x="457200" y="457200"/>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Biological hydrolysis of Ach</a:t>
            </a:r>
            <a:endParaRPr/>
          </a:p>
        </p:txBody>
      </p:sp>
      <p:pic>
        <p:nvPicPr>
          <p:cNvPr id="412" name="Google Shape;412;p43"/>
          <p:cNvPicPr preferRelativeResize="0"/>
          <p:nvPr/>
        </p:nvPicPr>
        <p:blipFill rotWithShape="1">
          <a:blip r:embed="rId4">
            <a:alphaModFix/>
          </a:blip>
          <a:srcRect b="0" l="0" r="0" t="0"/>
          <a:stretch/>
        </p:blipFill>
        <p:spPr>
          <a:xfrm>
            <a:off x="420437" y="2057400"/>
            <a:ext cx="8494963" cy="1203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4"/>
          <p:cNvSpPr txBox="1"/>
          <p:nvPr/>
        </p:nvSpPr>
        <p:spPr>
          <a:xfrm>
            <a:off x="2438400" y="619125"/>
            <a:ext cx="3840163"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Cholinergic agonists</a:t>
            </a:r>
            <a:r>
              <a:rPr b="1" lang="en-US" sz="2800">
                <a:solidFill>
                  <a:srgbClr val="FF0000"/>
                </a:solidFill>
                <a:latin typeface="Times"/>
                <a:ea typeface="Times"/>
                <a:cs typeface="Times"/>
                <a:sym typeface="Times"/>
              </a:rPr>
              <a:t> </a:t>
            </a:r>
            <a:endParaRPr sz="1800">
              <a:solidFill>
                <a:schemeClr val="dk1"/>
              </a:solidFill>
              <a:latin typeface="Times"/>
              <a:ea typeface="Times"/>
              <a:cs typeface="Times"/>
              <a:sym typeface="Times"/>
            </a:endParaRPr>
          </a:p>
        </p:txBody>
      </p:sp>
      <p:sp>
        <p:nvSpPr>
          <p:cNvPr id="418" name="Google Shape;418;p44"/>
          <p:cNvSpPr txBox="1"/>
          <p:nvPr/>
        </p:nvSpPr>
        <p:spPr>
          <a:xfrm>
            <a:off x="152400" y="1555750"/>
            <a:ext cx="55451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  Nicotine and muscarine as cholinergic agonists</a:t>
            </a:r>
            <a:endParaRPr sz="1800">
              <a:solidFill>
                <a:schemeClr val="dk1"/>
              </a:solidFill>
              <a:latin typeface="Times"/>
              <a:ea typeface="Times"/>
              <a:cs typeface="Times"/>
              <a:sym typeface="Times"/>
            </a:endParaRPr>
          </a:p>
        </p:txBody>
      </p:sp>
      <p:sp>
        <p:nvSpPr>
          <p:cNvPr id="419" name="Google Shape;419;p44"/>
          <p:cNvSpPr txBox="1"/>
          <p:nvPr/>
        </p:nvSpPr>
        <p:spPr>
          <a:xfrm>
            <a:off x="609600" y="3429000"/>
            <a:ext cx="5570756" cy="147732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1800">
                <a:solidFill>
                  <a:srgbClr val="FF6600"/>
                </a:solidFill>
                <a:latin typeface="Times"/>
                <a:ea typeface="Times"/>
                <a:cs typeface="Times"/>
                <a:sym typeface="Times"/>
              </a:rPr>
              <a:t>Advantages</a:t>
            </a:r>
            <a:endParaRPr/>
          </a:p>
          <a:p>
            <a:pPr indent="-457200" lvl="0" marL="457200" marR="0" rtl="0" algn="l">
              <a:spcBef>
                <a:spcPts val="0"/>
              </a:spcBef>
              <a:spcAft>
                <a:spcPts val="0"/>
              </a:spcAft>
              <a:buNone/>
            </a:pPr>
            <a:r>
              <a:t/>
            </a:r>
            <a:endParaRPr b="1" sz="1800">
              <a:solidFill>
                <a:schemeClr val="dk2"/>
              </a:solidFill>
              <a:latin typeface="Times"/>
              <a:ea typeface="Times"/>
              <a:cs typeface="Times"/>
              <a:sym typeface="Times"/>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More stable than Ach</a:t>
            </a:r>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Selective for main cholinergic receptor types</a:t>
            </a:r>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Selective for different organs</a:t>
            </a:r>
            <a:endParaRPr sz="1800">
              <a:solidFill>
                <a:schemeClr val="dk1"/>
              </a:solidFill>
              <a:latin typeface="Times"/>
              <a:ea typeface="Times"/>
              <a:cs typeface="Times"/>
              <a:sym typeface="Times"/>
            </a:endParaRPr>
          </a:p>
        </p:txBody>
      </p:sp>
      <p:sp>
        <p:nvSpPr>
          <p:cNvPr id="420" name="Google Shape;420;p44"/>
          <p:cNvSpPr txBox="1"/>
          <p:nvPr/>
        </p:nvSpPr>
        <p:spPr>
          <a:xfrm>
            <a:off x="609600" y="5410200"/>
            <a:ext cx="6135013" cy="92333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1800">
                <a:solidFill>
                  <a:srgbClr val="FF6600"/>
                </a:solidFill>
                <a:latin typeface="Times"/>
                <a:ea typeface="Times"/>
                <a:cs typeface="Times"/>
                <a:sym typeface="Times"/>
              </a:rPr>
              <a:t>Disadvantages</a:t>
            </a:r>
            <a:endParaRPr b="1" sz="1800">
              <a:solidFill>
                <a:schemeClr val="dk2"/>
              </a:solidFill>
              <a:latin typeface="Times"/>
              <a:ea typeface="Times"/>
              <a:cs typeface="Times"/>
              <a:sym typeface="Times"/>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Activate receptors for other chemical messengers</a:t>
            </a:r>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Side effects </a:t>
            </a:r>
            <a:endParaRPr sz="1800">
              <a:solidFill>
                <a:schemeClr val="dk1"/>
              </a:solidFill>
              <a:latin typeface="Times"/>
              <a:ea typeface="Times"/>
              <a:cs typeface="Times"/>
              <a:sym typeface="Times"/>
            </a:endParaRPr>
          </a:p>
        </p:txBody>
      </p:sp>
      <p:pic>
        <p:nvPicPr>
          <p:cNvPr id="421" name="Google Shape;421;p44"/>
          <p:cNvPicPr preferRelativeResize="0"/>
          <p:nvPr/>
        </p:nvPicPr>
        <p:blipFill rotWithShape="1">
          <a:blip r:embed="rId3">
            <a:alphaModFix/>
          </a:blip>
          <a:srcRect b="0" l="0" r="0" t="0"/>
          <a:stretch/>
        </p:blipFill>
        <p:spPr>
          <a:xfrm>
            <a:off x="5230813" y="1981200"/>
            <a:ext cx="1550987" cy="1608432"/>
          </a:xfrm>
          <a:prstGeom prst="rect">
            <a:avLst/>
          </a:prstGeom>
          <a:noFill/>
          <a:ln>
            <a:noFill/>
          </a:ln>
        </p:spPr>
      </p:pic>
      <p:pic>
        <p:nvPicPr>
          <p:cNvPr id="422" name="Google Shape;422;p44"/>
          <p:cNvPicPr preferRelativeResize="0"/>
          <p:nvPr/>
        </p:nvPicPr>
        <p:blipFill rotWithShape="1">
          <a:blip r:embed="rId4">
            <a:alphaModFix/>
          </a:blip>
          <a:srcRect b="0" l="0" r="0" t="0"/>
          <a:stretch/>
        </p:blipFill>
        <p:spPr>
          <a:xfrm>
            <a:off x="2590800" y="1946475"/>
            <a:ext cx="1916113" cy="16697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457200" y="381000"/>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Overview of Nervous System</a:t>
            </a:r>
            <a:endParaRPr/>
          </a:p>
        </p:txBody>
      </p:sp>
      <p:pic>
        <p:nvPicPr>
          <p:cNvPr descr="A02786-17-05" id="131" name="Google Shape;131;p18"/>
          <p:cNvPicPr preferRelativeResize="0"/>
          <p:nvPr>
            <p:ph idx="1" type="body"/>
          </p:nvPr>
        </p:nvPicPr>
        <p:blipFill rotWithShape="1">
          <a:blip r:embed="rId3">
            <a:alphaModFix/>
          </a:blip>
          <a:srcRect b="0" l="0" r="0" t="0"/>
          <a:stretch/>
        </p:blipFill>
        <p:spPr>
          <a:xfrm>
            <a:off x="734233" y="1676400"/>
            <a:ext cx="7648397" cy="4876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5"/>
          <p:cNvSpPr txBox="1"/>
          <p:nvPr/>
        </p:nvSpPr>
        <p:spPr>
          <a:xfrm>
            <a:off x="152400" y="1993900"/>
            <a:ext cx="6046848"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FF6600"/>
                </a:solidFill>
                <a:latin typeface="Times"/>
                <a:ea typeface="Times"/>
                <a:cs typeface="Times"/>
                <a:sym typeface="Times"/>
              </a:rPr>
              <a:t>Requirements for cholinergic agonists</a:t>
            </a:r>
            <a:endParaRPr sz="2500">
              <a:solidFill>
                <a:schemeClr val="dk1"/>
              </a:solidFill>
              <a:latin typeface="Times"/>
              <a:ea typeface="Times"/>
              <a:cs typeface="Times"/>
              <a:sym typeface="Times"/>
            </a:endParaRPr>
          </a:p>
        </p:txBody>
      </p:sp>
      <p:sp>
        <p:nvSpPr>
          <p:cNvPr id="428" name="Google Shape;428;p45"/>
          <p:cNvSpPr txBox="1"/>
          <p:nvPr/>
        </p:nvSpPr>
        <p:spPr>
          <a:xfrm>
            <a:off x="609600" y="2984500"/>
            <a:ext cx="7620000" cy="212365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2000"/>
              <a:buFont typeface="Times"/>
              <a:buChar char="•"/>
            </a:pPr>
            <a:r>
              <a:rPr b="1" lang="en-US" sz="2000">
                <a:solidFill>
                  <a:schemeClr val="dk2"/>
                </a:solidFill>
                <a:latin typeface="Times"/>
                <a:ea typeface="Times"/>
                <a:cs typeface="Times"/>
                <a:sym typeface="Times"/>
              </a:rPr>
              <a:t>Stability to stomach acids and esterases</a:t>
            </a:r>
            <a:endParaRPr/>
          </a:p>
          <a:p>
            <a:pPr indent="-457200" lvl="0" marL="457200" marR="0" rtl="0" algn="l">
              <a:spcBef>
                <a:spcPts val="800"/>
              </a:spcBef>
              <a:spcAft>
                <a:spcPts val="0"/>
              </a:spcAft>
              <a:buClr>
                <a:schemeClr val="dk2"/>
              </a:buClr>
              <a:buSzPts val="2000"/>
              <a:buFont typeface="Times"/>
              <a:buChar char="•"/>
            </a:pPr>
            <a:r>
              <a:rPr b="1" lang="en-US" sz="2000">
                <a:solidFill>
                  <a:schemeClr val="dk2"/>
                </a:solidFill>
                <a:latin typeface="Times"/>
                <a:ea typeface="Times"/>
                <a:cs typeface="Times"/>
                <a:sym typeface="Times"/>
              </a:rPr>
              <a:t>Selectivity for cholinergic receptors</a:t>
            </a:r>
            <a:endParaRPr/>
          </a:p>
          <a:p>
            <a:pPr indent="-457200" lvl="0" marL="457200" marR="0" rtl="0" algn="l">
              <a:spcBef>
                <a:spcPts val="800"/>
              </a:spcBef>
              <a:spcAft>
                <a:spcPts val="0"/>
              </a:spcAft>
              <a:buClr>
                <a:schemeClr val="dk2"/>
              </a:buClr>
              <a:buSzPts val="2000"/>
              <a:buFont typeface="Times"/>
              <a:buChar char="•"/>
            </a:pPr>
            <a:r>
              <a:rPr b="1" lang="en-US" sz="2000">
                <a:solidFill>
                  <a:schemeClr val="dk2"/>
                </a:solidFill>
                <a:latin typeface="Times"/>
                <a:ea typeface="Times"/>
                <a:cs typeface="Times"/>
                <a:sym typeface="Times"/>
              </a:rPr>
              <a:t>Selectivity between muscarinic and nicotinic receptors</a:t>
            </a:r>
            <a:endParaRPr/>
          </a:p>
          <a:p>
            <a:pPr indent="-457200" lvl="0" marL="457200" marR="0" rtl="0" algn="l">
              <a:spcBef>
                <a:spcPts val="800"/>
              </a:spcBef>
              <a:spcAft>
                <a:spcPts val="0"/>
              </a:spcAft>
              <a:buClr>
                <a:schemeClr val="dk2"/>
              </a:buClr>
              <a:buSzPts val="2000"/>
              <a:buFont typeface="Times"/>
              <a:buChar char="•"/>
            </a:pPr>
            <a:r>
              <a:rPr b="1" lang="en-US" sz="2000">
                <a:solidFill>
                  <a:schemeClr val="dk2"/>
                </a:solidFill>
                <a:latin typeface="Times"/>
                <a:ea typeface="Times"/>
                <a:cs typeface="Times"/>
                <a:sym typeface="Times"/>
              </a:rPr>
              <a:t>Knowledge of binding site</a:t>
            </a:r>
            <a:endParaRPr/>
          </a:p>
          <a:p>
            <a:pPr indent="-457200" lvl="0" marL="457200" marR="0" rtl="0" algn="l">
              <a:spcBef>
                <a:spcPts val="800"/>
              </a:spcBef>
              <a:spcAft>
                <a:spcPts val="0"/>
              </a:spcAft>
              <a:buClr>
                <a:schemeClr val="dk2"/>
              </a:buClr>
              <a:buSzPts val="2000"/>
              <a:buFont typeface="Times"/>
              <a:buChar char="•"/>
            </a:pPr>
            <a:r>
              <a:rPr b="1" lang="en-US" sz="2000">
                <a:solidFill>
                  <a:schemeClr val="dk2"/>
                </a:solidFill>
                <a:latin typeface="Times"/>
                <a:ea typeface="Times"/>
                <a:cs typeface="Times"/>
                <a:sym typeface="Times"/>
              </a:rPr>
              <a:t>SAR for acetylcholine</a:t>
            </a:r>
            <a:endParaRPr/>
          </a:p>
        </p:txBody>
      </p:sp>
      <p:sp>
        <p:nvSpPr>
          <p:cNvPr id="429" name="Google Shape;429;p45"/>
          <p:cNvSpPr txBox="1"/>
          <p:nvPr/>
        </p:nvSpPr>
        <p:spPr>
          <a:xfrm>
            <a:off x="2438400" y="619125"/>
            <a:ext cx="3840163"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Cholinergic agonists</a:t>
            </a:r>
            <a:r>
              <a:rPr b="1" lang="en-US" sz="2800">
                <a:solidFill>
                  <a:srgbClr val="FF0000"/>
                </a:solidFill>
                <a:latin typeface="Times"/>
                <a:ea typeface="Times"/>
                <a:cs typeface="Times"/>
                <a:sym typeface="Times"/>
              </a:rPr>
              <a:t> </a:t>
            </a:r>
            <a:endParaRPr sz="1800">
              <a:solidFill>
                <a:schemeClr val="dk1"/>
              </a:solidFill>
              <a:latin typeface="Times"/>
              <a:ea typeface="Times"/>
              <a:cs typeface="Times"/>
              <a:sym typeface="Time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6"/>
          <p:cNvSpPr txBox="1"/>
          <p:nvPr/>
        </p:nvSpPr>
        <p:spPr>
          <a:xfrm>
            <a:off x="228600" y="2089150"/>
            <a:ext cx="5832046" cy="47705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2500"/>
              <a:buFont typeface="Times"/>
              <a:buChar char="•"/>
            </a:pPr>
            <a:r>
              <a:rPr b="1" lang="en-US" sz="2500">
                <a:solidFill>
                  <a:schemeClr val="dk2"/>
                </a:solidFill>
                <a:latin typeface="Times"/>
                <a:ea typeface="Times"/>
                <a:cs typeface="Times"/>
                <a:sym typeface="Times"/>
              </a:rPr>
              <a:t>Defines separation of ester and N </a:t>
            </a:r>
            <a:endParaRPr sz="2500">
              <a:solidFill>
                <a:schemeClr val="dk1"/>
              </a:solidFill>
              <a:latin typeface="Times"/>
              <a:ea typeface="Times"/>
              <a:cs typeface="Times"/>
              <a:sym typeface="Times"/>
            </a:endParaRPr>
          </a:p>
        </p:txBody>
      </p:sp>
      <p:grpSp>
        <p:nvGrpSpPr>
          <p:cNvPr id="435" name="Google Shape;435;p46"/>
          <p:cNvGrpSpPr/>
          <p:nvPr/>
        </p:nvGrpSpPr>
        <p:grpSpPr>
          <a:xfrm>
            <a:off x="1295400" y="3124200"/>
            <a:ext cx="6324600" cy="3124200"/>
            <a:chOff x="1752600" y="4564063"/>
            <a:chExt cx="5181600" cy="2014537"/>
          </a:xfrm>
        </p:grpSpPr>
        <p:grpSp>
          <p:nvGrpSpPr>
            <p:cNvPr id="436" name="Google Shape;436;p46"/>
            <p:cNvGrpSpPr/>
            <p:nvPr/>
          </p:nvGrpSpPr>
          <p:grpSpPr>
            <a:xfrm>
              <a:off x="1752600" y="4575175"/>
              <a:ext cx="2036763" cy="1928813"/>
              <a:chOff x="1248" y="3024"/>
              <a:chExt cx="1139" cy="1079"/>
            </a:xfrm>
          </p:grpSpPr>
          <p:sp>
            <p:nvSpPr>
              <p:cNvPr id="437" name="Google Shape;437;p46"/>
              <p:cNvSpPr/>
              <p:nvPr/>
            </p:nvSpPr>
            <p:spPr>
              <a:xfrm>
                <a:off x="1440" y="3744"/>
                <a:ext cx="753" cy="3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Times"/>
                    <a:ea typeface="Times"/>
                    <a:cs typeface="Times"/>
                    <a:sym typeface="Times"/>
                  </a:rPr>
                  <a:t>Muscarinic </a:t>
                </a:r>
                <a:endParaRPr/>
              </a:p>
              <a:p>
                <a:pPr indent="0" lvl="0" marL="0" marR="0" rtl="0" algn="l">
                  <a:spcBef>
                    <a:spcPts val="0"/>
                  </a:spcBef>
                  <a:spcAft>
                    <a:spcPts val="0"/>
                  </a:spcAft>
                  <a:buNone/>
                </a:pPr>
                <a:r>
                  <a:rPr b="1" lang="en-US" sz="1800">
                    <a:solidFill>
                      <a:srgbClr val="000000"/>
                    </a:solidFill>
                    <a:latin typeface="Times"/>
                    <a:ea typeface="Times"/>
                    <a:cs typeface="Times"/>
                    <a:sym typeface="Times"/>
                  </a:rPr>
                  <a:t>receptor</a:t>
                </a:r>
                <a:endParaRPr/>
              </a:p>
            </p:txBody>
          </p:sp>
          <p:pic>
            <p:nvPicPr>
              <p:cNvPr id="438" name="Google Shape;438;p46"/>
              <p:cNvPicPr preferRelativeResize="0"/>
              <p:nvPr/>
            </p:nvPicPr>
            <p:blipFill rotWithShape="1">
              <a:blip r:embed="rId3">
                <a:alphaModFix/>
              </a:blip>
              <a:srcRect b="0" l="0" r="0" t="0"/>
              <a:stretch/>
            </p:blipFill>
            <p:spPr>
              <a:xfrm>
                <a:off x="1248" y="3024"/>
                <a:ext cx="1139" cy="651"/>
              </a:xfrm>
              <a:prstGeom prst="rect">
                <a:avLst/>
              </a:prstGeom>
              <a:noFill/>
              <a:ln>
                <a:noFill/>
              </a:ln>
            </p:spPr>
          </p:pic>
        </p:grpSp>
        <p:grpSp>
          <p:nvGrpSpPr>
            <p:cNvPr id="439" name="Google Shape;439;p46"/>
            <p:cNvGrpSpPr/>
            <p:nvPr/>
          </p:nvGrpSpPr>
          <p:grpSpPr>
            <a:xfrm>
              <a:off x="4873625" y="4564063"/>
              <a:ext cx="2060575" cy="2014537"/>
              <a:chOff x="3216" y="3024"/>
              <a:chExt cx="1152" cy="1126"/>
            </a:xfrm>
          </p:grpSpPr>
          <p:sp>
            <p:nvSpPr>
              <p:cNvPr id="440" name="Google Shape;440;p46"/>
              <p:cNvSpPr/>
              <p:nvPr/>
            </p:nvSpPr>
            <p:spPr>
              <a:xfrm>
                <a:off x="3456" y="3792"/>
                <a:ext cx="624" cy="3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Times"/>
                    <a:ea typeface="Times"/>
                    <a:cs typeface="Times"/>
                    <a:sym typeface="Times"/>
                  </a:rPr>
                  <a:t>Nicotinic </a:t>
                </a:r>
                <a:endParaRPr/>
              </a:p>
              <a:p>
                <a:pPr indent="0" lvl="0" marL="0" marR="0" rtl="0" algn="l">
                  <a:spcBef>
                    <a:spcPts val="0"/>
                  </a:spcBef>
                  <a:spcAft>
                    <a:spcPts val="0"/>
                  </a:spcAft>
                  <a:buNone/>
                </a:pPr>
                <a:r>
                  <a:rPr b="1" lang="en-US" sz="1800">
                    <a:solidFill>
                      <a:srgbClr val="000000"/>
                    </a:solidFill>
                    <a:latin typeface="Times"/>
                    <a:ea typeface="Times"/>
                    <a:cs typeface="Times"/>
                    <a:sym typeface="Times"/>
                  </a:rPr>
                  <a:t>receptor</a:t>
                </a:r>
                <a:endParaRPr/>
              </a:p>
            </p:txBody>
          </p:sp>
          <p:pic>
            <p:nvPicPr>
              <p:cNvPr id="441" name="Google Shape;441;p46"/>
              <p:cNvPicPr preferRelativeResize="0"/>
              <p:nvPr/>
            </p:nvPicPr>
            <p:blipFill rotWithShape="1">
              <a:blip r:embed="rId4">
                <a:alphaModFix/>
              </a:blip>
              <a:srcRect b="0" l="0" r="0" t="0"/>
              <a:stretch/>
            </p:blipFill>
            <p:spPr>
              <a:xfrm>
                <a:off x="3216" y="3024"/>
                <a:ext cx="1152" cy="651"/>
              </a:xfrm>
              <a:prstGeom prst="rect">
                <a:avLst/>
              </a:prstGeom>
              <a:noFill/>
              <a:ln>
                <a:noFill/>
              </a:ln>
            </p:spPr>
          </p:pic>
        </p:grpSp>
      </p:grpSp>
      <p:sp>
        <p:nvSpPr>
          <p:cNvPr id="442" name="Google Shape;442;p46"/>
          <p:cNvSpPr txBox="1"/>
          <p:nvPr/>
        </p:nvSpPr>
        <p:spPr>
          <a:xfrm>
            <a:off x="685800" y="847725"/>
            <a:ext cx="8170827"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rgbClr val="FF0000"/>
                </a:solidFill>
                <a:latin typeface="Arial"/>
                <a:ea typeface="Arial"/>
                <a:cs typeface="Arial"/>
                <a:sym typeface="Arial"/>
              </a:rPr>
              <a:t>Active conformation of acetylcholine</a:t>
            </a:r>
            <a:r>
              <a:rPr b="1" lang="en-US" sz="3500">
                <a:solidFill>
                  <a:srgbClr val="FF0000"/>
                </a:solidFill>
                <a:latin typeface="Times"/>
                <a:ea typeface="Times"/>
                <a:cs typeface="Times"/>
                <a:sym typeface="Times"/>
              </a:rPr>
              <a:t> </a:t>
            </a:r>
            <a:endParaRPr sz="3500">
              <a:solidFill>
                <a:schemeClr val="dk1"/>
              </a:solidFill>
              <a:latin typeface="Times"/>
              <a:ea typeface="Times"/>
              <a:cs typeface="Times"/>
              <a:sym typeface="Times"/>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7"/>
          <p:cNvSpPr txBox="1"/>
          <p:nvPr/>
        </p:nvSpPr>
        <p:spPr>
          <a:xfrm>
            <a:off x="1524000" y="969258"/>
            <a:ext cx="6425157"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rgbClr val="FF0000"/>
                </a:solidFill>
                <a:latin typeface="Arial"/>
                <a:ea typeface="Arial"/>
                <a:cs typeface="Arial"/>
                <a:sym typeface="Arial"/>
              </a:rPr>
              <a:t>Uses of cholinergic agonists</a:t>
            </a:r>
            <a:r>
              <a:rPr b="1" lang="en-US" sz="3500">
                <a:solidFill>
                  <a:srgbClr val="FF0000"/>
                </a:solidFill>
                <a:latin typeface="Times"/>
                <a:ea typeface="Times"/>
                <a:cs typeface="Times"/>
                <a:sym typeface="Times"/>
              </a:rPr>
              <a:t> </a:t>
            </a:r>
            <a:endParaRPr sz="3500">
              <a:solidFill>
                <a:schemeClr val="dk1"/>
              </a:solidFill>
              <a:latin typeface="Times"/>
              <a:ea typeface="Times"/>
              <a:cs typeface="Times"/>
              <a:sym typeface="Times"/>
            </a:endParaRPr>
          </a:p>
        </p:txBody>
      </p:sp>
      <p:sp>
        <p:nvSpPr>
          <p:cNvPr id="449" name="Google Shape;449;p47"/>
          <p:cNvSpPr txBox="1"/>
          <p:nvPr/>
        </p:nvSpPr>
        <p:spPr>
          <a:xfrm>
            <a:off x="457200" y="2155825"/>
            <a:ext cx="8382000" cy="449353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2200">
                <a:solidFill>
                  <a:srgbClr val="FF6600"/>
                </a:solidFill>
                <a:latin typeface="Times"/>
                <a:ea typeface="Times"/>
                <a:cs typeface="Times"/>
                <a:sym typeface="Times"/>
              </a:rPr>
              <a:t>Nicotinic selective agonists</a:t>
            </a:r>
            <a:endParaRPr b="1" sz="2200">
              <a:solidFill>
                <a:schemeClr val="dk2"/>
              </a:solidFill>
              <a:latin typeface="Times"/>
              <a:ea typeface="Times"/>
              <a:cs typeface="Times"/>
              <a:sym typeface="Times"/>
            </a:endParaRPr>
          </a:p>
          <a:p>
            <a:pPr indent="-457200" lvl="0" marL="457200" marR="0" rtl="0" algn="l">
              <a:spcBef>
                <a:spcPts val="880"/>
              </a:spcBef>
              <a:spcAft>
                <a:spcPts val="0"/>
              </a:spcAft>
              <a:buNone/>
            </a:pPr>
            <a:r>
              <a:rPr b="1" lang="en-US" sz="2200">
                <a:solidFill>
                  <a:schemeClr val="dk2"/>
                </a:solidFill>
                <a:latin typeface="Times"/>
                <a:ea typeface="Times"/>
                <a:cs typeface="Times"/>
                <a:sym typeface="Times"/>
              </a:rPr>
              <a:t>Treatment of myasthenia gravis </a:t>
            </a:r>
            <a:endParaRPr/>
          </a:p>
          <a:p>
            <a:pPr indent="-457200" lvl="0" marL="457200" marR="0" rtl="0" algn="l">
              <a:spcBef>
                <a:spcPts val="880"/>
              </a:spcBef>
              <a:spcAft>
                <a:spcPts val="0"/>
              </a:spcAft>
              <a:buNone/>
            </a:pPr>
            <a:r>
              <a:rPr b="1" lang="en-US" sz="2200">
                <a:solidFill>
                  <a:schemeClr val="dk2"/>
                </a:solidFill>
                <a:latin typeface="Times"/>
                <a:ea typeface="Times"/>
                <a:cs typeface="Times"/>
                <a:sym typeface="Times"/>
              </a:rPr>
              <a:t>     - lack of acetylcholine at skeletal muscle causing weakness</a:t>
            </a:r>
            <a:endParaRPr/>
          </a:p>
          <a:p>
            <a:pPr indent="-457200" lvl="0" marL="457200" marR="0" rtl="0" algn="l">
              <a:spcBef>
                <a:spcPts val="0"/>
              </a:spcBef>
              <a:spcAft>
                <a:spcPts val="0"/>
              </a:spcAft>
              <a:buNone/>
            </a:pPr>
            <a:r>
              <a:t/>
            </a:r>
            <a:endParaRPr b="1" sz="2200">
              <a:solidFill>
                <a:schemeClr val="dk2"/>
              </a:solidFill>
              <a:latin typeface="Times"/>
              <a:ea typeface="Times"/>
              <a:cs typeface="Times"/>
              <a:sym typeface="Times"/>
            </a:endParaRPr>
          </a:p>
          <a:p>
            <a:pPr indent="-457200" lvl="0" marL="457200" marR="0" rtl="0" algn="l">
              <a:spcBef>
                <a:spcPts val="0"/>
              </a:spcBef>
              <a:spcAft>
                <a:spcPts val="0"/>
              </a:spcAft>
              <a:buNone/>
            </a:pPr>
            <a:r>
              <a:rPr b="1" lang="en-US" sz="2200">
                <a:solidFill>
                  <a:srgbClr val="FF6600"/>
                </a:solidFill>
                <a:latin typeface="Times"/>
                <a:ea typeface="Times"/>
                <a:cs typeface="Times"/>
                <a:sym typeface="Times"/>
              </a:rPr>
              <a:t>Muscarinic selective agonists</a:t>
            </a:r>
            <a:endParaRPr b="1" sz="2200">
              <a:solidFill>
                <a:schemeClr val="dk2"/>
              </a:solidFill>
              <a:latin typeface="Times"/>
              <a:ea typeface="Times"/>
              <a:cs typeface="Times"/>
              <a:sym typeface="Times"/>
            </a:endParaRPr>
          </a:p>
          <a:p>
            <a:pPr indent="-457200" lvl="0" marL="457200" marR="0" rtl="0" algn="l">
              <a:spcBef>
                <a:spcPts val="880"/>
              </a:spcBef>
              <a:spcAft>
                <a:spcPts val="0"/>
              </a:spcAft>
              <a:buClr>
                <a:schemeClr val="dk2"/>
              </a:buClr>
              <a:buSzPts val="2200"/>
              <a:buFont typeface="Times"/>
              <a:buChar char="•"/>
            </a:pPr>
            <a:r>
              <a:rPr b="1" lang="en-US" sz="2200">
                <a:solidFill>
                  <a:schemeClr val="dk2"/>
                </a:solidFill>
                <a:latin typeface="Times"/>
                <a:ea typeface="Times"/>
                <a:cs typeface="Times"/>
                <a:sym typeface="Times"/>
              </a:rPr>
              <a:t>Treatment of glaucoma</a:t>
            </a:r>
            <a:endParaRPr/>
          </a:p>
          <a:p>
            <a:pPr indent="-457200" lvl="0" marL="457200" marR="0" rtl="0" algn="l">
              <a:spcBef>
                <a:spcPts val="880"/>
              </a:spcBef>
              <a:spcAft>
                <a:spcPts val="0"/>
              </a:spcAft>
              <a:buClr>
                <a:schemeClr val="dk2"/>
              </a:buClr>
              <a:buSzPts val="2200"/>
              <a:buFont typeface="Times"/>
              <a:buChar char="•"/>
            </a:pPr>
            <a:r>
              <a:rPr b="1" lang="en-US" sz="2200">
                <a:solidFill>
                  <a:schemeClr val="dk2"/>
                </a:solidFill>
                <a:latin typeface="Times"/>
                <a:ea typeface="Times"/>
                <a:cs typeface="Times"/>
                <a:sym typeface="Times"/>
              </a:rPr>
              <a:t>Switching on GIT and urinary tract after surgery</a:t>
            </a:r>
            <a:endParaRPr/>
          </a:p>
          <a:p>
            <a:pPr indent="-457200" lvl="0" marL="457200" marR="0" rtl="0" algn="l">
              <a:spcBef>
                <a:spcPts val="880"/>
              </a:spcBef>
              <a:spcAft>
                <a:spcPts val="0"/>
              </a:spcAft>
              <a:buClr>
                <a:schemeClr val="dk2"/>
              </a:buClr>
              <a:buSzPts val="2200"/>
              <a:buFont typeface="Times"/>
              <a:buChar char="•"/>
            </a:pPr>
            <a:r>
              <a:rPr b="1" lang="en-US" sz="2200">
                <a:solidFill>
                  <a:schemeClr val="dk2"/>
                </a:solidFill>
                <a:latin typeface="Times"/>
                <a:ea typeface="Times"/>
                <a:cs typeface="Times"/>
                <a:sym typeface="Times"/>
              </a:rPr>
              <a:t>Treatment of certain heart defects.  Decreases heart muscle activity and decreases heart rate</a:t>
            </a:r>
            <a:endParaRPr/>
          </a:p>
          <a:p>
            <a:pPr indent="-457200" lvl="0" marL="457200" marR="0" rtl="0" algn="l">
              <a:spcBef>
                <a:spcPts val="0"/>
              </a:spcBef>
              <a:spcAft>
                <a:spcPts val="0"/>
              </a:spcAft>
              <a:buNone/>
            </a:pPr>
            <a:r>
              <a:t/>
            </a:r>
            <a:endParaRPr b="1" sz="2200">
              <a:solidFill>
                <a:schemeClr val="dk2"/>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0" st="0"/>
                                            </p:txEl>
                                          </p:spTgt>
                                        </p:tgtEl>
                                        <p:attrNameLst>
                                          <p:attrName>style.visibility</p:attrName>
                                        </p:attrNameLst>
                                      </p:cBhvr>
                                      <p:to>
                                        <p:strVal val="visible"/>
                                      </p:to>
                                    </p:set>
                                    <p:animEffect filter="fade" transition="in">
                                      <p:cBhvr>
                                        <p:cTn dur="500"/>
                                        <p:tgtEl>
                                          <p:spTgt spid="4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1" st="1"/>
                                            </p:txEl>
                                          </p:spTgt>
                                        </p:tgtEl>
                                        <p:attrNameLst>
                                          <p:attrName>style.visibility</p:attrName>
                                        </p:attrNameLst>
                                      </p:cBhvr>
                                      <p:to>
                                        <p:strVal val="visible"/>
                                      </p:to>
                                    </p:set>
                                    <p:animEffect filter="fade" transition="in">
                                      <p:cBhvr>
                                        <p:cTn dur="500"/>
                                        <p:tgtEl>
                                          <p:spTgt spid="4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2" st="2"/>
                                            </p:txEl>
                                          </p:spTgt>
                                        </p:tgtEl>
                                        <p:attrNameLst>
                                          <p:attrName>style.visibility</p:attrName>
                                        </p:attrNameLst>
                                      </p:cBhvr>
                                      <p:to>
                                        <p:strVal val="visible"/>
                                      </p:to>
                                    </p:set>
                                    <p:animEffect filter="fade" transition="in">
                                      <p:cBhvr>
                                        <p:cTn dur="500"/>
                                        <p:tgtEl>
                                          <p:spTgt spid="4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3" st="3"/>
                                            </p:txEl>
                                          </p:spTgt>
                                        </p:tgtEl>
                                        <p:attrNameLst>
                                          <p:attrName>style.visibility</p:attrName>
                                        </p:attrNameLst>
                                      </p:cBhvr>
                                      <p:to>
                                        <p:strVal val="visible"/>
                                      </p:to>
                                    </p:set>
                                    <p:animEffect filter="fade" transition="in">
                                      <p:cBhvr>
                                        <p:cTn dur="500"/>
                                        <p:tgtEl>
                                          <p:spTgt spid="4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4" st="4"/>
                                            </p:txEl>
                                          </p:spTgt>
                                        </p:tgtEl>
                                        <p:attrNameLst>
                                          <p:attrName>style.visibility</p:attrName>
                                        </p:attrNameLst>
                                      </p:cBhvr>
                                      <p:to>
                                        <p:strVal val="visible"/>
                                      </p:to>
                                    </p:set>
                                    <p:animEffect filter="fade" transition="in">
                                      <p:cBhvr>
                                        <p:cTn dur="500"/>
                                        <p:tgtEl>
                                          <p:spTgt spid="4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5" st="5"/>
                                            </p:txEl>
                                          </p:spTgt>
                                        </p:tgtEl>
                                        <p:attrNameLst>
                                          <p:attrName>style.visibility</p:attrName>
                                        </p:attrNameLst>
                                      </p:cBhvr>
                                      <p:to>
                                        <p:strVal val="visible"/>
                                      </p:to>
                                    </p:set>
                                    <p:animEffect filter="fade" transition="in">
                                      <p:cBhvr>
                                        <p:cTn dur="500"/>
                                        <p:tgtEl>
                                          <p:spTgt spid="44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6" st="6"/>
                                            </p:txEl>
                                          </p:spTgt>
                                        </p:tgtEl>
                                        <p:attrNameLst>
                                          <p:attrName>style.visibility</p:attrName>
                                        </p:attrNameLst>
                                      </p:cBhvr>
                                      <p:to>
                                        <p:strVal val="visible"/>
                                      </p:to>
                                    </p:set>
                                    <p:animEffect filter="fade" transition="in">
                                      <p:cBhvr>
                                        <p:cTn dur="500"/>
                                        <p:tgtEl>
                                          <p:spTgt spid="44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7" st="7"/>
                                            </p:txEl>
                                          </p:spTgt>
                                        </p:tgtEl>
                                        <p:attrNameLst>
                                          <p:attrName>style.visibility</p:attrName>
                                        </p:attrNameLst>
                                      </p:cBhvr>
                                      <p:to>
                                        <p:strVal val="visible"/>
                                      </p:to>
                                    </p:set>
                                    <p:animEffect filter="fade" transition="in">
                                      <p:cBhvr>
                                        <p:cTn dur="500"/>
                                        <p:tgtEl>
                                          <p:spTgt spid="44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xEl>
                                              <p:pRg end="8" st="8"/>
                                            </p:txEl>
                                          </p:spTgt>
                                        </p:tgtEl>
                                        <p:attrNameLst>
                                          <p:attrName>style.visibility</p:attrName>
                                        </p:attrNameLst>
                                      </p:cBhvr>
                                      <p:to>
                                        <p:strVal val="visible"/>
                                      </p:to>
                                    </p:set>
                                    <p:animEffect filter="fade" transition="in">
                                      <p:cBhvr>
                                        <p:cTn dur="500"/>
                                        <p:tgtEl>
                                          <p:spTgt spid="44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8"/>
          <p:cNvSpPr txBox="1"/>
          <p:nvPr/>
        </p:nvSpPr>
        <p:spPr>
          <a:xfrm>
            <a:off x="152400" y="2189946"/>
            <a:ext cx="330411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0070C0"/>
                </a:solidFill>
                <a:latin typeface="Times"/>
                <a:ea typeface="Times"/>
                <a:cs typeface="Times"/>
                <a:sym typeface="Times"/>
              </a:rPr>
              <a:t>Use of steric shields</a:t>
            </a:r>
            <a:endParaRPr sz="2500">
              <a:solidFill>
                <a:srgbClr val="0070C0"/>
              </a:solidFill>
              <a:latin typeface="Times"/>
              <a:ea typeface="Times"/>
              <a:cs typeface="Times"/>
              <a:sym typeface="Times"/>
            </a:endParaRPr>
          </a:p>
        </p:txBody>
      </p:sp>
      <p:sp>
        <p:nvSpPr>
          <p:cNvPr id="455" name="Google Shape;455;p48"/>
          <p:cNvSpPr txBox="1"/>
          <p:nvPr/>
        </p:nvSpPr>
        <p:spPr>
          <a:xfrm>
            <a:off x="228600" y="2971800"/>
            <a:ext cx="8771953" cy="355481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2500">
                <a:solidFill>
                  <a:srgbClr val="FF6600"/>
                </a:solidFill>
                <a:latin typeface="Times"/>
                <a:ea typeface="Times"/>
                <a:cs typeface="Times"/>
                <a:sym typeface="Times"/>
              </a:rPr>
              <a:t>Rationale</a:t>
            </a:r>
            <a:endParaRPr b="1" sz="2500">
              <a:solidFill>
                <a:schemeClr val="dk2"/>
              </a:solidFill>
              <a:latin typeface="Times"/>
              <a:ea typeface="Times"/>
              <a:cs typeface="Times"/>
              <a:sym typeface="Times"/>
            </a:endParaRPr>
          </a:p>
          <a:p>
            <a:pPr indent="-298450" lvl="0" marL="457200" marR="0" rtl="0" algn="l">
              <a:spcBef>
                <a:spcPts val="0"/>
              </a:spcBef>
              <a:spcAft>
                <a:spcPts val="0"/>
              </a:spcAft>
              <a:buClr>
                <a:schemeClr val="dk1"/>
              </a:buClr>
              <a:buSzPts val="2500"/>
              <a:buFont typeface="Constantia"/>
              <a:buNone/>
            </a:pPr>
            <a:r>
              <a:t/>
            </a:r>
            <a:endParaRPr b="1" sz="2500">
              <a:solidFill>
                <a:schemeClr val="dk2"/>
              </a:solidFill>
              <a:latin typeface="Times"/>
              <a:ea typeface="Times"/>
              <a:cs typeface="Times"/>
              <a:sym typeface="Times"/>
            </a:endParaRPr>
          </a:p>
          <a:p>
            <a:pPr indent="-457200" lvl="0" marL="457200" marR="0" rtl="0" algn="l">
              <a:spcBef>
                <a:spcPts val="0"/>
              </a:spcBef>
              <a:spcAft>
                <a:spcPts val="0"/>
              </a:spcAft>
              <a:buClr>
                <a:schemeClr val="dk2"/>
              </a:buClr>
              <a:buSzPts val="2500"/>
              <a:buFont typeface="Times"/>
              <a:buChar char="•"/>
            </a:pPr>
            <a:r>
              <a:rPr b="1" lang="en-US" sz="2500">
                <a:solidFill>
                  <a:schemeClr val="dk2"/>
                </a:solidFill>
                <a:latin typeface="Times"/>
                <a:ea typeface="Times"/>
                <a:cs typeface="Times"/>
                <a:sym typeface="Times"/>
              </a:rPr>
              <a:t>Shields protect ester from nucleophiles and enzymes</a:t>
            </a:r>
            <a:endParaRPr/>
          </a:p>
          <a:p>
            <a:pPr indent="-298450" lvl="0" marL="457200" marR="0" rtl="0" algn="l">
              <a:spcBef>
                <a:spcPts val="0"/>
              </a:spcBef>
              <a:spcAft>
                <a:spcPts val="0"/>
              </a:spcAft>
              <a:buClr>
                <a:schemeClr val="dk1"/>
              </a:buClr>
              <a:buSzPts val="2500"/>
              <a:buFont typeface="Constantia"/>
              <a:buNone/>
            </a:pPr>
            <a:r>
              <a:t/>
            </a:r>
            <a:endParaRPr b="1" sz="2500">
              <a:solidFill>
                <a:schemeClr val="dk2"/>
              </a:solidFill>
              <a:latin typeface="Times"/>
              <a:ea typeface="Times"/>
              <a:cs typeface="Times"/>
              <a:sym typeface="Times"/>
            </a:endParaRPr>
          </a:p>
          <a:p>
            <a:pPr indent="-457200" lvl="0" marL="457200" marR="0" rtl="0" algn="l">
              <a:spcBef>
                <a:spcPts val="0"/>
              </a:spcBef>
              <a:spcAft>
                <a:spcPts val="0"/>
              </a:spcAft>
              <a:buClr>
                <a:schemeClr val="dk2"/>
              </a:buClr>
              <a:buSzPts val="2500"/>
              <a:buFont typeface="Times"/>
              <a:buChar char="•"/>
            </a:pPr>
            <a:r>
              <a:rPr b="1" lang="en-US" sz="2500">
                <a:solidFill>
                  <a:schemeClr val="dk2"/>
                </a:solidFill>
                <a:latin typeface="Times"/>
                <a:ea typeface="Times"/>
                <a:cs typeface="Times"/>
                <a:sym typeface="Times"/>
              </a:rPr>
              <a:t>Shield size is important</a:t>
            </a:r>
            <a:endParaRPr/>
          </a:p>
          <a:p>
            <a:pPr indent="-298450" lvl="0" marL="457200" marR="0" rtl="0" algn="l">
              <a:spcBef>
                <a:spcPts val="0"/>
              </a:spcBef>
              <a:spcAft>
                <a:spcPts val="0"/>
              </a:spcAft>
              <a:buClr>
                <a:schemeClr val="dk1"/>
              </a:buClr>
              <a:buSzPts val="2500"/>
              <a:buFont typeface="Constantia"/>
              <a:buNone/>
            </a:pPr>
            <a:r>
              <a:t/>
            </a:r>
            <a:endParaRPr b="1" sz="2500">
              <a:solidFill>
                <a:schemeClr val="dk2"/>
              </a:solidFill>
              <a:latin typeface="Times"/>
              <a:ea typeface="Times"/>
              <a:cs typeface="Times"/>
              <a:sym typeface="Times"/>
            </a:endParaRPr>
          </a:p>
          <a:p>
            <a:pPr indent="-457200" lvl="0" marL="457200" marR="0" rtl="0" algn="l">
              <a:spcBef>
                <a:spcPts val="0"/>
              </a:spcBef>
              <a:spcAft>
                <a:spcPts val="0"/>
              </a:spcAft>
              <a:buClr>
                <a:schemeClr val="dk2"/>
              </a:buClr>
              <a:buSzPts val="2500"/>
              <a:buFont typeface="Times"/>
              <a:buChar char="•"/>
            </a:pPr>
            <a:r>
              <a:rPr b="1" lang="en-US" sz="2500">
                <a:solidFill>
                  <a:schemeClr val="dk2"/>
                </a:solidFill>
                <a:latin typeface="Times"/>
                <a:ea typeface="Times"/>
                <a:cs typeface="Times"/>
                <a:sym typeface="Times"/>
              </a:rPr>
              <a:t>Must be large enough to hinder hydrolysis</a:t>
            </a:r>
            <a:endParaRPr/>
          </a:p>
          <a:p>
            <a:pPr indent="-298450" lvl="0" marL="457200" marR="0" rtl="0" algn="l">
              <a:spcBef>
                <a:spcPts val="0"/>
              </a:spcBef>
              <a:spcAft>
                <a:spcPts val="0"/>
              </a:spcAft>
              <a:buClr>
                <a:schemeClr val="dk1"/>
              </a:buClr>
              <a:buSzPts val="2500"/>
              <a:buFont typeface="Constantia"/>
              <a:buNone/>
            </a:pPr>
            <a:r>
              <a:t/>
            </a:r>
            <a:endParaRPr b="1" sz="2500">
              <a:solidFill>
                <a:schemeClr val="dk2"/>
              </a:solidFill>
              <a:latin typeface="Times"/>
              <a:ea typeface="Times"/>
              <a:cs typeface="Times"/>
              <a:sym typeface="Times"/>
            </a:endParaRPr>
          </a:p>
          <a:p>
            <a:pPr indent="-457200" lvl="0" marL="457200" marR="0" rtl="0" algn="l">
              <a:spcBef>
                <a:spcPts val="0"/>
              </a:spcBef>
              <a:spcAft>
                <a:spcPts val="0"/>
              </a:spcAft>
              <a:buClr>
                <a:schemeClr val="dk2"/>
              </a:buClr>
              <a:buSzPts val="2500"/>
              <a:buFont typeface="Times"/>
              <a:buChar char="•"/>
            </a:pPr>
            <a:r>
              <a:rPr b="1" lang="en-US" sz="2500">
                <a:solidFill>
                  <a:schemeClr val="dk2"/>
                </a:solidFill>
                <a:latin typeface="Times"/>
                <a:ea typeface="Times"/>
                <a:cs typeface="Times"/>
                <a:sym typeface="Times"/>
              </a:rPr>
              <a:t>Must be small enough to fit binding site</a:t>
            </a:r>
            <a:endParaRPr/>
          </a:p>
        </p:txBody>
      </p:sp>
      <p:sp>
        <p:nvSpPr>
          <p:cNvPr id="456" name="Google Shape;456;p48"/>
          <p:cNvSpPr txBox="1"/>
          <p:nvPr/>
        </p:nvSpPr>
        <p:spPr>
          <a:xfrm>
            <a:off x="1219200" y="969258"/>
            <a:ext cx="6848350"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rgbClr val="FF0000"/>
                </a:solidFill>
                <a:latin typeface="Arial"/>
                <a:ea typeface="Arial"/>
                <a:cs typeface="Arial"/>
                <a:sym typeface="Arial"/>
              </a:rPr>
              <a:t>Design of cholinergic agonists</a:t>
            </a:r>
            <a:r>
              <a:rPr b="1" lang="en-US" sz="3500">
                <a:solidFill>
                  <a:srgbClr val="FF0000"/>
                </a:solidFill>
                <a:latin typeface="Times"/>
                <a:ea typeface="Times"/>
                <a:cs typeface="Times"/>
                <a:sym typeface="Times"/>
              </a:rPr>
              <a:t> </a:t>
            </a:r>
            <a:endParaRPr sz="3500">
              <a:solidFill>
                <a:schemeClr val="dk1"/>
              </a:solidFill>
              <a:latin typeface="Times"/>
              <a:ea typeface="Times"/>
              <a:cs typeface="Times"/>
              <a:sym typeface="Times"/>
            </a:endParaRPr>
          </a:p>
        </p:txBody>
      </p:sp>
      <p:sp>
        <p:nvSpPr>
          <p:cNvPr id="457" name="Google Shape;457;p48"/>
          <p:cNvSpPr txBox="1"/>
          <p:nvPr/>
        </p:nvSpPr>
        <p:spPr>
          <a:xfrm>
            <a:off x="3962400" y="2554069"/>
            <a:ext cx="3144002" cy="646331"/>
          </a:xfrm>
          <a:prstGeom prst="rect">
            <a:avLst/>
          </a:prstGeom>
          <a:solidFill>
            <a:srgbClr val="FF0000">
              <a:alpha val="80000"/>
            </a:srgbClr>
          </a:solidFill>
          <a:ln cap="flat" cmpd="sng" w="63500">
            <a:solidFill>
              <a:srgbClr val="0A519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onstantia"/>
                <a:ea typeface="Constantia"/>
                <a:cs typeface="Constantia"/>
                <a:sym typeface="Constantia"/>
              </a:rPr>
              <a:t>Bulky groups </a:t>
            </a:r>
            <a:endParaRPr b="1" sz="3600">
              <a:solidFill>
                <a:schemeClr val="dk1"/>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9"/>
          <p:cNvSpPr txBox="1"/>
          <p:nvPr>
            <p:ph type="title"/>
          </p:nvPr>
        </p:nvSpPr>
        <p:spPr>
          <a:xfrm>
            <a:off x="457200" y="381000"/>
            <a:ext cx="82296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Clr>
                <a:srgbClr val="FF0000"/>
              </a:buClr>
              <a:buSzPts val="3500"/>
              <a:buFont typeface="Arial"/>
              <a:buNone/>
            </a:pPr>
            <a:r>
              <a:rPr b="1" lang="en-US" sz="3500">
                <a:solidFill>
                  <a:srgbClr val="FF0000"/>
                </a:solidFill>
                <a:latin typeface="Arial"/>
                <a:ea typeface="Arial"/>
                <a:cs typeface="Arial"/>
                <a:sym typeface="Arial"/>
              </a:rPr>
              <a:t>Acetylcholine analogues</a:t>
            </a:r>
            <a:endParaRPr b="1" sz="3500">
              <a:solidFill>
                <a:srgbClr val="FF0000"/>
              </a:solidFill>
              <a:latin typeface="Arial"/>
              <a:ea typeface="Arial"/>
              <a:cs typeface="Arial"/>
              <a:sym typeface="Arial"/>
            </a:endParaRPr>
          </a:p>
        </p:txBody>
      </p:sp>
      <p:sp>
        <p:nvSpPr>
          <p:cNvPr id="463" name="Google Shape;463;p49"/>
          <p:cNvSpPr txBox="1"/>
          <p:nvPr>
            <p:ph idx="1" type="body"/>
          </p:nvPr>
        </p:nvSpPr>
        <p:spPr>
          <a:xfrm>
            <a:off x="457200" y="1935480"/>
            <a:ext cx="8229600" cy="461772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n-US"/>
              <a:t>To overcome the instability of Ach:</a:t>
            </a:r>
            <a:endParaRPr/>
          </a:p>
          <a:p>
            <a:pPr indent="-246888" lvl="1" marL="640080" rtl="0" algn="l">
              <a:spcBef>
                <a:spcPts val="480"/>
              </a:spcBef>
              <a:spcAft>
                <a:spcPts val="0"/>
              </a:spcAft>
              <a:buSzPts val="2040"/>
              <a:buChar char="⚫"/>
            </a:pPr>
            <a:r>
              <a:rPr lang="en-US"/>
              <a:t>Steric shield: add large group to change the conformation of Ach:</a:t>
            </a:r>
            <a:endParaRPr/>
          </a:p>
          <a:p>
            <a:pPr indent="-117348" lvl="1" marL="640080" rtl="0" algn="l">
              <a:spcBef>
                <a:spcPts val="480"/>
              </a:spcBef>
              <a:spcAft>
                <a:spcPts val="0"/>
              </a:spcAft>
              <a:buSzPts val="2040"/>
              <a:buNone/>
            </a:pPr>
            <a:r>
              <a:t/>
            </a:r>
            <a:endParaRPr/>
          </a:p>
          <a:p>
            <a:pPr indent="-117348" lvl="1" marL="640080" rtl="0" algn="l">
              <a:spcBef>
                <a:spcPts val="480"/>
              </a:spcBef>
              <a:spcAft>
                <a:spcPts val="0"/>
              </a:spcAft>
              <a:buSzPts val="2040"/>
              <a:buNone/>
            </a:pPr>
            <a:r>
              <a:t/>
            </a:r>
            <a:endParaRPr/>
          </a:p>
          <a:p>
            <a:pPr indent="-117348" lvl="1" marL="640080" rtl="0" algn="l">
              <a:spcBef>
                <a:spcPts val="480"/>
              </a:spcBef>
              <a:spcAft>
                <a:spcPts val="0"/>
              </a:spcAft>
              <a:buSzPts val="2040"/>
              <a:buNone/>
            </a:pPr>
            <a:r>
              <a:t/>
            </a:r>
            <a:endParaRPr/>
          </a:p>
          <a:p>
            <a:pPr indent="-117348" lvl="1" marL="640080" rtl="0" algn="l">
              <a:spcBef>
                <a:spcPts val="480"/>
              </a:spcBef>
              <a:spcAft>
                <a:spcPts val="0"/>
              </a:spcAft>
              <a:buSzPts val="2040"/>
              <a:buNone/>
            </a:pPr>
            <a:r>
              <a:t/>
            </a:r>
            <a:endParaRPr/>
          </a:p>
          <a:p>
            <a:pPr indent="-246887" lvl="2" marL="914400" rtl="0" algn="l">
              <a:spcBef>
                <a:spcPts val="420"/>
              </a:spcBef>
              <a:spcAft>
                <a:spcPts val="0"/>
              </a:spcAft>
              <a:buSzPts val="1470"/>
              <a:buNone/>
            </a:pPr>
            <a:r>
              <a:t/>
            </a:r>
            <a:endParaRPr/>
          </a:p>
          <a:p>
            <a:pPr indent="-246887" lvl="2" marL="914400" rtl="0" algn="l">
              <a:spcBef>
                <a:spcPts val="420"/>
              </a:spcBef>
              <a:spcAft>
                <a:spcPts val="0"/>
              </a:spcAft>
              <a:buSzPts val="1470"/>
              <a:buNone/>
            </a:pPr>
            <a:r>
              <a:t/>
            </a:r>
            <a:endParaRPr/>
          </a:p>
          <a:p>
            <a:pPr indent="-246887" lvl="2" marL="914400" rtl="0" algn="l">
              <a:spcBef>
                <a:spcPts val="420"/>
              </a:spcBef>
              <a:spcAft>
                <a:spcPts val="0"/>
              </a:spcAft>
              <a:buSzPts val="1470"/>
              <a:buChar char="⚫"/>
            </a:pPr>
            <a:r>
              <a:rPr lang="en-US"/>
              <a:t>3X more stable than Ach.</a:t>
            </a:r>
            <a:endParaRPr/>
          </a:p>
          <a:p>
            <a:pPr indent="-246887" lvl="2" marL="914400" rtl="0" algn="l">
              <a:spcBef>
                <a:spcPts val="420"/>
              </a:spcBef>
              <a:spcAft>
                <a:spcPts val="0"/>
              </a:spcAft>
              <a:buSzPts val="1470"/>
              <a:buChar char="⚫"/>
            </a:pPr>
            <a:r>
              <a:rPr lang="en-US"/>
              <a:t>More selective on muscarinic over nicotinic receptors.</a:t>
            </a:r>
            <a:endParaRPr/>
          </a:p>
          <a:p>
            <a:pPr indent="-246887" lvl="2" marL="914400" rtl="0" algn="l">
              <a:spcBef>
                <a:spcPts val="420"/>
              </a:spcBef>
              <a:spcAft>
                <a:spcPts val="0"/>
              </a:spcAft>
              <a:buSzPts val="1470"/>
              <a:buChar char="⚫"/>
            </a:pPr>
            <a:r>
              <a:rPr i="1" lang="en-US"/>
              <a:t>S</a:t>
            </a:r>
            <a:r>
              <a:rPr lang="en-US"/>
              <a:t>-enantiomer is more active than the </a:t>
            </a:r>
            <a:r>
              <a:rPr i="1" lang="en-US"/>
              <a:t>R</a:t>
            </a:r>
            <a:r>
              <a:rPr lang="en-US"/>
              <a:t>-enantiomer</a:t>
            </a:r>
            <a:endParaRPr/>
          </a:p>
          <a:p>
            <a:pPr indent="-153543" lvl="2" marL="914400" rtl="0" algn="l">
              <a:spcBef>
                <a:spcPts val="420"/>
              </a:spcBef>
              <a:spcAft>
                <a:spcPts val="0"/>
              </a:spcAft>
              <a:buSzPts val="1470"/>
              <a:buNone/>
            </a:pPr>
            <a:r>
              <a:t/>
            </a:r>
            <a:endParaRPr/>
          </a:p>
          <a:p>
            <a:pPr indent="-246888" lvl="1" marL="640080" rtl="0" algn="l">
              <a:spcBef>
                <a:spcPts val="480"/>
              </a:spcBef>
              <a:spcAft>
                <a:spcPts val="0"/>
              </a:spcAft>
              <a:buSzPts val="2040"/>
              <a:buNone/>
            </a:pPr>
            <a:r>
              <a:t/>
            </a:r>
            <a:endParaRPr/>
          </a:p>
        </p:txBody>
      </p:sp>
      <p:pic>
        <p:nvPicPr>
          <p:cNvPr id="464" name="Google Shape;464;p49"/>
          <p:cNvPicPr preferRelativeResize="0"/>
          <p:nvPr/>
        </p:nvPicPr>
        <p:blipFill rotWithShape="1">
          <a:blip r:embed="rId3">
            <a:alphaModFix/>
          </a:blip>
          <a:srcRect b="0" l="0" r="0" t="0"/>
          <a:stretch/>
        </p:blipFill>
        <p:spPr>
          <a:xfrm>
            <a:off x="3021558" y="3136908"/>
            <a:ext cx="3150642" cy="212089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0"/>
          <p:cNvSpPr txBox="1"/>
          <p:nvPr/>
        </p:nvSpPr>
        <p:spPr>
          <a:xfrm>
            <a:off x="228600" y="2273350"/>
            <a:ext cx="7455887" cy="13080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2500">
                <a:solidFill>
                  <a:srgbClr val="FF6600"/>
                </a:solidFill>
                <a:latin typeface="Times"/>
                <a:ea typeface="Times"/>
                <a:cs typeface="Times"/>
                <a:sym typeface="Times"/>
              </a:rPr>
              <a:t>Use of electronic factors</a:t>
            </a:r>
            <a:endParaRPr/>
          </a:p>
          <a:p>
            <a:pPr indent="-457200" lvl="0" marL="457200" marR="0" rtl="0" algn="l">
              <a:spcBef>
                <a:spcPts val="0"/>
              </a:spcBef>
              <a:spcAft>
                <a:spcPts val="0"/>
              </a:spcAft>
              <a:buNone/>
            </a:pPr>
            <a:r>
              <a:t/>
            </a:r>
            <a:endParaRPr b="1" sz="1800">
              <a:solidFill>
                <a:schemeClr val="dk2"/>
              </a:solidFill>
              <a:latin typeface="Times"/>
              <a:ea typeface="Times"/>
              <a:cs typeface="Times"/>
              <a:sym typeface="Times"/>
            </a:endParaRPr>
          </a:p>
          <a:p>
            <a:pPr indent="-457200" lvl="0" marL="457200" marR="0" rtl="0" algn="l">
              <a:spcBef>
                <a:spcPts val="0"/>
              </a:spcBef>
              <a:spcAft>
                <a:spcPts val="0"/>
              </a:spcAft>
              <a:buClr>
                <a:schemeClr val="dk2"/>
              </a:buClr>
              <a:buSzPts val="1800"/>
              <a:buFont typeface="Times"/>
              <a:buChar char="•"/>
            </a:pPr>
            <a:r>
              <a:rPr b="1" lang="en-US" sz="1800">
                <a:solidFill>
                  <a:schemeClr val="dk2"/>
                </a:solidFill>
                <a:latin typeface="Times"/>
                <a:ea typeface="Times"/>
                <a:cs typeface="Times"/>
                <a:sym typeface="Times"/>
              </a:rPr>
              <a:t>Replace ester with urethane (Carbamate) group will stabilises </a:t>
            </a:r>
            <a:endParaRPr/>
          </a:p>
          <a:p>
            <a:pPr indent="-457200" lvl="0" marL="457200" marR="0" rtl="0" algn="l">
              <a:spcBef>
                <a:spcPts val="0"/>
              </a:spcBef>
              <a:spcAft>
                <a:spcPts val="0"/>
              </a:spcAft>
              <a:buNone/>
            </a:pPr>
            <a:r>
              <a:rPr b="1" lang="en-US" sz="1800">
                <a:solidFill>
                  <a:schemeClr val="dk2"/>
                </a:solidFill>
                <a:latin typeface="Times"/>
                <a:ea typeface="Times"/>
                <a:cs typeface="Times"/>
                <a:sym typeface="Times"/>
              </a:rPr>
              <a:t>        the carbonyl group</a:t>
            </a:r>
            <a:endParaRPr/>
          </a:p>
        </p:txBody>
      </p:sp>
      <p:sp>
        <p:nvSpPr>
          <p:cNvPr id="470" name="Google Shape;470;p50"/>
          <p:cNvSpPr txBox="1"/>
          <p:nvPr/>
        </p:nvSpPr>
        <p:spPr>
          <a:xfrm>
            <a:off x="1219200" y="969258"/>
            <a:ext cx="6848350"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rgbClr val="FF0000"/>
                </a:solidFill>
                <a:latin typeface="Arial"/>
                <a:ea typeface="Arial"/>
                <a:cs typeface="Arial"/>
                <a:sym typeface="Arial"/>
              </a:rPr>
              <a:t>Design of cholinergic agonists</a:t>
            </a:r>
            <a:r>
              <a:rPr b="1" lang="en-US" sz="3500">
                <a:solidFill>
                  <a:srgbClr val="FF0000"/>
                </a:solidFill>
                <a:latin typeface="Times"/>
                <a:ea typeface="Times"/>
                <a:cs typeface="Times"/>
                <a:sym typeface="Times"/>
              </a:rPr>
              <a:t> </a:t>
            </a:r>
            <a:endParaRPr sz="3500">
              <a:solidFill>
                <a:schemeClr val="dk1"/>
              </a:solidFill>
              <a:latin typeface="Times"/>
              <a:ea typeface="Times"/>
              <a:cs typeface="Times"/>
              <a:sym typeface="Times"/>
            </a:endParaRPr>
          </a:p>
        </p:txBody>
      </p:sp>
      <p:pic>
        <p:nvPicPr>
          <p:cNvPr id="471" name="Google Shape;471;p50"/>
          <p:cNvPicPr preferRelativeResize="0"/>
          <p:nvPr/>
        </p:nvPicPr>
        <p:blipFill rotWithShape="1">
          <a:blip r:embed="rId3">
            <a:alphaModFix/>
          </a:blip>
          <a:srcRect b="0" l="0" r="0" t="0"/>
          <a:stretch/>
        </p:blipFill>
        <p:spPr>
          <a:xfrm>
            <a:off x="838200" y="4191000"/>
            <a:ext cx="7509468" cy="1905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1"/>
          <p:cNvSpPr txBox="1"/>
          <p:nvPr>
            <p:ph type="title"/>
          </p:nvPr>
        </p:nvSpPr>
        <p:spPr>
          <a:xfrm>
            <a:off x="457200" y="381000"/>
            <a:ext cx="82296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Clr>
                <a:srgbClr val="FF0000"/>
              </a:buClr>
              <a:buSzPts val="3500"/>
              <a:buFont typeface="Arial"/>
              <a:buNone/>
            </a:pPr>
            <a:r>
              <a:rPr b="1" lang="en-US" sz="3500">
                <a:solidFill>
                  <a:srgbClr val="FF0000"/>
                </a:solidFill>
                <a:latin typeface="Arial"/>
                <a:ea typeface="Arial"/>
                <a:cs typeface="Arial"/>
                <a:sym typeface="Arial"/>
              </a:rPr>
              <a:t>Acetylcholine analogues</a:t>
            </a:r>
            <a:endParaRPr b="1" sz="3500">
              <a:solidFill>
                <a:srgbClr val="FF0000"/>
              </a:solidFill>
              <a:latin typeface="Arial"/>
              <a:ea typeface="Arial"/>
              <a:cs typeface="Arial"/>
              <a:sym typeface="Arial"/>
            </a:endParaRPr>
          </a:p>
        </p:txBody>
      </p:sp>
      <p:sp>
        <p:nvSpPr>
          <p:cNvPr id="477" name="Google Shape;477;p51"/>
          <p:cNvSpPr txBox="1"/>
          <p:nvPr>
            <p:ph idx="1" type="body"/>
          </p:nvPr>
        </p:nvSpPr>
        <p:spPr>
          <a:xfrm>
            <a:off x="457200" y="1935480"/>
            <a:ext cx="8229600" cy="4922520"/>
          </a:xfrm>
          <a:prstGeom prst="rect">
            <a:avLst/>
          </a:prstGeom>
          <a:noFill/>
          <a:ln>
            <a:noFill/>
          </a:ln>
        </p:spPr>
        <p:txBody>
          <a:bodyPr anchorCtr="0" anchor="t" bIns="45700" lIns="91425" spcFirstLastPara="1" rIns="91425" wrap="square" tIns="45700">
            <a:normAutofit/>
          </a:bodyPr>
          <a:lstStyle/>
          <a:p>
            <a:pPr indent="-514350" lvl="1" marL="971550" rtl="0" algn="l">
              <a:spcBef>
                <a:spcPts val="0"/>
              </a:spcBef>
              <a:spcAft>
                <a:spcPts val="0"/>
              </a:spcAft>
              <a:buSzPts val="2040"/>
              <a:buNone/>
            </a:pPr>
            <a:r>
              <a:t/>
            </a:r>
            <a:endParaRPr/>
          </a:p>
          <a:p>
            <a:pPr indent="-421004" lvl="2" marL="1236726" rtl="0" algn="l">
              <a:spcBef>
                <a:spcPts val="420"/>
              </a:spcBef>
              <a:spcAft>
                <a:spcPts val="0"/>
              </a:spcAft>
              <a:buSzPts val="1470"/>
              <a:buNone/>
            </a:pPr>
            <a:r>
              <a:t/>
            </a:r>
            <a:endParaRPr/>
          </a:p>
          <a:p>
            <a:pPr indent="-421004" lvl="2" marL="1236726" rtl="0" algn="l">
              <a:spcBef>
                <a:spcPts val="420"/>
              </a:spcBef>
              <a:spcAft>
                <a:spcPts val="0"/>
              </a:spcAft>
              <a:buSzPts val="1470"/>
              <a:buNone/>
            </a:pPr>
            <a:r>
              <a:t/>
            </a:r>
            <a:endParaRPr/>
          </a:p>
          <a:p>
            <a:pPr indent="-421004" lvl="2" marL="1236726" rtl="0" algn="l">
              <a:spcBef>
                <a:spcPts val="420"/>
              </a:spcBef>
              <a:spcAft>
                <a:spcPts val="0"/>
              </a:spcAft>
              <a:buSzPts val="1470"/>
              <a:buNone/>
            </a:pPr>
            <a:r>
              <a:t/>
            </a:r>
            <a:endParaRPr/>
          </a:p>
          <a:p>
            <a:pPr indent="-421004" lvl="2" marL="1236726" rtl="0" algn="l">
              <a:spcBef>
                <a:spcPts val="420"/>
              </a:spcBef>
              <a:spcAft>
                <a:spcPts val="0"/>
              </a:spcAft>
              <a:buSzPts val="1470"/>
              <a:buNone/>
            </a:pPr>
            <a:r>
              <a:t/>
            </a:r>
            <a:endParaRPr/>
          </a:p>
          <a:p>
            <a:pPr indent="-514349" lvl="2" marL="1236726" rtl="0" algn="l">
              <a:spcBef>
                <a:spcPts val="420"/>
              </a:spcBef>
              <a:spcAft>
                <a:spcPts val="0"/>
              </a:spcAft>
              <a:buSzPts val="1470"/>
              <a:buChar char="⚫"/>
            </a:pPr>
            <a:r>
              <a:rPr b="1" lang="en-US">
                <a:solidFill>
                  <a:srgbClr val="0B5394"/>
                </a:solidFill>
              </a:rPr>
              <a:t>Carbamate more stable ester toward hydrolysis (why?)</a:t>
            </a:r>
            <a:endParaRPr/>
          </a:p>
          <a:p>
            <a:pPr indent="-514349" lvl="2" marL="1236726" rtl="0" algn="l">
              <a:spcBef>
                <a:spcPts val="420"/>
              </a:spcBef>
              <a:spcAft>
                <a:spcPts val="0"/>
              </a:spcAft>
              <a:buSzPts val="1470"/>
              <a:buChar char="⚫"/>
            </a:pPr>
            <a:r>
              <a:rPr b="1" lang="en-US">
                <a:solidFill>
                  <a:srgbClr val="0B5394"/>
                </a:solidFill>
              </a:rPr>
              <a:t>NH</a:t>
            </a:r>
            <a:r>
              <a:rPr b="1" baseline="-25000" lang="en-US">
                <a:solidFill>
                  <a:srgbClr val="0B5394"/>
                </a:solidFill>
              </a:rPr>
              <a:t>2</a:t>
            </a:r>
            <a:r>
              <a:rPr b="1" lang="en-US">
                <a:solidFill>
                  <a:srgbClr val="0B5394"/>
                </a:solidFill>
              </a:rPr>
              <a:t> and CH</a:t>
            </a:r>
            <a:r>
              <a:rPr b="1" baseline="-25000" lang="en-US">
                <a:solidFill>
                  <a:srgbClr val="0B5394"/>
                </a:solidFill>
              </a:rPr>
              <a:t>3</a:t>
            </a:r>
            <a:r>
              <a:rPr b="1" lang="en-US">
                <a:solidFill>
                  <a:srgbClr val="0B5394"/>
                </a:solidFill>
              </a:rPr>
              <a:t> are equal sizes. Both fit the hydrophobic pocket </a:t>
            </a:r>
            <a:endParaRPr/>
          </a:p>
          <a:p>
            <a:pPr indent="-514349" lvl="2" marL="1236726" rtl="0" algn="l">
              <a:spcBef>
                <a:spcPts val="420"/>
              </a:spcBef>
              <a:spcAft>
                <a:spcPts val="0"/>
              </a:spcAft>
              <a:buSzPts val="1470"/>
              <a:buChar char="⚫"/>
            </a:pPr>
            <a:r>
              <a:rPr b="1" lang="en-US">
                <a:solidFill>
                  <a:srgbClr val="0B5394"/>
                </a:solidFill>
              </a:rPr>
              <a:t>Long acting cholinergic agonist.</a:t>
            </a:r>
            <a:endParaRPr/>
          </a:p>
          <a:p>
            <a:pPr indent="-514349" lvl="2" marL="1236726" rtl="0" algn="l">
              <a:spcBef>
                <a:spcPts val="420"/>
              </a:spcBef>
              <a:spcAft>
                <a:spcPts val="0"/>
              </a:spcAft>
              <a:buSzPts val="1470"/>
              <a:buChar char="⚫"/>
            </a:pPr>
            <a:r>
              <a:rPr b="1" lang="en-US">
                <a:solidFill>
                  <a:srgbClr val="0B5394"/>
                </a:solidFill>
              </a:rPr>
              <a:t>Can be administered orally.</a:t>
            </a:r>
            <a:endParaRPr/>
          </a:p>
          <a:p>
            <a:pPr indent="-514349" lvl="2" marL="1236726" rtl="0" algn="l">
              <a:spcBef>
                <a:spcPts val="420"/>
              </a:spcBef>
              <a:spcAft>
                <a:spcPts val="0"/>
              </a:spcAft>
              <a:buSzPts val="1470"/>
              <a:buChar char="⚫"/>
            </a:pPr>
            <a:r>
              <a:rPr b="1" lang="en-US">
                <a:solidFill>
                  <a:srgbClr val="0B5394"/>
                </a:solidFill>
              </a:rPr>
              <a:t>Not selective…… just used topically in glaucoma.</a:t>
            </a:r>
            <a:endParaRPr/>
          </a:p>
          <a:p>
            <a:pPr indent="-514349" lvl="2" marL="1236726" rtl="0" algn="l">
              <a:spcBef>
                <a:spcPts val="420"/>
              </a:spcBef>
              <a:spcAft>
                <a:spcPts val="0"/>
              </a:spcAft>
              <a:buSzPts val="1470"/>
              <a:buNone/>
            </a:pPr>
            <a:r>
              <a:t/>
            </a:r>
            <a:endParaRPr/>
          </a:p>
          <a:p>
            <a:pPr indent="-514350" lvl="1" marL="971550" rtl="0" algn="l">
              <a:spcBef>
                <a:spcPts val="480"/>
              </a:spcBef>
              <a:spcAft>
                <a:spcPts val="0"/>
              </a:spcAft>
              <a:buSzPts val="2040"/>
              <a:buNone/>
            </a:pPr>
            <a:r>
              <a:t/>
            </a:r>
            <a:endParaRPr/>
          </a:p>
          <a:p>
            <a:pPr indent="-514350" lvl="1" marL="971550" rtl="0" algn="l">
              <a:spcBef>
                <a:spcPts val="480"/>
              </a:spcBef>
              <a:spcAft>
                <a:spcPts val="0"/>
              </a:spcAft>
              <a:buSzPts val="2040"/>
              <a:buNone/>
            </a:pPr>
            <a:r>
              <a:t/>
            </a:r>
            <a:endParaRPr/>
          </a:p>
        </p:txBody>
      </p:sp>
      <p:pic>
        <p:nvPicPr>
          <p:cNvPr id="478" name="Google Shape;478;p51"/>
          <p:cNvPicPr preferRelativeResize="0"/>
          <p:nvPr/>
        </p:nvPicPr>
        <p:blipFill rotWithShape="1">
          <a:blip r:embed="rId3">
            <a:alphaModFix/>
          </a:blip>
          <a:srcRect b="0" l="0" r="0" t="0"/>
          <a:stretch/>
        </p:blipFill>
        <p:spPr>
          <a:xfrm>
            <a:off x="2930565" y="1676400"/>
            <a:ext cx="3241635" cy="185360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lnSpcReduction="10000"/>
          </a:bodyPr>
          <a:lstStyle/>
          <a:p>
            <a:pPr indent="-117475" lvl="0" marL="274320" rtl="0" algn="l">
              <a:spcBef>
                <a:spcPts val="0"/>
              </a:spcBef>
              <a:spcAft>
                <a:spcPts val="0"/>
              </a:spcAft>
              <a:buSzPts val="2470"/>
              <a:buNone/>
            </a:pPr>
            <a:r>
              <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None/>
            </a:pPr>
            <a:r>
              <a:t/>
            </a:r>
            <a:endParaRPr/>
          </a:p>
          <a:p>
            <a:pPr indent="-246887" lvl="2" marL="914400" rtl="0" algn="l">
              <a:spcBef>
                <a:spcPts val="600"/>
              </a:spcBef>
              <a:spcAft>
                <a:spcPts val="0"/>
              </a:spcAft>
              <a:buSzPts val="2100"/>
              <a:buChar char="⚫"/>
            </a:pPr>
            <a:r>
              <a:rPr lang="en-US" sz="3000"/>
              <a:t>More stable.</a:t>
            </a:r>
            <a:endParaRPr/>
          </a:p>
          <a:p>
            <a:pPr indent="-246887" lvl="2" marL="914400" rtl="0" algn="l">
              <a:spcBef>
                <a:spcPts val="600"/>
              </a:spcBef>
              <a:spcAft>
                <a:spcPts val="0"/>
              </a:spcAft>
              <a:buSzPts val="2100"/>
              <a:buChar char="⚫"/>
            </a:pPr>
            <a:r>
              <a:rPr lang="en-US" sz="3000"/>
              <a:t>More selective on muscarinic receptor.</a:t>
            </a:r>
            <a:endParaRPr/>
          </a:p>
          <a:p>
            <a:pPr indent="-246887" lvl="2" marL="914400" rtl="0" algn="l">
              <a:spcBef>
                <a:spcPts val="600"/>
              </a:spcBef>
              <a:spcAft>
                <a:spcPts val="0"/>
              </a:spcAft>
              <a:buSzPts val="2100"/>
              <a:buChar char="⚫"/>
            </a:pPr>
            <a:r>
              <a:rPr lang="en-US" sz="3000"/>
              <a:t>Used to stimulate GIT and urinary bladder after surgery. </a:t>
            </a:r>
            <a:endParaRPr/>
          </a:p>
          <a:p>
            <a:pPr indent="-117475" lvl="0" marL="274320" rtl="0" algn="l">
              <a:spcBef>
                <a:spcPts val="520"/>
              </a:spcBef>
              <a:spcAft>
                <a:spcPts val="0"/>
              </a:spcAft>
              <a:buSzPts val="2470"/>
              <a:buNone/>
            </a:pPr>
            <a:r>
              <a:t/>
            </a:r>
            <a:endParaRPr/>
          </a:p>
          <a:p>
            <a:pPr indent="-117348" lvl="1" marL="640080" rtl="0" algn="l">
              <a:spcBef>
                <a:spcPts val="480"/>
              </a:spcBef>
              <a:spcAft>
                <a:spcPts val="0"/>
              </a:spcAft>
              <a:buSzPts val="2040"/>
              <a:buNone/>
            </a:pPr>
            <a:r>
              <a:t/>
            </a:r>
            <a:endParaRPr/>
          </a:p>
        </p:txBody>
      </p:sp>
      <p:pic>
        <p:nvPicPr>
          <p:cNvPr id="484" name="Google Shape;484;p52"/>
          <p:cNvPicPr preferRelativeResize="0"/>
          <p:nvPr/>
        </p:nvPicPr>
        <p:blipFill rotWithShape="1">
          <a:blip r:embed="rId3">
            <a:alphaModFix/>
          </a:blip>
          <a:srcRect b="0" l="0" r="0" t="0"/>
          <a:stretch/>
        </p:blipFill>
        <p:spPr>
          <a:xfrm>
            <a:off x="2667000" y="1905000"/>
            <a:ext cx="3429000" cy="1960746"/>
          </a:xfrm>
          <a:prstGeom prst="rect">
            <a:avLst/>
          </a:prstGeom>
          <a:noFill/>
          <a:ln>
            <a:noFill/>
          </a:ln>
        </p:spPr>
      </p:pic>
      <p:sp>
        <p:nvSpPr>
          <p:cNvPr id="485" name="Google Shape;485;p52"/>
          <p:cNvSpPr txBox="1"/>
          <p:nvPr/>
        </p:nvSpPr>
        <p:spPr>
          <a:xfrm>
            <a:off x="457200" y="381000"/>
            <a:ext cx="8229600" cy="1143000"/>
          </a:xfrm>
          <a:prstGeom prst="rect">
            <a:avLst/>
          </a:prstGeom>
          <a:noFill/>
          <a:ln>
            <a:noFill/>
          </a:ln>
        </p:spPr>
        <p:txBody>
          <a:bodyPr anchorCtr="0" anchor="b" bIns="0" lIns="0" spcFirstLastPara="1" rIns="0" wrap="square" tIns="45700">
            <a:normAutofit/>
          </a:bodyPr>
          <a:lstStyle/>
          <a:p>
            <a:pPr indent="0" lvl="0" marL="0" marR="0" rtl="0" algn="ctr">
              <a:lnSpc>
                <a:spcPct val="100000"/>
              </a:lnSpc>
              <a:spcBef>
                <a:spcPts val="0"/>
              </a:spcBef>
              <a:spcAft>
                <a:spcPts val="0"/>
              </a:spcAft>
              <a:buClr>
                <a:srgbClr val="FF0000"/>
              </a:buClr>
              <a:buSzPts val="3500"/>
              <a:buFont typeface="Arial"/>
              <a:buNone/>
            </a:pPr>
            <a:r>
              <a:rPr b="1" i="0" lang="en-US" sz="3500" u="none" cap="none" strike="noStrike">
                <a:solidFill>
                  <a:srgbClr val="FF0000"/>
                </a:solidFill>
                <a:latin typeface="Arial"/>
                <a:ea typeface="Arial"/>
                <a:cs typeface="Arial"/>
                <a:sym typeface="Arial"/>
              </a:rPr>
              <a:t>Acetylcholine analogues</a:t>
            </a:r>
            <a:endParaRPr b="1" i="0" sz="3500" u="none" cap="none" strike="noStrike">
              <a:solidFill>
                <a:srgbClr val="FF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3"/>
          <p:cNvSpPr txBox="1"/>
          <p:nvPr>
            <p:ph type="title"/>
          </p:nvPr>
        </p:nvSpPr>
        <p:spPr>
          <a:xfrm>
            <a:off x="457200" y="533400"/>
            <a:ext cx="82296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Clr>
                <a:srgbClr val="FF0000"/>
              </a:buClr>
              <a:buSzPts val="3500"/>
              <a:buFont typeface="Arial"/>
              <a:buNone/>
            </a:pPr>
            <a:r>
              <a:rPr b="1" lang="en-US" sz="3500">
                <a:solidFill>
                  <a:srgbClr val="FF0000"/>
                </a:solidFill>
                <a:latin typeface="Arial"/>
                <a:ea typeface="Arial"/>
                <a:cs typeface="Arial"/>
                <a:sym typeface="Arial"/>
              </a:rPr>
              <a:t>Muscarinic agonists</a:t>
            </a:r>
            <a:endParaRPr b="1" sz="3500">
              <a:solidFill>
                <a:srgbClr val="FF0000"/>
              </a:solidFill>
              <a:latin typeface="Arial"/>
              <a:ea typeface="Arial"/>
              <a:cs typeface="Arial"/>
              <a:sym typeface="Arial"/>
            </a:endParaRPr>
          </a:p>
        </p:txBody>
      </p:sp>
      <p:sp>
        <p:nvSpPr>
          <p:cNvPr id="491" name="Google Shape;491;p53"/>
          <p:cNvSpPr txBox="1"/>
          <p:nvPr>
            <p:ph idx="1" type="body"/>
          </p:nvPr>
        </p:nvSpPr>
        <p:spPr>
          <a:xfrm>
            <a:off x="457200" y="2111714"/>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Clinical uses:</a:t>
            </a:r>
            <a:endParaRPr/>
          </a:p>
          <a:p>
            <a:pPr indent="-246888" lvl="1" marL="640080" rtl="0" algn="l">
              <a:spcBef>
                <a:spcPts val="480"/>
              </a:spcBef>
              <a:spcAft>
                <a:spcPts val="0"/>
              </a:spcAft>
              <a:buSzPts val="2040"/>
              <a:buChar char="⚫"/>
            </a:pPr>
            <a:r>
              <a:rPr lang="en-US"/>
              <a:t>Treatment of glaucoma.</a:t>
            </a:r>
            <a:endParaRPr/>
          </a:p>
          <a:p>
            <a:pPr indent="-246888" lvl="1" marL="640080" rtl="0" algn="l">
              <a:spcBef>
                <a:spcPts val="480"/>
              </a:spcBef>
              <a:spcAft>
                <a:spcPts val="0"/>
              </a:spcAft>
              <a:buSzPts val="2040"/>
              <a:buChar char="⚫"/>
            </a:pPr>
            <a:r>
              <a:rPr lang="en-US"/>
              <a:t>Stimulate GIT and UT after surgery.</a:t>
            </a:r>
            <a:endParaRPr/>
          </a:p>
          <a:p>
            <a:pPr indent="-246888" lvl="1" marL="640080" rtl="0" algn="l">
              <a:spcBef>
                <a:spcPts val="480"/>
              </a:spcBef>
              <a:spcAft>
                <a:spcPts val="0"/>
              </a:spcAft>
              <a:buSzPts val="2040"/>
              <a:buChar char="⚫"/>
            </a:pPr>
            <a:r>
              <a:rPr lang="en-US"/>
              <a:t>In some heart defects.</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Pilocarpine:</a:t>
            </a:r>
            <a:endParaRPr/>
          </a:p>
          <a:p>
            <a:pPr indent="-246887" lvl="2" marL="914400" rtl="0" algn="l">
              <a:spcBef>
                <a:spcPts val="420"/>
              </a:spcBef>
              <a:spcAft>
                <a:spcPts val="0"/>
              </a:spcAft>
              <a:buSzPts val="1470"/>
              <a:buNone/>
            </a:pPr>
            <a:r>
              <a:t/>
            </a:r>
            <a:endParaRPr/>
          </a:p>
          <a:p>
            <a:pPr indent="-246887" lvl="2" marL="914400" rtl="0" algn="l">
              <a:spcBef>
                <a:spcPts val="420"/>
              </a:spcBef>
              <a:spcAft>
                <a:spcPts val="0"/>
              </a:spcAft>
              <a:buSzPts val="1470"/>
              <a:buChar char="⚫"/>
            </a:pPr>
            <a:r>
              <a:rPr lang="en-US"/>
              <a:t>An alkaloids from Pilocarpus shrubs.</a:t>
            </a:r>
            <a:endParaRPr/>
          </a:p>
          <a:p>
            <a:pPr indent="-246887" lvl="2" marL="914400" rtl="0" algn="l">
              <a:spcBef>
                <a:spcPts val="420"/>
              </a:spcBef>
              <a:spcAft>
                <a:spcPts val="0"/>
              </a:spcAft>
              <a:buSzPts val="1470"/>
              <a:buChar char="⚫"/>
            </a:pPr>
            <a:r>
              <a:rPr lang="en-US"/>
              <a:t>Used in glaucoma.</a:t>
            </a:r>
            <a:endParaRPr/>
          </a:p>
          <a:p>
            <a:pPr indent="-246887" lvl="2" marL="914400" rtl="0" algn="l">
              <a:spcBef>
                <a:spcPts val="420"/>
              </a:spcBef>
              <a:spcAft>
                <a:spcPts val="0"/>
              </a:spcAft>
              <a:buSzPts val="1470"/>
              <a:buChar char="⚫"/>
            </a:pPr>
            <a:r>
              <a:rPr lang="en-US"/>
              <a:t>Topically only (why?)</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p:txBody>
      </p:sp>
      <p:pic>
        <p:nvPicPr>
          <p:cNvPr id="492" name="Google Shape;492;p53"/>
          <p:cNvPicPr preferRelativeResize="0"/>
          <p:nvPr/>
        </p:nvPicPr>
        <p:blipFill rotWithShape="1">
          <a:blip r:embed="rId3">
            <a:alphaModFix/>
          </a:blip>
          <a:srcRect b="0" l="0" r="0" t="0"/>
          <a:stretch/>
        </p:blipFill>
        <p:spPr>
          <a:xfrm>
            <a:off x="5929322" y="3393187"/>
            <a:ext cx="2833678" cy="24921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4"/>
          <p:cNvSpPr txBox="1"/>
          <p:nvPr>
            <p:ph idx="1" type="body"/>
          </p:nvPr>
        </p:nvSpPr>
        <p:spPr>
          <a:xfrm>
            <a:off x="457200" y="20878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Oxotremorine and Arecoline:</a:t>
            </a:r>
            <a:endParaRPr/>
          </a:p>
          <a:p>
            <a:pPr indent="-153543" lvl="2" marL="914400" rtl="0" algn="l">
              <a:spcBef>
                <a:spcPts val="420"/>
              </a:spcBef>
              <a:spcAft>
                <a:spcPts val="0"/>
              </a:spcAft>
              <a:buSzPts val="1470"/>
              <a:buNone/>
            </a:pPr>
            <a:r>
              <a:t/>
            </a:r>
            <a:endParaRPr/>
          </a:p>
          <a:p>
            <a:pPr indent="-153543" lvl="2" marL="914400" rtl="0" algn="l">
              <a:spcBef>
                <a:spcPts val="420"/>
              </a:spcBef>
              <a:spcAft>
                <a:spcPts val="0"/>
              </a:spcAft>
              <a:buSzPts val="1470"/>
              <a:buNone/>
            </a:pPr>
            <a:r>
              <a:t/>
            </a:r>
            <a:endParaRPr/>
          </a:p>
          <a:p>
            <a:pPr indent="-153543" lvl="2" marL="914400" rtl="0" algn="l">
              <a:spcBef>
                <a:spcPts val="420"/>
              </a:spcBef>
              <a:spcAft>
                <a:spcPts val="0"/>
              </a:spcAft>
              <a:buSzPts val="1470"/>
              <a:buNone/>
            </a:pPr>
            <a:r>
              <a:t/>
            </a:r>
            <a:endParaRPr/>
          </a:p>
          <a:p>
            <a:pPr indent="-153543" lvl="2" marL="914400" rtl="0" algn="l">
              <a:spcBef>
                <a:spcPts val="420"/>
              </a:spcBef>
              <a:spcAft>
                <a:spcPts val="0"/>
              </a:spcAft>
              <a:buSzPts val="1470"/>
              <a:buNone/>
            </a:pPr>
            <a:r>
              <a:t/>
            </a:r>
            <a:endParaRPr/>
          </a:p>
          <a:p>
            <a:pPr indent="-153543" lvl="2" marL="914400" rtl="0" algn="l">
              <a:spcBef>
                <a:spcPts val="420"/>
              </a:spcBef>
              <a:spcAft>
                <a:spcPts val="0"/>
              </a:spcAft>
              <a:buSzPts val="1470"/>
              <a:buNone/>
            </a:pPr>
            <a:r>
              <a:t/>
            </a:r>
            <a:endParaRPr/>
          </a:p>
          <a:p>
            <a:pPr indent="-246887" lvl="2" marL="914400" rtl="0" algn="l">
              <a:spcBef>
                <a:spcPts val="420"/>
              </a:spcBef>
              <a:spcAft>
                <a:spcPts val="0"/>
              </a:spcAft>
              <a:buSzPts val="1470"/>
              <a:buNone/>
            </a:pPr>
            <a:r>
              <a:t/>
            </a:r>
            <a:endParaRPr/>
          </a:p>
          <a:p>
            <a:pPr indent="-246887" lvl="2" marL="914400" rtl="0" algn="l">
              <a:spcBef>
                <a:spcPts val="420"/>
              </a:spcBef>
              <a:spcAft>
                <a:spcPts val="0"/>
              </a:spcAft>
              <a:buSzPts val="1470"/>
              <a:buChar char="⚫"/>
            </a:pPr>
            <a:r>
              <a:rPr lang="en-US"/>
              <a:t>Act on the muscarinic receptors in brain.</a:t>
            </a:r>
            <a:endParaRPr/>
          </a:p>
          <a:p>
            <a:pPr indent="-246887" lvl="2" marL="914400" rtl="0" algn="l">
              <a:spcBef>
                <a:spcPts val="420"/>
              </a:spcBef>
              <a:spcAft>
                <a:spcPts val="0"/>
              </a:spcAft>
              <a:buSzPts val="1470"/>
              <a:buChar char="⚫"/>
            </a:pPr>
            <a:r>
              <a:rPr lang="en-US"/>
              <a:t>Used in Alzheimer’s disease.</a:t>
            </a:r>
            <a:endParaRPr/>
          </a:p>
        </p:txBody>
      </p:sp>
      <p:pic>
        <p:nvPicPr>
          <p:cNvPr id="498" name="Google Shape;498;p54"/>
          <p:cNvPicPr preferRelativeResize="0"/>
          <p:nvPr/>
        </p:nvPicPr>
        <p:blipFill rotWithShape="1">
          <a:blip r:embed="rId3">
            <a:alphaModFix/>
          </a:blip>
          <a:srcRect b="0" l="0" r="0" t="0"/>
          <a:stretch/>
        </p:blipFill>
        <p:spPr>
          <a:xfrm>
            <a:off x="2590800" y="2822566"/>
            <a:ext cx="4752017" cy="1825634"/>
          </a:xfrm>
          <a:prstGeom prst="rect">
            <a:avLst/>
          </a:prstGeom>
          <a:noFill/>
          <a:ln>
            <a:noFill/>
          </a:ln>
        </p:spPr>
      </p:pic>
      <p:sp>
        <p:nvSpPr>
          <p:cNvPr id="499" name="Google Shape;499;p54"/>
          <p:cNvSpPr txBox="1"/>
          <p:nvPr/>
        </p:nvSpPr>
        <p:spPr>
          <a:xfrm>
            <a:off x="457200" y="533400"/>
            <a:ext cx="8229600" cy="1143000"/>
          </a:xfrm>
          <a:prstGeom prst="rect">
            <a:avLst/>
          </a:prstGeom>
          <a:noFill/>
          <a:ln>
            <a:noFill/>
          </a:ln>
        </p:spPr>
        <p:txBody>
          <a:bodyPr anchorCtr="0" anchor="b" bIns="0" lIns="0" spcFirstLastPara="1" rIns="0" wrap="square" tIns="45700">
            <a:normAutofit/>
          </a:bodyPr>
          <a:lstStyle/>
          <a:p>
            <a:pPr indent="0" lvl="0" marL="0" marR="0" rtl="0" algn="ctr">
              <a:lnSpc>
                <a:spcPct val="100000"/>
              </a:lnSpc>
              <a:spcBef>
                <a:spcPts val="0"/>
              </a:spcBef>
              <a:spcAft>
                <a:spcPts val="0"/>
              </a:spcAft>
              <a:buClr>
                <a:srgbClr val="FF0000"/>
              </a:buClr>
              <a:buSzPts val="3500"/>
              <a:buFont typeface="Arial"/>
              <a:buNone/>
            </a:pPr>
            <a:r>
              <a:rPr b="1" i="0" lang="en-US" sz="3500" u="none" cap="none" strike="noStrike">
                <a:solidFill>
                  <a:srgbClr val="FF0000"/>
                </a:solidFill>
                <a:latin typeface="Arial"/>
                <a:ea typeface="Arial"/>
                <a:cs typeface="Arial"/>
                <a:sym typeface="Arial"/>
              </a:rPr>
              <a:t>Muscarinic agonists</a:t>
            </a:r>
            <a:endParaRPr b="1" i="0" sz="3500" u="none" cap="none" strike="noStrike">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609600" y="76200"/>
            <a:ext cx="7772400" cy="116205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Clr>
                <a:srgbClr val="002060"/>
              </a:buClr>
              <a:buSzPts val="3600"/>
              <a:buFont typeface="Calibri"/>
              <a:buNone/>
            </a:pPr>
            <a:r>
              <a:rPr lang="en-US" sz="3600">
                <a:solidFill>
                  <a:srgbClr val="002060"/>
                </a:solidFill>
              </a:rPr>
              <a:t>Parasympathetic Responses</a:t>
            </a:r>
            <a:endParaRPr/>
          </a:p>
        </p:txBody>
      </p:sp>
      <p:pic>
        <p:nvPicPr>
          <p:cNvPr descr="F:\creates\pc\CC27026.WBS\jpeg 144\8299.22.01.jpeg" id="137" name="Google Shape;137;p19"/>
          <p:cNvPicPr preferRelativeResize="0"/>
          <p:nvPr/>
        </p:nvPicPr>
        <p:blipFill rotWithShape="1">
          <a:blip r:embed="rId3">
            <a:alphaModFix/>
          </a:blip>
          <a:srcRect b="0" l="0" r="145" t="0"/>
          <a:stretch/>
        </p:blipFill>
        <p:spPr>
          <a:xfrm>
            <a:off x="762000" y="1257300"/>
            <a:ext cx="7620000" cy="5600700"/>
          </a:xfrm>
          <a:prstGeom prst="rect">
            <a:avLst/>
          </a:prstGeom>
          <a:noFill/>
          <a:ln>
            <a:noFill/>
          </a:ln>
        </p:spPr>
      </p:pic>
      <p:sp>
        <p:nvSpPr>
          <p:cNvPr id="138" name="Google Shape;138;p19"/>
          <p:cNvSpPr/>
          <p:nvPr/>
        </p:nvSpPr>
        <p:spPr>
          <a:xfrm>
            <a:off x="3276600" y="1265500"/>
            <a:ext cx="1524000" cy="381000"/>
          </a:xfrm>
          <a:prstGeom prst="roundRect">
            <a:avLst>
              <a:gd fmla="val 16667" name="adj"/>
            </a:avLst>
          </a:prstGeom>
          <a:solidFill>
            <a:srgbClr val="FF0000">
              <a:alpha val="49803"/>
            </a:srgbClr>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9" name="Google Shape;139;p19"/>
          <p:cNvSpPr/>
          <p:nvPr/>
        </p:nvSpPr>
        <p:spPr>
          <a:xfrm>
            <a:off x="6781800" y="5105400"/>
            <a:ext cx="1676400" cy="609600"/>
          </a:xfrm>
          <a:prstGeom prst="roundRect">
            <a:avLst>
              <a:gd fmla="val 16667" name="adj"/>
            </a:avLst>
          </a:prstGeom>
          <a:solidFill>
            <a:srgbClr val="FF0000">
              <a:alpha val="49803"/>
            </a:srgbClr>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0" name="Google Shape;140;p19"/>
          <p:cNvSpPr/>
          <p:nvPr/>
        </p:nvSpPr>
        <p:spPr>
          <a:xfrm>
            <a:off x="4343400" y="6477000"/>
            <a:ext cx="1676400" cy="381000"/>
          </a:xfrm>
          <a:prstGeom prst="roundRect">
            <a:avLst>
              <a:gd fmla="val 16667" name="adj"/>
            </a:avLst>
          </a:prstGeom>
          <a:solidFill>
            <a:srgbClr val="FF0000">
              <a:alpha val="49803"/>
            </a:srgbClr>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Clr>
                <a:schemeClr val="dk2"/>
              </a:buClr>
              <a:buSzPts val="5000"/>
              <a:buFont typeface="Calibri"/>
              <a:buNone/>
            </a:pPr>
            <a:r>
              <a:rPr lang="en-US"/>
              <a:t>Nicotinic agonists</a:t>
            </a:r>
            <a:endParaRPr/>
          </a:p>
        </p:txBody>
      </p:sp>
      <p:sp>
        <p:nvSpPr>
          <p:cNvPr id="505" name="Google Shape;505;p5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Mainly used in myasthenia gravis: an autoimmune disorder in which the body produce antibodies against cholinergic receptors.</a:t>
            </a:r>
            <a:endParaRPr/>
          </a:p>
          <a:p>
            <a:pPr indent="-117475" lvl="0" marL="274320" rtl="0" algn="l">
              <a:spcBef>
                <a:spcPts val="520"/>
              </a:spcBef>
              <a:spcAft>
                <a:spcPts val="0"/>
              </a:spcAft>
              <a:buSzPts val="2470"/>
              <a:buNone/>
            </a:pPr>
            <a:r>
              <a:t/>
            </a:r>
            <a:endParaRPr/>
          </a:p>
        </p:txBody>
      </p:sp>
      <p:pic>
        <p:nvPicPr>
          <p:cNvPr id="506" name="Google Shape;506;p55"/>
          <p:cNvPicPr preferRelativeResize="0"/>
          <p:nvPr/>
        </p:nvPicPr>
        <p:blipFill rotWithShape="1">
          <a:blip r:embed="rId3">
            <a:alphaModFix/>
          </a:blip>
          <a:srcRect b="0" l="0" r="0" t="0"/>
          <a:stretch/>
        </p:blipFill>
        <p:spPr>
          <a:xfrm>
            <a:off x="2819400" y="3728090"/>
            <a:ext cx="2832186" cy="191071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6"/>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5400"/>
              <a:buFont typeface="Arial"/>
              <a:buNone/>
            </a:pPr>
            <a:r>
              <a:rPr b="1" lang="en-US" sz="5400">
                <a:solidFill>
                  <a:srgbClr val="FF0000"/>
                </a:solidFill>
                <a:latin typeface="Arial"/>
                <a:ea typeface="Arial"/>
                <a:cs typeface="Arial"/>
                <a:sym typeface="Arial"/>
              </a:rPr>
              <a:t>Cholinergic Antagonists</a:t>
            </a:r>
            <a:endParaRPr/>
          </a:p>
        </p:txBody>
      </p:sp>
      <p:sp>
        <p:nvSpPr>
          <p:cNvPr id="512" name="Google Shape;512;p56"/>
          <p:cNvSpPr txBox="1"/>
          <p:nvPr>
            <p:ph idx="1" type="body"/>
          </p:nvPr>
        </p:nvSpPr>
        <p:spPr>
          <a:xfrm>
            <a:off x="457200" y="22402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Of two types:</a:t>
            </a:r>
            <a:endParaRPr/>
          </a:p>
          <a:p>
            <a:pPr indent="-246888" lvl="1" marL="640080" rtl="0" algn="l">
              <a:spcBef>
                <a:spcPts val="480"/>
              </a:spcBef>
              <a:spcAft>
                <a:spcPts val="0"/>
              </a:spcAft>
              <a:buSzPts val="2040"/>
              <a:buChar char="⚫"/>
            </a:pPr>
            <a:r>
              <a:rPr lang="en-US"/>
              <a:t>Muscarinic antagonists:</a:t>
            </a:r>
            <a:endParaRPr/>
          </a:p>
          <a:p>
            <a:pPr indent="-246887" lvl="2" marL="914400" rtl="0" algn="l">
              <a:spcBef>
                <a:spcPts val="420"/>
              </a:spcBef>
              <a:spcAft>
                <a:spcPts val="0"/>
              </a:spcAft>
              <a:buSzPts val="1470"/>
              <a:buChar char="⚫"/>
            </a:pPr>
            <a:r>
              <a:rPr lang="en-US"/>
              <a:t>The prototype drug here is Atropine</a:t>
            </a:r>
            <a:endParaRPr/>
          </a:p>
          <a:p>
            <a:pPr indent="-153543" lvl="2" marL="914400" rtl="0" algn="l">
              <a:spcBef>
                <a:spcPts val="420"/>
              </a:spcBef>
              <a:spcAft>
                <a:spcPts val="0"/>
              </a:spcAft>
              <a:buSzPts val="1470"/>
              <a:buNone/>
            </a:pPr>
            <a:r>
              <a:t/>
            </a:r>
            <a:endParaRPr/>
          </a:p>
          <a:p>
            <a:pPr indent="-153543" lvl="2" marL="914400" rtl="0" algn="l">
              <a:spcBef>
                <a:spcPts val="420"/>
              </a:spcBef>
              <a:spcAft>
                <a:spcPts val="0"/>
              </a:spcAft>
              <a:buSzPts val="1470"/>
              <a:buNone/>
            </a:pPr>
            <a:r>
              <a:t/>
            </a:r>
            <a:endParaRPr/>
          </a:p>
          <a:p>
            <a:pPr indent="-153543" lvl="2" marL="914400" rtl="0" algn="l">
              <a:spcBef>
                <a:spcPts val="420"/>
              </a:spcBef>
              <a:spcAft>
                <a:spcPts val="0"/>
              </a:spcAft>
              <a:buSzPts val="1470"/>
              <a:buNone/>
            </a:pPr>
            <a:r>
              <a:t/>
            </a:r>
            <a:endParaRPr/>
          </a:p>
        </p:txBody>
      </p:sp>
      <p:sp>
        <p:nvSpPr>
          <p:cNvPr id="513" name="Google Shape;513;p56"/>
          <p:cNvSpPr txBox="1"/>
          <p:nvPr/>
        </p:nvSpPr>
        <p:spPr>
          <a:xfrm>
            <a:off x="1453478" y="816114"/>
            <a:ext cx="18473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4000">
              <a:solidFill>
                <a:schemeClr val="dk1"/>
              </a:solidFill>
              <a:latin typeface="Arial"/>
              <a:ea typeface="Arial"/>
              <a:cs typeface="Arial"/>
              <a:sym typeface="Arial"/>
            </a:endParaRPr>
          </a:p>
        </p:txBody>
      </p:sp>
      <p:pic>
        <p:nvPicPr>
          <p:cNvPr id="514" name="Google Shape;514;p56"/>
          <p:cNvPicPr preferRelativeResize="0"/>
          <p:nvPr/>
        </p:nvPicPr>
        <p:blipFill rotWithShape="1">
          <a:blip r:embed="rId3">
            <a:alphaModFix/>
          </a:blip>
          <a:srcRect b="0" l="0" r="0" t="0"/>
          <a:stretch/>
        </p:blipFill>
        <p:spPr>
          <a:xfrm>
            <a:off x="2743200" y="3657599"/>
            <a:ext cx="3733800" cy="282581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7"/>
          <p:cNvSpPr txBox="1"/>
          <p:nvPr>
            <p:ph idx="1" type="body"/>
          </p:nvPr>
        </p:nvSpPr>
        <p:spPr>
          <a:xfrm>
            <a:off x="152400" y="2087880"/>
            <a:ext cx="8229600" cy="4389120"/>
          </a:xfrm>
          <a:prstGeom prst="rect">
            <a:avLst/>
          </a:prstGeom>
          <a:noFill/>
          <a:ln>
            <a:noFill/>
          </a:ln>
        </p:spPr>
        <p:txBody>
          <a:bodyPr anchorCtr="0" anchor="t" bIns="45700" lIns="91425" spcFirstLastPara="1" rIns="91425" wrap="square" tIns="45700">
            <a:normAutofit/>
          </a:bodyPr>
          <a:lstStyle/>
          <a:p>
            <a:pPr indent="-246888" lvl="1" marL="640080" rtl="0" algn="l">
              <a:spcBef>
                <a:spcPts val="0"/>
              </a:spcBef>
              <a:spcAft>
                <a:spcPts val="0"/>
              </a:spcAft>
              <a:buSzPts val="2040"/>
              <a:buChar char="⚫"/>
            </a:pPr>
            <a:r>
              <a:rPr lang="en-US"/>
              <a:t>Nicotinic antagonists:</a:t>
            </a:r>
            <a:endParaRPr/>
          </a:p>
          <a:p>
            <a:pPr indent="-246887" lvl="2" marL="914400" rtl="0" algn="l">
              <a:spcBef>
                <a:spcPts val="420"/>
              </a:spcBef>
              <a:spcAft>
                <a:spcPts val="0"/>
              </a:spcAft>
              <a:buSzPts val="1470"/>
              <a:buChar char="⚫"/>
            </a:pPr>
            <a:r>
              <a:rPr lang="en-US"/>
              <a:t>The prototype drug is tubocurarine</a:t>
            </a:r>
            <a:endParaRPr/>
          </a:p>
          <a:p>
            <a:pPr indent="-117475" lvl="0" marL="274320" rtl="0" algn="l">
              <a:spcBef>
                <a:spcPts val="520"/>
              </a:spcBef>
              <a:spcAft>
                <a:spcPts val="0"/>
              </a:spcAft>
              <a:buSzPts val="2470"/>
              <a:buNone/>
            </a:pPr>
            <a:r>
              <a:t/>
            </a:r>
            <a:endParaRPr/>
          </a:p>
        </p:txBody>
      </p:sp>
      <p:pic>
        <p:nvPicPr>
          <p:cNvPr id="520" name="Google Shape;520;p57"/>
          <p:cNvPicPr preferRelativeResize="0"/>
          <p:nvPr/>
        </p:nvPicPr>
        <p:blipFill rotWithShape="1">
          <a:blip r:embed="rId3">
            <a:alphaModFix/>
          </a:blip>
          <a:srcRect b="0" l="0" r="0" t="0"/>
          <a:stretch/>
        </p:blipFill>
        <p:spPr>
          <a:xfrm>
            <a:off x="2590800" y="3090695"/>
            <a:ext cx="3886200" cy="3450697"/>
          </a:xfrm>
          <a:prstGeom prst="rect">
            <a:avLst/>
          </a:prstGeom>
          <a:noFill/>
          <a:ln>
            <a:noFill/>
          </a:ln>
        </p:spPr>
      </p:pic>
      <p:sp>
        <p:nvSpPr>
          <p:cNvPr id="521" name="Google Shape;521;p5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5400"/>
              <a:buFont typeface="Arial"/>
              <a:buNone/>
            </a:pPr>
            <a:r>
              <a:rPr b="1" lang="en-US" sz="5400">
                <a:solidFill>
                  <a:srgbClr val="FF0000"/>
                </a:solidFill>
                <a:latin typeface="Arial"/>
                <a:ea typeface="Arial"/>
                <a:cs typeface="Arial"/>
                <a:sym typeface="Arial"/>
              </a:rPr>
              <a:t>Cholinergic Antagonists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8"/>
          <p:cNvSpPr txBox="1"/>
          <p:nvPr>
            <p:ph type="title"/>
          </p:nvPr>
        </p:nvSpPr>
        <p:spPr>
          <a:xfrm>
            <a:off x="228600" y="704088"/>
            <a:ext cx="87630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rgbClr val="FF0000"/>
              </a:buClr>
              <a:buSzPts val="4200"/>
              <a:buFont typeface="Arial"/>
              <a:buNone/>
            </a:pPr>
            <a:r>
              <a:rPr b="1" lang="en-US" sz="4200">
                <a:solidFill>
                  <a:srgbClr val="FF0000"/>
                </a:solidFill>
                <a:latin typeface="Arial"/>
                <a:ea typeface="Arial"/>
                <a:cs typeface="Arial"/>
                <a:sym typeface="Arial"/>
              </a:rPr>
              <a:t>What do we mean by Antagonists</a:t>
            </a:r>
            <a:endParaRPr b="1" sz="4200">
              <a:solidFill>
                <a:srgbClr val="FF0000"/>
              </a:solidFill>
              <a:latin typeface="Arial"/>
              <a:ea typeface="Arial"/>
              <a:cs typeface="Arial"/>
              <a:sym typeface="Arial"/>
            </a:endParaRPr>
          </a:p>
        </p:txBody>
      </p:sp>
      <p:sp>
        <p:nvSpPr>
          <p:cNvPr id="527" name="Google Shape;527;p58"/>
          <p:cNvSpPr txBox="1"/>
          <p:nvPr>
            <p:ph idx="1" type="body"/>
          </p:nvPr>
        </p:nvSpPr>
        <p:spPr>
          <a:xfrm>
            <a:off x="457200" y="21640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850"/>
              <a:buChar char="⚫"/>
            </a:pPr>
            <a:r>
              <a:rPr lang="en-US" sz="3000"/>
              <a:t>Antagonist is a molecule that can bind to a receptor without eliciting a response:</a:t>
            </a:r>
            <a:endParaRPr/>
          </a:p>
          <a:p>
            <a:pPr indent="-274320" lvl="0" marL="274320" rtl="0" algn="l">
              <a:spcBef>
                <a:spcPts val="600"/>
              </a:spcBef>
              <a:spcAft>
                <a:spcPts val="0"/>
              </a:spcAft>
              <a:buSzPts val="2850"/>
              <a:buNone/>
            </a:pPr>
            <a:r>
              <a:t/>
            </a:r>
            <a:endParaRPr sz="3000"/>
          </a:p>
          <a:p>
            <a:pPr indent="-246888" lvl="1" marL="640080" rtl="0" algn="l">
              <a:spcBef>
                <a:spcPts val="600"/>
              </a:spcBef>
              <a:spcAft>
                <a:spcPts val="0"/>
              </a:spcAft>
              <a:buSzPts val="2550"/>
              <a:buChar char="⚫"/>
            </a:pPr>
            <a:r>
              <a:rPr lang="en-US" sz="3000"/>
              <a:t>it does not activate the receptor</a:t>
            </a:r>
            <a:endParaRPr/>
          </a:p>
          <a:p>
            <a:pPr indent="-246888" lvl="1" marL="640080" rtl="0" algn="l">
              <a:spcBef>
                <a:spcPts val="600"/>
              </a:spcBef>
              <a:spcAft>
                <a:spcPts val="0"/>
              </a:spcAft>
              <a:buSzPts val="2550"/>
              <a:buChar char="⚫"/>
            </a:pPr>
            <a:r>
              <a:rPr lang="en-US" sz="3000"/>
              <a:t>it will block the binding site</a:t>
            </a:r>
            <a:endParaRPr/>
          </a:p>
          <a:p>
            <a:pPr indent="-246888" lvl="1" marL="640080" rtl="0" algn="l">
              <a:spcBef>
                <a:spcPts val="600"/>
              </a:spcBef>
              <a:spcAft>
                <a:spcPts val="0"/>
              </a:spcAft>
              <a:buSzPts val="2550"/>
              <a:buChar char="⚫"/>
            </a:pPr>
            <a:r>
              <a:rPr lang="en-US" sz="3000"/>
              <a:t>Prevents the entrance of the natural ligand of that receptor </a:t>
            </a:r>
            <a:endParaRPr sz="3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rgbClr val="FF0000"/>
              </a:buClr>
              <a:buSzPts val="4200"/>
              <a:buFont typeface="Arial"/>
              <a:buNone/>
            </a:pPr>
            <a:r>
              <a:rPr b="1" lang="en-US" sz="4200">
                <a:solidFill>
                  <a:srgbClr val="FF0000"/>
                </a:solidFill>
                <a:latin typeface="Arial"/>
                <a:ea typeface="Arial"/>
                <a:cs typeface="Arial"/>
                <a:sym typeface="Arial"/>
              </a:rPr>
              <a:t>Based on this definition</a:t>
            </a:r>
            <a:endParaRPr b="1" sz="4200">
              <a:solidFill>
                <a:srgbClr val="FF0000"/>
              </a:solidFill>
              <a:latin typeface="Arial"/>
              <a:ea typeface="Arial"/>
              <a:cs typeface="Arial"/>
              <a:sym typeface="Arial"/>
            </a:endParaRPr>
          </a:p>
        </p:txBody>
      </p:sp>
      <p:sp>
        <p:nvSpPr>
          <p:cNvPr id="533" name="Google Shape;533;p59"/>
          <p:cNvSpPr txBox="1"/>
          <p:nvPr>
            <p:ph idx="1" type="body"/>
          </p:nvPr>
        </p:nvSpPr>
        <p:spPr>
          <a:xfrm>
            <a:off x="457200" y="21640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The chemical structure of receptor antagonist does not necessarily mimic the natural ligand structure;</a:t>
            </a:r>
            <a:endParaRPr/>
          </a:p>
        </p:txBody>
      </p:sp>
      <p:pic>
        <p:nvPicPr>
          <p:cNvPr id="534" name="Google Shape;534;p59"/>
          <p:cNvPicPr preferRelativeResize="0"/>
          <p:nvPr/>
        </p:nvPicPr>
        <p:blipFill rotWithShape="1">
          <a:blip r:embed="rId3">
            <a:alphaModFix/>
          </a:blip>
          <a:srcRect b="0" l="0" r="0" t="0"/>
          <a:stretch/>
        </p:blipFill>
        <p:spPr>
          <a:xfrm>
            <a:off x="748378" y="3352800"/>
            <a:ext cx="7983216" cy="29718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0"/>
          <p:cNvSpPr txBox="1"/>
          <p:nvPr>
            <p:ph type="title"/>
          </p:nvPr>
        </p:nvSpPr>
        <p:spPr>
          <a:xfrm>
            <a:off x="457200" y="533400"/>
            <a:ext cx="8229600" cy="2286000"/>
          </a:xfrm>
          <a:prstGeom prst="rect">
            <a:avLst/>
          </a:prstGeom>
          <a:noFill/>
          <a:ln>
            <a:noFill/>
          </a:ln>
        </p:spPr>
        <p:txBody>
          <a:bodyPr anchorCtr="0" anchor="b" bIns="0" lIns="0" spcFirstLastPara="1" rIns="0" wrap="square" tIns="45700">
            <a:noAutofit/>
          </a:bodyPr>
          <a:lstStyle/>
          <a:p>
            <a:pPr indent="0" lvl="0" marL="0" rtl="0" algn="just">
              <a:spcBef>
                <a:spcPts val="0"/>
              </a:spcBef>
              <a:spcAft>
                <a:spcPts val="0"/>
              </a:spcAft>
              <a:buClr>
                <a:srgbClr val="FF0000"/>
              </a:buClr>
              <a:buSzPts val="4200"/>
              <a:buFont typeface="Calibri"/>
              <a:buNone/>
            </a:pPr>
            <a:r>
              <a:rPr b="1" lang="en-US" sz="4200">
                <a:solidFill>
                  <a:srgbClr val="FF0000"/>
                </a:solidFill>
              </a:rPr>
              <a:t>Antagonist is generally bulkier, having extra binding groups compared to the natural ligand</a:t>
            </a:r>
            <a:endParaRPr b="1" sz="4200">
              <a:solidFill>
                <a:srgbClr val="FF0000"/>
              </a:solidFill>
            </a:endParaRPr>
          </a:p>
        </p:txBody>
      </p:sp>
      <p:sp>
        <p:nvSpPr>
          <p:cNvPr id="540" name="Google Shape;540;p60"/>
          <p:cNvSpPr/>
          <p:nvPr/>
        </p:nvSpPr>
        <p:spPr>
          <a:xfrm>
            <a:off x="3962400" y="2895600"/>
            <a:ext cx="685800" cy="1600200"/>
          </a:xfrm>
          <a:prstGeom prst="down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60"/>
          <p:cNvSpPr txBox="1"/>
          <p:nvPr/>
        </p:nvSpPr>
        <p:spPr>
          <a:xfrm>
            <a:off x="457200" y="4267200"/>
            <a:ext cx="8229600" cy="2286000"/>
          </a:xfrm>
          <a:prstGeom prst="rect">
            <a:avLst/>
          </a:prstGeom>
          <a:noFill/>
          <a:ln>
            <a:noFill/>
          </a:ln>
        </p:spPr>
        <p:txBody>
          <a:bodyPr anchorCtr="0" anchor="b" bIns="0" lIns="0" spcFirstLastPara="1" rIns="0" wrap="square" tIns="45700">
            <a:noAutofit/>
          </a:bodyPr>
          <a:lstStyle/>
          <a:p>
            <a:pPr indent="0" lvl="0" marL="0" marR="0" rtl="0" algn="just">
              <a:lnSpc>
                <a:spcPct val="100000"/>
              </a:lnSpc>
              <a:spcBef>
                <a:spcPts val="0"/>
              </a:spcBef>
              <a:spcAft>
                <a:spcPts val="0"/>
              </a:spcAft>
              <a:buClr>
                <a:srgbClr val="FF0000"/>
              </a:buClr>
              <a:buSzPts val="4200"/>
              <a:buFont typeface="Calibri"/>
              <a:buNone/>
            </a:pPr>
            <a:r>
              <a:rPr b="1" i="0" lang="en-US" sz="4200" u="none" cap="none" strike="noStrike">
                <a:solidFill>
                  <a:srgbClr val="FF0000"/>
                </a:solidFill>
                <a:latin typeface="Calibri"/>
                <a:ea typeface="Calibri"/>
                <a:cs typeface="Calibri"/>
                <a:sym typeface="Calibri"/>
              </a:rPr>
              <a:t>Different</a:t>
            </a:r>
            <a:r>
              <a:rPr b="1" i="0" lang="en-US" sz="4200" u="none" cap="none" strike="noStrike">
                <a:solidFill>
                  <a:srgbClr val="FF0000"/>
                </a:solidFill>
                <a:latin typeface="Calibri"/>
                <a:ea typeface="Calibri"/>
                <a:cs typeface="Calibri"/>
                <a:sym typeface="Calibri"/>
              </a:rPr>
              <a:t> binding mode, means no formation of the receptor active conformer…no response</a:t>
            </a:r>
            <a:endParaRPr b="1" i="0" sz="42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1"/>
          <p:cNvSpPr txBox="1"/>
          <p:nvPr/>
        </p:nvSpPr>
        <p:spPr>
          <a:xfrm>
            <a:off x="533400" y="2209800"/>
            <a:ext cx="7848600" cy="440120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3500">
                <a:solidFill>
                  <a:srgbClr val="FF6600"/>
                </a:solidFill>
                <a:latin typeface="Calibri"/>
                <a:ea typeface="Calibri"/>
                <a:cs typeface="Calibri"/>
                <a:sym typeface="Calibri"/>
              </a:rPr>
              <a:t>Clinical Effects</a:t>
            </a:r>
            <a:endParaRPr/>
          </a:p>
          <a:p>
            <a:pPr indent="-457200" lvl="0" marL="457200" marR="0" rtl="0" algn="l">
              <a:spcBef>
                <a:spcPts val="0"/>
              </a:spcBef>
              <a:spcAft>
                <a:spcPts val="0"/>
              </a:spcAft>
              <a:buNone/>
            </a:pPr>
            <a:r>
              <a:t/>
            </a:r>
            <a:endParaRPr b="1" sz="3500">
              <a:solidFill>
                <a:schemeClr val="dk2"/>
              </a:solidFill>
              <a:latin typeface="Calibri"/>
              <a:ea typeface="Calibri"/>
              <a:cs typeface="Calibri"/>
              <a:sym typeface="Calibri"/>
            </a:endParaRPr>
          </a:p>
          <a:p>
            <a:pPr indent="-457200" lvl="0" marL="457200" marR="0" rtl="0" algn="l">
              <a:spcBef>
                <a:spcPts val="0"/>
              </a:spcBef>
              <a:spcAft>
                <a:spcPts val="0"/>
              </a:spcAft>
              <a:buClr>
                <a:schemeClr val="dk2"/>
              </a:buClr>
              <a:buSzPts val="3500"/>
              <a:buFont typeface="Calibri"/>
              <a:buChar char="•"/>
            </a:pPr>
            <a:r>
              <a:rPr lang="en-US" sz="3500">
                <a:solidFill>
                  <a:schemeClr val="dk2"/>
                </a:solidFill>
                <a:latin typeface="Calibri"/>
                <a:ea typeface="Calibri"/>
                <a:cs typeface="Calibri"/>
                <a:sym typeface="Calibri"/>
              </a:rPr>
              <a:t>Decrease of saliva and gastric secretions</a:t>
            </a:r>
            <a:endParaRPr/>
          </a:p>
          <a:p>
            <a:pPr indent="-457200" lvl="0" marL="457200" marR="0" rtl="0" algn="l">
              <a:spcBef>
                <a:spcPts val="0"/>
              </a:spcBef>
              <a:spcAft>
                <a:spcPts val="0"/>
              </a:spcAft>
              <a:buClr>
                <a:schemeClr val="dk2"/>
              </a:buClr>
              <a:buSzPts val="3500"/>
              <a:buFont typeface="Calibri"/>
              <a:buChar char="•"/>
            </a:pPr>
            <a:r>
              <a:rPr lang="en-US" sz="3500">
                <a:solidFill>
                  <a:schemeClr val="dk2"/>
                </a:solidFill>
                <a:latin typeface="Calibri"/>
                <a:ea typeface="Calibri"/>
                <a:cs typeface="Calibri"/>
                <a:sym typeface="Calibri"/>
              </a:rPr>
              <a:t>Relaxation of smooth muscle </a:t>
            </a:r>
            <a:endParaRPr/>
          </a:p>
          <a:p>
            <a:pPr indent="-457200" lvl="0" marL="457200" marR="0" rtl="0" algn="l">
              <a:spcBef>
                <a:spcPts val="0"/>
              </a:spcBef>
              <a:spcAft>
                <a:spcPts val="0"/>
              </a:spcAft>
              <a:buClr>
                <a:schemeClr val="dk2"/>
              </a:buClr>
              <a:buSzPts val="3500"/>
              <a:buFont typeface="Calibri"/>
              <a:buChar char="•"/>
            </a:pPr>
            <a:r>
              <a:rPr lang="en-US" sz="3500">
                <a:solidFill>
                  <a:schemeClr val="dk2"/>
                </a:solidFill>
                <a:latin typeface="Calibri"/>
                <a:ea typeface="Calibri"/>
                <a:cs typeface="Calibri"/>
                <a:sym typeface="Calibri"/>
              </a:rPr>
              <a:t>Decrease in motility of GIT and urinary tract</a:t>
            </a:r>
            <a:endParaRPr/>
          </a:p>
          <a:p>
            <a:pPr indent="-457200" lvl="0" marL="457200" marR="0" rtl="0" algn="l">
              <a:spcBef>
                <a:spcPts val="0"/>
              </a:spcBef>
              <a:spcAft>
                <a:spcPts val="0"/>
              </a:spcAft>
              <a:buClr>
                <a:schemeClr val="dk2"/>
              </a:buClr>
              <a:buSzPts val="3500"/>
              <a:buFont typeface="Calibri"/>
              <a:buChar char="•"/>
            </a:pPr>
            <a:r>
              <a:rPr lang="en-US" sz="3500">
                <a:solidFill>
                  <a:schemeClr val="dk2"/>
                </a:solidFill>
                <a:latin typeface="Calibri"/>
                <a:ea typeface="Calibri"/>
                <a:cs typeface="Calibri"/>
                <a:sym typeface="Calibri"/>
              </a:rPr>
              <a:t>Dilation of pupils</a:t>
            </a:r>
            <a:endParaRPr/>
          </a:p>
        </p:txBody>
      </p:sp>
      <p:sp>
        <p:nvSpPr>
          <p:cNvPr id="547" name="Google Shape;547;p61"/>
          <p:cNvSpPr txBox="1"/>
          <p:nvPr/>
        </p:nvSpPr>
        <p:spPr>
          <a:xfrm>
            <a:off x="457200" y="704088"/>
            <a:ext cx="8229600" cy="11430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FF0000"/>
              </a:buClr>
              <a:buSzPts val="5400"/>
              <a:buFont typeface="Calibri"/>
              <a:buNone/>
            </a:pPr>
            <a:r>
              <a:rPr b="1" lang="en-US" sz="5400">
                <a:solidFill>
                  <a:srgbClr val="FF0000"/>
                </a:solidFill>
                <a:latin typeface="Calibri"/>
                <a:ea typeface="Calibri"/>
                <a:cs typeface="Calibri"/>
                <a:sym typeface="Calibri"/>
              </a:rPr>
              <a:t>Muscarinic</a:t>
            </a:r>
            <a:r>
              <a:rPr b="1" i="0" lang="en-US" sz="5400" u="none" cap="none" strike="noStrike">
                <a:solidFill>
                  <a:srgbClr val="FF0000"/>
                </a:solidFill>
                <a:latin typeface="Calibri"/>
                <a:ea typeface="Calibri"/>
                <a:cs typeface="Calibri"/>
                <a:sym typeface="Calibri"/>
              </a:rPr>
              <a:t> Antagonists</a:t>
            </a:r>
            <a:endParaRPr b="0" i="0" sz="5000" u="none" cap="none" strike="noStrike">
              <a:solidFill>
                <a:schemeClr val="dk2"/>
              </a:solidFill>
              <a:latin typeface="Calibri"/>
              <a:ea typeface="Calibri"/>
              <a:cs typeface="Calibri"/>
              <a:sym typeface="Calibri"/>
            </a:endParaRPr>
          </a:p>
        </p:txBody>
      </p:sp>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2"/>
          <p:cNvSpPr txBox="1"/>
          <p:nvPr/>
        </p:nvSpPr>
        <p:spPr>
          <a:xfrm>
            <a:off x="381000" y="2004804"/>
            <a:ext cx="7301551" cy="3862596"/>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3500">
                <a:solidFill>
                  <a:srgbClr val="FF6600"/>
                </a:solidFill>
                <a:latin typeface="Calibri"/>
                <a:ea typeface="Calibri"/>
                <a:cs typeface="Calibri"/>
                <a:sym typeface="Calibri"/>
              </a:rPr>
              <a:t>Uses</a:t>
            </a:r>
            <a:endParaRPr b="1" sz="3500">
              <a:solidFill>
                <a:schemeClr val="dk2"/>
              </a:solidFill>
              <a:latin typeface="Calibri"/>
              <a:ea typeface="Calibri"/>
              <a:cs typeface="Calibri"/>
              <a:sym typeface="Calibri"/>
            </a:endParaRPr>
          </a:p>
          <a:p>
            <a:pPr indent="-457200" lvl="0" marL="457200" marR="0" rtl="0" algn="l">
              <a:spcBef>
                <a:spcPts val="0"/>
              </a:spcBef>
              <a:spcAft>
                <a:spcPts val="0"/>
              </a:spcAft>
              <a:buClr>
                <a:schemeClr val="dk2"/>
              </a:buClr>
              <a:buSzPts val="3500"/>
              <a:buFont typeface="Calibri"/>
              <a:buChar char="•"/>
            </a:pPr>
            <a:r>
              <a:rPr b="1" lang="en-US" sz="3500">
                <a:solidFill>
                  <a:schemeClr val="dk2"/>
                </a:solidFill>
                <a:latin typeface="Calibri"/>
                <a:ea typeface="Calibri"/>
                <a:cs typeface="Calibri"/>
                <a:sym typeface="Calibri"/>
              </a:rPr>
              <a:t>Shutting down digestion for surgery</a:t>
            </a:r>
            <a:endParaRPr/>
          </a:p>
          <a:p>
            <a:pPr indent="-457200" lvl="0" marL="457200" marR="0" rtl="0" algn="l">
              <a:spcBef>
                <a:spcPts val="0"/>
              </a:spcBef>
              <a:spcAft>
                <a:spcPts val="0"/>
              </a:spcAft>
              <a:buClr>
                <a:schemeClr val="dk2"/>
              </a:buClr>
              <a:buSzPts val="3500"/>
              <a:buFont typeface="Calibri"/>
              <a:buChar char="•"/>
            </a:pPr>
            <a:r>
              <a:rPr b="1" lang="en-US" sz="3500">
                <a:solidFill>
                  <a:schemeClr val="dk2"/>
                </a:solidFill>
                <a:latin typeface="Calibri"/>
                <a:ea typeface="Calibri"/>
                <a:cs typeface="Calibri"/>
                <a:sym typeface="Calibri"/>
              </a:rPr>
              <a:t>Ophthalmic examinations</a:t>
            </a:r>
            <a:endParaRPr/>
          </a:p>
          <a:p>
            <a:pPr indent="-457200" lvl="0" marL="457200" marR="0" rtl="0" algn="l">
              <a:spcBef>
                <a:spcPts val="0"/>
              </a:spcBef>
              <a:spcAft>
                <a:spcPts val="0"/>
              </a:spcAft>
              <a:buClr>
                <a:schemeClr val="dk2"/>
              </a:buClr>
              <a:buSzPts val="3500"/>
              <a:buFont typeface="Calibri"/>
              <a:buChar char="•"/>
            </a:pPr>
            <a:r>
              <a:rPr b="1" lang="en-US" sz="3500">
                <a:solidFill>
                  <a:schemeClr val="dk2"/>
                </a:solidFill>
                <a:latin typeface="Calibri"/>
                <a:ea typeface="Calibri"/>
                <a:cs typeface="Calibri"/>
                <a:sym typeface="Calibri"/>
              </a:rPr>
              <a:t>Relief of peptic ulcers</a:t>
            </a:r>
            <a:endParaRPr/>
          </a:p>
          <a:p>
            <a:pPr indent="-457200" lvl="0" marL="457200" marR="0" rtl="0" algn="l">
              <a:spcBef>
                <a:spcPts val="0"/>
              </a:spcBef>
              <a:spcAft>
                <a:spcPts val="0"/>
              </a:spcAft>
              <a:buClr>
                <a:schemeClr val="dk2"/>
              </a:buClr>
              <a:buSzPts val="3500"/>
              <a:buFont typeface="Calibri"/>
              <a:buChar char="•"/>
            </a:pPr>
            <a:r>
              <a:rPr b="1" lang="en-US" sz="3500">
                <a:solidFill>
                  <a:schemeClr val="dk2"/>
                </a:solidFill>
                <a:latin typeface="Calibri"/>
                <a:ea typeface="Calibri"/>
                <a:cs typeface="Calibri"/>
                <a:sym typeface="Calibri"/>
              </a:rPr>
              <a:t>Treatment of Parkinson’s Disease</a:t>
            </a:r>
            <a:endParaRPr/>
          </a:p>
          <a:p>
            <a:pPr indent="-457200" lvl="0" marL="457200" marR="0" rtl="0" algn="l">
              <a:spcBef>
                <a:spcPts val="0"/>
              </a:spcBef>
              <a:spcAft>
                <a:spcPts val="0"/>
              </a:spcAft>
              <a:buClr>
                <a:schemeClr val="dk2"/>
              </a:buClr>
              <a:buSzPts val="3500"/>
              <a:buFont typeface="Calibri"/>
              <a:buChar char="•"/>
            </a:pPr>
            <a:r>
              <a:rPr b="1" lang="en-US" sz="3500">
                <a:solidFill>
                  <a:schemeClr val="dk2"/>
                </a:solidFill>
                <a:latin typeface="Calibri"/>
                <a:ea typeface="Calibri"/>
                <a:cs typeface="Calibri"/>
                <a:sym typeface="Calibri"/>
              </a:rPr>
              <a:t>Anticholinesterase poisoning</a:t>
            </a:r>
            <a:endParaRPr/>
          </a:p>
          <a:p>
            <a:pPr indent="-457200" lvl="0" marL="457200" marR="0" rtl="0" algn="l">
              <a:spcBef>
                <a:spcPts val="0"/>
              </a:spcBef>
              <a:spcAft>
                <a:spcPts val="0"/>
              </a:spcAft>
              <a:buClr>
                <a:schemeClr val="dk2"/>
              </a:buClr>
              <a:buSzPts val="3500"/>
              <a:buFont typeface="Calibri"/>
              <a:buChar char="•"/>
            </a:pPr>
            <a:r>
              <a:rPr b="1" lang="en-US" sz="3500">
                <a:solidFill>
                  <a:schemeClr val="dk2"/>
                </a:solidFill>
                <a:latin typeface="Calibri"/>
                <a:ea typeface="Calibri"/>
                <a:cs typeface="Calibri"/>
                <a:sym typeface="Calibri"/>
              </a:rPr>
              <a:t>Motion sickness</a:t>
            </a:r>
            <a:endParaRPr/>
          </a:p>
        </p:txBody>
      </p:sp>
      <p:sp>
        <p:nvSpPr>
          <p:cNvPr id="553" name="Google Shape;553;p62"/>
          <p:cNvSpPr txBox="1"/>
          <p:nvPr/>
        </p:nvSpPr>
        <p:spPr>
          <a:xfrm>
            <a:off x="457200" y="704088"/>
            <a:ext cx="8229600" cy="11430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5400">
                <a:solidFill>
                  <a:srgbClr val="FF0000"/>
                </a:solidFill>
                <a:latin typeface="Calibri"/>
                <a:ea typeface="Calibri"/>
                <a:cs typeface="Calibri"/>
                <a:sym typeface="Calibri"/>
              </a:rPr>
              <a:t>Muscarinic </a:t>
            </a:r>
            <a:r>
              <a:rPr b="1" i="0" lang="en-US" sz="5400" u="none" cap="none" strike="noStrike">
                <a:solidFill>
                  <a:srgbClr val="FF0000"/>
                </a:solidFill>
                <a:latin typeface="Calibri"/>
                <a:ea typeface="Calibri"/>
                <a:cs typeface="Calibri"/>
                <a:sym typeface="Calibri"/>
              </a:rPr>
              <a:t>Antagonists</a:t>
            </a:r>
            <a:endParaRPr b="0" i="0" sz="5000" u="none" cap="none" strike="noStrike">
              <a:solidFill>
                <a:schemeClr val="dk2"/>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3"/>
          <p:cNvSpPr txBox="1"/>
          <p:nvPr>
            <p:ph idx="1" type="body"/>
          </p:nvPr>
        </p:nvSpPr>
        <p:spPr>
          <a:xfrm>
            <a:off x="457200" y="2087880"/>
            <a:ext cx="8229600" cy="4389120"/>
          </a:xfrm>
          <a:prstGeom prst="rect">
            <a:avLst/>
          </a:prstGeom>
          <a:noFill/>
          <a:ln>
            <a:noFill/>
          </a:ln>
        </p:spPr>
        <p:txBody>
          <a:bodyPr anchorCtr="0" anchor="t" bIns="45700" lIns="91425" spcFirstLastPara="1" rIns="91425" wrap="square" tIns="45700">
            <a:normAutofit fontScale="92500" lnSpcReduction="20000"/>
          </a:bodyPr>
          <a:lstStyle/>
          <a:p>
            <a:pPr indent="-274350" lvl="0" marL="274320" rtl="0" algn="l">
              <a:spcBef>
                <a:spcPts val="0"/>
              </a:spcBef>
              <a:spcAft>
                <a:spcPts val="0"/>
              </a:spcAft>
              <a:buSzPct val="95000"/>
              <a:buChar char="⚫"/>
            </a:pPr>
            <a:r>
              <a:rPr b="1" lang="en-US" sz="3500">
                <a:latin typeface="Calibri"/>
                <a:ea typeface="Calibri"/>
                <a:cs typeface="Calibri"/>
                <a:sym typeface="Calibri"/>
              </a:rPr>
              <a:t>Normally used as muscle relaxant.</a:t>
            </a:r>
            <a:endParaRPr/>
          </a:p>
          <a:p>
            <a:pPr indent="-79047" lvl="0" marL="274320" rtl="0" algn="l">
              <a:spcBef>
                <a:spcPts val="647"/>
              </a:spcBef>
              <a:spcAft>
                <a:spcPts val="0"/>
              </a:spcAft>
              <a:buSzPct val="95000"/>
              <a:buNone/>
            </a:pPr>
            <a:r>
              <a:t/>
            </a:r>
            <a:endParaRPr sz="3500">
              <a:latin typeface="Calibri"/>
              <a:ea typeface="Calibri"/>
              <a:cs typeface="Calibri"/>
              <a:sym typeface="Calibri"/>
            </a:endParaRPr>
          </a:p>
          <a:p>
            <a:pPr indent="-274350" lvl="0" marL="274320" rtl="0" algn="l">
              <a:spcBef>
                <a:spcPts val="647"/>
              </a:spcBef>
              <a:spcAft>
                <a:spcPts val="0"/>
              </a:spcAft>
              <a:buSzPct val="95000"/>
              <a:buChar char="⚫"/>
            </a:pPr>
            <a:r>
              <a:rPr b="1" lang="en-US" sz="3500">
                <a:latin typeface="Calibri"/>
                <a:ea typeface="Calibri"/>
                <a:cs typeface="Calibri"/>
                <a:sym typeface="Calibri"/>
              </a:rPr>
              <a:t>Clinical uses:</a:t>
            </a:r>
            <a:endParaRPr/>
          </a:p>
          <a:p>
            <a:pPr indent="-274320" lvl="0" marL="274320" rtl="0" algn="l">
              <a:spcBef>
                <a:spcPts val="647"/>
              </a:spcBef>
              <a:spcAft>
                <a:spcPts val="0"/>
              </a:spcAft>
              <a:buSzPct val="95000"/>
              <a:buNone/>
            </a:pPr>
            <a:r>
              <a:t/>
            </a:r>
            <a:endParaRPr sz="3500">
              <a:latin typeface="Calibri"/>
              <a:ea typeface="Calibri"/>
              <a:cs typeface="Calibri"/>
              <a:sym typeface="Calibri"/>
            </a:endParaRPr>
          </a:p>
          <a:p>
            <a:pPr indent="-457227" lvl="1" marL="822960" rtl="0" algn="l">
              <a:spcBef>
                <a:spcPts val="647"/>
              </a:spcBef>
              <a:spcAft>
                <a:spcPts val="0"/>
              </a:spcAft>
              <a:buSzPct val="85000"/>
              <a:buFont typeface="Calibri"/>
              <a:buChar char="•"/>
            </a:pPr>
            <a:r>
              <a:rPr b="1" lang="en-US" sz="3500">
                <a:solidFill>
                  <a:schemeClr val="dk2"/>
                </a:solidFill>
                <a:latin typeface="Calibri"/>
                <a:ea typeface="Calibri"/>
                <a:cs typeface="Calibri"/>
                <a:sym typeface="Calibri"/>
              </a:rPr>
              <a:t>Neuromuscular blocker for surgical operations</a:t>
            </a:r>
            <a:endParaRPr/>
          </a:p>
          <a:p>
            <a:pPr indent="-457227" lvl="1" marL="822960" rtl="0" algn="l">
              <a:spcBef>
                <a:spcPts val="647"/>
              </a:spcBef>
              <a:spcAft>
                <a:spcPts val="0"/>
              </a:spcAft>
              <a:buSzPct val="85000"/>
              <a:buFont typeface="Calibri"/>
              <a:buChar char="•"/>
            </a:pPr>
            <a:r>
              <a:rPr b="1" lang="en-US" sz="3500">
                <a:solidFill>
                  <a:schemeClr val="dk2"/>
                </a:solidFill>
                <a:latin typeface="Calibri"/>
                <a:ea typeface="Calibri"/>
                <a:cs typeface="Calibri"/>
                <a:sym typeface="Calibri"/>
              </a:rPr>
              <a:t>Permits lower and safer levels of general anaesthetic</a:t>
            </a:r>
            <a:endParaRPr/>
          </a:p>
          <a:p>
            <a:pPr indent="-246888" lvl="1" marL="640080" rtl="0" algn="l">
              <a:spcBef>
                <a:spcPts val="444"/>
              </a:spcBef>
              <a:spcAft>
                <a:spcPts val="0"/>
              </a:spcAft>
              <a:buSzPct val="85000"/>
              <a:buNone/>
            </a:pPr>
            <a:r>
              <a:rPr lang="en-US">
                <a:latin typeface="Calibri"/>
                <a:ea typeface="Calibri"/>
                <a:cs typeface="Calibri"/>
                <a:sym typeface="Calibri"/>
              </a:rPr>
              <a:t> </a:t>
            </a:r>
            <a:endParaRPr>
              <a:latin typeface="Calibri"/>
              <a:ea typeface="Calibri"/>
              <a:cs typeface="Calibri"/>
              <a:sym typeface="Calibri"/>
            </a:endParaRPr>
          </a:p>
        </p:txBody>
      </p:sp>
      <p:sp>
        <p:nvSpPr>
          <p:cNvPr id="559" name="Google Shape;559;p63"/>
          <p:cNvSpPr txBox="1"/>
          <p:nvPr/>
        </p:nvSpPr>
        <p:spPr>
          <a:xfrm>
            <a:off x="457200" y="704088"/>
            <a:ext cx="8229600" cy="11430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5400">
                <a:solidFill>
                  <a:srgbClr val="FF0000"/>
                </a:solidFill>
                <a:latin typeface="Calibri"/>
                <a:ea typeface="Calibri"/>
                <a:cs typeface="Calibri"/>
                <a:sym typeface="Calibri"/>
              </a:rPr>
              <a:t>Nicotinic </a:t>
            </a:r>
            <a:r>
              <a:rPr b="1" i="0" lang="en-US" sz="5400" u="none" cap="none" strike="noStrike">
                <a:solidFill>
                  <a:srgbClr val="FF0000"/>
                </a:solidFill>
                <a:latin typeface="Calibri"/>
                <a:ea typeface="Calibri"/>
                <a:cs typeface="Calibri"/>
                <a:sym typeface="Calibri"/>
              </a:rPr>
              <a:t>Antagonists</a:t>
            </a:r>
            <a:endParaRPr b="0" i="0" sz="5000" u="none" cap="none" strike="noStrike">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64"/>
          <p:cNvSpPr txBox="1"/>
          <p:nvPr/>
        </p:nvSpPr>
        <p:spPr>
          <a:xfrm>
            <a:off x="685800" y="2738437"/>
            <a:ext cx="16626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6600"/>
                </a:solidFill>
                <a:latin typeface="Times"/>
                <a:ea typeface="Times"/>
                <a:cs typeface="Times"/>
                <a:sym typeface="Times"/>
              </a:rPr>
              <a:t>Atropine</a:t>
            </a:r>
            <a:endParaRPr b="1" sz="2800">
              <a:solidFill>
                <a:schemeClr val="dk2"/>
              </a:solidFill>
              <a:latin typeface="Times"/>
              <a:ea typeface="Times"/>
              <a:cs typeface="Times"/>
              <a:sym typeface="Times"/>
            </a:endParaRPr>
          </a:p>
        </p:txBody>
      </p:sp>
      <p:sp>
        <p:nvSpPr>
          <p:cNvPr id="565" name="Google Shape;565;p64"/>
          <p:cNvSpPr txBox="1"/>
          <p:nvPr/>
        </p:nvSpPr>
        <p:spPr>
          <a:xfrm>
            <a:off x="1066800" y="3898880"/>
            <a:ext cx="7162800" cy="258532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1800"/>
              <a:buFont typeface="Constantia"/>
              <a:buChar char="•"/>
            </a:pPr>
            <a:r>
              <a:rPr lang="en-US" sz="1800">
                <a:solidFill>
                  <a:schemeClr val="dk1"/>
                </a:solidFill>
                <a:latin typeface="Constantia"/>
                <a:ea typeface="Constantia"/>
                <a:cs typeface="Constantia"/>
                <a:sym typeface="Constantia"/>
              </a:rPr>
              <a:t>Racemic form of hyoscyamine </a:t>
            </a:r>
            <a:endParaRPr/>
          </a:p>
          <a:p>
            <a:pPr indent="-457200" lvl="0" marL="457200" marR="0" rtl="0" algn="l">
              <a:spcBef>
                <a:spcPts val="0"/>
              </a:spcBef>
              <a:spcAft>
                <a:spcPts val="0"/>
              </a:spcAft>
              <a:buClr>
                <a:schemeClr val="dk1"/>
              </a:buClr>
              <a:buSzPts val="1800"/>
              <a:buFont typeface="Constantia"/>
              <a:buChar char="•"/>
            </a:pPr>
            <a:r>
              <a:rPr lang="en-US" sz="1800">
                <a:solidFill>
                  <a:schemeClr val="dk1"/>
                </a:solidFill>
                <a:latin typeface="Constantia"/>
                <a:ea typeface="Constantia"/>
                <a:cs typeface="Constantia"/>
                <a:sym typeface="Constantia"/>
              </a:rPr>
              <a:t>Source -  roots of belladonna</a:t>
            </a:r>
            <a:endParaRPr sz="1800">
              <a:solidFill>
                <a:schemeClr val="dk1"/>
              </a:solidFill>
              <a:latin typeface="Constantia"/>
              <a:ea typeface="Constantia"/>
              <a:cs typeface="Constantia"/>
              <a:sym typeface="Constantia"/>
            </a:endParaRPr>
          </a:p>
          <a:p>
            <a:pPr indent="-457200" lvl="0" marL="457200" marR="0" rtl="0" algn="l">
              <a:spcBef>
                <a:spcPts val="0"/>
              </a:spcBef>
              <a:spcAft>
                <a:spcPts val="0"/>
              </a:spcAft>
              <a:buClr>
                <a:schemeClr val="dk1"/>
              </a:buClr>
              <a:buSzPts val="1800"/>
              <a:buFont typeface="Constantia"/>
              <a:buChar char="•"/>
            </a:pPr>
            <a:r>
              <a:rPr lang="en-US" sz="1800">
                <a:solidFill>
                  <a:schemeClr val="dk1"/>
                </a:solidFill>
                <a:latin typeface="Constantia"/>
                <a:ea typeface="Constantia"/>
                <a:cs typeface="Constantia"/>
                <a:sym typeface="Constantia"/>
              </a:rPr>
              <a:t>Used as a poison</a:t>
            </a:r>
            <a:endParaRPr/>
          </a:p>
          <a:p>
            <a:pPr indent="-457200" lvl="0" marL="457200" marR="0" rtl="0" algn="l">
              <a:spcBef>
                <a:spcPts val="0"/>
              </a:spcBef>
              <a:spcAft>
                <a:spcPts val="0"/>
              </a:spcAft>
              <a:buClr>
                <a:schemeClr val="dk1"/>
              </a:buClr>
              <a:buSzPts val="1800"/>
              <a:buFont typeface="Constantia"/>
              <a:buChar char="•"/>
            </a:pPr>
            <a:r>
              <a:rPr lang="en-US" sz="1800">
                <a:solidFill>
                  <a:schemeClr val="dk1"/>
                </a:solidFill>
                <a:latin typeface="Constantia"/>
                <a:ea typeface="Constantia"/>
                <a:cs typeface="Constantia"/>
                <a:sym typeface="Constantia"/>
              </a:rPr>
              <a:t>Used as a medicine  						decreases GIT motility 					antidote for Anticholinesterase poisoning			dilation of eye pupils</a:t>
            </a:r>
            <a:endParaRPr/>
          </a:p>
          <a:p>
            <a:pPr indent="-457200" lvl="0" marL="457200" marR="0" rtl="0" algn="l">
              <a:spcBef>
                <a:spcPts val="0"/>
              </a:spcBef>
              <a:spcAft>
                <a:spcPts val="0"/>
              </a:spcAft>
              <a:buClr>
                <a:schemeClr val="dk1"/>
              </a:buClr>
              <a:buSzPts val="1800"/>
              <a:buFont typeface="Constantia"/>
              <a:buChar char="•"/>
            </a:pPr>
            <a:r>
              <a:rPr lang="en-US" sz="1800">
                <a:solidFill>
                  <a:schemeClr val="dk1"/>
                </a:solidFill>
                <a:latin typeface="Constantia"/>
                <a:ea typeface="Constantia"/>
                <a:cs typeface="Constantia"/>
                <a:sym typeface="Constantia"/>
              </a:rPr>
              <a:t>CNS side effects – hallucinations</a:t>
            </a:r>
            <a:endParaRPr/>
          </a:p>
          <a:p>
            <a:pPr indent="-457200" lvl="2" marL="457200" marR="0" rtl="0" algn="l">
              <a:spcBef>
                <a:spcPts val="0"/>
              </a:spcBef>
              <a:spcAft>
                <a:spcPts val="0"/>
              </a:spcAft>
              <a:buClr>
                <a:schemeClr val="dk1"/>
              </a:buClr>
              <a:buSzPts val="1800"/>
              <a:buFont typeface="Constantia"/>
              <a:buChar char="•"/>
            </a:pPr>
            <a:r>
              <a:rPr b="0" i="0" lang="en-US" sz="1800" u="none" cap="none" strike="noStrike">
                <a:solidFill>
                  <a:schemeClr val="dk1"/>
                </a:solidFill>
                <a:latin typeface="Constantia"/>
                <a:ea typeface="Constantia"/>
                <a:cs typeface="Constantia"/>
                <a:sym typeface="Constantia"/>
              </a:rPr>
              <a:t>Common side effects: urinary retention and blurred vision.</a:t>
            </a:r>
            <a:endParaRPr b="0" i="0" sz="1800" u="none" cap="none" strike="noStrike">
              <a:solidFill>
                <a:schemeClr val="dk1"/>
              </a:solidFill>
              <a:latin typeface="Constantia"/>
              <a:ea typeface="Constantia"/>
              <a:cs typeface="Constantia"/>
              <a:sym typeface="Constantia"/>
            </a:endParaRPr>
          </a:p>
        </p:txBody>
      </p:sp>
      <p:grpSp>
        <p:nvGrpSpPr>
          <p:cNvPr id="566" name="Google Shape;566;p64"/>
          <p:cNvGrpSpPr/>
          <p:nvPr/>
        </p:nvGrpSpPr>
        <p:grpSpPr>
          <a:xfrm>
            <a:off x="6183776" y="2340238"/>
            <a:ext cx="3722688" cy="1211263"/>
            <a:chOff x="3024" y="869"/>
            <a:chExt cx="2345" cy="763"/>
          </a:xfrm>
        </p:grpSpPr>
        <p:sp>
          <p:nvSpPr>
            <p:cNvPr id="567" name="Google Shape;567;p64"/>
            <p:cNvSpPr/>
            <p:nvPr/>
          </p:nvSpPr>
          <p:spPr>
            <a:xfrm>
              <a:off x="4073" y="869"/>
              <a:ext cx="1296" cy="4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0000"/>
                  </a:solidFill>
                  <a:latin typeface="Times"/>
                  <a:ea typeface="Times"/>
                  <a:cs typeface="Times"/>
                  <a:sym typeface="Times"/>
                </a:rPr>
                <a:t>easily racemized</a:t>
              </a:r>
              <a:endParaRPr sz="2000">
                <a:solidFill>
                  <a:srgbClr val="000000"/>
                </a:solidFill>
                <a:latin typeface="Times"/>
                <a:ea typeface="Times"/>
                <a:cs typeface="Times"/>
                <a:sym typeface="Times"/>
              </a:endParaRPr>
            </a:p>
          </p:txBody>
        </p:sp>
        <p:cxnSp>
          <p:nvCxnSpPr>
            <p:cNvPr id="568" name="Google Shape;568;p64"/>
            <p:cNvCxnSpPr/>
            <p:nvPr/>
          </p:nvCxnSpPr>
          <p:spPr>
            <a:xfrm flipH="1">
              <a:off x="3024" y="1104"/>
              <a:ext cx="1104" cy="528"/>
            </a:xfrm>
            <a:prstGeom prst="straightConnector1">
              <a:avLst/>
            </a:prstGeom>
            <a:noFill/>
            <a:ln cap="flat" cmpd="sng" w="28575">
              <a:solidFill>
                <a:srgbClr val="FF0000"/>
              </a:solidFill>
              <a:prstDash val="dot"/>
              <a:round/>
              <a:headEnd len="med" w="med" type="none"/>
              <a:tailEnd len="med" w="med" type="triangle"/>
            </a:ln>
          </p:spPr>
        </p:cxnSp>
      </p:grpSp>
      <p:sp>
        <p:nvSpPr>
          <p:cNvPr id="569" name="Google Shape;569;p64"/>
          <p:cNvSpPr txBox="1"/>
          <p:nvPr/>
        </p:nvSpPr>
        <p:spPr>
          <a:xfrm>
            <a:off x="1592940" y="990600"/>
            <a:ext cx="595086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0000"/>
                </a:solidFill>
                <a:latin typeface="Arial"/>
                <a:ea typeface="Arial"/>
                <a:cs typeface="Arial"/>
                <a:sym typeface="Arial"/>
              </a:rPr>
              <a:t>Muscarinic Antagonists</a:t>
            </a:r>
            <a:endParaRPr sz="4000">
              <a:solidFill>
                <a:schemeClr val="dk1"/>
              </a:solidFill>
              <a:latin typeface="Arial"/>
              <a:ea typeface="Arial"/>
              <a:cs typeface="Arial"/>
              <a:sym typeface="Arial"/>
            </a:endParaRPr>
          </a:p>
        </p:txBody>
      </p:sp>
      <p:pic>
        <p:nvPicPr>
          <p:cNvPr id="570" name="Google Shape;570;p64"/>
          <p:cNvPicPr preferRelativeResize="0"/>
          <p:nvPr/>
        </p:nvPicPr>
        <p:blipFill rotWithShape="1">
          <a:blip r:embed="rId3">
            <a:alphaModFix/>
          </a:blip>
          <a:srcRect b="0" l="0" r="0" t="0"/>
          <a:stretch/>
        </p:blipFill>
        <p:spPr>
          <a:xfrm>
            <a:off x="4357687" y="2236787"/>
            <a:ext cx="2881313" cy="2182813"/>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par>
                                <p:cTn fill="hold" nodeType="withEffect" presetClass="entr" presetID="1" presetSubtype="0">
                                  <p:stCondLst>
                                    <p:cond delay="0"/>
                                  </p:stCondLst>
                                  <p:childTnLst>
                                    <p:set>
                                      <p:cBhvr>
                                        <p:cTn dur="1" fill="hold">
                                          <p:stCondLst>
                                            <p:cond delay="0"/>
                                          </p:stCondLst>
                                        </p:cTn>
                                        <p:tgtEl>
                                          <p:spTgt spid="5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type="title"/>
          </p:nvPr>
        </p:nvSpPr>
        <p:spPr>
          <a:xfrm>
            <a:off x="457200" y="500063"/>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Motor nerves</a:t>
            </a:r>
            <a:endParaRPr/>
          </a:p>
        </p:txBody>
      </p:sp>
      <p:pic>
        <p:nvPicPr>
          <p:cNvPr id="146" name="Google Shape;146;p20"/>
          <p:cNvPicPr preferRelativeResize="0"/>
          <p:nvPr>
            <p:ph idx="1" type="body"/>
          </p:nvPr>
        </p:nvPicPr>
        <p:blipFill rotWithShape="1">
          <a:blip r:embed="rId3">
            <a:alphaModFix/>
          </a:blip>
          <a:srcRect b="0" l="0" r="0" t="0"/>
          <a:stretch/>
        </p:blipFill>
        <p:spPr>
          <a:xfrm>
            <a:off x="4810125" y="1568164"/>
            <a:ext cx="3648075" cy="4527836"/>
          </a:xfrm>
          <a:prstGeom prst="rect">
            <a:avLst/>
          </a:prstGeom>
          <a:noFill/>
          <a:ln>
            <a:noFill/>
          </a:ln>
        </p:spPr>
      </p:pic>
      <p:sp>
        <p:nvSpPr>
          <p:cNvPr id="147" name="Google Shape;147;p20"/>
          <p:cNvSpPr txBox="1"/>
          <p:nvPr/>
        </p:nvSpPr>
        <p:spPr>
          <a:xfrm>
            <a:off x="428625" y="2000250"/>
            <a:ext cx="4257675" cy="3686175"/>
          </a:xfrm>
          <a:prstGeom prst="rect">
            <a:avLst/>
          </a:prstGeom>
          <a:noFill/>
          <a:ln>
            <a:noFill/>
          </a:ln>
        </p:spPr>
        <p:txBody>
          <a:bodyPr anchorCtr="0" anchor="t" bIns="45700" lIns="91425" spcFirstLastPara="1" rIns="91425" wrap="square" tIns="45700">
            <a:normAutofit/>
          </a:bodyPr>
          <a:lstStyle/>
          <a:p>
            <a:pPr indent="-274320" lvl="0" marL="274320" marR="0" rtl="0" algn="l">
              <a:spcBef>
                <a:spcPts val="0"/>
              </a:spcBef>
              <a:spcAft>
                <a:spcPts val="0"/>
              </a:spcAft>
              <a:buClr>
                <a:schemeClr val="accent3"/>
              </a:buClr>
              <a:buSzPts val="2470"/>
              <a:buFont typeface="Noto Sans Symbols"/>
              <a:buChar char="⚫"/>
            </a:pPr>
            <a:r>
              <a:rPr lang="en-US" sz="2600">
                <a:solidFill>
                  <a:schemeClr val="dk1"/>
                </a:solidFill>
                <a:latin typeface="Constantia"/>
                <a:ea typeface="Constantia"/>
                <a:cs typeface="Constantia"/>
                <a:sym typeface="Constantia"/>
              </a:rPr>
              <a:t>Without motor nerves: </a:t>
            </a:r>
            <a:endParaRPr/>
          </a:p>
          <a:p>
            <a:pPr indent="-274320" lvl="0" marL="274320" marR="0" rtl="0" algn="l">
              <a:spcBef>
                <a:spcPts val="520"/>
              </a:spcBef>
              <a:spcAft>
                <a:spcPts val="0"/>
              </a:spcAft>
              <a:buClr>
                <a:schemeClr val="accent3"/>
              </a:buClr>
              <a:buSzPts val="2470"/>
              <a:buFont typeface="Noto Sans Symbols"/>
              <a:buNone/>
            </a:pPr>
            <a:r>
              <a:t/>
            </a:r>
            <a:endParaRPr sz="2600">
              <a:solidFill>
                <a:schemeClr val="dk1"/>
              </a:solidFill>
              <a:latin typeface="Constantia"/>
              <a:ea typeface="Constantia"/>
              <a:cs typeface="Constantia"/>
              <a:sym typeface="Constantia"/>
            </a:endParaRPr>
          </a:p>
          <a:p>
            <a:pPr indent="-246888" lvl="1" marL="640080" marR="0" rtl="0" algn="l">
              <a:spcBef>
                <a:spcPts val="360"/>
              </a:spcBef>
              <a:spcAft>
                <a:spcPts val="0"/>
              </a:spcAft>
              <a:buClr>
                <a:schemeClr val="accent1"/>
              </a:buClr>
              <a:buSzPts val="1530"/>
              <a:buFont typeface="Noto Sans Symbols"/>
              <a:buChar char="⚫"/>
            </a:pPr>
            <a:r>
              <a:rPr b="0" i="0" lang="en-US" sz="1800" u="none" cap="none" strike="noStrike">
                <a:solidFill>
                  <a:schemeClr val="dk1"/>
                </a:solidFill>
                <a:latin typeface="Constantia"/>
                <a:ea typeface="Constantia"/>
                <a:cs typeface="Constantia"/>
                <a:sym typeface="Constantia"/>
              </a:rPr>
              <a:t>No breathing.</a:t>
            </a:r>
            <a:endParaRPr/>
          </a:p>
          <a:p>
            <a:pPr indent="-246888" lvl="1" marL="640080" marR="0" rtl="0" algn="l">
              <a:spcBef>
                <a:spcPts val="360"/>
              </a:spcBef>
              <a:spcAft>
                <a:spcPts val="0"/>
              </a:spcAft>
              <a:buClr>
                <a:schemeClr val="accent1"/>
              </a:buClr>
              <a:buSzPts val="1530"/>
              <a:buFont typeface="Noto Sans Symbols"/>
              <a:buChar char="⚫"/>
            </a:pPr>
            <a:r>
              <a:rPr b="0" i="0" lang="en-US" sz="1800" u="none" cap="none" strike="noStrike">
                <a:solidFill>
                  <a:schemeClr val="dk1"/>
                </a:solidFill>
                <a:latin typeface="Constantia"/>
                <a:ea typeface="Constantia"/>
                <a:cs typeface="Constantia"/>
                <a:sym typeface="Constantia"/>
              </a:rPr>
              <a:t>Digestion.</a:t>
            </a:r>
            <a:endParaRPr/>
          </a:p>
          <a:p>
            <a:pPr indent="-246888" lvl="1" marL="640080" marR="0" rtl="0" algn="l">
              <a:spcBef>
                <a:spcPts val="360"/>
              </a:spcBef>
              <a:spcAft>
                <a:spcPts val="0"/>
              </a:spcAft>
              <a:buClr>
                <a:schemeClr val="accent1"/>
              </a:buClr>
              <a:buSzPts val="1530"/>
              <a:buFont typeface="Noto Sans Symbols"/>
              <a:buChar char="⚫"/>
            </a:pPr>
            <a:r>
              <a:rPr b="0" i="0" lang="en-US" sz="1800" u="none" cap="none" strike="noStrike">
                <a:solidFill>
                  <a:schemeClr val="dk1"/>
                </a:solidFill>
                <a:latin typeface="Constantia"/>
                <a:ea typeface="Constantia"/>
                <a:cs typeface="Constantia"/>
                <a:sym typeface="Constantia"/>
              </a:rPr>
              <a:t>Excretion.</a:t>
            </a:r>
            <a:endParaRPr/>
          </a:p>
          <a:p>
            <a:pPr indent="-246888" lvl="1" marL="640080" marR="0" rtl="0" algn="l">
              <a:spcBef>
                <a:spcPts val="360"/>
              </a:spcBef>
              <a:spcAft>
                <a:spcPts val="0"/>
              </a:spcAft>
              <a:buClr>
                <a:schemeClr val="accent1"/>
              </a:buClr>
              <a:buSzPts val="1530"/>
              <a:buFont typeface="Noto Sans Symbols"/>
              <a:buChar char="⚫"/>
            </a:pPr>
            <a:r>
              <a:rPr b="0" i="0" lang="en-US" sz="1800" u="none" cap="none" strike="noStrike">
                <a:solidFill>
                  <a:schemeClr val="dk1"/>
                </a:solidFill>
                <a:latin typeface="Constantia"/>
                <a:ea typeface="Constantia"/>
                <a:cs typeface="Constantia"/>
                <a:sym typeface="Constantia"/>
              </a:rPr>
              <a:t>Muscle movement.</a:t>
            </a:r>
            <a:endParaRPr/>
          </a:p>
          <a:p>
            <a:pPr indent="-246888" lvl="1" marL="640080" marR="0" rtl="0" algn="l">
              <a:spcBef>
                <a:spcPts val="360"/>
              </a:spcBef>
              <a:spcAft>
                <a:spcPts val="0"/>
              </a:spcAft>
              <a:buClr>
                <a:schemeClr val="accent1"/>
              </a:buClr>
              <a:buSzPts val="1530"/>
              <a:buFont typeface="Noto Sans Symbols"/>
              <a:buChar char="⚫"/>
            </a:pPr>
            <a:r>
              <a:rPr b="0" i="0" lang="en-US" sz="1800" u="none" cap="none" strike="noStrike">
                <a:solidFill>
                  <a:schemeClr val="dk1"/>
                </a:solidFill>
                <a:latin typeface="Constantia"/>
                <a:ea typeface="Constantia"/>
                <a:cs typeface="Constantia"/>
                <a:sym typeface="Constantia"/>
              </a:rPr>
              <a:t>Control of body temperature.</a:t>
            </a:r>
            <a:endParaRPr/>
          </a:p>
          <a:p>
            <a:pPr indent="-246888" lvl="1" marL="640080" marR="0" rtl="0" algn="l">
              <a:spcBef>
                <a:spcPts val="360"/>
              </a:spcBef>
              <a:spcAft>
                <a:spcPts val="0"/>
              </a:spcAft>
              <a:buClr>
                <a:schemeClr val="accent1"/>
              </a:buClr>
              <a:buSzPts val="1530"/>
              <a:buFont typeface="Noto Sans Symbols"/>
              <a:buChar char="⚫"/>
            </a:pPr>
            <a:r>
              <a:rPr b="0" i="0" lang="en-US" sz="1800" u="none" cap="none" strike="noStrike">
                <a:solidFill>
                  <a:schemeClr val="dk1"/>
                </a:solidFill>
                <a:latin typeface="Constantia"/>
                <a:ea typeface="Constantia"/>
                <a:cs typeface="Constantia"/>
                <a:sym typeface="Constantia"/>
              </a:rPr>
              <a:t>Heart problems.</a:t>
            </a:r>
            <a:endParaRPr b="0" i="0" sz="18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descr="AtropineOphthSol.jpg" id="575" name="Google Shape;575;p65"/>
          <p:cNvPicPr preferRelativeResize="0"/>
          <p:nvPr/>
        </p:nvPicPr>
        <p:blipFill rotWithShape="1">
          <a:blip r:embed="rId3">
            <a:alphaModFix/>
          </a:blip>
          <a:srcRect b="0" l="0" r="0" t="0"/>
          <a:stretch/>
        </p:blipFill>
        <p:spPr>
          <a:xfrm>
            <a:off x="381000" y="1752600"/>
            <a:ext cx="1905000" cy="1905000"/>
          </a:xfrm>
          <a:prstGeom prst="rect">
            <a:avLst/>
          </a:prstGeom>
          <a:noFill/>
          <a:ln>
            <a:noFill/>
          </a:ln>
        </p:spPr>
      </p:pic>
      <p:pic>
        <p:nvPicPr>
          <p:cNvPr descr="Hyoscyamine.jpg" id="576" name="Google Shape;576;p65"/>
          <p:cNvPicPr preferRelativeResize="0"/>
          <p:nvPr/>
        </p:nvPicPr>
        <p:blipFill rotWithShape="1">
          <a:blip r:embed="rId4">
            <a:alphaModFix/>
          </a:blip>
          <a:srcRect b="0" l="0" r="0" t="0"/>
          <a:stretch/>
        </p:blipFill>
        <p:spPr>
          <a:xfrm>
            <a:off x="7105650" y="1752600"/>
            <a:ext cx="1428750" cy="1819275"/>
          </a:xfrm>
          <a:prstGeom prst="rect">
            <a:avLst/>
          </a:prstGeom>
          <a:noFill/>
          <a:ln>
            <a:noFill/>
          </a:ln>
        </p:spPr>
      </p:pic>
      <p:pic>
        <p:nvPicPr>
          <p:cNvPr descr="Atropine_svg.png" id="577" name="Google Shape;577;p65"/>
          <p:cNvPicPr preferRelativeResize="0"/>
          <p:nvPr/>
        </p:nvPicPr>
        <p:blipFill rotWithShape="1">
          <a:blip r:embed="rId5">
            <a:alphaModFix/>
          </a:blip>
          <a:srcRect b="0" l="0" r="0" t="0"/>
          <a:stretch/>
        </p:blipFill>
        <p:spPr>
          <a:xfrm>
            <a:off x="1828800" y="2195512"/>
            <a:ext cx="2057400" cy="1233488"/>
          </a:xfrm>
          <a:prstGeom prst="rect">
            <a:avLst/>
          </a:prstGeom>
          <a:noFill/>
          <a:ln>
            <a:noFill/>
          </a:ln>
        </p:spPr>
      </p:pic>
      <p:pic>
        <p:nvPicPr>
          <p:cNvPr descr="Hyoscyamine_svg.png" id="578" name="Google Shape;578;p65"/>
          <p:cNvPicPr preferRelativeResize="0"/>
          <p:nvPr/>
        </p:nvPicPr>
        <p:blipFill rotWithShape="1">
          <a:blip r:embed="rId6">
            <a:alphaModFix/>
          </a:blip>
          <a:srcRect b="0" l="0" r="0" t="0"/>
          <a:stretch/>
        </p:blipFill>
        <p:spPr>
          <a:xfrm>
            <a:off x="4953000" y="2133600"/>
            <a:ext cx="2133600" cy="1279525"/>
          </a:xfrm>
          <a:prstGeom prst="rect">
            <a:avLst/>
          </a:prstGeom>
          <a:noFill/>
          <a:ln>
            <a:noFill/>
          </a:ln>
        </p:spPr>
      </p:pic>
      <p:sp>
        <p:nvSpPr>
          <p:cNvPr id="579" name="Google Shape;579;p65"/>
          <p:cNvSpPr txBox="1"/>
          <p:nvPr/>
        </p:nvSpPr>
        <p:spPr>
          <a:xfrm>
            <a:off x="1066800" y="3891677"/>
            <a:ext cx="7467600" cy="2585323"/>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Arial"/>
              <a:buChar char="•"/>
            </a:pPr>
            <a:r>
              <a:rPr lang="en-US" sz="1800">
                <a:solidFill>
                  <a:schemeClr val="dk1"/>
                </a:solidFill>
                <a:latin typeface="Constantia"/>
                <a:ea typeface="Constantia"/>
                <a:cs typeface="Constantia"/>
                <a:sym typeface="Constantia"/>
              </a:rPr>
              <a:t>  Ophthalmic use of  atropine a as mydriatic (dilating) agent has been largely replaced by use of analogs tropicamide and cyclopenatolate.</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Constantia"/>
              <a:ea typeface="Constantia"/>
              <a:cs typeface="Constantia"/>
              <a:sym typeface="Constantia"/>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Constantia"/>
                <a:ea typeface="Constantia"/>
                <a:cs typeface="Constantia"/>
                <a:sym typeface="Constantia"/>
              </a:rPr>
              <a:t>  However, atropine, and its chiral analog hyoscyamine, are utilized to treat gastrointestinal disorders</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Constantia"/>
              <a:ea typeface="Constantia"/>
              <a:cs typeface="Constantia"/>
              <a:sym typeface="Constantia"/>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Constantia"/>
                <a:ea typeface="Constantia"/>
                <a:cs typeface="Constantia"/>
                <a:sym typeface="Constantia"/>
              </a:rPr>
              <a:t>  Also these antagonists can be used to treat the symptoms of an excess cholinergic activity, such as the exposure to an acetylcholinesterase inhibitor (such as a nerve gas).</a:t>
            </a:r>
            <a:endParaRPr/>
          </a:p>
        </p:txBody>
      </p:sp>
      <p:sp>
        <p:nvSpPr>
          <p:cNvPr id="580" name="Google Shape;580;p65"/>
          <p:cNvSpPr txBox="1"/>
          <p:nvPr/>
        </p:nvSpPr>
        <p:spPr>
          <a:xfrm>
            <a:off x="1592940" y="990600"/>
            <a:ext cx="595086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0000"/>
                </a:solidFill>
                <a:latin typeface="Arial"/>
                <a:ea typeface="Arial"/>
                <a:cs typeface="Arial"/>
                <a:sym typeface="Arial"/>
              </a:rPr>
              <a:t>Muscarinic Antagonists</a:t>
            </a:r>
            <a:endParaRPr sz="4000">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6"/>
          <p:cNvSpPr txBox="1"/>
          <p:nvPr/>
        </p:nvSpPr>
        <p:spPr>
          <a:xfrm>
            <a:off x="152400" y="4352925"/>
            <a:ext cx="8699500" cy="212407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2200"/>
              <a:buFont typeface="Times"/>
              <a:buChar char="•"/>
            </a:pPr>
            <a:r>
              <a:rPr lang="en-US" sz="2200">
                <a:solidFill>
                  <a:schemeClr val="dk2"/>
                </a:solidFill>
                <a:latin typeface="Times"/>
                <a:ea typeface="Times"/>
                <a:cs typeface="Times"/>
                <a:sym typeface="Times"/>
              </a:rPr>
              <a:t>Relative positions of ester and nitrogen similar in both molecules</a:t>
            </a:r>
            <a:endParaRPr/>
          </a:p>
          <a:p>
            <a:pPr indent="-457200" lvl="0" marL="457200" marR="0" rtl="0" algn="l">
              <a:spcBef>
                <a:spcPts val="0"/>
              </a:spcBef>
              <a:spcAft>
                <a:spcPts val="0"/>
              </a:spcAft>
              <a:buClr>
                <a:schemeClr val="dk2"/>
              </a:buClr>
              <a:buSzPts val="2200"/>
              <a:buFont typeface="Times"/>
              <a:buChar char="•"/>
            </a:pPr>
            <a:r>
              <a:rPr lang="en-US" sz="2200">
                <a:solidFill>
                  <a:schemeClr val="dk2"/>
                </a:solidFill>
                <a:latin typeface="Times"/>
                <a:ea typeface="Times"/>
                <a:cs typeface="Times"/>
                <a:sym typeface="Times"/>
              </a:rPr>
              <a:t>Nitrogen in atropine is ionised</a:t>
            </a:r>
            <a:endParaRPr/>
          </a:p>
          <a:p>
            <a:pPr indent="-457200" lvl="0" marL="457200" marR="0" rtl="0" algn="l">
              <a:spcBef>
                <a:spcPts val="0"/>
              </a:spcBef>
              <a:spcAft>
                <a:spcPts val="0"/>
              </a:spcAft>
              <a:buClr>
                <a:schemeClr val="dk2"/>
              </a:buClr>
              <a:buSzPts val="2200"/>
              <a:buFont typeface="Times"/>
              <a:buChar char="•"/>
            </a:pPr>
            <a:r>
              <a:rPr lang="en-US" sz="2200">
                <a:solidFill>
                  <a:schemeClr val="dk2"/>
                </a:solidFill>
                <a:latin typeface="Times"/>
                <a:ea typeface="Times"/>
                <a:cs typeface="Times"/>
                <a:sym typeface="Times"/>
              </a:rPr>
              <a:t>Amine and ester are important binding groups (ionic + H-bonds)</a:t>
            </a:r>
            <a:endParaRPr/>
          </a:p>
          <a:p>
            <a:pPr indent="-457200" lvl="0" marL="457200" marR="0" rtl="0" algn="l">
              <a:spcBef>
                <a:spcPts val="0"/>
              </a:spcBef>
              <a:spcAft>
                <a:spcPts val="0"/>
              </a:spcAft>
              <a:buClr>
                <a:schemeClr val="dk2"/>
              </a:buClr>
              <a:buSzPts val="2200"/>
              <a:buFont typeface="Times"/>
              <a:buChar char="•"/>
            </a:pPr>
            <a:r>
              <a:rPr lang="en-US" sz="2200">
                <a:solidFill>
                  <a:schemeClr val="dk2"/>
                </a:solidFill>
                <a:latin typeface="Times"/>
                <a:ea typeface="Times"/>
                <a:cs typeface="Times"/>
                <a:sym typeface="Times"/>
              </a:rPr>
              <a:t>Aromatic ring of atropine is an extra binding group (vdW) </a:t>
            </a:r>
            <a:endParaRPr/>
          </a:p>
          <a:p>
            <a:pPr indent="-457200" lvl="0" marL="457200" marR="0" rtl="0" algn="l">
              <a:spcBef>
                <a:spcPts val="0"/>
              </a:spcBef>
              <a:spcAft>
                <a:spcPts val="0"/>
              </a:spcAft>
              <a:buClr>
                <a:schemeClr val="dk2"/>
              </a:buClr>
              <a:buSzPts val="2200"/>
              <a:buFont typeface="Times"/>
              <a:buChar char="•"/>
            </a:pPr>
            <a:r>
              <a:rPr lang="en-US" sz="2200">
                <a:solidFill>
                  <a:schemeClr val="dk2"/>
                </a:solidFill>
                <a:latin typeface="Times"/>
                <a:ea typeface="Times"/>
                <a:cs typeface="Times"/>
                <a:sym typeface="Times"/>
              </a:rPr>
              <a:t>Atropine binds with a different induced fit - no activation</a:t>
            </a:r>
            <a:endParaRPr/>
          </a:p>
          <a:p>
            <a:pPr indent="-457200" lvl="0" marL="457200" marR="0" rtl="0" algn="l">
              <a:spcBef>
                <a:spcPts val="0"/>
              </a:spcBef>
              <a:spcAft>
                <a:spcPts val="0"/>
              </a:spcAft>
              <a:buClr>
                <a:schemeClr val="dk2"/>
              </a:buClr>
              <a:buSzPts val="2200"/>
              <a:buFont typeface="Times"/>
              <a:buChar char="•"/>
            </a:pPr>
            <a:r>
              <a:rPr lang="en-US" sz="2200">
                <a:solidFill>
                  <a:schemeClr val="dk2"/>
                </a:solidFill>
                <a:latin typeface="Times"/>
                <a:ea typeface="Times"/>
                <a:cs typeface="Times"/>
                <a:sym typeface="Times"/>
              </a:rPr>
              <a:t>Atropine binds more strongly than acetylcholine</a:t>
            </a:r>
            <a:endParaRPr/>
          </a:p>
        </p:txBody>
      </p:sp>
      <p:pic>
        <p:nvPicPr>
          <p:cNvPr id="586" name="Google Shape;586;p66"/>
          <p:cNvPicPr preferRelativeResize="0"/>
          <p:nvPr/>
        </p:nvPicPr>
        <p:blipFill rotWithShape="1">
          <a:blip r:embed="rId3">
            <a:alphaModFix/>
          </a:blip>
          <a:srcRect b="0" l="0" r="0" t="0"/>
          <a:stretch/>
        </p:blipFill>
        <p:spPr>
          <a:xfrm>
            <a:off x="3024188" y="1550988"/>
            <a:ext cx="2611437" cy="2370137"/>
          </a:xfrm>
          <a:prstGeom prst="rect">
            <a:avLst/>
          </a:prstGeom>
          <a:noFill/>
          <a:ln>
            <a:noFill/>
          </a:ln>
        </p:spPr>
      </p:pic>
      <p:sp>
        <p:nvSpPr>
          <p:cNvPr id="587" name="Google Shape;587;p66"/>
          <p:cNvSpPr/>
          <p:nvPr/>
        </p:nvSpPr>
        <p:spPr>
          <a:xfrm>
            <a:off x="5403585" y="1295400"/>
            <a:ext cx="229261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FF6600"/>
                </a:solidFill>
                <a:latin typeface="Times"/>
                <a:ea typeface="Times"/>
                <a:cs typeface="Times"/>
                <a:sym typeface="Times"/>
              </a:rPr>
              <a:t>Atropine</a:t>
            </a:r>
            <a:endParaRPr b="1" sz="4000">
              <a:solidFill>
                <a:schemeClr val="dk2"/>
              </a:solidFill>
              <a:latin typeface="Times"/>
              <a:ea typeface="Times"/>
              <a:cs typeface="Times"/>
              <a:sym typeface="Times"/>
            </a:endParaRPr>
          </a:p>
        </p:txBody>
      </p:sp>
      <p:pic>
        <p:nvPicPr>
          <p:cNvPr id="588" name="Google Shape;588;p66"/>
          <p:cNvPicPr preferRelativeResize="0"/>
          <p:nvPr/>
        </p:nvPicPr>
        <p:blipFill rotWithShape="1">
          <a:blip r:embed="rId4">
            <a:alphaModFix/>
          </a:blip>
          <a:srcRect b="0" l="0" r="0" t="0"/>
          <a:stretch/>
        </p:blipFill>
        <p:spPr>
          <a:xfrm>
            <a:off x="2877312" y="1905000"/>
            <a:ext cx="3218688" cy="2438400"/>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7"/>
          <p:cNvSpPr txBox="1"/>
          <p:nvPr/>
        </p:nvSpPr>
        <p:spPr>
          <a:xfrm>
            <a:off x="1223905" y="914400"/>
            <a:ext cx="586269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6600"/>
                </a:solidFill>
                <a:latin typeface="Times"/>
                <a:ea typeface="Times"/>
                <a:cs typeface="Times"/>
                <a:sym typeface="Times"/>
              </a:rPr>
              <a:t>  Analogues of atropine</a:t>
            </a:r>
            <a:endParaRPr b="1" sz="4000">
              <a:solidFill>
                <a:schemeClr val="dk2"/>
              </a:solidFill>
              <a:latin typeface="Times"/>
              <a:ea typeface="Times"/>
              <a:cs typeface="Times"/>
              <a:sym typeface="Times"/>
            </a:endParaRPr>
          </a:p>
        </p:txBody>
      </p:sp>
      <p:sp>
        <p:nvSpPr>
          <p:cNvPr id="594" name="Google Shape;594;p67"/>
          <p:cNvSpPr txBox="1"/>
          <p:nvPr/>
        </p:nvSpPr>
        <p:spPr>
          <a:xfrm>
            <a:off x="457200" y="5353050"/>
            <a:ext cx="7354899" cy="1107996"/>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2200"/>
              <a:buFont typeface="Times"/>
              <a:buChar char="•"/>
            </a:pPr>
            <a:r>
              <a:rPr b="1" lang="en-US" sz="2200">
                <a:solidFill>
                  <a:schemeClr val="dk2"/>
                </a:solidFill>
                <a:latin typeface="Times"/>
                <a:ea typeface="Times"/>
                <a:cs typeface="Times"/>
                <a:sym typeface="Times"/>
              </a:rPr>
              <a:t>Analogues are fully ionised  </a:t>
            </a:r>
            <a:endParaRPr/>
          </a:p>
          <a:p>
            <a:pPr indent="-457200" lvl="0" marL="457200" marR="0" rtl="0" algn="l">
              <a:spcBef>
                <a:spcPts val="0"/>
              </a:spcBef>
              <a:spcAft>
                <a:spcPts val="0"/>
              </a:spcAft>
              <a:buClr>
                <a:schemeClr val="dk2"/>
              </a:buClr>
              <a:buSzPts val="2200"/>
              <a:buFont typeface="Times"/>
              <a:buChar char="•"/>
            </a:pPr>
            <a:r>
              <a:rPr b="1" lang="en-US" sz="2200">
                <a:solidFill>
                  <a:schemeClr val="dk2"/>
                </a:solidFill>
                <a:latin typeface="Times"/>
                <a:ea typeface="Times"/>
                <a:cs typeface="Times"/>
                <a:sym typeface="Times"/>
              </a:rPr>
              <a:t>Analogues unable to cross the blood brain barrier</a:t>
            </a:r>
            <a:endParaRPr/>
          </a:p>
          <a:p>
            <a:pPr indent="-457200" lvl="0" marL="457200" marR="0" rtl="0" algn="l">
              <a:spcBef>
                <a:spcPts val="0"/>
              </a:spcBef>
              <a:spcAft>
                <a:spcPts val="0"/>
              </a:spcAft>
              <a:buClr>
                <a:schemeClr val="dk2"/>
              </a:buClr>
              <a:buSzPts val="2200"/>
              <a:buFont typeface="Times"/>
              <a:buChar char="•"/>
            </a:pPr>
            <a:r>
              <a:rPr b="1" lang="en-US" sz="2200">
                <a:solidFill>
                  <a:schemeClr val="dk2"/>
                </a:solidFill>
                <a:latin typeface="Times"/>
                <a:ea typeface="Times"/>
                <a:cs typeface="Times"/>
                <a:sym typeface="Times"/>
              </a:rPr>
              <a:t>No CNS side effects</a:t>
            </a:r>
            <a:endParaRPr/>
          </a:p>
        </p:txBody>
      </p:sp>
      <p:pic>
        <p:nvPicPr>
          <p:cNvPr id="595" name="Google Shape;595;p67"/>
          <p:cNvPicPr preferRelativeResize="0"/>
          <p:nvPr/>
        </p:nvPicPr>
        <p:blipFill rotWithShape="1">
          <a:blip r:embed="rId3">
            <a:alphaModFix/>
          </a:blip>
          <a:srcRect b="0" l="0" r="0" t="0"/>
          <a:stretch/>
        </p:blipFill>
        <p:spPr>
          <a:xfrm>
            <a:off x="1512646" y="2133600"/>
            <a:ext cx="5948749" cy="2666999"/>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Hyoscine (scopolamine):</a:t>
            </a:r>
            <a:endParaRPr/>
          </a:p>
          <a:p>
            <a:pPr indent="-153543" lvl="2" marL="914400" rtl="0" algn="l">
              <a:spcBef>
                <a:spcPts val="420"/>
              </a:spcBef>
              <a:spcAft>
                <a:spcPts val="0"/>
              </a:spcAft>
              <a:buSzPts val="1470"/>
              <a:buNone/>
            </a:pPr>
            <a:r>
              <a:t/>
            </a:r>
            <a:endParaRPr/>
          </a:p>
          <a:p>
            <a:pPr indent="-153543" lvl="2" marL="914400" rtl="0" algn="l">
              <a:spcBef>
                <a:spcPts val="420"/>
              </a:spcBef>
              <a:spcAft>
                <a:spcPts val="0"/>
              </a:spcAft>
              <a:buSzPts val="1470"/>
              <a:buNone/>
            </a:pPr>
            <a:r>
              <a:t/>
            </a:r>
            <a:endParaRPr/>
          </a:p>
          <a:p>
            <a:pPr indent="-153543" lvl="2" marL="914400" rtl="0" algn="l">
              <a:spcBef>
                <a:spcPts val="420"/>
              </a:spcBef>
              <a:spcAft>
                <a:spcPts val="0"/>
              </a:spcAft>
              <a:buSzPts val="1470"/>
              <a:buNone/>
            </a:pPr>
            <a:r>
              <a:t/>
            </a:r>
            <a:endParaRPr/>
          </a:p>
          <a:p>
            <a:pPr indent="-153543" lvl="2" marL="914400" rtl="0" algn="l">
              <a:spcBef>
                <a:spcPts val="420"/>
              </a:spcBef>
              <a:spcAft>
                <a:spcPts val="0"/>
              </a:spcAft>
              <a:buSzPts val="1470"/>
              <a:buNone/>
            </a:pPr>
            <a:r>
              <a:t/>
            </a:r>
            <a:endParaRPr/>
          </a:p>
          <a:p>
            <a:pPr indent="-153543" lvl="2" marL="914400" rtl="0" algn="l">
              <a:spcBef>
                <a:spcPts val="420"/>
              </a:spcBef>
              <a:spcAft>
                <a:spcPts val="0"/>
              </a:spcAft>
              <a:buSzPts val="1470"/>
              <a:buNone/>
            </a:pPr>
            <a:r>
              <a:t/>
            </a:r>
            <a:endParaRPr/>
          </a:p>
          <a:p>
            <a:pPr indent="-153543" lvl="2" marL="914400" rtl="0" algn="l">
              <a:spcBef>
                <a:spcPts val="420"/>
              </a:spcBef>
              <a:spcAft>
                <a:spcPts val="0"/>
              </a:spcAft>
              <a:buSzPts val="1470"/>
              <a:buNone/>
            </a:pPr>
            <a:r>
              <a:t/>
            </a:r>
            <a:endParaRPr/>
          </a:p>
          <a:p>
            <a:pPr indent="-246888" lvl="2" marL="914400" rtl="0" algn="l">
              <a:spcBef>
                <a:spcPts val="480"/>
              </a:spcBef>
              <a:spcAft>
                <a:spcPts val="0"/>
              </a:spcAft>
              <a:buSzPts val="1680"/>
              <a:buChar char="⚫"/>
            </a:pPr>
            <a:r>
              <a:rPr b="1" lang="en-US" sz="2400">
                <a:solidFill>
                  <a:schemeClr val="dk2"/>
                </a:solidFill>
              </a:rPr>
              <a:t>Used in motion sickness and as antispasmodic.</a:t>
            </a:r>
            <a:endParaRPr/>
          </a:p>
          <a:p>
            <a:pPr indent="-246888" lvl="2" marL="914400" rtl="0" algn="l">
              <a:spcBef>
                <a:spcPts val="480"/>
              </a:spcBef>
              <a:spcAft>
                <a:spcPts val="0"/>
              </a:spcAft>
              <a:buSzPts val="1680"/>
              <a:buChar char="⚫"/>
            </a:pPr>
            <a:r>
              <a:rPr b="1" lang="en-US" sz="2400">
                <a:solidFill>
                  <a:schemeClr val="dk2"/>
                </a:solidFill>
              </a:rPr>
              <a:t>Same side effects as atropine.</a:t>
            </a:r>
            <a:endParaRPr/>
          </a:p>
          <a:p>
            <a:pPr indent="-246888" lvl="2" marL="914400" rtl="0" algn="l">
              <a:spcBef>
                <a:spcPts val="480"/>
              </a:spcBef>
              <a:spcAft>
                <a:spcPts val="0"/>
              </a:spcAft>
              <a:buSzPts val="1680"/>
              <a:buChar char="⚫"/>
            </a:pPr>
            <a:r>
              <a:rPr b="1" lang="en-US" sz="2400">
                <a:solidFill>
                  <a:schemeClr val="dk2"/>
                </a:solidFill>
              </a:rPr>
              <a:t>Is it more toxic than atropine?</a:t>
            </a:r>
            <a:endParaRPr/>
          </a:p>
          <a:p>
            <a:pPr indent="-274320" lvl="0" marL="274320" rtl="0" algn="l">
              <a:spcBef>
                <a:spcPts val="520"/>
              </a:spcBef>
              <a:spcAft>
                <a:spcPts val="0"/>
              </a:spcAft>
              <a:buSzPts val="2470"/>
              <a:buFont typeface="Arial"/>
              <a:buNone/>
            </a:pPr>
            <a:r>
              <a:t/>
            </a:r>
            <a:endParaRPr/>
          </a:p>
        </p:txBody>
      </p:sp>
      <p:pic>
        <p:nvPicPr>
          <p:cNvPr id="601" name="Google Shape;601;p68"/>
          <p:cNvPicPr preferRelativeResize="0"/>
          <p:nvPr/>
        </p:nvPicPr>
        <p:blipFill rotWithShape="1">
          <a:blip r:embed="rId3">
            <a:alphaModFix/>
          </a:blip>
          <a:srcRect b="0" l="0" r="0" t="0"/>
          <a:stretch/>
        </p:blipFill>
        <p:spPr>
          <a:xfrm>
            <a:off x="3141662" y="2466975"/>
            <a:ext cx="2878138" cy="2181225"/>
          </a:xfrm>
          <a:prstGeom prst="rect">
            <a:avLst/>
          </a:prstGeom>
          <a:noFill/>
          <a:ln>
            <a:noFill/>
          </a:ln>
        </p:spPr>
      </p:pic>
      <p:sp>
        <p:nvSpPr>
          <p:cNvPr id="602" name="Google Shape;602;p68"/>
          <p:cNvSpPr txBox="1"/>
          <p:nvPr/>
        </p:nvSpPr>
        <p:spPr>
          <a:xfrm>
            <a:off x="1592940" y="990600"/>
            <a:ext cx="595086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0000"/>
                </a:solidFill>
                <a:latin typeface="Arial"/>
                <a:ea typeface="Arial"/>
                <a:cs typeface="Arial"/>
                <a:sym typeface="Arial"/>
              </a:rPr>
              <a:t>Muscarinic Antagonists</a:t>
            </a:r>
            <a:endParaRPr sz="4000">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69"/>
          <p:cNvSpPr/>
          <p:nvPr/>
        </p:nvSpPr>
        <p:spPr>
          <a:xfrm>
            <a:off x="228600" y="4614862"/>
            <a:ext cx="8610600" cy="132343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000">
                <a:solidFill>
                  <a:schemeClr val="dk2"/>
                </a:solidFill>
                <a:latin typeface="Helvetica Neue"/>
                <a:ea typeface="Helvetica Neue"/>
                <a:cs typeface="Helvetica Neue"/>
                <a:sym typeface="Helvetica Neue"/>
              </a:rPr>
              <a:t>The combination preparation </a:t>
            </a:r>
            <a:r>
              <a:rPr b="1" lang="en-US" sz="2000">
                <a:solidFill>
                  <a:schemeClr val="dk2"/>
                </a:solidFill>
                <a:latin typeface="Helvetica Neue"/>
                <a:ea typeface="Helvetica Neue"/>
                <a:cs typeface="Helvetica Neue"/>
                <a:sym typeface="Helvetica Neue"/>
              </a:rPr>
              <a:t>ipratropium</a:t>
            </a:r>
            <a:r>
              <a:rPr lang="en-US" sz="2000">
                <a:solidFill>
                  <a:schemeClr val="dk2"/>
                </a:solidFill>
                <a:latin typeface="Helvetica Neue"/>
                <a:ea typeface="Helvetica Neue"/>
                <a:cs typeface="Helvetica Neue"/>
                <a:sym typeface="Helvetica Neue"/>
              </a:rPr>
              <a:t>/salbutamol is a formulation containing </a:t>
            </a:r>
            <a:r>
              <a:rPr b="1" lang="en-US" sz="2000">
                <a:solidFill>
                  <a:schemeClr val="dk2"/>
                </a:solidFill>
                <a:latin typeface="Helvetica Neue"/>
                <a:ea typeface="Helvetica Neue"/>
                <a:cs typeface="Helvetica Neue"/>
                <a:sym typeface="Helvetica Neue"/>
              </a:rPr>
              <a:t>ipratropium</a:t>
            </a:r>
            <a:r>
              <a:rPr lang="en-US" sz="2000">
                <a:solidFill>
                  <a:schemeClr val="dk2"/>
                </a:solidFill>
                <a:latin typeface="Helvetica Neue"/>
                <a:ea typeface="Helvetica Neue"/>
                <a:cs typeface="Helvetica Neue"/>
                <a:sym typeface="Helvetica Neue"/>
              </a:rPr>
              <a:t> bromide and salbutamol sulfate (albuterol sulfate) used in the management of chronic obstructive pulmonary disease (COPD) and asthma (Combivent</a:t>
            </a:r>
            <a:r>
              <a:rPr baseline="30000" lang="en-US" sz="2000">
                <a:solidFill>
                  <a:schemeClr val="dk2"/>
                </a:solidFill>
                <a:latin typeface="Helvetica Neue"/>
                <a:ea typeface="Helvetica Neue"/>
                <a:cs typeface="Helvetica Neue"/>
                <a:sym typeface="Helvetica Neue"/>
              </a:rPr>
              <a:t>®</a:t>
            </a:r>
            <a:r>
              <a:rPr lang="en-US" sz="2000">
                <a:solidFill>
                  <a:schemeClr val="dk2"/>
                </a:solidFill>
                <a:latin typeface="Helvetica Neue"/>
                <a:ea typeface="Helvetica Neue"/>
                <a:cs typeface="Helvetica Neue"/>
                <a:sym typeface="Helvetica Neue"/>
              </a:rPr>
              <a:t>)</a:t>
            </a:r>
            <a:r>
              <a:rPr baseline="30000" lang="en-US" sz="1300">
                <a:solidFill>
                  <a:schemeClr val="dk2"/>
                </a:solidFill>
                <a:latin typeface="Helvetica Neue"/>
                <a:ea typeface="Helvetica Neue"/>
                <a:cs typeface="Helvetica Neue"/>
                <a:sym typeface="Helvetica Neue"/>
              </a:rPr>
              <a:t>.</a:t>
            </a:r>
            <a:r>
              <a:rPr lang="en-US" sz="1300">
                <a:solidFill>
                  <a:schemeClr val="dk2"/>
                </a:solidFill>
                <a:latin typeface="Helvetica Neue"/>
                <a:ea typeface="Helvetica Neue"/>
                <a:cs typeface="Helvetica Neue"/>
                <a:sym typeface="Helvetica Neue"/>
              </a:rPr>
              <a:t>	</a:t>
            </a:r>
            <a:endParaRPr/>
          </a:p>
        </p:txBody>
      </p:sp>
      <p:pic>
        <p:nvPicPr>
          <p:cNvPr descr="Ipratropium_Bromide_Aerosol.jpg" id="608" name="Google Shape;608;p69"/>
          <p:cNvPicPr preferRelativeResize="0"/>
          <p:nvPr/>
        </p:nvPicPr>
        <p:blipFill rotWithShape="1">
          <a:blip r:embed="rId3">
            <a:alphaModFix/>
          </a:blip>
          <a:srcRect b="0" l="0" r="0" t="0"/>
          <a:stretch/>
        </p:blipFill>
        <p:spPr>
          <a:xfrm>
            <a:off x="457200" y="838200"/>
            <a:ext cx="1981200" cy="1981200"/>
          </a:xfrm>
          <a:prstGeom prst="rect">
            <a:avLst/>
          </a:prstGeom>
          <a:noFill/>
          <a:ln>
            <a:noFill/>
          </a:ln>
        </p:spPr>
      </p:pic>
      <p:pic>
        <p:nvPicPr>
          <p:cNvPr descr="Combivent.jpg" id="609" name="Google Shape;609;p69"/>
          <p:cNvPicPr preferRelativeResize="0"/>
          <p:nvPr/>
        </p:nvPicPr>
        <p:blipFill rotWithShape="1">
          <a:blip r:embed="rId4">
            <a:alphaModFix/>
          </a:blip>
          <a:srcRect b="0" l="0" r="0" t="0"/>
          <a:stretch/>
        </p:blipFill>
        <p:spPr>
          <a:xfrm>
            <a:off x="4724400" y="838200"/>
            <a:ext cx="1584325" cy="1981200"/>
          </a:xfrm>
          <a:prstGeom prst="rect">
            <a:avLst/>
          </a:prstGeom>
          <a:noFill/>
          <a:ln>
            <a:noFill/>
          </a:ln>
        </p:spPr>
      </p:pic>
      <p:pic>
        <p:nvPicPr>
          <p:cNvPr descr="Ipratropium_svg.png" id="610" name="Google Shape;610;p69"/>
          <p:cNvPicPr preferRelativeResize="0"/>
          <p:nvPr/>
        </p:nvPicPr>
        <p:blipFill rotWithShape="1">
          <a:blip r:embed="rId5">
            <a:alphaModFix/>
          </a:blip>
          <a:srcRect b="0" l="0" r="0" t="0"/>
          <a:stretch/>
        </p:blipFill>
        <p:spPr>
          <a:xfrm>
            <a:off x="2466350" y="2241550"/>
            <a:ext cx="2258050" cy="1949450"/>
          </a:xfrm>
          <a:prstGeom prst="rect">
            <a:avLst/>
          </a:prstGeom>
          <a:noFill/>
          <a:ln>
            <a:noFill/>
          </a:ln>
        </p:spPr>
      </p:pic>
      <p:pic>
        <p:nvPicPr>
          <p:cNvPr id="611" name="Google Shape;611;p69"/>
          <p:cNvPicPr preferRelativeResize="0"/>
          <p:nvPr/>
        </p:nvPicPr>
        <p:blipFill rotWithShape="1">
          <a:blip r:embed="rId6">
            <a:alphaModFix/>
          </a:blip>
          <a:srcRect b="0" l="0" r="0" t="0"/>
          <a:stretch/>
        </p:blipFill>
        <p:spPr>
          <a:xfrm>
            <a:off x="6629400" y="2406650"/>
            <a:ext cx="2321013" cy="17843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70"/>
          <p:cNvSpPr txBox="1"/>
          <p:nvPr/>
        </p:nvSpPr>
        <p:spPr>
          <a:xfrm>
            <a:off x="228600" y="1828800"/>
            <a:ext cx="60644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Pharmacophore = ester + basic amine + aromatic ring</a:t>
            </a:r>
            <a:endParaRPr/>
          </a:p>
        </p:txBody>
      </p:sp>
      <p:sp>
        <p:nvSpPr>
          <p:cNvPr id="617" name="Google Shape;617;p70"/>
          <p:cNvSpPr/>
          <p:nvPr/>
        </p:nvSpPr>
        <p:spPr>
          <a:xfrm>
            <a:off x="3505200" y="5181600"/>
            <a:ext cx="4572000" cy="1292225"/>
          </a:xfrm>
          <a:prstGeom prst="rect">
            <a:avLst/>
          </a:prstGeom>
          <a:noFill/>
          <a:ln cap="flat" cmpd="sng" w="381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1" marL="457200" marR="0" rtl="0" algn="l">
              <a:spcBef>
                <a:spcPts val="0"/>
              </a:spcBef>
              <a:spcAft>
                <a:spcPts val="0"/>
              </a:spcAft>
              <a:buNone/>
            </a:pPr>
            <a:r>
              <a:rPr b="0" i="0" lang="en-US" sz="2600" u="none" cap="none" strike="noStrike">
                <a:solidFill>
                  <a:schemeClr val="dk1"/>
                </a:solidFill>
                <a:latin typeface="Constantia"/>
                <a:ea typeface="Constantia"/>
                <a:cs typeface="Constantia"/>
                <a:sym typeface="Constantia"/>
              </a:rPr>
              <a:t>Used in excessive sweating, spasms and nocturnal enuresis.</a:t>
            </a:r>
            <a:endParaRPr/>
          </a:p>
        </p:txBody>
      </p:sp>
      <p:cxnSp>
        <p:nvCxnSpPr>
          <p:cNvPr id="618" name="Google Shape;618;p70"/>
          <p:cNvCxnSpPr/>
          <p:nvPr/>
        </p:nvCxnSpPr>
        <p:spPr>
          <a:xfrm rot="5400000">
            <a:off x="7239002" y="4876800"/>
            <a:ext cx="609598" cy="2"/>
          </a:xfrm>
          <a:prstGeom prst="straightConnector1">
            <a:avLst/>
          </a:prstGeom>
          <a:noFill/>
          <a:ln cap="flat" cmpd="sng" w="38100">
            <a:solidFill>
              <a:srgbClr val="075192"/>
            </a:solidFill>
            <a:prstDash val="solid"/>
            <a:round/>
            <a:headEnd len="sm" w="sm" type="none"/>
            <a:tailEnd len="med" w="med" type="stealth"/>
          </a:ln>
        </p:spPr>
      </p:cxnSp>
      <p:sp>
        <p:nvSpPr>
          <p:cNvPr id="619" name="Google Shape;619;p70"/>
          <p:cNvSpPr txBox="1"/>
          <p:nvPr/>
        </p:nvSpPr>
        <p:spPr>
          <a:xfrm>
            <a:off x="1779071" y="893058"/>
            <a:ext cx="5155129"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rgbClr val="FF0000"/>
                </a:solidFill>
                <a:latin typeface="Constantia"/>
                <a:ea typeface="Constantia"/>
                <a:cs typeface="Constantia"/>
                <a:sym typeface="Constantia"/>
              </a:rPr>
              <a:t>Muscarinic Antagonists</a:t>
            </a:r>
            <a:endParaRPr b="1" sz="3500">
              <a:solidFill>
                <a:schemeClr val="dk1"/>
              </a:solidFill>
              <a:latin typeface="Arial"/>
              <a:ea typeface="Arial"/>
              <a:cs typeface="Arial"/>
              <a:sym typeface="Arial"/>
            </a:endParaRPr>
          </a:p>
        </p:txBody>
      </p:sp>
      <p:pic>
        <p:nvPicPr>
          <p:cNvPr id="620" name="Google Shape;620;p70"/>
          <p:cNvPicPr preferRelativeResize="0"/>
          <p:nvPr/>
        </p:nvPicPr>
        <p:blipFill rotWithShape="1">
          <a:blip r:embed="rId3">
            <a:alphaModFix/>
          </a:blip>
          <a:srcRect b="0" l="0" r="0" t="0"/>
          <a:stretch/>
        </p:blipFill>
        <p:spPr>
          <a:xfrm>
            <a:off x="562302" y="2286000"/>
            <a:ext cx="8017809" cy="228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71"/>
          <p:cNvSpPr txBox="1"/>
          <p:nvPr/>
        </p:nvSpPr>
        <p:spPr>
          <a:xfrm>
            <a:off x="228600" y="1519238"/>
            <a:ext cx="3298825"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6600"/>
                </a:solidFill>
                <a:latin typeface="Times"/>
                <a:ea typeface="Times"/>
                <a:cs typeface="Times"/>
                <a:sym typeface="Times"/>
              </a:rPr>
              <a:t>Simplified Analogues</a:t>
            </a:r>
            <a:endParaRPr b="1" sz="1800">
              <a:solidFill>
                <a:schemeClr val="dk2"/>
              </a:solidFill>
              <a:latin typeface="Times"/>
              <a:ea typeface="Times"/>
              <a:cs typeface="Times"/>
              <a:sym typeface="Times"/>
            </a:endParaRPr>
          </a:p>
        </p:txBody>
      </p:sp>
      <p:sp>
        <p:nvSpPr>
          <p:cNvPr id="626" name="Google Shape;626;p71"/>
          <p:cNvSpPr txBox="1"/>
          <p:nvPr/>
        </p:nvSpPr>
        <p:spPr>
          <a:xfrm>
            <a:off x="685800" y="3563937"/>
            <a:ext cx="158115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2"/>
                </a:solidFill>
                <a:latin typeface="Times"/>
                <a:ea typeface="Times"/>
                <a:cs typeface="Times"/>
                <a:sym typeface="Times"/>
              </a:rPr>
              <a:t>Tropicamide</a:t>
            </a:r>
            <a:endParaRPr/>
          </a:p>
          <a:p>
            <a:pPr indent="0" lvl="0" marL="0" marR="0" rtl="0" algn="l">
              <a:spcBef>
                <a:spcPts val="0"/>
              </a:spcBef>
              <a:spcAft>
                <a:spcPts val="0"/>
              </a:spcAft>
              <a:buNone/>
            </a:pPr>
            <a:r>
              <a:rPr b="1" lang="en-US" sz="2000">
                <a:solidFill>
                  <a:schemeClr val="dk2"/>
                </a:solidFill>
                <a:latin typeface="Times"/>
                <a:ea typeface="Times"/>
                <a:cs typeface="Times"/>
                <a:sym typeface="Times"/>
              </a:rPr>
              <a:t>(opthalmics)</a:t>
            </a:r>
            <a:endParaRPr/>
          </a:p>
        </p:txBody>
      </p:sp>
      <p:sp>
        <p:nvSpPr>
          <p:cNvPr id="627" name="Google Shape;627;p71"/>
          <p:cNvSpPr txBox="1"/>
          <p:nvPr/>
        </p:nvSpPr>
        <p:spPr>
          <a:xfrm>
            <a:off x="3429000" y="3563937"/>
            <a:ext cx="1806575"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2"/>
                </a:solidFill>
                <a:latin typeface="Times"/>
                <a:ea typeface="Times"/>
                <a:cs typeface="Times"/>
                <a:sym typeface="Times"/>
              </a:rPr>
              <a:t>Cyclopentolate</a:t>
            </a:r>
            <a:endParaRPr/>
          </a:p>
          <a:p>
            <a:pPr indent="0" lvl="0" marL="0" marR="0" rtl="0" algn="l">
              <a:spcBef>
                <a:spcPts val="0"/>
              </a:spcBef>
              <a:spcAft>
                <a:spcPts val="0"/>
              </a:spcAft>
              <a:buNone/>
            </a:pPr>
            <a:r>
              <a:rPr b="1" lang="en-US" sz="2000">
                <a:solidFill>
                  <a:schemeClr val="dk2"/>
                </a:solidFill>
                <a:latin typeface="Times"/>
                <a:ea typeface="Times"/>
                <a:cs typeface="Times"/>
                <a:sym typeface="Times"/>
              </a:rPr>
              <a:t>(opthalmics)</a:t>
            </a:r>
            <a:endParaRPr/>
          </a:p>
        </p:txBody>
      </p:sp>
      <p:sp>
        <p:nvSpPr>
          <p:cNvPr id="628" name="Google Shape;628;p71"/>
          <p:cNvSpPr txBox="1"/>
          <p:nvPr/>
        </p:nvSpPr>
        <p:spPr>
          <a:xfrm>
            <a:off x="6556375" y="3516312"/>
            <a:ext cx="2663825" cy="101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2"/>
                </a:solidFill>
                <a:latin typeface="Times"/>
                <a:ea typeface="Times"/>
                <a:cs typeface="Times"/>
                <a:sym typeface="Times"/>
              </a:rPr>
              <a:t>Benztropine</a:t>
            </a:r>
            <a:endParaRPr b="1" sz="2000">
              <a:solidFill>
                <a:schemeClr val="dk2"/>
              </a:solidFill>
              <a:latin typeface="Times"/>
              <a:ea typeface="Times"/>
              <a:cs typeface="Times"/>
              <a:sym typeface="Times"/>
            </a:endParaRPr>
          </a:p>
          <a:p>
            <a:pPr indent="0" lvl="0" marL="0" marR="0" rtl="0" algn="l">
              <a:spcBef>
                <a:spcPts val="0"/>
              </a:spcBef>
              <a:spcAft>
                <a:spcPts val="0"/>
              </a:spcAft>
              <a:buNone/>
            </a:pPr>
            <a:r>
              <a:rPr b="1" lang="en-US" sz="2000">
                <a:solidFill>
                  <a:schemeClr val="dk2"/>
                </a:solidFill>
                <a:latin typeface="Times"/>
                <a:ea typeface="Times"/>
                <a:cs typeface="Times"/>
                <a:sym typeface="Times"/>
              </a:rPr>
              <a:t>(Parkinsons disease</a:t>
            </a:r>
            <a:endParaRPr/>
          </a:p>
          <a:p>
            <a:pPr indent="0" lvl="0" marL="0" marR="0" rtl="0" algn="l">
              <a:spcBef>
                <a:spcPts val="0"/>
              </a:spcBef>
              <a:spcAft>
                <a:spcPts val="0"/>
              </a:spcAft>
              <a:buNone/>
            </a:pPr>
            <a:r>
              <a:rPr b="1" lang="en-US" sz="2000">
                <a:solidFill>
                  <a:schemeClr val="dk2"/>
                </a:solidFill>
                <a:latin typeface="Times"/>
                <a:ea typeface="Times"/>
                <a:cs typeface="Times"/>
                <a:sym typeface="Times"/>
              </a:rPr>
              <a:t>and ulcer)</a:t>
            </a:r>
            <a:endParaRPr/>
          </a:p>
        </p:txBody>
      </p:sp>
      <p:sp>
        <p:nvSpPr>
          <p:cNvPr id="629" name="Google Shape;629;p71"/>
          <p:cNvSpPr txBox="1"/>
          <p:nvPr/>
        </p:nvSpPr>
        <p:spPr>
          <a:xfrm>
            <a:off x="2590800" y="5818187"/>
            <a:ext cx="2392363"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2"/>
                </a:solidFill>
                <a:latin typeface="Times"/>
                <a:ea typeface="Times"/>
                <a:cs typeface="Times"/>
                <a:sym typeface="Times"/>
              </a:rPr>
              <a:t>Benzhexol</a:t>
            </a:r>
            <a:endParaRPr/>
          </a:p>
          <a:p>
            <a:pPr indent="0" lvl="0" marL="0" marR="0" rtl="0" algn="l">
              <a:spcBef>
                <a:spcPts val="0"/>
              </a:spcBef>
              <a:spcAft>
                <a:spcPts val="0"/>
              </a:spcAft>
              <a:buNone/>
            </a:pPr>
            <a:r>
              <a:rPr b="1" lang="en-US" sz="2000">
                <a:solidFill>
                  <a:schemeClr val="dk2"/>
                </a:solidFill>
                <a:latin typeface="Times"/>
                <a:ea typeface="Times"/>
                <a:cs typeface="Times"/>
                <a:sym typeface="Times"/>
              </a:rPr>
              <a:t>(Parkinsons disease)</a:t>
            </a:r>
            <a:endParaRPr/>
          </a:p>
        </p:txBody>
      </p:sp>
      <p:sp>
        <p:nvSpPr>
          <p:cNvPr id="630" name="Google Shape;630;p71"/>
          <p:cNvSpPr txBox="1"/>
          <p:nvPr/>
        </p:nvSpPr>
        <p:spPr>
          <a:xfrm>
            <a:off x="6553200" y="5697537"/>
            <a:ext cx="1468438"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2"/>
                </a:solidFill>
                <a:latin typeface="Times"/>
                <a:ea typeface="Times"/>
                <a:cs typeface="Times"/>
                <a:sym typeface="Times"/>
              </a:rPr>
              <a:t>Pirenzepine</a:t>
            </a:r>
            <a:endParaRPr/>
          </a:p>
          <a:p>
            <a:pPr indent="0" lvl="0" marL="0" marR="0" rtl="0" algn="l">
              <a:spcBef>
                <a:spcPts val="0"/>
              </a:spcBef>
              <a:spcAft>
                <a:spcPts val="0"/>
              </a:spcAft>
              <a:buNone/>
            </a:pPr>
            <a:r>
              <a:rPr b="1" lang="en-US" sz="2000">
                <a:solidFill>
                  <a:schemeClr val="dk2"/>
                </a:solidFill>
                <a:latin typeface="Times"/>
                <a:ea typeface="Times"/>
                <a:cs typeface="Times"/>
                <a:sym typeface="Times"/>
              </a:rPr>
              <a:t>(anti-ulcer)</a:t>
            </a:r>
            <a:endParaRPr/>
          </a:p>
        </p:txBody>
      </p:sp>
      <p:pic>
        <p:nvPicPr>
          <p:cNvPr id="631" name="Google Shape;631;p71"/>
          <p:cNvPicPr preferRelativeResize="0"/>
          <p:nvPr/>
        </p:nvPicPr>
        <p:blipFill rotWithShape="1">
          <a:blip r:embed="rId3">
            <a:alphaModFix/>
          </a:blip>
          <a:srcRect b="0" l="0" r="0" t="0"/>
          <a:stretch/>
        </p:blipFill>
        <p:spPr>
          <a:xfrm>
            <a:off x="381000" y="4572000"/>
            <a:ext cx="2170113" cy="1984375"/>
          </a:xfrm>
          <a:prstGeom prst="rect">
            <a:avLst/>
          </a:prstGeom>
          <a:noFill/>
          <a:ln>
            <a:noFill/>
          </a:ln>
        </p:spPr>
      </p:pic>
      <p:pic>
        <p:nvPicPr>
          <p:cNvPr id="632" name="Google Shape;632;p71"/>
          <p:cNvPicPr preferRelativeResize="0"/>
          <p:nvPr/>
        </p:nvPicPr>
        <p:blipFill rotWithShape="1">
          <a:blip r:embed="rId4">
            <a:alphaModFix/>
          </a:blip>
          <a:srcRect b="0" l="0" r="0" t="0"/>
          <a:stretch/>
        </p:blipFill>
        <p:spPr>
          <a:xfrm>
            <a:off x="4953000" y="3962400"/>
            <a:ext cx="1762125" cy="2716213"/>
          </a:xfrm>
          <a:prstGeom prst="rect">
            <a:avLst/>
          </a:prstGeom>
          <a:noFill/>
          <a:ln>
            <a:noFill/>
          </a:ln>
        </p:spPr>
      </p:pic>
      <p:pic>
        <p:nvPicPr>
          <p:cNvPr id="633" name="Google Shape;633;p71"/>
          <p:cNvPicPr preferRelativeResize="0"/>
          <p:nvPr/>
        </p:nvPicPr>
        <p:blipFill rotWithShape="1">
          <a:blip r:embed="rId5">
            <a:alphaModFix/>
          </a:blip>
          <a:srcRect b="0" l="0" r="0" t="0"/>
          <a:stretch/>
        </p:blipFill>
        <p:spPr>
          <a:xfrm>
            <a:off x="6634162" y="1592262"/>
            <a:ext cx="1824038" cy="1989138"/>
          </a:xfrm>
          <a:prstGeom prst="rect">
            <a:avLst/>
          </a:prstGeom>
          <a:noFill/>
          <a:ln>
            <a:noFill/>
          </a:ln>
        </p:spPr>
      </p:pic>
      <p:pic>
        <p:nvPicPr>
          <p:cNvPr id="634" name="Google Shape;634;p71"/>
          <p:cNvPicPr preferRelativeResize="0"/>
          <p:nvPr/>
        </p:nvPicPr>
        <p:blipFill rotWithShape="1">
          <a:blip r:embed="rId6">
            <a:alphaModFix/>
          </a:blip>
          <a:srcRect b="0" l="0" r="0" t="0"/>
          <a:stretch/>
        </p:blipFill>
        <p:spPr>
          <a:xfrm>
            <a:off x="3276600" y="2008187"/>
            <a:ext cx="2281238" cy="1449388"/>
          </a:xfrm>
          <a:prstGeom prst="rect">
            <a:avLst/>
          </a:prstGeom>
          <a:noFill/>
          <a:ln>
            <a:noFill/>
          </a:ln>
        </p:spPr>
      </p:pic>
      <p:pic>
        <p:nvPicPr>
          <p:cNvPr id="635" name="Google Shape;635;p71"/>
          <p:cNvPicPr preferRelativeResize="0"/>
          <p:nvPr/>
        </p:nvPicPr>
        <p:blipFill rotWithShape="1">
          <a:blip r:embed="rId7">
            <a:alphaModFix/>
          </a:blip>
          <a:srcRect b="0" l="0" r="0" t="0"/>
          <a:stretch/>
        </p:blipFill>
        <p:spPr>
          <a:xfrm>
            <a:off x="457200" y="2008187"/>
            <a:ext cx="2359025" cy="1449388"/>
          </a:xfrm>
          <a:prstGeom prst="rect">
            <a:avLst/>
          </a:prstGeom>
          <a:noFill/>
          <a:ln>
            <a:noFill/>
          </a:ln>
        </p:spPr>
      </p:pic>
      <p:sp>
        <p:nvSpPr>
          <p:cNvPr id="636" name="Google Shape;636;p71"/>
          <p:cNvSpPr txBox="1"/>
          <p:nvPr/>
        </p:nvSpPr>
        <p:spPr>
          <a:xfrm>
            <a:off x="1779071" y="893058"/>
            <a:ext cx="5155129"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rgbClr val="FF0000"/>
                </a:solidFill>
                <a:latin typeface="Constantia"/>
                <a:ea typeface="Constantia"/>
                <a:cs typeface="Constantia"/>
                <a:sym typeface="Constantia"/>
              </a:rPr>
              <a:t>Muscarinic Antagonists</a:t>
            </a:r>
            <a:endParaRPr b="1" sz="35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pic>
        <p:nvPicPr>
          <p:cNvPr descr="Tropicamide_svg.png" id="641" name="Google Shape;641;p72"/>
          <p:cNvPicPr preferRelativeResize="0"/>
          <p:nvPr/>
        </p:nvPicPr>
        <p:blipFill rotWithShape="1">
          <a:blip r:embed="rId3">
            <a:alphaModFix/>
          </a:blip>
          <a:srcRect b="0" l="0" r="0" t="0"/>
          <a:stretch/>
        </p:blipFill>
        <p:spPr>
          <a:xfrm>
            <a:off x="381000" y="2786062"/>
            <a:ext cx="2432050" cy="1209675"/>
          </a:xfrm>
          <a:prstGeom prst="rect">
            <a:avLst/>
          </a:prstGeom>
          <a:noFill/>
          <a:ln>
            <a:noFill/>
          </a:ln>
        </p:spPr>
      </p:pic>
      <p:sp>
        <p:nvSpPr>
          <p:cNvPr id="642" name="Google Shape;642;p72"/>
          <p:cNvSpPr txBox="1"/>
          <p:nvPr/>
        </p:nvSpPr>
        <p:spPr>
          <a:xfrm>
            <a:off x="-152400" y="4110037"/>
            <a:ext cx="35814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Tropicamide</a:t>
            </a:r>
            <a:endParaRPr/>
          </a:p>
        </p:txBody>
      </p:sp>
      <p:pic>
        <p:nvPicPr>
          <p:cNvPr descr="Anizokoria.jpg" id="643" name="Google Shape;643;p72"/>
          <p:cNvPicPr preferRelativeResize="0"/>
          <p:nvPr/>
        </p:nvPicPr>
        <p:blipFill rotWithShape="1">
          <a:blip r:embed="rId4">
            <a:alphaModFix/>
          </a:blip>
          <a:srcRect b="0" l="0" r="0" t="0"/>
          <a:stretch/>
        </p:blipFill>
        <p:spPr>
          <a:xfrm>
            <a:off x="2209800" y="806450"/>
            <a:ext cx="4724400" cy="1936750"/>
          </a:xfrm>
          <a:prstGeom prst="rect">
            <a:avLst/>
          </a:prstGeom>
          <a:noFill/>
          <a:ln>
            <a:noFill/>
          </a:ln>
        </p:spPr>
      </p:pic>
      <p:pic>
        <p:nvPicPr>
          <p:cNvPr descr="Cyclopentolate.png" id="644" name="Google Shape;644;p72"/>
          <p:cNvPicPr preferRelativeResize="0"/>
          <p:nvPr/>
        </p:nvPicPr>
        <p:blipFill rotWithShape="1">
          <a:blip r:embed="rId5">
            <a:alphaModFix/>
          </a:blip>
          <a:srcRect b="0" l="0" r="0" t="0"/>
          <a:stretch/>
        </p:blipFill>
        <p:spPr>
          <a:xfrm>
            <a:off x="5715000" y="2886075"/>
            <a:ext cx="2209800" cy="1381125"/>
          </a:xfrm>
          <a:prstGeom prst="rect">
            <a:avLst/>
          </a:prstGeom>
          <a:noFill/>
          <a:ln>
            <a:noFill/>
          </a:ln>
        </p:spPr>
      </p:pic>
      <p:sp>
        <p:nvSpPr>
          <p:cNvPr id="645" name="Google Shape;645;p72"/>
          <p:cNvSpPr txBox="1"/>
          <p:nvPr/>
        </p:nvSpPr>
        <p:spPr>
          <a:xfrm>
            <a:off x="6019800" y="4414837"/>
            <a:ext cx="24384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Cyclopentolate</a:t>
            </a:r>
            <a:endParaRPr/>
          </a:p>
        </p:txBody>
      </p:sp>
      <p:sp>
        <p:nvSpPr>
          <p:cNvPr id="646" name="Google Shape;646;p72"/>
          <p:cNvSpPr txBox="1"/>
          <p:nvPr/>
        </p:nvSpPr>
        <p:spPr>
          <a:xfrm>
            <a:off x="228600" y="4919662"/>
            <a:ext cx="8458200" cy="1200329"/>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Arial"/>
              <a:buChar char="•"/>
            </a:pPr>
            <a:r>
              <a:rPr lang="en-US" sz="1800">
                <a:solidFill>
                  <a:schemeClr val="dk1"/>
                </a:solidFill>
                <a:latin typeface="Constantia"/>
                <a:ea typeface="Constantia"/>
                <a:cs typeface="Constantia"/>
                <a:sym typeface="Constantia"/>
              </a:rPr>
              <a:t>  Tropicamide and Cyclopentolate are among the most commonly employed mydriatic (dilating) and cycloplegic (paralyzing) agents</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Constantia"/>
              <a:ea typeface="Constantia"/>
              <a:cs typeface="Constantia"/>
              <a:sym typeface="Constantia"/>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Constantia"/>
                <a:ea typeface="Constantia"/>
                <a:cs typeface="Constantia"/>
                <a:sym typeface="Constantia"/>
              </a:rPr>
              <a:t>  Both function as antagonists at the muscarinic acetylcholine receptors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73"/>
          <p:cNvSpPr txBox="1"/>
          <p:nvPr/>
        </p:nvSpPr>
        <p:spPr>
          <a:xfrm>
            <a:off x="323850" y="1671638"/>
            <a:ext cx="3181350"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6600"/>
                </a:solidFill>
                <a:latin typeface="Times"/>
                <a:ea typeface="Times"/>
                <a:cs typeface="Times"/>
                <a:sym typeface="Times"/>
              </a:rPr>
              <a:t>SAR for Antagonists</a:t>
            </a:r>
            <a:endParaRPr b="1" sz="1800">
              <a:solidFill>
                <a:schemeClr val="dk2"/>
              </a:solidFill>
              <a:latin typeface="Times"/>
              <a:ea typeface="Times"/>
              <a:cs typeface="Times"/>
              <a:sym typeface="Times"/>
            </a:endParaRPr>
          </a:p>
        </p:txBody>
      </p:sp>
      <p:sp>
        <p:nvSpPr>
          <p:cNvPr id="652" name="Google Shape;652;p73"/>
          <p:cNvSpPr txBox="1"/>
          <p:nvPr/>
        </p:nvSpPr>
        <p:spPr>
          <a:xfrm>
            <a:off x="381000" y="4044077"/>
            <a:ext cx="8001000" cy="258532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en-US" sz="1800">
                <a:solidFill>
                  <a:srgbClr val="FF6600"/>
                </a:solidFill>
                <a:latin typeface="Times"/>
                <a:ea typeface="Times"/>
                <a:cs typeface="Times"/>
                <a:sym typeface="Times"/>
              </a:rPr>
              <a:t>Important features</a:t>
            </a:r>
            <a:endParaRPr sz="1800">
              <a:solidFill>
                <a:schemeClr val="dk2"/>
              </a:solidFill>
              <a:latin typeface="Times"/>
              <a:ea typeface="Times"/>
              <a:cs typeface="Times"/>
              <a:sym typeface="Times"/>
            </a:endParaRPr>
          </a:p>
          <a:p>
            <a:pPr indent="-457200" lvl="0" marL="457200" marR="0" rtl="0" algn="l">
              <a:spcBef>
                <a:spcPts val="0"/>
              </a:spcBef>
              <a:spcAft>
                <a:spcPts val="0"/>
              </a:spcAft>
              <a:buClr>
                <a:schemeClr val="dk2"/>
              </a:buClr>
              <a:buSzPts val="1800"/>
              <a:buFont typeface="Times"/>
              <a:buChar char="•"/>
            </a:pPr>
            <a:r>
              <a:rPr lang="en-US" sz="1800">
                <a:solidFill>
                  <a:schemeClr val="dk2"/>
                </a:solidFill>
                <a:latin typeface="Times"/>
                <a:ea typeface="Times"/>
                <a:cs typeface="Times"/>
                <a:sym typeface="Times"/>
              </a:rPr>
              <a:t>Tertiary amine (ionised) or a quaternary nitrogen</a:t>
            </a:r>
            <a:endParaRPr/>
          </a:p>
          <a:p>
            <a:pPr indent="-457200" lvl="0" marL="457200" marR="0" rtl="0" algn="l">
              <a:spcBef>
                <a:spcPts val="0"/>
              </a:spcBef>
              <a:spcAft>
                <a:spcPts val="0"/>
              </a:spcAft>
              <a:buClr>
                <a:schemeClr val="dk2"/>
              </a:buClr>
              <a:buSzPts val="1800"/>
              <a:buFont typeface="Times"/>
              <a:buChar char="•"/>
            </a:pPr>
            <a:r>
              <a:rPr lang="en-US" sz="1800">
                <a:solidFill>
                  <a:schemeClr val="dk2"/>
                </a:solidFill>
                <a:latin typeface="Times"/>
                <a:ea typeface="Times"/>
                <a:cs typeface="Times"/>
                <a:sym typeface="Times"/>
              </a:rPr>
              <a:t>Aromatic ring</a:t>
            </a:r>
            <a:endParaRPr/>
          </a:p>
          <a:p>
            <a:pPr indent="-457200" lvl="0" marL="457200" marR="0" rtl="0" algn="l">
              <a:spcBef>
                <a:spcPts val="0"/>
              </a:spcBef>
              <a:spcAft>
                <a:spcPts val="0"/>
              </a:spcAft>
              <a:buClr>
                <a:schemeClr val="dk2"/>
              </a:buClr>
              <a:buSzPts val="1800"/>
              <a:buFont typeface="Times"/>
              <a:buChar char="•"/>
            </a:pPr>
            <a:r>
              <a:rPr lang="en-US" sz="1800">
                <a:solidFill>
                  <a:schemeClr val="dk2"/>
                </a:solidFill>
                <a:latin typeface="Times"/>
                <a:ea typeface="Times"/>
                <a:cs typeface="Times"/>
                <a:sym typeface="Times"/>
              </a:rPr>
              <a:t>Ester</a:t>
            </a:r>
            <a:endParaRPr/>
          </a:p>
          <a:p>
            <a:pPr indent="-457200" lvl="0" marL="457200" marR="0" rtl="0" algn="l">
              <a:spcBef>
                <a:spcPts val="0"/>
              </a:spcBef>
              <a:spcAft>
                <a:spcPts val="0"/>
              </a:spcAft>
              <a:buClr>
                <a:schemeClr val="dk2"/>
              </a:buClr>
              <a:buSzPts val="1800"/>
              <a:buFont typeface="Times"/>
              <a:buChar char="•"/>
            </a:pPr>
            <a:r>
              <a:rPr i="1" lang="en-US" sz="1800">
                <a:solidFill>
                  <a:schemeClr val="dk2"/>
                </a:solidFill>
                <a:latin typeface="Times"/>
                <a:ea typeface="Times"/>
                <a:cs typeface="Times"/>
                <a:sym typeface="Times"/>
              </a:rPr>
              <a:t>N</a:t>
            </a:r>
            <a:r>
              <a:rPr lang="en-US" sz="1800">
                <a:solidFill>
                  <a:schemeClr val="dk2"/>
                </a:solidFill>
                <a:latin typeface="Times"/>
                <a:ea typeface="Times"/>
                <a:cs typeface="Times"/>
                <a:sym typeface="Times"/>
              </a:rPr>
              <a:t>-Alkyl groups (R) can be larger than methyl (unlike agonists)</a:t>
            </a:r>
            <a:endParaRPr/>
          </a:p>
          <a:p>
            <a:pPr indent="-457200" lvl="0" marL="457200" marR="0" rtl="0" algn="l">
              <a:spcBef>
                <a:spcPts val="0"/>
              </a:spcBef>
              <a:spcAft>
                <a:spcPts val="0"/>
              </a:spcAft>
              <a:buClr>
                <a:schemeClr val="dk2"/>
              </a:buClr>
              <a:buSzPts val="1800"/>
              <a:buFont typeface="Times"/>
              <a:buChar char="•"/>
            </a:pPr>
            <a:r>
              <a:rPr lang="en-US" sz="1800">
                <a:solidFill>
                  <a:schemeClr val="dk2"/>
                </a:solidFill>
                <a:latin typeface="Times"/>
                <a:ea typeface="Times"/>
                <a:cs typeface="Times"/>
                <a:sym typeface="Times"/>
              </a:rPr>
              <a:t>Large branched acyl group</a:t>
            </a:r>
            <a:endParaRPr/>
          </a:p>
          <a:p>
            <a:pPr indent="-457200" lvl="0" marL="457200" marR="0" rtl="0" algn="l">
              <a:spcBef>
                <a:spcPts val="0"/>
              </a:spcBef>
              <a:spcAft>
                <a:spcPts val="0"/>
              </a:spcAft>
              <a:buClr>
                <a:schemeClr val="dk2"/>
              </a:buClr>
              <a:buSzPts val="1800"/>
              <a:buFont typeface="Times"/>
              <a:buChar char="•"/>
            </a:pPr>
            <a:r>
              <a:rPr lang="en-US" sz="1800">
                <a:solidFill>
                  <a:schemeClr val="dk2"/>
                </a:solidFill>
                <a:latin typeface="Times"/>
                <a:ea typeface="Times"/>
                <a:cs typeface="Times"/>
                <a:sym typeface="Times"/>
              </a:rPr>
              <a:t>R’ = aromatic or heteroaromatic ring</a:t>
            </a:r>
            <a:endParaRPr/>
          </a:p>
          <a:p>
            <a:pPr indent="-457200" lvl="0" marL="457200" marR="0" rtl="0" algn="l">
              <a:spcBef>
                <a:spcPts val="0"/>
              </a:spcBef>
              <a:spcAft>
                <a:spcPts val="0"/>
              </a:spcAft>
              <a:buClr>
                <a:schemeClr val="dk2"/>
              </a:buClr>
              <a:buSzPts val="1800"/>
              <a:buFont typeface="Times"/>
              <a:buChar char="•"/>
            </a:pPr>
            <a:r>
              <a:rPr lang="en-US" sz="1800">
                <a:solidFill>
                  <a:schemeClr val="dk2"/>
                </a:solidFill>
                <a:latin typeface="Times"/>
                <a:ea typeface="Times"/>
                <a:cs typeface="Times"/>
                <a:sym typeface="Times"/>
              </a:rPr>
              <a:t>Branching of aromatic/heteroaromatic rings is important</a:t>
            </a:r>
            <a:endParaRPr/>
          </a:p>
          <a:p>
            <a:pPr indent="-342900" lvl="0" marL="457200" marR="0" rtl="0" algn="l">
              <a:spcBef>
                <a:spcPts val="0"/>
              </a:spcBef>
              <a:spcAft>
                <a:spcPts val="0"/>
              </a:spcAft>
              <a:buClr>
                <a:schemeClr val="dk1"/>
              </a:buClr>
              <a:buSzPts val="1800"/>
              <a:buFont typeface="Constantia"/>
              <a:buNone/>
            </a:pPr>
            <a:r>
              <a:t/>
            </a:r>
            <a:endParaRPr sz="1800">
              <a:solidFill>
                <a:schemeClr val="dk2"/>
              </a:solidFill>
              <a:latin typeface="Times"/>
              <a:ea typeface="Times"/>
              <a:cs typeface="Times"/>
              <a:sym typeface="Times"/>
            </a:endParaRPr>
          </a:p>
        </p:txBody>
      </p:sp>
      <p:pic>
        <p:nvPicPr>
          <p:cNvPr id="653" name="Google Shape;653;p73"/>
          <p:cNvPicPr preferRelativeResize="0"/>
          <p:nvPr/>
        </p:nvPicPr>
        <p:blipFill rotWithShape="1">
          <a:blip r:embed="rId3">
            <a:alphaModFix/>
          </a:blip>
          <a:srcRect b="0" l="0" r="0" t="0"/>
          <a:stretch/>
        </p:blipFill>
        <p:spPr>
          <a:xfrm>
            <a:off x="3109913" y="1981200"/>
            <a:ext cx="3494087" cy="1600200"/>
          </a:xfrm>
          <a:prstGeom prst="rect">
            <a:avLst/>
          </a:prstGeom>
          <a:noFill/>
          <a:ln>
            <a:noFill/>
          </a:ln>
        </p:spPr>
      </p:pic>
      <p:sp>
        <p:nvSpPr>
          <p:cNvPr id="654" name="Google Shape;654;p73"/>
          <p:cNvSpPr txBox="1"/>
          <p:nvPr/>
        </p:nvSpPr>
        <p:spPr>
          <a:xfrm>
            <a:off x="1779071" y="893058"/>
            <a:ext cx="5155129"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rgbClr val="FF0000"/>
                </a:solidFill>
                <a:latin typeface="Constantia"/>
                <a:ea typeface="Constantia"/>
                <a:cs typeface="Constantia"/>
                <a:sym typeface="Constantia"/>
              </a:rPr>
              <a:t>Muscarinic Antagonists</a:t>
            </a:r>
            <a:endParaRPr b="1" sz="35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4"/>
          <p:cNvSpPr txBox="1"/>
          <p:nvPr/>
        </p:nvSpPr>
        <p:spPr>
          <a:xfrm>
            <a:off x="323850" y="1671638"/>
            <a:ext cx="3181350"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6600"/>
                </a:solidFill>
                <a:latin typeface="Times"/>
                <a:ea typeface="Times"/>
                <a:cs typeface="Times"/>
                <a:sym typeface="Times"/>
              </a:rPr>
              <a:t>SAR for Antagonists</a:t>
            </a:r>
            <a:endParaRPr b="1" sz="1800">
              <a:solidFill>
                <a:schemeClr val="dk2"/>
              </a:solidFill>
              <a:latin typeface="Times"/>
              <a:ea typeface="Times"/>
              <a:cs typeface="Times"/>
              <a:sym typeface="Times"/>
            </a:endParaRPr>
          </a:p>
        </p:txBody>
      </p:sp>
      <p:pic>
        <p:nvPicPr>
          <p:cNvPr id="660" name="Google Shape;660;p74"/>
          <p:cNvPicPr preferRelativeResize="0"/>
          <p:nvPr/>
        </p:nvPicPr>
        <p:blipFill rotWithShape="1">
          <a:blip r:embed="rId3">
            <a:alphaModFix/>
          </a:blip>
          <a:srcRect b="0" l="0" r="0" t="0"/>
          <a:stretch/>
        </p:blipFill>
        <p:spPr>
          <a:xfrm>
            <a:off x="3109913" y="1981200"/>
            <a:ext cx="3494087" cy="1600200"/>
          </a:xfrm>
          <a:prstGeom prst="rect">
            <a:avLst/>
          </a:prstGeom>
          <a:noFill/>
          <a:ln>
            <a:noFill/>
          </a:ln>
        </p:spPr>
      </p:pic>
      <p:sp>
        <p:nvSpPr>
          <p:cNvPr id="661" name="Google Shape;661;p74"/>
          <p:cNvSpPr txBox="1"/>
          <p:nvPr/>
        </p:nvSpPr>
        <p:spPr>
          <a:xfrm>
            <a:off x="1779071" y="893058"/>
            <a:ext cx="5155129"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rgbClr val="FF0000"/>
                </a:solidFill>
                <a:latin typeface="Constantia"/>
                <a:ea typeface="Constantia"/>
                <a:cs typeface="Constantia"/>
                <a:sym typeface="Constantia"/>
              </a:rPr>
              <a:t>Muscarinic Antagonists</a:t>
            </a:r>
            <a:endParaRPr b="1" sz="3500">
              <a:solidFill>
                <a:schemeClr val="dk1"/>
              </a:solidFill>
              <a:latin typeface="Arial"/>
              <a:ea typeface="Arial"/>
              <a:cs typeface="Arial"/>
              <a:sym typeface="Arial"/>
            </a:endParaRPr>
          </a:p>
        </p:txBody>
      </p:sp>
      <p:grpSp>
        <p:nvGrpSpPr>
          <p:cNvPr id="662" name="Google Shape;662;p74"/>
          <p:cNvGrpSpPr/>
          <p:nvPr/>
        </p:nvGrpSpPr>
        <p:grpSpPr>
          <a:xfrm>
            <a:off x="2286000" y="6003925"/>
            <a:ext cx="4411663" cy="396875"/>
            <a:chOff x="1440" y="2564"/>
            <a:chExt cx="2779" cy="250"/>
          </a:xfrm>
        </p:grpSpPr>
        <p:sp>
          <p:nvSpPr>
            <p:cNvPr id="663" name="Google Shape;663;p74"/>
            <p:cNvSpPr txBox="1"/>
            <p:nvPr/>
          </p:nvSpPr>
          <p:spPr>
            <a:xfrm>
              <a:off x="3552" y="2564"/>
              <a:ext cx="667"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2"/>
                  </a:solidFill>
                  <a:latin typeface="Times"/>
                  <a:ea typeface="Times"/>
                  <a:cs typeface="Times"/>
                  <a:sym typeface="Times"/>
                </a:rPr>
                <a:t>Inactive</a:t>
              </a:r>
              <a:endParaRPr/>
            </a:p>
          </p:txBody>
        </p:sp>
        <p:sp>
          <p:nvSpPr>
            <p:cNvPr id="664" name="Google Shape;664;p74"/>
            <p:cNvSpPr txBox="1"/>
            <p:nvPr/>
          </p:nvSpPr>
          <p:spPr>
            <a:xfrm>
              <a:off x="1440" y="2564"/>
              <a:ext cx="551"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2"/>
                  </a:solidFill>
                  <a:latin typeface="Times"/>
                  <a:ea typeface="Times"/>
                  <a:cs typeface="Times"/>
                  <a:sym typeface="Times"/>
                </a:rPr>
                <a:t>Active</a:t>
              </a:r>
              <a:endParaRPr/>
            </a:p>
          </p:txBody>
        </p:sp>
      </p:grpSp>
      <p:grpSp>
        <p:nvGrpSpPr>
          <p:cNvPr id="665" name="Google Shape;665;p74"/>
          <p:cNvGrpSpPr/>
          <p:nvPr/>
        </p:nvGrpSpPr>
        <p:grpSpPr>
          <a:xfrm>
            <a:off x="457200" y="3914775"/>
            <a:ext cx="8391525" cy="2035175"/>
            <a:chOff x="288" y="1248"/>
            <a:chExt cx="5286" cy="1282"/>
          </a:xfrm>
        </p:grpSpPr>
        <p:pic>
          <p:nvPicPr>
            <p:cNvPr id="666" name="Google Shape;666;p74"/>
            <p:cNvPicPr preferRelativeResize="0"/>
            <p:nvPr/>
          </p:nvPicPr>
          <p:blipFill rotWithShape="1">
            <a:blip r:embed="rId4">
              <a:alphaModFix/>
            </a:blip>
            <a:srcRect b="0" l="0" r="0" t="0"/>
            <a:stretch/>
          </p:blipFill>
          <p:spPr>
            <a:xfrm>
              <a:off x="288" y="1248"/>
              <a:ext cx="2032" cy="1282"/>
            </a:xfrm>
            <a:prstGeom prst="rect">
              <a:avLst/>
            </a:prstGeom>
            <a:noFill/>
            <a:ln>
              <a:noFill/>
            </a:ln>
          </p:spPr>
        </p:pic>
        <p:pic>
          <p:nvPicPr>
            <p:cNvPr id="667" name="Google Shape;667;p74"/>
            <p:cNvPicPr preferRelativeResize="0"/>
            <p:nvPr/>
          </p:nvPicPr>
          <p:blipFill rotWithShape="1">
            <a:blip r:embed="rId5">
              <a:alphaModFix/>
            </a:blip>
            <a:srcRect b="0" l="0" r="0" t="0"/>
            <a:stretch/>
          </p:blipFill>
          <p:spPr>
            <a:xfrm>
              <a:off x="2832" y="1488"/>
              <a:ext cx="2742" cy="72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Motor nerves</a:t>
            </a:r>
            <a:endParaRPr/>
          </a:p>
        </p:txBody>
      </p:sp>
      <p:sp>
        <p:nvSpPr>
          <p:cNvPr id="153" name="Google Shape;153;p2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lnSpcReduction="10000"/>
          </a:bodyPr>
          <a:lstStyle/>
          <a:p>
            <a:pPr indent="-514350" lvl="0" marL="650875" rtl="0" algn="l">
              <a:spcBef>
                <a:spcPts val="0"/>
              </a:spcBef>
              <a:spcAft>
                <a:spcPts val="0"/>
              </a:spcAft>
              <a:buSzPts val="2470"/>
              <a:buFont typeface="Calibri"/>
              <a:buAutoNum type="arabicPeriod"/>
            </a:pPr>
            <a:r>
              <a:rPr lang="en-US"/>
              <a:t>Somatic motor NS: </a:t>
            </a:r>
            <a:endParaRPr/>
          </a:p>
          <a:p>
            <a:pPr indent="-514350" lvl="1" marL="971550" rtl="0" algn="l">
              <a:spcBef>
                <a:spcPts val="480"/>
              </a:spcBef>
              <a:spcAft>
                <a:spcPts val="0"/>
              </a:spcAft>
              <a:buSzPts val="2040"/>
              <a:buChar char="⚫"/>
            </a:pPr>
            <a:r>
              <a:rPr lang="en-US"/>
              <a:t>carry messages from CNS to the skeletal muscles.</a:t>
            </a:r>
            <a:endParaRPr/>
          </a:p>
          <a:p>
            <a:pPr indent="-514350" lvl="1" marL="971550" rtl="0" algn="l">
              <a:spcBef>
                <a:spcPts val="480"/>
              </a:spcBef>
              <a:spcAft>
                <a:spcPts val="0"/>
              </a:spcAft>
              <a:buSzPts val="2040"/>
              <a:buChar char="⚫"/>
            </a:pPr>
            <a:r>
              <a:rPr lang="en-US"/>
              <a:t>Acetylcholine is the neurotransmitter.</a:t>
            </a:r>
            <a:endParaRPr/>
          </a:p>
          <a:p>
            <a:pPr indent="-514350" lvl="1" marL="971550" rtl="0" algn="l">
              <a:spcBef>
                <a:spcPts val="480"/>
              </a:spcBef>
              <a:spcAft>
                <a:spcPts val="0"/>
              </a:spcAft>
              <a:buSzPts val="2040"/>
              <a:buFont typeface="Arial"/>
              <a:buNone/>
            </a:pPr>
            <a:r>
              <a:t/>
            </a:r>
            <a:endParaRPr/>
          </a:p>
          <a:p>
            <a:pPr indent="-384810" lvl="1" marL="971550" rtl="0" algn="l">
              <a:spcBef>
                <a:spcPts val="480"/>
              </a:spcBef>
              <a:spcAft>
                <a:spcPts val="0"/>
              </a:spcAft>
              <a:buSzPts val="2040"/>
              <a:buNone/>
            </a:pPr>
            <a:r>
              <a:t/>
            </a:r>
            <a:endParaRPr/>
          </a:p>
          <a:p>
            <a:pPr indent="-384810" lvl="1" marL="971550" rtl="0" algn="l">
              <a:spcBef>
                <a:spcPts val="480"/>
              </a:spcBef>
              <a:spcAft>
                <a:spcPts val="0"/>
              </a:spcAft>
              <a:buSzPts val="2040"/>
              <a:buNone/>
            </a:pPr>
            <a:r>
              <a:t/>
            </a:r>
            <a:endParaRPr/>
          </a:p>
          <a:p>
            <a:pPr indent="-384810" lvl="1" marL="971550" rtl="0" algn="l">
              <a:spcBef>
                <a:spcPts val="480"/>
              </a:spcBef>
              <a:spcAft>
                <a:spcPts val="0"/>
              </a:spcAft>
              <a:buSzPts val="2040"/>
              <a:buNone/>
            </a:pPr>
            <a:r>
              <a:t/>
            </a:r>
            <a:endParaRPr/>
          </a:p>
          <a:p>
            <a:pPr indent="-384810" lvl="1" marL="971550" rtl="0" algn="l">
              <a:spcBef>
                <a:spcPts val="480"/>
              </a:spcBef>
              <a:spcAft>
                <a:spcPts val="0"/>
              </a:spcAft>
              <a:buSzPts val="2040"/>
              <a:buNone/>
            </a:pPr>
            <a:r>
              <a:t/>
            </a:r>
            <a:endParaRPr/>
          </a:p>
          <a:p>
            <a:pPr indent="-514350" lvl="1" marL="971550" rtl="0" algn="l">
              <a:spcBef>
                <a:spcPts val="480"/>
              </a:spcBef>
              <a:spcAft>
                <a:spcPts val="0"/>
              </a:spcAft>
              <a:buSzPts val="2040"/>
              <a:buChar char="⚫"/>
            </a:pPr>
            <a:r>
              <a:rPr lang="en-US"/>
              <a:t>Lead to muscle contraction.</a:t>
            </a:r>
            <a:endParaRPr/>
          </a:p>
          <a:p>
            <a:pPr indent="-514350" lvl="0" marL="650875" rtl="0" algn="l">
              <a:spcBef>
                <a:spcPts val="520"/>
              </a:spcBef>
              <a:spcAft>
                <a:spcPts val="0"/>
              </a:spcAft>
              <a:buSzPts val="2470"/>
              <a:buFont typeface="Arial"/>
              <a:buNone/>
            </a:pPr>
            <a:r>
              <a:rPr lang="en-US"/>
              <a:t>  </a:t>
            </a:r>
            <a:endParaRPr/>
          </a:p>
        </p:txBody>
      </p:sp>
      <p:pic>
        <p:nvPicPr>
          <p:cNvPr id="154" name="Google Shape;154;p21"/>
          <p:cNvPicPr preferRelativeResize="0"/>
          <p:nvPr/>
        </p:nvPicPr>
        <p:blipFill rotWithShape="1">
          <a:blip r:embed="rId3">
            <a:alphaModFix/>
          </a:blip>
          <a:srcRect b="0" l="0" r="0" t="0"/>
          <a:stretch/>
        </p:blipFill>
        <p:spPr>
          <a:xfrm>
            <a:off x="3786188" y="3352800"/>
            <a:ext cx="4138613" cy="1828800"/>
          </a:xfrm>
          <a:prstGeom prst="rect">
            <a:avLst/>
          </a:prstGeom>
          <a:noFill/>
          <a:ln>
            <a:noFill/>
          </a:ln>
        </p:spPr>
      </p:pic>
      <p:pic>
        <p:nvPicPr>
          <p:cNvPr id="155" name="Google Shape;155;p21"/>
          <p:cNvPicPr preferRelativeResize="0"/>
          <p:nvPr/>
        </p:nvPicPr>
        <p:blipFill rotWithShape="1">
          <a:blip r:embed="rId3">
            <a:alphaModFix/>
          </a:blip>
          <a:srcRect b="0" l="0" r="0" t="0"/>
          <a:stretch/>
        </p:blipFill>
        <p:spPr>
          <a:xfrm>
            <a:off x="3810000" y="3352800"/>
            <a:ext cx="4138613" cy="18288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75"/>
          <p:cNvSpPr txBox="1"/>
          <p:nvPr/>
        </p:nvSpPr>
        <p:spPr>
          <a:xfrm>
            <a:off x="228600" y="838200"/>
            <a:ext cx="6068584"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FF6600"/>
                </a:solidFill>
                <a:latin typeface="Times"/>
                <a:ea typeface="Times"/>
                <a:cs typeface="Times"/>
                <a:sym typeface="Times"/>
              </a:rPr>
              <a:t>Proposed Binding Site for Antagonists</a:t>
            </a:r>
            <a:endParaRPr b="1" sz="2500">
              <a:solidFill>
                <a:schemeClr val="dk2"/>
              </a:solidFill>
              <a:latin typeface="Times"/>
              <a:ea typeface="Times"/>
              <a:cs typeface="Times"/>
              <a:sym typeface="Times"/>
            </a:endParaRPr>
          </a:p>
        </p:txBody>
      </p:sp>
      <p:grpSp>
        <p:nvGrpSpPr>
          <p:cNvPr id="673" name="Google Shape;673;p75"/>
          <p:cNvGrpSpPr/>
          <p:nvPr/>
        </p:nvGrpSpPr>
        <p:grpSpPr>
          <a:xfrm>
            <a:off x="4914900" y="1612900"/>
            <a:ext cx="3898900" cy="5016500"/>
            <a:chOff x="2400" y="920"/>
            <a:chExt cx="2456" cy="3160"/>
          </a:xfrm>
        </p:grpSpPr>
        <p:sp>
          <p:nvSpPr>
            <p:cNvPr id="674" name="Google Shape;674;p75"/>
            <p:cNvSpPr/>
            <p:nvPr/>
          </p:nvSpPr>
          <p:spPr>
            <a:xfrm>
              <a:off x="2400" y="920"/>
              <a:ext cx="2456" cy="3160"/>
            </a:xfrm>
            <a:prstGeom prst="rect">
              <a:avLst/>
            </a:prstGeom>
            <a:solidFill>
              <a:schemeClr val="accen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675" name="Google Shape;675;p75"/>
            <p:cNvSpPr/>
            <p:nvPr/>
          </p:nvSpPr>
          <p:spPr>
            <a:xfrm>
              <a:off x="2776" y="1848"/>
              <a:ext cx="1592" cy="1560"/>
            </a:xfrm>
            <a:prstGeom prst="rect">
              <a:avLst/>
            </a:prstGeom>
            <a:solidFill>
              <a:schemeClr val="hlink"/>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676" name="Google Shape;676;p75"/>
            <p:cNvSpPr/>
            <p:nvPr/>
          </p:nvSpPr>
          <p:spPr>
            <a:xfrm>
              <a:off x="2736" y="1144"/>
              <a:ext cx="624" cy="624"/>
            </a:xfrm>
            <a:prstGeom prst="ellipse">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677" name="Google Shape;677;p75"/>
            <p:cNvSpPr/>
            <p:nvPr/>
          </p:nvSpPr>
          <p:spPr>
            <a:xfrm>
              <a:off x="3696" y="1152"/>
              <a:ext cx="624" cy="624"/>
            </a:xfrm>
            <a:prstGeom prst="ellipse">
              <a:avLst/>
            </a:prstGeom>
            <a:solidFill>
              <a:schemeClr va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678" name="Google Shape;678;p75"/>
            <p:cNvPicPr preferRelativeResize="0"/>
            <p:nvPr/>
          </p:nvPicPr>
          <p:blipFill rotWithShape="1">
            <a:blip r:embed="rId3">
              <a:alphaModFix/>
            </a:blip>
            <a:srcRect b="0" l="0" r="0" t="0"/>
            <a:stretch/>
          </p:blipFill>
          <p:spPr>
            <a:xfrm>
              <a:off x="4024" y="2304"/>
              <a:ext cx="528" cy="112"/>
            </a:xfrm>
            <a:prstGeom prst="rect">
              <a:avLst/>
            </a:prstGeom>
            <a:noFill/>
            <a:ln>
              <a:noFill/>
            </a:ln>
          </p:spPr>
        </p:pic>
        <p:pic>
          <p:nvPicPr>
            <p:cNvPr id="679" name="Google Shape;679;p75"/>
            <p:cNvPicPr preferRelativeResize="0"/>
            <p:nvPr/>
          </p:nvPicPr>
          <p:blipFill rotWithShape="1">
            <a:blip r:embed="rId4">
              <a:alphaModFix/>
            </a:blip>
            <a:srcRect b="0" l="0" r="0" t="0"/>
            <a:stretch/>
          </p:blipFill>
          <p:spPr>
            <a:xfrm>
              <a:off x="2728" y="2920"/>
              <a:ext cx="400" cy="224"/>
            </a:xfrm>
            <a:prstGeom prst="rect">
              <a:avLst/>
            </a:prstGeom>
            <a:noFill/>
            <a:ln>
              <a:noFill/>
            </a:ln>
          </p:spPr>
        </p:pic>
      </p:grpSp>
      <p:pic>
        <p:nvPicPr>
          <p:cNvPr id="680" name="Google Shape;680;p75"/>
          <p:cNvPicPr preferRelativeResize="0"/>
          <p:nvPr/>
        </p:nvPicPr>
        <p:blipFill rotWithShape="1">
          <a:blip r:embed="rId5">
            <a:alphaModFix/>
          </a:blip>
          <a:srcRect b="0" l="0" r="0" t="0"/>
          <a:stretch/>
        </p:blipFill>
        <p:spPr>
          <a:xfrm>
            <a:off x="5524500" y="1981200"/>
            <a:ext cx="2401888" cy="3048000"/>
          </a:xfrm>
          <a:prstGeom prst="rect">
            <a:avLst/>
          </a:prstGeom>
          <a:noFill/>
          <a:ln>
            <a:noFill/>
          </a:ln>
        </p:spPr>
      </p:pic>
      <p:grpSp>
        <p:nvGrpSpPr>
          <p:cNvPr id="681" name="Google Shape;681;p75"/>
          <p:cNvGrpSpPr/>
          <p:nvPr/>
        </p:nvGrpSpPr>
        <p:grpSpPr>
          <a:xfrm>
            <a:off x="6032500" y="3454400"/>
            <a:ext cx="1536700" cy="1612900"/>
            <a:chOff x="3104" y="2056"/>
            <a:chExt cx="968" cy="1016"/>
          </a:xfrm>
        </p:grpSpPr>
        <p:cxnSp>
          <p:nvCxnSpPr>
            <p:cNvPr id="682" name="Google Shape;682;p75"/>
            <p:cNvCxnSpPr/>
            <p:nvPr/>
          </p:nvCxnSpPr>
          <p:spPr>
            <a:xfrm flipH="1" rot="10800000">
              <a:off x="3104" y="2968"/>
              <a:ext cx="368" cy="104"/>
            </a:xfrm>
            <a:prstGeom prst="straightConnector1">
              <a:avLst/>
            </a:prstGeom>
            <a:noFill/>
            <a:ln cap="flat" cmpd="sng" w="28575">
              <a:solidFill>
                <a:srgbClr val="FF0000"/>
              </a:solidFill>
              <a:prstDash val="dot"/>
              <a:round/>
              <a:headEnd len="med" w="med" type="none"/>
              <a:tailEnd len="med" w="med" type="none"/>
            </a:ln>
          </p:spPr>
        </p:cxnSp>
        <p:cxnSp>
          <p:nvCxnSpPr>
            <p:cNvPr id="683" name="Google Shape;683;p75"/>
            <p:cNvCxnSpPr/>
            <p:nvPr/>
          </p:nvCxnSpPr>
          <p:spPr>
            <a:xfrm>
              <a:off x="3968" y="2056"/>
              <a:ext cx="104" cy="248"/>
            </a:xfrm>
            <a:prstGeom prst="straightConnector1">
              <a:avLst/>
            </a:prstGeom>
            <a:noFill/>
            <a:ln cap="flat" cmpd="sng" w="28575">
              <a:solidFill>
                <a:srgbClr val="FF0000"/>
              </a:solidFill>
              <a:prstDash val="dot"/>
              <a:round/>
              <a:headEnd len="med" w="med" type="none"/>
              <a:tailEnd len="med" w="med" type="none"/>
            </a:ln>
          </p:spPr>
        </p:cxnSp>
        <p:cxnSp>
          <p:nvCxnSpPr>
            <p:cNvPr id="684" name="Google Shape;684;p75"/>
            <p:cNvCxnSpPr/>
            <p:nvPr/>
          </p:nvCxnSpPr>
          <p:spPr>
            <a:xfrm>
              <a:off x="3608" y="2272"/>
              <a:ext cx="392" cy="56"/>
            </a:xfrm>
            <a:prstGeom prst="straightConnector1">
              <a:avLst/>
            </a:prstGeom>
            <a:noFill/>
            <a:ln cap="flat" cmpd="sng" w="28575">
              <a:solidFill>
                <a:srgbClr val="FF0000"/>
              </a:solidFill>
              <a:prstDash val="dot"/>
              <a:round/>
              <a:headEnd len="med" w="med" type="none"/>
              <a:tailEnd len="med" w="med" type="none"/>
            </a:ln>
          </p:spPr>
        </p:cxnSp>
      </p:grpSp>
      <p:pic>
        <p:nvPicPr>
          <p:cNvPr id="685" name="Google Shape;685;p75"/>
          <p:cNvPicPr preferRelativeResize="0"/>
          <p:nvPr/>
        </p:nvPicPr>
        <p:blipFill rotWithShape="1">
          <a:blip r:embed="rId6">
            <a:alphaModFix/>
          </a:blip>
          <a:srcRect b="0" l="0" r="0" t="0"/>
          <a:stretch/>
        </p:blipFill>
        <p:spPr>
          <a:xfrm>
            <a:off x="590002" y="2694603"/>
            <a:ext cx="3677198" cy="28679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76"/>
          <p:cNvSpPr txBox="1"/>
          <p:nvPr/>
        </p:nvSpPr>
        <p:spPr>
          <a:xfrm>
            <a:off x="1828800" y="838200"/>
            <a:ext cx="543629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Arial"/>
                <a:ea typeface="Arial"/>
                <a:cs typeface="Arial"/>
                <a:sym typeface="Arial"/>
              </a:rPr>
              <a:t>Nicotinic Antagonists</a:t>
            </a:r>
            <a:endParaRPr sz="4000">
              <a:solidFill>
                <a:schemeClr val="dk1"/>
              </a:solidFill>
              <a:latin typeface="Arial"/>
              <a:ea typeface="Arial"/>
              <a:cs typeface="Arial"/>
              <a:sym typeface="Arial"/>
            </a:endParaRPr>
          </a:p>
        </p:txBody>
      </p:sp>
      <p:sp>
        <p:nvSpPr>
          <p:cNvPr id="691" name="Google Shape;691;p76"/>
          <p:cNvSpPr txBox="1"/>
          <p:nvPr/>
        </p:nvSpPr>
        <p:spPr>
          <a:xfrm>
            <a:off x="228600" y="1608653"/>
            <a:ext cx="8239820" cy="230832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1800">
                <a:solidFill>
                  <a:srgbClr val="FF6600"/>
                </a:solidFill>
                <a:latin typeface="Times"/>
                <a:ea typeface="Times"/>
                <a:cs typeface="Times"/>
                <a:sym typeface="Times"/>
              </a:rPr>
              <a:t>  Curare</a:t>
            </a:r>
            <a:endParaRPr/>
          </a:p>
          <a:p>
            <a:pPr indent="-457200" lvl="0" marL="457200" marR="0" rtl="0" algn="l">
              <a:spcBef>
                <a:spcPts val="0"/>
              </a:spcBef>
              <a:spcAft>
                <a:spcPts val="0"/>
              </a:spcAft>
              <a:buNone/>
            </a:pPr>
            <a:r>
              <a:t/>
            </a:r>
            <a:endParaRPr b="1" sz="1800">
              <a:solidFill>
                <a:schemeClr val="dk2"/>
              </a:solidFill>
              <a:latin typeface="Times"/>
              <a:ea typeface="Times"/>
              <a:cs typeface="Times"/>
              <a:sym typeface="Times"/>
            </a:endParaRPr>
          </a:p>
          <a:p>
            <a:pPr indent="-457200" lvl="0" marL="457200" marR="0" rtl="0" algn="l">
              <a:spcBef>
                <a:spcPts val="0"/>
              </a:spcBef>
              <a:spcAft>
                <a:spcPts val="0"/>
              </a:spcAft>
              <a:buClr>
                <a:schemeClr val="dk2"/>
              </a:buClr>
              <a:buSzPts val="2200"/>
              <a:buFont typeface="Constantia"/>
              <a:buChar char="•"/>
            </a:pPr>
            <a:r>
              <a:rPr b="1" lang="en-US" sz="2200">
                <a:solidFill>
                  <a:schemeClr val="dk2"/>
                </a:solidFill>
                <a:latin typeface="Constantia"/>
                <a:ea typeface="Constantia"/>
                <a:cs typeface="Constantia"/>
                <a:sym typeface="Constantia"/>
              </a:rPr>
              <a:t>Extract from curare plant (</a:t>
            </a:r>
            <a:r>
              <a:rPr i="1" lang="en-US" sz="2400">
                <a:solidFill>
                  <a:schemeClr val="dk2"/>
                </a:solidFill>
                <a:latin typeface="Constantia"/>
                <a:ea typeface="Constantia"/>
                <a:cs typeface="Constantia"/>
                <a:sym typeface="Constantia"/>
              </a:rPr>
              <a:t>Chondodendron tomentosum)</a:t>
            </a:r>
            <a:endParaRPr b="1" sz="2200">
              <a:solidFill>
                <a:schemeClr val="dk2"/>
              </a:solidFill>
              <a:latin typeface="Constantia"/>
              <a:ea typeface="Constantia"/>
              <a:cs typeface="Constantia"/>
              <a:sym typeface="Constantia"/>
            </a:endParaRPr>
          </a:p>
          <a:p>
            <a:pPr indent="-457200" lvl="0" marL="457200" marR="0" rtl="0" algn="l">
              <a:spcBef>
                <a:spcPts val="0"/>
              </a:spcBef>
              <a:spcAft>
                <a:spcPts val="0"/>
              </a:spcAft>
              <a:buClr>
                <a:schemeClr val="dk2"/>
              </a:buClr>
              <a:buSzPts val="2200"/>
              <a:buFont typeface="Constantia"/>
              <a:buChar char="•"/>
            </a:pPr>
            <a:r>
              <a:rPr b="1" lang="en-US" sz="2200">
                <a:solidFill>
                  <a:schemeClr val="dk2"/>
                </a:solidFill>
                <a:latin typeface="Constantia"/>
                <a:ea typeface="Constantia"/>
                <a:cs typeface="Constantia"/>
                <a:sym typeface="Constantia"/>
              </a:rPr>
              <a:t>Used for poison arrows</a:t>
            </a:r>
            <a:endParaRPr/>
          </a:p>
          <a:p>
            <a:pPr indent="-457200" lvl="0" marL="457200" marR="0" rtl="0" algn="l">
              <a:spcBef>
                <a:spcPts val="0"/>
              </a:spcBef>
              <a:spcAft>
                <a:spcPts val="0"/>
              </a:spcAft>
              <a:buClr>
                <a:schemeClr val="dk2"/>
              </a:buClr>
              <a:buSzPts val="2200"/>
              <a:buFont typeface="Constantia"/>
              <a:buChar char="•"/>
            </a:pPr>
            <a:r>
              <a:rPr b="1" lang="en-US" sz="2200">
                <a:solidFill>
                  <a:schemeClr val="dk2"/>
                </a:solidFill>
                <a:latin typeface="Constantia"/>
                <a:ea typeface="Constantia"/>
                <a:cs typeface="Constantia"/>
                <a:sym typeface="Constantia"/>
              </a:rPr>
              <a:t>Causes paralysis (blocks acetylcholine signals to muscles)</a:t>
            </a:r>
            <a:endParaRPr/>
          </a:p>
          <a:p>
            <a:pPr indent="-457200" lvl="0" marL="457200" marR="0" rtl="0" algn="l">
              <a:spcBef>
                <a:spcPts val="0"/>
              </a:spcBef>
              <a:spcAft>
                <a:spcPts val="0"/>
              </a:spcAft>
              <a:buClr>
                <a:schemeClr val="dk2"/>
              </a:buClr>
              <a:buSzPts val="2200"/>
              <a:buFont typeface="Constantia"/>
              <a:buChar char="•"/>
            </a:pPr>
            <a:r>
              <a:rPr b="1" lang="en-US" sz="2200">
                <a:solidFill>
                  <a:schemeClr val="dk2"/>
                </a:solidFill>
                <a:latin typeface="Constantia"/>
                <a:ea typeface="Constantia"/>
                <a:cs typeface="Constantia"/>
                <a:sym typeface="Constantia"/>
              </a:rPr>
              <a:t>Active principle = tubocurarine</a:t>
            </a:r>
            <a:endParaRPr b="1" sz="2200">
              <a:solidFill>
                <a:schemeClr val="dk2"/>
              </a:solidFill>
              <a:latin typeface="Constantia"/>
              <a:ea typeface="Constantia"/>
              <a:cs typeface="Constantia"/>
              <a:sym typeface="Constantia"/>
            </a:endParaRPr>
          </a:p>
          <a:p>
            <a:pPr indent="-457200" lvl="0" marL="457200" marR="0" rtl="0" algn="l">
              <a:spcBef>
                <a:spcPts val="0"/>
              </a:spcBef>
              <a:spcAft>
                <a:spcPts val="0"/>
              </a:spcAft>
              <a:buNone/>
            </a:pPr>
            <a:r>
              <a:rPr b="1" lang="en-US" sz="1800">
                <a:solidFill>
                  <a:schemeClr val="dk2"/>
                </a:solidFill>
                <a:latin typeface="Times"/>
                <a:ea typeface="Times"/>
                <a:cs typeface="Times"/>
                <a:sym typeface="Times"/>
              </a:rPr>
              <a:t>	</a:t>
            </a:r>
            <a:endParaRPr/>
          </a:p>
        </p:txBody>
      </p:sp>
      <p:grpSp>
        <p:nvGrpSpPr>
          <p:cNvPr id="692" name="Google Shape;692;p76"/>
          <p:cNvGrpSpPr/>
          <p:nvPr/>
        </p:nvGrpSpPr>
        <p:grpSpPr>
          <a:xfrm>
            <a:off x="1981200" y="3806825"/>
            <a:ext cx="5334000" cy="2822575"/>
            <a:chOff x="912" y="1920"/>
            <a:chExt cx="3705" cy="1970"/>
          </a:xfrm>
        </p:grpSpPr>
        <p:sp>
          <p:nvSpPr>
            <p:cNvPr id="693" name="Google Shape;693;p76"/>
            <p:cNvSpPr txBox="1"/>
            <p:nvPr/>
          </p:nvSpPr>
          <p:spPr>
            <a:xfrm>
              <a:off x="3360" y="3216"/>
              <a:ext cx="1257"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2"/>
                  </a:solidFill>
                  <a:latin typeface="Times"/>
                  <a:ea typeface="Times"/>
                  <a:cs typeface="Times"/>
                  <a:sym typeface="Times"/>
                </a:rPr>
                <a:t>Tubocurarine</a:t>
              </a:r>
              <a:endParaRPr/>
            </a:p>
          </p:txBody>
        </p:sp>
        <p:pic>
          <p:nvPicPr>
            <p:cNvPr id="694" name="Google Shape;694;p76"/>
            <p:cNvPicPr preferRelativeResize="0"/>
            <p:nvPr/>
          </p:nvPicPr>
          <p:blipFill rotWithShape="1">
            <a:blip r:embed="rId3">
              <a:alphaModFix/>
            </a:blip>
            <a:srcRect b="0" l="0" r="0" t="0"/>
            <a:stretch/>
          </p:blipFill>
          <p:spPr>
            <a:xfrm>
              <a:off x="912" y="1920"/>
              <a:ext cx="2208" cy="1970"/>
            </a:xfrm>
            <a:prstGeom prst="rect">
              <a:avLst/>
            </a:prstGeom>
            <a:noFill/>
            <a:ln>
              <a:noFill/>
            </a:ln>
          </p:spPr>
        </p:pic>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xEl>
                                              <p:pRg end="0" st="0"/>
                                            </p:txEl>
                                          </p:spTgt>
                                        </p:tgtEl>
                                        <p:attrNameLst>
                                          <p:attrName>style.visibility</p:attrName>
                                        </p:attrNameLst>
                                      </p:cBhvr>
                                      <p:to>
                                        <p:strVal val="visible"/>
                                      </p:to>
                                    </p:set>
                                    <p:animEffect filter="fade" transition="in">
                                      <p:cBhvr>
                                        <p:cTn dur="500"/>
                                        <p:tgtEl>
                                          <p:spTgt spid="6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xEl>
                                              <p:pRg end="1" st="1"/>
                                            </p:txEl>
                                          </p:spTgt>
                                        </p:tgtEl>
                                        <p:attrNameLst>
                                          <p:attrName>style.visibility</p:attrName>
                                        </p:attrNameLst>
                                      </p:cBhvr>
                                      <p:to>
                                        <p:strVal val="visible"/>
                                      </p:to>
                                    </p:set>
                                    <p:animEffect filter="fade" transition="in">
                                      <p:cBhvr>
                                        <p:cTn dur="500"/>
                                        <p:tgtEl>
                                          <p:spTgt spid="6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xEl>
                                              <p:pRg end="2" st="2"/>
                                            </p:txEl>
                                          </p:spTgt>
                                        </p:tgtEl>
                                        <p:attrNameLst>
                                          <p:attrName>style.visibility</p:attrName>
                                        </p:attrNameLst>
                                      </p:cBhvr>
                                      <p:to>
                                        <p:strVal val="visible"/>
                                      </p:to>
                                    </p:set>
                                    <p:animEffect filter="fade" transition="in">
                                      <p:cBhvr>
                                        <p:cTn dur="500"/>
                                        <p:tgtEl>
                                          <p:spTgt spid="6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xEl>
                                              <p:pRg end="3" st="3"/>
                                            </p:txEl>
                                          </p:spTgt>
                                        </p:tgtEl>
                                        <p:attrNameLst>
                                          <p:attrName>style.visibility</p:attrName>
                                        </p:attrNameLst>
                                      </p:cBhvr>
                                      <p:to>
                                        <p:strVal val="visible"/>
                                      </p:to>
                                    </p:set>
                                    <p:animEffect filter="fade" transition="in">
                                      <p:cBhvr>
                                        <p:cTn dur="500"/>
                                        <p:tgtEl>
                                          <p:spTgt spid="6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xEl>
                                              <p:pRg end="4" st="4"/>
                                            </p:txEl>
                                          </p:spTgt>
                                        </p:tgtEl>
                                        <p:attrNameLst>
                                          <p:attrName>style.visibility</p:attrName>
                                        </p:attrNameLst>
                                      </p:cBhvr>
                                      <p:to>
                                        <p:strVal val="visible"/>
                                      </p:to>
                                    </p:set>
                                    <p:animEffect filter="fade" transition="in">
                                      <p:cBhvr>
                                        <p:cTn dur="500"/>
                                        <p:tgtEl>
                                          <p:spTgt spid="6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xEl>
                                              <p:pRg end="5" st="5"/>
                                            </p:txEl>
                                          </p:spTgt>
                                        </p:tgtEl>
                                        <p:attrNameLst>
                                          <p:attrName>style.visibility</p:attrName>
                                        </p:attrNameLst>
                                      </p:cBhvr>
                                      <p:to>
                                        <p:strVal val="visible"/>
                                      </p:to>
                                    </p:set>
                                    <p:animEffect filter="fade" transition="in">
                                      <p:cBhvr>
                                        <p:cTn dur="500"/>
                                        <p:tgtEl>
                                          <p:spTgt spid="6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xEl>
                                              <p:pRg end="6" st="6"/>
                                            </p:txEl>
                                          </p:spTgt>
                                        </p:tgtEl>
                                        <p:attrNameLst>
                                          <p:attrName>style.visibility</p:attrName>
                                        </p:attrNameLst>
                                      </p:cBhvr>
                                      <p:to>
                                        <p:strVal val="visible"/>
                                      </p:to>
                                    </p:set>
                                    <p:animEffect filter="fade" transition="in">
                                      <p:cBhvr>
                                        <p:cTn dur="500"/>
                                        <p:tgtEl>
                                          <p:spTgt spid="69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500"/>
                                        <p:tgtEl>
                                          <p:spTgt spid="6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77"/>
          <p:cNvSpPr/>
          <p:nvPr/>
        </p:nvSpPr>
        <p:spPr>
          <a:xfrm>
            <a:off x="304800" y="4114800"/>
            <a:ext cx="8610600"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chemeClr val="dk2"/>
                </a:solidFill>
                <a:latin typeface="Constantia"/>
                <a:ea typeface="Constantia"/>
                <a:cs typeface="Constantia"/>
                <a:sym typeface="Constantia"/>
              </a:rPr>
              <a:t>Native Indians hunting animals with this poison were able to eat the animal's contaminated flesh without being affected by the toxin because tubocurarine cannot easily cross mucous membranes and is thus inactive orally.</a:t>
            </a:r>
            <a:endParaRPr/>
          </a:p>
          <a:p>
            <a:pPr indent="0" lvl="0" marL="0" marR="0" rtl="0" algn="l">
              <a:spcBef>
                <a:spcPts val="0"/>
              </a:spcBef>
              <a:spcAft>
                <a:spcPts val="0"/>
              </a:spcAft>
              <a:buNone/>
            </a:pPr>
            <a:r>
              <a:t/>
            </a:r>
            <a:endParaRPr sz="1800">
              <a:solidFill>
                <a:schemeClr val="dk2"/>
              </a:solidFill>
              <a:latin typeface="Helvetica Neue"/>
              <a:ea typeface="Helvetica Neue"/>
              <a:cs typeface="Helvetica Neue"/>
              <a:sym typeface="Helvetica Neue"/>
            </a:endParaRPr>
          </a:p>
        </p:txBody>
      </p:sp>
      <p:pic>
        <p:nvPicPr>
          <p:cNvPr descr="jungle_people16.jpg" id="700" name="Google Shape;700;p77"/>
          <p:cNvPicPr preferRelativeResize="0"/>
          <p:nvPr/>
        </p:nvPicPr>
        <p:blipFill rotWithShape="1">
          <a:blip r:embed="rId3">
            <a:alphaModFix/>
          </a:blip>
          <a:srcRect b="0" l="0" r="0" t="0"/>
          <a:stretch/>
        </p:blipFill>
        <p:spPr>
          <a:xfrm>
            <a:off x="5257800" y="457200"/>
            <a:ext cx="2243138" cy="3505200"/>
          </a:xfrm>
          <a:prstGeom prst="rect">
            <a:avLst/>
          </a:prstGeom>
          <a:noFill/>
          <a:ln>
            <a:noFill/>
          </a:ln>
        </p:spPr>
      </p:pic>
      <p:pic>
        <p:nvPicPr>
          <p:cNvPr descr="Tubocurarine_svg.png" id="701" name="Google Shape;701;p77"/>
          <p:cNvPicPr preferRelativeResize="0"/>
          <p:nvPr/>
        </p:nvPicPr>
        <p:blipFill rotWithShape="1">
          <a:blip r:embed="rId4">
            <a:alphaModFix/>
          </a:blip>
          <a:srcRect b="0" l="0" r="0" t="0"/>
          <a:stretch/>
        </p:blipFill>
        <p:spPr>
          <a:xfrm>
            <a:off x="1219200" y="1143000"/>
            <a:ext cx="3494088" cy="236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78"/>
          <p:cNvSpPr txBox="1"/>
          <p:nvPr/>
        </p:nvSpPr>
        <p:spPr>
          <a:xfrm>
            <a:off x="304800" y="1854875"/>
            <a:ext cx="5908092" cy="203132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1800">
                <a:solidFill>
                  <a:srgbClr val="FF6600"/>
                </a:solidFill>
                <a:latin typeface="Calibri"/>
                <a:ea typeface="Calibri"/>
                <a:cs typeface="Calibri"/>
                <a:sym typeface="Calibri"/>
              </a:rPr>
              <a:t>Pharmacophore</a:t>
            </a:r>
            <a:r>
              <a:rPr b="1" lang="en-US" sz="1800">
                <a:solidFill>
                  <a:schemeClr val="dk2"/>
                </a:solidFill>
                <a:latin typeface="Calibri"/>
                <a:ea typeface="Calibri"/>
                <a:cs typeface="Calibri"/>
                <a:sym typeface="Calibri"/>
              </a:rPr>
              <a:t>  </a:t>
            </a:r>
            <a:endParaRPr/>
          </a:p>
          <a:p>
            <a:pPr indent="-457200" lvl="0" marL="457200" marR="0" rtl="0" algn="l">
              <a:spcBef>
                <a:spcPts val="0"/>
              </a:spcBef>
              <a:spcAft>
                <a:spcPts val="0"/>
              </a:spcAft>
              <a:buNone/>
            </a:pPr>
            <a:r>
              <a:t/>
            </a:r>
            <a:endParaRPr b="1" sz="1800">
              <a:solidFill>
                <a:schemeClr val="dk2"/>
              </a:solidFill>
              <a:latin typeface="Calibri"/>
              <a:ea typeface="Calibri"/>
              <a:cs typeface="Calibri"/>
              <a:sym typeface="Calibri"/>
            </a:endParaRPr>
          </a:p>
          <a:p>
            <a:pPr indent="-457200" lvl="0" marL="457200" marR="0" rtl="0" algn="l">
              <a:spcBef>
                <a:spcPts val="0"/>
              </a:spcBef>
              <a:spcAft>
                <a:spcPts val="0"/>
              </a:spcAft>
              <a:buClr>
                <a:schemeClr val="dk2"/>
              </a:buClr>
              <a:buSzPts val="1800"/>
              <a:buFont typeface="Calibri"/>
              <a:buChar char="•"/>
            </a:pPr>
            <a:r>
              <a:rPr b="1" lang="en-US" sz="1800">
                <a:solidFill>
                  <a:schemeClr val="dk2"/>
                </a:solidFill>
                <a:latin typeface="Calibri"/>
                <a:ea typeface="Calibri"/>
                <a:cs typeface="Calibri"/>
                <a:sym typeface="Calibri"/>
              </a:rPr>
              <a:t>Two quaternary centres at specific separation (1.15nm)</a:t>
            </a:r>
            <a:endParaRPr/>
          </a:p>
          <a:p>
            <a:pPr indent="-457200" lvl="0" marL="457200" marR="0" rtl="0" algn="l">
              <a:spcBef>
                <a:spcPts val="0"/>
              </a:spcBef>
              <a:spcAft>
                <a:spcPts val="0"/>
              </a:spcAft>
              <a:buClr>
                <a:schemeClr val="dk2"/>
              </a:buClr>
              <a:buSzPts val="1800"/>
              <a:buFont typeface="Calibri"/>
              <a:buChar char="•"/>
            </a:pPr>
            <a:r>
              <a:rPr b="1" lang="en-US" sz="1800">
                <a:solidFill>
                  <a:schemeClr val="dk2"/>
                </a:solidFill>
                <a:latin typeface="Calibri"/>
                <a:ea typeface="Calibri"/>
                <a:cs typeface="Calibri"/>
                <a:sym typeface="Calibri"/>
              </a:rPr>
              <a:t>Different mechanism of action from atropine based  </a:t>
            </a:r>
            <a:endParaRPr/>
          </a:p>
          <a:p>
            <a:pPr indent="-457200" lvl="0" marL="457200" marR="0" rtl="0" algn="l">
              <a:spcBef>
                <a:spcPts val="0"/>
              </a:spcBef>
              <a:spcAft>
                <a:spcPts val="0"/>
              </a:spcAft>
              <a:buNone/>
            </a:pPr>
            <a:r>
              <a:rPr b="1" lang="en-US" sz="1800">
                <a:solidFill>
                  <a:schemeClr val="dk2"/>
                </a:solidFill>
                <a:latin typeface="Calibri"/>
                <a:ea typeface="Calibri"/>
                <a:cs typeface="Calibri"/>
                <a:sym typeface="Calibri"/>
              </a:rPr>
              <a:t>         antagonists</a:t>
            </a:r>
            <a:endParaRPr b="1" sz="1800">
              <a:solidFill>
                <a:schemeClr val="dk2"/>
              </a:solidFill>
              <a:latin typeface="Calibri"/>
              <a:ea typeface="Calibri"/>
              <a:cs typeface="Calibri"/>
              <a:sym typeface="Calibri"/>
            </a:endParaRPr>
          </a:p>
          <a:p>
            <a:pPr indent="-457200" lvl="0" marL="457200" marR="0" rtl="0" algn="l">
              <a:spcBef>
                <a:spcPts val="0"/>
              </a:spcBef>
              <a:spcAft>
                <a:spcPts val="0"/>
              </a:spcAft>
              <a:buClr>
                <a:schemeClr val="dk2"/>
              </a:buClr>
              <a:buSzPts val="1800"/>
              <a:buFont typeface="Calibri"/>
              <a:buChar char="•"/>
            </a:pPr>
            <a:r>
              <a:rPr b="1" lang="en-US" sz="1800">
                <a:solidFill>
                  <a:schemeClr val="dk2"/>
                </a:solidFill>
                <a:latin typeface="Calibri"/>
                <a:ea typeface="Calibri"/>
                <a:cs typeface="Calibri"/>
                <a:sym typeface="Calibri"/>
              </a:rPr>
              <a:t>Different binding interactions</a:t>
            </a:r>
            <a:endParaRPr/>
          </a:p>
          <a:p>
            <a:pPr indent="-457200" lvl="0" marL="457200" marR="0" rtl="0" algn="l">
              <a:spcBef>
                <a:spcPts val="0"/>
              </a:spcBef>
              <a:spcAft>
                <a:spcPts val="0"/>
              </a:spcAft>
              <a:buNone/>
            </a:pPr>
            <a:r>
              <a:t/>
            </a:r>
            <a:endParaRPr b="1" sz="1800">
              <a:solidFill>
                <a:schemeClr val="dk2"/>
              </a:solidFill>
              <a:latin typeface="Calibri"/>
              <a:ea typeface="Calibri"/>
              <a:cs typeface="Calibri"/>
              <a:sym typeface="Calibri"/>
            </a:endParaRPr>
          </a:p>
        </p:txBody>
      </p:sp>
      <p:sp>
        <p:nvSpPr>
          <p:cNvPr id="707" name="Google Shape;707;p78"/>
          <p:cNvSpPr txBox="1"/>
          <p:nvPr/>
        </p:nvSpPr>
        <p:spPr>
          <a:xfrm>
            <a:off x="304800" y="3875087"/>
            <a:ext cx="8610600" cy="1754326"/>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1800">
                <a:solidFill>
                  <a:srgbClr val="FF6600"/>
                </a:solidFill>
                <a:latin typeface="Calibri"/>
                <a:ea typeface="Calibri"/>
                <a:cs typeface="Calibri"/>
                <a:sym typeface="Calibri"/>
              </a:rPr>
              <a:t>Clinical uses</a:t>
            </a:r>
            <a:r>
              <a:rPr b="1" lang="en-US" sz="1800">
                <a:solidFill>
                  <a:schemeClr val="dk2"/>
                </a:solidFill>
                <a:latin typeface="Calibri"/>
                <a:ea typeface="Calibri"/>
                <a:cs typeface="Calibri"/>
                <a:sym typeface="Calibri"/>
              </a:rPr>
              <a:t> </a:t>
            </a:r>
            <a:endParaRPr/>
          </a:p>
          <a:p>
            <a:pPr indent="-457200" lvl="0" marL="457200" marR="0" rtl="0" algn="l">
              <a:spcBef>
                <a:spcPts val="0"/>
              </a:spcBef>
              <a:spcAft>
                <a:spcPts val="0"/>
              </a:spcAft>
              <a:buNone/>
            </a:pPr>
            <a:r>
              <a:t/>
            </a:r>
            <a:endParaRPr b="1" sz="1800">
              <a:solidFill>
                <a:schemeClr val="dk2"/>
              </a:solidFill>
              <a:latin typeface="Calibri"/>
              <a:ea typeface="Calibri"/>
              <a:cs typeface="Calibri"/>
              <a:sym typeface="Calibri"/>
            </a:endParaRPr>
          </a:p>
          <a:p>
            <a:pPr indent="-457200" lvl="0" marL="457200" marR="0" rtl="0" algn="l">
              <a:spcBef>
                <a:spcPts val="0"/>
              </a:spcBef>
              <a:spcAft>
                <a:spcPts val="0"/>
              </a:spcAft>
              <a:buClr>
                <a:schemeClr val="dk2"/>
              </a:buClr>
              <a:buSzPts val="1800"/>
              <a:buFont typeface="Calibri"/>
              <a:buChar char="•"/>
            </a:pPr>
            <a:r>
              <a:rPr b="1" lang="en-US" sz="1800">
                <a:solidFill>
                  <a:schemeClr val="dk2"/>
                </a:solidFill>
                <a:latin typeface="Calibri"/>
                <a:ea typeface="Calibri"/>
                <a:cs typeface="Calibri"/>
                <a:sym typeface="Calibri"/>
              </a:rPr>
              <a:t>Neuromuscular blocker for surgical operations</a:t>
            </a:r>
            <a:endParaRPr/>
          </a:p>
          <a:p>
            <a:pPr indent="-457200" lvl="0" marL="457200" marR="0" rtl="0" algn="l">
              <a:spcBef>
                <a:spcPts val="0"/>
              </a:spcBef>
              <a:spcAft>
                <a:spcPts val="0"/>
              </a:spcAft>
              <a:buClr>
                <a:schemeClr val="dk2"/>
              </a:buClr>
              <a:buSzPts val="1800"/>
              <a:buFont typeface="Calibri"/>
              <a:buChar char="•"/>
            </a:pPr>
            <a:r>
              <a:rPr b="1" lang="en-US" sz="1800">
                <a:solidFill>
                  <a:schemeClr val="dk2"/>
                </a:solidFill>
                <a:latin typeface="Calibri"/>
                <a:ea typeface="Calibri"/>
                <a:cs typeface="Calibri"/>
                <a:sym typeface="Calibri"/>
              </a:rPr>
              <a:t>Permits lower and safer levels of general anaesthetic</a:t>
            </a:r>
            <a:endParaRPr/>
          </a:p>
          <a:p>
            <a:pPr indent="-457200" lvl="0" marL="457200" marR="0" rtl="0" algn="l">
              <a:spcBef>
                <a:spcPts val="0"/>
              </a:spcBef>
              <a:spcAft>
                <a:spcPts val="0"/>
              </a:spcAft>
              <a:buClr>
                <a:schemeClr val="dk2"/>
              </a:buClr>
              <a:buSzPts val="1800"/>
              <a:buFont typeface="Calibri"/>
              <a:buChar char="•"/>
            </a:pPr>
            <a:r>
              <a:rPr b="1" lang="en-US" sz="1800">
                <a:solidFill>
                  <a:schemeClr val="dk2"/>
                </a:solidFill>
                <a:latin typeface="Calibri"/>
                <a:ea typeface="Calibri"/>
                <a:cs typeface="Calibri"/>
                <a:sym typeface="Calibri"/>
              </a:rPr>
              <a:t>Tubocurarine used as neuromuscular blocker</a:t>
            </a:r>
            <a:endParaRPr b="1" sz="1800">
              <a:solidFill>
                <a:schemeClr val="dk2"/>
              </a:solidFill>
              <a:latin typeface="Calibri"/>
              <a:ea typeface="Calibri"/>
              <a:cs typeface="Calibri"/>
              <a:sym typeface="Calibri"/>
            </a:endParaRPr>
          </a:p>
          <a:p>
            <a:pPr indent="-457200" lvl="0" marL="457200" marR="0" rtl="0" algn="l">
              <a:spcBef>
                <a:spcPts val="0"/>
              </a:spcBef>
              <a:spcAft>
                <a:spcPts val="0"/>
              </a:spcAft>
              <a:buNone/>
            </a:pPr>
            <a:r>
              <a:t/>
            </a:r>
            <a:endParaRPr b="1" sz="1800">
              <a:solidFill>
                <a:schemeClr val="dk2"/>
              </a:solidFill>
              <a:latin typeface="Calibri"/>
              <a:ea typeface="Calibri"/>
              <a:cs typeface="Calibri"/>
              <a:sym typeface="Calibri"/>
            </a:endParaRPr>
          </a:p>
        </p:txBody>
      </p:sp>
      <p:sp>
        <p:nvSpPr>
          <p:cNvPr id="708" name="Google Shape;708;p78"/>
          <p:cNvSpPr txBox="1"/>
          <p:nvPr/>
        </p:nvSpPr>
        <p:spPr>
          <a:xfrm>
            <a:off x="1828800" y="847725"/>
            <a:ext cx="468211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Calibri"/>
                <a:ea typeface="Calibri"/>
                <a:cs typeface="Calibri"/>
                <a:sym typeface="Calibri"/>
              </a:rPr>
              <a:t>Nicotinic Antagonists</a:t>
            </a:r>
            <a:endParaRPr sz="4000">
              <a:solidFill>
                <a:schemeClr val="dk1"/>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0" st="0"/>
                                            </p:txEl>
                                          </p:spTgt>
                                        </p:tgtEl>
                                        <p:attrNameLst>
                                          <p:attrName>style.visibility</p:attrName>
                                        </p:attrNameLst>
                                      </p:cBhvr>
                                      <p:to>
                                        <p:strVal val="visible"/>
                                      </p:to>
                                    </p:set>
                                    <p:animEffect filter="fade" transition="in">
                                      <p:cBhvr>
                                        <p:cTn dur="500"/>
                                        <p:tgtEl>
                                          <p:spTgt spid="7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1" st="1"/>
                                            </p:txEl>
                                          </p:spTgt>
                                        </p:tgtEl>
                                        <p:attrNameLst>
                                          <p:attrName>style.visibility</p:attrName>
                                        </p:attrNameLst>
                                      </p:cBhvr>
                                      <p:to>
                                        <p:strVal val="visible"/>
                                      </p:to>
                                    </p:set>
                                    <p:animEffect filter="fade" transition="in">
                                      <p:cBhvr>
                                        <p:cTn dur="500"/>
                                        <p:tgtEl>
                                          <p:spTgt spid="7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2" st="2"/>
                                            </p:txEl>
                                          </p:spTgt>
                                        </p:tgtEl>
                                        <p:attrNameLst>
                                          <p:attrName>style.visibility</p:attrName>
                                        </p:attrNameLst>
                                      </p:cBhvr>
                                      <p:to>
                                        <p:strVal val="visible"/>
                                      </p:to>
                                    </p:set>
                                    <p:animEffect filter="fade" transition="in">
                                      <p:cBhvr>
                                        <p:cTn dur="500"/>
                                        <p:tgtEl>
                                          <p:spTgt spid="7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3" st="3"/>
                                            </p:txEl>
                                          </p:spTgt>
                                        </p:tgtEl>
                                        <p:attrNameLst>
                                          <p:attrName>style.visibility</p:attrName>
                                        </p:attrNameLst>
                                      </p:cBhvr>
                                      <p:to>
                                        <p:strVal val="visible"/>
                                      </p:to>
                                    </p:set>
                                    <p:animEffect filter="fade" transition="in">
                                      <p:cBhvr>
                                        <p:cTn dur="500"/>
                                        <p:tgtEl>
                                          <p:spTgt spid="7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4" st="4"/>
                                            </p:txEl>
                                          </p:spTgt>
                                        </p:tgtEl>
                                        <p:attrNameLst>
                                          <p:attrName>style.visibility</p:attrName>
                                        </p:attrNameLst>
                                      </p:cBhvr>
                                      <p:to>
                                        <p:strVal val="visible"/>
                                      </p:to>
                                    </p:set>
                                    <p:animEffect filter="fade" transition="in">
                                      <p:cBhvr>
                                        <p:cTn dur="500"/>
                                        <p:tgtEl>
                                          <p:spTgt spid="7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5" st="5"/>
                                            </p:txEl>
                                          </p:spTgt>
                                        </p:tgtEl>
                                        <p:attrNameLst>
                                          <p:attrName>style.visibility</p:attrName>
                                        </p:attrNameLst>
                                      </p:cBhvr>
                                      <p:to>
                                        <p:strVal val="visible"/>
                                      </p:to>
                                    </p:set>
                                    <p:animEffect filter="fade" transition="in">
                                      <p:cBhvr>
                                        <p:cTn dur="500"/>
                                        <p:tgtEl>
                                          <p:spTgt spid="70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79"/>
          <p:cNvSpPr txBox="1"/>
          <p:nvPr/>
        </p:nvSpPr>
        <p:spPr>
          <a:xfrm>
            <a:off x="615839" y="1838980"/>
            <a:ext cx="47596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6600"/>
                </a:solidFill>
                <a:latin typeface="Times"/>
                <a:ea typeface="Times"/>
                <a:cs typeface="Times"/>
                <a:sym typeface="Times"/>
              </a:rPr>
              <a:t>Analogues of tubocurarine</a:t>
            </a:r>
            <a:endParaRPr b="1" sz="2800">
              <a:solidFill>
                <a:schemeClr val="dk2"/>
              </a:solidFill>
              <a:latin typeface="Times"/>
              <a:ea typeface="Times"/>
              <a:cs typeface="Times"/>
              <a:sym typeface="Times"/>
            </a:endParaRPr>
          </a:p>
        </p:txBody>
      </p:sp>
      <p:sp>
        <p:nvSpPr>
          <p:cNvPr id="714" name="Google Shape;714;p79"/>
          <p:cNvSpPr txBox="1"/>
          <p:nvPr/>
        </p:nvSpPr>
        <p:spPr>
          <a:xfrm>
            <a:off x="2514600" y="4678740"/>
            <a:ext cx="3659656" cy="156966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2400"/>
              <a:buFont typeface="Calibri"/>
              <a:buChar char="•"/>
            </a:pPr>
            <a:r>
              <a:rPr b="1" lang="en-US" sz="2400">
                <a:solidFill>
                  <a:schemeClr val="dk2"/>
                </a:solidFill>
                <a:latin typeface="Calibri"/>
                <a:ea typeface="Calibri"/>
                <a:cs typeface="Calibri"/>
                <a:sym typeface="Calibri"/>
              </a:rPr>
              <a:t>Long lasting</a:t>
            </a:r>
            <a:endParaRPr/>
          </a:p>
          <a:p>
            <a:pPr indent="-457200" lvl="0" marL="457200" marR="0" rtl="0" algn="l">
              <a:spcBef>
                <a:spcPts val="0"/>
              </a:spcBef>
              <a:spcAft>
                <a:spcPts val="0"/>
              </a:spcAft>
              <a:buClr>
                <a:schemeClr val="dk2"/>
              </a:buClr>
              <a:buSzPts val="2400"/>
              <a:buFont typeface="Calibri"/>
              <a:buChar char="•"/>
            </a:pPr>
            <a:r>
              <a:rPr b="1" lang="en-US" sz="2400">
                <a:solidFill>
                  <a:schemeClr val="dk2"/>
                </a:solidFill>
                <a:latin typeface="Calibri"/>
                <a:ea typeface="Calibri"/>
                <a:cs typeface="Calibri"/>
                <a:sym typeface="Calibri"/>
              </a:rPr>
              <a:t>Long recovery times</a:t>
            </a:r>
            <a:endParaRPr/>
          </a:p>
          <a:p>
            <a:pPr indent="-457200" lvl="0" marL="457200" marR="0" rtl="0" algn="l">
              <a:spcBef>
                <a:spcPts val="0"/>
              </a:spcBef>
              <a:spcAft>
                <a:spcPts val="0"/>
              </a:spcAft>
              <a:buClr>
                <a:schemeClr val="dk2"/>
              </a:buClr>
              <a:buSzPts val="2400"/>
              <a:buFont typeface="Calibri"/>
              <a:buChar char="•"/>
            </a:pPr>
            <a:r>
              <a:rPr b="1" lang="en-US" sz="2400">
                <a:solidFill>
                  <a:schemeClr val="dk2"/>
                </a:solidFill>
                <a:latin typeface="Calibri"/>
                <a:ea typeface="Calibri"/>
                <a:cs typeface="Calibri"/>
                <a:sym typeface="Calibri"/>
              </a:rPr>
              <a:t>Side effects on heart</a:t>
            </a:r>
            <a:endParaRPr/>
          </a:p>
          <a:p>
            <a:pPr indent="-457200" lvl="0" marL="457200" marR="0" rtl="0" algn="l">
              <a:spcBef>
                <a:spcPts val="0"/>
              </a:spcBef>
              <a:spcAft>
                <a:spcPts val="0"/>
              </a:spcAft>
              <a:buClr>
                <a:schemeClr val="dk2"/>
              </a:buClr>
              <a:buSzPts val="2400"/>
              <a:buFont typeface="Calibri"/>
              <a:buChar char="•"/>
            </a:pPr>
            <a:r>
              <a:rPr b="1" lang="en-US" sz="2400">
                <a:solidFill>
                  <a:schemeClr val="dk2"/>
                </a:solidFill>
                <a:latin typeface="Calibri"/>
                <a:ea typeface="Calibri"/>
                <a:cs typeface="Calibri"/>
                <a:sym typeface="Calibri"/>
              </a:rPr>
              <a:t>No longer in clinical use</a:t>
            </a:r>
            <a:endParaRPr/>
          </a:p>
        </p:txBody>
      </p:sp>
      <p:pic>
        <p:nvPicPr>
          <p:cNvPr id="715" name="Google Shape;715;p79"/>
          <p:cNvPicPr preferRelativeResize="0"/>
          <p:nvPr/>
        </p:nvPicPr>
        <p:blipFill rotWithShape="1">
          <a:blip r:embed="rId3">
            <a:alphaModFix/>
          </a:blip>
          <a:srcRect b="0" l="0" r="0" t="0"/>
          <a:stretch/>
        </p:blipFill>
        <p:spPr>
          <a:xfrm>
            <a:off x="2060575" y="2667000"/>
            <a:ext cx="4602163" cy="1676400"/>
          </a:xfrm>
          <a:prstGeom prst="rect">
            <a:avLst/>
          </a:prstGeom>
          <a:noFill/>
          <a:ln>
            <a:noFill/>
          </a:ln>
        </p:spPr>
      </p:pic>
      <p:sp>
        <p:nvSpPr>
          <p:cNvPr id="716" name="Google Shape;716;p79"/>
          <p:cNvSpPr txBox="1"/>
          <p:nvPr/>
        </p:nvSpPr>
        <p:spPr>
          <a:xfrm>
            <a:off x="1828800" y="847725"/>
            <a:ext cx="543629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Arial"/>
                <a:ea typeface="Arial"/>
                <a:cs typeface="Arial"/>
                <a:sym typeface="Arial"/>
              </a:rPr>
              <a:t>Nicotinic Antagonists</a:t>
            </a:r>
            <a:endParaRPr sz="4000">
              <a:solidFill>
                <a:schemeClr val="dk1"/>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xEl>
                                              <p:pRg end="0" st="0"/>
                                            </p:txEl>
                                          </p:spTgt>
                                        </p:tgtEl>
                                        <p:attrNameLst>
                                          <p:attrName>style.visibility</p:attrName>
                                        </p:attrNameLst>
                                      </p:cBhvr>
                                      <p:to>
                                        <p:strVal val="visible"/>
                                      </p:to>
                                    </p:set>
                                    <p:animEffect filter="fade" transition="in">
                                      <p:cBhvr>
                                        <p:cTn dur="500"/>
                                        <p:tgtEl>
                                          <p:spTgt spid="7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xEl>
                                              <p:pRg end="1" st="1"/>
                                            </p:txEl>
                                          </p:spTgt>
                                        </p:tgtEl>
                                        <p:attrNameLst>
                                          <p:attrName>style.visibility</p:attrName>
                                        </p:attrNameLst>
                                      </p:cBhvr>
                                      <p:to>
                                        <p:strVal val="visible"/>
                                      </p:to>
                                    </p:set>
                                    <p:animEffect filter="fade" transition="in">
                                      <p:cBhvr>
                                        <p:cTn dur="500"/>
                                        <p:tgtEl>
                                          <p:spTgt spid="7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xEl>
                                              <p:pRg end="2" st="2"/>
                                            </p:txEl>
                                          </p:spTgt>
                                        </p:tgtEl>
                                        <p:attrNameLst>
                                          <p:attrName>style.visibility</p:attrName>
                                        </p:attrNameLst>
                                      </p:cBhvr>
                                      <p:to>
                                        <p:strVal val="visible"/>
                                      </p:to>
                                    </p:set>
                                    <p:animEffect filter="fade" transition="in">
                                      <p:cBhvr>
                                        <p:cTn dur="500"/>
                                        <p:tgtEl>
                                          <p:spTgt spid="7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xEl>
                                              <p:pRg end="3" st="3"/>
                                            </p:txEl>
                                          </p:spTgt>
                                        </p:tgtEl>
                                        <p:attrNameLst>
                                          <p:attrName>style.visibility</p:attrName>
                                        </p:attrNameLst>
                                      </p:cBhvr>
                                      <p:to>
                                        <p:strVal val="visible"/>
                                      </p:to>
                                    </p:set>
                                    <p:animEffect filter="fade" transition="in">
                                      <p:cBhvr>
                                        <p:cTn dur="500"/>
                                        <p:tgtEl>
                                          <p:spTgt spid="71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80"/>
          <p:cNvSpPr txBox="1"/>
          <p:nvPr/>
        </p:nvSpPr>
        <p:spPr>
          <a:xfrm>
            <a:off x="2387401" y="4648200"/>
            <a:ext cx="5003999" cy="193899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2400"/>
              <a:buFont typeface="Calibri"/>
              <a:buChar char="•"/>
            </a:pPr>
            <a:r>
              <a:rPr b="1" lang="en-US" sz="2400">
                <a:solidFill>
                  <a:schemeClr val="dk2"/>
                </a:solidFill>
                <a:latin typeface="Calibri"/>
                <a:ea typeface="Calibri"/>
                <a:cs typeface="Calibri"/>
                <a:sym typeface="Calibri"/>
              </a:rPr>
              <a:t>Esters incorporated</a:t>
            </a:r>
            <a:endParaRPr/>
          </a:p>
          <a:p>
            <a:pPr indent="-457200" lvl="0" marL="457200" marR="0" rtl="0" algn="l">
              <a:spcBef>
                <a:spcPts val="0"/>
              </a:spcBef>
              <a:spcAft>
                <a:spcPts val="0"/>
              </a:spcAft>
              <a:buClr>
                <a:schemeClr val="dk2"/>
              </a:buClr>
              <a:buSzPts val="2400"/>
              <a:buFont typeface="Calibri"/>
              <a:buChar char="•"/>
            </a:pPr>
            <a:r>
              <a:rPr b="1" lang="en-US" sz="2400">
                <a:solidFill>
                  <a:schemeClr val="dk2"/>
                </a:solidFill>
                <a:latin typeface="Calibri"/>
                <a:ea typeface="Calibri"/>
                <a:cs typeface="Calibri"/>
                <a:sym typeface="Calibri"/>
              </a:rPr>
              <a:t>Shorter lifetime (5 min)</a:t>
            </a:r>
            <a:endParaRPr/>
          </a:p>
          <a:p>
            <a:pPr indent="-457200" lvl="0" marL="457200" marR="0" rtl="0" algn="l">
              <a:spcBef>
                <a:spcPts val="0"/>
              </a:spcBef>
              <a:spcAft>
                <a:spcPts val="0"/>
              </a:spcAft>
              <a:buClr>
                <a:schemeClr val="dk2"/>
              </a:buClr>
              <a:buSzPts val="2400"/>
              <a:buFont typeface="Calibri"/>
              <a:buChar char="•"/>
            </a:pPr>
            <a:r>
              <a:rPr b="1" lang="en-US" sz="2400">
                <a:solidFill>
                  <a:schemeClr val="dk2"/>
                </a:solidFill>
                <a:latin typeface="Calibri"/>
                <a:ea typeface="Calibri"/>
                <a:cs typeface="Calibri"/>
                <a:sym typeface="Calibri"/>
              </a:rPr>
              <a:t>Fast onset and short duration</a:t>
            </a:r>
            <a:endParaRPr/>
          </a:p>
          <a:p>
            <a:pPr indent="-457200" lvl="0" marL="457200" marR="0" rtl="0" algn="l">
              <a:spcBef>
                <a:spcPts val="0"/>
              </a:spcBef>
              <a:spcAft>
                <a:spcPts val="0"/>
              </a:spcAft>
              <a:buClr>
                <a:schemeClr val="dk2"/>
              </a:buClr>
              <a:buSzPts val="2400"/>
              <a:buFont typeface="Calibri"/>
              <a:buChar char="•"/>
            </a:pPr>
            <a:r>
              <a:rPr b="1" lang="en-US" sz="2400">
                <a:solidFill>
                  <a:schemeClr val="dk2"/>
                </a:solidFill>
                <a:latin typeface="Calibri"/>
                <a:ea typeface="Calibri"/>
                <a:cs typeface="Calibri"/>
                <a:sym typeface="Calibri"/>
              </a:rPr>
              <a:t>Frequently used during intubation</a:t>
            </a:r>
            <a:endParaRPr/>
          </a:p>
          <a:p>
            <a:pPr indent="-457200" lvl="0" marL="457200" marR="0" rtl="0" algn="l">
              <a:spcBef>
                <a:spcPts val="0"/>
              </a:spcBef>
              <a:spcAft>
                <a:spcPts val="0"/>
              </a:spcAft>
              <a:buClr>
                <a:schemeClr val="dk2"/>
              </a:buClr>
              <a:buSzPts val="2400"/>
              <a:buFont typeface="Calibri"/>
              <a:buChar char="•"/>
            </a:pPr>
            <a:r>
              <a:rPr b="1" lang="en-US" sz="2400">
                <a:solidFill>
                  <a:schemeClr val="dk2"/>
                </a:solidFill>
                <a:latin typeface="Calibri"/>
                <a:ea typeface="Calibri"/>
                <a:cs typeface="Calibri"/>
                <a:sym typeface="Calibri"/>
              </a:rPr>
              <a:t>Side effects at autonomic ganglia</a:t>
            </a:r>
            <a:endParaRPr/>
          </a:p>
        </p:txBody>
      </p:sp>
      <p:pic>
        <p:nvPicPr>
          <p:cNvPr descr="Intubation.jpg" id="722" name="Google Shape;722;p80"/>
          <p:cNvPicPr preferRelativeResize="0"/>
          <p:nvPr/>
        </p:nvPicPr>
        <p:blipFill rotWithShape="1">
          <a:blip r:embed="rId3">
            <a:alphaModFix/>
          </a:blip>
          <a:srcRect b="0" l="0" r="0" t="0"/>
          <a:stretch/>
        </p:blipFill>
        <p:spPr>
          <a:xfrm>
            <a:off x="3173413" y="228600"/>
            <a:ext cx="2693987" cy="2112963"/>
          </a:xfrm>
          <a:prstGeom prst="rect">
            <a:avLst/>
          </a:prstGeom>
          <a:noFill/>
          <a:ln cap="flat" cmpd="sng" w="38100">
            <a:solidFill>
              <a:schemeClr val="accent1"/>
            </a:solidFill>
            <a:prstDash val="solid"/>
            <a:miter lim="800000"/>
            <a:headEnd len="sm" w="sm" type="none"/>
            <a:tailEnd len="sm" w="sm" type="none"/>
          </a:ln>
        </p:spPr>
      </p:pic>
      <p:pic>
        <p:nvPicPr>
          <p:cNvPr id="723" name="Google Shape;723;p80"/>
          <p:cNvPicPr preferRelativeResize="0"/>
          <p:nvPr/>
        </p:nvPicPr>
        <p:blipFill rotWithShape="1">
          <a:blip r:embed="rId4">
            <a:alphaModFix/>
          </a:blip>
          <a:srcRect b="0" l="0" r="0" t="0"/>
          <a:stretch/>
        </p:blipFill>
        <p:spPr>
          <a:xfrm>
            <a:off x="2590800" y="2438400"/>
            <a:ext cx="3915090" cy="1871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81"/>
          <p:cNvSpPr txBox="1"/>
          <p:nvPr/>
        </p:nvSpPr>
        <p:spPr>
          <a:xfrm>
            <a:off x="228600" y="1777425"/>
            <a:ext cx="470410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6600"/>
                </a:solidFill>
                <a:latin typeface="Calibri"/>
                <a:ea typeface="Calibri"/>
                <a:cs typeface="Calibri"/>
                <a:sym typeface="Calibri"/>
              </a:rPr>
              <a:t>Analogues of tubocurarine</a:t>
            </a:r>
            <a:endParaRPr b="1" sz="3200">
              <a:solidFill>
                <a:schemeClr val="dk2"/>
              </a:solidFill>
              <a:latin typeface="Calibri"/>
              <a:ea typeface="Calibri"/>
              <a:cs typeface="Calibri"/>
              <a:sym typeface="Calibri"/>
            </a:endParaRPr>
          </a:p>
        </p:txBody>
      </p:sp>
      <p:sp>
        <p:nvSpPr>
          <p:cNvPr id="729" name="Google Shape;729;p81"/>
          <p:cNvSpPr txBox="1"/>
          <p:nvPr/>
        </p:nvSpPr>
        <p:spPr>
          <a:xfrm>
            <a:off x="771917" y="5153561"/>
            <a:ext cx="7454477" cy="132343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2000"/>
              <a:buFont typeface="Calibri"/>
              <a:buChar char="•"/>
            </a:pPr>
            <a:r>
              <a:rPr b="1" lang="en-US" sz="2000">
                <a:solidFill>
                  <a:schemeClr val="dk2"/>
                </a:solidFill>
                <a:latin typeface="Calibri"/>
                <a:ea typeface="Calibri"/>
                <a:cs typeface="Calibri"/>
                <a:sym typeface="Calibri"/>
              </a:rPr>
              <a:t>Steroid acts as a spacer for the quaternary centres (1.09nm)</a:t>
            </a:r>
            <a:endParaRPr/>
          </a:p>
          <a:p>
            <a:pPr indent="-457200" lvl="0" marL="457200" marR="0" rtl="0" algn="l">
              <a:spcBef>
                <a:spcPts val="0"/>
              </a:spcBef>
              <a:spcAft>
                <a:spcPts val="0"/>
              </a:spcAft>
              <a:buClr>
                <a:schemeClr val="dk2"/>
              </a:buClr>
              <a:buSzPts val="2000"/>
              <a:buFont typeface="Calibri"/>
              <a:buChar char="•"/>
            </a:pPr>
            <a:r>
              <a:rPr b="1" lang="en-US" sz="2000">
                <a:solidFill>
                  <a:schemeClr val="dk2"/>
                </a:solidFill>
                <a:latin typeface="Calibri"/>
                <a:ea typeface="Calibri"/>
                <a:cs typeface="Calibri"/>
                <a:sym typeface="Calibri"/>
              </a:rPr>
              <a:t>Acyl groups are added to introduce the Ach skeleton</a:t>
            </a:r>
            <a:endParaRPr/>
          </a:p>
          <a:p>
            <a:pPr indent="-457200" lvl="0" marL="457200" marR="0" rtl="0" algn="l">
              <a:spcBef>
                <a:spcPts val="0"/>
              </a:spcBef>
              <a:spcAft>
                <a:spcPts val="0"/>
              </a:spcAft>
              <a:buClr>
                <a:schemeClr val="dk2"/>
              </a:buClr>
              <a:buSzPts val="2000"/>
              <a:buFont typeface="Calibri"/>
              <a:buChar char="•"/>
            </a:pPr>
            <a:r>
              <a:rPr b="1" lang="en-US" sz="2000">
                <a:solidFill>
                  <a:schemeClr val="dk2"/>
                </a:solidFill>
                <a:latin typeface="Calibri"/>
                <a:ea typeface="Calibri"/>
                <a:cs typeface="Calibri"/>
                <a:sym typeface="Calibri"/>
              </a:rPr>
              <a:t>Faster onset than tubocurarine but slower than suxamethonium</a:t>
            </a:r>
            <a:endParaRPr/>
          </a:p>
          <a:p>
            <a:pPr indent="-457200" lvl="0" marL="457200" marR="0" rtl="0" algn="l">
              <a:spcBef>
                <a:spcPts val="0"/>
              </a:spcBef>
              <a:spcAft>
                <a:spcPts val="0"/>
              </a:spcAft>
              <a:buClr>
                <a:schemeClr val="dk2"/>
              </a:buClr>
              <a:buSzPts val="2000"/>
              <a:buFont typeface="Calibri"/>
              <a:buChar char="•"/>
            </a:pPr>
            <a:r>
              <a:rPr b="1" lang="en-US" sz="2000">
                <a:solidFill>
                  <a:schemeClr val="dk2"/>
                </a:solidFill>
                <a:latin typeface="Calibri"/>
                <a:ea typeface="Calibri"/>
                <a:cs typeface="Calibri"/>
                <a:sym typeface="Calibri"/>
              </a:rPr>
              <a:t>Longer duration of action than suxamethonium (45 min)</a:t>
            </a:r>
            <a:endParaRPr b="1" sz="2000">
              <a:solidFill>
                <a:schemeClr val="dk2"/>
              </a:solidFill>
              <a:latin typeface="Calibri"/>
              <a:ea typeface="Calibri"/>
              <a:cs typeface="Calibri"/>
              <a:sym typeface="Calibri"/>
            </a:endParaRPr>
          </a:p>
        </p:txBody>
      </p:sp>
      <p:pic>
        <p:nvPicPr>
          <p:cNvPr id="730" name="Google Shape;730;p81"/>
          <p:cNvPicPr preferRelativeResize="0"/>
          <p:nvPr/>
        </p:nvPicPr>
        <p:blipFill rotWithShape="1">
          <a:blip r:embed="rId3">
            <a:alphaModFix/>
          </a:blip>
          <a:srcRect b="0" l="0" r="0" t="0"/>
          <a:stretch/>
        </p:blipFill>
        <p:spPr>
          <a:xfrm>
            <a:off x="2878138" y="1711325"/>
            <a:ext cx="4970462" cy="3089275"/>
          </a:xfrm>
          <a:prstGeom prst="rect">
            <a:avLst/>
          </a:prstGeom>
          <a:noFill/>
          <a:ln>
            <a:noFill/>
          </a:ln>
        </p:spPr>
      </p:pic>
      <p:sp>
        <p:nvSpPr>
          <p:cNvPr id="731" name="Google Shape;731;p81"/>
          <p:cNvSpPr txBox="1"/>
          <p:nvPr/>
        </p:nvSpPr>
        <p:spPr>
          <a:xfrm>
            <a:off x="1828800" y="847725"/>
            <a:ext cx="543629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Arial"/>
                <a:ea typeface="Arial"/>
                <a:cs typeface="Arial"/>
                <a:sym typeface="Arial"/>
              </a:rPr>
              <a:t>Nicotinic Antagonists</a:t>
            </a:r>
            <a:endParaRPr sz="4000">
              <a:solidFill>
                <a:schemeClr val="dk1"/>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pic>
        <p:nvPicPr>
          <p:cNvPr descr="lethal-injection-2_45.jpg" id="736" name="Google Shape;736;p82"/>
          <p:cNvPicPr preferRelativeResize="0"/>
          <p:nvPr/>
        </p:nvPicPr>
        <p:blipFill rotWithShape="1">
          <a:blip r:embed="rId3">
            <a:alphaModFix/>
          </a:blip>
          <a:srcRect b="0" l="0" r="0" t="0"/>
          <a:stretch/>
        </p:blipFill>
        <p:spPr>
          <a:xfrm>
            <a:off x="304800" y="990600"/>
            <a:ext cx="2103438" cy="2743200"/>
          </a:xfrm>
          <a:prstGeom prst="rect">
            <a:avLst/>
          </a:prstGeom>
          <a:noFill/>
          <a:ln>
            <a:noFill/>
          </a:ln>
        </p:spPr>
      </p:pic>
      <p:pic>
        <p:nvPicPr>
          <p:cNvPr descr="panc2804.jpg" id="737" name="Google Shape;737;p82"/>
          <p:cNvPicPr preferRelativeResize="0"/>
          <p:nvPr/>
        </p:nvPicPr>
        <p:blipFill rotWithShape="1">
          <a:blip r:embed="rId4">
            <a:alphaModFix/>
          </a:blip>
          <a:srcRect b="0" l="0" r="0" t="0"/>
          <a:stretch/>
        </p:blipFill>
        <p:spPr>
          <a:xfrm>
            <a:off x="6477000" y="1219200"/>
            <a:ext cx="2209800" cy="2209800"/>
          </a:xfrm>
          <a:prstGeom prst="rect">
            <a:avLst/>
          </a:prstGeom>
          <a:noFill/>
          <a:ln>
            <a:noFill/>
          </a:ln>
        </p:spPr>
      </p:pic>
      <p:pic>
        <p:nvPicPr>
          <p:cNvPr descr="Xen-0548-1.jpg" id="738" name="Google Shape;738;p82"/>
          <p:cNvPicPr preferRelativeResize="0"/>
          <p:nvPr/>
        </p:nvPicPr>
        <p:blipFill rotWithShape="1">
          <a:blip r:embed="rId5">
            <a:alphaModFix/>
          </a:blip>
          <a:srcRect b="0" l="0" r="0" t="0"/>
          <a:stretch/>
        </p:blipFill>
        <p:spPr>
          <a:xfrm>
            <a:off x="2743200" y="1362075"/>
            <a:ext cx="3657600" cy="1914525"/>
          </a:xfrm>
          <a:prstGeom prst="rect">
            <a:avLst/>
          </a:prstGeom>
          <a:noFill/>
          <a:ln>
            <a:noFill/>
          </a:ln>
        </p:spPr>
      </p:pic>
      <p:sp>
        <p:nvSpPr>
          <p:cNvPr id="739" name="Google Shape;739;p82"/>
          <p:cNvSpPr txBox="1"/>
          <p:nvPr/>
        </p:nvSpPr>
        <p:spPr>
          <a:xfrm>
            <a:off x="304800" y="4494074"/>
            <a:ext cx="8839200" cy="1754326"/>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chemeClr val="dk1"/>
              </a:buClr>
              <a:buSzPts val="1800"/>
              <a:buFont typeface="Arial"/>
              <a:buChar char="•"/>
            </a:pPr>
            <a:r>
              <a:rPr lang="en-US" sz="1800">
                <a:solidFill>
                  <a:schemeClr val="dk1"/>
                </a:solidFill>
                <a:latin typeface="Constantia"/>
                <a:ea typeface="Constantia"/>
                <a:cs typeface="Constantia"/>
                <a:sym typeface="Constantia"/>
              </a:rPr>
              <a:t> Pancuronium is used to block the neuromuscular junction during surgery or intubation.</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Constantia"/>
              <a:ea typeface="Constantia"/>
              <a:cs typeface="Constantia"/>
              <a:sym typeface="Constantia"/>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Constantia"/>
                <a:ea typeface="Constantia"/>
                <a:cs typeface="Constantia"/>
                <a:sym typeface="Constantia"/>
              </a:rPr>
              <a:t> In the US, Pancuronium (Pavulon) is the second of three drugs used in execution by lethal injection</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Constantia"/>
              <a:ea typeface="Constantia"/>
              <a:cs typeface="Constantia"/>
              <a:sym typeface="Constantia"/>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83"/>
          <p:cNvSpPr txBox="1"/>
          <p:nvPr/>
        </p:nvSpPr>
        <p:spPr>
          <a:xfrm>
            <a:off x="228600" y="1595735"/>
            <a:ext cx="40975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6600"/>
                </a:solidFill>
                <a:latin typeface="Times"/>
                <a:ea typeface="Times"/>
                <a:cs typeface="Times"/>
                <a:sym typeface="Times"/>
              </a:rPr>
              <a:t>Analogues of tubocurarine</a:t>
            </a:r>
            <a:endParaRPr b="1" sz="2400">
              <a:solidFill>
                <a:schemeClr val="dk2"/>
              </a:solidFill>
              <a:latin typeface="Times"/>
              <a:ea typeface="Times"/>
              <a:cs typeface="Times"/>
              <a:sym typeface="Times"/>
            </a:endParaRPr>
          </a:p>
        </p:txBody>
      </p:sp>
      <p:sp>
        <p:nvSpPr>
          <p:cNvPr id="745" name="Google Shape;745;p83"/>
          <p:cNvSpPr txBox="1"/>
          <p:nvPr/>
        </p:nvSpPr>
        <p:spPr>
          <a:xfrm>
            <a:off x="304800" y="2438400"/>
            <a:ext cx="1841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2"/>
              </a:solidFill>
              <a:latin typeface="Times"/>
              <a:ea typeface="Times"/>
              <a:cs typeface="Times"/>
              <a:sym typeface="Times"/>
            </a:endParaRPr>
          </a:p>
        </p:txBody>
      </p:sp>
      <p:sp>
        <p:nvSpPr>
          <p:cNvPr id="746" name="Google Shape;746;p83"/>
          <p:cNvSpPr txBox="1"/>
          <p:nvPr/>
        </p:nvSpPr>
        <p:spPr>
          <a:xfrm>
            <a:off x="2270125" y="1812925"/>
            <a:ext cx="1841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imes"/>
              <a:ea typeface="Times"/>
              <a:cs typeface="Times"/>
              <a:sym typeface="Times"/>
            </a:endParaRPr>
          </a:p>
        </p:txBody>
      </p:sp>
      <p:sp>
        <p:nvSpPr>
          <p:cNvPr id="747" name="Google Shape;747;p83"/>
          <p:cNvSpPr txBox="1"/>
          <p:nvPr/>
        </p:nvSpPr>
        <p:spPr>
          <a:xfrm>
            <a:off x="369888" y="4233863"/>
            <a:ext cx="8635697" cy="212365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200"/>
              <a:buFont typeface="Times"/>
              <a:buChar char="•"/>
            </a:pPr>
            <a:r>
              <a:rPr lang="en-US" sz="2200">
                <a:solidFill>
                  <a:schemeClr val="dk1"/>
                </a:solidFill>
                <a:latin typeface="Times"/>
                <a:ea typeface="Times"/>
                <a:cs typeface="Times"/>
                <a:sym typeface="Times"/>
              </a:rPr>
              <a:t>Design based on tubocurarine and suxamethonium</a:t>
            </a:r>
            <a:endParaRPr/>
          </a:p>
          <a:p>
            <a:pPr indent="-457200" lvl="0" marL="457200" marR="0" rtl="0" algn="l">
              <a:spcBef>
                <a:spcPts val="0"/>
              </a:spcBef>
              <a:spcAft>
                <a:spcPts val="0"/>
              </a:spcAft>
              <a:buClr>
                <a:schemeClr val="dk1"/>
              </a:buClr>
              <a:buSzPts val="2200"/>
              <a:buFont typeface="Times"/>
              <a:buChar char="•"/>
            </a:pPr>
            <a:r>
              <a:rPr lang="en-US" sz="2200">
                <a:solidFill>
                  <a:schemeClr val="dk1"/>
                </a:solidFill>
                <a:latin typeface="Times"/>
                <a:ea typeface="Times"/>
                <a:cs typeface="Times"/>
                <a:sym typeface="Times"/>
              </a:rPr>
              <a:t>Lacks cardiac side effects</a:t>
            </a:r>
            <a:endParaRPr/>
          </a:p>
          <a:p>
            <a:pPr indent="-457200" lvl="0" marL="457200" marR="0" rtl="0" algn="l">
              <a:spcBef>
                <a:spcPts val="0"/>
              </a:spcBef>
              <a:spcAft>
                <a:spcPts val="0"/>
              </a:spcAft>
              <a:buClr>
                <a:schemeClr val="dk1"/>
              </a:buClr>
              <a:buSzPts val="2200"/>
              <a:buFont typeface="Times"/>
              <a:buChar char="•"/>
            </a:pPr>
            <a:r>
              <a:rPr lang="en-US" sz="2200">
                <a:solidFill>
                  <a:schemeClr val="dk1"/>
                </a:solidFill>
                <a:latin typeface="Times"/>
                <a:ea typeface="Times"/>
                <a:cs typeface="Times"/>
                <a:sym typeface="Times"/>
              </a:rPr>
              <a:t>Rapidly broken down in blood both chemically and metabolically</a:t>
            </a:r>
            <a:endParaRPr/>
          </a:p>
          <a:p>
            <a:pPr indent="-457200" lvl="0" marL="457200" marR="0" rtl="0" algn="l">
              <a:spcBef>
                <a:spcPts val="0"/>
              </a:spcBef>
              <a:spcAft>
                <a:spcPts val="0"/>
              </a:spcAft>
              <a:buClr>
                <a:schemeClr val="dk1"/>
              </a:buClr>
              <a:buSzPts val="2200"/>
              <a:buFont typeface="Times"/>
              <a:buChar char="•"/>
            </a:pPr>
            <a:r>
              <a:rPr lang="en-US" sz="2200">
                <a:solidFill>
                  <a:schemeClr val="dk1"/>
                </a:solidFill>
                <a:latin typeface="Times"/>
                <a:ea typeface="Times"/>
                <a:cs typeface="Times"/>
                <a:sym typeface="Times"/>
              </a:rPr>
              <a:t>Avoids patient variation in metabolic enzymes</a:t>
            </a:r>
            <a:endParaRPr/>
          </a:p>
          <a:p>
            <a:pPr indent="-457200" lvl="0" marL="457200" marR="0" rtl="0" algn="l">
              <a:spcBef>
                <a:spcPts val="0"/>
              </a:spcBef>
              <a:spcAft>
                <a:spcPts val="0"/>
              </a:spcAft>
              <a:buClr>
                <a:schemeClr val="dk1"/>
              </a:buClr>
              <a:buSzPts val="2200"/>
              <a:buFont typeface="Times"/>
              <a:buChar char="•"/>
            </a:pPr>
            <a:r>
              <a:rPr lang="en-US" sz="2200">
                <a:solidFill>
                  <a:schemeClr val="dk1"/>
                </a:solidFill>
                <a:latin typeface="Times"/>
                <a:ea typeface="Times"/>
                <a:cs typeface="Times"/>
                <a:sym typeface="Times"/>
              </a:rPr>
              <a:t>Lifetime is 30 minutes (Self destruct system limits lifetime)</a:t>
            </a:r>
            <a:endParaRPr sz="2200">
              <a:solidFill>
                <a:schemeClr val="dk1"/>
              </a:solidFill>
              <a:latin typeface="Times"/>
              <a:ea typeface="Times"/>
              <a:cs typeface="Times"/>
              <a:sym typeface="Times"/>
            </a:endParaRPr>
          </a:p>
          <a:p>
            <a:pPr indent="-457200" lvl="0" marL="457200" marR="0" rtl="0" algn="l">
              <a:spcBef>
                <a:spcPts val="0"/>
              </a:spcBef>
              <a:spcAft>
                <a:spcPts val="0"/>
              </a:spcAft>
              <a:buClr>
                <a:schemeClr val="dk1"/>
              </a:buClr>
              <a:buSzPts val="2200"/>
              <a:buFont typeface="Times"/>
              <a:buChar char="•"/>
            </a:pPr>
            <a:r>
              <a:rPr lang="en-US" sz="2200">
                <a:solidFill>
                  <a:schemeClr val="dk1"/>
                </a:solidFill>
                <a:latin typeface="Times"/>
                <a:ea typeface="Times"/>
                <a:cs typeface="Times"/>
                <a:sym typeface="Times"/>
              </a:rPr>
              <a:t>Administered as an i.v. drip</a:t>
            </a:r>
            <a:endParaRPr sz="2200">
              <a:solidFill>
                <a:schemeClr val="dk1"/>
              </a:solidFill>
              <a:latin typeface="Times"/>
              <a:ea typeface="Times"/>
              <a:cs typeface="Times"/>
              <a:sym typeface="Times"/>
            </a:endParaRPr>
          </a:p>
        </p:txBody>
      </p:sp>
      <p:pic>
        <p:nvPicPr>
          <p:cNvPr id="748" name="Google Shape;748;p83"/>
          <p:cNvPicPr preferRelativeResize="0"/>
          <p:nvPr/>
        </p:nvPicPr>
        <p:blipFill rotWithShape="1">
          <a:blip r:embed="rId3">
            <a:alphaModFix/>
          </a:blip>
          <a:srcRect b="0" l="0" r="0" t="0"/>
          <a:stretch/>
        </p:blipFill>
        <p:spPr>
          <a:xfrm>
            <a:off x="1680198" y="2066925"/>
            <a:ext cx="5482602" cy="2047875"/>
          </a:xfrm>
          <a:prstGeom prst="rect">
            <a:avLst/>
          </a:prstGeom>
          <a:noFill/>
          <a:ln>
            <a:noFill/>
          </a:ln>
        </p:spPr>
      </p:pic>
      <p:sp>
        <p:nvSpPr>
          <p:cNvPr id="749" name="Google Shape;749;p83"/>
          <p:cNvSpPr txBox="1"/>
          <p:nvPr/>
        </p:nvSpPr>
        <p:spPr>
          <a:xfrm>
            <a:off x="1828800" y="847725"/>
            <a:ext cx="543629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Arial"/>
                <a:ea typeface="Arial"/>
                <a:cs typeface="Arial"/>
                <a:sym typeface="Arial"/>
              </a:rPr>
              <a:t>Nicotinic Antagonists</a:t>
            </a:r>
            <a:endParaRPr sz="4000">
              <a:solidFill>
                <a:schemeClr val="dk1"/>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84"/>
          <p:cNvSpPr txBox="1"/>
          <p:nvPr/>
        </p:nvSpPr>
        <p:spPr>
          <a:xfrm>
            <a:off x="609600" y="2438400"/>
            <a:ext cx="7404591" cy="1569660"/>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dk2"/>
              </a:buClr>
              <a:buSzPts val="3200"/>
              <a:buFont typeface="Arial"/>
              <a:buChar char="•"/>
            </a:pPr>
            <a:r>
              <a:rPr b="1" lang="en-US" sz="3200">
                <a:solidFill>
                  <a:schemeClr val="dk2"/>
                </a:solidFill>
                <a:latin typeface="Times"/>
                <a:ea typeface="Times"/>
                <a:cs typeface="Times"/>
                <a:sym typeface="Times"/>
              </a:rPr>
              <a:t> Atracurium is stable under acid pH</a:t>
            </a:r>
            <a:endParaRPr/>
          </a:p>
          <a:p>
            <a:pPr indent="-203200" lvl="0" marL="0" marR="0" rtl="0" algn="l">
              <a:spcBef>
                <a:spcPts val="0"/>
              </a:spcBef>
              <a:spcAft>
                <a:spcPts val="0"/>
              </a:spcAft>
              <a:buClr>
                <a:schemeClr val="dk2"/>
              </a:buClr>
              <a:buSzPts val="3200"/>
              <a:buFont typeface="Arial"/>
              <a:buChar char="•"/>
            </a:pPr>
            <a:r>
              <a:rPr b="1" lang="en-US" sz="3200">
                <a:solidFill>
                  <a:schemeClr val="dk2"/>
                </a:solidFill>
                <a:latin typeface="Times"/>
                <a:ea typeface="Times"/>
                <a:cs typeface="Times"/>
                <a:sym typeface="Times"/>
              </a:rPr>
              <a:t> But unstable under blood pH due to</a:t>
            </a:r>
            <a:endParaRPr/>
          </a:p>
          <a:p>
            <a:pPr indent="0" lvl="0" marL="0" marR="0" rtl="0" algn="l">
              <a:spcBef>
                <a:spcPts val="0"/>
              </a:spcBef>
              <a:spcAft>
                <a:spcPts val="0"/>
              </a:spcAft>
              <a:buNone/>
            </a:pPr>
            <a:r>
              <a:rPr b="1" lang="en-US" sz="3200">
                <a:solidFill>
                  <a:schemeClr val="dk2"/>
                </a:solidFill>
                <a:latin typeface="Times"/>
                <a:ea typeface="Times"/>
                <a:cs typeface="Times"/>
                <a:sym typeface="Times"/>
              </a:rPr>
              <a:t>  Hofmann elimination</a:t>
            </a:r>
            <a:endParaRPr b="1" sz="3200">
              <a:solidFill>
                <a:schemeClr val="dk2"/>
              </a:solidFill>
              <a:latin typeface="Times"/>
              <a:ea typeface="Times"/>
              <a:cs typeface="Times"/>
              <a:sym typeface="Times"/>
            </a:endParaRPr>
          </a:p>
        </p:txBody>
      </p:sp>
      <p:pic>
        <p:nvPicPr>
          <p:cNvPr id="755" name="Google Shape;755;p84"/>
          <p:cNvPicPr preferRelativeResize="0"/>
          <p:nvPr/>
        </p:nvPicPr>
        <p:blipFill rotWithShape="1">
          <a:blip r:embed="rId3">
            <a:alphaModFix/>
          </a:blip>
          <a:srcRect b="0" l="0" r="0" t="0"/>
          <a:stretch/>
        </p:blipFill>
        <p:spPr>
          <a:xfrm>
            <a:off x="381000" y="4521946"/>
            <a:ext cx="8534400" cy="1497854"/>
          </a:xfrm>
          <a:prstGeom prst="rect">
            <a:avLst/>
          </a:prstGeom>
          <a:noFill/>
          <a:ln>
            <a:noFill/>
          </a:ln>
        </p:spPr>
      </p:pic>
      <p:sp>
        <p:nvSpPr>
          <p:cNvPr id="756" name="Google Shape;756;p84"/>
          <p:cNvSpPr txBox="1"/>
          <p:nvPr/>
        </p:nvSpPr>
        <p:spPr>
          <a:xfrm>
            <a:off x="1447800" y="1143000"/>
            <a:ext cx="613129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0000"/>
                </a:solidFill>
                <a:latin typeface="Constantia"/>
                <a:ea typeface="Constantia"/>
                <a:cs typeface="Constantia"/>
                <a:sym typeface="Constantia"/>
              </a:rPr>
              <a:t>Atracurium instability</a:t>
            </a:r>
            <a:endParaRPr b="1" sz="4400">
              <a:solidFill>
                <a:srgbClr val="FF0000"/>
              </a:solidFill>
              <a:latin typeface="Constantia"/>
              <a:ea typeface="Constantia"/>
              <a:cs typeface="Constantia"/>
              <a:sym typeface="Constantia"/>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457200" y="214313"/>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Motor nerves</a:t>
            </a:r>
            <a:endParaRPr/>
          </a:p>
        </p:txBody>
      </p:sp>
      <p:sp>
        <p:nvSpPr>
          <p:cNvPr id="161" name="Google Shape;161;p22"/>
          <p:cNvSpPr txBox="1"/>
          <p:nvPr>
            <p:ph idx="1" type="body"/>
          </p:nvPr>
        </p:nvSpPr>
        <p:spPr>
          <a:xfrm>
            <a:off x="457200" y="1295400"/>
            <a:ext cx="8229600" cy="5029200"/>
          </a:xfrm>
          <a:prstGeom prst="rect">
            <a:avLst/>
          </a:prstGeom>
          <a:noFill/>
          <a:ln>
            <a:noFill/>
          </a:ln>
        </p:spPr>
        <p:txBody>
          <a:bodyPr anchorCtr="0" anchor="t" bIns="45700" lIns="91425" spcFirstLastPara="1" rIns="91425" wrap="square" tIns="45700">
            <a:normAutofit/>
          </a:bodyPr>
          <a:lstStyle/>
          <a:p>
            <a:pPr indent="-514350" lvl="0" marL="650875" rtl="0" algn="l">
              <a:spcBef>
                <a:spcPts val="0"/>
              </a:spcBef>
              <a:spcAft>
                <a:spcPts val="0"/>
              </a:spcAft>
              <a:buSzPts val="2470"/>
              <a:buFont typeface="Calibri"/>
              <a:buAutoNum type="arabicPeriod" startAt="2"/>
            </a:pPr>
            <a:r>
              <a:rPr lang="en-US"/>
              <a:t>Autonomic motor NS:</a:t>
            </a:r>
            <a:endParaRPr/>
          </a:p>
          <a:p>
            <a:pPr indent="-514350" lvl="1" marL="971550" rtl="0" algn="l">
              <a:spcBef>
                <a:spcPts val="480"/>
              </a:spcBef>
              <a:spcAft>
                <a:spcPts val="0"/>
              </a:spcAft>
              <a:buSzPts val="2040"/>
              <a:buChar char="⚫"/>
            </a:pPr>
            <a:r>
              <a:rPr lang="en-US"/>
              <a:t>Carry messages from the CNS to smooth muscle, cardiac muscle and adrenal medulla.</a:t>
            </a:r>
            <a:endParaRPr/>
          </a:p>
          <a:p>
            <a:pPr indent="-514350" lvl="1" marL="971550" rtl="0" algn="l">
              <a:spcBef>
                <a:spcPts val="480"/>
              </a:spcBef>
              <a:spcAft>
                <a:spcPts val="0"/>
              </a:spcAft>
              <a:buSzPts val="2040"/>
              <a:buChar char="⚫"/>
            </a:pPr>
            <a:r>
              <a:rPr lang="en-US"/>
              <a:t>Two subsystems:</a:t>
            </a:r>
            <a:endParaRPr/>
          </a:p>
          <a:p>
            <a:pPr indent="-514350" lvl="2" marL="1236663" rtl="0" algn="l">
              <a:spcBef>
                <a:spcPts val="420"/>
              </a:spcBef>
              <a:spcAft>
                <a:spcPts val="0"/>
              </a:spcAft>
              <a:buSzPts val="1470"/>
              <a:buFont typeface="Calibri"/>
              <a:buAutoNum type="romanUcPeriod"/>
            </a:pPr>
            <a:r>
              <a:rPr lang="en-US"/>
              <a:t>1. Parasympathetic nerves:</a:t>
            </a:r>
            <a:endParaRPr/>
          </a:p>
          <a:p>
            <a:pPr indent="-514350" lvl="3" marL="1455738" rtl="0" algn="l">
              <a:spcBef>
                <a:spcPts val="400"/>
              </a:spcBef>
              <a:spcAft>
                <a:spcPts val="0"/>
              </a:spcAft>
              <a:buSzPts val="1300"/>
              <a:buChar char="⚫"/>
            </a:pPr>
            <a:r>
              <a:rPr lang="en-US"/>
              <a:t>From CNS to smooth muscles.</a:t>
            </a:r>
            <a:endParaRPr/>
          </a:p>
          <a:p>
            <a:pPr indent="-514350" lvl="3" marL="1455738" rtl="0" algn="l">
              <a:spcBef>
                <a:spcPts val="400"/>
              </a:spcBef>
              <a:spcAft>
                <a:spcPts val="0"/>
              </a:spcAft>
              <a:buSzPts val="1300"/>
              <a:buChar char="⚫"/>
            </a:pPr>
            <a:r>
              <a:rPr lang="en-US"/>
              <a:t>Acetylcholine is the N.T.</a:t>
            </a:r>
            <a:endParaRPr/>
          </a:p>
          <a:p>
            <a:pPr indent="-514350" lvl="2" marL="1236663" rtl="0" algn="l">
              <a:spcBef>
                <a:spcPts val="420"/>
              </a:spcBef>
              <a:spcAft>
                <a:spcPts val="0"/>
              </a:spcAft>
              <a:buSzPts val="1470"/>
              <a:buFont typeface="Calibri"/>
              <a:buAutoNum type="romanUcPeriod"/>
            </a:pPr>
            <a:r>
              <a:rPr lang="en-US"/>
              <a:t>2. Sympathetic nerves:</a:t>
            </a:r>
            <a:endParaRPr/>
          </a:p>
          <a:p>
            <a:pPr indent="-514350" lvl="3" marL="1455738" rtl="0" algn="l">
              <a:spcBef>
                <a:spcPts val="400"/>
              </a:spcBef>
              <a:spcAft>
                <a:spcPts val="0"/>
              </a:spcAft>
              <a:buSzPts val="1300"/>
              <a:buChar char="⚫"/>
            </a:pPr>
            <a:r>
              <a:rPr lang="en-US"/>
              <a:t>To the cardiac muscles and most of internal organs.</a:t>
            </a:r>
            <a:endParaRPr/>
          </a:p>
          <a:p>
            <a:pPr indent="-514350" lvl="3" marL="1455738" rtl="0" algn="l">
              <a:spcBef>
                <a:spcPts val="400"/>
              </a:spcBef>
              <a:spcAft>
                <a:spcPts val="0"/>
              </a:spcAft>
              <a:buSzPts val="1300"/>
              <a:buChar char="⚫"/>
            </a:pPr>
            <a:r>
              <a:rPr lang="en-US"/>
              <a:t>Using Noradrenalin and Acetylcholine as N.T</a:t>
            </a:r>
            <a:endParaRPr/>
          </a:p>
          <a:p>
            <a:pPr indent="-514350" lvl="3" marL="1455738" rtl="0" algn="l">
              <a:spcBef>
                <a:spcPts val="400"/>
              </a:spcBef>
              <a:spcAft>
                <a:spcPts val="0"/>
              </a:spcAft>
              <a:buSzPts val="1300"/>
              <a:buFont typeface="Arial"/>
              <a:buNone/>
            </a:pPr>
            <a:r>
              <a:t/>
            </a:r>
            <a:endParaRPr/>
          </a:p>
        </p:txBody>
      </p:sp>
      <p:pic>
        <p:nvPicPr>
          <p:cNvPr id="162" name="Google Shape;162;p22"/>
          <p:cNvPicPr preferRelativeResize="0"/>
          <p:nvPr/>
        </p:nvPicPr>
        <p:blipFill rotWithShape="1">
          <a:blip r:embed="rId3">
            <a:alphaModFix/>
          </a:blip>
          <a:srcRect b="0" l="0" r="0" t="0"/>
          <a:stretch/>
        </p:blipFill>
        <p:spPr>
          <a:xfrm>
            <a:off x="3358969" y="5334000"/>
            <a:ext cx="2737031" cy="14478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85"/>
          <p:cNvSpPr txBox="1"/>
          <p:nvPr/>
        </p:nvSpPr>
        <p:spPr>
          <a:xfrm>
            <a:off x="2209800" y="5029200"/>
            <a:ext cx="4320413" cy="830997"/>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2"/>
              </a:buClr>
              <a:buSzPts val="2400"/>
              <a:buFont typeface="Times"/>
              <a:buChar char="•"/>
            </a:pPr>
            <a:r>
              <a:rPr b="1" lang="en-US" sz="2400">
                <a:solidFill>
                  <a:schemeClr val="dk2"/>
                </a:solidFill>
                <a:latin typeface="Times"/>
                <a:ea typeface="Times"/>
                <a:cs typeface="Times"/>
                <a:sym typeface="Times"/>
              </a:rPr>
              <a:t>Faster onset (2 min)</a:t>
            </a:r>
            <a:endParaRPr/>
          </a:p>
          <a:p>
            <a:pPr indent="-457200" lvl="0" marL="457200" marR="0" rtl="0" algn="l">
              <a:spcBef>
                <a:spcPts val="0"/>
              </a:spcBef>
              <a:spcAft>
                <a:spcPts val="0"/>
              </a:spcAft>
              <a:buClr>
                <a:schemeClr val="dk2"/>
              </a:buClr>
              <a:buSzPts val="2400"/>
              <a:buFont typeface="Times"/>
              <a:buChar char="•"/>
            </a:pPr>
            <a:r>
              <a:rPr b="1" lang="en-US" sz="2400">
                <a:solidFill>
                  <a:schemeClr val="dk2"/>
                </a:solidFill>
                <a:latin typeface="Times"/>
                <a:ea typeface="Times"/>
                <a:cs typeface="Times"/>
                <a:sym typeface="Times"/>
              </a:rPr>
              <a:t>Shorter duration (15 min)</a:t>
            </a:r>
            <a:endParaRPr/>
          </a:p>
        </p:txBody>
      </p:sp>
      <p:pic>
        <p:nvPicPr>
          <p:cNvPr id="762" name="Google Shape;762;p85"/>
          <p:cNvPicPr preferRelativeResize="0"/>
          <p:nvPr/>
        </p:nvPicPr>
        <p:blipFill rotWithShape="1">
          <a:blip r:embed="rId3">
            <a:alphaModFix/>
          </a:blip>
          <a:srcRect b="0" l="0" r="0" t="0"/>
          <a:stretch/>
        </p:blipFill>
        <p:spPr>
          <a:xfrm>
            <a:off x="1219200" y="1981200"/>
            <a:ext cx="6697762" cy="2819400"/>
          </a:xfrm>
          <a:prstGeom prst="rect">
            <a:avLst/>
          </a:prstGeom>
          <a:noFill/>
          <a:ln>
            <a:noFill/>
          </a:ln>
        </p:spPr>
      </p:pic>
      <p:sp>
        <p:nvSpPr>
          <p:cNvPr id="763" name="Google Shape;763;p85"/>
          <p:cNvSpPr txBox="1"/>
          <p:nvPr/>
        </p:nvSpPr>
        <p:spPr>
          <a:xfrm>
            <a:off x="228600" y="1219200"/>
            <a:ext cx="40975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6600"/>
                </a:solidFill>
                <a:latin typeface="Times"/>
                <a:ea typeface="Times"/>
                <a:cs typeface="Times"/>
                <a:sym typeface="Times"/>
              </a:rPr>
              <a:t>Analogues of tubocurarine</a:t>
            </a:r>
            <a:endParaRPr b="1" sz="2400">
              <a:solidFill>
                <a:schemeClr val="dk2"/>
              </a:solidFill>
              <a:latin typeface="Times"/>
              <a:ea typeface="Times"/>
              <a:cs typeface="Times"/>
              <a:sym typeface="Times"/>
            </a:endParaRPr>
          </a:p>
        </p:txBody>
      </p:sp>
      <p:pic>
        <p:nvPicPr>
          <p:cNvPr descr="mivacron_inj.gif" id="764" name="Google Shape;764;p85"/>
          <p:cNvPicPr preferRelativeResize="0"/>
          <p:nvPr/>
        </p:nvPicPr>
        <p:blipFill rotWithShape="1">
          <a:blip r:embed="rId4">
            <a:alphaModFix/>
          </a:blip>
          <a:srcRect b="0" l="0" r="0" t="0"/>
          <a:stretch/>
        </p:blipFill>
        <p:spPr>
          <a:xfrm>
            <a:off x="6400800" y="481584"/>
            <a:ext cx="2114550" cy="2509266"/>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1">
                                            <p:txEl>
                                              <p:pRg end="0" st="0"/>
                                            </p:txEl>
                                          </p:spTgt>
                                        </p:tgtEl>
                                        <p:attrNameLst>
                                          <p:attrName>style.visibility</p:attrName>
                                        </p:attrNameLst>
                                      </p:cBhvr>
                                      <p:to>
                                        <p:strVal val="visible"/>
                                      </p:to>
                                    </p:set>
                                    <p:animEffect filter="fade" transition="in">
                                      <p:cBhvr>
                                        <p:cTn dur="500"/>
                                        <p:tgtEl>
                                          <p:spTgt spid="7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1">
                                            <p:txEl>
                                              <p:pRg end="1" st="1"/>
                                            </p:txEl>
                                          </p:spTgt>
                                        </p:tgtEl>
                                        <p:attrNameLst>
                                          <p:attrName>style.visibility</p:attrName>
                                        </p:attrNameLst>
                                      </p:cBhvr>
                                      <p:to>
                                        <p:strVal val="visible"/>
                                      </p:to>
                                    </p:set>
                                    <p:animEffect filter="fade" transition="in">
                                      <p:cBhvr>
                                        <p:cTn dur="500"/>
                                        <p:tgtEl>
                                          <p:spTgt spid="76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pic>
        <p:nvPicPr>
          <p:cNvPr id="769" name="Google Shape;769;p86"/>
          <p:cNvPicPr preferRelativeResize="0"/>
          <p:nvPr/>
        </p:nvPicPr>
        <p:blipFill rotWithShape="1">
          <a:blip r:embed="rId3">
            <a:alphaModFix/>
          </a:blip>
          <a:srcRect b="0" l="0" r="0" t="0"/>
          <a:stretch/>
        </p:blipFill>
        <p:spPr>
          <a:xfrm>
            <a:off x="533400" y="914400"/>
            <a:ext cx="8145806" cy="3429000"/>
          </a:xfrm>
          <a:prstGeom prst="rect">
            <a:avLst/>
          </a:prstGeom>
          <a:noFill/>
          <a:ln>
            <a:noFill/>
          </a:ln>
        </p:spPr>
      </p:pic>
      <p:sp>
        <p:nvSpPr>
          <p:cNvPr id="770" name="Google Shape;770;p86"/>
          <p:cNvSpPr txBox="1"/>
          <p:nvPr/>
        </p:nvSpPr>
        <p:spPr>
          <a:xfrm>
            <a:off x="762000" y="4800600"/>
            <a:ext cx="77808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onstantia"/>
                <a:ea typeface="Constantia"/>
                <a:cs typeface="Constantia"/>
                <a:sym typeface="Constantia"/>
              </a:rPr>
              <a:t>No chance for Hoffmann elimination (WHY?)</a:t>
            </a:r>
            <a:endParaRPr b="1" sz="2800">
              <a:solidFill>
                <a:srgbClr val="FF0000"/>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87"/>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Clr>
                <a:srgbClr val="FF0000"/>
              </a:buClr>
              <a:buSzPts val="5000"/>
              <a:buFont typeface="Calibri"/>
              <a:buNone/>
            </a:pPr>
            <a:r>
              <a:rPr b="1" lang="en-US">
                <a:solidFill>
                  <a:srgbClr val="FF0000"/>
                </a:solidFill>
              </a:rPr>
              <a:t>Anticholinesterase agents</a:t>
            </a:r>
            <a:endParaRPr b="1">
              <a:solidFill>
                <a:srgbClr val="FF0000"/>
              </a:solidFill>
            </a:endParaRPr>
          </a:p>
        </p:txBody>
      </p:sp>
      <p:sp>
        <p:nvSpPr>
          <p:cNvPr id="776" name="Google Shape;776;p8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Lead to Ach accumulation… have cholinergic effect.</a:t>
            </a:r>
            <a:endParaRPr/>
          </a:p>
          <a:p>
            <a:pPr indent="-117475" lvl="0" marL="274320" rtl="0" algn="l">
              <a:spcBef>
                <a:spcPts val="520"/>
              </a:spcBef>
              <a:spcAft>
                <a:spcPts val="0"/>
              </a:spcAft>
              <a:buSzPts val="2470"/>
              <a:buNone/>
            </a:pPr>
            <a:r>
              <a:t/>
            </a:r>
            <a:endParaRPr/>
          </a:p>
        </p:txBody>
      </p:sp>
      <p:pic>
        <p:nvPicPr>
          <p:cNvPr id="777" name="Google Shape;777;p87"/>
          <p:cNvPicPr preferRelativeResize="0"/>
          <p:nvPr/>
        </p:nvPicPr>
        <p:blipFill rotWithShape="1">
          <a:blip r:embed="rId3">
            <a:alphaModFix/>
          </a:blip>
          <a:srcRect b="0" l="0" r="0" t="0"/>
          <a:stretch/>
        </p:blipFill>
        <p:spPr>
          <a:xfrm>
            <a:off x="1751056" y="2643182"/>
            <a:ext cx="5106960" cy="3808433"/>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88"/>
          <p:cNvSpPr txBox="1"/>
          <p:nvPr>
            <p:ph type="title"/>
          </p:nvPr>
        </p:nvSpPr>
        <p:spPr>
          <a:xfrm>
            <a:off x="685800" y="990600"/>
            <a:ext cx="77724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0000"/>
              </a:buClr>
              <a:buSzPts val="4300"/>
              <a:buFont typeface="Calibri"/>
              <a:buNone/>
            </a:pPr>
            <a:r>
              <a:rPr b="1" lang="en-US" sz="4300">
                <a:solidFill>
                  <a:srgbClr val="FF0000"/>
                </a:solidFill>
              </a:rPr>
              <a:t>Types of cholinesterase enzymes</a:t>
            </a:r>
            <a:endParaRPr/>
          </a:p>
        </p:txBody>
      </p:sp>
      <p:sp>
        <p:nvSpPr>
          <p:cNvPr id="783" name="Google Shape;783;p88"/>
          <p:cNvSpPr txBox="1"/>
          <p:nvPr>
            <p:ph idx="1" type="body"/>
          </p:nvPr>
        </p:nvSpPr>
        <p:spPr>
          <a:xfrm>
            <a:off x="685800" y="1981200"/>
            <a:ext cx="76962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375"/>
              <a:buChar char="⚫"/>
            </a:pPr>
            <a:r>
              <a:rPr lang="en-US" sz="2500"/>
              <a:t>Acetylcholinesterase</a:t>
            </a:r>
            <a:endParaRPr/>
          </a:p>
          <a:p>
            <a:pPr indent="-246888" lvl="1" marL="640080" rtl="0" algn="l">
              <a:spcBef>
                <a:spcPts val="500"/>
              </a:spcBef>
              <a:spcAft>
                <a:spcPts val="0"/>
              </a:spcAft>
              <a:buSzPts val="2125"/>
              <a:buFont typeface="Arial"/>
              <a:buChar char="●"/>
            </a:pPr>
            <a:r>
              <a:rPr lang="en-US" sz="2500"/>
              <a:t>Located in synapses</a:t>
            </a:r>
            <a:endParaRPr/>
          </a:p>
          <a:p>
            <a:pPr indent="-246888" lvl="1" marL="640080" rtl="0" algn="l">
              <a:spcBef>
                <a:spcPts val="500"/>
              </a:spcBef>
              <a:spcAft>
                <a:spcPts val="0"/>
              </a:spcAft>
              <a:buSzPts val="2125"/>
              <a:buFont typeface="Arial"/>
              <a:buChar char="●"/>
            </a:pPr>
            <a:r>
              <a:rPr lang="en-US" sz="2500"/>
              <a:t>Substrate selectivity:</a:t>
            </a:r>
            <a:endParaRPr/>
          </a:p>
          <a:p>
            <a:pPr indent="-246887" lvl="2" marL="914400" rtl="0" algn="l">
              <a:spcBef>
                <a:spcPts val="500"/>
              </a:spcBef>
              <a:spcAft>
                <a:spcPts val="0"/>
              </a:spcAft>
              <a:buClr>
                <a:schemeClr val="hlink"/>
              </a:buClr>
              <a:buSzPts val="1750"/>
              <a:buChar char="⚫"/>
            </a:pPr>
            <a:r>
              <a:rPr lang="en-US" sz="2500"/>
              <a:t>Ach</a:t>
            </a:r>
            <a:endParaRPr/>
          </a:p>
          <a:p>
            <a:pPr indent="-274320" lvl="0" marL="274320" rtl="0" algn="l">
              <a:spcBef>
                <a:spcPts val="500"/>
              </a:spcBef>
              <a:spcAft>
                <a:spcPts val="0"/>
              </a:spcAft>
              <a:buSzPts val="2375"/>
              <a:buChar char="⚫"/>
            </a:pPr>
            <a:r>
              <a:rPr lang="en-US" sz="2500"/>
              <a:t>Plasma cholinesterase</a:t>
            </a:r>
            <a:endParaRPr/>
          </a:p>
          <a:p>
            <a:pPr indent="-246888" lvl="1" marL="640080" rtl="0" algn="l">
              <a:spcBef>
                <a:spcPts val="500"/>
              </a:spcBef>
              <a:spcAft>
                <a:spcPts val="0"/>
              </a:spcAft>
              <a:buSzPts val="2125"/>
              <a:buFont typeface="Arial"/>
              <a:buChar char="●"/>
            </a:pPr>
            <a:r>
              <a:rPr lang="en-US" sz="2500"/>
              <a:t>Located in plasma      (non-neuronal)</a:t>
            </a:r>
            <a:endParaRPr/>
          </a:p>
          <a:p>
            <a:pPr indent="-246888" lvl="1" marL="640080" rtl="0" algn="l">
              <a:spcBef>
                <a:spcPts val="500"/>
              </a:spcBef>
              <a:spcAft>
                <a:spcPts val="0"/>
              </a:spcAft>
              <a:buSzPts val="2125"/>
              <a:buFont typeface="Arial"/>
              <a:buChar char="●"/>
            </a:pPr>
            <a:r>
              <a:rPr lang="en-US" sz="2500"/>
              <a:t>Substrate selectivity:</a:t>
            </a:r>
            <a:endParaRPr/>
          </a:p>
          <a:p>
            <a:pPr indent="-246887" lvl="2" marL="914400" rtl="0" algn="l">
              <a:spcBef>
                <a:spcPts val="500"/>
              </a:spcBef>
              <a:spcAft>
                <a:spcPts val="0"/>
              </a:spcAft>
              <a:buClr>
                <a:schemeClr val="hlink"/>
              </a:buClr>
              <a:buSzPts val="1750"/>
              <a:buChar char="⚫"/>
            </a:pPr>
            <a:r>
              <a:rPr lang="en-US" sz="2500"/>
              <a:t>Ach</a:t>
            </a:r>
            <a:endParaRPr/>
          </a:p>
          <a:p>
            <a:pPr indent="-246887" lvl="2" marL="914400" rtl="0" algn="l">
              <a:spcBef>
                <a:spcPts val="500"/>
              </a:spcBef>
              <a:spcAft>
                <a:spcPts val="0"/>
              </a:spcAft>
              <a:buClr>
                <a:schemeClr val="hlink"/>
              </a:buClr>
              <a:buSzPts val="1750"/>
              <a:buChar char="⚫"/>
            </a:pPr>
            <a:r>
              <a:rPr lang="en-US" sz="2500"/>
              <a:t>Succinylcholine</a:t>
            </a:r>
            <a:endParaRPr sz="2500"/>
          </a:p>
          <a:p>
            <a:pPr indent="-246887" lvl="2" marL="914400" rtl="0" algn="l">
              <a:spcBef>
                <a:spcPts val="500"/>
              </a:spcBef>
              <a:spcAft>
                <a:spcPts val="0"/>
              </a:spcAft>
              <a:buClr>
                <a:schemeClr val="hlink"/>
              </a:buClr>
              <a:buSzPts val="1750"/>
              <a:buChar char="⚫"/>
            </a:pPr>
            <a:r>
              <a:rPr lang="en-US" sz="2500"/>
              <a:t>Local anesthetics (procaine)</a:t>
            </a:r>
            <a:endParaRPr/>
          </a:p>
          <a:p>
            <a:pPr indent="-274320" lvl="0" marL="274320" rtl="0" algn="l">
              <a:spcBef>
                <a:spcPts val="520"/>
              </a:spcBef>
              <a:spcAft>
                <a:spcPts val="0"/>
              </a:spcAft>
              <a:buClr>
                <a:schemeClr val="hlink"/>
              </a:buClr>
              <a:buSzPts val="2470"/>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89"/>
          <p:cNvSpPr txBox="1"/>
          <p:nvPr>
            <p:ph idx="1" type="body"/>
          </p:nvPr>
        </p:nvSpPr>
        <p:spPr>
          <a:xfrm>
            <a:off x="1295400" y="4724400"/>
            <a:ext cx="6629400" cy="18288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80"/>
              <a:buChar char="⚫"/>
            </a:pPr>
            <a:r>
              <a:rPr lang="en-US" sz="2400"/>
              <a:t>Tetraalkylammonium ion</a:t>
            </a:r>
            <a:endParaRPr/>
          </a:p>
          <a:p>
            <a:pPr indent="-274320" lvl="0" marL="274320" rtl="0" algn="l">
              <a:spcBef>
                <a:spcPts val="480"/>
              </a:spcBef>
              <a:spcAft>
                <a:spcPts val="0"/>
              </a:spcAft>
              <a:buSzPts val="2280"/>
              <a:buChar char="⚫"/>
            </a:pPr>
            <a:r>
              <a:rPr lang="en-US" sz="2400"/>
              <a:t>Bind to anionic site and block Ach binding</a:t>
            </a:r>
            <a:endParaRPr/>
          </a:p>
          <a:p>
            <a:pPr indent="-274320" lvl="0" marL="274320" rtl="0" algn="l">
              <a:spcBef>
                <a:spcPts val="480"/>
              </a:spcBef>
              <a:spcAft>
                <a:spcPts val="0"/>
              </a:spcAft>
              <a:buSzPts val="2280"/>
              <a:buChar char="⚫"/>
            </a:pPr>
            <a:r>
              <a:rPr lang="en-US" sz="2400"/>
              <a:t>Reversible</a:t>
            </a:r>
            <a:endParaRPr/>
          </a:p>
        </p:txBody>
      </p:sp>
      <p:grpSp>
        <p:nvGrpSpPr>
          <p:cNvPr id="789" name="Google Shape;789;p89"/>
          <p:cNvGrpSpPr/>
          <p:nvPr/>
        </p:nvGrpSpPr>
        <p:grpSpPr>
          <a:xfrm>
            <a:off x="4419600" y="2333625"/>
            <a:ext cx="4038600" cy="1857375"/>
            <a:chOff x="914400" y="3657600"/>
            <a:chExt cx="4038600" cy="1857375"/>
          </a:xfrm>
        </p:grpSpPr>
        <p:sp>
          <p:nvSpPr>
            <p:cNvPr id="790" name="Google Shape;790;p89"/>
            <p:cNvSpPr txBox="1"/>
            <p:nvPr/>
          </p:nvSpPr>
          <p:spPr>
            <a:xfrm>
              <a:off x="1143000" y="3657600"/>
              <a:ext cx="736600" cy="1857375"/>
            </a:xfrm>
            <a:prstGeom prst="rect">
              <a:avLst/>
            </a:prstGeom>
            <a:noFill/>
            <a:ln>
              <a:noFill/>
            </a:ln>
          </p:spPr>
          <p:txBody>
            <a:bodyPr anchorCtr="0" anchor="t" bIns="45700" lIns="91425" spcFirstLastPara="1" rIns="91425" wrap="square" tIns="45700">
              <a:spAutoFit/>
            </a:bodyPr>
            <a:lstStyle/>
            <a:p>
              <a:pPr indent="-322263" lvl="0" marL="322263" marR="0" rtl="0" algn="l">
                <a:spcBef>
                  <a:spcPts val="0"/>
                </a:spcBef>
                <a:spcAft>
                  <a:spcPts val="0"/>
                </a:spcAft>
                <a:buNone/>
              </a:pPr>
              <a:r>
                <a:rPr b="1" lang="en-US" sz="2000">
                  <a:solidFill>
                    <a:schemeClr val="dk1"/>
                  </a:solidFill>
                  <a:latin typeface="Constantia"/>
                  <a:ea typeface="Constantia"/>
                  <a:cs typeface="Constantia"/>
                  <a:sym typeface="Constantia"/>
                </a:rPr>
                <a:t>R</a:t>
              </a:r>
              <a:endParaRPr/>
            </a:p>
            <a:p>
              <a:pPr indent="-322263" lvl="0" marL="322263" marR="0" rtl="0" algn="l">
                <a:spcBef>
                  <a:spcPts val="0"/>
                </a:spcBef>
                <a:spcAft>
                  <a:spcPts val="0"/>
                </a:spcAft>
                <a:buNone/>
              </a:pPr>
              <a:r>
                <a:rPr b="1" lang="en-US" sz="2000">
                  <a:solidFill>
                    <a:schemeClr val="dk1"/>
                  </a:solidFill>
                  <a:latin typeface="Constantia"/>
                  <a:ea typeface="Constantia"/>
                  <a:cs typeface="Constantia"/>
                  <a:sym typeface="Constantia"/>
                </a:rPr>
                <a:t>CH</a:t>
              </a:r>
              <a:r>
                <a:rPr b="1" baseline="-25000" lang="en-US" sz="2000">
                  <a:solidFill>
                    <a:schemeClr val="dk1"/>
                  </a:solidFill>
                  <a:latin typeface="Constantia"/>
                  <a:ea typeface="Constantia"/>
                  <a:cs typeface="Constantia"/>
                  <a:sym typeface="Constantia"/>
                </a:rPr>
                <a:t>3</a:t>
              </a:r>
              <a:endParaRPr/>
            </a:p>
            <a:p>
              <a:pPr indent="-322263" lvl="0" marL="322263" marR="0" rtl="0" algn="l">
                <a:spcBef>
                  <a:spcPts val="0"/>
                </a:spcBef>
                <a:spcAft>
                  <a:spcPts val="0"/>
                </a:spcAft>
                <a:buNone/>
              </a:pPr>
              <a:r>
                <a:rPr b="1" lang="en-US" sz="2000">
                  <a:solidFill>
                    <a:schemeClr val="dk1"/>
                  </a:solidFill>
                  <a:latin typeface="Constantia"/>
                  <a:ea typeface="Constantia"/>
                  <a:cs typeface="Constantia"/>
                  <a:sym typeface="Constantia"/>
                </a:rPr>
                <a:t>C</a:t>
              </a:r>
              <a:r>
                <a:rPr b="1" baseline="-25000" lang="en-US" sz="2000">
                  <a:solidFill>
                    <a:schemeClr val="dk1"/>
                  </a:solidFill>
                  <a:latin typeface="Constantia"/>
                  <a:ea typeface="Constantia"/>
                  <a:cs typeface="Constantia"/>
                  <a:sym typeface="Constantia"/>
                </a:rPr>
                <a:t>2</a:t>
              </a:r>
              <a:r>
                <a:rPr b="1" lang="en-US" sz="2000">
                  <a:solidFill>
                    <a:schemeClr val="dk1"/>
                  </a:solidFill>
                  <a:latin typeface="Constantia"/>
                  <a:ea typeface="Constantia"/>
                  <a:cs typeface="Constantia"/>
                  <a:sym typeface="Constantia"/>
                </a:rPr>
                <a:t>H</a:t>
              </a:r>
              <a:r>
                <a:rPr b="1" baseline="-25000" lang="en-US" sz="2000">
                  <a:solidFill>
                    <a:schemeClr val="dk1"/>
                  </a:solidFill>
                  <a:latin typeface="Constantia"/>
                  <a:ea typeface="Constantia"/>
                  <a:cs typeface="Constantia"/>
                  <a:sym typeface="Constantia"/>
                </a:rPr>
                <a:t>5</a:t>
              </a:r>
              <a:endParaRPr/>
            </a:p>
            <a:p>
              <a:pPr indent="-322263" lvl="0" marL="322263" marR="0" rtl="0" algn="l">
                <a:spcBef>
                  <a:spcPts val="0"/>
                </a:spcBef>
                <a:spcAft>
                  <a:spcPts val="0"/>
                </a:spcAft>
                <a:buNone/>
              </a:pPr>
              <a:r>
                <a:rPr b="1" lang="en-US" sz="2000">
                  <a:solidFill>
                    <a:schemeClr val="dk1"/>
                  </a:solidFill>
                  <a:latin typeface="Constantia"/>
                  <a:ea typeface="Constantia"/>
                  <a:cs typeface="Constantia"/>
                  <a:sym typeface="Constantia"/>
                </a:rPr>
                <a:t>C</a:t>
              </a:r>
              <a:r>
                <a:rPr b="1" baseline="-25000" lang="en-US" sz="2000">
                  <a:solidFill>
                    <a:schemeClr val="dk1"/>
                  </a:solidFill>
                  <a:latin typeface="Constantia"/>
                  <a:ea typeface="Constantia"/>
                  <a:cs typeface="Constantia"/>
                  <a:sym typeface="Constantia"/>
                </a:rPr>
                <a:t>3</a:t>
              </a:r>
              <a:r>
                <a:rPr b="1" lang="en-US" sz="2000">
                  <a:solidFill>
                    <a:schemeClr val="dk1"/>
                  </a:solidFill>
                  <a:latin typeface="Constantia"/>
                  <a:ea typeface="Constantia"/>
                  <a:cs typeface="Constantia"/>
                  <a:sym typeface="Constantia"/>
                </a:rPr>
                <a:t>H</a:t>
              </a:r>
              <a:r>
                <a:rPr b="1" baseline="-25000" lang="en-US" sz="2000">
                  <a:solidFill>
                    <a:schemeClr val="dk1"/>
                  </a:solidFill>
                  <a:latin typeface="Constantia"/>
                  <a:ea typeface="Constantia"/>
                  <a:cs typeface="Constantia"/>
                  <a:sym typeface="Constantia"/>
                </a:rPr>
                <a:t>7</a:t>
              </a:r>
              <a:endParaRPr/>
            </a:p>
            <a:p>
              <a:pPr indent="-322263" lvl="0" marL="322263" marR="0" rtl="0" algn="l">
                <a:spcBef>
                  <a:spcPts val="0"/>
                </a:spcBef>
                <a:spcAft>
                  <a:spcPts val="0"/>
                </a:spcAft>
                <a:buNone/>
              </a:pPr>
              <a:r>
                <a:rPr b="1" lang="en-US" sz="2000">
                  <a:solidFill>
                    <a:schemeClr val="dk1"/>
                  </a:solidFill>
                  <a:latin typeface="Constantia"/>
                  <a:ea typeface="Constantia"/>
                  <a:cs typeface="Constantia"/>
                  <a:sym typeface="Constantia"/>
                </a:rPr>
                <a:t>C</a:t>
              </a:r>
              <a:r>
                <a:rPr b="1" baseline="-25000" lang="en-US" sz="2000">
                  <a:solidFill>
                    <a:schemeClr val="dk1"/>
                  </a:solidFill>
                  <a:latin typeface="Constantia"/>
                  <a:ea typeface="Constantia"/>
                  <a:cs typeface="Constantia"/>
                  <a:sym typeface="Constantia"/>
                </a:rPr>
                <a:t>4</a:t>
              </a:r>
              <a:r>
                <a:rPr b="1" lang="en-US" sz="2000">
                  <a:solidFill>
                    <a:schemeClr val="dk1"/>
                  </a:solidFill>
                  <a:latin typeface="Constantia"/>
                  <a:ea typeface="Constantia"/>
                  <a:cs typeface="Constantia"/>
                  <a:sym typeface="Constantia"/>
                </a:rPr>
                <a:t>H</a:t>
              </a:r>
              <a:r>
                <a:rPr b="1" baseline="-25000" lang="en-US" sz="2000">
                  <a:solidFill>
                    <a:schemeClr val="dk1"/>
                  </a:solidFill>
                  <a:latin typeface="Constantia"/>
                  <a:ea typeface="Constantia"/>
                  <a:cs typeface="Constantia"/>
                  <a:sym typeface="Constantia"/>
                </a:rPr>
                <a:t>9</a:t>
              </a:r>
              <a:endParaRPr b="1" sz="2000">
                <a:solidFill>
                  <a:schemeClr val="dk1"/>
                </a:solidFill>
                <a:latin typeface="Constantia"/>
                <a:ea typeface="Constantia"/>
                <a:cs typeface="Constantia"/>
                <a:sym typeface="Constantia"/>
              </a:endParaRPr>
            </a:p>
          </p:txBody>
        </p:sp>
        <p:sp>
          <p:nvSpPr>
            <p:cNvPr id="791" name="Google Shape;791;p89"/>
            <p:cNvSpPr txBox="1"/>
            <p:nvPr/>
          </p:nvSpPr>
          <p:spPr>
            <a:xfrm>
              <a:off x="2692400" y="3657600"/>
              <a:ext cx="2216150" cy="1857375"/>
            </a:xfrm>
            <a:prstGeom prst="rect">
              <a:avLst/>
            </a:prstGeom>
            <a:noFill/>
            <a:ln>
              <a:noFill/>
            </a:ln>
          </p:spPr>
          <p:txBody>
            <a:bodyPr anchorCtr="0" anchor="t" bIns="45700" lIns="91425" spcFirstLastPara="1" rIns="91425" wrap="square" tIns="45700">
              <a:spAutoFit/>
            </a:bodyPr>
            <a:lstStyle/>
            <a:p>
              <a:pPr indent="-322263" lvl="0" marL="322263" marR="0" rtl="0" algn="ctr">
                <a:spcBef>
                  <a:spcPts val="0"/>
                </a:spcBef>
                <a:spcAft>
                  <a:spcPts val="0"/>
                </a:spcAft>
                <a:buNone/>
              </a:pPr>
              <a:r>
                <a:rPr b="1" lang="en-US" sz="2000">
                  <a:solidFill>
                    <a:schemeClr val="dk1"/>
                  </a:solidFill>
                  <a:latin typeface="Constantia"/>
                  <a:ea typeface="Constantia"/>
                  <a:cs typeface="Constantia"/>
                  <a:sym typeface="Constantia"/>
                </a:rPr>
                <a:t>Relative Potency</a:t>
              </a:r>
              <a:endParaRPr/>
            </a:p>
            <a:p>
              <a:pPr indent="-322263" lvl="0" marL="322263" marR="0" rtl="0" algn="ctr">
                <a:spcBef>
                  <a:spcPts val="0"/>
                </a:spcBef>
                <a:spcAft>
                  <a:spcPts val="0"/>
                </a:spcAft>
                <a:buNone/>
              </a:pPr>
              <a:r>
                <a:rPr b="1" lang="en-US" sz="2000">
                  <a:solidFill>
                    <a:schemeClr val="dk1"/>
                  </a:solidFill>
                  <a:latin typeface="Constantia"/>
                  <a:ea typeface="Constantia"/>
                  <a:cs typeface="Constantia"/>
                  <a:sym typeface="Constantia"/>
                </a:rPr>
                <a:t>1.0</a:t>
              </a:r>
              <a:endParaRPr/>
            </a:p>
            <a:p>
              <a:pPr indent="-322263" lvl="0" marL="322263" marR="0" rtl="0" algn="ctr">
                <a:spcBef>
                  <a:spcPts val="0"/>
                </a:spcBef>
                <a:spcAft>
                  <a:spcPts val="0"/>
                </a:spcAft>
                <a:buNone/>
              </a:pPr>
              <a:r>
                <a:rPr b="1" lang="en-US" sz="2000">
                  <a:solidFill>
                    <a:schemeClr val="dk1"/>
                  </a:solidFill>
                  <a:latin typeface="Constantia"/>
                  <a:ea typeface="Constantia"/>
                  <a:cs typeface="Constantia"/>
                  <a:sym typeface="Constantia"/>
                </a:rPr>
                <a:t>5.0</a:t>
              </a:r>
              <a:endParaRPr/>
            </a:p>
            <a:p>
              <a:pPr indent="-322263" lvl="0" marL="322263" marR="0" rtl="0" algn="ctr">
                <a:spcBef>
                  <a:spcPts val="0"/>
                </a:spcBef>
                <a:spcAft>
                  <a:spcPts val="0"/>
                </a:spcAft>
                <a:buNone/>
              </a:pPr>
              <a:r>
                <a:rPr b="1" lang="en-US" sz="2000">
                  <a:solidFill>
                    <a:schemeClr val="dk1"/>
                  </a:solidFill>
                  <a:latin typeface="Constantia"/>
                  <a:ea typeface="Constantia"/>
                  <a:cs typeface="Constantia"/>
                  <a:sym typeface="Constantia"/>
                </a:rPr>
                <a:t>100</a:t>
              </a:r>
              <a:endParaRPr/>
            </a:p>
            <a:p>
              <a:pPr indent="-322263" lvl="0" marL="322263" marR="0" rtl="0" algn="ctr">
                <a:spcBef>
                  <a:spcPts val="0"/>
                </a:spcBef>
                <a:spcAft>
                  <a:spcPts val="0"/>
                </a:spcAft>
                <a:buNone/>
              </a:pPr>
              <a:r>
                <a:rPr b="1" lang="en-US" sz="2000">
                  <a:solidFill>
                    <a:schemeClr val="dk1"/>
                  </a:solidFill>
                  <a:latin typeface="Constantia"/>
                  <a:ea typeface="Constantia"/>
                  <a:cs typeface="Constantia"/>
                  <a:sym typeface="Constantia"/>
                </a:rPr>
                <a:t>50</a:t>
              </a:r>
              <a:endParaRPr/>
            </a:p>
          </p:txBody>
        </p:sp>
        <p:cxnSp>
          <p:nvCxnSpPr>
            <p:cNvPr id="792" name="Google Shape;792;p89"/>
            <p:cNvCxnSpPr/>
            <p:nvPr/>
          </p:nvCxnSpPr>
          <p:spPr>
            <a:xfrm>
              <a:off x="914400" y="4035425"/>
              <a:ext cx="4038600" cy="0"/>
            </a:xfrm>
            <a:prstGeom prst="straightConnector1">
              <a:avLst/>
            </a:prstGeom>
            <a:noFill/>
            <a:ln cap="flat" cmpd="sng" w="28575">
              <a:solidFill>
                <a:schemeClr val="dk1"/>
              </a:solidFill>
              <a:prstDash val="solid"/>
              <a:round/>
              <a:headEnd len="sm" w="sm" type="none"/>
              <a:tailEnd len="sm" w="sm" type="none"/>
            </a:ln>
          </p:spPr>
        </p:cxnSp>
      </p:grpSp>
      <p:pic>
        <p:nvPicPr>
          <p:cNvPr id="793" name="Google Shape;793;p89"/>
          <p:cNvPicPr preferRelativeResize="0"/>
          <p:nvPr/>
        </p:nvPicPr>
        <p:blipFill rotWithShape="1">
          <a:blip r:embed="rId3">
            <a:alphaModFix/>
          </a:blip>
          <a:srcRect b="0" l="0" r="0" t="0"/>
          <a:stretch/>
        </p:blipFill>
        <p:spPr>
          <a:xfrm>
            <a:off x="1295400" y="1828800"/>
            <a:ext cx="2209800" cy="2458743"/>
          </a:xfrm>
          <a:prstGeom prst="rect">
            <a:avLst/>
          </a:prstGeom>
          <a:noFill/>
          <a:ln>
            <a:noFill/>
          </a:ln>
        </p:spPr>
      </p:pic>
      <p:sp>
        <p:nvSpPr>
          <p:cNvPr id="794" name="Google Shape;794;p89"/>
          <p:cNvSpPr txBox="1"/>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marR="0" rtl="0" algn="ctr">
              <a:lnSpc>
                <a:spcPct val="100000"/>
              </a:lnSpc>
              <a:spcBef>
                <a:spcPts val="0"/>
              </a:spcBef>
              <a:spcAft>
                <a:spcPts val="0"/>
              </a:spcAft>
              <a:buClr>
                <a:srgbClr val="FF0000"/>
              </a:buClr>
              <a:buSzPts val="5000"/>
              <a:buFont typeface="Calibri"/>
              <a:buNone/>
            </a:pPr>
            <a:r>
              <a:rPr b="1" i="0" lang="en-US" sz="5000" u="none" cap="none" strike="noStrike">
                <a:solidFill>
                  <a:srgbClr val="FF0000"/>
                </a:solidFill>
                <a:latin typeface="Calibri"/>
                <a:ea typeface="Calibri"/>
                <a:cs typeface="Calibri"/>
                <a:sym typeface="Calibri"/>
              </a:rPr>
              <a:t>Anticholinesterase agents</a:t>
            </a:r>
            <a:endParaRPr b="1" i="0" sz="5000" u="none" cap="none" strike="noStrike">
              <a:solidFill>
                <a:srgbClr val="FF0000"/>
              </a:solidFill>
              <a:latin typeface="Calibri"/>
              <a:ea typeface="Calibri"/>
              <a:cs typeface="Calibri"/>
              <a:sym typeface="Calibri"/>
            </a:endParaRPr>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pic>
        <p:nvPicPr>
          <p:cNvPr id="799" name="Google Shape;799;p90"/>
          <p:cNvPicPr preferRelativeResize="0"/>
          <p:nvPr/>
        </p:nvPicPr>
        <p:blipFill rotWithShape="1">
          <a:blip r:embed="rId3">
            <a:alphaModFix/>
          </a:blip>
          <a:srcRect b="0" l="0" r="0" t="0"/>
          <a:stretch/>
        </p:blipFill>
        <p:spPr>
          <a:xfrm>
            <a:off x="1066800" y="2116853"/>
            <a:ext cx="2971800" cy="1693147"/>
          </a:xfrm>
          <a:prstGeom prst="rect">
            <a:avLst/>
          </a:prstGeom>
          <a:noFill/>
          <a:ln>
            <a:noFill/>
          </a:ln>
        </p:spPr>
      </p:pic>
      <p:pic>
        <p:nvPicPr>
          <p:cNvPr id="800" name="Google Shape;800;p90"/>
          <p:cNvPicPr preferRelativeResize="0"/>
          <p:nvPr/>
        </p:nvPicPr>
        <p:blipFill rotWithShape="1">
          <a:blip r:embed="rId4">
            <a:alphaModFix/>
          </a:blip>
          <a:srcRect b="0" l="0" r="0" t="0"/>
          <a:stretch/>
        </p:blipFill>
        <p:spPr>
          <a:xfrm>
            <a:off x="1371600" y="4385593"/>
            <a:ext cx="2590800" cy="1710407"/>
          </a:xfrm>
          <a:prstGeom prst="rect">
            <a:avLst/>
          </a:prstGeom>
          <a:noFill/>
          <a:ln>
            <a:noFill/>
          </a:ln>
        </p:spPr>
      </p:pic>
      <p:pic>
        <p:nvPicPr>
          <p:cNvPr id="801" name="Google Shape;801;p90"/>
          <p:cNvPicPr preferRelativeResize="0"/>
          <p:nvPr/>
        </p:nvPicPr>
        <p:blipFill rotWithShape="1">
          <a:blip r:embed="rId5">
            <a:alphaModFix/>
          </a:blip>
          <a:srcRect b="0" l="0" r="0" t="0"/>
          <a:stretch/>
        </p:blipFill>
        <p:spPr>
          <a:xfrm>
            <a:off x="5486400" y="4550325"/>
            <a:ext cx="2362200" cy="1774275"/>
          </a:xfrm>
          <a:prstGeom prst="rect">
            <a:avLst/>
          </a:prstGeom>
          <a:noFill/>
          <a:ln>
            <a:noFill/>
          </a:ln>
        </p:spPr>
      </p:pic>
      <p:sp>
        <p:nvSpPr>
          <p:cNvPr id="802" name="Google Shape;802;p90"/>
          <p:cNvSpPr txBox="1"/>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marR="0" rtl="0" algn="ctr">
              <a:lnSpc>
                <a:spcPct val="100000"/>
              </a:lnSpc>
              <a:spcBef>
                <a:spcPts val="0"/>
              </a:spcBef>
              <a:spcAft>
                <a:spcPts val="0"/>
              </a:spcAft>
              <a:buClr>
                <a:srgbClr val="FF0000"/>
              </a:buClr>
              <a:buSzPts val="5000"/>
              <a:buFont typeface="Calibri"/>
              <a:buNone/>
            </a:pPr>
            <a:r>
              <a:rPr b="1" i="0" lang="en-US" sz="5000" u="none" cap="none" strike="noStrike">
                <a:solidFill>
                  <a:srgbClr val="FF0000"/>
                </a:solidFill>
                <a:latin typeface="Calibri"/>
                <a:ea typeface="Calibri"/>
                <a:cs typeface="Calibri"/>
                <a:sym typeface="Calibri"/>
              </a:rPr>
              <a:t>Anticholinesterase agents</a:t>
            </a:r>
            <a:endParaRPr b="1" i="0" sz="5000" u="none" cap="none" strike="noStrike">
              <a:solidFill>
                <a:srgbClr val="FF0000"/>
              </a:solidFill>
              <a:latin typeface="Calibri"/>
              <a:ea typeface="Calibri"/>
              <a:cs typeface="Calibri"/>
              <a:sym typeface="Calibri"/>
            </a:endParaRPr>
          </a:p>
        </p:txBody>
      </p:sp>
      <p:pic>
        <p:nvPicPr>
          <p:cNvPr id="803" name="Google Shape;803;p90"/>
          <p:cNvPicPr preferRelativeResize="0"/>
          <p:nvPr/>
        </p:nvPicPr>
        <p:blipFill rotWithShape="1">
          <a:blip r:embed="rId6">
            <a:alphaModFix/>
          </a:blip>
          <a:srcRect b="0" l="0" r="0" t="0"/>
          <a:stretch/>
        </p:blipFill>
        <p:spPr>
          <a:xfrm>
            <a:off x="5638800" y="1895746"/>
            <a:ext cx="1869776" cy="2523854"/>
          </a:xfrm>
          <a:prstGeom prst="rect">
            <a:avLst/>
          </a:prstGeom>
          <a:noFill/>
          <a:ln>
            <a:noFill/>
          </a:ln>
        </p:spPr>
      </p:pic>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9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Clr>
                <a:srgbClr val="FF0000"/>
              </a:buClr>
              <a:buSzPts val="5000"/>
              <a:buFont typeface="Calibri"/>
              <a:buNone/>
            </a:pPr>
            <a:r>
              <a:rPr b="1" lang="en-US">
                <a:solidFill>
                  <a:srgbClr val="FF0000"/>
                </a:solidFill>
              </a:rPr>
              <a:t>Anticholinesterase agents</a:t>
            </a:r>
            <a:endParaRPr b="1">
              <a:solidFill>
                <a:srgbClr val="FF0000"/>
              </a:solidFill>
            </a:endParaRPr>
          </a:p>
        </p:txBody>
      </p:sp>
      <p:sp>
        <p:nvSpPr>
          <p:cNvPr id="809" name="Google Shape;809;p91"/>
          <p:cNvSpPr txBox="1"/>
          <p:nvPr>
            <p:ph idx="1" type="body"/>
          </p:nvPr>
        </p:nvSpPr>
        <p:spPr>
          <a:xfrm>
            <a:off x="457200" y="1935480"/>
            <a:ext cx="8229600" cy="470823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n-US"/>
              <a:t>Either reversible or irreversible inhibition.</a:t>
            </a:r>
            <a:endParaRPr/>
          </a:p>
          <a:p>
            <a:pPr indent="-514350" lvl="0" marL="514350" rtl="0" algn="l">
              <a:spcBef>
                <a:spcPts val="520"/>
              </a:spcBef>
              <a:spcAft>
                <a:spcPts val="0"/>
              </a:spcAft>
              <a:buSzPts val="2470"/>
              <a:buFont typeface="Calibri"/>
              <a:buAutoNum type="arabicPeriod"/>
            </a:pPr>
            <a:r>
              <a:rPr lang="en-US"/>
              <a:t>Carbamate:</a:t>
            </a:r>
            <a:endParaRPr/>
          </a:p>
          <a:p>
            <a:pPr indent="-384810" lvl="1" marL="914400" rtl="0" algn="l">
              <a:spcBef>
                <a:spcPts val="480"/>
              </a:spcBef>
              <a:spcAft>
                <a:spcPts val="0"/>
              </a:spcAft>
              <a:buSzPts val="2040"/>
              <a:buNone/>
            </a:pPr>
            <a:r>
              <a:t/>
            </a:r>
            <a:endParaRPr/>
          </a:p>
          <a:p>
            <a:pPr indent="-514350" lvl="1" marL="914400" rtl="0" algn="l">
              <a:spcBef>
                <a:spcPts val="480"/>
              </a:spcBef>
              <a:spcAft>
                <a:spcPts val="0"/>
              </a:spcAft>
              <a:buSzPts val="2040"/>
              <a:buChar char="⚫"/>
            </a:pPr>
            <a:r>
              <a:rPr lang="en-US"/>
              <a:t>Systemically toxic (why?).</a:t>
            </a:r>
            <a:endParaRPr/>
          </a:p>
          <a:p>
            <a:pPr indent="-514350" lvl="1" marL="914400" rtl="0" algn="l">
              <a:spcBef>
                <a:spcPts val="480"/>
              </a:spcBef>
              <a:spcAft>
                <a:spcPts val="0"/>
              </a:spcAft>
              <a:buSzPts val="2040"/>
              <a:buChar char="⚫"/>
            </a:pPr>
            <a:r>
              <a:rPr lang="en-US"/>
              <a:t>Use in Glaucoma, myasthenia gravis and Alzheimer’s.</a:t>
            </a:r>
            <a:endParaRPr/>
          </a:p>
          <a:p>
            <a:pPr indent="-514350" lvl="1" marL="914400" rtl="0" algn="l">
              <a:spcBef>
                <a:spcPts val="480"/>
              </a:spcBef>
              <a:spcAft>
                <a:spcPts val="0"/>
              </a:spcAft>
              <a:buSzPts val="2040"/>
              <a:buChar char="⚫"/>
            </a:pPr>
            <a:r>
              <a:rPr lang="en-US"/>
              <a:t>Used as antidote for atropine poisoning (why?)</a:t>
            </a:r>
            <a:endParaRPr/>
          </a:p>
          <a:p>
            <a:pPr indent="-514350" lvl="1" marL="914400" rtl="0" algn="l">
              <a:spcBef>
                <a:spcPts val="480"/>
              </a:spcBef>
              <a:spcAft>
                <a:spcPts val="0"/>
              </a:spcAft>
              <a:buSzPts val="2040"/>
              <a:buChar char="⚫"/>
            </a:pPr>
            <a:r>
              <a:rPr lang="en-US"/>
              <a:t>SAR: </a:t>
            </a:r>
            <a:endParaRPr/>
          </a:p>
          <a:p>
            <a:pPr indent="-514350" lvl="2" marL="1314450" rtl="0" algn="l">
              <a:spcBef>
                <a:spcPts val="420"/>
              </a:spcBef>
              <a:spcAft>
                <a:spcPts val="0"/>
              </a:spcAft>
              <a:buSzPts val="1470"/>
              <a:buChar char="⚫"/>
            </a:pPr>
            <a:r>
              <a:rPr lang="en-US"/>
              <a:t>Carbamate is essential.</a:t>
            </a:r>
            <a:endParaRPr/>
          </a:p>
          <a:p>
            <a:pPr indent="-514350" lvl="2" marL="1314450" rtl="0" algn="l">
              <a:spcBef>
                <a:spcPts val="420"/>
              </a:spcBef>
              <a:spcAft>
                <a:spcPts val="0"/>
              </a:spcAft>
              <a:buSzPts val="1470"/>
              <a:buChar char="⚫"/>
            </a:pPr>
            <a:r>
              <a:rPr lang="en-US"/>
              <a:t>Benzene ring is important.</a:t>
            </a:r>
            <a:endParaRPr/>
          </a:p>
          <a:p>
            <a:pPr indent="-514350" lvl="2" marL="1314450" rtl="0" algn="l">
              <a:spcBef>
                <a:spcPts val="420"/>
              </a:spcBef>
              <a:spcAft>
                <a:spcPts val="0"/>
              </a:spcAft>
              <a:buSzPts val="1470"/>
              <a:buChar char="⚫"/>
            </a:pPr>
            <a:r>
              <a:rPr lang="en-US"/>
              <a:t>Pyrrolidine ring is important.</a:t>
            </a:r>
            <a:endParaRPr/>
          </a:p>
          <a:p>
            <a:pPr indent="-514350" lvl="1" marL="914400" rtl="0" algn="l">
              <a:spcBef>
                <a:spcPts val="480"/>
              </a:spcBef>
              <a:spcAft>
                <a:spcPts val="0"/>
              </a:spcAft>
              <a:buSzPts val="2040"/>
              <a:buChar char="⚫"/>
            </a:pPr>
            <a:r>
              <a:rPr lang="en-US"/>
              <a:t>What are the possible side effects?</a:t>
            </a:r>
            <a:endParaRPr/>
          </a:p>
          <a:p>
            <a:pPr indent="-384810" lvl="1" marL="914400" rtl="0" algn="l">
              <a:spcBef>
                <a:spcPts val="480"/>
              </a:spcBef>
              <a:spcAft>
                <a:spcPts val="0"/>
              </a:spcAft>
              <a:buSzPts val="2040"/>
              <a:buNone/>
            </a:pPr>
            <a:r>
              <a:t/>
            </a:r>
            <a:endParaRPr/>
          </a:p>
          <a:p>
            <a:pPr indent="-357505" lvl="0" marL="514350" rtl="0" algn="l">
              <a:spcBef>
                <a:spcPts val="520"/>
              </a:spcBef>
              <a:spcAft>
                <a:spcPts val="0"/>
              </a:spcAft>
              <a:buSzPts val="2470"/>
              <a:buFont typeface="Calibri"/>
              <a:buNone/>
            </a:pPr>
            <a:r>
              <a:t/>
            </a:r>
            <a:endParaRPr/>
          </a:p>
        </p:txBody>
      </p:sp>
      <p:pic>
        <p:nvPicPr>
          <p:cNvPr id="810" name="Google Shape;810;p91"/>
          <p:cNvPicPr preferRelativeResize="0"/>
          <p:nvPr/>
        </p:nvPicPr>
        <p:blipFill rotWithShape="1">
          <a:blip r:embed="rId3">
            <a:alphaModFix/>
          </a:blip>
          <a:srcRect b="0" l="0" r="0" t="0"/>
          <a:stretch/>
        </p:blipFill>
        <p:spPr>
          <a:xfrm>
            <a:off x="6215074" y="2285992"/>
            <a:ext cx="2138472" cy="1278411"/>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92"/>
          <p:cNvSpPr txBox="1"/>
          <p:nvPr>
            <p:ph idx="1" type="body"/>
          </p:nvPr>
        </p:nvSpPr>
        <p:spPr>
          <a:xfrm>
            <a:off x="457200" y="2240280"/>
            <a:ext cx="82296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Physostigmine analogues:</a:t>
            </a:r>
            <a:endParaRPr/>
          </a:p>
          <a:p>
            <a:pPr indent="-117348" lvl="1" marL="640080" rtl="0" algn="l">
              <a:spcBef>
                <a:spcPts val="480"/>
              </a:spcBef>
              <a:spcAft>
                <a:spcPts val="0"/>
              </a:spcAft>
              <a:buSzPts val="2040"/>
              <a:buNone/>
            </a:pPr>
            <a:r>
              <a:t/>
            </a:r>
            <a:endParaRPr/>
          </a:p>
          <a:p>
            <a:pPr indent="-117348" lvl="1" marL="640080" rtl="0" algn="l">
              <a:spcBef>
                <a:spcPts val="480"/>
              </a:spcBef>
              <a:spcAft>
                <a:spcPts val="0"/>
              </a:spcAft>
              <a:buSzPts val="2040"/>
              <a:buNone/>
            </a:pPr>
            <a:r>
              <a:t/>
            </a:r>
            <a:endParaRPr/>
          </a:p>
          <a:p>
            <a:pPr indent="-246888" lvl="1" marL="640080" rtl="0" algn="l">
              <a:spcBef>
                <a:spcPts val="480"/>
              </a:spcBef>
              <a:spcAft>
                <a:spcPts val="0"/>
              </a:spcAft>
              <a:buSzPts val="2040"/>
              <a:buChar char="⚫"/>
            </a:pPr>
            <a:r>
              <a:rPr lang="en-US"/>
              <a:t> has CNS side effects.</a:t>
            </a:r>
            <a:endParaRPr/>
          </a:p>
          <a:p>
            <a:pPr indent="-117348" lvl="1" marL="640080" rtl="0" algn="l">
              <a:spcBef>
                <a:spcPts val="480"/>
              </a:spcBef>
              <a:spcAft>
                <a:spcPts val="0"/>
              </a:spcAft>
              <a:buSzPts val="2040"/>
              <a:buNone/>
            </a:pPr>
            <a:r>
              <a:t/>
            </a:r>
            <a:endParaRPr/>
          </a:p>
          <a:p>
            <a:pPr indent="-117348" lvl="1" marL="640080" rtl="0" algn="l">
              <a:spcBef>
                <a:spcPts val="480"/>
              </a:spcBef>
              <a:spcAft>
                <a:spcPts val="0"/>
              </a:spcAft>
              <a:buSzPts val="2040"/>
              <a:buNone/>
            </a:pPr>
            <a:r>
              <a:t/>
            </a:r>
            <a:endParaRPr/>
          </a:p>
          <a:p>
            <a:pPr indent="-246888" lvl="1" marL="640080" rtl="0" algn="l">
              <a:spcBef>
                <a:spcPts val="480"/>
              </a:spcBef>
              <a:spcAft>
                <a:spcPts val="0"/>
              </a:spcAft>
              <a:buSzPts val="2040"/>
              <a:buChar char="⚫"/>
            </a:pPr>
            <a:r>
              <a:rPr lang="en-US"/>
              <a:t>Neostigmine has less CNS side effects and more stable than miotine (why).</a:t>
            </a:r>
            <a:endParaRPr/>
          </a:p>
          <a:p>
            <a:pPr indent="-246888" lvl="1" marL="640080" rtl="0" algn="l">
              <a:spcBef>
                <a:spcPts val="480"/>
              </a:spcBef>
              <a:spcAft>
                <a:spcPts val="0"/>
              </a:spcAft>
              <a:buSzPts val="2040"/>
              <a:buChar char="⚫"/>
            </a:pPr>
            <a:r>
              <a:rPr lang="en-US"/>
              <a:t>Both used in myasthenia gravis.</a:t>
            </a:r>
            <a:endParaRPr/>
          </a:p>
          <a:p>
            <a:pPr indent="-246888" lvl="1" marL="640080" rtl="0" algn="l">
              <a:spcBef>
                <a:spcPts val="480"/>
              </a:spcBef>
              <a:spcAft>
                <a:spcPts val="0"/>
              </a:spcAft>
              <a:buSzPts val="2040"/>
              <a:buNone/>
            </a:pPr>
            <a:r>
              <a:t/>
            </a:r>
            <a:endParaRPr/>
          </a:p>
          <a:p>
            <a:pPr indent="-117475" lvl="0" marL="274320" rtl="0" algn="l">
              <a:spcBef>
                <a:spcPts val="520"/>
              </a:spcBef>
              <a:spcAft>
                <a:spcPts val="0"/>
              </a:spcAft>
              <a:buSzPts val="2470"/>
              <a:buNone/>
            </a:pPr>
            <a:r>
              <a:t/>
            </a:r>
            <a:endParaRPr/>
          </a:p>
        </p:txBody>
      </p:sp>
      <p:pic>
        <p:nvPicPr>
          <p:cNvPr id="816" name="Google Shape;816;p92"/>
          <p:cNvPicPr preferRelativeResize="0"/>
          <p:nvPr/>
        </p:nvPicPr>
        <p:blipFill rotWithShape="1">
          <a:blip r:embed="rId3">
            <a:alphaModFix/>
          </a:blip>
          <a:srcRect b="0" l="0" r="0" t="0"/>
          <a:stretch/>
        </p:blipFill>
        <p:spPr>
          <a:xfrm>
            <a:off x="5194310" y="2071678"/>
            <a:ext cx="1878020" cy="1069965"/>
          </a:xfrm>
          <a:prstGeom prst="rect">
            <a:avLst/>
          </a:prstGeom>
          <a:noFill/>
          <a:ln>
            <a:noFill/>
          </a:ln>
        </p:spPr>
      </p:pic>
      <p:pic>
        <p:nvPicPr>
          <p:cNvPr id="817" name="Google Shape;817;p92"/>
          <p:cNvPicPr preferRelativeResize="0"/>
          <p:nvPr/>
        </p:nvPicPr>
        <p:blipFill rotWithShape="1">
          <a:blip r:embed="rId4">
            <a:alphaModFix/>
          </a:blip>
          <a:srcRect b="0" l="0" r="0" t="0"/>
          <a:stretch/>
        </p:blipFill>
        <p:spPr>
          <a:xfrm>
            <a:off x="5214942" y="3357562"/>
            <a:ext cx="1714512" cy="1132617"/>
          </a:xfrm>
          <a:prstGeom prst="rect">
            <a:avLst/>
          </a:prstGeom>
          <a:noFill/>
          <a:ln>
            <a:noFill/>
          </a:ln>
        </p:spPr>
      </p:pic>
      <p:sp>
        <p:nvSpPr>
          <p:cNvPr id="818" name="Google Shape;818;p92"/>
          <p:cNvSpPr txBox="1"/>
          <p:nvPr/>
        </p:nvSpPr>
        <p:spPr>
          <a:xfrm>
            <a:off x="609600" y="856488"/>
            <a:ext cx="8229600" cy="1143000"/>
          </a:xfrm>
          <a:prstGeom prst="rect">
            <a:avLst/>
          </a:prstGeom>
          <a:noFill/>
          <a:ln>
            <a:noFill/>
          </a:ln>
        </p:spPr>
        <p:txBody>
          <a:bodyPr anchorCtr="0" anchor="b" bIns="0" lIns="0" spcFirstLastPara="1" rIns="0" wrap="square" tIns="45700">
            <a:normAutofit/>
          </a:bodyPr>
          <a:lstStyle/>
          <a:p>
            <a:pPr indent="0" lvl="0" marL="0" marR="0" rtl="0" algn="ctr">
              <a:lnSpc>
                <a:spcPct val="100000"/>
              </a:lnSpc>
              <a:spcBef>
                <a:spcPts val="0"/>
              </a:spcBef>
              <a:spcAft>
                <a:spcPts val="0"/>
              </a:spcAft>
              <a:buClr>
                <a:srgbClr val="FF0000"/>
              </a:buClr>
              <a:buSzPts val="5000"/>
              <a:buFont typeface="Calibri"/>
              <a:buNone/>
            </a:pPr>
            <a:r>
              <a:rPr b="1" i="0" lang="en-US" sz="5000" u="none" cap="none" strike="noStrike">
                <a:solidFill>
                  <a:srgbClr val="FF0000"/>
                </a:solidFill>
                <a:latin typeface="Calibri"/>
                <a:ea typeface="Calibri"/>
                <a:cs typeface="Calibri"/>
                <a:sym typeface="Calibri"/>
              </a:rPr>
              <a:t>Anticholinesterase agents</a:t>
            </a:r>
            <a:endParaRPr b="1" i="0" sz="5000" u="none" cap="none" strike="noStrike">
              <a:solidFill>
                <a:srgbClr val="FF0000"/>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9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117475" lvl="0" marL="274320" rtl="0" algn="l">
              <a:spcBef>
                <a:spcPts val="0"/>
              </a:spcBef>
              <a:spcAft>
                <a:spcPts val="0"/>
              </a:spcAft>
              <a:buSzPts val="2470"/>
              <a:buNone/>
            </a:pPr>
            <a:r>
              <a:t/>
            </a:r>
            <a:endParaRPr/>
          </a:p>
          <a:p>
            <a:pPr indent="-117475" lvl="0" marL="274320" rtl="0" algn="l">
              <a:spcBef>
                <a:spcPts val="520"/>
              </a:spcBef>
              <a:spcAft>
                <a:spcPts val="0"/>
              </a:spcAft>
              <a:buSzPts val="2470"/>
              <a:buNone/>
            </a:pPr>
            <a:r>
              <a:t/>
            </a:r>
            <a:endParaRPr/>
          </a:p>
          <a:p>
            <a:pPr indent="-117348" lvl="1" marL="640080" rtl="0" algn="l">
              <a:spcBef>
                <a:spcPts val="480"/>
              </a:spcBef>
              <a:spcAft>
                <a:spcPts val="0"/>
              </a:spcAft>
              <a:buSzPts val="2040"/>
              <a:buNone/>
            </a:pPr>
            <a:r>
              <a:t/>
            </a:r>
            <a:endParaRPr/>
          </a:p>
          <a:p>
            <a:pPr indent="-117348" lvl="1" marL="640080" rtl="0" algn="l">
              <a:spcBef>
                <a:spcPts val="480"/>
              </a:spcBef>
              <a:spcAft>
                <a:spcPts val="0"/>
              </a:spcAft>
              <a:buSzPts val="2040"/>
              <a:buNone/>
            </a:pPr>
            <a:r>
              <a:t/>
            </a:r>
            <a:endParaRPr/>
          </a:p>
          <a:p>
            <a:pPr indent="-246888" lvl="1" marL="640080" rtl="0" algn="l">
              <a:spcBef>
                <a:spcPts val="480"/>
              </a:spcBef>
              <a:spcAft>
                <a:spcPts val="0"/>
              </a:spcAft>
              <a:buSzPts val="2040"/>
              <a:buChar char="⚫"/>
            </a:pPr>
            <a:r>
              <a:rPr lang="en-US"/>
              <a:t>Same profile as neostigmine.</a:t>
            </a:r>
            <a:endParaRPr/>
          </a:p>
          <a:p>
            <a:pPr indent="-246888" lvl="1" marL="640080" rtl="0" algn="l">
              <a:spcBef>
                <a:spcPts val="480"/>
              </a:spcBef>
              <a:spcAft>
                <a:spcPts val="0"/>
              </a:spcAft>
              <a:buSzPts val="2040"/>
              <a:buChar char="⚫"/>
            </a:pPr>
            <a:r>
              <a:rPr lang="en-US"/>
              <a:t> was used by troops to protect against nerve gases.</a:t>
            </a:r>
            <a:endParaRPr/>
          </a:p>
          <a:p>
            <a:pPr indent="-246888" lvl="1" marL="640080" rtl="0" algn="l">
              <a:spcBef>
                <a:spcPts val="480"/>
              </a:spcBef>
              <a:spcAft>
                <a:spcPts val="0"/>
              </a:spcAft>
              <a:buSzPts val="2040"/>
              <a:buChar char="⚫"/>
            </a:pPr>
            <a:r>
              <a:rPr lang="en-US"/>
              <a:t>Is it orally available?</a:t>
            </a:r>
            <a:endParaRPr/>
          </a:p>
          <a:p>
            <a:pPr indent="-246888" lvl="1" marL="640080" rtl="0" algn="l">
              <a:spcBef>
                <a:spcPts val="480"/>
              </a:spcBef>
              <a:spcAft>
                <a:spcPts val="0"/>
              </a:spcAft>
              <a:buSzPts val="2040"/>
              <a:buChar char="⚫"/>
            </a:pPr>
            <a:r>
              <a:rPr lang="en-US"/>
              <a:t>In which dosage form will be administered?</a:t>
            </a:r>
            <a:endParaRPr/>
          </a:p>
        </p:txBody>
      </p:sp>
      <p:pic>
        <p:nvPicPr>
          <p:cNvPr id="824" name="Google Shape;824;p93"/>
          <p:cNvPicPr preferRelativeResize="0"/>
          <p:nvPr/>
        </p:nvPicPr>
        <p:blipFill rotWithShape="1">
          <a:blip r:embed="rId3">
            <a:alphaModFix/>
          </a:blip>
          <a:srcRect b="0" l="0" r="0" t="0"/>
          <a:stretch/>
        </p:blipFill>
        <p:spPr>
          <a:xfrm>
            <a:off x="5486400" y="2057400"/>
            <a:ext cx="2681294" cy="2012816"/>
          </a:xfrm>
          <a:prstGeom prst="rect">
            <a:avLst/>
          </a:prstGeom>
          <a:noFill/>
          <a:ln>
            <a:noFill/>
          </a:ln>
        </p:spPr>
      </p:pic>
      <p:sp>
        <p:nvSpPr>
          <p:cNvPr id="825" name="Google Shape;825;p93"/>
          <p:cNvSpPr txBox="1"/>
          <p:nvPr/>
        </p:nvSpPr>
        <p:spPr>
          <a:xfrm>
            <a:off x="609600" y="856488"/>
            <a:ext cx="8229600" cy="1143000"/>
          </a:xfrm>
          <a:prstGeom prst="rect">
            <a:avLst/>
          </a:prstGeom>
          <a:noFill/>
          <a:ln>
            <a:noFill/>
          </a:ln>
        </p:spPr>
        <p:txBody>
          <a:bodyPr anchorCtr="0" anchor="b" bIns="0" lIns="0" spcFirstLastPara="1" rIns="0" wrap="square" tIns="45700">
            <a:normAutofit/>
          </a:bodyPr>
          <a:lstStyle/>
          <a:p>
            <a:pPr indent="0" lvl="0" marL="0" marR="0" rtl="0" algn="ctr">
              <a:lnSpc>
                <a:spcPct val="100000"/>
              </a:lnSpc>
              <a:spcBef>
                <a:spcPts val="0"/>
              </a:spcBef>
              <a:spcAft>
                <a:spcPts val="0"/>
              </a:spcAft>
              <a:buClr>
                <a:srgbClr val="FF0000"/>
              </a:buClr>
              <a:buSzPts val="5000"/>
              <a:buFont typeface="Calibri"/>
              <a:buNone/>
            </a:pPr>
            <a:r>
              <a:rPr b="1" i="0" lang="en-US" sz="5000" u="none" cap="none" strike="noStrike">
                <a:solidFill>
                  <a:srgbClr val="FF0000"/>
                </a:solidFill>
                <a:latin typeface="Calibri"/>
                <a:ea typeface="Calibri"/>
                <a:cs typeface="Calibri"/>
                <a:sym typeface="Calibri"/>
              </a:rPr>
              <a:t>Anticholinesterase agents</a:t>
            </a:r>
            <a:endParaRPr b="1" i="0" sz="5000" u="none" cap="none" strike="noStrike">
              <a:solidFill>
                <a:srgbClr val="FF0000"/>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94"/>
          <p:cNvSpPr txBox="1"/>
          <p:nvPr>
            <p:ph type="title"/>
          </p:nvPr>
        </p:nvSpPr>
        <p:spPr>
          <a:xfrm>
            <a:off x="609600" y="914400"/>
            <a:ext cx="77724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200"/>
              <a:buFont typeface="Calibri"/>
              <a:buNone/>
            </a:pPr>
            <a:r>
              <a:rPr b="1" lang="en-US" sz="3200">
                <a:solidFill>
                  <a:srgbClr val="FF0000"/>
                </a:solidFill>
              </a:rPr>
              <a:t>Irreversible Acetylcholinesterase inhibitors</a:t>
            </a:r>
            <a:endParaRPr/>
          </a:p>
        </p:txBody>
      </p:sp>
      <p:sp>
        <p:nvSpPr>
          <p:cNvPr id="831" name="Google Shape;831;p94"/>
          <p:cNvSpPr txBox="1"/>
          <p:nvPr>
            <p:ph idx="1" type="body"/>
          </p:nvPr>
        </p:nvSpPr>
        <p:spPr>
          <a:xfrm>
            <a:off x="685800" y="4495800"/>
            <a:ext cx="7772400" cy="1905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Clr>
                <a:schemeClr val="hlink"/>
              </a:buClr>
              <a:buSzPts val="2280"/>
              <a:buChar char="⚫"/>
            </a:pPr>
            <a:r>
              <a:rPr lang="en-US" sz="2400"/>
              <a:t>Organophosphates</a:t>
            </a:r>
            <a:endParaRPr/>
          </a:p>
          <a:p>
            <a:pPr indent="-274320" lvl="0" marL="274320" rtl="0" algn="l">
              <a:spcBef>
                <a:spcPts val="480"/>
              </a:spcBef>
              <a:spcAft>
                <a:spcPts val="0"/>
              </a:spcAft>
              <a:buClr>
                <a:schemeClr val="hlink"/>
              </a:buClr>
              <a:buSzPts val="2280"/>
              <a:buChar char="⚫"/>
            </a:pPr>
            <a:r>
              <a:rPr lang="en-US" sz="2400"/>
              <a:t>Irreversible binding to Cholinesterase active site</a:t>
            </a:r>
            <a:endParaRPr/>
          </a:p>
          <a:p>
            <a:pPr indent="-274320" lvl="0" marL="274320" rtl="0" algn="l">
              <a:spcBef>
                <a:spcPts val="480"/>
              </a:spcBef>
              <a:spcAft>
                <a:spcPts val="0"/>
              </a:spcAft>
              <a:buClr>
                <a:schemeClr val="hlink"/>
              </a:buClr>
              <a:buSzPts val="2280"/>
              <a:buChar char="⚫"/>
            </a:pPr>
            <a:r>
              <a:rPr lang="en-US" sz="2400"/>
              <a:t>Longer acting</a:t>
            </a:r>
            <a:endParaRPr/>
          </a:p>
          <a:p>
            <a:pPr indent="-274320" lvl="0" marL="274320" rtl="0" algn="l">
              <a:spcBef>
                <a:spcPts val="480"/>
              </a:spcBef>
              <a:spcAft>
                <a:spcPts val="0"/>
              </a:spcAft>
              <a:buClr>
                <a:schemeClr val="hlink"/>
              </a:buClr>
              <a:buSzPts val="2280"/>
              <a:buChar char="⚫"/>
            </a:pPr>
            <a:r>
              <a:rPr lang="en-US" sz="2400"/>
              <a:t>Used in the treatment of glaucoma</a:t>
            </a:r>
            <a:endParaRPr/>
          </a:p>
        </p:txBody>
      </p:sp>
      <p:pic>
        <p:nvPicPr>
          <p:cNvPr id="832" name="Google Shape;832;p94"/>
          <p:cNvPicPr preferRelativeResize="0"/>
          <p:nvPr/>
        </p:nvPicPr>
        <p:blipFill rotWithShape="1">
          <a:blip r:embed="rId3">
            <a:alphaModFix/>
          </a:blip>
          <a:srcRect b="0" l="0" r="0" t="0"/>
          <a:stretch/>
        </p:blipFill>
        <p:spPr>
          <a:xfrm>
            <a:off x="1447800" y="1687513"/>
            <a:ext cx="6034087" cy="25034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Clr>
                <a:schemeClr val="dk2"/>
              </a:buClr>
              <a:buSzPts val="5000"/>
              <a:buFont typeface="Calibri"/>
              <a:buNone/>
            </a:pPr>
            <a:r>
              <a:rPr lang="en-US"/>
              <a:t>Adrenaline action</a:t>
            </a:r>
            <a:endParaRPr/>
          </a:p>
        </p:txBody>
      </p:sp>
      <p:sp>
        <p:nvSpPr>
          <p:cNvPr id="168" name="Google Shape;168;p23"/>
          <p:cNvSpPr txBox="1"/>
          <p:nvPr>
            <p:ph idx="1" type="body"/>
          </p:nvPr>
        </p:nvSpPr>
        <p:spPr>
          <a:xfrm>
            <a:off x="457200" y="1935480"/>
            <a:ext cx="8229600" cy="2560320"/>
          </a:xfrm>
          <a:prstGeom prst="rect">
            <a:avLst/>
          </a:prstGeom>
          <a:noFill/>
          <a:ln>
            <a:noFill/>
          </a:ln>
        </p:spPr>
        <p:txBody>
          <a:bodyPr anchorCtr="0" anchor="t" bIns="45700" lIns="91425" spcFirstLastPara="1" rIns="91425" wrap="square" tIns="45700">
            <a:normAutofit/>
          </a:bodyPr>
          <a:lstStyle/>
          <a:p>
            <a:pPr indent="-514350" lvl="0" marL="651510" rtl="0" algn="l">
              <a:spcBef>
                <a:spcPts val="0"/>
              </a:spcBef>
              <a:spcAft>
                <a:spcPts val="0"/>
              </a:spcAft>
              <a:buSzPts val="2470"/>
              <a:buNone/>
            </a:pPr>
            <a:r>
              <a:rPr lang="en-US"/>
              <a:t> </a:t>
            </a:r>
            <a:endParaRPr/>
          </a:p>
          <a:p>
            <a:pPr indent="-514350" lvl="1" marL="971550" rtl="0" algn="l">
              <a:spcBef>
                <a:spcPts val="480"/>
              </a:spcBef>
              <a:spcAft>
                <a:spcPts val="0"/>
              </a:spcAft>
              <a:buSzPts val="2040"/>
              <a:buChar char="⚫"/>
            </a:pPr>
            <a:r>
              <a:rPr lang="en-US"/>
              <a:t>increase heart rate.</a:t>
            </a:r>
            <a:endParaRPr/>
          </a:p>
          <a:p>
            <a:pPr indent="-514350" lvl="1" marL="971550" rtl="0" algn="l">
              <a:spcBef>
                <a:spcPts val="480"/>
              </a:spcBef>
              <a:spcAft>
                <a:spcPts val="0"/>
              </a:spcAft>
              <a:buSzPts val="2040"/>
              <a:buChar char="⚫"/>
            </a:pPr>
            <a:r>
              <a:rPr lang="en-US"/>
              <a:t>Relax GIT and UT muscles.</a:t>
            </a:r>
            <a:endParaRPr/>
          </a:p>
          <a:p>
            <a:pPr indent="-514350" lvl="1" marL="971550" rtl="0" algn="l">
              <a:spcBef>
                <a:spcPts val="480"/>
              </a:spcBef>
              <a:spcAft>
                <a:spcPts val="0"/>
              </a:spcAft>
              <a:buSzPts val="2040"/>
              <a:buChar char="⚫"/>
            </a:pPr>
            <a:r>
              <a:rPr lang="en-US"/>
              <a:t>Decrease salivation.</a:t>
            </a:r>
            <a:endParaRPr/>
          </a:p>
          <a:p>
            <a:pPr indent="-514350" lvl="1" marL="971550" rtl="0" algn="l">
              <a:spcBef>
                <a:spcPts val="480"/>
              </a:spcBef>
              <a:spcAft>
                <a:spcPts val="0"/>
              </a:spcAft>
              <a:buSzPts val="2040"/>
              <a:buChar char="⚫"/>
            </a:pPr>
            <a:r>
              <a:rPr lang="en-US"/>
              <a:t>Vasoconstriction of peripheral blood vessels.</a:t>
            </a:r>
            <a:endParaRPr/>
          </a:p>
        </p:txBody>
      </p:sp>
      <p:sp>
        <p:nvSpPr>
          <p:cNvPr id="169" name="Google Shape;169;p23"/>
          <p:cNvSpPr txBox="1"/>
          <p:nvPr/>
        </p:nvSpPr>
        <p:spPr>
          <a:xfrm>
            <a:off x="2898505" y="5007114"/>
            <a:ext cx="3326745" cy="707886"/>
          </a:xfrm>
          <a:prstGeom prst="rect">
            <a:avLst/>
          </a:prstGeom>
          <a:noFill/>
          <a:ln cap="flat" cmpd="sng" w="50800">
            <a:solidFill>
              <a:srgbClr val="0A519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Constantia"/>
                <a:ea typeface="Constantia"/>
                <a:cs typeface="Constantia"/>
                <a:sym typeface="Constantia"/>
              </a:rPr>
              <a:t>Fight or Flight</a:t>
            </a:r>
            <a:endParaRPr sz="4000">
              <a:solidFill>
                <a:srgbClr val="FF0000"/>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95"/>
          <p:cNvSpPr txBox="1"/>
          <p:nvPr>
            <p:ph type="title"/>
          </p:nvPr>
        </p:nvSpPr>
        <p:spPr>
          <a:xfrm>
            <a:off x="609600" y="914400"/>
            <a:ext cx="7772400" cy="114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200"/>
              <a:buFont typeface="Calibri"/>
              <a:buNone/>
            </a:pPr>
            <a:r>
              <a:rPr b="1" lang="en-US" sz="3200">
                <a:solidFill>
                  <a:srgbClr val="FF0000"/>
                </a:solidFill>
              </a:rPr>
              <a:t>Irreversible Acetylcholinesterase inhibitors</a:t>
            </a:r>
            <a:endParaRPr/>
          </a:p>
        </p:txBody>
      </p:sp>
      <p:sp>
        <p:nvSpPr>
          <p:cNvPr id="838" name="Google Shape;838;p95"/>
          <p:cNvSpPr txBox="1"/>
          <p:nvPr>
            <p:ph idx="1" type="body"/>
          </p:nvPr>
        </p:nvSpPr>
        <p:spPr>
          <a:xfrm>
            <a:off x="990600" y="4724400"/>
            <a:ext cx="7467600" cy="1143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Clr>
                <a:schemeClr val="hlink"/>
              </a:buClr>
              <a:buSzPts val="2280"/>
              <a:buChar char="⚫"/>
            </a:pPr>
            <a:r>
              <a:rPr lang="en-US" sz="2400"/>
              <a:t>Organophosphates Nerve gases</a:t>
            </a:r>
            <a:endParaRPr/>
          </a:p>
          <a:p>
            <a:pPr indent="-274320" lvl="0" marL="274320" rtl="0" algn="l">
              <a:spcBef>
                <a:spcPts val="480"/>
              </a:spcBef>
              <a:spcAft>
                <a:spcPts val="0"/>
              </a:spcAft>
              <a:buClr>
                <a:schemeClr val="hlink"/>
              </a:buClr>
              <a:buSzPts val="2280"/>
              <a:buChar char="⚫"/>
            </a:pPr>
            <a:r>
              <a:rPr lang="en-US" sz="2400"/>
              <a:t>Irreversible binding to AchE</a:t>
            </a:r>
            <a:endParaRPr/>
          </a:p>
        </p:txBody>
      </p:sp>
      <p:pic>
        <p:nvPicPr>
          <p:cNvPr id="839" name="Google Shape;839;p95"/>
          <p:cNvPicPr preferRelativeResize="0"/>
          <p:nvPr/>
        </p:nvPicPr>
        <p:blipFill rotWithShape="1">
          <a:blip r:embed="rId3">
            <a:alphaModFix/>
          </a:blip>
          <a:srcRect b="0" l="0" r="0" t="0"/>
          <a:stretch/>
        </p:blipFill>
        <p:spPr>
          <a:xfrm>
            <a:off x="1600200" y="1828800"/>
            <a:ext cx="5863714" cy="24384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96"/>
          <p:cNvSpPr txBox="1"/>
          <p:nvPr>
            <p:ph idx="1" type="body"/>
          </p:nvPr>
        </p:nvSpPr>
        <p:spPr>
          <a:xfrm>
            <a:off x="762000" y="4038600"/>
            <a:ext cx="7696200" cy="23622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Clr>
                <a:schemeClr val="hlink"/>
              </a:buClr>
              <a:buSzPts val="2280"/>
              <a:buChar char="⚫"/>
            </a:pPr>
            <a:r>
              <a:rPr lang="en-US" sz="2400"/>
              <a:t>Organophosphates Insecticides</a:t>
            </a:r>
            <a:endParaRPr/>
          </a:p>
          <a:p>
            <a:pPr indent="-274320" lvl="0" marL="274320" rtl="0" algn="l">
              <a:spcBef>
                <a:spcPts val="480"/>
              </a:spcBef>
              <a:spcAft>
                <a:spcPts val="0"/>
              </a:spcAft>
              <a:buClr>
                <a:schemeClr val="hlink"/>
              </a:buClr>
              <a:buSzPts val="2280"/>
              <a:buChar char="⚫"/>
            </a:pPr>
            <a:r>
              <a:rPr lang="en-US" sz="2400"/>
              <a:t>Irreversible binding to AChE</a:t>
            </a:r>
            <a:endParaRPr sz="2400"/>
          </a:p>
          <a:p>
            <a:pPr indent="-274320" lvl="0" marL="274320" rtl="0" algn="l">
              <a:spcBef>
                <a:spcPts val="480"/>
              </a:spcBef>
              <a:spcAft>
                <a:spcPts val="0"/>
              </a:spcAft>
              <a:buClr>
                <a:schemeClr val="hlink"/>
              </a:buClr>
              <a:buSzPts val="2280"/>
              <a:buChar char="⚫"/>
            </a:pPr>
            <a:r>
              <a:rPr lang="en-US" sz="2400"/>
              <a:t>Rapidly inactivated in mammals compared to insects</a:t>
            </a:r>
            <a:endParaRPr/>
          </a:p>
        </p:txBody>
      </p:sp>
      <p:sp>
        <p:nvSpPr>
          <p:cNvPr id="845" name="Google Shape;845;p96"/>
          <p:cNvSpPr txBox="1"/>
          <p:nvPr/>
        </p:nvSpPr>
        <p:spPr>
          <a:xfrm>
            <a:off x="609600" y="914400"/>
            <a:ext cx="7772400" cy="11430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FF0000"/>
              </a:buClr>
              <a:buSzPts val="3200"/>
              <a:buFont typeface="Calibri"/>
              <a:buNone/>
            </a:pPr>
            <a:r>
              <a:rPr b="1" i="0" lang="en-US" sz="3200" u="none" cap="none" strike="noStrike">
                <a:solidFill>
                  <a:srgbClr val="FF0000"/>
                </a:solidFill>
                <a:latin typeface="Calibri"/>
                <a:ea typeface="Calibri"/>
                <a:cs typeface="Calibri"/>
                <a:sym typeface="Calibri"/>
              </a:rPr>
              <a:t>Irreversible Acetylcholinesterase inhibitors</a:t>
            </a:r>
            <a:endParaRPr b="1" i="0" sz="3200" u="none" cap="none" strike="noStrike">
              <a:solidFill>
                <a:srgbClr val="FF0000"/>
              </a:solidFill>
              <a:latin typeface="Calibri"/>
              <a:ea typeface="Calibri"/>
              <a:cs typeface="Calibri"/>
              <a:sym typeface="Calibri"/>
            </a:endParaRPr>
          </a:p>
        </p:txBody>
      </p:sp>
      <p:pic>
        <p:nvPicPr>
          <p:cNvPr id="846" name="Google Shape;846;p96"/>
          <p:cNvPicPr preferRelativeResize="0"/>
          <p:nvPr/>
        </p:nvPicPr>
        <p:blipFill rotWithShape="1">
          <a:blip r:embed="rId3">
            <a:alphaModFix/>
          </a:blip>
          <a:srcRect b="0" l="0" r="0" t="0"/>
          <a:stretch/>
        </p:blipFill>
        <p:spPr>
          <a:xfrm>
            <a:off x="1219200" y="1828800"/>
            <a:ext cx="6673850" cy="1976437"/>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id="851" name="Google Shape;851;p97"/>
          <p:cNvPicPr preferRelativeResize="0"/>
          <p:nvPr/>
        </p:nvPicPr>
        <p:blipFill rotWithShape="1">
          <a:blip r:embed="rId3">
            <a:alphaModFix/>
          </a:blip>
          <a:srcRect b="0" l="0" r="0" t="0"/>
          <a:stretch/>
        </p:blipFill>
        <p:spPr>
          <a:xfrm>
            <a:off x="1371600" y="446088"/>
            <a:ext cx="6335712" cy="633571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98"/>
          <p:cNvSpPr txBox="1"/>
          <p:nvPr/>
        </p:nvSpPr>
        <p:spPr>
          <a:xfrm>
            <a:off x="1752600" y="4179888"/>
            <a:ext cx="2025650" cy="696912"/>
          </a:xfrm>
          <a:prstGeom prst="rect">
            <a:avLst/>
          </a:prstGeom>
          <a:noFill/>
          <a:ln>
            <a:noFill/>
          </a:ln>
        </p:spPr>
        <p:txBody>
          <a:bodyPr anchorCtr="0" anchor="t" bIns="45700" lIns="91425" spcFirstLastPara="1" rIns="91425" wrap="square" tIns="45700">
            <a:spAutoFit/>
          </a:bodyPr>
          <a:lstStyle/>
          <a:p>
            <a:pPr indent="-322263" lvl="0" marL="322263" marR="0" rtl="0" algn="l">
              <a:spcBef>
                <a:spcPts val="0"/>
              </a:spcBef>
              <a:spcAft>
                <a:spcPts val="0"/>
              </a:spcAft>
              <a:buNone/>
            </a:pPr>
            <a:r>
              <a:rPr b="1" lang="en-US" sz="1800">
                <a:solidFill>
                  <a:srgbClr val="FFFFCC"/>
                </a:solidFill>
                <a:latin typeface="Constantia"/>
                <a:ea typeface="Constantia"/>
                <a:cs typeface="Constantia"/>
                <a:sym typeface="Constantia"/>
              </a:rPr>
              <a:t>Carboxyesterase</a:t>
            </a:r>
            <a:endParaRPr/>
          </a:p>
          <a:p>
            <a:pPr indent="-322263" lvl="0" marL="322263" marR="0" rtl="0" algn="l">
              <a:spcBef>
                <a:spcPts val="0"/>
              </a:spcBef>
              <a:spcAft>
                <a:spcPts val="0"/>
              </a:spcAft>
              <a:buNone/>
            </a:pPr>
            <a:r>
              <a:rPr b="1" lang="en-US" sz="1800">
                <a:solidFill>
                  <a:srgbClr val="FFFFCC"/>
                </a:solidFill>
                <a:latin typeface="Constantia"/>
                <a:ea typeface="Constantia"/>
                <a:cs typeface="Constantia"/>
                <a:sym typeface="Constantia"/>
              </a:rPr>
              <a:t>Mammals, Birds</a:t>
            </a:r>
            <a:endParaRPr/>
          </a:p>
        </p:txBody>
      </p:sp>
      <p:pic>
        <p:nvPicPr>
          <p:cNvPr id="857" name="Google Shape;857;p98"/>
          <p:cNvPicPr preferRelativeResize="0"/>
          <p:nvPr/>
        </p:nvPicPr>
        <p:blipFill rotWithShape="1">
          <a:blip r:embed="rId3">
            <a:alphaModFix/>
          </a:blip>
          <a:srcRect b="0" l="0" r="0" t="0"/>
          <a:stretch/>
        </p:blipFill>
        <p:spPr>
          <a:xfrm>
            <a:off x="1219200" y="947738"/>
            <a:ext cx="6523038" cy="5453062"/>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99"/>
          <p:cNvSpPr txBox="1"/>
          <p:nvPr>
            <p:ph type="title"/>
          </p:nvPr>
        </p:nvSpPr>
        <p:spPr>
          <a:xfrm>
            <a:off x="762000" y="533400"/>
            <a:ext cx="7772400"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4000"/>
              <a:buFont typeface="Calibri"/>
              <a:buNone/>
            </a:pPr>
            <a:r>
              <a:rPr b="1" lang="en-US" sz="4000">
                <a:solidFill>
                  <a:srgbClr val="FF0000"/>
                </a:solidFill>
              </a:rPr>
              <a:t>Antidote for AchE “poisoning”</a:t>
            </a:r>
            <a:endParaRPr/>
          </a:p>
        </p:txBody>
      </p:sp>
      <p:sp>
        <p:nvSpPr>
          <p:cNvPr id="863" name="Google Shape;863;p99"/>
          <p:cNvSpPr txBox="1"/>
          <p:nvPr>
            <p:ph idx="1" type="body"/>
          </p:nvPr>
        </p:nvSpPr>
        <p:spPr>
          <a:xfrm>
            <a:off x="4953000" y="2362200"/>
            <a:ext cx="3810000" cy="3276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80"/>
              <a:buChar char="⚫"/>
            </a:pPr>
            <a:r>
              <a:rPr lang="en-US" sz="2400"/>
              <a:t>Pralidoxime chloride (Protopam;PAM)</a:t>
            </a:r>
            <a:endParaRPr/>
          </a:p>
          <a:p>
            <a:pPr indent="-274320" lvl="0" marL="274320" rtl="0" algn="l">
              <a:spcBef>
                <a:spcPts val="480"/>
              </a:spcBef>
              <a:spcAft>
                <a:spcPts val="0"/>
              </a:spcAft>
              <a:buSzPts val="2280"/>
              <a:buChar char="⚫"/>
            </a:pPr>
            <a:r>
              <a:rPr lang="en-US" sz="2400"/>
              <a:t>Antidote for pesticide or nerve gas poisoning</a:t>
            </a:r>
            <a:endParaRPr/>
          </a:p>
          <a:p>
            <a:pPr indent="-274320" lvl="0" marL="274320" rtl="0" algn="l">
              <a:spcBef>
                <a:spcPts val="480"/>
              </a:spcBef>
              <a:spcAft>
                <a:spcPts val="0"/>
              </a:spcAft>
              <a:buSzPts val="2280"/>
              <a:buChar char="⚫"/>
            </a:pPr>
            <a:r>
              <a:rPr lang="en-US" sz="2400"/>
              <a:t>Most effective if given within a few hours of exposure</a:t>
            </a:r>
            <a:endParaRPr/>
          </a:p>
        </p:txBody>
      </p:sp>
      <p:pic>
        <p:nvPicPr>
          <p:cNvPr id="864" name="Google Shape;864;p99"/>
          <p:cNvPicPr preferRelativeResize="0"/>
          <p:nvPr/>
        </p:nvPicPr>
        <p:blipFill rotWithShape="1">
          <a:blip r:embed="rId3">
            <a:alphaModFix/>
          </a:blip>
          <a:srcRect b="0" l="0" r="0" t="0"/>
          <a:stretch/>
        </p:blipFill>
        <p:spPr>
          <a:xfrm>
            <a:off x="4114800" y="4186238"/>
            <a:ext cx="533400" cy="350837"/>
          </a:xfrm>
          <a:prstGeom prst="rect">
            <a:avLst/>
          </a:prstGeom>
          <a:noFill/>
          <a:ln>
            <a:noFill/>
          </a:ln>
        </p:spPr>
      </p:pic>
      <p:pic>
        <p:nvPicPr>
          <p:cNvPr id="865" name="Google Shape;865;p99"/>
          <p:cNvPicPr preferRelativeResize="0"/>
          <p:nvPr/>
        </p:nvPicPr>
        <p:blipFill rotWithShape="1">
          <a:blip r:embed="rId4">
            <a:alphaModFix/>
          </a:blip>
          <a:srcRect b="0" l="0" r="0" t="0"/>
          <a:stretch/>
        </p:blipFill>
        <p:spPr>
          <a:xfrm>
            <a:off x="838200" y="2438400"/>
            <a:ext cx="3535363" cy="215571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00"/>
          <p:cNvSpPr txBox="1"/>
          <p:nvPr>
            <p:ph type="title"/>
          </p:nvPr>
        </p:nvSpPr>
        <p:spPr>
          <a:xfrm>
            <a:off x="381000" y="762000"/>
            <a:ext cx="8458200"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4000"/>
              <a:buFont typeface="Calibri"/>
              <a:buNone/>
            </a:pPr>
            <a:r>
              <a:rPr b="1" lang="en-US" sz="4000"/>
              <a:t>Clinical Uses of acetylcholinesterase inhibitors</a:t>
            </a:r>
            <a:endParaRPr/>
          </a:p>
        </p:txBody>
      </p:sp>
      <p:pic>
        <p:nvPicPr>
          <p:cNvPr id="871" name="Google Shape;871;p100"/>
          <p:cNvPicPr preferRelativeResize="0"/>
          <p:nvPr/>
        </p:nvPicPr>
        <p:blipFill rotWithShape="1">
          <a:blip r:embed="rId3">
            <a:alphaModFix/>
          </a:blip>
          <a:srcRect b="0" l="0" r="0" t="0"/>
          <a:stretch/>
        </p:blipFill>
        <p:spPr>
          <a:xfrm>
            <a:off x="96547" y="2209800"/>
            <a:ext cx="8962662" cy="35052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pic>
        <p:nvPicPr>
          <p:cNvPr id="876" name="Google Shape;876;p101"/>
          <p:cNvPicPr preferRelativeResize="0"/>
          <p:nvPr/>
        </p:nvPicPr>
        <p:blipFill rotWithShape="1">
          <a:blip r:embed="rId3">
            <a:alphaModFix/>
          </a:blip>
          <a:srcRect b="0" l="0" r="0" t="0"/>
          <a:stretch/>
        </p:blipFill>
        <p:spPr>
          <a:xfrm>
            <a:off x="1981200" y="573088"/>
            <a:ext cx="5008563" cy="609917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pic>
        <p:nvPicPr>
          <p:cNvPr descr="Image result" id="881" name="Google Shape;881;p102"/>
          <p:cNvPicPr preferRelativeResize="0"/>
          <p:nvPr/>
        </p:nvPicPr>
        <p:blipFill rotWithShape="1">
          <a:blip r:embed="rId3">
            <a:alphaModFix/>
          </a:blip>
          <a:srcRect b="0" l="0" r="0" t="0"/>
          <a:stretch/>
        </p:blipFill>
        <p:spPr>
          <a:xfrm>
            <a:off x="519355" y="152400"/>
            <a:ext cx="2288470" cy="2971800"/>
          </a:xfrm>
          <a:prstGeom prst="rect">
            <a:avLst/>
          </a:prstGeom>
          <a:noFill/>
          <a:ln cap="flat" cmpd="sng" w="9525">
            <a:solidFill>
              <a:schemeClr val="dk1"/>
            </a:solidFill>
            <a:prstDash val="solid"/>
            <a:round/>
            <a:headEnd len="sm" w="sm" type="none"/>
            <a:tailEnd len="sm" w="sm" type="none"/>
          </a:ln>
        </p:spPr>
      </p:pic>
      <p:sp>
        <p:nvSpPr>
          <p:cNvPr id="882" name="Google Shape;882;p102"/>
          <p:cNvSpPr txBox="1"/>
          <p:nvPr>
            <p:ph idx="1" type="body"/>
          </p:nvPr>
        </p:nvSpPr>
        <p:spPr>
          <a:xfrm>
            <a:off x="457200" y="3581400"/>
            <a:ext cx="8229600" cy="2743200"/>
          </a:xfrm>
          <a:prstGeom prst="rect">
            <a:avLst/>
          </a:prstGeom>
          <a:noFill/>
          <a:ln>
            <a:noFill/>
          </a:ln>
        </p:spPr>
        <p:txBody>
          <a:bodyPr anchorCtr="0" anchor="t" bIns="45700" lIns="91425" spcFirstLastPara="1" rIns="91425" wrap="square" tIns="45700">
            <a:normAutofit fontScale="85000" lnSpcReduction="10000"/>
          </a:bodyPr>
          <a:lstStyle/>
          <a:p>
            <a:pPr indent="-514350" lvl="0" marL="514350" rtl="0" algn="l">
              <a:spcBef>
                <a:spcPts val="0"/>
              </a:spcBef>
              <a:spcAft>
                <a:spcPts val="0"/>
              </a:spcAft>
              <a:buSzPct val="95000"/>
              <a:buFont typeface="Calibri"/>
              <a:buAutoNum type="arabicPeriod"/>
            </a:pPr>
            <a:r>
              <a:rPr lang="en-US"/>
              <a:t>An introduction to Medicinal Chemistry by Graham L. Patrick. 4</a:t>
            </a:r>
            <a:r>
              <a:rPr baseline="30000" lang="en-US"/>
              <a:t>th</a:t>
            </a:r>
            <a:r>
              <a:rPr lang="en-US"/>
              <a:t> edition, Oxford, 2009</a:t>
            </a:r>
            <a:endParaRPr/>
          </a:p>
          <a:p>
            <a:pPr indent="-514350" lvl="0" marL="514350" rtl="0" algn="l">
              <a:spcBef>
                <a:spcPts val="442"/>
              </a:spcBef>
              <a:spcAft>
                <a:spcPts val="0"/>
              </a:spcAft>
              <a:buSzPct val="95000"/>
              <a:buFont typeface="Calibri"/>
              <a:buAutoNum type="arabicPeriod"/>
            </a:pPr>
            <a:r>
              <a:rPr lang="en-US"/>
              <a:t>Wilson and Gisvolds text book of organic medicinal and pharmaceutical chemistry by John H. Black and John M. Beale, jr. 12</a:t>
            </a:r>
            <a:r>
              <a:rPr baseline="30000" lang="en-US"/>
              <a:t>th</a:t>
            </a:r>
            <a:r>
              <a:rPr lang="en-US"/>
              <a:t> edition, Lippincott Williams and Wilkings 2011.</a:t>
            </a:r>
            <a:endParaRPr/>
          </a:p>
          <a:p>
            <a:pPr indent="-514350" lvl="0" marL="514350" rtl="0" algn="l">
              <a:spcBef>
                <a:spcPts val="442"/>
              </a:spcBef>
              <a:spcAft>
                <a:spcPts val="0"/>
              </a:spcAft>
              <a:buSzPct val="95000"/>
              <a:buFont typeface="Calibri"/>
              <a:buAutoNum type="arabicPeriod"/>
            </a:pPr>
            <a:r>
              <a:rPr lang="en-US"/>
              <a:t>Foyes principle of medicinal chemistry by David H.  Williams, Thomas L.  Leuke, Williams O. Foye.  Lippincott William and Wilkins. 7</a:t>
            </a:r>
            <a:r>
              <a:rPr baseline="30000" lang="en-US"/>
              <a:t>th</a:t>
            </a:r>
            <a:r>
              <a:rPr lang="en-US"/>
              <a:t> edition, 2013.</a:t>
            </a:r>
            <a:endParaRPr/>
          </a:p>
          <a:p>
            <a:pPr indent="-141001" lvl="0" marL="274320" rtl="0" algn="l">
              <a:spcBef>
                <a:spcPts val="442"/>
              </a:spcBef>
              <a:spcAft>
                <a:spcPts val="0"/>
              </a:spcAft>
              <a:buSzPct val="95000"/>
              <a:buNone/>
            </a:pPr>
            <a:r>
              <a:t/>
            </a:r>
            <a:endParaRPr/>
          </a:p>
        </p:txBody>
      </p:sp>
      <p:pic>
        <p:nvPicPr>
          <p:cNvPr descr="Image result for wilson and gisvold" id="883" name="Google Shape;883;p102"/>
          <p:cNvPicPr preferRelativeResize="0"/>
          <p:nvPr/>
        </p:nvPicPr>
        <p:blipFill rotWithShape="1">
          <a:blip r:embed="rId4">
            <a:alphaModFix/>
          </a:blip>
          <a:srcRect b="0" l="0" r="0" t="0"/>
          <a:stretch/>
        </p:blipFill>
        <p:spPr>
          <a:xfrm>
            <a:off x="6096000" y="152400"/>
            <a:ext cx="2293767" cy="2971800"/>
          </a:xfrm>
          <a:prstGeom prst="rect">
            <a:avLst/>
          </a:prstGeom>
          <a:noFill/>
          <a:ln cap="flat" cmpd="sng" w="9525">
            <a:solidFill>
              <a:schemeClr val="dk1"/>
            </a:solidFill>
            <a:prstDash val="solid"/>
            <a:round/>
            <a:headEnd len="sm" w="sm" type="none"/>
            <a:tailEnd len="sm" w="sm" type="none"/>
          </a:ln>
        </p:spPr>
      </p:pic>
      <p:pic>
        <p:nvPicPr>
          <p:cNvPr descr="Image result for graham patrick medicinal chemistry pdf" id="884" name="Google Shape;884;p102"/>
          <p:cNvPicPr preferRelativeResize="0"/>
          <p:nvPr/>
        </p:nvPicPr>
        <p:blipFill rotWithShape="1">
          <a:blip r:embed="rId5">
            <a:alphaModFix/>
          </a:blip>
          <a:srcRect b="0" l="0" r="0" t="0"/>
          <a:stretch/>
        </p:blipFill>
        <p:spPr>
          <a:xfrm>
            <a:off x="3298075" y="152400"/>
            <a:ext cx="2188325" cy="29718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03"/>
          <p:cNvSpPr txBox="1"/>
          <p:nvPr>
            <p:ph type="title"/>
          </p:nvPr>
        </p:nvSpPr>
        <p:spPr>
          <a:xfrm>
            <a:off x="251520" y="2852936"/>
            <a:ext cx="82296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Clr>
                <a:schemeClr val="dk2"/>
              </a:buClr>
              <a:buSzPts val="5000"/>
              <a:buFont typeface="Calibri"/>
              <a:buNone/>
            </a:pPr>
            <a:r>
              <a:rPr b="1" lang="en-US"/>
              <a:t>The End</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Motor nerves</a:t>
            </a:r>
            <a:endParaRPr/>
          </a:p>
        </p:txBody>
      </p:sp>
      <p:sp>
        <p:nvSpPr>
          <p:cNvPr id="175" name="Google Shape;175;p24"/>
          <p:cNvSpPr txBox="1"/>
          <p:nvPr>
            <p:ph idx="1" type="body"/>
          </p:nvPr>
        </p:nvSpPr>
        <p:spPr>
          <a:xfrm>
            <a:off x="457200" y="2468880"/>
            <a:ext cx="8229600" cy="2636520"/>
          </a:xfrm>
          <a:prstGeom prst="rect">
            <a:avLst/>
          </a:prstGeom>
          <a:noFill/>
          <a:ln>
            <a:noFill/>
          </a:ln>
        </p:spPr>
        <p:txBody>
          <a:bodyPr anchorCtr="0" anchor="t" bIns="45700" lIns="91425" spcFirstLastPara="1" rIns="91425" wrap="square" tIns="45700">
            <a:normAutofit/>
          </a:bodyPr>
          <a:lstStyle/>
          <a:p>
            <a:pPr indent="-514350" lvl="0" marL="651510" rtl="0" algn="l">
              <a:spcBef>
                <a:spcPts val="0"/>
              </a:spcBef>
              <a:spcAft>
                <a:spcPts val="0"/>
              </a:spcAft>
              <a:buSzPts val="2470"/>
              <a:buFont typeface="Calibri"/>
              <a:buAutoNum type="arabicPeriod" startAt="3"/>
            </a:pPr>
            <a:r>
              <a:rPr lang="en-US"/>
              <a:t>Enteric NS:</a:t>
            </a:r>
            <a:endParaRPr/>
          </a:p>
          <a:p>
            <a:pPr indent="-514350" lvl="1" marL="971550" rtl="0" algn="l">
              <a:spcBef>
                <a:spcPts val="480"/>
              </a:spcBef>
              <a:spcAft>
                <a:spcPts val="0"/>
              </a:spcAft>
              <a:buSzPts val="2040"/>
              <a:buChar char="⚫"/>
            </a:pPr>
            <a:r>
              <a:rPr lang="en-US"/>
              <a:t>Located in the wall of intestine.</a:t>
            </a:r>
            <a:endParaRPr/>
          </a:p>
          <a:p>
            <a:pPr indent="-514350" lvl="1" marL="971550" rtl="0" algn="l">
              <a:spcBef>
                <a:spcPts val="480"/>
              </a:spcBef>
              <a:spcAft>
                <a:spcPts val="0"/>
              </a:spcAft>
              <a:buSzPts val="2040"/>
              <a:buChar char="⚫"/>
            </a:pPr>
            <a:r>
              <a:rPr lang="en-US"/>
              <a:t>Use serotonin, neuropeptide, Acetylcholine and Dopamine are among many other neurotransmitters take part in this system</a:t>
            </a:r>
            <a:endParaRPr/>
          </a:p>
          <a:p>
            <a:pPr indent="-384810" lvl="1" marL="971550" rtl="0" algn="l">
              <a:spcBef>
                <a:spcPts val="480"/>
              </a:spcBef>
              <a:spcAft>
                <a:spcPts val="0"/>
              </a:spcAft>
              <a:buSzPts val="2040"/>
              <a:buNone/>
            </a:pPr>
            <a:r>
              <a:t/>
            </a:r>
            <a:endParaRPr/>
          </a:p>
          <a:p>
            <a:pPr indent="-514350" lvl="0" marL="651510" rtl="0" algn="l">
              <a:spcBef>
                <a:spcPts val="520"/>
              </a:spcBef>
              <a:spcAft>
                <a:spcPts val="0"/>
              </a:spcAft>
              <a:buSzPts val="2470"/>
              <a:buFont typeface="Arial"/>
              <a:buNone/>
            </a:pPr>
            <a:r>
              <a:t/>
            </a:r>
            <a:endParaRPr/>
          </a:p>
          <a:p>
            <a:pPr indent="-384810" lvl="1" marL="971550" rtl="0" algn="l">
              <a:spcBef>
                <a:spcPts val="480"/>
              </a:spcBef>
              <a:spcAft>
                <a:spcPts val="0"/>
              </a:spcAft>
              <a:buSzPts val="204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