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797675" cy="9926625"/>
  <p:embeddedFontLst>
    <p:embeddedFont>
      <p:font typeface="Corsiva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5FB6EB-587A-47FD-A014-A1C8C98DCCB7}">
  <a:tblStyle styleId="{4A5FB6EB-587A-47FD-A014-A1C8C98DCC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BE6"/>
          </a:solidFill>
        </a:fill>
      </a:tcStyle>
    </a:wholeTbl>
    <a:band1H>
      <a:tcTxStyle/>
      <a:tcStyle>
        <a:fill>
          <a:solidFill>
            <a:srgbClr val="FFD5CA"/>
          </a:solidFill>
        </a:fill>
      </a:tcStyle>
    </a:band1H>
    <a:band2H>
      <a:tcTxStyle/>
    </a:band2H>
    <a:band1V>
      <a:tcTxStyle/>
      <a:tcStyle>
        <a:fill>
          <a:solidFill>
            <a:srgbClr val="FFD5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DC0BD41-8944-43C5-91AE-4257BBFD7CD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8ED"/>
          </a:solidFill>
        </a:fill>
      </a:tcStyle>
    </a:wholeTbl>
    <a:band1H>
      <a:tcTxStyle/>
      <a:tcStyle>
        <a:fill>
          <a:solidFill>
            <a:srgbClr val="D7CFD8"/>
          </a:solidFill>
        </a:fill>
      </a:tcStyle>
    </a:band1H>
    <a:band2H>
      <a:tcTxStyle/>
    </a:band2H>
    <a:band1V>
      <a:tcTxStyle/>
      <a:tcStyle>
        <a:fill>
          <a:solidFill>
            <a:srgbClr val="D7CFD8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siva-italic.fntdata"/><Relationship Id="rId20" Type="http://schemas.openxmlformats.org/officeDocument/2006/relationships/slide" Target="slides/slide14.xml"/><Relationship Id="rId41" Type="http://schemas.openxmlformats.org/officeDocument/2006/relationships/font" Target="fonts/Corsiva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rsiva-bold.fntdata"/><Relationship Id="rId16" Type="http://schemas.openxmlformats.org/officeDocument/2006/relationships/slide" Target="slides/slide10.xml"/><Relationship Id="rId38" Type="http://schemas.openxmlformats.org/officeDocument/2006/relationships/font" Target="fonts/Corsiv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rgbClr val="FEAC69"/>
              </a:gs>
              <a:gs pos="50000">
                <a:schemeClr val="accent1"/>
              </a:gs>
              <a:gs pos="100000">
                <a:srgbClr val="992E2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1216152" y="1267485"/>
            <a:ext cx="7235981" cy="513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Calibri"/>
              <a:buNone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216151" y="201702"/>
            <a:ext cx="6189583" cy="949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rgbClr val="A59B98"/>
              </a:buClr>
              <a:buSzPts val="2400"/>
              <a:buNone/>
              <a:defRPr sz="2400">
                <a:solidFill>
                  <a:srgbClr val="A59B9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>
                <a:solidFill>
                  <a:srgbClr val="949AA0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>
                <a:solidFill>
                  <a:srgbClr val="949AA0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>
                <a:solidFill>
                  <a:srgbClr val="949AA0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>
                <a:solidFill>
                  <a:srgbClr val="949AA0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949AA0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>
                <a:solidFill>
                  <a:srgbClr val="949AA0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949AA0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949AA0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150469" y="236415"/>
            <a:ext cx="7853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sz="1400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</p:grpSpPr>
        <p:sp>
          <p:nvSpPr>
            <p:cNvPr id="26" name="Google Shape;26;p2"/>
            <p:cNvSpPr/>
            <p:nvPr/>
          </p:nvSpPr>
          <p:spPr>
            <a:xfrm>
              <a:off x="7467600" y="209550"/>
              <a:ext cx="242887" cy="431800"/>
            </a:xfrm>
            <a:custGeom>
              <a:rect b="b" l="l" r="r" t="t"/>
              <a:pathLst>
                <a:path extrusionOk="0" h="272" w="153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59B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77151" y="209550"/>
              <a:ext cx="242887" cy="431800"/>
            </a:xfrm>
            <a:custGeom>
              <a:rect b="b" l="l" r="r" t="t"/>
              <a:pathLst>
                <a:path extrusionOk="0" h="272" w="153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59B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81939" y="209550"/>
              <a:ext cx="242887" cy="431800"/>
            </a:xfrm>
            <a:custGeom>
              <a:rect b="b" l="l" r="r" t="t"/>
              <a:pathLst>
                <a:path extrusionOk="0" h="272" w="153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A59B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 rot="5400000">
            <a:off x="2743200" y="-685800"/>
            <a:ext cx="441960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»"/>
              <a:defRPr sz="28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 sz="1800"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 sz="1800"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219199" y="4484080"/>
            <a:ext cx="7239001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949AA0"/>
              </a:buClr>
              <a:buSzPts val="1800"/>
              <a:buNone/>
              <a:defRPr sz="1800">
                <a:solidFill>
                  <a:srgbClr val="949AA0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949AA0"/>
              </a:buClr>
              <a:buSzPts val="1600"/>
              <a:buNone/>
              <a:defRPr sz="1600">
                <a:solidFill>
                  <a:srgbClr val="949AA0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949AA0"/>
              </a:buClr>
              <a:buSzPts val="1400"/>
              <a:buNone/>
              <a:defRPr sz="1400">
                <a:solidFill>
                  <a:srgbClr val="949AA0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949AA0"/>
              </a:buClr>
              <a:buSzPts val="1400"/>
              <a:buNone/>
              <a:defRPr sz="1400">
                <a:solidFill>
                  <a:srgbClr val="949AA0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AA0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949AA0"/>
              </a:buClr>
              <a:buSzPts val="1400"/>
              <a:buNone/>
              <a:defRPr sz="1400">
                <a:solidFill>
                  <a:srgbClr val="949AA0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AA0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AA0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216152" y="841248"/>
            <a:ext cx="3730752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102352" y="841248"/>
            <a:ext cx="3730752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219200" y="841248"/>
            <a:ext cx="3733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5105400" y="841248"/>
            <a:ext cx="3735267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1216152" y="1380744"/>
            <a:ext cx="3730752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5102352" y="1380743"/>
            <a:ext cx="3730752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5715000" y="3952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7605"/>
              </a:buClr>
              <a:buSzPts val="2000"/>
              <a:buFont typeface="Calibri"/>
              <a:buNone/>
              <a:defRPr b="1" sz="2000">
                <a:solidFill>
                  <a:srgbClr val="FF760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5715000" y="1557337"/>
            <a:ext cx="3008313" cy="4386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9FACBA"/>
              </a:buClr>
              <a:buSzPts val="1400"/>
              <a:buNone/>
              <a:defRPr sz="1400">
                <a:solidFill>
                  <a:srgbClr val="9FACBA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4400" y="381000"/>
            <a:ext cx="48006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˃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&gt;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+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1219200" y="4624754"/>
            <a:ext cx="5486400" cy="4044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1323975" y="381000"/>
            <a:ext cx="5867400" cy="408146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1219200" y="5029200"/>
            <a:ext cx="403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0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rgbClr val="992E2C"/>
              </a:gs>
              <a:gs pos="100000">
                <a:srgbClr val="661F1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EAC69"/>
              </a:gs>
              <a:gs pos="50000">
                <a:schemeClr val="accent1"/>
              </a:gs>
              <a:gs pos="100000">
                <a:srgbClr val="992E2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˃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+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&gt;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+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−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B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A59B9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8453438" y="5715000"/>
            <a:ext cx="242887" cy="431800"/>
          </a:xfrm>
          <a:custGeom>
            <a:rect b="b" l="l" r="r" t="t"/>
            <a:pathLst>
              <a:path extrusionOk="0" h="272" w="153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rgbClr val="A59B9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mailto:pdeb@Philadelphia.edu.j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1600200" y="152400"/>
            <a:ext cx="6477000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Respiratory Drug Development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524000" y="4114800"/>
            <a:ext cx="6553200" cy="1066800"/>
          </a:xfrm>
          <a:prstGeom prst="rect">
            <a:avLst/>
          </a:prstGeom>
          <a:solidFill>
            <a:schemeClr val="accent3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Medicinal Chemistry - III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Pharm.</a:t>
            </a:r>
            <a:endParaRPr/>
          </a:p>
        </p:txBody>
      </p:sp>
      <p:pic>
        <p:nvPicPr>
          <p:cNvPr descr="http://www2.niddk.nih.gov/NR/rdonlyres/3959A1A5-888C-47BD-B5A2-E4A3467D8E17/0/overall_2c.jpg"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7962" y="909513"/>
            <a:ext cx="3287175" cy="309795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9" name="Google Shape;99;p13"/>
          <p:cNvSpPr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Bilal Al-jaidi and Dr. Pran Kishore Deb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Professor, Pharmaceutical Medicinal Chemistry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Pharmacy, Philadelphia University-Jordan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</a:t>
            </a:r>
            <a:r>
              <a:rPr i="1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pdeb@Philadelphia.edu.jo</a:t>
            </a:r>
            <a:r>
              <a:rPr i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324866" y="1683603"/>
            <a:ext cx="36375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was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)-adrenaline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5201666" y="1676400"/>
            <a:ext cx="39423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Synthetic contained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 of the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inactive</a:t>
            </a:r>
            <a:r>
              <a:rPr b="1"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)-adrenaline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459" y="76200"/>
            <a:ext cx="8624941" cy="170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5562600" y="2895600"/>
            <a:ext cx="35052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in R-enantiomer the     OH form H-bonds to enzyme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S-enantiomer does not!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to find way of obtaining </a:t>
            </a:r>
            <a:r>
              <a:rPr b="1"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to meet demand !</a:t>
            </a:r>
            <a:endParaRPr b="1"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5638800" y="5616714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of enantiomers by conversion to diastereoisomers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7239000" y="5181600"/>
            <a:ext cx="1524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25" y="2828925"/>
            <a:ext cx="5362575" cy="39528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90" name="Google Shape;190;p22"/>
          <p:cNvSpPr/>
          <p:nvPr/>
        </p:nvSpPr>
        <p:spPr>
          <a:xfrm>
            <a:off x="1676400" y="152400"/>
            <a:ext cx="1143000" cy="609600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380836" y="76200"/>
            <a:ext cx="768696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the structures of (</a:t>
            </a:r>
            <a:r>
              <a:rPr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R)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(</a:t>
            </a:r>
            <a:r>
              <a:rPr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-enantiomers of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adrenaline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enantiomer has greater biological activity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highlighting the interaction of important functional group(s) of the active enantiomer with the β</a:t>
            </a:r>
            <a:r>
              <a:rPr baseline="-25000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receptor.    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438400"/>
            <a:ext cx="3232150" cy="1447800"/>
          </a:xfrm>
          <a:prstGeom prst="rect">
            <a:avLst/>
          </a:prstGeom>
          <a:solidFill>
            <a:srgbClr val="CCFFCC"/>
          </a:solidFill>
          <a:ln cap="flat" cmpd="sng" w="2857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3" y="4084637"/>
            <a:ext cx="8624887" cy="170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384144" y="5791200"/>
            <a:ext cx="35189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)-adrenaline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biological activity</a:t>
            </a:r>
            <a:endParaRPr b="1" sz="2400">
              <a:solidFill>
                <a:srgbClr val="D600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5201666" y="5791200"/>
            <a:ext cx="39423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i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)-adrenaline</a:t>
            </a:r>
            <a:endParaRPr/>
          </a:p>
        </p:txBody>
      </p:sp>
      <p:pic>
        <p:nvPicPr>
          <p:cNvPr descr="https://encrypted-tbn2.gstatic.com/images?q=tbn:ANd9GcQwqt4jxdFBpWVOS0AAbp6_EVeBmO_JVqaVEtE8Oa9VY4ZKH-W7ig" id="201" name="Google Shape;20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" y="68262"/>
            <a:ext cx="1152236" cy="158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/>
          <p:nvPr/>
        </p:nvSpPr>
        <p:spPr>
          <a:xfrm>
            <a:off x="304800" y="24825"/>
            <a:ext cx="8763000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 of Adrenaline analogues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4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24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304800" y="609600"/>
            <a:ext cx="8839200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Adrenaline was used for treating bronchospasm in asthmatics but it had </a:t>
            </a: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major drawbacks as a drug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C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410"/>
              </a:buClr>
              <a:buSzPts val="2400"/>
              <a:buFont typeface="Calibri"/>
              <a:buAutoNum type="arabicParenR"/>
            </a:pP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short acting 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could not be used prophylactically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410"/>
              </a:buClr>
              <a:buSzPts val="2400"/>
              <a:buFont typeface="Calibri"/>
              <a:buAutoNum type="arabicParenR"/>
            </a:pP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Inactive by mouth 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oral formulations of no use</a:t>
            </a:r>
            <a:endParaRPr/>
          </a:p>
          <a:p>
            <a:pPr indent="-457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1410"/>
              </a:buClr>
              <a:buSzPts val="2400"/>
              <a:buFont typeface="Calibri"/>
              <a:buAutoNum type="arabicParenR"/>
            </a:pP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Non-selective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pressor effects 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(vascular constrictions) occurred along with bronchodilation as they agonised the ɑ-adrenoreceptor additionally. It </a:t>
            </a: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switches on all possible adrenergic receptors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leading to a </a:t>
            </a: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range of side effects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particularly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Cardiovascular Effects.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Hence unsuitable for long term medication.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analogues were needed to overcome these problems</a:t>
            </a:r>
            <a:endParaRPr b="1" sz="2800">
              <a:solidFill>
                <a:srgbClr val="D600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25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known that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duration of therapy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due to the enzymatic degradation by 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catechol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O-methyltransferase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(COMT)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form the inactive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</a:t>
            </a:r>
            <a:r>
              <a:rPr b="1"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O-methyl adrenaline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81000" y="3352800"/>
            <a:ext cx="8534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also known that the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oral activity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due to the formation of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adrenaline-4-</a:t>
            </a:r>
            <a:r>
              <a:rPr b="1"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O-sulfate by 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sulfokinases in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gut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wall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past through into the blood.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523999"/>
            <a:ext cx="8742803" cy="1447801"/>
          </a:xfrm>
          <a:prstGeom prst="rect">
            <a:avLst/>
          </a:prstGeom>
          <a:solidFill>
            <a:srgbClr val="FFFF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1" y="4849165"/>
            <a:ext cx="8686800" cy="1856435"/>
          </a:xfrm>
          <a:prstGeom prst="rect">
            <a:avLst/>
          </a:prstGeom>
          <a:solidFill>
            <a:srgbClr val="CCFFFF"/>
          </a:solidFill>
          <a:ln cap="flat" cmpd="sng" w="28575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950" y="665163"/>
            <a:ext cx="2652713" cy="2408237"/>
          </a:xfrm>
          <a:prstGeom prst="rect">
            <a:avLst/>
          </a:prstGeom>
          <a:solidFill>
            <a:srgbClr val="FFFF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5" name="Google Shape;225;p26"/>
          <p:cNvSpPr/>
          <p:nvPr/>
        </p:nvSpPr>
        <p:spPr>
          <a:xfrm>
            <a:off x="304800" y="685800"/>
            <a:ext cx="5867400" cy="2308324"/>
          </a:xfrm>
          <a:prstGeom prst="rect">
            <a:avLst/>
          </a:prstGeom>
          <a:solidFill>
            <a:srgbClr val="E6ED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Ephedrine was discovered which did not posses the problematic catechol system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showed similar effects to adrenaline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longer lasting and orally active!</a:t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304800" y="0"/>
            <a:ext cx="2728632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EPHEDRINE 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304800" y="4800600"/>
            <a:ext cx="8610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the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logP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allowed penetration of the drug across the blood brain barrier causing unwanted</a:t>
            </a:r>
            <a:r>
              <a:rPr b="1" i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INSOMNIA</a:t>
            </a:r>
            <a:endParaRPr b="1" i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304800" y="2979003"/>
            <a:ext cx="8610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was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 active as adrenaline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WHY?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the catechol group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required to bind to the enzyme by forming H-bonds to binding site (Ser204, Ser207) !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381000" y="5706070"/>
            <a:ext cx="8534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what about the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pressor effects </a:t>
            </a: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 by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adrenoreceptor selectivity?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2895599"/>
            <a:ext cx="8858250" cy="3131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36" name="Google Shape;236;p27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304800" y="685800"/>
            <a:ext cx="5638800" cy="2208297"/>
          </a:xfrm>
          <a:prstGeom prst="rect">
            <a:avLst/>
          </a:prstGeom>
          <a:solidFill>
            <a:srgbClr val="E6ED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Isoprenaline was made with an </a:t>
            </a: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isopropyl group attached to the N atom </a:t>
            </a:r>
            <a:r>
              <a:rPr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adrenaline 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logP – No BBB penetration -      NO INSOMNIA</a:t>
            </a:r>
            <a:endParaRPr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β-selective - no pressor side effects</a:t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304800" y="24825"/>
            <a:ext cx="3413114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ISOPRENALINE </a:t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685800"/>
            <a:ext cx="3149368" cy="2133600"/>
          </a:xfrm>
          <a:prstGeom prst="rect">
            <a:avLst/>
          </a:prstGeom>
          <a:solidFill>
            <a:srgbClr val="FFFF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0" name="Google Shape;240;p27"/>
          <p:cNvSpPr/>
          <p:nvPr/>
        </p:nvSpPr>
        <p:spPr>
          <a:xfrm>
            <a:off x="228600" y="6027003"/>
            <a:ext cx="8915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β-adrenoreceptor has bigger hydrophobic pocket into which a bulky alkyl group can fit, whereas the ɑ-adrenoreceptor does not. 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3276600" y="3741003"/>
            <a:ext cx="990600" cy="1143000"/>
          </a:xfrm>
          <a:prstGeom prst="flowChartDisplay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7620000" y="3817203"/>
            <a:ext cx="609600" cy="1066800"/>
          </a:xfrm>
          <a:prstGeom prst="flowChartDisplay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3124200" y="5036403"/>
            <a:ext cx="1295400" cy="830997"/>
          </a:xfrm>
          <a:prstGeom prst="rect">
            <a:avLst/>
          </a:prstGeom>
          <a:solidFill>
            <a:srgbClr val="4D45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Bigger hydrophobic pocket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7772400" y="5036403"/>
            <a:ext cx="1295400" cy="830997"/>
          </a:xfrm>
          <a:prstGeom prst="rect">
            <a:avLst/>
          </a:prstGeom>
          <a:solidFill>
            <a:srgbClr val="4D45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hydrophobic pocket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27"/>
          <p:cNvCxnSpPr/>
          <p:nvPr/>
        </p:nvCxnSpPr>
        <p:spPr>
          <a:xfrm rot="10800000">
            <a:off x="7924800" y="4426803"/>
            <a:ext cx="762000" cy="533400"/>
          </a:xfrm>
          <a:prstGeom prst="straightConnector1">
            <a:avLst/>
          </a:prstGeom>
          <a:noFill/>
          <a:ln cap="flat" cmpd="sng" w="38100">
            <a:solidFill>
              <a:srgbClr val="FF72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6" name="Google Shape;246;p27"/>
          <p:cNvCxnSpPr>
            <a:stCxn id="243" idx="0"/>
          </p:cNvCxnSpPr>
          <p:nvPr/>
        </p:nvCxnSpPr>
        <p:spPr>
          <a:xfrm flipH="1" rot="10800000">
            <a:off x="3771900" y="4426803"/>
            <a:ext cx="342900" cy="609600"/>
          </a:xfrm>
          <a:prstGeom prst="straightConnector1">
            <a:avLst/>
          </a:prstGeom>
          <a:noFill/>
          <a:ln cap="flat" cmpd="sng" w="38100">
            <a:solidFill>
              <a:srgbClr val="FF72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304800" y="24825"/>
            <a:ext cx="3413114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ISOPRENALINE </a:t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04800" y="3242608"/>
            <a:ext cx="8839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caused many deaths due to aerosol overdoses on the heart (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agonism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had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catechol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were vulnerable to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Sulfokinases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before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232" y="685800"/>
            <a:ext cx="3149368" cy="2286000"/>
          </a:xfrm>
          <a:prstGeom prst="rect">
            <a:avLst/>
          </a:prstGeom>
          <a:solidFill>
            <a:srgbClr val="FFFF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6" name="Google Shape;256;p28"/>
          <p:cNvSpPr/>
          <p:nvPr/>
        </p:nvSpPr>
        <p:spPr>
          <a:xfrm>
            <a:off x="381000" y="5257800"/>
            <a:ext cx="8534400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observations highlighted the need to find a substitute for the catechol system</a:t>
            </a:r>
            <a:endParaRPr b="1"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304800" y="914400"/>
            <a:ext cx="55626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shown to have promise in asthma</a:t>
            </a:r>
            <a:endParaRPr/>
          </a:p>
          <a:p>
            <a:pPr indent="-342900" lvl="0" marL="3429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was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β-selective so no pressor side effects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260001" y="24825"/>
            <a:ext cx="3778599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ORCIPRENALINE </a:t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304800" y="3352800"/>
            <a:ext cx="8839200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was achieved with orciprenaline in 1961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OH groups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catechol had been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moved to the meta position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 reduce potency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drug BUT it also made it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tolerant to </a:t>
            </a:r>
            <a:r>
              <a:rPr b="1" i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Sulfokinases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999050"/>
            <a:ext cx="2667000" cy="2125150"/>
          </a:xfrm>
          <a:prstGeom prst="rect">
            <a:avLst/>
          </a:prstGeom>
          <a:solidFill>
            <a:srgbClr val="CCFFCC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7" name="Google Shape;267;p29"/>
          <p:cNvSpPr/>
          <p:nvPr/>
        </p:nvSpPr>
        <p:spPr>
          <a:xfrm>
            <a:off x="2057400" y="6091535"/>
            <a:ext cx="58952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it cause be insomnia side effects????</a:t>
            </a:r>
            <a:endParaRPr b="1"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73" name="Google Shape;273;p30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2496127" y="304800"/>
            <a:ext cx="657167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Orciprenaline is superior to isoprenaline in the management of asthma.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Illustrate how the chemistry of the drug explains this observation from the point of view of side effects and improvement of activity.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2.bp.blogspot.com/-gZjNR3XVULs/T_ZOVgE-5lI/AAAAAAAAAg8/6YVmd5Q064o/s1600/questions11.jpg" id="275" name="Google Shape;2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527" y="193964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xQTERUUExMVFRUWGBUYFRQUFBQWFxYbFRQXFhUZFxYYHSggGBolHB0XITEhJSkrLi4uFx8zODMsNyguLisBCgoKDg0OGxAQGywmICQsLDAuNDIvLC8vLywsLywsLSwsLCwsLCwwLCwsLCwtLCwsLCwsLCwsLCwsLC8sLCwsLP/AABEIAOEA4QMBEQACEQEDEQH/xAAcAAEAAgIDAQAAAAAAAAAAAAAABgcEBQECAwj/xABBEAACAQICBgcDCQcEAwAAAAABAgADEQQhBRIxQVFhBgcTInGBkTKhsRQzQlJicoKSoiMkQ1PBwvBjstHhc5PS/8QAGwEBAAIDAQEAAAAAAAAAAAAAAAQFAQMGAgf/xAA4EQACAQMABgkDBAEEAwEAAAAAAQIDBBEFEiExQVEGE2FxgZGhsdEiMvAUQsHhUiMzkvEkYnIV/9oADAMBAAIRAxEAPwC8YAgCAIAgCAIAgCAIAgCAIAgCAIAgCAIAgCAIAgCAIAgCAIAgCAIAgCAIAgCAIAgCAIAgCAIAgCAIAgCAIAgCAIAgCAIAgCAIAgCAIAgCAIAgCAIAgCAIAgGLpHSVKguvWqpTXi7Bb8hfaeQmJSUdrNlKjUqvVgm32EQx/WrgaZshq1udOnYetQr7gZoldQRa0tBXU9+F3v4yamr1xUvo4Vz96oq/AGa3eLkSo9HKnGa8jtR64qP0sLUH3XVviBCvI8hLo5V4TXr/AGbjR3WhgKhszVKJ/wBVMvVCwHnabI3NNkSroO7p7Uk+5/OCW4LG06yB6VRKin6SMGHqN83qSayiqqU505as00+0yJk8CAIAgCAIAgCAIAgCAIAgCAIAgCAIAgCAIAgFZ9N+szs2bD4Gz1BcPWsGVDssg2OeZyFt+6JWuVHZE6DRuhZVsTq7uXPv5L82FZYnXrOamIqvUc7c9Y+GscgOQvbhK2dVyeTsaFjGnHVikl+efp3nZBTXZSU83LsfcQPdNesySrdc/b+cv1PX5Ufq0/8A00f/AJjWZ66iHb/yl8j5Wfq0/wD00f8A5jWYdvDt/wCUvk6N2Z9qio502dT+osPdM6x4dvyl5pfxh+p3wVR6D9pha7034E6t+RPsuOTWvwmyFZxeURbiyjVjq1Ipr88V4Z7y0ehXWMK7DD4wClXJsrWISodwN/Yc+hOy1wJZUblT2PecdpLQsqGalLbH1XyvztLBkooRAEAQBAEAQBAEAQBAEA4ZgBcmwGZJ3QEskR0z1j4GhkKhrNwoAMPzkhfQmaJXNOPHJa0NC3dXbq6q7dnpv9CL1+uXPuYO44tXsT5Cmbepmr9YuRYLo5PG2fp/ZlYHrion57C1U/8AGyVf92pPSu48TRU6P119kk/T5JJgOsLAVcu31Dwqo6fqI1ffNiuKb4kSpoe9htdN+G0keFxaVV1qbo6/WRgw9RNqae1FdOEoPVkmn2ntMnkQCtutnpY1MDBYdrVKi3rODnTQ7FBGxm+HjcRbmtqLCL7QmjXc1NeW5fn52lV0aYUWHnzlQ5N7z6DTpRgsI73mDYcXgC8AXgHN4AvAOKihhZs+B3jw5cplNo1zpKS2lu9V3Stq6HC12LVqQujnbVpggXJ3stwDfMgg5m5lva19dYe8+fac0Z+lqa8F9L9H+fmME+kooRAEAQBAEAQBAEAQDWdINOUsHRNWqctiqPac8FH+WmupUjTjmRLsrKreVerpLv5Jc2Uj0q6XYjGkhjqUt1FSdXI3GsfpnmfICVNW5lU7j6BYaFoWaylmXN/xy/NpG+zmnWLLqh2Y3xljq4rec3gznG4QDM0VpWthqgqUKjU25HI8mGxhyM9wnKDzFka5tKNzDUqxyvzc+BePQbpcuOpG4CV0t2iDYeDpf6J4bjlwJtqFdVF2nz/SujJ2VTnF7n/D7ff0Ugx2LWlSeq5slNWdjyUFj7hNzeNpWRi5NRW9nzfjMW9arUrVPbqsXbO9r7FB4KLAchKKtU15Nn1XR9nG1oRprfx7zymsmiAbzQvRLF4oBqVIhD/Ec6inmCc2HgDN9O2qT2pFXd6ZtLV6s5ZfJbX8LxZI6HVTiCO/XoqeC67fECb1YS4tFTPpXQT+mnJ9+F8nGI6qsSPYrUW5HXX+0w7CfBozDpXbv74SXdh/BGdNdF8VhRetRIT+YtmTgLsvs+dpHqW9SnvRcWmlrS6eKc9vJ7H/AH4ZNPNJYnMAydEaX+TYilWDZ03DWBFyux181JHnN1GUoTUkVukqVK4oSpSkstbNvHgW/i+s/RybKrVD/p0n+LAA+Rls68FxPn8NE3U/2478HXB9aOj3Ni9Sn9+k3xTWmFc0+Z7loW7W6OfFEr0fpGlXXWo1UqLxRg1uRtsPKboyUtxXVaNSk8Ti0+0ypk1iAIAgCAIBjaSxyUKT1ahsiAlj8AOJJsAOJnmUlFZZtoUJ16kadNZbeEfP/SfT9TGVzVfIbKaXyRdwHE8TvPpKStVdSWWfUtHaPp2VFU4b+L5v83I1M1E86sYSPEpYOk9Go4mQIAgG06NaYbCYmnWW9lPfUfSQ5OvpsvvAO6bKVRwkpEK/tI3VCVJ8d3Y+D/OBcPWbpELo1tVvnjTRSN4Y658iqkecsrqerSeOJxGgrbrb+Kkvty34f3gpOUx9LEAn3Vl0SXEE4iuoakptTRhk7DaWB2qNlt5vwsZ1pbqX1y3HKdItLyof+PReJPe+S5Ltft3lugS0OFOYAgHDKCCCLg5EHYYG4o7rQ0PQwmIXsGA7QFmo/wArPaOCtnZd1jusBVXVGEZZXHgd9oLSVevQcaizq7FLn2Pm1z89u+Dsb7c5H3Fu9u/aLDgIMYXJAIPCMsyqcH2HPZzGseuqwZWAxVSi4ek7U3GxkYg+GW0cplTcXlGKlrTqx1akU12lqdDussOVpY2ytkBXGSn/AMg2L94Zchtk6jeJ7J+ZyukujkoJ1Lbav8ePhz7t/eWUDJ5yZzAEAQBAKo63tPa1RcIhySz1bb2I7inwGf4hwlZfVduovE7fovYasHdSW17I93F+L2eD5lbyAdeDsg8t4PIz0aWcTJg9fkz9mauo5pghS4UlQTsBbYDPSg2s42GmdxTjPUclrcuPkYZxQ4HxtM9WzW7uKeGme4M8EpNNZQgFmYrB4jHaHwQop2hpllcBlBAp61NPaIv3QPWTpxnVoR1Ucrb17ex0pWdWWE1s2PjhvdkiWI6L4xPawtb8NNmHqoMhuhUX7WdFDS1lPdVj4vHvg1+JwVSn7dN0++jL8RPDhJb0SqdxSqfZNPuaZ9CdGsAKGEo0gLatNb5W7xF3Nt12JPnL2nHVgonyq9ruvcTqvi35cPJGynsiiAIBiaW0guHoVKz+zTUsRxsMgOZNh5zzKSim2baFGVapGnHe3g+atK6QfEVnrVDd6jFm4cgOAAsByAlNOTk8s+lW9CFCmqcNyMSeTccwBAO6Px2TDRthUxse49wJrJSSOYMli9WnTM02XCV2vTbKk5PsHch+ydg4Hlsn2lzh6kvA5LpBoZTi7qitq+5c+3v589+/fbUszhxAEA8sVXWmjOxsqKzMeAUXPumG8LLPdOEpyUI728LxPm7SeNatWqVW9qozMc721jew5DZ5SgnJyk5PifXLahGhSjSjuikvzvMaeTeeukaeo5p70yb730/Q3HlMoiwqdZHX57u7h6bTFmT0T/q56DjE/vGIB7EE6ibO1INiSfqA5ZbTfhnNtrfX+qW45nTemXbvqKP3cXy7u329rH6W4BDo3EUwihFouVVQAB2a662A2WIEnVorqmuw5fRtaSvac29rks+Lw/c+empCUikz6hKjFhadhDeTEaWomkdZk8l3dUD30fbhVqD3Kf6y1s/9s4DpGsXvfFE3kooRAEAQBAEArzrn0nqYRKAI1qrgsL56lPPZ97V9DIl3LEMczoOj1DXuHUe6K9X/AFkpeVp2ogCDAgycwD1ovunmS4kijP8Aaz2ngkiAXj1b9IvlWG1HN61GyuTtZfoPzNhY8xffLi1rdZDD3o+a6e0d+kuNaC+iW1dj4r47GS6SijEAjHWRjDT0dWsbF9VB+NgG/TrSPdS1aTLjQNFVb+mnuWX5LK9cFDylPpxsNAKO3ViLrTDVSOIpKalvMgL5zMd5EvW+pcVvliP/ACeM+Gc+Bq3Ykkk3JzJO03mT3sWxGboLRpxOJpUV/iOASNw2sfJbnymynDXkokW8uFb0JVXwXrw82fSOFw600Wmg1VQBVA3ACwEu0klhHy2c5Tk5SeW9rNT01xIp6PxLHfSdPOoNQe9hNdeWKcn2E7RVJ1L2lFf5J+W1+iPnuUR9WO6UiwYjYq3PIXA+JA84Nc5qOx8TGns1F6dU1HV0ah+u9RvRtX+2W1ov9JHz3pDLN9JckvbP8kxkkpBAEAQBAIZ096e08Cpp07VMSRkn0ad9jVLeoXaeQzmmrWUO8srDR07l6z2R5/BRuNx9WvUarXdnd8yzb/AbABwGQlZUk5PLO4tKEaMNWKwjymslndqNxb1mFLBslQ1lg4XCgbodRsxGzhHcifYjqxqHBUq9Fi1UoHqUWsL6w1gEP1gLDVO03z3Sb+lbgpLec0tPQjdTpTX0p4T7tm3s7fcgDqQSCCCDYg5EEbQRIh0KaayjiYPSMpDcXmprBNhLWRzB7JD0D0z8lxtNybI57Op91yM/I2PlN9tU1KiZU6as/wBVaSit62rvXysov6XZ8vEAgHXLVthKS8awP5ab/wDMhXz+hLtOo6KRzdTlyj7tFPyqO+MzB1NWlXN/aRUH4qisfcrDzmURbha04Lk2/Rr3aNdMnonXU7g9fHM5HzdJiDwZiqD9JaTLOOZ55I5zpLV1bVQX7pLyW33wXVLQ4QrLrj0zlTwqnM/tKngLhB66xtyWV99U2KCOw6K2eZSuZcNi7+P8LxZVsrTtjIp1tSjUG+pqr+FWDt+oU/QzKI1WOtOPZl+L2L0z6GDPQPpDorgOwwdCkRYrTXWH2iNZ/wBRMu6UdWCR8tv63XXM6i3NvHdw9DazYRBAEAQCGdZXTIYCiFp2OIqg9mDnqAZGow5bADtPEAzVVqai7Sfo+z/UT2/at/wUZTps7GpVJZmJYliSWJzJYnMmVFSpl7D6HaWSjFOSwuCPd1vtmlPBYyhGSwzHNOx5cf8AmbNbKI3VOMlncbTROiq2JfUoUzUa1yBawHEsch5mYhTlN4ij1c3tC2hr1ZYX5yJfo3qtxTkGq9Oku8XLuPJRq/qkqFjN/c8FDcdKbaCapRcn5L59C4kWwAGwCw8panBN52lVdcHRYAfLaQtmFrgbM8lqeN7KfFecg3dL968Tqej9+8/pp98f5X8rxKsEgHVmdomnrsae9gdX7yjWAHM21fxTzJGet6taz3Lf3bn5b/A6TwWAgH0P0Q0j8owVCqTdigDHiydxj6gmXtCevTTPlGk7f9Pd1Ka3J7O57V6M3E2kAh3WZoCti6FMUFDMjkldYKSCtsi1hIt3SlUitUvtAX9GzrydZ4TWOfEp3SOiq1A2rUnp7hrqQD4HYfKVU6cofcjv7e8oXCzSmn3P+N5iM3dI4kH0B/5nhG2a4/nA9dG6KrYg2o0nqHYdRSQPvHYvnN0KcpfaiDcXlCgs1Zpe/lvLb6sOimIwZqviAqmoECoGDMLEk6xGQ2jYTLG1oyp5cuJxmnNJ0bzVjSz9OdvfjcTfH4taNN6rmyIpZjyAvlxPKSpSUVllFRpSq1FTgtreF4nzpprSTYmvUrP7VRibcBsVfAAAeUoak3OTkz6zZ20bahGjHcl/2/F7TCE8Eg61WueQymUaXvN30G0R8qx1KmRdAdepw1UzIPImy/ikihDXqJFXpa6/T2k58XsXe/jf4H0NLk+aCAY+Kx1On85UVL7NZgCfAb4BjJp3Dk27ZB4nVHqcoBnhwRe4ttvfK3G8A+a+kGlTjsbWxLElCxWkDfJFyTI7MszzJlTdVcywj6FoKwUKSlJf9/1+bjHkM6QQDe9FeitbHPZO7TU2eqw7q8gPpNbd4XtN1GhKq9m4q9JaVo2MPq2ye5fPJdvkXdoDQdHCUhTorYfSY5s54sd/wEuKdKNNYifOL29rXdTrKr7uS7EbObCIIBjaTwS16NSk/s1FZT+IWuOY2zEoqSwzZSqypTU4708nzHisO1Oo9NvaRmVvFSQfeJSNYeD6dTmqkFNbms+Z2wGJNOqlQbUZWHipBmD1KCnFxe5rHnsNhpnDCniKqL7IdtT7pN0/Taa5LDJVpUdShCT3tLPfx9TDmCQXJ1PYnWwToT7FVrcgyqfjrS1sXmnjtPn3Smnq3akuMV5pte2Cdyac0IB1qIGBBAIO0EXB8oMptPKNI/Q7Al9c4WlcbtXuedP2T6TV1FPOdVE//wDVvXDq+tljv2+e/wBTdUqSqAqgKBsCgADwAm0gNtvLO8GCtOuDTtlTCIc2tUq+APcXzILfhXjK++q4SgvE6/otY605XUuGyPfxfls8XyKrladuCbC/pCPEng8p6NJcfU/oPs8O2JYd6sbJfdTQ7eWs1/JVMtLOniOs+Jw3SS86ysqMd0d/e/hfyWDJhzZoOkOmWQ9jS9sgFnyOoDsAH1j7h4wDRUNH3JZrknMkm5PiTtgGQ+jhwgGFiqdWnSqpScoKiOttqgupXWC7iCb5cJh7UeoS1ZJtFSVcGaJ7NhYrl48/OUVWMozakfV9H1qVW2hOlux/3ntydZrJpJugvRU46sda60adjUYbTfYi8zx3Dyki2oda9u5FLprSqsaaUds5buztf5t8y8cFhEpU1p01CIosqqMh/wB898uYxUVhHzerVnVm51Hlvez3mTWIAgCAfOXTumF0jigP5rHzbvH3kyorrFRn0XRUnKzpt8vbYaKaSwNpj6uuwb7FIflpqv8ASaiVbx1YY7X6tv8AkxoN5a3Us37LEjdrUz6q1/gJZWH2yOH6Wr/VpPsfuWTLA5EQBAEAQDpVqBVLMbBQSTwAFyYbwZjFyaS3s+cdO6SOJxFWs22oxIB3DYo8lAHlKCpPXm5H1qytlbW8KK4L14vxZhKpJAGZOQHjPBKbSWWcYnbYbBlfjxPrMo0ZztM3o5ohsXiadBfpnvH6qjN28hfztNtKDnJRId9dRtaEqr4bu18D6Ow1BaaKiDVVAFUDYAosB6S7SSWEfL5zlOTlJ5b2s12ltImnUpotyTclQRsuMz4jWA5+EyeSMYEF2Z29pmJPmdnls8oBvcPSgHs1KAYGIoFiQNgFyfG9gIBBOnOg7oKqDvJftBxW9w48NhHgZBvaTktdcPY6nozpCNGo7eo9kt3/ANcvHZ5dpBJVnel5dWGEFPR1I2sahd253cqD+VVlzaRxSR8z6Q1nUv58lhLy+WyWSSUogCAIB1qVAoLMQAASScgAMySeEGUm3hHzNp/Hdviq1UbKlR2W/wBUsdX3WlLUlrSbPpdnR6mhCm+CXnx9TAngkmXfIeAmpk+K2CD0W71MUv3as3Grb8qKf7paWC+hvtOC6Vzzcwjyj7t/BYUnHLCAIAgCARnrHx3ZaOrWObgUx+M2b9OtI91LVpMt9BUOtvqae5bfLavXBQ0pT6eZ2ilt2lU/wkLDL6TEU6fmGYN+AzKWSJdS2Rp/5PHgtr80seJrDMnstzqb0Lq0nxTDvVCUp/cU94jxbL8Es7KnhOfM4npNd61SNut0dr73u8l7lkSacuQ6rXtiK9QnYWVb8VGqoH+b4BjaIbIX2778d8A39BoB7kwDDeqFbPY1h4EXt639wgGs0qgZG35GDKbTyjQ6L6DaOxS3w2MqOQMxrUyy+KFAwHiJXxtKUvtkzrqvSHSFB4rUorwfvlosXRGAXD0KdFSSKahQTtNt5k6EdWKiuBy9zXlXrSqy3yeTMno0CAIB44zFpSRqlR1RFF2ZiAB5mYbS2s9QhKbUYrLZTXT/AKwTigaGGutD6bnJqtt1tqpy2nfbZK+vc630x3HYaJ0L1LVav93Bcu19vsV/IZ0ZzBky5qJ4gyX71faONDR9FSLMwNRt3zh1hfmF1R5S7toatNI+XabuVXvZyW5PC8NnvkkU3lUIAgCAIBXvXNV/daK8at/yow/ukG/f0Jdp1PRSObmcv/X3a+CopVnemT21qDLveopPhTVviX90yiLUjmqpck/Vr49TBmTJ9IdFsJ2WCw9O1tWkl/EqCx9SZeUo6sEuw+W31XrbmpPnJ+WdnobSbCIQnpFgP3hheyuA5HM91renvgGupVWSo17kXB1vvcTzO+AbvDYwcYBkNihANVpXSCqhLEWsb+WcN4Mxi5NJb2YuiKjVqGtc6ri4B2gHYPSYTUllHupTlSm4S3p48UVU618DiO0ptqtTY6rKwOw7GAOwjap4ypz1dTC4Hf6sby1UpLZJJ/nc+J9F6Fx4r4ejWAt2tNHtw1lBt5bJbReVk4CrDq5uHJtGbMmsQDVdJNPUsFQNaqctiqPadjsUf5kAZ4nNQWWSbW1qXNRU6e/2XNlCdKOlFfHVNaq1kB7lJfYTdkN7faOee4ZCrq1pVHt3HeWGjaNpH6VmXF8f6RpJpLA5gHekM5iT2GylHMj3LTXgluSRJOgXR1sbiRcfsaZDVW3HeEHNvhcyTb0Oslt3FLpnSqtKDUX9cti+fD3L7AlyfNTmAIAgCAIBXHXSP2OH++/+0SBf/ajrOif+9U7l7lTysO6OKhyHn/SZRrmeU9Go+nsB81T+4v8AtEvo7j5LU+997PeZPBr9LaMFYDPVdb6rWvt2g8tkA1K6HqgMNRCWFiS2RHCxH9IBrU0XmQGKMMiPaW44D/uAZNPQzHbWy5JY+9jAPLTWjFp0e6Cbsod2zbV3+HlAPDBWpqRcBc7G+VtojcZy5PtZVfSCur4mqyG6lsjuOQB8pR3ElKo3E+paIoTpWVOnVW3Hu28eRdvV699G4bkhX8rsv9JbW8tammfPdL0lSvakVz99pIpuK4QCh+tXThxGOamD+zw96aj7X8U+Ot3fwCVd1U1p45HdaCtFRtlN757fDh8+JDJGLs5gAQEsnY1AMvWY1cnt1VBYRKuh/QbEY0h2BpYffUYZuP8ASU+197Zt22tJVK2c9r3FHpDTdO3TjHbLly7/AI3l46G0VSwtJaVFdVF9Sd7Md5PGWUIKKwjibi4qV5upUeWzNno0iAIAgCAIBrNPaBo4ymErqSAbqQxUqbWuCPgbia6lKNRYkTLO+rWc9ei8N7+OSvtL9VDC5w1cN9isLH86ix9BIM7D/B+Z1Nr0rT2XEPGPw/kj+E6ucdUqajUxTA21HdSvlqklj/htNULSo3hrBYXHSKyjBShJyfJJ+ucFh9HernC4ezVB29QfSqAagP2aez1vJ1O1hDftZyl7p25uNkXqx5Lf4vf7ExkkpRAEAQCKlrYisvByfzAN/WAbGm0A8NIVe4RxEApnpQzLXddZtU2IW51dnDZtlReSl1jWdmw+h9G6VJ2cJ6q1k5LOFne+O/cefR7o9XxlQJSQ2v3qhHcQbyTx5bTNFKjKo8ItL7SNCzhrVHt4Li/znuPoDRWBWhRp0U9mmoUE7TYbTzO3zl5CKjFRXA+XXFeVerKrLfJtmVPRpPPE1giM52KpY+QvMN4PUYuTSXE+W69UuzMxuzEsTxJNzKRvLyfUIQUIqK3I6zB7BNoMNpbWd8Jh6laotOkpZnIVQNpJyHhPcY5eOJoq1nGDluit7Lq6IdWVDDBamItXrZHMXpIfsqfa8W4CwEsqdvGO17WcVe6Xq1m4w+mPq+/+vUnskFOIAgCAIAgCAIB5YmutNGdyFVQWYnYABcmYbSWWe4QlOShFZb2Io7pX07xWJqHsatShSB7i02KORxd1NyTwBsOe01VS8lJ7NiO+tOjlClTXWLWlx5eHzv8AY8dD9YekMPYNUFdBbu1xrNYbbVBZiebFp7heSW8j3PRulLbDYT3QfWphqthXpvh2O8/tKf5lGsPNbc5Jjd03v2FHX6PXdNZitZevkT1HBAIIIIBBBuCDsIO8SUUbWNjO0GBAEAhJqfvNYn+Yw9Mh8IBuKT5QDHxouIB16LapNWk6qwBDrrAHbk23wX1mGkz1GUo7ngk6qALAWHATJhvO85gwIBrOk9NmwWJVAWdqNUKq7STTYC3OeKmdR45EizcY3FNy3KSz5nzQy2NjkRtEpj6Ymmso70luZ5k8G2lDWZ6CkJ51mb1RjnLJ11Q4IPji5HzdN2B4MxVB7i0lWSzUzyRQdJ6vV2agv3SXksv3wXTLY+fCAIAgCAIAgCAIBB+t3HGnggi/xaiq33VBc+8L75DvZYp45nR9GKCqXjm/2ptd72ezZTEqT6GduzOqW3AgeZuQPcYPEppPHH8+TwJns1N5L66sKzNoyhrG9u0UE8FqMFHkMvKXFs26SyfNtNwjC+qKPY/NJkqm8qhAEAgFmLPVGYd3bwDMSPdANhh8TlAPZqlxlAPTo5RtXduCW/MwP9IBJYAgCAIBBOnvQBcXeth7JiNpGxavj9V+Db9h4iNXt1Pat5eaL0xK2fV1NsPVd3Z2eXbTb4Z6bMlRSjqbMrCxBHESpqJp4Z9AtJxqQ14PKZutE9E8XiLdnQfVNu+41Fsd4ZrX8rz3C3qT3Ij3OlrO3++azyW1+m7xwWp1fdEHwPaNVdGeoFFkvZQpJ9o2uTcbt2+WVtbullt7zitN6XhfuMacWlHO/jnHD+yYyUUAgCAIAgCAIAgCAQ3rS0M+IwgNJSzUm19UZkrqkNYbyMjbkZFu6bnDZwL7o9e07a6fWPCksZ5PgUjeU7WD6NGSkspnerWOoE3BmbzYKD8BMo1zilLW54Xln5PKlTLMFUEsxAAGZJJsAOc9JZ2I1ykoxcpbkfR/RnRnybCUaO9EGtbZrHvPb8RMvKcNSCifLb24/UXE6vN+nD0NnPZFEA8sU9kY8FY+ggEd0TTtTUHZYfCAYj0h2rhdi02fda4Ki3vgG3wyjV2QDnQfztbwp/F4BuoAgCAYmlNJUsPSarWcIi7WN9+wADMnkJiUlFZZspUp1ZqEFlsrvTXW8i3XC4dqh/mVSETxCrcsOR1ZGldw4F3R6PXEv9zZ6lf6Z6T4vF1O0qMiNaw7GmtMgcO0+ctyLSHUuW3k6O00MqUNTLa5ZePLd6G+6GdOa+GqBa9R61BjZhUYuyX+kjHPL6uw5784pXcoy+rajzf9HaVWk3RSjNbsbn2P5Lvp1AwDKQQQCCNhBzBEtk8nASTi8PedoMCAIAgCAIAgCAIAgGn010YwuK+eoqzfXHdfl31sT4HKa50oT+5Eu2v7i2/2ptdnDy3ED0v1THM4auCNyVxYj8aDPw1fOQ52PGDOktelLxq3EPFfD+TcdCOrxcI4rV2WpVHsBb6ic7kAs1uQt6EbaFqoPWlvIGldOyuo9VSWrHjzfwieSWc+IAgHSsmspHEEeogEY0VW7gvtsLjyzgDDLrHFnhTAH6yfgIBl4Ru6PCAZOgBftW+2F/KoP90A20AQBAKt68q7BMKl+6xrMRzQUwp9Hb1kK9exI6bo1BOpUnxSS88/BVNNreErmsnZU56r7DKZbbeR9Rce6ayamnuOIMl39VekTVwCq2Zos1O53gAMvkA1vwy4s561PuPm/SO2VG9bW6SUvHc/VZ8SYSUUIgCAIAgCAIAgCAIAgCAIAgCAIBj4/GJRptUqGyqMz8AOJOyARbRZ1hrDO9zkb2ub2gGVoNyatekRk6XB4W7pB/MPQwDpgmOoONs4BsujhsKq79fW8mRQP9pgG4gCAIBBeuDRRq4EVFFzQcMd/cYareh1T4KZGuoa0M8i70DcKldar3SWPHevjxKOlWd0bB6+slMb0Ur4jWZh8SPITXLeSqEcJvnt9Ev4POYN5c3VDgmTBM7CwqVCy81Cqt/UN6S2sotU8viz550nrwqXajF/bHD78t/BOZMOcEAQBAEAQBAEAQBAEAQBAEAQBANJ0gw4d6at7PeIB2a2Xvts8TANU+jVRh2Vw52Bd/iIBIdG4EUUJJuxF3bwzsOQgEUweMxGrrLSQg3IuTfM33QDZ9G67tiH1l1e4dYA3Fwy2/rAJPAEAQDpWpBlKsAysCGUi4IIsQRvFoMpuLyt5SXSvq3xFGqThkNaixuurm6fZYbT4i+zO0ratrJP6dqO1sNOUakEq71ZLyfae2herHF1AO1K0F+1338kU29SJ4hZTltlsJFx0mtqK1aSc35Lze30J1ofq4wdGxdTXbjVN18qYsCPvXkynaU4cMnOXen7yvsUtVdnzv8AYl6qAAALAZADIC3CSSkbztZzAEAQBAEAQBAEAQBAEAQBAEAQBAOroCLEAjgRcQDpRw6r7KgX4CAepgGnoaNemNVdVlHskkggbgcoBmaOwApAnazG7H4AchAMyAIAgCAIAgCAIAgCAIAgCAIAgCAIAgCAIAgCAIAgCAIAgCAIAgCAIAgCAIAgCAIAgCAIAgCAIAgCAIAgCAIAgCAIAgCAIAgCAIAgCAIAgCAIAgCAIAgCAIAgCAIAgCAIAgCAIAgCAIAgCAIAgCAIAgCAIAgCAIAgCAIAgCAIAgCAIAgCAIAgCAIAgCAIAgCAIAgCAIAgCAIAgCAIAgCAIAgH/9k=" id="276" name="Google Shape;276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idx="10" type="dt"/>
          </p:nvPr>
        </p:nvSpPr>
        <p:spPr>
          <a:xfrm rot="-5400000">
            <a:off x="-1198682" y="4516315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304800" y="685800"/>
            <a:ext cx="8610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alternative approach to increasing COMT tolerance was carried out by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replacing the OH with a hydroxymethyl group </a:t>
            </a:r>
            <a:r>
              <a:rPr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make </a:t>
            </a:r>
            <a:r>
              <a:rPr b="1" lang="en-US" sz="2400">
                <a:solidFill>
                  <a:srgbClr val="1C14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salbutamol.</a:t>
            </a:r>
            <a:endParaRPr sz="2400">
              <a:solidFill>
                <a:srgbClr val="1C14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277919" y="24825"/>
            <a:ext cx="3074881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SALBUTAMOL</a:t>
            </a:r>
            <a:endParaRPr/>
          </a:p>
        </p:txBody>
      </p:sp>
      <p:pic>
        <p:nvPicPr>
          <p:cNvPr id="284" name="Google Shape;28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1" y="1698915"/>
            <a:ext cx="3810000" cy="195868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/>
          <p:nvPr/>
        </p:nvSpPr>
        <p:spPr>
          <a:xfrm>
            <a:off x="304800" y="2057399"/>
            <a:ext cx="1905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Hydroxymethyl group </a:t>
            </a: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stable to COMT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2209800" y="2285999"/>
            <a:ext cx="533400" cy="15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7162800" y="1828799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-butyl group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5334000" y="2819399"/>
            <a:ext cx="3810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selective for β</a:t>
            </a:r>
            <a:r>
              <a:rPr b="1" baseline="-25000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(lung) than β</a:t>
            </a:r>
            <a:r>
              <a:rPr b="1" baseline="-25000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(heart) receptors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6400800" y="1981199"/>
            <a:ext cx="762000" cy="1524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7924800" y="2514599"/>
            <a:ext cx="76200" cy="381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381000" y="3780234"/>
            <a:ext cx="876300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Hydroxymethylene group retains β</a:t>
            </a:r>
            <a:r>
              <a:rPr baseline="-25000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-agonist activity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 shifted from aromatic ring by one bond length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 to form hydrogen bond to the target receptor (Ser 207)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 to COMT and more orally active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potency as isoprenaline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 times less active on the heart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Noto Sans Symbols"/>
              <a:buChar char="✔"/>
            </a:pPr>
            <a:r>
              <a:rPr b="1" i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Administered as a racemate by inhalation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00"/>
              <a:buFont typeface="Noto Sans Symbols"/>
              <a:buChar char="✔"/>
            </a:pPr>
            <a:r>
              <a:rPr b="1" i="1" lang="en-US" sz="25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R-Enantiomer is 68 times more active than the S-enantiomer</a:t>
            </a:r>
            <a:endParaRPr b="1" i="1" sz="25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228600" y="960437"/>
            <a:ext cx="8686800" cy="3078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end of the lecture students will be able to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where and how drugs work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principles of how drugs are designed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process of how drugs are designed</a:t>
            </a:r>
            <a:endParaRPr/>
          </a:p>
          <a:p>
            <a:pPr indent="-34290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Illustrate respiratory drug design and development using examples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2438400" y="101025"/>
            <a:ext cx="4267200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Outcomes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304800" y="833735"/>
            <a:ext cx="8610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Terbutaline soon rivalled salbutamol whos chemists placed the same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tertiary butyl group on the N atom of orcaprenaline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283587" y="24825"/>
            <a:ext cx="3145413" cy="584775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TERBUTALINE</a:t>
            </a:r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129136"/>
            <a:ext cx="8382000" cy="238411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/>
          <p:nvPr/>
        </p:nvSpPr>
        <p:spPr>
          <a:xfrm>
            <a:off x="4670442" y="5100935"/>
            <a:ext cx="43973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also enhanced β</a:t>
            </a:r>
            <a:r>
              <a:rPr b="1" baseline="-25000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selectivity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8153400" y="3348335"/>
            <a:ext cx="76200" cy="175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07" name="Google Shape;307;p33"/>
          <p:cNvSpPr/>
          <p:nvPr/>
        </p:nvSpPr>
        <p:spPr>
          <a:xfrm>
            <a:off x="381000" y="152400"/>
            <a:ext cx="8534400" cy="5378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by a rational design process we now have a drug that is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Much more potent in bronchodilation than adrenaline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cause insomnia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 to COMT increasing the duration of action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agonise the ɑ-adrenoreceptor causing pressor effects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Noto Sans Symbols"/>
              <a:buChar char="❖"/>
            </a:pPr>
            <a:r>
              <a:rPr b="1" lang="en-US"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selective for the β</a:t>
            </a:r>
            <a:r>
              <a:rPr b="1" baseline="-25000" lang="en-US"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-adrenorecptor which causes the desired bronchodilation and not the β </a:t>
            </a:r>
            <a:r>
              <a:rPr b="1" baseline="-25000" lang="en-US"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23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which caused the heart side effects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not the best orally active as still has OH groups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13" name="Google Shape;313;p34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2667000" y="76200"/>
            <a:ext cx="3767378" cy="52322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acting β</a:t>
            </a:r>
            <a:r>
              <a:rPr b="1" baseline="-25000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-agonists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304800" y="609600"/>
            <a:ext cx="8686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it possible to take what was learned and design a drug as a prophylactic to prevent asthma attacks for long periods of time?</a:t>
            </a:r>
            <a:endParaRPr b="1" sz="2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381000" y="1457980"/>
            <a:ext cx="2715808" cy="52322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SALMETEROL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133601"/>
            <a:ext cx="8458200" cy="14478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8" name="Google Shape;318;p34"/>
          <p:cNvSpPr/>
          <p:nvPr/>
        </p:nvSpPr>
        <p:spPr>
          <a:xfrm>
            <a:off x="228600" y="3718679"/>
            <a:ext cx="8915400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i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-Substituent is lengthened</a:t>
            </a:r>
            <a:endParaRPr/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lipophilicity </a:t>
            </a: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the drug to partition into the lipid bilayer of the bronchial cell</a:t>
            </a:r>
            <a:endParaRPr/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it can diffuse slowly out into the aqueous biophase and agonise the β</a:t>
            </a:r>
            <a:r>
              <a:rPr b="1" baseline="-25000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receptor</a:t>
            </a:r>
            <a:endParaRPr/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causes the </a:t>
            </a:r>
            <a:r>
              <a:rPr b="1"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duration (12 hours) prophylactic action </a:t>
            </a: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</a:t>
            </a:r>
            <a:endParaRPr/>
          </a:p>
          <a:p>
            <a:pPr indent="-13335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permitted twice daily dosing</a:t>
            </a:r>
            <a:endParaRPr/>
          </a:p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2x more active than salbutamol</a:t>
            </a:r>
            <a:endParaRPr b="1"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release from the bilayer means-</a:t>
            </a:r>
            <a:r>
              <a:rPr b="1"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unsuitable for acute asthma attacks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24" name="Google Shape;324;p35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35"/>
          <p:cNvSpPr/>
          <p:nvPr/>
        </p:nvSpPr>
        <p:spPr>
          <a:xfrm>
            <a:off x="304800" y="76200"/>
            <a:ext cx="3054041" cy="52322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EFORMOTEROL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685800"/>
            <a:ext cx="4437061" cy="1849438"/>
          </a:xfrm>
          <a:prstGeom prst="rect">
            <a:avLst/>
          </a:prstGeom>
          <a:solidFill>
            <a:srgbClr val="FFCC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7" name="Google Shape;327;p35"/>
          <p:cNvSpPr/>
          <p:nvPr/>
        </p:nvSpPr>
        <p:spPr>
          <a:xfrm>
            <a:off x="304800" y="2819400"/>
            <a:ext cx="8610600" cy="3349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Bulky N substituent increases the lipophilicity as before</a:t>
            </a:r>
            <a:endParaRPr/>
          </a:p>
          <a:p>
            <a:pPr indent="-1524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time there is a formido group which improves binding to the receptor and makes it 2 x potent as salmeterol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its lipophilicity is between salbutamol and salmeterol it’s onset of action is only 1-3 mins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still prevents use for accute asthma attacks after inhalation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33" name="Google Shape;333;p36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304800" y="685800"/>
            <a:ext cx="8686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Bambuterol is an example of an orally active prodrug of terbutaline</a:t>
            </a:r>
            <a:endParaRPr b="1" sz="23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1143000" y="0"/>
            <a:ext cx="7239000" cy="52322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BAMBUTEROL: Orally Active β</a:t>
            </a:r>
            <a:r>
              <a:rPr b="1" baseline="-25000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-Agonists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6" name="Google Shape;3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909" y="1219200"/>
            <a:ext cx="7106691" cy="2187575"/>
          </a:xfrm>
          <a:prstGeom prst="rect">
            <a:avLst/>
          </a:prstGeom>
          <a:solidFill>
            <a:srgbClr val="FFFF99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37" name="Google Shape;337;p36"/>
          <p:cNvSpPr/>
          <p:nvPr/>
        </p:nvSpPr>
        <p:spPr>
          <a:xfrm>
            <a:off x="457200" y="3482876"/>
            <a:ext cx="84582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phenolic OH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groups were masked by converting them into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biscarbamate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 to COMT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increasing the duration of action. 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advantage of bambuterol over terbutaline is that it's given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a day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increases the likelihood of patient compliance.</a:t>
            </a:r>
            <a:endParaRPr/>
          </a:p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Plasma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cholineesterases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oxidative enzymes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slowly degrade the molecule allowing </a:t>
            </a: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daily oral dosing for asthma prophylaxis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43" name="Google Shape;343;p37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1524000" y="21336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1600200" y="42672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029200"/>
            <a:ext cx="292745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998" y="152400"/>
            <a:ext cx="2876843" cy="180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104" y="2819400"/>
            <a:ext cx="2784296" cy="14589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/>
          <p:nvPr/>
        </p:nvSpPr>
        <p:spPr>
          <a:xfrm>
            <a:off x="3505200" y="533400"/>
            <a:ext cx="5638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ɑ and β agonist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oral &amp; short acting due to COMT/SK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racemic 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pressor effect, cardiac effect etc.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37"/>
          <p:cNvSpPr/>
          <p:nvPr/>
        </p:nvSpPr>
        <p:spPr>
          <a:xfrm>
            <a:off x="3505200" y="2743200"/>
            <a:ext cx="5638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as above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× potency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1676400" y="2133600"/>
            <a:ext cx="2426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Chiral resolution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1905000" y="4267200"/>
            <a:ext cx="33073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Compound investigated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similar structure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3429000" y="5181600"/>
            <a:ext cx="5638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COMT/SK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lasting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potent as no OH’s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&gt;logP  - BBB penetration - insomnia effects</a:t>
            </a:r>
            <a:endParaRPr b="1" sz="2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3581400" y="0"/>
            <a:ext cx="1816908" cy="461665"/>
          </a:xfrm>
          <a:prstGeom prst="rect">
            <a:avLst/>
          </a:prstGeom>
          <a:solidFill>
            <a:srgbClr val="002060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60" name="Google Shape;360;p38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1524000" y="19050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1600200" y="42672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292745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2590800"/>
            <a:ext cx="3500538" cy="16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399" y="4952999"/>
            <a:ext cx="2956605" cy="1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8"/>
          <p:cNvSpPr/>
          <p:nvPr/>
        </p:nvSpPr>
        <p:spPr>
          <a:xfrm>
            <a:off x="3429000" y="76200"/>
            <a:ext cx="5638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COMT/SK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lasting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potent as no OH’s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&gt;logP  - BBB penetration - insomnia effects</a:t>
            </a:r>
            <a:endParaRPr b="1" sz="2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1828800" y="1905000"/>
            <a:ext cx="40736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Isopropyl group &amp; OH added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3733800" y="2438400"/>
            <a:ext cx="4800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β-agonist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&lt;logP  - no insomnia effects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COMT/SK unstable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 cardiac side effects</a:t>
            </a:r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1828800" y="4343400"/>
            <a:ext cx="25467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 group moved</a:t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3733800" y="5105400"/>
            <a:ext cx="4800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as above BUT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lasting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potent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76" name="Google Shape;376;p39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1524000" y="19050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1600200" y="42672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38" y="0"/>
            <a:ext cx="2824162" cy="18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590800"/>
            <a:ext cx="3452336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960" y="4953000"/>
            <a:ext cx="308644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/>
          <p:nvPr/>
        </p:nvSpPr>
        <p:spPr>
          <a:xfrm>
            <a:off x="3810000" y="0"/>
            <a:ext cx="5334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as above BUT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lasting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potent</a:t>
            </a: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1752600" y="1821359"/>
            <a:ext cx="34817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Hydroxymethyl added 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Methyl added to amine</a:t>
            </a:r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3810000" y="2590800"/>
            <a:ext cx="4953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potency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so no cardiac side effects</a:t>
            </a: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1776013" y="4191000"/>
            <a:ext cx="479919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Di-hydroxy rival with steric hindrance</a:t>
            </a:r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3810000" y="4988004"/>
            <a:ext cx="4953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potency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so no cardiac side effects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392" name="Google Shape;392;p40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1524000" y="19050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1600200" y="4267200"/>
            <a:ext cx="1524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667000"/>
            <a:ext cx="475320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0"/>
            <a:ext cx="3086100" cy="19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7" name="Google Shape;39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799" y="5029200"/>
            <a:ext cx="4876801" cy="17331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98" name="Google Shape;398;p40"/>
          <p:cNvSpPr/>
          <p:nvPr/>
        </p:nvSpPr>
        <p:spPr>
          <a:xfrm>
            <a:off x="3962400" y="228600"/>
            <a:ext cx="4953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potency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so no cardiac side effects</a:t>
            </a:r>
            <a:endParaRPr/>
          </a:p>
        </p:txBody>
      </p:sp>
      <p:sp>
        <p:nvSpPr>
          <p:cNvPr id="399" name="Google Shape;399;p40"/>
          <p:cNvSpPr/>
          <p:nvPr/>
        </p:nvSpPr>
        <p:spPr>
          <a:xfrm>
            <a:off x="1752600" y="1931313"/>
            <a:ext cx="30409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hydrophobic tail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added to salbutamol</a:t>
            </a:r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5105400" y="2667000"/>
            <a:ext cx="3810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and potent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duration of action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in prophylaxis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good for acute attacks</a:t>
            </a: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5181600" y="4734342"/>
            <a:ext cx="3810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potency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COMT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duration but quicker onset of action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in prophylaxis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good for acute attacks</a:t>
            </a: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1752600" y="4267200"/>
            <a:ext cx="28518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hydrophobic tail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formido group</a:t>
            </a:r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408" name="Google Shape;408;p41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41"/>
          <p:cNvSpPr/>
          <p:nvPr/>
        </p:nvSpPr>
        <p:spPr>
          <a:xfrm>
            <a:off x="1524000" y="1905000"/>
            <a:ext cx="152400" cy="990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BA560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-1"/>
            <a:ext cx="3124200" cy="1928519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pic>
        <p:nvPicPr>
          <p:cNvPr id="411" name="Google Shape;41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971800"/>
            <a:ext cx="3484206" cy="2133600"/>
          </a:xfrm>
          <a:prstGeom prst="rect">
            <a:avLst/>
          </a:prstGeom>
          <a:solidFill>
            <a:srgbClr val="CCFFFF"/>
          </a:solidFill>
          <a:ln>
            <a:noFill/>
          </a:ln>
        </p:spPr>
      </p:pic>
      <p:sp>
        <p:nvSpPr>
          <p:cNvPr id="412" name="Google Shape;412;p41"/>
          <p:cNvSpPr/>
          <p:nvPr/>
        </p:nvSpPr>
        <p:spPr>
          <a:xfrm>
            <a:off x="3962400" y="152400"/>
            <a:ext cx="4953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 stable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potency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so no cardiac side effects</a:t>
            </a:r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3962400" y="2971800"/>
            <a:ext cx="4953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Prodrug of terbutaline</a:t>
            </a:r>
            <a:endParaRPr b="1" sz="2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ORALLY ACTIVE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daily dosing for prophylaxis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so no cardiac side effects</a:t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1752600" y="2159913"/>
            <a:ext cx="31149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Carbamate esters added</a:t>
            </a:r>
            <a:endParaRPr sz="2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1980737" y="0"/>
            <a:ext cx="59440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Adrenergic receptors (adrenoceptors)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28600" y="414025"/>
            <a:ext cx="8915400" cy="210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D35"/>
              </a:buClr>
              <a:buSzPts val="2100"/>
              <a:buFont typeface="Noto Sans Symbols"/>
              <a:buChar char="⮚"/>
            </a:pPr>
            <a:r>
              <a:rPr b="1" lang="en-US" sz="210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G-protein coupled receptors consists of seven transmembrane(TM) helics</a:t>
            </a:r>
            <a:endParaRPr b="1" sz="2100">
              <a:solidFill>
                <a:srgbClr val="262D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D35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types of adrenoceptor (ɑ and β)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D35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of these helices (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TM3, 5 &amp; 6</a:t>
            </a:r>
            <a:r>
              <a:rPr b="1" lang="en-US" sz="220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are involved in the binding site of β-adrenoceptors 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228601" y="5011341"/>
            <a:ext cx="891540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 transduction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50"/>
              <a:buFont typeface="Noto Sans Symbols"/>
              <a:buChar char="❑"/>
            </a:pP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ɑ</a:t>
            </a:r>
            <a:r>
              <a:rPr b="1" baseline="-25000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-adrenoceptor: </a:t>
            </a:r>
            <a:r>
              <a:rPr b="1" lang="en-US" sz="195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Generates inositol triphosphate(IP</a:t>
            </a:r>
            <a:r>
              <a:rPr b="1" baseline="-25000" lang="en-US" sz="195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US" sz="195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and diacylglycerol (DG)</a:t>
            </a:r>
            <a:endParaRPr b="1" sz="1950">
              <a:solidFill>
                <a:srgbClr val="262D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50"/>
              <a:buFont typeface="Noto Sans Symbols"/>
              <a:buChar char="❑"/>
            </a:pP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ɑ</a:t>
            </a:r>
            <a:r>
              <a:rPr b="1" baseline="-25000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-adrenoceptor: </a:t>
            </a:r>
            <a:r>
              <a:rPr b="1" lang="en-US" sz="195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Inhibits generation of cyclic AMP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50"/>
              <a:buFont typeface="Noto Sans Symbols"/>
              <a:buChar char="❑"/>
            </a:pP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β</a:t>
            </a:r>
            <a:r>
              <a:rPr b="1" baseline="-25000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β</a:t>
            </a:r>
            <a:r>
              <a:rPr b="1" baseline="-25000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US" sz="19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-adrenoceptors: </a:t>
            </a:r>
            <a:r>
              <a:rPr b="1" lang="en-US" sz="195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cyclic AMP</a:t>
            </a:r>
            <a:endParaRPr b="1" sz="1950">
              <a:solidFill>
                <a:srgbClr val="D600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514600"/>
            <a:ext cx="4184900" cy="250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0150" y="2438400"/>
            <a:ext cx="40576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  <p:sp>
        <p:nvSpPr>
          <p:cNvPr id="420" name="Google Shape;420;p42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knoxvillehomesaver.com/wp-content/uploads/2013/08/Man-With-Question-06.png" id="421" name="Google Shape;42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0"/>
            <a:ext cx="3429000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/>
          <p:nvPr/>
        </p:nvSpPr>
        <p:spPr>
          <a:xfrm>
            <a:off x="381000" y="3200400"/>
            <a:ext cx="8534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Isoprenaline undergoes metabolism to give the inactive metabolite shown below. Suggest why this metabolite is inactive?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42"/>
          <p:cNvSpPr/>
          <p:nvPr/>
        </p:nvSpPr>
        <p:spPr>
          <a:xfrm>
            <a:off x="381000" y="4876800"/>
            <a:ext cx="8534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Salbutamol is an antiasthmatic agent which act as an adrenergic agonist. Do you think it is likely to show any selectivity between the  ɑ or β-adrenoreceptors? Explain your answer.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/>
          <p:nvPr/>
        </p:nvSpPr>
        <p:spPr>
          <a:xfrm>
            <a:off x="2209800" y="2514600"/>
            <a:ext cx="533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D60093"/>
                </a:solidFill>
                <a:latin typeface="Corsiva"/>
                <a:ea typeface="Corsiva"/>
                <a:cs typeface="Corsiva"/>
                <a:sym typeface="Corsiva"/>
              </a:rPr>
              <a:t>Thank  you…….. ☺</a:t>
            </a:r>
            <a:endParaRPr sz="5400">
              <a:solidFill>
                <a:srgbClr val="D60093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29" name="Google Shape;429;p43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43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228600" y="76200"/>
            <a:ext cx="891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and Effects of Adrenoceptors in Different Parts of The Body </a:t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4" name="Google Shape;124;p16"/>
          <p:cNvGraphicFramePr/>
          <p:nvPr/>
        </p:nvGraphicFramePr>
        <p:xfrm>
          <a:off x="304800" y="53949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{4A5FB6EB-587A-47FD-A014-A1C8C98DCCB7}</a:tableStyleId>
              </a:tblPr>
              <a:tblGrid>
                <a:gridCol w="2286000"/>
                <a:gridCol w="1480275"/>
                <a:gridCol w="2382750"/>
                <a:gridCol w="2690200"/>
              </a:tblGrid>
              <a:tr h="60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 or Tissue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Predominant adrenoreceptor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 of activation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Physiological effect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Heart muscle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Muscle contraction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5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Increased heart rate and force</a:t>
                      </a:r>
                      <a:endParaRPr b="1" sz="155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C00000"/>
                    </a:solidFill>
                  </a:tcPr>
                </a:tc>
              </a:tr>
              <a:tr h="1767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Bronchial smooth muscle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ɑ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contraction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Closes airways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329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relaxation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Dilates and open airways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</a:tr>
              <a:tr h="70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Arteriole smooth muscle 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(not supplying muscles)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ɑ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contraction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Constrict arterioles and increases blood pressure (hypertension)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70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Arteriole smooth muscle 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(supplying muscles)</a:t>
                      </a:r>
                      <a:endParaRPr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relaxation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Dilates arterioles and increases blood supply to muscles </a:t>
                      </a:r>
                      <a:endParaRPr b="0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</a:tr>
              <a:tr h="3535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Veins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ɑ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contraction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Constricts veins and increases blood pressure (hypertension)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353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muscle relaxation</a:t>
                      </a:r>
                      <a:endParaRPr b="1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Dilates veins and decreases blood pressure (hypotension)</a:t>
                      </a:r>
                      <a:endParaRPr b="0" sz="1600" u="none" cap="none" strike="noStrike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70C0"/>
                    </a:solidFill>
                  </a:tcPr>
                </a:tc>
              </a:tr>
              <a:tr h="70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Liver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ɑ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β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Activates enzymes which metabolize glycogen and deactivates enzymes which synthesize glycogen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Breakdown of glycogen to produce glucose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35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 tract smooth muscle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ɑ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ɑ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β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Relaxation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Shuts down digestion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>
                    <a:solidFill>
                      <a:srgbClr val="00B050"/>
                    </a:solidFill>
                  </a:tcPr>
                </a:tc>
              </a:tr>
              <a:tr h="17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Kidney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Increases renin secretion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Increases blood pressure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  <a:tr h="17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 cells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β</a:t>
                      </a:r>
                      <a:r>
                        <a:rPr b="1" baseline="-2500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Activates enzymes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 breakdown</a:t>
                      </a:r>
                      <a:endParaRPr b="0" sz="16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7650" marL="57650"/>
                </a:tc>
              </a:tr>
            </a:tbl>
          </a:graphicData>
        </a:graphic>
      </p:graphicFrame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228600" y="1066800"/>
            <a:ext cx="8915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Activating </a:t>
            </a:r>
            <a:r>
              <a:rPr b="1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ɑ-adrenoreceptors</a:t>
            </a: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generally </a:t>
            </a:r>
            <a:r>
              <a:rPr b="1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contracts</a:t>
            </a: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smooth muscle (except gut)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Activating </a:t>
            </a:r>
            <a:r>
              <a:rPr b="1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 contracts </a:t>
            </a: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cardiac muscle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Activating </a:t>
            </a:r>
            <a:r>
              <a:rPr b="1" lang="en-US" sz="22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2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2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-adrenoreceptors relaxes </a:t>
            </a:r>
            <a:r>
              <a:rPr b="1" lang="en-US" sz="2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smooth muscle </a:t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Adrenoceptors predominate in the heart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-Adrenoceptors predominate in the airways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Receptors are distributed differently in different organs and tissues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Receptor selective drugs act selectively at different organs and tissues  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228600" y="76200"/>
            <a:ext cx="891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Distribution and Effects of Adrenoceptors in Different Parts of The Body </a:t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11/24/2016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257424" y="0"/>
            <a:ext cx="3552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messengers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8"/>
          <p:cNvSpPr txBox="1"/>
          <p:nvPr>
            <p:ph idx="10" type="dt"/>
          </p:nvPr>
        </p:nvSpPr>
        <p:spPr>
          <a:xfrm rot="-5400000">
            <a:off x="-1198682" y="4821116"/>
            <a:ext cx="26259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11/24/2016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2" name="Google Shape;142;p18"/>
          <p:cNvGraphicFramePr/>
          <p:nvPr/>
        </p:nvGraphicFramePr>
        <p:xfrm>
          <a:off x="289749" y="6975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{0DC0BD41-8944-43C5-91AE-4257BBFD7CD7}</a:tableStyleId>
              </a:tblPr>
              <a:tblGrid>
                <a:gridCol w="6492050"/>
                <a:gridCol w="2316300"/>
              </a:tblGrid>
              <a:tr h="1495175"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ts val="2400"/>
                        <a:buFont typeface="Calibri"/>
                        <a:buAutoNum type="arabicPeriod"/>
                      </a:pPr>
                      <a:r>
                        <a:rPr lang="en-US" sz="24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Noradrenaline (norepinephrine):  </a:t>
                      </a:r>
                      <a:endParaRPr/>
                    </a:p>
                    <a:p>
                      <a:pPr indent="0" lvl="1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</a:t>
                      </a:r>
                      <a:r>
                        <a:rPr lang="en-US" sz="2400" u="none" cap="none" strike="noStrik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neurotransmitter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released by </a:t>
                      </a:r>
                      <a:r>
                        <a:rPr lang="en-US" sz="2400" u="none" cap="none" strike="noStrik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sympathetic nerves</a:t>
                      </a: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which feed smooth muscle and cardiac muscle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8C6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8C6853"/>
                    </a:solidFill>
                  </a:tcPr>
                </a:tc>
              </a:tr>
              <a:tr h="149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 Adrenaline (epinephrine):   </a:t>
                      </a:r>
                      <a:endParaRPr/>
                    </a:p>
                    <a:p>
                      <a:pPr indent="0" lvl="1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D35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262D3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</a:t>
                      </a:r>
                      <a:r>
                        <a:rPr b="1" lang="en-US" sz="24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hormone</a:t>
                      </a:r>
                      <a:r>
                        <a:rPr b="1" lang="en-US" sz="2400" u="none" cap="none" strike="noStrike">
                          <a:solidFill>
                            <a:srgbClr val="262D3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released from the </a:t>
                      </a:r>
                      <a:r>
                        <a:rPr b="1" lang="en-US" sz="2400" u="none" cap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adrenal medulla</a:t>
                      </a:r>
                      <a:r>
                        <a:rPr b="1" lang="en-US" sz="2400" u="none" cap="none" strike="noStrike">
                          <a:solidFill>
                            <a:srgbClr val="262D3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circulates in the blood supply in order to reach adrenergic receptor.</a:t>
                      </a:r>
                      <a:endParaRPr sz="2400" u="none" cap="none" strike="noStrike">
                        <a:solidFill>
                          <a:srgbClr val="262D35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12103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They</a:t>
                      </a:r>
                      <a:r>
                        <a:rPr b="1" lang="en-US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belong to a group of compounds called </a:t>
                      </a:r>
                      <a:r>
                        <a:rPr b="1" lang="en-US"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Catecholamines</a:t>
                      </a:r>
                      <a:r>
                        <a:rPr b="1" lang="en-US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because they have alkylamine</a:t>
                      </a:r>
                      <a:r>
                        <a:rPr b="1" lang="en-US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chain linked to a catechol ring</a:t>
                      </a:r>
                      <a:endParaRPr b="1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731" y="990600"/>
            <a:ext cx="1947863" cy="95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3731" y="2667000"/>
            <a:ext cx="2100263" cy="957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6862762" y="4669631"/>
            <a:ext cx="2209800" cy="1066800"/>
            <a:chOff x="3840" y="768"/>
            <a:chExt cx="1392" cy="672"/>
          </a:xfrm>
        </p:grpSpPr>
        <p:grpSp>
          <p:nvGrpSpPr>
            <p:cNvPr id="146" name="Google Shape;146;p18"/>
            <p:cNvGrpSpPr/>
            <p:nvPr/>
          </p:nvGrpSpPr>
          <p:grpSpPr>
            <a:xfrm>
              <a:off x="4464" y="768"/>
              <a:ext cx="768" cy="576"/>
              <a:chOff x="4464" y="768"/>
              <a:chExt cx="768" cy="576"/>
            </a:xfrm>
          </p:grpSpPr>
          <p:sp>
            <p:nvSpPr>
              <p:cNvPr id="147" name="Google Shape;147;p18"/>
              <p:cNvSpPr/>
              <p:nvPr/>
            </p:nvSpPr>
            <p:spPr>
              <a:xfrm>
                <a:off x="4464" y="768"/>
                <a:ext cx="768" cy="33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D35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" name="Google Shape;148;p18"/>
              <p:cNvSpPr txBox="1"/>
              <p:nvPr/>
            </p:nvSpPr>
            <p:spPr>
              <a:xfrm>
                <a:off x="4560" y="1152"/>
                <a:ext cx="669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262D35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Alkylamine</a:t>
                </a:r>
                <a:endParaRPr sz="1800">
                  <a:solidFill>
                    <a:srgbClr val="262D35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9" name="Google Shape;149;p18"/>
            <p:cNvGrpSpPr/>
            <p:nvPr/>
          </p:nvGrpSpPr>
          <p:grpSpPr>
            <a:xfrm>
              <a:off x="3840" y="816"/>
              <a:ext cx="1307" cy="624"/>
              <a:chOff x="3840" y="816"/>
              <a:chExt cx="1307" cy="624"/>
            </a:xfrm>
          </p:grpSpPr>
          <p:sp>
            <p:nvSpPr>
              <p:cNvPr id="150" name="Google Shape;150;p18"/>
              <p:cNvSpPr/>
              <p:nvPr/>
            </p:nvSpPr>
            <p:spPr>
              <a:xfrm>
                <a:off x="3840" y="912"/>
                <a:ext cx="672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D35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151" name="Google Shape;151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888" y="816"/>
                <a:ext cx="1259" cy="6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2" name="Google Shape;152;p18"/>
          <p:cNvSpPr txBox="1"/>
          <p:nvPr/>
        </p:nvSpPr>
        <p:spPr>
          <a:xfrm>
            <a:off x="6968330" y="5736431"/>
            <a:ext cx="8556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D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Catechol</a:t>
            </a:r>
            <a:endParaRPr sz="1800">
              <a:solidFill>
                <a:srgbClr val="262D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/>
        </p:nvSpPr>
        <p:spPr>
          <a:xfrm>
            <a:off x="-11214" y="0"/>
            <a:ext cx="38974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β-</a:t>
            </a: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Adrenergic binding site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33400"/>
            <a:ext cx="3733800" cy="22479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59" name="Google Shape;159;p19"/>
          <p:cNvSpPr txBox="1"/>
          <p:nvPr/>
        </p:nvSpPr>
        <p:spPr>
          <a:xfrm>
            <a:off x="76200" y="4072622"/>
            <a:ext cx="906780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 groups form H-bonds to binding site (especially β-adrenoceptors) 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 can be replaced with other hydrogen bonding groups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Aromatic ring forms van der Waals interactions with the binding site (Phe 290)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forms a hydrogen bond to the binding site (Asn293)</a:t>
            </a:r>
            <a:endParaRPr b="1" sz="2000">
              <a:solidFill>
                <a:srgbClr val="D6009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Alkylammonium ion forms an ionic bond to the binding site (Asp113)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Noto Sans Symbols"/>
              <a:buChar char="⮚"/>
            </a:pPr>
            <a:r>
              <a:rPr b="1" i="1" lang="en-US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-Alkyl groups affect target selectivity</a:t>
            </a:r>
            <a:endParaRPr/>
          </a:p>
          <a:p>
            <a:pPr indent="-342900" lvl="0" marL="3429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Larger </a:t>
            </a:r>
            <a:r>
              <a:rPr b="1"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-alkyl groups lead to selectivity for β-adrenoceptors</a:t>
            </a:r>
            <a:endParaRPr b="1"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0" y="3733800"/>
            <a:ext cx="44446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Structure-Activity Relationships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76200"/>
            <a:ext cx="5257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/>
          <p:nvPr/>
        </p:nvSpPr>
        <p:spPr>
          <a:xfrm>
            <a:off x="304800" y="24825"/>
            <a:ext cx="8763000" cy="523220"/>
          </a:xfrm>
          <a:prstGeom prst="rect">
            <a:avLst/>
          </a:prstGeom>
          <a:solidFill>
            <a:schemeClr val="accent1"/>
          </a:solidFill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b="1"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Agonists and the Treatment of Asthma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304800" y="685800"/>
            <a:ext cx="876300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b="1" baseline="-25000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-Agonists are the most useful adrenergic agonists in medicine today.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G-Protein-coupled receptor (GPCR)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Activates the generation of cyclic AMP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Predominant receptor in bronchial smooth muscle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results in smooth muscle relaxation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Dilates or opens airways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Agonists for the β</a:t>
            </a:r>
            <a:r>
              <a:rPr b="1" baseline="-25000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-adrenoceptor are potential anti-asthmatic agents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can also be used to relax smooth muscle in the uterus to delay premature labour.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9334" y="1027545"/>
            <a:ext cx="3232266" cy="1447800"/>
          </a:xfrm>
          <a:prstGeom prst="rect">
            <a:avLst/>
          </a:prstGeom>
          <a:solidFill>
            <a:srgbClr val="CCFFCC"/>
          </a:solidFill>
          <a:ln cap="flat" cmpd="sng" w="28575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3" name="Google Shape;173;p21"/>
          <p:cNvSpPr/>
          <p:nvPr/>
        </p:nvSpPr>
        <p:spPr>
          <a:xfrm>
            <a:off x="5791200" y="2510135"/>
            <a:ext cx="320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Adrenaline (logP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-1.37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b="1"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228600" y="76200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nature the hormone 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adrenaline (epinephrine) was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isolated (glycerol extracts from sheep adrenals)</a:t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304800" y="990600"/>
            <a:ext cx="5181600" cy="212365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oral availability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administered by inhalation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❑"/>
            </a:pP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Appeared to agonise (trigger) the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β -adrenoreceptor</a:t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304800" y="4572000"/>
            <a:ext cx="8153400" cy="113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a synthetic version and natural were used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the natural drug was 2x more potent - </a:t>
            </a: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WHY?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304800" y="5658390"/>
            <a:ext cx="8763000" cy="10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Synthetic was the racemic compound 1:1 ratio of </a:t>
            </a:r>
            <a:r>
              <a:rPr b="1" i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and S enantiomers</a:t>
            </a:r>
            <a:endParaRPr b="1" i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⮚"/>
            </a:pP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Natural was active </a:t>
            </a:r>
            <a:r>
              <a:rPr b="1" i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r>
              <a:rPr b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endParaRPr b="1"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304800" y="3188263"/>
            <a:ext cx="8686800" cy="1384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caused bronchodilation helping people to breath during asthma attacks -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DEMAND for more drug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