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9144000"/>
  <p:notesSz cx="6858000" cy="9144000"/>
  <p:embeddedFontLst>
    <p:embeddedFont>
      <p:font typeface="Arial Black"/>
      <p:regular r:id="rId27"/>
    </p:embeddedFont>
    <p:embeddedFont>
      <p:font typeface="Century Gothic"/>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CenturyGothic-regular.fntdata"/><Relationship Id="rId27" Type="http://schemas.openxmlformats.org/officeDocument/2006/relationships/font" Target="fonts/ArialBlack-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CenturyGothic-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enturyGothic-boldItalic.fntdata"/><Relationship Id="rId30" Type="http://schemas.openxmlformats.org/officeDocument/2006/relationships/font" Target="fonts/CenturyGothic-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685800" y="609601"/>
            <a:ext cx="7772400" cy="426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8000"/>
              <a:buFont typeface="Cambria"/>
              <a:buNone/>
              <a:defRPr sz="8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2"/>
          <p:cNvSpPr txBox="1"/>
          <p:nvPr>
            <p:ph idx="1" type="subTitle"/>
          </p:nvPr>
        </p:nvSpPr>
        <p:spPr>
          <a:xfrm>
            <a:off x="1371600" y="4953000"/>
            <a:ext cx="6400800" cy="1219200"/>
          </a:xfrm>
          <a:prstGeom prst="rect">
            <a:avLst/>
          </a:prstGeom>
          <a:noFill/>
          <a:ln>
            <a:noFill/>
          </a:ln>
        </p:spPr>
        <p:txBody>
          <a:bodyPr anchorCtr="0" anchor="t" bIns="45700" lIns="91425" spcFirstLastPara="1" rIns="91425" wrap="square" tIns="45700">
            <a:normAutofit/>
          </a:bodyPr>
          <a:lstStyle>
            <a:lvl1pPr lvl="0" algn="ctr">
              <a:spcBef>
                <a:spcPts val="480"/>
              </a:spcBef>
              <a:spcAft>
                <a:spcPts val="0"/>
              </a:spcAft>
              <a:buClr>
                <a:srgbClr val="888888"/>
              </a:buClr>
              <a:buSzPts val="2400"/>
              <a:buNone/>
              <a:defRPr sz="2400">
                <a:solidFill>
                  <a:srgbClr val="888888"/>
                </a:solidFill>
              </a:defRPr>
            </a:lvl1pPr>
            <a:lvl2pPr lvl="1" algn="ctr">
              <a:spcBef>
                <a:spcPts val="320"/>
              </a:spcBef>
              <a:spcAft>
                <a:spcPts val="0"/>
              </a:spcAft>
              <a:buClr>
                <a:srgbClr val="888888"/>
              </a:buClr>
              <a:buSzPts val="1600"/>
              <a:buNone/>
              <a:defRPr>
                <a:solidFill>
                  <a:srgbClr val="888888"/>
                </a:solidFill>
              </a:defRPr>
            </a:lvl2pPr>
            <a:lvl3pPr lvl="2" algn="ctr">
              <a:spcBef>
                <a:spcPts val="320"/>
              </a:spcBef>
              <a:spcAft>
                <a:spcPts val="0"/>
              </a:spcAft>
              <a:buClr>
                <a:srgbClr val="888888"/>
              </a:buClr>
              <a:buSzPts val="1600"/>
              <a:buNone/>
              <a:defRPr>
                <a:solidFill>
                  <a:srgbClr val="888888"/>
                </a:solidFill>
              </a:defRPr>
            </a:lvl3pPr>
            <a:lvl4pPr lvl="3" algn="ctr">
              <a:spcBef>
                <a:spcPts val="320"/>
              </a:spcBef>
              <a:spcAft>
                <a:spcPts val="0"/>
              </a:spcAft>
              <a:buClr>
                <a:srgbClr val="888888"/>
              </a:buClr>
              <a:buSzPts val="1600"/>
              <a:buNone/>
              <a:defRPr>
                <a:solidFill>
                  <a:srgbClr val="888888"/>
                </a:solidFill>
              </a:defRPr>
            </a:lvl4pPr>
            <a:lvl5pPr lvl="4" algn="ctr">
              <a:spcBef>
                <a:spcPts val="320"/>
              </a:spcBef>
              <a:spcAft>
                <a:spcPts val="0"/>
              </a:spcAft>
              <a:buClr>
                <a:srgbClr val="888888"/>
              </a:buClr>
              <a:buSzPts val="1600"/>
              <a:buNone/>
              <a:defRPr>
                <a:solidFill>
                  <a:srgbClr val="888888"/>
                </a:solidFill>
              </a:defRPr>
            </a:lvl5pPr>
            <a:lvl6pPr lvl="5" algn="ctr">
              <a:spcBef>
                <a:spcPts val="320"/>
              </a:spcBef>
              <a:spcAft>
                <a:spcPts val="0"/>
              </a:spcAft>
              <a:buClr>
                <a:srgbClr val="888888"/>
              </a:buClr>
              <a:buSzPts val="1600"/>
              <a:buNone/>
              <a:defRPr>
                <a:solidFill>
                  <a:srgbClr val="888888"/>
                </a:solidFill>
              </a:defRPr>
            </a:lvl6pPr>
            <a:lvl7pPr lvl="6" algn="ctr">
              <a:spcBef>
                <a:spcPts val="320"/>
              </a:spcBef>
              <a:spcAft>
                <a:spcPts val="0"/>
              </a:spcAft>
              <a:buClr>
                <a:srgbClr val="888888"/>
              </a:buClr>
              <a:buSzPts val="1600"/>
              <a:buNone/>
              <a:defRPr>
                <a:solidFill>
                  <a:srgbClr val="888888"/>
                </a:solidFill>
              </a:defRPr>
            </a:lvl7pPr>
            <a:lvl8pPr lvl="7" algn="ctr">
              <a:spcBef>
                <a:spcPts val="320"/>
              </a:spcBef>
              <a:spcAft>
                <a:spcPts val="0"/>
              </a:spcAft>
              <a:buClr>
                <a:srgbClr val="888888"/>
              </a:buClr>
              <a:buSzPts val="1600"/>
              <a:buNone/>
              <a:defRPr>
                <a:solidFill>
                  <a:srgbClr val="888888"/>
                </a:solidFill>
              </a:defRPr>
            </a:lvl8pPr>
            <a:lvl9pPr lvl="8" algn="ctr">
              <a:spcBef>
                <a:spcPts val="320"/>
              </a:spcBef>
              <a:spcAft>
                <a:spcPts val="0"/>
              </a:spcAft>
              <a:buClr>
                <a:srgbClr val="888888"/>
              </a:buClr>
              <a:buSzPts val="1600"/>
              <a:buNone/>
              <a:defRPr>
                <a:solidFill>
                  <a:srgbClr val="888888"/>
                </a:solidFill>
              </a:defRPr>
            </a:lvl9pPr>
          </a:lstStyle>
          <a:p/>
        </p:txBody>
      </p:sp>
      <p:sp>
        <p:nvSpPr>
          <p:cNvPr id="16" name="Google Shape;16;p2"/>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18" name="Google Shape;18;p2"/>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11"/>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
        <p:nvSpPr>
          <p:cNvPr id="76" name="Google Shape;76;p11"/>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12"/>
          <p:cNvSpPr txBox="1"/>
          <p:nvPr>
            <p:ph type="title"/>
          </p:nvPr>
        </p:nvSpPr>
        <p:spPr>
          <a:xfrm rot="5400000">
            <a:off x="4732338" y="2171701"/>
            <a:ext cx="5851525" cy="20574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
        <p:nvSpPr>
          <p:cNvPr id="82" name="Google Shape;82;p12"/>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30200" lvl="4" marL="2286000" algn="l">
              <a:spcBef>
                <a:spcPts val="320"/>
              </a:spcBef>
              <a:spcAft>
                <a:spcPts val="0"/>
              </a:spcAft>
              <a:buClr>
                <a:srgbClr val="7F7F7F"/>
              </a:buClr>
              <a:buSzPts val="1600"/>
              <a:buChar char="•"/>
              <a:defRPr/>
            </a:lvl5pPr>
            <a:lvl6pPr indent="-330200" lvl="5" marL="2743200" algn="l">
              <a:spcBef>
                <a:spcPts val="320"/>
              </a:spcBef>
              <a:spcAft>
                <a:spcPts val="0"/>
              </a:spcAft>
              <a:buClr>
                <a:srgbClr val="7F7F7F"/>
              </a:buClr>
              <a:buSzPts val="1600"/>
              <a:buChar char="o"/>
              <a:defRPr/>
            </a:lvl6pPr>
            <a:lvl7pPr indent="-330200" lvl="6" marL="3200400" algn="l">
              <a:spcBef>
                <a:spcPts val="320"/>
              </a:spcBef>
              <a:spcAft>
                <a:spcPts val="0"/>
              </a:spcAft>
              <a:buClr>
                <a:srgbClr val="7F7F7F"/>
              </a:buClr>
              <a:buSzPts val="1600"/>
              <a:buChar char="•"/>
              <a:defRPr/>
            </a:lvl7pPr>
            <a:lvl8pPr indent="-330200" lvl="7" marL="3657600" algn="l">
              <a:spcBef>
                <a:spcPts val="320"/>
              </a:spcBef>
              <a:spcAft>
                <a:spcPts val="0"/>
              </a:spcAft>
              <a:buClr>
                <a:srgbClr val="7F7F7F"/>
              </a:buClr>
              <a:buSzPts val="1600"/>
              <a:buChar char="o"/>
              <a:defRPr/>
            </a:lvl8pPr>
            <a:lvl9pPr indent="-330200" lvl="8" marL="4114800" algn="l">
              <a:spcBef>
                <a:spcPts val="320"/>
              </a:spcBef>
              <a:spcAft>
                <a:spcPts val="0"/>
              </a:spcAft>
              <a:buClr>
                <a:srgbClr val="7F7F7F"/>
              </a:buClr>
              <a:buSzPts val="1600"/>
              <a:buFont typeface="Arial"/>
              <a:buChar char="•"/>
              <a:defRPr/>
            </a:lvl9pPr>
          </a:lstStyle>
          <a:p/>
        </p:txBody>
      </p:sp>
      <p:sp>
        <p:nvSpPr>
          <p:cNvPr id="22" name="Google Shape;22;p3"/>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722313" y="1371600"/>
            <a:ext cx="7772400" cy="2505075"/>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4800"/>
              <a:buFont typeface="Cambria"/>
              <a:buNone/>
              <a:defRPr sz="4800">
                <a:solidFill>
                  <a:schemeClr val="dk2"/>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722313" y="4068763"/>
            <a:ext cx="7772400" cy="1131887"/>
          </a:xfrm>
          <a:prstGeom prst="rect">
            <a:avLst/>
          </a:prstGeom>
          <a:noFill/>
          <a:ln>
            <a:noFill/>
          </a:ln>
        </p:spPr>
        <p:txBody>
          <a:bodyPr anchorCtr="0" anchor="t" bIns="45700" lIns="91425" spcFirstLastPara="1" rIns="91425" wrap="square" tIns="45700">
            <a:normAutofit/>
          </a:bodyPr>
          <a:lstStyle>
            <a:lvl1pPr indent="-228600" lvl="0" marL="457200" algn="ctr">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8" name="Google Shape;28;p4"/>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31" name="Google Shape;31;p4"/>
          <p:cNvSpPr/>
          <p:nvPr/>
        </p:nvSpPr>
        <p:spPr>
          <a:xfrm>
            <a:off x="4495800" y="3924300"/>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
        <p:nvSpPr>
          <p:cNvPr id="32" name="Google Shape;32;p4"/>
          <p:cNvSpPr/>
          <p:nvPr/>
        </p:nvSpPr>
        <p:spPr>
          <a:xfrm>
            <a:off x="4695825" y="3924300"/>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
        <p:nvSpPr>
          <p:cNvPr id="33" name="Google Shape;33;p4"/>
          <p:cNvSpPr/>
          <p:nvPr/>
        </p:nvSpPr>
        <p:spPr>
          <a:xfrm>
            <a:off x="4296728" y="3924300"/>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5"/>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5"/>
          <p:cNvSpPr txBox="1"/>
          <p:nvPr>
            <p:ph idx="1"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rgbClr val="7F7F7F"/>
              </a:buClr>
              <a:buSzPts val="2400"/>
              <a:buChar char="•"/>
              <a:defRPr sz="2400"/>
            </a:lvl1pPr>
            <a:lvl2pPr indent="-330200" lvl="1" marL="914400" algn="l">
              <a:spcBef>
                <a:spcPts val="320"/>
              </a:spcBef>
              <a:spcAft>
                <a:spcPts val="0"/>
              </a:spcAft>
              <a:buClr>
                <a:srgbClr val="7F7F7F"/>
              </a:buClr>
              <a:buSzPts val="1600"/>
              <a:buChar char="o"/>
              <a:defRPr sz="1600"/>
            </a:lvl2pPr>
            <a:lvl3pPr indent="-330200" lvl="2" marL="1371600" algn="l">
              <a:spcBef>
                <a:spcPts val="320"/>
              </a:spcBef>
              <a:spcAft>
                <a:spcPts val="0"/>
              </a:spcAft>
              <a:buClr>
                <a:srgbClr val="7F7F7F"/>
              </a:buClr>
              <a:buSzPts val="1600"/>
              <a:buChar char="•"/>
              <a:defRPr sz="1600"/>
            </a:lvl3pPr>
            <a:lvl4pPr indent="-330200" lvl="3" marL="1828800" algn="l">
              <a:spcBef>
                <a:spcPts val="320"/>
              </a:spcBef>
              <a:spcAft>
                <a:spcPts val="0"/>
              </a:spcAft>
              <a:buClr>
                <a:srgbClr val="7F7F7F"/>
              </a:buClr>
              <a:buSzPts val="1600"/>
              <a:buChar char="o"/>
              <a:defRPr sz="1600"/>
            </a:lvl4pPr>
            <a:lvl5pPr indent="-330200" lvl="4" marL="2286000" algn="l">
              <a:spcBef>
                <a:spcPts val="320"/>
              </a:spcBef>
              <a:spcAft>
                <a:spcPts val="0"/>
              </a:spcAft>
              <a:buClr>
                <a:srgbClr val="7F7F7F"/>
              </a:buClr>
              <a:buSzPts val="1600"/>
              <a:buChar char="•"/>
              <a:defRPr sz="1600"/>
            </a:lvl5pPr>
            <a:lvl6pPr indent="-330200" lvl="5" marL="2743200" algn="l">
              <a:spcBef>
                <a:spcPts val="320"/>
              </a:spcBef>
              <a:spcAft>
                <a:spcPts val="0"/>
              </a:spcAft>
              <a:buClr>
                <a:srgbClr val="7F7F7F"/>
              </a:buClr>
              <a:buSzPts val="1600"/>
              <a:buChar char="o"/>
              <a:defRPr sz="1600"/>
            </a:lvl6pPr>
            <a:lvl7pPr indent="-330200" lvl="6" marL="3200400" algn="l">
              <a:spcBef>
                <a:spcPts val="320"/>
              </a:spcBef>
              <a:spcAft>
                <a:spcPts val="0"/>
              </a:spcAft>
              <a:buClr>
                <a:srgbClr val="7F7F7F"/>
              </a:buClr>
              <a:buSzPts val="1600"/>
              <a:buChar char="•"/>
              <a:defRPr sz="1600"/>
            </a:lvl7pPr>
            <a:lvl8pPr indent="-330200" lvl="7" marL="3657600" algn="l">
              <a:spcBef>
                <a:spcPts val="320"/>
              </a:spcBef>
              <a:spcAft>
                <a:spcPts val="0"/>
              </a:spcAft>
              <a:buClr>
                <a:srgbClr val="7F7F7F"/>
              </a:buClr>
              <a:buSzPts val="1600"/>
              <a:buChar char="o"/>
              <a:defRPr sz="1600"/>
            </a:lvl8pPr>
            <a:lvl9pPr indent="-330200" lvl="8" marL="4114800" algn="l">
              <a:spcBef>
                <a:spcPts val="320"/>
              </a:spcBef>
              <a:spcAft>
                <a:spcPts val="0"/>
              </a:spcAft>
              <a:buClr>
                <a:srgbClr val="7F7F7F"/>
              </a:buClr>
              <a:buSzPts val="1600"/>
              <a:buChar char="•"/>
              <a:defRPr sz="1600"/>
            </a:lvl9pPr>
          </a:lstStyle>
          <a:p/>
        </p:txBody>
      </p:sp>
      <p:sp>
        <p:nvSpPr>
          <p:cNvPr id="37" name="Google Shape;37;p5"/>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40" name="Google Shape;40;p5"/>
          <p:cNvSpPr txBox="1"/>
          <p:nvPr>
            <p:ph idx="2" type="body"/>
          </p:nvPr>
        </p:nvSpPr>
        <p:spPr>
          <a:xfrm>
            <a:off x="365760" y="1600200"/>
            <a:ext cx="4041648" cy="452628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6"/>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107407"/>
              </a:lnSpc>
              <a:spcBef>
                <a:spcPts val="0"/>
              </a:spcBef>
              <a:spcAft>
                <a:spcPts val="0"/>
              </a:spcAft>
              <a:buClr>
                <a:schemeClr val="dk2"/>
              </a:buClr>
              <a:buSzPts val="5400"/>
              <a:buFont typeface="Cambr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6"/>
          <p:cNvSpPr txBox="1"/>
          <p:nvPr>
            <p:ph idx="1" type="body"/>
          </p:nvPr>
        </p:nvSpPr>
        <p:spPr>
          <a:xfrm>
            <a:off x="457200" y="1600200"/>
            <a:ext cx="4040188" cy="609600"/>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Clr>
                <a:srgbClr val="7F7F7F"/>
              </a:buClr>
              <a:buSzPts val="2400"/>
              <a:buNone/>
              <a:defRPr b="0" sz="2400"/>
            </a:lvl1pPr>
            <a:lvl2pPr indent="-228600" lvl="1" marL="914400" algn="l">
              <a:spcBef>
                <a:spcPts val="400"/>
              </a:spcBef>
              <a:spcAft>
                <a:spcPts val="0"/>
              </a:spcAft>
              <a:buClr>
                <a:srgbClr val="7F7F7F"/>
              </a:buClr>
              <a:buSzPts val="2000"/>
              <a:buNone/>
              <a:defRPr b="1" sz="2000"/>
            </a:lvl2pPr>
            <a:lvl3pPr indent="-228600" lvl="2" marL="1371600" algn="l">
              <a:spcBef>
                <a:spcPts val="360"/>
              </a:spcBef>
              <a:spcAft>
                <a:spcPts val="0"/>
              </a:spcAft>
              <a:buClr>
                <a:srgbClr val="7F7F7F"/>
              </a:buClr>
              <a:buSzPts val="1800"/>
              <a:buNone/>
              <a:defRPr b="1" sz="1800"/>
            </a:lvl3pPr>
            <a:lvl4pPr indent="-228600" lvl="3" marL="1828800" algn="l">
              <a:spcBef>
                <a:spcPts val="320"/>
              </a:spcBef>
              <a:spcAft>
                <a:spcPts val="0"/>
              </a:spcAft>
              <a:buClr>
                <a:srgbClr val="7F7F7F"/>
              </a:buClr>
              <a:buSzPts val="1600"/>
              <a:buNone/>
              <a:defRPr b="1" sz="1600"/>
            </a:lvl4pPr>
            <a:lvl5pPr indent="-228600" lvl="4" marL="2286000" algn="l">
              <a:spcBef>
                <a:spcPts val="320"/>
              </a:spcBef>
              <a:spcAft>
                <a:spcPts val="0"/>
              </a:spcAft>
              <a:buClr>
                <a:srgbClr val="7F7F7F"/>
              </a:buClr>
              <a:buSzPts val="1600"/>
              <a:buNone/>
              <a:defRPr b="1" sz="1600"/>
            </a:lvl5pPr>
            <a:lvl6pPr indent="-228600" lvl="5" marL="2743200" algn="l">
              <a:spcBef>
                <a:spcPts val="320"/>
              </a:spcBef>
              <a:spcAft>
                <a:spcPts val="0"/>
              </a:spcAft>
              <a:buClr>
                <a:srgbClr val="7F7F7F"/>
              </a:buClr>
              <a:buSzPts val="1600"/>
              <a:buNone/>
              <a:defRPr b="1" sz="1600"/>
            </a:lvl6pPr>
            <a:lvl7pPr indent="-228600" lvl="6" marL="3200400" algn="l">
              <a:spcBef>
                <a:spcPts val="320"/>
              </a:spcBef>
              <a:spcAft>
                <a:spcPts val="0"/>
              </a:spcAft>
              <a:buClr>
                <a:srgbClr val="7F7F7F"/>
              </a:buClr>
              <a:buSzPts val="1600"/>
              <a:buNone/>
              <a:defRPr b="1" sz="1600"/>
            </a:lvl7pPr>
            <a:lvl8pPr indent="-228600" lvl="7" marL="3657600" algn="l">
              <a:spcBef>
                <a:spcPts val="320"/>
              </a:spcBef>
              <a:spcAft>
                <a:spcPts val="0"/>
              </a:spcAft>
              <a:buClr>
                <a:srgbClr val="7F7F7F"/>
              </a:buClr>
              <a:buSzPts val="1600"/>
              <a:buNone/>
              <a:defRPr b="1" sz="1600"/>
            </a:lvl8pPr>
            <a:lvl9pPr indent="-228600" lvl="8" marL="4114800" algn="l">
              <a:spcBef>
                <a:spcPts val="320"/>
              </a:spcBef>
              <a:spcAft>
                <a:spcPts val="0"/>
              </a:spcAft>
              <a:buClr>
                <a:srgbClr val="7F7F7F"/>
              </a:buClr>
              <a:buSzPts val="1600"/>
              <a:buNone/>
              <a:defRPr b="1" sz="1600"/>
            </a:lvl9pPr>
          </a:lstStyle>
          <a:p/>
        </p:txBody>
      </p:sp>
      <p:sp>
        <p:nvSpPr>
          <p:cNvPr id="44" name="Google Shape;44;p6"/>
          <p:cNvSpPr txBox="1"/>
          <p:nvPr>
            <p:ph idx="2" type="body"/>
          </p:nvPr>
        </p:nvSpPr>
        <p:spPr>
          <a:xfrm>
            <a:off x="4648200" y="1600200"/>
            <a:ext cx="4041775" cy="609600"/>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Clr>
                <a:srgbClr val="7F7F7F"/>
              </a:buClr>
              <a:buSzPts val="2400"/>
              <a:buNone/>
              <a:defRPr b="0" sz="2400"/>
            </a:lvl1pPr>
            <a:lvl2pPr indent="-228600" lvl="1" marL="914400" algn="l">
              <a:spcBef>
                <a:spcPts val="400"/>
              </a:spcBef>
              <a:spcAft>
                <a:spcPts val="0"/>
              </a:spcAft>
              <a:buClr>
                <a:srgbClr val="7F7F7F"/>
              </a:buClr>
              <a:buSzPts val="2000"/>
              <a:buNone/>
              <a:defRPr b="1" sz="2000"/>
            </a:lvl2pPr>
            <a:lvl3pPr indent="-228600" lvl="2" marL="1371600" algn="l">
              <a:spcBef>
                <a:spcPts val="360"/>
              </a:spcBef>
              <a:spcAft>
                <a:spcPts val="0"/>
              </a:spcAft>
              <a:buClr>
                <a:srgbClr val="7F7F7F"/>
              </a:buClr>
              <a:buSzPts val="1800"/>
              <a:buNone/>
              <a:defRPr b="1" sz="1800"/>
            </a:lvl3pPr>
            <a:lvl4pPr indent="-228600" lvl="3" marL="1828800" algn="l">
              <a:spcBef>
                <a:spcPts val="320"/>
              </a:spcBef>
              <a:spcAft>
                <a:spcPts val="0"/>
              </a:spcAft>
              <a:buClr>
                <a:srgbClr val="7F7F7F"/>
              </a:buClr>
              <a:buSzPts val="1600"/>
              <a:buNone/>
              <a:defRPr b="1" sz="1600"/>
            </a:lvl4pPr>
            <a:lvl5pPr indent="-228600" lvl="4" marL="2286000" algn="l">
              <a:spcBef>
                <a:spcPts val="320"/>
              </a:spcBef>
              <a:spcAft>
                <a:spcPts val="0"/>
              </a:spcAft>
              <a:buClr>
                <a:srgbClr val="7F7F7F"/>
              </a:buClr>
              <a:buSzPts val="1600"/>
              <a:buNone/>
              <a:defRPr b="1" sz="1600"/>
            </a:lvl5pPr>
            <a:lvl6pPr indent="-228600" lvl="5" marL="2743200" algn="l">
              <a:spcBef>
                <a:spcPts val="320"/>
              </a:spcBef>
              <a:spcAft>
                <a:spcPts val="0"/>
              </a:spcAft>
              <a:buClr>
                <a:srgbClr val="7F7F7F"/>
              </a:buClr>
              <a:buSzPts val="1600"/>
              <a:buNone/>
              <a:defRPr b="1" sz="1600"/>
            </a:lvl6pPr>
            <a:lvl7pPr indent="-228600" lvl="6" marL="3200400" algn="l">
              <a:spcBef>
                <a:spcPts val="320"/>
              </a:spcBef>
              <a:spcAft>
                <a:spcPts val="0"/>
              </a:spcAft>
              <a:buClr>
                <a:srgbClr val="7F7F7F"/>
              </a:buClr>
              <a:buSzPts val="1600"/>
              <a:buNone/>
              <a:defRPr b="1" sz="1600"/>
            </a:lvl7pPr>
            <a:lvl8pPr indent="-228600" lvl="7" marL="3657600" algn="l">
              <a:spcBef>
                <a:spcPts val="320"/>
              </a:spcBef>
              <a:spcAft>
                <a:spcPts val="0"/>
              </a:spcAft>
              <a:buClr>
                <a:srgbClr val="7F7F7F"/>
              </a:buClr>
              <a:buSzPts val="1600"/>
              <a:buNone/>
              <a:defRPr b="1" sz="1600"/>
            </a:lvl8pPr>
            <a:lvl9pPr indent="-228600" lvl="8" marL="4114800" algn="l">
              <a:spcBef>
                <a:spcPts val="320"/>
              </a:spcBef>
              <a:spcAft>
                <a:spcPts val="0"/>
              </a:spcAft>
              <a:buClr>
                <a:srgbClr val="7F7F7F"/>
              </a:buClr>
              <a:buSzPts val="1600"/>
              <a:buNone/>
              <a:defRPr b="1" sz="1600"/>
            </a:lvl9pPr>
          </a:lstStyle>
          <a:p/>
        </p:txBody>
      </p:sp>
      <p:sp>
        <p:nvSpPr>
          <p:cNvPr id="45" name="Google Shape;45;p6"/>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48" name="Google Shape;48;p6"/>
          <p:cNvSpPr txBox="1"/>
          <p:nvPr>
            <p:ph idx="3" type="body"/>
          </p:nvPr>
        </p:nvSpPr>
        <p:spPr>
          <a:xfrm>
            <a:off x="457200" y="2212848"/>
            <a:ext cx="4041648" cy="3913632"/>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
        <p:nvSpPr>
          <p:cNvPr id="49" name="Google Shape;49;p6"/>
          <p:cNvSpPr txBox="1"/>
          <p:nvPr>
            <p:ph idx="4" type="body"/>
          </p:nvPr>
        </p:nvSpPr>
        <p:spPr>
          <a:xfrm>
            <a:off x="4672584" y="2212848"/>
            <a:ext cx="4041648" cy="3913187"/>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7"/>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
        <p:nvSpPr>
          <p:cNvPr id="56" name="Google Shape;56;p8"/>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5907087" y="266700"/>
            <a:ext cx="3008313" cy="20955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2800"/>
              <a:buFont typeface="Cambria"/>
              <a:buNone/>
              <a:defRPr b="0"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9"/>
          <p:cNvSpPr txBox="1"/>
          <p:nvPr>
            <p:ph idx="1" type="body"/>
          </p:nvPr>
        </p:nvSpPr>
        <p:spPr>
          <a:xfrm>
            <a:off x="719137" y="273050"/>
            <a:ext cx="4995863"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rgbClr val="7F7F7F"/>
              </a:buClr>
              <a:buSzPts val="3200"/>
              <a:buChar char="•"/>
              <a:defRPr sz="3200"/>
            </a:lvl1pPr>
            <a:lvl2pPr indent="-406400" lvl="1" marL="914400" algn="l">
              <a:spcBef>
                <a:spcPts val="560"/>
              </a:spcBef>
              <a:spcAft>
                <a:spcPts val="0"/>
              </a:spcAft>
              <a:buClr>
                <a:srgbClr val="7F7F7F"/>
              </a:buClr>
              <a:buSzPts val="2800"/>
              <a:buChar char="o"/>
              <a:defRPr sz="2800"/>
            </a:lvl2pPr>
            <a:lvl3pPr indent="-381000" lvl="2" marL="1371600" algn="l">
              <a:spcBef>
                <a:spcPts val="480"/>
              </a:spcBef>
              <a:spcAft>
                <a:spcPts val="0"/>
              </a:spcAft>
              <a:buClr>
                <a:srgbClr val="7F7F7F"/>
              </a:buClr>
              <a:buSzPts val="2400"/>
              <a:buChar char="•"/>
              <a:defRPr sz="2400"/>
            </a:lvl3pPr>
            <a:lvl4pPr indent="-355600" lvl="3" marL="1828800" algn="l">
              <a:spcBef>
                <a:spcPts val="400"/>
              </a:spcBef>
              <a:spcAft>
                <a:spcPts val="0"/>
              </a:spcAft>
              <a:buClr>
                <a:srgbClr val="7F7F7F"/>
              </a:buClr>
              <a:buSzPts val="2000"/>
              <a:buChar char="o"/>
              <a:defRPr sz="2000"/>
            </a:lvl4pPr>
            <a:lvl5pPr indent="-355600" lvl="4" marL="2286000" algn="l">
              <a:spcBef>
                <a:spcPts val="400"/>
              </a:spcBef>
              <a:spcAft>
                <a:spcPts val="0"/>
              </a:spcAft>
              <a:buClr>
                <a:srgbClr val="7F7F7F"/>
              </a:buClr>
              <a:buSzPts val="2000"/>
              <a:buChar char="•"/>
              <a:defRPr sz="2000"/>
            </a:lvl5pPr>
            <a:lvl6pPr indent="-355600" lvl="5" marL="2743200" algn="l">
              <a:spcBef>
                <a:spcPts val="400"/>
              </a:spcBef>
              <a:spcAft>
                <a:spcPts val="0"/>
              </a:spcAft>
              <a:buClr>
                <a:srgbClr val="7F7F7F"/>
              </a:buClr>
              <a:buSzPts val="2000"/>
              <a:buChar char="o"/>
              <a:defRPr sz="2000"/>
            </a:lvl6pPr>
            <a:lvl7pPr indent="-355600" lvl="6" marL="3200400" algn="l">
              <a:spcBef>
                <a:spcPts val="400"/>
              </a:spcBef>
              <a:spcAft>
                <a:spcPts val="0"/>
              </a:spcAft>
              <a:buClr>
                <a:srgbClr val="7F7F7F"/>
              </a:buClr>
              <a:buSzPts val="2000"/>
              <a:buChar char="•"/>
              <a:defRPr sz="2000"/>
            </a:lvl7pPr>
            <a:lvl8pPr indent="-355600" lvl="7" marL="3657600" algn="l">
              <a:spcBef>
                <a:spcPts val="400"/>
              </a:spcBef>
              <a:spcAft>
                <a:spcPts val="0"/>
              </a:spcAft>
              <a:buClr>
                <a:srgbClr val="7F7F7F"/>
              </a:buClr>
              <a:buSzPts val="2000"/>
              <a:buChar char="o"/>
              <a:defRPr sz="2000"/>
            </a:lvl8pPr>
            <a:lvl9pPr indent="-355600" lvl="8" marL="4114800" algn="l">
              <a:spcBef>
                <a:spcPts val="400"/>
              </a:spcBef>
              <a:spcAft>
                <a:spcPts val="0"/>
              </a:spcAft>
              <a:buClr>
                <a:srgbClr val="7F7F7F"/>
              </a:buClr>
              <a:buSzPts val="2000"/>
              <a:buChar char="•"/>
              <a:defRPr sz="2000"/>
            </a:lvl9pPr>
          </a:lstStyle>
          <a:p/>
        </p:txBody>
      </p:sp>
      <p:sp>
        <p:nvSpPr>
          <p:cNvPr id="62" name="Google Shape;62;p9"/>
          <p:cNvSpPr txBox="1"/>
          <p:nvPr>
            <p:ph idx="2" type="body"/>
          </p:nvPr>
        </p:nvSpPr>
        <p:spPr>
          <a:xfrm>
            <a:off x="5907087" y="2438400"/>
            <a:ext cx="3008313" cy="3687763"/>
          </a:xfrm>
          <a:prstGeom prst="rect">
            <a:avLst/>
          </a:prstGeom>
          <a:noFill/>
          <a:ln>
            <a:noFill/>
          </a:ln>
        </p:spPr>
        <p:txBody>
          <a:bodyPr anchorCtr="0" anchor="t" bIns="45700" lIns="91425" spcFirstLastPara="1" rIns="91425" wrap="square" tIns="45700">
            <a:normAutofit/>
          </a:bodyPr>
          <a:lstStyle>
            <a:lvl1pPr indent="-228600" lvl="0" marL="457200" algn="ctr">
              <a:lnSpc>
                <a:spcPct val="125000"/>
              </a:lnSpc>
              <a:spcBef>
                <a:spcPts val="320"/>
              </a:spcBef>
              <a:spcAft>
                <a:spcPts val="0"/>
              </a:spcAft>
              <a:buClr>
                <a:srgbClr val="7F7F7F"/>
              </a:buClr>
              <a:buSzPts val="1600"/>
              <a:buNone/>
              <a:defRPr sz="1600"/>
            </a:lvl1pPr>
            <a:lvl2pPr indent="-228600" lvl="1" marL="914400" algn="l">
              <a:spcBef>
                <a:spcPts val="240"/>
              </a:spcBef>
              <a:spcAft>
                <a:spcPts val="0"/>
              </a:spcAft>
              <a:buClr>
                <a:srgbClr val="7F7F7F"/>
              </a:buClr>
              <a:buSzPts val="1200"/>
              <a:buNone/>
              <a:defRPr sz="1200"/>
            </a:lvl2pPr>
            <a:lvl3pPr indent="-228600" lvl="2" marL="1371600" algn="l">
              <a:spcBef>
                <a:spcPts val="200"/>
              </a:spcBef>
              <a:spcAft>
                <a:spcPts val="0"/>
              </a:spcAft>
              <a:buClr>
                <a:srgbClr val="7F7F7F"/>
              </a:buClr>
              <a:buSzPts val="1000"/>
              <a:buNone/>
              <a:defRPr sz="1000"/>
            </a:lvl3pPr>
            <a:lvl4pPr indent="-228600" lvl="3" marL="1828800" algn="l">
              <a:spcBef>
                <a:spcPts val="180"/>
              </a:spcBef>
              <a:spcAft>
                <a:spcPts val="0"/>
              </a:spcAft>
              <a:buClr>
                <a:srgbClr val="7F7F7F"/>
              </a:buClr>
              <a:buSzPts val="900"/>
              <a:buNone/>
              <a:defRPr sz="900"/>
            </a:lvl4pPr>
            <a:lvl5pPr indent="-228600" lvl="4" marL="2286000" algn="l">
              <a:spcBef>
                <a:spcPts val="180"/>
              </a:spcBef>
              <a:spcAft>
                <a:spcPts val="0"/>
              </a:spcAft>
              <a:buClr>
                <a:srgbClr val="7F7F7F"/>
              </a:buClr>
              <a:buSzPts val="900"/>
              <a:buNone/>
              <a:defRPr sz="900"/>
            </a:lvl5pPr>
            <a:lvl6pPr indent="-228600" lvl="5" marL="2743200" algn="l">
              <a:spcBef>
                <a:spcPts val="180"/>
              </a:spcBef>
              <a:spcAft>
                <a:spcPts val="0"/>
              </a:spcAft>
              <a:buClr>
                <a:srgbClr val="7F7F7F"/>
              </a:buClr>
              <a:buSzPts val="900"/>
              <a:buNone/>
              <a:defRPr sz="900"/>
            </a:lvl6pPr>
            <a:lvl7pPr indent="-228600" lvl="6" marL="3200400" algn="l">
              <a:spcBef>
                <a:spcPts val="180"/>
              </a:spcBef>
              <a:spcAft>
                <a:spcPts val="0"/>
              </a:spcAft>
              <a:buClr>
                <a:srgbClr val="7F7F7F"/>
              </a:buClr>
              <a:buSzPts val="900"/>
              <a:buNone/>
              <a:defRPr sz="900"/>
            </a:lvl7pPr>
            <a:lvl8pPr indent="-228600" lvl="7" marL="3657600" algn="l">
              <a:spcBef>
                <a:spcPts val="180"/>
              </a:spcBef>
              <a:spcAft>
                <a:spcPts val="0"/>
              </a:spcAft>
              <a:buClr>
                <a:srgbClr val="7F7F7F"/>
              </a:buClr>
              <a:buSzPts val="900"/>
              <a:buNone/>
              <a:defRPr sz="900"/>
            </a:lvl8pPr>
            <a:lvl9pPr indent="-228600" lvl="8" marL="4114800" algn="l">
              <a:spcBef>
                <a:spcPts val="180"/>
              </a:spcBef>
              <a:spcAft>
                <a:spcPts val="0"/>
              </a:spcAft>
              <a:buClr>
                <a:srgbClr val="7F7F7F"/>
              </a:buClr>
              <a:buSzPts val="900"/>
              <a:buNone/>
              <a:defRPr sz="900"/>
            </a:lvl9pPr>
          </a:lstStyle>
          <a:p/>
        </p:txBody>
      </p:sp>
      <p:sp>
        <p:nvSpPr>
          <p:cNvPr id="63" name="Google Shape;63;p9"/>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6" name="Shape 66"/>
        <p:cNvGrpSpPr/>
        <p:nvPr/>
      </p:nvGrpSpPr>
      <p:grpSpPr>
        <a:xfrm>
          <a:off x="0" y="0"/>
          <a:ext cx="0" cy="0"/>
          <a:chOff x="0" y="0"/>
          <a:chExt cx="0" cy="0"/>
        </a:xfrm>
      </p:grpSpPr>
      <p:sp>
        <p:nvSpPr>
          <p:cNvPr id="67" name="Google Shape;67;p10"/>
          <p:cNvSpPr txBox="1"/>
          <p:nvPr>
            <p:ph type="title"/>
          </p:nvPr>
        </p:nvSpPr>
        <p:spPr>
          <a:xfrm>
            <a:off x="1679576" y="228600"/>
            <a:ext cx="5711824" cy="89535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2800"/>
              <a:buFont typeface="Cambria"/>
              <a:buNone/>
              <a:defRPr b="0"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0"/>
          <p:cNvSpPr/>
          <p:nvPr>
            <p:ph idx="2" type="pic"/>
          </p:nvPr>
        </p:nvSpPr>
        <p:spPr>
          <a:xfrm>
            <a:off x="1508126" y="1143000"/>
            <a:ext cx="6054724" cy="4541044"/>
          </a:xfrm>
          <a:prstGeom prst="rect">
            <a:avLst/>
          </a:prstGeom>
          <a:noFill/>
          <a:ln cap="flat" cmpd="sng" w="76200">
            <a:solidFill>
              <a:schemeClr val="lt1"/>
            </a:solidFill>
            <a:prstDash val="solid"/>
            <a:round/>
            <a:headEnd len="sm" w="sm" type="none"/>
            <a:tailEnd len="sm" w="sm" type="none"/>
          </a:ln>
          <a:effectLst>
            <a:outerShdw blurRad="88900" rotWithShape="0" algn="ctr" dir="5400000" dist="50800">
              <a:srgbClr val="000000">
                <a:alpha val="24705"/>
              </a:srgbClr>
            </a:outerShdw>
          </a:effectLst>
        </p:spPr>
      </p:sp>
      <p:sp>
        <p:nvSpPr>
          <p:cNvPr id="69" name="Google Shape;69;p10"/>
          <p:cNvSpPr txBox="1"/>
          <p:nvPr>
            <p:ph idx="1" type="body"/>
          </p:nvPr>
        </p:nvSpPr>
        <p:spPr>
          <a:xfrm>
            <a:off x="1679576" y="5810250"/>
            <a:ext cx="5711824" cy="533400"/>
          </a:xfrm>
          <a:prstGeom prst="rect">
            <a:avLst/>
          </a:prstGeom>
          <a:noFill/>
          <a:ln>
            <a:noFill/>
          </a:ln>
        </p:spPr>
        <p:txBody>
          <a:bodyPr anchorCtr="0" anchor="t" bIns="45700" lIns="91425" spcFirstLastPara="1" rIns="91425" wrap="square" tIns="45700">
            <a:normAutofit/>
          </a:bodyPr>
          <a:lstStyle>
            <a:lvl1pPr indent="-228600" lvl="0" marL="457200" algn="ctr">
              <a:spcBef>
                <a:spcPts val="320"/>
              </a:spcBef>
              <a:spcAft>
                <a:spcPts val="0"/>
              </a:spcAft>
              <a:buClr>
                <a:srgbClr val="7F7F7F"/>
              </a:buClr>
              <a:buSzPts val="1600"/>
              <a:buNone/>
              <a:defRPr sz="1600"/>
            </a:lvl1pPr>
            <a:lvl2pPr indent="-228600" lvl="1" marL="914400" algn="l">
              <a:spcBef>
                <a:spcPts val="240"/>
              </a:spcBef>
              <a:spcAft>
                <a:spcPts val="0"/>
              </a:spcAft>
              <a:buClr>
                <a:srgbClr val="7F7F7F"/>
              </a:buClr>
              <a:buSzPts val="1200"/>
              <a:buNone/>
              <a:defRPr sz="1200"/>
            </a:lvl2pPr>
            <a:lvl3pPr indent="-228600" lvl="2" marL="1371600" algn="l">
              <a:spcBef>
                <a:spcPts val="200"/>
              </a:spcBef>
              <a:spcAft>
                <a:spcPts val="0"/>
              </a:spcAft>
              <a:buClr>
                <a:srgbClr val="7F7F7F"/>
              </a:buClr>
              <a:buSzPts val="1000"/>
              <a:buNone/>
              <a:defRPr sz="1000"/>
            </a:lvl3pPr>
            <a:lvl4pPr indent="-228600" lvl="3" marL="1828800" algn="l">
              <a:spcBef>
                <a:spcPts val="180"/>
              </a:spcBef>
              <a:spcAft>
                <a:spcPts val="0"/>
              </a:spcAft>
              <a:buClr>
                <a:srgbClr val="7F7F7F"/>
              </a:buClr>
              <a:buSzPts val="900"/>
              <a:buNone/>
              <a:defRPr sz="900"/>
            </a:lvl4pPr>
            <a:lvl5pPr indent="-228600" lvl="4" marL="2286000" algn="l">
              <a:spcBef>
                <a:spcPts val="180"/>
              </a:spcBef>
              <a:spcAft>
                <a:spcPts val="0"/>
              </a:spcAft>
              <a:buClr>
                <a:srgbClr val="7F7F7F"/>
              </a:buClr>
              <a:buSzPts val="900"/>
              <a:buNone/>
              <a:defRPr sz="900"/>
            </a:lvl5pPr>
            <a:lvl6pPr indent="-228600" lvl="5" marL="2743200" algn="l">
              <a:spcBef>
                <a:spcPts val="180"/>
              </a:spcBef>
              <a:spcAft>
                <a:spcPts val="0"/>
              </a:spcAft>
              <a:buClr>
                <a:srgbClr val="7F7F7F"/>
              </a:buClr>
              <a:buSzPts val="900"/>
              <a:buNone/>
              <a:defRPr sz="900"/>
            </a:lvl6pPr>
            <a:lvl7pPr indent="-228600" lvl="6" marL="3200400" algn="l">
              <a:spcBef>
                <a:spcPts val="180"/>
              </a:spcBef>
              <a:spcAft>
                <a:spcPts val="0"/>
              </a:spcAft>
              <a:buClr>
                <a:srgbClr val="7F7F7F"/>
              </a:buClr>
              <a:buSzPts val="900"/>
              <a:buNone/>
              <a:defRPr sz="900"/>
            </a:lvl7pPr>
            <a:lvl8pPr indent="-228600" lvl="7" marL="3657600" algn="l">
              <a:spcBef>
                <a:spcPts val="180"/>
              </a:spcBef>
              <a:spcAft>
                <a:spcPts val="0"/>
              </a:spcAft>
              <a:buClr>
                <a:srgbClr val="7F7F7F"/>
              </a:buClr>
              <a:buSzPts val="900"/>
              <a:buNone/>
              <a:defRPr sz="900"/>
            </a:lvl8pPr>
            <a:lvl9pPr indent="-228600" lvl="8" marL="4114800" algn="l">
              <a:spcBef>
                <a:spcPts val="180"/>
              </a:spcBef>
              <a:spcAft>
                <a:spcPts val="0"/>
              </a:spcAft>
              <a:buClr>
                <a:srgbClr val="7F7F7F"/>
              </a:buClr>
              <a:buSzPts val="900"/>
              <a:buNone/>
              <a:defRPr sz="900"/>
            </a:lvl9pPr>
          </a:lstStyle>
          <a:p/>
        </p:txBody>
      </p:sp>
      <p:sp>
        <p:nvSpPr>
          <p:cNvPr id="70" name="Google Shape;70;p10"/>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0000">
              <a:schemeClr val="lt1"/>
            </a:gs>
            <a:gs pos="76000">
              <a:srgbClr val="F3F3F3"/>
            </a:gs>
            <a:gs pos="92000">
              <a:srgbClr val="D8D8D8"/>
            </a:gs>
            <a:gs pos="100000">
              <a:srgbClr val="D8D8D8"/>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marR="0" rtl="0" algn="ctr">
              <a:lnSpc>
                <a:spcPct val="107407"/>
              </a:lnSpc>
              <a:spcBef>
                <a:spcPts val="0"/>
              </a:spcBef>
              <a:spcAft>
                <a:spcPts val="0"/>
              </a:spcAft>
              <a:buClr>
                <a:schemeClr val="dk2"/>
              </a:buClr>
              <a:buSzPts val="5400"/>
              <a:buFont typeface="Cambria"/>
              <a:buNone/>
              <a:defRPr b="0" i="0" sz="5400" u="none" cap="none" strike="noStrike">
                <a:solidFill>
                  <a:schemeClr val="dk2"/>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480"/>
              </a:spcBef>
              <a:spcAft>
                <a:spcPts val="0"/>
              </a:spcAft>
              <a:buClr>
                <a:srgbClr val="7F7F7F"/>
              </a:buClr>
              <a:buSzPts val="2400"/>
              <a:buFont typeface="Arial"/>
              <a:buChar char="•"/>
              <a:defRPr b="0" i="0" sz="2400" u="none" cap="none" strike="noStrike">
                <a:solidFill>
                  <a:srgbClr val="7F7F7F"/>
                </a:solidFill>
                <a:latin typeface="Calibri"/>
                <a:ea typeface="Calibri"/>
                <a:cs typeface="Calibri"/>
                <a:sym typeface="Calibri"/>
              </a:defRPr>
            </a:lvl1pPr>
            <a:lvl2pPr indent="-330200" lvl="1" marL="914400" marR="0" rtl="0" algn="l">
              <a:spcBef>
                <a:spcPts val="320"/>
              </a:spcBef>
              <a:spcAft>
                <a:spcPts val="0"/>
              </a:spcAft>
              <a:buClr>
                <a:srgbClr val="7F7F7F"/>
              </a:buClr>
              <a:buSzPts val="1600"/>
              <a:buFont typeface="Courier New"/>
              <a:buChar char="o"/>
              <a:defRPr b="0" i="0" sz="1600" u="none" cap="none" strike="noStrike">
                <a:solidFill>
                  <a:srgbClr val="7F7F7F"/>
                </a:solidFill>
                <a:latin typeface="Calibri"/>
                <a:ea typeface="Calibri"/>
                <a:cs typeface="Calibri"/>
                <a:sym typeface="Calibri"/>
              </a:defRPr>
            </a:lvl2pPr>
            <a:lvl3pPr indent="-330200" lvl="2" marL="1371600" marR="0" rtl="0" algn="l">
              <a:spcBef>
                <a:spcPts val="320"/>
              </a:spcBef>
              <a:spcAft>
                <a:spcPts val="0"/>
              </a:spcAft>
              <a:buClr>
                <a:srgbClr val="7F7F7F"/>
              </a:buClr>
              <a:buSzPts val="1600"/>
              <a:buFont typeface="Arial"/>
              <a:buChar char="•"/>
              <a:defRPr b="0" i="0" sz="1600" u="none" cap="none" strike="noStrike">
                <a:solidFill>
                  <a:srgbClr val="7F7F7F"/>
                </a:solidFill>
                <a:latin typeface="Calibri"/>
                <a:ea typeface="Calibri"/>
                <a:cs typeface="Calibri"/>
                <a:sym typeface="Calibri"/>
              </a:defRPr>
            </a:lvl3pPr>
            <a:lvl4pPr indent="-330200" lvl="3" marL="1828800" marR="0" rtl="0" algn="l">
              <a:spcBef>
                <a:spcPts val="320"/>
              </a:spcBef>
              <a:spcAft>
                <a:spcPts val="0"/>
              </a:spcAft>
              <a:buClr>
                <a:srgbClr val="7F7F7F"/>
              </a:buClr>
              <a:buSzPts val="1600"/>
              <a:buFont typeface="Courier New"/>
              <a:buChar char="o"/>
              <a:defRPr b="0" i="0" sz="1600" u="none" cap="none" strike="noStrike">
                <a:solidFill>
                  <a:srgbClr val="7F7F7F"/>
                </a:solidFill>
                <a:latin typeface="Calibri"/>
                <a:ea typeface="Calibri"/>
                <a:cs typeface="Calibri"/>
                <a:sym typeface="Calibri"/>
              </a:defRPr>
            </a:lvl4pPr>
            <a:lvl5pPr indent="-330200" lvl="4" marL="2286000" marR="0" rtl="0" algn="l">
              <a:spcBef>
                <a:spcPts val="320"/>
              </a:spcBef>
              <a:spcAft>
                <a:spcPts val="0"/>
              </a:spcAft>
              <a:buClr>
                <a:srgbClr val="7F7F7F"/>
              </a:buClr>
              <a:buSzPts val="1600"/>
              <a:buFont typeface="Arial"/>
              <a:buChar char="•"/>
              <a:defRPr b="0" i="0" sz="1600" u="none" cap="none" strike="noStrike">
                <a:solidFill>
                  <a:srgbClr val="7F7F7F"/>
                </a:solidFill>
                <a:latin typeface="Calibri"/>
                <a:ea typeface="Calibri"/>
                <a:cs typeface="Calibri"/>
                <a:sym typeface="Calibri"/>
              </a:defRPr>
            </a:lvl5pPr>
            <a:lvl6pPr indent="-330200" lvl="5" marL="2743200" marR="0" rtl="0" algn="l">
              <a:spcBef>
                <a:spcPts val="320"/>
              </a:spcBef>
              <a:spcAft>
                <a:spcPts val="0"/>
              </a:spcAft>
              <a:buClr>
                <a:srgbClr val="7F7F7F"/>
              </a:buClr>
              <a:buSzPts val="1600"/>
              <a:buFont typeface="Courier New"/>
              <a:buChar char="o"/>
              <a:defRPr b="0" i="0" sz="1600" u="none" cap="none" strike="noStrike">
                <a:solidFill>
                  <a:srgbClr val="7F7F7F"/>
                </a:solidFill>
                <a:latin typeface="Calibri"/>
                <a:ea typeface="Calibri"/>
                <a:cs typeface="Calibri"/>
                <a:sym typeface="Calibri"/>
              </a:defRPr>
            </a:lvl6pPr>
            <a:lvl7pPr indent="-330200" lvl="6" marL="3200400" marR="0" rtl="0" algn="l">
              <a:spcBef>
                <a:spcPts val="320"/>
              </a:spcBef>
              <a:spcAft>
                <a:spcPts val="0"/>
              </a:spcAft>
              <a:buClr>
                <a:srgbClr val="7F7F7F"/>
              </a:buClr>
              <a:buSzPts val="1600"/>
              <a:buFont typeface="Arial"/>
              <a:buChar char="•"/>
              <a:defRPr b="0" i="0" sz="1600" u="none" cap="none" strike="noStrike">
                <a:solidFill>
                  <a:srgbClr val="7F7F7F"/>
                </a:solidFill>
                <a:latin typeface="Calibri"/>
                <a:ea typeface="Calibri"/>
                <a:cs typeface="Calibri"/>
                <a:sym typeface="Calibri"/>
              </a:defRPr>
            </a:lvl7pPr>
            <a:lvl8pPr indent="-330200" lvl="7" marL="3657600" marR="0" rtl="0" algn="l">
              <a:spcBef>
                <a:spcPts val="320"/>
              </a:spcBef>
              <a:spcAft>
                <a:spcPts val="0"/>
              </a:spcAft>
              <a:buClr>
                <a:srgbClr val="7F7F7F"/>
              </a:buClr>
              <a:buSzPts val="1600"/>
              <a:buFont typeface="Courier New"/>
              <a:buChar char="o"/>
              <a:defRPr b="0" i="0" sz="1600" u="none" cap="none" strike="noStrike">
                <a:solidFill>
                  <a:srgbClr val="7F7F7F"/>
                </a:solidFill>
                <a:latin typeface="Calibri"/>
                <a:ea typeface="Calibri"/>
                <a:cs typeface="Calibri"/>
                <a:sym typeface="Calibri"/>
              </a:defRPr>
            </a:lvl8pPr>
            <a:lvl9pPr indent="-330200" lvl="8" marL="4114800" marR="0" rtl="0" algn="l">
              <a:spcBef>
                <a:spcPts val="320"/>
              </a:spcBef>
              <a:spcAft>
                <a:spcPts val="0"/>
              </a:spcAft>
              <a:buClr>
                <a:srgbClr val="7F7F7F"/>
              </a:buClr>
              <a:buSzPts val="1600"/>
              <a:buFont typeface="Arial"/>
              <a:buChar char="•"/>
              <a:defRPr b="0" i="0" sz="1600" u="none" cap="none" strike="noStrike">
                <a:solidFill>
                  <a:srgbClr val="7F7F7F"/>
                </a:solidFill>
                <a:latin typeface="Calibri"/>
                <a:ea typeface="Calibri"/>
                <a:cs typeface="Calibri"/>
                <a:sym typeface="Calibri"/>
              </a:defRPr>
            </a:lvl9pPr>
          </a:lstStyle>
          <a:p/>
        </p:txBody>
      </p:sp>
      <p:sp>
        <p:nvSpPr>
          <p:cNvPr id="8" name="Google Shape;8;p1"/>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marR="0" rtl="0" algn="r">
              <a:spcBef>
                <a:spcPts val="0"/>
              </a:spcBef>
              <a:spcAft>
                <a:spcPts val="0"/>
              </a:spcAft>
              <a:buSzPts val="1400"/>
              <a:buNone/>
              <a:defRPr b="0" i="0" sz="1200" u="none" cap="none" strike="noStrike">
                <a:solidFill>
                  <a:srgbClr val="595959"/>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9pPr>
          </a:lstStyle>
          <a:p/>
        </p:txBody>
      </p:sp>
      <p:sp>
        <p:nvSpPr>
          <p:cNvPr id="9" name="Google Shape;9;p1"/>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marR="0" rtl="0" algn="l">
              <a:spcBef>
                <a:spcPts val="0"/>
              </a:spcBef>
              <a:spcAft>
                <a:spcPts val="0"/>
              </a:spcAft>
              <a:buSzPts val="1400"/>
              <a:buNone/>
              <a:defRPr b="0" i="0" sz="1200" u="none" cap="none" strike="noStrike">
                <a:solidFill>
                  <a:srgbClr val="595959"/>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9pPr>
          </a:lstStyle>
          <a:p/>
        </p:txBody>
      </p:sp>
      <p:sp>
        <p:nvSpPr>
          <p:cNvPr id="10" name="Google Shape;10;p1"/>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marR="0" rtl="0" algn="l">
              <a:spcBef>
                <a:spcPts val="0"/>
              </a:spcBef>
              <a:buNone/>
              <a:defRPr b="0" i="0" sz="1200" u="none" cap="none" strike="noStrike">
                <a:solidFill>
                  <a:srgbClr val="595959"/>
                </a:solidFill>
                <a:latin typeface="Century Gothic"/>
                <a:ea typeface="Century Gothic"/>
                <a:cs typeface="Century Gothic"/>
                <a:sym typeface="Century Gothic"/>
              </a:defRPr>
            </a:lvl1pPr>
            <a:lvl2pPr indent="0" lvl="1" marL="0" marR="0" rtl="0" algn="l">
              <a:spcBef>
                <a:spcPts val="0"/>
              </a:spcBef>
              <a:buNone/>
              <a:defRPr b="0" i="0" sz="1200" u="none" cap="none" strike="noStrike">
                <a:solidFill>
                  <a:srgbClr val="595959"/>
                </a:solidFill>
                <a:latin typeface="Century Gothic"/>
                <a:ea typeface="Century Gothic"/>
                <a:cs typeface="Century Gothic"/>
                <a:sym typeface="Century Gothic"/>
              </a:defRPr>
            </a:lvl2pPr>
            <a:lvl3pPr indent="0" lvl="2" marL="0" marR="0" rtl="0" algn="l">
              <a:spcBef>
                <a:spcPts val="0"/>
              </a:spcBef>
              <a:buNone/>
              <a:defRPr b="0" i="0" sz="1200" u="none" cap="none" strike="noStrike">
                <a:solidFill>
                  <a:srgbClr val="595959"/>
                </a:solidFill>
                <a:latin typeface="Century Gothic"/>
                <a:ea typeface="Century Gothic"/>
                <a:cs typeface="Century Gothic"/>
                <a:sym typeface="Century Gothic"/>
              </a:defRPr>
            </a:lvl3pPr>
            <a:lvl4pPr indent="0" lvl="3" marL="0" marR="0" rtl="0" algn="l">
              <a:spcBef>
                <a:spcPts val="0"/>
              </a:spcBef>
              <a:buNone/>
              <a:defRPr b="0" i="0" sz="1200" u="none" cap="none" strike="noStrike">
                <a:solidFill>
                  <a:srgbClr val="595959"/>
                </a:solidFill>
                <a:latin typeface="Century Gothic"/>
                <a:ea typeface="Century Gothic"/>
                <a:cs typeface="Century Gothic"/>
                <a:sym typeface="Century Gothic"/>
              </a:defRPr>
            </a:lvl4pPr>
            <a:lvl5pPr indent="0" lvl="4" marL="0" marR="0" rtl="0" algn="l">
              <a:spcBef>
                <a:spcPts val="0"/>
              </a:spcBef>
              <a:buNone/>
              <a:defRPr b="0" i="0" sz="1200" u="none" cap="none" strike="noStrike">
                <a:solidFill>
                  <a:srgbClr val="595959"/>
                </a:solidFill>
                <a:latin typeface="Century Gothic"/>
                <a:ea typeface="Century Gothic"/>
                <a:cs typeface="Century Gothic"/>
                <a:sym typeface="Century Gothic"/>
              </a:defRPr>
            </a:lvl5pPr>
            <a:lvl6pPr indent="0" lvl="5" marL="0" marR="0" rtl="0" algn="l">
              <a:spcBef>
                <a:spcPts val="0"/>
              </a:spcBef>
              <a:buNone/>
              <a:defRPr b="0" i="0" sz="1200" u="none" cap="none" strike="noStrike">
                <a:solidFill>
                  <a:srgbClr val="595959"/>
                </a:solidFill>
                <a:latin typeface="Century Gothic"/>
                <a:ea typeface="Century Gothic"/>
                <a:cs typeface="Century Gothic"/>
                <a:sym typeface="Century Gothic"/>
              </a:defRPr>
            </a:lvl6pPr>
            <a:lvl7pPr indent="0" lvl="6" marL="0" marR="0" rtl="0" algn="l">
              <a:spcBef>
                <a:spcPts val="0"/>
              </a:spcBef>
              <a:buNone/>
              <a:defRPr b="0" i="0" sz="1200" u="none" cap="none" strike="noStrike">
                <a:solidFill>
                  <a:srgbClr val="595959"/>
                </a:solidFill>
                <a:latin typeface="Century Gothic"/>
                <a:ea typeface="Century Gothic"/>
                <a:cs typeface="Century Gothic"/>
                <a:sym typeface="Century Gothic"/>
              </a:defRPr>
            </a:lvl7pPr>
            <a:lvl8pPr indent="0" lvl="7" marL="0" marR="0" rtl="0" algn="l">
              <a:spcBef>
                <a:spcPts val="0"/>
              </a:spcBef>
              <a:buNone/>
              <a:defRPr b="0" i="0" sz="1200" u="none" cap="none" strike="noStrike">
                <a:solidFill>
                  <a:srgbClr val="595959"/>
                </a:solidFill>
                <a:latin typeface="Century Gothic"/>
                <a:ea typeface="Century Gothic"/>
                <a:cs typeface="Century Gothic"/>
                <a:sym typeface="Century Gothic"/>
              </a:defRPr>
            </a:lvl8pPr>
            <a:lvl9pPr indent="0" lvl="8" marL="0" marR="0" rtl="0" algn="l">
              <a:spcBef>
                <a:spcPts val="0"/>
              </a:spcBef>
              <a:buNone/>
              <a:defRPr b="0" i="0" sz="1200" u="none" cap="none" strike="noStrike">
                <a:solidFill>
                  <a:srgbClr val="595959"/>
                </a:solidFill>
                <a:latin typeface="Century Gothic"/>
                <a:ea typeface="Century Gothic"/>
                <a:cs typeface="Century Gothic"/>
                <a:sym typeface="Century Gothic"/>
              </a:defRPr>
            </a:lvl9pPr>
          </a:lstStyle>
          <a:p>
            <a:pPr indent="0" lvl="0" marL="0" rtl="0" algn="l">
              <a:spcBef>
                <a:spcPts val="0"/>
              </a:spcBef>
              <a:spcAft>
                <a:spcPts val="0"/>
              </a:spcAft>
              <a:buNone/>
            </a:pPr>
            <a:fld id="{00000000-1234-1234-1234-123412341234}" type="slidenum">
              <a:rPr lang="en-GB"/>
              <a:t>‹#›</a:t>
            </a:fld>
            <a:endParaRPr/>
          </a:p>
        </p:txBody>
      </p:sp>
      <p:sp>
        <p:nvSpPr>
          <p:cNvPr id="11" name="Google Shape;11;p1"/>
          <p:cNvSpPr/>
          <p:nvPr/>
        </p:nvSpPr>
        <p:spPr>
          <a:xfrm>
            <a:off x="8457760" y="6499384"/>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
        <p:nvSpPr>
          <p:cNvPr id="12" name="Google Shape;12;p1"/>
          <p:cNvSpPr/>
          <p:nvPr/>
        </p:nvSpPr>
        <p:spPr>
          <a:xfrm>
            <a:off x="569119" y="6499384"/>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20" Type="http://schemas.openxmlformats.org/officeDocument/2006/relationships/hyperlink" Target="https://pubchem.ncbi.nlm.nih.gov/compound/Metolazone#section=InChI-Key" TargetMode="External"/><Relationship Id="rId22" Type="http://schemas.openxmlformats.org/officeDocument/2006/relationships/hyperlink" Target="https://www.drugbank.ca/drugs/DB00310" TargetMode="External"/><Relationship Id="rId21" Type="http://schemas.openxmlformats.org/officeDocument/2006/relationships/hyperlink" Target="https://www.rxlist.com/consumer_chlorthalidone_thalitone/drugs-condition.htm" TargetMode="External"/><Relationship Id="rId24" Type="http://schemas.openxmlformats.org/officeDocument/2006/relationships/hyperlink" Target="https://pubchem.ncbi.nlm.nih.gov/compound/Clorexolone#section=3D-Conformer" TargetMode="External"/><Relationship Id="rId23" Type="http://schemas.openxmlformats.org/officeDocument/2006/relationships/hyperlink" Target="https://pubchem.ncbi.nlm.nih.gov/compound/Chlorthalidone"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www.drugs.com/drug-class/loop-diuretics.html" TargetMode="External"/><Relationship Id="rId4" Type="http://schemas.openxmlformats.org/officeDocument/2006/relationships/hyperlink" Target="https://www.drugs.com/furosemide.html" TargetMode="External"/><Relationship Id="rId9" Type="http://schemas.openxmlformats.org/officeDocument/2006/relationships/hyperlink" Target="https://reference.medscape.com/drug/edecrin-ethacrynic-acid-342422#5" TargetMode="External"/><Relationship Id="rId25" Type="http://schemas.openxmlformats.org/officeDocument/2006/relationships/hyperlink" Target="https://www.rxwiki.com/clorexolone" TargetMode="External"/><Relationship Id="rId5" Type="http://schemas.openxmlformats.org/officeDocument/2006/relationships/hyperlink" Target="https://www.healthline.com/health/furosemide-oral-tablet#interactions" TargetMode="External"/><Relationship Id="rId6" Type="http://schemas.openxmlformats.org/officeDocument/2006/relationships/hyperlink" Target="https://www.drugbank.ca/drugs/DB00695" TargetMode="External"/><Relationship Id="rId7" Type="http://schemas.openxmlformats.org/officeDocument/2006/relationships/hyperlink" Target="https://reference.medscape.com/drug/bumex-burinex-bumetanide-342421#4" TargetMode="External"/><Relationship Id="rId8" Type="http://schemas.openxmlformats.org/officeDocument/2006/relationships/hyperlink" Target="https://reference.medscape.com/drug/lasix-furosemide-342423#5" TargetMode="External"/><Relationship Id="rId11" Type="http://schemas.openxmlformats.org/officeDocument/2006/relationships/hyperlink" Target="https://www.webmd.com/drugs/2/drug-12360/indapamide-oral/details" TargetMode="External"/><Relationship Id="rId10" Type="http://schemas.openxmlformats.org/officeDocument/2006/relationships/hyperlink" Target="https://www.drugbank.ca/drugs/DB00808" TargetMode="External"/><Relationship Id="rId13" Type="http://schemas.openxmlformats.org/officeDocument/2006/relationships/hyperlink" Target="https://www.ncbi.nlm.nih.gov/pubmed/6653405" TargetMode="External"/><Relationship Id="rId12" Type="http://schemas.openxmlformats.org/officeDocument/2006/relationships/hyperlink" Target="https://reference.medscape.com/drug/indapamide-342415" TargetMode="External"/><Relationship Id="rId15" Type="http://schemas.openxmlformats.org/officeDocument/2006/relationships/hyperlink" Target="https://pubchem.ncbi.nlm.nih.gov/compound/xipamide#section=Pharmacology-and-Biochemistry" TargetMode="External"/><Relationship Id="rId14" Type="http://schemas.openxmlformats.org/officeDocument/2006/relationships/hyperlink" Target="https://www.ncbi.nlm.nih.gov/pubmed/6352188" TargetMode="External"/><Relationship Id="rId17" Type="http://schemas.openxmlformats.org/officeDocument/2006/relationships/hyperlink" Target="https://www.pharmacompass.com/chemistry-chemical-name/quinethazone" TargetMode="External"/><Relationship Id="rId16" Type="http://schemas.openxmlformats.org/officeDocument/2006/relationships/hyperlink" Target="https://www.drugbank.ca/drugs/DB01325" TargetMode="External"/><Relationship Id="rId19" Type="http://schemas.openxmlformats.org/officeDocument/2006/relationships/hyperlink" Target="https://reference.medscape.com/drug/zaroxolyn-metolazone-342416#10" TargetMode="External"/><Relationship Id="rId18" Type="http://schemas.openxmlformats.org/officeDocument/2006/relationships/hyperlink" Target="https://medlineplus.gov/druginfo/meds/a682345.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ctrTitle"/>
          </p:nvPr>
        </p:nvSpPr>
        <p:spPr>
          <a:xfrm>
            <a:off x="611560" y="260648"/>
            <a:ext cx="7772400" cy="3528392"/>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8000"/>
              <a:buFont typeface="Cambria"/>
              <a:buNone/>
            </a:pPr>
            <a:r>
              <a:rPr lang="en-GB"/>
              <a:t>Diuretics</a:t>
            </a:r>
            <a:br>
              <a:rPr lang="en-GB"/>
            </a:br>
            <a:r>
              <a:rPr lang="en-GB" sz="3600"/>
              <a:t>Potassium-Sparing, Loop Diuretics, and Miscellaneous</a:t>
            </a:r>
            <a:br>
              <a:rPr lang="en-GB"/>
            </a:br>
            <a:endParaRPr/>
          </a:p>
        </p:txBody>
      </p:sp>
      <p:sp>
        <p:nvSpPr>
          <p:cNvPr id="90" name="Google Shape;90;p13"/>
          <p:cNvSpPr txBox="1"/>
          <p:nvPr>
            <p:ph idx="1" type="subTitle"/>
          </p:nvPr>
        </p:nvSpPr>
        <p:spPr>
          <a:xfrm>
            <a:off x="467544" y="3284984"/>
            <a:ext cx="7736904" cy="3175248"/>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C395D"/>
              </a:buClr>
              <a:buSzPts val="2000"/>
              <a:buNone/>
            </a:pPr>
            <a:r>
              <a:rPr b="1" lang="en-GB" sz="2000">
                <a:solidFill>
                  <a:srgbClr val="2C395D"/>
                </a:solidFill>
              </a:rPr>
              <a:t>Instructor Amin Thawabteh</a:t>
            </a:r>
            <a:br>
              <a:rPr b="1" lang="en-GB" sz="2000">
                <a:solidFill>
                  <a:srgbClr val="2C395D"/>
                </a:solidFill>
              </a:rPr>
            </a:br>
            <a:br>
              <a:rPr b="1" lang="en-GB" sz="2000">
                <a:solidFill>
                  <a:srgbClr val="2C395D"/>
                </a:solidFill>
              </a:rPr>
            </a:br>
            <a:br>
              <a:rPr b="1" lang="en-GB" sz="2000">
                <a:solidFill>
                  <a:srgbClr val="2C395D"/>
                </a:solidFill>
              </a:rPr>
            </a:br>
            <a:r>
              <a:rPr b="1" lang="en-GB" sz="2000">
                <a:solidFill>
                  <a:srgbClr val="2C395D"/>
                </a:solidFill>
              </a:rPr>
              <a:t>Medicinal Chemistry 2 </a:t>
            </a:r>
            <a:br>
              <a:rPr b="1" lang="en-GB" sz="2000">
                <a:solidFill>
                  <a:srgbClr val="2C395D"/>
                </a:solidFill>
              </a:rPr>
            </a:br>
            <a:br>
              <a:rPr b="1" lang="en-GB" sz="2000">
                <a:solidFill>
                  <a:srgbClr val="2C395D"/>
                </a:solidFill>
              </a:rPr>
            </a:br>
            <a:endParaRPr sz="2000">
              <a:solidFill>
                <a:srgbClr val="2C395D"/>
              </a:solidFill>
            </a:endParaRPr>
          </a:p>
          <a:p>
            <a:pPr indent="0" lvl="0" marL="0" rtl="0" algn="ctr">
              <a:spcBef>
                <a:spcPts val="400"/>
              </a:spcBef>
              <a:spcAft>
                <a:spcPts val="0"/>
              </a:spcAft>
              <a:buClr>
                <a:srgbClr val="2C395D"/>
              </a:buClr>
              <a:buSzPts val="2000"/>
              <a:buNone/>
            </a:pPr>
            <a:r>
              <a:rPr b="1" lang="en-GB" sz="2000">
                <a:solidFill>
                  <a:srgbClr val="2C395D"/>
                </a:solidFill>
              </a:rPr>
              <a:t>Student name and I.D </a:t>
            </a:r>
            <a:br>
              <a:rPr b="1" lang="en-GB" sz="2000">
                <a:solidFill>
                  <a:srgbClr val="2C395D"/>
                </a:solidFill>
              </a:rPr>
            </a:br>
            <a:r>
              <a:rPr b="1" lang="en-GB" sz="2000">
                <a:solidFill>
                  <a:srgbClr val="2C395D"/>
                </a:solidFill>
              </a:rPr>
              <a:t> Muhammad Musleh /1162595</a:t>
            </a:r>
            <a:br>
              <a:rPr b="1" lang="en-GB" sz="2000">
                <a:solidFill>
                  <a:srgbClr val="2C395D"/>
                </a:solidFill>
              </a:rPr>
            </a:br>
            <a:r>
              <a:rPr b="1" lang="en-GB" sz="2000">
                <a:solidFill>
                  <a:srgbClr val="2C395D"/>
                </a:solidFill>
              </a:rPr>
              <a:t> Saleh Aqel / 1160596</a:t>
            </a:r>
            <a:endParaRPr sz="2000">
              <a:solidFill>
                <a:srgbClr val="2C395D"/>
              </a:solidFill>
            </a:endParaRPr>
          </a:p>
          <a:p>
            <a:pPr indent="0" lvl="0" marL="0" rtl="0" algn="ctr">
              <a:spcBef>
                <a:spcPts val="400"/>
              </a:spcBef>
              <a:spcAft>
                <a:spcPts val="0"/>
              </a:spcAft>
              <a:buClr>
                <a:srgbClr val="888888"/>
              </a:buClr>
              <a:buSzPts val="2000"/>
              <a:buNone/>
            </a:pPr>
            <a:r>
              <a:t/>
            </a:r>
            <a:endParaRPr sz="2000"/>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500"/>
                                        <p:tgtEl>
                                          <p:spTgt spid="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0" st="0"/>
                                            </p:txEl>
                                          </p:spTgt>
                                        </p:tgtEl>
                                        <p:attrNameLst>
                                          <p:attrName>style.visibility</p:attrName>
                                        </p:attrNameLst>
                                      </p:cBhvr>
                                      <p:to>
                                        <p:strVal val="visible"/>
                                      </p:to>
                                    </p:set>
                                    <p:animEffect filter="fade" transition="in">
                                      <p:cBhvr>
                                        <p:cTn dur="500"/>
                                        <p:tgtEl>
                                          <p:spTgt spid="9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1" st="1"/>
                                            </p:txEl>
                                          </p:spTgt>
                                        </p:tgtEl>
                                        <p:attrNameLst>
                                          <p:attrName>style.visibility</p:attrName>
                                        </p:attrNameLst>
                                      </p:cBhvr>
                                      <p:to>
                                        <p:strVal val="visible"/>
                                      </p:to>
                                    </p:set>
                                    <p:animEffect filter="fade" transition="in">
                                      <p:cBhvr>
                                        <p:cTn dur="500"/>
                                        <p:tgtEl>
                                          <p:spTgt spid="9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2" st="2"/>
                                            </p:txEl>
                                          </p:spTgt>
                                        </p:tgtEl>
                                        <p:attrNameLst>
                                          <p:attrName>style.visibility</p:attrName>
                                        </p:attrNameLst>
                                      </p:cBhvr>
                                      <p:to>
                                        <p:strVal val="visible"/>
                                      </p:to>
                                    </p:set>
                                    <p:animEffect filter="fade" transition="in">
                                      <p:cBhvr>
                                        <p:cTn dur="500"/>
                                        <p:tgtEl>
                                          <p:spTgt spid="90">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2"/>
          <p:cNvSpPr txBox="1"/>
          <p:nvPr>
            <p:ph type="title"/>
          </p:nvPr>
        </p:nvSpPr>
        <p:spPr>
          <a:xfrm>
            <a:off x="467544" y="836712"/>
            <a:ext cx="8229600" cy="1600200"/>
          </a:xfrm>
          <a:prstGeom prst="rect">
            <a:avLst/>
          </a:prstGeom>
          <a:noFill/>
          <a:ln>
            <a:noFill/>
          </a:ln>
        </p:spPr>
        <p:txBody>
          <a:bodyPr anchorCtr="0" anchor="b" bIns="45700" lIns="91425" spcFirstLastPara="1" rIns="91425" wrap="square" tIns="45700">
            <a:noAutofit/>
          </a:bodyPr>
          <a:lstStyle/>
          <a:p>
            <a:pPr indent="0" lvl="0" marL="0" rtl="0" algn="just">
              <a:lnSpc>
                <a:spcPct val="107407"/>
              </a:lnSpc>
              <a:spcBef>
                <a:spcPts val="0"/>
              </a:spcBef>
              <a:spcAft>
                <a:spcPts val="0"/>
              </a:spcAft>
              <a:buClr>
                <a:schemeClr val="dk2"/>
              </a:buClr>
              <a:buSzPts val="5400"/>
              <a:buFont typeface="Cambria"/>
              <a:buNone/>
            </a:pPr>
            <a:br>
              <a:rPr lang="en-GB"/>
            </a:br>
            <a:br>
              <a:rPr lang="en-GB"/>
            </a:br>
            <a:r>
              <a:rPr lang="en-GB"/>
              <a:t>Furosemide</a:t>
            </a:r>
            <a:br>
              <a:rPr lang="en-GB"/>
            </a:br>
            <a:r>
              <a:rPr lang="en-GB" sz="1800"/>
              <a:t>C</a:t>
            </a:r>
            <a:r>
              <a:rPr baseline="-25000" lang="en-GB" sz="1800"/>
              <a:t>12</a:t>
            </a:r>
            <a:r>
              <a:rPr lang="en-GB" sz="1800"/>
              <a:t>H</a:t>
            </a:r>
            <a:r>
              <a:rPr baseline="-25000" lang="en-GB" sz="1800"/>
              <a:t>11</a:t>
            </a:r>
            <a:r>
              <a:rPr lang="en-GB" sz="1800"/>
              <a:t>ClN</a:t>
            </a:r>
            <a:r>
              <a:rPr baseline="-25000" lang="en-GB" sz="1800"/>
              <a:t>2</a:t>
            </a:r>
            <a:r>
              <a:rPr lang="en-GB" sz="1800"/>
              <a:t>O</a:t>
            </a:r>
            <a:r>
              <a:rPr baseline="-25000" lang="en-GB" sz="1800"/>
              <a:t>5</a:t>
            </a:r>
            <a:r>
              <a:rPr lang="en-GB" sz="1800"/>
              <a:t>S</a:t>
            </a:r>
            <a:br>
              <a:rPr lang="en-GB"/>
            </a:br>
            <a:endParaRPr/>
          </a:p>
        </p:txBody>
      </p:sp>
      <p:sp>
        <p:nvSpPr>
          <p:cNvPr id="148" name="Google Shape;148;p22"/>
          <p:cNvSpPr txBox="1"/>
          <p:nvPr>
            <p:ph idx="1" type="body"/>
          </p:nvPr>
        </p:nvSpPr>
        <p:spPr>
          <a:xfrm>
            <a:off x="467544" y="1772816"/>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2400"/>
              <a:buChar char="•"/>
            </a:pPr>
            <a:r>
              <a:rPr b="1" lang="en-GB">
                <a:solidFill>
                  <a:schemeClr val="dk1"/>
                </a:solidFill>
              </a:rPr>
              <a:t>About:-</a:t>
            </a:r>
            <a:br>
              <a:rPr lang="en-GB">
                <a:solidFill>
                  <a:schemeClr val="dk1"/>
                </a:solidFill>
              </a:rPr>
            </a:br>
            <a:r>
              <a:rPr lang="en-GB">
                <a:solidFill>
                  <a:schemeClr val="dk1"/>
                </a:solidFill>
              </a:rPr>
              <a:t>1- High Dose May Cause Irreversible Hearing Loss</a:t>
            </a:r>
            <a:br>
              <a:rPr lang="en-GB">
                <a:solidFill>
                  <a:schemeClr val="dk1"/>
                </a:solidFill>
              </a:rPr>
            </a:br>
            <a:br>
              <a:rPr lang="en-GB">
                <a:solidFill>
                  <a:schemeClr val="dk1"/>
                </a:solidFill>
              </a:rPr>
            </a:br>
            <a:r>
              <a:rPr lang="en-GB">
                <a:solidFill>
                  <a:schemeClr val="dk1"/>
                </a:solidFill>
              </a:rPr>
              <a:t>2- Brand Name Lasix</a:t>
            </a:r>
            <a:br>
              <a:rPr lang="en-GB">
                <a:solidFill>
                  <a:schemeClr val="dk1"/>
                </a:solidFill>
              </a:rPr>
            </a:br>
            <a:br>
              <a:rPr lang="en-GB">
                <a:solidFill>
                  <a:schemeClr val="dk1"/>
                </a:solidFill>
              </a:rPr>
            </a:br>
            <a:r>
              <a:rPr lang="en-GB">
                <a:solidFill>
                  <a:schemeClr val="dk1"/>
                </a:solidFill>
              </a:rPr>
              <a:t>3- Injectable, Tablet and Oral Solution</a:t>
            </a:r>
            <a:br>
              <a:rPr lang="en-GB">
                <a:solidFill>
                  <a:schemeClr val="dk1"/>
                </a:solidFill>
              </a:rPr>
            </a:br>
            <a:br>
              <a:rPr lang="en-GB">
                <a:solidFill>
                  <a:schemeClr val="dk1"/>
                </a:solidFill>
              </a:rPr>
            </a:br>
            <a:r>
              <a:rPr lang="en-GB">
                <a:solidFill>
                  <a:schemeClr val="dk1"/>
                </a:solidFill>
              </a:rPr>
              <a:t>4- Black Box Warning (Liver Function)</a:t>
            </a:r>
            <a:br>
              <a:rPr lang="en-GB">
                <a:solidFill>
                  <a:schemeClr val="dk1"/>
                </a:solidFill>
              </a:rPr>
            </a:br>
            <a:br>
              <a:rPr lang="en-GB">
                <a:solidFill>
                  <a:schemeClr val="dk1"/>
                </a:solidFill>
              </a:rPr>
            </a:br>
            <a:r>
              <a:rPr lang="en-GB">
                <a:solidFill>
                  <a:schemeClr val="dk1"/>
                </a:solidFill>
              </a:rPr>
              <a:t>5- Category C -Pregnancy</a:t>
            </a:r>
            <a:endParaRPr/>
          </a:p>
          <a:p>
            <a:pPr indent="0" lvl="0" marL="0" rtl="0" algn="l">
              <a:spcBef>
                <a:spcPts val="480"/>
              </a:spcBef>
              <a:spcAft>
                <a:spcPts val="0"/>
              </a:spcAft>
              <a:buClr>
                <a:srgbClr val="7F7F7F"/>
              </a:buClr>
              <a:buSzPts val="2400"/>
              <a:buNone/>
            </a:pPr>
            <a:br>
              <a:rPr lang="en-GB"/>
            </a:br>
            <a:endParaRPr/>
          </a:p>
        </p:txBody>
      </p:sp>
      <p:pic>
        <p:nvPicPr>
          <p:cNvPr descr="C:\Users\muslehi\Desktop\من اللاشيء الى كل شيء ^_^\الجامعة\جامعة بيرزيت\الفصل الثاني 2019-2020\كيمياء الدواء 2- Medicinal Chemistry 2\HomeWork\2\unnamed.jpg" id="149" name="Google Shape;149;p22"/>
          <p:cNvPicPr preferRelativeResize="0"/>
          <p:nvPr/>
        </p:nvPicPr>
        <p:blipFill rotWithShape="1">
          <a:blip r:embed="rId3">
            <a:alphaModFix/>
          </a:blip>
          <a:srcRect b="0" l="0" r="0" t="0"/>
          <a:stretch/>
        </p:blipFill>
        <p:spPr>
          <a:xfrm>
            <a:off x="5727420" y="3789040"/>
            <a:ext cx="3386013" cy="253951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500"/>
                                        <p:tgtEl>
                                          <p:spTgt spid="1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0" st="0"/>
                                            </p:txEl>
                                          </p:spTgt>
                                        </p:tgtEl>
                                        <p:attrNameLst>
                                          <p:attrName>style.visibility</p:attrName>
                                        </p:attrNameLst>
                                      </p:cBhvr>
                                      <p:to>
                                        <p:strVal val="visible"/>
                                      </p:to>
                                    </p:set>
                                    <p:animEffect filter="fade" transition="in">
                                      <p:cBhvr>
                                        <p:cTn dur="500"/>
                                        <p:tgtEl>
                                          <p:spTgt spid="14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1" st="1"/>
                                            </p:txEl>
                                          </p:spTgt>
                                        </p:tgtEl>
                                        <p:attrNameLst>
                                          <p:attrName>style.visibility</p:attrName>
                                        </p:attrNameLst>
                                      </p:cBhvr>
                                      <p:to>
                                        <p:strVal val="visible"/>
                                      </p:to>
                                    </p:set>
                                    <p:animEffect filter="fade" transition="in">
                                      <p:cBhvr>
                                        <p:cTn dur="500"/>
                                        <p:tgtEl>
                                          <p:spTgt spid="14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3"/>
          <p:cNvSpPr txBox="1"/>
          <p:nvPr>
            <p:ph type="title"/>
          </p:nvPr>
        </p:nvSpPr>
        <p:spPr>
          <a:xfrm>
            <a:off x="467544" y="836712"/>
            <a:ext cx="8229600" cy="1600200"/>
          </a:xfrm>
          <a:prstGeom prst="rect">
            <a:avLst/>
          </a:prstGeom>
          <a:noFill/>
          <a:ln>
            <a:noFill/>
          </a:ln>
        </p:spPr>
        <p:txBody>
          <a:bodyPr anchorCtr="0" anchor="b" bIns="45700" lIns="91425" spcFirstLastPara="1" rIns="91425" wrap="square" tIns="45700">
            <a:noAutofit/>
          </a:bodyPr>
          <a:lstStyle/>
          <a:p>
            <a:pPr indent="0" lvl="0" marL="0" rtl="0" algn="just">
              <a:lnSpc>
                <a:spcPct val="107407"/>
              </a:lnSpc>
              <a:spcBef>
                <a:spcPts val="0"/>
              </a:spcBef>
              <a:spcAft>
                <a:spcPts val="0"/>
              </a:spcAft>
              <a:buClr>
                <a:schemeClr val="dk2"/>
              </a:buClr>
              <a:buSzPts val="5400"/>
              <a:buFont typeface="Cambria"/>
              <a:buNone/>
            </a:pPr>
            <a:br>
              <a:rPr lang="en-GB"/>
            </a:br>
            <a:br>
              <a:rPr lang="en-GB"/>
            </a:br>
            <a:r>
              <a:rPr lang="en-GB"/>
              <a:t>Bumetanide</a:t>
            </a:r>
            <a:br>
              <a:rPr lang="en-GB"/>
            </a:br>
            <a:r>
              <a:rPr lang="en-GB" sz="1800"/>
              <a:t>C</a:t>
            </a:r>
            <a:r>
              <a:rPr baseline="-25000" lang="en-GB" sz="1800"/>
              <a:t>17</a:t>
            </a:r>
            <a:r>
              <a:rPr lang="en-GB" sz="1800"/>
              <a:t>H</a:t>
            </a:r>
            <a:r>
              <a:rPr baseline="-25000" lang="en-GB" sz="1800"/>
              <a:t>20</a:t>
            </a:r>
            <a:r>
              <a:rPr lang="en-GB" sz="1800"/>
              <a:t>N</a:t>
            </a:r>
            <a:r>
              <a:rPr baseline="-25000" lang="en-GB" sz="1800"/>
              <a:t>2</a:t>
            </a:r>
            <a:r>
              <a:rPr lang="en-GB" sz="1800"/>
              <a:t>O</a:t>
            </a:r>
            <a:r>
              <a:rPr baseline="-25000" lang="en-GB" sz="1800"/>
              <a:t>5</a:t>
            </a:r>
            <a:r>
              <a:rPr lang="en-GB" sz="1800"/>
              <a:t>S</a:t>
            </a:r>
            <a:br>
              <a:rPr lang="en-GB"/>
            </a:br>
            <a:endParaRPr/>
          </a:p>
        </p:txBody>
      </p:sp>
      <p:sp>
        <p:nvSpPr>
          <p:cNvPr id="155" name="Google Shape;155;p23"/>
          <p:cNvSpPr txBox="1"/>
          <p:nvPr>
            <p:ph idx="1" type="body"/>
          </p:nvPr>
        </p:nvSpPr>
        <p:spPr>
          <a:xfrm>
            <a:off x="467544" y="1772816"/>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About:-</a:t>
            </a:r>
            <a:br>
              <a:rPr lang="en-GB">
                <a:solidFill>
                  <a:schemeClr val="dk1"/>
                </a:solidFill>
              </a:rPr>
            </a:br>
            <a:r>
              <a:rPr lang="en-GB">
                <a:solidFill>
                  <a:schemeClr val="dk1"/>
                </a:solidFill>
              </a:rPr>
              <a:t>1- Injectable, and Tablet</a:t>
            </a:r>
            <a:br>
              <a:rPr lang="en-GB">
                <a:solidFill>
                  <a:schemeClr val="dk1"/>
                </a:solidFill>
              </a:rPr>
            </a:br>
            <a:br>
              <a:rPr lang="en-GB">
                <a:solidFill>
                  <a:schemeClr val="dk1"/>
                </a:solidFill>
              </a:rPr>
            </a:br>
            <a:r>
              <a:rPr lang="en-GB">
                <a:solidFill>
                  <a:schemeClr val="dk1"/>
                </a:solidFill>
              </a:rPr>
              <a:t>2- Category C –Pregnancy</a:t>
            </a:r>
            <a:br>
              <a:rPr lang="en-GB">
                <a:solidFill>
                  <a:schemeClr val="dk1"/>
                </a:solidFill>
              </a:rPr>
            </a:br>
            <a:br>
              <a:rPr lang="en-GB">
                <a:solidFill>
                  <a:schemeClr val="dk1"/>
                </a:solidFill>
              </a:rPr>
            </a:br>
            <a:r>
              <a:rPr lang="en-GB">
                <a:solidFill>
                  <a:schemeClr val="dk1"/>
                </a:solidFill>
              </a:rPr>
              <a:t>3-Black Box Warning (Depletion of Water and Electrolyte)</a:t>
            </a:r>
            <a:br>
              <a:rPr lang="en-GB">
                <a:solidFill>
                  <a:schemeClr val="dk1"/>
                </a:solidFill>
              </a:rPr>
            </a:br>
            <a:endParaRPr>
              <a:solidFill>
                <a:schemeClr val="dk1"/>
              </a:solidFill>
            </a:endParaRPr>
          </a:p>
          <a:p>
            <a:pPr indent="-190500" lvl="0" marL="342900" rtl="0" algn="l">
              <a:spcBef>
                <a:spcPts val="480"/>
              </a:spcBef>
              <a:spcAft>
                <a:spcPts val="0"/>
              </a:spcAft>
              <a:buClr>
                <a:srgbClr val="7F7F7F"/>
              </a:buClr>
              <a:buSzPts val="2400"/>
              <a:buNone/>
            </a:pPr>
            <a:r>
              <a:t/>
            </a:r>
            <a:endParaRPr/>
          </a:p>
        </p:txBody>
      </p:sp>
      <p:pic>
        <p:nvPicPr>
          <p:cNvPr descr="C:\Users\muslehi\Desktop\من اللاشيء الى كل شيء ^_^\الجامعة\جامعة بيرزيت\الفصل الثاني 2019-2020\كيمياء الدواء 2- Medicinal Chemistry 2\HomeWork\2\Bumetanide-Autism.jpg" id="156" name="Google Shape;156;p23"/>
          <p:cNvPicPr preferRelativeResize="0"/>
          <p:nvPr/>
        </p:nvPicPr>
        <p:blipFill rotWithShape="1">
          <a:blip r:embed="rId3">
            <a:alphaModFix/>
          </a:blip>
          <a:srcRect b="0" l="0" r="0" t="0"/>
          <a:stretch/>
        </p:blipFill>
        <p:spPr>
          <a:xfrm>
            <a:off x="2931598" y="4149077"/>
            <a:ext cx="2795265" cy="257477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500"/>
                                        <p:tgtEl>
                                          <p:spTgt spid="1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0" st="0"/>
                                            </p:txEl>
                                          </p:spTgt>
                                        </p:tgtEl>
                                        <p:attrNameLst>
                                          <p:attrName>style.visibility</p:attrName>
                                        </p:attrNameLst>
                                      </p:cBhvr>
                                      <p:to>
                                        <p:strVal val="visible"/>
                                      </p:to>
                                    </p:set>
                                    <p:animEffect filter="fade" transition="in">
                                      <p:cBhvr>
                                        <p:cTn dur="500"/>
                                        <p:tgtEl>
                                          <p:spTgt spid="15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1" st="1"/>
                                            </p:txEl>
                                          </p:spTgt>
                                        </p:tgtEl>
                                        <p:attrNameLst>
                                          <p:attrName>style.visibility</p:attrName>
                                        </p:attrNameLst>
                                      </p:cBhvr>
                                      <p:to>
                                        <p:strVal val="visible"/>
                                      </p:to>
                                    </p:set>
                                    <p:animEffect filter="fade" transition="in">
                                      <p:cBhvr>
                                        <p:cTn dur="500"/>
                                        <p:tgtEl>
                                          <p:spTgt spid="15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500"/>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4"/>
          <p:cNvSpPr txBox="1"/>
          <p:nvPr>
            <p:ph type="title"/>
          </p:nvPr>
        </p:nvSpPr>
        <p:spPr>
          <a:xfrm>
            <a:off x="467544" y="836712"/>
            <a:ext cx="8229600" cy="1600200"/>
          </a:xfrm>
          <a:prstGeom prst="rect">
            <a:avLst/>
          </a:prstGeom>
          <a:noFill/>
          <a:ln>
            <a:noFill/>
          </a:ln>
        </p:spPr>
        <p:txBody>
          <a:bodyPr anchorCtr="0" anchor="b" bIns="45700" lIns="91425" spcFirstLastPara="1" rIns="91425" wrap="square" tIns="45700">
            <a:noAutofit/>
          </a:bodyPr>
          <a:lstStyle/>
          <a:p>
            <a:pPr indent="0" lvl="0" marL="0" rtl="0" algn="just">
              <a:lnSpc>
                <a:spcPct val="107407"/>
              </a:lnSpc>
              <a:spcBef>
                <a:spcPts val="0"/>
              </a:spcBef>
              <a:spcAft>
                <a:spcPts val="0"/>
              </a:spcAft>
              <a:buClr>
                <a:schemeClr val="dk2"/>
              </a:buClr>
              <a:buSzPts val="5400"/>
              <a:buFont typeface="Cambria"/>
              <a:buNone/>
            </a:pPr>
            <a:br>
              <a:rPr lang="en-GB"/>
            </a:br>
            <a:br>
              <a:rPr lang="en-GB"/>
            </a:br>
            <a:r>
              <a:rPr lang="en-GB"/>
              <a:t>Ethacrynic-Acid</a:t>
            </a:r>
            <a:br>
              <a:rPr lang="en-GB"/>
            </a:br>
            <a:r>
              <a:rPr lang="en-GB" sz="1800"/>
              <a:t>C</a:t>
            </a:r>
            <a:r>
              <a:rPr baseline="-25000" lang="en-GB" sz="1800"/>
              <a:t>13</a:t>
            </a:r>
            <a:r>
              <a:rPr lang="en-GB" sz="1800"/>
              <a:t>H</a:t>
            </a:r>
            <a:r>
              <a:rPr baseline="-25000" lang="en-GB" sz="1800"/>
              <a:t>12</a:t>
            </a:r>
            <a:r>
              <a:rPr lang="en-GB" sz="1800"/>
              <a:t>Cl</a:t>
            </a:r>
            <a:r>
              <a:rPr baseline="-25000" lang="en-GB" sz="1800"/>
              <a:t>2</a:t>
            </a:r>
            <a:r>
              <a:rPr lang="en-GB" sz="1800"/>
              <a:t>O</a:t>
            </a:r>
            <a:r>
              <a:rPr baseline="-25000" lang="en-GB" sz="1800"/>
              <a:t>4</a:t>
            </a:r>
            <a:br>
              <a:rPr lang="en-GB"/>
            </a:br>
            <a:endParaRPr/>
          </a:p>
        </p:txBody>
      </p:sp>
      <p:sp>
        <p:nvSpPr>
          <p:cNvPr id="162" name="Google Shape;162;p24"/>
          <p:cNvSpPr txBox="1"/>
          <p:nvPr>
            <p:ph idx="1" type="body"/>
          </p:nvPr>
        </p:nvSpPr>
        <p:spPr>
          <a:xfrm>
            <a:off x="467544" y="1772816"/>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About:-</a:t>
            </a:r>
            <a:br>
              <a:rPr lang="en-GB">
                <a:solidFill>
                  <a:schemeClr val="dk1"/>
                </a:solidFill>
              </a:rPr>
            </a:br>
            <a:r>
              <a:rPr lang="en-GB">
                <a:solidFill>
                  <a:schemeClr val="dk1"/>
                </a:solidFill>
              </a:rPr>
              <a:t>1- Shows greater side effects than other loop diuretics</a:t>
            </a:r>
            <a:br>
              <a:rPr lang="en-GB">
                <a:solidFill>
                  <a:schemeClr val="dk1"/>
                </a:solidFill>
              </a:rPr>
            </a:br>
            <a:br>
              <a:rPr lang="en-GB">
                <a:solidFill>
                  <a:schemeClr val="dk1"/>
                </a:solidFill>
              </a:rPr>
            </a:br>
            <a:r>
              <a:rPr lang="en-GB">
                <a:solidFill>
                  <a:schemeClr val="dk1"/>
                </a:solidFill>
              </a:rPr>
              <a:t>2- Injectable and Oral</a:t>
            </a:r>
            <a:br>
              <a:rPr lang="en-GB">
                <a:solidFill>
                  <a:schemeClr val="dk1"/>
                </a:solidFill>
              </a:rPr>
            </a:br>
            <a:br>
              <a:rPr lang="en-GB">
                <a:solidFill>
                  <a:schemeClr val="dk1"/>
                </a:solidFill>
              </a:rPr>
            </a:br>
            <a:r>
              <a:rPr lang="en-GB">
                <a:solidFill>
                  <a:schemeClr val="dk1"/>
                </a:solidFill>
              </a:rPr>
              <a:t>3- Category B -Pregnancy</a:t>
            </a:r>
            <a:endParaRPr/>
          </a:p>
        </p:txBody>
      </p:sp>
      <p:pic>
        <p:nvPicPr>
          <p:cNvPr descr="C:\Users\muslehi\Desktop\من اللاشيء الى كل شيء ^_^\الجامعة\جامعة بيرزيت\الفصل الثاني 2019-2020\كيمياء الدواء 2- Medicinal Chemistry 2\HomeWork\2\How-does-x-Works-02-26-1020x560.png" id="163" name="Google Shape;163;p24"/>
          <p:cNvPicPr preferRelativeResize="0"/>
          <p:nvPr/>
        </p:nvPicPr>
        <p:blipFill rotWithShape="1">
          <a:blip r:embed="rId3">
            <a:alphaModFix/>
          </a:blip>
          <a:srcRect b="0" l="0" r="0" t="0"/>
          <a:stretch/>
        </p:blipFill>
        <p:spPr>
          <a:xfrm>
            <a:off x="2699792" y="4288417"/>
            <a:ext cx="3888432" cy="2134825"/>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500"/>
                                        <p:tgtEl>
                                          <p:spTgt spid="1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Effect filter="fade" transition="in">
                                      <p:cBhvr>
                                        <p:cTn dur="500"/>
                                        <p:tgtEl>
                                          <p:spTgt spid="1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500"/>
                                        <p:tgtEl>
                                          <p:spTgt spid="1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5"/>
          <p:cNvSpPr txBox="1"/>
          <p:nvPr>
            <p:ph type="ctrTitle"/>
          </p:nvPr>
        </p:nvSpPr>
        <p:spPr>
          <a:xfrm>
            <a:off x="1187624" y="836712"/>
            <a:ext cx="6766520" cy="1035546"/>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8000"/>
              <a:buFont typeface="Cambria"/>
              <a:buNone/>
            </a:pPr>
            <a:r>
              <a:rPr lang="en-GB"/>
              <a:t>Miscellaneous</a:t>
            </a:r>
            <a:endParaRPr/>
          </a:p>
        </p:txBody>
      </p:sp>
      <p:sp>
        <p:nvSpPr>
          <p:cNvPr id="169" name="Google Shape;169;p25"/>
          <p:cNvSpPr txBox="1"/>
          <p:nvPr/>
        </p:nvSpPr>
        <p:spPr>
          <a:xfrm>
            <a:off x="1979712" y="2276872"/>
            <a:ext cx="5400600" cy="864095"/>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rgbClr val="595959"/>
              </a:buClr>
              <a:buSzPts val="3600"/>
              <a:buFont typeface="Cambria"/>
              <a:buNone/>
            </a:pPr>
            <a:r>
              <a:rPr b="0" i="0" lang="en-GB" sz="3600" u="none" cap="none" strike="noStrike">
                <a:solidFill>
                  <a:srgbClr val="595959"/>
                </a:solidFill>
                <a:latin typeface="Cambria"/>
                <a:ea typeface="Cambria"/>
                <a:cs typeface="Cambria"/>
                <a:sym typeface="Cambria"/>
              </a:rPr>
              <a:t>MOA &amp; Uses</a:t>
            </a:r>
            <a:endParaRPr b="0" i="0" sz="3600" u="none" cap="none" strike="noStrike">
              <a:solidFill>
                <a:srgbClr val="595959"/>
              </a:solidFill>
              <a:latin typeface="Cambria"/>
              <a:ea typeface="Cambria"/>
              <a:cs typeface="Cambria"/>
              <a:sym typeface="Cambria"/>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500"/>
                                        <p:tgtEl>
                                          <p:spTgt spid="1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500"/>
                                        <p:tgtEl>
                                          <p:spTgt spid="1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6"/>
          <p:cNvSpPr txBox="1"/>
          <p:nvPr>
            <p:ph type="title"/>
          </p:nvPr>
        </p:nvSpPr>
        <p:spPr>
          <a:xfrm>
            <a:off x="467544" y="836712"/>
            <a:ext cx="8229600" cy="1600200"/>
          </a:xfrm>
          <a:prstGeom prst="rect">
            <a:avLst/>
          </a:prstGeom>
          <a:noFill/>
          <a:ln>
            <a:noFill/>
          </a:ln>
        </p:spPr>
        <p:txBody>
          <a:bodyPr anchorCtr="0" anchor="b" bIns="45700" lIns="91425" spcFirstLastPara="1" rIns="91425" wrap="square" tIns="45700">
            <a:noAutofit/>
          </a:bodyPr>
          <a:lstStyle/>
          <a:p>
            <a:pPr indent="0" lvl="0" marL="0" rtl="0" algn="just">
              <a:lnSpc>
                <a:spcPct val="107407"/>
              </a:lnSpc>
              <a:spcBef>
                <a:spcPts val="0"/>
              </a:spcBef>
              <a:spcAft>
                <a:spcPts val="0"/>
              </a:spcAft>
              <a:buClr>
                <a:schemeClr val="dk2"/>
              </a:buClr>
              <a:buSzPts val="5400"/>
              <a:buFont typeface="Cambria"/>
              <a:buNone/>
            </a:pPr>
            <a:br>
              <a:rPr lang="en-GB"/>
            </a:br>
            <a:br>
              <a:rPr lang="en-GB"/>
            </a:br>
            <a:r>
              <a:rPr lang="en-GB"/>
              <a:t>Indapamide</a:t>
            </a:r>
            <a:br>
              <a:rPr lang="en-GB"/>
            </a:br>
            <a:r>
              <a:rPr lang="en-GB" sz="1800"/>
              <a:t>C</a:t>
            </a:r>
            <a:r>
              <a:rPr baseline="-25000" lang="en-GB" sz="1800"/>
              <a:t>16</a:t>
            </a:r>
            <a:r>
              <a:rPr lang="en-GB" sz="1800"/>
              <a:t>H</a:t>
            </a:r>
            <a:r>
              <a:rPr baseline="-25000" lang="en-GB" sz="1800"/>
              <a:t>16</a:t>
            </a:r>
            <a:r>
              <a:rPr lang="en-GB" sz="1800"/>
              <a:t>ClN</a:t>
            </a:r>
            <a:r>
              <a:rPr baseline="-25000" lang="en-GB" sz="1800"/>
              <a:t>3</a:t>
            </a:r>
            <a:r>
              <a:rPr lang="en-GB" sz="1800"/>
              <a:t>O</a:t>
            </a:r>
            <a:r>
              <a:rPr baseline="-25000" lang="en-GB" sz="1800"/>
              <a:t>3</a:t>
            </a:r>
            <a:r>
              <a:rPr lang="en-GB" sz="1800"/>
              <a:t>S</a:t>
            </a:r>
            <a:br>
              <a:rPr lang="en-GB"/>
            </a:br>
            <a:endParaRPr/>
          </a:p>
        </p:txBody>
      </p:sp>
      <p:sp>
        <p:nvSpPr>
          <p:cNvPr id="175" name="Google Shape;175;p26"/>
          <p:cNvSpPr txBox="1"/>
          <p:nvPr>
            <p:ph idx="1" type="body"/>
          </p:nvPr>
        </p:nvSpPr>
        <p:spPr>
          <a:xfrm>
            <a:off x="467544" y="1772816"/>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MOA:- </a:t>
            </a:r>
            <a:br>
              <a:rPr lang="en-GB">
                <a:solidFill>
                  <a:schemeClr val="dk1"/>
                </a:solidFill>
              </a:rPr>
            </a:br>
            <a:r>
              <a:rPr lang="en-GB">
                <a:solidFill>
                  <a:schemeClr val="dk1"/>
                </a:solidFill>
              </a:rPr>
              <a:t>It enhances Na, Cl, and Water excretion by intervening the transport of Na ion across tubular epithelium at Proximal Segment of distal Tuble</a:t>
            </a:r>
            <a:br>
              <a:rPr lang="en-GB">
                <a:solidFill>
                  <a:schemeClr val="dk1"/>
                </a:solidFill>
              </a:rPr>
            </a:br>
            <a:br>
              <a:rPr lang="en-GB">
                <a:solidFill>
                  <a:schemeClr val="dk1"/>
                </a:solidFill>
              </a:rPr>
            </a:br>
            <a:r>
              <a:rPr lang="en-GB">
                <a:solidFill>
                  <a:schemeClr val="dk1"/>
                </a:solidFill>
              </a:rPr>
              <a:t>Another Research said that it has two MOA one is Diuretic and another is Vascular action (Vasodilator)</a:t>
            </a:r>
            <a:r>
              <a:rPr lang="en-GB" sz="1600">
                <a:solidFill>
                  <a:schemeClr val="dk1"/>
                </a:solidFill>
              </a:rPr>
              <a:t> </a:t>
            </a:r>
            <a:br>
              <a:rPr lang="en-GB">
                <a:solidFill>
                  <a:schemeClr val="dk1"/>
                </a:solidFill>
              </a:rPr>
            </a:br>
            <a:endParaRPr>
              <a:solidFill>
                <a:schemeClr val="dk1"/>
              </a:solidFill>
            </a:endParaRPr>
          </a:p>
          <a:p>
            <a:pPr indent="-342900" lvl="0" marL="342900" rtl="0" algn="l">
              <a:spcBef>
                <a:spcPts val="480"/>
              </a:spcBef>
              <a:spcAft>
                <a:spcPts val="0"/>
              </a:spcAft>
              <a:buClr>
                <a:schemeClr val="dk1"/>
              </a:buClr>
              <a:buSzPts val="2400"/>
              <a:buChar char="•"/>
            </a:pPr>
            <a:r>
              <a:rPr b="1" lang="en-GB">
                <a:solidFill>
                  <a:schemeClr val="dk1"/>
                </a:solidFill>
              </a:rPr>
              <a:t>Uses:-</a:t>
            </a:r>
            <a:br>
              <a:rPr lang="en-GB">
                <a:solidFill>
                  <a:schemeClr val="dk1"/>
                </a:solidFill>
              </a:rPr>
            </a:br>
            <a:r>
              <a:rPr lang="en-GB">
                <a:solidFill>
                  <a:schemeClr val="dk1"/>
                </a:solidFill>
              </a:rPr>
              <a:t>1- Hypertension</a:t>
            </a:r>
            <a:br>
              <a:rPr lang="en-GB">
                <a:solidFill>
                  <a:schemeClr val="dk1"/>
                </a:solidFill>
              </a:rPr>
            </a:br>
            <a:r>
              <a:rPr lang="en-GB">
                <a:solidFill>
                  <a:schemeClr val="dk1"/>
                </a:solidFill>
              </a:rPr>
              <a:t>2- Edema – Fluid Retention</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500"/>
                                        <p:tgtEl>
                                          <p:spTgt spid="1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xEl>
                                              <p:pRg end="0" st="0"/>
                                            </p:txEl>
                                          </p:spTgt>
                                        </p:tgtEl>
                                        <p:attrNameLst>
                                          <p:attrName>style.visibility</p:attrName>
                                        </p:attrNameLst>
                                      </p:cBhvr>
                                      <p:to>
                                        <p:strVal val="visible"/>
                                      </p:to>
                                    </p:set>
                                    <p:animEffect filter="fade" transition="in">
                                      <p:cBhvr>
                                        <p:cTn dur="500"/>
                                        <p:tgtEl>
                                          <p:spTgt spid="1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xEl>
                                              <p:pRg end="1" st="1"/>
                                            </p:txEl>
                                          </p:spTgt>
                                        </p:tgtEl>
                                        <p:attrNameLst>
                                          <p:attrName>style.visibility</p:attrName>
                                        </p:attrNameLst>
                                      </p:cBhvr>
                                      <p:to>
                                        <p:strVal val="visible"/>
                                      </p:to>
                                    </p:set>
                                    <p:animEffect filter="fade" transition="in">
                                      <p:cBhvr>
                                        <p:cTn dur="500"/>
                                        <p:tgtEl>
                                          <p:spTgt spid="175">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7"/>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Xipamide</a:t>
            </a:r>
            <a:br>
              <a:rPr lang="en-GB"/>
            </a:br>
            <a:r>
              <a:rPr lang="en-GB" sz="1800"/>
              <a:t>C</a:t>
            </a:r>
            <a:r>
              <a:rPr baseline="-25000" lang="en-GB" sz="1800"/>
              <a:t>15</a:t>
            </a:r>
            <a:r>
              <a:rPr lang="en-GB" sz="1800"/>
              <a:t>H</a:t>
            </a:r>
            <a:r>
              <a:rPr baseline="-25000" lang="en-GB" sz="1800"/>
              <a:t>15</a:t>
            </a:r>
            <a:r>
              <a:rPr lang="en-GB" sz="1800"/>
              <a:t>ClN</a:t>
            </a:r>
            <a:r>
              <a:rPr baseline="-25000" lang="en-GB" sz="1800"/>
              <a:t>2</a:t>
            </a:r>
            <a:r>
              <a:rPr lang="en-GB" sz="1800"/>
              <a:t>O</a:t>
            </a:r>
            <a:r>
              <a:rPr baseline="-25000" lang="en-GB" sz="1800"/>
              <a:t>4</a:t>
            </a:r>
            <a:r>
              <a:rPr lang="en-GB" sz="1800"/>
              <a:t>S</a:t>
            </a:r>
            <a:endParaRPr sz="1800"/>
          </a:p>
        </p:txBody>
      </p:sp>
      <p:sp>
        <p:nvSpPr>
          <p:cNvPr id="181" name="Google Shape;181;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2400"/>
              <a:buChar char="•"/>
            </a:pPr>
            <a:r>
              <a:rPr b="1" lang="en-GB">
                <a:solidFill>
                  <a:schemeClr val="dk1"/>
                </a:solidFill>
              </a:rPr>
              <a:t>MOA:-</a:t>
            </a:r>
            <a:br>
              <a:rPr lang="en-GB">
                <a:solidFill>
                  <a:schemeClr val="dk1"/>
                </a:solidFill>
              </a:rPr>
            </a:br>
            <a:r>
              <a:rPr lang="en-GB">
                <a:solidFill>
                  <a:schemeClr val="dk1"/>
                </a:solidFill>
              </a:rPr>
              <a:t>It is Sulphonamide Based Diuretic, so it acts on the Distal Convoluted Tubules to reduce Na Reabsorption, so Increase Osmolality of the lumen, so reduce Water Reabsorbed by Collecting Ducts, and this in turn increase Urinary Output</a:t>
            </a:r>
            <a:br>
              <a:rPr lang="en-GB">
                <a:solidFill>
                  <a:schemeClr val="dk1"/>
                </a:solidFill>
              </a:rPr>
            </a:br>
            <a:br>
              <a:rPr lang="en-GB">
                <a:solidFill>
                  <a:schemeClr val="dk1"/>
                </a:solidFill>
              </a:rPr>
            </a:br>
            <a:br>
              <a:rPr lang="en-GB">
                <a:solidFill>
                  <a:schemeClr val="dk1"/>
                </a:solidFill>
              </a:rPr>
            </a:br>
            <a:endParaRPr>
              <a:solidFill>
                <a:schemeClr val="dk1"/>
              </a:solidFill>
            </a:endParaRPr>
          </a:p>
          <a:p>
            <a:pPr indent="-342900" lvl="0" marL="342900" rtl="0" algn="l">
              <a:spcBef>
                <a:spcPts val="480"/>
              </a:spcBef>
              <a:spcAft>
                <a:spcPts val="0"/>
              </a:spcAft>
              <a:buClr>
                <a:schemeClr val="dk1"/>
              </a:buClr>
              <a:buSzPts val="2400"/>
              <a:buChar char="•"/>
            </a:pPr>
            <a:r>
              <a:rPr b="1" lang="en-GB">
                <a:solidFill>
                  <a:schemeClr val="dk1"/>
                </a:solidFill>
              </a:rPr>
              <a:t>Uses:-</a:t>
            </a:r>
            <a:br>
              <a:rPr lang="en-GB">
                <a:solidFill>
                  <a:schemeClr val="dk1"/>
                </a:solidFill>
              </a:rPr>
            </a:br>
            <a:r>
              <a:rPr lang="en-GB">
                <a:solidFill>
                  <a:schemeClr val="dk1"/>
                </a:solidFill>
              </a:rPr>
              <a:t>1- Edema (Cardiac, Renal, Hepatic, Lympho)</a:t>
            </a:r>
            <a:br>
              <a:rPr lang="en-GB">
                <a:solidFill>
                  <a:schemeClr val="dk1"/>
                </a:solidFill>
              </a:rPr>
            </a:br>
            <a:r>
              <a:rPr lang="en-GB">
                <a:solidFill>
                  <a:schemeClr val="dk1"/>
                </a:solidFill>
              </a:rPr>
              <a:t>2- Hypertension</a:t>
            </a:r>
            <a:br>
              <a:rPr lang="en-GB">
                <a:solidFill>
                  <a:schemeClr val="dk1"/>
                </a:solidFill>
              </a:rPr>
            </a:b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500"/>
                                        <p:tgtEl>
                                          <p:spTgt spid="1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0" st="0"/>
                                            </p:txEl>
                                          </p:spTgt>
                                        </p:tgtEl>
                                        <p:attrNameLst>
                                          <p:attrName>style.visibility</p:attrName>
                                        </p:attrNameLst>
                                      </p:cBhvr>
                                      <p:to>
                                        <p:strVal val="visible"/>
                                      </p:to>
                                    </p:set>
                                    <p:animEffect filter="fade" transition="in">
                                      <p:cBhvr>
                                        <p:cTn dur="500"/>
                                        <p:tgtEl>
                                          <p:spTgt spid="1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1" st="1"/>
                                            </p:txEl>
                                          </p:spTgt>
                                        </p:tgtEl>
                                        <p:attrNameLst>
                                          <p:attrName>style.visibility</p:attrName>
                                        </p:attrNameLst>
                                      </p:cBhvr>
                                      <p:to>
                                        <p:strVal val="visible"/>
                                      </p:to>
                                    </p:set>
                                    <p:animEffect filter="fade" transition="in">
                                      <p:cBhvr>
                                        <p:cTn dur="500"/>
                                        <p:tgtEl>
                                          <p:spTgt spid="18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8"/>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Clopamide</a:t>
            </a:r>
            <a:br>
              <a:rPr lang="en-GB"/>
            </a:br>
            <a:r>
              <a:rPr lang="en-GB" sz="1800"/>
              <a:t>C</a:t>
            </a:r>
            <a:r>
              <a:rPr baseline="-25000" lang="en-GB" sz="1800"/>
              <a:t>14</a:t>
            </a:r>
            <a:r>
              <a:rPr lang="en-GB" sz="1800"/>
              <a:t>H</a:t>
            </a:r>
            <a:r>
              <a:rPr baseline="-25000" lang="en-GB" sz="1800"/>
              <a:t>20</a:t>
            </a:r>
            <a:r>
              <a:rPr lang="en-GB" sz="1800"/>
              <a:t>ClN</a:t>
            </a:r>
            <a:r>
              <a:rPr baseline="-25000" lang="en-GB" sz="1800"/>
              <a:t>3</a:t>
            </a:r>
            <a:r>
              <a:rPr lang="en-GB" sz="1800"/>
              <a:t>O</a:t>
            </a:r>
            <a:r>
              <a:rPr baseline="-25000" lang="en-GB" sz="1800"/>
              <a:t>3</a:t>
            </a:r>
            <a:r>
              <a:rPr lang="en-GB" sz="1800"/>
              <a:t>S</a:t>
            </a:r>
            <a:endParaRPr sz="1800"/>
          </a:p>
        </p:txBody>
      </p:sp>
      <p:sp>
        <p:nvSpPr>
          <p:cNvPr id="187" name="Google Shape;187;p28"/>
          <p:cNvSpPr txBox="1"/>
          <p:nvPr>
            <p:ph idx="1" type="body"/>
          </p:nvPr>
        </p:nvSpPr>
        <p:spPr>
          <a:xfrm>
            <a:off x="323528" y="1600200"/>
            <a:ext cx="8496944" cy="4525963"/>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spcBef>
                <a:spcPts val="0"/>
              </a:spcBef>
              <a:spcAft>
                <a:spcPts val="0"/>
              </a:spcAft>
              <a:buClr>
                <a:schemeClr val="dk1"/>
              </a:buClr>
              <a:buSzPct val="100000"/>
              <a:buChar char="•"/>
            </a:pPr>
            <a:r>
              <a:rPr b="1" lang="en-GB">
                <a:solidFill>
                  <a:schemeClr val="dk1"/>
                </a:solidFill>
              </a:rPr>
              <a:t>MOA:-</a:t>
            </a:r>
            <a:br>
              <a:rPr lang="en-GB">
                <a:solidFill>
                  <a:schemeClr val="dk1"/>
                </a:solidFill>
              </a:rPr>
            </a:br>
            <a:r>
              <a:rPr lang="en-GB">
                <a:solidFill>
                  <a:schemeClr val="dk1"/>
                </a:solidFill>
              </a:rPr>
              <a:t>Is a Piperidine Based Diuretic, Work by increase the volume  in kidney, work at DCT (Distal Convoluted Tubule) then inhibit NaCl Cotransporter (NCC), it bids selectivity with chloride binding site and thus interferes with the Reabsorption of NaCl, thus excretion of Water with NaCl</a:t>
            </a:r>
            <a:br>
              <a:rPr lang="en-GB">
                <a:solidFill>
                  <a:schemeClr val="dk1"/>
                </a:solidFill>
              </a:rPr>
            </a:br>
            <a:br>
              <a:rPr lang="en-GB">
                <a:solidFill>
                  <a:schemeClr val="dk1"/>
                </a:solidFill>
              </a:rPr>
            </a:br>
            <a:r>
              <a:rPr b="1" lang="en-GB">
                <a:solidFill>
                  <a:schemeClr val="dk1"/>
                </a:solidFill>
              </a:rPr>
              <a:t>Notice:-</a:t>
            </a:r>
            <a:br>
              <a:rPr lang="en-GB">
                <a:solidFill>
                  <a:schemeClr val="dk1"/>
                </a:solidFill>
              </a:rPr>
            </a:br>
            <a:r>
              <a:rPr lang="en-GB">
                <a:solidFill>
                  <a:schemeClr val="dk1"/>
                </a:solidFill>
              </a:rPr>
              <a:t> Sodium-Chloride Symporter = Na-Cl Cotransporter (NCC)(NCCT)= Thiazide Sensitive Na-Cl Cotransporter (TSC)</a:t>
            </a:r>
            <a:br>
              <a:rPr lang="en-GB">
                <a:solidFill>
                  <a:schemeClr val="dk1"/>
                </a:solidFill>
              </a:rPr>
            </a:br>
            <a:r>
              <a:rPr lang="en-GB">
                <a:solidFill>
                  <a:schemeClr val="dk1"/>
                </a:solidFill>
              </a:rPr>
              <a:t>Its Function is to Reabsorb Na and Cl ions from Tubular Fluid to Distal Convoluted Tubule </a:t>
            </a:r>
            <a:br>
              <a:rPr lang="en-GB">
                <a:solidFill>
                  <a:schemeClr val="dk1"/>
                </a:solidFill>
              </a:rPr>
            </a:br>
            <a:br>
              <a:rPr lang="en-GB">
                <a:solidFill>
                  <a:schemeClr val="dk1"/>
                </a:solidFill>
              </a:rPr>
            </a:br>
            <a:endParaRPr>
              <a:solidFill>
                <a:schemeClr val="dk1"/>
              </a:solidFill>
            </a:endParaRPr>
          </a:p>
          <a:p>
            <a:pPr indent="-342900" lvl="0" marL="342900" rtl="0" algn="l">
              <a:spcBef>
                <a:spcPts val="408"/>
              </a:spcBef>
              <a:spcAft>
                <a:spcPts val="0"/>
              </a:spcAft>
              <a:buClr>
                <a:schemeClr val="dk1"/>
              </a:buClr>
              <a:buSzPct val="100000"/>
              <a:buChar char="•"/>
            </a:pPr>
            <a:r>
              <a:rPr b="1" lang="en-GB">
                <a:solidFill>
                  <a:schemeClr val="dk1"/>
                </a:solidFill>
              </a:rPr>
              <a:t>Uses:-</a:t>
            </a:r>
            <a:br>
              <a:rPr lang="en-GB">
                <a:solidFill>
                  <a:schemeClr val="dk1"/>
                </a:solidFill>
              </a:rPr>
            </a:br>
            <a:r>
              <a:rPr lang="en-GB">
                <a:solidFill>
                  <a:schemeClr val="dk1"/>
                </a:solidFill>
              </a:rPr>
              <a:t>1- Hypertension</a:t>
            </a:r>
            <a:br>
              <a:rPr lang="en-GB">
                <a:solidFill>
                  <a:schemeClr val="dk1"/>
                </a:solidFill>
              </a:rPr>
            </a:br>
            <a:r>
              <a:rPr lang="en-GB">
                <a:solidFill>
                  <a:schemeClr val="dk1"/>
                </a:solidFill>
              </a:rPr>
              <a:t>2- Edema</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500"/>
                                        <p:tgtEl>
                                          <p:spTgt spid="1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0" st="0"/>
                                            </p:txEl>
                                          </p:spTgt>
                                        </p:tgtEl>
                                        <p:attrNameLst>
                                          <p:attrName>style.visibility</p:attrName>
                                        </p:attrNameLst>
                                      </p:cBhvr>
                                      <p:to>
                                        <p:strVal val="visible"/>
                                      </p:to>
                                    </p:set>
                                    <p:animEffect filter="fade" transition="in">
                                      <p:cBhvr>
                                        <p:cTn dur="500"/>
                                        <p:tgtEl>
                                          <p:spTgt spid="1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1" st="1"/>
                                            </p:txEl>
                                          </p:spTgt>
                                        </p:tgtEl>
                                        <p:attrNameLst>
                                          <p:attrName>style.visibility</p:attrName>
                                        </p:attrNameLst>
                                      </p:cBhvr>
                                      <p:to>
                                        <p:strVal val="visible"/>
                                      </p:to>
                                    </p:set>
                                    <p:animEffect filter="fade" transition="in">
                                      <p:cBhvr>
                                        <p:cTn dur="500"/>
                                        <p:tgtEl>
                                          <p:spTgt spid="18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9"/>
          <p:cNvSpPr txBox="1"/>
          <p:nvPr>
            <p:ph type="title"/>
          </p:nvPr>
        </p:nvSpPr>
        <p:spPr>
          <a:xfrm>
            <a:off x="395536" y="548680"/>
            <a:ext cx="8229600" cy="907504"/>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Quinethazone</a:t>
            </a:r>
            <a:br>
              <a:rPr lang="en-GB"/>
            </a:br>
            <a:r>
              <a:rPr lang="en-GB" sz="1800"/>
              <a:t>C</a:t>
            </a:r>
            <a:r>
              <a:rPr baseline="-25000" lang="en-GB" sz="1800"/>
              <a:t>10</a:t>
            </a:r>
            <a:r>
              <a:rPr lang="en-GB" sz="1800"/>
              <a:t>H</a:t>
            </a:r>
            <a:r>
              <a:rPr baseline="-25000" lang="en-GB" sz="1800"/>
              <a:t>12</a:t>
            </a:r>
            <a:r>
              <a:rPr lang="en-GB" sz="1800"/>
              <a:t>ClN</a:t>
            </a:r>
            <a:r>
              <a:rPr baseline="-25000" lang="en-GB" sz="1800"/>
              <a:t>3</a:t>
            </a:r>
            <a:r>
              <a:rPr lang="en-GB" sz="1800"/>
              <a:t>O</a:t>
            </a:r>
            <a:r>
              <a:rPr baseline="-25000" lang="en-GB" sz="1800"/>
              <a:t>3</a:t>
            </a:r>
            <a:r>
              <a:rPr lang="en-GB" sz="1800"/>
              <a:t>S</a:t>
            </a:r>
            <a:endParaRPr sz="1000"/>
          </a:p>
        </p:txBody>
      </p:sp>
      <p:sp>
        <p:nvSpPr>
          <p:cNvPr id="193" name="Google Shape;193;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chemeClr val="dk1"/>
              </a:buClr>
              <a:buSzPct val="100000"/>
              <a:buChar char="•"/>
            </a:pPr>
            <a:r>
              <a:rPr b="1" lang="en-GB">
                <a:solidFill>
                  <a:schemeClr val="dk1"/>
                </a:solidFill>
              </a:rPr>
              <a:t>MOA:-</a:t>
            </a:r>
            <a:br>
              <a:rPr lang="en-GB">
                <a:solidFill>
                  <a:schemeClr val="dk1"/>
                </a:solidFill>
              </a:rPr>
            </a:br>
            <a:r>
              <a:rPr lang="en-GB">
                <a:solidFill>
                  <a:schemeClr val="dk1"/>
                </a:solidFill>
              </a:rPr>
              <a:t>Its inhibits Chloride Reabsorption at the start of Distal Tubule by the NaCl Contransporter, and this in turn increase the excretion of Na, Cl, and Water. Also it Inhibit Na Transport across Renal Tubular Epithelium, and this in turn increase K excretion by Na-K Exchange Mechanism. </a:t>
            </a:r>
            <a:br>
              <a:rPr lang="en-GB">
                <a:solidFill>
                  <a:schemeClr val="dk1"/>
                </a:solidFill>
              </a:rPr>
            </a:br>
            <a:br>
              <a:rPr lang="en-GB">
                <a:solidFill>
                  <a:schemeClr val="dk1"/>
                </a:solidFill>
              </a:rPr>
            </a:br>
            <a:br>
              <a:rPr lang="en-GB">
                <a:solidFill>
                  <a:schemeClr val="dk1"/>
                </a:solidFill>
              </a:rPr>
            </a:br>
            <a:endParaRPr>
              <a:solidFill>
                <a:schemeClr val="dk1"/>
              </a:solidFill>
            </a:endParaRPr>
          </a:p>
          <a:p>
            <a:pPr indent="-342900" lvl="0" marL="342900" rtl="0" algn="l">
              <a:spcBef>
                <a:spcPts val="444"/>
              </a:spcBef>
              <a:spcAft>
                <a:spcPts val="0"/>
              </a:spcAft>
              <a:buClr>
                <a:schemeClr val="dk1"/>
              </a:buClr>
              <a:buSzPct val="100000"/>
              <a:buChar char="•"/>
            </a:pPr>
            <a:r>
              <a:rPr b="1" lang="en-GB">
                <a:solidFill>
                  <a:schemeClr val="dk1"/>
                </a:solidFill>
              </a:rPr>
              <a:t>Uses:-</a:t>
            </a:r>
            <a:br>
              <a:rPr lang="en-GB">
                <a:solidFill>
                  <a:schemeClr val="dk1"/>
                </a:solidFill>
              </a:rPr>
            </a:br>
            <a:r>
              <a:rPr lang="en-GB">
                <a:solidFill>
                  <a:schemeClr val="dk1"/>
                </a:solidFill>
              </a:rPr>
              <a:t>1- Hypertension</a:t>
            </a:r>
            <a:endParaRPr/>
          </a:p>
          <a:p>
            <a:pPr indent="0" lvl="0" marL="0" rtl="0" algn="l">
              <a:spcBef>
                <a:spcPts val="444"/>
              </a:spcBef>
              <a:spcAft>
                <a:spcPts val="0"/>
              </a:spcAft>
              <a:buClr>
                <a:schemeClr val="dk1"/>
              </a:buClr>
              <a:buSzPct val="100000"/>
              <a:buNone/>
            </a:pPr>
            <a:r>
              <a:rPr lang="en-GB">
                <a:solidFill>
                  <a:schemeClr val="dk1"/>
                </a:solidFill>
              </a:rPr>
              <a:t>    </a:t>
            </a:r>
            <a:endParaRPr/>
          </a:p>
          <a:p>
            <a:pPr indent="0" lvl="0" marL="0" rtl="0" algn="l">
              <a:spcBef>
                <a:spcPts val="444"/>
              </a:spcBef>
              <a:spcAft>
                <a:spcPts val="0"/>
              </a:spcAft>
              <a:buClr>
                <a:schemeClr val="dk1"/>
              </a:buClr>
              <a:buSzPct val="100000"/>
              <a:buNone/>
            </a:pPr>
            <a:r>
              <a:rPr lang="en-GB">
                <a:solidFill>
                  <a:schemeClr val="dk1"/>
                </a:solidFill>
              </a:rPr>
              <a:t>  </a:t>
            </a:r>
            <a:endParaRPr/>
          </a:p>
          <a:p>
            <a:pPr indent="-201930" lvl="0" marL="342900" rtl="0" algn="l">
              <a:spcBef>
                <a:spcPts val="444"/>
              </a:spcBef>
              <a:spcAft>
                <a:spcPts val="0"/>
              </a:spcAft>
              <a:buClr>
                <a:srgbClr val="7F7F7F"/>
              </a:buClr>
              <a:buSzPct val="100000"/>
              <a:buNone/>
            </a:pPr>
            <a:r>
              <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0" st="0"/>
                                            </p:txEl>
                                          </p:spTgt>
                                        </p:tgtEl>
                                        <p:attrNameLst>
                                          <p:attrName>style.visibility</p:attrName>
                                        </p:attrNameLst>
                                      </p:cBhvr>
                                      <p:to>
                                        <p:strVal val="visible"/>
                                      </p:to>
                                    </p:set>
                                    <p:animEffect filter="fade" transition="in">
                                      <p:cBhvr>
                                        <p:cTn dur="500"/>
                                        <p:tgtEl>
                                          <p:spTgt spid="19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1" st="1"/>
                                            </p:txEl>
                                          </p:spTgt>
                                        </p:tgtEl>
                                        <p:attrNameLst>
                                          <p:attrName>style.visibility</p:attrName>
                                        </p:attrNameLst>
                                      </p:cBhvr>
                                      <p:to>
                                        <p:strVal val="visible"/>
                                      </p:to>
                                    </p:set>
                                    <p:animEffect filter="fade" transition="in">
                                      <p:cBhvr>
                                        <p:cTn dur="500"/>
                                        <p:tgtEl>
                                          <p:spTgt spid="19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2" st="2"/>
                                            </p:txEl>
                                          </p:spTgt>
                                        </p:tgtEl>
                                        <p:attrNameLst>
                                          <p:attrName>style.visibility</p:attrName>
                                        </p:attrNameLst>
                                      </p:cBhvr>
                                      <p:to>
                                        <p:strVal val="visible"/>
                                      </p:to>
                                    </p:set>
                                    <p:animEffect filter="fade" transition="in">
                                      <p:cBhvr>
                                        <p:cTn dur="500"/>
                                        <p:tgtEl>
                                          <p:spTgt spid="19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3" st="3"/>
                                            </p:txEl>
                                          </p:spTgt>
                                        </p:tgtEl>
                                        <p:attrNameLst>
                                          <p:attrName>style.visibility</p:attrName>
                                        </p:attrNameLst>
                                      </p:cBhvr>
                                      <p:to>
                                        <p:strVal val="visible"/>
                                      </p:to>
                                    </p:set>
                                    <p:animEffect filter="fade" transition="in">
                                      <p:cBhvr>
                                        <p:cTn dur="500"/>
                                        <p:tgtEl>
                                          <p:spTgt spid="19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4" st="4"/>
                                            </p:txEl>
                                          </p:spTgt>
                                        </p:tgtEl>
                                        <p:attrNameLst>
                                          <p:attrName>style.visibility</p:attrName>
                                        </p:attrNameLst>
                                      </p:cBhvr>
                                      <p:to>
                                        <p:strVal val="visible"/>
                                      </p:to>
                                    </p:set>
                                    <p:animEffect filter="fade" transition="in">
                                      <p:cBhvr>
                                        <p:cTn dur="500"/>
                                        <p:tgtEl>
                                          <p:spTgt spid="19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0"/>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Metolazone</a:t>
            </a:r>
            <a:br>
              <a:rPr lang="en-GB"/>
            </a:br>
            <a:r>
              <a:rPr lang="en-GB" sz="1800"/>
              <a:t>C</a:t>
            </a:r>
            <a:r>
              <a:rPr baseline="-25000" lang="en-GB" sz="1800"/>
              <a:t>16</a:t>
            </a:r>
            <a:r>
              <a:rPr lang="en-GB" sz="1800"/>
              <a:t>H</a:t>
            </a:r>
            <a:r>
              <a:rPr baseline="-25000" lang="en-GB" sz="1800"/>
              <a:t>16</a:t>
            </a:r>
            <a:r>
              <a:rPr lang="en-GB" sz="1800"/>
              <a:t>ClN</a:t>
            </a:r>
            <a:r>
              <a:rPr baseline="-25000" lang="en-GB" sz="1800"/>
              <a:t>3</a:t>
            </a:r>
            <a:r>
              <a:rPr lang="en-GB" sz="1800"/>
              <a:t>O</a:t>
            </a:r>
            <a:r>
              <a:rPr baseline="-25000" lang="en-GB" sz="1800"/>
              <a:t>3</a:t>
            </a:r>
            <a:r>
              <a:rPr lang="en-GB" sz="1800"/>
              <a:t>S</a:t>
            </a:r>
            <a:endParaRPr/>
          </a:p>
        </p:txBody>
      </p:sp>
      <p:sp>
        <p:nvSpPr>
          <p:cNvPr id="199" name="Google Shape;199;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MOA:-</a:t>
            </a:r>
            <a:br>
              <a:rPr lang="en-GB">
                <a:solidFill>
                  <a:schemeClr val="dk1"/>
                </a:solidFill>
              </a:rPr>
            </a:br>
            <a:r>
              <a:rPr lang="en-GB">
                <a:solidFill>
                  <a:schemeClr val="dk1"/>
                </a:solidFill>
              </a:rPr>
              <a:t>Causes the Kidneys to Reduce the Amount of Water and Salt (Na, K, and H ions) by Increase the amount of Urine. It inhibits Reabsorption of Na in Distal Tubules.</a:t>
            </a:r>
            <a:br>
              <a:rPr lang="en-GB">
                <a:solidFill>
                  <a:schemeClr val="dk1"/>
                </a:solidFill>
              </a:rPr>
            </a:br>
            <a:br>
              <a:rPr lang="en-GB">
                <a:solidFill>
                  <a:schemeClr val="dk1"/>
                </a:solidFill>
              </a:rPr>
            </a:br>
            <a:endParaRPr>
              <a:solidFill>
                <a:schemeClr val="dk1"/>
              </a:solidFill>
            </a:endParaRPr>
          </a:p>
          <a:p>
            <a:pPr indent="-342900" lvl="0" marL="342900" rtl="0" algn="l">
              <a:spcBef>
                <a:spcPts val="480"/>
              </a:spcBef>
              <a:spcAft>
                <a:spcPts val="0"/>
              </a:spcAft>
              <a:buClr>
                <a:schemeClr val="dk1"/>
              </a:buClr>
              <a:buSzPts val="2400"/>
              <a:buChar char="•"/>
            </a:pPr>
            <a:r>
              <a:rPr b="1" lang="en-GB">
                <a:solidFill>
                  <a:schemeClr val="dk1"/>
                </a:solidFill>
              </a:rPr>
              <a:t>Uses:-</a:t>
            </a:r>
            <a:endParaRPr/>
          </a:p>
          <a:p>
            <a:pPr indent="0" lvl="0" marL="0" rtl="0" algn="l">
              <a:spcBef>
                <a:spcPts val="480"/>
              </a:spcBef>
              <a:spcAft>
                <a:spcPts val="0"/>
              </a:spcAft>
              <a:buClr>
                <a:schemeClr val="dk1"/>
              </a:buClr>
              <a:buSzPts val="2400"/>
              <a:buNone/>
            </a:pPr>
            <a:r>
              <a:rPr lang="en-GB">
                <a:solidFill>
                  <a:schemeClr val="dk1"/>
                </a:solidFill>
              </a:rPr>
              <a:t>   1- Edema (Reduce Swelling and Fluid Retention)</a:t>
            </a:r>
            <a:endParaRPr/>
          </a:p>
          <a:p>
            <a:pPr indent="0" lvl="0" marL="0" rtl="0" algn="l">
              <a:spcBef>
                <a:spcPts val="480"/>
              </a:spcBef>
              <a:spcAft>
                <a:spcPts val="0"/>
              </a:spcAft>
              <a:buClr>
                <a:schemeClr val="dk1"/>
              </a:buClr>
              <a:buSzPts val="2400"/>
              <a:buNone/>
            </a:pPr>
            <a:r>
              <a:rPr lang="en-GB">
                <a:solidFill>
                  <a:schemeClr val="dk1"/>
                </a:solidFill>
              </a:rPr>
              <a:t>   2- Hypertension</a:t>
            </a:r>
            <a:br>
              <a:rPr lang="en-GB">
                <a:solidFill>
                  <a:schemeClr val="dk1"/>
                </a:solidFill>
              </a:rPr>
            </a:br>
            <a:br>
              <a:rPr lang="en-GB">
                <a:solidFill>
                  <a:schemeClr val="dk1"/>
                </a:solidFill>
              </a:rPr>
            </a:br>
            <a:r>
              <a:rPr lang="en-GB">
                <a:solidFill>
                  <a:schemeClr val="dk1"/>
                </a:solidFill>
              </a:rPr>
              <a:t>5,10,15 mg </a:t>
            </a:r>
            <a:endParaRPr/>
          </a:p>
          <a:p>
            <a:pPr indent="0" lvl="0" marL="0" rtl="0" algn="l">
              <a:spcBef>
                <a:spcPts val="480"/>
              </a:spcBef>
              <a:spcAft>
                <a:spcPts val="0"/>
              </a:spcAft>
              <a:buClr>
                <a:srgbClr val="7F7F7F"/>
              </a:buClr>
              <a:buSzPts val="2400"/>
              <a:buNone/>
            </a:pPr>
            <a:r>
              <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500"/>
                                        <p:tgtEl>
                                          <p:spTgt spid="1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0" st="0"/>
                                            </p:txEl>
                                          </p:spTgt>
                                        </p:tgtEl>
                                        <p:attrNameLst>
                                          <p:attrName>style.visibility</p:attrName>
                                        </p:attrNameLst>
                                      </p:cBhvr>
                                      <p:to>
                                        <p:strVal val="visible"/>
                                      </p:to>
                                    </p:set>
                                    <p:animEffect filter="fade" transition="in">
                                      <p:cBhvr>
                                        <p:cTn dur="500"/>
                                        <p:tgtEl>
                                          <p:spTgt spid="19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1" st="1"/>
                                            </p:txEl>
                                          </p:spTgt>
                                        </p:tgtEl>
                                        <p:attrNameLst>
                                          <p:attrName>style.visibility</p:attrName>
                                        </p:attrNameLst>
                                      </p:cBhvr>
                                      <p:to>
                                        <p:strVal val="visible"/>
                                      </p:to>
                                    </p:set>
                                    <p:animEffect filter="fade" transition="in">
                                      <p:cBhvr>
                                        <p:cTn dur="500"/>
                                        <p:tgtEl>
                                          <p:spTgt spid="19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2" st="2"/>
                                            </p:txEl>
                                          </p:spTgt>
                                        </p:tgtEl>
                                        <p:attrNameLst>
                                          <p:attrName>style.visibility</p:attrName>
                                        </p:attrNameLst>
                                      </p:cBhvr>
                                      <p:to>
                                        <p:strVal val="visible"/>
                                      </p:to>
                                    </p:set>
                                    <p:animEffect filter="fade" transition="in">
                                      <p:cBhvr>
                                        <p:cTn dur="500"/>
                                        <p:tgtEl>
                                          <p:spTgt spid="19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3" st="3"/>
                                            </p:txEl>
                                          </p:spTgt>
                                        </p:tgtEl>
                                        <p:attrNameLst>
                                          <p:attrName>style.visibility</p:attrName>
                                        </p:attrNameLst>
                                      </p:cBhvr>
                                      <p:to>
                                        <p:strVal val="visible"/>
                                      </p:to>
                                    </p:set>
                                    <p:animEffect filter="fade" transition="in">
                                      <p:cBhvr>
                                        <p:cTn dur="500"/>
                                        <p:tgtEl>
                                          <p:spTgt spid="19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4" st="4"/>
                                            </p:txEl>
                                          </p:spTgt>
                                        </p:tgtEl>
                                        <p:attrNameLst>
                                          <p:attrName>style.visibility</p:attrName>
                                        </p:attrNameLst>
                                      </p:cBhvr>
                                      <p:to>
                                        <p:strVal val="visible"/>
                                      </p:to>
                                    </p:set>
                                    <p:animEffect filter="fade" transition="in">
                                      <p:cBhvr>
                                        <p:cTn dur="500"/>
                                        <p:tgtEl>
                                          <p:spTgt spid="19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1"/>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Chlorthalidone</a:t>
            </a:r>
            <a:br>
              <a:rPr lang="en-GB"/>
            </a:br>
            <a:r>
              <a:rPr lang="en-GB" sz="1800"/>
              <a:t>C</a:t>
            </a:r>
            <a:r>
              <a:rPr baseline="-25000" lang="en-GB" sz="1800"/>
              <a:t>14</a:t>
            </a:r>
            <a:r>
              <a:rPr lang="en-GB" sz="1800"/>
              <a:t>H</a:t>
            </a:r>
            <a:r>
              <a:rPr baseline="-25000" lang="en-GB" sz="1800"/>
              <a:t>11</a:t>
            </a:r>
            <a:r>
              <a:rPr lang="en-GB" sz="1800"/>
              <a:t>ClN</a:t>
            </a:r>
            <a:r>
              <a:rPr baseline="-25000" lang="en-GB" sz="1800"/>
              <a:t>2</a:t>
            </a:r>
            <a:r>
              <a:rPr lang="en-GB" sz="1800"/>
              <a:t>O</a:t>
            </a:r>
            <a:r>
              <a:rPr baseline="-25000" lang="en-GB" sz="1800"/>
              <a:t>4</a:t>
            </a:r>
            <a:r>
              <a:rPr lang="en-GB" sz="1800"/>
              <a:t>S</a:t>
            </a:r>
            <a:endParaRPr sz="1800"/>
          </a:p>
        </p:txBody>
      </p:sp>
      <p:sp>
        <p:nvSpPr>
          <p:cNvPr id="205" name="Google Shape;205;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chemeClr val="dk1"/>
              </a:buClr>
              <a:buSzPct val="100000"/>
              <a:buChar char="•"/>
            </a:pPr>
            <a:r>
              <a:rPr b="1" lang="en-GB">
                <a:solidFill>
                  <a:schemeClr val="dk1"/>
                </a:solidFill>
              </a:rPr>
              <a:t>MOA:-</a:t>
            </a:r>
            <a:br>
              <a:rPr lang="en-GB">
                <a:solidFill>
                  <a:schemeClr val="dk1"/>
                </a:solidFill>
              </a:rPr>
            </a:br>
            <a:r>
              <a:rPr lang="en-GB">
                <a:solidFill>
                  <a:schemeClr val="dk1"/>
                </a:solidFill>
              </a:rPr>
              <a:t>Prevent Reabsorption of Na and Cl by Inhibite the Na-Cl Symporter in loop of Henle (Ascending Limb), also it cause Osmotic Volume. </a:t>
            </a:r>
            <a:br>
              <a:rPr lang="en-GB">
                <a:solidFill>
                  <a:schemeClr val="dk1"/>
                </a:solidFill>
              </a:rPr>
            </a:br>
            <a:r>
              <a:rPr lang="en-GB">
                <a:solidFill>
                  <a:schemeClr val="dk1"/>
                </a:solidFill>
              </a:rPr>
              <a:t>Increase K by Na-K Exchange Machanism.</a:t>
            </a:r>
            <a:br>
              <a:rPr lang="en-GB">
                <a:solidFill>
                  <a:schemeClr val="dk1"/>
                </a:solidFill>
              </a:rPr>
            </a:br>
            <a:br>
              <a:rPr lang="en-GB">
                <a:solidFill>
                  <a:schemeClr val="dk1"/>
                </a:solidFill>
              </a:rPr>
            </a:br>
            <a:br>
              <a:rPr lang="en-GB">
                <a:solidFill>
                  <a:schemeClr val="dk1"/>
                </a:solidFill>
              </a:rPr>
            </a:br>
            <a:endParaRPr>
              <a:solidFill>
                <a:schemeClr val="dk1"/>
              </a:solidFill>
            </a:endParaRPr>
          </a:p>
          <a:p>
            <a:pPr indent="-342900" lvl="0" marL="342900" rtl="0" algn="l">
              <a:spcBef>
                <a:spcPts val="444"/>
              </a:spcBef>
              <a:spcAft>
                <a:spcPts val="0"/>
              </a:spcAft>
              <a:buClr>
                <a:schemeClr val="dk1"/>
              </a:buClr>
              <a:buSzPct val="100000"/>
              <a:buChar char="•"/>
            </a:pPr>
            <a:r>
              <a:rPr b="1" lang="en-GB">
                <a:solidFill>
                  <a:schemeClr val="dk1"/>
                </a:solidFill>
              </a:rPr>
              <a:t>Uses:-</a:t>
            </a:r>
            <a:endParaRPr/>
          </a:p>
          <a:p>
            <a:pPr indent="0" lvl="0" marL="0" rtl="0" algn="l">
              <a:spcBef>
                <a:spcPts val="444"/>
              </a:spcBef>
              <a:spcAft>
                <a:spcPts val="0"/>
              </a:spcAft>
              <a:buClr>
                <a:schemeClr val="dk1"/>
              </a:buClr>
              <a:buSzPct val="100000"/>
              <a:buNone/>
            </a:pPr>
            <a:r>
              <a:rPr b="1" lang="en-GB">
                <a:solidFill>
                  <a:schemeClr val="dk1"/>
                </a:solidFill>
              </a:rPr>
              <a:t>   </a:t>
            </a:r>
            <a:r>
              <a:rPr lang="en-GB">
                <a:solidFill>
                  <a:schemeClr val="dk1"/>
                </a:solidFill>
              </a:rPr>
              <a:t>  1- Hypertension</a:t>
            </a:r>
            <a:br>
              <a:rPr lang="en-GB">
                <a:solidFill>
                  <a:schemeClr val="dk1"/>
                </a:solidFill>
              </a:rPr>
            </a:br>
            <a:r>
              <a:rPr lang="en-GB">
                <a:solidFill>
                  <a:schemeClr val="dk1"/>
                </a:solidFill>
              </a:rPr>
              <a:t>     2- Decreasing Extra Salt and Water (Edema)</a:t>
            </a:r>
            <a:br>
              <a:rPr lang="en-GB">
                <a:solidFill>
                  <a:schemeClr val="dk1"/>
                </a:solidFill>
              </a:rPr>
            </a:br>
            <a:r>
              <a:rPr lang="en-GB">
                <a:solidFill>
                  <a:schemeClr val="dk1"/>
                </a:solidFill>
              </a:rPr>
              <a:t>     3- Kidney Stone Prevention (By Reduce Calcium in Body)</a:t>
            </a:r>
            <a:br>
              <a:rPr lang="en-GB">
                <a:solidFill>
                  <a:schemeClr val="dk1"/>
                </a:solidFill>
              </a:rPr>
            </a:br>
            <a:br>
              <a:rPr lang="en-GB">
                <a:solidFill>
                  <a:schemeClr val="dk1"/>
                </a:solidFill>
              </a:rPr>
            </a:br>
            <a:r>
              <a:rPr lang="en-GB">
                <a:solidFill>
                  <a:schemeClr val="dk1"/>
                </a:solidFill>
              </a:rPr>
              <a:t>15,25,50,100 mg</a:t>
            </a:r>
            <a:endParaRPr>
              <a:solidFill>
                <a:schemeClr val="dk1"/>
              </a:solidFill>
            </a:endParaRPr>
          </a:p>
          <a:p>
            <a:pPr indent="0" lvl="0" marL="0" rtl="0" algn="l">
              <a:spcBef>
                <a:spcPts val="444"/>
              </a:spcBef>
              <a:spcAft>
                <a:spcPts val="0"/>
              </a:spcAft>
              <a:buClr>
                <a:srgbClr val="7F7F7F"/>
              </a:buClr>
              <a:buSzPct val="100000"/>
              <a:buNone/>
            </a:pPr>
            <a:r>
              <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500"/>
                                        <p:tgtEl>
                                          <p:spTgt spid="2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0" st="0"/>
                                            </p:txEl>
                                          </p:spTgt>
                                        </p:tgtEl>
                                        <p:attrNameLst>
                                          <p:attrName>style.visibility</p:attrName>
                                        </p:attrNameLst>
                                      </p:cBhvr>
                                      <p:to>
                                        <p:strVal val="visible"/>
                                      </p:to>
                                    </p:set>
                                    <p:animEffect filter="fade" transition="in">
                                      <p:cBhvr>
                                        <p:cTn dur="500"/>
                                        <p:tgtEl>
                                          <p:spTgt spid="2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1" st="1"/>
                                            </p:txEl>
                                          </p:spTgt>
                                        </p:tgtEl>
                                        <p:attrNameLst>
                                          <p:attrName>style.visibility</p:attrName>
                                        </p:attrNameLst>
                                      </p:cBhvr>
                                      <p:to>
                                        <p:strVal val="visible"/>
                                      </p:to>
                                    </p:set>
                                    <p:animEffect filter="fade" transition="in">
                                      <p:cBhvr>
                                        <p:cTn dur="500"/>
                                        <p:tgtEl>
                                          <p:spTgt spid="20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2" st="2"/>
                                            </p:txEl>
                                          </p:spTgt>
                                        </p:tgtEl>
                                        <p:attrNameLst>
                                          <p:attrName>style.visibility</p:attrName>
                                        </p:attrNameLst>
                                      </p:cBhvr>
                                      <p:to>
                                        <p:strVal val="visible"/>
                                      </p:to>
                                    </p:set>
                                    <p:animEffect filter="fade" transition="in">
                                      <p:cBhvr>
                                        <p:cTn dur="500"/>
                                        <p:tgtEl>
                                          <p:spTgt spid="20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3" st="3"/>
                                            </p:txEl>
                                          </p:spTgt>
                                        </p:tgtEl>
                                        <p:attrNameLst>
                                          <p:attrName>style.visibility</p:attrName>
                                        </p:attrNameLst>
                                      </p:cBhvr>
                                      <p:to>
                                        <p:strVal val="visible"/>
                                      </p:to>
                                    </p:set>
                                    <p:animEffect filter="fade" transition="in">
                                      <p:cBhvr>
                                        <p:cTn dur="500"/>
                                        <p:tgtEl>
                                          <p:spTgt spid="20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ph type="ctrTitle"/>
          </p:nvPr>
        </p:nvSpPr>
        <p:spPr>
          <a:xfrm>
            <a:off x="2411760" y="188640"/>
            <a:ext cx="3913381" cy="603448"/>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2"/>
              </a:buClr>
              <a:buSzPts val="2400"/>
              <a:buFont typeface="Cambria"/>
              <a:buNone/>
            </a:pPr>
            <a:r>
              <a:rPr lang="en-GB" sz="2400"/>
              <a:t>Potassium sparing diuretics </a:t>
            </a:r>
            <a:endParaRPr sz="2400"/>
          </a:p>
        </p:txBody>
      </p:sp>
      <p:sp>
        <p:nvSpPr>
          <p:cNvPr id="96" name="Google Shape;96;p14"/>
          <p:cNvSpPr txBox="1"/>
          <p:nvPr>
            <p:ph idx="1" type="subTitle"/>
          </p:nvPr>
        </p:nvSpPr>
        <p:spPr>
          <a:xfrm>
            <a:off x="323528" y="1124744"/>
            <a:ext cx="7772400" cy="442437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GB" sz="2000">
                <a:solidFill>
                  <a:schemeClr val="dk1"/>
                </a:solidFill>
              </a:rPr>
              <a:t>- Potassium- sparing diuretics act in the collecting tubule to inhibit Na reabsorption </a:t>
            </a:r>
            <a:r>
              <a:rPr b="1" lang="en-GB" sz="2000">
                <a:solidFill>
                  <a:schemeClr val="dk1"/>
                </a:solidFill>
              </a:rPr>
              <a:t> </a:t>
            </a:r>
            <a:r>
              <a:rPr lang="en-GB" sz="2000">
                <a:solidFill>
                  <a:schemeClr val="dk1"/>
                </a:solidFill>
              </a:rPr>
              <a:t>and k excretion . </a:t>
            </a:r>
            <a:endParaRPr/>
          </a:p>
          <a:p>
            <a:pPr indent="0" lvl="0" marL="0" rtl="0" algn="l">
              <a:spcBef>
                <a:spcPts val="400"/>
              </a:spcBef>
              <a:spcAft>
                <a:spcPts val="0"/>
              </a:spcAft>
              <a:buClr>
                <a:srgbClr val="888888"/>
              </a:buClr>
              <a:buSzPts val="2000"/>
              <a:buNone/>
            </a:pPr>
            <a:r>
              <a:t/>
            </a:r>
            <a:endParaRPr sz="2000">
              <a:solidFill>
                <a:schemeClr val="dk1"/>
              </a:solidFill>
            </a:endParaRPr>
          </a:p>
          <a:p>
            <a:pPr indent="0" lvl="0" marL="0" rtl="0" algn="l">
              <a:spcBef>
                <a:spcPts val="400"/>
              </a:spcBef>
              <a:spcAft>
                <a:spcPts val="0"/>
              </a:spcAft>
              <a:buClr>
                <a:schemeClr val="dk1"/>
              </a:buClr>
              <a:buSzPts val="2000"/>
              <a:buNone/>
            </a:pPr>
            <a:r>
              <a:rPr b="1" lang="en-GB" sz="2000">
                <a:solidFill>
                  <a:schemeClr val="dk1"/>
                </a:solidFill>
              </a:rPr>
              <a:t>- The major uses of potassium sparing diuretics : </a:t>
            </a:r>
            <a:endParaRPr/>
          </a:p>
          <a:p>
            <a:pPr indent="0" lvl="0" marL="0" rtl="0" algn="l">
              <a:spcBef>
                <a:spcPts val="400"/>
              </a:spcBef>
              <a:spcAft>
                <a:spcPts val="0"/>
              </a:spcAft>
              <a:buClr>
                <a:schemeClr val="dk1"/>
              </a:buClr>
              <a:buSzPts val="2000"/>
              <a:buNone/>
            </a:pPr>
            <a:r>
              <a:rPr lang="en-GB" sz="2000">
                <a:solidFill>
                  <a:schemeClr val="dk1"/>
                </a:solidFill>
              </a:rPr>
              <a:t>1.Treatment of hypertension (usually in combination with thiazides). </a:t>
            </a:r>
            <a:endParaRPr/>
          </a:p>
          <a:p>
            <a:pPr indent="0" lvl="0" marL="0" rtl="0" algn="l">
              <a:spcBef>
                <a:spcPts val="400"/>
              </a:spcBef>
              <a:spcAft>
                <a:spcPts val="0"/>
              </a:spcAft>
              <a:buClr>
                <a:schemeClr val="dk1"/>
              </a:buClr>
              <a:buSzPts val="2000"/>
              <a:buNone/>
            </a:pPr>
            <a:r>
              <a:rPr lang="en-GB" sz="2000">
                <a:solidFill>
                  <a:schemeClr val="dk1"/>
                </a:solidFill>
              </a:rPr>
              <a:t>2.Used in heart failure. (aldosterone antagoinsts) . </a:t>
            </a:r>
            <a:endParaRPr/>
          </a:p>
          <a:p>
            <a:pPr indent="0" lvl="0" marL="0" rtl="0" algn="l">
              <a:spcBef>
                <a:spcPts val="400"/>
              </a:spcBef>
              <a:spcAft>
                <a:spcPts val="0"/>
              </a:spcAft>
              <a:buClr>
                <a:srgbClr val="888888"/>
              </a:buClr>
              <a:buSzPts val="2000"/>
              <a:buNone/>
            </a:pPr>
            <a:r>
              <a:t/>
            </a:r>
            <a:endParaRPr sz="2000">
              <a:solidFill>
                <a:schemeClr val="dk1"/>
              </a:solidFill>
            </a:endParaRPr>
          </a:p>
          <a:p>
            <a:pPr indent="0" lvl="0" marL="0" rtl="0" algn="l">
              <a:spcBef>
                <a:spcPts val="400"/>
              </a:spcBef>
              <a:spcAft>
                <a:spcPts val="0"/>
              </a:spcAft>
              <a:buClr>
                <a:schemeClr val="dk1"/>
              </a:buClr>
              <a:buSzPts val="2000"/>
              <a:buNone/>
            </a:pPr>
            <a:r>
              <a:rPr b="1" lang="en-GB" sz="2000">
                <a:solidFill>
                  <a:schemeClr val="dk1"/>
                </a:solidFill>
              </a:rPr>
              <a:t>This type of drugs should be avoided in patients with renal dysfunction   because of increasing the risk of hyperkalemia.  </a:t>
            </a:r>
            <a:endParaRPr/>
          </a:p>
          <a:p>
            <a:pPr indent="0" lvl="0" marL="0" rtl="0" algn="l">
              <a:spcBef>
                <a:spcPts val="400"/>
              </a:spcBef>
              <a:spcAft>
                <a:spcPts val="0"/>
              </a:spcAft>
              <a:buClr>
                <a:srgbClr val="888888"/>
              </a:buClr>
              <a:buSzPts val="2000"/>
              <a:buNone/>
            </a:pPr>
            <a:r>
              <a:t/>
            </a:r>
            <a:endParaRPr b="1" sz="2000"/>
          </a:p>
        </p:txBody>
      </p:sp>
      <p:pic>
        <p:nvPicPr>
          <p:cNvPr descr="potassium-sparing-diuretics-nursing-nclex.png" id="97" name="Google Shape;97;p14"/>
          <p:cNvPicPr preferRelativeResize="0"/>
          <p:nvPr/>
        </p:nvPicPr>
        <p:blipFill rotWithShape="1">
          <a:blip r:embed="rId3">
            <a:alphaModFix/>
          </a:blip>
          <a:srcRect b="0" l="0" r="0" t="0"/>
          <a:stretch/>
        </p:blipFill>
        <p:spPr>
          <a:xfrm>
            <a:off x="3630978" y="4293096"/>
            <a:ext cx="4572397" cy="236527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500"/>
                                        <p:tgtEl>
                                          <p:spTgt spid="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500"/>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500"/>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500"/>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500"/>
                                        <p:tgtEl>
                                          <p:spTgt spid="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4" st="4"/>
                                            </p:txEl>
                                          </p:spTgt>
                                        </p:tgtEl>
                                        <p:attrNameLst>
                                          <p:attrName>style.visibility</p:attrName>
                                        </p:attrNameLst>
                                      </p:cBhvr>
                                      <p:to>
                                        <p:strVal val="visible"/>
                                      </p:to>
                                    </p:set>
                                    <p:animEffect filter="fade" transition="in">
                                      <p:cBhvr>
                                        <p:cTn dur="500"/>
                                        <p:tgtEl>
                                          <p:spTgt spid="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5" st="5"/>
                                            </p:txEl>
                                          </p:spTgt>
                                        </p:tgtEl>
                                        <p:attrNameLst>
                                          <p:attrName>style.visibility</p:attrName>
                                        </p:attrNameLst>
                                      </p:cBhvr>
                                      <p:to>
                                        <p:strVal val="visible"/>
                                      </p:to>
                                    </p:set>
                                    <p:animEffect filter="fade" transition="in">
                                      <p:cBhvr>
                                        <p:cTn dur="500"/>
                                        <p:tgtEl>
                                          <p:spTgt spid="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6" st="6"/>
                                            </p:txEl>
                                          </p:spTgt>
                                        </p:tgtEl>
                                        <p:attrNameLst>
                                          <p:attrName>style.visibility</p:attrName>
                                        </p:attrNameLst>
                                      </p:cBhvr>
                                      <p:to>
                                        <p:strVal val="visible"/>
                                      </p:to>
                                    </p:set>
                                    <p:animEffect filter="fade" transition="in">
                                      <p:cBhvr>
                                        <p:cTn dur="500"/>
                                        <p:tgtEl>
                                          <p:spTgt spid="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7" st="7"/>
                                            </p:txEl>
                                          </p:spTgt>
                                        </p:tgtEl>
                                        <p:attrNameLst>
                                          <p:attrName>style.visibility</p:attrName>
                                        </p:attrNameLst>
                                      </p:cBhvr>
                                      <p:to>
                                        <p:strVal val="visible"/>
                                      </p:to>
                                    </p:set>
                                    <p:animEffect filter="fade" transition="in">
                                      <p:cBhvr>
                                        <p:cTn dur="500"/>
                                        <p:tgtEl>
                                          <p:spTgt spid="9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500"/>
                                        <p:tgtEl>
                                          <p:spTgt spid="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2"/>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Clorexolone</a:t>
            </a:r>
            <a:br>
              <a:rPr lang="en-GB"/>
            </a:br>
            <a:r>
              <a:rPr lang="en-GB" sz="1800"/>
              <a:t>C</a:t>
            </a:r>
            <a:r>
              <a:rPr baseline="-25000" lang="en-GB" sz="1800"/>
              <a:t>14</a:t>
            </a:r>
            <a:r>
              <a:rPr lang="en-GB" sz="1800"/>
              <a:t>H</a:t>
            </a:r>
            <a:r>
              <a:rPr baseline="-25000" lang="en-GB" sz="1800"/>
              <a:t>17</a:t>
            </a:r>
            <a:r>
              <a:rPr lang="en-GB" sz="1800"/>
              <a:t>ClN</a:t>
            </a:r>
            <a:r>
              <a:rPr baseline="-25000" lang="en-GB" sz="1800"/>
              <a:t>2</a:t>
            </a:r>
            <a:r>
              <a:rPr lang="en-GB" sz="1800"/>
              <a:t>O</a:t>
            </a:r>
            <a:r>
              <a:rPr baseline="-25000" lang="en-GB" sz="1800"/>
              <a:t>3</a:t>
            </a:r>
            <a:r>
              <a:rPr lang="en-GB" sz="1800"/>
              <a:t>S</a:t>
            </a:r>
            <a:endParaRPr sz="1800"/>
          </a:p>
        </p:txBody>
      </p:sp>
      <p:sp>
        <p:nvSpPr>
          <p:cNvPr id="211" name="Google Shape;211;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MOA:-</a:t>
            </a:r>
            <a:br>
              <a:rPr lang="en-GB">
                <a:solidFill>
                  <a:schemeClr val="dk1"/>
                </a:solidFill>
              </a:rPr>
            </a:br>
            <a:r>
              <a:rPr lang="en-GB">
                <a:solidFill>
                  <a:schemeClr val="dk1"/>
                </a:solidFill>
              </a:rPr>
              <a:t>Increase the volume of Urine, by Inhibiting Reabsorption of Na, and Cl ions in the Distal Convoluted Tubules and this mean Block Na-Cl Symporter  </a:t>
            </a:r>
            <a:br>
              <a:rPr lang="en-GB">
                <a:solidFill>
                  <a:schemeClr val="dk1"/>
                </a:solidFill>
              </a:rPr>
            </a:br>
            <a:br>
              <a:rPr lang="en-GB">
                <a:solidFill>
                  <a:schemeClr val="dk1"/>
                </a:solidFill>
              </a:rPr>
            </a:br>
            <a:br>
              <a:rPr lang="en-GB">
                <a:solidFill>
                  <a:schemeClr val="dk1"/>
                </a:solidFill>
              </a:rPr>
            </a:br>
            <a:endParaRPr>
              <a:solidFill>
                <a:schemeClr val="dk1"/>
              </a:solidFill>
            </a:endParaRPr>
          </a:p>
          <a:p>
            <a:pPr indent="-342900" lvl="0" marL="342900" rtl="0" algn="l">
              <a:spcBef>
                <a:spcPts val="480"/>
              </a:spcBef>
              <a:spcAft>
                <a:spcPts val="0"/>
              </a:spcAft>
              <a:buClr>
                <a:schemeClr val="dk1"/>
              </a:buClr>
              <a:buSzPts val="2400"/>
              <a:buChar char="•"/>
            </a:pPr>
            <a:r>
              <a:rPr b="1" lang="en-GB">
                <a:solidFill>
                  <a:schemeClr val="dk1"/>
                </a:solidFill>
              </a:rPr>
              <a:t>Uses:-</a:t>
            </a:r>
            <a:br>
              <a:rPr lang="en-GB">
                <a:solidFill>
                  <a:schemeClr val="dk1"/>
                </a:solidFill>
              </a:rPr>
            </a:br>
            <a:r>
              <a:rPr lang="en-GB">
                <a:solidFill>
                  <a:schemeClr val="dk1"/>
                </a:solidFill>
              </a:rPr>
              <a:t>1- Hypertention</a:t>
            </a:r>
            <a:br>
              <a:rPr lang="en-GB">
                <a:solidFill>
                  <a:schemeClr val="dk1"/>
                </a:solidFill>
              </a:rPr>
            </a:br>
            <a:r>
              <a:rPr lang="en-GB">
                <a:solidFill>
                  <a:schemeClr val="dk1"/>
                </a:solidFill>
              </a:rPr>
              <a:t>2- Edema</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50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0" st="0"/>
                                            </p:txEl>
                                          </p:spTgt>
                                        </p:tgtEl>
                                        <p:attrNameLst>
                                          <p:attrName>style.visibility</p:attrName>
                                        </p:attrNameLst>
                                      </p:cBhvr>
                                      <p:to>
                                        <p:strVal val="visible"/>
                                      </p:to>
                                    </p:set>
                                    <p:animEffect filter="fade" transition="in">
                                      <p:cBhvr>
                                        <p:cTn dur="500"/>
                                        <p:tgtEl>
                                          <p:spTgt spid="21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1" st="1"/>
                                            </p:txEl>
                                          </p:spTgt>
                                        </p:tgtEl>
                                        <p:attrNameLst>
                                          <p:attrName>style.visibility</p:attrName>
                                        </p:attrNameLst>
                                      </p:cBhvr>
                                      <p:to>
                                        <p:strVal val="visible"/>
                                      </p:to>
                                    </p:set>
                                    <p:animEffect filter="fade" transition="in">
                                      <p:cBhvr>
                                        <p:cTn dur="500"/>
                                        <p:tgtEl>
                                          <p:spTgt spid="21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3"/>
          <p:cNvSpPr txBox="1"/>
          <p:nvPr>
            <p:ph type="title"/>
          </p:nvPr>
        </p:nvSpPr>
        <p:spPr>
          <a:xfrm>
            <a:off x="2771800" y="188640"/>
            <a:ext cx="3528392" cy="835496"/>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Reference </a:t>
            </a:r>
            <a:endParaRPr/>
          </a:p>
        </p:txBody>
      </p:sp>
      <p:sp>
        <p:nvSpPr>
          <p:cNvPr id="217" name="Google Shape;217;p3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25000" lnSpcReduction="20000"/>
          </a:bodyPr>
          <a:lstStyle/>
          <a:p>
            <a:pPr indent="-342900" lvl="0" marL="342900" rtl="0" algn="l">
              <a:spcBef>
                <a:spcPts val="0"/>
              </a:spcBef>
              <a:spcAft>
                <a:spcPts val="0"/>
              </a:spcAft>
              <a:buClr>
                <a:srgbClr val="7F7F7F"/>
              </a:buClr>
              <a:buSzPct val="100000"/>
              <a:buChar char="•"/>
            </a:pPr>
            <a:r>
              <a:rPr b="1" lang="en-GB" sz="4400" u="sng">
                <a:solidFill>
                  <a:schemeClr val="hlink"/>
                </a:solidFill>
                <a:hlinkClick r:id="rId3"/>
              </a:rPr>
              <a:t>https://www.drugs.com/drug-class/loop-diuretics.html</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4"/>
              </a:rPr>
              <a:t>https://www.drugs.com/furosemide.html</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5"/>
              </a:rPr>
              <a:t>https://www.healthline.com/health/furosemide-oral-tablet#interactions</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6"/>
              </a:rPr>
              <a:t>https://www.drugbank.ca/drugs/DB00695</a:t>
            </a:r>
            <a:br>
              <a:rPr b="1" lang="en-GB" sz="4400"/>
            </a:br>
            <a:r>
              <a:rPr b="1" lang="en-GB" sz="4400" u="sng">
                <a:solidFill>
                  <a:schemeClr val="hlink"/>
                </a:solidFill>
                <a:hlinkClick r:id="rId7"/>
              </a:rPr>
              <a:t>https://reference.medscape.com/drug/bumex-burinex-bumetanide-342421#4</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8"/>
              </a:rPr>
              <a:t>https://reference.medscape.com/drug/lasix-furosemide-342423#5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9"/>
              </a:rPr>
              <a:t>https://reference.medscape.com/drug/edecrin-ethacrynic-acid-342422#5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0"/>
              </a:rPr>
              <a:t>https://www.drugbank.ca/drugs/DB00808</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1"/>
              </a:rPr>
              <a:t>https://www.webmd.com/drugs/2/drug-12360/indapamide-oral/details</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2"/>
              </a:rPr>
              <a:t>https://reference.medscape.com/drug/indapamide-342415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3"/>
              </a:rPr>
              <a:t>https://www.ncbi.nlm.nih.gov/pubmed/6653405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4"/>
              </a:rPr>
              <a:t>https://www.ncbi.nlm.nih.gov/pubmed/6352188</a:t>
            </a:r>
            <a:br>
              <a:rPr b="1" lang="en-GB" sz="4400"/>
            </a:br>
            <a:br>
              <a:rPr b="1" lang="en-GB" sz="4400"/>
            </a:br>
            <a:r>
              <a:rPr b="1" lang="en-GB" sz="4400" u="sng">
                <a:solidFill>
                  <a:schemeClr val="hlink"/>
                </a:solidFill>
                <a:hlinkClick r:id="rId15"/>
              </a:rPr>
              <a:t>https://pubchem.ncbi.nlm.nih.gov/compound/xipamide#section=Pharmacology-and-Biochemistry</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6"/>
              </a:rPr>
              <a:t>https://www.drugbank.ca/drugs/DB01325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7"/>
              </a:rPr>
              <a:t>https://www.pharmacompass.com/chemistry-chemical-name/quinethazone</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8"/>
              </a:rPr>
              <a:t>https://medlineplus.gov/druginfo/meds/a682345.html</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9"/>
              </a:rPr>
              <a:t>https://reference.medscape.com/drug/zaroxolyn-metolazone-342416#10</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0"/>
              </a:rPr>
              <a:t>https://pubchem.ncbi.nlm.nih.gov/compound/Metolazone#section=InChI-Key</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1"/>
              </a:rPr>
              <a:t>https://www.rxlist.com/consumer_chlorthalidone_thalitone/drugs-condition.htm</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2"/>
              </a:rPr>
              <a:t>https://www.drugbank.ca/drugs/DB00310</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3"/>
              </a:rPr>
              <a:t>https://pubchem.ncbi.nlm.nih.gov/compound/Chlorthalidone</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4"/>
              </a:rPr>
              <a:t>https://pubchem.ncbi.nlm.nih.gov/compound/Clorexolone#section=3D-Conformer</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5"/>
              </a:rPr>
              <a:t>https://www.rxwiki.com/clorexolone</a:t>
            </a:r>
            <a:endParaRPr b="1" sz="4400"/>
          </a:p>
          <a:p>
            <a:pPr indent="-273050" lvl="0" marL="342900" rtl="0" algn="l">
              <a:spcBef>
                <a:spcPts val="220"/>
              </a:spcBef>
              <a:spcAft>
                <a:spcPts val="0"/>
              </a:spcAft>
              <a:buClr>
                <a:srgbClr val="7F7F7F"/>
              </a:buClr>
              <a:buSzPct val="100000"/>
              <a:buNone/>
            </a:pPr>
            <a:r>
              <a:t/>
            </a:r>
            <a:endParaRPr b="1" sz="4400"/>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42900" lvl="0" marL="342900" rtl="0" algn="l">
              <a:spcBef>
                <a:spcPts val="120"/>
              </a:spcBef>
              <a:spcAft>
                <a:spcPts val="0"/>
              </a:spcAft>
              <a:buClr>
                <a:srgbClr val="7F7F7F"/>
              </a:buClr>
              <a:buSzPct val="100000"/>
              <a:buChar char="•"/>
            </a:pPr>
            <a:br>
              <a:rPr lang="en-GB"/>
            </a:br>
            <a:endParaRPr/>
          </a:p>
          <a:p>
            <a:pPr indent="-304800" lvl="0" marL="342900" rtl="0" algn="l">
              <a:spcBef>
                <a:spcPts val="120"/>
              </a:spcBef>
              <a:spcAft>
                <a:spcPts val="0"/>
              </a:spcAft>
              <a:buClr>
                <a:srgbClr val="7F7F7F"/>
              </a:buClr>
              <a:buSzPct val="1000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0" st="0"/>
                                            </p:txEl>
                                          </p:spTgt>
                                        </p:tgtEl>
                                        <p:attrNameLst>
                                          <p:attrName>style.visibility</p:attrName>
                                        </p:attrNameLst>
                                      </p:cBhvr>
                                      <p:to>
                                        <p:strVal val="visible"/>
                                      </p:to>
                                    </p:set>
                                    <p:animEffect filter="fade" transition="in">
                                      <p:cBhvr>
                                        <p:cTn dur="500"/>
                                        <p:tgtEl>
                                          <p:spTgt spid="21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 st="1"/>
                                            </p:txEl>
                                          </p:spTgt>
                                        </p:tgtEl>
                                        <p:attrNameLst>
                                          <p:attrName>style.visibility</p:attrName>
                                        </p:attrNameLst>
                                      </p:cBhvr>
                                      <p:to>
                                        <p:strVal val="visible"/>
                                      </p:to>
                                    </p:set>
                                    <p:animEffect filter="fade" transition="in">
                                      <p:cBhvr>
                                        <p:cTn dur="500"/>
                                        <p:tgtEl>
                                          <p:spTgt spid="21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 st="2"/>
                                            </p:txEl>
                                          </p:spTgt>
                                        </p:tgtEl>
                                        <p:attrNameLst>
                                          <p:attrName>style.visibility</p:attrName>
                                        </p:attrNameLst>
                                      </p:cBhvr>
                                      <p:to>
                                        <p:strVal val="visible"/>
                                      </p:to>
                                    </p:set>
                                    <p:animEffect filter="fade" transition="in">
                                      <p:cBhvr>
                                        <p:cTn dur="500"/>
                                        <p:tgtEl>
                                          <p:spTgt spid="21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3" st="3"/>
                                            </p:txEl>
                                          </p:spTgt>
                                        </p:tgtEl>
                                        <p:attrNameLst>
                                          <p:attrName>style.visibility</p:attrName>
                                        </p:attrNameLst>
                                      </p:cBhvr>
                                      <p:to>
                                        <p:strVal val="visible"/>
                                      </p:to>
                                    </p:set>
                                    <p:animEffect filter="fade" transition="in">
                                      <p:cBhvr>
                                        <p:cTn dur="500"/>
                                        <p:tgtEl>
                                          <p:spTgt spid="21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4" st="4"/>
                                            </p:txEl>
                                          </p:spTgt>
                                        </p:tgtEl>
                                        <p:attrNameLst>
                                          <p:attrName>style.visibility</p:attrName>
                                        </p:attrNameLst>
                                      </p:cBhvr>
                                      <p:to>
                                        <p:strVal val="visible"/>
                                      </p:to>
                                    </p:set>
                                    <p:animEffect filter="fade" transition="in">
                                      <p:cBhvr>
                                        <p:cTn dur="500"/>
                                        <p:tgtEl>
                                          <p:spTgt spid="21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5" st="5"/>
                                            </p:txEl>
                                          </p:spTgt>
                                        </p:tgtEl>
                                        <p:attrNameLst>
                                          <p:attrName>style.visibility</p:attrName>
                                        </p:attrNameLst>
                                      </p:cBhvr>
                                      <p:to>
                                        <p:strVal val="visible"/>
                                      </p:to>
                                    </p:set>
                                    <p:animEffect filter="fade" transition="in">
                                      <p:cBhvr>
                                        <p:cTn dur="500"/>
                                        <p:tgtEl>
                                          <p:spTgt spid="21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6" st="6"/>
                                            </p:txEl>
                                          </p:spTgt>
                                        </p:tgtEl>
                                        <p:attrNameLst>
                                          <p:attrName>style.visibility</p:attrName>
                                        </p:attrNameLst>
                                      </p:cBhvr>
                                      <p:to>
                                        <p:strVal val="visible"/>
                                      </p:to>
                                    </p:set>
                                    <p:animEffect filter="fade" transition="in">
                                      <p:cBhvr>
                                        <p:cTn dur="500"/>
                                        <p:tgtEl>
                                          <p:spTgt spid="21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7" st="7"/>
                                            </p:txEl>
                                          </p:spTgt>
                                        </p:tgtEl>
                                        <p:attrNameLst>
                                          <p:attrName>style.visibility</p:attrName>
                                        </p:attrNameLst>
                                      </p:cBhvr>
                                      <p:to>
                                        <p:strVal val="visible"/>
                                      </p:to>
                                    </p:set>
                                    <p:animEffect filter="fade" transition="in">
                                      <p:cBhvr>
                                        <p:cTn dur="500"/>
                                        <p:tgtEl>
                                          <p:spTgt spid="21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8" st="8"/>
                                            </p:txEl>
                                          </p:spTgt>
                                        </p:tgtEl>
                                        <p:attrNameLst>
                                          <p:attrName>style.visibility</p:attrName>
                                        </p:attrNameLst>
                                      </p:cBhvr>
                                      <p:to>
                                        <p:strVal val="visible"/>
                                      </p:to>
                                    </p:set>
                                    <p:animEffect filter="fade" transition="in">
                                      <p:cBhvr>
                                        <p:cTn dur="500"/>
                                        <p:tgtEl>
                                          <p:spTgt spid="21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9" st="9"/>
                                            </p:txEl>
                                          </p:spTgt>
                                        </p:tgtEl>
                                        <p:attrNameLst>
                                          <p:attrName>style.visibility</p:attrName>
                                        </p:attrNameLst>
                                      </p:cBhvr>
                                      <p:to>
                                        <p:strVal val="visible"/>
                                      </p:to>
                                    </p:set>
                                    <p:animEffect filter="fade" transition="in">
                                      <p:cBhvr>
                                        <p:cTn dur="500"/>
                                        <p:tgtEl>
                                          <p:spTgt spid="217">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0" st="10"/>
                                            </p:txEl>
                                          </p:spTgt>
                                        </p:tgtEl>
                                        <p:attrNameLst>
                                          <p:attrName>style.visibility</p:attrName>
                                        </p:attrNameLst>
                                      </p:cBhvr>
                                      <p:to>
                                        <p:strVal val="visible"/>
                                      </p:to>
                                    </p:set>
                                    <p:animEffect filter="fade" transition="in">
                                      <p:cBhvr>
                                        <p:cTn dur="500"/>
                                        <p:tgtEl>
                                          <p:spTgt spid="217">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1" st="11"/>
                                            </p:txEl>
                                          </p:spTgt>
                                        </p:tgtEl>
                                        <p:attrNameLst>
                                          <p:attrName>style.visibility</p:attrName>
                                        </p:attrNameLst>
                                      </p:cBhvr>
                                      <p:to>
                                        <p:strVal val="visible"/>
                                      </p:to>
                                    </p:set>
                                    <p:animEffect filter="fade" transition="in">
                                      <p:cBhvr>
                                        <p:cTn dur="500"/>
                                        <p:tgtEl>
                                          <p:spTgt spid="217">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2" st="12"/>
                                            </p:txEl>
                                          </p:spTgt>
                                        </p:tgtEl>
                                        <p:attrNameLst>
                                          <p:attrName>style.visibility</p:attrName>
                                        </p:attrNameLst>
                                      </p:cBhvr>
                                      <p:to>
                                        <p:strVal val="visible"/>
                                      </p:to>
                                    </p:set>
                                    <p:animEffect filter="fade" transition="in">
                                      <p:cBhvr>
                                        <p:cTn dur="500"/>
                                        <p:tgtEl>
                                          <p:spTgt spid="217">
                                            <p:txEl>
                                              <p:pRg end="12" st="1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3" st="13"/>
                                            </p:txEl>
                                          </p:spTgt>
                                        </p:tgtEl>
                                        <p:attrNameLst>
                                          <p:attrName>style.visibility</p:attrName>
                                        </p:attrNameLst>
                                      </p:cBhvr>
                                      <p:to>
                                        <p:strVal val="visible"/>
                                      </p:to>
                                    </p:set>
                                    <p:animEffect filter="fade" transition="in">
                                      <p:cBhvr>
                                        <p:cTn dur="500"/>
                                        <p:tgtEl>
                                          <p:spTgt spid="217">
                                            <p:txEl>
                                              <p:pRg end="13" st="1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4" st="14"/>
                                            </p:txEl>
                                          </p:spTgt>
                                        </p:tgtEl>
                                        <p:attrNameLst>
                                          <p:attrName>style.visibility</p:attrName>
                                        </p:attrNameLst>
                                      </p:cBhvr>
                                      <p:to>
                                        <p:strVal val="visible"/>
                                      </p:to>
                                    </p:set>
                                    <p:animEffect filter="fade" transition="in">
                                      <p:cBhvr>
                                        <p:cTn dur="500"/>
                                        <p:tgtEl>
                                          <p:spTgt spid="217">
                                            <p:txEl>
                                              <p:pRg end="14" st="1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5" st="15"/>
                                            </p:txEl>
                                          </p:spTgt>
                                        </p:tgtEl>
                                        <p:attrNameLst>
                                          <p:attrName>style.visibility</p:attrName>
                                        </p:attrNameLst>
                                      </p:cBhvr>
                                      <p:to>
                                        <p:strVal val="visible"/>
                                      </p:to>
                                    </p:set>
                                    <p:animEffect filter="fade" transition="in">
                                      <p:cBhvr>
                                        <p:cTn dur="500"/>
                                        <p:tgtEl>
                                          <p:spTgt spid="217">
                                            <p:txEl>
                                              <p:pRg end="15" st="1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6" st="16"/>
                                            </p:txEl>
                                          </p:spTgt>
                                        </p:tgtEl>
                                        <p:attrNameLst>
                                          <p:attrName>style.visibility</p:attrName>
                                        </p:attrNameLst>
                                      </p:cBhvr>
                                      <p:to>
                                        <p:strVal val="visible"/>
                                      </p:to>
                                    </p:set>
                                    <p:animEffect filter="fade" transition="in">
                                      <p:cBhvr>
                                        <p:cTn dur="500"/>
                                        <p:tgtEl>
                                          <p:spTgt spid="217">
                                            <p:txEl>
                                              <p:pRg end="16" st="1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7" st="17"/>
                                            </p:txEl>
                                          </p:spTgt>
                                        </p:tgtEl>
                                        <p:attrNameLst>
                                          <p:attrName>style.visibility</p:attrName>
                                        </p:attrNameLst>
                                      </p:cBhvr>
                                      <p:to>
                                        <p:strVal val="visible"/>
                                      </p:to>
                                    </p:set>
                                    <p:animEffect filter="fade" transition="in">
                                      <p:cBhvr>
                                        <p:cTn dur="500"/>
                                        <p:tgtEl>
                                          <p:spTgt spid="217">
                                            <p:txEl>
                                              <p:pRg end="17" st="1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8" st="18"/>
                                            </p:txEl>
                                          </p:spTgt>
                                        </p:tgtEl>
                                        <p:attrNameLst>
                                          <p:attrName>style.visibility</p:attrName>
                                        </p:attrNameLst>
                                      </p:cBhvr>
                                      <p:to>
                                        <p:strVal val="visible"/>
                                      </p:to>
                                    </p:set>
                                    <p:animEffect filter="fade" transition="in">
                                      <p:cBhvr>
                                        <p:cTn dur="500"/>
                                        <p:tgtEl>
                                          <p:spTgt spid="217">
                                            <p:txEl>
                                              <p:pRg end="18" st="1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9" st="19"/>
                                            </p:txEl>
                                          </p:spTgt>
                                        </p:tgtEl>
                                        <p:attrNameLst>
                                          <p:attrName>style.visibility</p:attrName>
                                        </p:attrNameLst>
                                      </p:cBhvr>
                                      <p:to>
                                        <p:strVal val="visible"/>
                                      </p:to>
                                    </p:set>
                                    <p:animEffect filter="fade" transition="in">
                                      <p:cBhvr>
                                        <p:cTn dur="500"/>
                                        <p:tgtEl>
                                          <p:spTgt spid="217">
                                            <p:txEl>
                                              <p:pRg end="19" st="1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0" st="20"/>
                                            </p:txEl>
                                          </p:spTgt>
                                        </p:tgtEl>
                                        <p:attrNameLst>
                                          <p:attrName>style.visibility</p:attrName>
                                        </p:attrNameLst>
                                      </p:cBhvr>
                                      <p:to>
                                        <p:strVal val="visible"/>
                                      </p:to>
                                    </p:set>
                                    <p:animEffect filter="fade" transition="in">
                                      <p:cBhvr>
                                        <p:cTn dur="500"/>
                                        <p:tgtEl>
                                          <p:spTgt spid="217">
                                            <p:txEl>
                                              <p:pRg end="20" st="2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1" st="21"/>
                                            </p:txEl>
                                          </p:spTgt>
                                        </p:tgtEl>
                                        <p:attrNameLst>
                                          <p:attrName>style.visibility</p:attrName>
                                        </p:attrNameLst>
                                      </p:cBhvr>
                                      <p:to>
                                        <p:strVal val="visible"/>
                                      </p:to>
                                    </p:set>
                                    <p:animEffect filter="fade" transition="in">
                                      <p:cBhvr>
                                        <p:cTn dur="500"/>
                                        <p:tgtEl>
                                          <p:spTgt spid="217">
                                            <p:txEl>
                                              <p:pRg end="21" st="2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2" st="22"/>
                                            </p:txEl>
                                          </p:spTgt>
                                        </p:tgtEl>
                                        <p:attrNameLst>
                                          <p:attrName>style.visibility</p:attrName>
                                        </p:attrNameLst>
                                      </p:cBhvr>
                                      <p:to>
                                        <p:strVal val="visible"/>
                                      </p:to>
                                    </p:set>
                                    <p:animEffect filter="fade" transition="in">
                                      <p:cBhvr>
                                        <p:cTn dur="500"/>
                                        <p:tgtEl>
                                          <p:spTgt spid="217">
                                            <p:txEl>
                                              <p:pRg end="22" st="2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3" st="23"/>
                                            </p:txEl>
                                          </p:spTgt>
                                        </p:tgtEl>
                                        <p:attrNameLst>
                                          <p:attrName>style.visibility</p:attrName>
                                        </p:attrNameLst>
                                      </p:cBhvr>
                                      <p:to>
                                        <p:strVal val="visible"/>
                                      </p:to>
                                    </p:set>
                                    <p:animEffect filter="fade" transition="in">
                                      <p:cBhvr>
                                        <p:cTn dur="500"/>
                                        <p:tgtEl>
                                          <p:spTgt spid="217">
                                            <p:txEl>
                                              <p:pRg end="23" st="2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4" st="24"/>
                                            </p:txEl>
                                          </p:spTgt>
                                        </p:tgtEl>
                                        <p:attrNameLst>
                                          <p:attrName>style.visibility</p:attrName>
                                        </p:attrNameLst>
                                      </p:cBhvr>
                                      <p:to>
                                        <p:strVal val="visible"/>
                                      </p:to>
                                    </p:set>
                                    <p:animEffect filter="fade" transition="in">
                                      <p:cBhvr>
                                        <p:cTn dur="500"/>
                                        <p:tgtEl>
                                          <p:spTgt spid="217">
                                            <p:txEl>
                                              <p:pRg end="24" st="2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5" st="25"/>
                                            </p:txEl>
                                          </p:spTgt>
                                        </p:tgtEl>
                                        <p:attrNameLst>
                                          <p:attrName>style.visibility</p:attrName>
                                        </p:attrNameLst>
                                      </p:cBhvr>
                                      <p:to>
                                        <p:strVal val="visible"/>
                                      </p:to>
                                    </p:set>
                                    <p:animEffect filter="fade" transition="in">
                                      <p:cBhvr>
                                        <p:cTn dur="500"/>
                                        <p:tgtEl>
                                          <p:spTgt spid="217">
                                            <p:txEl>
                                              <p:pRg end="25" st="2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6" st="26"/>
                                            </p:txEl>
                                          </p:spTgt>
                                        </p:tgtEl>
                                        <p:attrNameLst>
                                          <p:attrName>style.visibility</p:attrName>
                                        </p:attrNameLst>
                                      </p:cBhvr>
                                      <p:to>
                                        <p:strVal val="visible"/>
                                      </p:to>
                                    </p:set>
                                    <p:animEffect filter="fade" transition="in">
                                      <p:cBhvr>
                                        <p:cTn dur="500"/>
                                        <p:tgtEl>
                                          <p:spTgt spid="217">
                                            <p:txEl>
                                              <p:pRg end="26" st="2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7" st="27"/>
                                            </p:txEl>
                                          </p:spTgt>
                                        </p:tgtEl>
                                        <p:attrNameLst>
                                          <p:attrName>style.visibility</p:attrName>
                                        </p:attrNameLst>
                                      </p:cBhvr>
                                      <p:to>
                                        <p:strVal val="visible"/>
                                      </p:to>
                                    </p:set>
                                    <p:animEffect filter="fade" transition="in">
                                      <p:cBhvr>
                                        <p:cTn dur="500"/>
                                        <p:tgtEl>
                                          <p:spTgt spid="217">
                                            <p:txEl>
                                              <p:pRg end="27" st="2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8" st="28"/>
                                            </p:txEl>
                                          </p:spTgt>
                                        </p:tgtEl>
                                        <p:attrNameLst>
                                          <p:attrName>style.visibility</p:attrName>
                                        </p:attrNameLst>
                                      </p:cBhvr>
                                      <p:to>
                                        <p:strVal val="visible"/>
                                      </p:to>
                                    </p:set>
                                    <p:animEffect filter="fade" transition="in">
                                      <p:cBhvr>
                                        <p:cTn dur="500"/>
                                        <p:tgtEl>
                                          <p:spTgt spid="217">
                                            <p:txEl>
                                              <p:pRg end="28" st="2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9" st="29"/>
                                            </p:txEl>
                                          </p:spTgt>
                                        </p:tgtEl>
                                        <p:attrNameLst>
                                          <p:attrName>style.visibility</p:attrName>
                                        </p:attrNameLst>
                                      </p:cBhvr>
                                      <p:to>
                                        <p:strVal val="visible"/>
                                      </p:to>
                                    </p:set>
                                    <p:animEffect filter="fade" transition="in">
                                      <p:cBhvr>
                                        <p:cTn dur="500"/>
                                        <p:tgtEl>
                                          <p:spTgt spid="217">
                                            <p:txEl>
                                              <p:pRg end="29" st="2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5"/>
          <p:cNvSpPr txBox="1"/>
          <p:nvPr>
            <p:ph type="title"/>
          </p:nvPr>
        </p:nvSpPr>
        <p:spPr>
          <a:xfrm>
            <a:off x="107504" y="0"/>
            <a:ext cx="8856984" cy="1600200"/>
          </a:xfrm>
          <a:prstGeom prst="rect">
            <a:avLst/>
          </a:prstGeom>
          <a:noFill/>
          <a:ln>
            <a:noFill/>
          </a:ln>
        </p:spPr>
        <p:txBody>
          <a:bodyPr anchorCtr="0" anchor="b" bIns="45700" lIns="91425" spcFirstLastPara="1" rIns="91425" wrap="square" tIns="45700">
            <a:normAutofit/>
          </a:bodyPr>
          <a:lstStyle/>
          <a:p>
            <a:pPr indent="0" lvl="0" marL="0" rtl="0" algn="l">
              <a:lnSpc>
                <a:spcPct val="290000"/>
              </a:lnSpc>
              <a:spcBef>
                <a:spcPts val="0"/>
              </a:spcBef>
              <a:spcAft>
                <a:spcPts val="0"/>
              </a:spcAft>
              <a:buClr>
                <a:schemeClr val="dk2"/>
              </a:buClr>
              <a:buSzPts val="2000"/>
              <a:buFont typeface="Cambria"/>
              <a:buNone/>
            </a:pPr>
            <a:r>
              <a:rPr b="1" lang="en-GB" sz="2000"/>
              <a:t>Within this class , there are drugs with two distinct mechanisms of action : </a:t>
            </a:r>
            <a:endParaRPr b="1" sz="2000"/>
          </a:p>
        </p:txBody>
      </p:sp>
      <p:sp>
        <p:nvSpPr>
          <p:cNvPr id="103" name="Google Shape;103;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457200" lvl="0" marL="457200" rtl="0" algn="l">
              <a:spcBef>
                <a:spcPts val="0"/>
              </a:spcBef>
              <a:spcAft>
                <a:spcPts val="0"/>
              </a:spcAft>
              <a:buClr>
                <a:schemeClr val="dk1"/>
              </a:buClr>
              <a:buSzPts val="2000"/>
              <a:buNone/>
            </a:pPr>
            <a:r>
              <a:rPr lang="en-GB" sz="2000">
                <a:solidFill>
                  <a:schemeClr val="dk1"/>
                </a:solidFill>
              </a:rPr>
              <a:t> </a:t>
            </a:r>
            <a:r>
              <a:rPr b="1" lang="en-GB" sz="2000">
                <a:solidFill>
                  <a:schemeClr val="dk1"/>
                </a:solidFill>
              </a:rPr>
              <a:t>1.Aldosterone antagonist : Spironolactone  </a:t>
            </a:r>
            <a:endParaRPr/>
          </a:p>
          <a:p>
            <a:pPr indent="-457200" lvl="0" marL="457200" rtl="0" algn="l">
              <a:spcBef>
                <a:spcPts val="400"/>
              </a:spcBef>
              <a:spcAft>
                <a:spcPts val="0"/>
              </a:spcAft>
              <a:buClr>
                <a:srgbClr val="7F7F7F"/>
              </a:buClr>
              <a:buSzPts val="2000"/>
              <a:buNone/>
            </a:pPr>
            <a:r>
              <a:t/>
            </a:r>
            <a:endParaRPr sz="2000">
              <a:solidFill>
                <a:schemeClr val="dk1"/>
              </a:solidFill>
            </a:endParaRPr>
          </a:p>
          <a:p>
            <a:pPr indent="-457200" lvl="0" marL="457200" rtl="0" algn="l">
              <a:spcBef>
                <a:spcPts val="400"/>
              </a:spcBef>
              <a:spcAft>
                <a:spcPts val="0"/>
              </a:spcAft>
              <a:buClr>
                <a:schemeClr val="dk1"/>
              </a:buClr>
              <a:buSzPts val="2000"/>
              <a:buNone/>
            </a:pPr>
            <a:r>
              <a:rPr b="1" lang="en-GB" sz="2000">
                <a:solidFill>
                  <a:schemeClr val="dk1"/>
                </a:solidFill>
              </a:rPr>
              <a:t>MOA :</a:t>
            </a:r>
            <a:r>
              <a:rPr lang="en-GB" sz="2000">
                <a:solidFill>
                  <a:schemeClr val="dk1"/>
                </a:solidFill>
              </a:rPr>
              <a:t> It is a specific pharmacologic antagonist of aldosterone, acting primarily through competitive binding of receptors at the aldosterone-dependent sodium-potassium exchange site in the distal convoluted renal tubule. it causes increased amounts of sodium and water to be excreted, while potassium is retained . </a:t>
            </a:r>
            <a:endParaRPr/>
          </a:p>
          <a:p>
            <a:pPr indent="-457200" lvl="0" marL="457200" rtl="0" algn="l">
              <a:spcBef>
                <a:spcPts val="400"/>
              </a:spcBef>
              <a:spcAft>
                <a:spcPts val="0"/>
              </a:spcAft>
              <a:buClr>
                <a:srgbClr val="7F7F7F"/>
              </a:buClr>
              <a:buSzPts val="2000"/>
              <a:buNone/>
            </a:pPr>
            <a:r>
              <a:t/>
            </a:r>
            <a:endParaRPr sz="2000">
              <a:solidFill>
                <a:schemeClr val="dk1"/>
              </a:solidFill>
            </a:endParaRPr>
          </a:p>
          <a:p>
            <a:pPr indent="-457200" lvl="0" marL="457200" rtl="0" algn="l">
              <a:spcBef>
                <a:spcPts val="400"/>
              </a:spcBef>
              <a:spcAft>
                <a:spcPts val="0"/>
              </a:spcAft>
              <a:buClr>
                <a:schemeClr val="dk1"/>
              </a:buClr>
              <a:buSzPts val="2000"/>
              <a:buNone/>
            </a:pPr>
            <a:r>
              <a:rPr lang="en-GB" sz="2000">
                <a:solidFill>
                  <a:schemeClr val="dk1"/>
                </a:solidFill>
              </a:rPr>
              <a:t>It has a slower onset of action than triamterene or amiloride, but its natriuretic effect is slightly greater during long-term therapy. </a:t>
            </a:r>
            <a:endParaRPr/>
          </a:p>
          <a:p>
            <a:pPr indent="-457200" lvl="0" marL="457200" rtl="0" algn="l">
              <a:spcBef>
                <a:spcPts val="400"/>
              </a:spcBef>
              <a:spcAft>
                <a:spcPts val="0"/>
              </a:spcAft>
              <a:buClr>
                <a:srgbClr val="7F7F7F"/>
              </a:buClr>
              <a:buSzPts val="2000"/>
              <a:buNone/>
            </a:pPr>
            <a:r>
              <a:t/>
            </a:r>
            <a:endParaRPr sz="2000">
              <a:solidFill>
                <a:schemeClr val="dk1"/>
              </a:solidFill>
            </a:endParaRPr>
          </a:p>
          <a:p>
            <a:pPr indent="-457200" lvl="0" marL="457200" rtl="0" algn="l">
              <a:spcBef>
                <a:spcPts val="400"/>
              </a:spcBef>
              <a:spcAft>
                <a:spcPts val="0"/>
              </a:spcAft>
              <a:buClr>
                <a:schemeClr val="dk1"/>
              </a:buClr>
              <a:buSzPts val="2000"/>
              <a:buNone/>
            </a:pPr>
            <a:r>
              <a:rPr lang="en-GB" sz="2000">
                <a:solidFill>
                  <a:schemeClr val="dk1"/>
                </a:solidFill>
              </a:rPr>
              <a:t>It is used in hypertension , congestive heart failure, hepatic cirrhosis and in hypokalemia.</a:t>
            </a:r>
            <a:endParaRPr sz="2000">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500"/>
                                        <p:tgtEl>
                                          <p:spTgt spid="1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0" st="0"/>
                                            </p:txEl>
                                          </p:spTgt>
                                        </p:tgtEl>
                                        <p:attrNameLst>
                                          <p:attrName>style.visibility</p:attrName>
                                        </p:attrNameLst>
                                      </p:cBhvr>
                                      <p:to>
                                        <p:strVal val="visible"/>
                                      </p:to>
                                    </p:set>
                                    <p:animEffect filter="fade" transition="in">
                                      <p:cBhvr>
                                        <p:cTn dur="500"/>
                                        <p:tgtEl>
                                          <p:spTgt spid="1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1" st="1"/>
                                            </p:txEl>
                                          </p:spTgt>
                                        </p:tgtEl>
                                        <p:attrNameLst>
                                          <p:attrName>style.visibility</p:attrName>
                                        </p:attrNameLst>
                                      </p:cBhvr>
                                      <p:to>
                                        <p:strVal val="visible"/>
                                      </p:to>
                                    </p:set>
                                    <p:animEffect filter="fade" transition="in">
                                      <p:cBhvr>
                                        <p:cTn dur="500"/>
                                        <p:tgtEl>
                                          <p:spTgt spid="1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2" st="2"/>
                                            </p:txEl>
                                          </p:spTgt>
                                        </p:tgtEl>
                                        <p:attrNameLst>
                                          <p:attrName>style.visibility</p:attrName>
                                        </p:attrNameLst>
                                      </p:cBhvr>
                                      <p:to>
                                        <p:strVal val="visible"/>
                                      </p:to>
                                    </p:set>
                                    <p:animEffect filter="fade" transition="in">
                                      <p:cBhvr>
                                        <p:cTn dur="500"/>
                                        <p:tgtEl>
                                          <p:spTgt spid="1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3" st="3"/>
                                            </p:txEl>
                                          </p:spTgt>
                                        </p:tgtEl>
                                        <p:attrNameLst>
                                          <p:attrName>style.visibility</p:attrName>
                                        </p:attrNameLst>
                                      </p:cBhvr>
                                      <p:to>
                                        <p:strVal val="visible"/>
                                      </p:to>
                                    </p:set>
                                    <p:animEffect filter="fade" transition="in">
                                      <p:cBhvr>
                                        <p:cTn dur="500"/>
                                        <p:tgtEl>
                                          <p:spTgt spid="1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4" st="4"/>
                                            </p:txEl>
                                          </p:spTgt>
                                        </p:tgtEl>
                                        <p:attrNameLst>
                                          <p:attrName>style.visibility</p:attrName>
                                        </p:attrNameLst>
                                      </p:cBhvr>
                                      <p:to>
                                        <p:strVal val="visible"/>
                                      </p:to>
                                    </p:set>
                                    <p:animEffect filter="fade" transition="in">
                                      <p:cBhvr>
                                        <p:cTn dur="500"/>
                                        <p:tgtEl>
                                          <p:spTgt spid="10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5" st="5"/>
                                            </p:txEl>
                                          </p:spTgt>
                                        </p:tgtEl>
                                        <p:attrNameLst>
                                          <p:attrName>style.visibility</p:attrName>
                                        </p:attrNameLst>
                                      </p:cBhvr>
                                      <p:to>
                                        <p:strVal val="visible"/>
                                      </p:to>
                                    </p:set>
                                    <p:animEffect filter="fade" transition="in">
                                      <p:cBhvr>
                                        <p:cTn dur="500"/>
                                        <p:tgtEl>
                                          <p:spTgt spid="10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6" st="6"/>
                                            </p:txEl>
                                          </p:spTgt>
                                        </p:tgtEl>
                                        <p:attrNameLst>
                                          <p:attrName>style.visibility</p:attrName>
                                        </p:attrNameLst>
                                      </p:cBhvr>
                                      <p:to>
                                        <p:strVal val="visible"/>
                                      </p:to>
                                    </p:set>
                                    <p:animEffect filter="fade" transition="in">
                                      <p:cBhvr>
                                        <p:cTn dur="500"/>
                                        <p:tgtEl>
                                          <p:spTgt spid="103">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6"/>
          <p:cNvSpPr txBox="1"/>
          <p:nvPr>
            <p:ph type="title"/>
          </p:nvPr>
        </p:nvSpPr>
        <p:spPr>
          <a:xfrm>
            <a:off x="431002" y="260648"/>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 </a:t>
            </a:r>
            <a:endParaRPr/>
          </a:p>
        </p:txBody>
      </p:sp>
      <p:sp>
        <p:nvSpPr>
          <p:cNvPr id="109" name="Google Shape;109;p16"/>
          <p:cNvSpPr txBox="1"/>
          <p:nvPr>
            <p:ph idx="1" type="body"/>
          </p:nvPr>
        </p:nvSpPr>
        <p:spPr>
          <a:xfrm>
            <a:off x="431002" y="548680"/>
            <a:ext cx="8229600" cy="5840435"/>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None/>
            </a:pPr>
            <a:r>
              <a:rPr lang="en-GB" sz="2000">
                <a:solidFill>
                  <a:schemeClr val="dk1"/>
                </a:solidFill>
              </a:rPr>
              <a:t>The structure of spironolactone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It is steroidal structure with acetyl thio group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p:txBody>
      </p:sp>
      <p:pic>
        <p:nvPicPr>
          <p:cNvPr descr="sssss.png" id="110" name="Google Shape;110;p16"/>
          <p:cNvPicPr preferRelativeResize="0"/>
          <p:nvPr/>
        </p:nvPicPr>
        <p:blipFill rotWithShape="1">
          <a:blip r:embed="rId3">
            <a:alphaModFix/>
          </a:blip>
          <a:srcRect b="0" l="0" r="0" t="0"/>
          <a:stretch/>
        </p:blipFill>
        <p:spPr>
          <a:xfrm>
            <a:off x="2357422" y="2428868"/>
            <a:ext cx="4376760" cy="3695133"/>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0" st="0"/>
                                            </p:txEl>
                                          </p:spTgt>
                                        </p:tgtEl>
                                        <p:attrNameLst>
                                          <p:attrName>style.visibility</p:attrName>
                                        </p:attrNameLst>
                                      </p:cBhvr>
                                      <p:to>
                                        <p:strVal val="visible"/>
                                      </p:to>
                                    </p:set>
                                    <p:animEffect filter="fade" transition="in">
                                      <p:cBhvr>
                                        <p:cTn dur="500"/>
                                        <p:tgtEl>
                                          <p:spTgt spid="1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1" st="1"/>
                                            </p:txEl>
                                          </p:spTgt>
                                        </p:tgtEl>
                                        <p:attrNameLst>
                                          <p:attrName>style.visibility</p:attrName>
                                        </p:attrNameLst>
                                      </p:cBhvr>
                                      <p:to>
                                        <p:strVal val="visible"/>
                                      </p:to>
                                    </p:set>
                                    <p:animEffect filter="fade" transition="in">
                                      <p:cBhvr>
                                        <p:cTn dur="500"/>
                                        <p:tgtEl>
                                          <p:spTgt spid="1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2" st="2"/>
                                            </p:txEl>
                                          </p:spTgt>
                                        </p:tgtEl>
                                        <p:attrNameLst>
                                          <p:attrName>style.visibility</p:attrName>
                                        </p:attrNameLst>
                                      </p:cBhvr>
                                      <p:to>
                                        <p:strVal val="visible"/>
                                      </p:to>
                                    </p:set>
                                    <p:animEffect filter="fade" transition="in">
                                      <p:cBhvr>
                                        <p:cTn dur="500"/>
                                        <p:tgtEl>
                                          <p:spTgt spid="1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3" st="3"/>
                                            </p:txEl>
                                          </p:spTgt>
                                        </p:tgtEl>
                                        <p:attrNameLst>
                                          <p:attrName>style.visibility</p:attrName>
                                        </p:attrNameLst>
                                      </p:cBhvr>
                                      <p:to>
                                        <p:strVal val="visible"/>
                                      </p:to>
                                    </p:set>
                                    <p:animEffect filter="fade" transition="in">
                                      <p:cBhvr>
                                        <p:cTn dur="500"/>
                                        <p:tgtEl>
                                          <p:spTgt spid="10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4" st="4"/>
                                            </p:txEl>
                                          </p:spTgt>
                                        </p:tgtEl>
                                        <p:attrNameLst>
                                          <p:attrName>style.visibility</p:attrName>
                                        </p:attrNameLst>
                                      </p:cBhvr>
                                      <p:to>
                                        <p:strVal val="visible"/>
                                      </p:to>
                                    </p:set>
                                    <p:animEffect filter="fade" transition="in">
                                      <p:cBhvr>
                                        <p:cTn dur="500"/>
                                        <p:tgtEl>
                                          <p:spTgt spid="10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5" st="5"/>
                                            </p:txEl>
                                          </p:spTgt>
                                        </p:tgtEl>
                                        <p:attrNameLst>
                                          <p:attrName>style.visibility</p:attrName>
                                        </p:attrNameLst>
                                      </p:cBhvr>
                                      <p:to>
                                        <p:strVal val="visible"/>
                                      </p:to>
                                    </p:set>
                                    <p:animEffect filter="fade" transition="in">
                                      <p:cBhvr>
                                        <p:cTn dur="500"/>
                                        <p:tgtEl>
                                          <p:spTgt spid="10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6" st="6"/>
                                            </p:txEl>
                                          </p:spTgt>
                                        </p:tgtEl>
                                        <p:attrNameLst>
                                          <p:attrName>style.visibility</p:attrName>
                                        </p:attrNameLst>
                                      </p:cBhvr>
                                      <p:to>
                                        <p:strVal val="visible"/>
                                      </p:to>
                                    </p:set>
                                    <p:animEffect filter="fade" transition="in">
                                      <p:cBhvr>
                                        <p:cTn dur="500"/>
                                        <p:tgtEl>
                                          <p:spTgt spid="10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7" st="7"/>
                                            </p:txEl>
                                          </p:spTgt>
                                        </p:tgtEl>
                                        <p:attrNameLst>
                                          <p:attrName>style.visibility</p:attrName>
                                        </p:attrNameLst>
                                      </p:cBhvr>
                                      <p:to>
                                        <p:strVal val="visible"/>
                                      </p:to>
                                    </p:set>
                                    <p:animEffect filter="fade" transition="in">
                                      <p:cBhvr>
                                        <p:cTn dur="500"/>
                                        <p:tgtEl>
                                          <p:spTgt spid="10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8" st="8"/>
                                            </p:txEl>
                                          </p:spTgt>
                                        </p:tgtEl>
                                        <p:attrNameLst>
                                          <p:attrName>style.visibility</p:attrName>
                                        </p:attrNameLst>
                                      </p:cBhvr>
                                      <p:to>
                                        <p:strVal val="visible"/>
                                      </p:to>
                                    </p:set>
                                    <p:animEffect filter="fade" transition="in">
                                      <p:cBhvr>
                                        <p:cTn dur="500"/>
                                        <p:tgtEl>
                                          <p:spTgt spid="10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idx="1" type="body"/>
          </p:nvPr>
        </p:nvSpPr>
        <p:spPr>
          <a:xfrm>
            <a:off x="395536" y="1052736"/>
            <a:ext cx="8229600" cy="59118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None/>
            </a:pPr>
            <a:r>
              <a:rPr b="1" lang="en-GB" sz="2000">
                <a:solidFill>
                  <a:schemeClr val="dk1"/>
                </a:solidFill>
              </a:rPr>
              <a:t>2.Triamterene and amiloride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Mechanism of action : </a:t>
            </a:r>
            <a:endParaRPr/>
          </a:p>
          <a:p>
            <a:pPr indent="-342900" lvl="0" marL="342900" rtl="0" algn="l">
              <a:spcBef>
                <a:spcPts val="400"/>
              </a:spcBef>
              <a:spcAft>
                <a:spcPts val="0"/>
              </a:spcAft>
              <a:buClr>
                <a:schemeClr val="dk1"/>
              </a:buClr>
              <a:buSzPts val="2000"/>
              <a:buNone/>
            </a:pPr>
            <a:r>
              <a:rPr lang="en-GB" sz="2000">
                <a:solidFill>
                  <a:schemeClr val="dk1"/>
                </a:solidFill>
              </a:rPr>
              <a:t>Triamterene and amiloride block Na transport channels, resulting in a decrease in Na/K exchange , although they have a K sparing diuretic action similar to the aldosterone antagonists, their ability to block Na/k exchange site in the collecting tubules does not depend on the presence of the aldosterone.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Amiloride is more potent than triamterene . </a:t>
            </a:r>
            <a:endParaRPr sz="2000">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animEffect filter="fade" transition="in">
                                      <p:cBhvr>
                                        <p:cTn dur="500"/>
                                        <p:tgtEl>
                                          <p:spTgt spid="1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animEffect filter="fade" transition="in">
                                      <p:cBhvr>
                                        <p:cTn dur="500"/>
                                        <p:tgtEl>
                                          <p:spTgt spid="11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2" st="2"/>
                                            </p:txEl>
                                          </p:spTgt>
                                        </p:tgtEl>
                                        <p:attrNameLst>
                                          <p:attrName>style.visibility</p:attrName>
                                        </p:attrNameLst>
                                      </p:cBhvr>
                                      <p:to>
                                        <p:strVal val="visible"/>
                                      </p:to>
                                    </p:set>
                                    <p:animEffect filter="fade" transition="in">
                                      <p:cBhvr>
                                        <p:cTn dur="500"/>
                                        <p:tgtEl>
                                          <p:spTgt spid="11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3" st="3"/>
                                            </p:txEl>
                                          </p:spTgt>
                                        </p:tgtEl>
                                        <p:attrNameLst>
                                          <p:attrName>style.visibility</p:attrName>
                                        </p:attrNameLst>
                                      </p:cBhvr>
                                      <p:to>
                                        <p:strVal val="visible"/>
                                      </p:to>
                                    </p:set>
                                    <p:animEffect filter="fade" transition="in">
                                      <p:cBhvr>
                                        <p:cTn dur="500"/>
                                        <p:tgtEl>
                                          <p:spTgt spid="11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4" st="4"/>
                                            </p:txEl>
                                          </p:spTgt>
                                        </p:tgtEl>
                                        <p:attrNameLst>
                                          <p:attrName>style.visibility</p:attrName>
                                        </p:attrNameLst>
                                      </p:cBhvr>
                                      <p:to>
                                        <p:strVal val="visible"/>
                                      </p:to>
                                    </p:set>
                                    <p:animEffect filter="fade" transition="in">
                                      <p:cBhvr>
                                        <p:cTn dur="500"/>
                                        <p:tgtEl>
                                          <p:spTgt spid="11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5" st="5"/>
                                            </p:txEl>
                                          </p:spTgt>
                                        </p:tgtEl>
                                        <p:attrNameLst>
                                          <p:attrName>style.visibility</p:attrName>
                                        </p:attrNameLst>
                                      </p:cBhvr>
                                      <p:to>
                                        <p:strVal val="visible"/>
                                      </p:to>
                                    </p:set>
                                    <p:animEffect filter="fade" transition="in">
                                      <p:cBhvr>
                                        <p:cTn dur="500"/>
                                        <p:tgtEl>
                                          <p:spTgt spid="11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6" st="6"/>
                                            </p:txEl>
                                          </p:spTgt>
                                        </p:tgtEl>
                                        <p:attrNameLst>
                                          <p:attrName>style.visibility</p:attrName>
                                        </p:attrNameLst>
                                      </p:cBhvr>
                                      <p:to>
                                        <p:strVal val="visible"/>
                                      </p:to>
                                    </p:set>
                                    <p:animEffect filter="fade" transition="in">
                                      <p:cBhvr>
                                        <p:cTn dur="500"/>
                                        <p:tgtEl>
                                          <p:spTgt spid="115">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8"/>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rmAutofit/>
          </a:bodyPr>
          <a:lstStyle/>
          <a:p>
            <a:pPr indent="0" lvl="0" marL="0" rtl="0" algn="l">
              <a:lnSpc>
                <a:spcPct val="290000"/>
              </a:lnSpc>
              <a:spcBef>
                <a:spcPts val="0"/>
              </a:spcBef>
              <a:spcAft>
                <a:spcPts val="0"/>
              </a:spcAft>
              <a:buClr>
                <a:schemeClr val="dk2"/>
              </a:buClr>
              <a:buSzPts val="2000"/>
              <a:buFont typeface="Cambria"/>
              <a:buNone/>
            </a:pPr>
            <a:r>
              <a:rPr lang="en-GB" sz="2000"/>
              <a:t>Triameterene structure : </a:t>
            </a:r>
            <a:endParaRPr sz="2000"/>
          </a:p>
        </p:txBody>
      </p:sp>
      <p:sp>
        <p:nvSpPr>
          <p:cNvPr id="121" name="Google Shape;121;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None/>
            </a:pPr>
            <a:r>
              <a:rPr lang="en-GB" sz="2000">
                <a:solidFill>
                  <a:schemeClr val="dk1"/>
                </a:solidFill>
              </a:rPr>
              <a:t>Substitution at para postion of phenyl ring with OH group will increase the activity of the compound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Substitution at para postion of phenyl ring with CH3 group will decrease the activity of the compound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The amino groups must be present because it is essential for diuretic activity . The phenyl group can be replaced by small heterocyclic rings such as thiazole and pyridine that produce highly active compound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 </a:t>
            </a:r>
            <a:endParaRPr/>
          </a:p>
          <a:p>
            <a:pPr indent="-342900" lvl="0" marL="342900" rtl="0" algn="l">
              <a:spcBef>
                <a:spcPts val="400"/>
              </a:spcBef>
              <a:spcAft>
                <a:spcPts val="0"/>
              </a:spcAft>
              <a:buClr>
                <a:schemeClr val="dk1"/>
              </a:buClr>
              <a:buSzPts val="2000"/>
              <a:buNone/>
            </a:pPr>
            <a:r>
              <a:rPr lang="en-GB" sz="2000">
                <a:solidFill>
                  <a:schemeClr val="dk1"/>
                </a:solidFill>
              </a:rPr>
              <a:t> </a:t>
            </a:r>
            <a:endParaRPr/>
          </a:p>
          <a:p>
            <a:pPr indent="-342900" lvl="0" marL="342900" rtl="0" algn="l">
              <a:spcBef>
                <a:spcPts val="400"/>
              </a:spcBef>
              <a:spcAft>
                <a:spcPts val="0"/>
              </a:spcAft>
              <a:buClr>
                <a:srgbClr val="7F7F7F"/>
              </a:buClr>
              <a:buSzPts val="2000"/>
              <a:buNone/>
            </a:pPr>
            <a:r>
              <a:t/>
            </a:r>
            <a:endParaRPr sz="2000">
              <a:solidFill>
                <a:schemeClr val="dk1"/>
              </a:solidFill>
            </a:endParaRPr>
          </a:p>
        </p:txBody>
      </p:sp>
      <p:pic>
        <p:nvPicPr>
          <p:cNvPr descr="تنزيل (3).png" id="122" name="Google Shape;122;p18"/>
          <p:cNvPicPr preferRelativeResize="0"/>
          <p:nvPr/>
        </p:nvPicPr>
        <p:blipFill rotWithShape="1">
          <a:blip r:embed="rId3">
            <a:alphaModFix/>
          </a:blip>
          <a:srcRect b="0" l="0" r="0" t="0"/>
          <a:stretch/>
        </p:blipFill>
        <p:spPr>
          <a:xfrm>
            <a:off x="5292080" y="5013176"/>
            <a:ext cx="3038475" cy="150495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500"/>
                                        <p:tgtEl>
                                          <p:spTgt spid="1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Effect filter="fade" transition="in">
                                      <p:cBhvr>
                                        <p:cTn dur="500"/>
                                        <p:tgtEl>
                                          <p:spTgt spid="1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Effect filter="fade" transition="in">
                                      <p:cBhvr>
                                        <p:cTn dur="500"/>
                                        <p:tgtEl>
                                          <p:spTgt spid="1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2" st="2"/>
                                            </p:txEl>
                                          </p:spTgt>
                                        </p:tgtEl>
                                        <p:attrNameLst>
                                          <p:attrName>style.visibility</p:attrName>
                                        </p:attrNameLst>
                                      </p:cBhvr>
                                      <p:to>
                                        <p:strVal val="visible"/>
                                      </p:to>
                                    </p:set>
                                    <p:animEffect filter="fade" transition="in">
                                      <p:cBhvr>
                                        <p:cTn dur="500"/>
                                        <p:tgtEl>
                                          <p:spTgt spid="12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3" st="3"/>
                                            </p:txEl>
                                          </p:spTgt>
                                        </p:tgtEl>
                                        <p:attrNameLst>
                                          <p:attrName>style.visibility</p:attrName>
                                        </p:attrNameLst>
                                      </p:cBhvr>
                                      <p:to>
                                        <p:strVal val="visible"/>
                                      </p:to>
                                    </p:set>
                                    <p:animEffect filter="fade" transition="in">
                                      <p:cBhvr>
                                        <p:cTn dur="500"/>
                                        <p:tgtEl>
                                          <p:spTgt spid="12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4" st="4"/>
                                            </p:txEl>
                                          </p:spTgt>
                                        </p:tgtEl>
                                        <p:attrNameLst>
                                          <p:attrName>style.visibility</p:attrName>
                                        </p:attrNameLst>
                                      </p:cBhvr>
                                      <p:to>
                                        <p:strVal val="visible"/>
                                      </p:to>
                                    </p:set>
                                    <p:animEffect filter="fade" transition="in">
                                      <p:cBhvr>
                                        <p:cTn dur="500"/>
                                        <p:tgtEl>
                                          <p:spTgt spid="12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5" st="5"/>
                                            </p:txEl>
                                          </p:spTgt>
                                        </p:tgtEl>
                                        <p:attrNameLst>
                                          <p:attrName>style.visibility</p:attrName>
                                        </p:attrNameLst>
                                      </p:cBhvr>
                                      <p:to>
                                        <p:strVal val="visible"/>
                                      </p:to>
                                    </p:set>
                                    <p:animEffect filter="fade" transition="in">
                                      <p:cBhvr>
                                        <p:cTn dur="500"/>
                                        <p:tgtEl>
                                          <p:spTgt spid="12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6" st="6"/>
                                            </p:txEl>
                                          </p:spTgt>
                                        </p:tgtEl>
                                        <p:attrNameLst>
                                          <p:attrName>style.visibility</p:attrName>
                                        </p:attrNameLst>
                                      </p:cBhvr>
                                      <p:to>
                                        <p:strVal val="visible"/>
                                      </p:to>
                                    </p:set>
                                    <p:animEffect filter="fade" transition="in">
                                      <p:cBhvr>
                                        <p:cTn dur="500"/>
                                        <p:tgtEl>
                                          <p:spTgt spid="12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7" st="7"/>
                                            </p:txEl>
                                          </p:spTgt>
                                        </p:tgtEl>
                                        <p:attrNameLst>
                                          <p:attrName>style.visibility</p:attrName>
                                        </p:attrNameLst>
                                      </p:cBhvr>
                                      <p:to>
                                        <p:strVal val="visible"/>
                                      </p:to>
                                    </p:set>
                                    <p:animEffect filter="fade" transition="in">
                                      <p:cBhvr>
                                        <p:cTn dur="500"/>
                                        <p:tgtEl>
                                          <p:spTgt spid="121">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8" st="8"/>
                                            </p:txEl>
                                          </p:spTgt>
                                        </p:tgtEl>
                                        <p:attrNameLst>
                                          <p:attrName>style.visibility</p:attrName>
                                        </p:attrNameLst>
                                      </p:cBhvr>
                                      <p:to>
                                        <p:strVal val="visible"/>
                                      </p:to>
                                    </p:set>
                                    <p:animEffect filter="fade" transition="in">
                                      <p:cBhvr>
                                        <p:cTn dur="500"/>
                                        <p:tgtEl>
                                          <p:spTgt spid="121">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500"/>
                                        <p:tgtEl>
                                          <p:spTgt spid="1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ph idx="1" type="body"/>
          </p:nvPr>
        </p:nvSpPr>
        <p:spPr>
          <a:xfrm>
            <a:off x="395536" y="1268760"/>
            <a:ext cx="8229600" cy="5840435"/>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None/>
            </a:pPr>
            <a:r>
              <a:rPr lang="en-GB" sz="2000">
                <a:solidFill>
                  <a:schemeClr val="dk1"/>
                </a:solidFill>
              </a:rPr>
              <a:t>Amiloride structure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The Cl atom is important for the activity of the drug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The substituation on the two amino groups will reduce the activity of the drug.</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Substituation with alkyl groups on gaunidine nitrogen leads to loss the diuretic activity.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p:txBody>
      </p:sp>
      <p:pic>
        <p:nvPicPr>
          <p:cNvPr descr="amilo.png" id="128" name="Google Shape;128;p19"/>
          <p:cNvPicPr preferRelativeResize="0"/>
          <p:nvPr/>
        </p:nvPicPr>
        <p:blipFill rotWithShape="1">
          <a:blip r:embed="rId3">
            <a:alphaModFix/>
          </a:blip>
          <a:srcRect b="0" l="0" r="0" t="0"/>
          <a:stretch/>
        </p:blipFill>
        <p:spPr>
          <a:xfrm>
            <a:off x="2843808" y="4581128"/>
            <a:ext cx="3524253" cy="1680798"/>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0" st="0"/>
                                            </p:txEl>
                                          </p:spTgt>
                                        </p:tgtEl>
                                        <p:attrNameLst>
                                          <p:attrName>style.visibility</p:attrName>
                                        </p:attrNameLst>
                                      </p:cBhvr>
                                      <p:to>
                                        <p:strVal val="visible"/>
                                      </p:to>
                                    </p:set>
                                    <p:animEffect filter="fade" transition="in">
                                      <p:cBhvr>
                                        <p:cTn dur="500"/>
                                        <p:tgtEl>
                                          <p:spTgt spid="1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1" st="1"/>
                                            </p:txEl>
                                          </p:spTgt>
                                        </p:tgtEl>
                                        <p:attrNameLst>
                                          <p:attrName>style.visibility</p:attrName>
                                        </p:attrNameLst>
                                      </p:cBhvr>
                                      <p:to>
                                        <p:strVal val="visible"/>
                                      </p:to>
                                    </p:set>
                                    <p:animEffect filter="fade" transition="in">
                                      <p:cBhvr>
                                        <p:cTn dur="500"/>
                                        <p:tgtEl>
                                          <p:spTgt spid="1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2" st="2"/>
                                            </p:txEl>
                                          </p:spTgt>
                                        </p:tgtEl>
                                        <p:attrNameLst>
                                          <p:attrName>style.visibility</p:attrName>
                                        </p:attrNameLst>
                                      </p:cBhvr>
                                      <p:to>
                                        <p:strVal val="visible"/>
                                      </p:to>
                                    </p:set>
                                    <p:animEffect filter="fade" transition="in">
                                      <p:cBhvr>
                                        <p:cTn dur="500"/>
                                        <p:tgtEl>
                                          <p:spTgt spid="12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3" st="3"/>
                                            </p:txEl>
                                          </p:spTgt>
                                        </p:tgtEl>
                                        <p:attrNameLst>
                                          <p:attrName>style.visibility</p:attrName>
                                        </p:attrNameLst>
                                      </p:cBhvr>
                                      <p:to>
                                        <p:strVal val="visible"/>
                                      </p:to>
                                    </p:set>
                                    <p:animEffect filter="fade" transition="in">
                                      <p:cBhvr>
                                        <p:cTn dur="500"/>
                                        <p:tgtEl>
                                          <p:spTgt spid="12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4" st="4"/>
                                            </p:txEl>
                                          </p:spTgt>
                                        </p:tgtEl>
                                        <p:attrNameLst>
                                          <p:attrName>style.visibility</p:attrName>
                                        </p:attrNameLst>
                                      </p:cBhvr>
                                      <p:to>
                                        <p:strVal val="visible"/>
                                      </p:to>
                                    </p:set>
                                    <p:animEffect filter="fade" transition="in">
                                      <p:cBhvr>
                                        <p:cTn dur="500"/>
                                        <p:tgtEl>
                                          <p:spTgt spid="12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5" st="5"/>
                                            </p:txEl>
                                          </p:spTgt>
                                        </p:tgtEl>
                                        <p:attrNameLst>
                                          <p:attrName>style.visibility</p:attrName>
                                        </p:attrNameLst>
                                      </p:cBhvr>
                                      <p:to>
                                        <p:strVal val="visible"/>
                                      </p:to>
                                    </p:set>
                                    <p:animEffect filter="fade" transition="in">
                                      <p:cBhvr>
                                        <p:cTn dur="500"/>
                                        <p:tgtEl>
                                          <p:spTgt spid="12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6" st="6"/>
                                            </p:txEl>
                                          </p:spTgt>
                                        </p:tgtEl>
                                        <p:attrNameLst>
                                          <p:attrName>style.visibility</p:attrName>
                                        </p:attrNameLst>
                                      </p:cBhvr>
                                      <p:to>
                                        <p:strVal val="visible"/>
                                      </p:to>
                                    </p:set>
                                    <p:animEffect filter="fade" transition="in">
                                      <p:cBhvr>
                                        <p:cTn dur="500"/>
                                        <p:tgtEl>
                                          <p:spTgt spid="12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7" st="7"/>
                                            </p:txEl>
                                          </p:spTgt>
                                        </p:tgtEl>
                                        <p:attrNameLst>
                                          <p:attrName>style.visibility</p:attrName>
                                        </p:attrNameLst>
                                      </p:cBhvr>
                                      <p:to>
                                        <p:strVal val="visible"/>
                                      </p:to>
                                    </p:set>
                                    <p:animEffect filter="fade" transition="in">
                                      <p:cBhvr>
                                        <p:cTn dur="500"/>
                                        <p:tgtEl>
                                          <p:spTgt spid="12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8" st="8"/>
                                            </p:txEl>
                                          </p:spTgt>
                                        </p:tgtEl>
                                        <p:attrNameLst>
                                          <p:attrName>style.visibility</p:attrName>
                                        </p:attrNameLst>
                                      </p:cBhvr>
                                      <p:to>
                                        <p:strVal val="visible"/>
                                      </p:to>
                                    </p:set>
                                    <p:animEffect filter="fade" transition="in">
                                      <p:cBhvr>
                                        <p:cTn dur="500"/>
                                        <p:tgtEl>
                                          <p:spTgt spid="12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5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0"/>
          <p:cNvSpPr txBox="1"/>
          <p:nvPr>
            <p:ph type="ctrTitle"/>
          </p:nvPr>
        </p:nvSpPr>
        <p:spPr>
          <a:xfrm>
            <a:off x="1187624" y="836712"/>
            <a:ext cx="6766520" cy="1035546"/>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8000"/>
              <a:buFont typeface="Cambria"/>
              <a:buNone/>
            </a:pPr>
            <a:r>
              <a:rPr lang="en-GB"/>
              <a:t>Loop Diuretics</a:t>
            </a:r>
            <a:endParaRPr/>
          </a:p>
        </p:txBody>
      </p:sp>
      <p:sp>
        <p:nvSpPr>
          <p:cNvPr id="134" name="Google Shape;134;p20"/>
          <p:cNvSpPr txBox="1"/>
          <p:nvPr/>
        </p:nvSpPr>
        <p:spPr>
          <a:xfrm>
            <a:off x="1863314" y="2276872"/>
            <a:ext cx="5400600" cy="864095"/>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rgbClr val="595959"/>
              </a:buClr>
              <a:buSzPts val="3600"/>
              <a:buFont typeface="Cambria"/>
              <a:buNone/>
            </a:pPr>
            <a:r>
              <a:rPr b="0" i="0" lang="en-GB" sz="3600" u="none" cap="none" strike="noStrike">
                <a:solidFill>
                  <a:srgbClr val="595959"/>
                </a:solidFill>
                <a:latin typeface="Cambria"/>
                <a:ea typeface="Cambria"/>
                <a:cs typeface="Cambria"/>
                <a:sym typeface="Cambria"/>
              </a:rPr>
              <a:t>Classes, Uses, &amp; MOA</a:t>
            </a:r>
            <a:endParaRPr b="0" i="0" sz="3600" u="none" cap="none" strike="noStrike">
              <a:solidFill>
                <a:srgbClr val="595959"/>
              </a:solidFill>
              <a:latin typeface="Cambria"/>
              <a:ea typeface="Cambria"/>
              <a:cs typeface="Cambria"/>
              <a:sym typeface="Cambria"/>
            </a:endParaRPr>
          </a:p>
        </p:txBody>
      </p:sp>
      <p:sp>
        <p:nvSpPr>
          <p:cNvPr id="135" name="Google Shape;135;p20"/>
          <p:cNvSpPr txBox="1"/>
          <p:nvPr/>
        </p:nvSpPr>
        <p:spPr>
          <a:xfrm>
            <a:off x="1115616" y="3501008"/>
            <a:ext cx="6624736" cy="2448272"/>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chemeClr val="dk2"/>
              </a:buClr>
              <a:buSzPts val="3600"/>
              <a:buFont typeface="Cambria"/>
              <a:buNone/>
            </a:pPr>
            <a:r>
              <a:t/>
            </a:r>
            <a:endParaRPr b="0" i="0" sz="3600" u="none" cap="none" strike="noStrike">
              <a:solidFill>
                <a:srgbClr val="595959"/>
              </a:solidFill>
              <a:latin typeface="Cambria"/>
              <a:ea typeface="Cambria"/>
              <a:cs typeface="Cambria"/>
              <a:sym typeface="Cambria"/>
            </a:endParaRPr>
          </a:p>
        </p:txBody>
      </p:sp>
      <p:sp>
        <p:nvSpPr>
          <p:cNvPr id="136" name="Google Shape;136;p20"/>
          <p:cNvSpPr txBox="1"/>
          <p:nvPr/>
        </p:nvSpPr>
        <p:spPr>
          <a:xfrm>
            <a:off x="1575282" y="4653136"/>
            <a:ext cx="5976664" cy="720079"/>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rgbClr val="595959"/>
              </a:buClr>
              <a:buSzPts val="2400"/>
              <a:buFont typeface="Arial Black"/>
              <a:buNone/>
            </a:pPr>
            <a:r>
              <a:rPr b="0" i="0" lang="en-GB" sz="2400" u="none" cap="none" strike="noStrike">
                <a:solidFill>
                  <a:srgbClr val="595959"/>
                </a:solidFill>
                <a:latin typeface="Arial Black"/>
                <a:ea typeface="Arial Black"/>
                <a:cs typeface="Arial Black"/>
                <a:sym typeface="Arial Black"/>
              </a:rPr>
              <a:t>Powerful type of Diuretic</a:t>
            </a:r>
            <a:endParaRPr b="0" i="0" sz="2400" u="none" cap="none" strike="noStrike">
              <a:solidFill>
                <a:srgbClr val="595959"/>
              </a:solidFill>
              <a:latin typeface="Arial Black"/>
              <a:ea typeface="Arial Black"/>
              <a:cs typeface="Arial Black"/>
              <a:sym typeface="Arial Black"/>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500"/>
                                        <p:tgtEl>
                                          <p:spTgt spid="1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500"/>
                                        <p:tgtEl>
                                          <p:spTgt spid="13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5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1"/>
          <p:cNvSpPr txBox="1"/>
          <p:nvPr>
            <p:ph type="title"/>
          </p:nvPr>
        </p:nvSpPr>
        <p:spPr>
          <a:xfrm>
            <a:off x="467544" y="404664"/>
            <a:ext cx="8229600" cy="979512"/>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About LH</a:t>
            </a:r>
            <a:endParaRPr/>
          </a:p>
        </p:txBody>
      </p:sp>
      <p:sp>
        <p:nvSpPr>
          <p:cNvPr id="142" name="Google Shape;142;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chemeClr val="dk1"/>
              </a:buClr>
              <a:buSzPct val="100000"/>
              <a:buChar char="•"/>
            </a:pPr>
            <a:r>
              <a:rPr b="1" lang="en-GB">
                <a:solidFill>
                  <a:schemeClr val="dk1"/>
                </a:solidFill>
              </a:rPr>
              <a:t>Classes:- </a:t>
            </a:r>
            <a:br>
              <a:rPr lang="en-GB">
                <a:solidFill>
                  <a:schemeClr val="dk1"/>
                </a:solidFill>
              </a:rPr>
            </a:br>
            <a:r>
              <a:rPr lang="en-GB">
                <a:solidFill>
                  <a:schemeClr val="dk1"/>
                </a:solidFill>
              </a:rPr>
              <a:t>1- Descending Loop of Henle</a:t>
            </a:r>
            <a:br>
              <a:rPr lang="en-GB">
                <a:solidFill>
                  <a:schemeClr val="dk1"/>
                </a:solidFill>
              </a:rPr>
            </a:br>
            <a:r>
              <a:rPr lang="en-GB">
                <a:solidFill>
                  <a:schemeClr val="dk1"/>
                </a:solidFill>
              </a:rPr>
              <a:t>2- Ascending Loop of Henle</a:t>
            </a:r>
            <a:br>
              <a:rPr lang="en-GB">
                <a:solidFill>
                  <a:schemeClr val="dk1"/>
                </a:solidFill>
              </a:rPr>
            </a:br>
            <a:endParaRPr>
              <a:solidFill>
                <a:schemeClr val="dk1"/>
              </a:solidFill>
            </a:endParaRPr>
          </a:p>
          <a:p>
            <a:pPr indent="-342900" lvl="0" marL="342900" rtl="0" algn="l">
              <a:spcBef>
                <a:spcPts val="444"/>
              </a:spcBef>
              <a:spcAft>
                <a:spcPts val="0"/>
              </a:spcAft>
              <a:buClr>
                <a:schemeClr val="dk1"/>
              </a:buClr>
              <a:buSzPct val="100000"/>
              <a:buChar char="•"/>
            </a:pPr>
            <a:r>
              <a:rPr b="1" lang="en-GB">
                <a:solidFill>
                  <a:schemeClr val="dk1"/>
                </a:solidFill>
              </a:rPr>
              <a:t>MOA:- </a:t>
            </a:r>
            <a:br>
              <a:rPr lang="en-GB">
                <a:solidFill>
                  <a:schemeClr val="dk1"/>
                </a:solidFill>
              </a:rPr>
            </a:br>
            <a:r>
              <a:rPr lang="en-GB">
                <a:solidFill>
                  <a:schemeClr val="dk1"/>
                </a:solidFill>
              </a:rPr>
              <a:t>Inhibit the cotransport of Na+/K+/2Cl- in the Ascending Loop of Henle</a:t>
            </a:r>
            <a:br>
              <a:rPr lang="en-GB">
                <a:solidFill>
                  <a:schemeClr val="dk1"/>
                </a:solidFill>
              </a:rPr>
            </a:br>
            <a:r>
              <a:rPr lang="en-GB">
                <a:solidFill>
                  <a:schemeClr val="dk1"/>
                </a:solidFill>
              </a:rPr>
              <a:t>Reduce Reabsorption of Ca, Mg. </a:t>
            </a:r>
            <a:br>
              <a:rPr lang="en-GB">
                <a:solidFill>
                  <a:schemeClr val="dk1"/>
                </a:solidFill>
              </a:rPr>
            </a:br>
            <a:endParaRPr>
              <a:solidFill>
                <a:schemeClr val="dk1"/>
              </a:solidFill>
            </a:endParaRPr>
          </a:p>
          <a:p>
            <a:pPr indent="-342900" lvl="0" marL="342900" rtl="0" algn="l">
              <a:spcBef>
                <a:spcPts val="444"/>
              </a:spcBef>
              <a:spcAft>
                <a:spcPts val="0"/>
              </a:spcAft>
              <a:buClr>
                <a:schemeClr val="dk1"/>
              </a:buClr>
              <a:buSzPct val="100000"/>
              <a:buChar char="•"/>
            </a:pPr>
            <a:r>
              <a:rPr b="1" lang="en-GB">
                <a:solidFill>
                  <a:schemeClr val="dk1"/>
                </a:solidFill>
              </a:rPr>
              <a:t>Uses:-</a:t>
            </a:r>
            <a:br>
              <a:rPr lang="en-GB">
                <a:solidFill>
                  <a:schemeClr val="dk1"/>
                </a:solidFill>
              </a:rPr>
            </a:br>
            <a:r>
              <a:rPr lang="en-GB">
                <a:solidFill>
                  <a:schemeClr val="dk1"/>
                </a:solidFill>
              </a:rPr>
              <a:t>1- Edema</a:t>
            </a:r>
            <a:br>
              <a:rPr lang="en-GB">
                <a:solidFill>
                  <a:schemeClr val="dk1"/>
                </a:solidFill>
              </a:rPr>
            </a:br>
            <a:r>
              <a:rPr lang="en-GB">
                <a:solidFill>
                  <a:schemeClr val="dk1"/>
                </a:solidFill>
              </a:rPr>
              <a:t>2- Hypertension</a:t>
            </a:r>
            <a:br>
              <a:rPr lang="en-GB">
                <a:solidFill>
                  <a:schemeClr val="dk1"/>
                </a:solidFill>
              </a:rPr>
            </a:br>
            <a:r>
              <a:rPr lang="en-GB">
                <a:solidFill>
                  <a:schemeClr val="dk1"/>
                </a:solidFill>
              </a:rPr>
              <a:t>3- Heart Failure</a:t>
            </a:r>
            <a:br>
              <a:rPr lang="en-GB">
                <a:solidFill>
                  <a:schemeClr val="dk1"/>
                </a:solidFill>
              </a:rPr>
            </a:br>
            <a:r>
              <a:rPr lang="en-GB">
                <a:solidFill>
                  <a:schemeClr val="dk1"/>
                </a:solidFill>
              </a:rPr>
              <a:t>4- Hypercalcemia, and Hyperkalemia</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0" st="0"/>
                                            </p:txEl>
                                          </p:spTgt>
                                        </p:tgtEl>
                                        <p:attrNameLst>
                                          <p:attrName>style.visibility</p:attrName>
                                        </p:attrNameLst>
                                      </p:cBhvr>
                                      <p:to>
                                        <p:strVal val="visible"/>
                                      </p:to>
                                    </p:set>
                                    <p:animEffect filter="fade" transition="in">
                                      <p:cBhvr>
                                        <p:cTn dur="500"/>
                                        <p:tgtEl>
                                          <p:spTgt spid="1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1" st="1"/>
                                            </p:txEl>
                                          </p:spTgt>
                                        </p:tgtEl>
                                        <p:attrNameLst>
                                          <p:attrName>style.visibility</p:attrName>
                                        </p:attrNameLst>
                                      </p:cBhvr>
                                      <p:to>
                                        <p:strVal val="visible"/>
                                      </p:to>
                                    </p:set>
                                    <p:animEffect filter="fade" transition="in">
                                      <p:cBhvr>
                                        <p:cTn dur="500"/>
                                        <p:tgtEl>
                                          <p:spTgt spid="14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2" st="2"/>
                                            </p:txEl>
                                          </p:spTgt>
                                        </p:tgtEl>
                                        <p:attrNameLst>
                                          <p:attrName>style.visibility</p:attrName>
                                        </p:attrNameLst>
                                      </p:cBhvr>
                                      <p:to>
                                        <p:strVal val="visible"/>
                                      </p:to>
                                    </p:set>
                                    <p:animEffect filter="fade" transition="in">
                                      <p:cBhvr>
                                        <p:cTn dur="500"/>
                                        <p:tgtEl>
                                          <p:spTgt spid="142">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Executive">
  <a:themeElements>
    <a:clrScheme name="Executive">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