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1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rt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1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rtl="1" algn="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1" algn="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1" algn="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1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1" algn="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1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0" y="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/>
              <a:t>Potassium sparing diuretics : </a:t>
            </a:r>
            <a:endParaRPr sz="2000"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0" y="1214422"/>
            <a:ext cx="7772400" cy="44243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rPr lang="en-US" sz="2000"/>
              <a:t>  Potassium- sparing diuretics act in the collecting tubule to inhibit Na reabsorption </a:t>
            </a:r>
            <a:r>
              <a:rPr b="1" lang="en-US" sz="2000"/>
              <a:t> </a:t>
            </a:r>
            <a:r>
              <a:rPr lang="en-US" sz="2000"/>
              <a:t>and k excretion . </a:t>
            </a:r>
            <a:endParaRPr/>
          </a:p>
          <a:p>
            <a:pPr indent="0" lvl="0" marL="0" rtl="1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1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rPr lang="en-US" sz="2000"/>
              <a:t>The major uses of potassium sparing diuretics : </a:t>
            </a:r>
            <a:endParaRPr/>
          </a:p>
          <a:p>
            <a:pPr indent="0" lvl="0" marL="0" rtl="1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rPr lang="en-US" sz="2000"/>
              <a:t>1.Treatment of hypertension (usually in combination with thiazides). </a:t>
            </a:r>
            <a:endParaRPr/>
          </a:p>
          <a:p>
            <a:pPr indent="0" lvl="0" marL="0" rtl="1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rPr lang="en-US" sz="2000"/>
              <a:t>2.Used in heart failure. (aldosterone antagoinsts) . </a:t>
            </a:r>
            <a:endParaRPr/>
          </a:p>
          <a:p>
            <a:pPr indent="0" lvl="0" marL="0" rtl="1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1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rPr b="1" lang="en-US" sz="2000"/>
              <a:t>This type of drugs should be avoided in patients with renal dysfunction   because of increasing the risk of hyperkalemia.  </a:t>
            </a:r>
            <a:endParaRPr/>
          </a:p>
          <a:p>
            <a:pPr indent="0" lvl="0" marL="0" rtl="1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 b="1" sz="2000"/>
          </a:p>
        </p:txBody>
      </p:sp>
      <p:pic>
        <p:nvPicPr>
          <p:cNvPr descr="potassium-sparing-diuretics-nursing-nclex.png" id="86" name="Google Shape;8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00430" y="4492721"/>
            <a:ext cx="4572397" cy="23652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/>
              <a:t>Within this class , there are drugs with two distinct mechanisms of action : </a:t>
            </a:r>
            <a:endParaRPr sz="2000"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457200" rt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 1.Aldosterone antagonist : Spironolactone  </a:t>
            </a:r>
            <a:endParaRPr/>
          </a:p>
          <a:p>
            <a:pPr indent="-457200" lvl="0" marL="4572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457200" lvl="0" marL="4572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MOA : It is a specific pharmacologic antagonist of aldosterone, acting primarily through competitive binding of receptors at the aldosterone-dependent sodium-potassium exchange site in the distal convoluted renal tubule. it causes increased amounts of sodium and water to be excreted, while potassium is retained . </a:t>
            </a:r>
            <a:endParaRPr/>
          </a:p>
          <a:p>
            <a:pPr indent="-457200" lvl="0" marL="4572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457200" lvl="0" marL="4572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It has a slower onset of action than triamterene or amiloride, but its natriuretic effect is slightly greater during long-term therapy. </a:t>
            </a:r>
            <a:endParaRPr/>
          </a:p>
          <a:p>
            <a:pPr indent="-457200" lvl="0" marL="4572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457200" lvl="0" marL="4572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It is used in hypertension , congestive heart failure, hepatic cirrhosis and in hypokalemia.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457200" y="285728"/>
            <a:ext cx="8229600" cy="5840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The structure of spironolactone : </a:t>
            </a:r>
            <a:endParaRPr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It is steroidal structure with acetyl thio group .   </a:t>
            </a:r>
            <a:endParaRPr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 </a:t>
            </a:r>
            <a:endParaRPr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  <p:pic>
        <p:nvPicPr>
          <p:cNvPr descr="sssss.png" id="99" name="Google Shape;99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57422" y="2428868"/>
            <a:ext cx="4376760" cy="36951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457200" y="214290"/>
            <a:ext cx="8229600" cy="59118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2.Triamterene and amiloride : </a:t>
            </a:r>
            <a:endParaRPr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Mechanism of action : </a:t>
            </a:r>
            <a:endParaRPr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Triamterene and amiloride block Na transport channels, resulting in a decrease in Na/K exchange , although they have a K sparing diuretic action similar to the aldosterone antagonists, their ability to block Na/k exchange site in the collecting tubules does not depend on the presence of the aldosterone. </a:t>
            </a:r>
            <a:endParaRPr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Amiloride is more potent than triamterene . 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/>
              <a:t>Triameterene structure : </a:t>
            </a:r>
            <a:endParaRPr sz="2000"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Substitution at para postion of phenyl ring with OH group will increase the activity of the compound . </a:t>
            </a:r>
            <a:endParaRPr sz="2000"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Substitution at para postion of phenyl ring with CH3 group will decrease the activity of the compound . </a:t>
            </a:r>
            <a:endParaRPr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The amino groups must be present because it is essential for diuretic activity . The phenyl group can be replaced by small heterocyclic rings such as thiazole and pyridine that produce highly active compound .  </a:t>
            </a:r>
            <a:endParaRPr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 </a:t>
            </a:r>
            <a:endParaRPr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 </a:t>
            </a:r>
            <a:endParaRPr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  <p:pic>
        <p:nvPicPr>
          <p:cNvPr descr="تنزيل (3).png" id="112" name="Google Shape;11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29256" y="5072074"/>
            <a:ext cx="3038475" cy="150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8" name="Google Shape;118;p18"/>
          <p:cNvSpPr txBox="1"/>
          <p:nvPr>
            <p:ph idx="1" type="body"/>
          </p:nvPr>
        </p:nvSpPr>
        <p:spPr>
          <a:xfrm>
            <a:off x="457200" y="285728"/>
            <a:ext cx="8229600" cy="5840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Amiloride structure : </a:t>
            </a:r>
            <a:endParaRPr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The Cl atom is important for the activity of the drug . </a:t>
            </a:r>
            <a:endParaRPr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The substituation on the two amino groups will reduce the activity of the drug.</a:t>
            </a:r>
            <a:endParaRPr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Substituation with alkyl groups on gaunidine nitrogen leads to loss the diuretic activity. </a:t>
            </a:r>
            <a:endParaRPr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42900" lvl="0" marL="342900" rtl="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  <p:pic>
        <p:nvPicPr>
          <p:cNvPr descr="amilo.png" id="119" name="Google Shape;119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00298" y="4357694"/>
            <a:ext cx="3524253" cy="16807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