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Nunito"/>
      <p:regular r:id="rId28"/>
      <p:bold r:id="rId29"/>
      <p:italic r:id="rId30"/>
      <p:boldItalic r:id="rId31"/>
    </p:embeddedFont>
    <p:embeddedFont>
      <p:font typeface="Maven Pro"/>
      <p:regular r:id="rId32"/>
      <p:bold r:id="rId33"/>
    </p:embeddedFont>
    <p:embeddedFont>
      <p:font typeface="Aref Ruqaa"/>
      <p:regular r:id="rId34"/>
      <p:bold r:id="rId35"/>
    </p:embeddedFont>
    <p:embeddedFont>
      <p:font typeface="Libre Baskerville"/>
      <p:regular r:id="rId36"/>
      <p:bold r:id="rId37"/>
      <p: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Nuni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boldItalic.fntdata"/><Relationship Id="rId30" Type="http://schemas.openxmlformats.org/officeDocument/2006/relationships/font" Target="fonts/Nunito-italic.fntdata"/><Relationship Id="rId11" Type="http://schemas.openxmlformats.org/officeDocument/2006/relationships/slide" Target="slides/slide6.xml"/><Relationship Id="rId33" Type="http://schemas.openxmlformats.org/officeDocument/2006/relationships/font" Target="fonts/MavenPro-bold.fntdata"/><Relationship Id="rId10" Type="http://schemas.openxmlformats.org/officeDocument/2006/relationships/slide" Target="slides/slide5.xml"/><Relationship Id="rId32" Type="http://schemas.openxmlformats.org/officeDocument/2006/relationships/font" Target="fonts/MavenPro-regular.fntdata"/><Relationship Id="rId13" Type="http://schemas.openxmlformats.org/officeDocument/2006/relationships/slide" Target="slides/slide8.xml"/><Relationship Id="rId35" Type="http://schemas.openxmlformats.org/officeDocument/2006/relationships/font" Target="fonts/ArefRuqaa-bold.fntdata"/><Relationship Id="rId12" Type="http://schemas.openxmlformats.org/officeDocument/2006/relationships/slide" Target="slides/slide7.xml"/><Relationship Id="rId34" Type="http://schemas.openxmlformats.org/officeDocument/2006/relationships/font" Target="fonts/ArefRuqaa-regular.fntdata"/><Relationship Id="rId15" Type="http://schemas.openxmlformats.org/officeDocument/2006/relationships/slide" Target="slides/slide10.xml"/><Relationship Id="rId37" Type="http://schemas.openxmlformats.org/officeDocument/2006/relationships/font" Target="fonts/LibreBaskerville-bold.fntdata"/><Relationship Id="rId14" Type="http://schemas.openxmlformats.org/officeDocument/2006/relationships/slide" Target="slides/slide9.xml"/><Relationship Id="rId36" Type="http://schemas.openxmlformats.org/officeDocument/2006/relationships/font" Target="fonts/LibreBaskerville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LibreBaskerville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5" name="Google Shape;39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3" name="Google Shape;433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5" name="Google Shape;275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76" name="Google Shape;276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p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58" name="Google Shape;58;p4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9" name="Google Shape;59;p4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2" name="Google Shape;62;p4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4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6" name="Google Shape;66;p4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4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1" name="Google Shape;71;p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2" name="Google Shape;72;p4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4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5" name="Google Shape;75;p4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4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9" name="Google Shape;79;p4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4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4" name="Google Shape;84;p4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" name="Google Shape;89;p4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255"/>
            <a:ext cx="2267380" cy="2601741"/>
            <a:chOff x="6790514" y="1255"/>
            <a:chExt cx="2267380" cy="2601741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536" y="1255"/>
              <a:ext cx="1990358" cy="1990303"/>
              <a:chOff x="7067536" y="1255"/>
              <a:chExt cx="1990358" cy="1990303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medicinenet.com/dopamine-injection/article.htm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ubchem.ncbi.nlm.nih.gov/compound/dopamine-D2" TargetMode="External"/><Relationship Id="rId4" Type="http://schemas.openxmlformats.org/officeDocument/2006/relationships/hyperlink" Target="https://pubchem.ncbi.nlm.nih.gov/compound/serotonin" TargetMode="External"/><Relationship Id="rId5" Type="http://schemas.openxmlformats.org/officeDocument/2006/relationships/hyperlink" Target="https://pubchem.ncbi.nlm.nih.gov/compound/dopamine-D2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ctrTitle"/>
          </p:nvPr>
        </p:nvSpPr>
        <p:spPr>
          <a:xfrm>
            <a:off x="674050" y="1268900"/>
            <a:ext cx="45921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3100">
                <a:solidFill>
                  <a:srgbClr val="FFFFFF"/>
                </a:solidFill>
                <a:latin typeface="Aref Ruqaa"/>
                <a:ea typeface="Aref Ruqaa"/>
                <a:cs typeface="Aref Ruqaa"/>
                <a:sym typeface="Aref Ruqaa"/>
              </a:rPr>
              <a:t>Atypical antipsychotic agents and New drugs.</a:t>
            </a:r>
            <a:endParaRPr sz="5600">
              <a:solidFill>
                <a:srgbClr val="FFFFFF"/>
              </a:solidFill>
              <a:latin typeface="Aref Ruqaa"/>
              <a:ea typeface="Aref Ruqaa"/>
              <a:cs typeface="Aref Ruqaa"/>
              <a:sym typeface="Aref Ruqaa"/>
            </a:endParaRPr>
          </a:p>
        </p:txBody>
      </p:sp>
      <p:sp>
        <p:nvSpPr>
          <p:cNvPr id="284" name="Google Shape;284;p14"/>
          <p:cNvSpPr txBox="1"/>
          <p:nvPr>
            <p:ph idx="1" type="subTitle"/>
          </p:nvPr>
        </p:nvSpPr>
        <p:spPr>
          <a:xfrm>
            <a:off x="674050" y="31418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ar"/>
              <a:t>Yaqeen Mutan 1162034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ar"/>
              <a:t>Israa Awesat  1162126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"/>
          <p:cNvSpPr txBox="1"/>
          <p:nvPr>
            <p:ph type="title"/>
          </p:nvPr>
        </p:nvSpPr>
        <p:spPr>
          <a:xfrm>
            <a:off x="1303800" y="7509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2800"/>
              <a:buNone/>
            </a:pPr>
            <a:r>
              <a:rPr lang="ar" sz="2200">
                <a:solidFill>
                  <a:srgbClr val="A64D79"/>
                </a:solidFill>
              </a:rPr>
              <a:t>Olanzapine</a:t>
            </a:r>
            <a:endParaRPr sz="2200">
              <a:solidFill>
                <a:srgbClr val="A64D79"/>
              </a:solidFill>
            </a:endParaRPr>
          </a:p>
        </p:txBody>
      </p:sp>
      <p:sp>
        <p:nvSpPr>
          <p:cNvPr id="349" name="Google Shape;349;p23"/>
          <p:cNvSpPr txBox="1"/>
          <p:nvPr>
            <p:ph idx="1" type="body"/>
          </p:nvPr>
        </p:nvSpPr>
        <p:spPr>
          <a:xfrm>
            <a:off x="288825" y="1359000"/>
            <a:ext cx="4828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</a:t>
            </a: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 treat the symptoms of schizophrenia and for bipolar disorder in adults and teenagers 13 years of age and older.</a:t>
            </a:r>
            <a:endParaRPr sz="18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b="1"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MOA:</a:t>
            </a: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Its effect for </a:t>
            </a:r>
            <a:r>
              <a:rPr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schizophrenia may results from its effect on </a:t>
            </a:r>
            <a:r>
              <a:rPr lang="ar" sz="1800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dopamine</a:t>
            </a:r>
            <a:r>
              <a:rPr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serotonin type 2 (5-HT2) receptors, It binds  also to alpha-1, histamine H-1, and muscarinic receptors.</a:t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8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Olanzapine - Wikipedia" id="350" name="Google Shape;35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6413" y="0"/>
            <a:ext cx="2054337" cy="210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chanism of Action and Pharmacodynamics of Olanzapine ..." id="351" name="Google Shape;35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4025" y="2200875"/>
            <a:ext cx="3664075" cy="27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 txBox="1"/>
          <p:nvPr>
            <p:ph type="title"/>
          </p:nvPr>
        </p:nvSpPr>
        <p:spPr>
          <a:xfrm>
            <a:off x="1303800" y="7509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2800"/>
              <a:buNone/>
            </a:pPr>
            <a:r>
              <a:rPr lang="ar" sz="2400">
                <a:solidFill>
                  <a:srgbClr val="A64D79"/>
                </a:solidFill>
              </a:rPr>
              <a:t>Iloperidone</a:t>
            </a:r>
            <a:endParaRPr sz="2400">
              <a:solidFill>
                <a:srgbClr val="A64D79"/>
              </a:solidFill>
            </a:endParaRPr>
          </a:p>
        </p:txBody>
      </p:sp>
      <p:sp>
        <p:nvSpPr>
          <p:cNvPr id="357" name="Google Shape;357;p24"/>
          <p:cNvSpPr txBox="1"/>
          <p:nvPr>
            <p:ph idx="1" type="body"/>
          </p:nvPr>
        </p:nvSpPr>
        <p:spPr>
          <a:xfrm>
            <a:off x="661425" y="1647600"/>
            <a:ext cx="61194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ar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ar" sz="20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 treat the symptoms of schizophrenia.</a:t>
            </a:r>
            <a:endParaRPr sz="20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ar" sz="20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MOA:</a:t>
            </a:r>
            <a:endParaRPr sz="20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ar" sz="20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 is proposed that the efficacy of iloperidone is mediated through a combination of dopamine type 2 (D2) and serotonin type 2 (5-HT2) antagonisms, it also block alpha-1 and D3 receptors.</a:t>
            </a:r>
            <a:endParaRPr sz="20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loperidone - Wikipedia" id="358" name="Google Shape;3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1325" y="236425"/>
            <a:ext cx="4342075" cy="198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chanism of Action and Pharmacodynamics of Iloperidone (Fanapt ..." id="359" name="Google Shape;35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4089" y="1647600"/>
            <a:ext cx="2199910" cy="33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 txBox="1"/>
          <p:nvPr>
            <p:ph type="title"/>
          </p:nvPr>
        </p:nvSpPr>
        <p:spPr>
          <a:xfrm>
            <a:off x="1227600" y="7509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A64D79"/>
                </a:solidFill>
              </a:rPr>
              <a:t>Sertindole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365" name="Google Shape;365;p25"/>
          <p:cNvSpPr txBox="1"/>
          <p:nvPr>
            <p:ph idx="1" type="body"/>
          </p:nvPr>
        </p:nvSpPr>
        <p:spPr>
          <a:xfrm>
            <a:off x="339200" y="1597875"/>
            <a:ext cx="49443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ar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</a:t>
            </a:r>
            <a:endParaRPr b="1"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ar" sz="20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 the treatment of schizophrenia.</a:t>
            </a:r>
            <a:endParaRPr sz="20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b="1" lang="ar" sz="20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MOA:</a:t>
            </a:r>
            <a:endParaRPr b="1" sz="20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 bind to </a:t>
            </a:r>
            <a:r>
              <a:rPr lang="ar" sz="18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dopamine D2</a:t>
            </a:r>
            <a:r>
              <a:rPr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ar" sz="18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serotonin</a:t>
            </a:r>
            <a:r>
              <a:rPr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5-HT2A and 5-HT2C, and alpha1-adrenoreceptors. Preclinical studies suggest that sertindole acts preferentially on limbic and cortical dopaminergic neurons and clinical trials have confirmed that sertindole is effective at a low </a:t>
            </a:r>
            <a:r>
              <a:rPr lang="ar" sz="18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dopamine D2</a:t>
            </a:r>
            <a:r>
              <a:rPr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occupancy level</a:t>
            </a:r>
            <a:endParaRPr sz="18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ertindole - Wikipedia" id="366" name="Google Shape;36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">
            <a:off x="3120325" y="180100"/>
            <a:ext cx="2898925" cy="152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ipsychotic agents - Stahl's Essential Psychopharmacology ..." id="367" name="Google Shape;367;p25"/>
          <p:cNvPicPr preferRelativeResize="0"/>
          <p:nvPr/>
        </p:nvPicPr>
        <p:blipFill rotWithShape="1">
          <a:blip r:embed="rId7">
            <a:alphaModFix/>
          </a:blip>
          <a:srcRect b="0" l="8792" r="0" t="0"/>
          <a:stretch/>
        </p:blipFill>
        <p:spPr>
          <a:xfrm>
            <a:off x="5131200" y="1336150"/>
            <a:ext cx="4012800" cy="38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 txBox="1"/>
          <p:nvPr>
            <p:ph type="title"/>
          </p:nvPr>
        </p:nvSpPr>
        <p:spPr>
          <a:xfrm>
            <a:off x="1227600" y="6747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/>
              <a:t>Receptor’s related Side effects of SGA’s</a:t>
            </a:r>
            <a:endParaRPr/>
          </a:p>
        </p:txBody>
      </p:sp>
      <p:pic>
        <p:nvPicPr>
          <p:cNvPr id="373" name="Google Shape;3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00" y="1452300"/>
            <a:ext cx="8550199" cy="33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/>
          <p:cNvSpPr txBox="1"/>
          <p:nvPr>
            <p:ph type="ctrTitle"/>
          </p:nvPr>
        </p:nvSpPr>
        <p:spPr>
          <a:xfrm>
            <a:off x="647725" y="2768500"/>
            <a:ext cx="75012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3400">
                <a:solidFill>
                  <a:srgbClr val="FFFFFF"/>
                </a:solidFill>
                <a:latin typeface="Aref Ruqaa"/>
                <a:ea typeface="Aref Ruqaa"/>
                <a:cs typeface="Aref Ruqaa"/>
                <a:sym typeface="Aref Ruqaa"/>
              </a:rPr>
              <a:t>New drugs </a:t>
            </a:r>
            <a:endParaRPr sz="4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/>
          <p:nvPr>
            <p:ph type="title"/>
          </p:nvPr>
        </p:nvSpPr>
        <p:spPr>
          <a:xfrm>
            <a:off x="1305025" y="62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741B47"/>
                </a:solidFill>
                <a:latin typeface="Aref Ruqaa"/>
                <a:ea typeface="Aref Ruqaa"/>
                <a:cs typeface="Aref Ruqaa"/>
                <a:sym typeface="Aref Ruqaa"/>
              </a:rPr>
              <a:t>New drugs</a:t>
            </a:r>
            <a:endParaRPr>
              <a:solidFill>
                <a:srgbClr val="741B47"/>
              </a:solidFill>
              <a:latin typeface="Aref Ruqaa"/>
              <a:ea typeface="Aref Ruqaa"/>
              <a:cs typeface="Aref Ruqaa"/>
              <a:sym typeface="Aref Ruqaa"/>
            </a:endParaRPr>
          </a:p>
        </p:txBody>
      </p:sp>
      <p:sp>
        <p:nvSpPr>
          <p:cNvPr id="384" name="Google Shape;384;p28"/>
          <p:cNvSpPr txBox="1"/>
          <p:nvPr>
            <p:ph idx="1" type="body"/>
          </p:nvPr>
        </p:nvSpPr>
        <p:spPr>
          <a:xfrm>
            <a:off x="1305025" y="1627875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Aref Ruqaa"/>
              <a:buAutoNum type="arabicPeriod"/>
            </a:pPr>
            <a:r>
              <a:rPr lang="ar" sz="2000">
                <a:solidFill>
                  <a:srgbClr val="741B47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Amisulpride</a:t>
            </a:r>
            <a:endParaRPr sz="2000">
              <a:solidFill>
                <a:srgbClr val="741B47"/>
              </a:solidFill>
              <a:highlight>
                <a:srgbClr val="FFFFFF"/>
              </a:highlight>
              <a:latin typeface="Aref Ruqaa"/>
              <a:ea typeface="Aref Ruqaa"/>
              <a:cs typeface="Aref Ruqaa"/>
              <a:sym typeface="Aref Ruqa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Aref Ruqaa"/>
              <a:buAutoNum type="arabicPeriod"/>
            </a:pPr>
            <a:r>
              <a:rPr lang="ar" sz="2000">
                <a:solidFill>
                  <a:srgbClr val="741B47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Paliperidone </a:t>
            </a:r>
            <a:endParaRPr sz="2000">
              <a:solidFill>
                <a:srgbClr val="741B47"/>
              </a:solidFill>
              <a:highlight>
                <a:srgbClr val="FFFFFF"/>
              </a:highlight>
              <a:latin typeface="Aref Ruqaa"/>
              <a:ea typeface="Aref Ruqaa"/>
              <a:cs typeface="Aref Ruqaa"/>
              <a:sym typeface="Aref Ruqa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Aref Ruqaa"/>
              <a:buAutoNum type="arabicPeriod"/>
            </a:pPr>
            <a:r>
              <a:rPr lang="ar" sz="2000">
                <a:solidFill>
                  <a:srgbClr val="741B47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Aripiprazole</a:t>
            </a:r>
            <a:endParaRPr sz="2000">
              <a:solidFill>
                <a:srgbClr val="741B47"/>
              </a:solidFill>
              <a:latin typeface="Aref Ruqaa"/>
              <a:ea typeface="Aref Ruqaa"/>
              <a:cs typeface="Aref Ruqaa"/>
              <a:sym typeface="Aref Ruq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"/>
          <p:cNvSpPr txBox="1"/>
          <p:nvPr>
            <p:ph type="title"/>
          </p:nvPr>
        </p:nvSpPr>
        <p:spPr>
          <a:xfrm>
            <a:off x="1303800" y="8271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ar" sz="2300">
                <a:solidFill>
                  <a:srgbClr val="741B47"/>
                </a:solidFill>
                <a:highlight>
                  <a:srgbClr val="FFFFFF"/>
                </a:highlight>
              </a:rPr>
              <a:t>Amisulpride</a:t>
            </a:r>
            <a:endParaRPr sz="3100"/>
          </a:p>
        </p:txBody>
      </p:sp>
      <p:sp>
        <p:nvSpPr>
          <p:cNvPr id="390" name="Google Shape;390;p29"/>
          <p:cNvSpPr txBox="1"/>
          <p:nvPr>
            <p:ph idx="1" type="body"/>
          </p:nvPr>
        </p:nvSpPr>
        <p:spPr>
          <a:xfrm>
            <a:off x="450100" y="1481425"/>
            <a:ext cx="4916100" cy="3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ar" sz="24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Uses:</a:t>
            </a:r>
            <a:endParaRPr b="1" sz="24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ar" sz="20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Investigated for use/treatment in schizophrenia and schizoaffective disorders, mania in bipolar disorder, and depression.</a:t>
            </a:r>
            <a:endParaRPr sz="20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24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ar" sz="24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MOA:</a:t>
            </a:r>
            <a:endParaRPr b="1" sz="24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ar" sz="20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Amisulpride binds selectively to dopamine D3 &amp; D4, and antagonize its activity.</a:t>
            </a:r>
            <a:endParaRPr/>
          </a:p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misulpride - Wikipedia" id="391" name="Google Shape;3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550" y="181275"/>
            <a:ext cx="3599850" cy="172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implified Guide to Antipsychotic Medications - Mechanisms of Action" id="392" name="Google Shape;392;p29"/>
          <p:cNvPicPr preferRelativeResize="0"/>
          <p:nvPr/>
        </p:nvPicPr>
        <p:blipFill rotWithShape="1">
          <a:blip r:embed="rId4">
            <a:alphaModFix/>
          </a:blip>
          <a:srcRect b="6384" l="10991" r="26193" t="18675"/>
          <a:stretch/>
        </p:blipFill>
        <p:spPr>
          <a:xfrm>
            <a:off x="5394325" y="1902675"/>
            <a:ext cx="3599850" cy="30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A64D79"/>
                </a:solidFill>
                <a:highlight>
                  <a:srgbClr val="FFFFFF"/>
                </a:highlight>
              </a:rPr>
              <a:t>Synthesis:</a:t>
            </a:r>
            <a:endParaRPr/>
          </a:p>
        </p:txBody>
      </p:sp>
      <p:sp>
        <p:nvSpPr>
          <p:cNvPr id="398" name="Google Shape;398;p30"/>
          <p:cNvSpPr txBox="1"/>
          <p:nvPr>
            <p:ph idx="1" type="body"/>
          </p:nvPr>
        </p:nvSpPr>
        <p:spPr>
          <a:xfrm>
            <a:off x="267125" y="1171250"/>
            <a:ext cx="85380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ar" sz="1500">
                <a:solidFill>
                  <a:srgbClr val="781E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Synthesis of Amisulpride includes methylation of 4-amino salicylic acid with dimethyl sulphate &amp; base, following oxidation using acetic acid. </a:t>
            </a:r>
            <a:r>
              <a:rPr lang="ar" sz="1400">
                <a:solidFill>
                  <a:srgbClr val="781E5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WO2011158084A1 - An improved process for preparation of ..." id="399" name="Google Shape;3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850" y="1810975"/>
            <a:ext cx="6045399" cy="333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1"/>
          <p:cNvSpPr txBox="1"/>
          <p:nvPr>
            <p:ph type="title"/>
          </p:nvPr>
        </p:nvSpPr>
        <p:spPr>
          <a:xfrm>
            <a:off x="1303800" y="763550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ar">
                <a:solidFill>
                  <a:srgbClr val="A64D79"/>
                </a:solidFill>
              </a:rPr>
              <a:t>Paliperidone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405" name="Google Shape;405;p31"/>
          <p:cNvSpPr txBox="1"/>
          <p:nvPr>
            <p:ph idx="1" type="body"/>
          </p:nvPr>
        </p:nvSpPr>
        <p:spPr>
          <a:xfrm>
            <a:off x="620425" y="1585150"/>
            <a:ext cx="59241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240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800"/>
              <a:buFont typeface="Times New Roman"/>
              <a:buChar char="●"/>
            </a:pP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</a:t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treatment of schizophrenia.</a:t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92027"/>
              </a:buClr>
              <a:buSzPts val="2100"/>
              <a:buFont typeface="Arial"/>
              <a:buNone/>
            </a:pPr>
            <a:r>
              <a:t/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177800" rtl="0" algn="l">
              <a:lnSpc>
                <a:spcPct val="115000"/>
              </a:lnSpc>
              <a:spcBef>
                <a:spcPts val="800"/>
              </a:spcBef>
              <a:spcAft>
                <a:spcPts val="1600"/>
              </a:spcAft>
              <a:buClr>
                <a:srgbClr val="741B47"/>
              </a:buClr>
              <a:buSzPts val="1800"/>
              <a:buChar char="●"/>
            </a:pP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MOA</a:t>
            </a:r>
            <a:b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Paliperidone is the major active metabolite of risperidone so it has been proposed that the drug's therapeutic activity in schizophrenia is mediated through a combination of central dopamine D2 &amp; serotonin receptor antagonism as risperidone does.</a:t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6" name="Google Shape;4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1774" y="194675"/>
            <a:ext cx="3646725" cy="1875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chanism of Action and Pharmacodynamics of Iloperidone (Fanapt ..." id="407" name="Google Shape;40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0993" y="1917500"/>
            <a:ext cx="2069557" cy="31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"/>
          <p:cNvSpPr txBox="1"/>
          <p:nvPr>
            <p:ph idx="1" type="body"/>
          </p:nvPr>
        </p:nvSpPr>
        <p:spPr>
          <a:xfrm>
            <a:off x="1233951" y="834813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ar" sz="2400">
                <a:solidFill>
                  <a:srgbClr val="A64D79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Synthesis:</a:t>
            </a:r>
            <a:endParaRPr b="1" sz="2400">
              <a:solidFill>
                <a:srgbClr val="741B47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very short synthesis of paliperidone via oxidation of risperidone with air oxygen under basic conditions.</a:t>
            </a:r>
            <a:endParaRPr sz="16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3" name="Google Shape;41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175" y="2475233"/>
            <a:ext cx="8012000" cy="19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227600" y="4461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100">
                <a:solidFill>
                  <a:srgbClr val="A64D79"/>
                </a:solidFill>
                <a:latin typeface="Aref Ruqaa"/>
                <a:ea typeface="Aref Ruqaa"/>
                <a:cs typeface="Aref Ruqaa"/>
                <a:sym typeface="Aref Ruqaa"/>
              </a:rPr>
              <a:t>Atypical antipsychotic agents</a:t>
            </a:r>
            <a:endParaRPr sz="3100">
              <a:solidFill>
                <a:srgbClr val="A64D79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100">
              <a:solidFill>
                <a:srgbClr val="A64D79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Aref Ruqaa"/>
              <a:buAutoNum type="arabicPeriod"/>
            </a:pPr>
            <a:r>
              <a:rPr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D</a:t>
            </a:r>
            <a:r>
              <a:rPr baseline="-25000"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4</a:t>
            </a:r>
            <a:r>
              <a:rPr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 receptor antagonist as </a:t>
            </a:r>
            <a:r>
              <a:rPr lang="ar" sz="2000">
                <a:solidFill>
                  <a:srgbClr val="A64D79"/>
                </a:solidFill>
                <a:latin typeface="Aref Ruqaa"/>
                <a:ea typeface="Aref Ruqaa"/>
                <a:cs typeface="Aref Ruqaa"/>
                <a:sym typeface="Aref Ruqaa"/>
              </a:rPr>
              <a:t>Clozapine </a:t>
            </a:r>
            <a:endParaRPr sz="2000">
              <a:solidFill>
                <a:srgbClr val="A64D79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Aref Ruqaa"/>
              <a:buAutoNum type="arabicPeriod"/>
            </a:pPr>
            <a:r>
              <a:rPr lang="ar" sz="2000">
                <a:solidFill>
                  <a:srgbClr val="A64D79"/>
                </a:solidFill>
                <a:latin typeface="Aref Ruqaa"/>
                <a:ea typeface="Aref Ruqaa"/>
                <a:cs typeface="Aref Ruqaa"/>
                <a:sym typeface="Aref Ruqaa"/>
              </a:rPr>
              <a:t> </a:t>
            </a:r>
            <a:r>
              <a:rPr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Mixed D</a:t>
            </a:r>
            <a:r>
              <a:rPr baseline="-25000"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2</a:t>
            </a:r>
            <a:r>
              <a:rPr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 and 5HT</a:t>
            </a:r>
            <a:r>
              <a:rPr baseline="-25000"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2A</a:t>
            </a:r>
            <a:r>
              <a:rPr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 antagonist: </a:t>
            </a:r>
            <a:endParaRPr sz="2000">
              <a:solidFill>
                <a:srgbClr val="A64D79"/>
              </a:solidFill>
              <a:highlight>
                <a:srgbClr val="FFFFFF"/>
              </a:highlight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risperidone, </a:t>
            </a:r>
            <a:endParaRPr sz="2000">
              <a:solidFill>
                <a:srgbClr val="A64D79"/>
              </a:solidFill>
              <a:highlight>
                <a:srgbClr val="FFFFFF"/>
              </a:highlight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quetiapine, </a:t>
            </a:r>
            <a:endParaRPr sz="2000">
              <a:solidFill>
                <a:srgbClr val="A64D79"/>
              </a:solidFill>
              <a:highlight>
                <a:srgbClr val="FFFFFF"/>
              </a:highlight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ziprasidone, </a:t>
            </a:r>
            <a:endParaRPr sz="2000">
              <a:solidFill>
                <a:srgbClr val="A64D79"/>
              </a:solidFill>
              <a:highlight>
                <a:srgbClr val="FFFFFF"/>
              </a:highlight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olanzapine, </a:t>
            </a:r>
            <a:endParaRPr sz="2000">
              <a:solidFill>
                <a:srgbClr val="A64D79"/>
              </a:solidFill>
              <a:highlight>
                <a:srgbClr val="FFFFFF"/>
              </a:highlight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iloperidone, </a:t>
            </a:r>
            <a:endParaRPr sz="2000">
              <a:solidFill>
                <a:srgbClr val="A64D79"/>
              </a:solidFill>
              <a:highlight>
                <a:srgbClr val="FFFFFF"/>
              </a:highlight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000">
                <a:solidFill>
                  <a:srgbClr val="A64D79"/>
                </a:solidFill>
                <a:highlight>
                  <a:srgbClr val="FFFFFF"/>
                </a:highlight>
                <a:latin typeface="Aref Ruqaa"/>
                <a:ea typeface="Aref Ruqaa"/>
                <a:cs typeface="Aref Ruqaa"/>
                <a:sym typeface="Aref Ruqaa"/>
              </a:rPr>
              <a:t>seretindole.</a:t>
            </a:r>
            <a:endParaRPr sz="2000">
              <a:solidFill>
                <a:srgbClr val="A64D79"/>
              </a:solidFill>
              <a:latin typeface="Aref Ruqaa"/>
              <a:ea typeface="Aref Ruqaa"/>
              <a:cs typeface="Aref Ruqaa"/>
              <a:sym typeface="Aref Ruqaa"/>
            </a:endParaRPr>
          </a:p>
        </p:txBody>
      </p:sp>
      <p:pic>
        <p:nvPicPr>
          <p:cNvPr descr="Some ADHD meds may increase risk of psychosis, study finds ..." id="290" name="Google Shape;2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925" y="2039050"/>
            <a:ext cx="2963300" cy="29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3"/>
          <p:cNvSpPr txBox="1"/>
          <p:nvPr>
            <p:ph type="title"/>
          </p:nvPr>
        </p:nvSpPr>
        <p:spPr>
          <a:xfrm>
            <a:off x="1303800" y="7509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ar">
                <a:solidFill>
                  <a:srgbClr val="A64D79"/>
                </a:solidFill>
              </a:rPr>
              <a:t>Aripiprazole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419" name="Google Shape;419;p33"/>
          <p:cNvSpPr txBox="1"/>
          <p:nvPr>
            <p:ph idx="1" type="body"/>
          </p:nvPr>
        </p:nvSpPr>
        <p:spPr>
          <a:xfrm>
            <a:off x="470500" y="1597875"/>
            <a:ext cx="8349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</a:t>
            </a:r>
            <a:b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indicated for manic and mixed episodes associated with bipolar, autism spectrum disorder, treatment of schizophrenia, treatment of Tourette's disorder.</a:t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ripiprazole | 129722-12-9" id="420" name="Google Shape;4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5630" y="129025"/>
            <a:ext cx="3960695" cy="1697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chanism of Action of Aripiprazole - Psychopharmacology Institute" id="421" name="Google Shape;421;p33"/>
          <p:cNvPicPr preferRelativeResize="0"/>
          <p:nvPr/>
        </p:nvPicPr>
        <p:blipFill rotWithShape="1">
          <a:blip r:embed="rId4">
            <a:alphaModFix/>
          </a:blip>
          <a:srcRect b="16185" l="-3878" r="9288" t="9740"/>
          <a:stretch/>
        </p:blipFill>
        <p:spPr>
          <a:xfrm>
            <a:off x="5555800" y="2728500"/>
            <a:ext cx="3484025" cy="1594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3"/>
          <p:cNvSpPr txBox="1"/>
          <p:nvPr/>
        </p:nvSpPr>
        <p:spPr>
          <a:xfrm>
            <a:off x="472425" y="2419350"/>
            <a:ext cx="5348700" cy="25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MOA:</a:t>
            </a:r>
            <a:endParaRPr b="1" i="0" sz="1800" u="none" cap="none" strike="noStrike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" sz="1800" u="none" cap="none" strike="noStrike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ia a dopamine D2 and serotonin 5-HT1A receptors partial agonist which is unique MOA among antipsychotics.The partial agonist sits on the receptor like an antagonist &amp; blocks the receptor from other stimulation.</a:t>
            </a:r>
            <a:endParaRPr b="0" i="0" sz="1800" u="none" cap="none" strike="noStrike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" sz="1800" u="none" cap="none" strike="noStrike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Also, it is 5-HT2A and alpha antagonist.</a:t>
            </a:r>
            <a:endParaRPr b="0" i="0" sz="1800" u="none" cap="none" strike="noStrike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3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4"/>
          <p:cNvSpPr txBox="1"/>
          <p:nvPr>
            <p:ph type="title"/>
          </p:nvPr>
        </p:nvSpPr>
        <p:spPr>
          <a:xfrm>
            <a:off x="1303800" y="750975"/>
            <a:ext cx="7030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A64D79"/>
                </a:solidFill>
                <a:highlight>
                  <a:srgbClr val="FFFFFF"/>
                </a:highlight>
              </a:rPr>
              <a:t>Synthesis:</a:t>
            </a:r>
            <a:endParaRPr/>
          </a:p>
        </p:txBody>
      </p:sp>
      <p:sp>
        <p:nvSpPr>
          <p:cNvPr id="429" name="Google Shape;429;p34"/>
          <p:cNvSpPr txBox="1"/>
          <p:nvPr>
            <p:ph idx="1" type="body"/>
          </p:nvPr>
        </p:nvSpPr>
        <p:spPr>
          <a:xfrm>
            <a:off x="1003050" y="1580475"/>
            <a:ext cx="71379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ar" sz="1600">
                <a:solidFill>
                  <a:srgbClr val="781E5A"/>
                </a:solidFill>
              </a:rPr>
              <a:t>Aripipirazole is prepared by condensing 2-bromobutoxy – 4- quinolinone with phenylpiperizines.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500">
              <a:solidFill>
                <a:srgbClr val="781E5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500">
              <a:solidFill>
                <a:srgbClr val="781E5A"/>
              </a:solidFill>
            </a:endParaRPr>
          </a:p>
        </p:txBody>
      </p:sp>
      <p:pic>
        <p:nvPicPr>
          <p:cNvPr id="430" name="Google Shape;43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93" y="2687725"/>
            <a:ext cx="7500135" cy="125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5"/>
          <p:cNvSpPr txBox="1"/>
          <p:nvPr>
            <p:ph idx="1" type="body"/>
          </p:nvPr>
        </p:nvSpPr>
        <p:spPr>
          <a:xfrm>
            <a:off x="820916" y="1521336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4000">
              <a:solidFill>
                <a:srgbClr val="781E5A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Thumb Image - Any Question Clipart Png, Transparent Png ..." id="436" name="Google Shape;43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05" y="-130142"/>
            <a:ext cx="9000161" cy="5273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2623425" y="586013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000">
                <a:solidFill>
                  <a:srgbClr val="A64D79"/>
                </a:solidFill>
                <a:latin typeface="Aref Ruqaa"/>
                <a:ea typeface="Aref Ruqaa"/>
                <a:cs typeface="Aref Ruqaa"/>
                <a:sym typeface="Aref Ruqaa"/>
              </a:rPr>
              <a:t>History</a:t>
            </a:r>
            <a:endParaRPr sz="3000">
              <a:solidFill>
                <a:srgbClr val="A64D79"/>
              </a:solidFill>
              <a:latin typeface="Aref Ruqaa"/>
              <a:ea typeface="Aref Ruqaa"/>
              <a:cs typeface="Aref Ruqaa"/>
              <a:sym typeface="Aref Ruqaa"/>
            </a:endParaRPr>
          </a:p>
        </p:txBody>
      </p:sp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574250" y="1729375"/>
            <a:ext cx="78261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900"/>
              <a:buFont typeface="Times New Roman"/>
              <a:buChar char="★"/>
            </a:pPr>
            <a:r>
              <a:rPr lang="ar" sz="19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first atypical antipsychotic discovered was clozapine in 1960s, it was effective in treating schizophrenia, but it was unfavorable because it induces agranulocytosis. It is still used for resistant schizophrenia.</a:t>
            </a:r>
            <a:endParaRPr sz="19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900"/>
              <a:buFont typeface="Times New Roman"/>
              <a:buChar char="★"/>
            </a:pPr>
            <a:r>
              <a:rPr lang="ar" sz="19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During the 1990s, olanzapine, risperidone &amp; quetiapine were introduced with a more favorable side-effect profile.</a:t>
            </a:r>
            <a:endParaRPr sz="19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900"/>
              <a:buFont typeface="Times New Roman"/>
              <a:buChar char="★"/>
            </a:pPr>
            <a:r>
              <a:rPr lang="ar" sz="19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During the 2000s, ziprasidone &amp; aripipirazole were introduced.</a:t>
            </a:r>
            <a:endParaRPr sz="19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900"/>
              <a:buFont typeface="Times New Roman"/>
              <a:buChar char="★"/>
            </a:pPr>
            <a:r>
              <a:rPr lang="ar" sz="19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2006 the atypical antipsychotic paliperidone was approved by the FDA.</a:t>
            </a:r>
            <a:endParaRPr sz="19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descr="History book clipart cliparts and others art inspiration ..." id="297" name="Google Shape;2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775" y="98113"/>
            <a:ext cx="1993200" cy="148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200">
                <a:solidFill>
                  <a:srgbClr val="A64D79"/>
                </a:solidFill>
                <a:highlight>
                  <a:srgbClr val="FFFFFF"/>
                </a:highlight>
              </a:rPr>
              <a:t>D</a:t>
            </a:r>
            <a:r>
              <a:rPr baseline="-25000" lang="ar" sz="2200">
                <a:solidFill>
                  <a:srgbClr val="A64D79"/>
                </a:solidFill>
                <a:highlight>
                  <a:srgbClr val="FFFFFF"/>
                </a:highlight>
              </a:rPr>
              <a:t>4</a:t>
            </a:r>
            <a:r>
              <a:rPr lang="ar" sz="2200">
                <a:solidFill>
                  <a:srgbClr val="A64D79"/>
                </a:solidFill>
                <a:highlight>
                  <a:srgbClr val="FFFFFF"/>
                </a:highlight>
              </a:rPr>
              <a:t> receptor antagonist</a:t>
            </a:r>
            <a:endParaRPr sz="2200">
              <a:solidFill>
                <a:srgbClr val="A64D7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A64D79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Char char="●"/>
            </a:pPr>
            <a:r>
              <a:rPr lang="ar" sz="2400">
                <a:solidFill>
                  <a:srgbClr val="A64D79"/>
                </a:solidFill>
              </a:rPr>
              <a:t>Clozapine</a:t>
            </a:r>
            <a:endParaRPr/>
          </a:p>
        </p:txBody>
      </p:sp>
      <p:sp>
        <p:nvSpPr>
          <p:cNvPr id="303" name="Google Shape;303;p17"/>
          <p:cNvSpPr txBox="1"/>
          <p:nvPr>
            <p:ph idx="1" type="body"/>
          </p:nvPr>
        </p:nvSpPr>
        <p:spPr>
          <a:xfrm>
            <a:off x="422550" y="1581500"/>
            <a:ext cx="676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b="1"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History:</a:t>
            </a:r>
            <a:endParaRPr b="1"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atypical antipsychotic discovered was clozapine in 1960s, it was effective in treating schizophrenia, but it was unfavorable because it induces agranulocytosis  . It is still used for resistant schizophrenia.</a:t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027"/>
              </a:buClr>
              <a:buSzPts val="2800"/>
              <a:buFont typeface="Arial"/>
              <a:buNone/>
            </a:pPr>
            <a:r>
              <a:rPr b="1"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MOA</a:t>
            </a:r>
            <a:endParaRPr b="1"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D4 receptor antagonist, low or no affinity for D2. Clozapine and quetiapine—have the lowest incidence of EPS/TD side effects because they have low affinity for D2.</a:t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</a:t>
            </a:r>
            <a:endParaRPr b="1"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use in patients with treatment-resistant schizophrenia.</a:t>
            </a:r>
            <a:endParaRPr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hemical structure of clozapine. | Download Scientific Diagram" id="304" name="Google Shape;3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000" y="39950"/>
            <a:ext cx="3257825" cy="2160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ipsychotic drugs" id="305" name="Google Shape;305;p17"/>
          <p:cNvPicPr preferRelativeResize="0"/>
          <p:nvPr/>
        </p:nvPicPr>
        <p:blipFill rotWithShape="1">
          <a:blip r:embed="rId4">
            <a:alphaModFix/>
          </a:blip>
          <a:srcRect b="4610" l="65355" r="3236" t="14199"/>
          <a:stretch/>
        </p:blipFill>
        <p:spPr>
          <a:xfrm>
            <a:off x="7153000" y="1521675"/>
            <a:ext cx="1800851" cy="34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type="title"/>
          </p:nvPr>
        </p:nvSpPr>
        <p:spPr>
          <a:xfrm>
            <a:off x="1303800" y="7509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400">
                <a:solidFill>
                  <a:srgbClr val="A64D79"/>
                </a:solidFill>
              </a:rPr>
              <a:t>Clozapine</a:t>
            </a:r>
            <a:endParaRPr/>
          </a:p>
        </p:txBody>
      </p:sp>
      <p:sp>
        <p:nvSpPr>
          <p:cNvPr id="311" name="Google Shape;311;p18"/>
          <p:cNvSpPr txBox="1"/>
          <p:nvPr>
            <p:ph idx="1" type="body"/>
          </p:nvPr>
        </p:nvSpPr>
        <p:spPr>
          <a:xfrm>
            <a:off x="1077650" y="1627725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7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Times New Roman"/>
              <a:buChar char="•"/>
            </a:pPr>
            <a:r>
              <a:rPr lang="ar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20% of patients with schizophrenia will have an insufficient response to all first- and second generation antipsychotics and clozapine has shown to be effective for these patients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Times New Roman"/>
              <a:buChar char="•"/>
            </a:pPr>
            <a:r>
              <a:rPr lang="ar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Clozapine use is limited to refractory patients because of serious side effects: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5143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41B47"/>
              </a:buClr>
              <a:buSzPts val="2000"/>
              <a:buFont typeface="Times New Roman"/>
              <a:buAutoNum type="arabicPeriod"/>
            </a:pPr>
            <a:r>
              <a:rPr lang="ar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marrow suppression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(frequent monitoring of white blood cell counts is required due to risk of severe agranulocytosis)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Seizures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" sz="2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Cardiovascular side effects</a:t>
            </a:r>
            <a:endParaRPr sz="20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>
            <p:ph type="ctrTitle"/>
          </p:nvPr>
        </p:nvSpPr>
        <p:spPr>
          <a:xfrm>
            <a:off x="419125" y="2768500"/>
            <a:ext cx="75012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3400">
                <a:solidFill>
                  <a:srgbClr val="FFFFFF"/>
                </a:solidFill>
                <a:latin typeface="Aref Ruqaa"/>
                <a:ea typeface="Aref Ruqaa"/>
                <a:cs typeface="Aref Ruqaa"/>
                <a:sym typeface="Aref Ruqaa"/>
              </a:rPr>
              <a:t>Mixed D</a:t>
            </a:r>
            <a:r>
              <a:rPr baseline="-25000" lang="ar" sz="3400">
                <a:solidFill>
                  <a:srgbClr val="FFFFFF"/>
                </a:solidFill>
                <a:latin typeface="Aref Ruqaa"/>
                <a:ea typeface="Aref Ruqaa"/>
                <a:cs typeface="Aref Ruqaa"/>
                <a:sym typeface="Aref Ruqaa"/>
              </a:rPr>
              <a:t>2</a:t>
            </a:r>
            <a:r>
              <a:rPr lang="ar" sz="3400">
                <a:solidFill>
                  <a:srgbClr val="FFFFFF"/>
                </a:solidFill>
                <a:latin typeface="Aref Ruqaa"/>
                <a:ea typeface="Aref Ruqaa"/>
                <a:cs typeface="Aref Ruqaa"/>
                <a:sym typeface="Aref Ruqaa"/>
              </a:rPr>
              <a:t> and 5HT</a:t>
            </a:r>
            <a:r>
              <a:rPr baseline="-25000" lang="ar" sz="3400">
                <a:solidFill>
                  <a:srgbClr val="FFFFFF"/>
                </a:solidFill>
                <a:latin typeface="Aref Ruqaa"/>
                <a:ea typeface="Aref Ruqaa"/>
                <a:cs typeface="Aref Ruqaa"/>
                <a:sym typeface="Aref Ruqaa"/>
              </a:rPr>
              <a:t>2A</a:t>
            </a:r>
            <a:r>
              <a:rPr lang="ar" sz="3400">
                <a:solidFill>
                  <a:srgbClr val="FFFFFF"/>
                </a:solidFill>
                <a:latin typeface="Aref Ruqaa"/>
                <a:ea typeface="Aref Ruqaa"/>
                <a:cs typeface="Aref Ruqaa"/>
                <a:sym typeface="Aref Ruqaa"/>
              </a:rPr>
              <a:t> antagonist </a:t>
            </a:r>
            <a:endParaRPr sz="4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>
            <p:ph type="title"/>
          </p:nvPr>
        </p:nvSpPr>
        <p:spPr>
          <a:xfrm>
            <a:off x="1303800" y="-1102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500">
                <a:solidFill>
                  <a:srgbClr val="A64D79"/>
                </a:solidFill>
                <a:latin typeface="Aref Ruqaa"/>
                <a:ea typeface="Aref Ruqaa"/>
                <a:cs typeface="Aref Ruqaa"/>
                <a:sym typeface="Aref Ruqaa"/>
              </a:rPr>
              <a:t> </a:t>
            </a:r>
            <a:endParaRPr sz="2500">
              <a:solidFill>
                <a:srgbClr val="A64D79"/>
              </a:solidFill>
              <a:highlight>
                <a:srgbClr val="FFFFFF"/>
              </a:highlight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500">
              <a:solidFill>
                <a:srgbClr val="A64D79"/>
              </a:solidFill>
              <a:highlight>
                <a:srgbClr val="FFFFFF"/>
              </a:highlight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500">
                <a:solidFill>
                  <a:srgbClr val="A64D79"/>
                </a:solidFill>
                <a:highlight>
                  <a:srgbClr val="FFFFFF"/>
                </a:highlight>
              </a:rPr>
              <a:t>Risperidone</a:t>
            </a:r>
            <a:endParaRPr/>
          </a:p>
        </p:txBody>
      </p:sp>
      <p:sp>
        <p:nvSpPr>
          <p:cNvPr id="322" name="Google Shape;322;p20"/>
          <p:cNvSpPr txBox="1"/>
          <p:nvPr>
            <p:ph idx="1" type="body"/>
          </p:nvPr>
        </p:nvSpPr>
        <p:spPr>
          <a:xfrm>
            <a:off x="342700" y="1304250"/>
            <a:ext cx="81576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ar" sz="17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</a:t>
            </a:r>
            <a:endParaRPr sz="17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ar" sz="17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 the treatment of schizophrenia, Autism, ADHD </a:t>
            </a:r>
            <a:r>
              <a:rPr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ar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Attention                                                            deficit hyperactivity disorder)</a:t>
            </a:r>
            <a:r>
              <a:rPr lang="ar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17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and Bipolar disorder.</a:t>
            </a:r>
            <a:endParaRPr sz="17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7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700">
              <a:solidFill>
                <a:srgbClr val="A64D7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isperidone - Wikipedia" id="323" name="Google Shape;3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4100" y="70275"/>
            <a:ext cx="4348725" cy="17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0"/>
          <p:cNvSpPr txBox="1"/>
          <p:nvPr/>
        </p:nvSpPr>
        <p:spPr>
          <a:xfrm>
            <a:off x="332325" y="2473675"/>
            <a:ext cx="550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ar" sz="1700" u="none" cap="none" strike="noStrike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MOA</a:t>
            </a:r>
            <a:endParaRPr b="0" i="0" sz="1700" u="none" cap="none" strike="noStrike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" sz="1800" u="none" cap="none" strike="noStrike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 has antagonism effect on  serotonin-2A (5HT2A), dopamine-2 (with high affinity for D2 receptors), alpha-1, alpha-2, and histamine H1 receptors.</a:t>
            </a:r>
            <a:endParaRPr b="0" i="0" sz="1800" u="none" cap="none" strike="noStrike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" sz="1800" u="none" cap="none" strike="noStrike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clinical effectivity of risperidone relies mainly in its potent serotonin-2A and dopamine-2 antagonism in the cerebral cortex and mesolimbic dopamine pathway.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isperidone - Wikipedia" id="325" name="Google Shape;3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4000" y="1693414"/>
            <a:ext cx="3093700" cy="330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>
            <p:ph type="title"/>
          </p:nvPr>
        </p:nvSpPr>
        <p:spPr>
          <a:xfrm>
            <a:off x="1303800" y="6747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ar" sz="2200">
                <a:solidFill>
                  <a:srgbClr val="A64D79"/>
                </a:solidFill>
                <a:highlight>
                  <a:srgbClr val="FFFFFF"/>
                </a:highlight>
              </a:rPr>
              <a:t>Quetiapine</a:t>
            </a:r>
            <a:endParaRPr sz="2200">
              <a:solidFill>
                <a:srgbClr val="A64D79"/>
              </a:solidFill>
            </a:endParaRPr>
          </a:p>
        </p:txBody>
      </p:sp>
      <p:sp>
        <p:nvSpPr>
          <p:cNvPr id="331" name="Google Shape;331;p21"/>
          <p:cNvSpPr txBox="1"/>
          <p:nvPr>
            <p:ph idx="1" type="body"/>
          </p:nvPr>
        </p:nvSpPr>
        <p:spPr>
          <a:xfrm>
            <a:off x="96750" y="2509675"/>
            <a:ext cx="48021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MOA:</a:t>
            </a:r>
            <a:endParaRPr b="1" sz="18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Its action mainly on D2 receptors and 5-HT2 receptors antagonism. And blocks 5HT1A, 5-HT2, D1,D2,H1, A1, and A2 receptors Its metabolite norquetiapine, blocks M1 receptors. </a:t>
            </a:r>
            <a:endParaRPr sz="18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 has partial agonist action on 5HT1A, which along with its action on 5-HT7, 5-HT2c contribute to its antidepressant effects.</a:t>
            </a:r>
            <a:endParaRPr sz="18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8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Quetiapine - Wikipedia" id="332" name="Google Shape;3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775" y="125350"/>
            <a:ext cx="2455500" cy="1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 rotWithShape="1">
          <a:blip r:embed="rId4">
            <a:alphaModFix/>
          </a:blip>
          <a:srcRect b="0" l="1637" r="5785" t="13119"/>
          <a:stretch/>
        </p:blipFill>
        <p:spPr>
          <a:xfrm>
            <a:off x="4572000" y="2131325"/>
            <a:ext cx="4558674" cy="30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1"/>
          <p:cNvSpPr txBox="1"/>
          <p:nvPr/>
        </p:nvSpPr>
        <p:spPr>
          <a:xfrm>
            <a:off x="96750" y="1245850"/>
            <a:ext cx="4475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" sz="1800" u="none" cap="none" strike="noStrike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ar" sz="1800" u="none" cap="none" strike="noStrike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</a:t>
            </a:r>
            <a:r>
              <a:rPr b="0" i="0" lang="ar" sz="1800" u="none" cap="none" strike="noStrike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sz="1800" u="none" cap="none" strike="noStrike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" sz="1800" u="none" cap="none" strike="noStrike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 schizophrenia, acute manic episodes, and                                                        adjunctive treatment for major depressive disorder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/>
          <p:nvPr>
            <p:ph type="title"/>
          </p:nvPr>
        </p:nvSpPr>
        <p:spPr>
          <a:xfrm>
            <a:off x="1303800" y="7509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2800"/>
              <a:buNone/>
            </a:pPr>
            <a:r>
              <a:rPr lang="ar" sz="2200">
                <a:solidFill>
                  <a:srgbClr val="A64D79"/>
                </a:solidFill>
              </a:rPr>
              <a:t>Ziprasidone</a:t>
            </a:r>
            <a:endParaRPr sz="3900">
              <a:solidFill>
                <a:srgbClr val="A64D79"/>
              </a:solidFill>
            </a:endParaRPr>
          </a:p>
        </p:txBody>
      </p:sp>
      <p:sp>
        <p:nvSpPr>
          <p:cNvPr id="340" name="Google Shape;340;p22"/>
          <p:cNvSpPr txBox="1"/>
          <p:nvPr>
            <p:ph idx="1" type="body"/>
          </p:nvPr>
        </p:nvSpPr>
        <p:spPr>
          <a:xfrm>
            <a:off x="292975" y="898150"/>
            <a:ext cx="6708900" cy="1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8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b="1" lang="ar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 </a:t>
            </a:r>
            <a:r>
              <a:rPr lang="ar" sz="1800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used to treat the symptoms of schizophrenia,                                                               episodes of mania, or mixed episodes in patients with bipolar disorder.</a:t>
            </a:r>
            <a:endParaRPr sz="18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800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Ziprasidone - Wikipedia" id="341" name="Google Shape;3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100" y="22825"/>
            <a:ext cx="3423425" cy="185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implified Guide to Antipsychotic Medications - Mechanisms of Action" id="342" name="Google Shape;342;p22"/>
          <p:cNvPicPr preferRelativeResize="0"/>
          <p:nvPr/>
        </p:nvPicPr>
        <p:blipFill rotWithShape="1">
          <a:blip r:embed="rId4">
            <a:alphaModFix/>
          </a:blip>
          <a:srcRect b="5063" l="2055" r="1891" t="16772"/>
          <a:stretch/>
        </p:blipFill>
        <p:spPr>
          <a:xfrm>
            <a:off x="4707025" y="2447725"/>
            <a:ext cx="4451351" cy="26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2"/>
          <p:cNvSpPr txBox="1"/>
          <p:nvPr/>
        </p:nvSpPr>
        <p:spPr>
          <a:xfrm>
            <a:off x="318575" y="2033475"/>
            <a:ext cx="4831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" sz="1800" u="none" cap="none" strike="noStrike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MOA:</a:t>
            </a:r>
            <a:endParaRPr b="1" i="0" sz="1800" u="none" cap="none" strike="noStrike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" sz="1800" u="none" cap="none" strike="noStrike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functioned as an antagonist at the D2, 5HT2A, and 5HT1D receptors, and agonist at the 5HT1A receptor. It inhibited synaptic reuptake of serotonin and norepinephrine.</a:t>
            </a:r>
            <a:endParaRPr b="0" i="0" sz="1800" u="none" cap="none" strike="noStrike">
              <a:solidFill>
                <a:srgbClr val="741B47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" sz="1800" u="none" cap="none" strike="noStrike">
                <a:solidFill>
                  <a:srgbClr val="741B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 also antagonism of histamine H1 receptors causing somnolence and α1-adrenergic receptors antagonism causing the orthostatic hypotension.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