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992523">
            <a:off x="4235866" y="3740425"/>
            <a:ext cx="4670251" cy="234990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/>
          <p:nvPr/>
        </p:nvSpPr>
        <p:spPr>
          <a:xfrm>
            <a:off x="533400" y="1157909"/>
            <a:ext cx="8458200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Medicinal chemistry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Instructor: Amin Thawabtheh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A4264D"/>
                </a:solidFill>
                <a:latin typeface="Arial"/>
                <a:ea typeface="Arial"/>
                <a:cs typeface="Arial"/>
                <a:sym typeface="Arial"/>
              </a:rPr>
              <a:t>NSAIDs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Aseel Tlaib&amp; Shayma Dawabsheh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12"/>
          <p:cNvGrpSpPr/>
          <p:nvPr/>
        </p:nvGrpSpPr>
        <p:grpSpPr>
          <a:xfrm>
            <a:off x="1371600" y="2260599"/>
            <a:ext cx="6096000" cy="3657600"/>
            <a:chOff x="0" y="203199"/>
            <a:chExt cx="6096000" cy="3657600"/>
          </a:xfrm>
        </p:grpSpPr>
        <p:sp>
          <p:nvSpPr>
            <p:cNvPr id="126" name="Google Shape;126;p12"/>
            <p:cNvSpPr/>
            <p:nvPr/>
          </p:nvSpPr>
          <p:spPr>
            <a:xfrm>
              <a:off x="0" y="203199"/>
              <a:ext cx="3657600" cy="3657600"/>
            </a:xfrm>
            <a:prstGeom prst="pie">
              <a:avLst>
                <a:gd fmla="val 5400000" name="adj1"/>
                <a:gd fmla="val 16200000" name="adj2"/>
              </a:avLst>
            </a:prstGeom>
            <a:gradFill>
              <a:gsLst>
                <a:gs pos="0">
                  <a:srgbClr val="8A2725"/>
                </a:gs>
                <a:gs pos="80000">
                  <a:srgbClr val="B63430"/>
                </a:gs>
                <a:gs pos="100000">
                  <a:srgbClr val="BA332E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1828800" y="203199"/>
              <a:ext cx="4267200" cy="3657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AD464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2"/>
            <p:cNvSpPr txBox="1"/>
            <p:nvPr/>
          </p:nvSpPr>
          <p:spPr>
            <a:xfrm>
              <a:off x="1828800" y="203199"/>
              <a:ext cx="2133600" cy="10972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Untreated cause of acute inflammation</a:t>
              </a:r>
              <a:endParaRPr/>
            </a:p>
          </p:txBody>
        </p:sp>
        <p:sp>
          <p:nvSpPr>
            <p:cNvPr id="129" name="Google Shape;129;p12"/>
            <p:cNvSpPr/>
            <p:nvPr/>
          </p:nvSpPr>
          <p:spPr>
            <a:xfrm>
              <a:off x="640081" y="1300482"/>
              <a:ext cx="2377437" cy="2377437"/>
            </a:xfrm>
            <a:prstGeom prst="pie">
              <a:avLst>
                <a:gd fmla="val 5400000" name="adj1"/>
                <a:gd fmla="val 16200000" name="adj2"/>
              </a:avLst>
            </a:prstGeom>
            <a:gradFill>
              <a:gsLst>
                <a:gs pos="0">
                  <a:srgbClr val="984946"/>
                </a:gs>
                <a:gs pos="80000">
                  <a:srgbClr val="C8605D"/>
                </a:gs>
                <a:gs pos="100000">
                  <a:srgbClr val="CB5E5B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2"/>
            <p:cNvSpPr/>
            <p:nvPr/>
          </p:nvSpPr>
          <p:spPr>
            <a:xfrm>
              <a:off x="1828800" y="1300482"/>
              <a:ext cx="4267200" cy="2377437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C370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2"/>
            <p:cNvSpPr txBox="1"/>
            <p:nvPr/>
          </p:nvSpPr>
          <p:spPr>
            <a:xfrm>
              <a:off x="1828800" y="1300482"/>
              <a:ext cx="2133600" cy="10972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Long term exposure to irritant</a:t>
              </a:r>
              <a:endParaRPr/>
            </a:p>
          </p:txBody>
        </p:sp>
        <p:sp>
          <p:nvSpPr>
            <p:cNvPr id="132" name="Google Shape;132;p12"/>
            <p:cNvSpPr/>
            <p:nvPr/>
          </p:nvSpPr>
          <p:spPr>
            <a:xfrm>
              <a:off x="1280160" y="2397761"/>
              <a:ext cx="1097278" cy="1097278"/>
            </a:xfrm>
            <a:prstGeom prst="pie">
              <a:avLst>
                <a:gd fmla="val 5400000" name="adj1"/>
                <a:gd fmla="val 16200000" name="adj2"/>
              </a:avLst>
            </a:prstGeom>
            <a:gradFill>
              <a:gsLst>
                <a:gs pos="0">
                  <a:srgbClr val="A26E6C"/>
                </a:gs>
                <a:gs pos="80000">
                  <a:srgbClr val="D6908E"/>
                </a:gs>
                <a:gs pos="100000">
                  <a:srgbClr val="D88F8E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2"/>
            <p:cNvSpPr/>
            <p:nvPr/>
          </p:nvSpPr>
          <p:spPr>
            <a:xfrm>
              <a:off x="1828800" y="2397761"/>
              <a:ext cx="4267200" cy="1097278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D59E9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2"/>
            <p:cNvSpPr txBox="1"/>
            <p:nvPr/>
          </p:nvSpPr>
          <p:spPr>
            <a:xfrm>
              <a:off x="1828800" y="2397761"/>
              <a:ext cx="2133600" cy="10972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Autoimmune disorders</a:t>
              </a:r>
              <a:endParaRPr/>
            </a:p>
          </p:txBody>
        </p:sp>
        <p:sp>
          <p:nvSpPr>
            <p:cNvPr id="135" name="Google Shape;135;p12"/>
            <p:cNvSpPr/>
            <p:nvPr/>
          </p:nvSpPr>
          <p:spPr>
            <a:xfrm>
              <a:off x="3962400" y="203199"/>
              <a:ext cx="2133600" cy="1097282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2"/>
            <p:cNvSpPr txBox="1"/>
            <p:nvPr/>
          </p:nvSpPr>
          <p:spPr>
            <a:xfrm>
              <a:off x="3962400" y="203199"/>
              <a:ext cx="2133600" cy="10972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050" lIns="99050" spcFirstLastPara="1" rIns="99050" wrap="square" tIns="9905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b="0" i="0" lang="en-US" sz="2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infection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9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b="0" i="0" lang="en-US" sz="2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injuries</a:t>
              </a:r>
              <a:endParaRPr/>
            </a:p>
          </p:txBody>
        </p:sp>
        <p:sp>
          <p:nvSpPr>
            <p:cNvPr id="137" name="Google Shape;137;p12"/>
            <p:cNvSpPr/>
            <p:nvPr/>
          </p:nvSpPr>
          <p:spPr>
            <a:xfrm>
              <a:off x="3962400" y="1300482"/>
              <a:ext cx="2133600" cy="1097278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2"/>
            <p:cNvSpPr txBox="1"/>
            <p:nvPr/>
          </p:nvSpPr>
          <p:spPr>
            <a:xfrm>
              <a:off x="3962400" y="1300482"/>
              <a:ext cx="2133600" cy="10972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050" lIns="99050" spcFirstLastPara="1" rIns="99050" wrap="square" tIns="9905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b="0" i="0" lang="en-US" sz="2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Pollen </a:t>
              </a:r>
              <a:endParaRPr/>
            </a:p>
          </p:txBody>
        </p:sp>
        <p:sp>
          <p:nvSpPr>
            <p:cNvPr id="139" name="Google Shape;139;p12"/>
            <p:cNvSpPr/>
            <p:nvPr/>
          </p:nvSpPr>
          <p:spPr>
            <a:xfrm>
              <a:off x="3962400" y="2397761"/>
              <a:ext cx="2133600" cy="1097278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2"/>
            <p:cNvSpPr txBox="1"/>
            <p:nvPr/>
          </p:nvSpPr>
          <p:spPr>
            <a:xfrm>
              <a:off x="3962400" y="2397761"/>
              <a:ext cx="2133600" cy="10972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050" lIns="99050" spcFirstLastPara="1" rIns="99050" wrap="square" tIns="9905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b="0" i="0" lang="en-US" sz="2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Rheumatoid arthritis </a:t>
              </a:r>
              <a:endParaRPr/>
            </a:p>
          </p:txBody>
        </p:sp>
      </p:grpSp>
      <p:sp>
        <p:nvSpPr>
          <p:cNvPr id="141" name="Google Shape;141;p12"/>
          <p:cNvSpPr txBox="1"/>
          <p:nvPr/>
        </p:nvSpPr>
        <p:spPr>
          <a:xfrm>
            <a:off x="2438400" y="1219200"/>
            <a:ext cx="6858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cause chronic inflammation?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3"/>
          <p:cNvPicPr preferRelativeResize="0"/>
          <p:nvPr/>
        </p:nvPicPr>
        <p:blipFill rotWithShape="1">
          <a:blip r:embed="rId3">
            <a:alphaModFix/>
          </a:blip>
          <a:srcRect b="0" l="0" r="0" t="14824"/>
          <a:stretch/>
        </p:blipFill>
        <p:spPr>
          <a:xfrm>
            <a:off x="228600" y="2209800"/>
            <a:ext cx="9144000" cy="292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55357" y="3832378"/>
            <a:ext cx="816935" cy="310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81200" y="3832378"/>
            <a:ext cx="816935" cy="310923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3"/>
          <p:cNvSpPr/>
          <p:nvPr/>
        </p:nvSpPr>
        <p:spPr>
          <a:xfrm>
            <a:off x="2191547" y="3529051"/>
            <a:ext cx="396240" cy="917575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8304" y="4394536"/>
            <a:ext cx="1609483" cy="59136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3"/>
          <p:cNvSpPr txBox="1"/>
          <p:nvPr/>
        </p:nvSpPr>
        <p:spPr>
          <a:xfrm>
            <a:off x="533400" y="1504139"/>
            <a:ext cx="533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A4264D"/>
              </a:buClr>
              <a:buSzPts val="3600"/>
              <a:buFont typeface="Noto Sans Symbols"/>
              <a:buChar char="⮚"/>
            </a:pPr>
            <a:r>
              <a:rPr b="1" lang="en-US" sz="3600">
                <a:solidFill>
                  <a:srgbClr val="A4264D"/>
                </a:solidFill>
                <a:latin typeface="Arial"/>
                <a:ea typeface="Arial"/>
                <a:cs typeface="Arial"/>
                <a:sym typeface="Arial"/>
              </a:rPr>
              <a:t>Mode of action..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4"/>
          <p:cNvSpPr txBox="1"/>
          <p:nvPr/>
        </p:nvSpPr>
        <p:spPr>
          <a:xfrm>
            <a:off x="304800" y="0"/>
            <a:ext cx="86106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7307" y="1295400"/>
            <a:ext cx="8155196" cy="4718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4"/>
          <p:cNvPicPr preferRelativeResize="0"/>
          <p:nvPr/>
        </p:nvPicPr>
        <p:blipFill rotWithShape="1">
          <a:blip r:embed="rId4">
            <a:alphaModFix/>
          </a:blip>
          <a:srcRect b="0" l="13409" r="54924" t="54772"/>
          <a:stretch/>
        </p:blipFill>
        <p:spPr>
          <a:xfrm>
            <a:off x="7483668" y="2209800"/>
            <a:ext cx="2058987" cy="191262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9" name="Google Shape;159;p14"/>
          <p:cNvPicPr preferRelativeResize="0"/>
          <p:nvPr/>
        </p:nvPicPr>
        <p:blipFill rotWithShape="1">
          <a:blip r:embed="rId4">
            <a:alphaModFix/>
          </a:blip>
          <a:srcRect b="44772" l="9621" r="47501" t="11363"/>
          <a:stretch/>
        </p:blipFill>
        <p:spPr>
          <a:xfrm>
            <a:off x="6749736" y="4763353"/>
            <a:ext cx="2475706" cy="2208094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0" name="Google Shape;160;p14"/>
          <p:cNvSpPr/>
          <p:nvPr/>
        </p:nvSpPr>
        <p:spPr>
          <a:xfrm>
            <a:off x="164045" y="225606"/>
            <a:ext cx="3826689" cy="92333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cap="none">
                <a:solidFill>
                  <a:srgbClr val="E5B8B7"/>
                </a:solidFill>
                <a:latin typeface="Century"/>
                <a:ea typeface="Century"/>
                <a:cs typeface="Century"/>
                <a:sym typeface="Century"/>
              </a:rPr>
              <a:t>Side effects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244" y="1828800"/>
            <a:ext cx="8937511" cy="3737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"/>
          <p:cNvSpPr txBox="1"/>
          <p:nvPr/>
        </p:nvSpPr>
        <p:spPr>
          <a:xfrm>
            <a:off x="533400" y="1219200"/>
            <a:ext cx="71628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A4264D"/>
                </a:solidFill>
                <a:latin typeface="Calibri"/>
                <a:ea typeface="Calibri"/>
                <a:cs typeface="Calibri"/>
                <a:sym typeface="Calibri"/>
              </a:rPr>
              <a:t>The basic difference between traditional NSAIDs and COX-2 inhibitors</a:t>
            </a:r>
            <a:endParaRPr b="1" sz="2400">
              <a:solidFill>
                <a:srgbClr val="A426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2667000"/>
            <a:ext cx="8876545" cy="3450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790" y="609600"/>
            <a:ext cx="885842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8"/>
          <p:cNvSpPr txBox="1"/>
          <p:nvPr/>
        </p:nvSpPr>
        <p:spPr>
          <a:xfrm>
            <a:off x="2226366" y="668853"/>
            <a:ext cx="424480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A4264D"/>
                </a:solidFill>
                <a:latin typeface="Arial"/>
                <a:ea typeface="Arial"/>
                <a:cs typeface="Arial"/>
                <a:sym typeface="Arial"/>
              </a:rPr>
              <a:t>NSAIDs</a:t>
            </a:r>
            <a:endParaRPr b="1" sz="1800">
              <a:solidFill>
                <a:srgbClr val="A426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2" name="Google Shape;182;p18"/>
          <p:cNvCxnSpPr/>
          <p:nvPr/>
        </p:nvCxnSpPr>
        <p:spPr>
          <a:xfrm>
            <a:off x="4292872" y="1192984"/>
            <a:ext cx="10" cy="457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83" name="Google Shape;183;p18"/>
          <p:cNvCxnSpPr/>
          <p:nvPr/>
        </p:nvCxnSpPr>
        <p:spPr>
          <a:xfrm rot="10800000">
            <a:off x="2594128" y="1676400"/>
            <a:ext cx="3390885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84" name="Google Shape;184;p18"/>
          <p:cNvCxnSpPr/>
          <p:nvPr/>
        </p:nvCxnSpPr>
        <p:spPr>
          <a:xfrm>
            <a:off x="5985013" y="1676400"/>
            <a:ext cx="0" cy="457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85" name="Google Shape;185;p18"/>
          <p:cNvCxnSpPr/>
          <p:nvPr/>
        </p:nvCxnSpPr>
        <p:spPr>
          <a:xfrm>
            <a:off x="2595785" y="1676400"/>
            <a:ext cx="0" cy="457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86" name="Google Shape;186;p18"/>
          <p:cNvSpPr txBox="1"/>
          <p:nvPr/>
        </p:nvSpPr>
        <p:spPr>
          <a:xfrm>
            <a:off x="4328471" y="1304762"/>
            <a:ext cx="114297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Based on</a:t>
            </a:r>
            <a:endParaRPr/>
          </a:p>
        </p:txBody>
      </p:sp>
      <p:sp>
        <p:nvSpPr>
          <p:cNvPr id="187" name="Google Shape;187;p18"/>
          <p:cNvSpPr txBox="1"/>
          <p:nvPr/>
        </p:nvSpPr>
        <p:spPr>
          <a:xfrm>
            <a:off x="5486382" y="2189201"/>
            <a:ext cx="13715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selectivity</a:t>
            </a:r>
            <a:endParaRPr/>
          </a:p>
        </p:txBody>
      </p:sp>
      <p:sp>
        <p:nvSpPr>
          <p:cNvPr id="188" name="Google Shape;188;p18"/>
          <p:cNvSpPr txBox="1"/>
          <p:nvPr/>
        </p:nvSpPr>
        <p:spPr>
          <a:xfrm>
            <a:off x="1897147" y="2103312"/>
            <a:ext cx="198118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Chemical structure</a:t>
            </a:r>
            <a:endParaRPr/>
          </a:p>
        </p:txBody>
      </p:sp>
      <p:cxnSp>
        <p:nvCxnSpPr>
          <p:cNvPr id="189" name="Google Shape;189;p18"/>
          <p:cNvCxnSpPr/>
          <p:nvPr/>
        </p:nvCxnSpPr>
        <p:spPr>
          <a:xfrm>
            <a:off x="6172168" y="2622486"/>
            <a:ext cx="10" cy="457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90" name="Google Shape;190;p18"/>
          <p:cNvCxnSpPr/>
          <p:nvPr/>
        </p:nvCxnSpPr>
        <p:spPr>
          <a:xfrm rot="10800000">
            <a:off x="5257800" y="3079686"/>
            <a:ext cx="23622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91" name="Google Shape;191;p18"/>
          <p:cNvCxnSpPr/>
          <p:nvPr/>
        </p:nvCxnSpPr>
        <p:spPr>
          <a:xfrm>
            <a:off x="7620000" y="3079686"/>
            <a:ext cx="0" cy="457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92" name="Google Shape;192;p18"/>
          <p:cNvCxnSpPr/>
          <p:nvPr/>
        </p:nvCxnSpPr>
        <p:spPr>
          <a:xfrm>
            <a:off x="5257800" y="3079686"/>
            <a:ext cx="0" cy="457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93" name="Google Shape;193;p18"/>
          <p:cNvSpPr txBox="1"/>
          <p:nvPr/>
        </p:nvSpPr>
        <p:spPr>
          <a:xfrm>
            <a:off x="7162800" y="3733799"/>
            <a:ext cx="15240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selective</a:t>
            </a:r>
            <a:endParaRPr/>
          </a:p>
        </p:txBody>
      </p:sp>
      <p:sp>
        <p:nvSpPr>
          <p:cNvPr id="194" name="Google Shape;194;p18"/>
          <p:cNvSpPr txBox="1"/>
          <p:nvPr/>
        </p:nvSpPr>
        <p:spPr>
          <a:xfrm>
            <a:off x="4753401" y="3733799"/>
            <a:ext cx="16854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Non-selective</a:t>
            </a:r>
            <a:endParaRPr/>
          </a:p>
        </p:txBody>
      </p:sp>
      <p:cxnSp>
        <p:nvCxnSpPr>
          <p:cNvPr id="195" name="Google Shape;195;p18"/>
          <p:cNvCxnSpPr/>
          <p:nvPr/>
        </p:nvCxnSpPr>
        <p:spPr>
          <a:xfrm>
            <a:off x="7620000" y="4103131"/>
            <a:ext cx="0" cy="457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96" name="Google Shape;196;p18"/>
          <p:cNvSpPr txBox="1"/>
          <p:nvPr/>
        </p:nvSpPr>
        <p:spPr>
          <a:xfrm>
            <a:off x="7132983" y="4701128"/>
            <a:ext cx="152400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meloxicam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celecoxib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7" name="Google Shape;197;p18"/>
          <p:cNvCxnSpPr/>
          <p:nvPr/>
        </p:nvCxnSpPr>
        <p:spPr>
          <a:xfrm>
            <a:off x="5471443" y="4147784"/>
            <a:ext cx="0" cy="457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98" name="Google Shape;198;p18"/>
          <p:cNvSpPr txBox="1"/>
          <p:nvPr/>
        </p:nvSpPr>
        <p:spPr>
          <a:xfrm>
            <a:off x="4914891" y="4759828"/>
            <a:ext cx="152400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Diclofenac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Ibuprofen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naproxen</a:t>
            </a:r>
            <a:endParaRPr/>
          </a:p>
        </p:txBody>
      </p:sp>
      <p:cxnSp>
        <p:nvCxnSpPr>
          <p:cNvPr id="199" name="Google Shape;199;p18"/>
          <p:cNvCxnSpPr/>
          <p:nvPr/>
        </p:nvCxnSpPr>
        <p:spPr>
          <a:xfrm>
            <a:off x="2266122" y="2749643"/>
            <a:ext cx="0" cy="330043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200" name="Google Shape;200;p18"/>
          <p:cNvCxnSpPr/>
          <p:nvPr/>
        </p:nvCxnSpPr>
        <p:spPr>
          <a:xfrm rot="10800000">
            <a:off x="258430" y="3079686"/>
            <a:ext cx="330725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201" name="Google Shape;201;p18"/>
          <p:cNvCxnSpPr/>
          <p:nvPr/>
        </p:nvCxnSpPr>
        <p:spPr>
          <a:xfrm>
            <a:off x="3565680" y="3079686"/>
            <a:ext cx="0" cy="457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202" name="Google Shape;202;p18"/>
          <p:cNvCxnSpPr/>
          <p:nvPr/>
        </p:nvCxnSpPr>
        <p:spPr>
          <a:xfrm>
            <a:off x="1219200" y="3079686"/>
            <a:ext cx="0" cy="1175845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203" name="Google Shape;203;p18"/>
          <p:cNvCxnSpPr/>
          <p:nvPr/>
        </p:nvCxnSpPr>
        <p:spPr>
          <a:xfrm>
            <a:off x="258430" y="3079686"/>
            <a:ext cx="0" cy="457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204" name="Google Shape;204;p18"/>
          <p:cNvCxnSpPr/>
          <p:nvPr/>
        </p:nvCxnSpPr>
        <p:spPr>
          <a:xfrm>
            <a:off x="1981200" y="3079686"/>
            <a:ext cx="0" cy="457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205" name="Google Shape;205;p18"/>
          <p:cNvCxnSpPr/>
          <p:nvPr/>
        </p:nvCxnSpPr>
        <p:spPr>
          <a:xfrm>
            <a:off x="2819400" y="3079686"/>
            <a:ext cx="0" cy="1175845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206" name="Google Shape;206;p18"/>
          <p:cNvSpPr txBox="1"/>
          <p:nvPr/>
        </p:nvSpPr>
        <p:spPr>
          <a:xfrm>
            <a:off x="2956893" y="3469316"/>
            <a:ext cx="137157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Salicylic acid derivative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8"/>
          <p:cNvSpPr txBox="1"/>
          <p:nvPr/>
        </p:nvSpPr>
        <p:spPr>
          <a:xfrm>
            <a:off x="2266122" y="4377963"/>
            <a:ext cx="18288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P-aminophenol derivative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8"/>
          <p:cNvSpPr txBox="1"/>
          <p:nvPr/>
        </p:nvSpPr>
        <p:spPr>
          <a:xfrm>
            <a:off x="1394003" y="3445491"/>
            <a:ext cx="140968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Pyrazolidinedione derivative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8"/>
          <p:cNvSpPr txBox="1"/>
          <p:nvPr/>
        </p:nvSpPr>
        <p:spPr>
          <a:xfrm>
            <a:off x="708166" y="4411459"/>
            <a:ext cx="140968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Anthranilic acid derivative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8"/>
          <p:cNvSpPr txBox="1"/>
          <p:nvPr/>
        </p:nvSpPr>
        <p:spPr>
          <a:xfrm>
            <a:off x="-80276" y="3600271"/>
            <a:ext cx="133678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Arylalkanoic acid derivative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8"/>
          <p:cNvSpPr txBox="1"/>
          <p:nvPr/>
        </p:nvSpPr>
        <p:spPr>
          <a:xfrm>
            <a:off x="2584618" y="68211"/>
            <a:ext cx="407004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A4264D"/>
                </a:solidFill>
                <a:latin typeface="Arial"/>
                <a:ea typeface="Arial"/>
                <a:cs typeface="Arial"/>
                <a:sym typeface="Arial"/>
              </a:rPr>
              <a:t>NSAIDs classification..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2514600"/>
            <a:ext cx="8534400" cy="3450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9"/>
          <p:cNvPicPr preferRelativeResize="0"/>
          <p:nvPr/>
        </p:nvPicPr>
        <p:blipFill rotWithShape="1">
          <a:blip r:embed="rId4">
            <a:alphaModFix/>
          </a:blip>
          <a:srcRect b="0" l="0" r="0" t="31264"/>
          <a:stretch/>
        </p:blipFill>
        <p:spPr>
          <a:xfrm>
            <a:off x="3886200" y="3916724"/>
            <a:ext cx="4503683" cy="2475186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9"/>
          <p:cNvSpPr txBox="1"/>
          <p:nvPr/>
        </p:nvSpPr>
        <p:spPr>
          <a:xfrm>
            <a:off x="533400" y="1564705"/>
            <a:ext cx="64008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A4264D"/>
              </a:buClr>
              <a:buSzPts val="2800"/>
              <a:buFont typeface="Noto Sans Symbols"/>
              <a:buChar char="⮚"/>
            </a:pPr>
            <a:r>
              <a:rPr b="1" lang="en-US" sz="2800">
                <a:solidFill>
                  <a:srgbClr val="A4264D"/>
                </a:solidFill>
                <a:latin typeface="Century"/>
                <a:ea typeface="Century"/>
                <a:cs typeface="Century"/>
                <a:sym typeface="Century"/>
              </a:rPr>
              <a:t>The general structure of NSAIDs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679" y="2125412"/>
            <a:ext cx="8882642" cy="345063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0"/>
          <p:cNvSpPr txBox="1"/>
          <p:nvPr/>
        </p:nvSpPr>
        <p:spPr>
          <a:xfrm>
            <a:off x="533400" y="1295400"/>
            <a:ext cx="42672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A4264D"/>
                </a:solidFill>
                <a:latin typeface="Calibri"/>
                <a:ea typeface="Calibri"/>
                <a:cs typeface="Calibri"/>
                <a:sym typeface="Calibri"/>
              </a:rPr>
              <a:t>Properties of NSAIDs..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/>
        </p:nvSpPr>
        <p:spPr>
          <a:xfrm>
            <a:off x="1143000" y="1219200"/>
            <a:ext cx="67056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NSAIDs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class of drugs that have these three properties:</a:t>
            </a:r>
            <a:endParaRPr/>
          </a:p>
        </p:txBody>
      </p:sp>
      <p:grpSp>
        <p:nvGrpSpPr>
          <p:cNvPr id="30" name="Google Shape;30;p4"/>
          <p:cNvGrpSpPr/>
          <p:nvPr/>
        </p:nvGrpSpPr>
        <p:grpSpPr>
          <a:xfrm>
            <a:off x="747014" y="3201635"/>
            <a:ext cx="7229214" cy="2437164"/>
            <a:chOff x="4892" y="1231529"/>
            <a:chExt cx="7229214" cy="2437164"/>
          </a:xfrm>
        </p:grpSpPr>
        <p:sp>
          <p:nvSpPr>
            <p:cNvPr id="31" name="Google Shape;31;p4"/>
            <p:cNvSpPr/>
            <p:nvPr/>
          </p:nvSpPr>
          <p:spPr>
            <a:xfrm>
              <a:off x="4892" y="1231529"/>
              <a:ext cx="2113211" cy="1577467"/>
            </a:xfrm>
            <a:prstGeom prst="round2SameRect">
              <a:avLst>
                <a:gd fmla="val 8000" name="adj1"/>
                <a:gd fmla="val 0" name="adj2"/>
              </a:avLst>
            </a:prstGeom>
            <a:blipFill rotWithShape="1">
              <a:blip r:embed="rId3">
                <a:alphaModFix/>
              </a:blip>
              <a:stretch>
                <a:fillRect b="-999" l="0" r="0" t="-999"/>
              </a:stretch>
            </a:blipFill>
            <a:ln cap="flat" cmpd="sng" w="25400">
              <a:solidFill>
                <a:srgbClr val="49AC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4892" y="2808997"/>
              <a:ext cx="2113211" cy="678311"/>
            </a:xfrm>
            <a:prstGeom prst="rect">
              <a:avLst/>
            </a:prstGeom>
            <a:solidFill>
              <a:srgbClr val="49ACC5"/>
            </a:solidFill>
            <a:ln cap="flat" cmpd="sng" w="25400">
              <a:solidFill>
                <a:srgbClr val="49AC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 txBox="1"/>
            <p:nvPr/>
          </p:nvSpPr>
          <p:spPr>
            <a:xfrm>
              <a:off x="4892" y="2808997"/>
              <a:ext cx="1488176" cy="6783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87625" spcFirstLastPara="1" rIns="292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Analgesic</a:t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1543877" y="2929070"/>
              <a:ext cx="739623" cy="739623"/>
            </a:xfrm>
            <a:prstGeom prst="ellipse">
              <a:avLst/>
            </a:prstGeom>
            <a:solidFill>
              <a:srgbClr val="CDE1E8">
                <a:alpha val="89803"/>
              </a:srgbClr>
            </a:solidFill>
            <a:ln cap="flat" cmpd="sng" w="25400">
              <a:solidFill>
                <a:srgbClr val="CDE1E8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2475709" y="1231529"/>
              <a:ext cx="2113211" cy="1577467"/>
            </a:xfrm>
            <a:prstGeom prst="round2SameRect">
              <a:avLst>
                <a:gd fmla="val 8000" name="adj1"/>
                <a:gd fmla="val 0" name="adj2"/>
              </a:avLst>
            </a:prstGeom>
            <a:blipFill rotWithShape="1">
              <a:blip r:embed="rId4">
                <a:alphaModFix/>
              </a:blip>
              <a:stretch>
                <a:fillRect b="0" l="-40997" r="-40995" t="0"/>
              </a:stretch>
            </a:blipFill>
            <a:ln cap="flat" cmpd="sng" w="25400">
              <a:solidFill>
                <a:srgbClr val="5FDF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2475709" y="2808997"/>
              <a:ext cx="2113211" cy="678311"/>
            </a:xfrm>
            <a:prstGeom prst="rect">
              <a:avLst/>
            </a:prstGeom>
            <a:solidFill>
              <a:srgbClr val="5FDF45"/>
            </a:solidFill>
            <a:ln cap="flat" cmpd="sng" w="25400">
              <a:solidFill>
                <a:srgbClr val="5FDF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4"/>
            <p:cNvSpPr txBox="1"/>
            <p:nvPr/>
          </p:nvSpPr>
          <p:spPr>
            <a:xfrm>
              <a:off x="2475709" y="2808997"/>
              <a:ext cx="1488176" cy="6783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87625" spcFirstLastPara="1" rIns="292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Antipyretic</a:t>
              </a: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4023666" y="2916740"/>
              <a:ext cx="739623" cy="739623"/>
            </a:xfrm>
            <a:prstGeom prst="ellipse">
              <a:avLst/>
            </a:prstGeom>
            <a:solidFill>
              <a:srgbClr val="D2F2CB">
                <a:alpha val="89803"/>
              </a:srgbClr>
            </a:solidFill>
            <a:ln cap="flat" cmpd="sng" w="25400">
              <a:solidFill>
                <a:srgbClr val="CDE1E8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4946527" y="1231529"/>
              <a:ext cx="2113211" cy="1577467"/>
            </a:xfrm>
            <a:prstGeom prst="round2SameRect">
              <a:avLst>
                <a:gd fmla="val 8000" name="adj1"/>
                <a:gd fmla="val 0" name="adj2"/>
              </a:avLst>
            </a:prstGeom>
            <a:blipFill rotWithShape="1">
              <a:blip r:embed="rId5">
                <a:alphaModFix/>
              </a:blip>
              <a:stretch>
                <a:fillRect b="0" l="-5998" r="-5999" t="0"/>
              </a:stretch>
            </a:blipFill>
            <a:ln cap="flat" cmpd="sng" w="25400">
              <a:solidFill>
                <a:srgbClr val="F6944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4963454" y="2830492"/>
              <a:ext cx="2113211" cy="678311"/>
            </a:xfrm>
            <a:prstGeom prst="rect">
              <a:avLst/>
            </a:prstGeom>
            <a:solidFill>
              <a:srgbClr val="F69444"/>
            </a:solidFill>
            <a:ln cap="flat" cmpd="sng" w="25400">
              <a:solidFill>
                <a:srgbClr val="F6944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4"/>
            <p:cNvSpPr txBox="1"/>
            <p:nvPr/>
          </p:nvSpPr>
          <p:spPr>
            <a:xfrm>
              <a:off x="4963454" y="2830492"/>
              <a:ext cx="1488176" cy="6783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87625" spcFirstLastPara="1" rIns="292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Anti-inflammatory</a:t>
              </a: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6494483" y="2916740"/>
              <a:ext cx="739623" cy="739623"/>
            </a:xfrm>
            <a:prstGeom prst="ellipse">
              <a:avLst/>
            </a:prstGeom>
            <a:solidFill>
              <a:srgbClr val="FBDACB">
                <a:alpha val="89803"/>
              </a:srgbClr>
            </a:solidFill>
            <a:ln cap="flat" cmpd="sng" w="25400">
              <a:solidFill>
                <a:srgbClr val="CDE1E8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/>
          <p:nvPr/>
        </p:nvSpPr>
        <p:spPr>
          <a:xfrm>
            <a:off x="1828800" y="695739"/>
            <a:ext cx="65532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pyrexia?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elevation in body temperature caused by cytokines that induce hypothalamus(thermo regulatory center) to increase temperature.</a:t>
            </a:r>
            <a:endParaRPr/>
          </a:p>
        </p:txBody>
      </p:sp>
      <p:grpSp>
        <p:nvGrpSpPr>
          <p:cNvPr id="48" name="Google Shape;48;p5"/>
          <p:cNvGrpSpPr/>
          <p:nvPr/>
        </p:nvGrpSpPr>
        <p:grpSpPr>
          <a:xfrm>
            <a:off x="1447800" y="2114826"/>
            <a:ext cx="6096000" cy="4063999"/>
            <a:chOff x="0" y="0"/>
            <a:chExt cx="6096000" cy="4063999"/>
          </a:xfrm>
        </p:grpSpPr>
        <p:sp>
          <p:nvSpPr>
            <p:cNvPr id="49" name="Google Shape;49;p5"/>
            <p:cNvSpPr/>
            <p:nvPr/>
          </p:nvSpPr>
          <p:spPr>
            <a:xfrm>
              <a:off x="0" y="0"/>
              <a:ext cx="6096000" cy="1828800"/>
            </a:xfrm>
            <a:prstGeom prst="roundRect">
              <a:avLst>
                <a:gd fmla="val 10000" name="adj"/>
              </a:avLst>
            </a:prstGeom>
            <a:solidFill>
              <a:srgbClr val="CDE1E8">
                <a:alpha val="89803"/>
              </a:srgbClr>
            </a:solidFill>
            <a:ln cap="flat" cmpd="sng" w="9525">
              <a:solidFill>
                <a:srgbClr val="CDE1E8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182879" y="243840"/>
              <a:ext cx="1790700" cy="1341120"/>
            </a:xfrm>
            <a:prstGeom prst="roundRect">
              <a:avLst>
                <a:gd fmla="val 10000" name="adj"/>
              </a:avLst>
            </a:prstGeom>
            <a:solidFill>
              <a:srgbClr val="C0DA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rot="10800000">
              <a:off x="182879" y="1828799"/>
              <a:ext cx="1790700" cy="2235200"/>
            </a:xfrm>
            <a:prstGeom prst="round2SameRect">
              <a:avLst>
                <a:gd fmla="val 10500" name="adj1"/>
                <a:gd fmla="val 0" name="adj2"/>
              </a:avLst>
            </a:prstGeom>
            <a:gradFill>
              <a:gsLst>
                <a:gs pos="0">
                  <a:srgbClr val="27869E"/>
                </a:gs>
                <a:gs pos="80000">
                  <a:srgbClr val="34B0D0"/>
                </a:gs>
                <a:gs pos="100000">
                  <a:srgbClr val="30B3D4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5"/>
            <p:cNvSpPr txBox="1"/>
            <p:nvPr/>
          </p:nvSpPr>
          <p:spPr>
            <a:xfrm>
              <a:off x="237949" y="1828799"/>
              <a:ext cx="1680560" cy="2180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8000" lIns="128000" spcFirstLastPara="1" rIns="128000" wrap="square" tIns="1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Caused by microorganisms and pyrogens</a:t>
              </a: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2152650" y="243840"/>
              <a:ext cx="1790700" cy="1341120"/>
            </a:xfrm>
            <a:prstGeom prst="roundRect">
              <a:avLst>
                <a:gd fmla="val 10000" name="adj"/>
              </a:avLst>
            </a:prstGeom>
            <a:solidFill>
              <a:srgbClr val="C5F0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 rot="10800000">
              <a:off x="2152650" y="1828799"/>
              <a:ext cx="1790700" cy="2235200"/>
            </a:xfrm>
            <a:prstGeom prst="round2SameRect">
              <a:avLst>
                <a:gd fmla="val 10500" name="adj1"/>
                <a:gd fmla="val 0" name="adj2"/>
              </a:avLst>
            </a:prstGeom>
            <a:gradFill>
              <a:gsLst>
                <a:gs pos="0">
                  <a:srgbClr val="39B520"/>
                </a:gs>
                <a:gs pos="80000">
                  <a:srgbClr val="4CED2B"/>
                </a:gs>
                <a:gs pos="100000">
                  <a:srgbClr val="4AF228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5"/>
            <p:cNvSpPr txBox="1"/>
            <p:nvPr/>
          </p:nvSpPr>
          <p:spPr>
            <a:xfrm>
              <a:off x="2207720" y="1828799"/>
              <a:ext cx="1680560" cy="2180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35125" lIns="135125" spcFirstLastPara="1" rIns="135125" wrap="square" tIns="135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Injured or abnormal cells such as MI, neoplasm</a:t>
              </a: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4122420" y="243840"/>
              <a:ext cx="1790700" cy="1341120"/>
            </a:xfrm>
            <a:prstGeom prst="roundRect">
              <a:avLst>
                <a:gd fmla="val 10000" name="adj"/>
              </a:avLst>
            </a:prstGeom>
            <a:solidFill>
              <a:srgbClr val="FBD2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 rot="10800000">
              <a:off x="4122420" y="1828799"/>
              <a:ext cx="1790700" cy="2235200"/>
            </a:xfrm>
            <a:prstGeom prst="round2SameRect">
              <a:avLst>
                <a:gd fmla="val 10500" name="adj1"/>
                <a:gd fmla="val 0" name="adj2"/>
              </a:avLst>
            </a:prstGeom>
            <a:gradFill>
              <a:gsLst>
                <a:gs pos="0">
                  <a:srgbClr val="C8691E"/>
                </a:gs>
                <a:gs pos="80000">
                  <a:srgbClr val="FF8C27"/>
                </a:gs>
                <a:gs pos="100000">
                  <a:srgbClr val="FF8B23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5"/>
            <p:cNvSpPr txBox="1"/>
            <p:nvPr/>
          </p:nvSpPr>
          <p:spPr>
            <a:xfrm>
              <a:off x="4177490" y="1828799"/>
              <a:ext cx="1680560" cy="2180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35125" lIns="135125" spcFirstLastPara="1" rIns="135125" wrap="square" tIns="135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Caused by damage to hypothalamus from CNS trauma or intracranial pressure</a:t>
              </a:r>
              <a:endParaRPr/>
            </a:p>
          </p:txBody>
        </p:sp>
      </p:grpSp>
      <p:sp>
        <p:nvSpPr>
          <p:cNvPr id="59" name="Google Shape;59;p5"/>
          <p:cNvSpPr txBox="1"/>
          <p:nvPr/>
        </p:nvSpPr>
        <p:spPr>
          <a:xfrm>
            <a:off x="1676400" y="2438400"/>
            <a:ext cx="16764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Fever in infection disorders</a:t>
            </a:r>
            <a:endParaRPr/>
          </a:p>
        </p:txBody>
      </p:sp>
      <p:sp>
        <p:nvSpPr>
          <p:cNvPr id="60" name="Google Shape;60;p5"/>
          <p:cNvSpPr txBox="1"/>
          <p:nvPr/>
        </p:nvSpPr>
        <p:spPr>
          <a:xfrm>
            <a:off x="3657600" y="2438400"/>
            <a:ext cx="16764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Fever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non-infection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disorders</a:t>
            </a:r>
            <a:endParaRPr/>
          </a:p>
        </p:txBody>
      </p:sp>
      <p:sp>
        <p:nvSpPr>
          <p:cNvPr id="61" name="Google Shape;61;p5"/>
          <p:cNvSpPr txBox="1"/>
          <p:nvPr/>
        </p:nvSpPr>
        <p:spPr>
          <a:xfrm>
            <a:off x="5638800" y="2514600"/>
            <a:ext cx="16764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Neurogenic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fever</a:t>
            </a:r>
            <a:endParaRPr/>
          </a:p>
        </p:txBody>
      </p:sp>
      <p:pic>
        <p:nvPicPr>
          <p:cNvPr descr="Fever: MedlinePlus" id="62" name="Google Shape;6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40221" y="-28299"/>
            <a:ext cx="2143125" cy="214312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6978" y="-236448"/>
            <a:ext cx="2196548" cy="686889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 txBox="1"/>
          <p:nvPr/>
        </p:nvSpPr>
        <p:spPr>
          <a:xfrm>
            <a:off x="13252" y="1219200"/>
            <a:ext cx="62484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ctr">
              <a:spcBef>
                <a:spcPts val="0"/>
              </a:spcBef>
              <a:spcAft>
                <a:spcPts val="0"/>
              </a:spcAft>
              <a:buClr>
                <a:srgbClr val="C5D8F1"/>
              </a:buClr>
              <a:buSzPts val="3600"/>
              <a:buFont typeface="Arial"/>
              <a:buChar char="•"/>
            </a:pPr>
            <a:r>
              <a:rPr b="1" lang="en-US" sz="3600">
                <a:solidFill>
                  <a:srgbClr val="C5D8F1"/>
                </a:solidFill>
                <a:latin typeface="Calibri"/>
                <a:ea typeface="Calibri"/>
                <a:cs typeface="Calibri"/>
                <a:sym typeface="Calibri"/>
              </a:rPr>
              <a:t>How NSAIDs reduce fever?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" name="Google Shape;69;p6"/>
          <p:cNvGrpSpPr/>
          <p:nvPr/>
        </p:nvGrpSpPr>
        <p:grpSpPr>
          <a:xfrm>
            <a:off x="36756" y="1899807"/>
            <a:ext cx="6022486" cy="2596384"/>
            <a:chOff x="36756" y="375807"/>
            <a:chExt cx="6022486" cy="2596384"/>
          </a:xfrm>
        </p:grpSpPr>
        <p:sp>
          <p:nvSpPr>
            <p:cNvPr id="70" name="Google Shape;70;p6"/>
            <p:cNvSpPr/>
            <p:nvPr/>
          </p:nvSpPr>
          <p:spPr>
            <a:xfrm>
              <a:off x="4218889" y="753814"/>
              <a:ext cx="1840353" cy="1840694"/>
            </a:xfrm>
            <a:prstGeom prst="ellipse">
              <a:avLst/>
            </a:prstGeom>
            <a:solidFill>
              <a:srgbClr val="49ACC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4279994" y="815182"/>
              <a:ext cx="1718142" cy="1717959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49AC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6"/>
            <p:cNvSpPr txBox="1"/>
            <p:nvPr/>
          </p:nvSpPr>
          <p:spPr>
            <a:xfrm>
              <a:off x="4525614" y="1060651"/>
              <a:ext cx="1226902" cy="12270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 further hypothalamus stimulation</a:t>
              </a: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 rot="2700000">
              <a:off x="2319047" y="756039"/>
              <a:ext cx="1835921" cy="1835921"/>
            </a:xfrm>
            <a:prstGeom prst="teardrop">
              <a:avLst>
                <a:gd fmla="val 100000" name="adj"/>
              </a:avLst>
            </a:prstGeom>
            <a:solidFill>
              <a:srgbClr val="5FDF4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2377936" y="815182"/>
              <a:ext cx="1718142" cy="1717959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5FDF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6"/>
            <p:cNvSpPr txBox="1"/>
            <p:nvPr/>
          </p:nvSpPr>
          <p:spPr>
            <a:xfrm>
              <a:off x="2623556" y="1060651"/>
              <a:ext cx="1226902" cy="12270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Reduce level of prostaglandin (PGE2)</a:t>
              </a: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 rot="2700000">
              <a:off x="416988" y="756039"/>
              <a:ext cx="1835921" cy="1835921"/>
            </a:xfrm>
            <a:prstGeom prst="teardrop">
              <a:avLst>
                <a:gd fmla="val 100000" name="adj"/>
              </a:avLst>
            </a:prstGeom>
            <a:solidFill>
              <a:srgbClr val="F6944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475877" y="815182"/>
              <a:ext cx="1718142" cy="1717959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F6944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6"/>
            <p:cNvSpPr txBox="1"/>
            <p:nvPr/>
          </p:nvSpPr>
          <p:spPr>
            <a:xfrm>
              <a:off x="721498" y="1060651"/>
              <a:ext cx="1226902" cy="12270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Inhibit cyclooxygenase enzyme (COX)</a:t>
              </a:r>
              <a:endParaRPr/>
            </a:p>
          </p:txBody>
        </p:sp>
      </p:grpSp>
      <p:sp>
        <p:nvSpPr>
          <p:cNvPr id="79" name="Google Shape;79;p6"/>
          <p:cNvSpPr txBox="1"/>
          <p:nvPr/>
        </p:nvSpPr>
        <p:spPr>
          <a:xfrm>
            <a:off x="685800" y="4648200"/>
            <a:ext cx="51816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 paracetamol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 phenazone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 metamizol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/>
          </a:p>
        </p:txBody>
      </p:sp>
      <p:sp>
        <p:nvSpPr>
          <p:cNvPr id="80" name="Google Shape;80;p6"/>
          <p:cNvSpPr/>
          <p:nvPr/>
        </p:nvSpPr>
        <p:spPr>
          <a:xfrm>
            <a:off x="-152400" y="4258800"/>
            <a:ext cx="786185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rgbClr val="C5D8F1"/>
              </a:buClr>
              <a:buSzPts val="3600"/>
              <a:buFont typeface="Arial"/>
              <a:buChar char="•"/>
            </a:pPr>
            <a:r>
              <a:rPr b="1" lang="en-US" sz="3600" cap="none">
                <a:solidFill>
                  <a:srgbClr val="C5D8F1"/>
                </a:solidFill>
                <a:latin typeface="Calibri"/>
                <a:ea typeface="Calibri"/>
                <a:cs typeface="Calibri"/>
                <a:sym typeface="Calibri"/>
              </a:rPr>
              <a:t>Other drugs have antipyretic effect: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"/>
          <p:cNvSpPr txBox="1"/>
          <p:nvPr/>
        </p:nvSpPr>
        <p:spPr>
          <a:xfrm>
            <a:off x="381000" y="1075730"/>
            <a:ext cx="86868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inflammation?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It’s the immune system response to infection and injuries. This process cause cardinal signs of acute inflammation include:</a:t>
            </a:r>
            <a:endParaRPr/>
          </a:p>
        </p:txBody>
      </p:sp>
      <p:grpSp>
        <p:nvGrpSpPr>
          <p:cNvPr id="86" name="Google Shape;86;p7"/>
          <p:cNvGrpSpPr/>
          <p:nvPr/>
        </p:nvGrpSpPr>
        <p:grpSpPr>
          <a:xfrm>
            <a:off x="2108399" y="2438400"/>
            <a:ext cx="4165200" cy="4063596"/>
            <a:chOff x="965399" y="0"/>
            <a:chExt cx="4165200" cy="4063596"/>
          </a:xfrm>
        </p:grpSpPr>
        <p:sp>
          <p:nvSpPr>
            <p:cNvPr id="87" name="Google Shape;87;p7"/>
            <p:cNvSpPr/>
            <p:nvPr/>
          </p:nvSpPr>
          <p:spPr>
            <a:xfrm>
              <a:off x="1853988" y="1321209"/>
              <a:ext cx="2254249" cy="2254249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-15998" l="0" r="0" t="-15999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7"/>
            <p:cNvSpPr txBox="1"/>
            <p:nvPr/>
          </p:nvSpPr>
          <p:spPr>
            <a:xfrm>
              <a:off x="2184115" y="1651336"/>
              <a:ext cx="1593995" cy="1593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7"/>
            <p:cNvSpPr/>
            <p:nvPr/>
          </p:nvSpPr>
          <p:spPr>
            <a:xfrm>
              <a:off x="2462918" y="0"/>
              <a:ext cx="1127124" cy="1127124"/>
            </a:xfrm>
            <a:prstGeom prst="ellipse">
              <a:avLst/>
            </a:prstGeom>
            <a:solidFill>
              <a:srgbClr val="47D290">
                <a:alpha val="4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7"/>
            <p:cNvSpPr txBox="1"/>
            <p:nvPr/>
          </p:nvSpPr>
          <p:spPr>
            <a:xfrm>
              <a:off x="2627981" y="165063"/>
              <a:ext cx="796998" cy="796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redness</a:t>
              </a: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3799465" y="1468437"/>
              <a:ext cx="1331134" cy="1127124"/>
            </a:xfrm>
            <a:prstGeom prst="ellipse">
              <a:avLst/>
            </a:prstGeom>
            <a:solidFill>
              <a:srgbClr val="5FDF45">
                <a:alpha val="4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7"/>
            <p:cNvSpPr txBox="1"/>
            <p:nvPr/>
          </p:nvSpPr>
          <p:spPr>
            <a:xfrm>
              <a:off x="3994405" y="1633500"/>
              <a:ext cx="941254" cy="796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swelling</a:t>
              </a:r>
              <a:endParaRPr/>
            </a:p>
          </p:txBody>
        </p:sp>
        <p:sp>
          <p:nvSpPr>
            <p:cNvPr id="93" name="Google Shape;93;p7"/>
            <p:cNvSpPr/>
            <p:nvPr/>
          </p:nvSpPr>
          <p:spPr>
            <a:xfrm>
              <a:off x="2433435" y="2936472"/>
              <a:ext cx="1127124" cy="1127124"/>
            </a:xfrm>
            <a:prstGeom prst="ellipse">
              <a:avLst/>
            </a:prstGeom>
            <a:solidFill>
              <a:srgbClr val="D3EB44">
                <a:alpha val="4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7"/>
            <p:cNvSpPr txBox="1"/>
            <p:nvPr/>
          </p:nvSpPr>
          <p:spPr>
            <a:xfrm>
              <a:off x="2598498" y="3101535"/>
              <a:ext cx="796998" cy="796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pain</a:t>
              </a:r>
              <a:endParaRPr/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965399" y="1468437"/>
              <a:ext cx="1127124" cy="1127124"/>
            </a:xfrm>
            <a:prstGeom prst="ellipse">
              <a:avLst/>
            </a:prstGeom>
            <a:solidFill>
              <a:srgbClr val="F69444">
                <a:alpha val="4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7"/>
            <p:cNvSpPr txBox="1"/>
            <p:nvPr/>
          </p:nvSpPr>
          <p:spPr>
            <a:xfrm>
              <a:off x="1130462" y="1633500"/>
              <a:ext cx="796998" cy="796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heat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"/>
          <p:cNvSpPr txBox="1"/>
          <p:nvPr/>
        </p:nvSpPr>
        <p:spPr>
          <a:xfrm>
            <a:off x="609600" y="1295400"/>
            <a:ext cx="8420100" cy="53860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A4264D"/>
              </a:buClr>
              <a:buSzPts val="2800"/>
              <a:buFont typeface="Noto Sans Symbols"/>
              <a:buChar char="⮚"/>
            </a:pPr>
            <a:r>
              <a:rPr b="1" lang="en-US" sz="2800">
                <a:solidFill>
                  <a:srgbClr val="A4264D"/>
                </a:solidFill>
                <a:latin typeface="Arial"/>
                <a:ea typeface="Arial"/>
                <a:cs typeface="Arial"/>
                <a:sym typeface="Arial"/>
              </a:rPr>
              <a:t>Causes..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A426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4264D"/>
              </a:buClr>
              <a:buSzPts val="2400"/>
              <a:buFont typeface="Calibri"/>
              <a:buAutoNum type="arabicPeriod"/>
            </a:pPr>
            <a:r>
              <a:rPr b="1" lang="en-US" sz="2400">
                <a:solidFill>
                  <a:srgbClr val="A4264D"/>
                </a:solidFill>
                <a:latin typeface="Arial"/>
                <a:ea typeface="Arial"/>
                <a:cs typeface="Arial"/>
                <a:sym typeface="Arial"/>
              </a:rPr>
              <a:t>Physical</a:t>
            </a:r>
            <a:endParaRPr b="1" sz="1800">
              <a:solidFill>
                <a:srgbClr val="A426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Burns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Trauma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Frostbite: injury to body tissues caused by exposure to extreme cold, typically affecting the nose, fingers, or toes and sometimes resulting in gangrene.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Ionizing radiation.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A4264D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b="1" lang="en-US" sz="2400">
                <a:solidFill>
                  <a:srgbClr val="A4264D"/>
                </a:solidFill>
                <a:latin typeface="Arial"/>
                <a:ea typeface="Arial"/>
                <a:cs typeface="Arial"/>
                <a:sym typeface="Arial"/>
              </a:rPr>
              <a:t>Biological</a:t>
            </a:r>
            <a:endParaRPr b="1" sz="1800">
              <a:solidFill>
                <a:srgbClr val="A426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Infection by pathogen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A4264D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b="1" lang="en-US" sz="2400">
                <a:solidFill>
                  <a:srgbClr val="A4264D"/>
                </a:solidFill>
                <a:latin typeface="Arial"/>
                <a:ea typeface="Arial"/>
                <a:cs typeface="Arial"/>
                <a:sym typeface="Arial"/>
              </a:rPr>
              <a:t>Chemical</a:t>
            </a:r>
            <a:endParaRPr b="1" sz="1800">
              <a:solidFill>
                <a:srgbClr val="A426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Toxins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alcohol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/>
          <p:nvPr/>
        </p:nvSpPr>
        <p:spPr>
          <a:xfrm>
            <a:off x="381000" y="609600"/>
            <a:ext cx="8001000" cy="4308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A4264D"/>
                </a:solidFill>
                <a:latin typeface="Arial"/>
                <a:ea typeface="Arial"/>
                <a:cs typeface="Arial"/>
                <a:sym typeface="Arial"/>
              </a:rPr>
              <a:t>Inflammatory process..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A426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1- initiated by resident immune cells already present in the involved tissue. (macrophages, dendritic cells, histiocytes, Kupffer cells and mast cells).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 these cells undergo activation and release inflammatory mediators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 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prostaglandin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bradykinin, histamine, ATP…)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3- PG bind to nerve ending called nociceptor which register pain.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4- PG is the main inflammatory mediator that cause amplification of the inflammation process, vasodilation, pain and fever.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5- this leading to eradicate the pyrogen and healing of wounds.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9"/>
          <p:cNvPicPr preferRelativeResize="0"/>
          <p:nvPr/>
        </p:nvPicPr>
        <p:blipFill rotWithShape="1">
          <a:blip r:embed="rId3">
            <a:alphaModFix/>
          </a:blip>
          <a:srcRect b="24243" l="1818" r="6364" t="17913"/>
          <a:stretch/>
        </p:blipFill>
        <p:spPr>
          <a:xfrm>
            <a:off x="1371600" y="4495801"/>
            <a:ext cx="5410200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"/>
          <p:cNvSpPr txBox="1"/>
          <p:nvPr/>
        </p:nvSpPr>
        <p:spPr>
          <a:xfrm>
            <a:off x="381000" y="1443841"/>
            <a:ext cx="8686800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A4264D"/>
              </a:buClr>
              <a:buSzPts val="2800"/>
              <a:buFont typeface="Noto Sans Symbols"/>
              <a:buChar char="⮚"/>
            </a:pPr>
            <a:r>
              <a:rPr b="1" lang="en-US" sz="2800">
                <a:solidFill>
                  <a:srgbClr val="A4264D"/>
                </a:solidFill>
                <a:latin typeface="Arial"/>
                <a:ea typeface="Arial"/>
                <a:cs typeface="Arial"/>
                <a:sym typeface="Arial"/>
              </a:rPr>
              <a:t>Eicosanoids…</a:t>
            </a:r>
            <a:endParaRPr/>
          </a:p>
          <a:p>
            <a:pPr indent="-279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1" sz="2800">
              <a:solidFill>
                <a:srgbClr val="A426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Signaling, local hormones made by oxidation of fatty acid like arachidonic acid.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Fatty acid must be unsaturated. 3-5 double bonds. Consist of 20 carbon.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Eicosanoide group contains three major molecule: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PG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TXA2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1"/>
          <p:cNvPicPr preferRelativeResize="0"/>
          <p:nvPr/>
        </p:nvPicPr>
        <p:blipFill rotWithShape="1">
          <a:blip r:embed="rId3">
            <a:alphaModFix/>
          </a:blip>
          <a:srcRect b="46193" l="0" r="0" t="0"/>
          <a:stretch/>
        </p:blipFill>
        <p:spPr>
          <a:xfrm>
            <a:off x="116512" y="762762"/>
            <a:ext cx="8673007" cy="4551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89656" y="2223466"/>
            <a:ext cx="2992344" cy="1421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800" y="5410200"/>
            <a:ext cx="3581400" cy="1060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2000" y="5565028"/>
            <a:ext cx="3810000" cy="1060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