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Gill Sans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GillSans-regular.fntdata"/><Relationship Id="rId25" Type="http://schemas.openxmlformats.org/officeDocument/2006/relationships/slide" Target="slides/slide20.xml"/><Relationship Id="rId27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2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2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Google Shape;87;p11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" name="Google Shape;88;p11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" type="body"/>
          </p:nvPr>
        </p:nvSpPr>
        <p:spPr>
          <a:xfrm rot="5400000">
            <a:off x="3003856" y="455368"/>
            <a:ext cx="3450613" cy="65713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/>
          <p:nvPr>
            <p:ph type="title"/>
          </p:nvPr>
        </p:nvSpPr>
        <p:spPr>
          <a:xfrm rot="5400000">
            <a:off x="5139597" y="2577405"/>
            <a:ext cx="4659889" cy="11030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" type="body"/>
          </p:nvPr>
        </p:nvSpPr>
        <p:spPr>
          <a:xfrm rot="5400000">
            <a:off x="1764094" y="478371"/>
            <a:ext cx="4659889" cy="53010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9" name="Google Shape;99;p12"/>
          <p:cNvCxnSpPr/>
          <p:nvPr/>
        </p:nvCxnSpPr>
        <p:spPr>
          <a:xfrm>
            <a:off x="6918028" y="798974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3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" name="Google Shape;26;p3"/>
          <p:cNvSpPr txBox="1"/>
          <p:nvPr>
            <p:ph type="title"/>
          </p:nvPr>
        </p:nvSpPr>
        <p:spPr>
          <a:xfrm>
            <a:off x="1443491" y="804164"/>
            <a:ext cx="6571344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1443491" y="2019550"/>
            <a:ext cx="3125766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28" name="Google Shape;28;p3"/>
          <p:cNvSpPr txBox="1"/>
          <p:nvPr>
            <p:ph idx="2" type="body"/>
          </p:nvPr>
        </p:nvSpPr>
        <p:spPr>
          <a:xfrm>
            <a:off x="1443491" y="2824270"/>
            <a:ext cx="3125766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3" type="body"/>
          </p:nvPr>
        </p:nvSpPr>
        <p:spPr>
          <a:xfrm>
            <a:off x="4889182" y="2023004"/>
            <a:ext cx="31256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30" name="Google Shape;30;p3"/>
          <p:cNvSpPr txBox="1"/>
          <p:nvPr>
            <p:ph idx="4" type="body"/>
          </p:nvPr>
        </p:nvSpPr>
        <p:spPr>
          <a:xfrm>
            <a:off x="4889182" y="2821491"/>
            <a:ext cx="31256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0" name="Google Shape;40;p4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ctrTitle"/>
          </p:nvPr>
        </p:nvSpPr>
        <p:spPr>
          <a:xfrm>
            <a:off x="2396319" y="802299"/>
            <a:ext cx="5618515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Gill San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subTitle"/>
          </p:nvPr>
        </p:nvSpPr>
        <p:spPr>
          <a:xfrm>
            <a:off x="2396319" y="3531205"/>
            <a:ext cx="5618515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0" sz="16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2396319" y="329308"/>
            <a:ext cx="3086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1434703" y="798973"/>
            <a:ext cx="802005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7" name="Google Shape;47;p5"/>
          <p:cNvCxnSpPr/>
          <p:nvPr/>
        </p:nvCxnSpPr>
        <p:spPr>
          <a:xfrm>
            <a:off x="2396319" y="3528542"/>
            <a:ext cx="5618515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title"/>
          </p:nvPr>
        </p:nvSpPr>
        <p:spPr>
          <a:xfrm>
            <a:off x="1443491" y="1756130"/>
            <a:ext cx="5617002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" type="body"/>
          </p:nvPr>
        </p:nvSpPr>
        <p:spPr>
          <a:xfrm>
            <a:off x="1443492" y="3806196"/>
            <a:ext cx="5617002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4" name="Google Shape;54;p6"/>
          <p:cNvCxnSpPr/>
          <p:nvPr/>
        </p:nvCxnSpPr>
        <p:spPr>
          <a:xfrm>
            <a:off x="1443491" y="3804985"/>
            <a:ext cx="561700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1443491" y="804890"/>
            <a:ext cx="6571343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" type="body"/>
          </p:nvPr>
        </p:nvSpPr>
        <p:spPr>
          <a:xfrm>
            <a:off x="1443490" y="2013936"/>
            <a:ext cx="3125871" cy="3437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2" type="body"/>
          </p:nvPr>
        </p:nvSpPr>
        <p:spPr>
          <a:xfrm>
            <a:off x="4889182" y="2013936"/>
            <a:ext cx="3125652" cy="3437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2" name="Google Shape;62;p7"/>
          <p:cNvCxnSpPr/>
          <p:nvPr/>
        </p:nvCxnSpPr>
        <p:spPr>
          <a:xfrm>
            <a:off x="1443491" y="1847088"/>
            <a:ext cx="657134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1439042" y="798973"/>
            <a:ext cx="2425950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" type="body"/>
          </p:nvPr>
        </p:nvSpPr>
        <p:spPr>
          <a:xfrm>
            <a:off x="4186656" y="798974"/>
            <a:ext cx="3828178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2" type="body"/>
          </p:nvPr>
        </p:nvSpPr>
        <p:spPr>
          <a:xfrm>
            <a:off x="1439042" y="3205492"/>
            <a:ext cx="2427369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4" name="Google Shape;74;p9"/>
          <p:cNvCxnSpPr/>
          <p:nvPr/>
        </p:nvCxnSpPr>
        <p:spPr>
          <a:xfrm>
            <a:off x="1441748" y="3205491"/>
            <a:ext cx="242327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0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77" name="Google Shape;77;p10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0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Google Shape;79;p10"/>
          <p:cNvSpPr txBox="1"/>
          <p:nvPr>
            <p:ph type="title"/>
          </p:nvPr>
        </p:nvSpPr>
        <p:spPr>
          <a:xfrm>
            <a:off x="1444148" y="1129513"/>
            <a:ext cx="3244935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/>
          <p:nvPr>
            <p:ph idx="2" type="pic"/>
          </p:nvPr>
        </p:nvSpPr>
        <p:spPr>
          <a:xfrm>
            <a:off x="5640128" y="1122543"/>
            <a:ext cx="2234998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1" name="Google Shape;81;p10"/>
          <p:cNvSpPr txBox="1"/>
          <p:nvPr>
            <p:ph idx="1" type="body"/>
          </p:nvPr>
        </p:nvSpPr>
        <p:spPr>
          <a:xfrm>
            <a:off x="1443492" y="3145992"/>
            <a:ext cx="3240286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750"/>
            </a:lvl9pPr>
          </a:lstStyle>
          <a:p/>
        </p:txBody>
      </p:sp>
      <p:sp>
        <p:nvSpPr>
          <p:cNvPr id="82" name="Google Shape;82;p10"/>
          <p:cNvSpPr txBox="1"/>
          <p:nvPr>
            <p:ph idx="10" type="dt"/>
          </p:nvPr>
        </p:nvSpPr>
        <p:spPr>
          <a:xfrm>
            <a:off x="1436664" y="5469857"/>
            <a:ext cx="3252420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0"/>
          <p:cNvSpPr txBox="1"/>
          <p:nvPr>
            <p:ph idx="11" type="ftr"/>
          </p:nvPr>
        </p:nvSpPr>
        <p:spPr>
          <a:xfrm>
            <a:off x="1437530" y="318641"/>
            <a:ext cx="3251553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5" name="Google Shape;85;p10"/>
          <p:cNvCxnSpPr/>
          <p:nvPr/>
        </p:nvCxnSpPr>
        <p:spPr>
          <a:xfrm>
            <a:off x="1441281" y="3143605"/>
            <a:ext cx="3242014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-1538" l="12500" r="12500" t="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1"/>
          <p:cNvCxnSpPr/>
          <p:nvPr/>
        </p:nvCxnSpPr>
        <p:spPr>
          <a:xfrm>
            <a:off x="0" y="6101127"/>
            <a:ext cx="9144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png"/><Relationship Id="rId4" Type="http://schemas.openxmlformats.org/officeDocument/2006/relationships/image" Target="../media/image6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Relationship Id="rId4" Type="http://schemas.openxmlformats.org/officeDocument/2006/relationships/image" Target="../media/image1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drugbank.ca/reactions/307" TargetMode="External"/><Relationship Id="rId4" Type="http://schemas.openxmlformats.org/officeDocument/2006/relationships/hyperlink" Target="https://newdrugapprovals.org/2016/02/12/17505/" TargetMode="External"/><Relationship Id="rId5" Type="http://schemas.openxmlformats.org/officeDocument/2006/relationships/hyperlink" Target="https://europepmc.org/article/med/30846979" TargetMode="External"/><Relationship Id="rId6" Type="http://schemas.openxmlformats.org/officeDocument/2006/relationships/hyperlink" Target="https://iubmb.onlinelibrary.wiley.com/doi/10.1002/iub.1334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1446348" y="914400"/>
            <a:ext cx="625130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ill Sans"/>
              <a:buNone/>
            </a:pPr>
            <a:r>
              <a:rPr lang="en-US" sz="4800">
                <a:solidFill>
                  <a:schemeClr val="dk1"/>
                </a:solidFill>
              </a:rPr>
              <a:t>OXICAMS</a:t>
            </a:r>
            <a:endParaRPr/>
          </a:p>
        </p:txBody>
      </p:sp>
      <p:sp>
        <p:nvSpPr>
          <p:cNvPr id="105" name="Google Shape;105;p13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381000" y="1963635"/>
            <a:ext cx="662940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b="0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They have anti-inflammatory and analgesic properties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❖"/>
            </a:pPr>
            <a:r>
              <a:rPr b="0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New enolic acid class of NSAIDs of the chemical structure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(4-hydroxyl -1,2 benzothiazine carboxamide)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7" name="Google Shape;10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3167677"/>
            <a:ext cx="5973203" cy="252201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3"/>
          <p:cNvSpPr txBox="1"/>
          <p:nvPr/>
        </p:nvSpPr>
        <p:spPr>
          <a:xfrm>
            <a:off x="422754" y="5689695"/>
            <a:ext cx="47239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*R2 group should be an aryl or heteroaryl group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USES AND MOA</a:t>
            </a:r>
            <a:endParaRPr/>
          </a:p>
        </p:txBody>
      </p:sp>
      <p:sp>
        <p:nvSpPr>
          <p:cNvPr id="179" name="Google Shape;179;p22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Uses: osteoarthritis and rheumatoid arthritis. It is also used in the treatment of acute gout as it increases release of uric acid in the urine.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Dose: 20mg QD for adults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MOA: COX-1 and COX-2 inhibitor.</a:t>
            </a:r>
            <a:endParaRPr/>
          </a:p>
        </p:txBody>
      </p:sp>
      <p:sp>
        <p:nvSpPr>
          <p:cNvPr id="180" name="Google Shape;180;p22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SAR OF PIROXICAM</a:t>
            </a:r>
            <a:endParaRPr/>
          </a:p>
        </p:txBody>
      </p:sp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508150" y="2093536"/>
            <a:ext cx="6771141" cy="39599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It has the enolic hydroxyl group which gives it the required pKa for its action.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It has a pyridine ring as an R2 group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 For best activity and safety: methyl group on the nitrogen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It has high potency as well as high GI side-effects (Non-selective inhibitor)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Sulfone group (Electron-withdrawing increases activity) it stabilizes nitrogen.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Heteroaryl group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(If replaced with an aliphatic group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anti-inflammatory activity decreases)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**Potency 200times aspirin because of enolic hydroxyl group due to keto-enol tautomerization and same potency as indomethacin</a:t>
            </a:r>
            <a:endParaRPr/>
          </a:p>
        </p:txBody>
      </p:sp>
      <p:sp>
        <p:nvSpPr>
          <p:cNvPr id="187" name="Google Shape;187;p23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8" name="Google Shape;18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62600" y="4114800"/>
            <a:ext cx="3352800" cy="204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4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MELOXICAM</a:t>
            </a:r>
            <a:endParaRPr/>
          </a:p>
        </p:txBody>
      </p:sp>
      <p:sp>
        <p:nvSpPr>
          <p:cNvPr id="194" name="Google Shape;194;p24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Synthesis of meloxicam 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95" name="Google Shape;195;p24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24"/>
          <p:cNvPicPr preferRelativeResize="0"/>
          <p:nvPr/>
        </p:nvPicPr>
        <p:blipFill rotWithShape="1">
          <a:blip r:embed="rId3">
            <a:alphaModFix/>
          </a:blip>
          <a:srcRect b="0" l="1495" r="11776" t="13941"/>
          <a:stretch/>
        </p:blipFill>
        <p:spPr>
          <a:xfrm>
            <a:off x="1490662" y="2590800"/>
            <a:ext cx="6477000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MOA, USES  AND METABOLISM</a:t>
            </a:r>
            <a:endParaRPr/>
          </a:p>
        </p:txBody>
      </p:sp>
      <p:sp>
        <p:nvSpPr>
          <p:cNvPr id="202" name="Google Shape;202;p25"/>
          <p:cNvSpPr txBox="1"/>
          <p:nvPr>
            <p:ph idx="1" type="body"/>
          </p:nvPr>
        </p:nvSpPr>
        <p:spPr>
          <a:xfrm>
            <a:off x="487725" y="1884392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USES: It’s exceptionally effective in treatment of arthritis as it accumulates (40 to 50% in synovial fluid to plasma levels)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MOA: Selectively inhibits COX-2 enzyme, but at higher doses it loses its selectivity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Metabolized through hydroxylation</a:t>
            </a:r>
            <a:endParaRPr/>
          </a:p>
        </p:txBody>
      </p:sp>
      <p:sp>
        <p:nvSpPr>
          <p:cNvPr id="203" name="Google Shape;203;p25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086" y="4038600"/>
            <a:ext cx="8478871" cy="1785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SAR OF MELOXICAM</a:t>
            </a:r>
            <a:endParaRPr/>
          </a:p>
        </p:txBody>
      </p:sp>
      <p:sp>
        <p:nvSpPr>
          <p:cNvPr id="210" name="Google Shape;210;p26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It has a CH3 group on the nitrogen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Has a heterocyclic ring in  the amide chain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Has a benzothiazine ring of required pKa (6-8)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Selective on COX-2 enzyme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211" name="Google Shape;211;p26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35019" y="3742452"/>
            <a:ext cx="3657600" cy="2401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381" y="4038600"/>
            <a:ext cx="4243388" cy="2492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7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TENOXICAM SYNTHESIS</a:t>
            </a:r>
            <a:endParaRPr/>
          </a:p>
        </p:txBody>
      </p:sp>
      <p:pic>
        <p:nvPicPr>
          <p:cNvPr id="219" name="Google Shape;219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5364" y="2438400"/>
            <a:ext cx="6087596" cy="344963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7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3200400" y="3244334"/>
            <a:ext cx="24568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Ethyl-N-methyl glycinate</a:t>
            </a:r>
            <a:endParaRPr/>
          </a:p>
        </p:txBody>
      </p:sp>
      <p:sp>
        <p:nvSpPr>
          <p:cNvPr id="222" name="Google Shape;222;p27"/>
          <p:cNvSpPr txBox="1"/>
          <p:nvPr/>
        </p:nvSpPr>
        <p:spPr>
          <a:xfrm>
            <a:off x="1704218" y="3659380"/>
            <a:ext cx="2286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Ethyl 4-(chlorosulfonyl) thiophene-2-carboxylate</a:t>
            </a:r>
            <a:endParaRPr/>
          </a:p>
        </p:txBody>
      </p:sp>
      <p:sp>
        <p:nvSpPr>
          <p:cNvPr id="223" name="Google Shape;223;p27"/>
          <p:cNvSpPr txBox="1"/>
          <p:nvPr/>
        </p:nvSpPr>
        <p:spPr>
          <a:xfrm>
            <a:off x="6974816" y="3831561"/>
            <a:ext cx="21691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Claisen condensation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TENOXICAM METABOLISM</a:t>
            </a:r>
            <a:endParaRPr/>
          </a:p>
        </p:txBody>
      </p:sp>
      <p:sp>
        <p:nvSpPr>
          <p:cNvPr id="229" name="Google Shape;229;p28"/>
          <p:cNvSpPr txBox="1"/>
          <p:nvPr>
            <p:ph idx="1" type="body"/>
          </p:nvPr>
        </p:nvSpPr>
        <p:spPr>
          <a:xfrm>
            <a:off x="1443491" y="2015733"/>
            <a:ext cx="6571343" cy="1108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It occurs by hydroxylation of the drug through CYP450 2C9 enzyme in the liver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230" name="Google Shape;230;p28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3416237"/>
            <a:ext cx="3143250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81600" y="3300580"/>
            <a:ext cx="3879095" cy="1939548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8"/>
          <p:cNvSpPr txBox="1"/>
          <p:nvPr/>
        </p:nvSpPr>
        <p:spPr>
          <a:xfrm>
            <a:off x="3733800" y="43434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34" name="Google Shape;234;p28"/>
          <p:cNvCxnSpPr/>
          <p:nvPr/>
        </p:nvCxnSpPr>
        <p:spPr>
          <a:xfrm>
            <a:off x="3581400" y="4267200"/>
            <a:ext cx="1295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35" name="Google Shape;235;p28"/>
          <p:cNvSpPr txBox="1"/>
          <p:nvPr/>
        </p:nvSpPr>
        <p:spPr>
          <a:xfrm>
            <a:off x="3733799" y="3897868"/>
            <a:ext cx="10631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CYP 2C9</a:t>
            </a:r>
            <a:endParaRPr/>
          </a:p>
        </p:txBody>
      </p:sp>
      <p:sp>
        <p:nvSpPr>
          <p:cNvPr id="236" name="Google Shape;236;p28"/>
          <p:cNvSpPr txBox="1"/>
          <p:nvPr/>
        </p:nvSpPr>
        <p:spPr>
          <a:xfrm>
            <a:off x="1752600" y="5622799"/>
            <a:ext cx="1182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Tenoxicam</a:t>
            </a:r>
            <a:endParaRPr/>
          </a:p>
        </p:txBody>
      </p:sp>
      <p:sp>
        <p:nvSpPr>
          <p:cNvPr id="237" name="Google Shape;237;p28"/>
          <p:cNvSpPr txBox="1"/>
          <p:nvPr/>
        </p:nvSpPr>
        <p:spPr>
          <a:xfrm>
            <a:off x="6477000" y="5531905"/>
            <a:ext cx="20954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5-hydroxytenoxicam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9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MOA AND USES</a:t>
            </a:r>
            <a:endParaRPr/>
          </a:p>
        </p:txBody>
      </p:sp>
      <p:sp>
        <p:nvSpPr>
          <p:cNvPr id="243" name="Google Shape;243;p29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Uses:  pain, swelling and joint stiffness associated with rheumatoid arthritis, osteoarthritis, and other inflammatory conditions including ankylosing spondylitis, tendinitis, bursitis.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 acute cases: 20 mg as a single daily dose given for 7 days.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For musculoskeletal disorders in severe cases: maximum of 4 mg QD maximum for 14 days.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MOA: COX-1 and COX-2 inhibitor</a:t>
            </a:r>
            <a:endParaRPr/>
          </a:p>
        </p:txBody>
      </p:sp>
      <p:sp>
        <p:nvSpPr>
          <p:cNvPr id="244" name="Google Shape;244;p29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0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SAR OF TENOXICAM</a:t>
            </a:r>
            <a:endParaRPr/>
          </a:p>
        </p:txBody>
      </p:sp>
      <p:pic>
        <p:nvPicPr>
          <p:cNvPr id="250" name="Google Shape;250;p3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38800" y="3962400"/>
            <a:ext cx="3143250" cy="191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30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0"/>
          <p:cNvSpPr txBox="1"/>
          <p:nvPr/>
        </p:nvSpPr>
        <p:spPr>
          <a:xfrm>
            <a:off x="1066800" y="2209800"/>
            <a:ext cx="5448286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Thiophen + Oxicam = Tenoxicam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It has a CH3 group on the nitrogen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It has a heterocyclic ring in  the amide chain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It has a benzothiazine ring of required pKa (6-8)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Benzene ring is replaced with a thiophen group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that is biologically active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1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58" name="Google Shape;258;p31"/>
          <p:cNvSpPr txBox="1"/>
          <p:nvPr>
            <p:ph idx="1" type="body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457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https://www.drugbank.ca/reactions/307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AutoNum type="arabicParenR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https://newdrugapprovals.org/2016/02/12/17505/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AutoNum type="arabicParenR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https://europepmc.org/article/med/30846979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AutoNum type="arabicParenR"/>
            </a:pPr>
            <a:r>
              <a:rPr lang="en-US"/>
              <a:t>Olkkola, K. T., Brunetto, A. V., &amp; Mattila, M. J. (1994). Pharmacokinetics of oxicam nonsteroidal anti-inflammatory agents. </a:t>
            </a:r>
            <a:r>
              <a:rPr i="1" lang="en-US"/>
              <a:t>Clinical pharmacokinetics</a:t>
            </a:r>
            <a:r>
              <a:rPr lang="en-US"/>
              <a:t>, </a:t>
            </a:r>
            <a:r>
              <a:rPr i="1" lang="en-US"/>
              <a:t>26</a:t>
            </a:r>
            <a:r>
              <a:rPr lang="en-US"/>
              <a:t>(2), 107-120.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AutoNum type="arabicParenR"/>
            </a:pPr>
            <a:r>
              <a:rPr lang="en-US" u="sng">
                <a:solidFill>
                  <a:schemeClr val="hlink"/>
                </a:solidFill>
                <a:hlinkClick r:id="rId6"/>
              </a:rPr>
              <a:t>https://iubmb.onlinelibrary.wiley.com/doi/10.1002/iub.1334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AutoNum type="arabicParenR"/>
            </a:pPr>
            <a:r>
              <a:rPr lang="en-US"/>
              <a:t>Alagarsamy, V. (2010). </a:t>
            </a:r>
            <a:r>
              <a:rPr i="1" lang="en-US"/>
              <a:t>Textbook of Medicinal Chemistry Vol II-E-Book</a:t>
            </a:r>
            <a:r>
              <a:rPr lang="en-US"/>
              <a:t> (Vol. 2). Elsevier Health Sciences.</a:t>
            </a:r>
            <a:endParaRPr/>
          </a:p>
        </p:txBody>
      </p:sp>
      <p:sp>
        <p:nvSpPr>
          <p:cNvPr id="259" name="Google Shape;259;p31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>
            <p:ph type="title"/>
          </p:nvPr>
        </p:nvSpPr>
        <p:spPr>
          <a:xfrm>
            <a:off x="1443491" y="1143000"/>
            <a:ext cx="6571344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SAR OF OXICAMS</a:t>
            </a:r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914400" y="2199319"/>
            <a:ext cx="7100435" cy="3447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analogues that have the highest activity have the following substituents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arenR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CH3 on the nitrogen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AutoNum type="arabicParenR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Electron withdrawing groups on the anilide phenyl groups, e.g. Cl and CF3.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Adding a heterocyclic ring in the amide chain increases the anti-inflammatory activity.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Enolic hydroxyl group is essential for activity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benzothiazine with highest activity have </a:t>
            </a: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pKa range of 6–8.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4175" y="1168305"/>
            <a:ext cx="7667466" cy="472652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32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2"/>
          <p:cNvSpPr txBox="1"/>
          <p:nvPr/>
        </p:nvSpPr>
        <p:spPr>
          <a:xfrm>
            <a:off x="1283471" y="714424"/>
            <a:ext cx="316112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Done by: Dana Sadaqa, 1160832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MECHANISM OF ACTION (MOA)</a:t>
            </a:r>
            <a:endParaRPr/>
          </a:p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685800" y="2015733"/>
            <a:ext cx="7543799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Potent inhibitors of COX-1 and COX-2 enzymes 🡪 Prevent prostaglandins synthesis  🡪 Anti-inflammatory,  Anti-pyretic and analgesic effects.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Selectivity to COX enzymes inhibition in Oxicams: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Piroxicam: Non-selective inhibitor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Meloxicam: Selective COX-2 inhibitor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Tenoxicam: Non-selective inhibitor</a:t>
            </a:r>
            <a:endParaRPr/>
          </a:p>
        </p:txBody>
      </p:sp>
      <p:sp>
        <p:nvSpPr>
          <p:cNvPr id="121" name="Google Shape;121;p15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100" y="798972"/>
            <a:ext cx="7543800" cy="4687427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6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1359671" y="1046266"/>
            <a:ext cx="6786109" cy="1295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USES</a:t>
            </a:r>
            <a:endParaRPr/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762000" y="2019548"/>
            <a:ext cx="2743200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600"/>
              <a:t>ACUTE AND CHRONIC INFLAMMATORY CONDITIONS (ANTI-INFLAMMATORY)</a:t>
            </a:r>
            <a:endParaRPr/>
          </a:p>
        </p:txBody>
      </p:sp>
      <p:sp>
        <p:nvSpPr>
          <p:cNvPr id="134" name="Google Shape;134;p17"/>
          <p:cNvSpPr txBox="1"/>
          <p:nvPr>
            <p:ph idx="2" type="body"/>
          </p:nvPr>
        </p:nvSpPr>
        <p:spPr>
          <a:xfrm>
            <a:off x="685800" y="2814405"/>
            <a:ext cx="3125766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Rheumatoid arthritis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Gout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Menstrual pain</a:t>
            </a:r>
            <a:endParaRPr/>
          </a:p>
        </p:txBody>
      </p:sp>
      <p:sp>
        <p:nvSpPr>
          <p:cNvPr id="135" name="Google Shape;135;p17"/>
          <p:cNvSpPr txBox="1"/>
          <p:nvPr>
            <p:ph idx="3" type="body"/>
          </p:nvPr>
        </p:nvSpPr>
        <p:spPr>
          <a:xfrm>
            <a:off x="3505200" y="2133600"/>
            <a:ext cx="2133602" cy="5217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600"/>
              <a:t>ANTIPYRETIC</a:t>
            </a:r>
            <a:endParaRPr/>
          </a:p>
        </p:txBody>
      </p:sp>
      <p:sp>
        <p:nvSpPr>
          <p:cNvPr id="136" name="Google Shape;136;p17"/>
          <p:cNvSpPr txBox="1"/>
          <p:nvPr>
            <p:ph idx="4" type="body"/>
          </p:nvPr>
        </p:nvSpPr>
        <p:spPr>
          <a:xfrm>
            <a:off x="3505200" y="2814405"/>
            <a:ext cx="2362200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Fever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(Antipyretic activity may occur by central action on the hypothalamus, resulting in peripheral venous dilation, increased cutaneous blood flow, and subsequent heat loss.)</a:t>
            </a:r>
            <a:endParaRPr/>
          </a:p>
        </p:txBody>
      </p:sp>
      <p:sp>
        <p:nvSpPr>
          <p:cNvPr id="137" name="Google Shape;137;p17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5949475" y="2258773"/>
            <a:ext cx="15327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ANALGESIC</a:t>
            </a:r>
            <a:endParaRPr/>
          </a:p>
        </p:txBody>
      </p:sp>
      <p:sp>
        <p:nvSpPr>
          <p:cNvPr id="139" name="Google Shape;139;p17"/>
          <p:cNvSpPr txBox="1"/>
          <p:nvPr/>
        </p:nvSpPr>
        <p:spPr>
          <a:xfrm>
            <a:off x="5867400" y="2867970"/>
            <a:ext cx="22060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Headache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Toothache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Sprains and strains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1443490" y="1050762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SYNTHESIS OF OXICAMS</a:t>
            </a:r>
            <a:endParaRPr/>
          </a:p>
        </p:txBody>
      </p:sp>
      <p:pic>
        <p:nvPicPr>
          <p:cNvPr id="145" name="Google Shape;145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6328" y="3301967"/>
            <a:ext cx="6571343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8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487725" y="1824639"/>
            <a:ext cx="8077201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This reaction of the benzisothiazoline with sodium methoxide in dimethylsulfoxide gave a 3‐carboxylic ester of 4‐hydroxy‐2</a:t>
            </a:r>
            <a:r>
              <a:rPr i="1"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</a:t>
            </a: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−1,2‐benzothiazine 1,1‐dioxide. N‐Alkylation at position 2 of the benzothiazine nucleus followed by replacement of the ester with an amine under forcing conditions provided the desired 3‐carboxamides of 4‐hydroxy‐2‐alkyl‐2</a:t>
            </a:r>
            <a:r>
              <a:rPr i="1"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</a:t>
            </a: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−1,2‐benzothiazine 1,1‐dioxide.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OXICAM DERIVATIVES</a:t>
            </a:r>
            <a:endParaRPr/>
          </a:p>
        </p:txBody>
      </p:sp>
      <p:pic>
        <p:nvPicPr>
          <p:cNvPr id="153" name="Google Shape;153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6037" y="2014880"/>
            <a:ext cx="6011925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9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0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PIROXICAM</a:t>
            </a:r>
            <a:endParaRPr/>
          </a:p>
        </p:txBody>
      </p:sp>
      <p:sp>
        <p:nvSpPr>
          <p:cNvPr id="160" name="Google Shape;160;p20"/>
          <p:cNvSpPr txBox="1"/>
          <p:nvPr>
            <p:ph idx="1" type="body"/>
          </p:nvPr>
        </p:nvSpPr>
        <p:spPr>
          <a:xfrm>
            <a:off x="885598" y="1884392"/>
            <a:ext cx="6571343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ans Symbols"/>
              <a:buChar char="❖"/>
            </a:pPr>
            <a:r>
              <a:rPr lang="en-US"/>
              <a:t>Synthesis of Piroxicam 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61" name="Google Shape;161;p20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7725" y="2590800"/>
            <a:ext cx="8211759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0"/>
          <p:cNvSpPr txBox="1"/>
          <p:nvPr/>
        </p:nvSpPr>
        <p:spPr>
          <a:xfrm>
            <a:off x="4876800" y="4876800"/>
            <a:ext cx="16897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2-aminopyridine</a:t>
            </a:r>
            <a:endParaRPr/>
          </a:p>
        </p:txBody>
      </p:sp>
      <p:sp>
        <p:nvSpPr>
          <p:cNvPr id="164" name="Google Shape;164;p20"/>
          <p:cNvSpPr txBox="1"/>
          <p:nvPr/>
        </p:nvSpPr>
        <p:spPr>
          <a:xfrm>
            <a:off x="643183" y="3642692"/>
            <a:ext cx="10438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saccharin</a:t>
            </a:r>
            <a:endParaRPr/>
          </a:p>
        </p:txBody>
      </p:sp>
      <p:sp>
        <p:nvSpPr>
          <p:cNvPr id="165" name="Google Shape;165;p20"/>
          <p:cNvSpPr txBox="1"/>
          <p:nvPr/>
        </p:nvSpPr>
        <p:spPr>
          <a:xfrm>
            <a:off x="3543300" y="3058238"/>
            <a:ext cx="20574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Methyl-chloroacetate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METABOLISM OF PIROXICAM</a:t>
            </a:r>
            <a:endParaRPr/>
          </a:p>
        </p:txBody>
      </p:sp>
      <p:sp>
        <p:nvSpPr>
          <p:cNvPr id="171" name="Google Shape;171;p21"/>
          <p:cNvSpPr txBox="1"/>
          <p:nvPr>
            <p:ph idx="12" type="sldNum"/>
          </p:nvPr>
        </p:nvSpPr>
        <p:spPr>
          <a:xfrm>
            <a:off x="487725" y="798973"/>
            <a:ext cx="795746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1"/>
          <p:cNvSpPr txBox="1"/>
          <p:nvPr/>
        </p:nvSpPr>
        <p:spPr>
          <a:xfrm>
            <a:off x="487724" y="1853755"/>
            <a:ext cx="728467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The bigger part of the drug gets hydroxylated followed by glucuronidation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 smaller fraction of the drug gets hydrolyzed</a:t>
            </a:r>
            <a:endParaRPr/>
          </a:p>
        </p:txBody>
      </p:sp>
      <p:pic>
        <p:nvPicPr>
          <p:cNvPr id="173" name="Google Shape;173;p21"/>
          <p:cNvPicPr preferRelativeResize="0"/>
          <p:nvPr/>
        </p:nvPicPr>
        <p:blipFill rotWithShape="1">
          <a:blip r:embed="rId3">
            <a:alphaModFix/>
          </a:blip>
          <a:srcRect b="18056" l="0" r="0" t="14630"/>
          <a:stretch/>
        </p:blipFill>
        <p:spPr>
          <a:xfrm>
            <a:off x="1371600" y="2971800"/>
            <a:ext cx="64008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