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6858000" cx="9144000"/>
  <p:notesSz cx="6858000" cy="9144000"/>
  <p:embeddedFontLst>
    <p:embeddedFont>
      <p:font typeface="Century Schoolbook"/>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CenturySchoolbook-regular.fntdata"/><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CenturySchoolbook-italic.fntdata"/><Relationship Id="rId12" Type="http://schemas.openxmlformats.org/officeDocument/2006/relationships/slide" Target="slides/slide7.xml"/><Relationship Id="rId34" Type="http://schemas.openxmlformats.org/officeDocument/2006/relationships/font" Target="fonts/CenturySchoolbook-bold.fntdata"/><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font" Target="fonts/CenturySchoolbook-bold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7200"/>
          </a:xfrm>
          <a:prstGeom prst="rect">
            <a:avLst/>
          </a:prstGeom>
          <a:noFill/>
          <a:ln>
            <a:noFill/>
          </a:ln>
        </p:spPr>
        <p:txBody>
          <a:bodyPr anchorCtr="0" anchor="b"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9" name="Google Shape;289;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290" name="Google Shape;290;p20:notes"/>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4" name="Google Shape;32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1" name="Google Shape;341;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6" name="Google Shape;346;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lt1"/>
        </a:solidFill>
      </p:bgPr>
    </p:bg>
    <p:spTree>
      <p:nvGrpSpPr>
        <p:cNvPr id="21" name="Shape 21"/>
        <p:cNvGrpSpPr/>
        <p:nvPr/>
      </p:nvGrpSpPr>
      <p:grpSpPr>
        <a:xfrm>
          <a:off x="0" y="0"/>
          <a:ext cx="0" cy="0"/>
          <a:chOff x="0" y="0"/>
          <a:chExt cx="0" cy="0"/>
        </a:xfrm>
      </p:grpSpPr>
      <p:sp>
        <p:nvSpPr>
          <p:cNvPr id="22" name="Google Shape;22;p2"/>
          <p:cNvSpPr txBox="1"/>
          <p:nvPr>
            <p:ph type="ctrTitle"/>
          </p:nvPr>
        </p:nvSpPr>
        <p:spPr>
          <a:xfrm>
            <a:off x="2286000" y="3124200"/>
            <a:ext cx="6172200" cy="189436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3000"/>
              <a:buFont typeface="Century Schoolbook"/>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normAutofit/>
          </a:bodyPr>
          <a:lstStyle>
            <a:lvl1pPr lvl="0" algn="l">
              <a:spcBef>
                <a:spcPts val="600"/>
              </a:spcBef>
              <a:spcAft>
                <a:spcPts val="0"/>
              </a:spcAft>
              <a:buSzPts val="1260"/>
              <a:buNone/>
              <a:defRPr b="1" sz="1800">
                <a:solidFill>
                  <a:schemeClr val="dk2"/>
                </a:solidFill>
              </a:defRPr>
            </a:lvl1pPr>
            <a:lvl2pPr lvl="1" algn="ctr">
              <a:spcBef>
                <a:spcPts val="360"/>
              </a:spcBef>
              <a:spcAft>
                <a:spcPts val="0"/>
              </a:spcAft>
              <a:buSzPts val="1440"/>
              <a:buNone/>
              <a:defRPr/>
            </a:lvl2pPr>
            <a:lvl3pPr lvl="2" algn="ctr">
              <a:spcBef>
                <a:spcPts val="360"/>
              </a:spcBef>
              <a:spcAft>
                <a:spcPts val="0"/>
              </a:spcAft>
              <a:buSzPts val="1080"/>
              <a:buNone/>
              <a:defRPr/>
            </a:lvl3pPr>
            <a:lvl4pPr lvl="3" algn="ctr">
              <a:spcBef>
                <a:spcPts val="360"/>
              </a:spcBef>
              <a:spcAft>
                <a:spcPts val="0"/>
              </a:spcAft>
              <a:buSzPts val="1080"/>
              <a:buNone/>
              <a:defRPr/>
            </a:lvl4pPr>
            <a:lvl5pPr lvl="4" algn="ctr">
              <a:spcBef>
                <a:spcPts val="360"/>
              </a:spcBef>
              <a:spcAft>
                <a:spcPts val="0"/>
              </a:spcAft>
              <a:buSzPts val="1224"/>
              <a:buNone/>
              <a:defRPr/>
            </a:lvl5pPr>
            <a:lvl6pPr lvl="5" algn="ctr">
              <a:spcBef>
                <a:spcPts val="360"/>
              </a:spcBef>
              <a:spcAft>
                <a:spcPts val="0"/>
              </a:spcAft>
              <a:buSzPts val="1800"/>
              <a:buNone/>
              <a:defRPr/>
            </a:lvl6pPr>
            <a:lvl7pPr lvl="6" algn="ctr">
              <a:spcBef>
                <a:spcPts val="360"/>
              </a:spcBef>
              <a:spcAft>
                <a:spcPts val="0"/>
              </a:spcAft>
              <a:buSzPts val="108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4" name="Google Shape;24;p2"/>
          <p:cNvSpPr txBox="1"/>
          <p:nvPr>
            <p:ph idx="10" type="dt"/>
          </p:nvPr>
        </p:nvSpPr>
        <p:spPr>
          <a:xfrm rot="5400000">
            <a:off x="7764621" y="1174097"/>
            <a:ext cx="2286000" cy="381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1" type="ftr"/>
          </p:nvPr>
        </p:nvSpPr>
        <p:spPr>
          <a:xfrm rot="5400000">
            <a:off x="7077269" y="4181669"/>
            <a:ext cx="36576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
          <p:cNvSpPr/>
          <p:nvPr/>
        </p:nvSpPr>
        <p:spPr>
          <a:xfrm>
            <a:off x="381000" y="0"/>
            <a:ext cx="609600" cy="6858000"/>
          </a:xfrm>
          <a:prstGeom prst="rect">
            <a:avLst/>
          </a:prstGeom>
          <a:solidFill>
            <a:srgbClr val="FEC2AC">
              <a:alpha val="5372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7" name="Google Shape;27;p2"/>
          <p:cNvSpPr/>
          <p:nvPr/>
        </p:nvSpPr>
        <p:spPr>
          <a:xfrm>
            <a:off x="276336" y="0"/>
            <a:ext cx="104664" cy="6858000"/>
          </a:xfrm>
          <a:prstGeom prst="rect">
            <a:avLst/>
          </a:prstGeom>
          <a:solidFill>
            <a:srgbClr val="FFD8CC">
              <a:alpha val="3568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8" name="Google Shape;28;p2"/>
          <p:cNvSpPr/>
          <p:nvPr/>
        </p:nvSpPr>
        <p:spPr>
          <a:xfrm>
            <a:off x="990600" y="0"/>
            <a:ext cx="181872" cy="6858000"/>
          </a:xfrm>
          <a:prstGeom prst="rect">
            <a:avLst/>
          </a:prstGeom>
          <a:solidFill>
            <a:srgbClr val="FFD8CC">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9" name="Google Shape;29;p2"/>
          <p:cNvSpPr/>
          <p:nvPr/>
        </p:nvSpPr>
        <p:spPr>
          <a:xfrm>
            <a:off x="1141320" y="0"/>
            <a:ext cx="230280" cy="6858000"/>
          </a:xfrm>
          <a:prstGeom prst="rect">
            <a:avLst/>
          </a:prstGeom>
          <a:solidFill>
            <a:srgbClr val="FFEDE7">
              <a:alpha val="7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30" name="Google Shape;30;p2"/>
          <p:cNvCxnSpPr/>
          <p:nvPr/>
        </p:nvCxnSpPr>
        <p:spPr>
          <a:xfrm>
            <a:off x="106344" y="0"/>
            <a:ext cx="0" cy="6858000"/>
          </a:xfrm>
          <a:prstGeom prst="straightConnector1">
            <a:avLst/>
          </a:prstGeom>
          <a:noFill/>
          <a:ln cap="flat" cmpd="sng" w="57150">
            <a:solidFill>
              <a:srgbClr val="FEC2AC">
                <a:alpha val="72941"/>
              </a:srgbClr>
            </a:solidFill>
            <a:prstDash val="solid"/>
            <a:round/>
            <a:headEnd len="sm" w="sm" type="none"/>
            <a:tailEnd len="sm" w="sm" type="none"/>
          </a:ln>
        </p:spPr>
      </p:cxnSp>
      <p:cxnSp>
        <p:nvCxnSpPr>
          <p:cNvPr id="31" name="Google Shape;31;p2"/>
          <p:cNvCxnSpPr/>
          <p:nvPr/>
        </p:nvCxnSpPr>
        <p:spPr>
          <a:xfrm>
            <a:off x="914400" y="0"/>
            <a:ext cx="0" cy="6858000"/>
          </a:xfrm>
          <a:prstGeom prst="straightConnector1">
            <a:avLst/>
          </a:prstGeom>
          <a:noFill/>
          <a:ln cap="flat" cmpd="sng" w="57150">
            <a:solidFill>
              <a:srgbClr val="FFEDE7">
                <a:alpha val="82745"/>
              </a:srgbClr>
            </a:solidFill>
            <a:prstDash val="solid"/>
            <a:round/>
            <a:headEnd len="sm" w="sm" type="none"/>
            <a:tailEnd len="sm" w="sm" type="none"/>
          </a:ln>
        </p:spPr>
      </p:cxnSp>
      <p:cxnSp>
        <p:nvCxnSpPr>
          <p:cNvPr id="32" name="Google Shape;32;p2"/>
          <p:cNvCxnSpPr/>
          <p:nvPr/>
        </p:nvCxnSpPr>
        <p:spPr>
          <a:xfrm>
            <a:off x="854112" y="0"/>
            <a:ext cx="0" cy="6858000"/>
          </a:xfrm>
          <a:prstGeom prst="straightConnector1">
            <a:avLst/>
          </a:prstGeom>
          <a:noFill/>
          <a:ln cap="flat" cmpd="sng" w="57150">
            <a:solidFill>
              <a:srgbClr val="FEC2AC"/>
            </a:solidFill>
            <a:prstDash val="solid"/>
            <a:round/>
            <a:headEnd len="sm" w="sm" type="none"/>
            <a:tailEnd len="sm" w="sm" type="none"/>
          </a:ln>
        </p:spPr>
      </p:cxnSp>
      <p:cxnSp>
        <p:nvCxnSpPr>
          <p:cNvPr id="33" name="Google Shape;33;p2"/>
          <p:cNvCxnSpPr/>
          <p:nvPr/>
        </p:nvCxnSpPr>
        <p:spPr>
          <a:xfrm>
            <a:off x="1726640" y="0"/>
            <a:ext cx="0" cy="6858000"/>
          </a:xfrm>
          <a:prstGeom prst="straightConnector1">
            <a:avLst/>
          </a:prstGeom>
          <a:noFill/>
          <a:ln cap="flat" cmpd="sng" w="28575">
            <a:solidFill>
              <a:srgbClr val="FEC2AC">
                <a:alpha val="81960"/>
              </a:srgbClr>
            </a:solidFill>
            <a:prstDash val="solid"/>
            <a:round/>
            <a:headEnd len="sm" w="sm" type="none"/>
            <a:tailEnd len="sm" w="sm" type="none"/>
          </a:ln>
        </p:spPr>
      </p:cxnSp>
      <p:cxnSp>
        <p:nvCxnSpPr>
          <p:cNvPr id="34" name="Google Shape;34;p2"/>
          <p:cNvCxnSpPr/>
          <p:nvPr/>
        </p:nvCxnSpPr>
        <p:spPr>
          <a:xfrm>
            <a:off x="1066800" y="0"/>
            <a:ext cx="0" cy="6858000"/>
          </a:xfrm>
          <a:prstGeom prst="straightConnector1">
            <a:avLst/>
          </a:prstGeom>
          <a:noFill/>
          <a:ln cap="flat" cmpd="sng" w="9525">
            <a:solidFill>
              <a:srgbClr val="FEC2AC"/>
            </a:solidFill>
            <a:prstDash val="solid"/>
            <a:round/>
            <a:headEnd len="sm" w="sm" type="none"/>
            <a:tailEnd len="sm" w="sm" type="none"/>
          </a:ln>
        </p:spPr>
      </p:cxnSp>
      <p:cxnSp>
        <p:nvCxnSpPr>
          <p:cNvPr id="35" name="Google Shape;35;p2"/>
          <p:cNvCxnSpPr/>
          <p:nvPr/>
        </p:nvCxnSpPr>
        <p:spPr>
          <a:xfrm>
            <a:off x="9113856" y="0"/>
            <a:ext cx="0" cy="6858000"/>
          </a:xfrm>
          <a:prstGeom prst="straightConnector1">
            <a:avLst/>
          </a:prstGeom>
          <a:noFill/>
          <a:ln cap="flat" cmpd="thickThin" w="57150">
            <a:solidFill>
              <a:srgbClr val="FEC2AC"/>
            </a:solidFill>
            <a:prstDash val="solid"/>
            <a:round/>
            <a:headEnd len="sm" w="sm" type="none"/>
            <a:tailEnd len="sm" w="sm" type="none"/>
          </a:ln>
        </p:spPr>
      </p:cxnSp>
      <p:sp>
        <p:nvSpPr>
          <p:cNvPr id="36" name="Google Shape;36;p2"/>
          <p:cNvSpPr/>
          <p:nvPr/>
        </p:nvSpPr>
        <p:spPr>
          <a:xfrm>
            <a:off x="1219200" y="0"/>
            <a:ext cx="76200" cy="6858000"/>
          </a:xfrm>
          <a:prstGeom prst="rect">
            <a:avLst/>
          </a:prstGeom>
          <a:solidFill>
            <a:srgbClr val="FEC2AC">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7" name="Google Shape;37;p2"/>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8" name="Google Shape;38;p2"/>
          <p:cNvSpPr/>
          <p:nvPr/>
        </p:nvSpPr>
        <p:spPr>
          <a:xfrm>
            <a:off x="1309632" y="4866752"/>
            <a:ext cx="641424" cy="641424"/>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9" name="Google Shape;39;p2"/>
          <p:cNvSpPr/>
          <p:nvPr/>
        </p:nvSpPr>
        <p:spPr>
          <a:xfrm>
            <a:off x="1091080" y="5500632"/>
            <a:ext cx="137160" cy="1371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0" name="Google Shape;40;p2"/>
          <p:cNvSpPr/>
          <p:nvPr/>
        </p:nvSpPr>
        <p:spPr>
          <a:xfrm>
            <a:off x="1664208" y="5788152"/>
            <a:ext cx="274320" cy="2743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1" name="Google Shape;41;p2"/>
          <p:cNvSpPr/>
          <p:nvPr/>
        </p:nvSpPr>
        <p:spPr>
          <a:xfrm>
            <a:off x="1905000" y="4495800"/>
            <a:ext cx="365760" cy="3657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2" name="Google Shape;42;p2"/>
          <p:cNvSpPr txBox="1"/>
          <p:nvPr>
            <p:ph idx="12" type="sldNum"/>
          </p:nvPr>
        </p:nvSpPr>
        <p:spPr>
          <a:xfrm>
            <a:off x="1325544" y="4928702"/>
            <a:ext cx="609600" cy="517524"/>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4" name="Shape 124"/>
        <p:cNvGrpSpPr/>
        <p:nvPr/>
      </p:nvGrpSpPr>
      <p:grpSpPr>
        <a:xfrm>
          <a:off x="0" y="0"/>
          <a:ext cx="0" cy="0"/>
          <a:chOff x="0" y="0"/>
          <a:chExt cx="0" cy="0"/>
        </a:xfrm>
      </p:grpSpPr>
      <p:sp>
        <p:nvSpPr>
          <p:cNvPr id="125" name="Google Shape;125;p1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p11"/>
          <p:cNvSpPr txBox="1"/>
          <p:nvPr>
            <p:ph idx="1" type="body"/>
          </p:nvPr>
        </p:nvSpPr>
        <p:spPr>
          <a:xfrm rot="5400000">
            <a:off x="1754124" y="303276"/>
            <a:ext cx="4873752" cy="74676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7" name="Google Shape;127;p11"/>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11"/>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11"/>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0" name="Shape 130"/>
        <p:cNvGrpSpPr/>
        <p:nvPr/>
      </p:nvGrpSpPr>
      <p:grpSpPr>
        <a:xfrm>
          <a:off x="0" y="0"/>
          <a:ext cx="0" cy="0"/>
          <a:chOff x="0" y="0"/>
          <a:chExt cx="0" cy="0"/>
        </a:xfrm>
      </p:grpSpPr>
      <p:sp>
        <p:nvSpPr>
          <p:cNvPr id="131" name="Google Shape;131;p12"/>
          <p:cNvSpPr txBox="1"/>
          <p:nvPr>
            <p:ph type="title"/>
          </p:nvPr>
        </p:nvSpPr>
        <p:spPr>
          <a:xfrm rot="5400000">
            <a:off x="4541837" y="2362202"/>
            <a:ext cx="5851525" cy="1676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2" name="Google Shape;132;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33" name="Google Shape;133;p12"/>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12"/>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2"/>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3" name="Shape 43"/>
        <p:cNvGrpSpPr/>
        <p:nvPr/>
      </p:nvGrpSpPr>
      <p:grpSpPr>
        <a:xfrm>
          <a:off x="0" y="0"/>
          <a:ext cx="0" cy="0"/>
          <a:chOff x="0" y="0"/>
          <a:chExt cx="0" cy="0"/>
        </a:xfrm>
      </p:grpSpPr>
      <p:sp>
        <p:nvSpPr>
          <p:cNvPr id="44" name="Google Shape;44;p3"/>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3"/>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3"/>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48" name="Google Shape;48;p3"/>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9" name="Shape 49"/>
        <p:cNvGrpSpPr/>
        <p:nvPr/>
      </p:nvGrpSpPr>
      <p:grpSpPr>
        <a:xfrm>
          <a:off x="0" y="0"/>
          <a:ext cx="0" cy="0"/>
          <a:chOff x="0" y="0"/>
          <a:chExt cx="0" cy="0"/>
        </a:xfrm>
      </p:grpSpPr>
      <p:sp>
        <p:nvSpPr>
          <p:cNvPr id="50" name="Google Shape;50;p4"/>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4"/>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4" name="Google Shape;54;p4"/>
          <p:cNvSpPr txBox="1"/>
          <p:nvPr>
            <p:ph idx="1" type="body"/>
          </p:nvPr>
        </p:nvSpPr>
        <p:spPr>
          <a:xfrm>
            <a:off x="457200" y="1600200"/>
            <a:ext cx="3657600" cy="45720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5" name="Google Shape;55;p4"/>
          <p:cNvSpPr txBox="1"/>
          <p:nvPr>
            <p:ph idx="2" type="body"/>
          </p:nvPr>
        </p:nvSpPr>
        <p:spPr>
          <a:xfrm>
            <a:off x="4270248" y="1600200"/>
            <a:ext cx="3657600" cy="45720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dk2"/>
        </a:solidFill>
      </p:bgPr>
    </p:bg>
    <p:spTree>
      <p:nvGrpSpPr>
        <p:cNvPr id="56" name="Shape 56"/>
        <p:cNvGrpSpPr/>
        <p:nvPr/>
      </p:nvGrpSpPr>
      <p:grpSpPr>
        <a:xfrm>
          <a:off x="0" y="0"/>
          <a:ext cx="0" cy="0"/>
          <a:chOff x="0" y="0"/>
          <a:chExt cx="0" cy="0"/>
        </a:xfrm>
      </p:grpSpPr>
      <p:sp>
        <p:nvSpPr>
          <p:cNvPr id="57" name="Google Shape;57;p5"/>
          <p:cNvSpPr txBox="1"/>
          <p:nvPr>
            <p:ph type="title"/>
          </p:nvPr>
        </p:nvSpPr>
        <p:spPr>
          <a:xfrm>
            <a:off x="2286000" y="2895600"/>
            <a:ext cx="6172200" cy="205359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2"/>
              </a:buClr>
              <a:buSzPts val="3000"/>
              <a:buFont typeface="Century Schoolbook"/>
              <a:buNone/>
              <a:defRPr b="1" sz="3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5"/>
          <p:cNvSpPr txBox="1"/>
          <p:nvPr>
            <p:ph idx="1" type="body"/>
          </p:nvPr>
        </p:nvSpPr>
        <p:spPr>
          <a:xfrm>
            <a:off x="2286000" y="5010150"/>
            <a:ext cx="6172200" cy="1371600"/>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260"/>
              <a:buNone/>
              <a:defRPr b="1" sz="1800">
                <a:solidFill>
                  <a:schemeClr val="lt2"/>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960"/>
              <a:buNone/>
              <a:defRPr sz="1600">
                <a:solidFill>
                  <a:schemeClr val="lt1"/>
                </a:solidFill>
              </a:defRPr>
            </a:lvl3pPr>
            <a:lvl4pPr indent="-228600" lvl="3" marL="1828800" algn="l">
              <a:spcBef>
                <a:spcPts val="280"/>
              </a:spcBef>
              <a:spcAft>
                <a:spcPts val="0"/>
              </a:spcAft>
              <a:buSzPts val="840"/>
              <a:buNone/>
              <a:defRPr sz="1400">
                <a:solidFill>
                  <a:schemeClr val="lt1"/>
                </a:solidFill>
              </a:defRPr>
            </a:lvl4pPr>
            <a:lvl5pPr indent="-228600" lvl="4" marL="2286000" algn="l">
              <a:spcBef>
                <a:spcPts val="280"/>
              </a:spcBef>
              <a:spcAft>
                <a:spcPts val="0"/>
              </a:spcAft>
              <a:buSzPts val="952"/>
              <a:buNone/>
              <a:defRPr sz="1400">
                <a:solidFill>
                  <a:schemeClr val="lt1"/>
                </a:solidFill>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5"/>
          <p:cNvSpPr txBox="1"/>
          <p:nvPr>
            <p:ph idx="10" type="dt"/>
          </p:nvPr>
        </p:nvSpPr>
        <p:spPr>
          <a:xfrm rot="5400000">
            <a:off x="7763256" y="1170432"/>
            <a:ext cx="2286000" cy="381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
          <p:cNvSpPr txBox="1"/>
          <p:nvPr>
            <p:ph idx="11" type="ftr"/>
          </p:nvPr>
        </p:nvSpPr>
        <p:spPr>
          <a:xfrm rot="5400000">
            <a:off x="7077456" y="4178808"/>
            <a:ext cx="36576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5"/>
          <p:cNvSpPr/>
          <p:nvPr/>
        </p:nvSpPr>
        <p:spPr>
          <a:xfrm>
            <a:off x="381000" y="0"/>
            <a:ext cx="609600" cy="6858000"/>
          </a:xfrm>
          <a:prstGeom prst="rect">
            <a:avLst/>
          </a:prstGeom>
          <a:solidFill>
            <a:srgbClr val="FEC2AC">
              <a:alpha val="5372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2" name="Google Shape;62;p5"/>
          <p:cNvSpPr/>
          <p:nvPr/>
        </p:nvSpPr>
        <p:spPr>
          <a:xfrm>
            <a:off x="276336" y="0"/>
            <a:ext cx="104664" cy="6858000"/>
          </a:xfrm>
          <a:prstGeom prst="rect">
            <a:avLst/>
          </a:prstGeom>
          <a:solidFill>
            <a:srgbClr val="FFD8CC">
              <a:alpha val="3568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3" name="Google Shape;63;p5"/>
          <p:cNvSpPr/>
          <p:nvPr/>
        </p:nvSpPr>
        <p:spPr>
          <a:xfrm>
            <a:off x="990600" y="0"/>
            <a:ext cx="181872" cy="6858000"/>
          </a:xfrm>
          <a:prstGeom prst="rect">
            <a:avLst/>
          </a:prstGeom>
          <a:solidFill>
            <a:srgbClr val="FFD8CC">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4" name="Google Shape;64;p5"/>
          <p:cNvSpPr/>
          <p:nvPr/>
        </p:nvSpPr>
        <p:spPr>
          <a:xfrm>
            <a:off x="1141320" y="0"/>
            <a:ext cx="230280" cy="6858000"/>
          </a:xfrm>
          <a:prstGeom prst="rect">
            <a:avLst/>
          </a:prstGeom>
          <a:solidFill>
            <a:srgbClr val="FFEDE7">
              <a:alpha val="7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65" name="Google Shape;65;p5"/>
          <p:cNvCxnSpPr/>
          <p:nvPr/>
        </p:nvCxnSpPr>
        <p:spPr>
          <a:xfrm>
            <a:off x="106344" y="0"/>
            <a:ext cx="0" cy="6858000"/>
          </a:xfrm>
          <a:prstGeom prst="straightConnector1">
            <a:avLst/>
          </a:prstGeom>
          <a:noFill/>
          <a:ln cap="flat" cmpd="sng" w="57150">
            <a:solidFill>
              <a:srgbClr val="FEC2AC">
                <a:alpha val="72941"/>
              </a:srgbClr>
            </a:solidFill>
            <a:prstDash val="solid"/>
            <a:round/>
            <a:headEnd len="sm" w="sm" type="none"/>
            <a:tailEnd len="sm" w="sm" type="none"/>
          </a:ln>
        </p:spPr>
      </p:cxnSp>
      <p:cxnSp>
        <p:nvCxnSpPr>
          <p:cNvPr id="66" name="Google Shape;66;p5"/>
          <p:cNvCxnSpPr/>
          <p:nvPr/>
        </p:nvCxnSpPr>
        <p:spPr>
          <a:xfrm>
            <a:off x="914400" y="0"/>
            <a:ext cx="0" cy="6858000"/>
          </a:xfrm>
          <a:prstGeom prst="straightConnector1">
            <a:avLst/>
          </a:prstGeom>
          <a:noFill/>
          <a:ln cap="flat" cmpd="sng" w="57150">
            <a:solidFill>
              <a:srgbClr val="FFEDE7">
                <a:alpha val="82745"/>
              </a:srgbClr>
            </a:solidFill>
            <a:prstDash val="solid"/>
            <a:round/>
            <a:headEnd len="sm" w="sm" type="none"/>
            <a:tailEnd len="sm" w="sm" type="none"/>
          </a:ln>
        </p:spPr>
      </p:cxnSp>
      <p:cxnSp>
        <p:nvCxnSpPr>
          <p:cNvPr id="67" name="Google Shape;67;p5"/>
          <p:cNvCxnSpPr/>
          <p:nvPr/>
        </p:nvCxnSpPr>
        <p:spPr>
          <a:xfrm>
            <a:off x="854112" y="0"/>
            <a:ext cx="0" cy="6858000"/>
          </a:xfrm>
          <a:prstGeom prst="straightConnector1">
            <a:avLst/>
          </a:prstGeom>
          <a:noFill/>
          <a:ln cap="flat" cmpd="sng" w="57150">
            <a:solidFill>
              <a:srgbClr val="FEC2AC"/>
            </a:solidFill>
            <a:prstDash val="solid"/>
            <a:round/>
            <a:headEnd len="sm" w="sm" type="none"/>
            <a:tailEnd len="sm" w="sm" type="none"/>
          </a:ln>
        </p:spPr>
      </p:cxnSp>
      <p:cxnSp>
        <p:nvCxnSpPr>
          <p:cNvPr id="68" name="Google Shape;68;p5"/>
          <p:cNvCxnSpPr/>
          <p:nvPr/>
        </p:nvCxnSpPr>
        <p:spPr>
          <a:xfrm>
            <a:off x="1726640" y="0"/>
            <a:ext cx="0" cy="6858000"/>
          </a:xfrm>
          <a:prstGeom prst="straightConnector1">
            <a:avLst/>
          </a:prstGeom>
          <a:noFill/>
          <a:ln cap="flat" cmpd="sng" w="28575">
            <a:solidFill>
              <a:srgbClr val="FEC2AC">
                <a:alpha val="81960"/>
              </a:srgbClr>
            </a:solidFill>
            <a:prstDash val="solid"/>
            <a:round/>
            <a:headEnd len="sm" w="sm" type="none"/>
            <a:tailEnd len="sm" w="sm" type="none"/>
          </a:ln>
        </p:spPr>
      </p:cxnSp>
      <p:cxnSp>
        <p:nvCxnSpPr>
          <p:cNvPr id="69" name="Google Shape;69;p5"/>
          <p:cNvCxnSpPr/>
          <p:nvPr/>
        </p:nvCxnSpPr>
        <p:spPr>
          <a:xfrm>
            <a:off x="1066800" y="0"/>
            <a:ext cx="0" cy="6858000"/>
          </a:xfrm>
          <a:prstGeom prst="straightConnector1">
            <a:avLst/>
          </a:prstGeom>
          <a:noFill/>
          <a:ln cap="flat" cmpd="sng" w="9525">
            <a:solidFill>
              <a:srgbClr val="FEC2AC"/>
            </a:solidFill>
            <a:prstDash val="solid"/>
            <a:round/>
            <a:headEnd len="sm" w="sm" type="none"/>
            <a:tailEnd len="sm" w="sm" type="none"/>
          </a:ln>
        </p:spPr>
      </p:cxnSp>
      <p:sp>
        <p:nvSpPr>
          <p:cNvPr id="70" name="Google Shape;70;p5"/>
          <p:cNvSpPr/>
          <p:nvPr/>
        </p:nvSpPr>
        <p:spPr>
          <a:xfrm>
            <a:off x="1219200" y="0"/>
            <a:ext cx="76200" cy="6858000"/>
          </a:xfrm>
          <a:prstGeom prst="rect">
            <a:avLst/>
          </a:prstGeom>
          <a:solidFill>
            <a:srgbClr val="FEC2AC">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1" name="Google Shape;71;p5"/>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2" name="Google Shape;72;p5"/>
          <p:cNvSpPr/>
          <p:nvPr/>
        </p:nvSpPr>
        <p:spPr>
          <a:xfrm>
            <a:off x="1324704" y="4866752"/>
            <a:ext cx="641424" cy="641424"/>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3" name="Google Shape;73;p5"/>
          <p:cNvSpPr/>
          <p:nvPr/>
        </p:nvSpPr>
        <p:spPr>
          <a:xfrm>
            <a:off x="1091080" y="5500632"/>
            <a:ext cx="137160" cy="1371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4" name="Google Shape;74;p5"/>
          <p:cNvSpPr/>
          <p:nvPr/>
        </p:nvSpPr>
        <p:spPr>
          <a:xfrm>
            <a:off x="1664208" y="5791200"/>
            <a:ext cx="274320" cy="2743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5" name="Google Shape;75;p5"/>
          <p:cNvSpPr/>
          <p:nvPr/>
        </p:nvSpPr>
        <p:spPr>
          <a:xfrm>
            <a:off x="1879040" y="4479888"/>
            <a:ext cx="365760" cy="3657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76" name="Google Shape;76;p5"/>
          <p:cNvCxnSpPr/>
          <p:nvPr/>
        </p:nvCxnSpPr>
        <p:spPr>
          <a:xfrm>
            <a:off x="9097944" y="0"/>
            <a:ext cx="0" cy="6858000"/>
          </a:xfrm>
          <a:prstGeom prst="straightConnector1">
            <a:avLst/>
          </a:prstGeom>
          <a:noFill/>
          <a:ln cap="flat" cmpd="thickThin" w="57150">
            <a:solidFill>
              <a:srgbClr val="FEC2AC"/>
            </a:solidFill>
            <a:prstDash val="solid"/>
            <a:round/>
            <a:headEnd len="sm" w="sm" type="none"/>
            <a:tailEnd len="sm" w="sm" type="none"/>
          </a:ln>
        </p:spPr>
      </p:cxnSp>
      <p:sp>
        <p:nvSpPr>
          <p:cNvPr id="77" name="Google Shape;77;p5"/>
          <p:cNvSpPr txBox="1"/>
          <p:nvPr>
            <p:ph idx="12" type="sldNum"/>
          </p:nvPr>
        </p:nvSpPr>
        <p:spPr>
          <a:xfrm>
            <a:off x="1340616" y="4928702"/>
            <a:ext cx="609600" cy="517524"/>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8" name="Shape 78"/>
        <p:cNvGrpSpPr/>
        <p:nvPr/>
      </p:nvGrpSpPr>
      <p:grpSpPr>
        <a:xfrm>
          <a:off x="0" y="0"/>
          <a:ext cx="0" cy="0"/>
          <a:chOff x="0" y="0"/>
          <a:chExt cx="0" cy="0"/>
        </a:xfrm>
      </p:grpSpPr>
      <p:sp>
        <p:nvSpPr>
          <p:cNvPr id="79" name="Google Shape;79;p6"/>
          <p:cNvSpPr txBox="1"/>
          <p:nvPr>
            <p:ph type="title"/>
          </p:nvPr>
        </p:nvSpPr>
        <p:spPr>
          <a:xfrm>
            <a:off x="457200" y="273050"/>
            <a:ext cx="75438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3000"/>
              <a:buFont typeface="Century Schoolboo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6"/>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6"/>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6"/>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83" name="Google Shape;83;p6"/>
          <p:cNvSpPr txBox="1"/>
          <p:nvPr>
            <p:ph idx="1" type="body"/>
          </p:nvPr>
        </p:nvSpPr>
        <p:spPr>
          <a:xfrm>
            <a:off x="457200" y="2362200"/>
            <a:ext cx="3657600" cy="38862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4" name="Google Shape;84;p6"/>
          <p:cNvSpPr txBox="1"/>
          <p:nvPr>
            <p:ph idx="2" type="body"/>
          </p:nvPr>
        </p:nvSpPr>
        <p:spPr>
          <a:xfrm>
            <a:off x="4371975" y="2362200"/>
            <a:ext cx="3657600" cy="38862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5" name="Google Shape;85;p6"/>
          <p:cNvSpPr/>
          <p:nvPr>
            <p:ph idx="3" type="body"/>
          </p:nvPr>
        </p:nvSpPr>
        <p:spPr>
          <a:xfrm>
            <a:off x="4572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normAutofit/>
          </a:bodyPr>
          <a:lstStyle>
            <a:lvl1pPr indent="-228600" lvl="0" marL="457200" algn="l">
              <a:spcBef>
                <a:spcPts val="600"/>
              </a:spcBef>
              <a:spcAft>
                <a:spcPts val="0"/>
              </a:spcAft>
              <a:buSzPts val="1400"/>
              <a:buFont typeface="Century Schoolbook"/>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6" name="Google Shape;86;p6"/>
          <p:cNvSpPr/>
          <p:nvPr>
            <p:ph idx="4" type="body"/>
          </p:nvPr>
        </p:nvSpPr>
        <p:spPr>
          <a:xfrm>
            <a:off x="43434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normAutofit/>
          </a:bodyPr>
          <a:lstStyle>
            <a:lvl1pPr indent="-228600" lvl="0" marL="457200" algn="l">
              <a:spcBef>
                <a:spcPts val="600"/>
              </a:spcBef>
              <a:spcAft>
                <a:spcPts val="0"/>
              </a:spcAft>
              <a:buSzPts val="1400"/>
              <a:buFont typeface="Century Schoolbook"/>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7" name="Shape 87"/>
        <p:cNvGrpSpPr/>
        <p:nvPr/>
      </p:nvGrpSpPr>
      <p:grpSpPr>
        <a:xfrm>
          <a:off x="0" y="0"/>
          <a:ext cx="0" cy="0"/>
          <a:chOff x="0" y="0"/>
          <a:chExt cx="0" cy="0"/>
        </a:xfrm>
      </p:grpSpPr>
      <p:sp>
        <p:nvSpPr>
          <p:cNvPr id="88" name="Google Shape;88;p7"/>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7"/>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7"/>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91" name="Google Shape;91;p7"/>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8"/>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8"/>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8"/>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bg>
      <p:bgPr>
        <a:solidFill>
          <a:schemeClr val="lt1"/>
        </a:solidFill>
      </p:bgPr>
    </p:bg>
    <p:spTree>
      <p:nvGrpSpPr>
        <p:cNvPr id="96" name="Shape 96"/>
        <p:cNvGrpSpPr/>
        <p:nvPr/>
      </p:nvGrpSpPr>
      <p:grpSpPr>
        <a:xfrm>
          <a:off x="0" y="0"/>
          <a:ext cx="0" cy="0"/>
          <a:chOff x="0" y="0"/>
          <a:chExt cx="0" cy="0"/>
        </a:xfrm>
      </p:grpSpPr>
      <p:cxnSp>
        <p:nvCxnSpPr>
          <p:cNvPr id="97" name="Google Shape;97;p9"/>
          <p:cNvCxnSpPr/>
          <p:nvPr/>
        </p:nvCxnSpPr>
        <p:spPr>
          <a:xfrm>
            <a:off x="8763000" y="0"/>
            <a:ext cx="0" cy="6858000"/>
          </a:xfrm>
          <a:prstGeom prst="straightConnector1">
            <a:avLst/>
          </a:prstGeom>
          <a:noFill/>
          <a:ln cap="flat" cmpd="sng" w="38100">
            <a:solidFill>
              <a:srgbClr val="FEC2AC">
                <a:alpha val="92941"/>
              </a:srgbClr>
            </a:solidFill>
            <a:prstDash val="solid"/>
            <a:round/>
            <a:headEnd len="sm" w="sm" type="none"/>
            <a:tailEnd len="sm" w="sm" type="none"/>
          </a:ln>
        </p:spPr>
      </p:cxnSp>
      <p:sp>
        <p:nvSpPr>
          <p:cNvPr id="98" name="Google Shape;98;p9"/>
          <p:cNvSpPr txBox="1"/>
          <p:nvPr>
            <p:ph type="title"/>
          </p:nvPr>
        </p:nvSpPr>
        <p:spPr>
          <a:xfrm rot="5400000">
            <a:off x="3371850" y="3200400"/>
            <a:ext cx="6309360" cy="457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2000"/>
              <a:buFont typeface="Century Schoolbook"/>
              <a:buNone/>
              <a:defRPr b="1" sz="2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9" name="Google Shape;99;p9"/>
          <p:cNvSpPr txBox="1"/>
          <p:nvPr>
            <p:ph idx="1" type="body"/>
          </p:nvPr>
        </p:nvSpPr>
        <p:spPr>
          <a:xfrm>
            <a:off x="6812280" y="274320"/>
            <a:ext cx="1527048" cy="4983480"/>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SzPts val="840"/>
              <a:buNone/>
              <a:defRPr sz="1200"/>
            </a:lvl1pPr>
            <a:lvl2pPr indent="-228600" lvl="1" marL="914400" algn="l">
              <a:spcBef>
                <a:spcPts val="1000"/>
              </a:spcBef>
              <a:spcAft>
                <a:spcPts val="0"/>
              </a:spcAft>
              <a:buSzPts val="960"/>
              <a:buNone/>
              <a:defRPr sz="1200"/>
            </a:lvl2pPr>
            <a:lvl3pPr indent="-228600" lvl="2" marL="1371600" algn="l">
              <a:spcBef>
                <a:spcPts val="200"/>
              </a:spcBef>
              <a:spcAft>
                <a:spcPts val="0"/>
              </a:spcAft>
              <a:buSzPts val="600"/>
              <a:buNone/>
              <a:defRPr sz="1000"/>
            </a:lvl3pPr>
            <a:lvl4pPr indent="-228600" lvl="3" marL="1828800" algn="l">
              <a:spcBef>
                <a:spcPts val="180"/>
              </a:spcBef>
              <a:spcAft>
                <a:spcPts val="0"/>
              </a:spcAft>
              <a:buSzPts val="540"/>
              <a:buNone/>
              <a:defRPr sz="900"/>
            </a:lvl4pPr>
            <a:lvl5pPr indent="-228600" lvl="4" marL="2286000" algn="l">
              <a:spcBef>
                <a:spcPts val="180"/>
              </a:spcBef>
              <a:spcAft>
                <a:spcPts val="0"/>
              </a:spcAft>
              <a:buSzPts val="612"/>
              <a:buNone/>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cxnSp>
        <p:nvCxnSpPr>
          <p:cNvPr id="100" name="Google Shape;100;p9"/>
          <p:cNvCxnSpPr/>
          <p:nvPr/>
        </p:nvCxnSpPr>
        <p:spPr>
          <a:xfrm>
            <a:off x="6248400" y="0"/>
            <a:ext cx="0" cy="6858000"/>
          </a:xfrm>
          <a:prstGeom prst="straightConnector1">
            <a:avLst/>
          </a:prstGeom>
          <a:noFill/>
          <a:ln cap="flat" cmpd="sng" w="38100">
            <a:solidFill>
              <a:srgbClr val="FEC2AC"/>
            </a:solidFill>
            <a:prstDash val="solid"/>
            <a:round/>
            <a:headEnd len="sm" w="sm" type="none"/>
            <a:tailEnd len="sm" w="sm" type="none"/>
          </a:ln>
        </p:spPr>
      </p:cxnSp>
      <p:cxnSp>
        <p:nvCxnSpPr>
          <p:cNvPr id="101" name="Google Shape;101;p9"/>
          <p:cNvCxnSpPr/>
          <p:nvPr/>
        </p:nvCxnSpPr>
        <p:spPr>
          <a:xfrm>
            <a:off x="6192296" y="0"/>
            <a:ext cx="0" cy="6858000"/>
          </a:xfrm>
          <a:prstGeom prst="straightConnector1">
            <a:avLst/>
          </a:prstGeom>
          <a:noFill/>
          <a:ln cap="flat" cmpd="sng" w="12700">
            <a:solidFill>
              <a:schemeClr val="accent1"/>
            </a:solidFill>
            <a:prstDash val="solid"/>
            <a:round/>
            <a:headEnd len="sm" w="sm" type="none"/>
            <a:tailEnd len="sm" w="sm" type="none"/>
          </a:ln>
        </p:spPr>
      </p:cxnSp>
      <p:cxnSp>
        <p:nvCxnSpPr>
          <p:cNvPr id="102" name="Google Shape;102;p9"/>
          <p:cNvCxnSpPr/>
          <p:nvPr/>
        </p:nvCxnSpPr>
        <p:spPr>
          <a:xfrm>
            <a:off x="8991600" y="0"/>
            <a:ext cx="0" cy="6858000"/>
          </a:xfrm>
          <a:prstGeom prst="straightConnector1">
            <a:avLst/>
          </a:prstGeom>
          <a:noFill/>
          <a:ln cap="flat" cmpd="sng" w="19050">
            <a:solidFill>
              <a:schemeClr val="accent1"/>
            </a:solidFill>
            <a:prstDash val="solid"/>
            <a:round/>
            <a:headEnd len="sm" w="sm" type="none"/>
            <a:tailEnd len="sm" w="sm" type="none"/>
          </a:ln>
        </p:spPr>
      </p:cxnSp>
      <p:sp>
        <p:nvSpPr>
          <p:cNvPr id="103" name="Google Shape;103;p9"/>
          <p:cNvSpPr/>
          <p:nvPr/>
        </p:nvSpPr>
        <p:spPr>
          <a:xfrm>
            <a:off x="8839200" y="0"/>
            <a:ext cx="304800" cy="6858000"/>
          </a:xfrm>
          <a:prstGeom prst="rect">
            <a:avLst/>
          </a:prstGeom>
          <a:solidFill>
            <a:srgbClr val="FEC2AC">
              <a:alpha val="8666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104" name="Google Shape;104;p9"/>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sp>
        <p:nvSpPr>
          <p:cNvPr id="105" name="Google Shape;105;p9"/>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106" name="Google Shape;106;p9"/>
          <p:cNvSpPr txBox="1"/>
          <p:nvPr>
            <p:ph idx="2" type="body"/>
          </p:nvPr>
        </p:nvSpPr>
        <p:spPr>
          <a:xfrm>
            <a:off x="304800" y="274320"/>
            <a:ext cx="5638800" cy="6327648"/>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7" name="Google Shape;107;p9"/>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9"/>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9" name="Google Shape;109;p9"/>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10" name="Shape 110"/>
        <p:cNvGrpSpPr/>
        <p:nvPr/>
      </p:nvGrpSpPr>
      <p:grpSpPr>
        <a:xfrm>
          <a:off x="0" y="0"/>
          <a:ext cx="0" cy="0"/>
          <a:chOff x="0" y="0"/>
          <a:chExt cx="0" cy="0"/>
        </a:xfrm>
      </p:grpSpPr>
      <p:cxnSp>
        <p:nvCxnSpPr>
          <p:cNvPr id="111" name="Google Shape;111;p10"/>
          <p:cNvCxnSpPr/>
          <p:nvPr/>
        </p:nvCxnSpPr>
        <p:spPr>
          <a:xfrm>
            <a:off x="8763000" y="0"/>
            <a:ext cx="0" cy="6858000"/>
          </a:xfrm>
          <a:prstGeom prst="straightConnector1">
            <a:avLst/>
          </a:prstGeom>
          <a:noFill/>
          <a:ln cap="flat" cmpd="sng" w="38100">
            <a:solidFill>
              <a:srgbClr val="FEC2AC"/>
            </a:solidFill>
            <a:prstDash val="solid"/>
            <a:round/>
            <a:headEnd len="sm" w="sm" type="none"/>
            <a:tailEnd len="sm" w="sm" type="none"/>
          </a:ln>
        </p:spPr>
      </p:cxnSp>
      <p:sp>
        <p:nvSpPr>
          <p:cNvPr id="112" name="Google Shape;112;p10"/>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113" name="Google Shape;113;p10"/>
          <p:cNvSpPr txBox="1"/>
          <p:nvPr>
            <p:ph type="title"/>
          </p:nvPr>
        </p:nvSpPr>
        <p:spPr>
          <a:xfrm rot="5400000">
            <a:off x="3350133" y="3200400"/>
            <a:ext cx="6309360" cy="457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2000"/>
              <a:buFont typeface="Century Schoolbook"/>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10"/>
          <p:cNvSpPr/>
          <p:nvPr>
            <p:ph idx="2" type="pic"/>
          </p:nvPr>
        </p:nvSpPr>
        <p:spPr>
          <a:xfrm>
            <a:off x="0" y="0"/>
            <a:ext cx="6172200" cy="6858000"/>
          </a:xfrm>
          <a:prstGeom prst="rect">
            <a:avLst/>
          </a:prstGeom>
          <a:solidFill>
            <a:schemeClr val="lt2"/>
          </a:solidFill>
          <a:ln>
            <a:noFill/>
          </a:ln>
        </p:spPr>
      </p:sp>
      <p:sp>
        <p:nvSpPr>
          <p:cNvPr id="115" name="Google Shape;115;p10"/>
          <p:cNvSpPr txBox="1"/>
          <p:nvPr>
            <p:ph idx="1" type="body"/>
          </p:nvPr>
        </p:nvSpPr>
        <p:spPr>
          <a:xfrm>
            <a:off x="6765798" y="264795"/>
            <a:ext cx="1524000" cy="4956048"/>
          </a:xfrm>
          <a:prstGeom prst="rect">
            <a:avLst/>
          </a:prstGeom>
          <a:noFill/>
          <a:ln>
            <a:noFill/>
          </a:ln>
        </p:spPr>
        <p:txBody>
          <a:bodyPr anchorCtr="0" anchor="t" bIns="45700" lIns="91425" spcFirstLastPara="1" rIns="91425" wrap="square" tIns="45700">
            <a:normAutofit/>
          </a:bodyPr>
          <a:lstStyle>
            <a:lvl1pPr indent="-228600" lvl="0" marL="457200" algn="l">
              <a:spcBef>
                <a:spcPts val="100"/>
              </a:spcBef>
              <a:spcAft>
                <a:spcPts val="0"/>
              </a:spcAft>
              <a:buSzPts val="840"/>
              <a:buFont typeface="Century Schoolbook"/>
              <a:buNone/>
              <a:defRPr sz="1200"/>
            </a:lvl1pPr>
            <a:lvl2pPr indent="-289560" lvl="1" marL="914400" algn="l">
              <a:spcBef>
                <a:spcPts val="400"/>
              </a:spcBef>
              <a:spcAft>
                <a:spcPts val="0"/>
              </a:spcAft>
              <a:buSzPts val="960"/>
              <a:buChar char="⚫"/>
              <a:defRPr sz="1200"/>
            </a:lvl2pPr>
            <a:lvl3pPr indent="-266700" lvl="2" marL="1371600" algn="l">
              <a:spcBef>
                <a:spcPts val="200"/>
              </a:spcBef>
              <a:spcAft>
                <a:spcPts val="0"/>
              </a:spcAft>
              <a:buSzPts val="600"/>
              <a:buChar char="🞆"/>
              <a:defRPr sz="1000"/>
            </a:lvl3pPr>
            <a:lvl4pPr indent="-262889" lvl="3" marL="1828800" algn="l">
              <a:spcBef>
                <a:spcPts val="180"/>
              </a:spcBef>
              <a:spcAft>
                <a:spcPts val="0"/>
              </a:spcAft>
              <a:buSzPts val="540"/>
              <a:buChar char="🞆"/>
              <a:defRPr sz="900"/>
            </a:lvl4pPr>
            <a:lvl5pPr indent="-267461" lvl="4" marL="2286000" algn="l">
              <a:spcBef>
                <a:spcPts val="180"/>
              </a:spcBef>
              <a:spcAft>
                <a:spcPts val="0"/>
              </a:spcAft>
              <a:buSzPts val="612"/>
              <a:buChar char="⚫"/>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cxnSp>
        <p:nvCxnSpPr>
          <p:cNvPr id="116" name="Google Shape;116;p10"/>
          <p:cNvCxnSpPr/>
          <p:nvPr/>
        </p:nvCxnSpPr>
        <p:spPr>
          <a:xfrm>
            <a:off x="8991600" y="0"/>
            <a:ext cx="0" cy="6858000"/>
          </a:xfrm>
          <a:prstGeom prst="straightConnector1">
            <a:avLst/>
          </a:prstGeom>
          <a:noFill/>
          <a:ln cap="flat" cmpd="sng" w="9525">
            <a:solidFill>
              <a:schemeClr val="dk1"/>
            </a:solidFill>
            <a:prstDash val="solid"/>
            <a:round/>
            <a:headEnd len="sm" w="sm" type="none"/>
            <a:tailEnd len="sm" w="sm" type="none"/>
          </a:ln>
        </p:spPr>
      </p:cxnSp>
      <p:sp>
        <p:nvSpPr>
          <p:cNvPr id="117" name="Google Shape;117;p10"/>
          <p:cNvSpPr/>
          <p:nvPr/>
        </p:nvSpPr>
        <p:spPr>
          <a:xfrm>
            <a:off x="8839200" y="0"/>
            <a:ext cx="304800" cy="6858000"/>
          </a:xfrm>
          <a:prstGeom prst="rect">
            <a:avLst/>
          </a:prstGeom>
          <a:solidFill>
            <a:srgbClr val="FEC2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118" name="Google Shape;118;p10"/>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cxnSp>
        <p:nvCxnSpPr>
          <p:cNvPr id="119" name="Google Shape;119;p10"/>
          <p:cNvCxnSpPr/>
          <p:nvPr/>
        </p:nvCxnSpPr>
        <p:spPr>
          <a:xfrm>
            <a:off x="6248400" y="0"/>
            <a:ext cx="0" cy="6858000"/>
          </a:xfrm>
          <a:prstGeom prst="straightConnector1">
            <a:avLst/>
          </a:prstGeom>
          <a:noFill/>
          <a:ln cap="flat" cmpd="sng" w="38100">
            <a:solidFill>
              <a:srgbClr val="FEC2AC"/>
            </a:solidFill>
            <a:prstDash val="solid"/>
            <a:round/>
            <a:headEnd len="sm" w="sm" type="none"/>
            <a:tailEnd len="sm" w="sm" type="none"/>
          </a:ln>
        </p:spPr>
      </p:cxnSp>
      <p:cxnSp>
        <p:nvCxnSpPr>
          <p:cNvPr id="120" name="Google Shape;120;p10"/>
          <p:cNvCxnSpPr/>
          <p:nvPr/>
        </p:nvCxnSpPr>
        <p:spPr>
          <a:xfrm>
            <a:off x="6192296" y="0"/>
            <a:ext cx="0" cy="6858000"/>
          </a:xfrm>
          <a:prstGeom prst="straightConnector1">
            <a:avLst/>
          </a:prstGeom>
          <a:noFill/>
          <a:ln cap="flat" cmpd="sng" w="12700">
            <a:solidFill>
              <a:schemeClr val="accent1"/>
            </a:solidFill>
            <a:prstDash val="solid"/>
            <a:round/>
            <a:headEnd len="sm" w="sm" type="none"/>
            <a:tailEnd len="sm" w="sm" type="none"/>
          </a:ln>
        </p:spPr>
      </p:cxnSp>
      <p:sp>
        <p:nvSpPr>
          <p:cNvPr id="121" name="Google Shape;121;p10"/>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10"/>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23" name="Google Shape;123;p10"/>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cxnSp>
        <p:nvCxnSpPr>
          <p:cNvPr id="10" name="Google Shape;10;p1"/>
          <p:cNvCxnSpPr/>
          <p:nvPr/>
        </p:nvCxnSpPr>
        <p:spPr>
          <a:xfrm>
            <a:off x="8763000" y="0"/>
            <a:ext cx="0" cy="6858000"/>
          </a:xfrm>
          <a:prstGeom prst="straightConnector1">
            <a:avLst/>
          </a:prstGeom>
          <a:noFill/>
          <a:ln cap="flat" cmpd="sng" w="38100">
            <a:solidFill>
              <a:srgbClr val="FEC2AC">
                <a:alpha val="92941"/>
              </a:srgbClr>
            </a:solidFill>
            <a:prstDash val="solid"/>
            <a:round/>
            <a:headEnd len="sm" w="sm" type="none"/>
            <a:tailEnd len="sm" w="sm" type="none"/>
          </a:ln>
        </p:spPr>
      </p:cxnSp>
      <p:sp>
        <p:nvSpPr>
          <p:cNvPr id="11" name="Google Shape;11;p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dk2"/>
              </a:buClr>
              <a:buSzPts val="3000"/>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297180" lvl="2" marL="1371600" marR="0" rtl="0" algn="l">
              <a:spcBef>
                <a:spcPts val="360"/>
              </a:spcBef>
              <a:spcAft>
                <a:spcPts val="0"/>
              </a:spcAft>
              <a:buClr>
                <a:srgbClr val="DE7530"/>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297180" lvl="3" marL="1828800" marR="0" rtl="0" algn="l">
              <a:spcBef>
                <a:spcPts val="360"/>
              </a:spcBef>
              <a:spcAft>
                <a:spcPts val="0"/>
              </a:spcAft>
              <a:buClr>
                <a:srgbClr val="FEC2AC"/>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297688" lvl="4" marL="2286000" marR="0" rtl="0" algn="l">
              <a:spcBef>
                <a:spcPts val="320"/>
              </a:spcBef>
              <a:spcAft>
                <a:spcPts val="0"/>
              </a:spcAft>
              <a:buClr>
                <a:srgbClr val="BBC9E9"/>
              </a:buClr>
              <a:buSzPts val="1088"/>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330200" lvl="5" marL="2743200" marR="0" rtl="0" algn="l">
              <a:spcBef>
                <a:spcPts val="320"/>
              </a:spcBef>
              <a:spcAft>
                <a:spcPts val="0"/>
              </a:spcAft>
              <a:buClr>
                <a:schemeClr val="accent1"/>
              </a:buClr>
              <a:buSzPts val="16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317500" lvl="7" marL="3657600" marR="0" rtl="0" algn="l">
              <a:spcBef>
                <a:spcPts val="280"/>
              </a:spcBef>
              <a:spcAft>
                <a:spcPts val="0"/>
              </a:spcAft>
              <a:buClr>
                <a:schemeClr val="accent2"/>
              </a:buClr>
              <a:buSzPts val="14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317500" lvl="8" marL="4114800" marR="0" rtl="0" algn="l">
              <a:spcBef>
                <a:spcPts val="280"/>
              </a:spcBef>
              <a:spcAft>
                <a:spcPts val="0"/>
              </a:spcAft>
              <a:buClr>
                <a:srgbClr val="DE7530"/>
              </a:buClr>
              <a:buSzPts val="14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3" name="Google Shape;13;p1"/>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2"/>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4" name="Google Shape;14;p1"/>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cxnSp>
        <p:nvCxnSpPr>
          <p:cNvPr id="15" name="Google Shape;15;p1"/>
          <p:cNvCxnSpPr/>
          <p:nvPr/>
        </p:nvCxnSpPr>
        <p:spPr>
          <a:xfrm>
            <a:off x="76200" y="0"/>
            <a:ext cx="0" cy="6858000"/>
          </a:xfrm>
          <a:prstGeom prst="straightConnector1">
            <a:avLst/>
          </a:prstGeom>
          <a:noFill/>
          <a:ln cap="flat" cmpd="thickThin" w="57150">
            <a:solidFill>
              <a:srgbClr val="FEC2AC"/>
            </a:solidFill>
            <a:prstDash val="solid"/>
            <a:round/>
            <a:headEnd len="sm" w="sm" type="none"/>
            <a:tailEnd len="sm" w="sm" type="none"/>
          </a:ln>
        </p:spPr>
      </p:cxnSp>
      <p:cxnSp>
        <p:nvCxnSpPr>
          <p:cNvPr id="16" name="Google Shape;16;p1"/>
          <p:cNvCxnSpPr/>
          <p:nvPr/>
        </p:nvCxnSpPr>
        <p:spPr>
          <a:xfrm>
            <a:off x="8991600" y="0"/>
            <a:ext cx="0" cy="6858000"/>
          </a:xfrm>
          <a:prstGeom prst="straightConnector1">
            <a:avLst/>
          </a:prstGeom>
          <a:noFill/>
          <a:ln cap="flat" cmpd="sng" w="19050">
            <a:solidFill>
              <a:schemeClr val="accent1"/>
            </a:solidFill>
            <a:prstDash val="solid"/>
            <a:round/>
            <a:headEnd len="sm" w="sm" type="none"/>
            <a:tailEnd len="sm" w="sm" type="none"/>
          </a:ln>
        </p:spPr>
      </p:cxnSp>
      <p:sp>
        <p:nvSpPr>
          <p:cNvPr id="17" name="Google Shape;17;p1"/>
          <p:cNvSpPr/>
          <p:nvPr/>
        </p:nvSpPr>
        <p:spPr>
          <a:xfrm>
            <a:off x="8839200" y="0"/>
            <a:ext cx="304800" cy="6858000"/>
          </a:xfrm>
          <a:prstGeom prst="rect">
            <a:avLst/>
          </a:prstGeom>
          <a:solidFill>
            <a:srgbClr val="FEC2AC">
              <a:alpha val="8666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8" name="Google Shape;18;p1"/>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sp>
        <p:nvSpPr>
          <p:cNvPr id="19" name="Google Shape;19;p1"/>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0" name="Google Shape;20;p1"/>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1pPr>
            <a:lvl2pPr indent="0" lvl="1"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2pPr>
            <a:lvl3pPr indent="0" lvl="2"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3pPr>
            <a:lvl4pPr indent="0" lvl="3"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4pPr>
            <a:lvl5pPr indent="0" lvl="4"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5pPr>
            <a:lvl6pPr indent="0" lvl="5"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6pPr>
            <a:lvl7pPr indent="0" lvl="6"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7pPr>
            <a:lvl8pPr indent="0" lvl="7"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8pPr>
            <a:lvl9pPr indent="0" lvl="8"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en.wikipedia.org/wiki/Chemical_reaction" TargetMode="External"/><Relationship Id="rId4" Type="http://schemas.openxmlformats.org/officeDocument/2006/relationships/hyperlink" Target="https://en.wikipedia.org/wiki/Amino_acids" TargetMode="External"/><Relationship Id="rId5" Type="http://schemas.openxmlformats.org/officeDocument/2006/relationships/hyperlink" Target="https://en.wikipedia.org/wiki/Reducing_sugars" TargetMode="External"/><Relationship Id="rId6"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8.png"/><Relationship Id="rId4" Type="http://schemas.openxmlformats.org/officeDocument/2006/relationships/image" Target="../media/image10.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3"/>
          <p:cNvSpPr txBox="1"/>
          <p:nvPr>
            <p:ph type="ctrTitle"/>
          </p:nvPr>
        </p:nvSpPr>
        <p:spPr>
          <a:xfrm>
            <a:off x="2209800" y="609600"/>
            <a:ext cx="6248400" cy="2514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rgbClr val="262626"/>
              </a:buClr>
              <a:buSzPct val="100000"/>
              <a:buFont typeface="Times New Roman"/>
              <a:buNone/>
            </a:pPr>
            <a:r>
              <a:rPr b="1" i="1" lang="en-US" sz="5000">
                <a:solidFill>
                  <a:srgbClr val="262626"/>
                </a:solidFill>
                <a:latin typeface="Times New Roman"/>
                <a:ea typeface="Times New Roman"/>
                <a:cs typeface="Times New Roman"/>
                <a:sym typeface="Times New Roman"/>
              </a:rPr>
              <a:t>Excipients stability in oral solid dosage forms.</a:t>
            </a:r>
            <a:br>
              <a:rPr b="1" i="1" lang="en-US">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141" name="Google Shape;141;p13"/>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26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2"/>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3500"/>
              <a:buFont typeface="Times New Roman"/>
              <a:buNone/>
            </a:pPr>
            <a:r>
              <a:rPr b="1" lang="en-US" sz="3500">
                <a:solidFill>
                  <a:schemeClr val="dk1"/>
                </a:solidFill>
                <a:latin typeface="Times New Roman"/>
                <a:ea typeface="Times New Roman"/>
                <a:cs typeface="Times New Roman"/>
                <a:sym typeface="Times New Roman"/>
              </a:rPr>
              <a:t>Solid Oral Dosage Forms</a:t>
            </a:r>
            <a:endParaRPr sz="3500">
              <a:solidFill>
                <a:schemeClr val="dk1"/>
              </a:solidFill>
              <a:latin typeface="Times New Roman"/>
              <a:ea typeface="Times New Roman"/>
              <a:cs typeface="Times New Roman"/>
              <a:sym typeface="Times New Roman"/>
            </a:endParaRPr>
          </a:p>
        </p:txBody>
      </p:sp>
      <p:sp>
        <p:nvSpPr>
          <p:cNvPr id="217" name="Google Shape;217;p22"/>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i="1" lang="en-US">
                <a:latin typeface="Calibri"/>
                <a:ea typeface="Calibri"/>
                <a:cs typeface="Calibri"/>
                <a:sym typeface="Calibri"/>
              </a:rPr>
              <a:t>Most patient-compliant.</a:t>
            </a:r>
            <a:endParaRPr/>
          </a:p>
          <a:p>
            <a:pPr indent="-274320" lvl="0" marL="274320" rtl="0" algn="l">
              <a:spcBef>
                <a:spcPts val="600"/>
              </a:spcBef>
              <a:spcAft>
                <a:spcPts val="0"/>
              </a:spcAft>
              <a:buSzPts val="1680"/>
              <a:buChar char="🞆"/>
            </a:pPr>
            <a:r>
              <a:rPr b="1" i="1" lang="en-US">
                <a:latin typeface="Calibri"/>
                <a:ea typeface="Calibri"/>
                <a:cs typeface="Calibri"/>
                <a:sym typeface="Calibri"/>
              </a:rPr>
              <a:t>conventional route of drug administration.</a:t>
            </a:r>
            <a:endParaRPr/>
          </a:p>
          <a:p>
            <a:pPr indent="-167640" lvl="0" marL="274320" rtl="0" algn="l">
              <a:spcBef>
                <a:spcPts val="600"/>
              </a:spcBef>
              <a:spcAft>
                <a:spcPts val="0"/>
              </a:spcAft>
              <a:buSzPts val="1680"/>
              <a:buNone/>
            </a:pPr>
            <a:r>
              <a:t/>
            </a:r>
            <a:endParaRPr/>
          </a:p>
        </p:txBody>
      </p:sp>
      <p:pic>
        <p:nvPicPr>
          <p:cNvPr descr="images" id="218" name="Google Shape;218;p22"/>
          <p:cNvPicPr preferRelativeResize="0"/>
          <p:nvPr/>
        </p:nvPicPr>
        <p:blipFill rotWithShape="1">
          <a:blip r:embed="rId3">
            <a:alphaModFix/>
          </a:blip>
          <a:srcRect b="0" l="0" r="0" t="0"/>
          <a:stretch/>
        </p:blipFill>
        <p:spPr>
          <a:xfrm>
            <a:off x="4572000" y="2667000"/>
            <a:ext cx="4191000" cy="4191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3"/>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224" name="Google Shape;224;p23"/>
          <p:cNvSpPr txBox="1"/>
          <p:nvPr>
            <p:ph idx="1" type="body"/>
          </p:nvPr>
        </p:nvSpPr>
        <p:spPr>
          <a:xfrm>
            <a:off x="457200" y="1600200"/>
            <a:ext cx="4800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i="1" lang="en-US" u="sng">
                <a:latin typeface="Times New Roman"/>
                <a:ea typeface="Times New Roman"/>
                <a:cs typeface="Times New Roman"/>
                <a:sym typeface="Times New Roman"/>
              </a:rPr>
              <a:t>Tablets</a:t>
            </a:r>
            <a:r>
              <a:rPr b="1" i="1" lang="en-US">
                <a:latin typeface="Times New Roman"/>
                <a:ea typeface="Times New Roman"/>
                <a:cs typeface="Times New Roman"/>
                <a:sym typeface="Times New Roman"/>
              </a:rPr>
              <a:t> are the most preferred oral dosage forms. Depending on various factors such as </a:t>
            </a:r>
            <a:r>
              <a:rPr b="1" i="1" lang="en-US" u="sng">
                <a:solidFill>
                  <a:srgbClr val="E65C01"/>
                </a:solidFill>
                <a:latin typeface="Times New Roman"/>
                <a:ea typeface="Times New Roman"/>
                <a:cs typeface="Times New Roman"/>
                <a:sym typeface="Times New Roman"/>
              </a:rPr>
              <a:t>dose</a:t>
            </a:r>
            <a:r>
              <a:rPr b="1" i="1" lang="en-US">
                <a:latin typeface="Times New Roman"/>
                <a:ea typeface="Times New Roman"/>
                <a:cs typeface="Times New Roman"/>
                <a:sym typeface="Times New Roman"/>
              </a:rPr>
              <a:t>, </a:t>
            </a:r>
            <a:r>
              <a:rPr b="1" i="1" lang="en-US" u="sng">
                <a:solidFill>
                  <a:srgbClr val="E65C01"/>
                </a:solidFill>
                <a:latin typeface="Times New Roman"/>
                <a:ea typeface="Times New Roman"/>
                <a:cs typeface="Times New Roman"/>
                <a:sym typeface="Times New Roman"/>
              </a:rPr>
              <a:t>release rate</a:t>
            </a:r>
            <a:r>
              <a:rPr b="1" i="1" lang="en-US">
                <a:latin typeface="Times New Roman"/>
                <a:ea typeface="Times New Roman"/>
                <a:cs typeface="Times New Roman"/>
                <a:sym typeface="Times New Roman"/>
              </a:rPr>
              <a:t>, and </a:t>
            </a:r>
            <a:r>
              <a:rPr b="1" i="1" lang="en-US" u="sng">
                <a:solidFill>
                  <a:srgbClr val="E65C01"/>
                </a:solidFill>
                <a:latin typeface="Times New Roman"/>
                <a:ea typeface="Times New Roman"/>
                <a:cs typeface="Times New Roman"/>
                <a:sym typeface="Times New Roman"/>
              </a:rPr>
              <a:t>drug and excipient properties</a:t>
            </a:r>
            <a:r>
              <a:rPr b="1" i="1" lang="en-US">
                <a:latin typeface="Times New Roman"/>
                <a:ea typeface="Times New Roman"/>
                <a:cs typeface="Times New Roman"/>
                <a:sym typeface="Times New Roman"/>
              </a:rPr>
              <a:t> and </a:t>
            </a:r>
            <a:r>
              <a:rPr b="1" i="1" lang="en-US" u="sng">
                <a:solidFill>
                  <a:srgbClr val="E65C01"/>
                </a:solidFill>
                <a:latin typeface="Times New Roman"/>
                <a:ea typeface="Times New Roman"/>
                <a:cs typeface="Times New Roman"/>
                <a:sym typeface="Times New Roman"/>
              </a:rPr>
              <a:t>variations</a:t>
            </a:r>
            <a:r>
              <a:rPr b="1" i="1" lang="en-US">
                <a:latin typeface="Times New Roman"/>
                <a:ea typeface="Times New Roman"/>
                <a:cs typeface="Times New Roman"/>
                <a:sym typeface="Times New Roman"/>
              </a:rPr>
              <a:t> in the shape, size, weight, and appearance , </a:t>
            </a:r>
            <a:endParaRPr/>
          </a:p>
          <a:p>
            <a:pPr indent="-274320" lvl="0" marL="274320" rtl="0" algn="l">
              <a:spcBef>
                <a:spcPts val="600"/>
              </a:spcBef>
              <a:spcAft>
                <a:spcPts val="0"/>
              </a:spcAft>
              <a:buSzPts val="1680"/>
              <a:buChar char="🞆"/>
            </a:pPr>
            <a:r>
              <a:rPr b="1" lang="en-US" u="sng">
                <a:solidFill>
                  <a:srgbClr val="E65C01"/>
                </a:solidFill>
                <a:latin typeface="Times New Roman"/>
                <a:ea typeface="Times New Roman"/>
                <a:cs typeface="Times New Roman"/>
                <a:sym typeface="Times New Roman"/>
              </a:rPr>
              <a:t>produced, handled, and packaged </a:t>
            </a:r>
            <a:r>
              <a:rPr b="1" lang="en-US">
                <a:latin typeface="Times New Roman"/>
                <a:ea typeface="Times New Roman"/>
                <a:cs typeface="Times New Roman"/>
                <a:sym typeface="Times New Roman"/>
              </a:rPr>
              <a:t>more easily </a:t>
            </a:r>
            <a:endParaRPr/>
          </a:p>
          <a:p>
            <a:pPr indent="-274320" lvl="0" marL="274320" rtl="0" algn="l">
              <a:spcBef>
                <a:spcPts val="600"/>
              </a:spcBef>
              <a:spcAft>
                <a:spcPts val="0"/>
              </a:spcAft>
              <a:buSzPts val="1680"/>
              <a:buNone/>
            </a:pPr>
            <a:r>
              <a:t/>
            </a:r>
            <a:endParaRPr b="1">
              <a:latin typeface="Times New Roman"/>
              <a:ea typeface="Times New Roman"/>
              <a:cs typeface="Times New Roman"/>
              <a:sym typeface="Times New Roman"/>
            </a:endParaRPr>
          </a:p>
        </p:txBody>
      </p:sp>
      <p:pic>
        <p:nvPicPr>
          <p:cNvPr descr="can-stock-photo_csp6002642" id="225" name="Google Shape;225;p23"/>
          <p:cNvPicPr preferRelativeResize="0"/>
          <p:nvPr/>
        </p:nvPicPr>
        <p:blipFill rotWithShape="1">
          <a:blip r:embed="rId3">
            <a:alphaModFix/>
          </a:blip>
          <a:srcRect b="0" l="0" r="0" t="0"/>
          <a:stretch/>
        </p:blipFill>
        <p:spPr>
          <a:xfrm>
            <a:off x="5181600" y="1447800"/>
            <a:ext cx="3581400" cy="512191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4"/>
          <p:cNvSpPr txBox="1"/>
          <p:nvPr>
            <p:ph type="title"/>
          </p:nvPr>
        </p:nvSpPr>
        <p:spPr>
          <a:xfrm>
            <a:off x="457200" y="635373"/>
            <a:ext cx="7467600" cy="782265"/>
          </a:xfrm>
          <a:prstGeom prst="rect">
            <a:avLst/>
          </a:prstGeom>
          <a:noFill/>
          <a:ln>
            <a:noFill/>
          </a:ln>
        </p:spPr>
        <p:txBody>
          <a:bodyPr anchorCtr="0" anchor="b" bIns="0" lIns="0" spcFirstLastPara="1" rIns="0" wrap="square" tIns="241300">
            <a:spAutoFit/>
          </a:bodyPr>
          <a:lstStyle/>
          <a:p>
            <a:pPr indent="0" lvl="0" marL="88900" marR="5080" rtl="0" algn="l">
              <a:lnSpc>
                <a:spcPct val="100000"/>
              </a:lnSpc>
              <a:spcBef>
                <a:spcPts val="0"/>
              </a:spcBef>
              <a:spcAft>
                <a:spcPts val="0"/>
              </a:spcAft>
              <a:buClr>
                <a:srgbClr val="0C0C0C"/>
              </a:buClr>
              <a:buSzPts val="3500"/>
              <a:buFont typeface="Times New Roman"/>
              <a:buNone/>
            </a:pPr>
            <a:r>
              <a:rPr b="1" lang="en-US" sz="3500">
                <a:solidFill>
                  <a:srgbClr val="0C0C0C"/>
                </a:solidFill>
                <a:latin typeface="Times New Roman"/>
                <a:ea typeface="Times New Roman"/>
                <a:cs typeface="Times New Roman"/>
                <a:sym typeface="Times New Roman"/>
              </a:rPr>
              <a:t>Classification based</a:t>
            </a:r>
            <a:r>
              <a:rPr b="1" lang="en-US" sz="3500">
                <a:solidFill>
                  <a:srgbClr val="E65C01"/>
                </a:solidFill>
                <a:latin typeface="Times New Roman"/>
                <a:ea typeface="Times New Roman"/>
                <a:cs typeface="Times New Roman"/>
                <a:sym typeface="Times New Roman"/>
              </a:rPr>
              <a:t> </a:t>
            </a:r>
            <a:r>
              <a:rPr b="1" lang="en-US" sz="3500" u="sng">
                <a:solidFill>
                  <a:srgbClr val="E65C01"/>
                </a:solidFill>
                <a:latin typeface="Times New Roman"/>
                <a:ea typeface="Times New Roman"/>
                <a:cs typeface="Times New Roman"/>
                <a:sym typeface="Times New Roman"/>
              </a:rPr>
              <a:t>on functions</a:t>
            </a:r>
            <a:endParaRPr b="1" sz="3500" u="sng">
              <a:solidFill>
                <a:srgbClr val="E65C01"/>
              </a:solidFill>
              <a:latin typeface="Times New Roman"/>
              <a:ea typeface="Times New Roman"/>
              <a:cs typeface="Times New Roman"/>
              <a:sym typeface="Times New Roman"/>
            </a:endParaRPr>
          </a:p>
        </p:txBody>
      </p:sp>
      <p:sp>
        <p:nvSpPr>
          <p:cNvPr id="231" name="Google Shape;231;p24"/>
          <p:cNvSpPr txBox="1"/>
          <p:nvPr>
            <p:ph idx="2" type="body"/>
          </p:nvPr>
        </p:nvSpPr>
        <p:spPr>
          <a:xfrm>
            <a:off x="609600" y="2133600"/>
            <a:ext cx="2061845" cy="3980577"/>
          </a:xfrm>
          <a:prstGeom prst="rect">
            <a:avLst/>
          </a:prstGeom>
          <a:noFill/>
          <a:ln>
            <a:noFill/>
          </a:ln>
        </p:spPr>
        <p:txBody>
          <a:bodyPr anchorCtr="0" anchor="t" bIns="0" lIns="0" spcFirstLastPara="1" rIns="0" wrap="square" tIns="12700">
            <a:spAutoFit/>
          </a:bodyPr>
          <a:lstStyle/>
          <a:p>
            <a:pPr indent="-12700" lvl="0" marL="12700" marR="732155" rtl="0" algn="l">
              <a:lnSpc>
                <a:spcPct val="100000"/>
              </a:lnSpc>
              <a:spcBef>
                <a:spcPts val="0"/>
              </a:spcBef>
              <a:spcAft>
                <a:spcPts val="0"/>
              </a:spcAft>
              <a:buSzPts val="1260"/>
              <a:buNone/>
            </a:pPr>
            <a:r>
              <a:rPr b="1" lang="en-US" sz="1800">
                <a:latin typeface="Trebuchet MS"/>
                <a:ea typeface="Trebuchet MS"/>
                <a:cs typeface="Trebuchet MS"/>
                <a:sym typeface="Trebuchet MS"/>
              </a:rPr>
              <a:t>Fillers.  Binders.  Disintegants.  Coatings.</a:t>
            </a:r>
            <a:endParaRPr b="1" sz="1800">
              <a:latin typeface="Trebuchet MS"/>
              <a:ea typeface="Trebuchet MS"/>
              <a:cs typeface="Trebuchet MS"/>
              <a:sym typeface="Trebuchet MS"/>
            </a:endParaRPr>
          </a:p>
          <a:p>
            <a:pPr indent="-12700" lvl="0" marL="12700" marR="732155" rtl="0" algn="l">
              <a:lnSpc>
                <a:spcPct val="100000"/>
              </a:lnSpc>
              <a:spcBef>
                <a:spcPts val="100"/>
              </a:spcBef>
              <a:spcAft>
                <a:spcPts val="0"/>
              </a:spcAft>
              <a:buSzPts val="1260"/>
              <a:buNone/>
            </a:pPr>
            <a:r>
              <a:rPr b="1" lang="en-US" sz="1800">
                <a:latin typeface="Trebuchet MS"/>
                <a:ea typeface="Trebuchet MS"/>
                <a:cs typeface="Trebuchet MS"/>
                <a:sym typeface="Trebuchet MS"/>
              </a:rPr>
              <a:t>Sorbents.  AntiadherentLubricants.</a:t>
            </a:r>
            <a:endParaRPr/>
          </a:p>
          <a:p>
            <a:pPr indent="-12700" lvl="0" marL="12700" marR="360045" rtl="0" algn="l">
              <a:lnSpc>
                <a:spcPct val="100000"/>
              </a:lnSpc>
              <a:spcBef>
                <a:spcPts val="5"/>
              </a:spcBef>
              <a:spcAft>
                <a:spcPts val="0"/>
              </a:spcAft>
              <a:buSzPts val="1260"/>
              <a:buNone/>
            </a:pPr>
            <a:r>
              <a:rPr b="1" lang="en-US" sz="1800">
                <a:latin typeface="Trebuchet MS"/>
                <a:ea typeface="Trebuchet MS"/>
                <a:cs typeface="Trebuchet MS"/>
                <a:sym typeface="Trebuchet MS"/>
              </a:rPr>
              <a:t>Glidants.  Preservatives.  Antioxidants.  Flavoring Agents.  Sweeting Agents.  Coloring Agents.</a:t>
            </a:r>
            <a:endParaRPr/>
          </a:p>
          <a:p>
            <a:pPr indent="-12700" lvl="0" marL="12700" rtl="0" algn="l">
              <a:lnSpc>
                <a:spcPct val="100000"/>
              </a:lnSpc>
              <a:spcBef>
                <a:spcPts val="600"/>
              </a:spcBef>
              <a:spcAft>
                <a:spcPts val="0"/>
              </a:spcAft>
              <a:buSzPts val="1260"/>
              <a:buNone/>
            </a:pPr>
            <a:r>
              <a:rPr b="1" lang="en-US" sz="1800">
                <a:latin typeface="Trebuchet MS"/>
                <a:ea typeface="Trebuchet MS"/>
                <a:cs typeface="Trebuchet MS"/>
                <a:sym typeface="Trebuchet MS"/>
              </a:rPr>
              <a:t>Solvent &amp; Co-solvent.</a:t>
            </a:r>
            <a:endParaRPr/>
          </a:p>
        </p:txBody>
      </p:sp>
      <p:sp>
        <p:nvSpPr>
          <p:cNvPr id="232" name="Google Shape;232;p24"/>
          <p:cNvSpPr txBox="1"/>
          <p:nvPr/>
        </p:nvSpPr>
        <p:spPr>
          <a:xfrm>
            <a:off x="4575175" y="2427173"/>
            <a:ext cx="2700655" cy="1397635"/>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b="1" lang="en-US" sz="1800">
                <a:solidFill>
                  <a:schemeClr val="dk1"/>
                </a:solidFill>
                <a:latin typeface="Trebuchet MS"/>
                <a:ea typeface="Trebuchet MS"/>
                <a:cs typeface="Trebuchet MS"/>
                <a:sym typeface="Trebuchet MS"/>
              </a:rPr>
              <a:t>Buffering Agents.</a:t>
            </a:r>
            <a:endParaRPr sz="1800">
              <a:solidFill>
                <a:schemeClr val="dk1"/>
              </a:solidFill>
              <a:latin typeface="Trebuchet MS"/>
              <a:ea typeface="Trebuchet MS"/>
              <a:cs typeface="Trebuchet MS"/>
              <a:sym typeface="Trebuchet MS"/>
            </a:endParaRPr>
          </a:p>
          <a:p>
            <a:pPr indent="0" lvl="0" marL="12700" marR="0" rtl="0" algn="l">
              <a:lnSpc>
                <a:spcPct val="100000"/>
              </a:lnSpc>
              <a:spcBef>
                <a:spcPts val="0"/>
              </a:spcBef>
              <a:spcAft>
                <a:spcPts val="0"/>
              </a:spcAft>
              <a:buNone/>
            </a:pPr>
            <a:r>
              <a:rPr b="1" lang="en-US" sz="1800">
                <a:solidFill>
                  <a:schemeClr val="dk1"/>
                </a:solidFill>
                <a:latin typeface="Trebuchet MS"/>
                <a:ea typeface="Trebuchet MS"/>
                <a:cs typeface="Trebuchet MS"/>
                <a:sym typeface="Trebuchet MS"/>
              </a:rPr>
              <a:t>Chelating Agents.</a:t>
            </a:r>
            <a:endParaRPr sz="1800">
              <a:solidFill>
                <a:schemeClr val="dk1"/>
              </a:solidFill>
              <a:latin typeface="Trebuchet MS"/>
              <a:ea typeface="Trebuchet MS"/>
              <a:cs typeface="Trebuchet MS"/>
              <a:sym typeface="Trebuchet MS"/>
            </a:endParaRPr>
          </a:p>
          <a:p>
            <a:pPr indent="0" lvl="0" marL="12700" marR="5080" rtl="0" algn="l">
              <a:lnSpc>
                <a:spcPct val="100000"/>
              </a:lnSpc>
              <a:spcBef>
                <a:spcPts val="0"/>
              </a:spcBef>
              <a:spcAft>
                <a:spcPts val="0"/>
              </a:spcAft>
              <a:buNone/>
            </a:pPr>
            <a:r>
              <a:rPr b="1" lang="en-US" sz="1800">
                <a:solidFill>
                  <a:schemeClr val="dk1"/>
                </a:solidFill>
                <a:latin typeface="Trebuchet MS"/>
                <a:ea typeface="Trebuchet MS"/>
                <a:cs typeface="Trebuchet MS"/>
                <a:sym typeface="Trebuchet MS"/>
              </a:rPr>
              <a:t>Viscosity imparting Agents.  Surface Active Agents.</a:t>
            </a:r>
            <a:endParaRPr sz="1800">
              <a:solidFill>
                <a:schemeClr val="dk1"/>
              </a:solidFill>
              <a:latin typeface="Trebuchet MS"/>
              <a:ea typeface="Trebuchet MS"/>
              <a:cs typeface="Trebuchet MS"/>
              <a:sym typeface="Trebuchet MS"/>
            </a:endParaRPr>
          </a:p>
          <a:p>
            <a:pPr indent="0" lvl="0" marL="12700" marR="0" rtl="0" algn="l">
              <a:lnSpc>
                <a:spcPct val="100000"/>
              </a:lnSpc>
              <a:spcBef>
                <a:spcPts val="0"/>
              </a:spcBef>
              <a:spcAft>
                <a:spcPts val="0"/>
              </a:spcAft>
              <a:buNone/>
            </a:pPr>
            <a:r>
              <a:rPr b="1" lang="en-US" sz="1800">
                <a:solidFill>
                  <a:schemeClr val="dk1"/>
                </a:solidFill>
                <a:latin typeface="Trebuchet MS"/>
                <a:ea typeface="Trebuchet MS"/>
                <a:cs typeface="Trebuchet MS"/>
                <a:sym typeface="Trebuchet MS"/>
              </a:rPr>
              <a:t>Humectants .</a:t>
            </a:r>
            <a:endParaRPr sz="1800">
              <a:solidFill>
                <a:schemeClr val="dk1"/>
              </a:solidFill>
              <a:latin typeface="Trebuchet MS"/>
              <a:ea typeface="Trebuchet MS"/>
              <a:cs typeface="Trebuchet MS"/>
              <a:sym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5"/>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4000"/>
              <a:buFont typeface="Times New Roman"/>
              <a:buNone/>
            </a:pPr>
            <a:r>
              <a:rPr b="1" i="1" lang="en-US" sz="4000">
                <a:solidFill>
                  <a:schemeClr val="dk1"/>
                </a:solidFill>
                <a:latin typeface="Times New Roman"/>
                <a:ea typeface="Times New Roman"/>
                <a:cs typeface="Times New Roman"/>
                <a:sym typeface="Times New Roman"/>
              </a:rPr>
              <a:t>Diluents</a:t>
            </a:r>
            <a:endParaRPr sz="4000">
              <a:solidFill>
                <a:schemeClr val="dk1"/>
              </a:solidFill>
              <a:latin typeface="Times New Roman"/>
              <a:ea typeface="Times New Roman"/>
              <a:cs typeface="Times New Roman"/>
              <a:sym typeface="Times New Roman"/>
            </a:endParaRPr>
          </a:p>
        </p:txBody>
      </p:sp>
      <p:sp>
        <p:nvSpPr>
          <p:cNvPr id="238" name="Google Shape;238;p25"/>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lnSpcReduction="10000"/>
          </a:bodyPr>
          <a:lstStyle/>
          <a:p>
            <a:pPr indent="-274320" lvl="0" marL="274320" rtl="0" algn="just">
              <a:spcBef>
                <a:spcPts val="0"/>
              </a:spcBef>
              <a:spcAft>
                <a:spcPts val="0"/>
              </a:spcAft>
              <a:buSzPts val="1680"/>
              <a:buChar char="🞆"/>
            </a:pPr>
            <a:r>
              <a:rPr b="1" i="1" lang="en-US">
                <a:latin typeface="Calibri"/>
                <a:ea typeface="Calibri"/>
                <a:cs typeface="Calibri"/>
                <a:sym typeface="Calibri"/>
              </a:rPr>
              <a:t> </a:t>
            </a:r>
            <a:r>
              <a:rPr b="1" i="1" lang="en-US">
                <a:latin typeface="Times New Roman"/>
                <a:ea typeface="Times New Roman"/>
                <a:cs typeface="Times New Roman"/>
                <a:sym typeface="Times New Roman"/>
              </a:rPr>
              <a:t>Diluents are soluble substances </a:t>
            </a:r>
            <a:endParaRPr/>
          </a:p>
          <a:p>
            <a:pPr indent="-274320" lvl="0" marL="274320" rtl="0" algn="just">
              <a:spcBef>
                <a:spcPts val="600"/>
              </a:spcBef>
              <a:spcAft>
                <a:spcPts val="0"/>
              </a:spcAft>
              <a:buSzPts val="1680"/>
              <a:buChar char="🞆"/>
            </a:pPr>
            <a:r>
              <a:rPr b="1" i="1" lang="en-US" u="sng">
                <a:solidFill>
                  <a:srgbClr val="E65C01"/>
                </a:solidFill>
                <a:latin typeface="Times New Roman"/>
                <a:ea typeface="Times New Roman"/>
                <a:cs typeface="Times New Roman"/>
                <a:sym typeface="Times New Roman"/>
              </a:rPr>
              <a:t>Usage</a:t>
            </a:r>
            <a:r>
              <a:rPr b="1" i="1" lang="en-US">
                <a:latin typeface="Times New Roman"/>
                <a:ea typeface="Times New Roman"/>
                <a:cs typeface="Times New Roman"/>
                <a:sym typeface="Times New Roman"/>
              </a:rPr>
              <a:t>     to increase the </a:t>
            </a:r>
            <a:r>
              <a:rPr b="1" i="1" lang="en-US">
                <a:solidFill>
                  <a:srgbClr val="E65C01"/>
                </a:solidFill>
                <a:latin typeface="Times New Roman"/>
                <a:ea typeface="Times New Roman"/>
                <a:cs typeface="Times New Roman"/>
                <a:sym typeface="Times New Roman"/>
              </a:rPr>
              <a:t>bulk volume </a:t>
            </a:r>
            <a:r>
              <a:rPr b="1" i="1" lang="en-US">
                <a:latin typeface="Times New Roman"/>
                <a:ea typeface="Times New Roman"/>
                <a:cs typeface="Times New Roman"/>
                <a:sym typeface="Times New Roman"/>
              </a:rPr>
              <a:t>of solid dosage forms when the drug itself is inadequate to produce a solid dosage form of sufﬁcient weight and size, s are often added to tablet formulations for </a:t>
            </a:r>
            <a:r>
              <a:rPr b="1" i="1" lang="en-US">
                <a:solidFill>
                  <a:srgbClr val="E65C01"/>
                </a:solidFill>
                <a:latin typeface="Times New Roman"/>
                <a:ea typeface="Times New Roman"/>
                <a:cs typeface="Times New Roman"/>
                <a:sym typeface="Times New Roman"/>
              </a:rPr>
              <a:t>improving cohesion</a:t>
            </a:r>
            <a:r>
              <a:rPr b="1" i="1" lang="en-US">
                <a:latin typeface="Times New Roman"/>
                <a:ea typeface="Times New Roman"/>
                <a:cs typeface="Times New Roman"/>
                <a:sym typeface="Times New Roman"/>
              </a:rPr>
              <a:t>, allowing direct compression manufacturing, </a:t>
            </a:r>
            <a:r>
              <a:rPr b="1" i="1" lang="en-US">
                <a:solidFill>
                  <a:srgbClr val="E65C01"/>
                </a:solidFill>
                <a:latin typeface="Times New Roman"/>
                <a:ea typeface="Times New Roman"/>
                <a:cs typeface="Times New Roman"/>
                <a:sym typeface="Times New Roman"/>
              </a:rPr>
              <a:t>enhancing ﬂow, </a:t>
            </a:r>
            <a:r>
              <a:rPr b="1" i="1" lang="en-US">
                <a:latin typeface="Times New Roman"/>
                <a:ea typeface="Times New Roman"/>
                <a:cs typeface="Times New Roman"/>
                <a:sym typeface="Times New Roman"/>
              </a:rPr>
              <a:t>and </a:t>
            </a:r>
            <a:r>
              <a:rPr b="1" i="1" lang="en-US">
                <a:solidFill>
                  <a:srgbClr val="E65C01"/>
                </a:solidFill>
                <a:latin typeface="Times New Roman"/>
                <a:ea typeface="Times New Roman"/>
                <a:cs typeface="Times New Roman"/>
                <a:sym typeface="Times New Roman"/>
              </a:rPr>
              <a:t>adjusting the tablet weight </a:t>
            </a:r>
            <a:r>
              <a:rPr b="1" i="1" lang="en-US">
                <a:latin typeface="Times New Roman"/>
                <a:ea typeface="Times New Roman"/>
                <a:cs typeface="Times New Roman"/>
                <a:sym typeface="Times New Roman"/>
              </a:rPr>
              <a:t>as per the die capacity</a:t>
            </a:r>
            <a:endParaRPr/>
          </a:p>
          <a:p>
            <a:pPr indent="-274320" lvl="0" marL="274320" rtl="0" algn="just">
              <a:spcBef>
                <a:spcPts val="600"/>
              </a:spcBef>
              <a:spcAft>
                <a:spcPts val="0"/>
              </a:spcAft>
              <a:buSzPts val="1820"/>
              <a:buChar char="🞆"/>
            </a:pPr>
            <a:r>
              <a:rPr b="1" lang="en-US" sz="2600" u="sng">
                <a:solidFill>
                  <a:srgbClr val="E65C01"/>
                </a:solidFill>
                <a:latin typeface="Times New Roman"/>
                <a:ea typeface="Times New Roman"/>
                <a:cs typeface="Times New Roman"/>
                <a:sym typeface="Times New Roman"/>
              </a:rPr>
              <a:t>Typical features of fillers</a:t>
            </a:r>
            <a:r>
              <a:rPr b="1" lang="en-US" sz="2600">
                <a:solidFill>
                  <a:srgbClr val="E65C01"/>
                </a:solidFill>
                <a:latin typeface="Times New Roman"/>
                <a:ea typeface="Times New Roman"/>
                <a:cs typeface="Times New Roman"/>
                <a:sym typeface="Times New Roman"/>
              </a:rPr>
              <a:t>         </a:t>
            </a:r>
            <a:r>
              <a:rPr b="1" lang="en-US">
                <a:latin typeface="Times New Roman"/>
                <a:ea typeface="Times New Roman"/>
                <a:cs typeface="Times New Roman"/>
                <a:sym typeface="Times New Roman"/>
              </a:rPr>
              <a:t>A good filler should typically be </a:t>
            </a:r>
            <a:r>
              <a:rPr b="1" lang="en-US">
                <a:solidFill>
                  <a:srgbClr val="E65C01"/>
                </a:solidFill>
                <a:latin typeface="Times New Roman"/>
                <a:ea typeface="Times New Roman"/>
                <a:cs typeface="Times New Roman"/>
                <a:sym typeface="Times New Roman"/>
              </a:rPr>
              <a:t>inert</a:t>
            </a:r>
            <a:r>
              <a:rPr b="1" lang="en-US">
                <a:latin typeface="Times New Roman"/>
                <a:ea typeface="Times New Roman"/>
                <a:cs typeface="Times New Roman"/>
                <a:sym typeface="Times New Roman"/>
              </a:rPr>
              <a:t>, </a:t>
            </a:r>
            <a:r>
              <a:rPr b="1" lang="en-US">
                <a:solidFill>
                  <a:srgbClr val="E65C01"/>
                </a:solidFill>
                <a:latin typeface="Times New Roman"/>
                <a:ea typeface="Times New Roman"/>
                <a:cs typeface="Times New Roman"/>
                <a:sym typeface="Times New Roman"/>
              </a:rPr>
              <a:t>compatible</a:t>
            </a:r>
            <a:r>
              <a:rPr b="1" lang="en-US">
                <a:latin typeface="Times New Roman"/>
                <a:ea typeface="Times New Roman"/>
                <a:cs typeface="Times New Roman"/>
                <a:sym typeface="Times New Roman"/>
              </a:rPr>
              <a:t> with the other components of the  formulation, </a:t>
            </a:r>
            <a:r>
              <a:rPr b="1" lang="en-US">
                <a:solidFill>
                  <a:srgbClr val="E65C01"/>
                </a:solidFill>
                <a:latin typeface="Times New Roman"/>
                <a:ea typeface="Times New Roman"/>
                <a:cs typeface="Times New Roman"/>
                <a:sym typeface="Times New Roman"/>
              </a:rPr>
              <a:t>non-hygroscopic, </a:t>
            </a:r>
            <a:r>
              <a:rPr b="1" lang="en-US">
                <a:latin typeface="Times New Roman"/>
                <a:ea typeface="Times New Roman"/>
                <a:cs typeface="Times New Roman"/>
                <a:sym typeface="Times New Roman"/>
              </a:rPr>
              <a:t>relatively cheap, and preferably </a:t>
            </a:r>
            <a:r>
              <a:rPr b="1" lang="en-US">
                <a:solidFill>
                  <a:srgbClr val="E65C01"/>
                </a:solidFill>
                <a:latin typeface="Times New Roman"/>
                <a:ea typeface="Times New Roman"/>
                <a:cs typeface="Times New Roman"/>
                <a:sym typeface="Times New Roman"/>
              </a:rPr>
              <a:t>tasteless</a:t>
            </a:r>
            <a:r>
              <a:rPr b="1" lang="en-US">
                <a:latin typeface="Times New Roman"/>
                <a:ea typeface="Times New Roman"/>
                <a:cs typeface="Times New Roman"/>
                <a:sym typeface="Times New Roman"/>
              </a:rPr>
              <a:t> or  pleasant tasting.</a:t>
            </a:r>
            <a:endParaRPr b="1" i="1">
              <a:latin typeface="Times New Roman"/>
              <a:ea typeface="Times New Roman"/>
              <a:cs typeface="Times New Roman"/>
              <a:sym typeface="Times New Roman"/>
            </a:endParaRPr>
          </a:p>
          <a:p>
            <a:pPr indent="-274320" lvl="0" marL="274320" rtl="0" algn="l">
              <a:spcBef>
                <a:spcPts val="600"/>
              </a:spcBef>
              <a:spcAft>
                <a:spcPts val="0"/>
              </a:spcAft>
              <a:buSzPts val="1680"/>
              <a:buNone/>
            </a:pPr>
            <a:r>
              <a:t/>
            </a:r>
            <a:endParaRPr/>
          </a:p>
        </p:txBody>
      </p:sp>
      <p:cxnSp>
        <p:nvCxnSpPr>
          <p:cNvPr id="239" name="Google Shape;239;p25"/>
          <p:cNvCxnSpPr/>
          <p:nvPr/>
        </p:nvCxnSpPr>
        <p:spPr>
          <a:xfrm>
            <a:off x="1752600" y="2209800"/>
            <a:ext cx="304800" cy="0"/>
          </a:xfrm>
          <a:prstGeom prst="straightConnector1">
            <a:avLst/>
          </a:prstGeom>
          <a:noFill/>
          <a:ln cap="flat" cmpd="sng" w="12700">
            <a:solidFill>
              <a:srgbClr val="FF6803"/>
            </a:solidFill>
            <a:prstDash val="solid"/>
            <a:round/>
            <a:headEnd len="sm" w="sm" type="none"/>
            <a:tailEnd len="med" w="med" type="stealth"/>
          </a:ln>
        </p:spPr>
      </p:cxnSp>
      <p:cxnSp>
        <p:nvCxnSpPr>
          <p:cNvPr id="240" name="Google Shape;240;p25"/>
          <p:cNvCxnSpPr/>
          <p:nvPr/>
        </p:nvCxnSpPr>
        <p:spPr>
          <a:xfrm>
            <a:off x="4191000" y="4648200"/>
            <a:ext cx="990600" cy="0"/>
          </a:xfrm>
          <a:prstGeom prst="straightConnector1">
            <a:avLst/>
          </a:prstGeom>
          <a:noFill/>
          <a:ln cap="flat" cmpd="sng" w="12700">
            <a:solidFill>
              <a:srgbClr val="FF6803"/>
            </a:solidFill>
            <a:prstDash val="solid"/>
            <a:round/>
            <a:headEnd len="sm" w="sm" type="none"/>
            <a:tailEnd len="med" w="med" type="stealth"/>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6"/>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246" name="Google Shape;246;p26"/>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solidFill>
                  <a:srgbClr val="E65C01"/>
                </a:solidFill>
              </a:rPr>
              <a:t>Example</a:t>
            </a:r>
            <a:r>
              <a:rPr lang="en-US"/>
              <a:t> : </a:t>
            </a:r>
            <a:r>
              <a:rPr b="1" lang="en-US" u="sng"/>
              <a:t>lactose</a:t>
            </a:r>
            <a:r>
              <a:rPr b="1" lang="en-US"/>
              <a:t>, </a:t>
            </a:r>
            <a:r>
              <a:rPr b="1" lang="en-US" u="sng"/>
              <a:t>directly compressible starches</a:t>
            </a:r>
            <a:r>
              <a:rPr b="1" lang="en-US"/>
              <a:t>, </a:t>
            </a:r>
            <a:r>
              <a:rPr b="1" lang="en-US" u="sng"/>
              <a:t>dextrose</a:t>
            </a:r>
            <a:r>
              <a:rPr b="1" lang="en-US"/>
              <a:t>, </a:t>
            </a:r>
            <a:r>
              <a:rPr b="1" lang="en-US" u="sng"/>
              <a:t>Sorbitol</a:t>
            </a:r>
            <a:r>
              <a:rPr b="1" lang="en-US"/>
              <a:t>, </a:t>
            </a:r>
            <a:r>
              <a:rPr b="1" lang="en-US" u="sng"/>
              <a:t>silicified microcrystalline cellulose</a:t>
            </a:r>
            <a:r>
              <a:rPr b="1" lang="en-US"/>
              <a:t>, </a:t>
            </a:r>
            <a:r>
              <a:rPr b="1" lang="en-US" u="sng"/>
              <a:t>dibasic calcium phosphate dihydrate.</a:t>
            </a:r>
            <a:endParaRPr b="1" u="sng"/>
          </a:p>
          <a:p>
            <a:pPr indent="-167640" lvl="0" marL="274320" rtl="0" algn="l">
              <a:spcBef>
                <a:spcPts val="600"/>
              </a:spcBef>
              <a:spcAft>
                <a:spcPts val="0"/>
              </a:spcAft>
              <a:buSzPts val="168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7"/>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252" name="Google Shape;252;p27"/>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167640" lvl="0" marL="274320" rtl="0" algn="l">
              <a:spcBef>
                <a:spcPts val="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Char char="🞆"/>
            </a:pPr>
            <a:r>
              <a:rPr b="1" lang="en-US">
                <a:latin typeface="Times New Roman"/>
                <a:ea typeface="Times New Roman"/>
                <a:cs typeface="Times New Roman"/>
                <a:sym typeface="Times New Roman"/>
              </a:rPr>
              <a:t> The crystallization of lactose occurs with the increase in water content during storage over time,which leads to caking and clumping of the powder</a:t>
            </a:r>
            <a:endParaRPr>
              <a:latin typeface="Times New Roman"/>
              <a:ea typeface="Times New Roman"/>
              <a:cs typeface="Times New Roman"/>
              <a:sym typeface="Times New Roman"/>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p:txBody>
      </p:sp>
      <p:pic>
        <p:nvPicPr>
          <p:cNvPr descr="tablet-diluents-8-638" id="253" name="Google Shape;253;p27"/>
          <p:cNvPicPr preferRelativeResize="0"/>
          <p:nvPr/>
        </p:nvPicPr>
        <p:blipFill rotWithShape="1">
          <a:blip r:embed="rId3">
            <a:alphaModFix/>
          </a:blip>
          <a:srcRect b="27837" l="-52" r="937" t="0"/>
          <a:stretch/>
        </p:blipFill>
        <p:spPr>
          <a:xfrm>
            <a:off x="0" y="0"/>
            <a:ext cx="8686800" cy="50292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8"/>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4000"/>
              <a:buFont typeface="Times New Roman"/>
              <a:buNone/>
            </a:pPr>
            <a:r>
              <a:rPr b="1" lang="en-US" sz="4000">
                <a:solidFill>
                  <a:srgbClr val="0C0C0C"/>
                </a:solidFill>
                <a:latin typeface="Times New Roman"/>
                <a:ea typeface="Times New Roman"/>
                <a:cs typeface="Times New Roman"/>
                <a:sym typeface="Times New Roman"/>
              </a:rPr>
              <a:t>Maillard reaction</a:t>
            </a:r>
            <a:endParaRPr sz="4000">
              <a:solidFill>
                <a:srgbClr val="0C0C0C"/>
              </a:solidFill>
            </a:endParaRPr>
          </a:p>
        </p:txBody>
      </p:sp>
      <p:sp>
        <p:nvSpPr>
          <p:cNvPr id="259" name="Google Shape;259;p28"/>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lang="en-US"/>
              <a:t>is a </a:t>
            </a:r>
            <a:r>
              <a:rPr lang="en-US" u="sng">
                <a:solidFill>
                  <a:schemeClr val="hlink"/>
                </a:solidFill>
                <a:hlinkClick r:id="rId3"/>
              </a:rPr>
              <a:t>chemical reaction</a:t>
            </a:r>
            <a:r>
              <a:rPr lang="en-US"/>
              <a:t> between </a:t>
            </a:r>
            <a:r>
              <a:rPr lang="en-US" u="sng">
                <a:solidFill>
                  <a:schemeClr val="hlink"/>
                </a:solidFill>
                <a:hlinkClick r:id="rId4"/>
              </a:rPr>
              <a:t>amino acids</a:t>
            </a:r>
            <a:r>
              <a:rPr lang="en-US"/>
              <a:t> and </a:t>
            </a:r>
            <a:r>
              <a:rPr lang="en-US" u="sng">
                <a:solidFill>
                  <a:schemeClr val="hlink"/>
                </a:solidFill>
                <a:hlinkClick r:id="rId5"/>
              </a:rPr>
              <a:t>reducing sugars</a:t>
            </a:r>
            <a:r>
              <a:rPr lang="en-US"/>
              <a:t> that gives browned food its distinctive flavor.</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Char char="🞆"/>
            </a:pPr>
            <a:r>
              <a:rPr lang="en-US">
                <a:latin typeface="Times New Roman"/>
                <a:ea typeface="Times New Roman"/>
                <a:cs typeface="Times New Roman"/>
                <a:sym typeface="Times New Roman"/>
              </a:rPr>
              <a:t>(</a:t>
            </a:r>
            <a:r>
              <a:rPr b="1" lang="en-US">
                <a:latin typeface="Times New Roman"/>
                <a:ea typeface="Times New Roman"/>
                <a:cs typeface="Times New Roman"/>
                <a:sym typeface="Times New Roman"/>
              </a:rPr>
              <a:t>a) Maillard reaction between lactose and fluoxetine hydrochloride</a:t>
            </a:r>
            <a:endParaRPr/>
          </a:p>
        </p:txBody>
      </p:sp>
      <p:pic>
        <p:nvPicPr>
          <p:cNvPr id="260" name="Google Shape;260;p28"/>
          <p:cNvPicPr preferRelativeResize="0"/>
          <p:nvPr/>
        </p:nvPicPr>
        <p:blipFill rotWithShape="1">
          <a:blip r:embed="rId6">
            <a:alphaModFix/>
          </a:blip>
          <a:srcRect b="41677" l="74" r="40137" t="-3864"/>
          <a:stretch/>
        </p:blipFill>
        <p:spPr>
          <a:xfrm>
            <a:off x="990600" y="4038600"/>
            <a:ext cx="7086600" cy="25908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29"/>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3500"/>
              <a:buFont typeface="Century Schoolbook"/>
              <a:buNone/>
            </a:pPr>
            <a:r>
              <a:rPr b="1" lang="en-US" sz="3500">
                <a:solidFill>
                  <a:schemeClr val="dk1"/>
                </a:solidFill>
              </a:rPr>
              <a:t>Co-processing of diluents .</a:t>
            </a:r>
            <a:endParaRPr b="1" sz="3500">
              <a:solidFill>
                <a:schemeClr val="dk1"/>
              </a:solidFill>
            </a:endParaRPr>
          </a:p>
        </p:txBody>
      </p:sp>
      <p:sp>
        <p:nvSpPr>
          <p:cNvPr id="266" name="Google Shape;266;p29"/>
          <p:cNvSpPr/>
          <p:nvPr/>
        </p:nvSpPr>
        <p:spPr>
          <a:xfrm>
            <a:off x="1752600" y="3657600"/>
            <a:ext cx="762000" cy="10668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267" name="Google Shape;267;p29"/>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167640" lvl="0" marL="274320" rtl="0" algn="l">
              <a:spcBef>
                <a:spcPts val="0"/>
              </a:spcBef>
              <a:spcAft>
                <a:spcPts val="0"/>
              </a:spcAft>
              <a:buSzPts val="1680"/>
              <a:buNone/>
            </a:pPr>
            <a:r>
              <a:t/>
            </a:r>
            <a:endParaRPr/>
          </a:p>
          <a:p>
            <a:pPr indent="-274320" lvl="0" marL="274320" rtl="0" algn="l">
              <a:spcBef>
                <a:spcPts val="600"/>
              </a:spcBef>
              <a:spcAft>
                <a:spcPts val="0"/>
              </a:spcAft>
              <a:buSzPts val="1680"/>
              <a:buNone/>
            </a:pPr>
            <a:r>
              <a:rPr b="1" i="1" lang="en-US">
                <a:latin typeface="Calibri"/>
                <a:ea typeface="Calibri"/>
                <a:cs typeface="Calibri"/>
                <a:sym typeface="Calibri"/>
              </a:rPr>
              <a:t>                                                                </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rPr lang="en-US"/>
              <a:t> </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t/>
            </a:r>
            <a:endParaRPr/>
          </a:p>
          <a:p>
            <a:pPr indent="-274320" lvl="0" marL="274320" rtl="0" algn="l">
              <a:spcBef>
                <a:spcPts val="600"/>
              </a:spcBef>
              <a:spcAft>
                <a:spcPts val="0"/>
              </a:spcAft>
              <a:buSzPts val="1400"/>
              <a:buNone/>
            </a:pPr>
            <a:r>
              <a:rPr b="1" i="1" lang="en-US" sz="2000">
                <a:latin typeface="Calibri"/>
                <a:ea typeface="Calibri"/>
                <a:cs typeface="Calibri"/>
                <a:sym typeface="Calibri"/>
              </a:rPr>
              <a:t>       has poor flow If use alone .             undesired compaction if alone                 </a:t>
            </a:r>
            <a:endParaRPr/>
          </a:p>
          <a:p>
            <a:pPr indent="-274320" lvl="0" marL="274320" rtl="0" algn="l">
              <a:spcBef>
                <a:spcPts val="600"/>
              </a:spcBef>
              <a:spcAft>
                <a:spcPts val="0"/>
              </a:spcAft>
              <a:buSzPts val="1400"/>
              <a:buNone/>
            </a:pPr>
            <a:r>
              <a:t/>
            </a:r>
            <a:endParaRPr b="1" i="1" sz="2000">
              <a:latin typeface="Calibri"/>
              <a:ea typeface="Calibri"/>
              <a:cs typeface="Calibri"/>
              <a:sym typeface="Calibri"/>
            </a:endParaRPr>
          </a:p>
          <a:p>
            <a:pPr indent="-274320" lvl="0" marL="274320" rtl="0" algn="l">
              <a:spcBef>
                <a:spcPts val="600"/>
              </a:spcBef>
              <a:spcAft>
                <a:spcPts val="0"/>
              </a:spcAft>
              <a:buSzPts val="1400"/>
              <a:buNone/>
            </a:pPr>
            <a:r>
              <a:t/>
            </a:r>
            <a:endParaRPr b="1" i="1" sz="2000">
              <a:latin typeface="Calibri"/>
              <a:ea typeface="Calibri"/>
              <a:cs typeface="Calibri"/>
              <a:sym typeface="Calibri"/>
            </a:endParaRPr>
          </a:p>
          <a:p>
            <a:pPr indent="-274320" lvl="0" marL="274320" rtl="0" algn="l">
              <a:spcBef>
                <a:spcPts val="600"/>
              </a:spcBef>
              <a:spcAft>
                <a:spcPts val="0"/>
              </a:spcAft>
              <a:buSzPts val="1400"/>
              <a:buNone/>
            </a:pPr>
            <a:r>
              <a:rPr b="1" i="1" lang="en-US" sz="2000">
                <a:latin typeface="Calibri"/>
                <a:ea typeface="Calibri"/>
                <a:cs typeface="Calibri"/>
                <a:sym typeface="Calibri"/>
              </a:rPr>
              <a:t> fragile tablets upon compression.               causes tablet capping </a:t>
            </a:r>
            <a:endParaRPr/>
          </a:p>
          <a:p>
            <a:pPr indent="-274320" lvl="0" marL="274320" rtl="0" algn="l">
              <a:spcBef>
                <a:spcPts val="600"/>
              </a:spcBef>
              <a:spcAft>
                <a:spcPts val="0"/>
              </a:spcAft>
              <a:buSzPts val="1680"/>
              <a:buNone/>
            </a:pPr>
            <a:r>
              <a:t/>
            </a:r>
            <a:endParaRPr/>
          </a:p>
        </p:txBody>
      </p:sp>
      <p:sp>
        <p:nvSpPr>
          <p:cNvPr id="268" name="Google Shape;268;p29"/>
          <p:cNvSpPr/>
          <p:nvPr/>
        </p:nvSpPr>
        <p:spPr>
          <a:xfrm>
            <a:off x="5562600" y="3581400"/>
            <a:ext cx="762000" cy="10668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269" name="Google Shape;269;p29"/>
          <p:cNvSpPr/>
          <p:nvPr/>
        </p:nvSpPr>
        <p:spPr>
          <a:xfrm>
            <a:off x="1981200" y="5105400"/>
            <a:ext cx="304800" cy="6858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270" name="Google Shape;270;p29"/>
          <p:cNvSpPr/>
          <p:nvPr/>
        </p:nvSpPr>
        <p:spPr>
          <a:xfrm>
            <a:off x="5867400" y="5029200"/>
            <a:ext cx="304800" cy="6858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pic>
        <p:nvPicPr>
          <p:cNvPr descr="imgsrv.png" id="271" name="Google Shape;271;p29"/>
          <p:cNvPicPr preferRelativeResize="0"/>
          <p:nvPr/>
        </p:nvPicPr>
        <p:blipFill rotWithShape="1">
          <a:blip r:embed="rId3">
            <a:alphaModFix/>
          </a:blip>
          <a:srcRect b="0" l="0" r="0" t="0"/>
          <a:stretch/>
        </p:blipFill>
        <p:spPr>
          <a:xfrm>
            <a:off x="4572000" y="1676400"/>
            <a:ext cx="2819400" cy="1809572"/>
          </a:xfrm>
          <a:prstGeom prst="rect">
            <a:avLst/>
          </a:prstGeom>
          <a:noFill/>
          <a:ln>
            <a:noFill/>
          </a:ln>
        </p:spPr>
      </p:pic>
      <p:pic>
        <p:nvPicPr>
          <p:cNvPr descr="145216_shutterstock_1167387361.jpg" id="272" name="Google Shape;272;p29"/>
          <p:cNvPicPr preferRelativeResize="0"/>
          <p:nvPr/>
        </p:nvPicPr>
        <p:blipFill rotWithShape="1">
          <a:blip r:embed="rId4">
            <a:alphaModFix/>
          </a:blip>
          <a:srcRect b="0" l="0" r="0" t="0"/>
          <a:stretch/>
        </p:blipFill>
        <p:spPr>
          <a:xfrm>
            <a:off x="533400" y="1752600"/>
            <a:ext cx="3124200" cy="18288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0"/>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4000"/>
              <a:buFont typeface="Times New Roman"/>
              <a:buNone/>
            </a:pPr>
            <a:r>
              <a:rPr b="1" lang="en-US" sz="4000">
                <a:solidFill>
                  <a:schemeClr val="dk1"/>
                </a:solidFill>
                <a:latin typeface="Times New Roman"/>
                <a:ea typeface="Times New Roman"/>
                <a:cs typeface="Times New Roman"/>
                <a:sym typeface="Times New Roman"/>
              </a:rPr>
              <a:t>Binders</a:t>
            </a:r>
            <a:endParaRPr sz="4000">
              <a:solidFill>
                <a:schemeClr val="dk1"/>
              </a:solidFill>
              <a:latin typeface="Times New Roman"/>
              <a:ea typeface="Times New Roman"/>
              <a:cs typeface="Times New Roman"/>
              <a:sym typeface="Times New Roman"/>
            </a:endParaRPr>
          </a:p>
        </p:txBody>
      </p:sp>
      <p:sp>
        <p:nvSpPr>
          <p:cNvPr id="278" name="Google Shape;278;p30"/>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12700" lvl="0" marL="12700" rtl="0" algn="l">
              <a:lnSpc>
                <a:spcPct val="100000"/>
              </a:lnSpc>
              <a:spcBef>
                <a:spcPts val="0"/>
              </a:spcBef>
              <a:spcAft>
                <a:spcPts val="0"/>
              </a:spcAft>
              <a:buSzPts val="1680"/>
              <a:buChar char="🞆"/>
            </a:pPr>
            <a:r>
              <a:rPr b="1" i="1" lang="en-US">
                <a:latin typeface="Times New Roman"/>
                <a:ea typeface="Times New Roman"/>
                <a:cs typeface="Times New Roman"/>
                <a:sym typeface="Times New Roman"/>
              </a:rPr>
              <a:t>Binders are commonly used in tablet formulations to </a:t>
            </a:r>
            <a:r>
              <a:rPr b="1" i="1" lang="en-US" u="sng">
                <a:solidFill>
                  <a:srgbClr val="E65C01"/>
                </a:solidFill>
                <a:latin typeface="Times New Roman"/>
                <a:ea typeface="Times New Roman"/>
                <a:cs typeface="Times New Roman"/>
                <a:sym typeface="Times New Roman"/>
              </a:rPr>
              <a:t>impart cohesion </a:t>
            </a:r>
            <a:r>
              <a:rPr b="1" i="1" lang="en-US">
                <a:latin typeface="Times New Roman"/>
                <a:ea typeface="Times New Roman"/>
                <a:cs typeface="Times New Roman"/>
                <a:sym typeface="Times New Roman"/>
              </a:rPr>
              <a:t>on the powder mix and hence, </a:t>
            </a:r>
            <a:r>
              <a:rPr b="1" i="1" lang="en-US" u="sng">
                <a:solidFill>
                  <a:srgbClr val="E65C01"/>
                </a:solidFill>
                <a:latin typeface="Times New Roman"/>
                <a:ea typeface="Times New Roman"/>
                <a:cs typeface="Times New Roman"/>
                <a:sym typeface="Times New Roman"/>
              </a:rPr>
              <a:t>improve the ﬂow </a:t>
            </a:r>
            <a:r>
              <a:rPr b="1" i="1" lang="en-US">
                <a:latin typeface="Times New Roman"/>
                <a:ea typeface="Times New Roman"/>
                <a:cs typeface="Times New Roman"/>
                <a:sym typeface="Times New Roman"/>
              </a:rPr>
              <a:t>properties of the granules. </a:t>
            </a:r>
            <a:endParaRPr/>
          </a:p>
          <a:p>
            <a:pPr indent="-12700" lvl="0" marL="12700" rtl="0" algn="l">
              <a:lnSpc>
                <a:spcPct val="100000"/>
              </a:lnSpc>
              <a:spcBef>
                <a:spcPts val="100"/>
              </a:spcBef>
              <a:spcAft>
                <a:spcPts val="0"/>
              </a:spcAft>
              <a:buSzPts val="1680"/>
              <a:buNone/>
            </a:pPr>
            <a:r>
              <a:t/>
            </a:r>
            <a:endParaRPr b="1" i="1">
              <a:latin typeface="Times New Roman"/>
              <a:ea typeface="Times New Roman"/>
              <a:cs typeface="Times New Roman"/>
              <a:sym typeface="Times New Roman"/>
            </a:endParaRPr>
          </a:p>
          <a:p>
            <a:pPr indent="-274320" lvl="0" marL="274320" rtl="0" algn="l">
              <a:spcBef>
                <a:spcPts val="600"/>
              </a:spcBef>
              <a:spcAft>
                <a:spcPts val="0"/>
              </a:spcAft>
              <a:buSzPts val="1680"/>
              <a:buChar char="🞆"/>
            </a:pPr>
            <a:r>
              <a:rPr b="1" i="1" lang="en-US" u="sng">
                <a:latin typeface="Times New Roman"/>
                <a:ea typeface="Times New Roman"/>
                <a:cs typeface="Times New Roman"/>
                <a:sym typeface="Times New Roman"/>
              </a:rPr>
              <a:t>Action</a:t>
            </a:r>
            <a:r>
              <a:rPr b="1" i="1" lang="en-US">
                <a:latin typeface="Times New Roman"/>
                <a:ea typeface="Times New Roman"/>
                <a:cs typeface="Times New Roman"/>
                <a:sym typeface="Times New Roman"/>
              </a:rPr>
              <a:t> : </a:t>
            </a:r>
            <a:r>
              <a:rPr b="1" i="1" lang="en-US">
                <a:solidFill>
                  <a:srgbClr val="E65C01"/>
                </a:solidFill>
                <a:latin typeface="Times New Roman"/>
                <a:ea typeface="Times New Roman"/>
                <a:cs typeface="Times New Roman"/>
                <a:sym typeface="Times New Roman"/>
              </a:rPr>
              <a:t>causing aggregation of powders, resulting in the formation of granules through the process of granulation</a:t>
            </a:r>
            <a:endParaRPr/>
          </a:p>
          <a:p>
            <a:pPr indent="-274320" lvl="0" marL="274320" rtl="0" algn="l">
              <a:spcBef>
                <a:spcPts val="600"/>
              </a:spcBef>
              <a:spcAft>
                <a:spcPts val="0"/>
              </a:spcAft>
              <a:buSzPts val="1680"/>
              <a:buChar char="🞆"/>
            </a:pPr>
            <a:r>
              <a:rPr b="1" i="1" lang="en-US">
                <a:latin typeface="Times New Roman"/>
                <a:ea typeface="Times New Roman"/>
                <a:cs typeface="Times New Roman"/>
                <a:sym typeface="Times New Roman"/>
              </a:rPr>
              <a:t>Example : Natural polysaccharides, starch, PVP. </a:t>
            </a:r>
            <a:endParaRPr/>
          </a:p>
          <a:p>
            <a:pPr indent="-167640" lvl="0" marL="274320" rtl="0" algn="l">
              <a:spcBef>
                <a:spcPts val="600"/>
              </a:spcBef>
              <a:spcAft>
                <a:spcPts val="0"/>
              </a:spcAft>
              <a:buSzPts val="1680"/>
              <a:buNone/>
            </a:pPr>
            <a:r>
              <a:t/>
            </a:r>
            <a:endParaRPr b="1" i="1">
              <a:latin typeface="Times New Roman"/>
              <a:ea typeface="Times New Roman"/>
              <a:cs typeface="Times New Roman"/>
              <a:sym typeface="Times New Roman"/>
            </a:endParaRPr>
          </a:p>
          <a:p>
            <a:pPr indent="-274320" lvl="0" marL="274320" rtl="0" algn="l">
              <a:spcBef>
                <a:spcPts val="600"/>
              </a:spcBef>
              <a:spcAft>
                <a:spcPts val="0"/>
              </a:spcAft>
              <a:buSzPts val="1680"/>
              <a:buNone/>
            </a:pPr>
            <a:r>
              <a:rPr b="1" i="1" lang="en-US">
                <a:latin typeface="Times New Roman"/>
                <a:ea typeface="Times New Roman"/>
                <a:cs typeface="Times New Roman"/>
                <a:sym typeface="Times New Roman"/>
              </a:rPr>
              <a:t>                ( low toxicity , biodegradability, biocompetitiveness, availability and low cost ) </a:t>
            </a:r>
            <a:endParaRPr>
              <a:latin typeface="Times New Roman"/>
              <a:ea typeface="Times New Roman"/>
              <a:cs typeface="Times New Roman"/>
              <a:sym typeface="Times New Roman"/>
            </a:endParaRPr>
          </a:p>
        </p:txBody>
      </p:sp>
      <p:sp>
        <p:nvSpPr>
          <p:cNvPr id="279" name="Google Shape;279;p30"/>
          <p:cNvSpPr/>
          <p:nvPr/>
        </p:nvSpPr>
        <p:spPr>
          <a:xfrm>
            <a:off x="3429000" y="4800600"/>
            <a:ext cx="228600" cy="4572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1"/>
          <p:cNvSpPr txBox="1"/>
          <p:nvPr>
            <p:ph type="title"/>
          </p:nvPr>
        </p:nvSpPr>
        <p:spPr>
          <a:xfrm>
            <a:off x="457200" y="304800"/>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285" name="Google Shape;285;p31"/>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lnSpcReduction="10000"/>
          </a:bodyPr>
          <a:lstStyle/>
          <a:p>
            <a:pPr indent="-274320" lvl="0" marL="274320" rtl="0" algn="l">
              <a:spcBef>
                <a:spcPts val="0"/>
              </a:spcBef>
              <a:spcAft>
                <a:spcPts val="0"/>
              </a:spcAft>
              <a:buSzPts val="1680"/>
              <a:buChar char="🞆"/>
            </a:pPr>
            <a:r>
              <a:rPr b="1" lang="en-US">
                <a:latin typeface="Times New Roman"/>
                <a:ea typeface="Times New Roman"/>
                <a:cs typeface="Times New Roman"/>
                <a:sym typeface="Times New Roman"/>
              </a:rPr>
              <a:t>Starch</a:t>
            </a:r>
            <a:r>
              <a:rPr lang="en-US">
                <a:latin typeface="Times New Roman"/>
                <a:ea typeface="Times New Roman"/>
                <a:cs typeface="Times New Roman"/>
                <a:sym typeface="Times New Roman"/>
              </a:rPr>
              <a:t> : one of the most excipients widely used in solid oral dose formulation such as tablets and capsules. It functions as a </a:t>
            </a:r>
            <a:r>
              <a:rPr lang="en-US" u="sng">
                <a:latin typeface="Times New Roman"/>
                <a:ea typeface="Times New Roman"/>
                <a:cs typeface="Times New Roman"/>
                <a:sym typeface="Times New Roman"/>
              </a:rPr>
              <a:t>ﬁller, binder, and superdisintegrant. </a:t>
            </a:r>
            <a:r>
              <a:rPr b="1" lang="en-US">
                <a:solidFill>
                  <a:srgbClr val="E65C01"/>
                </a:solidFill>
                <a:latin typeface="Times New Roman"/>
                <a:ea typeface="Times New Roman"/>
                <a:cs typeface="Times New Roman"/>
                <a:sym typeface="Times New Roman"/>
              </a:rPr>
              <a:t>Modiﬁed starch </a:t>
            </a:r>
            <a:r>
              <a:rPr lang="en-US">
                <a:latin typeface="Times New Roman"/>
                <a:ea typeface="Times New Roman"/>
                <a:cs typeface="Times New Roman"/>
                <a:sym typeface="Times New Roman"/>
              </a:rPr>
              <a:t>along with other excipients can also be adapted for other applications such as</a:t>
            </a:r>
            <a:r>
              <a:rPr lang="en-US" u="sng">
                <a:latin typeface="Times New Roman"/>
                <a:ea typeface="Times New Roman"/>
                <a:cs typeface="Times New Roman"/>
                <a:sym typeface="Times New Roman"/>
              </a:rPr>
              <a:t> direct compressibility</a:t>
            </a:r>
            <a:r>
              <a:rPr lang="en-US">
                <a:latin typeface="Times New Roman"/>
                <a:ea typeface="Times New Roman"/>
                <a:cs typeface="Times New Roman"/>
                <a:sym typeface="Times New Roman"/>
              </a:rPr>
              <a:t>. </a:t>
            </a:r>
            <a:endParaRPr/>
          </a:p>
          <a:p>
            <a:pPr indent="-167640" lvl="0" marL="274320" rtl="0" algn="l">
              <a:spcBef>
                <a:spcPts val="600"/>
              </a:spcBef>
              <a:spcAft>
                <a:spcPts val="0"/>
              </a:spcAft>
              <a:buSzPts val="1680"/>
              <a:buNone/>
            </a:pPr>
            <a:r>
              <a:t/>
            </a:r>
            <a:endParaRPr>
              <a:latin typeface="Times New Roman"/>
              <a:ea typeface="Times New Roman"/>
              <a:cs typeface="Times New Roman"/>
              <a:sym typeface="Times New Roman"/>
            </a:endParaRPr>
          </a:p>
          <a:p>
            <a:pPr indent="-274320" lvl="0" marL="274320" rtl="0" algn="l">
              <a:spcBef>
                <a:spcPts val="600"/>
              </a:spcBef>
              <a:spcAft>
                <a:spcPts val="0"/>
              </a:spcAft>
              <a:buSzPts val="1680"/>
              <a:buChar char="🞆"/>
            </a:pPr>
            <a:r>
              <a:rPr lang="en-US">
                <a:latin typeface="Times New Roman"/>
                <a:ea typeface="Times New Roman"/>
                <a:cs typeface="Times New Roman"/>
                <a:sym typeface="Times New Roman"/>
              </a:rPr>
              <a:t>Starch have some reactive impurities lead to chemical incompatibilities with the API    as     </a:t>
            </a:r>
            <a:r>
              <a:rPr lang="en-US">
                <a:solidFill>
                  <a:schemeClr val="accent1"/>
                </a:solidFill>
              </a:rPr>
              <a:t>Aldehyde impurities </a:t>
            </a:r>
            <a:r>
              <a:rPr lang="en-US"/>
              <a:t>that associated with the forms of starch, if used in the </a:t>
            </a:r>
            <a:r>
              <a:rPr lang="en-US">
                <a:solidFill>
                  <a:schemeClr val="accent1"/>
                </a:solidFill>
              </a:rPr>
              <a:t>hydralazine hydrochloride (HCl) </a:t>
            </a:r>
            <a:r>
              <a:rPr lang="en-US"/>
              <a:t>a reaction which forms a degradative by-products.</a:t>
            </a:r>
            <a:endParaRPr/>
          </a:p>
          <a:p>
            <a:pPr indent="-167640" lvl="0" marL="274320" rtl="0" algn="l">
              <a:spcBef>
                <a:spcPts val="600"/>
              </a:spcBef>
              <a:spcAft>
                <a:spcPts val="0"/>
              </a:spcAft>
              <a:buSzPts val="1680"/>
              <a:buNone/>
            </a:pPr>
            <a:r>
              <a:t/>
            </a:r>
            <a:endParaRPr>
              <a:latin typeface="Times New Roman"/>
              <a:ea typeface="Times New Roman"/>
              <a:cs typeface="Times New Roman"/>
              <a:sym typeface="Times New Roman"/>
            </a:endParaRPr>
          </a:p>
          <a:p>
            <a:pPr indent="-167640" lvl="0" marL="274320" rtl="0" algn="l">
              <a:spcBef>
                <a:spcPts val="600"/>
              </a:spcBef>
              <a:spcAft>
                <a:spcPts val="0"/>
              </a:spcAft>
              <a:buSzPts val="1680"/>
              <a:buNone/>
            </a:pPr>
            <a:r>
              <a:t/>
            </a:r>
            <a:endParaRPr/>
          </a:p>
        </p:txBody>
      </p:sp>
      <p:cxnSp>
        <p:nvCxnSpPr>
          <p:cNvPr id="286" name="Google Shape;286;p31"/>
          <p:cNvCxnSpPr/>
          <p:nvPr/>
        </p:nvCxnSpPr>
        <p:spPr>
          <a:xfrm>
            <a:off x="4648200" y="4724400"/>
            <a:ext cx="685800" cy="0"/>
          </a:xfrm>
          <a:prstGeom prst="straightConnector1">
            <a:avLst/>
          </a:prstGeom>
          <a:noFill/>
          <a:ln cap="flat" cmpd="sng" w="12700">
            <a:solidFill>
              <a:srgbClr val="FF6803"/>
            </a:solidFill>
            <a:prstDash val="solid"/>
            <a:round/>
            <a:headEnd len="sm" w="sm" type="none"/>
            <a:tailEnd len="med" w="med" type="stealth"/>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4"/>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3000"/>
              <a:buFont typeface="Times New Roman"/>
              <a:buNone/>
            </a:pPr>
            <a:r>
              <a:rPr b="1" lang="en-US">
                <a:solidFill>
                  <a:schemeClr val="dk1"/>
                </a:solidFill>
                <a:latin typeface="Times New Roman"/>
                <a:ea typeface="Times New Roman"/>
                <a:cs typeface="Times New Roman"/>
                <a:sym typeface="Times New Roman"/>
              </a:rPr>
              <a:t>Major content .</a:t>
            </a:r>
            <a:endParaRPr b="1">
              <a:solidFill>
                <a:schemeClr val="dk1"/>
              </a:solidFill>
              <a:latin typeface="Times New Roman"/>
              <a:ea typeface="Times New Roman"/>
              <a:cs typeface="Times New Roman"/>
              <a:sym typeface="Times New Roman"/>
            </a:endParaRPr>
          </a:p>
        </p:txBody>
      </p:sp>
      <p:sp>
        <p:nvSpPr>
          <p:cNvPr id="147" name="Google Shape;147;p14"/>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lang="en-US">
                <a:solidFill>
                  <a:srgbClr val="0C0C0C"/>
                </a:solidFill>
                <a:latin typeface="Times New Roman"/>
                <a:ea typeface="Times New Roman"/>
                <a:cs typeface="Times New Roman"/>
                <a:sym typeface="Times New Roman"/>
              </a:rPr>
              <a:t>Definition .</a:t>
            </a:r>
            <a:endParaRPr/>
          </a:p>
          <a:p>
            <a:pPr indent="-274320" lvl="0" marL="274320" rtl="0" algn="l">
              <a:spcBef>
                <a:spcPts val="600"/>
              </a:spcBef>
              <a:spcAft>
                <a:spcPts val="0"/>
              </a:spcAft>
              <a:buSzPts val="1680"/>
              <a:buChar char="🞆"/>
            </a:pPr>
            <a:r>
              <a:rPr lang="en-US">
                <a:solidFill>
                  <a:srgbClr val="0C0C0C"/>
                </a:solidFill>
                <a:latin typeface="Times New Roman"/>
                <a:ea typeface="Times New Roman"/>
                <a:cs typeface="Times New Roman"/>
                <a:sym typeface="Times New Roman"/>
              </a:rPr>
              <a:t>Classifications </a:t>
            </a:r>
            <a:endParaRPr/>
          </a:p>
          <a:p>
            <a:pPr indent="-274320" lvl="0" marL="274320" rtl="0" algn="l">
              <a:spcBef>
                <a:spcPts val="600"/>
              </a:spcBef>
              <a:spcAft>
                <a:spcPts val="0"/>
              </a:spcAft>
              <a:buSzPts val="1680"/>
              <a:buChar char="🞆"/>
            </a:pPr>
            <a:r>
              <a:rPr i="1" lang="en-US">
                <a:solidFill>
                  <a:srgbClr val="0C0C0C"/>
                </a:solidFill>
                <a:latin typeface="Times New Roman"/>
                <a:ea typeface="Times New Roman"/>
                <a:cs typeface="Times New Roman"/>
                <a:sym typeface="Times New Roman"/>
              </a:rPr>
              <a:t>guidelines on excipient usage</a:t>
            </a:r>
            <a:endParaRPr>
              <a:solidFill>
                <a:srgbClr val="0C0C0C"/>
              </a:solidFill>
              <a:latin typeface="Times New Roman"/>
              <a:ea typeface="Times New Roman"/>
              <a:cs typeface="Times New Roman"/>
              <a:sym typeface="Times New Roman"/>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32"/>
          <p:cNvSpPr txBox="1"/>
          <p:nvPr>
            <p:ph type="title"/>
          </p:nvPr>
        </p:nvSpPr>
        <p:spPr>
          <a:xfrm>
            <a:off x="457200" y="381000"/>
            <a:ext cx="7467600" cy="65563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rPr lang="en-US"/>
              <a:t>Disintegrants  </a:t>
            </a:r>
            <a:endParaRPr/>
          </a:p>
        </p:txBody>
      </p:sp>
      <p:sp>
        <p:nvSpPr>
          <p:cNvPr id="293" name="Google Shape;293;p32"/>
          <p:cNvSpPr txBox="1"/>
          <p:nvPr>
            <p:ph idx="1" type="body"/>
          </p:nvPr>
        </p:nvSpPr>
        <p:spPr>
          <a:xfrm>
            <a:off x="381000" y="1143000"/>
            <a:ext cx="7543800" cy="53309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lang="en-US"/>
              <a:t>Disintegrants are used in solid dosage forms to counteract the action of lubricants. </a:t>
            </a:r>
            <a:endParaRPr/>
          </a:p>
          <a:p>
            <a:pPr indent="-274320" lvl="0" marL="274320" rtl="0" algn="l">
              <a:spcBef>
                <a:spcPts val="600"/>
              </a:spcBef>
              <a:spcAft>
                <a:spcPts val="0"/>
              </a:spcAft>
              <a:buSzPts val="1680"/>
              <a:buNone/>
            </a:pPr>
            <a:r>
              <a:rPr lang="en-US"/>
              <a:t> </a:t>
            </a:r>
            <a:endParaRPr/>
          </a:p>
        </p:txBody>
      </p:sp>
      <p:grpSp>
        <p:nvGrpSpPr>
          <p:cNvPr id="294" name="Google Shape;294;p32"/>
          <p:cNvGrpSpPr/>
          <p:nvPr/>
        </p:nvGrpSpPr>
        <p:grpSpPr>
          <a:xfrm>
            <a:off x="531817" y="1961967"/>
            <a:ext cx="7373244" cy="4736124"/>
            <a:chOff x="150817" y="-171633"/>
            <a:chExt cx="7373244" cy="4736124"/>
          </a:xfrm>
        </p:grpSpPr>
        <p:sp>
          <p:nvSpPr>
            <p:cNvPr id="295" name="Google Shape;295;p32"/>
            <p:cNvSpPr/>
            <p:nvPr/>
          </p:nvSpPr>
          <p:spPr>
            <a:xfrm>
              <a:off x="2855204" y="1756219"/>
              <a:ext cx="2130347" cy="1751727"/>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32"/>
            <p:cNvSpPr txBox="1"/>
            <p:nvPr/>
          </p:nvSpPr>
          <p:spPr>
            <a:xfrm>
              <a:off x="2855204" y="1756219"/>
              <a:ext cx="2130347" cy="1751727"/>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Mechanisms of  disintegrants </a:t>
              </a:r>
              <a:endParaRPr sz="1800">
                <a:solidFill>
                  <a:schemeClr val="lt1"/>
                </a:solidFill>
                <a:latin typeface="Century Schoolbook"/>
                <a:ea typeface="Century Schoolbook"/>
                <a:cs typeface="Century Schoolbook"/>
                <a:sym typeface="Century Schoolbook"/>
              </a:endParaRPr>
            </a:p>
          </p:txBody>
        </p:sp>
        <p:sp>
          <p:nvSpPr>
            <p:cNvPr id="297" name="Google Shape;297;p32"/>
            <p:cNvSpPr/>
            <p:nvPr/>
          </p:nvSpPr>
          <p:spPr>
            <a:xfrm rot="-5519701">
              <a:off x="3806833" y="1397770"/>
              <a:ext cx="156147"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2"/>
            <p:cNvSpPr txBox="1"/>
            <p:nvPr/>
          </p:nvSpPr>
          <p:spPr>
            <a:xfrm rot="10560598">
              <a:off x="3806833" y="1397770"/>
              <a:ext cx="156147"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299" name="Google Shape;299;p32"/>
            <p:cNvSpPr/>
            <p:nvPr/>
          </p:nvSpPr>
          <p:spPr>
            <a:xfrm>
              <a:off x="2855180" y="-171633"/>
              <a:ext cx="1991989" cy="1634106"/>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2"/>
            <p:cNvSpPr txBox="1"/>
            <p:nvPr/>
          </p:nvSpPr>
          <p:spPr>
            <a:xfrm>
              <a:off x="2855180" y="-171633"/>
              <a:ext cx="1991989" cy="1634106"/>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Swelling </a:t>
              </a:r>
              <a:endParaRPr sz="1800">
                <a:solidFill>
                  <a:schemeClr val="lt1"/>
                </a:solidFill>
                <a:latin typeface="Century Schoolbook"/>
                <a:ea typeface="Century Schoolbook"/>
                <a:cs typeface="Century Schoolbook"/>
                <a:sym typeface="Century Schoolbook"/>
              </a:endParaRPr>
            </a:p>
          </p:txBody>
        </p:sp>
        <p:sp>
          <p:nvSpPr>
            <p:cNvPr id="301" name="Google Shape;301;p32"/>
            <p:cNvSpPr/>
            <p:nvPr/>
          </p:nvSpPr>
          <p:spPr>
            <a:xfrm rot="-1471153">
              <a:off x="4945124" y="1884686"/>
              <a:ext cx="280501"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32"/>
            <p:cNvSpPr txBox="1"/>
            <p:nvPr/>
          </p:nvSpPr>
          <p:spPr>
            <a:xfrm rot="-2942306">
              <a:off x="4945124" y="1884686"/>
              <a:ext cx="280501"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303" name="Google Shape;303;p32"/>
            <p:cNvSpPr/>
            <p:nvPr/>
          </p:nvSpPr>
          <p:spPr>
            <a:xfrm>
              <a:off x="5149425" y="673848"/>
              <a:ext cx="2374636" cy="1712109"/>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32"/>
            <p:cNvSpPr txBox="1"/>
            <p:nvPr/>
          </p:nvSpPr>
          <p:spPr>
            <a:xfrm>
              <a:off x="5149425" y="673848"/>
              <a:ext cx="2374636" cy="1712109"/>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interruption of particle-particle bonds</a:t>
              </a:r>
              <a:endParaRPr sz="1800">
                <a:solidFill>
                  <a:schemeClr val="lt1"/>
                </a:solidFill>
                <a:latin typeface="Century Schoolbook"/>
                <a:ea typeface="Century Schoolbook"/>
                <a:cs typeface="Century Schoolbook"/>
                <a:sym typeface="Century Schoolbook"/>
              </a:endParaRPr>
            </a:p>
          </p:txBody>
        </p:sp>
        <p:sp>
          <p:nvSpPr>
            <p:cNvPr id="305" name="Google Shape;305;p32"/>
            <p:cNvSpPr/>
            <p:nvPr/>
          </p:nvSpPr>
          <p:spPr>
            <a:xfrm rot="1542520">
              <a:off x="4923423" y="2961196"/>
              <a:ext cx="258375"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32"/>
            <p:cNvSpPr txBox="1"/>
            <p:nvPr/>
          </p:nvSpPr>
          <p:spPr>
            <a:xfrm rot="3085040">
              <a:off x="4923423" y="2961196"/>
              <a:ext cx="258375"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307" name="Google Shape;307;p32"/>
            <p:cNvSpPr/>
            <p:nvPr/>
          </p:nvSpPr>
          <p:spPr>
            <a:xfrm>
              <a:off x="5103182" y="2921817"/>
              <a:ext cx="2168630" cy="1603560"/>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32"/>
            <p:cNvSpPr txBox="1"/>
            <p:nvPr/>
          </p:nvSpPr>
          <p:spPr>
            <a:xfrm>
              <a:off x="5103182" y="2921817"/>
              <a:ext cx="2168630" cy="1603560"/>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strain recovery</a:t>
              </a:r>
              <a:endParaRPr sz="1800">
                <a:solidFill>
                  <a:schemeClr val="lt1"/>
                </a:solidFill>
                <a:latin typeface="Century Schoolbook"/>
                <a:ea typeface="Century Schoolbook"/>
                <a:cs typeface="Century Schoolbook"/>
                <a:sym typeface="Century Schoolbook"/>
              </a:endParaRPr>
            </a:p>
          </p:txBody>
        </p:sp>
        <p:sp>
          <p:nvSpPr>
            <p:cNvPr id="309" name="Google Shape;309;p32"/>
            <p:cNvSpPr/>
            <p:nvPr/>
          </p:nvSpPr>
          <p:spPr>
            <a:xfrm rot="9316229">
              <a:off x="2556752" y="2968995"/>
              <a:ext cx="326256"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32"/>
            <p:cNvSpPr txBox="1"/>
            <p:nvPr/>
          </p:nvSpPr>
          <p:spPr>
            <a:xfrm rot="-2967542">
              <a:off x="2556752" y="2968995"/>
              <a:ext cx="326256"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311" name="Google Shape;311;p32"/>
            <p:cNvSpPr/>
            <p:nvPr/>
          </p:nvSpPr>
          <p:spPr>
            <a:xfrm>
              <a:off x="150817" y="3005059"/>
              <a:ext cx="2533654" cy="1559432"/>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2"/>
            <p:cNvSpPr txBox="1"/>
            <p:nvPr/>
          </p:nvSpPr>
          <p:spPr>
            <a:xfrm>
              <a:off x="150817" y="3005059"/>
              <a:ext cx="2533654" cy="1559432"/>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Wicking</a:t>
              </a:r>
              <a:endParaRPr sz="1800">
                <a:solidFill>
                  <a:schemeClr val="lt1"/>
                </a:solidFill>
                <a:latin typeface="Century Schoolbook"/>
                <a:ea typeface="Century Schoolbook"/>
                <a:cs typeface="Century Schoolbook"/>
                <a:sym typeface="Century Schoolbook"/>
              </a:endParaRPr>
            </a:p>
          </p:txBody>
        </p:sp>
        <p:sp>
          <p:nvSpPr>
            <p:cNvPr id="313" name="Google Shape;313;p32"/>
            <p:cNvSpPr/>
            <p:nvPr/>
          </p:nvSpPr>
          <p:spPr>
            <a:xfrm rot="-9383545">
              <a:off x="2641619" y="1912413"/>
              <a:ext cx="252660"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32"/>
            <p:cNvSpPr txBox="1"/>
            <p:nvPr/>
          </p:nvSpPr>
          <p:spPr>
            <a:xfrm rot="2832910">
              <a:off x="2641619" y="1912413"/>
              <a:ext cx="252660"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315" name="Google Shape;315;p32"/>
            <p:cNvSpPr/>
            <p:nvPr/>
          </p:nvSpPr>
          <p:spPr>
            <a:xfrm>
              <a:off x="190993" y="673852"/>
              <a:ext cx="2547567" cy="1770037"/>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32"/>
            <p:cNvSpPr txBox="1"/>
            <p:nvPr/>
          </p:nvSpPr>
          <p:spPr>
            <a:xfrm>
              <a:off x="190993" y="673852"/>
              <a:ext cx="2547567" cy="1770037"/>
            </a:xfrm>
            <a:prstGeom prst="rect">
              <a:avLst/>
            </a:prstGeom>
            <a:noFill/>
            <a:ln>
              <a:noFill/>
            </a:ln>
          </p:spPr>
          <p:txBody>
            <a:bodyPr anchorCtr="0" anchor="ctr" bIns="22850" lIns="22850" spcFirstLastPara="1" rIns="22850" wrap="square" tIns="22850">
              <a:noAutofit/>
            </a:bodyPr>
            <a:lstStyle/>
            <a:p>
              <a:pPr indent="0" lvl="0" marL="0" marR="0" rtl="0"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heat of interaction </a:t>
              </a:r>
              <a:endParaRPr sz="1800">
                <a:solidFill>
                  <a:schemeClr val="lt1"/>
                </a:solidFill>
                <a:latin typeface="Century Schoolbook"/>
                <a:ea typeface="Century Schoolbook"/>
                <a:cs typeface="Century Schoolbook"/>
                <a:sym typeface="Century Schoolbook"/>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3"/>
          <p:cNvSpPr txBox="1"/>
          <p:nvPr>
            <p:ph idx="1" type="body"/>
          </p:nvPr>
        </p:nvSpPr>
        <p:spPr>
          <a:xfrm>
            <a:off x="304800" y="381000"/>
            <a:ext cx="7620000" cy="6092952"/>
          </a:xfrm>
          <a:prstGeom prst="rect">
            <a:avLst/>
          </a:prstGeom>
          <a:noFill/>
          <a:ln>
            <a:noFill/>
          </a:ln>
        </p:spPr>
        <p:txBody>
          <a:bodyPr anchorCtr="0" anchor="t" bIns="45700" lIns="91425" spcFirstLastPara="1" rIns="91425" wrap="square" tIns="45700">
            <a:normAutofit fontScale="92500"/>
          </a:bodyPr>
          <a:lstStyle/>
          <a:p>
            <a:pPr indent="-274320" lvl="0" marL="274320" rtl="0" algn="l">
              <a:spcBef>
                <a:spcPts val="0"/>
              </a:spcBef>
              <a:spcAft>
                <a:spcPts val="0"/>
              </a:spcAft>
              <a:buSzPct val="70000"/>
              <a:buChar char="🞆"/>
            </a:pPr>
            <a:r>
              <a:rPr lang="en-US">
                <a:solidFill>
                  <a:schemeClr val="accent1"/>
                </a:solidFill>
              </a:rPr>
              <a:t>Carboxymethyl cellulose</a:t>
            </a:r>
            <a:r>
              <a:rPr lang="en-US">
                <a:solidFill>
                  <a:srgbClr val="C00000"/>
                </a:solidFill>
              </a:rPr>
              <a:t>, </a:t>
            </a:r>
            <a:r>
              <a:rPr lang="en-US">
                <a:solidFill>
                  <a:schemeClr val="accent1"/>
                </a:solidFill>
              </a:rPr>
              <a:t>croscarmellose sodium</a:t>
            </a:r>
            <a:r>
              <a:rPr lang="en-US"/>
              <a:t> and </a:t>
            </a:r>
            <a:r>
              <a:rPr lang="en-US">
                <a:solidFill>
                  <a:schemeClr val="accent1"/>
                </a:solidFill>
              </a:rPr>
              <a:t>starch</a:t>
            </a:r>
            <a:r>
              <a:rPr lang="en-US"/>
              <a:t> , are used as disintegrants in concentration range of </a:t>
            </a:r>
            <a:r>
              <a:rPr lang="en-US">
                <a:solidFill>
                  <a:schemeClr val="accent1"/>
                </a:solidFill>
              </a:rPr>
              <a:t>2–10%</a:t>
            </a:r>
            <a:r>
              <a:rPr lang="en-US"/>
              <a:t> w/w ,</a:t>
            </a:r>
            <a:r>
              <a:rPr lang="en-US">
                <a:solidFill>
                  <a:schemeClr val="accent1"/>
                </a:solidFill>
              </a:rPr>
              <a:t>2–5%</a:t>
            </a:r>
            <a:r>
              <a:rPr lang="en-US"/>
              <a:t> and </a:t>
            </a:r>
            <a:r>
              <a:rPr lang="en-US">
                <a:solidFill>
                  <a:schemeClr val="accent1"/>
                </a:solidFill>
              </a:rPr>
              <a:t>5-10%</a:t>
            </a:r>
            <a:r>
              <a:rPr lang="en-US"/>
              <a:t> w/w, respectively. </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We should </a:t>
            </a:r>
            <a:r>
              <a:rPr lang="en-US">
                <a:solidFill>
                  <a:schemeClr val="accent1"/>
                </a:solidFill>
              </a:rPr>
              <a:t>be careful </a:t>
            </a:r>
            <a:r>
              <a:rPr lang="en-US"/>
              <a:t>when we use croscarmellose because it is reported to cause a binding interaction that delay the dissolution of drugs.</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If croscarmellose sodium and crospovidone are used </a:t>
            </a:r>
            <a:r>
              <a:rPr lang="en-US">
                <a:solidFill>
                  <a:schemeClr val="accent1"/>
                </a:solidFill>
              </a:rPr>
              <a:t>intragranularly</a:t>
            </a:r>
            <a:r>
              <a:rPr lang="en-US"/>
              <a:t> and recompressed into tablets, the rate of dissolution of that tablet is found to be decreased.</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 Also,it exhibits poor ﬂow, which affects the </a:t>
            </a:r>
            <a:r>
              <a:rPr lang="en-US">
                <a:solidFill>
                  <a:schemeClr val="accent1"/>
                </a:solidFill>
              </a:rPr>
              <a:t>ﬁlling</a:t>
            </a:r>
            <a:r>
              <a:rPr lang="en-US"/>
              <a:t> of powder blends in capsule shells or the powder ﬂow during </a:t>
            </a:r>
            <a:r>
              <a:rPr lang="en-US">
                <a:solidFill>
                  <a:schemeClr val="accent1"/>
                </a:solidFill>
              </a:rPr>
              <a:t>tableting</a:t>
            </a:r>
            <a:endParaRPr>
              <a:solidFill>
                <a:schemeClr val="accen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34"/>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500"/>
              <a:buFont typeface="Century Schoolbook"/>
              <a:buNone/>
            </a:pPr>
            <a:r>
              <a:rPr b="1" lang="en-US" sz="3500">
                <a:solidFill>
                  <a:srgbClr val="0C0C0C"/>
                </a:solidFill>
              </a:rPr>
              <a:t>Superdisintegrants  </a:t>
            </a:r>
            <a:endParaRPr b="1" sz="3500">
              <a:solidFill>
                <a:srgbClr val="0C0C0C"/>
              </a:solidFill>
            </a:endParaRPr>
          </a:p>
        </p:txBody>
      </p:sp>
      <p:sp>
        <p:nvSpPr>
          <p:cNvPr id="327" name="Google Shape;327;p34"/>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just">
              <a:spcBef>
                <a:spcPts val="0"/>
              </a:spcBef>
              <a:spcAft>
                <a:spcPts val="0"/>
              </a:spcAft>
              <a:buSzPts val="1680"/>
              <a:buChar char="🞆"/>
            </a:pPr>
            <a:r>
              <a:rPr lang="en-US"/>
              <a:t>Superdisintegrants are used in mouth-dissolving or orodispersible tablets for immediate drug release from the oral drug delivery systems. </a:t>
            </a:r>
            <a:endParaRPr/>
          </a:p>
          <a:p>
            <a:pPr indent="-167640" lvl="0" marL="274320" rtl="0" algn="just">
              <a:spcBef>
                <a:spcPts val="600"/>
              </a:spcBef>
              <a:spcAft>
                <a:spcPts val="0"/>
              </a:spcAft>
              <a:buSzPts val="1680"/>
              <a:buNone/>
            </a:pPr>
            <a:r>
              <a:t/>
            </a:r>
            <a:endParaRPr/>
          </a:p>
          <a:p>
            <a:pPr indent="-274320" lvl="0" marL="274320" rtl="0" algn="just">
              <a:spcBef>
                <a:spcPts val="600"/>
              </a:spcBef>
              <a:spcAft>
                <a:spcPts val="0"/>
              </a:spcAft>
              <a:buSzPts val="1680"/>
              <a:buChar char="🞆"/>
            </a:pPr>
            <a:r>
              <a:rPr lang="en-US"/>
              <a:t>They are hydrophilic substances that absorb water and swell, resulting in the leakage of the drug from the solid dosage form. </a:t>
            </a:r>
            <a:endParaRPr/>
          </a:p>
          <a:p>
            <a:pPr indent="-167640" lvl="0" marL="274320" rtl="0" algn="just">
              <a:spcBef>
                <a:spcPts val="600"/>
              </a:spcBef>
              <a:spcAft>
                <a:spcPts val="0"/>
              </a:spcAft>
              <a:buSzPts val="1680"/>
              <a:buNone/>
            </a:pPr>
            <a:r>
              <a:t/>
            </a:r>
            <a:endParaRPr/>
          </a:p>
          <a:p>
            <a:pPr indent="-274320" lvl="0" marL="274320" rtl="0" algn="just">
              <a:spcBef>
                <a:spcPts val="600"/>
              </a:spcBef>
              <a:spcAft>
                <a:spcPts val="0"/>
              </a:spcAft>
              <a:buSzPts val="1680"/>
              <a:buChar char="🞆"/>
            </a:pPr>
            <a:r>
              <a:rPr lang="en-US"/>
              <a:t>Some of the commonly used superdisintegrants are sodium starch glycolate (SSG), crosslinked polyvinyl N-pyrrolidone, and cross-linked carboxymethylcellulose sodium (CCS).</a:t>
            </a:r>
            <a:endParaRPr/>
          </a:p>
          <a:p>
            <a:pPr indent="-167640" lvl="0" marL="274320" rtl="0" algn="l">
              <a:spcBef>
                <a:spcPts val="600"/>
              </a:spcBef>
              <a:spcAft>
                <a:spcPts val="0"/>
              </a:spcAft>
              <a:buSzPts val="168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5"/>
          <p:cNvSpPr txBox="1"/>
          <p:nvPr>
            <p:ph idx="1" type="body"/>
          </p:nvPr>
        </p:nvSpPr>
        <p:spPr>
          <a:xfrm>
            <a:off x="533400" y="457200"/>
            <a:ext cx="7391400" cy="6016752"/>
          </a:xfrm>
          <a:prstGeom prst="rect">
            <a:avLst/>
          </a:prstGeom>
          <a:noFill/>
          <a:ln>
            <a:noFill/>
          </a:ln>
        </p:spPr>
        <p:txBody>
          <a:bodyPr anchorCtr="0" anchor="t" bIns="45700" lIns="91425" spcFirstLastPara="1" rIns="91425" wrap="square" tIns="45700">
            <a:normAutofit fontScale="92500" lnSpcReduction="20000"/>
          </a:bodyPr>
          <a:lstStyle/>
          <a:p>
            <a:pPr indent="-274320" lvl="0" marL="274320" rtl="0" algn="l">
              <a:spcBef>
                <a:spcPts val="0"/>
              </a:spcBef>
              <a:spcAft>
                <a:spcPts val="0"/>
              </a:spcAft>
              <a:buSzPct val="70000"/>
              <a:buChar char="🞆"/>
            </a:pPr>
            <a:r>
              <a:rPr lang="en-US">
                <a:solidFill>
                  <a:srgbClr val="C00000"/>
                </a:solidFill>
              </a:rPr>
              <a:t>CCS</a:t>
            </a:r>
            <a:r>
              <a:rPr lang="en-US"/>
              <a:t> is an anionic compound that shows </a:t>
            </a:r>
            <a:r>
              <a:rPr lang="en-US">
                <a:solidFill>
                  <a:schemeClr val="accent1"/>
                </a:solidFill>
              </a:rPr>
              <a:t>drug-excipient interaction</a:t>
            </a:r>
            <a:r>
              <a:rPr lang="en-US"/>
              <a:t> with cationic drugs like phenylpropanolamine . </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Dissolution studies performed with water as the dissolution medium have shown that CCS causes </a:t>
            </a:r>
            <a:r>
              <a:rPr lang="en-US">
                <a:solidFill>
                  <a:schemeClr val="accent1"/>
                </a:solidFill>
              </a:rPr>
              <a:t>a delay in the release of phenylpropanolamine.</a:t>
            </a:r>
            <a:endParaRPr/>
          </a:p>
          <a:p>
            <a:pPr indent="-175641" lvl="0" marL="274320" rtl="0" algn="l">
              <a:spcBef>
                <a:spcPts val="600"/>
              </a:spcBef>
              <a:spcAft>
                <a:spcPts val="0"/>
              </a:spcAft>
              <a:buSzPct val="70000"/>
              <a:buNone/>
            </a:pPr>
            <a:r>
              <a:t/>
            </a:r>
            <a:endParaRPr>
              <a:solidFill>
                <a:schemeClr val="accent1"/>
              </a:solidFill>
            </a:endParaRPr>
          </a:p>
          <a:p>
            <a:pPr indent="-274320" lvl="0" marL="274320" rtl="0" algn="l">
              <a:spcBef>
                <a:spcPts val="600"/>
              </a:spcBef>
              <a:spcAft>
                <a:spcPts val="0"/>
              </a:spcAft>
              <a:buSzPct val="70000"/>
              <a:buChar char="🞆"/>
            </a:pPr>
            <a:r>
              <a:rPr lang="en-US"/>
              <a:t> CCS also interacts with </a:t>
            </a:r>
            <a:r>
              <a:rPr lang="en-US">
                <a:solidFill>
                  <a:schemeClr val="accent1"/>
                </a:solidFill>
              </a:rPr>
              <a:t>alkaline excipients </a:t>
            </a:r>
            <a:r>
              <a:rPr lang="en-US"/>
              <a:t>such as calcium carbonate and magnesium oxide.</a:t>
            </a:r>
            <a:endParaRPr/>
          </a:p>
          <a:p>
            <a:pPr indent="-274320" lvl="0" marL="274320" rtl="0" algn="l">
              <a:spcBef>
                <a:spcPts val="600"/>
              </a:spcBef>
              <a:spcAft>
                <a:spcPts val="0"/>
              </a:spcAft>
              <a:buSzPct val="70000"/>
              <a:buNone/>
            </a:pPr>
            <a:r>
              <a:rPr lang="en-US"/>
              <a:t> </a:t>
            </a:r>
            <a:endParaRPr/>
          </a:p>
          <a:p>
            <a:pPr indent="-274320" lvl="0" marL="274320" rtl="0" algn="l">
              <a:spcBef>
                <a:spcPts val="600"/>
              </a:spcBef>
              <a:spcAft>
                <a:spcPts val="0"/>
              </a:spcAft>
              <a:buSzPct val="70000"/>
              <a:buChar char="🞆"/>
            </a:pPr>
            <a:r>
              <a:rPr lang="en-US"/>
              <a:t>Under </a:t>
            </a:r>
            <a:r>
              <a:rPr lang="en-US">
                <a:solidFill>
                  <a:schemeClr val="accent1"/>
                </a:solidFill>
              </a:rPr>
              <a:t>basic pH conditions</a:t>
            </a:r>
            <a:r>
              <a:rPr lang="en-US"/>
              <a:t>, the ester bonds in CCS are hydrolyzed resulting in the formation of a more water-soluble compound .</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 In the presence of moisture, </a:t>
            </a:r>
            <a:r>
              <a:rPr lang="en-US">
                <a:solidFill>
                  <a:schemeClr val="accent1"/>
                </a:solidFill>
              </a:rPr>
              <a:t>CCS causes layer formation</a:t>
            </a:r>
            <a:r>
              <a:rPr lang="en-US"/>
              <a:t> on the tablet, which ultimately </a:t>
            </a:r>
            <a:r>
              <a:rPr lang="en-US">
                <a:solidFill>
                  <a:schemeClr val="accent1"/>
                </a:solidFill>
              </a:rPr>
              <a:t>delays</a:t>
            </a:r>
            <a:r>
              <a:rPr lang="en-US"/>
              <a:t> the drug release.</a:t>
            </a:r>
            <a:endParaRPr/>
          </a:p>
          <a:p>
            <a:pPr indent="-175641" lvl="0" marL="274320" rtl="0" algn="l">
              <a:spcBef>
                <a:spcPts val="600"/>
              </a:spcBef>
              <a:spcAft>
                <a:spcPts val="0"/>
              </a:spcAft>
              <a:buSzPct val="700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36"/>
          <p:cNvSpPr txBox="1"/>
          <p:nvPr>
            <p:ph type="title"/>
          </p:nvPr>
        </p:nvSpPr>
        <p:spPr>
          <a:xfrm>
            <a:off x="228600" y="381000"/>
            <a:ext cx="7391400" cy="609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dk1"/>
              </a:buClr>
              <a:buSzPct val="100000"/>
              <a:buFont typeface="Times New Roman"/>
              <a:buNone/>
            </a:pPr>
            <a:r>
              <a:rPr b="1" lang="en-US" sz="4000">
                <a:solidFill>
                  <a:schemeClr val="dk1"/>
                </a:solidFill>
                <a:latin typeface="Times New Roman"/>
                <a:ea typeface="Times New Roman"/>
                <a:cs typeface="Times New Roman"/>
                <a:sym typeface="Times New Roman"/>
              </a:rPr>
              <a:t>Lubricants</a:t>
            </a:r>
            <a:endParaRPr b="1" sz="4000">
              <a:solidFill>
                <a:schemeClr val="dk1"/>
              </a:solidFill>
              <a:latin typeface="Times New Roman"/>
              <a:ea typeface="Times New Roman"/>
              <a:cs typeface="Times New Roman"/>
              <a:sym typeface="Times New Roman"/>
            </a:endParaRPr>
          </a:p>
        </p:txBody>
      </p:sp>
      <p:sp>
        <p:nvSpPr>
          <p:cNvPr id="338" name="Google Shape;338;p36"/>
          <p:cNvSpPr txBox="1"/>
          <p:nvPr>
            <p:ph idx="1" type="body"/>
          </p:nvPr>
        </p:nvSpPr>
        <p:spPr>
          <a:xfrm>
            <a:off x="381000" y="1143000"/>
            <a:ext cx="7543800" cy="53309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lang="en-US"/>
              <a:t>Use to:</a:t>
            </a:r>
            <a:endParaRPr/>
          </a:p>
          <a:p>
            <a:pPr indent="-457200" lvl="0" marL="457200" rtl="0" algn="l">
              <a:spcBef>
                <a:spcPts val="600"/>
              </a:spcBef>
              <a:spcAft>
                <a:spcPts val="0"/>
              </a:spcAft>
              <a:buSzPts val="1680"/>
              <a:buFont typeface="Century Schoolbook"/>
              <a:buAutoNum type="arabicPeriod"/>
            </a:pPr>
            <a:r>
              <a:rPr lang="en-US"/>
              <a:t> reduce friction at the interface between the surface of a tablet and the die wall </a:t>
            </a:r>
            <a:endParaRPr/>
          </a:p>
          <a:p>
            <a:pPr indent="-457200" lvl="0" marL="457200" rtl="0" algn="l">
              <a:spcBef>
                <a:spcPts val="600"/>
              </a:spcBef>
              <a:spcAft>
                <a:spcPts val="0"/>
              </a:spcAft>
              <a:buSzPts val="1680"/>
              <a:buFont typeface="Century Schoolbook"/>
              <a:buAutoNum type="arabicPeriod"/>
            </a:pPr>
            <a:r>
              <a:rPr lang="en-US"/>
              <a:t>prevent the sticking of tablets to the punch faces, </a:t>
            </a:r>
            <a:endParaRPr/>
          </a:p>
          <a:p>
            <a:pPr indent="-457200" lvl="0" marL="457200" rtl="0" algn="l">
              <a:spcBef>
                <a:spcPts val="600"/>
              </a:spcBef>
              <a:spcAft>
                <a:spcPts val="0"/>
              </a:spcAft>
              <a:buSzPts val="1680"/>
              <a:buFont typeface="Century Schoolbook"/>
              <a:buAutoNum type="arabicPeriod"/>
            </a:pPr>
            <a:r>
              <a:rPr lang="en-US"/>
              <a:t>facilitating easy ejection of tablets from the die cavity and thus, reducing the wear on the punches and dies of the tablet compression machine. </a:t>
            </a:r>
            <a:endParaRPr/>
          </a:p>
          <a:p>
            <a:pPr indent="-274320" lvl="0" marL="274320" rtl="0" algn="just">
              <a:spcBef>
                <a:spcPts val="600"/>
              </a:spcBef>
              <a:spcAft>
                <a:spcPts val="0"/>
              </a:spcAft>
              <a:buSzPts val="1680"/>
              <a:buChar char="🞆"/>
            </a:pPr>
            <a:r>
              <a:rPr lang="en-US"/>
              <a:t>Lubricants are also added as glidants when they are </a:t>
            </a:r>
            <a:r>
              <a:rPr lang="en-US">
                <a:solidFill>
                  <a:schemeClr val="accent1"/>
                </a:solidFill>
              </a:rPr>
              <a:t>used to increase the powder flow </a:t>
            </a:r>
            <a:r>
              <a:rPr lang="en-US"/>
              <a:t>by reducing the inter-particle friction.</a:t>
            </a:r>
            <a:endParaRPr/>
          </a:p>
          <a:p>
            <a:pPr indent="-167640" lvl="0" marL="274320" rtl="0" algn="l">
              <a:spcBef>
                <a:spcPts val="600"/>
              </a:spcBef>
              <a:spcAft>
                <a:spcPts val="0"/>
              </a:spcAft>
              <a:buSzPts val="168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7"/>
          <p:cNvSpPr txBox="1"/>
          <p:nvPr>
            <p:ph idx="1" type="body"/>
          </p:nvPr>
        </p:nvSpPr>
        <p:spPr>
          <a:xfrm>
            <a:off x="381000" y="381000"/>
            <a:ext cx="7543800" cy="6092952"/>
          </a:xfrm>
          <a:prstGeom prst="rect">
            <a:avLst/>
          </a:prstGeom>
          <a:noFill/>
          <a:ln>
            <a:noFill/>
          </a:ln>
        </p:spPr>
        <p:txBody>
          <a:bodyPr anchorCtr="0" anchor="t" bIns="45700" lIns="91425" spcFirstLastPara="1" rIns="91425" wrap="square" tIns="45700">
            <a:normAutofit fontScale="92500" lnSpcReduction="10000"/>
          </a:bodyPr>
          <a:lstStyle/>
          <a:p>
            <a:pPr indent="-274320" lvl="0" marL="274320" rtl="0" algn="l">
              <a:spcBef>
                <a:spcPts val="0"/>
              </a:spcBef>
              <a:spcAft>
                <a:spcPts val="0"/>
              </a:spcAft>
              <a:buSzPct val="70000"/>
              <a:buChar char="🞆"/>
            </a:pPr>
            <a:r>
              <a:rPr lang="en-US">
                <a:solidFill>
                  <a:schemeClr val="accent1"/>
                </a:solidFill>
              </a:rPr>
              <a:t>Metallic salts of fatty acids</a:t>
            </a:r>
            <a:r>
              <a:rPr lang="en-US"/>
              <a:t>, such as magnesium stearate, calcium stearate, and zinc stearate, </a:t>
            </a:r>
            <a:r>
              <a:rPr lang="en-US">
                <a:solidFill>
                  <a:schemeClr val="accent1"/>
                </a:solidFill>
              </a:rPr>
              <a:t>fatty acids </a:t>
            </a:r>
            <a:r>
              <a:rPr lang="en-US"/>
              <a:t>such as stearic acid, talc, glyceryl monostearate, and sorbitan monostearate are widely used lubricants in the pharmaceutical industry.</a:t>
            </a:r>
            <a:endParaRPr/>
          </a:p>
          <a:p>
            <a:pPr indent="-241427" lvl="0" marL="274320" rtl="0" algn="l">
              <a:spcBef>
                <a:spcPts val="600"/>
              </a:spcBef>
              <a:spcAft>
                <a:spcPts val="0"/>
              </a:spcAft>
              <a:buSzPct val="70000"/>
              <a:buNone/>
            </a:pPr>
            <a:r>
              <a:t/>
            </a:r>
            <a:endParaRPr sz="800"/>
          </a:p>
          <a:p>
            <a:pPr indent="-274320" lvl="0" marL="274320" rtl="0" algn="l">
              <a:spcBef>
                <a:spcPts val="600"/>
              </a:spcBef>
              <a:spcAft>
                <a:spcPts val="0"/>
              </a:spcAft>
              <a:buSzPct val="70000"/>
              <a:buChar char="🞆"/>
            </a:pPr>
            <a:r>
              <a:rPr lang="en-US">
                <a:solidFill>
                  <a:schemeClr val="accent1"/>
                </a:solidFill>
              </a:rPr>
              <a:t>Magnesium Stearate</a:t>
            </a:r>
            <a:r>
              <a:rPr lang="en-US"/>
              <a:t>: it is used with an optimum conc. range of </a:t>
            </a:r>
            <a:r>
              <a:rPr lang="en-US">
                <a:solidFill>
                  <a:schemeClr val="accent1"/>
                </a:solidFill>
              </a:rPr>
              <a:t>0.5-1.0%</a:t>
            </a:r>
            <a:r>
              <a:rPr lang="en-US"/>
              <a:t>(w/w) .</a:t>
            </a:r>
            <a:endParaRPr/>
          </a:p>
          <a:p>
            <a:pPr indent="-274320" lvl="0" marL="274320" rtl="0" algn="l">
              <a:spcBef>
                <a:spcPts val="600"/>
              </a:spcBef>
              <a:spcAft>
                <a:spcPts val="0"/>
              </a:spcAft>
              <a:buSzPct val="70000"/>
              <a:buChar char="🞆"/>
            </a:pPr>
            <a:r>
              <a:rPr lang="en-US"/>
              <a:t>It is </a:t>
            </a:r>
            <a:r>
              <a:rPr lang="en-US">
                <a:solidFill>
                  <a:schemeClr val="accent1"/>
                </a:solidFill>
              </a:rPr>
              <a:t>incompatible</a:t>
            </a:r>
            <a:r>
              <a:rPr lang="en-US"/>
              <a:t> with strong oxidizing agent, strong acids, alkalis and iron salt.</a:t>
            </a:r>
            <a:endParaRPr/>
          </a:p>
          <a:p>
            <a:pPr indent="-274320" lvl="0" marL="274320" rtl="0" algn="l">
              <a:spcBef>
                <a:spcPts val="600"/>
              </a:spcBef>
              <a:spcAft>
                <a:spcPts val="0"/>
              </a:spcAft>
              <a:buSzPct val="70000"/>
              <a:buChar char="🞆"/>
            </a:pPr>
            <a:r>
              <a:rPr lang="en-US"/>
              <a:t>The </a:t>
            </a:r>
            <a:r>
              <a:rPr lang="en-US">
                <a:solidFill>
                  <a:schemeClr val="accent1"/>
                </a:solidFill>
              </a:rPr>
              <a:t>chemical impurities </a:t>
            </a:r>
            <a:r>
              <a:rPr lang="en-US"/>
              <a:t>of Mg Stearate as MgO. These impurities varies between batch, causing </a:t>
            </a:r>
            <a:r>
              <a:rPr lang="en-US">
                <a:solidFill>
                  <a:schemeClr val="accent1"/>
                </a:solidFill>
              </a:rPr>
              <a:t>variation in the physical properties </a:t>
            </a:r>
            <a:r>
              <a:rPr lang="en-US"/>
              <a:t>of Mg Stearate. This may be responsible for the unpredictable difficulties in tablet compression.</a:t>
            </a:r>
            <a:endParaRPr/>
          </a:p>
          <a:p>
            <a:pPr indent="-274320" lvl="0" marL="274320" rtl="0" algn="l">
              <a:spcBef>
                <a:spcPts val="600"/>
              </a:spcBef>
              <a:spcAft>
                <a:spcPts val="0"/>
              </a:spcAft>
              <a:buSzPct val="70000"/>
              <a:buChar char="🞆"/>
            </a:pPr>
            <a:r>
              <a:rPr lang="en-US"/>
              <a:t>MgO reacts with ibuprofen at 40°C forming the magnesium salt of ibuprofen and thus significantly degrading ibuprofen.</a:t>
            </a:r>
            <a:endParaRPr/>
          </a:p>
          <a:p>
            <a:pPr indent="-175641" lvl="0" marL="274320" rtl="0" algn="l">
              <a:spcBef>
                <a:spcPts val="600"/>
              </a:spcBef>
              <a:spcAft>
                <a:spcPts val="0"/>
              </a:spcAft>
              <a:buSzPct val="70000"/>
              <a:buNone/>
            </a:pPr>
            <a:r>
              <a:t/>
            </a:r>
            <a:endParaRPr/>
          </a:p>
          <a:p>
            <a:pPr indent="-175641" lvl="0" marL="274320" rtl="0" algn="l">
              <a:spcBef>
                <a:spcPts val="600"/>
              </a:spcBef>
              <a:spcAft>
                <a:spcPts val="0"/>
              </a:spcAft>
              <a:buSzPct val="70000"/>
              <a:buNone/>
            </a:pPr>
            <a:r>
              <a:t/>
            </a:r>
            <a:endParaRPr/>
          </a:p>
          <a:p>
            <a:pPr indent="-175641" lvl="0" marL="274320" rtl="0" algn="l">
              <a:spcBef>
                <a:spcPts val="600"/>
              </a:spcBef>
              <a:spcAft>
                <a:spcPts val="0"/>
              </a:spcAft>
              <a:buSzPct val="700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38"/>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Times New Roman"/>
              <a:buNone/>
            </a:pPr>
            <a:r>
              <a:rPr b="1" lang="en-US" sz="3200">
                <a:solidFill>
                  <a:srgbClr val="0C0C0C"/>
                </a:solidFill>
                <a:latin typeface="Times New Roman"/>
                <a:ea typeface="Times New Roman"/>
                <a:cs typeface="Times New Roman"/>
                <a:sym typeface="Times New Roman"/>
              </a:rPr>
              <a:t>Glidants </a:t>
            </a:r>
            <a:endParaRPr/>
          </a:p>
        </p:txBody>
      </p:sp>
      <p:sp>
        <p:nvSpPr>
          <p:cNvPr id="349" name="Google Shape;349;p38"/>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t>Usage</a:t>
            </a:r>
            <a:r>
              <a:rPr lang="en-US"/>
              <a:t>:  to improve the flow characteristic of the powder by reducing interparticle friction and cohesion. They are added in the </a:t>
            </a:r>
            <a:r>
              <a:rPr lang="en-US" u="sng"/>
              <a:t>dry state, prior to compression</a:t>
            </a:r>
            <a:br>
              <a:rPr lang="en-US"/>
            </a:br>
            <a:r>
              <a:rPr lang="en-US"/>
              <a:t>- </a:t>
            </a:r>
            <a:r>
              <a:rPr b="1" lang="en-US"/>
              <a:t>They are used with lubricant because they do not have the ability to </a:t>
            </a:r>
            <a:r>
              <a:rPr b="1" lang="en-US">
                <a:solidFill>
                  <a:srgbClr val="000000"/>
                </a:solidFill>
                <a:latin typeface="Century"/>
                <a:ea typeface="Century"/>
                <a:cs typeface="Century"/>
                <a:sym typeface="Century"/>
              </a:rPr>
              <a:t>reduce</a:t>
            </a:r>
            <a:r>
              <a:rPr lang="en-US" sz="3200">
                <a:solidFill>
                  <a:srgbClr val="000000"/>
                </a:solidFill>
                <a:latin typeface="Calibri"/>
                <a:ea typeface="Calibri"/>
                <a:cs typeface="Calibri"/>
                <a:sym typeface="Calibri"/>
              </a:rPr>
              <a:t> </a:t>
            </a:r>
            <a:r>
              <a:rPr b="1" lang="en-US"/>
              <a:t>die wall friction.</a:t>
            </a:r>
            <a:endParaRPr/>
          </a:p>
          <a:p>
            <a:pPr indent="-167640" lvl="0" marL="274320" rtl="0" algn="l">
              <a:spcBef>
                <a:spcPts val="600"/>
              </a:spcBef>
              <a:spcAft>
                <a:spcPts val="0"/>
              </a:spcAft>
              <a:buSzPts val="1680"/>
              <a:buNone/>
            </a:pPr>
            <a:r>
              <a:t/>
            </a:r>
            <a:endParaRPr b="1"/>
          </a:p>
          <a:p>
            <a:pPr indent="-274320" lvl="0" marL="274320" rtl="0" algn="l">
              <a:spcBef>
                <a:spcPts val="600"/>
              </a:spcBef>
              <a:spcAft>
                <a:spcPts val="0"/>
              </a:spcAft>
              <a:buSzPts val="1680"/>
              <a:buChar char="🞆"/>
            </a:pPr>
            <a:r>
              <a:rPr b="1" lang="en-US"/>
              <a:t>Example</a:t>
            </a:r>
            <a:r>
              <a:rPr lang="en-US"/>
              <a:t>: Most commonly used glidents are </a:t>
            </a:r>
            <a:r>
              <a:rPr lang="en-US">
                <a:solidFill>
                  <a:srgbClr val="E65C01"/>
                </a:solidFill>
              </a:rPr>
              <a:t>colloidal silicon dioxide(CSD), asbestos-free starch , </a:t>
            </a:r>
            <a:r>
              <a:rPr lang="en-US">
                <a:solidFill>
                  <a:srgbClr val="E65C01"/>
                </a:solidFill>
                <a:latin typeface="Times New Roman"/>
                <a:ea typeface="Times New Roman"/>
                <a:cs typeface="Times New Roman"/>
                <a:sym typeface="Times New Roman"/>
              </a:rPr>
              <a:t>Fumed silica, talc, </a:t>
            </a:r>
            <a:r>
              <a:rPr lang="en-US">
                <a:latin typeface="Times New Roman"/>
                <a:ea typeface="Times New Roman"/>
                <a:cs typeface="Times New Roman"/>
                <a:sym typeface="Times New Roman"/>
              </a:rPr>
              <a:t>and</a:t>
            </a:r>
            <a:r>
              <a:rPr lang="en-US">
                <a:solidFill>
                  <a:srgbClr val="E65C01"/>
                </a:solidFill>
                <a:latin typeface="Times New Roman"/>
                <a:ea typeface="Times New Roman"/>
                <a:cs typeface="Times New Roman"/>
                <a:sym typeface="Times New Roman"/>
              </a:rPr>
              <a:t> magnesium carbonate.</a:t>
            </a:r>
            <a:endParaRPr>
              <a:solidFill>
                <a:srgbClr val="E65C01"/>
              </a:solidFill>
              <a:latin typeface="Times New Roman"/>
              <a:ea typeface="Times New Roman"/>
              <a:cs typeface="Times New Roman"/>
              <a:sym typeface="Times New Roman"/>
            </a:endParaRPr>
          </a:p>
          <a:p>
            <a:pPr indent="-167640" lvl="0" marL="274320" rtl="0" algn="l">
              <a:spcBef>
                <a:spcPts val="600"/>
              </a:spcBef>
              <a:spcAft>
                <a:spcPts val="0"/>
              </a:spcAft>
              <a:buSzPts val="1680"/>
              <a:buNone/>
            </a:pPr>
            <a:r>
              <a:t/>
            </a:r>
            <a:endParaRPr>
              <a:solidFill>
                <a:srgbClr val="E65C0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39"/>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355" name="Google Shape;355;p39"/>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solidFill>
                  <a:srgbClr val="E65C01"/>
                </a:solidFill>
              </a:rPr>
              <a:t>Colloidal silicon dioxide(CSD): </a:t>
            </a:r>
            <a:endParaRPr/>
          </a:p>
          <a:p>
            <a:pPr indent="-167640" lvl="0" marL="274320" rtl="0" algn="l">
              <a:spcBef>
                <a:spcPts val="600"/>
              </a:spcBef>
              <a:spcAft>
                <a:spcPts val="0"/>
              </a:spcAft>
              <a:buSzPts val="1680"/>
              <a:buNone/>
            </a:pPr>
            <a:r>
              <a:t/>
            </a:r>
            <a:endParaRPr b="1">
              <a:solidFill>
                <a:srgbClr val="E65C01"/>
              </a:solidFill>
            </a:endParaRPr>
          </a:p>
          <a:p>
            <a:pPr indent="-167640" lvl="0" marL="274320" rtl="0" algn="l">
              <a:spcBef>
                <a:spcPts val="600"/>
              </a:spcBef>
              <a:spcAft>
                <a:spcPts val="0"/>
              </a:spcAft>
              <a:buSzPts val="1680"/>
              <a:buNone/>
            </a:pPr>
            <a:r>
              <a:t/>
            </a:r>
            <a:endParaRPr b="1">
              <a:solidFill>
                <a:srgbClr val="E65C01"/>
              </a:solidFill>
            </a:endParaRPr>
          </a:p>
          <a:p>
            <a:pPr indent="-274320" lvl="0" marL="274320" rtl="0" algn="l">
              <a:spcBef>
                <a:spcPts val="600"/>
              </a:spcBef>
              <a:spcAft>
                <a:spcPts val="0"/>
              </a:spcAft>
              <a:buSzPts val="1680"/>
              <a:buNone/>
            </a:pPr>
            <a:r>
              <a:rPr lang="en-US"/>
              <a:t>          Hydrophilic CSD it is an excellent glident for solid dosage form, and </a:t>
            </a:r>
            <a:r>
              <a:rPr b="1" lang="en-US" u="sng"/>
              <a:t>excellent moisture scavenger </a:t>
            </a:r>
            <a:r>
              <a:rPr lang="en-US"/>
              <a:t>that </a:t>
            </a:r>
            <a:r>
              <a:rPr b="1" lang="en-US" u="sng"/>
              <a:t>improve storage stability </a:t>
            </a:r>
            <a:r>
              <a:rPr lang="en-US"/>
              <a:t>of tablets.</a:t>
            </a:r>
            <a:endParaRPr/>
          </a:p>
          <a:p>
            <a:pPr indent="-27432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rPr lang="en-US"/>
              <a:t>          Hydrophobic CSD does not absorb moisture and provide </a:t>
            </a:r>
            <a:r>
              <a:rPr b="1" lang="en-US" u="sng"/>
              <a:t>excellent flow and stability performance   </a:t>
            </a:r>
            <a:endParaRPr b="1" u="sng"/>
          </a:p>
        </p:txBody>
      </p:sp>
      <p:sp>
        <p:nvSpPr>
          <p:cNvPr id="356" name="Google Shape;356;p39"/>
          <p:cNvSpPr/>
          <p:nvPr/>
        </p:nvSpPr>
        <p:spPr>
          <a:xfrm>
            <a:off x="685800" y="3124200"/>
            <a:ext cx="609600" cy="152400"/>
          </a:xfrm>
          <a:prstGeom prst="right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357" name="Google Shape;357;p39"/>
          <p:cNvSpPr/>
          <p:nvPr/>
        </p:nvSpPr>
        <p:spPr>
          <a:xfrm>
            <a:off x="685800" y="5105400"/>
            <a:ext cx="609600" cy="152400"/>
          </a:xfrm>
          <a:prstGeom prst="right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5"/>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153" name="Google Shape;153;p15"/>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0" lvl="0" marL="82550" rtl="0" algn="just">
              <a:spcBef>
                <a:spcPts val="0"/>
              </a:spcBef>
              <a:spcAft>
                <a:spcPts val="0"/>
              </a:spcAft>
              <a:buSzPts val="1680"/>
              <a:buNone/>
            </a:pPr>
            <a:r>
              <a:rPr b="1" i="1" lang="en-US">
                <a:latin typeface="Times New Roman"/>
                <a:ea typeface="Times New Roman"/>
                <a:cs typeface="Times New Roman"/>
                <a:sym typeface="Times New Roman"/>
              </a:rPr>
              <a:t>They are deﬁned by IPEC America and IPEC Europe :</a:t>
            </a:r>
            <a:endParaRPr/>
          </a:p>
          <a:p>
            <a:pPr indent="0" lvl="0" marL="82550" rtl="0" algn="just">
              <a:spcBef>
                <a:spcPts val="600"/>
              </a:spcBef>
              <a:spcAft>
                <a:spcPts val="0"/>
              </a:spcAft>
              <a:buSzPts val="1680"/>
              <a:buNone/>
            </a:pPr>
            <a:r>
              <a:rPr b="1" i="1" lang="en-US">
                <a:latin typeface="Times New Roman"/>
                <a:ea typeface="Times New Roman"/>
                <a:cs typeface="Times New Roman"/>
                <a:sym typeface="Times New Roman"/>
              </a:rPr>
              <a:t>     </a:t>
            </a:r>
            <a:endParaRPr/>
          </a:p>
          <a:p>
            <a:pPr indent="0" lvl="0" marL="82550" rtl="0" algn="just">
              <a:spcBef>
                <a:spcPts val="600"/>
              </a:spcBef>
              <a:spcAft>
                <a:spcPts val="0"/>
              </a:spcAft>
              <a:buSzPts val="1680"/>
              <a:buNone/>
            </a:pPr>
            <a:r>
              <a:rPr b="1" i="1" lang="en-US">
                <a:latin typeface="Times New Roman"/>
                <a:ea typeface="Times New Roman"/>
                <a:cs typeface="Times New Roman"/>
                <a:sym typeface="Times New Roman"/>
              </a:rPr>
              <a:t>       “These are the substance(s)other than the API in ﬁnished dosage form , which have been appropriately evaluated for safety and are included in a drug delivery system to either aid the processing or to aid manufacture, protect, support, enhance stability, bioavailability or patient acceptability, assist in product identiﬁcation,or enhance any other attributes of the overall safety and effectiveness of the drug delivery system during storage or use“ . </a:t>
            </a:r>
            <a:endParaRPr/>
          </a:p>
          <a:p>
            <a:pPr indent="-167640" lvl="0" marL="274320" rtl="0" algn="l">
              <a:spcBef>
                <a:spcPts val="600"/>
              </a:spcBef>
              <a:spcAft>
                <a:spcPts val="0"/>
              </a:spcAft>
              <a:buSzPts val="168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6"/>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000"/>
              <a:buFont typeface="Century Schoolbook"/>
              <a:buNone/>
            </a:pPr>
            <a:r>
              <a:rPr lang="en-US">
                <a:solidFill>
                  <a:srgbClr val="0C0C0C"/>
                </a:solidFill>
              </a:rPr>
              <a:t>Excipients are classified by IPEC .</a:t>
            </a:r>
            <a:br>
              <a:rPr b="1" lang="en-US">
                <a:solidFill>
                  <a:srgbClr val="0C0C0C"/>
                </a:solidFill>
              </a:rPr>
            </a:br>
            <a:endParaRPr>
              <a:solidFill>
                <a:srgbClr val="0C0C0C"/>
              </a:solidFill>
            </a:endParaRPr>
          </a:p>
        </p:txBody>
      </p:sp>
      <p:sp>
        <p:nvSpPr>
          <p:cNvPr id="159" name="Google Shape;159;p16"/>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None/>
            </a:pPr>
            <a:r>
              <a:t/>
            </a:r>
            <a:endParaRPr b="1">
              <a:solidFill>
                <a:srgbClr val="3F3F3F"/>
              </a:solidFill>
            </a:endParaRPr>
          </a:p>
        </p:txBody>
      </p:sp>
      <p:sp>
        <p:nvSpPr>
          <p:cNvPr id="160" name="Google Shape;160;p16"/>
          <p:cNvSpPr/>
          <p:nvPr/>
        </p:nvSpPr>
        <p:spPr>
          <a:xfrm>
            <a:off x="381000" y="2286000"/>
            <a:ext cx="2514600" cy="2133600"/>
          </a:xfrm>
          <a:prstGeom prst="ellipse">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Century Schoolbook"/>
                <a:ea typeface="Century Schoolbook"/>
                <a:cs typeface="Century Schoolbook"/>
                <a:sym typeface="Century Schoolbook"/>
              </a:rPr>
              <a:t>New chemical excipients</a:t>
            </a:r>
            <a:endParaRPr b="0" i="0" sz="1800" u="none" cap="none" strike="noStrike">
              <a:solidFill>
                <a:schemeClr val="lt1"/>
              </a:solidFill>
              <a:latin typeface="Century Schoolbook"/>
              <a:ea typeface="Century Schoolbook"/>
              <a:cs typeface="Century Schoolbook"/>
              <a:sym typeface="Century Schoolbook"/>
            </a:endParaRPr>
          </a:p>
        </p:txBody>
      </p:sp>
      <p:sp>
        <p:nvSpPr>
          <p:cNvPr id="161" name="Google Shape;161;p16"/>
          <p:cNvSpPr/>
          <p:nvPr/>
        </p:nvSpPr>
        <p:spPr>
          <a:xfrm>
            <a:off x="4267200" y="4267200"/>
            <a:ext cx="2667000" cy="2286000"/>
          </a:xfrm>
          <a:prstGeom prst="ellipse">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514350" lvl="0" marL="514350" marR="0" rtl="0" algn="l">
              <a:spcBef>
                <a:spcPts val="0"/>
              </a:spcBef>
              <a:spcAft>
                <a:spcPts val="0"/>
              </a:spcAft>
              <a:buNone/>
            </a:pPr>
            <a:r>
              <a:rPr b="0" i="0" lang="en-US" sz="1600" u="none" cap="none" strike="noStrike">
                <a:solidFill>
                  <a:schemeClr val="lt1"/>
                </a:solidFill>
                <a:latin typeface="Century Schoolbook"/>
                <a:ea typeface="Century Schoolbook"/>
                <a:cs typeface="Century Schoolbook"/>
                <a:sym typeface="Century Schoolbook"/>
              </a:rPr>
              <a:t>Existing chemical</a:t>
            </a:r>
            <a:endParaRPr/>
          </a:p>
          <a:p>
            <a:pPr indent="-514350" lvl="0" marL="514350" marR="0" rtl="0" algn="l">
              <a:spcBef>
                <a:spcPts val="0"/>
              </a:spcBef>
              <a:spcAft>
                <a:spcPts val="0"/>
              </a:spcAft>
              <a:buNone/>
            </a:pPr>
            <a:r>
              <a:rPr b="0" i="0" lang="en-US" sz="1600" u="none" cap="none" strike="noStrike">
                <a:solidFill>
                  <a:schemeClr val="lt1"/>
                </a:solidFill>
                <a:latin typeface="Century Schoolbook"/>
                <a:ea typeface="Century Schoolbook"/>
                <a:cs typeface="Century Schoolbook"/>
                <a:sym typeface="Century Schoolbook"/>
              </a:rPr>
              <a:t>(first use in human) </a:t>
            </a:r>
            <a:endParaRPr/>
          </a:p>
        </p:txBody>
      </p:sp>
      <p:sp>
        <p:nvSpPr>
          <p:cNvPr id="162" name="Google Shape;162;p16"/>
          <p:cNvSpPr/>
          <p:nvPr/>
        </p:nvSpPr>
        <p:spPr>
          <a:xfrm>
            <a:off x="5638800" y="2286000"/>
            <a:ext cx="2514600" cy="2133600"/>
          </a:xfrm>
          <a:prstGeom prst="ellipse">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Century Schoolbook"/>
                <a:ea typeface="Century Schoolbook"/>
                <a:cs typeface="Century Schoolbook"/>
                <a:sym typeface="Century Schoolbook"/>
              </a:rPr>
              <a:t>New modifications or combinations</a:t>
            </a:r>
            <a:endParaRPr b="0" i="0" sz="1800" u="none" cap="none" strike="noStrike">
              <a:solidFill>
                <a:schemeClr val="lt1"/>
              </a:solidFill>
              <a:latin typeface="Century Schoolbook"/>
              <a:ea typeface="Century Schoolbook"/>
              <a:cs typeface="Century Schoolbook"/>
              <a:sym typeface="Century Schoolbook"/>
            </a:endParaRPr>
          </a:p>
        </p:txBody>
      </p:sp>
      <p:sp>
        <p:nvSpPr>
          <p:cNvPr id="163" name="Google Shape;163;p16"/>
          <p:cNvSpPr/>
          <p:nvPr/>
        </p:nvSpPr>
        <p:spPr>
          <a:xfrm>
            <a:off x="1524000" y="4343400"/>
            <a:ext cx="2667000" cy="2286000"/>
          </a:xfrm>
          <a:prstGeom prst="ellipse">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514350" lvl="0" marL="514350" marR="0" rtl="0" algn="l">
              <a:spcBef>
                <a:spcPts val="0"/>
              </a:spcBef>
              <a:spcAft>
                <a:spcPts val="0"/>
              </a:spcAft>
              <a:buNone/>
            </a:pPr>
            <a:r>
              <a:rPr b="0" i="0" lang="en-US" sz="1600" u="none" cap="none" strike="noStrike">
                <a:solidFill>
                  <a:schemeClr val="lt1"/>
                </a:solidFill>
                <a:latin typeface="Century Schoolbook"/>
                <a:ea typeface="Century Schoolbook"/>
                <a:cs typeface="Century Schoolbook"/>
                <a:sym typeface="Century Schoolbook"/>
              </a:rPr>
              <a:t>Existing chemical</a:t>
            </a:r>
            <a:endParaRPr/>
          </a:p>
        </p:txBody>
      </p:sp>
      <p:sp>
        <p:nvSpPr>
          <p:cNvPr id="164" name="Google Shape;164;p16"/>
          <p:cNvSpPr/>
          <p:nvPr/>
        </p:nvSpPr>
        <p:spPr>
          <a:xfrm>
            <a:off x="3352800" y="2667000"/>
            <a:ext cx="1905000" cy="1371600"/>
          </a:xfrm>
          <a:prstGeom prst="rect">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chemeClr val="dk1"/>
                </a:solidFill>
                <a:latin typeface="Century Schoolbook"/>
                <a:ea typeface="Century Schoolbook"/>
                <a:cs typeface="Century Schoolbook"/>
                <a:sym typeface="Century Schoolbook"/>
              </a:rPr>
              <a:t>based on saftey </a:t>
            </a:r>
            <a:endParaRPr b="0" i="0" sz="280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7"/>
          <p:cNvSpPr txBox="1"/>
          <p:nvPr>
            <p:ph type="title"/>
          </p:nvPr>
        </p:nvSpPr>
        <p:spPr>
          <a:xfrm>
            <a:off x="533400" y="1219200"/>
            <a:ext cx="7467600" cy="11430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dk1"/>
              </a:buClr>
              <a:buSzPct val="100000"/>
              <a:buFont typeface="Century Schoolbook"/>
              <a:buNone/>
            </a:pPr>
            <a:r>
              <a:rPr lang="en-US">
                <a:solidFill>
                  <a:schemeClr val="dk1"/>
                </a:solidFill>
              </a:rPr>
              <a:t>Excipients classification </a:t>
            </a:r>
            <a:r>
              <a:rPr b="1" lang="en-US">
                <a:solidFill>
                  <a:schemeClr val="dk1"/>
                </a:solidFill>
              </a:rPr>
              <a:t>based on their origin :</a:t>
            </a:r>
            <a:br>
              <a:rPr lang="en-US"/>
            </a:br>
            <a:endParaRPr/>
          </a:p>
        </p:txBody>
      </p:sp>
      <p:sp>
        <p:nvSpPr>
          <p:cNvPr id="170" name="Google Shape;170;p17"/>
          <p:cNvSpPr txBox="1"/>
          <p:nvPr>
            <p:ph idx="1" type="body"/>
          </p:nvPr>
        </p:nvSpPr>
        <p:spPr>
          <a:xfrm>
            <a:off x="533400" y="2514600"/>
            <a:ext cx="7467600" cy="27432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t>Animal source </a:t>
            </a:r>
            <a:r>
              <a:rPr lang="en-US"/>
              <a:t>: - </a:t>
            </a:r>
            <a:r>
              <a:rPr lang="en-US">
                <a:solidFill>
                  <a:srgbClr val="993D00"/>
                </a:solidFill>
              </a:rPr>
              <a:t>Lactose, Gelatin</a:t>
            </a:r>
            <a:endParaRPr/>
          </a:p>
          <a:p>
            <a:pPr indent="-274320" lvl="0" marL="274320" rtl="0" algn="l">
              <a:spcBef>
                <a:spcPts val="600"/>
              </a:spcBef>
              <a:spcAft>
                <a:spcPts val="0"/>
              </a:spcAft>
              <a:buSzPts val="1680"/>
              <a:buChar char="🞆"/>
            </a:pPr>
            <a:r>
              <a:rPr b="1" lang="en-US"/>
              <a:t>Vegetable source</a:t>
            </a:r>
            <a:r>
              <a:rPr lang="en-US"/>
              <a:t>: </a:t>
            </a:r>
            <a:r>
              <a:rPr lang="en-US">
                <a:solidFill>
                  <a:srgbClr val="993D00"/>
                </a:solidFill>
              </a:rPr>
              <a:t>- Starch, Peppermint</a:t>
            </a:r>
            <a:r>
              <a:rPr lang="en-US"/>
              <a:t>.</a:t>
            </a:r>
            <a:endParaRPr/>
          </a:p>
          <a:p>
            <a:pPr indent="-274320" lvl="0" marL="274320" rtl="0" algn="l">
              <a:spcBef>
                <a:spcPts val="600"/>
              </a:spcBef>
              <a:spcAft>
                <a:spcPts val="0"/>
              </a:spcAft>
              <a:buSzPts val="1680"/>
              <a:buChar char="🞆"/>
            </a:pPr>
            <a:r>
              <a:rPr lang="en-US"/>
              <a:t> </a:t>
            </a:r>
            <a:r>
              <a:rPr b="1" lang="en-US"/>
              <a:t>Mineral source</a:t>
            </a:r>
            <a:r>
              <a:rPr lang="en-US"/>
              <a:t>: </a:t>
            </a:r>
            <a:r>
              <a:rPr lang="en-US">
                <a:solidFill>
                  <a:srgbClr val="993D00"/>
                </a:solidFill>
              </a:rPr>
              <a:t>- Calcium phosphate, Silica</a:t>
            </a:r>
            <a:r>
              <a:rPr lang="en-US"/>
              <a:t>, </a:t>
            </a:r>
            <a:endParaRPr/>
          </a:p>
          <a:p>
            <a:pPr indent="-274320" lvl="0" marL="274320" rtl="0" algn="l">
              <a:spcBef>
                <a:spcPts val="600"/>
              </a:spcBef>
              <a:spcAft>
                <a:spcPts val="0"/>
              </a:spcAft>
              <a:buSzPts val="1680"/>
              <a:buChar char="🞆"/>
            </a:pPr>
            <a:r>
              <a:rPr b="1" lang="en-US"/>
              <a:t>Synthetic</a:t>
            </a:r>
            <a:r>
              <a:rPr lang="en-US"/>
              <a:t>: - </a:t>
            </a:r>
            <a:r>
              <a:rPr lang="en-US">
                <a:solidFill>
                  <a:srgbClr val="993D00"/>
                </a:solidFill>
              </a:rPr>
              <a:t>Polyethylene</a:t>
            </a:r>
            <a:endParaRPr>
              <a:solidFill>
                <a:srgbClr val="993D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8"/>
          <p:cNvSpPr txBox="1"/>
          <p:nvPr>
            <p:ph type="title"/>
          </p:nvPr>
        </p:nvSpPr>
        <p:spPr>
          <a:xfrm>
            <a:off x="231140" y="894330"/>
            <a:ext cx="4910455" cy="998350"/>
          </a:xfrm>
          <a:prstGeom prst="rect">
            <a:avLst/>
          </a:prstGeom>
          <a:noFill/>
          <a:ln>
            <a:noFill/>
          </a:ln>
        </p:spPr>
        <p:txBody>
          <a:bodyPr anchorCtr="0" anchor="b" bIns="0" lIns="0" spcFirstLastPara="1" rIns="0" wrap="square" tIns="13325">
            <a:spAutoFit/>
          </a:bodyPr>
          <a:lstStyle/>
          <a:p>
            <a:pPr indent="0" lvl="0" marL="12700" rtl="0" algn="l">
              <a:lnSpc>
                <a:spcPct val="100000"/>
              </a:lnSpc>
              <a:spcBef>
                <a:spcPts val="0"/>
              </a:spcBef>
              <a:spcAft>
                <a:spcPts val="0"/>
              </a:spcAft>
              <a:buClr>
                <a:srgbClr val="0C0C0C"/>
              </a:buClr>
              <a:buSzPts val="3200"/>
              <a:buFont typeface="Times New Roman"/>
              <a:buNone/>
            </a:pPr>
            <a:r>
              <a:rPr b="1" lang="en-US" sz="3200">
                <a:solidFill>
                  <a:srgbClr val="0C0C0C"/>
                </a:solidFill>
                <a:latin typeface="Times New Roman"/>
                <a:ea typeface="Times New Roman"/>
                <a:cs typeface="Times New Roman"/>
                <a:sym typeface="Times New Roman"/>
              </a:rPr>
              <a:t>Ideal properties of Excipients:</a:t>
            </a:r>
            <a:endParaRPr b="1" sz="3200">
              <a:solidFill>
                <a:srgbClr val="0C0C0C"/>
              </a:solidFill>
              <a:latin typeface="Times New Roman"/>
              <a:ea typeface="Times New Roman"/>
              <a:cs typeface="Times New Roman"/>
              <a:sym typeface="Times New Roman"/>
            </a:endParaRPr>
          </a:p>
        </p:txBody>
      </p:sp>
      <p:sp>
        <p:nvSpPr>
          <p:cNvPr id="176" name="Google Shape;176;p18"/>
          <p:cNvSpPr txBox="1"/>
          <p:nvPr/>
        </p:nvSpPr>
        <p:spPr>
          <a:xfrm>
            <a:off x="3124200" y="3657600"/>
            <a:ext cx="2971800" cy="692496"/>
          </a:xfrm>
          <a:prstGeom prst="rect">
            <a:avLst/>
          </a:prstGeom>
          <a:solidFill>
            <a:srgbClr val="4F81BC"/>
          </a:solidFill>
          <a:ln cap="flat" cmpd="sng" w="25400">
            <a:solidFill>
              <a:srgbClr val="385D89"/>
            </a:solidFill>
            <a:prstDash val="solid"/>
            <a:round/>
            <a:headEnd len="sm" w="sm" type="none"/>
            <a:tailEnd len="sm" w="sm" type="none"/>
          </a:ln>
        </p:spPr>
        <p:txBody>
          <a:bodyPr anchorCtr="0" anchor="t" bIns="0" lIns="0" spcFirstLastPara="1" rIns="0" wrap="square" tIns="259075">
            <a:spAutoFit/>
          </a:bodyPr>
          <a:lstStyle/>
          <a:p>
            <a:pPr indent="0" lvl="0" marL="767715" marR="0" rtl="0" algn="l">
              <a:lnSpc>
                <a:spcPct val="100000"/>
              </a:lnSpc>
              <a:spcBef>
                <a:spcPts val="0"/>
              </a:spcBef>
              <a:spcAft>
                <a:spcPts val="0"/>
              </a:spcAft>
              <a:buNone/>
            </a:pPr>
            <a:r>
              <a:rPr b="0" i="0" lang="en-US" sz="2800" u="none" cap="none" strike="noStrike">
                <a:solidFill>
                  <a:srgbClr val="FFFFFF"/>
                </a:solidFill>
                <a:latin typeface="Times New Roman"/>
                <a:ea typeface="Times New Roman"/>
                <a:cs typeface="Times New Roman"/>
                <a:sym typeface="Times New Roman"/>
              </a:rPr>
              <a:t>Excipients</a:t>
            </a:r>
            <a:endParaRPr b="0" i="0" sz="2800" u="none" cap="none" strike="noStrike">
              <a:solidFill>
                <a:schemeClr val="dk1"/>
              </a:solidFill>
              <a:latin typeface="Times New Roman"/>
              <a:ea typeface="Times New Roman"/>
              <a:cs typeface="Times New Roman"/>
              <a:sym typeface="Times New Roman"/>
            </a:endParaRPr>
          </a:p>
        </p:txBody>
      </p:sp>
      <p:sp>
        <p:nvSpPr>
          <p:cNvPr id="177" name="Google Shape;177;p18"/>
          <p:cNvSpPr/>
          <p:nvPr/>
        </p:nvSpPr>
        <p:spPr>
          <a:xfrm>
            <a:off x="228600" y="3124200"/>
            <a:ext cx="2743200" cy="1524000"/>
          </a:xfrm>
          <a:custGeom>
            <a:rect b="b" l="l" r="r" t="t"/>
            <a:pathLst>
              <a:path extrusionOk="0" h="1524000" w="2743200">
                <a:moveTo>
                  <a:pt x="1981200" y="0"/>
                </a:moveTo>
                <a:lnTo>
                  <a:pt x="1981200" y="380999"/>
                </a:lnTo>
                <a:lnTo>
                  <a:pt x="0" y="380999"/>
                </a:lnTo>
                <a:lnTo>
                  <a:pt x="0" y="1142999"/>
                </a:lnTo>
                <a:lnTo>
                  <a:pt x="1981200" y="1142999"/>
                </a:lnTo>
                <a:lnTo>
                  <a:pt x="1981200" y="1523999"/>
                </a:lnTo>
                <a:lnTo>
                  <a:pt x="2743200" y="761999"/>
                </a:lnTo>
                <a:lnTo>
                  <a:pt x="1981200" y="0"/>
                </a:lnTo>
                <a:close/>
              </a:path>
            </a:pathLst>
          </a:custGeom>
          <a:solidFill>
            <a:srgbClr val="4F81B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78" name="Google Shape;178;p18"/>
          <p:cNvSpPr/>
          <p:nvPr/>
        </p:nvSpPr>
        <p:spPr>
          <a:xfrm>
            <a:off x="228600" y="3124200"/>
            <a:ext cx="2743200" cy="1524000"/>
          </a:xfrm>
          <a:custGeom>
            <a:rect b="b" l="l" r="r" t="t"/>
            <a:pathLst>
              <a:path extrusionOk="0" h="1524000" w="2743200">
                <a:moveTo>
                  <a:pt x="0" y="380999"/>
                </a:moveTo>
                <a:lnTo>
                  <a:pt x="1981200" y="380999"/>
                </a:lnTo>
                <a:lnTo>
                  <a:pt x="1981200" y="0"/>
                </a:lnTo>
                <a:lnTo>
                  <a:pt x="2743200" y="761999"/>
                </a:lnTo>
                <a:lnTo>
                  <a:pt x="1981200" y="1523999"/>
                </a:lnTo>
                <a:lnTo>
                  <a:pt x="1981200" y="1142999"/>
                </a:lnTo>
                <a:lnTo>
                  <a:pt x="0" y="1142999"/>
                </a:lnTo>
                <a:lnTo>
                  <a:pt x="0" y="380999"/>
                </a:lnTo>
                <a:close/>
              </a:path>
            </a:pathLst>
          </a:custGeom>
          <a:noFill/>
          <a:ln cap="flat" cmpd="sng" w="25400">
            <a:solidFill>
              <a:srgbClr val="385D8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79" name="Google Shape;179;p18"/>
          <p:cNvSpPr txBox="1"/>
          <p:nvPr/>
        </p:nvSpPr>
        <p:spPr>
          <a:xfrm>
            <a:off x="381000" y="3581400"/>
            <a:ext cx="1818005" cy="566822"/>
          </a:xfrm>
          <a:prstGeom prst="rect">
            <a:avLst/>
          </a:prstGeom>
          <a:noFill/>
          <a:ln>
            <a:noFill/>
          </a:ln>
        </p:spPr>
        <p:txBody>
          <a:bodyPr anchorCtr="0" anchor="t" bIns="0" lIns="0" spcFirstLastPara="1" rIns="0" wrap="square" tIns="12700">
            <a:spAutoFit/>
          </a:bodyPr>
          <a:lstStyle/>
          <a:p>
            <a:pPr indent="0" lvl="0" marL="0" marR="0" rtl="0" algn="ctr">
              <a:lnSpc>
                <a:spcPct val="100000"/>
              </a:lnSpc>
              <a:spcBef>
                <a:spcPts val="0"/>
              </a:spcBef>
              <a:spcAft>
                <a:spcPts val="0"/>
              </a:spcAft>
              <a:buNone/>
            </a:pPr>
            <a:r>
              <a:rPr lang="en-US" sz="1800">
                <a:solidFill>
                  <a:srgbClr val="FFFFFF"/>
                </a:solidFill>
                <a:latin typeface="Calibri"/>
                <a:ea typeface="Calibri"/>
                <a:cs typeface="Calibri"/>
                <a:sym typeface="Calibri"/>
              </a:rPr>
              <a:t>No interaction with</a:t>
            </a:r>
            <a:endParaRPr sz="1800">
              <a:solidFill>
                <a:schemeClr val="dk1"/>
              </a:solidFill>
              <a:latin typeface="Calibri"/>
              <a:ea typeface="Calibri"/>
              <a:cs typeface="Calibri"/>
              <a:sym typeface="Calibri"/>
            </a:endParaRPr>
          </a:p>
          <a:p>
            <a:pPr indent="0" lvl="0" marL="1270" marR="0" rtl="0" algn="ctr">
              <a:lnSpc>
                <a:spcPct val="100000"/>
              </a:lnSpc>
              <a:spcBef>
                <a:spcPts val="0"/>
              </a:spcBef>
              <a:spcAft>
                <a:spcPts val="0"/>
              </a:spcAft>
              <a:buNone/>
            </a:pPr>
            <a:r>
              <a:rPr lang="en-US" sz="1800">
                <a:solidFill>
                  <a:srgbClr val="FFFFFF"/>
                </a:solidFill>
                <a:latin typeface="Calibri"/>
                <a:ea typeface="Calibri"/>
                <a:cs typeface="Calibri"/>
                <a:sym typeface="Calibri"/>
              </a:rPr>
              <a:t>drug.</a:t>
            </a:r>
            <a:endParaRPr sz="1800">
              <a:solidFill>
                <a:schemeClr val="dk1"/>
              </a:solidFill>
              <a:latin typeface="Calibri"/>
              <a:ea typeface="Calibri"/>
              <a:cs typeface="Calibri"/>
              <a:sym typeface="Calibri"/>
            </a:endParaRPr>
          </a:p>
        </p:txBody>
      </p:sp>
      <p:sp>
        <p:nvSpPr>
          <p:cNvPr id="180" name="Google Shape;180;p18"/>
          <p:cNvSpPr/>
          <p:nvPr/>
        </p:nvSpPr>
        <p:spPr>
          <a:xfrm>
            <a:off x="6248400" y="3048000"/>
            <a:ext cx="2514600" cy="1494790"/>
          </a:xfrm>
          <a:custGeom>
            <a:rect b="b" l="l" r="r" t="t"/>
            <a:pathLst>
              <a:path extrusionOk="0" h="1494789" w="2514600">
                <a:moveTo>
                  <a:pt x="747395" y="0"/>
                </a:moveTo>
                <a:lnTo>
                  <a:pt x="0" y="747267"/>
                </a:lnTo>
                <a:lnTo>
                  <a:pt x="747395" y="1494662"/>
                </a:lnTo>
                <a:lnTo>
                  <a:pt x="747395" y="1121028"/>
                </a:lnTo>
                <a:lnTo>
                  <a:pt x="2514600" y="1121028"/>
                </a:lnTo>
                <a:lnTo>
                  <a:pt x="2514600" y="373633"/>
                </a:lnTo>
                <a:lnTo>
                  <a:pt x="747395" y="373633"/>
                </a:lnTo>
                <a:lnTo>
                  <a:pt x="747395" y="0"/>
                </a:lnTo>
                <a:close/>
              </a:path>
            </a:pathLst>
          </a:custGeom>
          <a:solidFill>
            <a:srgbClr val="4F81B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1" name="Google Shape;181;p18"/>
          <p:cNvSpPr/>
          <p:nvPr/>
        </p:nvSpPr>
        <p:spPr>
          <a:xfrm>
            <a:off x="6248400" y="3048000"/>
            <a:ext cx="2514600" cy="1494790"/>
          </a:xfrm>
          <a:custGeom>
            <a:rect b="b" l="l" r="r" t="t"/>
            <a:pathLst>
              <a:path extrusionOk="0" h="1494789" w="2514600">
                <a:moveTo>
                  <a:pt x="0" y="747267"/>
                </a:moveTo>
                <a:lnTo>
                  <a:pt x="747395" y="0"/>
                </a:lnTo>
                <a:lnTo>
                  <a:pt x="747395" y="373633"/>
                </a:lnTo>
                <a:lnTo>
                  <a:pt x="2514600" y="373633"/>
                </a:lnTo>
                <a:lnTo>
                  <a:pt x="2514600" y="1121028"/>
                </a:lnTo>
                <a:lnTo>
                  <a:pt x="747395" y="1121028"/>
                </a:lnTo>
                <a:lnTo>
                  <a:pt x="747395" y="1494662"/>
                </a:lnTo>
                <a:lnTo>
                  <a:pt x="0" y="747267"/>
                </a:lnTo>
                <a:close/>
              </a:path>
            </a:pathLst>
          </a:custGeom>
          <a:noFill/>
          <a:ln cap="flat" cmpd="sng" w="25400">
            <a:solidFill>
              <a:srgbClr val="385D8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2" name="Google Shape;182;p18"/>
          <p:cNvSpPr txBox="1"/>
          <p:nvPr/>
        </p:nvSpPr>
        <p:spPr>
          <a:xfrm>
            <a:off x="6858000" y="3505200"/>
            <a:ext cx="1701800" cy="574040"/>
          </a:xfrm>
          <a:prstGeom prst="rect">
            <a:avLst/>
          </a:prstGeom>
          <a:noFill/>
          <a:ln>
            <a:noFill/>
          </a:ln>
        </p:spPr>
        <p:txBody>
          <a:bodyPr anchorCtr="0" anchor="t" bIns="0" lIns="0" spcFirstLastPara="1" rIns="0" wrap="square" tIns="12700">
            <a:spAutoFit/>
          </a:bodyPr>
          <a:lstStyle/>
          <a:p>
            <a:pPr indent="-588645" lvl="0" marL="600710" marR="5080" rtl="0" algn="l">
              <a:lnSpc>
                <a:spcPct val="100000"/>
              </a:lnSpc>
              <a:spcBef>
                <a:spcPts val="0"/>
              </a:spcBef>
              <a:spcAft>
                <a:spcPts val="0"/>
              </a:spcAft>
              <a:buNone/>
            </a:pPr>
            <a:r>
              <a:rPr lang="en-US" sz="1800">
                <a:solidFill>
                  <a:srgbClr val="FFFFFF"/>
                </a:solidFill>
                <a:latin typeface="Calibri"/>
                <a:ea typeface="Calibri"/>
                <a:cs typeface="Calibri"/>
                <a:sym typeface="Calibri"/>
              </a:rPr>
              <a:t>Pharmacologically  inert.</a:t>
            </a:r>
            <a:endParaRPr sz="1800">
              <a:solidFill>
                <a:schemeClr val="dk1"/>
              </a:solidFill>
              <a:latin typeface="Calibri"/>
              <a:ea typeface="Calibri"/>
              <a:cs typeface="Calibri"/>
              <a:sym typeface="Calibri"/>
            </a:endParaRPr>
          </a:p>
        </p:txBody>
      </p:sp>
      <p:sp>
        <p:nvSpPr>
          <p:cNvPr id="183" name="Google Shape;183;p18"/>
          <p:cNvSpPr/>
          <p:nvPr/>
        </p:nvSpPr>
        <p:spPr>
          <a:xfrm>
            <a:off x="3352800" y="1447800"/>
            <a:ext cx="2139950" cy="1858645"/>
          </a:xfrm>
          <a:custGeom>
            <a:rect b="b" l="l" r="r" t="t"/>
            <a:pathLst>
              <a:path extrusionOk="0" h="1858645" w="2139950">
                <a:moveTo>
                  <a:pt x="2139441" y="929132"/>
                </a:moveTo>
                <a:lnTo>
                  <a:pt x="0" y="929132"/>
                </a:lnTo>
                <a:lnTo>
                  <a:pt x="1069721" y="1858137"/>
                </a:lnTo>
                <a:lnTo>
                  <a:pt x="2139441" y="929132"/>
                </a:lnTo>
                <a:close/>
              </a:path>
              <a:path extrusionOk="0" h="1858645" w="2139950">
                <a:moveTo>
                  <a:pt x="1604645" y="0"/>
                </a:moveTo>
                <a:lnTo>
                  <a:pt x="534924" y="0"/>
                </a:lnTo>
                <a:lnTo>
                  <a:pt x="534924" y="929132"/>
                </a:lnTo>
                <a:lnTo>
                  <a:pt x="1604645" y="929132"/>
                </a:lnTo>
                <a:lnTo>
                  <a:pt x="1604645" y="0"/>
                </a:lnTo>
                <a:close/>
              </a:path>
            </a:pathLst>
          </a:custGeom>
          <a:solidFill>
            <a:srgbClr val="4F81B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4" name="Google Shape;184;p18"/>
          <p:cNvSpPr/>
          <p:nvPr/>
        </p:nvSpPr>
        <p:spPr>
          <a:xfrm>
            <a:off x="3352800" y="1447800"/>
            <a:ext cx="2139950" cy="1858645"/>
          </a:xfrm>
          <a:custGeom>
            <a:rect b="b" l="l" r="r" t="t"/>
            <a:pathLst>
              <a:path extrusionOk="0" h="1858645" w="2139950">
                <a:moveTo>
                  <a:pt x="0" y="929132"/>
                </a:moveTo>
                <a:lnTo>
                  <a:pt x="534924" y="929132"/>
                </a:lnTo>
                <a:lnTo>
                  <a:pt x="534924" y="0"/>
                </a:lnTo>
                <a:lnTo>
                  <a:pt x="1604645" y="0"/>
                </a:lnTo>
                <a:lnTo>
                  <a:pt x="1604645" y="929132"/>
                </a:lnTo>
                <a:lnTo>
                  <a:pt x="2139441" y="929132"/>
                </a:lnTo>
                <a:lnTo>
                  <a:pt x="1069721" y="1858137"/>
                </a:lnTo>
                <a:lnTo>
                  <a:pt x="0" y="929132"/>
                </a:lnTo>
                <a:close/>
              </a:path>
            </a:pathLst>
          </a:custGeom>
          <a:noFill/>
          <a:ln cap="flat" cmpd="sng" w="25400">
            <a:solidFill>
              <a:srgbClr val="385D8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5" name="Google Shape;185;p18"/>
          <p:cNvSpPr txBox="1"/>
          <p:nvPr/>
        </p:nvSpPr>
        <p:spPr>
          <a:xfrm>
            <a:off x="4114800" y="2590800"/>
            <a:ext cx="887730" cy="289823"/>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lang="en-US" sz="1800">
                <a:solidFill>
                  <a:srgbClr val="FFFFFF"/>
                </a:solidFill>
                <a:latin typeface="Calibri"/>
                <a:ea typeface="Calibri"/>
                <a:cs typeface="Calibri"/>
                <a:sym typeface="Calibri"/>
              </a:rPr>
              <a:t>Feasible</a:t>
            </a:r>
            <a:r>
              <a:rPr lang="en-US" sz="1800">
                <a:solidFill>
                  <a:srgbClr val="FFFFFF"/>
                </a:solidFill>
                <a:latin typeface="Arial"/>
                <a:ea typeface="Arial"/>
                <a:cs typeface="Arial"/>
                <a:sym typeface="Arial"/>
              </a:rPr>
              <a:t> .</a:t>
            </a:r>
            <a:endParaRPr sz="1800">
              <a:solidFill>
                <a:schemeClr val="dk1"/>
              </a:solidFill>
              <a:latin typeface="Arial"/>
              <a:ea typeface="Arial"/>
              <a:cs typeface="Arial"/>
              <a:sym typeface="Arial"/>
            </a:endParaRPr>
          </a:p>
        </p:txBody>
      </p:sp>
      <p:sp>
        <p:nvSpPr>
          <p:cNvPr id="186" name="Google Shape;186;p18"/>
          <p:cNvSpPr/>
          <p:nvPr/>
        </p:nvSpPr>
        <p:spPr>
          <a:xfrm>
            <a:off x="2514600" y="4876800"/>
            <a:ext cx="1758188" cy="1784291"/>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7" name="Google Shape;187;p18"/>
          <p:cNvSpPr/>
          <p:nvPr/>
        </p:nvSpPr>
        <p:spPr>
          <a:xfrm>
            <a:off x="5105400" y="4800600"/>
            <a:ext cx="1859026" cy="1815307"/>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9"/>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0C0C0C"/>
              </a:buClr>
              <a:buSzPts val="4000"/>
              <a:buFont typeface="Times New Roman"/>
              <a:buNone/>
            </a:pPr>
            <a:r>
              <a:rPr b="1" i="1" lang="en-US" sz="4000">
                <a:solidFill>
                  <a:srgbClr val="0C0C0C"/>
                </a:solidFill>
                <a:latin typeface="Times New Roman"/>
                <a:ea typeface="Times New Roman"/>
                <a:cs typeface="Times New Roman"/>
                <a:sym typeface="Times New Roman"/>
              </a:rPr>
              <a:t>guidelines on excipient usage of FDA &amp; EMA</a:t>
            </a:r>
            <a:r>
              <a:rPr b="1" i="1" lang="en-US" sz="4000">
                <a:latin typeface="Calibri"/>
                <a:ea typeface="Calibri"/>
                <a:cs typeface="Calibri"/>
                <a:sym typeface="Calibri"/>
              </a:rPr>
              <a:t> </a:t>
            </a:r>
            <a:r>
              <a:rPr b="1" i="1" lang="en-US" sz="4000">
                <a:solidFill>
                  <a:srgbClr val="0C0C0C"/>
                </a:solidFill>
                <a:latin typeface="Times New Roman"/>
                <a:ea typeface="Times New Roman"/>
                <a:cs typeface="Times New Roman"/>
                <a:sym typeface="Times New Roman"/>
              </a:rPr>
              <a:t>:</a:t>
            </a:r>
            <a:endParaRPr sz="4000">
              <a:solidFill>
                <a:srgbClr val="0C0C0C"/>
              </a:solidFill>
              <a:latin typeface="Times New Roman"/>
              <a:ea typeface="Times New Roman"/>
              <a:cs typeface="Times New Roman"/>
              <a:sym typeface="Times New Roman"/>
            </a:endParaRPr>
          </a:p>
        </p:txBody>
      </p:sp>
      <p:pic>
        <p:nvPicPr>
          <p:cNvPr descr="exc" id="193" name="Google Shape;193;p19"/>
          <p:cNvPicPr preferRelativeResize="0"/>
          <p:nvPr>
            <p:ph idx="1" type="body"/>
          </p:nvPr>
        </p:nvPicPr>
        <p:blipFill rotWithShape="1">
          <a:blip r:embed="rId3">
            <a:alphaModFix/>
          </a:blip>
          <a:srcRect b="0" l="0" r="0" t="0"/>
          <a:stretch/>
        </p:blipFill>
        <p:spPr>
          <a:xfrm>
            <a:off x="228600" y="1447800"/>
            <a:ext cx="7924800" cy="5257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0"/>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E65C01"/>
              </a:buClr>
              <a:buSzPts val="3500"/>
              <a:buFont typeface="Century Schoolbook"/>
              <a:buNone/>
            </a:pPr>
            <a:r>
              <a:rPr b="1" i="1" lang="en-US" sz="3500">
                <a:solidFill>
                  <a:srgbClr val="E65C01"/>
                </a:solidFill>
              </a:rPr>
              <a:t>new excipients</a:t>
            </a:r>
            <a:r>
              <a:rPr b="1" lang="en-US" sz="3500">
                <a:solidFill>
                  <a:srgbClr val="E65C01"/>
                </a:solidFill>
              </a:rPr>
              <a:t> </a:t>
            </a:r>
            <a:endParaRPr b="1" sz="3500">
              <a:solidFill>
                <a:srgbClr val="E65C01"/>
              </a:solidFill>
            </a:endParaRPr>
          </a:p>
        </p:txBody>
      </p:sp>
      <p:sp>
        <p:nvSpPr>
          <p:cNvPr id="199" name="Google Shape;199;p20"/>
          <p:cNvSpPr txBox="1"/>
          <p:nvPr>
            <p:ph idx="1" type="body"/>
          </p:nvPr>
        </p:nvSpPr>
        <p:spPr>
          <a:xfrm>
            <a:off x="228600" y="1600200"/>
            <a:ext cx="5257800" cy="4724400"/>
          </a:xfrm>
          <a:prstGeom prst="rect">
            <a:avLst/>
          </a:prstGeom>
          <a:noFill/>
          <a:ln>
            <a:noFill/>
          </a:ln>
        </p:spPr>
        <p:txBody>
          <a:bodyPr anchorCtr="0" anchor="t" bIns="45700" lIns="91425" spcFirstLastPara="1" rIns="91425" wrap="square" tIns="45700">
            <a:normAutofit fontScale="77500" lnSpcReduction="20000"/>
          </a:bodyPr>
          <a:lstStyle/>
          <a:p>
            <a:pPr indent="-274320" lvl="0" marL="274320" rtl="0" algn="l">
              <a:spcBef>
                <a:spcPts val="0"/>
              </a:spcBef>
              <a:spcAft>
                <a:spcPts val="0"/>
              </a:spcAft>
              <a:buSzPct val="70000"/>
              <a:buNone/>
            </a:pPr>
            <a:r>
              <a:t/>
            </a:r>
            <a:endParaRPr/>
          </a:p>
          <a:p>
            <a:pPr indent="-274320" lvl="0" marL="274320" rtl="0" algn="l">
              <a:spcBef>
                <a:spcPts val="600"/>
              </a:spcBef>
              <a:spcAft>
                <a:spcPts val="0"/>
              </a:spcAft>
              <a:buSzPct val="70000"/>
              <a:buNone/>
            </a:pPr>
            <a:r>
              <a:rPr lang="en-US"/>
              <a:t>     </a:t>
            </a:r>
            <a:r>
              <a:rPr b="1" i="1" lang="en-US" sz="3500"/>
              <a:t>Demand</a:t>
            </a:r>
            <a:r>
              <a:rPr lang="en-US" sz="3500"/>
              <a:t> of excipient    </a:t>
            </a:r>
            <a:r>
              <a:rPr b="1" i="1" lang="en-US" sz="3500"/>
              <a:t>Need</a:t>
            </a:r>
            <a:endParaRPr/>
          </a:p>
          <a:p>
            <a:pPr indent="-274320" lvl="0" marL="274320" rtl="0" algn="l">
              <a:spcBef>
                <a:spcPts val="600"/>
              </a:spcBef>
              <a:spcAft>
                <a:spcPts val="0"/>
              </a:spcAft>
              <a:buSzPct val="70000"/>
              <a:buNone/>
            </a:pPr>
            <a:r>
              <a:t/>
            </a:r>
            <a:endParaRPr b="1" u="sng"/>
          </a:p>
          <a:p>
            <a:pPr indent="-274320" lvl="0" marL="274320" rtl="0" algn="l">
              <a:spcBef>
                <a:spcPts val="600"/>
              </a:spcBef>
              <a:spcAft>
                <a:spcPts val="0"/>
              </a:spcAft>
              <a:buSzPct val="70000"/>
              <a:buNone/>
            </a:pPr>
            <a:r>
              <a:rPr b="1" lang="en-US" sz="3200">
                <a:latin typeface="Times New Roman"/>
                <a:ea typeface="Times New Roman"/>
                <a:cs typeface="Times New Roman"/>
                <a:sym typeface="Times New Roman"/>
              </a:rPr>
              <a:t>  </a:t>
            </a:r>
            <a:endParaRPr/>
          </a:p>
          <a:p>
            <a:pPr indent="-274320" lvl="0" marL="274320" rtl="0" algn="l">
              <a:spcBef>
                <a:spcPts val="600"/>
              </a:spcBef>
              <a:spcAft>
                <a:spcPts val="0"/>
              </a:spcAft>
              <a:buSzPct val="70000"/>
              <a:buNone/>
            </a:pPr>
            <a:r>
              <a:rPr b="1" lang="en-US" sz="3200">
                <a:latin typeface="Times New Roman"/>
                <a:ea typeface="Times New Roman"/>
                <a:cs typeface="Times New Roman"/>
                <a:sym typeface="Times New Roman"/>
              </a:rPr>
              <a:t>The development of a new Excipients is market driven with an ever-increasing demand for excipients with improved physicochemical and stability properties</a:t>
            </a:r>
            <a:r>
              <a:rPr b="1" lang="en-US" sz="3200">
                <a:latin typeface="Calibri"/>
                <a:ea typeface="Calibri"/>
                <a:cs typeface="Calibri"/>
                <a:sym typeface="Calibri"/>
              </a:rPr>
              <a:t>.</a:t>
            </a:r>
            <a:endParaRPr/>
          </a:p>
          <a:p>
            <a:pPr indent="-274320" lvl="0" marL="274320" rtl="0" algn="l">
              <a:spcBef>
                <a:spcPts val="600"/>
              </a:spcBef>
              <a:spcAft>
                <a:spcPts val="0"/>
              </a:spcAft>
              <a:buSzPct val="70000"/>
              <a:buNone/>
            </a:pPr>
            <a:r>
              <a:t/>
            </a:r>
            <a:endParaRPr b="1" sz="3200" u="sng"/>
          </a:p>
          <a:p>
            <a:pPr indent="-274320" lvl="0" marL="274320" rtl="0" algn="l">
              <a:spcBef>
                <a:spcPts val="600"/>
              </a:spcBef>
              <a:spcAft>
                <a:spcPts val="0"/>
              </a:spcAft>
              <a:buSzPct val="70000"/>
              <a:buNone/>
            </a:pPr>
            <a:r>
              <a:t/>
            </a:r>
            <a:endParaRPr b="1"/>
          </a:p>
          <a:p>
            <a:pPr indent="-274320" lvl="0" marL="274320" rtl="0" algn="l">
              <a:spcBef>
                <a:spcPts val="600"/>
              </a:spcBef>
              <a:spcAft>
                <a:spcPts val="0"/>
              </a:spcAft>
              <a:buSzPct val="70000"/>
              <a:buNone/>
            </a:pPr>
            <a:r>
              <a:rPr b="1" lang="en-US"/>
              <a:t>     </a:t>
            </a:r>
            <a:endParaRPr/>
          </a:p>
          <a:p>
            <a:pPr indent="-274320" lvl="0" marL="274320" rtl="0" algn="l">
              <a:spcBef>
                <a:spcPts val="600"/>
              </a:spcBef>
              <a:spcAft>
                <a:spcPts val="0"/>
              </a:spcAft>
              <a:buSzPct val="70000"/>
              <a:buNone/>
            </a:pPr>
            <a:r>
              <a:rPr b="1" lang="en-US"/>
              <a:t>  </a:t>
            </a:r>
            <a:endParaRPr/>
          </a:p>
        </p:txBody>
      </p:sp>
      <p:pic>
        <p:nvPicPr>
          <p:cNvPr descr="can-stock-photo_csp3223770" id="200" name="Google Shape;200;p20"/>
          <p:cNvPicPr preferRelativeResize="0"/>
          <p:nvPr/>
        </p:nvPicPr>
        <p:blipFill rotWithShape="1">
          <a:blip r:embed="rId3">
            <a:alphaModFix/>
          </a:blip>
          <a:srcRect b="0" l="0" r="0" t="0"/>
          <a:stretch/>
        </p:blipFill>
        <p:spPr>
          <a:xfrm>
            <a:off x="5562600" y="3048000"/>
            <a:ext cx="3200400" cy="3502025"/>
          </a:xfrm>
          <a:prstGeom prst="rect">
            <a:avLst/>
          </a:prstGeom>
          <a:noFill/>
          <a:ln>
            <a:noFill/>
          </a:ln>
        </p:spPr>
      </p:pic>
      <p:sp>
        <p:nvSpPr>
          <p:cNvPr id="201" name="Google Shape;201;p20"/>
          <p:cNvSpPr/>
          <p:nvPr/>
        </p:nvSpPr>
        <p:spPr>
          <a:xfrm flipH="1" rot="10800000">
            <a:off x="304800" y="1600200"/>
            <a:ext cx="228600" cy="6096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202" name="Google Shape;202;p20"/>
          <p:cNvSpPr/>
          <p:nvPr/>
        </p:nvSpPr>
        <p:spPr>
          <a:xfrm flipH="1" rot="10800000">
            <a:off x="4114800" y="1600200"/>
            <a:ext cx="228600" cy="6096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1"/>
              </a:buClr>
              <a:buSzPts val="4000"/>
              <a:buFont typeface="Times New Roman"/>
              <a:buNone/>
            </a:pPr>
            <a:br>
              <a:rPr b="1" lang="en-US" sz="4000">
                <a:solidFill>
                  <a:schemeClr val="dk1"/>
                </a:solidFill>
                <a:latin typeface="Times New Roman"/>
                <a:ea typeface="Times New Roman"/>
                <a:cs typeface="Times New Roman"/>
                <a:sym typeface="Times New Roman"/>
              </a:rPr>
            </a:br>
            <a:br>
              <a:rPr b="1" lang="en-US" sz="4000">
                <a:solidFill>
                  <a:schemeClr val="dk1"/>
                </a:solidFill>
                <a:latin typeface="Times New Roman"/>
                <a:ea typeface="Times New Roman"/>
                <a:cs typeface="Times New Roman"/>
                <a:sym typeface="Times New Roman"/>
              </a:rPr>
            </a:br>
            <a:r>
              <a:rPr b="1" lang="en-US" sz="4000">
                <a:solidFill>
                  <a:schemeClr val="dk1"/>
                </a:solidFill>
                <a:latin typeface="Times New Roman"/>
                <a:ea typeface="Times New Roman"/>
                <a:cs typeface="Times New Roman"/>
                <a:sym typeface="Times New Roman"/>
              </a:rPr>
              <a:t>Types of Instabilit </a:t>
            </a:r>
            <a:br>
              <a:rPr b="1" lang="en-US" sz="4000">
                <a:solidFill>
                  <a:schemeClr val="dk1"/>
                </a:solidFill>
                <a:latin typeface="Times New Roman"/>
                <a:ea typeface="Times New Roman"/>
                <a:cs typeface="Times New Roman"/>
                <a:sym typeface="Times New Roman"/>
              </a:rPr>
            </a:br>
            <a:endParaRPr b="1" sz="4000">
              <a:solidFill>
                <a:schemeClr val="dk1"/>
              </a:solidFill>
              <a:latin typeface="Times New Roman"/>
              <a:ea typeface="Times New Roman"/>
              <a:cs typeface="Times New Roman"/>
              <a:sym typeface="Times New Roman"/>
            </a:endParaRPr>
          </a:p>
        </p:txBody>
      </p:sp>
      <p:sp>
        <p:nvSpPr>
          <p:cNvPr id="208" name="Google Shape;208;p21"/>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latin typeface="Calibri"/>
                <a:ea typeface="Calibri"/>
                <a:cs typeface="Calibri"/>
                <a:sym typeface="Calibri"/>
              </a:rPr>
              <a:t> </a:t>
            </a:r>
            <a:r>
              <a:rPr b="1" lang="en-US" u="sng">
                <a:latin typeface="Times New Roman"/>
                <a:ea typeface="Times New Roman"/>
                <a:cs typeface="Times New Roman"/>
                <a:sym typeface="Times New Roman"/>
              </a:rPr>
              <a:t>Physical instability</a:t>
            </a:r>
            <a:r>
              <a:rPr b="1" lang="en-US">
                <a:latin typeface="Times New Roman"/>
                <a:ea typeface="Times New Roman"/>
                <a:cs typeface="Times New Roman"/>
                <a:sym typeface="Times New Roman"/>
              </a:rPr>
              <a:t>  </a:t>
            </a:r>
            <a:r>
              <a:rPr lang="en-US">
                <a:latin typeface="Times New Roman"/>
                <a:ea typeface="Times New Roman"/>
                <a:cs typeface="Times New Roman"/>
                <a:sym typeface="Times New Roman"/>
              </a:rPr>
              <a:t>          phase transformation which may be due to polymorphic changes, hydration and dehydration, precipitation  .</a:t>
            </a:r>
            <a:endParaRPr/>
          </a:p>
          <a:p>
            <a:pPr indent="-274320" lvl="0" marL="274320" rtl="0" algn="l">
              <a:spcBef>
                <a:spcPts val="600"/>
              </a:spcBef>
              <a:spcAft>
                <a:spcPts val="0"/>
              </a:spcAft>
              <a:buSzPts val="1680"/>
              <a:buChar char="🞆"/>
            </a:pPr>
            <a:r>
              <a:rPr b="1" lang="en-US" u="sng">
                <a:latin typeface="Times New Roman"/>
                <a:ea typeface="Times New Roman"/>
                <a:cs typeface="Times New Roman"/>
                <a:sym typeface="Times New Roman"/>
              </a:rPr>
              <a:t>Chemical instability</a:t>
            </a:r>
            <a:r>
              <a:rPr b="1" lang="en-US">
                <a:latin typeface="Times New Roman"/>
                <a:ea typeface="Times New Roman"/>
                <a:cs typeface="Times New Roman"/>
                <a:sym typeface="Times New Roman"/>
              </a:rPr>
              <a:t>                </a:t>
            </a:r>
            <a:r>
              <a:rPr lang="en-US">
                <a:latin typeface="Times New Roman"/>
                <a:ea typeface="Times New Roman"/>
                <a:cs typeface="Times New Roman"/>
                <a:sym typeface="Times New Roman"/>
              </a:rPr>
              <a:t>thermolytic, oxidative, or photolytic degradation. Hydrolysis, a type of thermolytic degradation, and oxidation, which is usually mediated by peroxides, are the major causes of excipient degradation.</a:t>
            </a:r>
            <a:endParaRPr/>
          </a:p>
          <a:p>
            <a:pPr indent="-274320" lvl="0" marL="274320" rtl="0" algn="l">
              <a:spcBef>
                <a:spcPts val="600"/>
              </a:spcBef>
              <a:spcAft>
                <a:spcPts val="0"/>
              </a:spcAft>
              <a:buSzPts val="1680"/>
              <a:buChar char="🞆"/>
            </a:pPr>
            <a:r>
              <a:rPr lang="en-US">
                <a:latin typeface="Times New Roman"/>
                <a:ea typeface="Times New Roman"/>
                <a:cs typeface="Times New Roman"/>
                <a:sym typeface="Times New Roman"/>
              </a:rPr>
              <a:t> </a:t>
            </a:r>
            <a:r>
              <a:rPr b="1" lang="en-US" u="sng">
                <a:latin typeface="Times New Roman"/>
                <a:ea typeface="Times New Roman"/>
                <a:cs typeface="Times New Roman"/>
                <a:sym typeface="Times New Roman"/>
              </a:rPr>
              <a:t>Microbiological instability</a:t>
            </a:r>
            <a:r>
              <a:rPr b="1" lang="en-US">
                <a:latin typeface="Times New Roman"/>
                <a:ea typeface="Times New Roman"/>
                <a:cs typeface="Times New Roman"/>
                <a:sym typeface="Times New Roman"/>
              </a:rPr>
              <a:t>              </a:t>
            </a:r>
            <a:r>
              <a:rPr lang="en-US">
                <a:latin typeface="Times New Roman"/>
                <a:ea typeface="Times New Roman"/>
                <a:cs typeface="Times New Roman"/>
                <a:sym typeface="Times New Roman"/>
              </a:rPr>
              <a:t>failure ofpreservative in the formulation due to interaction, degradation, or loss from the system.</a:t>
            </a:r>
            <a:endParaRPr>
              <a:latin typeface="Times New Roman"/>
              <a:ea typeface="Times New Roman"/>
              <a:cs typeface="Times New Roman"/>
              <a:sym typeface="Times New Roman"/>
            </a:endParaRPr>
          </a:p>
        </p:txBody>
      </p:sp>
      <p:cxnSp>
        <p:nvCxnSpPr>
          <p:cNvPr id="209" name="Google Shape;209;p21"/>
          <p:cNvCxnSpPr/>
          <p:nvPr/>
        </p:nvCxnSpPr>
        <p:spPr>
          <a:xfrm>
            <a:off x="3429000" y="1828800"/>
            <a:ext cx="609600" cy="0"/>
          </a:xfrm>
          <a:prstGeom prst="straightConnector1">
            <a:avLst/>
          </a:prstGeom>
          <a:noFill/>
          <a:ln cap="flat" cmpd="sng" w="12700">
            <a:solidFill>
              <a:srgbClr val="FF6803"/>
            </a:solidFill>
            <a:prstDash val="solid"/>
            <a:round/>
            <a:headEnd len="sm" w="sm" type="none"/>
            <a:tailEnd len="med" w="med" type="stealth"/>
          </a:ln>
        </p:spPr>
      </p:cxnSp>
      <p:cxnSp>
        <p:nvCxnSpPr>
          <p:cNvPr id="210" name="Google Shape;210;p21"/>
          <p:cNvCxnSpPr/>
          <p:nvPr/>
        </p:nvCxnSpPr>
        <p:spPr>
          <a:xfrm>
            <a:off x="3505200" y="3048000"/>
            <a:ext cx="838200" cy="0"/>
          </a:xfrm>
          <a:prstGeom prst="straightConnector1">
            <a:avLst/>
          </a:prstGeom>
          <a:noFill/>
          <a:ln cap="flat" cmpd="sng" w="12700">
            <a:solidFill>
              <a:srgbClr val="FF6803"/>
            </a:solidFill>
            <a:prstDash val="solid"/>
            <a:round/>
            <a:headEnd len="sm" w="sm" type="none"/>
            <a:tailEnd len="med" w="med" type="stealth"/>
          </a:ln>
        </p:spPr>
      </p:cxnSp>
      <p:cxnSp>
        <p:nvCxnSpPr>
          <p:cNvPr id="211" name="Google Shape;211;p21"/>
          <p:cNvCxnSpPr/>
          <p:nvPr/>
        </p:nvCxnSpPr>
        <p:spPr>
          <a:xfrm>
            <a:off x="4419600" y="4572000"/>
            <a:ext cx="838200" cy="0"/>
          </a:xfrm>
          <a:prstGeom prst="straightConnector1">
            <a:avLst/>
          </a:prstGeom>
          <a:noFill/>
          <a:ln cap="flat" cmpd="sng" w="12700">
            <a:solidFill>
              <a:srgbClr val="FF6803"/>
            </a:solidFill>
            <a:prstDash val="solid"/>
            <a:round/>
            <a:headEnd len="sm" w="sm" type="none"/>
            <a:tailEnd len="med" w="med" type="stealth"/>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