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EAE8E8"/>
            </a:gs>
            <a:gs pos="50000">
              <a:srgbClr val="E3E1E1"/>
            </a:gs>
            <a:gs pos="100000">
              <a:srgbClr val="BBB9B9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30.png"/><Relationship Id="rId7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3.jpg"/><Relationship Id="rId6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25.png"/><Relationship Id="rId6" Type="http://schemas.openxmlformats.org/officeDocument/2006/relationships/image" Target="../media/image2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youtube.com/watch?v=g0-nEs8ydJw&amp;list=WL&amp;index=85" TargetMode="External"/><Relationship Id="rId4" Type="http://schemas.openxmlformats.org/officeDocument/2006/relationships/hyperlink" Target="https://www.youtube.com/watch?v=4xggZRckfTE&amp;list=WL&amp;index=86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3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651163" y="1884218"/>
            <a:ext cx="411480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Dr.Hani 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Zeinah Bazzar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Sabreen Salah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32513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3540034" y="691853"/>
            <a:ext cx="7485017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Table </a:t>
            </a:r>
            <a:r>
              <a:rPr b="1" lang="en-US" sz="6600">
                <a:solidFill>
                  <a:srgbClr val="0C0C0C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Compression</a:t>
            </a:r>
            <a:r>
              <a:rPr b="1" lang="en-US" sz="6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Technology 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879763" y="4094110"/>
            <a:ext cx="36576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Dr. Hani Shtaya </a:t>
            </a:r>
            <a:endParaRPr b="1" sz="36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Zeinah Bazzar 1162167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Sabreen Saleh 115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/>
          <p:nvPr/>
        </p:nvSpPr>
        <p:spPr>
          <a:xfrm>
            <a:off x="161595" y="174562"/>
            <a:ext cx="46602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*Characteristics of drug (API) &amp; excipient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22"/>
          <p:cNvGrpSpPr/>
          <p:nvPr/>
        </p:nvGrpSpPr>
        <p:grpSpPr>
          <a:xfrm>
            <a:off x="161595" y="1070243"/>
            <a:ext cx="5314453" cy="4455343"/>
            <a:chOff x="0" y="103593"/>
            <a:chExt cx="5314453" cy="4455343"/>
          </a:xfrm>
        </p:grpSpPr>
        <p:sp>
          <p:nvSpPr>
            <p:cNvPr id="223" name="Google Shape;223;p22"/>
            <p:cNvSpPr/>
            <p:nvPr/>
          </p:nvSpPr>
          <p:spPr>
            <a:xfrm>
              <a:off x="5" y="103593"/>
              <a:ext cx="3422175" cy="1282917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2"/>
            <p:cNvSpPr txBox="1"/>
            <p:nvPr/>
          </p:nvSpPr>
          <p:spPr>
            <a:xfrm>
              <a:off x="5" y="103593"/>
              <a:ext cx="3422175" cy="12829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API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3593956" y="3493546"/>
              <a:ext cx="1720497" cy="1065390"/>
            </a:xfrm>
            <a:prstGeom prst="rect">
              <a:avLst/>
            </a:prstGeom>
            <a:gradFill>
              <a:gsLst>
                <a:gs pos="0">
                  <a:srgbClr val="5EB6C4"/>
                </a:gs>
                <a:gs pos="50000">
                  <a:srgbClr val="3BB1C3"/>
                </a:gs>
                <a:gs pos="100000">
                  <a:srgbClr val="2EA1B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2"/>
            <p:cNvSpPr txBox="1"/>
            <p:nvPr/>
          </p:nvSpPr>
          <p:spPr>
            <a:xfrm>
              <a:off x="3593956" y="3493546"/>
              <a:ext cx="1720497" cy="106539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Flowability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0" y="1384646"/>
              <a:ext cx="1955790" cy="894364"/>
            </a:xfrm>
            <a:prstGeom prst="rect">
              <a:avLst/>
            </a:pr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2"/>
            <p:cNvSpPr txBox="1"/>
            <p:nvPr/>
          </p:nvSpPr>
          <p:spPr>
            <a:xfrm>
              <a:off x="0" y="1384646"/>
              <a:ext cx="1955790" cy="8943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Compersiabilty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2415642" y="2628591"/>
              <a:ext cx="2034032" cy="1230352"/>
            </a:xfrm>
            <a:prstGeom prst="rect">
              <a:avLst/>
            </a:prstGeom>
            <a:gradFill>
              <a:gsLst>
                <a:gs pos="0">
                  <a:srgbClr val="5EBA65"/>
                </a:gs>
                <a:gs pos="50000">
                  <a:srgbClr val="3EB64A"/>
                </a:gs>
                <a:gs pos="100000">
                  <a:srgbClr val="32A53E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2"/>
            <p:cNvSpPr txBox="1"/>
            <p:nvPr/>
          </p:nvSpPr>
          <p:spPr>
            <a:xfrm>
              <a:off x="2415642" y="2628591"/>
              <a:ext cx="2034032" cy="1230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Particle size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2"/>
            <p:cNvSpPr/>
            <p:nvPr/>
          </p:nvSpPr>
          <p:spPr>
            <a:xfrm>
              <a:off x="459546" y="2187046"/>
              <a:ext cx="2209336" cy="1168717"/>
            </a:xfrm>
            <a:prstGeom prst="rect">
              <a:avLst/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2"/>
            <p:cNvSpPr txBox="1"/>
            <p:nvPr/>
          </p:nvSpPr>
          <p:spPr>
            <a:xfrm>
              <a:off x="459546" y="2187046"/>
              <a:ext cx="2209336" cy="11687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Moisture </a:t>
              </a:r>
              <a:endParaRPr sz="2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22"/>
          <p:cNvGrpSpPr/>
          <p:nvPr/>
        </p:nvGrpSpPr>
        <p:grpSpPr>
          <a:xfrm>
            <a:off x="7596500" y="543894"/>
            <a:ext cx="4329888" cy="4668190"/>
            <a:chOff x="333551" y="0"/>
            <a:chExt cx="4329888" cy="4668190"/>
          </a:xfrm>
        </p:grpSpPr>
        <p:sp>
          <p:nvSpPr>
            <p:cNvPr id="234" name="Google Shape;234;p22"/>
            <p:cNvSpPr/>
            <p:nvPr/>
          </p:nvSpPr>
          <p:spPr>
            <a:xfrm>
              <a:off x="1389759" y="0"/>
              <a:ext cx="3273680" cy="1199560"/>
            </a:xfrm>
            <a:prstGeom prst="rect">
              <a:avLst/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2"/>
            <p:cNvSpPr txBox="1"/>
            <p:nvPr/>
          </p:nvSpPr>
          <p:spPr>
            <a:xfrm>
              <a:off x="1389759" y="0"/>
              <a:ext cx="3273680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Excipient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>
              <a:off x="1264031" y="2384027"/>
              <a:ext cx="1999267" cy="1199560"/>
            </a:xfrm>
            <a:prstGeom prst="rect">
              <a:avLst/>
            </a:prstGeom>
            <a:gradFill>
              <a:gsLst>
                <a:gs pos="0">
                  <a:srgbClr val="67EF49"/>
                </a:gs>
                <a:gs pos="50000">
                  <a:srgbClr val="4CF509"/>
                </a:gs>
                <a:gs pos="100000">
                  <a:srgbClr val="3DE2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2"/>
            <p:cNvSpPr txBox="1"/>
            <p:nvPr/>
          </p:nvSpPr>
          <p:spPr>
            <a:xfrm>
              <a:off x="1264031" y="2384027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Binder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2"/>
            <p:cNvSpPr/>
            <p:nvPr/>
          </p:nvSpPr>
          <p:spPr>
            <a:xfrm>
              <a:off x="2664172" y="1324168"/>
              <a:ext cx="1999267" cy="1199560"/>
            </a:xfrm>
            <a:prstGeom prst="rect">
              <a:avLst/>
            </a:prstGeom>
            <a:gradFill>
              <a:gsLst>
                <a:gs pos="0">
                  <a:srgbClr val="51DCA8"/>
                </a:gs>
                <a:gs pos="50000">
                  <a:srgbClr val="23DFA0"/>
                </a:gs>
                <a:gs pos="100000">
                  <a:srgbClr val="14CE9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2"/>
            <p:cNvSpPr txBox="1"/>
            <p:nvPr/>
          </p:nvSpPr>
          <p:spPr>
            <a:xfrm>
              <a:off x="2664172" y="1324168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Glidant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2"/>
            <p:cNvSpPr/>
            <p:nvPr/>
          </p:nvSpPr>
          <p:spPr>
            <a:xfrm>
              <a:off x="333551" y="3468630"/>
              <a:ext cx="1999267" cy="1199560"/>
            </a:xfrm>
            <a:prstGeom prst="rect">
              <a:avLst/>
            </a:prstGeom>
            <a:gradFill>
              <a:gsLst>
                <a:gs pos="0">
                  <a:srgbClr val="5E80C9"/>
                </a:gs>
                <a:gs pos="50000">
                  <a:srgbClr val="3B6FC9"/>
                </a:gs>
                <a:gs pos="100000">
                  <a:srgbClr val="2E5FB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2"/>
            <p:cNvSpPr txBox="1"/>
            <p:nvPr/>
          </p:nvSpPr>
          <p:spPr>
            <a:xfrm>
              <a:off x="333551" y="3468630"/>
              <a:ext cx="1999267" cy="11995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350" lIns="133350" spcFirstLastPara="1" rIns="133350" wrap="square" tIns="133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Lubricant </a:t>
              </a:r>
              <a:endParaRPr sz="3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2" name="Google Shape;2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1845" y="718322"/>
            <a:ext cx="2840067" cy="1358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5187" y="5270863"/>
            <a:ext cx="3306535" cy="158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"/>
          <p:cNvSpPr/>
          <p:nvPr/>
        </p:nvSpPr>
        <p:spPr>
          <a:xfrm>
            <a:off x="317281" y="187625"/>
            <a:ext cx="343876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*Tablet Compression Problem*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9" name="Google Shape;249;p23"/>
          <p:cNvGrpSpPr/>
          <p:nvPr/>
        </p:nvGrpSpPr>
        <p:grpSpPr>
          <a:xfrm>
            <a:off x="2036655" y="719666"/>
            <a:ext cx="8122352" cy="5418667"/>
            <a:chOff x="4655" y="0"/>
            <a:chExt cx="8122352" cy="5418667"/>
          </a:xfrm>
        </p:grpSpPr>
        <p:sp>
          <p:nvSpPr>
            <p:cNvPr id="250" name="Google Shape;250;p23"/>
            <p:cNvSpPr/>
            <p:nvPr/>
          </p:nvSpPr>
          <p:spPr>
            <a:xfrm>
              <a:off x="4655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23"/>
            <p:cNvSpPr txBox="1"/>
            <p:nvPr/>
          </p:nvSpPr>
          <p:spPr>
            <a:xfrm>
              <a:off x="4655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450" lIns="171450" spcFirstLastPara="1" rIns="171450" wrap="square" tIns="171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US" sz="4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sz="4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247569" y="1626631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B6DE"/>
                </a:gs>
                <a:gs pos="50000">
                  <a:srgbClr val="97AA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3"/>
            <p:cNvSpPr txBox="1"/>
            <p:nvPr/>
          </p:nvSpPr>
          <p:spPr>
            <a:xfrm>
              <a:off x="278749" y="1657811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258960" y="2854391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6CCDB"/>
                </a:gs>
                <a:gs pos="50000">
                  <a:srgbClr val="97C3D5"/>
                </a:gs>
                <a:gs pos="100000">
                  <a:srgbClr val="85BCD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23"/>
            <p:cNvSpPr txBox="1"/>
            <p:nvPr/>
          </p:nvSpPr>
          <p:spPr>
            <a:xfrm>
              <a:off x="290140" y="2885571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Capping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258960" y="4082719"/>
              <a:ext cx="2063749" cy="1064551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9CE"/>
                </a:gs>
                <a:gs pos="50000">
                  <a:srgbClr val="97D3C6"/>
                </a:gs>
                <a:gs pos="100000">
                  <a:srgbClr val="84D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23"/>
            <p:cNvSpPr txBox="1"/>
            <p:nvPr/>
          </p:nvSpPr>
          <p:spPr>
            <a:xfrm>
              <a:off x="290140" y="4113899"/>
              <a:ext cx="2001389" cy="10021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Lamination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2774156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23"/>
            <p:cNvSpPr txBox="1"/>
            <p:nvPr/>
          </p:nvSpPr>
          <p:spPr>
            <a:xfrm>
              <a:off x="2774156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1450" lIns="171450" spcFirstLastPara="1" rIns="171450" wrap="square" tIns="1714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Excipient</a:t>
              </a:r>
              <a:endPara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3032125" y="1627187"/>
              <a:ext cx="2063749" cy="16338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7B5"/>
                </a:gs>
                <a:gs pos="50000">
                  <a:srgbClr val="97D1AA"/>
                </a:gs>
                <a:gs pos="100000">
                  <a:srgbClr val="84CE9D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3"/>
            <p:cNvSpPr txBox="1"/>
            <p:nvPr/>
          </p:nvSpPr>
          <p:spPr>
            <a:xfrm>
              <a:off x="3079977" y="1675039"/>
              <a:ext cx="1968045" cy="1538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Chipping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3032125" y="3512343"/>
              <a:ext cx="2063749" cy="1633802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A5D5A5"/>
                </a:gs>
                <a:gs pos="50000">
                  <a:srgbClr val="97CD97"/>
                </a:gs>
                <a:gs pos="100000">
                  <a:srgbClr val="84C9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3"/>
            <p:cNvSpPr txBox="1"/>
            <p:nvPr/>
          </p:nvSpPr>
          <p:spPr>
            <a:xfrm>
              <a:off x="3079977" y="3560195"/>
              <a:ext cx="1968045" cy="15380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sticking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5547320" y="0"/>
              <a:ext cx="2579687" cy="5418667"/>
            </a:xfrm>
            <a:prstGeom prst="roundRect">
              <a:avLst>
                <a:gd fmla="val 10000" name="adj"/>
              </a:avLst>
            </a:prstGeom>
            <a:solidFill>
              <a:srgbClr val="CCD3E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23"/>
            <p:cNvSpPr txBox="1"/>
            <p:nvPr/>
          </p:nvSpPr>
          <p:spPr>
            <a:xfrm>
              <a:off x="5547320" y="0"/>
              <a:ext cx="2579687" cy="162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Machine</a:t>
              </a:r>
              <a:endParaRPr b="1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5805289" y="1625600"/>
              <a:ext cx="2063749" cy="3522133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B3D3A4"/>
                </a:gs>
                <a:gs pos="50000">
                  <a:srgbClr val="A7CB97"/>
                </a:gs>
                <a:gs pos="100000">
                  <a:srgbClr val="9AC68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3"/>
            <p:cNvSpPr txBox="1"/>
            <p:nvPr/>
          </p:nvSpPr>
          <p:spPr>
            <a:xfrm>
              <a:off x="5865734" y="1686045"/>
              <a:ext cx="1942859" cy="34012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9050" lIns="78725" spcFirstLastPara="1" rIns="78725" wrap="square" tIns="590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Double impression </a:t>
              </a:r>
              <a:endParaRPr sz="3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3"/>
          <p:cNvSpPr/>
          <p:nvPr/>
        </p:nvSpPr>
        <p:spPr>
          <a:xfrm>
            <a:off x="2129245" y="1060158"/>
            <a:ext cx="236437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Tableting Process</a:t>
            </a:r>
            <a:endParaRPr/>
          </a:p>
        </p:txBody>
      </p:sp>
      <p:sp>
        <p:nvSpPr>
          <p:cNvPr id="269" name="Google Shape;269;p23"/>
          <p:cNvSpPr/>
          <p:nvPr/>
        </p:nvSpPr>
        <p:spPr>
          <a:xfrm>
            <a:off x="2586067" y="2617317"/>
            <a:ext cx="165263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Cracking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3"/>
          <p:cNvPicPr preferRelativeResize="0"/>
          <p:nvPr/>
        </p:nvPicPr>
        <p:blipFill rotWithShape="1">
          <a:blip r:embed="rId3">
            <a:alphaModFix/>
          </a:blip>
          <a:srcRect b="15142" l="12214" r="11073" t="10581"/>
          <a:stretch/>
        </p:blipFill>
        <p:spPr>
          <a:xfrm>
            <a:off x="317281" y="2307335"/>
            <a:ext cx="1658983" cy="1204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3"/>
          <p:cNvPicPr preferRelativeResize="0"/>
          <p:nvPr/>
        </p:nvPicPr>
        <p:blipFill rotWithShape="1">
          <a:blip r:embed="rId4">
            <a:alphaModFix/>
          </a:blip>
          <a:srcRect b="14068" l="12023" r="14674" t="12635"/>
          <a:stretch/>
        </p:blipFill>
        <p:spPr>
          <a:xfrm>
            <a:off x="182880" y="4156332"/>
            <a:ext cx="1963200" cy="1669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 rotWithShape="1">
          <a:blip r:embed="rId5">
            <a:alphaModFix/>
          </a:blip>
          <a:srcRect b="25656" l="23143" r="22514" t="22914"/>
          <a:stretch/>
        </p:blipFill>
        <p:spPr>
          <a:xfrm>
            <a:off x="10257245" y="1296275"/>
            <a:ext cx="1861201" cy="1321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15736" y="3184513"/>
            <a:ext cx="1879418" cy="121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87467" y="4956461"/>
            <a:ext cx="1830979" cy="1739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4"/>
          <p:cNvSpPr/>
          <p:nvPr/>
        </p:nvSpPr>
        <p:spPr>
          <a:xfrm>
            <a:off x="4927073" y="375502"/>
            <a:ext cx="3561607" cy="52322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rgbClr val="833C0B"/>
                </a:solidFill>
                <a:latin typeface="Calibri"/>
                <a:ea typeface="Calibri"/>
                <a:cs typeface="Calibri"/>
                <a:sym typeface="Calibri"/>
              </a:rPr>
              <a:t>In process monitoring </a:t>
            </a: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940527" y="1606731"/>
            <a:ext cx="10598330" cy="2738842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Monitoring the overall time required to complete a batch or a lot of compressed tablets insight in to efficiency of operation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halts for cleaning , weight adjustment , hardness fluctuation indicate the need for additional sampling or test to ensure high quality product 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4173603" y="306544"/>
            <a:ext cx="4097084" cy="64633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7300"/>
                </a:solidFill>
                <a:latin typeface="Calibri"/>
                <a:ea typeface="Calibri"/>
                <a:cs typeface="Calibri"/>
                <a:sym typeface="Calibri"/>
              </a:rPr>
              <a:t>Process monitoring </a:t>
            </a:r>
            <a:endParaRPr/>
          </a:p>
        </p:txBody>
      </p:sp>
      <p:pic>
        <p:nvPicPr>
          <p:cNvPr id="286" name="Google Shape;28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6731" y="1591447"/>
            <a:ext cx="3103242" cy="2486161"/>
          </a:xfrm>
          <a:prstGeom prst="rect">
            <a:avLst/>
          </a:prstGeom>
          <a:noFill/>
          <a:ln cap="flat" cmpd="sng" w="9525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287" name="Google Shape;287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70237" y="1591447"/>
            <a:ext cx="3083750" cy="2616788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rotWithShape="0" algn="ctr" dir="2700000" dist="35921">
              <a:schemeClr val="lt2"/>
            </a:outerShdw>
          </a:effectLst>
        </p:spPr>
      </p:pic>
      <p:pic>
        <p:nvPicPr>
          <p:cNvPr id="288" name="Google Shape;288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462" y="5268687"/>
            <a:ext cx="3092738" cy="1468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56945" y="4584850"/>
            <a:ext cx="3165237" cy="21520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"/>
          <p:cNvSpPr/>
          <p:nvPr/>
        </p:nvSpPr>
        <p:spPr>
          <a:xfrm>
            <a:off x="3331045" y="468697"/>
            <a:ext cx="5223738" cy="584775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Post compression equipment </a:t>
            </a:r>
            <a:endParaRPr/>
          </a:p>
        </p:txBody>
      </p:sp>
      <p:pic>
        <p:nvPicPr>
          <p:cNvPr id="295" name="Google Shape;29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5606" y="2251528"/>
            <a:ext cx="2990170" cy="18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4045" y="2251528"/>
            <a:ext cx="3284304" cy="1811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5704" y="2362654"/>
            <a:ext cx="3445329" cy="170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88045" y="4283075"/>
            <a:ext cx="2286000" cy="2461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/>
          <p:nvPr/>
        </p:nvSpPr>
        <p:spPr>
          <a:xfrm>
            <a:off x="331084" y="200688"/>
            <a:ext cx="24256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REFERANCES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8"/>
          <p:cNvSpPr/>
          <p:nvPr/>
        </p:nvSpPr>
        <p:spPr>
          <a:xfrm>
            <a:off x="592183" y="895533"/>
            <a:ext cx="10916194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https://pharmaceuticalguidebook.blogspot.com/2010/12/problems-in-tablet-manufacturing.html?m=1&amp;fbclid=IwAR1QIkt8Ifp6EEeck6eP0z8ghPzP1kuRKcYc5Ej_fshlpQhNeplEjMY2oDs,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Pharmaceuticalguide Monday, December 13, 2010, OPEN 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.DECEMBER.2019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https://drug-dev.com/tablet-formulation-reformulation-of-tablets-to-resolve-sticking-picking-issues-faced-on-compression-a-case-study/?fbclid=IwAR28WArKj9W1ZiYmtqCdY20bb-TH6KnVjPjwwCFrY_t-ejksOQ81Dw6un04, TABLET FORMULATION – Reformulation of Tablets to Resolve Sticking &amp; Picking Issues Faced on Compression: A Case Study,OCTOBER,2017.OPEN AT :10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DECEMBER 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Petr Zámostný University of Chemistry and Technology Prague, Faculty of Chemical Technology, Department of Organic Technology Laboratory of Drug Manufacturing Processes, Workshop On Tablet Compression, 25.-26.1.2017, Department of Organic Technology, Faculty of Chemical Technology, UCT Prague.OPEN 11</a:t>
            </a:r>
            <a:r>
              <a:rPr baseline="30000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December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Fundamentals of Tablet Compression,Armin H. Gerhardt,Winter 2010  Volume 14  Number 1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 of compression force on tablet  hardness,by Shipar MAH,Ashish W,Narinder K, Niranjani T 2013-2014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https://www.youtube.com/watch?v=g0-nEs8ydJw&amp;list=WL&amp;index=85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https://www.youtube.com/watch?v=4xggZRckfTE&amp;list=WL&amp;index=86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5310" y="-11252"/>
            <a:ext cx="4696690" cy="170150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/>
          <p:nvPr/>
        </p:nvSpPr>
        <p:spPr>
          <a:xfrm>
            <a:off x="193964" y="1833776"/>
            <a:ext cx="10806545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The most common method of drug delivery is oral dosage form of which tablet and capsule are predominant. So it  is defined as the reduction in volume of a powder (or granules) owing to the application of a forces. Because of the increased proximity of particle surfaces accomplished during compression, bonds are formed between particles which provide coherence to the powder i.e. compact is formed</a:t>
            </a:r>
            <a:endParaRPr sz="28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80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Tablet is more accepted as compared to capsule due to many reason such as cost, tamper resistance, ease of handling, ease of identification and manufacturing efficiency. </a:t>
            </a:r>
            <a:endParaRPr/>
          </a:p>
        </p:txBody>
      </p:sp>
      <p:sp>
        <p:nvSpPr>
          <p:cNvPr id="94" name="Google Shape;94;p14"/>
          <p:cNvSpPr/>
          <p:nvPr/>
        </p:nvSpPr>
        <p:spPr>
          <a:xfrm>
            <a:off x="0" y="0"/>
            <a:ext cx="5028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Table </a:t>
            </a:r>
            <a:r>
              <a:rPr b="1" lang="en-US" sz="4000" u="sng">
                <a:solidFill>
                  <a:srgbClr val="0C0C0C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Compression</a:t>
            </a:r>
            <a:r>
              <a:rPr b="1" lang="en-US" sz="40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 Technology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318799" y="237897"/>
            <a:ext cx="505458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TYPES OF COMPRESSION MACHINES</a:t>
            </a:r>
            <a:endParaRPr b="1" sz="3200" u="sng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318799" y="1221571"/>
            <a:ext cx="5912581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SINGLE PUNCH/SINGLE STATION PRESSES 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691" y="2357052"/>
            <a:ext cx="3934690" cy="4403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8048" l="0" r="0" t="0"/>
          <a:stretch/>
        </p:blipFill>
        <p:spPr>
          <a:xfrm>
            <a:off x="5680507" y="1621681"/>
            <a:ext cx="6511493" cy="52231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" name="Google Shape;103;p15"/>
          <p:cNvCxnSpPr/>
          <p:nvPr/>
        </p:nvCxnSpPr>
        <p:spPr>
          <a:xfrm flipH="1" rot="10800000">
            <a:off x="4128725" y="3906981"/>
            <a:ext cx="1482437" cy="27709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/>
          <p:nvPr/>
        </p:nvSpPr>
        <p:spPr>
          <a:xfrm>
            <a:off x="235671" y="376534"/>
            <a:ext cx="60960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MULTI-STATION/ROTARY PRESSES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8946" y="2964872"/>
            <a:ext cx="8853054" cy="389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b="7561" l="12328" r="14031" t="0"/>
          <a:stretch/>
        </p:blipFill>
        <p:spPr>
          <a:xfrm>
            <a:off x="0" y="776644"/>
            <a:ext cx="3338946" cy="394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38946" y="2286000"/>
            <a:ext cx="8853053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330545" cy="6636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0" y="27709"/>
            <a:ext cx="853470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What are the characteristics of an efficient compression process??</a:t>
            </a:r>
            <a:endParaRPr b="1" sz="3600" u="sng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</p:txBody>
      </p:sp>
      <p:grpSp>
        <p:nvGrpSpPr>
          <p:cNvPr id="122" name="Google Shape;122;p18"/>
          <p:cNvGrpSpPr/>
          <p:nvPr/>
        </p:nvGrpSpPr>
        <p:grpSpPr>
          <a:xfrm>
            <a:off x="2549428" y="649579"/>
            <a:ext cx="6560687" cy="5831098"/>
            <a:chOff x="2389157" y="3248"/>
            <a:chExt cx="6560687" cy="5831098"/>
          </a:xfrm>
        </p:grpSpPr>
        <p:sp>
          <p:nvSpPr>
            <p:cNvPr id="123" name="Google Shape;123;p18"/>
            <p:cNvSpPr/>
            <p:nvPr/>
          </p:nvSpPr>
          <p:spPr>
            <a:xfrm>
              <a:off x="4627231" y="3248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8"/>
            <p:cNvSpPr txBox="1"/>
            <p:nvPr/>
          </p:nvSpPr>
          <p:spPr>
            <a:xfrm>
              <a:off x="4693374" y="69391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Compression Machine Assembly and operation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88344" y="7117"/>
                  </a:moveTo>
                  <a:lnTo>
                    <a:pt x="88344" y="7117"/>
                  </a:lnTo>
                  <a:cubicBezTo>
                    <a:pt x="101971" y="14421"/>
                    <a:pt x="112253" y="26704"/>
                    <a:pt x="117045" y="41404"/>
                  </a:cubicBezTo>
                </a:path>
              </a:pathLst>
            </a:custGeom>
            <a:noFill/>
            <a:ln cap="flat" cmpd="sng" w="9525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6865306" y="2241323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C3BF"/>
                </a:gs>
                <a:gs pos="50000">
                  <a:srgbClr val="3BC2BC"/>
                </a:gs>
                <a:gs pos="100000">
                  <a:srgbClr val="30B0AC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8"/>
            <p:cNvSpPr txBox="1"/>
            <p:nvPr/>
          </p:nvSpPr>
          <p:spPr>
            <a:xfrm>
              <a:off x="6931449" y="2307466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Compressing machine setup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117046" y="78596"/>
                  </a:moveTo>
                  <a:cubicBezTo>
                    <a:pt x="112254" y="93296"/>
                    <a:pt x="101972" y="105579"/>
                    <a:pt x="88345" y="112883"/>
                  </a:cubicBezTo>
                </a:path>
              </a:pathLst>
            </a:custGeom>
            <a:noFill/>
            <a:ln cap="flat" cmpd="sng" w="9525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>
              <a:off x="4627231" y="4479397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5EBC74"/>
                </a:gs>
                <a:gs pos="50000">
                  <a:srgbClr val="3EB85F"/>
                </a:gs>
                <a:gs pos="100000">
                  <a:srgbClr val="32A753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8"/>
            <p:cNvSpPr txBox="1"/>
            <p:nvPr/>
          </p:nvSpPr>
          <p:spPr>
            <a:xfrm>
              <a:off x="4693374" y="4545540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Control of tablet weight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31656" y="112883"/>
                  </a:moveTo>
                  <a:lnTo>
                    <a:pt x="31656" y="112883"/>
                  </a:lnTo>
                  <a:cubicBezTo>
                    <a:pt x="18029" y="105579"/>
                    <a:pt x="7747" y="93296"/>
                    <a:pt x="2955" y="78596"/>
                  </a:cubicBezTo>
                </a:path>
              </a:pathLst>
            </a:custGeom>
            <a:noFill/>
            <a:ln cap="flat" cmpd="sng" w="9525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2389157" y="2241323"/>
              <a:ext cx="2084538" cy="1354949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8"/>
            <p:cNvSpPr txBox="1"/>
            <p:nvPr/>
          </p:nvSpPr>
          <p:spPr>
            <a:xfrm>
              <a:off x="2455300" y="2307466"/>
              <a:ext cx="1952252" cy="1222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Characteristics of drug (API) &amp; excipient </a:t>
              </a:r>
              <a:endParaRPr sz="1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3431426" y="680723"/>
              <a:ext cx="4476149" cy="4476149"/>
            </a:xfrm>
            <a:custGeom>
              <a:rect b="b" l="l" r="r" t="t"/>
              <a:pathLst>
                <a:path extrusionOk="0" h="120000" w="120000">
                  <a:moveTo>
                    <a:pt x="2954" y="41404"/>
                  </a:moveTo>
                  <a:lnTo>
                    <a:pt x="2954" y="41404"/>
                  </a:lnTo>
                  <a:cubicBezTo>
                    <a:pt x="7746" y="26704"/>
                    <a:pt x="18028" y="14421"/>
                    <a:pt x="31655" y="7117"/>
                  </a:cubicBezTo>
                </a:path>
              </a:pathLst>
            </a:custGeom>
            <a:noFill/>
            <a:ln cap="flat" cmpd="sng" w="9525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75162" y="738842"/>
            <a:ext cx="2348799" cy="1107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57063" y="1148173"/>
            <a:ext cx="2185456" cy="2185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5">
            <a:alphaModFix/>
          </a:blip>
          <a:srcRect b="5321" l="56282" r="5155" t="28034"/>
          <a:stretch/>
        </p:blipFill>
        <p:spPr>
          <a:xfrm>
            <a:off x="7262948" y="5090979"/>
            <a:ext cx="1894115" cy="1767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4766" y="4328239"/>
            <a:ext cx="2615761" cy="1622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82076" y="2454350"/>
            <a:ext cx="2095391" cy="2221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375270" y="266003"/>
            <a:ext cx="61300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*Compression Machine Assembly and operation * </a:t>
            </a:r>
            <a:endParaRPr b="1" sz="20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9"/>
          <p:cNvSpPr/>
          <p:nvPr/>
        </p:nvSpPr>
        <p:spPr>
          <a:xfrm>
            <a:off x="414460" y="997522"/>
            <a:ext cx="2933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1-Clean from prior product</a:t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3836033" y="997522"/>
            <a:ext cx="15808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2-Lubricated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375270" y="1663820"/>
            <a:ext cx="34419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*Compressing machine setup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8" name="Google Shape;148;p19"/>
          <p:cNvGrpSpPr/>
          <p:nvPr/>
        </p:nvGrpSpPr>
        <p:grpSpPr>
          <a:xfrm>
            <a:off x="861103" y="2421393"/>
            <a:ext cx="8118479" cy="2809441"/>
            <a:chOff x="4760" y="1304612"/>
            <a:chExt cx="8118479" cy="2809441"/>
          </a:xfrm>
        </p:grpSpPr>
        <p:sp>
          <p:nvSpPr>
            <p:cNvPr id="149" name="Google Shape;149;p19"/>
            <p:cNvSpPr/>
            <p:nvPr/>
          </p:nvSpPr>
          <p:spPr>
            <a:xfrm>
              <a:off x="4760" y="1304612"/>
              <a:ext cx="2329656" cy="931862"/>
            </a:xfrm>
            <a:prstGeom prst="rect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 txBox="1"/>
            <p:nvPr/>
          </p:nvSpPr>
          <p:spPr>
            <a:xfrm>
              <a:off x="4760" y="1304612"/>
              <a:ext cx="2329656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Thickness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9"/>
            <p:cNvSpPr/>
            <p:nvPr/>
          </p:nvSpPr>
          <p:spPr>
            <a:xfrm>
              <a:off x="4760" y="2236474"/>
              <a:ext cx="2329656" cy="1877579"/>
            </a:xfrm>
            <a:prstGeom prst="rect">
              <a:avLst/>
            </a:prstGeom>
            <a:solidFill>
              <a:srgbClr val="CCD3EA">
                <a:alpha val="89803"/>
              </a:srgbClr>
            </a:solidFill>
            <a:ln cap="flat" cmpd="sng" w="12700">
              <a:solidFill>
                <a:srgbClr val="CCD3EA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9"/>
            <p:cNvSpPr txBox="1"/>
            <p:nvPr/>
          </p:nvSpPr>
          <p:spPr>
            <a:xfrm>
              <a:off x="4760" y="2236474"/>
              <a:ext cx="2329656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60000" lIns="106675" spcFirstLastPara="1" rIns="142225" wrap="square" tIns="10667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Char char="•"/>
              </a:pPr>
              <a:r>
                <a:rPr b="0" i="0" lang="en-US" sz="2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distance between upper and lower punch</a:t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2660568" y="1304612"/>
              <a:ext cx="2329656" cy="931862"/>
            </a:xfrm>
            <a:prstGeom prst="rect">
              <a:avLst/>
            </a:prstGeom>
            <a:solidFill>
              <a:srgbClr val="44B78C"/>
            </a:solidFill>
            <a:ln cap="flat" cmpd="sng" w="12700">
              <a:solidFill>
                <a:srgbClr val="44B78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9"/>
            <p:cNvSpPr txBox="1"/>
            <p:nvPr/>
          </p:nvSpPr>
          <p:spPr>
            <a:xfrm>
              <a:off x="2660568" y="1304612"/>
              <a:ext cx="2329656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Hardness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2660568" y="2236474"/>
              <a:ext cx="2329656" cy="1877579"/>
            </a:xfrm>
            <a:prstGeom prst="rect">
              <a:avLst/>
            </a:prstGeom>
            <a:solidFill>
              <a:srgbClr val="CBE5DE">
                <a:alpha val="89803"/>
              </a:srgbClr>
            </a:solidFill>
            <a:ln cap="flat" cmpd="sng" w="12700">
              <a:solidFill>
                <a:srgbClr val="CBE5DE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 txBox="1"/>
            <p:nvPr/>
          </p:nvSpPr>
          <p:spPr>
            <a:xfrm>
              <a:off x="2660568" y="2236474"/>
              <a:ext cx="2329656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Speed of compression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Binder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Compression time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Pre compression 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Diameter of roller </a:t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5348514" y="1304612"/>
              <a:ext cx="2742587" cy="931862"/>
            </a:xfrm>
            <a:prstGeom prst="rect">
              <a:avLst/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9"/>
            <p:cNvSpPr txBox="1"/>
            <p:nvPr/>
          </p:nvSpPr>
          <p:spPr>
            <a:xfrm>
              <a:off x="5348514" y="1304612"/>
              <a:ext cx="2742587" cy="9318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300" lIns="256025" spcFirstLastPara="1" rIns="256025" wrap="square" tIns="146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Friability </a:t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5316376" y="2236474"/>
              <a:ext cx="2806863" cy="1877579"/>
            </a:xfrm>
            <a:prstGeom prst="rect">
              <a:avLst/>
            </a:prstGeom>
            <a:solidFill>
              <a:srgbClr val="D2E2CB">
                <a:alpha val="89803"/>
              </a:srgbClr>
            </a:solidFill>
            <a:ln cap="flat" cmpd="sng" w="12700">
              <a:solidFill>
                <a:srgbClr val="D2E2CB">
                  <a:alpha val="89803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19"/>
            <p:cNvSpPr txBox="1"/>
            <p:nvPr/>
          </p:nvSpPr>
          <p:spPr>
            <a:xfrm>
              <a:off x="5316376" y="2236474"/>
              <a:ext cx="2806863" cy="18775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Speed of compression 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571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Force of compression</a:t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343" y="4749707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7553" y="5407858"/>
            <a:ext cx="2507327" cy="124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/>
          <p:nvPr/>
        </p:nvSpPr>
        <p:spPr>
          <a:xfrm>
            <a:off x="335836" y="279066"/>
            <a:ext cx="363527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*Important </a:t>
            </a:r>
            <a:r>
              <a:rPr b="1" lang="en-US" sz="32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b="1" lang="en-US" sz="3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188720" y="863841"/>
            <a:ext cx="41801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relationship between the compression force and hardness not linearly relation </a:t>
            </a: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always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39143" y="1876425"/>
            <a:ext cx="6074228" cy="389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5995851" y="2312126"/>
            <a:ext cx="23382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Mannitol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/>
          <p:nvPr/>
        </p:nvSpPr>
        <p:spPr>
          <a:xfrm>
            <a:off x="234091" y="187625"/>
            <a:ext cx="29338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*Control of tablet weight * </a:t>
            </a:r>
            <a:endParaRPr b="1" sz="18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21"/>
          <p:cNvGrpSpPr/>
          <p:nvPr/>
        </p:nvGrpSpPr>
        <p:grpSpPr>
          <a:xfrm>
            <a:off x="1195977" y="1347952"/>
            <a:ext cx="8127999" cy="3836675"/>
            <a:chOff x="0" y="790995"/>
            <a:chExt cx="8127999" cy="3836675"/>
          </a:xfrm>
        </p:grpSpPr>
        <p:sp>
          <p:nvSpPr>
            <p:cNvPr id="177" name="Google Shape;177;p21"/>
            <p:cNvSpPr/>
            <p:nvPr/>
          </p:nvSpPr>
          <p:spPr>
            <a:xfrm>
              <a:off x="7894726" y="2905387"/>
              <a:ext cx="233273" cy="233269"/>
            </a:xfrm>
            <a:prstGeom prst="ellipse">
              <a:avLst/>
            </a:prstGeom>
            <a:solidFill>
              <a:srgbClr val="4372C3"/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7467193" y="2905387"/>
              <a:ext cx="233273" cy="233269"/>
            </a:xfrm>
            <a:prstGeom prst="ellipse">
              <a:avLst/>
            </a:prstGeom>
            <a:solidFill>
              <a:srgbClr val="4378C1"/>
            </a:solidFill>
            <a:ln cap="flat" cmpd="sng" w="12700">
              <a:solidFill>
                <a:srgbClr val="4378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7039660" y="2905387"/>
              <a:ext cx="233273" cy="233269"/>
            </a:xfrm>
            <a:prstGeom prst="ellipse">
              <a:avLst/>
            </a:prstGeom>
            <a:solidFill>
              <a:srgbClr val="4380C1"/>
            </a:solidFill>
            <a:ln cap="flat" cmpd="sng" w="12700">
              <a:solidFill>
                <a:srgbClr val="4380C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6612940" y="2905387"/>
              <a:ext cx="233273" cy="233269"/>
            </a:xfrm>
            <a:prstGeom prst="ellipse">
              <a:avLst/>
            </a:prstGeom>
            <a:solidFill>
              <a:srgbClr val="4387C0"/>
            </a:solidFill>
            <a:ln cap="flat" cmpd="sng" w="12700">
              <a:solidFill>
                <a:srgbClr val="4387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6185408" y="2905387"/>
              <a:ext cx="233273" cy="233269"/>
            </a:xfrm>
            <a:prstGeom prst="ellipse">
              <a:avLst/>
            </a:prstGeom>
            <a:solidFill>
              <a:srgbClr val="438EC0"/>
            </a:solidFill>
            <a:ln cap="flat" cmpd="sng" w="12700">
              <a:solidFill>
                <a:srgbClr val="438E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5524601" y="2788752"/>
              <a:ext cx="466547" cy="466923"/>
            </a:xfrm>
            <a:prstGeom prst="ellipse">
              <a:avLst/>
            </a:prstGeom>
            <a:solidFill>
              <a:srgbClr val="4296C0"/>
            </a:solidFill>
            <a:ln cap="flat" cmpd="sng" w="12700">
              <a:solidFill>
                <a:srgbClr val="4296C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7514336" y="2423501"/>
              <a:ext cx="233273" cy="233269"/>
            </a:xfrm>
            <a:prstGeom prst="ellipse">
              <a:avLst/>
            </a:prstGeom>
            <a:solidFill>
              <a:srgbClr val="439DBF"/>
            </a:solidFill>
            <a:ln cap="flat" cmpd="sng" w="12700">
              <a:solidFill>
                <a:srgbClr val="439D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7514336" y="3390727"/>
              <a:ext cx="233273" cy="233269"/>
            </a:xfrm>
            <a:prstGeom prst="ellipse">
              <a:avLst/>
            </a:prstGeom>
            <a:solidFill>
              <a:srgbClr val="42A5BE"/>
            </a:solidFill>
            <a:ln cap="flat" cmpd="sng" w="12700">
              <a:solidFill>
                <a:srgbClr val="42A5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7722412" y="2632983"/>
              <a:ext cx="233273" cy="233269"/>
            </a:xfrm>
            <a:prstGeom prst="ellipse">
              <a:avLst/>
            </a:prstGeom>
            <a:solidFill>
              <a:srgbClr val="43ACBD"/>
            </a:solidFill>
            <a:ln cap="flat" cmpd="sng" w="12700">
              <a:solidFill>
                <a:srgbClr val="43AC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7736230" y="3182395"/>
              <a:ext cx="233273" cy="233269"/>
            </a:xfrm>
            <a:prstGeom prst="ellipse">
              <a:avLst/>
            </a:prstGeom>
            <a:solidFill>
              <a:srgbClr val="42B4BD"/>
            </a:solidFill>
            <a:ln cap="flat" cmpd="sng" w="12700">
              <a:solidFill>
                <a:srgbClr val="42B4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2969158" y="1841093"/>
              <a:ext cx="2361996" cy="2362241"/>
            </a:xfrm>
            <a:prstGeom prst="ellipse">
              <a:avLst/>
            </a:prstGeom>
            <a:solidFill>
              <a:srgbClr val="42BBBD"/>
            </a:solidFill>
            <a:ln cap="flat" cmpd="sng" w="12700">
              <a:solidFill>
                <a:srgbClr val="42BBB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1"/>
            <p:cNvSpPr txBox="1"/>
            <p:nvPr/>
          </p:nvSpPr>
          <p:spPr>
            <a:xfrm>
              <a:off x="3315064" y="2187035"/>
              <a:ext cx="1670184" cy="16703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highet of the lower punch in the die </a:t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2792780" y="1639284"/>
              <a:ext cx="466547" cy="466923"/>
            </a:xfrm>
            <a:prstGeom prst="ellipse">
              <a:avLst/>
            </a:prstGeom>
            <a:solidFill>
              <a:srgbClr val="43BCB8"/>
            </a:solidFill>
            <a:ln cap="flat" cmpd="sng" w="12700">
              <a:solidFill>
                <a:srgbClr val="43BC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>
              <a:off x="2493670" y="1392969"/>
              <a:ext cx="233273" cy="233269"/>
            </a:xfrm>
            <a:prstGeom prst="ellipse">
              <a:avLst/>
            </a:prstGeom>
            <a:solidFill>
              <a:srgbClr val="42BBAF"/>
            </a:solidFill>
            <a:ln cap="flat" cmpd="sng" w="12700">
              <a:solidFill>
                <a:srgbClr val="42BBA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1995424" y="1392969"/>
              <a:ext cx="233273" cy="233269"/>
            </a:xfrm>
            <a:prstGeom prst="ellipse">
              <a:avLst/>
            </a:prstGeom>
            <a:solidFill>
              <a:srgbClr val="42BBA8"/>
            </a:solidFill>
            <a:ln cap="flat" cmpd="sng" w="12700">
              <a:solidFill>
                <a:srgbClr val="42BB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>
              <a:off x="1497177" y="1392969"/>
              <a:ext cx="233273" cy="233269"/>
            </a:xfrm>
            <a:prstGeom prst="ellipse">
              <a:avLst/>
            </a:prstGeom>
            <a:solidFill>
              <a:srgbClr val="43BAA0"/>
            </a:solidFill>
            <a:ln cap="flat" cmpd="sng" w="12700">
              <a:solidFill>
                <a:srgbClr val="43BAA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>
              <a:off x="998931" y="1392969"/>
              <a:ext cx="233273" cy="233269"/>
            </a:xfrm>
            <a:prstGeom prst="ellipse">
              <a:avLst/>
            </a:prstGeom>
            <a:solidFill>
              <a:srgbClr val="43B997"/>
            </a:solidFill>
            <a:ln cap="flat" cmpd="sng" w="12700">
              <a:solidFill>
                <a:srgbClr val="43B99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499872" y="1392969"/>
              <a:ext cx="233273" cy="233269"/>
            </a:xfrm>
            <a:prstGeom prst="ellipse">
              <a:avLst/>
            </a:prstGeom>
            <a:solidFill>
              <a:srgbClr val="44B890"/>
            </a:solidFill>
            <a:ln cap="flat" cmpd="sng" w="12700">
              <a:solidFill>
                <a:srgbClr val="44B89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1625" y="1392969"/>
              <a:ext cx="233273" cy="233269"/>
            </a:xfrm>
            <a:prstGeom prst="ellipse">
              <a:avLst/>
            </a:prstGeom>
            <a:solidFill>
              <a:srgbClr val="43B787"/>
            </a:solidFill>
            <a:ln cap="flat" cmpd="sng" w="12700">
              <a:solidFill>
                <a:srgbClr val="43B78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0" y="790995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1"/>
            <p:cNvSpPr txBox="1"/>
            <p:nvPr/>
          </p:nvSpPr>
          <p:spPr>
            <a:xfrm>
              <a:off x="0" y="790995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relative speeds of automated feeding  system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2308352" y="2788752"/>
              <a:ext cx="466547" cy="466923"/>
            </a:xfrm>
            <a:prstGeom prst="ellipse">
              <a:avLst/>
            </a:prstGeom>
            <a:solidFill>
              <a:srgbClr val="44B571"/>
            </a:solidFill>
            <a:ln cap="flat" cmpd="sng" w="12700">
              <a:solidFill>
                <a:srgbClr val="44B57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1846681" y="2905387"/>
              <a:ext cx="233273" cy="233269"/>
            </a:xfrm>
            <a:prstGeom prst="ellipse">
              <a:avLst/>
            </a:prstGeom>
            <a:solidFill>
              <a:srgbClr val="45B36A"/>
            </a:solidFill>
            <a:ln cap="flat" cmpd="sng" w="12700">
              <a:solidFill>
                <a:srgbClr val="45B36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1385824" y="2905387"/>
              <a:ext cx="233273" cy="233269"/>
            </a:xfrm>
            <a:prstGeom prst="ellipse">
              <a:avLst/>
            </a:prstGeom>
            <a:solidFill>
              <a:srgbClr val="45B363"/>
            </a:solidFill>
            <a:ln cap="flat" cmpd="sng" w="12700">
              <a:solidFill>
                <a:srgbClr val="45B36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924153" y="2905387"/>
              <a:ext cx="233273" cy="233269"/>
            </a:xfrm>
            <a:prstGeom prst="ellipse">
              <a:avLst/>
            </a:prstGeom>
            <a:solidFill>
              <a:srgbClr val="45B35D"/>
            </a:solidFill>
            <a:ln cap="flat" cmpd="sng" w="12700">
              <a:solidFill>
                <a:srgbClr val="45B35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463296" y="2905387"/>
              <a:ext cx="233273" cy="233269"/>
            </a:xfrm>
            <a:prstGeom prst="ellipse">
              <a:avLst/>
            </a:prstGeom>
            <a:solidFill>
              <a:srgbClr val="45B155"/>
            </a:solidFill>
            <a:ln cap="flat" cmpd="sng" w="12700">
              <a:solidFill>
                <a:srgbClr val="45B15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1625" y="2905387"/>
              <a:ext cx="233273" cy="233269"/>
            </a:xfrm>
            <a:prstGeom prst="ellipse">
              <a:avLst/>
            </a:prstGeom>
            <a:solidFill>
              <a:srgbClr val="45B14E"/>
            </a:solidFill>
            <a:ln cap="flat" cmpd="sng" w="12700">
              <a:solidFill>
                <a:srgbClr val="45B14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0" y="2308400"/>
              <a:ext cx="2067763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1"/>
            <p:cNvSpPr txBox="1"/>
            <p:nvPr/>
          </p:nvSpPr>
          <p:spPr>
            <a:xfrm>
              <a:off x="0" y="2308400"/>
              <a:ext cx="2067763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Speed of compressing machine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2792780" y="3919037"/>
              <a:ext cx="466547" cy="466923"/>
            </a:xfrm>
            <a:prstGeom prst="ellipse">
              <a:avLst/>
            </a:prstGeom>
            <a:solidFill>
              <a:srgbClr val="48AF46"/>
            </a:solidFill>
            <a:ln cap="flat" cmpd="sng" w="12700">
              <a:solidFill>
                <a:srgbClr val="48AF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2493670" y="4394401"/>
              <a:ext cx="233273" cy="233269"/>
            </a:xfrm>
            <a:prstGeom prst="ellipse">
              <a:avLst/>
            </a:prstGeom>
            <a:solidFill>
              <a:srgbClr val="4FAE46"/>
            </a:solidFill>
            <a:ln cap="flat" cmpd="sng" w="12700">
              <a:solidFill>
                <a:srgbClr val="4FAE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1995424" y="4394401"/>
              <a:ext cx="233273" cy="233269"/>
            </a:xfrm>
            <a:prstGeom prst="ellipse">
              <a:avLst/>
            </a:prstGeom>
            <a:solidFill>
              <a:srgbClr val="55AD46"/>
            </a:solidFill>
            <a:ln cap="flat" cmpd="sng" w="12700">
              <a:solidFill>
                <a:srgbClr val="55AD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1497177" y="4394401"/>
              <a:ext cx="233273" cy="233269"/>
            </a:xfrm>
            <a:prstGeom prst="ellipse">
              <a:avLst/>
            </a:prstGeom>
            <a:solidFill>
              <a:srgbClr val="5CAD46"/>
            </a:solidFill>
            <a:ln cap="flat" cmpd="sng" w="12700">
              <a:solidFill>
                <a:srgbClr val="5CAD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998931" y="4394401"/>
              <a:ext cx="233273" cy="233269"/>
            </a:xfrm>
            <a:prstGeom prst="ellipse">
              <a:avLst/>
            </a:prstGeom>
            <a:solidFill>
              <a:srgbClr val="63AC46"/>
            </a:solidFill>
            <a:ln cap="flat" cmpd="sng" w="12700">
              <a:solidFill>
                <a:srgbClr val="63AC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499872" y="4394401"/>
              <a:ext cx="233273" cy="233269"/>
            </a:xfrm>
            <a:prstGeom prst="ellipse">
              <a:avLst/>
            </a:prstGeom>
            <a:solidFill>
              <a:srgbClr val="68AB47"/>
            </a:solidFill>
            <a:ln cap="flat" cmpd="sng" w="12700">
              <a:solidFill>
                <a:srgbClr val="68AB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625" y="4394401"/>
              <a:ext cx="233273" cy="233269"/>
            </a:xfrm>
            <a:prstGeom prst="ellipse">
              <a:avLst/>
            </a:prstGeom>
            <a:solidFill>
              <a:srgbClr val="6FAA47"/>
            </a:solidFill>
            <a:ln cap="flat" cmpd="sng" w="12700">
              <a:solidFill>
                <a:srgbClr val="6FAA4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0" y="3792043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 txBox="1"/>
            <p:nvPr/>
          </p:nvSpPr>
          <p:spPr>
            <a:xfrm>
              <a:off x="0" y="3792043"/>
              <a:ext cx="2734259" cy="60005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Flowability of material </a:t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21"/>
          <p:cNvSpPr txBox="1"/>
          <p:nvPr/>
        </p:nvSpPr>
        <p:spPr>
          <a:xfrm>
            <a:off x="9431383" y="3057285"/>
            <a:ext cx="2377440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  the tablet weight 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27855" y="0"/>
            <a:ext cx="3364145" cy="2076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