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Droplets-HD-Title-R1d.png"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pic>
        <p:nvPicPr>
          <p:cNvPr descr="Droplets-HD-Content-R1d.png" id="79" name="Google Shape;79;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11"/>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82" name="Google Shape;82;p11"/>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3" name="Google Shape;83;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pic>
        <p:nvPicPr>
          <p:cNvPr descr="Droplets-HD-Content-R1d.png" id="87" name="Google Shape;87;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12"/>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0" name="Google Shape;90;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3" name="Shape 93"/>
        <p:cNvGrpSpPr/>
        <p:nvPr/>
      </p:nvGrpSpPr>
      <p:grpSpPr>
        <a:xfrm>
          <a:off x="0" y="0"/>
          <a:ext cx="0" cy="0"/>
          <a:chOff x="0" y="0"/>
          <a:chExt cx="0" cy="0"/>
        </a:xfrm>
      </p:grpSpPr>
      <p:pic>
        <p:nvPicPr>
          <p:cNvPr descr="Droplets-HD-Content-R1d.png" id="94" name="Google Shape;94;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7" name="Google Shape;97;p13"/>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1" name="Google Shape;101;p13"/>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GB" sz="8000" cap="none">
                <a:solidFill>
                  <a:schemeClr val="dk1"/>
                </a:solidFill>
                <a:latin typeface="Twentieth Century"/>
                <a:ea typeface="Twentieth Century"/>
                <a:cs typeface="Twentieth Century"/>
                <a:sym typeface="Twentieth Century"/>
              </a:rPr>
              <a:t>“</a:t>
            </a:r>
            <a:endParaRPr/>
          </a:p>
        </p:txBody>
      </p:sp>
      <p:sp>
        <p:nvSpPr>
          <p:cNvPr id="102" name="Google Shape;102;p13"/>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GB"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pic>
        <p:nvPicPr>
          <p:cNvPr descr="Droplets-HD-Content-R1d.png" id="104" name="Google Shape;104;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14"/>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0" name="Shape 110"/>
        <p:cNvGrpSpPr/>
        <p:nvPr/>
      </p:nvGrpSpPr>
      <p:grpSpPr>
        <a:xfrm>
          <a:off x="0" y="0"/>
          <a:ext cx="0" cy="0"/>
          <a:chOff x="0" y="0"/>
          <a:chExt cx="0" cy="0"/>
        </a:xfrm>
      </p:grpSpPr>
      <p:pic>
        <p:nvPicPr>
          <p:cNvPr descr="Droplets-HD-Content-R1d.png" id="111" name="Google Shape;111;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1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4" name="Google Shape;114;p1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5" name="Google Shape;115;p1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6" name="Google Shape;116;p15"/>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7" name="Google Shape;117;p1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15"/>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2" name="Shape 122"/>
        <p:cNvGrpSpPr/>
        <p:nvPr/>
      </p:nvGrpSpPr>
      <p:grpSpPr>
        <a:xfrm>
          <a:off x="0" y="0"/>
          <a:ext cx="0" cy="0"/>
          <a:chOff x="0" y="0"/>
          <a:chExt cx="0" cy="0"/>
        </a:xfrm>
      </p:grpSpPr>
      <p:pic>
        <p:nvPicPr>
          <p:cNvPr descr="Droplets-HD-Content-R1d.png" id="123" name="Google Shape;123;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16"/>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6"/>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16"/>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27" name="Google Shape;127;p16"/>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8" name="Google Shape;128;p16"/>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16"/>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0" name="Google Shape;130;p16"/>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1" name="Google Shape;131;p16"/>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2" name="Google Shape;132;p16"/>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3" name="Google Shape;133;p16"/>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4" name="Google Shape;134;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pic>
        <p:nvPicPr>
          <p:cNvPr descr="Droplets-HD-Content-R1d.png" id="138" name="Google Shape;138;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rot="5400000">
            <a:off x="4383948" y="-1103079"/>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1" name="Google Shape;141;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pic>
        <p:nvPicPr>
          <p:cNvPr descr="Droplets-HD-Content-R1d.png" id="145" name="Google Shape;145;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18"/>
          <p:cNvSpPr txBox="1"/>
          <p:nvPr>
            <p:ph type="title"/>
          </p:nvPr>
        </p:nvSpPr>
        <p:spPr>
          <a:xfrm rot="5400000">
            <a:off x="7410763" y="1923737"/>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8"/>
          <p:cNvSpPr txBox="1"/>
          <p:nvPr>
            <p:ph idx="1" type="body"/>
          </p:nvPr>
        </p:nvSpPr>
        <p:spPr>
          <a:xfrm rot="5400000">
            <a:off x="2152338" y="-628961"/>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8" name="Google Shape;148;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 name="Shape 19"/>
        <p:cNvGrpSpPr/>
        <p:nvPr/>
      </p:nvGrpSpPr>
      <p:grpSpPr>
        <a:xfrm>
          <a:off x="0" y="0"/>
          <a:ext cx="0" cy="0"/>
          <a:chOff x="0" y="0"/>
          <a:chExt cx="0" cy="0"/>
        </a:xfrm>
      </p:grpSpPr>
      <p:pic>
        <p:nvPicPr>
          <p:cNvPr descr="Droplets-HD-Content-R1d.png" id="20" name="Google Shape;20;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3" name="Google Shape;23;p3"/>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4" name="Google Shape;24;p3"/>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25" name="Google Shape;25;p3"/>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6" name="Google Shape;26;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pic>
        <p:nvPicPr>
          <p:cNvPr descr="Droplets-HD-Content-R1d.png" id="30" name="Google Shape;30;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1" name="Google Shape;31;p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3" name="Google Shape;33;p4"/>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4" name="Google Shape;34;p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pic>
        <p:nvPicPr>
          <p:cNvPr descr="Droplets-HD-Content-R1d.png" id="38" name="Google Shape;38;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9" name="Google Shape;39;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5"/>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1" name="Google Shape;41;p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pic>
        <p:nvPicPr>
          <p:cNvPr descr="Droplets-HD-Content-R1d.png" id="45" name="Google Shape;45;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6"/>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48" name="Google Shape;48;p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pic>
        <p:nvPicPr>
          <p:cNvPr descr="Droplets-HD-Content-R1d.png" id="52" name="Google Shape;52;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pic>
        <p:nvPicPr>
          <p:cNvPr descr="Droplets-HD-Content-R1d.png" id="58" name="Google Shape;58;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pic>
        <p:nvPicPr>
          <p:cNvPr descr="Droplets-HD-Content-R1d.png" id="63" name="Google Shape;63;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9"/>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9"/>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pic>
        <p:nvPicPr>
          <p:cNvPr descr="Droplets-HD-Content-R1d.png" id="71" name="Google Shape;71;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10"/>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74" name="Google Shape;74;p10"/>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5" name="Google Shape;75;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9F9F9"/>
            </a:gs>
            <a:gs pos="100000">
              <a:srgbClr val="B7B7B7"/>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7" name="Google Shape;7;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4.jp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ctrTitle"/>
          </p:nvPr>
        </p:nvSpPr>
        <p:spPr>
          <a:xfrm>
            <a:off x="1751012" y="2212383"/>
            <a:ext cx="8689976" cy="12409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rPr lang="en-GB"/>
              <a:t>EXCIPIENTS FOR TABLET COATING</a:t>
            </a:r>
            <a:endParaRPr/>
          </a:p>
        </p:txBody>
      </p:sp>
      <p:pic>
        <p:nvPicPr>
          <p:cNvPr id="156" name="Google Shape;156;p19"/>
          <p:cNvPicPr preferRelativeResize="0"/>
          <p:nvPr/>
        </p:nvPicPr>
        <p:blipFill rotWithShape="1">
          <a:blip r:embed="rId3">
            <a:alphaModFix/>
          </a:blip>
          <a:srcRect b="0" l="0" r="0" t="0"/>
          <a:stretch/>
        </p:blipFill>
        <p:spPr>
          <a:xfrm>
            <a:off x="2412127" y="3812583"/>
            <a:ext cx="7198261" cy="3045418"/>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270" name="Google Shape;270;p28"/>
          <p:cNvSpPr txBox="1"/>
          <p:nvPr/>
        </p:nvSpPr>
        <p:spPr>
          <a:xfrm>
            <a:off x="1080750" y="1555039"/>
            <a:ext cx="5106026" cy="500094"/>
          </a:xfrm>
          <a:prstGeom prst="rect">
            <a:avLst/>
          </a:prstGeom>
          <a:noFill/>
          <a:ln>
            <a:noFill/>
          </a:ln>
        </p:spPr>
        <p:txBody>
          <a:bodyPr anchorCtr="0" anchor="t" bIns="45700" lIns="91425" spcFirstLastPara="1" rIns="91425" wrap="square" tIns="45700">
            <a:normAutofit fontScale="92500"/>
          </a:bodyPr>
          <a:lstStyle/>
          <a:p>
            <a:pPr indent="-228600" lvl="0" marL="228600" marR="0" rtl="0" algn="l">
              <a:lnSpc>
                <a:spcPct val="120000"/>
              </a:lnSpc>
              <a:spcBef>
                <a:spcPts val="0"/>
              </a:spcBef>
              <a:spcAft>
                <a:spcPts val="0"/>
              </a:spcAft>
              <a:buClr>
                <a:schemeClr val="dk1"/>
              </a:buClr>
              <a:buSzPct val="100000"/>
              <a:buFont typeface="Noto Sans Symbols"/>
              <a:buChar char="⮚"/>
            </a:pPr>
            <a:r>
              <a:rPr lang="en-GB" sz="2000" cap="none">
                <a:solidFill>
                  <a:schemeClr val="lt1"/>
                </a:solidFill>
                <a:latin typeface="Twentieth Century"/>
                <a:ea typeface="Twentieth Century"/>
                <a:cs typeface="Twentieth Century"/>
                <a:sym typeface="Twentieth Century"/>
              </a:rPr>
              <a:t> HYDROXYPROPYL METHYL CELLULOSE </a:t>
            </a:r>
            <a:r>
              <a:rPr lang="en-GB" sz="2000" cap="none">
                <a:solidFill>
                  <a:srgbClr val="639938"/>
                </a:solidFill>
                <a:latin typeface="Twentieth Century"/>
                <a:ea typeface="Twentieth Century"/>
                <a:cs typeface="Twentieth Century"/>
                <a:sym typeface="Twentieth Century"/>
              </a:rPr>
              <a:t>(HPMC)</a:t>
            </a:r>
            <a:endParaRPr sz="2000" cap="none">
              <a:solidFill>
                <a:srgbClr val="639938"/>
              </a:solidFill>
              <a:latin typeface="Twentieth Century"/>
              <a:ea typeface="Twentieth Century"/>
              <a:cs typeface="Twentieth Century"/>
              <a:sym typeface="Twentieth Century"/>
            </a:endParaRPr>
          </a:p>
        </p:txBody>
      </p:sp>
      <p:sp>
        <p:nvSpPr>
          <p:cNvPr id="271" name="Google Shape;271;p28"/>
          <p:cNvSpPr txBox="1"/>
          <p:nvPr/>
        </p:nvSpPr>
        <p:spPr>
          <a:xfrm>
            <a:off x="1609902" y="2055133"/>
            <a:ext cx="10771323" cy="2862322"/>
          </a:xfrm>
          <a:prstGeom prst="rect">
            <a:avLst/>
          </a:prstGeom>
          <a:blipFill rotWithShape="1">
            <a:blip r:embed="rId3">
              <a:alphaModFix/>
            </a:blip>
            <a:stretch>
              <a:fillRect b="0" l="-507" r="0" t="-106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272" name="Google Shape;272;p28"/>
          <p:cNvSpPr txBox="1"/>
          <p:nvPr/>
        </p:nvSpPr>
        <p:spPr>
          <a:xfrm>
            <a:off x="507313" y="4820381"/>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HYDROXYETHYL METHYL CELLUSOLE </a:t>
            </a:r>
            <a:endParaRPr sz="2000" cap="none">
              <a:solidFill>
                <a:schemeClr val="lt1"/>
              </a:solidFill>
              <a:latin typeface="Twentieth Century"/>
              <a:ea typeface="Twentieth Century"/>
              <a:cs typeface="Twentieth Century"/>
              <a:sym typeface="Twentieth Century"/>
            </a:endParaRPr>
          </a:p>
        </p:txBody>
      </p:sp>
      <p:sp>
        <p:nvSpPr>
          <p:cNvPr id="273" name="Google Shape;273;p28"/>
          <p:cNvSpPr txBox="1"/>
          <p:nvPr/>
        </p:nvSpPr>
        <p:spPr>
          <a:xfrm>
            <a:off x="745248" y="5223400"/>
            <a:ext cx="10771323" cy="1323439"/>
          </a:xfrm>
          <a:prstGeom prst="rect">
            <a:avLst/>
          </a:prstGeom>
          <a:blipFill rotWithShape="1">
            <a:blip r:embed="rId4">
              <a:alphaModFix/>
            </a:blip>
            <a:stretch>
              <a:fillRect b="0" l="-507" r="0" t="-276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274" name="Google Shape;274;p28"/>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2.1.1</a:t>
            </a:r>
            <a:r>
              <a:rPr lang="en-GB" sz="3600" cap="none">
                <a:solidFill>
                  <a:srgbClr val="9B4C25"/>
                </a:solidFill>
                <a:latin typeface="Twentieth Century"/>
                <a:ea typeface="Twentieth Century"/>
                <a:cs typeface="Twentieth Century"/>
                <a:sym typeface="Twentieth Century"/>
              </a:rPr>
              <a:t>    NON-ENTERIC  FILM FORMERS</a:t>
            </a:r>
            <a:endParaRPr sz="3600" cap="none">
              <a:solidFill>
                <a:srgbClr val="9B4C25"/>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9"/>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280" name="Google Shape;280;p29"/>
          <p:cNvSpPr txBox="1"/>
          <p:nvPr/>
        </p:nvSpPr>
        <p:spPr>
          <a:xfrm>
            <a:off x="1563408" y="2149298"/>
            <a:ext cx="10771323" cy="5632311"/>
          </a:xfrm>
          <a:prstGeom prst="rect">
            <a:avLst/>
          </a:prstGeom>
          <a:blipFill rotWithShape="1">
            <a:blip r:embed="rId3">
              <a:alphaModFix/>
            </a:blip>
            <a:stretch>
              <a:fillRect b="0" l="-507" r="-848" t="-64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281" name="Google Shape;281;p29"/>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2.1.1</a:t>
            </a:r>
            <a:r>
              <a:rPr lang="en-GB" sz="3600" cap="none">
                <a:solidFill>
                  <a:srgbClr val="2FA086"/>
                </a:solidFill>
                <a:latin typeface="Twentieth Century"/>
                <a:ea typeface="Twentieth Century"/>
                <a:cs typeface="Twentieth Century"/>
                <a:sym typeface="Twentieth Century"/>
              </a:rPr>
              <a:t>    NON-ENTERIC  FILM FORMERS</a:t>
            </a:r>
            <a:endParaRPr sz="3600" cap="none">
              <a:solidFill>
                <a:srgbClr val="2FA086"/>
              </a:solidFill>
              <a:latin typeface="Twentieth Century"/>
              <a:ea typeface="Twentieth Century"/>
              <a:cs typeface="Twentieth Century"/>
              <a:sym typeface="Twentieth Century"/>
            </a:endParaRPr>
          </a:p>
        </p:txBody>
      </p:sp>
      <p:sp>
        <p:nvSpPr>
          <p:cNvPr id="282" name="Google Shape;282;p29"/>
          <p:cNvSpPr txBox="1"/>
          <p:nvPr/>
        </p:nvSpPr>
        <p:spPr>
          <a:xfrm>
            <a:off x="1127245" y="6122316"/>
            <a:ext cx="5106026" cy="500094"/>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1900"/>
              <a:buFont typeface="Arial"/>
              <a:buNone/>
            </a:pPr>
            <a:r>
              <a:t/>
            </a:r>
            <a:endParaRPr sz="1900" cap="none">
              <a:solidFill>
                <a:srgbClr val="639938"/>
              </a:solidFill>
              <a:latin typeface="Twentieth Century"/>
              <a:ea typeface="Twentieth Century"/>
              <a:cs typeface="Twentieth Century"/>
              <a:sym typeface="Twentieth Century"/>
            </a:endParaRPr>
          </a:p>
        </p:txBody>
      </p:sp>
      <p:sp>
        <p:nvSpPr>
          <p:cNvPr id="283" name="Google Shape;283;p29"/>
          <p:cNvSpPr/>
          <p:nvPr/>
        </p:nvSpPr>
        <p:spPr>
          <a:xfrm>
            <a:off x="1127245" y="1749188"/>
            <a:ext cx="2539157" cy="40011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9B4C25"/>
              </a:buClr>
              <a:buSzPts val="2000"/>
              <a:buFont typeface="Noto Sans Symbols"/>
              <a:buChar char="⮚"/>
            </a:pPr>
            <a:r>
              <a:rPr lang="en-GB" sz="2000">
                <a:solidFill>
                  <a:srgbClr val="9B4C25"/>
                </a:solidFill>
                <a:latin typeface="Twentieth Century"/>
                <a:ea typeface="Twentieth Century"/>
                <a:cs typeface="Twentieth Century"/>
                <a:sym typeface="Twentieth Century"/>
              </a:rPr>
              <a:t> </a:t>
            </a:r>
            <a:r>
              <a:rPr lang="en-GB" sz="2000">
                <a:solidFill>
                  <a:schemeClr val="lt1"/>
                </a:solidFill>
                <a:latin typeface="Twentieth Century"/>
                <a:ea typeface="Twentieth Century"/>
                <a:cs typeface="Twentieth Century"/>
                <a:sym typeface="Twentieth Century"/>
              </a:rPr>
              <a:t>Ethyl Cellusole </a:t>
            </a:r>
            <a:r>
              <a:rPr lang="en-GB" sz="2000">
                <a:solidFill>
                  <a:srgbClr val="639938"/>
                </a:solidFill>
                <a:latin typeface="Twentieth Century"/>
                <a:ea typeface="Twentieth Century"/>
                <a:cs typeface="Twentieth Century"/>
                <a:sym typeface="Twentieth Century"/>
              </a:rPr>
              <a:t>(EC) </a:t>
            </a:r>
            <a:endParaRPr sz="20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289" name="Google Shape;289;p30"/>
          <p:cNvSpPr txBox="1"/>
          <p:nvPr/>
        </p:nvSpPr>
        <p:spPr>
          <a:xfrm>
            <a:off x="1080750" y="1555039"/>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POLYVINYL PYRROLIDONE </a:t>
            </a:r>
            <a:r>
              <a:rPr lang="en-GB" sz="2000" cap="none">
                <a:solidFill>
                  <a:srgbClr val="639938"/>
                </a:solidFill>
                <a:latin typeface="Twentieth Century"/>
                <a:ea typeface="Twentieth Century"/>
                <a:cs typeface="Twentieth Century"/>
                <a:sym typeface="Twentieth Century"/>
              </a:rPr>
              <a:t>(PVP)</a:t>
            </a:r>
            <a:endParaRPr sz="2000" cap="none">
              <a:solidFill>
                <a:srgbClr val="639938"/>
              </a:solidFill>
              <a:latin typeface="Twentieth Century"/>
              <a:ea typeface="Twentieth Century"/>
              <a:cs typeface="Twentieth Century"/>
              <a:sym typeface="Twentieth Century"/>
            </a:endParaRPr>
          </a:p>
        </p:txBody>
      </p:sp>
      <p:sp>
        <p:nvSpPr>
          <p:cNvPr id="290" name="Google Shape;290;p30"/>
          <p:cNvSpPr txBox="1"/>
          <p:nvPr/>
        </p:nvSpPr>
        <p:spPr>
          <a:xfrm>
            <a:off x="1609902" y="2055133"/>
            <a:ext cx="10771323" cy="5016758"/>
          </a:xfrm>
          <a:prstGeom prst="rect">
            <a:avLst/>
          </a:prstGeom>
          <a:blipFill rotWithShape="1">
            <a:blip r:embed="rId3">
              <a:alphaModFix/>
            </a:blip>
            <a:stretch>
              <a:fillRect b="0" l="-507" r="0" t="-60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291" name="Google Shape;291;p30"/>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2.1.1</a:t>
            </a:r>
            <a:r>
              <a:rPr lang="en-GB" sz="3600" cap="none">
                <a:solidFill>
                  <a:srgbClr val="2FA086"/>
                </a:solidFill>
                <a:latin typeface="Twentieth Century"/>
                <a:ea typeface="Twentieth Century"/>
                <a:cs typeface="Twentieth Century"/>
                <a:sym typeface="Twentieth Century"/>
              </a:rPr>
              <a:t>    NON-ENTERIC  FILM FORMERS</a:t>
            </a:r>
            <a:endParaRPr sz="3600" cap="none">
              <a:solidFill>
                <a:srgbClr val="2FA086"/>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297" name="Google Shape;297;p3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298" name="Google Shape;298;p31"/>
          <p:cNvPicPr preferRelativeResize="0"/>
          <p:nvPr/>
        </p:nvPicPr>
        <p:blipFill rotWithShape="1">
          <a:blip r:embed="rId3">
            <a:alphaModFix/>
          </a:blip>
          <a:srcRect b="0" l="0" r="0" t="0"/>
          <a:stretch/>
        </p:blipFill>
        <p:spPr>
          <a:xfrm>
            <a:off x="2237099" y="1300784"/>
            <a:ext cx="7650820" cy="38585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ctrTitle"/>
          </p:nvPr>
        </p:nvSpPr>
        <p:spPr>
          <a:xfrm>
            <a:off x="1751012" y="-879622"/>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rPr lang="en-GB"/>
              <a:t>PVP-API INCOMPATIBILITY</a:t>
            </a:r>
            <a:endParaRPr/>
          </a:p>
        </p:txBody>
      </p:sp>
      <p:sp>
        <p:nvSpPr>
          <p:cNvPr id="304" name="Google Shape;304;p32"/>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305" name="Google Shape;305;p32"/>
          <p:cNvPicPr preferRelativeResize="0"/>
          <p:nvPr/>
        </p:nvPicPr>
        <p:blipFill rotWithShape="1">
          <a:blip r:embed="rId3">
            <a:alphaModFix/>
          </a:blip>
          <a:srcRect b="0" l="0" r="0" t="0"/>
          <a:stretch/>
        </p:blipFill>
        <p:spPr>
          <a:xfrm>
            <a:off x="1634069" y="1629591"/>
            <a:ext cx="8923862" cy="45132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3"/>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11" name="Google Shape;311;p33"/>
          <p:cNvSpPr txBox="1"/>
          <p:nvPr/>
        </p:nvSpPr>
        <p:spPr>
          <a:xfrm>
            <a:off x="821447" y="1638658"/>
            <a:ext cx="5106026" cy="500094"/>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marR="0" rtl="0" algn="l">
              <a:lnSpc>
                <a:spcPct val="120000"/>
              </a:lnSpc>
              <a:spcBef>
                <a:spcPts val="0"/>
              </a:spcBef>
              <a:spcAft>
                <a:spcPts val="0"/>
              </a:spcAft>
              <a:buClr>
                <a:schemeClr val="dk1"/>
              </a:buClr>
              <a:buSzPct val="100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900" cap="none">
                <a:solidFill>
                  <a:srgbClr val="0A5483"/>
                </a:solidFill>
                <a:latin typeface="Twentieth Century"/>
                <a:ea typeface="Twentieth Century"/>
                <a:cs typeface="Twentieth Century"/>
                <a:sym typeface="Twentieth Century"/>
              </a:rPr>
              <a:t>SODIUM CARBOXYMETHYLCELLULOSE </a:t>
            </a:r>
            <a:r>
              <a:rPr lang="en-GB" sz="2900" cap="none">
                <a:solidFill>
                  <a:srgbClr val="639938"/>
                </a:solidFill>
                <a:latin typeface="Twentieth Century"/>
                <a:ea typeface="Twentieth Century"/>
                <a:cs typeface="Twentieth Century"/>
                <a:sym typeface="Twentieth Century"/>
              </a:rPr>
              <a:t>(NA-CMC</a:t>
            </a:r>
            <a:r>
              <a:rPr b="1" lang="en-GB" sz="2000" cap="none">
                <a:solidFill>
                  <a:srgbClr val="639938"/>
                </a:solidFill>
                <a:latin typeface="Times New Roman"/>
                <a:ea typeface="Times New Roman"/>
                <a:cs typeface="Times New Roman"/>
                <a:sym typeface="Times New Roman"/>
              </a:rPr>
              <a:t>)</a:t>
            </a:r>
            <a:endParaRPr/>
          </a:p>
        </p:txBody>
      </p:sp>
      <p:sp>
        <p:nvSpPr>
          <p:cNvPr id="312" name="Google Shape;312;p33"/>
          <p:cNvSpPr txBox="1"/>
          <p:nvPr/>
        </p:nvSpPr>
        <p:spPr>
          <a:xfrm>
            <a:off x="958680" y="2138752"/>
            <a:ext cx="10771323" cy="5016758"/>
          </a:xfrm>
          <a:prstGeom prst="rect">
            <a:avLst/>
          </a:prstGeom>
          <a:blipFill rotWithShape="1">
            <a:blip r:embed="rId3">
              <a:alphaModFix/>
            </a:blip>
            <a:stretch>
              <a:fillRect b="0" l="-507" r="0" t="-72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13" name="Google Shape;313;p33"/>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2.1.1</a:t>
            </a:r>
            <a:r>
              <a:rPr lang="en-GB" sz="3600" cap="none">
                <a:solidFill>
                  <a:srgbClr val="2FA086"/>
                </a:solidFill>
                <a:latin typeface="Twentieth Century"/>
                <a:ea typeface="Twentieth Century"/>
                <a:cs typeface="Twentieth Century"/>
                <a:sym typeface="Twentieth Century"/>
              </a:rPr>
              <a:t>    NON-ENTERIC  FILM FORMERS</a:t>
            </a:r>
            <a:endParaRPr sz="3600" cap="none">
              <a:solidFill>
                <a:srgbClr val="2FA086"/>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19" name="Google Shape;319;p34"/>
          <p:cNvSpPr txBox="1"/>
          <p:nvPr/>
        </p:nvSpPr>
        <p:spPr>
          <a:xfrm>
            <a:off x="1080750" y="1652114"/>
            <a:ext cx="5106026" cy="500094"/>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marR="0" rtl="0" algn="l">
              <a:lnSpc>
                <a:spcPct val="120000"/>
              </a:lnSpc>
              <a:spcBef>
                <a:spcPts val="0"/>
              </a:spcBef>
              <a:spcAft>
                <a:spcPts val="0"/>
              </a:spcAft>
              <a:buClr>
                <a:schemeClr val="dk1"/>
              </a:buClr>
              <a:buSzPct val="100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900" cap="none">
                <a:solidFill>
                  <a:schemeClr val="lt1"/>
                </a:solidFill>
                <a:latin typeface="Twentieth Century"/>
                <a:ea typeface="Twentieth Century"/>
                <a:cs typeface="Twentieth Century"/>
                <a:sym typeface="Twentieth Century"/>
              </a:rPr>
              <a:t>ACRELATE POLYMERS </a:t>
            </a:r>
            <a:r>
              <a:rPr lang="en-GB" sz="2900" cap="none">
                <a:solidFill>
                  <a:srgbClr val="639938"/>
                </a:solidFill>
                <a:latin typeface="Twentieth Century"/>
                <a:ea typeface="Twentieth Century"/>
                <a:cs typeface="Twentieth Century"/>
                <a:sym typeface="Twentieth Century"/>
              </a:rPr>
              <a:t>(BRAND: EUDRAGIT®</a:t>
            </a:r>
            <a:r>
              <a:rPr b="1" lang="en-GB" sz="2900" cap="none">
                <a:solidFill>
                  <a:srgbClr val="639938"/>
                </a:solidFill>
                <a:latin typeface="Times New Roman"/>
                <a:ea typeface="Times New Roman"/>
                <a:cs typeface="Times New Roman"/>
                <a:sym typeface="Times New Roman"/>
              </a:rPr>
              <a:t>)</a:t>
            </a:r>
            <a:endParaRPr/>
          </a:p>
        </p:txBody>
      </p:sp>
      <p:sp>
        <p:nvSpPr>
          <p:cNvPr id="320" name="Google Shape;320;p34"/>
          <p:cNvSpPr txBox="1"/>
          <p:nvPr/>
        </p:nvSpPr>
        <p:spPr>
          <a:xfrm>
            <a:off x="1423629" y="2152208"/>
            <a:ext cx="10771323" cy="5324535"/>
          </a:xfrm>
          <a:prstGeom prst="rect">
            <a:avLst/>
          </a:prstGeom>
          <a:blipFill rotWithShape="1">
            <a:blip r:embed="rId3">
              <a:alphaModFix/>
            </a:blip>
            <a:stretch>
              <a:fillRect b="0" l="-509" r="0" t="-57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21" name="Google Shape;321;p34"/>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2.1.1</a:t>
            </a:r>
            <a:r>
              <a:rPr lang="en-GB" sz="3600" cap="none">
                <a:solidFill>
                  <a:srgbClr val="2FA086"/>
                </a:solidFill>
                <a:latin typeface="Twentieth Century"/>
                <a:ea typeface="Twentieth Century"/>
                <a:cs typeface="Twentieth Century"/>
                <a:sym typeface="Twentieth Century"/>
              </a:rPr>
              <a:t>    NON-ENTERIC  FILM FORMERS</a:t>
            </a:r>
            <a:endParaRPr sz="3600" cap="none">
              <a:solidFill>
                <a:srgbClr val="2FA086"/>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5"/>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327" name="Google Shape;327;p35"/>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328" name="Google Shape;328;p35"/>
          <p:cNvPicPr preferRelativeResize="0"/>
          <p:nvPr/>
        </p:nvPicPr>
        <p:blipFill rotWithShape="1">
          <a:blip r:embed="rId3">
            <a:alphaModFix/>
          </a:blip>
          <a:srcRect b="0" l="0" r="0" t="0"/>
          <a:stretch/>
        </p:blipFill>
        <p:spPr>
          <a:xfrm>
            <a:off x="261667" y="-139485"/>
            <a:ext cx="11769421" cy="7499217"/>
          </a:xfrm>
          <a:prstGeom prst="rect">
            <a:avLst/>
          </a:prstGeom>
          <a:noFill/>
          <a:ln>
            <a:noFill/>
          </a:ln>
        </p:spPr>
      </p:pic>
      <p:pic>
        <p:nvPicPr>
          <p:cNvPr id="329" name="Google Shape;329;p35"/>
          <p:cNvPicPr preferRelativeResize="0"/>
          <p:nvPr/>
        </p:nvPicPr>
        <p:blipFill rotWithShape="1">
          <a:blip r:embed="rId4">
            <a:alphaModFix/>
          </a:blip>
          <a:srcRect b="0" l="0" r="0" t="0"/>
          <a:stretch/>
        </p:blipFill>
        <p:spPr>
          <a:xfrm>
            <a:off x="1917799" y="1460655"/>
            <a:ext cx="7458675" cy="3797144"/>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335" name="Google Shape;335;p36"/>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336" name="Google Shape;336;p36"/>
          <p:cNvPicPr preferRelativeResize="0"/>
          <p:nvPr/>
        </p:nvPicPr>
        <p:blipFill rotWithShape="1">
          <a:blip r:embed="rId3">
            <a:alphaModFix/>
          </a:blip>
          <a:srcRect b="0" l="0" r="0" t="0"/>
          <a:stretch/>
        </p:blipFill>
        <p:spPr>
          <a:xfrm>
            <a:off x="588936" y="-88727"/>
            <a:ext cx="10875223" cy="69467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42" name="Google Shape;342;p37"/>
          <p:cNvSpPr txBox="1"/>
          <p:nvPr/>
        </p:nvSpPr>
        <p:spPr>
          <a:xfrm>
            <a:off x="584805" y="1817997"/>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chemeClr val="lt1"/>
                </a:solidFill>
                <a:latin typeface="Twentieth Century"/>
                <a:ea typeface="Twentieth Century"/>
                <a:cs typeface="Twentieth Century"/>
                <a:sym typeface="Twentieth Century"/>
              </a:rPr>
              <a:t>CELLULOSE ACETATE PHTHALATE </a:t>
            </a:r>
            <a:r>
              <a:rPr lang="en-GB" sz="2000" cap="none">
                <a:solidFill>
                  <a:srgbClr val="639938"/>
                </a:solidFill>
                <a:latin typeface="Twentieth Century"/>
                <a:ea typeface="Twentieth Century"/>
                <a:cs typeface="Twentieth Century"/>
                <a:sym typeface="Twentieth Century"/>
              </a:rPr>
              <a:t>(CAP)</a:t>
            </a:r>
            <a:endParaRPr sz="2000" cap="none">
              <a:solidFill>
                <a:srgbClr val="639938"/>
              </a:solidFill>
              <a:latin typeface="Twentieth Century"/>
              <a:ea typeface="Twentieth Century"/>
              <a:cs typeface="Twentieth Century"/>
              <a:sym typeface="Twentieth Century"/>
            </a:endParaRPr>
          </a:p>
        </p:txBody>
      </p:sp>
      <p:sp>
        <p:nvSpPr>
          <p:cNvPr id="343" name="Google Shape;343;p37"/>
          <p:cNvSpPr txBox="1"/>
          <p:nvPr/>
        </p:nvSpPr>
        <p:spPr>
          <a:xfrm>
            <a:off x="305169" y="2347296"/>
            <a:ext cx="10771323" cy="4708981"/>
          </a:xfrm>
          <a:prstGeom prst="rect">
            <a:avLst/>
          </a:prstGeom>
          <a:blipFill rotWithShape="1">
            <a:blip r:embed="rId3">
              <a:alphaModFix/>
            </a:blip>
            <a:stretch>
              <a:fillRect b="0" l="-508" r="-563" t="-64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44" name="Google Shape;344;p37"/>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2.1.2</a:t>
            </a:r>
            <a:r>
              <a:rPr lang="en-GB" sz="3600" cap="none">
                <a:solidFill>
                  <a:srgbClr val="2FA086"/>
                </a:solidFill>
                <a:latin typeface="Twentieth Century"/>
                <a:ea typeface="Twentieth Century"/>
                <a:cs typeface="Twentieth Century"/>
                <a:sym typeface="Twentieth Century"/>
              </a:rPr>
              <a:t>    </a:t>
            </a:r>
            <a:r>
              <a:rPr lang="en-GB" sz="3600" cap="none">
                <a:solidFill>
                  <a:srgbClr val="C00000"/>
                </a:solidFill>
                <a:latin typeface="Twentieth Century"/>
                <a:ea typeface="Twentieth Century"/>
                <a:cs typeface="Twentieth Century"/>
                <a:sym typeface="Twentieth Century"/>
              </a:rPr>
              <a:t>ENTERIC</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pic>
        <p:nvPicPr>
          <p:cNvPr id="345" name="Google Shape;345;p37"/>
          <p:cNvPicPr preferRelativeResize="0"/>
          <p:nvPr/>
        </p:nvPicPr>
        <p:blipFill rotWithShape="1">
          <a:blip r:embed="rId4">
            <a:alphaModFix/>
          </a:blip>
          <a:srcRect b="0" l="0" r="0" t="0"/>
          <a:stretch/>
        </p:blipFill>
        <p:spPr>
          <a:xfrm>
            <a:off x="8601317" y="1"/>
            <a:ext cx="3590683" cy="2318090"/>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162" name="Google Shape;162;p20"/>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grpSp>
        <p:nvGrpSpPr>
          <p:cNvPr id="163" name="Google Shape;163;p20"/>
          <p:cNvGrpSpPr/>
          <p:nvPr/>
        </p:nvGrpSpPr>
        <p:grpSpPr>
          <a:xfrm>
            <a:off x="120709" y="553842"/>
            <a:ext cx="10006387" cy="4971073"/>
            <a:chOff x="2057997" y="1514737"/>
            <a:chExt cx="10006387" cy="4971073"/>
          </a:xfrm>
        </p:grpSpPr>
        <p:sp>
          <p:nvSpPr>
            <p:cNvPr id="164" name="Google Shape;164;p20"/>
            <p:cNvSpPr/>
            <p:nvPr/>
          </p:nvSpPr>
          <p:spPr>
            <a:xfrm>
              <a:off x="5121481" y="1514737"/>
              <a:ext cx="2886375" cy="508911"/>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txBox="1"/>
            <p:nvPr/>
          </p:nvSpPr>
          <p:spPr>
            <a:xfrm>
              <a:off x="5136386" y="1529642"/>
              <a:ext cx="2856565" cy="4791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Two Major Coating Processes</a:t>
              </a:r>
              <a:endParaRPr b="0" i="0" sz="2100" u="none" cap="none" strike="noStrike">
                <a:solidFill>
                  <a:schemeClr val="lt1"/>
                </a:solidFill>
                <a:latin typeface="Twentieth Century"/>
                <a:ea typeface="Twentieth Century"/>
                <a:cs typeface="Twentieth Century"/>
                <a:sym typeface="Twentieth Century"/>
              </a:endParaRPr>
            </a:p>
          </p:txBody>
        </p:sp>
        <p:sp>
          <p:nvSpPr>
            <p:cNvPr id="166" name="Google Shape;166;p20"/>
            <p:cNvSpPr/>
            <p:nvPr/>
          </p:nvSpPr>
          <p:spPr>
            <a:xfrm>
              <a:off x="5556626" y="2023648"/>
              <a:ext cx="1008042" cy="204308"/>
            </a:xfrm>
            <a:custGeom>
              <a:rect b="b" l="l" r="r" t="t"/>
              <a:pathLst>
                <a:path extrusionOk="0" h="120000" w="120000">
                  <a:moveTo>
                    <a:pt x="120000" y="0"/>
                  </a:moveTo>
                  <a:lnTo>
                    <a:pt x="120000" y="60000"/>
                  </a:lnTo>
                  <a:lnTo>
                    <a:pt x="0" y="60000"/>
                  </a:lnTo>
                  <a:lnTo>
                    <a:pt x="0" y="120000"/>
                  </a:lnTo>
                </a:path>
              </a:pathLst>
            </a:custGeom>
            <a:noFill/>
            <a:ln cap="flat" cmpd="sng" w="15875">
              <a:solidFill>
                <a:srgbClr val="2281BC"/>
              </a:solidFill>
              <a:prstDash val="solid"/>
              <a:round/>
              <a:headEnd len="sm" w="sm" type="none"/>
              <a:tailEnd len="sm" w="sm" type="none"/>
            </a:ln>
          </p:spPr>
        </p:sp>
        <p:sp>
          <p:nvSpPr>
            <p:cNvPr id="167" name="Google Shape;167;p20"/>
            <p:cNvSpPr/>
            <p:nvPr/>
          </p:nvSpPr>
          <p:spPr>
            <a:xfrm>
              <a:off x="4934239" y="2227957"/>
              <a:ext cx="1244773" cy="451122"/>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txBox="1"/>
            <p:nvPr/>
          </p:nvSpPr>
          <p:spPr>
            <a:xfrm>
              <a:off x="4947452" y="2241170"/>
              <a:ext cx="1218347" cy="42469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chemeClr val="lt1"/>
                  </a:solidFill>
                  <a:latin typeface="Twentieth Century"/>
                  <a:ea typeface="Twentieth Century"/>
                  <a:cs typeface="Twentieth Century"/>
                  <a:sym typeface="Twentieth Century"/>
                </a:rPr>
                <a:t>Sugar</a:t>
              </a:r>
              <a:endParaRPr b="0" i="0" sz="2000" u="none" cap="none" strike="noStrike">
                <a:solidFill>
                  <a:schemeClr val="lt1"/>
                </a:solidFill>
                <a:latin typeface="Twentieth Century"/>
                <a:ea typeface="Twentieth Century"/>
                <a:cs typeface="Twentieth Century"/>
                <a:sym typeface="Twentieth Century"/>
              </a:endParaRPr>
            </a:p>
          </p:txBody>
        </p:sp>
        <p:sp>
          <p:nvSpPr>
            <p:cNvPr id="169" name="Google Shape;169;p20"/>
            <p:cNvSpPr/>
            <p:nvPr/>
          </p:nvSpPr>
          <p:spPr>
            <a:xfrm>
              <a:off x="2934726" y="2679080"/>
              <a:ext cx="2621899" cy="732898"/>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70" name="Google Shape;170;p20"/>
            <p:cNvSpPr/>
            <p:nvPr/>
          </p:nvSpPr>
          <p:spPr>
            <a:xfrm>
              <a:off x="2057997" y="3411978"/>
              <a:ext cx="1753457" cy="637097"/>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nvSpPr>
          <p:spPr>
            <a:xfrm>
              <a:off x="2076657" y="3430638"/>
              <a:ext cx="1716137" cy="59977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Sealing process</a:t>
              </a:r>
              <a:endParaRPr b="0" i="0" sz="2100" u="none" cap="none" strike="noStrike">
                <a:solidFill>
                  <a:schemeClr val="lt1"/>
                </a:solidFill>
                <a:latin typeface="Twentieth Century"/>
                <a:ea typeface="Twentieth Century"/>
                <a:cs typeface="Twentieth Century"/>
                <a:sym typeface="Twentieth Century"/>
              </a:endParaRPr>
            </a:p>
          </p:txBody>
        </p:sp>
        <p:sp>
          <p:nvSpPr>
            <p:cNvPr id="172" name="Google Shape;172;p20"/>
            <p:cNvSpPr/>
            <p:nvPr/>
          </p:nvSpPr>
          <p:spPr>
            <a:xfrm>
              <a:off x="4841818" y="2679080"/>
              <a:ext cx="714808" cy="664720"/>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73" name="Google Shape;173;p20"/>
            <p:cNvSpPr/>
            <p:nvPr/>
          </p:nvSpPr>
          <p:spPr>
            <a:xfrm>
              <a:off x="3982439" y="3343800"/>
              <a:ext cx="1718756" cy="528363"/>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txBox="1"/>
            <p:nvPr/>
          </p:nvSpPr>
          <p:spPr>
            <a:xfrm>
              <a:off x="3997914" y="3359275"/>
              <a:ext cx="1687806" cy="497413"/>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Subcoating</a:t>
              </a:r>
              <a:endParaRPr b="0" i="0" sz="2100" u="none" cap="none" strike="noStrike">
                <a:solidFill>
                  <a:schemeClr val="lt1"/>
                </a:solidFill>
                <a:latin typeface="Twentieth Century"/>
                <a:ea typeface="Twentieth Century"/>
                <a:cs typeface="Twentieth Century"/>
                <a:sym typeface="Twentieth Century"/>
              </a:endParaRPr>
            </a:p>
          </p:txBody>
        </p:sp>
        <p:sp>
          <p:nvSpPr>
            <p:cNvPr id="175" name="Google Shape;175;p20"/>
            <p:cNvSpPr/>
            <p:nvPr/>
          </p:nvSpPr>
          <p:spPr>
            <a:xfrm>
              <a:off x="5556626" y="2679080"/>
              <a:ext cx="1326067" cy="652025"/>
            </a:xfrm>
            <a:custGeom>
              <a:rect b="b" l="l" r="r" t="t"/>
              <a:pathLst>
                <a:path extrusionOk="0" h="120000" w="120000">
                  <a:moveTo>
                    <a:pt x="0" y="0"/>
                  </a:moveTo>
                  <a:lnTo>
                    <a:pt x="0" y="60000"/>
                  </a:lnTo>
                  <a:lnTo>
                    <a:pt x="120000" y="60000"/>
                  </a:lnTo>
                  <a:lnTo>
                    <a:pt x="120000" y="120000"/>
                  </a:lnTo>
                </a:path>
              </a:pathLst>
            </a:custGeom>
            <a:noFill/>
            <a:ln cap="flat" cmpd="sng" w="15875">
              <a:solidFill>
                <a:srgbClr val="2892D6"/>
              </a:solidFill>
              <a:prstDash val="solid"/>
              <a:round/>
              <a:headEnd len="sm" w="sm" type="none"/>
              <a:tailEnd len="sm" w="sm" type="none"/>
            </a:ln>
          </p:spPr>
        </p:sp>
        <p:sp>
          <p:nvSpPr>
            <p:cNvPr id="176" name="Google Shape;176;p20"/>
            <p:cNvSpPr/>
            <p:nvPr/>
          </p:nvSpPr>
          <p:spPr>
            <a:xfrm>
              <a:off x="6081323" y="3331106"/>
              <a:ext cx="1602739" cy="497227"/>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txBox="1"/>
            <p:nvPr/>
          </p:nvSpPr>
          <p:spPr>
            <a:xfrm>
              <a:off x="6095886" y="3345669"/>
              <a:ext cx="1573613" cy="468101"/>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Smoothing</a:t>
              </a:r>
              <a:endParaRPr b="0" i="0" sz="2100" u="none" cap="none" strike="noStrike">
                <a:solidFill>
                  <a:schemeClr val="lt1"/>
                </a:solidFill>
                <a:latin typeface="Twentieth Century"/>
                <a:ea typeface="Twentieth Century"/>
                <a:cs typeface="Twentieth Century"/>
                <a:sym typeface="Twentieth Century"/>
              </a:endParaRPr>
            </a:p>
          </p:txBody>
        </p:sp>
        <p:sp>
          <p:nvSpPr>
            <p:cNvPr id="178" name="Google Shape;178;p20"/>
            <p:cNvSpPr/>
            <p:nvPr/>
          </p:nvSpPr>
          <p:spPr>
            <a:xfrm>
              <a:off x="5556626" y="2679080"/>
              <a:ext cx="3383954" cy="638293"/>
            </a:xfrm>
            <a:custGeom>
              <a:rect b="b" l="l" r="r" t="t"/>
              <a:pathLst>
                <a:path extrusionOk="0" h="120000" w="120000">
                  <a:moveTo>
                    <a:pt x="0" y="0"/>
                  </a:moveTo>
                  <a:lnTo>
                    <a:pt x="0" y="60000"/>
                  </a:lnTo>
                  <a:lnTo>
                    <a:pt x="120000" y="60000"/>
                  </a:lnTo>
                  <a:lnTo>
                    <a:pt x="120000" y="120000"/>
                  </a:lnTo>
                </a:path>
              </a:pathLst>
            </a:custGeom>
            <a:noFill/>
            <a:ln cap="flat" cmpd="sng" w="15875">
              <a:solidFill>
                <a:srgbClr val="2892D6"/>
              </a:solidFill>
              <a:prstDash val="solid"/>
              <a:round/>
              <a:headEnd len="sm" w="sm" type="none"/>
              <a:tailEnd len="sm" w="sm" type="none"/>
            </a:ln>
          </p:spPr>
        </p:sp>
        <p:sp>
          <p:nvSpPr>
            <p:cNvPr id="179" name="Google Shape;179;p20"/>
            <p:cNvSpPr/>
            <p:nvPr/>
          </p:nvSpPr>
          <p:spPr>
            <a:xfrm>
              <a:off x="8217039" y="3317373"/>
              <a:ext cx="1447081" cy="537011"/>
            </a:xfrm>
            <a:prstGeom prst="roundRect">
              <a:avLst>
                <a:gd fmla="val 10000" name="adj"/>
              </a:avLst>
            </a:prstGeom>
            <a:solidFill>
              <a:srgbClr val="2CA3EE"/>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0"/>
            <p:cNvSpPr txBox="1"/>
            <p:nvPr/>
          </p:nvSpPr>
          <p:spPr>
            <a:xfrm>
              <a:off x="8232768" y="3333102"/>
              <a:ext cx="1415623" cy="505553"/>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chemeClr val="lt1"/>
                  </a:solidFill>
                  <a:latin typeface="Twentieth Century"/>
                  <a:ea typeface="Twentieth Century"/>
                  <a:cs typeface="Twentieth Century"/>
                  <a:sym typeface="Twentieth Century"/>
                </a:rPr>
                <a:t>Polishing</a:t>
              </a:r>
              <a:endParaRPr b="0" i="0" sz="2000" u="none" cap="none" strike="noStrike">
                <a:solidFill>
                  <a:schemeClr val="lt1"/>
                </a:solidFill>
                <a:latin typeface="Twentieth Century"/>
                <a:ea typeface="Twentieth Century"/>
                <a:cs typeface="Twentieth Century"/>
                <a:sym typeface="Twentieth Century"/>
              </a:endParaRPr>
            </a:p>
          </p:txBody>
        </p:sp>
        <p:sp>
          <p:nvSpPr>
            <p:cNvPr id="181" name="Google Shape;181;p20"/>
            <p:cNvSpPr/>
            <p:nvPr/>
          </p:nvSpPr>
          <p:spPr>
            <a:xfrm>
              <a:off x="6564668" y="2023648"/>
              <a:ext cx="4457584" cy="1510308"/>
            </a:xfrm>
            <a:custGeom>
              <a:rect b="b" l="l" r="r" t="t"/>
              <a:pathLst>
                <a:path extrusionOk="0" h="120000" w="120000">
                  <a:moveTo>
                    <a:pt x="0" y="0"/>
                  </a:moveTo>
                  <a:lnTo>
                    <a:pt x="0" y="60000"/>
                  </a:lnTo>
                  <a:lnTo>
                    <a:pt x="120000" y="60000"/>
                  </a:lnTo>
                  <a:lnTo>
                    <a:pt x="120000" y="120000"/>
                  </a:lnTo>
                </a:path>
              </a:pathLst>
            </a:custGeom>
            <a:noFill/>
            <a:ln cap="flat" cmpd="sng" w="15875">
              <a:solidFill>
                <a:srgbClr val="2281BC"/>
              </a:solidFill>
              <a:prstDash val="solid"/>
              <a:round/>
              <a:headEnd len="sm" w="sm" type="none"/>
              <a:tailEnd len="sm" w="sm" type="none"/>
            </a:ln>
          </p:spPr>
        </p:sp>
        <p:sp>
          <p:nvSpPr>
            <p:cNvPr id="182" name="Google Shape;182;p20"/>
            <p:cNvSpPr/>
            <p:nvPr/>
          </p:nvSpPr>
          <p:spPr>
            <a:xfrm>
              <a:off x="9980123" y="3533957"/>
              <a:ext cx="2084261" cy="451122"/>
            </a:xfrm>
            <a:prstGeom prst="roundRect">
              <a:avLst>
                <a:gd fmla="val 10000" name="adj"/>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0"/>
            <p:cNvSpPr txBox="1"/>
            <p:nvPr/>
          </p:nvSpPr>
          <p:spPr>
            <a:xfrm>
              <a:off x="9993336" y="3547170"/>
              <a:ext cx="2057835" cy="4246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b="0" i="0" lang="en-GB" sz="2400" u="none" cap="none" strike="noStrike">
                  <a:solidFill>
                    <a:schemeClr val="lt1"/>
                  </a:solidFill>
                  <a:latin typeface="Twentieth Century"/>
                  <a:ea typeface="Twentieth Century"/>
                  <a:cs typeface="Twentieth Century"/>
                  <a:sym typeface="Twentieth Century"/>
                </a:rPr>
                <a:t>Film Coating</a:t>
              </a:r>
              <a:endParaRPr b="0" i="0" sz="2400" u="none" cap="none" strike="noStrike">
                <a:solidFill>
                  <a:schemeClr val="lt1"/>
                </a:solidFill>
                <a:latin typeface="Twentieth Century"/>
                <a:ea typeface="Twentieth Century"/>
                <a:cs typeface="Twentieth Century"/>
                <a:sym typeface="Twentieth Century"/>
              </a:endParaRPr>
            </a:p>
          </p:txBody>
        </p:sp>
        <p:sp>
          <p:nvSpPr>
            <p:cNvPr id="184" name="Google Shape;184;p20"/>
            <p:cNvSpPr/>
            <p:nvPr/>
          </p:nvSpPr>
          <p:spPr>
            <a:xfrm>
              <a:off x="2913316" y="3985080"/>
              <a:ext cx="8108937" cy="2036543"/>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85" name="Google Shape;185;p20"/>
            <p:cNvSpPr/>
            <p:nvPr/>
          </p:nvSpPr>
          <p:spPr>
            <a:xfrm>
              <a:off x="2261104" y="6021624"/>
              <a:ext cx="1304423" cy="451122"/>
            </a:xfrm>
            <a:prstGeom prst="roundRect">
              <a:avLst>
                <a:gd fmla="val 10000" name="adj"/>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0"/>
            <p:cNvSpPr txBox="1"/>
            <p:nvPr/>
          </p:nvSpPr>
          <p:spPr>
            <a:xfrm>
              <a:off x="2274317" y="6034837"/>
              <a:ext cx="1277997" cy="424696"/>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b="0" i="0" lang="en-GB" sz="2000" u="none" cap="none" strike="noStrike">
                  <a:solidFill>
                    <a:schemeClr val="lt1"/>
                  </a:solidFill>
                  <a:latin typeface="Twentieth Century"/>
                  <a:ea typeface="Twentieth Century"/>
                  <a:cs typeface="Twentieth Century"/>
                  <a:sym typeface="Twentieth Century"/>
                </a:rPr>
                <a:t>Film Formers</a:t>
              </a:r>
              <a:endParaRPr b="0" i="0" sz="2000" u="none" cap="none" strike="noStrike">
                <a:solidFill>
                  <a:schemeClr val="lt1"/>
                </a:solidFill>
                <a:latin typeface="Twentieth Century"/>
                <a:ea typeface="Twentieth Century"/>
                <a:cs typeface="Twentieth Century"/>
                <a:sym typeface="Twentieth Century"/>
              </a:endParaRPr>
            </a:p>
          </p:txBody>
        </p:sp>
        <p:sp>
          <p:nvSpPr>
            <p:cNvPr id="187" name="Google Shape;187;p20"/>
            <p:cNvSpPr/>
            <p:nvPr/>
          </p:nvSpPr>
          <p:spPr>
            <a:xfrm>
              <a:off x="4849078" y="3985080"/>
              <a:ext cx="6173174" cy="2049608"/>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88" name="Google Shape;188;p20"/>
            <p:cNvSpPr/>
            <p:nvPr/>
          </p:nvSpPr>
          <p:spPr>
            <a:xfrm>
              <a:off x="4288334" y="6034688"/>
              <a:ext cx="1121488" cy="451122"/>
            </a:xfrm>
            <a:prstGeom prst="roundRect">
              <a:avLst>
                <a:gd fmla="val 10000" name="adj"/>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0"/>
            <p:cNvSpPr txBox="1"/>
            <p:nvPr/>
          </p:nvSpPr>
          <p:spPr>
            <a:xfrm>
              <a:off x="4301547" y="6047901"/>
              <a:ext cx="1095062" cy="424696"/>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Solvents</a:t>
              </a:r>
              <a:endParaRPr b="0" i="0" sz="2100" u="none" cap="none" strike="noStrike">
                <a:solidFill>
                  <a:schemeClr val="lt1"/>
                </a:solidFill>
                <a:latin typeface="Twentieth Century"/>
                <a:ea typeface="Twentieth Century"/>
                <a:cs typeface="Twentieth Century"/>
                <a:sym typeface="Twentieth Century"/>
              </a:endParaRPr>
            </a:p>
          </p:txBody>
        </p:sp>
        <p:sp>
          <p:nvSpPr>
            <p:cNvPr id="190" name="Google Shape;190;p20"/>
            <p:cNvSpPr/>
            <p:nvPr/>
          </p:nvSpPr>
          <p:spPr>
            <a:xfrm>
              <a:off x="6811614" y="3985080"/>
              <a:ext cx="4210638" cy="2044492"/>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91" name="Google Shape;191;p20"/>
            <p:cNvSpPr/>
            <p:nvPr/>
          </p:nvSpPr>
          <p:spPr>
            <a:xfrm>
              <a:off x="6038895" y="6029572"/>
              <a:ext cx="1545437" cy="367655"/>
            </a:xfrm>
            <a:prstGeom prst="roundRect">
              <a:avLst>
                <a:gd fmla="val 10000" name="adj"/>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0"/>
            <p:cNvSpPr txBox="1"/>
            <p:nvPr/>
          </p:nvSpPr>
          <p:spPr>
            <a:xfrm>
              <a:off x="6049663" y="6040340"/>
              <a:ext cx="1523901" cy="346119"/>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Plasticizers</a:t>
              </a:r>
              <a:endParaRPr b="0" i="0" sz="2100" u="none" cap="none" strike="noStrike">
                <a:solidFill>
                  <a:schemeClr val="lt1"/>
                </a:solidFill>
                <a:latin typeface="Twentieth Century"/>
                <a:ea typeface="Twentieth Century"/>
                <a:cs typeface="Twentieth Century"/>
                <a:sym typeface="Twentieth Century"/>
              </a:endParaRPr>
            </a:p>
          </p:txBody>
        </p:sp>
        <p:sp>
          <p:nvSpPr>
            <p:cNvPr id="193" name="Google Shape;193;p20"/>
            <p:cNvSpPr/>
            <p:nvPr/>
          </p:nvSpPr>
          <p:spPr>
            <a:xfrm>
              <a:off x="9265954" y="3985080"/>
              <a:ext cx="1756299" cy="2028892"/>
            </a:xfrm>
            <a:custGeom>
              <a:rect b="b" l="l" r="r" t="t"/>
              <a:pathLst>
                <a:path extrusionOk="0" h="120000" w="120000">
                  <a:moveTo>
                    <a:pt x="120000" y="0"/>
                  </a:moveTo>
                  <a:lnTo>
                    <a:pt x="120000" y="60000"/>
                  </a:lnTo>
                  <a:lnTo>
                    <a:pt x="0" y="60000"/>
                  </a:lnTo>
                  <a:lnTo>
                    <a:pt x="0" y="120000"/>
                  </a:lnTo>
                </a:path>
              </a:pathLst>
            </a:custGeom>
            <a:noFill/>
            <a:ln cap="flat" cmpd="sng" w="15875">
              <a:solidFill>
                <a:srgbClr val="2892D6"/>
              </a:solidFill>
              <a:prstDash val="solid"/>
              <a:round/>
              <a:headEnd len="sm" w="sm" type="none"/>
              <a:tailEnd len="sm" w="sm" type="none"/>
            </a:ln>
          </p:spPr>
        </p:sp>
        <p:sp>
          <p:nvSpPr>
            <p:cNvPr id="194" name="Google Shape;194;p20"/>
            <p:cNvSpPr/>
            <p:nvPr/>
          </p:nvSpPr>
          <p:spPr>
            <a:xfrm>
              <a:off x="8527252" y="6013972"/>
              <a:ext cx="1477404" cy="309357"/>
            </a:xfrm>
            <a:prstGeom prst="roundRect">
              <a:avLst>
                <a:gd fmla="val 10000" name="adj"/>
              </a:avLst>
            </a:prstGeom>
            <a:solidFill>
              <a:srgbClr val="00B0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
            <p:cNvSpPr txBox="1"/>
            <p:nvPr/>
          </p:nvSpPr>
          <p:spPr>
            <a:xfrm>
              <a:off x="8536313" y="6023033"/>
              <a:ext cx="1459282" cy="291235"/>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0" i="0" lang="en-GB" sz="2100" u="none" cap="none" strike="noStrike">
                  <a:solidFill>
                    <a:schemeClr val="lt1"/>
                  </a:solidFill>
                  <a:latin typeface="Twentieth Century"/>
                  <a:ea typeface="Twentieth Century"/>
                  <a:cs typeface="Twentieth Century"/>
                  <a:sym typeface="Twentieth Century"/>
                </a:rPr>
                <a:t>Opacifiers</a:t>
              </a:r>
              <a:endParaRPr b="0" i="0" sz="2100" u="none" cap="none" strike="noStrik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8"/>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51" name="Google Shape;351;p38"/>
          <p:cNvSpPr txBox="1"/>
          <p:nvPr/>
        </p:nvSpPr>
        <p:spPr>
          <a:xfrm>
            <a:off x="1049752" y="1980978"/>
            <a:ext cx="6404932"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ACRYLATE POLYMERS </a:t>
            </a:r>
            <a:r>
              <a:rPr lang="en-GB" sz="2000" cap="none">
                <a:solidFill>
                  <a:srgbClr val="639938"/>
                </a:solidFill>
                <a:latin typeface="Twentieth Century"/>
                <a:ea typeface="Twentieth Century"/>
                <a:cs typeface="Twentieth Century"/>
                <a:sym typeface="Twentieth Century"/>
              </a:rPr>
              <a:t>(EUDRAGIT L ) (EUDRAGET S )</a:t>
            </a:r>
            <a:endParaRPr sz="2000" cap="none">
              <a:solidFill>
                <a:srgbClr val="639938"/>
              </a:solidFill>
              <a:latin typeface="Twentieth Century"/>
              <a:ea typeface="Twentieth Century"/>
              <a:cs typeface="Twentieth Century"/>
              <a:sym typeface="Twentieth Century"/>
            </a:endParaRPr>
          </a:p>
        </p:txBody>
      </p:sp>
      <p:sp>
        <p:nvSpPr>
          <p:cNvPr id="352" name="Google Shape;352;p38"/>
          <p:cNvSpPr txBox="1"/>
          <p:nvPr/>
        </p:nvSpPr>
        <p:spPr>
          <a:xfrm>
            <a:off x="1250195" y="2618656"/>
            <a:ext cx="10941805" cy="3477875"/>
          </a:xfrm>
          <a:prstGeom prst="rect">
            <a:avLst/>
          </a:prstGeom>
          <a:blipFill rotWithShape="1">
            <a:blip r:embed="rId3">
              <a:alphaModFix/>
            </a:blip>
            <a:stretch>
              <a:fillRect b="0" l="-500" r="-445" t="-105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53" name="Google Shape;353;p38"/>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2.1.2</a:t>
            </a:r>
            <a:r>
              <a:rPr lang="en-GB" sz="3600" cap="none">
                <a:solidFill>
                  <a:schemeClr val="lt1"/>
                </a:solidFill>
                <a:latin typeface="Twentieth Century"/>
                <a:ea typeface="Twentieth Century"/>
                <a:cs typeface="Twentieth Century"/>
                <a:sym typeface="Twentieth Century"/>
              </a:rPr>
              <a:t> </a:t>
            </a:r>
            <a:r>
              <a:rPr lang="en-GB" sz="3600" cap="none">
                <a:solidFill>
                  <a:srgbClr val="2FA086"/>
                </a:solidFill>
                <a:latin typeface="Twentieth Century"/>
                <a:ea typeface="Twentieth Century"/>
                <a:cs typeface="Twentieth Century"/>
                <a:sym typeface="Twentieth Century"/>
              </a:rPr>
              <a:t>   </a:t>
            </a:r>
            <a:r>
              <a:rPr lang="en-GB" sz="3600" cap="none">
                <a:solidFill>
                  <a:srgbClr val="C00000"/>
                </a:solidFill>
                <a:latin typeface="Twentieth Century"/>
                <a:ea typeface="Twentieth Century"/>
                <a:cs typeface="Twentieth Century"/>
                <a:sym typeface="Twentieth Century"/>
              </a:rPr>
              <a:t>ENTERIC</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9"/>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359" name="Google Shape;359;p39"/>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360" name="Google Shape;360;p39"/>
          <p:cNvPicPr preferRelativeResize="0"/>
          <p:nvPr/>
        </p:nvPicPr>
        <p:blipFill rotWithShape="1">
          <a:blip r:embed="rId3">
            <a:alphaModFix/>
          </a:blip>
          <a:srcRect b="0" l="0" r="0" t="0"/>
          <a:stretch/>
        </p:blipFill>
        <p:spPr>
          <a:xfrm>
            <a:off x="423338" y="0"/>
            <a:ext cx="10611456" cy="3580079"/>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id="361" name="Google Shape;361;p39"/>
          <p:cNvPicPr preferRelativeResize="0"/>
          <p:nvPr/>
        </p:nvPicPr>
        <p:blipFill rotWithShape="1">
          <a:blip r:embed="rId4">
            <a:alphaModFix/>
          </a:blip>
          <a:srcRect b="0" l="0" r="0" t="0"/>
          <a:stretch/>
        </p:blipFill>
        <p:spPr>
          <a:xfrm>
            <a:off x="187169" y="3809998"/>
            <a:ext cx="11693767" cy="2971800"/>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0"/>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67" name="Google Shape;367;p40"/>
          <p:cNvSpPr txBox="1"/>
          <p:nvPr/>
        </p:nvSpPr>
        <p:spPr>
          <a:xfrm>
            <a:off x="941263" y="1749188"/>
            <a:ext cx="7892770"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rgbClr val="673218"/>
                </a:solidFill>
                <a:latin typeface="Twentieth Century"/>
                <a:ea typeface="Twentieth Century"/>
                <a:cs typeface="Twentieth Century"/>
                <a:sym typeface="Twentieth Century"/>
              </a:rPr>
              <a:t>HYDROXYPROPYL METHYLCELLULOSE PHTHALATE </a:t>
            </a:r>
            <a:r>
              <a:rPr lang="en-GB" sz="2000" cap="none">
                <a:solidFill>
                  <a:srgbClr val="639938"/>
                </a:solidFill>
                <a:latin typeface="Twentieth Century"/>
                <a:ea typeface="Twentieth Century"/>
                <a:cs typeface="Twentieth Century"/>
                <a:sym typeface="Twentieth Century"/>
              </a:rPr>
              <a:t>(HPMCP) </a:t>
            </a:r>
            <a:endParaRPr sz="2000" cap="none">
              <a:solidFill>
                <a:srgbClr val="639938"/>
              </a:solidFill>
              <a:latin typeface="Twentieth Century"/>
              <a:ea typeface="Twentieth Century"/>
              <a:cs typeface="Twentieth Century"/>
              <a:sym typeface="Twentieth Century"/>
            </a:endParaRPr>
          </a:p>
        </p:txBody>
      </p:sp>
      <p:sp>
        <p:nvSpPr>
          <p:cNvPr id="368" name="Google Shape;368;p40"/>
          <p:cNvSpPr txBox="1"/>
          <p:nvPr/>
        </p:nvSpPr>
        <p:spPr>
          <a:xfrm>
            <a:off x="1215065" y="2245163"/>
            <a:ext cx="10941805" cy="3477875"/>
          </a:xfrm>
          <a:prstGeom prst="rect">
            <a:avLst/>
          </a:prstGeom>
          <a:blipFill rotWithShape="1">
            <a:blip r:embed="rId3">
              <a:alphaModFix/>
            </a:blip>
            <a:stretch>
              <a:fillRect b="0" l="-556" r="0" t="-70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sp>
        <p:nvSpPr>
          <p:cNvPr id="369" name="Google Shape;369;p40"/>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2.1.2</a:t>
            </a:r>
            <a:r>
              <a:rPr lang="en-GB" sz="3600" cap="none">
                <a:solidFill>
                  <a:schemeClr val="lt1"/>
                </a:solidFill>
                <a:latin typeface="Twentieth Century"/>
                <a:ea typeface="Twentieth Century"/>
                <a:cs typeface="Twentieth Century"/>
                <a:sym typeface="Twentieth Century"/>
              </a:rPr>
              <a:t> </a:t>
            </a:r>
            <a:r>
              <a:rPr lang="en-GB" sz="3600" cap="none">
                <a:solidFill>
                  <a:srgbClr val="2FA086"/>
                </a:solidFill>
                <a:latin typeface="Twentieth Century"/>
                <a:ea typeface="Twentieth Century"/>
                <a:cs typeface="Twentieth Century"/>
                <a:sym typeface="Twentieth Century"/>
              </a:rPr>
              <a:t>   </a:t>
            </a:r>
            <a:r>
              <a:rPr lang="en-GB" sz="3600" cap="none">
                <a:solidFill>
                  <a:srgbClr val="C00000"/>
                </a:solidFill>
                <a:latin typeface="Twentieth Century"/>
                <a:ea typeface="Twentieth Century"/>
                <a:cs typeface="Twentieth Century"/>
                <a:sym typeface="Twentieth Century"/>
              </a:rPr>
              <a:t>ENTERIC</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70" name="Google Shape;370;p40"/>
          <p:cNvSpPr txBox="1"/>
          <p:nvPr/>
        </p:nvSpPr>
        <p:spPr>
          <a:xfrm>
            <a:off x="317715" y="4908259"/>
            <a:ext cx="7892770"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HYDROXYPROPYL METHYLCELLULOSE ACETATE SUCCINATE </a:t>
            </a:r>
            <a:r>
              <a:rPr lang="en-GB" sz="2000" cap="none">
                <a:solidFill>
                  <a:srgbClr val="639938"/>
                </a:solidFill>
                <a:latin typeface="Twentieth Century"/>
                <a:ea typeface="Twentieth Century"/>
                <a:cs typeface="Twentieth Century"/>
                <a:sym typeface="Twentieth Century"/>
              </a:rPr>
              <a:t>(HPMCAS) </a:t>
            </a:r>
            <a:endParaRPr sz="2000" cap="none">
              <a:solidFill>
                <a:srgbClr val="639938"/>
              </a:solidFill>
              <a:latin typeface="Twentieth Century"/>
              <a:ea typeface="Twentieth Century"/>
              <a:cs typeface="Twentieth Century"/>
              <a:sym typeface="Twentieth Century"/>
            </a:endParaRPr>
          </a:p>
        </p:txBody>
      </p:sp>
      <p:sp>
        <p:nvSpPr>
          <p:cNvPr id="371" name="Google Shape;371;p40"/>
          <p:cNvSpPr txBox="1"/>
          <p:nvPr/>
        </p:nvSpPr>
        <p:spPr>
          <a:xfrm>
            <a:off x="456570" y="5158306"/>
            <a:ext cx="10941805" cy="2554545"/>
          </a:xfrm>
          <a:prstGeom prst="rect">
            <a:avLst/>
          </a:prstGeom>
          <a:blipFill rotWithShape="1">
            <a:blip r:embed="rId4">
              <a:alphaModFix/>
            </a:blip>
            <a:stretch>
              <a:fillRect b="0" l="-50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pic>
        <p:nvPicPr>
          <p:cNvPr id="372" name="Google Shape;372;p40"/>
          <p:cNvPicPr preferRelativeResize="0"/>
          <p:nvPr/>
        </p:nvPicPr>
        <p:blipFill rotWithShape="1">
          <a:blip r:embed="rId5">
            <a:alphaModFix/>
          </a:blip>
          <a:srcRect b="0" l="0" r="0" t="0"/>
          <a:stretch/>
        </p:blipFill>
        <p:spPr>
          <a:xfrm>
            <a:off x="9227902" y="2872306"/>
            <a:ext cx="2660590" cy="266059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1"/>
          <p:cNvSpPr txBox="1"/>
          <p:nvPr/>
        </p:nvSpPr>
        <p:spPr>
          <a:xfrm>
            <a:off x="937017" y="1255453"/>
            <a:ext cx="10941805"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C00000"/>
              </a:buClr>
              <a:buSzPts val="2000"/>
              <a:buFont typeface="Arial"/>
              <a:buChar char="•"/>
            </a:pPr>
            <a:r>
              <a:rPr lang="en-GB" sz="2000">
                <a:solidFill>
                  <a:srgbClr val="C00000"/>
                </a:solidFill>
                <a:latin typeface="Twentieth Century"/>
                <a:ea typeface="Twentieth Century"/>
                <a:cs typeface="Twentieth Century"/>
                <a:sym typeface="Twentieth Century"/>
              </a:rPr>
              <a:t>For Aqueous Film Coating:</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br>
              <a:rPr lang="en-GB" sz="2000">
                <a:solidFill>
                  <a:srgbClr val="7E32B0"/>
                </a:solidFill>
                <a:latin typeface="Twentieth Century"/>
                <a:ea typeface="Twentieth Century"/>
                <a:cs typeface="Twentieth Century"/>
                <a:sym typeface="Twentieth Century"/>
              </a:rPr>
            </a:br>
            <a:r>
              <a:rPr lang="en-GB" sz="2000">
                <a:solidFill>
                  <a:schemeClr val="dk1"/>
                </a:solidFill>
                <a:latin typeface="Twentieth Century"/>
                <a:ea typeface="Twentieth Century"/>
                <a:cs typeface="Twentieth Century"/>
                <a:sym typeface="Twentieth Century"/>
              </a:rPr>
              <a:t>A dispersion of hypromellose acetate succinate fine powder and  triethyl citrate (as a plasticizer) in water is commonly utilized</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br>
              <a:rPr b="0" lang="en-GB" sz="2000">
                <a:solidFill>
                  <a:schemeClr val="dk1"/>
                </a:solidFill>
                <a:latin typeface="Times New Roman"/>
                <a:ea typeface="Times New Roman"/>
                <a:cs typeface="Times New Roman"/>
                <a:sym typeface="Times New Roman"/>
              </a:rPr>
            </a:br>
            <a:r>
              <a:rPr b="0" lang="en-GB" sz="2000">
                <a:solidFill>
                  <a:schemeClr val="dk1"/>
                </a:solidFill>
                <a:latin typeface="Times New Roman"/>
                <a:ea typeface="Times New Roman"/>
                <a:cs typeface="Times New Roman"/>
                <a:sym typeface="Times New Roman"/>
              </a:rPr>
              <a:t>  </a:t>
            </a:r>
            <a:r>
              <a:rPr lang="en-GB" sz="2000">
                <a:solidFill>
                  <a:srgbClr val="1F6A59"/>
                </a:solidFill>
                <a:latin typeface="Twentieth Century"/>
                <a:ea typeface="Twentieth Century"/>
                <a:cs typeface="Twentieth Century"/>
                <a:sym typeface="Twentieth Century"/>
              </a:rPr>
              <a:t>     </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endParaRPr sz="2000">
              <a:solidFill>
                <a:srgbClr val="7E32B0"/>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2"/>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rgbClr val="2FA086"/>
              </a:buClr>
              <a:buSzPts val="3600"/>
              <a:buFont typeface="Noto Sans Symbols"/>
              <a:buChar char="⮚"/>
            </a:pPr>
            <a:r>
              <a:rPr lang="en-GB" sz="3600" u="sng" cap="none">
                <a:solidFill>
                  <a:srgbClr val="2FA086"/>
                </a:solidFill>
                <a:latin typeface="Twentieth Century"/>
                <a:ea typeface="Twentieth Century"/>
                <a:cs typeface="Twentieth Century"/>
                <a:sym typeface="Twentieth Century"/>
              </a:rPr>
              <a:t>2.1</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sp>
        <p:nvSpPr>
          <p:cNvPr id="383" name="Google Shape;383;p42"/>
          <p:cNvSpPr txBox="1"/>
          <p:nvPr/>
        </p:nvSpPr>
        <p:spPr>
          <a:xfrm>
            <a:off x="1049752" y="1980978"/>
            <a:ext cx="6404932"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chemeClr val="lt1"/>
                </a:solidFill>
                <a:latin typeface="Twentieth Century"/>
                <a:ea typeface="Twentieth Century"/>
                <a:cs typeface="Twentieth Century"/>
                <a:sym typeface="Twentieth Century"/>
              </a:rPr>
              <a:t> POLYVINYL</a:t>
            </a:r>
            <a:r>
              <a:rPr lang="en-GB" sz="2000" cap="none">
                <a:solidFill>
                  <a:srgbClr val="9B4C25"/>
                </a:solidFill>
                <a:latin typeface="Twentieth Century"/>
                <a:ea typeface="Twentieth Century"/>
                <a:cs typeface="Twentieth Century"/>
                <a:sym typeface="Twentieth Century"/>
              </a:rPr>
              <a:t> ACETATE PHTHALATE </a:t>
            </a:r>
            <a:r>
              <a:rPr lang="en-GB" sz="2000" cap="none">
                <a:solidFill>
                  <a:srgbClr val="639938"/>
                </a:solidFill>
                <a:latin typeface="Twentieth Century"/>
                <a:ea typeface="Twentieth Century"/>
                <a:cs typeface="Twentieth Century"/>
                <a:sym typeface="Twentieth Century"/>
              </a:rPr>
              <a:t>(PVAP) </a:t>
            </a:r>
            <a:endParaRPr sz="2000" cap="none">
              <a:solidFill>
                <a:srgbClr val="639938"/>
              </a:solidFill>
              <a:latin typeface="Twentieth Century"/>
              <a:ea typeface="Twentieth Century"/>
              <a:cs typeface="Twentieth Century"/>
              <a:sym typeface="Twentieth Century"/>
            </a:endParaRPr>
          </a:p>
        </p:txBody>
      </p:sp>
      <p:sp>
        <p:nvSpPr>
          <p:cNvPr id="384" name="Google Shape;384;p42"/>
          <p:cNvSpPr txBox="1"/>
          <p:nvPr/>
        </p:nvSpPr>
        <p:spPr>
          <a:xfrm>
            <a:off x="1250195" y="2618656"/>
            <a:ext cx="10941805"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Is similar to HP-55 in terms of stability and pH-dependent solubility. Also shows </a:t>
            </a:r>
            <a:r>
              <a:rPr lang="en-GB" sz="2000">
                <a:solidFill>
                  <a:srgbClr val="C00000"/>
                </a:solidFill>
                <a:latin typeface="Twentieth Century"/>
                <a:ea typeface="Twentieth Century"/>
                <a:cs typeface="Twentieth Century"/>
                <a:sym typeface="Twentieth Century"/>
              </a:rPr>
              <a:t>cracking </a:t>
            </a:r>
            <a:r>
              <a:rPr lang="en-GB" sz="2000">
                <a:solidFill>
                  <a:schemeClr val="dk1"/>
                </a:solidFill>
                <a:latin typeface="Twentieth Century"/>
                <a:ea typeface="Twentieth Century"/>
                <a:cs typeface="Twentieth Century"/>
                <a:sym typeface="Twentieth Century"/>
              </a:rPr>
              <a:t>and </a:t>
            </a:r>
            <a:r>
              <a:rPr lang="en-GB" sz="2000">
                <a:solidFill>
                  <a:schemeClr val="lt1"/>
                </a:solidFill>
                <a:latin typeface="Twentieth Century"/>
                <a:ea typeface="Twentieth Century"/>
                <a:cs typeface="Twentieth Century"/>
                <a:sym typeface="Twentieth Century"/>
              </a:rPr>
              <a:t>plasticizers </a:t>
            </a:r>
            <a:r>
              <a:rPr lang="en-GB" sz="2000">
                <a:solidFill>
                  <a:schemeClr val="dk1"/>
                </a:solidFill>
                <a:latin typeface="Twentieth Century"/>
                <a:ea typeface="Twentieth Century"/>
                <a:cs typeface="Twentieth Century"/>
                <a:sym typeface="Twentieth Century"/>
              </a:rPr>
              <a:t>used are</a:t>
            </a:r>
            <a:r>
              <a:rPr lang="en-GB" sz="2000">
                <a:solidFill>
                  <a:srgbClr val="C00000"/>
                </a:solidFill>
                <a:latin typeface="Twentieth Century"/>
                <a:ea typeface="Twentieth Century"/>
                <a:cs typeface="Twentieth Century"/>
                <a:sym typeface="Twentieth Century"/>
              </a:rPr>
              <a:t>: </a:t>
            </a:r>
            <a:r>
              <a:rPr lang="en-GB" sz="2000">
                <a:solidFill>
                  <a:schemeClr val="dk1"/>
                </a:solidFill>
                <a:latin typeface="Twentieth Century"/>
                <a:ea typeface="Twentieth Century"/>
                <a:cs typeface="Twentieth Century"/>
                <a:sym typeface="Twentieth Century"/>
              </a:rPr>
              <a:t>triethyl citrate</a:t>
            </a:r>
            <a:r>
              <a:rPr lang="en-GB" sz="2000">
                <a:solidFill>
                  <a:srgbClr val="C00000"/>
                </a:solidFill>
                <a:latin typeface="Twentieth Century"/>
                <a:ea typeface="Twentieth Century"/>
                <a:cs typeface="Twentieth Century"/>
                <a:sym typeface="Twentieth Century"/>
              </a:rPr>
              <a:t>,</a:t>
            </a:r>
            <a:r>
              <a:rPr lang="en-GB" sz="2000">
                <a:solidFill>
                  <a:schemeClr val="dk1"/>
                </a:solidFill>
                <a:latin typeface="Twentieth Century"/>
                <a:ea typeface="Twentieth Century"/>
                <a:cs typeface="Twentieth Century"/>
                <a:sym typeface="Twentieth Century"/>
              </a:rPr>
              <a:t> acetyl triethyl citrate</a:t>
            </a:r>
            <a:r>
              <a:rPr lang="en-GB" sz="2000">
                <a:solidFill>
                  <a:srgbClr val="C00000"/>
                </a:solidFill>
                <a:latin typeface="Twentieth Century"/>
                <a:ea typeface="Twentieth Century"/>
                <a:cs typeface="Twentieth Century"/>
                <a:sym typeface="Twentieth Century"/>
              </a:rPr>
              <a:t>,</a:t>
            </a:r>
            <a:r>
              <a:rPr lang="en-GB" sz="2000">
                <a:solidFill>
                  <a:schemeClr val="dk1"/>
                </a:solidFill>
                <a:latin typeface="Twentieth Century"/>
                <a:ea typeface="Twentieth Century"/>
                <a:cs typeface="Twentieth Century"/>
                <a:sym typeface="Twentieth Century"/>
              </a:rPr>
              <a:t> glyceryltriacetate </a:t>
            </a:r>
            <a:r>
              <a:rPr lang="en-GB" sz="2000">
                <a:solidFill>
                  <a:srgbClr val="C00000"/>
                </a:solidFill>
                <a:latin typeface="Twentieth Century"/>
                <a:ea typeface="Twentieth Century"/>
                <a:cs typeface="Twentieth Century"/>
                <a:sym typeface="Twentieth Century"/>
              </a:rPr>
              <a:t>&amp;</a:t>
            </a:r>
            <a:r>
              <a:rPr lang="en-GB" sz="2000">
                <a:solidFill>
                  <a:schemeClr val="dk1"/>
                </a:solidFill>
                <a:latin typeface="Twentieth Century"/>
                <a:ea typeface="Twentieth Century"/>
                <a:cs typeface="Twentieth Century"/>
                <a:sym typeface="Twentieth Century"/>
              </a:rPr>
              <a:t> Carbowax™40.</a:t>
            </a:r>
            <a:endParaRPr/>
          </a:p>
          <a:p>
            <a:pPr indent="0" lvl="0" marL="0" marR="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1F6A59"/>
              </a:buClr>
              <a:buSzPts val="2000"/>
              <a:buFont typeface="Arial"/>
              <a:buChar char="•"/>
            </a:pPr>
            <a:r>
              <a:rPr lang="en-GB" sz="2000">
                <a:solidFill>
                  <a:srgbClr val="1F6A59"/>
                </a:solidFill>
                <a:latin typeface="Twentieth Century"/>
                <a:ea typeface="Twentieth Century"/>
                <a:cs typeface="Twentieth Century"/>
                <a:sym typeface="Twentieth Century"/>
              </a:rPr>
              <a:t>Advantage: </a:t>
            </a:r>
            <a:r>
              <a:rPr lang="en-GB" sz="2000">
                <a:solidFill>
                  <a:schemeClr val="dk1"/>
                </a:solidFill>
                <a:latin typeface="Twentieth Century"/>
                <a:ea typeface="Twentieth Century"/>
                <a:cs typeface="Twentieth Century"/>
                <a:sym typeface="Twentieth Century"/>
              </a:rPr>
              <a:t>Less prone to hydrolysis compared to </a:t>
            </a:r>
            <a:r>
              <a:rPr lang="en-GB" sz="2000">
                <a:solidFill>
                  <a:srgbClr val="1F6A59"/>
                </a:solidFill>
                <a:latin typeface="Twentieth Century"/>
                <a:ea typeface="Twentieth Century"/>
                <a:cs typeface="Twentieth Century"/>
                <a:sym typeface="Twentieth Century"/>
              </a:rPr>
              <a:t>CAP </a:t>
            </a:r>
            <a:r>
              <a:rPr lang="en-GB" sz="2000">
                <a:solidFill>
                  <a:schemeClr val="dk1"/>
                </a:solidFill>
                <a:latin typeface="Twentieth Century"/>
                <a:ea typeface="Twentieth Century"/>
                <a:cs typeface="Twentieth Century"/>
                <a:sym typeface="Twentieth Century"/>
              </a:rPr>
              <a:t>&amp;</a:t>
            </a:r>
            <a:r>
              <a:rPr lang="en-GB" sz="2000">
                <a:solidFill>
                  <a:srgbClr val="1F6A59"/>
                </a:solidFill>
                <a:latin typeface="Twentieth Century"/>
                <a:ea typeface="Twentieth Century"/>
                <a:cs typeface="Twentieth Century"/>
                <a:sym typeface="Twentieth Century"/>
              </a:rPr>
              <a:t> HPMCP</a:t>
            </a:r>
            <a:r>
              <a:rPr lang="en-GB" sz="2000">
                <a:solidFill>
                  <a:srgbClr val="2FA086"/>
                </a:solidFill>
                <a:latin typeface="Twentieth Century"/>
                <a:ea typeface="Twentieth Century"/>
                <a:cs typeface="Twentieth Century"/>
                <a:sym typeface="Twentieth Century"/>
              </a:rPr>
              <a:t>.</a:t>
            </a:r>
            <a:endParaRPr/>
          </a:p>
          <a:p>
            <a:pPr indent="0" lvl="0" marL="0" marR="0" rtl="0" algn="l">
              <a:spcBef>
                <a:spcPts val="0"/>
              </a:spcBef>
              <a:spcAft>
                <a:spcPts val="0"/>
              </a:spcAft>
              <a:buNone/>
            </a:pPr>
            <a:r>
              <a:rPr lang="en-GB" sz="2000">
                <a:solidFill>
                  <a:srgbClr val="1F6A59"/>
                </a:solidFill>
                <a:latin typeface="Twentieth Century"/>
                <a:ea typeface="Twentieth Century"/>
                <a:cs typeface="Twentieth Century"/>
                <a:sym typeface="Twentieth Century"/>
              </a:rPr>
              <a:t>     </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endParaRPr sz="2000">
              <a:solidFill>
                <a:srgbClr val="7E32B0"/>
              </a:solidFill>
              <a:latin typeface="Twentieth Century"/>
              <a:ea typeface="Twentieth Century"/>
              <a:cs typeface="Twentieth Century"/>
              <a:sym typeface="Twentieth Century"/>
            </a:endParaRPr>
          </a:p>
        </p:txBody>
      </p:sp>
      <p:sp>
        <p:nvSpPr>
          <p:cNvPr id="385" name="Google Shape;385;p42"/>
          <p:cNvSpPr txBox="1"/>
          <p:nvPr/>
        </p:nvSpPr>
        <p:spPr>
          <a:xfrm>
            <a:off x="745248" y="786878"/>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2.1.2</a:t>
            </a:r>
            <a:r>
              <a:rPr lang="en-GB" sz="3600" cap="none">
                <a:solidFill>
                  <a:schemeClr val="lt1"/>
                </a:solidFill>
                <a:latin typeface="Twentieth Century"/>
                <a:ea typeface="Twentieth Century"/>
                <a:cs typeface="Twentieth Century"/>
                <a:sym typeface="Twentieth Century"/>
              </a:rPr>
              <a:t> </a:t>
            </a:r>
            <a:r>
              <a:rPr lang="en-GB" sz="3600" cap="none">
                <a:solidFill>
                  <a:srgbClr val="2FA086"/>
                </a:solidFill>
                <a:latin typeface="Twentieth Century"/>
                <a:ea typeface="Twentieth Century"/>
                <a:cs typeface="Twentieth Century"/>
                <a:sym typeface="Twentieth Century"/>
              </a:rPr>
              <a:t>   </a:t>
            </a:r>
            <a:r>
              <a:rPr lang="en-GB" sz="3600" cap="none">
                <a:solidFill>
                  <a:srgbClr val="C00000"/>
                </a:solidFill>
                <a:latin typeface="Twentieth Century"/>
                <a:ea typeface="Twentieth Century"/>
                <a:cs typeface="Twentieth Century"/>
                <a:sym typeface="Twentieth Century"/>
              </a:rPr>
              <a:t>ENTERIC</a:t>
            </a:r>
            <a:r>
              <a:rPr lang="en-GB" sz="3600" cap="none">
                <a:solidFill>
                  <a:srgbClr val="2FA086"/>
                </a:solidFill>
                <a:latin typeface="Twentieth Century"/>
                <a:ea typeface="Twentieth Century"/>
                <a:cs typeface="Twentieth Century"/>
                <a:sym typeface="Twentieth Century"/>
              </a:rPr>
              <a:t>  FILM FORMERS</a:t>
            </a:r>
            <a:endParaRPr sz="3600" cap="none">
              <a:solidFill>
                <a:srgbClr val="2FA086"/>
              </a:solidFill>
              <a:latin typeface="Twentieth Century"/>
              <a:ea typeface="Twentieth Century"/>
              <a:cs typeface="Twentieth Century"/>
              <a:sym typeface="Twentieth Century"/>
            </a:endParaRPr>
          </a:p>
        </p:txBody>
      </p:sp>
      <p:pic>
        <p:nvPicPr>
          <p:cNvPr id="386" name="Google Shape;386;p42"/>
          <p:cNvPicPr preferRelativeResize="0"/>
          <p:nvPr/>
        </p:nvPicPr>
        <p:blipFill rotWithShape="1">
          <a:blip r:embed="rId3">
            <a:alphaModFix/>
          </a:blip>
          <a:srcRect b="0" l="0" r="0" t="0"/>
          <a:stretch/>
        </p:blipFill>
        <p:spPr>
          <a:xfrm>
            <a:off x="6633151" y="4170205"/>
            <a:ext cx="5558849" cy="268779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387" name="Google Shape;387;p42"/>
          <p:cNvPicPr preferRelativeResize="0"/>
          <p:nvPr/>
        </p:nvPicPr>
        <p:blipFill rotWithShape="1">
          <a:blip r:embed="rId4">
            <a:alphaModFix/>
          </a:blip>
          <a:srcRect b="0" l="0" r="0" t="0"/>
          <a:stretch/>
        </p:blipFill>
        <p:spPr>
          <a:xfrm>
            <a:off x="-1" y="4557648"/>
            <a:ext cx="6633151" cy="16271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3"/>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2.2</a:t>
            </a:r>
            <a:r>
              <a:rPr lang="en-GB" sz="3600" cap="none">
                <a:solidFill>
                  <a:srgbClr val="2FA086"/>
                </a:solidFill>
                <a:latin typeface="Twentieth Century"/>
                <a:ea typeface="Twentieth Century"/>
                <a:cs typeface="Twentieth Century"/>
                <a:sym typeface="Twentieth Century"/>
              </a:rPr>
              <a:t>        SOLVENTS OF FILM COATING</a:t>
            </a:r>
            <a:endParaRPr sz="3600" cap="none">
              <a:solidFill>
                <a:srgbClr val="2FA086"/>
              </a:solidFill>
              <a:latin typeface="Twentieth Century"/>
              <a:ea typeface="Twentieth Century"/>
              <a:cs typeface="Twentieth Century"/>
              <a:sym typeface="Twentieth Century"/>
            </a:endParaRPr>
          </a:p>
        </p:txBody>
      </p:sp>
      <p:sp>
        <p:nvSpPr>
          <p:cNvPr id="393" name="Google Shape;393;p43"/>
          <p:cNvSpPr txBox="1"/>
          <p:nvPr/>
        </p:nvSpPr>
        <p:spPr>
          <a:xfrm>
            <a:off x="1080750" y="1054945"/>
            <a:ext cx="10589474" cy="694243"/>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100000"/>
              </a:lnSpc>
              <a:spcBef>
                <a:spcPts val="0"/>
              </a:spcBef>
              <a:spcAft>
                <a:spcPts val="0"/>
              </a:spcAft>
              <a:buClr>
                <a:srgbClr val="000000"/>
              </a:buClr>
              <a:buSzPts val="1800"/>
              <a:buFont typeface="Noto Sans Symbols"/>
              <a:buChar char="⮚"/>
            </a:pPr>
            <a:r>
              <a:rPr lang="en-GB" sz="1800" cap="none">
                <a:solidFill>
                  <a:srgbClr val="000000"/>
                </a:solidFill>
                <a:latin typeface="Calibri"/>
                <a:ea typeface="Calibri"/>
                <a:cs typeface="Calibri"/>
                <a:sym typeface="Calibri"/>
              </a:rPr>
              <a:t> </a:t>
            </a:r>
            <a:r>
              <a:rPr lang="en-GB" sz="2000" cap="none">
                <a:solidFill>
                  <a:srgbClr val="000000"/>
                </a:solidFill>
                <a:latin typeface="Calibri"/>
                <a:ea typeface="Calibri"/>
                <a:cs typeface="Calibri"/>
                <a:sym typeface="Calibri"/>
              </a:rPr>
              <a:t>Solvents serve as a </a:t>
            </a:r>
            <a:r>
              <a:rPr lang="en-GB" sz="2000" cap="none">
                <a:solidFill>
                  <a:srgbClr val="C00000"/>
                </a:solidFill>
                <a:latin typeface="Calibri"/>
                <a:ea typeface="Calibri"/>
                <a:cs typeface="Calibri"/>
                <a:sym typeface="Calibri"/>
              </a:rPr>
              <a:t>medium for the dispersion </a:t>
            </a:r>
            <a:r>
              <a:rPr lang="en-GB" sz="2000" cap="none">
                <a:solidFill>
                  <a:srgbClr val="000000"/>
                </a:solidFill>
                <a:latin typeface="Calibri"/>
                <a:ea typeface="Calibri"/>
                <a:cs typeface="Calibri"/>
                <a:sym typeface="Calibri"/>
              </a:rPr>
              <a:t>or dissolution of the polymers and other additives. They should be </a:t>
            </a:r>
            <a:r>
              <a:rPr lang="en-GB" sz="2000" cap="none">
                <a:solidFill>
                  <a:schemeClr val="lt1"/>
                </a:solidFill>
                <a:latin typeface="Calibri"/>
                <a:ea typeface="Calibri"/>
                <a:cs typeface="Calibri"/>
                <a:sym typeface="Calibri"/>
              </a:rPr>
              <a:t>non-toxic</a:t>
            </a:r>
            <a:r>
              <a:rPr lang="en-GB" sz="2000" cap="none">
                <a:solidFill>
                  <a:srgbClr val="000000"/>
                </a:solidFill>
                <a:latin typeface="Calibri"/>
                <a:ea typeface="Calibri"/>
                <a:cs typeface="Calibri"/>
                <a:sym typeface="Calibri"/>
              </a:rPr>
              <a:t>, </a:t>
            </a:r>
            <a:r>
              <a:rPr lang="en-GB" sz="2000" cap="none">
                <a:solidFill>
                  <a:srgbClr val="639938"/>
                </a:solidFill>
                <a:latin typeface="Calibri"/>
                <a:ea typeface="Calibri"/>
                <a:cs typeface="Calibri"/>
                <a:sym typeface="Calibri"/>
              </a:rPr>
              <a:t>non-flammable,</a:t>
            </a:r>
            <a:r>
              <a:rPr lang="en-GB" sz="2000" cap="none">
                <a:solidFill>
                  <a:srgbClr val="000000"/>
                </a:solidFill>
                <a:latin typeface="Calibri"/>
                <a:ea typeface="Calibri"/>
                <a:cs typeface="Calibri"/>
                <a:sym typeface="Calibri"/>
              </a:rPr>
              <a:t> </a:t>
            </a:r>
            <a:r>
              <a:rPr lang="en-GB" sz="2000" cap="none">
                <a:solidFill>
                  <a:srgbClr val="639938"/>
                </a:solidFill>
                <a:latin typeface="Calibri"/>
                <a:ea typeface="Calibri"/>
                <a:cs typeface="Calibri"/>
                <a:sym typeface="Calibri"/>
              </a:rPr>
              <a:t>inert</a:t>
            </a:r>
            <a:r>
              <a:rPr lang="en-GB" sz="2000" cap="none">
                <a:solidFill>
                  <a:srgbClr val="000000"/>
                </a:solidFill>
                <a:latin typeface="Calibri"/>
                <a:ea typeface="Calibri"/>
                <a:cs typeface="Calibri"/>
                <a:sym typeface="Calibri"/>
              </a:rPr>
              <a:t>, </a:t>
            </a:r>
            <a:r>
              <a:rPr lang="en-GB" sz="2000" cap="none">
                <a:solidFill>
                  <a:srgbClr val="639938"/>
                </a:solidFill>
                <a:latin typeface="Calibri"/>
                <a:ea typeface="Calibri"/>
                <a:cs typeface="Calibri"/>
                <a:sym typeface="Calibri"/>
              </a:rPr>
              <a:t>odorless</a:t>
            </a:r>
            <a:r>
              <a:rPr lang="en-GB" sz="2000" cap="none">
                <a:solidFill>
                  <a:srgbClr val="000000"/>
                </a:solidFill>
                <a:latin typeface="Calibri"/>
                <a:ea typeface="Calibri"/>
                <a:cs typeface="Calibri"/>
                <a:sym typeface="Calibri"/>
              </a:rPr>
              <a:t> and </a:t>
            </a:r>
            <a:r>
              <a:rPr b="1" lang="en-GB" sz="2000" cap="none">
                <a:solidFill>
                  <a:schemeClr val="lt1"/>
                </a:solidFill>
                <a:latin typeface="Calibri"/>
                <a:ea typeface="Calibri"/>
                <a:cs typeface="Calibri"/>
                <a:sym typeface="Calibri"/>
              </a:rPr>
              <a:t>colorless</a:t>
            </a:r>
            <a:r>
              <a:rPr lang="en-GB" sz="2000" cap="none">
                <a:solidFill>
                  <a:srgbClr val="000000"/>
                </a:solidFill>
                <a:latin typeface="Calibri"/>
                <a:ea typeface="Calibri"/>
                <a:cs typeface="Calibri"/>
                <a:sym typeface="Calibri"/>
              </a:rPr>
              <a:t>. </a:t>
            </a:r>
            <a:endParaRPr sz="2000" cap="none">
              <a:solidFill>
                <a:srgbClr val="000000"/>
              </a:solidFill>
              <a:latin typeface="Calibri"/>
              <a:ea typeface="Calibri"/>
              <a:cs typeface="Calibri"/>
              <a:sym typeface="Calibri"/>
            </a:endParaRPr>
          </a:p>
        </p:txBody>
      </p:sp>
      <p:sp>
        <p:nvSpPr>
          <p:cNvPr id="394" name="Google Shape;394;p43"/>
          <p:cNvSpPr txBox="1"/>
          <p:nvPr/>
        </p:nvSpPr>
        <p:spPr>
          <a:xfrm>
            <a:off x="1080750" y="1860984"/>
            <a:ext cx="10771323"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lang="en-GB" sz="2000">
                <a:solidFill>
                  <a:schemeClr val="lt1"/>
                </a:solidFill>
                <a:latin typeface="Twentieth Century"/>
                <a:ea typeface="Twentieth Century"/>
                <a:cs typeface="Twentieth Century"/>
                <a:sym typeface="Twentieth Century"/>
              </a:rPr>
              <a:t>Examples </a:t>
            </a:r>
            <a:r>
              <a:rPr lang="en-GB" sz="2000">
                <a:solidFill>
                  <a:schemeClr val="dk1"/>
                </a:solidFill>
                <a:latin typeface="Twentieth Century"/>
                <a:ea typeface="Twentieth Century"/>
                <a:cs typeface="Twentieth Century"/>
                <a:sym typeface="Twentieth Century"/>
              </a:rPr>
              <a:t>of </a:t>
            </a:r>
            <a:r>
              <a:rPr lang="en-GB" sz="2000">
                <a:solidFill>
                  <a:schemeClr val="accent5"/>
                </a:solidFill>
                <a:latin typeface="Twentieth Century"/>
                <a:ea typeface="Twentieth Century"/>
                <a:cs typeface="Twentieth Century"/>
                <a:sym typeface="Twentieth Century"/>
              </a:rPr>
              <a:t>organic</a:t>
            </a:r>
            <a:r>
              <a:rPr lang="en-GB" sz="2000">
                <a:solidFill>
                  <a:schemeClr val="dk1"/>
                </a:solidFill>
                <a:latin typeface="Twentieth Century"/>
                <a:ea typeface="Twentieth Century"/>
                <a:cs typeface="Twentieth Century"/>
                <a:sym typeface="Twentieth Century"/>
              </a:rPr>
              <a:t> solvents: ethanol , isopropanol, acetone, choloroform , methyl chloride , and methyl ethyl ketone </a:t>
            </a:r>
            <a:endParaRPr sz="2000">
              <a:solidFill>
                <a:srgbClr val="426625"/>
              </a:solidFill>
              <a:latin typeface="Twentieth Century"/>
              <a:ea typeface="Twentieth Century"/>
              <a:cs typeface="Twentieth Century"/>
              <a:sym typeface="Twentieth Century"/>
            </a:endParaRPr>
          </a:p>
        </p:txBody>
      </p:sp>
      <p:sp>
        <p:nvSpPr>
          <p:cNvPr id="395" name="Google Shape;395;p43"/>
          <p:cNvSpPr txBox="1"/>
          <p:nvPr/>
        </p:nvSpPr>
        <p:spPr>
          <a:xfrm>
            <a:off x="274838" y="2870663"/>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ETHANOL</a:t>
            </a:r>
            <a:endParaRPr sz="2000" cap="none">
              <a:solidFill>
                <a:schemeClr val="lt1"/>
              </a:solidFill>
              <a:latin typeface="Twentieth Century"/>
              <a:ea typeface="Twentieth Century"/>
              <a:cs typeface="Twentieth Century"/>
              <a:sym typeface="Twentieth Century"/>
            </a:endParaRPr>
          </a:p>
        </p:txBody>
      </p:sp>
      <p:sp>
        <p:nvSpPr>
          <p:cNvPr id="396" name="Google Shape;396;p43"/>
          <p:cNvSpPr txBox="1"/>
          <p:nvPr/>
        </p:nvSpPr>
        <p:spPr>
          <a:xfrm>
            <a:off x="541812" y="3404970"/>
            <a:ext cx="10771323" cy="1631216"/>
          </a:xfrm>
          <a:prstGeom prst="rect">
            <a:avLst/>
          </a:prstGeom>
          <a:blipFill rotWithShape="1">
            <a:blip r:embed="rId3">
              <a:alphaModFix/>
            </a:blip>
            <a:stretch>
              <a:fillRect b="0" l="-507" r="0" t="-224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Twentieth Century"/>
                <a:ea typeface="Twentieth Century"/>
                <a:cs typeface="Twentieth Century"/>
                <a:sym typeface="Twentieth Century"/>
              </a:rPr>
              <a:t> </a:t>
            </a:r>
            <a:endParaRPr/>
          </a:p>
        </p:txBody>
      </p:sp>
      <p:pic>
        <p:nvPicPr>
          <p:cNvPr id="397" name="Google Shape;397;p43"/>
          <p:cNvPicPr preferRelativeResize="0"/>
          <p:nvPr/>
        </p:nvPicPr>
        <p:blipFill rotWithShape="1">
          <a:blip r:embed="rId4">
            <a:alphaModFix/>
          </a:blip>
          <a:srcRect b="13703" l="328" r="-327" t="12086"/>
          <a:stretch/>
        </p:blipFill>
        <p:spPr>
          <a:xfrm>
            <a:off x="7467191" y="4672739"/>
            <a:ext cx="4724809" cy="218526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398" name="Google Shape;398;p43"/>
          <p:cNvSpPr txBox="1"/>
          <p:nvPr/>
        </p:nvSpPr>
        <p:spPr>
          <a:xfrm>
            <a:off x="274838" y="4832852"/>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rgbClr val="FF0000"/>
                </a:solidFill>
                <a:latin typeface="Twentieth Century"/>
                <a:ea typeface="Twentieth Century"/>
                <a:cs typeface="Twentieth Century"/>
                <a:sym typeface="Twentieth Century"/>
              </a:rPr>
              <a:t>NOTICE</a:t>
            </a:r>
            <a:endParaRPr sz="2000" cap="none">
              <a:solidFill>
                <a:srgbClr val="FF0000"/>
              </a:solidFill>
              <a:latin typeface="Twentieth Century"/>
              <a:ea typeface="Twentieth Century"/>
              <a:cs typeface="Twentieth Century"/>
              <a:sym typeface="Twentieth Century"/>
            </a:endParaRPr>
          </a:p>
        </p:txBody>
      </p:sp>
      <p:sp>
        <p:nvSpPr>
          <p:cNvPr id="399" name="Google Shape;399;p43"/>
          <p:cNvSpPr txBox="1"/>
          <p:nvPr/>
        </p:nvSpPr>
        <p:spPr>
          <a:xfrm>
            <a:off x="-4798" y="5298131"/>
            <a:ext cx="7273503"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Any </a:t>
            </a:r>
            <a:r>
              <a:rPr lang="en-GB" sz="2000">
                <a:solidFill>
                  <a:srgbClr val="C00000"/>
                </a:solidFill>
                <a:latin typeface="Twentieth Century"/>
                <a:ea typeface="Twentieth Century"/>
                <a:cs typeface="Twentieth Century"/>
                <a:sym typeface="Twentieth Century"/>
              </a:rPr>
              <a:t>change in the solvent composition </a:t>
            </a:r>
            <a:r>
              <a:rPr lang="en-GB" sz="2000">
                <a:solidFill>
                  <a:schemeClr val="dk1"/>
                </a:solidFill>
                <a:latin typeface="Twentieth Century"/>
                <a:ea typeface="Twentieth Century"/>
                <a:cs typeface="Twentieth Century"/>
                <a:sym typeface="Twentieth Century"/>
              </a:rPr>
              <a:t>has been observed to cause </a:t>
            </a:r>
            <a:r>
              <a:rPr lang="en-GB" sz="2000">
                <a:solidFill>
                  <a:srgbClr val="C00000"/>
                </a:solidFill>
                <a:latin typeface="Twentieth Century"/>
                <a:ea typeface="Twentieth Century"/>
                <a:cs typeface="Twentieth Century"/>
                <a:sym typeface="Twentieth Century"/>
              </a:rPr>
              <a:t>roughness</a:t>
            </a:r>
            <a:r>
              <a:rPr lang="en-GB" sz="2000">
                <a:solidFill>
                  <a:schemeClr val="dk1"/>
                </a:solidFill>
                <a:latin typeface="Twentieth Century"/>
                <a:ea typeface="Twentieth Century"/>
                <a:cs typeface="Twentieth Century"/>
                <a:sym typeface="Twentieth Century"/>
              </a:rPr>
              <a:t> of the coating surface or formation of </a:t>
            </a:r>
            <a:r>
              <a:rPr lang="en-GB" sz="2000">
                <a:solidFill>
                  <a:srgbClr val="C00000"/>
                </a:solidFill>
                <a:latin typeface="Twentieth Century"/>
                <a:ea typeface="Twentieth Century"/>
                <a:cs typeface="Twentieth Century"/>
                <a:sym typeface="Twentieth Century"/>
              </a:rPr>
              <a:t>gaps and cracks</a:t>
            </a:r>
            <a:r>
              <a:rPr lang="en-GB" sz="2000">
                <a:solidFill>
                  <a:schemeClr val="dk1"/>
                </a:solidFill>
                <a:latin typeface="Twentieth Century"/>
                <a:ea typeface="Twentieth Century"/>
                <a:cs typeface="Twentieth Century"/>
                <a:sym typeface="Twentieth Century"/>
              </a:rPr>
              <a:t>.</a:t>
            </a:r>
            <a:endParaRPr sz="20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txBox="1"/>
          <p:nvPr/>
        </p:nvSpPr>
        <p:spPr>
          <a:xfrm>
            <a:off x="745249" y="29206"/>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2.3</a:t>
            </a:r>
            <a:r>
              <a:rPr lang="en-GB" sz="3600" cap="none">
                <a:solidFill>
                  <a:srgbClr val="2FA086"/>
                </a:solidFill>
                <a:latin typeface="Twentieth Century"/>
                <a:ea typeface="Twentieth Century"/>
                <a:cs typeface="Twentieth Century"/>
                <a:sym typeface="Twentieth Century"/>
              </a:rPr>
              <a:t>      PLASTICIZERS OF FILM COATING</a:t>
            </a:r>
            <a:endParaRPr sz="3600" cap="none">
              <a:solidFill>
                <a:srgbClr val="2FA086"/>
              </a:solidFill>
              <a:latin typeface="Twentieth Century"/>
              <a:ea typeface="Twentieth Century"/>
              <a:cs typeface="Twentieth Century"/>
              <a:sym typeface="Twentieth Century"/>
            </a:endParaRPr>
          </a:p>
        </p:txBody>
      </p:sp>
      <p:sp>
        <p:nvSpPr>
          <p:cNvPr id="405" name="Google Shape;405;p44"/>
          <p:cNvSpPr txBox="1"/>
          <p:nvPr/>
        </p:nvSpPr>
        <p:spPr>
          <a:xfrm>
            <a:off x="1080750" y="1054945"/>
            <a:ext cx="10589474" cy="69424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000000"/>
              </a:buClr>
              <a:buSzPts val="2000"/>
              <a:buFont typeface="Noto Sans Symbols"/>
              <a:buChar char="⮚"/>
            </a:pPr>
            <a:r>
              <a:rPr lang="en-GB" sz="2000" cap="none">
                <a:solidFill>
                  <a:srgbClr val="000000"/>
                </a:solidFill>
                <a:latin typeface="Calibri"/>
                <a:ea typeface="Calibri"/>
                <a:cs typeface="Calibri"/>
                <a:sym typeface="Calibri"/>
              </a:rPr>
              <a:t>Plasticizers are added at </a:t>
            </a:r>
            <a:r>
              <a:rPr lang="en-GB" sz="2000" cap="none">
                <a:solidFill>
                  <a:srgbClr val="C00000"/>
                </a:solidFill>
                <a:latin typeface="Calibri"/>
                <a:ea typeface="Calibri"/>
                <a:cs typeface="Calibri"/>
                <a:sym typeface="Calibri"/>
              </a:rPr>
              <a:t>very low concentration </a:t>
            </a:r>
            <a:r>
              <a:rPr lang="en-GB" sz="2000" cap="none">
                <a:solidFill>
                  <a:srgbClr val="000000"/>
                </a:solidFill>
                <a:latin typeface="Calibri"/>
                <a:ea typeface="Calibri"/>
                <a:cs typeface="Calibri"/>
                <a:sym typeface="Calibri"/>
              </a:rPr>
              <a:t>in film coating to modify the physical properties of the coating polymers mainly to decrease film brittleness.</a:t>
            </a:r>
            <a:endParaRPr sz="2000" cap="none">
              <a:solidFill>
                <a:srgbClr val="000000"/>
              </a:solidFill>
              <a:latin typeface="Calibri"/>
              <a:ea typeface="Calibri"/>
              <a:cs typeface="Calibri"/>
              <a:sym typeface="Calibri"/>
            </a:endParaRPr>
          </a:p>
        </p:txBody>
      </p:sp>
      <p:sp>
        <p:nvSpPr>
          <p:cNvPr id="406" name="Google Shape;406;p44"/>
          <p:cNvSpPr txBox="1"/>
          <p:nvPr/>
        </p:nvSpPr>
        <p:spPr>
          <a:xfrm>
            <a:off x="1080750" y="1842717"/>
            <a:ext cx="10771323"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lang="en-GB" sz="2000">
                <a:solidFill>
                  <a:schemeClr val="lt1"/>
                </a:solidFill>
                <a:latin typeface="Twentieth Century"/>
                <a:ea typeface="Twentieth Century"/>
                <a:cs typeface="Twentieth Century"/>
                <a:sym typeface="Twentieth Century"/>
              </a:rPr>
              <a:t>Examples</a:t>
            </a:r>
            <a:r>
              <a:rPr lang="en-GB" sz="2000">
                <a:solidFill>
                  <a:srgbClr val="639938"/>
                </a:solidFill>
                <a:latin typeface="Twentieth Century"/>
                <a:ea typeface="Twentieth Century"/>
                <a:cs typeface="Twentieth Century"/>
                <a:sym typeface="Twentieth Century"/>
              </a:rPr>
              <a:t>:</a:t>
            </a:r>
            <a:r>
              <a:rPr lang="en-GB" sz="2000">
                <a:solidFill>
                  <a:schemeClr val="dk1"/>
                </a:solidFill>
                <a:latin typeface="Twentieth Century"/>
                <a:ea typeface="Twentieth Century"/>
                <a:cs typeface="Twentieth Century"/>
                <a:sym typeface="Twentieth Century"/>
              </a:rPr>
              <a:t> glycerol, castor oil , </a:t>
            </a:r>
            <a:r>
              <a:rPr lang="en-GB" sz="2000" u="sng">
                <a:solidFill>
                  <a:schemeClr val="dk1"/>
                </a:solidFill>
                <a:latin typeface="Twentieth Century"/>
                <a:ea typeface="Twentieth Century"/>
                <a:cs typeface="Twentieth Century"/>
                <a:sym typeface="Twentieth Century"/>
              </a:rPr>
              <a:t>low m.wt  PEG </a:t>
            </a:r>
            <a:r>
              <a:rPr lang="en-GB" sz="2000">
                <a:solidFill>
                  <a:schemeClr val="dk1"/>
                </a:solidFill>
                <a:latin typeface="Twentieth Century"/>
                <a:ea typeface="Twentieth Century"/>
                <a:cs typeface="Twentieth Century"/>
                <a:sym typeface="Twentieth Century"/>
              </a:rPr>
              <a:t>, propylene glycol, and benzyl benzoate &amp; others. </a:t>
            </a:r>
            <a:endParaRPr sz="2000">
              <a:solidFill>
                <a:srgbClr val="426625"/>
              </a:solidFill>
              <a:latin typeface="Twentieth Century"/>
              <a:ea typeface="Twentieth Century"/>
              <a:cs typeface="Twentieth Century"/>
              <a:sym typeface="Twentieth Century"/>
            </a:endParaRPr>
          </a:p>
        </p:txBody>
      </p:sp>
      <p:sp>
        <p:nvSpPr>
          <p:cNvPr id="407" name="Google Shape;407;p44"/>
          <p:cNvSpPr txBox="1"/>
          <p:nvPr/>
        </p:nvSpPr>
        <p:spPr>
          <a:xfrm>
            <a:off x="618012" y="4728468"/>
            <a:ext cx="5106026" cy="500094"/>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000"/>
              <a:buFont typeface="Arial"/>
              <a:buNone/>
            </a:pPr>
            <a:r>
              <a:t/>
            </a:r>
            <a:endParaRPr sz="2000" cap="none">
              <a:solidFill>
                <a:srgbClr val="9B4C25"/>
              </a:solidFill>
              <a:latin typeface="Twentieth Century"/>
              <a:ea typeface="Twentieth Century"/>
              <a:cs typeface="Twentieth Century"/>
              <a:sym typeface="Twentieth Century"/>
            </a:endParaRPr>
          </a:p>
        </p:txBody>
      </p:sp>
      <p:sp>
        <p:nvSpPr>
          <p:cNvPr id="408" name="Google Shape;408;p44"/>
          <p:cNvSpPr txBox="1"/>
          <p:nvPr/>
        </p:nvSpPr>
        <p:spPr>
          <a:xfrm>
            <a:off x="694624" y="5912853"/>
            <a:ext cx="8077418"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lang="en-GB" sz="2000">
                <a:solidFill>
                  <a:schemeClr val="lt1"/>
                </a:solidFill>
                <a:latin typeface="Twentieth Century"/>
                <a:ea typeface="Twentieth Century"/>
                <a:cs typeface="Twentieth Century"/>
                <a:sym typeface="Twentieth Century"/>
              </a:rPr>
              <a:t>Examples </a:t>
            </a:r>
            <a:r>
              <a:rPr lang="en-GB" sz="2000">
                <a:solidFill>
                  <a:schemeClr val="dk1"/>
                </a:solidFill>
                <a:latin typeface="Twentieth Century"/>
                <a:ea typeface="Twentieth Century"/>
                <a:cs typeface="Twentieth Century"/>
                <a:sym typeface="Twentieth Century"/>
              </a:rPr>
              <a:t>: TiO2, Silicates (aluminum silicate, talc ) , calcium sulfate , magnesium carbonate, aluminum hydroxide, and magnesium oxide.  </a:t>
            </a:r>
            <a:endParaRPr/>
          </a:p>
        </p:txBody>
      </p:sp>
      <p:sp>
        <p:nvSpPr>
          <p:cNvPr id="409" name="Google Shape;409;p44"/>
          <p:cNvSpPr txBox="1"/>
          <p:nvPr/>
        </p:nvSpPr>
        <p:spPr>
          <a:xfrm>
            <a:off x="274838" y="2370569"/>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NOTICE</a:t>
            </a:r>
            <a:endParaRPr sz="2000" cap="none">
              <a:solidFill>
                <a:schemeClr val="lt1"/>
              </a:solidFill>
              <a:latin typeface="Twentieth Century"/>
              <a:ea typeface="Twentieth Century"/>
              <a:cs typeface="Twentieth Century"/>
              <a:sym typeface="Twentieth Century"/>
            </a:endParaRPr>
          </a:p>
        </p:txBody>
      </p:sp>
      <p:sp>
        <p:nvSpPr>
          <p:cNvPr id="410" name="Google Shape;410;p44"/>
          <p:cNvSpPr txBox="1"/>
          <p:nvPr/>
        </p:nvSpPr>
        <p:spPr>
          <a:xfrm>
            <a:off x="588493" y="2870663"/>
            <a:ext cx="1157398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low molecular weight of PEG (</a:t>
            </a:r>
            <a:r>
              <a:rPr lang="en-GB" sz="2000">
                <a:solidFill>
                  <a:srgbClr val="C00000"/>
                </a:solidFill>
                <a:latin typeface="Twentieth Century"/>
                <a:ea typeface="Twentieth Century"/>
                <a:cs typeface="Twentieth Century"/>
                <a:sym typeface="Twentieth Century"/>
              </a:rPr>
              <a:t>PEG200</a:t>
            </a:r>
            <a:r>
              <a:rPr lang="en-GB" sz="2000">
                <a:solidFill>
                  <a:schemeClr val="dk1"/>
                </a:solidFill>
                <a:latin typeface="Twentieth Century"/>
                <a:ea typeface="Twentieth Century"/>
                <a:cs typeface="Twentieth Century"/>
                <a:sym typeface="Twentieth Century"/>
              </a:rPr>
              <a:t>) is used as plasticizer in tablets, granules and microcapsules that are ultimately punched into tablets , if used with </a:t>
            </a:r>
            <a:r>
              <a:rPr lang="en-GB" sz="2000">
                <a:solidFill>
                  <a:srgbClr val="C00000"/>
                </a:solidFill>
                <a:latin typeface="Twentieth Century"/>
                <a:ea typeface="Twentieth Century"/>
                <a:cs typeface="Twentieth Century"/>
                <a:sym typeface="Twentieth Century"/>
              </a:rPr>
              <a:t>iron</a:t>
            </a:r>
            <a:r>
              <a:rPr lang="en-GB" sz="2000">
                <a:solidFill>
                  <a:schemeClr val="dk1"/>
                </a:solidFill>
                <a:latin typeface="Twentieth Century"/>
                <a:ea typeface="Twentieth Century"/>
                <a:cs typeface="Twentieth Century"/>
                <a:sym typeface="Twentieth Century"/>
              </a:rPr>
              <a:t> . It shows some discoloration from its original yellowish color.</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C00000"/>
              </a:buClr>
              <a:buSzPts val="2000"/>
              <a:buFont typeface="Arial"/>
              <a:buChar char="•"/>
            </a:pPr>
            <a:r>
              <a:rPr i="1" lang="en-GB" sz="2000" u="sng">
                <a:solidFill>
                  <a:srgbClr val="C00000"/>
                </a:solidFill>
                <a:latin typeface="Twentieth Century"/>
                <a:ea typeface="Twentieth Century"/>
                <a:cs typeface="Twentieth Century"/>
                <a:sym typeface="Twentieth Century"/>
              </a:rPr>
              <a:t>Sorbitol</a:t>
            </a:r>
            <a:r>
              <a:rPr lang="en-GB" sz="2000">
                <a:solidFill>
                  <a:srgbClr val="C00000"/>
                </a:solidFill>
                <a:latin typeface="Twentieth Century"/>
                <a:ea typeface="Twentieth Century"/>
                <a:cs typeface="Twentieth Century"/>
                <a:sym typeface="Twentieth Century"/>
              </a:rPr>
              <a:t> </a:t>
            </a:r>
            <a:r>
              <a:rPr lang="en-GB" sz="2000">
                <a:solidFill>
                  <a:schemeClr val="dk1"/>
                </a:solidFill>
                <a:latin typeface="Twentieth Century"/>
                <a:ea typeface="Twentieth Century"/>
                <a:cs typeface="Twentieth Century"/>
                <a:sym typeface="Twentieth Century"/>
              </a:rPr>
              <a:t>, which is generally used as plasticizer </a:t>
            </a:r>
            <a:r>
              <a:rPr lang="en-GB" sz="2000">
                <a:solidFill>
                  <a:srgbClr val="639938"/>
                </a:solidFill>
                <a:latin typeface="Twentieth Century"/>
                <a:ea typeface="Twentieth Century"/>
                <a:cs typeface="Twentieth Century"/>
                <a:sym typeface="Twentieth Century"/>
              </a:rPr>
              <a:t>in gelatin films</a:t>
            </a:r>
            <a:r>
              <a:rPr lang="en-GB" sz="2000">
                <a:solidFill>
                  <a:schemeClr val="dk1"/>
                </a:solidFill>
                <a:latin typeface="Twentieth Century"/>
                <a:ea typeface="Twentieth Century"/>
                <a:cs typeface="Twentieth Century"/>
                <a:sym typeface="Twentieth Century"/>
              </a:rPr>
              <a:t>, crystallizes in the film if improperly stored . </a:t>
            </a:r>
            <a:endParaRPr/>
          </a:p>
          <a:p>
            <a:pPr indent="0" lvl="0" marL="0" marR="0" rtl="0" algn="l">
              <a:spcBef>
                <a:spcPts val="0"/>
              </a:spcBef>
              <a:spcAft>
                <a:spcPts val="0"/>
              </a:spcAft>
              <a:buNone/>
            </a:pPr>
            <a:r>
              <a:t/>
            </a:r>
            <a:endParaRPr sz="2000">
              <a:solidFill>
                <a:schemeClr val="dk1"/>
              </a:solidFill>
              <a:latin typeface="Twentieth Century"/>
              <a:ea typeface="Twentieth Century"/>
              <a:cs typeface="Twentieth Century"/>
              <a:sym typeface="Twentieth Century"/>
            </a:endParaRPr>
          </a:p>
        </p:txBody>
      </p:sp>
      <p:sp>
        <p:nvSpPr>
          <p:cNvPr id="411" name="Google Shape;411;p44"/>
          <p:cNvSpPr txBox="1"/>
          <p:nvPr/>
        </p:nvSpPr>
        <p:spPr>
          <a:xfrm>
            <a:off x="542884" y="5124588"/>
            <a:ext cx="10589474" cy="694243"/>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lt1"/>
              </a:buClr>
              <a:buSzPts val="2000"/>
              <a:buFont typeface="Noto Sans Symbols"/>
              <a:buChar char="⮚"/>
            </a:pPr>
            <a:r>
              <a:rPr lang="en-GB" sz="2000" cap="none">
                <a:solidFill>
                  <a:schemeClr val="lt1"/>
                </a:solidFill>
                <a:latin typeface="Calibri"/>
                <a:ea typeface="Calibri"/>
                <a:cs typeface="Calibri"/>
                <a:sym typeface="Calibri"/>
              </a:rPr>
              <a:t>Opacifires </a:t>
            </a:r>
            <a:r>
              <a:rPr lang="en-GB" sz="2000" cap="none">
                <a:solidFill>
                  <a:srgbClr val="000000"/>
                </a:solidFill>
                <a:latin typeface="Calibri"/>
                <a:ea typeface="Calibri"/>
                <a:cs typeface="Calibri"/>
                <a:sym typeface="Calibri"/>
              </a:rPr>
              <a:t>are extremely fine in-organic powders added to the coating solution to increase the film coverage and providing a white coating. They are less expensive than colorants. </a:t>
            </a:r>
            <a:endParaRPr sz="2000" cap="none">
              <a:solidFill>
                <a:srgbClr val="000000"/>
              </a:solidFill>
              <a:latin typeface="Calibri"/>
              <a:ea typeface="Calibri"/>
              <a:cs typeface="Calibri"/>
              <a:sym typeface="Calibri"/>
            </a:endParaRPr>
          </a:p>
        </p:txBody>
      </p:sp>
      <p:sp>
        <p:nvSpPr>
          <p:cNvPr id="412" name="Google Shape;412;p44"/>
          <p:cNvSpPr txBox="1"/>
          <p:nvPr/>
        </p:nvSpPr>
        <p:spPr>
          <a:xfrm>
            <a:off x="564470" y="4322680"/>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2.4</a:t>
            </a:r>
            <a:r>
              <a:rPr lang="en-GB" sz="3600" cap="none">
                <a:solidFill>
                  <a:schemeClr val="lt1"/>
                </a:solidFill>
                <a:latin typeface="Twentieth Century"/>
                <a:ea typeface="Twentieth Century"/>
                <a:cs typeface="Twentieth Century"/>
                <a:sym typeface="Twentieth Century"/>
              </a:rPr>
              <a:t> </a:t>
            </a:r>
            <a:r>
              <a:rPr lang="en-GB" sz="3600" cap="none">
                <a:solidFill>
                  <a:srgbClr val="2FA086"/>
                </a:solidFill>
                <a:latin typeface="Twentieth Century"/>
                <a:ea typeface="Twentieth Century"/>
                <a:cs typeface="Twentieth Century"/>
                <a:sym typeface="Twentieth Century"/>
              </a:rPr>
              <a:t>    OPACIFIRES OF FILM COATING</a:t>
            </a:r>
            <a:endParaRPr sz="3600" cap="none">
              <a:solidFill>
                <a:srgbClr val="2FA086"/>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5"/>
          <p:cNvSpPr txBox="1"/>
          <p:nvPr>
            <p:ph idx="1" type="body"/>
          </p:nvPr>
        </p:nvSpPr>
        <p:spPr>
          <a:xfrm>
            <a:off x="926844" y="695142"/>
            <a:ext cx="4873474" cy="679994"/>
          </a:xfrm>
          <a:prstGeom prst="rect">
            <a:avLst/>
          </a:prstGeom>
          <a:noFill/>
          <a:ln>
            <a:noFill/>
          </a:ln>
        </p:spPr>
        <p:txBody>
          <a:bodyPr anchorCtr="0" anchor="b" bIns="45700" lIns="91425" spcFirstLastPara="1" rIns="91425" wrap="square" tIns="45700">
            <a:noAutofit/>
          </a:bodyPr>
          <a:lstStyle/>
          <a:p>
            <a:pPr indent="-457200" lvl="0" marL="457200" rtl="0" algn="l">
              <a:lnSpc>
                <a:spcPct val="85000"/>
              </a:lnSpc>
              <a:spcBef>
                <a:spcPts val="0"/>
              </a:spcBef>
              <a:spcAft>
                <a:spcPts val="0"/>
              </a:spcAft>
              <a:buSzPts val="2600"/>
              <a:buFont typeface="Noto Sans Symbols"/>
              <a:buChar char="⮚"/>
            </a:pPr>
            <a:r>
              <a:rPr lang="en-GB">
                <a:solidFill>
                  <a:srgbClr val="7E32B0"/>
                </a:solidFill>
              </a:rPr>
              <a:t>TITANIUM DIOXIDE </a:t>
            </a:r>
            <a:endParaRPr>
              <a:solidFill>
                <a:srgbClr val="7E32B0"/>
              </a:solidFill>
            </a:endParaRPr>
          </a:p>
        </p:txBody>
      </p:sp>
      <p:sp>
        <p:nvSpPr>
          <p:cNvPr id="418" name="Google Shape;418;p45"/>
          <p:cNvSpPr txBox="1"/>
          <p:nvPr/>
        </p:nvSpPr>
        <p:spPr>
          <a:xfrm>
            <a:off x="164619" y="2889343"/>
            <a:ext cx="10589474" cy="9989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100"/>
              <a:buFont typeface="Arial"/>
              <a:buNone/>
            </a:pPr>
            <a:r>
              <a:rPr b="1" lang="en-GB" sz="2100" cap="none">
                <a:solidFill>
                  <a:schemeClr val="lt1"/>
                </a:solidFill>
                <a:latin typeface="Calibri"/>
                <a:ea typeface="Calibri"/>
                <a:cs typeface="Calibri"/>
                <a:sym typeface="Calibri"/>
              </a:rPr>
              <a:t>TiO</a:t>
            </a:r>
            <a:r>
              <a:rPr b="1" lang="en-GB" sz="1600" cap="none">
                <a:solidFill>
                  <a:schemeClr val="lt1"/>
                </a:solidFill>
                <a:latin typeface="Calibri"/>
                <a:ea typeface="Calibri"/>
                <a:cs typeface="Calibri"/>
                <a:sym typeface="Calibri"/>
              </a:rPr>
              <a:t>2</a:t>
            </a:r>
            <a:r>
              <a:rPr lang="en-GB" sz="2100" cap="none">
                <a:solidFill>
                  <a:schemeClr val="lt1"/>
                </a:solidFill>
                <a:latin typeface="Calibri"/>
                <a:ea typeface="Calibri"/>
                <a:cs typeface="Calibri"/>
                <a:sym typeface="Calibri"/>
              </a:rPr>
              <a:t> </a:t>
            </a:r>
            <a:r>
              <a:rPr lang="en-GB" sz="2100" cap="none">
                <a:solidFill>
                  <a:srgbClr val="000000"/>
                </a:solidFill>
                <a:latin typeface="Calibri"/>
                <a:ea typeface="Calibri"/>
                <a:cs typeface="Calibri"/>
                <a:sym typeface="Calibri"/>
              </a:rPr>
              <a:t>is widely used in oral pharmaceutical preparations, cosmetics, and food. </a:t>
            </a:r>
            <a:br>
              <a:rPr lang="en-GB" sz="2100" cap="none">
                <a:solidFill>
                  <a:srgbClr val="000000"/>
                </a:solidFill>
                <a:latin typeface="Calibri"/>
                <a:ea typeface="Calibri"/>
                <a:cs typeface="Calibri"/>
                <a:sym typeface="Calibri"/>
              </a:rPr>
            </a:br>
            <a:endParaRPr sz="2100" cap="none">
              <a:solidFill>
                <a:srgbClr val="000000"/>
              </a:solidFill>
              <a:latin typeface="Calibri"/>
              <a:ea typeface="Calibri"/>
              <a:cs typeface="Calibri"/>
              <a:sym typeface="Calibri"/>
            </a:endParaRPr>
          </a:p>
        </p:txBody>
      </p:sp>
      <p:sp>
        <p:nvSpPr>
          <p:cNvPr id="419" name="Google Shape;419;p45"/>
          <p:cNvSpPr txBox="1"/>
          <p:nvPr/>
        </p:nvSpPr>
        <p:spPr>
          <a:xfrm>
            <a:off x="360914" y="4947985"/>
            <a:ext cx="11658523" cy="10618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7E32B0"/>
              </a:buClr>
              <a:buSzPts val="2100"/>
              <a:buFont typeface="Arial"/>
              <a:buChar char="•"/>
            </a:pPr>
            <a:r>
              <a:rPr lang="en-GB" sz="2100">
                <a:solidFill>
                  <a:srgbClr val="7E32B0"/>
                </a:solidFill>
                <a:latin typeface="Twentieth Century"/>
                <a:ea typeface="Twentieth Century"/>
                <a:cs typeface="Twentieth Century"/>
                <a:sym typeface="Twentieth Century"/>
              </a:rPr>
              <a:t>Incomptibility:</a:t>
            </a:r>
            <a:endParaRPr/>
          </a:p>
          <a:p>
            <a:pPr indent="0" lvl="0" marL="0" marR="0" rtl="0" algn="l">
              <a:spcBef>
                <a:spcPts val="0"/>
              </a:spcBef>
              <a:spcAft>
                <a:spcPts val="0"/>
              </a:spcAft>
              <a:buNone/>
            </a:pPr>
            <a:r>
              <a:rPr lang="en-GB" sz="2100">
                <a:solidFill>
                  <a:srgbClr val="7E32B0"/>
                </a:solidFill>
                <a:latin typeface="Twentieth Century"/>
                <a:ea typeface="Twentieth Century"/>
                <a:cs typeface="Twentieth Century"/>
                <a:sym typeface="Twentieth Century"/>
              </a:rPr>
              <a:t>     </a:t>
            </a:r>
            <a:r>
              <a:rPr lang="en-GB" sz="2100">
                <a:solidFill>
                  <a:schemeClr val="dk1"/>
                </a:solidFill>
                <a:latin typeface="Twentieth Century"/>
                <a:ea typeface="Twentieth Century"/>
                <a:cs typeface="Twentieth Century"/>
                <a:sym typeface="Twentieth Century"/>
              </a:rPr>
              <a:t>observed to consistently degrade the mechanical properties of the film at increasing the concentrations.</a:t>
            </a:r>
            <a:endParaRPr/>
          </a:p>
          <a:p>
            <a:pPr indent="0" lvl="0" marL="0" marR="0" rtl="0" algn="l">
              <a:spcBef>
                <a:spcPts val="0"/>
              </a:spcBef>
              <a:spcAft>
                <a:spcPts val="0"/>
              </a:spcAft>
              <a:buNone/>
            </a:pPr>
            <a:r>
              <a:rPr lang="en-GB" sz="2100">
                <a:solidFill>
                  <a:schemeClr val="dk1"/>
                </a:solidFill>
                <a:latin typeface="Twentieth Century"/>
                <a:ea typeface="Twentieth Century"/>
                <a:cs typeface="Twentieth Century"/>
                <a:sym typeface="Twentieth Century"/>
              </a:rPr>
              <a:t>     API incompatibility with </a:t>
            </a:r>
            <a:r>
              <a:rPr lang="en-GB" sz="2100">
                <a:solidFill>
                  <a:srgbClr val="C00000"/>
                </a:solidFill>
                <a:latin typeface="Twentieth Century"/>
                <a:ea typeface="Twentieth Century"/>
                <a:cs typeface="Twentieth Century"/>
                <a:sym typeface="Twentieth Century"/>
              </a:rPr>
              <a:t>famotidine</a:t>
            </a:r>
            <a:r>
              <a:rPr lang="en-GB" sz="2100">
                <a:solidFill>
                  <a:schemeClr val="dk1"/>
                </a:solidFill>
                <a:latin typeface="Twentieth Century"/>
                <a:ea typeface="Twentieth Century"/>
                <a:cs typeface="Twentieth Century"/>
                <a:sym typeface="Twentieth Century"/>
              </a:rPr>
              <a:t> </a:t>
            </a:r>
            <a:r>
              <a:rPr lang="en-GB" sz="2100">
                <a:solidFill>
                  <a:srgbClr val="C00000"/>
                </a:solidFill>
                <a:latin typeface="Twentieth Century"/>
                <a:ea typeface="Twentieth Century"/>
                <a:cs typeface="Twentieth Century"/>
                <a:sym typeface="Twentieth Century"/>
              </a:rPr>
              <a:t>&gt;&gt; </a:t>
            </a:r>
            <a:r>
              <a:rPr lang="en-GB" sz="2100">
                <a:solidFill>
                  <a:schemeClr val="dk1"/>
                </a:solidFill>
                <a:latin typeface="Twentieth Century"/>
                <a:ea typeface="Twentieth Century"/>
                <a:cs typeface="Twentieth Century"/>
                <a:sym typeface="Twentieth Century"/>
              </a:rPr>
              <a:t>Discoloration.</a:t>
            </a:r>
            <a:endParaRPr/>
          </a:p>
        </p:txBody>
      </p:sp>
      <p:pic>
        <p:nvPicPr>
          <p:cNvPr descr="images (3).jpg" id="420" name="Google Shape;420;p45"/>
          <p:cNvPicPr preferRelativeResize="0"/>
          <p:nvPr/>
        </p:nvPicPr>
        <p:blipFill rotWithShape="1">
          <a:blip r:embed="rId3">
            <a:alphaModFix/>
          </a:blip>
          <a:srcRect b="0" l="0" r="0" t="0"/>
          <a:stretch/>
        </p:blipFill>
        <p:spPr>
          <a:xfrm>
            <a:off x="7494517" y="-139071"/>
            <a:ext cx="4697483" cy="302841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421" name="Google Shape;421;p45"/>
          <p:cNvSpPr/>
          <p:nvPr/>
        </p:nvSpPr>
        <p:spPr>
          <a:xfrm>
            <a:off x="819397" y="3230088"/>
            <a:ext cx="9345881" cy="147732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GB" sz="1800">
                <a:solidFill>
                  <a:schemeClr val="dk1"/>
                </a:solidFill>
                <a:latin typeface="Twentieth Century"/>
                <a:ea typeface="Twentieth Century"/>
                <a:cs typeface="Twentieth Century"/>
                <a:sym typeface="Twentieth Century"/>
              </a:rPr>
              <a:t>Owing to its high refractive index, titanium dioxide has lights cattering properties that may be exploited in its use as a white pigment and opacifier. The range of light that is scattered can be altered by varying the particle size of the titanium dioxide powder. For example, titanium dioxide with an average particle size of 230 nm scatters visible light, while titanium dioxide with an average particle size of 60 nm scatters ultraviolet light and reflects visible light. </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idx="1" type="subTitle"/>
          </p:nvPr>
        </p:nvSpPr>
        <p:spPr>
          <a:xfrm>
            <a:off x="309669" y="1297984"/>
            <a:ext cx="8689976" cy="577312"/>
          </a:xfrm>
          <a:prstGeom prst="rect">
            <a:avLst/>
          </a:prstGeom>
          <a:noFill/>
          <a:ln>
            <a:noFill/>
          </a:ln>
        </p:spPr>
        <p:txBody>
          <a:bodyPr anchorCtr="0" anchor="t" bIns="45700" lIns="91425" spcFirstLastPara="1" rIns="91425" wrap="square" tIns="45700">
            <a:normAutofit/>
          </a:bodyPr>
          <a:lstStyle/>
          <a:p>
            <a:pPr indent="-342900" lvl="0" marL="342900" rtl="0" algn="l">
              <a:lnSpc>
                <a:spcPct val="120000"/>
              </a:lnSpc>
              <a:spcBef>
                <a:spcPts val="0"/>
              </a:spcBef>
              <a:spcAft>
                <a:spcPts val="0"/>
              </a:spcAft>
              <a:buSzPts val="2500"/>
              <a:buFont typeface="Noto Sans Symbols"/>
              <a:buChar char="⮚"/>
            </a:pPr>
            <a:r>
              <a:rPr lang="en-GB" sz="2500">
                <a:solidFill>
                  <a:schemeClr val="lt1"/>
                </a:solidFill>
              </a:rPr>
              <a:t>WHY TO COAT TABLETS  ?? </a:t>
            </a:r>
            <a:endParaRPr/>
          </a:p>
        </p:txBody>
      </p:sp>
      <p:sp>
        <p:nvSpPr>
          <p:cNvPr id="201" name="Google Shape;201;p21"/>
          <p:cNvSpPr txBox="1"/>
          <p:nvPr/>
        </p:nvSpPr>
        <p:spPr>
          <a:xfrm>
            <a:off x="486756" y="2357673"/>
            <a:ext cx="7339887"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Twentieth Century"/>
              <a:buAutoNum type="arabicParenR"/>
            </a:pPr>
            <a:r>
              <a:rPr b="0" i="0" lang="en-GB" sz="2000" u="none" cap="none" strike="noStrike">
                <a:solidFill>
                  <a:schemeClr val="dk1"/>
                </a:solidFill>
                <a:latin typeface="Twentieth Century"/>
                <a:ea typeface="Twentieth Century"/>
                <a:cs typeface="Twentieth Century"/>
                <a:sym typeface="Twentieth Century"/>
              </a:rPr>
              <a:t>Taste, Odor or Color </a:t>
            </a:r>
            <a:r>
              <a:rPr b="0" i="0" lang="en-GB" sz="2000" u="none" cap="none" strike="noStrike">
                <a:solidFill>
                  <a:schemeClr val="lt1"/>
                </a:solidFill>
                <a:latin typeface="Twentieth Century"/>
                <a:ea typeface="Twentieth Century"/>
                <a:cs typeface="Twentieth Century"/>
                <a:sym typeface="Twentieth Century"/>
              </a:rPr>
              <a:t>Masking</a:t>
            </a:r>
            <a:endParaRPr/>
          </a:p>
          <a:p>
            <a:pPr indent="-215900" lvl="0" marL="342900" marR="0" rtl="0" algn="l">
              <a:spcBef>
                <a:spcPts val="0"/>
              </a:spcBef>
              <a:spcAft>
                <a:spcPts val="0"/>
              </a:spcAft>
              <a:buClr>
                <a:schemeClr val="dk1"/>
              </a:buClr>
              <a:buSzPts val="2000"/>
              <a:buFont typeface="Twentieth Century"/>
              <a:buNone/>
            </a:pPr>
            <a:r>
              <a:t/>
            </a:r>
            <a:endParaRPr b="0" i="0" sz="2000" u="none" cap="none" strike="noStrike">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b="0" i="0" lang="en-GB" sz="2000" u="none" cap="none" strike="noStrike">
                <a:solidFill>
                  <a:schemeClr val="dk1"/>
                </a:solidFill>
                <a:latin typeface="Twentieth Century"/>
                <a:ea typeface="Twentieth Century"/>
                <a:cs typeface="Twentieth Century"/>
                <a:sym typeface="Twentieth Century"/>
              </a:rPr>
              <a:t>2)</a:t>
            </a:r>
            <a:r>
              <a:rPr b="0" i="0" lang="en-GB" sz="2000" u="none" cap="none" strike="noStrike">
                <a:solidFill>
                  <a:srgbClr val="639938"/>
                </a:solidFill>
                <a:latin typeface="Twentieth Century"/>
                <a:ea typeface="Twentieth Century"/>
                <a:cs typeface="Twentieth Century"/>
                <a:sym typeface="Twentieth Century"/>
              </a:rPr>
              <a:t> </a:t>
            </a:r>
            <a:r>
              <a:rPr b="0" i="0" lang="en-GB" sz="2000" u="none" cap="none" strike="noStrike">
                <a:solidFill>
                  <a:schemeClr val="lt1"/>
                </a:solidFill>
                <a:latin typeface="Twentieth Century"/>
                <a:ea typeface="Twentieth Century"/>
                <a:cs typeface="Twentieth Century"/>
                <a:sym typeface="Twentieth Century"/>
              </a:rPr>
              <a:t>Protection </a:t>
            </a:r>
            <a:r>
              <a:rPr b="0" i="0" lang="en-GB" sz="2000" u="none" cap="none" strike="noStrike">
                <a:solidFill>
                  <a:schemeClr val="dk1"/>
                </a:solidFill>
                <a:latin typeface="Twentieth Century"/>
                <a:ea typeface="Twentieth Century"/>
                <a:cs typeface="Twentieth Century"/>
                <a:sym typeface="Twentieth Century"/>
              </a:rPr>
              <a:t>of API degradation by oxygen, humidity &amp; stomach acid </a:t>
            </a:r>
            <a:endParaRPr sz="2000">
              <a:solidFill>
                <a:srgbClr val="639938"/>
              </a:solidFill>
              <a:latin typeface="Twentieth Century"/>
              <a:ea typeface="Twentieth Century"/>
              <a:cs typeface="Twentieth Century"/>
              <a:sym typeface="Twentieth Century"/>
            </a:endParaRPr>
          </a:p>
          <a:p>
            <a:pPr indent="-215900" lvl="0" marL="342900" marR="0" rtl="0" algn="l">
              <a:spcBef>
                <a:spcPts val="0"/>
              </a:spcBef>
              <a:spcAft>
                <a:spcPts val="0"/>
              </a:spcAft>
              <a:buClr>
                <a:schemeClr val="dk1"/>
              </a:buClr>
              <a:buSzPts val="2000"/>
              <a:buFont typeface="Twentieth Century"/>
              <a:buNone/>
            </a:pPr>
            <a:r>
              <a:t/>
            </a:r>
            <a:endParaRPr sz="2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GB" sz="2000">
                <a:solidFill>
                  <a:schemeClr val="dk1"/>
                </a:solidFill>
                <a:latin typeface="Twentieth Century"/>
                <a:ea typeface="Twentieth Century"/>
                <a:cs typeface="Twentieth Century"/>
                <a:sym typeface="Twentieth Century"/>
              </a:rPr>
              <a:t>3) Controlling Drug Release – </a:t>
            </a:r>
            <a:r>
              <a:rPr lang="en-GB" sz="2000">
                <a:solidFill>
                  <a:srgbClr val="7E32B0"/>
                </a:solidFill>
                <a:latin typeface="Twentieth Century"/>
                <a:ea typeface="Twentieth Century"/>
                <a:cs typeface="Twentieth Century"/>
                <a:sym typeface="Twentieth Century"/>
              </a:rPr>
              <a:t>Functional Coating</a:t>
            </a:r>
            <a:endParaRPr sz="2000">
              <a:solidFill>
                <a:srgbClr val="7E32B0"/>
              </a:solidFill>
              <a:latin typeface="Twentieth Century"/>
              <a:ea typeface="Twentieth Century"/>
              <a:cs typeface="Twentieth Century"/>
              <a:sym typeface="Twentieth Century"/>
            </a:endParaRPr>
          </a:p>
        </p:txBody>
      </p:sp>
      <p:pic>
        <p:nvPicPr>
          <p:cNvPr id="202" name="Google Shape;202;p21"/>
          <p:cNvPicPr preferRelativeResize="0"/>
          <p:nvPr/>
        </p:nvPicPr>
        <p:blipFill rotWithShape="1">
          <a:blip r:embed="rId3">
            <a:alphaModFix/>
          </a:blip>
          <a:srcRect b="0" l="0" r="0" t="0"/>
          <a:stretch/>
        </p:blipFill>
        <p:spPr>
          <a:xfrm>
            <a:off x="7979043" y="-1"/>
            <a:ext cx="4370523" cy="437052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541816" y="425239"/>
            <a:ext cx="10364451" cy="1434558"/>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lt1"/>
              </a:buClr>
              <a:buSzPts val="3600"/>
              <a:buFont typeface="Noto Sans Symbols"/>
              <a:buChar char="❖"/>
            </a:pPr>
            <a:r>
              <a:rPr lang="en-GB">
                <a:solidFill>
                  <a:schemeClr val="lt1"/>
                </a:solidFill>
              </a:rPr>
              <a:t>SUGAR COATING</a:t>
            </a:r>
            <a:endParaRPr>
              <a:solidFill>
                <a:schemeClr val="lt1"/>
              </a:solidFill>
            </a:endParaRPr>
          </a:p>
        </p:txBody>
      </p:sp>
      <p:sp>
        <p:nvSpPr>
          <p:cNvPr id="208" name="Google Shape;208;p22"/>
          <p:cNvSpPr txBox="1"/>
          <p:nvPr>
            <p:ph idx="1" type="body"/>
          </p:nvPr>
        </p:nvSpPr>
        <p:spPr>
          <a:xfrm>
            <a:off x="-233099" y="2246586"/>
            <a:ext cx="4873474" cy="67999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600"/>
              <a:buNone/>
            </a:pPr>
            <a:r>
              <a:rPr lang="en-GB">
                <a:solidFill>
                  <a:srgbClr val="9B4C25"/>
                </a:solidFill>
              </a:rPr>
              <a:t>ADVANTAGES</a:t>
            </a:r>
            <a:endParaRPr>
              <a:solidFill>
                <a:srgbClr val="9B4C25"/>
              </a:solidFill>
            </a:endParaRPr>
          </a:p>
        </p:txBody>
      </p:sp>
      <p:sp>
        <p:nvSpPr>
          <p:cNvPr id="209" name="Google Shape;209;p22"/>
          <p:cNvSpPr txBox="1"/>
          <p:nvPr>
            <p:ph idx="2" type="body"/>
          </p:nvPr>
        </p:nvSpPr>
        <p:spPr>
          <a:xfrm>
            <a:off x="541816" y="3051012"/>
            <a:ext cx="5106027" cy="27401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UNIQUE TASTE </a:t>
            </a:r>
            <a:endParaRPr/>
          </a:p>
          <a:p>
            <a:pPr indent="-228600" lvl="0" marL="228600" rtl="0" algn="l">
              <a:lnSpc>
                <a:spcPct val="120000"/>
              </a:lnSpc>
              <a:spcBef>
                <a:spcPts val="1000"/>
              </a:spcBef>
              <a:spcAft>
                <a:spcPts val="0"/>
              </a:spcAft>
              <a:buSzPts val="2000"/>
              <a:buChar char="•"/>
            </a:pPr>
            <a:r>
              <a:rPr lang="en-GB"/>
              <a:t>ELEGANT APPEARANCE </a:t>
            </a:r>
            <a:endParaRPr/>
          </a:p>
        </p:txBody>
      </p:sp>
      <p:sp>
        <p:nvSpPr>
          <p:cNvPr id="210" name="Google Shape;210;p22"/>
          <p:cNvSpPr txBox="1"/>
          <p:nvPr>
            <p:ph idx="3" type="body"/>
          </p:nvPr>
        </p:nvSpPr>
        <p:spPr>
          <a:xfrm>
            <a:off x="5415290" y="2246586"/>
            <a:ext cx="4881804" cy="679994"/>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600"/>
              <a:buNone/>
            </a:pPr>
            <a:r>
              <a:rPr lang="en-GB">
                <a:solidFill>
                  <a:srgbClr val="542175"/>
                </a:solidFill>
              </a:rPr>
              <a:t>DISADVANTAGES</a:t>
            </a:r>
            <a:endParaRPr>
              <a:solidFill>
                <a:srgbClr val="542175"/>
              </a:solidFill>
            </a:endParaRPr>
          </a:p>
        </p:txBody>
      </p:sp>
      <p:sp>
        <p:nvSpPr>
          <p:cNvPr id="211" name="Google Shape;211;p22"/>
          <p:cNvSpPr txBox="1"/>
          <p:nvPr>
            <p:ph idx="4" type="body"/>
          </p:nvPr>
        </p:nvSpPr>
        <p:spPr>
          <a:xfrm>
            <a:off x="5415290" y="3051012"/>
            <a:ext cx="6130947" cy="274018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CONSIDERED OLD TECHNIQUE THAT IS TIME CONSUMING AND COSTY</a:t>
            </a:r>
            <a:endParaRPr/>
          </a:p>
          <a:p>
            <a:pPr indent="-228600" lvl="0" marL="228600" rtl="0" algn="l">
              <a:lnSpc>
                <a:spcPct val="120000"/>
              </a:lnSpc>
              <a:spcBef>
                <a:spcPts val="1000"/>
              </a:spcBef>
              <a:spcAft>
                <a:spcPts val="0"/>
              </a:spcAft>
              <a:buSzPts val="2000"/>
              <a:buChar char="•"/>
            </a:pPr>
            <a:r>
              <a:rPr lang="en-GB"/>
              <a:t>REQUIRES HIGHLY-SKILLED EXPERTS. </a:t>
            </a:r>
            <a:endParaRPr/>
          </a:p>
          <a:p>
            <a:pPr indent="-228600" lvl="0" marL="228600" rtl="0" algn="l">
              <a:lnSpc>
                <a:spcPct val="120000"/>
              </a:lnSpc>
              <a:spcBef>
                <a:spcPts val="1000"/>
              </a:spcBef>
              <a:spcAft>
                <a:spcPts val="0"/>
              </a:spcAft>
              <a:buSzPts val="2000"/>
              <a:buChar char="•"/>
            </a:pPr>
            <a:r>
              <a:rPr lang="en-GB"/>
              <a:t>TABLETS MAY VARY SLIGHTLY FROM BATCH TO BATCH</a:t>
            </a:r>
            <a:endParaRPr/>
          </a:p>
          <a:p>
            <a:pPr indent="-228600" lvl="0" marL="228600" rtl="0" algn="l">
              <a:lnSpc>
                <a:spcPct val="120000"/>
              </a:lnSpc>
              <a:spcBef>
                <a:spcPts val="1000"/>
              </a:spcBef>
              <a:spcAft>
                <a:spcPts val="0"/>
              </a:spcAft>
              <a:buSzPts val="2000"/>
              <a:buChar char="•"/>
            </a:pPr>
            <a:r>
              <a:rPr lang="en-GB"/>
              <a:t>COATED TABLET MAY BE TWICE THE SIZE AND WEIGHT.</a:t>
            </a:r>
            <a:endParaRPr/>
          </a:p>
        </p:txBody>
      </p:sp>
      <p:pic>
        <p:nvPicPr>
          <p:cNvPr id="212" name="Google Shape;212;p22"/>
          <p:cNvPicPr preferRelativeResize="0"/>
          <p:nvPr/>
        </p:nvPicPr>
        <p:blipFill rotWithShape="1">
          <a:blip r:embed="rId3">
            <a:alphaModFix/>
          </a:blip>
          <a:srcRect b="0" l="0" r="0" t="0"/>
          <a:stretch/>
        </p:blipFill>
        <p:spPr>
          <a:xfrm>
            <a:off x="5724041" y="-16430"/>
            <a:ext cx="6421130" cy="2069621"/>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pic>
        <p:nvPicPr>
          <p:cNvPr id="213" name="Google Shape;213;p22"/>
          <p:cNvPicPr preferRelativeResize="0"/>
          <p:nvPr/>
        </p:nvPicPr>
        <p:blipFill rotWithShape="1">
          <a:blip r:embed="rId4">
            <a:alphaModFix/>
          </a:blip>
          <a:srcRect b="0" l="0" r="0" t="0"/>
          <a:stretch/>
        </p:blipFill>
        <p:spPr>
          <a:xfrm>
            <a:off x="718546" y="4051506"/>
            <a:ext cx="3627362" cy="2930908"/>
          </a:xfrm>
          <a:prstGeom prst="rect">
            <a:avLst/>
          </a:prstGeom>
          <a:noFill/>
          <a:ln cap="rnd" cmpd="sng" w="127000">
            <a:solidFill>
              <a:srgbClr val="FFFFFF"/>
            </a:solidFill>
            <a:prstDash val="solid"/>
            <a:round/>
            <a:headEnd len="sm" w="sm" type="none"/>
            <a:tailEnd len="sm" w="sm" type="none"/>
          </a:ln>
          <a:effectLst>
            <a:outerShdw blurRad="76200" sx="97000" kx="900000" rotWithShape="0" algn="br" dir="10500000" dist="95250" sy="23000">
              <a:srgbClr val="000000">
                <a:alpha val="2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3"/>
          <p:cNvSpPr txBox="1"/>
          <p:nvPr/>
        </p:nvSpPr>
        <p:spPr>
          <a:xfrm>
            <a:off x="636761" y="0"/>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1.1</a:t>
            </a:r>
            <a:r>
              <a:rPr lang="en-GB" sz="3600" cap="none">
                <a:solidFill>
                  <a:schemeClr val="lt1"/>
                </a:solidFill>
                <a:latin typeface="Twentieth Century"/>
                <a:ea typeface="Twentieth Century"/>
                <a:cs typeface="Twentieth Century"/>
                <a:sym typeface="Twentieth Century"/>
              </a:rPr>
              <a:t> SEALING </a:t>
            </a:r>
            <a:r>
              <a:rPr lang="en-GB" sz="3600" cap="none">
                <a:solidFill>
                  <a:srgbClr val="673218"/>
                </a:solidFill>
                <a:latin typeface="Twentieth Century"/>
                <a:ea typeface="Twentieth Century"/>
                <a:cs typeface="Twentieth Century"/>
                <a:sym typeface="Twentieth Century"/>
              </a:rPr>
              <a:t>(WATERPROOFING) </a:t>
            </a:r>
            <a:r>
              <a:rPr lang="en-GB" sz="3600" cap="none">
                <a:solidFill>
                  <a:schemeClr val="lt1"/>
                </a:solidFill>
                <a:latin typeface="Twentieth Century"/>
                <a:ea typeface="Twentieth Century"/>
                <a:cs typeface="Twentieth Century"/>
                <a:sym typeface="Twentieth Century"/>
              </a:rPr>
              <a:t>EXCIPIENTS</a:t>
            </a:r>
            <a:endParaRPr sz="3600" cap="none">
              <a:solidFill>
                <a:schemeClr val="lt1"/>
              </a:solidFill>
              <a:latin typeface="Twentieth Century"/>
              <a:ea typeface="Twentieth Century"/>
              <a:cs typeface="Twentieth Century"/>
              <a:sym typeface="Twentieth Century"/>
            </a:endParaRPr>
          </a:p>
        </p:txBody>
      </p:sp>
      <p:sp>
        <p:nvSpPr>
          <p:cNvPr id="219" name="Google Shape;219;p23"/>
          <p:cNvSpPr txBox="1"/>
          <p:nvPr/>
        </p:nvSpPr>
        <p:spPr>
          <a:xfrm>
            <a:off x="1115916" y="962310"/>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SHELLAC </a:t>
            </a:r>
            <a:endParaRPr sz="2000" cap="none">
              <a:solidFill>
                <a:schemeClr val="lt1"/>
              </a:solidFill>
              <a:latin typeface="Twentieth Century"/>
              <a:ea typeface="Twentieth Century"/>
              <a:cs typeface="Twentieth Century"/>
              <a:sym typeface="Twentieth Century"/>
            </a:endParaRPr>
          </a:p>
        </p:txBody>
      </p:sp>
      <p:sp>
        <p:nvSpPr>
          <p:cNvPr id="220" name="Google Shape;220;p23"/>
          <p:cNvSpPr txBox="1"/>
          <p:nvPr/>
        </p:nvSpPr>
        <p:spPr>
          <a:xfrm>
            <a:off x="1315435" y="1462404"/>
            <a:ext cx="10771323" cy="31700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A water-insoluble natural material composed of </a:t>
            </a:r>
            <a:r>
              <a:rPr lang="en-GB" sz="2000">
                <a:solidFill>
                  <a:srgbClr val="AF7722"/>
                </a:solidFill>
                <a:latin typeface="Twentieth Century"/>
                <a:ea typeface="Twentieth Century"/>
                <a:cs typeface="Twentieth Century"/>
                <a:sym typeface="Twentieth Century"/>
              </a:rPr>
              <a:t>esters and polyesters </a:t>
            </a:r>
            <a:r>
              <a:rPr lang="en-GB" sz="2000">
                <a:solidFill>
                  <a:schemeClr val="dk1"/>
                </a:solidFill>
                <a:latin typeface="Twentieth Century"/>
                <a:ea typeface="Twentieth Century"/>
                <a:cs typeface="Twentieth Century"/>
                <a:sym typeface="Twentieth Century"/>
              </a:rPr>
              <a:t>of </a:t>
            </a:r>
            <a:r>
              <a:rPr lang="en-GB" sz="2000">
                <a:solidFill>
                  <a:srgbClr val="AF7722"/>
                </a:solidFill>
                <a:latin typeface="Twentieth Century"/>
                <a:ea typeface="Twentieth Century"/>
                <a:cs typeface="Twentieth Century"/>
                <a:sym typeface="Twentieth Century"/>
              </a:rPr>
              <a:t>polyhydroxy </a:t>
            </a:r>
            <a:r>
              <a:rPr lang="en-GB" sz="2000">
                <a:solidFill>
                  <a:schemeClr val="dk1"/>
                </a:solidFill>
                <a:latin typeface="Twentieth Century"/>
                <a:ea typeface="Twentieth Century"/>
                <a:cs typeface="Twentieth Century"/>
                <a:sym typeface="Twentieth Century"/>
              </a:rPr>
              <a:t>acids.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Nonirritant and nontoxic material at the levels employed as an excipient.</a:t>
            </a:r>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Twentieth Century"/>
              <a:ea typeface="Twentieth Century"/>
              <a:cs typeface="Twentieth Century"/>
              <a:sym typeface="Twentieth Century"/>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Shellac in the form of its alcoholic solution </a:t>
            </a:r>
            <a:r>
              <a:rPr lang="en-GB" sz="2000">
                <a:solidFill>
                  <a:srgbClr val="1F6A59"/>
                </a:solidFill>
                <a:latin typeface="Twentieth Century"/>
                <a:ea typeface="Twentieth Century"/>
                <a:cs typeface="Twentieth Century"/>
                <a:sym typeface="Twentieth Century"/>
              </a:rPr>
              <a:t>(pharmaceutical glaze) </a:t>
            </a:r>
            <a:r>
              <a:rPr lang="en-GB" sz="2000">
                <a:solidFill>
                  <a:schemeClr val="dk1"/>
                </a:solidFill>
                <a:latin typeface="Twentieth Century"/>
                <a:ea typeface="Twentieth Century"/>
                <a:cs typeface="Twentieth Century"/>
                <a:sym typeface="Twentieth Century"/>
              </a:rPr>
              <a:t>has been used for many years as an enteric coating for pharmaceutical application</a:t>
            </a:r>
            <a:endParaRPr/>
          </a:p>
          <a:p>
            <a:pPr indent="0" lvl="0" marL="0" marR="0" rtl="0" algn="l">
              <a:spcBef>
                <a:spcPts val="0"/>
              </a:spcBef>
              <a:spcAft>
                <a:spcPts val="0"/>
              </a:spcAft>
              <a:buNone/>
            </a:pPr>
            <a:r>
              <a:t/>
            </a:r>
            <a:endParaRPr sz="2000">
              <a:solidFill>
                <a:srgbClr val="426625"/>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Sources of Instability:</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r>
              <a:rPr lang="en-GB" sz="2000">
                <a:solidFill>
                  <a:srgbClr val="C00000"/>
                </a:solidFill>
                <a:latin typeface="Twentieth Century"/>
                <a:ea typeface="Twentieth Century"/>
                <a:cs typeface="Twentieth Century"/>
                <a:sym typeface="Twentieth Century"/>
              </a:rPr>
              <a:t>Self-esterification</a:t>
            </a:r>
            <a:r>
              <a:rPr lang="en-GB" sz="2000">
                <a:solidFill>
                  <a:schemeClr val="dk1"/>
                </a:solidFill>
                <a:latin typeface="Twentieth Century"/>
                <a:ea typeface="Twentieth Century"/>
                <a:cs typeface="Twentieth Century"/>
                <a:sym typeface="Twentieth Century"/>
              </a:rPr>
              <a:t> upon extended storage 🡪 Solubility    Less acid Value  Tg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Stability Enhancement: </a:t>
            </a:r>
            <a:endParaRPr/>
          </a:p>
          <a:p>
            <a:pPr indent="0" lvl="0" marL="0" marR="0" rtl="0" algn="l">
              <a:spcBef>
                <a:spcPts val="0"/>
              </a:spcBef>
              <a:spcAft>
                <a:spcPts val="0"/>
              </a:spcAft>
              <a:buNone/>
            </a:pPr>
            <a:r>
              <a:rPr lang="en-GB" sz="2000">
                <a:solidFill>
                  <a:schemeClr val="dk1"/>
                </a:solidFill>
                <a:latin typeface="Twentieth Century"/>
                <a:ea typeface="Twentieth Century"/>
                <a:cs typeface="Twentieth Century"/>
                <a:sym typeface="Twentieth Century"/>
              </a:rPr>
              <a:t>     The addition of antioxidants and organic salts and storage below 27C away from light.</a:t>
            </a:r>
            <a:endParaRPr/>
          </a:p>
        </p:txBody>
      </p:sp>
      <p:sp>
        <p:nvSpPr>
          <p:cNvPr id="221" name="Google Shape;221;p23"/>
          <p:cNvSpPr/>
          <p:nvPr/>
        </p:nvSpPr>
        <p:spPr>
          <a:xfrm>
            <a:off x="7346197" y="3638578"/>
            <a:ext cx="108488" cy="318486"/>
          </a:xfrm>
          <a:prstGeom prst="downArrow">
            <a:avLst>
              <a:gd fmla="val 50000" name="adj1"/>
              <a:gd fmla="val 50000" name="adj2"/>
            </a:avLst>
          </a:prstGeom>
          <a:solidFill>
            <a:schemeClr val="accent1"/>
          </a:solidFill>
          <a:ln cap="flat" cmpd="sng" w="15875">
            <a:solidFill>
              <a:srgbClr val="227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2" name="Google Shape;222;p23"/>
          <p:cNvSpPr txBox="1"/>
          <p:nvPr/>
        </p:nvSpPr>
        <p:spPr>
          <a:xfrm>
            <a:off x="712960" y="4478615"/>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ZEIN </a:t>
            </a:r>
            <a:endParaRPr sz="2000" cap="none">
              <a:solidFill>
                <a:schemeClr val="lt1"/>
              </a:solidFill>
              <a:latin typeface="Twentieth Century"/>
              <a:ea typeface="Twentieth Century"/>
              <a:cs typeface="Twentieth Century"/>
              <a:sym typeface="Twentieth Century"/>
            </a:endParaRPr>
          </a:p>
        </p:txBody>
      </p:sp>
      <p:sp>
        <p:nvSpPr>
          <p:cNvPr id="223" name="Google Shape;223;p23"/>
          <p:cNvSpPr txBox="1"/>
          <p:nvPr/>
        </p:nvSpPr>
        <p:spPr>
          <a:xfrm>
            <a:off x="1315434" y="4824820"/>
            <a:ext cx="10771323"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A water-insoluble natural protein (prolamine) obtained from corn. </a:t>
            </a:r>
            <a:endParaRPr sz="2000">
              <a:solidFill>
                <a:srgbClr val="426625"/>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Sources of Instability:</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r>
              <a:rPr lang="en-GB" sz="2000">
                <a:solidFill>
                  <a:srgbClr val="C00000"/>
                </a:solidFill>
                <a:latin typeface="Twentieth Century"/>
                <a:ea typeface="Twentieth Century"/>
                <a:cs typeface="Twentieth Century"/>
                <a:sym typeface="Twentieth Century"/>
              </a:rPr>
              <a:t>Prone to oxidation </a:t>
            </a:r>
            <a:endParaRPr/>
          </a:p>
          <a:p>
            <a:pPr indent="0" lvl="0" marL="0" marR="0" rtl="0" algn="l">
              <a:spcBef>
                <a:spcPts val="0"/>
              </a:spcBef>
              <a:spcAft>
                <a:spcPts val="0"/>
              </a:spcAft>
              <a:buNone/>
            </a:pPr>
            <a:r>
              <a:rPr lang="en-GB" sz="2000">
                <a:solidFill>
                  <a:srgbClr val="C00000"/>
                </a:solidFill>
                <a:latin typeface="Twentieth Century"/>
                <a:ea typeface="Twentieth Century"/>
                <a:cs typeface="Twentieth Century"/>
                <a:sym typeface="Twentieth Century"/>
              </a:rPr>
              <a:t>      Prone to degradation </a:t>
            </a:r>
            <a:r>
              <a:rPr lang="en-GB" sz="2000">
                <a:solidFill>
                  <a:schemeClr val="dk1"/>
                </a:solidFill>
                <a:latin typeface="Twentieth Century"/>
                <a:ea typeface="Twentieth Century"/>
                <a:cs typeface="Twentieth Century"/>
                <a:sym typeface="Twentieth Century"/>
              </a:rPr>
              <a:t>due to</a:t>
            </a:r>
            <a:r>
              <a:rPr b="1" lang="en-GB" sz="2000">
                <a:solidFill>
                  <a:srgbClr val="C00000"/>
                </a:solidFill>
                <a:latin typeface="Twentieth Century"/>
                <a:ea typeface="Twentieth Century"/>
                <a:cs typeface="Twentieth Century"/>
                <a:sym typeface="Twentieth Century"/>
              </a:rPr>
              <a:t> </a:t>
            </a:r>
            <a:r>
              <a:rPr lang="en-GB" sz="2000">
                <a:solidFill>
                  <a:srgbClr val="C00000"/>
                </a:solidFill>
                <a:latin typeface="Twentieth Century"/>
                <a:ea typeface="Twentieth Century"/>
                <a:cs typeface="Twentieth Century"/>
                <a:sym typeface="Twentieth Century"/>
              </a:rPr>
              <a:t>gelation </a:t>
            </a:r>
            <a:r>
              <a:rPr lang="en-GB" sz="2000">
                <a:solidFill>
                  <a:schemeClr val="dk1"/>
                </a:solidFill>
                <a:latin typeface="Twentieth Century"/>
                <a:ea typeface="Twentieth Century"/>
                <a:cs typeface="Twentieth Century"/>
                <a:sym typeface="Twentieth Century"/>
              </a:rPr>
              <a:t>promoted by</a:t>
            </a:r>
            <a:r>
              <a:rPr lang="en-GB" sz="2000">
                <a:solidFill>
                  <a:srgbClr val="C00000"/>
                </a:solidFill>
                <a:latin typeface="Twentieth Century"/>
                <a:ea typeface="Twentieth Century"/>
                <a:cs typeface="Twentieth Century"/>
                <a:sym typeface="Twentieth Century"/>
              </a:rPr>
              <a:t>: Water, Temp.  , pH  &amp; mechanical stress</a:t>
            </a:r>
            <a:endParaRPr sz="2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GB" sz="2000">
                <a:solidFill>
                  <a:schemeClr val="dk1"/>
                </a:solidFill>
                <a:latin typeface="Twentieth Century"/>
                <a:ea typeface="Twentieth Century"/>
                <a:cs typeface="Twentieth Century"/>
                <a:sym typeface="Twentieth Century"/>
              </a:rPr>
              <a:t>     </a:t>
            </a:r>
            <a:endParaRPr/>
          </a:p>
        </p:txBody>
      </p:sp>
      <p:sp>
        <p:nvSpPr>
          <p:cNvPr id="224" name="Google Shape;224;p23"/>
          <p:cNvSpPr/>
          <p:nvPr/>
        </p:nvSpPr>
        <p:spPr>
          <a:xfrm>
            <a:off x="8431079" y="5729015"/>
            <a:ext cx="108488" cy="300205"/>
          </a:xfrm>
          <a:prstGeom prst="upArrow">
            <a:avLst>
              <a:gd fmla="val 50000" name="adj1"/>
              <a:gd fmla="val 50000" name="adj2"/>
            </a:avLst>
          </a:prstGeom>
          <a:solidFill>
            <a:schemeClr val="accent1"/>
          </a:solidFill>
          <a:ln cap="flat" cmpd="sng" w="15875">
            <a:solidFill>
              <a:srgbClr val="227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5" name="Google Shape;225;p23"/>
          <p:cNvSpPr/>
          <p:nvPr/>
        </p:nvSpPr>
        <p:spPr>
          <a:xfrm>
            <a:off x="9023221" y="5759534"/>
            <a:ext cx="108488" cy="300205"/>
          </a:xfrm>
          <a:prstGeom prst="upArrow">
            <a:avLst>
              <a:gd fmla="val 50000" name="adj1"/>
              <a:gd fmla="val 50000" name="adj2"/>
            </a:avLst>
          </a:prstGeom>
          <a:solidFill>
            <a:schemeClr val="accent1"/>
          </a:solidFill>
          <a:ln cap="flat" cmpd="sng" w="15875">
            <a:solidFill>
              <a:srgbClr val="227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26" name="Google Shape;226;p23"/>
          <p:cNvSpPr/>
          <p:nvPr/>
        </p:nvSpPr>
        <p:spPr>
          <a:xfrm>
            <a:off x="9561494" y="3590648"/>
            <a:ext cx="139485" cy="366416"/>
          </a:xfrm>
          <a:prstGeom prst="upArrow">
            <a:avLst>
              <a:gd fmla="val 50000" name="adj1"/>
              <a:gd fmla="val 50000" name="adj2"/>
            </a:avLst>
          </a:prstGeom>
          <a:solidFill>
            <a:schemeClr val="accent1"/>
          </a:solidFill>
          <a:ln cap="flat" cmpd="sng" w="15875">
            <a:solidFill>
              <a:srgbClr val="2276A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913774" y="0"/>
            <a:ext cx="10364451" cy="962310"/>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chemeClr val="lt1"/>
              </a:buClr>
              <a:buSzPts val="3600"/>
              <a:buFont typeface="Noto Sans Symbols"/>
              <a:buChar char="⮚"/>
            </a:pPr>
            <a:r>
              <a:rPr lang="en-GB" u="sng">
                <a:solidFill>
                  <a:schemeClr val="lt1"/>
                </a:solidFill>
              </a:rPr>
              <a:t>1.2</a:t>
            </a:r>
            <a:r>
              <a:rPr lang="en-GB">
                <a:solidFill>
                  <a:schemeClr val="lt1"/>
                </a:solidFill>
              </a:rPr>
              <a:t> SUB-COATING </a:t>
            </a:r>
            <a:r>
              <a:rPr lang="en-GB">
                <a:solidFill>
                  <a:srgbClr val="9B4C25"/>
                </a:solidFill>
              </a:rPr>
              <a:t>EXCIPIENTS</a:t>
            </a:r>
            <a:endParaRPr>
              <a:solidFill>
                <a:srgbClr val="9B4C25"/>
              </a:solidFill>
            </a:endParaRPr>
          </a:p>
        </p:txBody>
      </p:sp>
      <p:sp>
        <p:nvSpPr>
          <p:cNvPr id="232" name="Google Shape;232;p24"/>
          <p:cNvSpPr txBox="1"/>
          <p:nvPr>
            <p:ph idx="1" type="body"/>
          </p:nvPr>
        </p:nvSpPr>
        <p:spPr>
          <a:xfrm>
            <a:off x="913774" y="1035653"/>
            <a:ext cx="5106026" cy="50009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Font typeface="Noto Sans Symbols"/>
              <a:buChar char="⮚"/>
            </a:pPr>
            <a:r>
              <a:rPr lang="en-GB">
                <a:solidFill>
                  <a:srgbClr val="639938"/>
                </a:solidFill>
              </a:rPr>
              <a:t> </a:t>
            </a:r>
            <a:r>
              <a:rPr lang="en-GB">
                <a:solidFill>
                  <a:schemeClr val="lt1"/>
                </a:solidFill>
              </a:rPr>
              <a:t>GELATINE</a:t>
            </a:r>
            <a:r>
              <a:rPr lang="en-GB">
                <a:solidFill>
                  <a:srgbClr val="639938"/>
                </a:solidFill>
              </a:rPr>
              <a:t> &amp; </a:t>
            </a:r>
            <a:r>
              <a:rPr lang="en-GB">
                <a:solidFill>
                  <a:schemeClr val="lt1"/>
                </a:solidFill>
              </a:rPr>
              <a:t>ACACIA </a:t>
            </a:r>
            <a:endParaRPr>
              <a:solidFill>
                <a:schemeClr val="lt1"/>
              </a:solidFill>
            </a:endParaRPr>
          </a:p>
        </p:txBody>
      </p:sp>
      <p:sp>
        <p:nvSpPr>
          <p:cNvPr id="233" name="Google Shape;233;p24"/>
          <p:cNvSpPr txBox="1"/>
          <p:nvPr/>
        </p:nvSpPr>
        <p:spPr>
          <a:xfrm>
            <a:off x="1100378" y="1689315"/>
            <a:ext cx="10771323"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Are </a:t>
            </a:r>
            <a:r>
              <a:rPr lang="en-GB" sz="2000">
                <a:solidFill>
                  <a:srgbClr val="AF7722"/>
                </a:solidFill>
                <a:latin typeface="Twentieth Century"/>
                <a:ea typeface="Twentieth Century"/>
                <a:cs typeface="Twentieth Century"/>
                <a:sym typeface="Twentieth Century"/>
              </a:rPr>
              <a:t>natural materials </a:t>
            </a:r>
            <a:r>
              <a:rPr lang="en-GB" sz="2000">
                <a:solidFill>
                  <a:schemeClr val="dk1"/>
                </a:solidFill>
                <a:latin typeface="Twentieth Century"/>
                <a:ea typeface="Twentieth Century"/>
                <a:cs typeface="Twentieth Century"/>
                <a:sym typeface="Twentieth Century"/>
              </a:rPr>
              <a:t>that are used as </a:t>
            </a:r>
            <a:r>
              <a:rPr lang="en-GB" sz="2000">
                <a:solidFill>
                  <a:srgbClr val="7E32B0"/>
                </a:solidFill>
                <a:latin typeface="Twentieth Century"/>
                <a:ea typeface="Twentieth Century"/>
                <a:cs typeface="Twentieth Century"/>
                <a:sym typeface="Twentieth Century"/>
              </a:rPr>
              <a:t>binders</a:t>
            </a:r>
            <a:r>
              <a:rPr lang="en-GB" sz="2000">
                <a:solidFill>
                  <a:schemeClr val="dk1"/>
                </a:solidFill>
                <a:latin typeface="Twentieth Century"/>
                <a:ea typeface="Twentieth Century"/>
                <a:cs typeface="Twentieth Century"/>
                <a:sym typeface="Twentieth Century"/>
              </a:rPr>
              <a:t> to </a:t>
            </a:r>
            <a:r>
              <a:rPr lang="en-GB" sz="2000">
                <a:solidFill>
                  <a:srgbClr val="426625"/>
                </a:solidFill>
                <a:latin typeface="Twentieth Century"/>
                <a:ea typeface="Twentieth Century"/>
                <a:cs typeface="Twentieth Century"/>
                <a:sym typeface="Twentieth Century"/>
              </a:rPr>
              <a:t>cover the edges </a:t>
            </a:r>
            <a:r>
              <a:rPr lang="en-GB" sz="2000">
                <a:solidFill>
                  <a:schemeClr val="dk1"/>
                </a:solidFill>
                <a:latin typeface="Twentieth Century"/>
                <a:ea typeface="Twentieth Century"/>
                <a:cs typeface="Twentieth Century"/>
                <a:sym typeface="Twentieth Century"/>
              </a:rPr>
              <a:t>of the tablet and to </a:t>
            </a:r>
            <a:r>
              <a:rPr lang="en-GB" sz="2000">
                <a:solidFill>
                  <a:schemeClr val="lt1"/>
                </a:solidFill>
                <a:latin typeface="Twentieth Century"/>
                <a:ea typeface="Twentieth Century"/>
                <a:cs typeface="Twentieth Century"/>
                <a:sym typeface="Twentieth Century"/>
              </a:rPr>
              <a:t>build its weight</a:t>
            </a:r>
            <a:endParaRPr/>
          </a:p>
          <a:p>
            <a:pPr indent="-215900" lvl="0" marL="342900" marR="0" rtl="0" algn="l">
              <a:spcBef>
                <a:spcPts val="0"/>
              </a:spcBef>
              <a:spcAft>
                <a:spcPts val="0"/>
              </a:spcAft>
              <a:buClr>
                <a:schemeClr val="dk1"/>
              </a:buClr>
              <a:buSzPts val="2000"/>
              <a:buFont typeface="Arial"/>
              <a:buNone/>
            </a:pPr>
            <a:r>
              <a:t/>
            </a:r>
            <a:endParaRPr sz="2000">
              <a:solidFill>
                <a:srgbClr val="426625"/>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426625"/>
              </a:buClr>
              <a:buSzPts val="2000"/>
              <a:buFont typeface="Arial"/>
              <a:buChar char="•"/>
            </a:pPr>
            <a:r>
              <a:rPr lang="en-GB" sz="2000">
                <a:solidFill>
                  <a:srgbClr val="426625"/>
                </a:solidFill>
                <a:latin typeface="Twentieth Century"/>
                <a:ea typeface="Twentieth Century"/>
                <a:cs typeface="Twentieth Century"/>
                <a:sym typeface="Twentieth Century"/>
              </a:rPr>
              <a:t>Gelatine (2-10% w/w)</a:t>
            </a:r>
            <a:endParaRPr sz="2000">
              <a:solidFill>
                <a:srgbClr val="426625"/>
              </a:solidFill>
              <a:latin typeface="Twentieth Century"/>
              <a:ea typeface="Twentieth Century"/>
              <a:cs typeface="Twentieth Century"/>
              <a:sym typeface="Twentieth Century"/>
            </a:endParaRPr>
          </a:p>
        </p:txBody>
      </p:sp>
      <p:sp>
        <p:nvSpPr>
          <p:cNvPr id="234" name="Google Shape;234;p24"/>
          <p:cNvSpPr txBox="1"/>
          <p:nvPr/>
        </p:nvSpPr>
        <p:spPr>
          <a:xfrm>
            <a:off x="0" y="3342562"/>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1.3</a:t>
            </a:r>
            <a:r>
              <a:rPr lang="en-GB" sz="3600" cap="none">
                <a:solidFill>
                  <a:schemeClr val="lt1"/>
                </a:solidFill>
                <a:latin typeface="Twentieth Century"/>
                <a:ea typeface="Twentieth Century"/>
                <a:cs typeface="Twentieth Century"/>
                <a:sym typeface="Twentieth Century"/>
              </a:rPr>
              <a:t> SMOOTHING </a:t>
            </a:r>
            <a:r>
              <a:rPr lang="en-GB" sz="2000" cap="none">
                <a:solidFill>
                  <a:schemeClr val="lt1"/>
                </a:solidFill>
                <a:latin typeface="Twentieth Century"/>
                <a:ea typeface="Twentieth Century"/>
                <a:cs typeface="Twentieth Century"/>
                <a:sym typeface="Twentieth Century"/>
              </a:rPr>
              <a:t>OR </a:t>
            </a:r>
            <a:r>
              <a:rPr lang="en-GB" sz="3600" cap="none">
                <a:solidFill>
                  <a:schemeClr val="lt1"/>
                </a:solidFill>
                <a:latin typeface="Twentieth Century"/>
                <a:ea typeface="Twentieth Century"/>
                <a:cs typeface="Twentieth Century"/>
                <a:sym typeface="Twentieth Century"/>
              </a:rPr>
              <a:t>SYRUPING EXCIPIENTS</a:t>
            </a:r>
            <a:endParaRPr sz="3600" cap="none">
              <a:solidFill>
                <a:schemeClr val="lt1"/>
              </a:solidFill>
              <a:latin typeface="Twentieth Century"/>
              <a:ea typeface="Twentieth Century"/>
              <a:cs typeface="Twentieth Century"/>
              <a:sym typeface="Twentieth Century"/>
            </a:endParaRPr>
          </a:p>
        </p:txBody>
      </p:sp>
      <p:sp>
        <p:nvSpPr>
          <p:cNvPr id="235" name="Google Shape;235;p24"/>
          <p:cNvSpPr txBox="1"/>
          <p:nvPr/>
        </p:nvSpPr>
        <p:spPr>
          <a:xfrm>
            <a:off x="710337" y="4013853"/>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SUCROSE SYRUP</a:t>
            </a:r>
            <a:endParaRPr sz="2000" cap="none">
              <a:solidFill>
                <a:schemeClr val="lt1"/>
              </a:solidFill>
              <a:latin typeface="Twentieth Century"/>
              <a:ea typeface="Twentieth Century"/>
              <a:cs typeface="Twentieth Century"/>
              <a:sym typeface="Twentieth Century"/>
            </a:endParaRPr>
          </a:p>
        </p:txBody>
      </p:sp>
      <p:sp>
        <p:nvSpPr>
          <p:cNvPr id="236" name="Google Shape;236;p24"/>
          <p:cNvSpPr txBox="1"/>
          <p:nvPr/>
        </p:nvSpPr>
        <p:spPr>
          <a:xfrm>
            <a:off x="710337" y="4486794"/>
            <a:ext cx="10771323"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Typically composed of </a:t>
            </a:r>
            <a:r>
              <a:rPr lang="en-GB" sz="2000">
                <a:solidFill>
                  <a:srgbClr val="9B4C25"/>
                </a:solidFill>
                <a:latin typeface="Twentieth Century"/>
                <a:ea typeface="Twentieth Century"/>
                <a:cs typeface="Twentieth Century"/>
                <a:sym typeface="Twentieth Century"/>
              </a:rPr>
              <a:t>50-67% of sucrose </a:t>
            </a:r>
            <a:r>
              <a:rPr lang="en-GB" sz="2000">
                <a:solidFill>
                  <a:schemeClr val="dk1"/>
                </a:solidFill>
                <a:latin typeface="Twentieth Century"/>
                <a:ea typeface="Twentieth Century"/>
                <a:cs typeface="Twentieth Century"/>
                <a:sym typeface="Twentieth Century"/>
              </a:rPr>
              <a:t>in purified water.</a:t>
            </a:r>
            <a:endParaRPr/>
          </a:p>
          <a:p>
            <a:pPr indent="-215900" lvl="0" marL="342900" marR="0" rtl="0" algn="l">
              <a:spcBef>
                <a:spcPts val="0"/>
              </a:spcBef>
              <a:spcAft>
                <a:spcPts val="0"/>
              </a:spcAft>
              <a:buClr>
                <a:schemeClr val="dk1"/>
              </a:buClr>
              <a:buSzPts val="2000"/>
              <a:buFont typeface="Arial"/>
              <a:buNone/>
            </a:pPr>
            <a:r>
              <a:t/>
            </a:r>
            <a:endParaRPr sz="2000">
              <a:solidFill>
                <a:srgbClr val="426625"/>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Sources of Instability: </a:t>
            </a:r>
            <a:r>
              <a:rPr lang="en-GB" sz="2000">
                <a:solidFill>
                  <a:srgbClr val="C00000"/>
                </a:solidFill>
                <a:latin typeface="Twentieth Century"/>
                <a:ea typeface="Twentieth Century"/>
                <a:cs typeface="Twentieth Century"/>
                <a:sym typeface="Twentieth Century"/>
              </a:rPr>
              <a:t>Hygroscopic</a:t>
            </a:r>
            <a:r>
              <a:rPr lang="en-GB" sz="2000">
                <a:solidFill>
                  <a:schemeClr val="dk1"/>
                </a:solidFill>
                <a:latin typeface="Twentieth Century"/>
                <a:ea typeface="Twentieth Century"/>
                <a:cs typeface="Twentieth Century"/>
                <a:sym typeface="Twentieth Century"/>
              </a:rPr>
              <a:t> (fine), </a:t>
            </a:r>
            <a:r>
              <a:rPr lang="en-GB" sz="2000">
                <a:solidFill>
                  <a:srgbClr val="C00000"/>
                </a:solidFill>
                <a:latin typeface="Twentieth Century"/>
                <a:ea typeface="Twentieth Century"/>
                <a:cs typeface="Twentieth Century"/>
                <a:sym typeface="Twentieth Century"/>
              </a:rPr>
              <a:t>themal degradation </a:t>
            </a:r>
            <a:r>
              <a:rPr lang="en-GB" sz="2000">
                <a:solidFill>
                  <a:schemeClr val="dk1"/>
                </a:solidFill>
                <a:latin typeface="Twentieth Century"/>
                <a:ea typeface="Twentieth Century"/>
                <a:cs typeface="Twentieth Century"/>
                <a:sym typeface="Twentieth Century"/>
              </a:rPr>
              <a:t>(160 C), </a:t>
            </a:r>
            <a:r>
              <a:rPr lang="en-GB" sz="2000">
                <a:solidFill>
                  <a:srgbClr val="C00000"/>
                </a:solidFill>
                <a:latin typeface="Twentieth Century"/>
                <a:ea typeface="Twentieth Century"/>
                <a:cs typeface="Twentieth Century"/>
                <a:sym typeface="Twentieth Century"/>
              </a:rPr>
              <a:t>hydrolysis</a:t>
            </a:r>
            <a:r>
              <a:rPr lang="en-GB" sz="2000">
                <a:solidFill>
                  <a:schemeClr val="dk1"/>
                </a:solidFill>
                <a:latin typeface="Twentieth Century"/>
                <a:ea typeface="Twentieth Century"/>
                <a:cs typeface="Twentieth Century"/>
                <a:sym typeface="Twentieth Century"/>
              </a:rPr>
              <a:t> in the presence of acid, </a:t>
            </a:r>
            <a:r>
              <a:rPr lang="en-GB" sz="2000">
                <a:solidFill>
                  <a:srgbClr val="C00000"/>
                </a:solidFill>
                <a:latin typeface="Twentieth Century"/>
                <a:ea typeface="Twentieth Century"/>
                <a:cs typeface="Twentieth Century"/>
                <a:sym typeface="Twentieth Century"/>
              </a:rPr>
              <a:t>invension </a:t>
            </a:r>
            <a:r>
              <a:rPr lang="en-GB" sz="2000">
                <a:solidFill>
                  <a:schemeClr val="dk1"/>
                </a:solidFill>
                <a:latin typeface="Twentieth Century"/>
                <a:ea typeface="Twentieth Century"/>
                <a:cs typeface="Twentieth Century"/>
                <a:sym typeface="Twentieth Century"/>
              </a:rPr>
              <a:t>at high conc. </a:t>
            </a:r>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Incompatible with APIs </a:t>
            </a:r>
            <a:r>
              <a:rPr lang="en-GB" sz="2000">
                <a:solidFill>
                  <a:schemeClr val="dk1"/>
                </a:solidFill>
                <a:latin typeface="Twentieth Century"/>
                <a:ea typeface="Twentieth Century"/>
                <a:cs typeface="Twentieth Century"/>
                <a:sym typeface="Twentieth Century"/>
              </a:rPr>
              <a:t>- with heavy metals and Ascorbic acid.  </a:t>
            </a:r>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Incompatible container </a:t>
            </a:r>
            <a:r>
              <a:rPr lang="en-GB" sz="2000">
                <a:solidFill>
                  <a:schemeClr val="dk1"/>
                </a:solidFill>
                <a:latin typeface="Twentieth Century"/>
                <a:ea typeface="Twentieth Century"/>
                <a:cs typeface="Twentieth Century"/>
                <a:sym typeface="Twentieth Century"/>
              </a:rPr>
              <a:t>– Aluminum closure</a:t>
            </a:r>
            <a:endParaRPr sz="2000">
              <a:solidFill>
                <a:schemeClr val="dk1"/>
              </a:solidFill>
              <a:latin typeface="Twentieth Century"/>
              <a:ea typeface="Twentieth Century"/>
              <a:cs typeface="Twentieth Century"/>
              <a:sym typeface="Twentieth Century"/>
            </a:endParaRPr>
          </a:p>
        </p:txBody>
      </p:sp>
      <p:sp>
        <p:nvSpPr>
          <p:cNvPr id="237" name="Google Shape;237;p24"/>
          <p:cNvSpPr txBox="1"/>
          <p:nvPr>
            <p:ph idx="1" type="body"/>
          </p:nvPr>
        </p:nvSpPr>
        <p:spPr>
          <a:xfrm>
            <a:off x="913774" y="2866510"/>
            <a:ext cx="5106026" cy="50009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Font typeface="Noto Sans Symbols"/>
              <a:buChar char="⮚"/>
            </a:pPr>
            <a:r>
              <a:rPr lang="en-GB">
                <a:solidFill>
                  <a:srgbClr val="639938"/>
                </a:solidFill>
              </a:rPr>
              <a:t> </a:t>
            </a:r>
            <a:r>
              <a:rPr lang="en-GB">
                <a:solidFill>
                  <a:schemeClr val="lt1"/>
                </a:solidFill>
              </a:rPr>
              <a:t>PVAP</a:t>
            </a:r>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Twentieth Century"/>
              <a:buNone/>
            </a:pPr>
            <a:r>
              <a:t/>
            </a:r>
            <a:endParaRPr/>
          </a:p>
        </p:txBody>
      </p:sp>
      <p:sp>
        <p:nvSpPr>
          <p:cNvPr id="243" name="Google Shape;243;p25"/>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t/>
            </a:r>
            <a:endParaRPr/>
          </a:p>
        </p:txBody>
      </p:sp>
      <p:pic>
        <p:nvPicPr>
          <p:cNvPr id="244" name="Google Shape;244;p25"/>
          <p:cNvPicPr preferRelativeResize="0"/>
          <p:nvPr/>
        </p:nvPicPr>
        <p:blipFill rotWithShape="1">
          <a:blip r:embed="rId3">
            <a:alphaModFix/>
          </a:blip>
          <a:srcRect b="0" l="0" r="0" t="0"/>
          <a:stretch/>
        </p:blipFill>
        <p:spPr>
          <a:xfrm>
            <a:off x="1751012" y="436227"/>
            <a:ext cx="8264741" cy="2119164"/>
          </a:xfrm>
          <a:prstGeom prst="rect">
            <a:avLst/>
          </a:prstGeom>
          <a:noFill/>
          <a:ln>
            <a:noFill/>
          </a:ln>
        </p:spPr>
      </p:pic>
      <p:pic>
        <p:nvPicPr>
          <p:cNvPr id="245" name="Google Shape;245;p25"/>
          <p:cNvPicPr preferRelativeResize="0"/>
          <p:nvPr/>
        </p:nvPicPr>
        <p:blipFill rotWithShape="1">
          <a:blip r:embed="rId4">
            <a:alphaModFix/>
          </a:blip>
          <a:srcRect b="0" l="0" r="0" t="0"/>
          <a:stretch/>
        </p:blipFill>
        <p:spPr>
          <a:xfrm>
            <a:off x="1608892" y="3294615"/>
            <a:ext cx="8406861" cy="25547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nvSpPr>
        <p:spPr>
          <a:xfrm>
            <a:off x="636761" y="0"/>
            <a:ext cx="10364451" cy="962310"/>
          </a:xfrm>
          <a:prstGeom prst="rect">
            <a:avLst/>
          </a:prstGeom>
          <a:noFill/>
          <a:ln>
            <a:noFill/>
          </a:ln>
        </p:spPr>
        <p:txBody>
          <a:bodyPr anchorCtr="0" anchor="ctr" bIns="45700" lIns="91425" spcFirstLastPara="1" rIns="91425" wrap="square" tIns="45700">
            <a:normAutofit/>
          </a:bodyPr>
          <a:lstStyle/>
          <a:p>
            <a:pPr indent="-571500" lvl="0" marL="571500" marR="0" rtl="0" algn="l">
              <a:lnSpc>
                <a:spcPct val="90000"/>
              </a:lnSpc>
              <a:spcBef>
                <a:spcPts val="0"/>
              </a:spcBef>
              <a:spcAft>
                <a:spcPts val="0"/>
              </a:spcAft>
              <a:buClr>
                <a:schemeClr val="lt1"/>
              </a:buClr>
              <a:buSzPts val="3600"/>
              <a:buFont typeface="Noto Sans Symbols"/>
              <a:buChar char="⮚"/>
            </a:pPr>
            <a:r>
              <a:rPr lang="en-GB" sz="3600" u="sng" cap="none">
                <a:solidFill>
                  <a:schemeClr val="lt1"/>
                </a:solidFill>
                <a:latin typeface="Twentieth Century"/>
                <a:ea typeface="Twentieth Century"/>
                <a:cs typeface="Twentieth Century"/>
                <a:sym typeface="Twentieth Century"/>
              </a:rPr>
              <a:t>1.4</a:t>
            </a:r>
            <a:r>
              <a:rPr lang="en-GB" sz="3600" cap="none">
                <a:solidFill>
                  <a:schemeClr val="lt1"/>
                </a:solidFill>
                <a:latin typeface="Twentieth Century"/>
                <a:ea typeface="Twentieth Century"/>
                <a:cs typeface="Twentieth Century"/>
                <a:sym typeface="Twentieth Century"/>
              </a:rPr>
              <a:t> POLISHING </a:t>
            </a:r>
            <a:endParaRPr sz="3600" cap="none">
              <a:solidFill>
                <a:schemeClr val="lt1"/>
              </a:solidFill>
              <a:latin typeface="Twentieth Century"/>
              <a:ea typeface="Twentieth Century"/>
              <a:cs typeface="Twentieth Century"/>
              <a:sym typeface="Twentieth Century"/>
            </a:endParaRPr>
          </a:p>
        </p:txBody>
      </p:sp>
      <p:sp>
        <p:nvSpPr>
          <p:cNvPr id="251" name="Google Shape;251;p26"/>
          <p:cNvSpPr txBox="1"/>
          <p:nvPr/>
        </p:nvSpPr>
        <p:spPr>
          <a:xfrm>
            <a:off x="1115916" y="962310"/>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chemeClr val="lt1"/>
                </a:solidFill>
                <a:latin typeface="Twentieth Century"/>
                <a:ea typeface="Twentieth Century"/>
                <a:cs typeface="Twentieth Century"/>
                <a:sym typeface="Twentieth Century"/>
              </a:rPr>
              <a:t> CARNAUBA WAX</a:t>
            </a:r>
            <a:endParaRPr sz="2000" cap="none">
              <a:solidFill>
                <a:schemeClr val="lt1"/>
              </a:solidFill>
              <a:latin typeface="Twentieth Century"/>
              <a:ea typeface="Twentieth Century"/>
              <a:cs typeface="Twentieth Century"/>
              <a:sym typeface="Twentieth Century"/>
            </a:endParaRPr>
          </a:p>
        </p:txBody>
      </p:sp>
      <p:sp>
        <p:nvSpPr>
          <p:cNvPr id="252" name="Google Shape;252;p26"/>
          <p:cNvSpPr txBox="1"/>
          <p:nvPr/>
        </p:nvSpPr>
        <p:spPr>
          <a:xfrm>
            <a:off x="1315433" y="1555039"/>
            <a:ext cx="10771323" cy="10156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Twentieth Century"/>
                <a:ea typeface="Twentieth Century"/>
                <a:cs typeface="Twentieth Century"/>
                <a:sym typeface="Twentieth Century"/>
              </a:rPr>
              <a:t>It is a hard material with a relatively high melting point. Typically in the form of </a:t>
            </a:r>
            <a:r>
              <a:rPr lang="en-GB" sz="2000">
                <a:solidFill>
                  <a:schemeClr val="lt1"/>
                </a:solidFill>
                <a:latin typeface="Twentieth Century"/>
                <a:ea typeface="Twentieth Century"/>
                <a:cs typeface="Twentieth Century"/>
                <a:sym typeface="Twentieth Century"/>
              </a:rPr>
              <a:t>10% w/v aqueous emulsion</a:t>
            </a:r>
            <a:endParaRPr/>
          </a:p>
          <a:p>
            <a:pPr indent="-215900" lvl="0" marL="342900" marR="0" rtl="0" algn="l">
              <a:spcBef>
                <a:spcPts val="0"/>
              </a:spcBef>
              <a:spcAft>
                <a:spcPts val="0"/>
              </a:spcAft>
              <a:buClr>
                <a:schemeClr val="dk1"/>
              </a:buClr>
              <a:buSzPts val="2000"/>
              <a:buFont typeface="Arial"/>
              <a:buNone/>
            </a:pPr>
            <a:r>
              <a:t/>
            </a:r>
            <a:endParaRPr sz="2000">
              <a:solidFill>
                <a:srgbClr val="426625"/>
              </a:solidFill>
              <a:latin typeface="Twentieth Century"/>
              <a:ea typeface="Twentieth Century"/>
              <a:cs typeface="Twentieth Century"/>
              <a:sym typeface="Twentieth Century"/>
            </a:endParaRPr>
          </a:p>
        </p:txBody>
      </p:sp>
      <p:sp>
        <p:nvSpPr>
          <p:cNvPr id="253" name="Google Shape;253;p26"/>
          <p:cNvSpPr txBox="1"/>
          <p:nvPr/>
        </p:nvSpPr>
        <p:spPr>
          <a:xfrm>
            <a:off x="1115916" y="2783604"/>
            <a:ext cx="5106026" cy="50009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20000"/>
              </a:lnSpc>
              <a:spcBef>
                <a:spcPts val="0"/>
              </a:spcBef>
              <a:spcAft>
                <a:spcPts val="0"/>
              </a:spcAft>
              <a:buClr>
                <a:schemeClr val="dk1"/>
              </a:buClr>
              <a:buSzPts val="2000"/>
              <a:buFont typeface="Noto Sans Symbols"/>
              <a:buChar char="⮚"/>
            </a:pPr>
            <a:r>
              <a:rPr lang="en-GB" sz="2000" cap="none">
                <a:solidFill>
                  <a:srgbClr val="639938"/>
                </a:solidFill>
                <a:latin typeface="Twentieth Century"/>
                <a:ea typeface="Twentieth Century"/>
                <a:cs typeface="Twentieth Century"/>
                <a:sym typeface="Twentieth Century"/>
              </a:rPr>
              <a:t> </a:t>
            </a:r>
            <a:r>
              <a:rPr lang="en-GB" sz="2000" cap="none">
                <a:solidFill>
                  <a:schemeClr val="lt1"/>
                </a:solidFill>
                <a:latin typeface="Twentieth Century"/>
                <a:ea typeface="Twentieth Century"/>
                <a:cs typeface="Twentieth Century"/>
                <a:sym typeface="Twentieth Century"/>
              </a:rPr>
              <a:t>BEES WAX</a:t>
            </a:r>
            <a:endParaRPr sz="2000" cap="none">
              <a:solidFill>
                <a:schemeClr val="lt1"/>
              </a:solidFill>
              <a:latin typeface="Twentieth Century"/>
              <a:ea typeface="Twentieth Century"/>
              <a:cs typeface="Twentieth Century"/>
              <a:sym typeface="Twentieth Century"/>
            </a:endParaRPr>
          </a:p>
        </p:txBody>
      </p:sp>
      <p:sp>
        <p:nvSpPr>
          <p:cNvPr id="254" name="Google Shape;254;p26"/>
          <p:cNvSpPr txBox="1"/>
          <p:nvPr/>
        </p:nvSpPr>
        <p:spPr>
          <a:xfrm>
            <a:off x="1315432" y="3076294"/>
            <a:ext cx="1077132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rgbClr val="426625"/>
              </a:solidFill>
              <a:latin typeface="Twentieth Century"/>
              <a:ea typeface="Twentieth Century"/>
              <a:cs typeface="Twentieth Century"/>
              <a:sym typeface="Twentieth Century"/>
            </a:endParaRPr>
          </a:p>
          <a:p>
            <a:pPr indent="-342900" lvl="0" marL="342900" marR="0" rtl="0" algn="l">
              <a:spcBef>
                <a:spcPts val="0"/>
              </a:spcBef>
              <a:spcAft>
                <a:spcPts val="0"/>
              </a:spcAft>
              <a:buClr>
                <a:srgbClr val="7E32B0"/>
              </a:buClr>
              <a:buSzPts val="2000"/>
              <a:buFont typeface="Arial"/>
              <a:buChar char="•"/>
            </a:pPr>
            <a:r>
              <a:rPr lang="en-GB" sz="2000">
                <a:solidFill>
                  <a:srgbClr val="7E32B0"/>
                </a:solidFill>
                <a:latin typeface="Twentieth Century"/>
                <a:ea typeface="Twentieth Century"/>
                <a:cs typeface="Twentieth Century"/>
                <a:sym typeface="Twentieth Century"/>
              </a:rPr>
              <a:t>Sources of Instability:</a:t>
            </a:r>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r>
              <a:rPr lang="en-GB" sz="2000">
                <a:solidFill>
                  <a:srgbClr val="C00000"/>
                </a:solidFill>
                <a:latin typeface="Twentieth Century"/>
                <a:ea typeface="Twentieth Century"/>
                <a:cs typeface="Twentieth Century"/>
                <a:sym typeface="Twentieth Century"/>
              </a:rPr>
              <a:t>Self-esterification</a:t>
            </a:r>
            <a:r>
              <a:rPr lang="en-GB" sz="2000">
                <a:solidFill>
                  <a:schemeClr val="dk1"/>
                </a:solidFill>
                <a:latin typeface="Twentieth Century"/>
                <a:ea typeface="Twentieth Century"/>
                <a:cs typeface="Twentieth Century"/>
                <a:sym typeface="Twentieth Century"/>
              </a:rPr>
              <a:t> above (150 C) 🡪  less acid Value &amp; increasing melting point    </a:t>
            </a:r>
            <a:endParaRPr sz="2000">
              <a:solidFill>
                <a:srgbClr val="7E32B0"/>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GB" sz="2000">
                <a:solidFill>
                  <a:srgbClr val="7E32B0"/>
                </a:solidFill>
                <a:latin typeface="Twentieth Century"/>
                <a:ea typeface="Twentieth Century"/>
                <a:cs typeface="Twentieth Century"/>
                <a:sym typeface="Twentieth Century"/>
              </a:rPr>
              <a:t>      </a:t>
            </a:r>
            <a:r>
              <a:rPr lang="en-GB" sz="2000">
                <a:solidFill>
                  <a:srgbClr val="C00000"/>
                </a:solidFill>
                <a:latin typeface="Twentieth Century"/>
                <a:ea typeface="Twentieth Century"/>
                <a:cs typeface="Twentieth Century"/>
                <a:sym typeface="Twentieth Century"/>
              </a:rPr>
              <a:t>Prone to oxidation </a:t>
            </a:r>
            <a:endParaRPr/>
          </a:p>
          <a:p>
            <a:pPr indent="0" lvl="0" marL="0" marR="0" rtl="0" algn="l">
              <a:spcBef>
                <a:spcPts val="0"/>
              </a:spcBef>
              <a:spcAft>
                <a:spcPts val="0"/>
              </a:spcAft>
              <a:buNone/>
            </a:pPr>
            <a:r>
              <a:rPr lang="en-GB" sz="2000">
                <a:solidFill>
                  <a:srgbClr val="C00000"/>
                </a:solidFill>
                <a:latin typeface="Twentieth Century"/>
                <a:ea typeface="Twentieth Century"/>
                <a:cs typeface="Twentieth Century"/>
                <a:sym typeface="Twentieth Century"/>
              </a:rPr>
              <a:t>      </a:t>
            </a:r>
            <a:endParaRPr sz="2000">
              <a:solidFill>
                <a:schemeClr val="dk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GB" sz="2000">
                <a:solidFill>
                  <a:schemeClr val="dk1"/>
                </a:solidFill>
                <a:latin typeface="Twentieth Century"/>
                <a:ea typeface="Twentieth Century"/>
                <a:cs typeface="Twentieth Century"/>
                <a:sym typeface="Twentieth Century"/>
              </a:rPr>
              <a:t>     </a:t>
            </a:r>
            <a:endParaRPr/>
          </a:p>
        </p:txBody>
      </p:sp>
      <p:sp>
        <p:nvSpPr>
          <p:cNvPr id="255" name="Google Shape;255;p26"/>
          <p:cNvSpPr txBox="1"/>
          <p:nvPr/>
        </p:nvSpPr>
        <p:spPr>
          <a:xfrm>
            <a:off x="1315431" y="5015286"/>
            <a:ext cx="10771323"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C00000"/>
              </a:buClr>
              <a:buSzPts val="2000"/>
              <a:buFont typeface="Arial"/>
              <a:buChar char="•"/>
            </a:pPr>
            <a:r>
              <a:rPr lang="en-GB" sz="2000">
                <a:solidFill>
                  <a:srgbClr val="C00000"/>
                </a:solidFill>
                <a:latin typeface="Twentieth Century"/>
                <a:ea typeface="Twentieth Century"/>
                <a:cs typeface="Twentieth Century"/>
                <a:sym typeface="Twentieth Century"/>
              </a:rPr>
              <a:t>Notice that the two waxes can be mixed and used together.</a:t>
            </a:r>
            <a:endParaRPr/>
          </a:p>
          <a:p>
            <a:pPr indent="-215900" lvl="0" marL="342900" marR="0" rtl="0" algn="l">
              <a:spcBef>
                <a:spcPts val="0"/>
              </a:spcBef>
              <a:spcAft>
                <a:spcPts val="0"/>
              </a:spcAft>
              <a:buClr>
                <a:schemeClr val="dk1"/>
              </a:buClr>
              <a:buSzPts val="2000"/>
              <a:buFont typeface="Arial"/>
              <a:buNone/>
            </a:pPr>
            <a:r>
              <a:t/>
            </a:r>
            <a:endParaRPr sz="2000">
              <a:solidFill>
                <a:srgbClr val="426625"/>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541816" y="425239"/>
            <a:ext cx="10364451" cy="1434558"/>
          </a:xfrm>
          <a:prstGeom prst="rect">
            <a:avLst/>
          </a:prstGeom>
          <a:noFill/>
          <a:ln>
            <a:noFill/>
          </a:ln>
        </p:spPr>
        <p:txBody>
          <a:bodyPr anchorCtr="0" anchor="ctr" bIns="45700" lIns="91425" spcFirstLastPara="1" rIns="91425" wrap="square" tIns="45700">
            <a:normAutofit/>
          </a:bodyPr>
          <a:lstStyle/>
          <a:p>
            <a:pPr indent="-571500" lvl="0" marL="571500" rtl="0" algn="l">
              <a:lnSpc>
                <a:spcPct val="90000"/>
              </a:lnSpc>
              <a:spcBef>
                <a:spcPts val="0"/>
              </a:spcBef>
              <a:spcAft>
                <a:spcPts val="0"/>
              </a:spcAft>
              <a:buClr>
                <a:srgbClr val="FF0000"/>
              </a:buClr>
              <a:buSzPts val="3600"/>
              <a:buFont typeface="Noto Sans Symbols"/>
              <a:buChar char="❖"/>
            </a:pPr>
            <a:r>
              <a:rPr lang="en-GB">
                <a:solidFill>
                  <a:srgbClr val="FF0000"/>
                </a:solidFill>
              </a:rPr>
              <a:t>FILM</a:t>
            </a:r>
            <a:r>
              <a:rPr lang="en-GB">
                <a:solidFill>
                  <a:schemeClr val="lt1"/>
                </a:solidFill>
              </a:rPr>
              <a:t> COATING</a:t>
            </a:r>
            <a:endParaRPr>
              <a:solidFill>
                <a:schemeClr val="lt1"/>
              </a:solidFill>
            </a:endParaRPr>
          </a:p>
        </p:txBody>
      </p:sp>
      <p:sp>
        <p:nvSpPr>
          <p:cNvPr id="261" name="Google Shape;261;p27"/>
          <p:cNvSpPr txBox="1"/>
          <p:nvPr>
            <p:ph idx="2" type="body"/>
          </p:nvPr>
        </p:nvSpPr>
        <p:spPr>
          <a:xfrm>
            <a:off x="734289" y="2803040"/>
            <a:ext cx="11943325" cy="1784457"/>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000"/>
              <a:buChar char="•"/>
            </a:pPr>
            <a:r>
              <a:rPr lang="en-GB"/>
              <a:t>PLACES A THIN PLASTIC-LIKE FILM ON THE UNCOATED TABLET (SAME WEIGHT, SIZE &amp; SHAPE)</a:t>
            </a:r>
            <a:endParaRPr/>
          </a:p>
          <a:p>
            <a:pPr indent="-228600" lvl="0" marL="228600" rtl="0" algn="l">
              <a:lnSpc>
                <a:spcPct val="120000"/>
              </a:lnSpc>
              <a:spcBef>
                <a:spcPts val="1000"/>
              </a:spcBef>
              <a:spcAft>
                <a:spcPts val="0"/>
              </a:spcAft>
              <a:buSzPts val="2000"/>
              <a:buChar char="•"/>
            </a:pPr>
            <a:r>
              <a:rPr lang="en-GB"/>
              <a:t>MORE RESISTANT TO DESTRUCTION BY ABRASION THAN SUGAR-COATED TABLETS</a:t>
            </a:r>
            <a:endParaRPr/>
          </a:p>
          <a:p>
            <a:pPr indent="0" lvl="0" marL="0" rtl="0" algn="l">
              <a:lnSpc>
                <a:spcPct val="120000"/>
              </a:lnSpc>
              <a:spcBef>
                <a:spcPts val="1000"/>
              </a:spcBef>
              <a:spcAft>
                <a:spcPts val="0"/>
              </a:spcAft>
              <a:buSzPts val="2000"/>
              <a:buNone/>
            </a:pPr>
            <a:r>
              <a:rPr lang="en-GB"/>
              <a:t> </a:t>
            </a:r>
            <a:endParaRPr/>
          </a:p>
        </p:txBody>
      </p:sp>
      <p:pic>
        <p:nvPicPr>
          <p:cNvPr id="262" name="Google Shape;262;p27"/>
          <p:cNvPicPr preferRelativeResize="0"/>
          <p:nvPr/>
        </p:nvPicPr>
        <p:blipFill rotWithShape="1">
          <a:blip r:embed="rId3">
            <a:alphaModFix/>
          </a:blip>
          <a:srcRect b="0" l="0" r="0" t="0"/>
          <a:stretch/>
        </p:blipFill>
        <p:spPr>
          <a:xfrm>
            <a:off x="6575535" y="0"/>
            <a:ext cx="5616465" cy="224658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63" name="Google Shape;263;p27"/>
          <p:cNvSpPr txBox="1"/>
          <p:nvPr>
            <p:ph idx="1" type="body"/>
          </p:nvPr>
        </p:nvSpPr>
        <p:spPr>
          <a:xfrm>
            <a:off x="850567" y="1775410"/>
            <a:ext cx="4873474" cy="679994"/>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SzPts val="2600"/>
              <a:buNone/>
            </a:pPr>
            <a:r>
              <a:rPr lang="en-GB">
                <a:solidFill>
                  <a:srgbClr val="C00000"/>
                </a:solidFill>
              </a:rPr>
              <a:t>ENTERIC</a:t>
            </a:r>
            <a:r>
              <a:rPr lang="en-GB"/>
              <a:t> &amp; </a:t>
            </a:r>
            <a:r>
              <a:rPr lang="en-GB">
                <a:solidFill>
                  <a:srgbClr val="C00000"/>
                </a:solidFill>
              </a:rPr>
              <a:t>NON-ENTERIC</a:t>
            </a:r>
            <a:endParaRPr>
              <a:solidFill>
                <a:srgbClr val="C00000"/>
              </a:solidFill>
            </a:endParaRPr>
          </a:p>
        </p:txBody>
      </p:sp>
      <p:pic>
        <p:nvPicPr>
          <p:cNvPr id="264" name="Google Shape;264;p27"/>
          <p:cNvPicPr preferRelativeResize="0"/>
          <p:nvPr/>
        </p:nvPicPr>
        <p:blipFill rotWithShape="1">
          <a:blip r:embed="rId4">
            <a:alphaModFix/>
          </a:blip>
          <a:srcRect b="0" l="0" r="0" t="0"/>
          <a:stretch/>
        </p:blipFill>
        <p:spPr>
          <a:xfrm>
            <a:off x="-1" y="3812875"/>
            <a:ext cx="6214821" cy="304512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