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CFD5E4-4EAC-47D6-A8A1-DCF1BBBE1825}">
  <a:tblStyle styleId="{E4CFD5E4-4EAC-47D6-A8A1-DCF1BBBE1825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EAE8"/>
          </a:solidFill>
        </a:fill>
      </a:tcStyle>
    </a:wholeTbl>
    <a:band1H>
      <a:tcTxStyle/>
      <a:tcStyle>
        <a:fill>
          <a:solidFill>
            <a:srgbClr val="EED2CE"/>
          </a:solidFill>
        </a:fill>
      </a:tcStyle>
    </a:band1H>
    <a:band2H>
      <a:tcTxStyle/>
    </a:band2H>
    <a:band1V>
      <a:tcTxStyle/>
      <a:tcStyle>
        <a:fill>
          <a:solidFill>
            <a:srgbClr val="EED2CE"/>
          </a:solidFill>
        </a:fill>
      </a:tcStyle>
    </a:band1V>
    <a:band2V>
      <a:tcTxStyle/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showMasterSp="0" type="title">
  <p:cSld name="TITLE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2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" name="Google Shape;29;p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" name="Google Shape;30;p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2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1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0" name="Google Shape;140;p1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1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1" name="Google Shape;151;p1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2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2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5" name="Google Shape;155;p1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2"/>
          <p:cNvSpPr txBox="1"/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3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showMasterSp="0" type="secHead">
  <p:cSld name="SECTION_HEADER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59" name="Google Shape;59;p5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5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" name="Google Shape;63;p5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4" name="Google Shape;64;p5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5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bg>
      <p:bgPr>
        <a:solidFill>
          <a:schemeClr val="l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6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4" name="Google Shape;74;p6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showMasterSp="0" type="twoTxTwoObj">
  <p:cSld name="TWO_OBJECTS_WITH_TEXT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7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7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9" name="Google Shape;89;p7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7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2" name="Google Shape;92;p7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7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7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showMasterSp="0" type="objTx">
  <p:cSld name="OBJECT_WITH_CAPTION_TEXT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9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0" name="Google Shape;110;p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2" name="Google Shape;112;p9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3" name="Google Shape;113;p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9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ذو تسمية توضيحية" showMasterSp="0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1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1" name="Google Shape;121;p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0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0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4" name="Google Shape;134;p1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10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t-defect.jpg" id="162" name="Google Shape;1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/>
          <p:cNvSpPr txBox="1"/>
          <p:nvPr/>
        </p:nvSpPr>
        <p:spPr>
          <a:xfrm>
            <a:off x="928662" y="857232"/>
            <a:ext cx="74764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Manufacturing Defect of tablet </a:t>
            </a:r>
            <a:endParaRPr b="1" sz="4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640"/>
            <a:ext cx="9144000" cy="676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8587" lvl="0" marL="274320" rtl="0" algn="l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</p:txBody>
      </p:sp>
      <p:pic>
        <p:nvPicPr>
          <p:cNvPr id="224" name="Google Shape;2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8587" lvl="0" marL="274320" rtl="0" algn="l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</p:txBody>
      </p:sp>
      <p:pic>
        <p:nvPicPr>
          <p:cNvPr id="230" name="Google Shape;2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8587" lvl="0" marL="274320" rtl="0" algn="l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8587" lvl="0" marL="274320" rtl="0" algn="l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8587" lvl="0" marL="274320" rtl="0" algn="l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1331640" y="476672"/>
            <a:ext cx="7504512" cy="510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100000"/>
              <a:buFont typeface="Georgia"/>
              <a:buNone/>
            </a:pPr>
            <a:br>
              <a:rPr lang="en-US"/>
            </a:br>
            <a:r>
              <a:rPr b="1" lang="en-US">
                <a:solidFill>
                  <a:schemeClr val="dk1"/>
                </a:solidFill>
              </a:rPr>
              <a:t>Tablet weight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en-US"/>
              <a:t>Sources of variation: 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t/>
            </a:r>
            <a:endParaRPr/>
          </a:p>
        </p:txBody>
      </p:sp>
      <p:graphicFrame>
        <p:nvGraphicFramePr>
          <p:cNvPr id="260" name="Google Shape;260;p31"/>
          <p:cNvGraphicFramePr/>
          <p:nvPr/>
        </p:nvGraphicFramePr>
        <p:xfrm>
          <a:off x="714348" y="22145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{E4CFD5E4-4EAC-47D6-A8A1-DCF1BBBE1825}</a:tableStyleId>
              </a:tblPr>
              <a:tblGrid>
                <a:gridCol w="2099400"/>
                <a:gridCol w="5646675"/>
              </a:tblGrid>
              <a:tr h="91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Product variation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Due</a:t>
                      </a:r>
                      <a:r>
                        <a:rPr b="0" lang="en-US" sz="1800">
                          <a:solidFill>
                            <a:schemeClr val="dk1"/>
                          </a:solidFill>
                        </a:rPr>
                        <a:t> to inconsistent powder density and particle size.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1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Machine condition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Due to a tablet press that is poorly prepared or operated are legion.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1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Tooling condition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Depending on punch working</a:t>
                      </a:r>
                      <a:r>
                        <a:rPr lang="en-US" sz="1800"/>
                        <a:t> length.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7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Powder flow and feed rates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Not</a:t>
                      </a:r>
                      <a:r>
                        <a:rPr lang="en-US" sz="1800"/>
                        <a:t> good flowability  and irrgular feed-rates.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qdefault.jpg" id="168" name="Google Shape;16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9148977-text-sign-showing-any-questions-question-.jpg" id="265" name="Google Shape;26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t-processing-problems-and-their-remedies-5-638.jpg" id="173" name="Google Shape;17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blems-during-granulation-compression-24-638.jpg" id="178" name="Google Shape;17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44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t-processing-problems-and-their-remedies-7-638.jpg" id="183" name="Google Shape;183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t-processing-problems-and-their-remedies-6-638.jpg" id="188" name="Google Shape;18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t-processing-problems-and-their-remedies-8-638.jpg" id="193" name="Google Shape;19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t-processing-problems-and-their-remedies-9-638.jpg" id="198" name="Google Shape;19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t-processing-problems-and-their-remedies-11-638.jpg" id="203" name="Google Shape;20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مدني">
  <a:themeElements>
    <a:clrScheme name="مدني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