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y="6858000" cx="9144000"/>
  <p:notesSz cx="6858000" cy="9144000"/>
  <p:embeddedFontLst>
    <p:embeddedFont>
      <p:font typeface="Gill Sans"/>
      <p:regular r:id="rId27"/>
      <p:bold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6DF30D2-690E-4BEE-A5F4-FD14DC7C1092}">
  <a:tblStyle styleId="{C6DF30D2-690E-4BEE-A5F4-FD14DC7C109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4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4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GillSans-bold.fntdata"/><Relationship Id="rId27" Type="http://schemas.openxmlformats.org/officeDocument/2006/relationships/font" Target="fonts/Gill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" type="body"/>
          </p:nvPr>
        </p:nvSpPr>
        <p:spPr>
          <a:xfrm>
            <a:off x="887219" y="2228003"/>
            <a:ext cx="35935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22" name="Google Shape;22;p2"/>
          <p:cNvSpPr txBox="1"/>
          <p:nvPr>
            <p:ph idx="2" type="body"/>
          </p:nvPr>
        </p:nvSpPr>
        <p:spPr>
          <a:xfrm>
            <a:off x="581192" y="2926051"/>
            <a:ext cx="3899527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3" type="body"/>
          </p:nvPr>
        </p:nvSpPr>
        <p:spPr>
          <a:xfrm>
            <a:off x="4969308" y="2228003"/>
            <a:ext cx="3601635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24"/>
              <a:buNone/>
              <a:defRPr b="0" sz="2200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24" name="Google Shape;24;p2"/>
          <p:cNvSpPr txBox="1"/>
          <p:nvPr>
            <p:ph idx="4" type="body"/>
          </p:nvPr>
        </p:nvSpPr>
        <p:spPr>
          <a:xfrm>
            <a:off x="4663282" y="2926051"/>
            <a:ext cx="3907662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1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" type="body"/>
          </p:nvPr>
        </p:nvSpPr>
        <p:spPr>
          <a:xfrm rot="5400000">
            <a:off x="2760671" y="48524"/>
            <a:ext cx="3630794" cy="7989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/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2"/>
          <p:cNvSpPr txBox="1"/>
          <p:nvPr>
            <p:ph type="title"/>
          </p:nvPr>
        </p:nvSpPr>
        <p:spPr>
          <a:xfrm rot="5400000">
            <a:off x="4789425" y="2515700"/>
            <a:ext cx="5183073" cy="150312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" type="body"/>
          </p:nvPr>
        </p:nvSpPr>
        <p:spPr>
          <a:xfrm rot="5400000">
            <a:off x="950760" y="306157"/>
            <a:ext cx="5183073" cy="59222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0" type="dt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1" type="ftr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4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5"/>
          <p:cNvSpPr txBox="1"/>
          <p:nvPr>
            <p:ph type="ctrTitle"/>
          </p:nvPr>
        </p:nvSpPr>
        <p:spPr>
          <a:xfrm>
            <a:off x="581192" y="990600"/>
            <a:ext cx="7989752" cy="150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" type="subTitle"/>
          </p:nvPr>
        </p:nvSpPr>
        <p:spPr>
          <a:xfrm>
            <a:off x="581192" y="2495444"/>
            <a:ext cx="7989752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6"/>
          <p:cNvSpPr txBox="1"/>
          <p:nvPr>
            <p:ph type="title"/>
          </p:nvPr>
        </p:nvSpPr>
        <p:spPr>
          <a:xfrm>
            <a:off x="581193" y="3036573"/>
            <a:ext cx="7989751" cy="15048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b="0" sz="360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581193" y="4541417"/>
            <a:ext cx="7989751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7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" type="body"/>
          </p:nvPr>
        </p:nvSpPr>
        <p:spPr>
          <a:xfrm>
            <a:off x="581192" y="2228002"/>
            <a:ext cx="3899527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2" type="body"/>
          </p:nvPr>
        </p:nvSpPr>
        <p:spPr>
          <a:xfrm>
            <a:off x="4663282" y="2228003"/>
            <a:ext cx="3907662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  <a:defRPr b="1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/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9"/>
          <p:cNvSpPr txBox="1"/>
          <p:nvPr>
            <p:ph type="title"/>
          </p:nvPr>
        </p:nvSpPr>
        <p:spPr>
          <a:xfrm>
            <a:off x="581352" y="5262296"/>
            <a:ext cx="3536625" cy="6895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F276A"/>
              </a:buClr>
              <a:buSzPts val="2000"/>
              <a:buFont typeface="Gill Sans"/>
              <a:buNone/>
              <a:defRPr b="0" sz="2000"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" type="body"/>
          </p:nvPr>
        </p:nvSpPr>
        <p:spPr>
          <a:xfrm>
            <a:off x="446399" y="601200"/>
            <a:ext cx="8240400" cy="42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2" type="body"/>
          </p:nvPr>
        </p:nvSpPr>
        <p:spPr>
          <a:xfrm>
            <a:off x="4305617" y="5262295"/>
            <a:ext cx="4265327" cy="6895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2" name="Google Shape;72;p9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9F276A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0"/>
          <p:cNvSpPr txBox="1"/>
          <p:nvPr>
            <p:ph type="title"/>
          </p:nvPr>
        </p:nvSpPr>
        <p:spPr>
          <a:xfrm>
            <a:off x="581192" y="4693389"/>
            <a:ext cx="7989752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b="0" sz="2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/>
          <p:nvPr>
            <p:ph idx="2" type="pic"/>
          </p:nvPr>
        </p:nvSpPr>
        <p:spPr>
          <a:xfrm>
            <a:off x="448093" y="599725"/>
            <a:ext cx="8238706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581192" y="5260126"/>
            <a:ext cx="7989752" cy="5986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b="0" i="0" sz="2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/>
          <p:nvPr>
            <p:ph type="title"/>
          </p:nvPr>
        </p:nvSpPr>
        <p:spPr>
          <a:xfrm>
            <a:off x="457200" y="838200"/>
            <a:ext cx="8229600" cy="6292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PELLETIZATION MANUFACTURING TECHNIQUES</a:t>
            </a:r>
            <a:endParaRPr/>
          </a:p>
        </p:txBody>
      </p:sp>
      <p:pic>
        <p:nvPicPr>
          <p:cNvPr id="101" name="Google Shape;10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100" y="2057400"/>
            <a:ext cx="7543800" cy="44588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2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PARAMETERS AFFECTING LAYERING</a:t>
            </a:r>
            <a:endParaRPr/>
          </a:p>
        </p:txBody>
      </p:sp>
      <p:grpSp>
        <p:nvGrpSpPr>
          <p:cNvPr id="225" name="Google Shape;225;p22"/>
          <p:cNvGrpSpPr/>
          <p:nvPr/>
        </p:nvGrpSpPr>
        <p:grpSpPr>
          <a:xfrm>
            <a:off x="838998" y="3650888"/>
            <a:ext cx="6808778" cy="967510"/>
            <a:chOff x="798" y="983888"/>
            <a:chExt cx="6808778" cy="967510"/>
          </a:xfrm>
        </p:grpSpPr>
        <p:sp>
          <p:nvSpPr>
            <p:cNvPr id="226" name="Google Shape;226;p22"/>
            <p:cNvSpPr/>
            <p:nvPr/>
          </p:nvSpPr>
          <p:spPr>
            <a:xfrm>
              <a:off x="798" y="983888"/>
              <a:ext cx="2005203" cy="774008"/>
            </a:xfrm>
            <a:prstGeom prst="chevron">
              <a:avLst>
                <a:gd fmla="val 4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2"/>
            <p:cNvSpPr/>
            <p:nvPr/>
          </p:nvSpPr>
          <p:spPr>
            <a:xfrm>
              <a:off x="535518" y="1177390"/>
              <a:ext cx="1693282" cy="77400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2"/>
            <p:cNvSpPr txBox="1"/>
            <p:nvPr/>
          </p:nvSpPr>
          <p:spPr>
            <a:xfrm>
              <a:off x="558188" y="1200060"/>
              <a:ext cx="1647942" cy="728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0900" lIns="120900" spcFirstLastPara="1" rIns="120900" wrap="square" tIns="120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Rate of addition</a:t>
              </a:r>
              <a:endParaRPr/>
            </a:p>
          </p:txBody>
        </p:sp>
        <p:sp>
          <p:nvSpPr>
            <p:cNvPr id="229" name="Google Shape;229;p22"/>
            <p:cNvSpPr/>
            <p:nvPr/>
          </p:nvSpPr>
          <p:spPr>
            <a:xfrm>
              <a:off x="2291185" y="983888"/>
              <a:ext cx="2005203" cy="774008"/>
            </a:xfrm>
            <a:prstGeom prst="chevron">
              <a:avLst>
                <a:gd fmla="val 4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2"/>
            <p:cNvSpPr/>
            <p:nvPr/>
          </p:nvSpPr>
          <p:spPr>
            <a:xfrm>
              <a:off x="2825906" y="1177390"/>
              <a:ext cx="1693282" cy="77400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2"/>
            <p:cNvSpPr txBox="1"/>
            <p:nvPr/>
          </p:nvSpPr>
          <p:spPr>
            <a:xfrm>
              <a:off x="2848576" y="1200060"/>
              <a:ext cx="1647942" cy="728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0900" lIns="120900" spcFirstLastPara="1" rIns="120900" wrap="square" tIns="120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Binder</a:t>
              </a:r>
              <a:endParaRPr/>
            </a:p>
          </p:txBody>
        </p:sp>
        <p:sp>
          <p:nvSpPr>
            <p:cNvPr id="232" name="Google Shape;232;p22"/>
            <p:cNvSpPr/>
            <p:nvPr/>
          </p:nvSpPr>
          <p:spPr>
            <a:xfrm>
              <a:off x="4581573" y="983888"/>
              <a:ext cx="2005203" cy="774008"/>
            </a:xfrm>
            <a:prstGeom prst="chevron">
              <a:avLst>
                <a:gd fmla="val 4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2"/>
            <p:cNvSpPr/>
            <p:nvPr/>
          </p:nvSpPr>
          <p:spPr>
            <a:xfrm>
              <a:off x="5116294" y="1177390"/>
              <a:ext cx="1693282" cy="77400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2"/>
            <p:cNvSpPr txBox="1"/>
            <p:nvPr/>
          </p:nvSpPr>
          <p:spPr>
            <a:xfrm>
              <a:off x="5138964" y="1200060"/>
              <a:ext cx="1647942" cy="7286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0900" lIns="120900" spcFirstLastPara="1" rIns="120900" wrap="square" tIns="120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Water solubility</a:t>
              </a:r>
              <a:endParaRPr/>
            </a:p>
          </p:txBody>
        </p:sp>
      </p:grpSp>
      <p:sp>
        <p:nvSpPr>
          <p:cNvPr id="235" name="Google Shape;235;p2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3"/>
          <p:cNvSpPr txBox="1"/>
          <p:nvPr>
            <p:ph type="title"/>
          </p:nvPr>
        </p:nvSpPr>
        <p:spPr>
          <a:xfrm>
            <a:off x="603187" y="880639"/>
            <a:ext cx="7989752" cy="6278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EXTRUSION-SPHERONIZATION</a:t>
            </a:r>
            <a:endParaRPr/>
          </a:p>
        </p:txBody>
      </p:sp>
      <p:grpSp>
        <p:nvGrpSpPr>
          <p:cNvPr id="241" name="Google Shape;241;p23"/>
          <p:cNvGrpSpPr/>
          <p:nvPr/>
        </p:nvGrpSpPr>
        <p:grpSpPr>
          <a:xfrm>
            <a:off x="2441964" y="2134834"/>
            <a:ext cx="4260071" cy="4112331"/>
            <a:chOff x="194064" y="1234"/>
            <a:chExt cx="4260071" cy="4112331"/>
          </a:xfrm>
        </p:grpSpPr>
        <p:sp>
          <p:nvSpPr>
            <p:cNvPr id="242" name="Google Shape;242;p23"/>
            <p:cNvSpPr/>
            <p:nvPr/>
          </p:nvSpPr>
          <p:spPr>
            <a:xfrm>
              <a:off x="1703356" y="1234"/>
              <a:ext cx="1241487" cy="1241487"/>
            </a:xfrm>
            <a:prstGeom prst="ellipse">
              <a:avLst/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 txBox="1"/>
            <p:nvPr/>
          </p:nvSpPr>
          <p:spPr>
            <a:xfrm>
              <a:off x="1885168" y="183046"/>
              <a:ext cx="877863" cy="8778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13950" spcFirstLastPara="1" rIns="13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Dry mixing</a:t>
              </a:r>
              <a:endParaRPr/>
            </a:p>
          </p:txBody>
        </p:sp>
        <p:sp>
          <p:nvSpPr>
            <p:cNvPr id="244" name="Google Shape;244;p23"/>
            <p:cNvSpPr/>
            <p:nvPr/>
          </p:nvSpPr>
          <p:spPr>
            <a:xfrm rot="2160000">
              <a:off x="2905785" y="955256"/>
              <a:ext cx="330773" cy="41900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0A9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3"/>
            <p:cNvSpPr txBox="1"/>
            <p:nvPr/>
          </p:nvSpPr>
          <p:spPr>
            <a:xfrm rot="2160000">
              <a:off x="2915261" y="1009892"/>
              <a:ext cx="231541" cy="251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46" name="Google Shape;246;p23"/>
            <p:cNvSpPr/>
            <p:nvPr/>
          </p:nvSpPr>
          <p:spPr>
            <a:xfrm>
              <a:off x="3212648" y="1097799"/>
              <a:ext cx="1241487" cy="1241487"/>
            </a:xfrm>
            <a:prstGeom prst="ellipse">
              <a:avLst/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3"/>
            <p:cNvSpPr txBox="1"/>
            <p:nvPr/>
          </p:nvSpPr>
          <p:spPr>
            <a:xfrm>
              <a:off x="3394460" y="1279611"/>
              <a:ext cx="877863" cy="8778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13950" spcFirstLastPara="1" rIns="13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Wet massing</a:t>
              </a:r>
              <a:endParaRPr/>
            </a:p>
          </p:txBody>
        </p:sp>
        <p:sp>
          <p:nvSpPr>
            <p:cNvPr id="248" name="Google Shape;248;p23"/>
            <p:cNvSpPr/>
            <p:nvPr/>
          </p:nvSpPr>
          <p:spPr>
            <a:xfrm rot="6480000">
              <a:off x="3382649" y="2387278"/>
              <a:ext cx="330773" cy="41900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0A9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3"/>
            <p:cNvSpPr txBox="1"/>
            <p:nvPr/>
          </p:nvSpPr>
          <p:spPr>
            <a:xfrm rot="-4320000">
              <a:off x="3447597" y="2423890"/>
              <a:ext cx="231541" cy="251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50" name="Google Shape;250;p23"/>
            <p:cNvSpPr/>
            <p:nvPr/>
          </p:nvSpPr>
          <p:spPr>
            <a:xfrm>
              <a:off x="2636150" y="2872078"/>
              <a:ext cx="1241487" cy="1241487"/>
            </a:xfrm>
            <a:prstGeom prst="ellipse">
              <a:avLst/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3"/>
            <p:cNvSpPr txBox="1"/>
            <p:nvPr/>
          </p:nvSpPr>
          <p:spPr>
            <a:xfrm>
              <a:off x="2817962" y="3053890"/>
              <a:ext cx="877863" cy="8778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13950" spcFirstLastPara="1" rIns="13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Extrusion </a:t>
              </a:r>
              <a:endParaRPr/>
            </a:p>
          </p:txBody>
        </p:sp>
        <p:sp>
          <p:nvSpPr>
            <p:cNvPr id="252" name="Google Shape;252;p23"/>
            <p:cNvSpPr/>
            <p:nvPr/>
          </p:nvSpPr>
          <p:spPr>
            <a:xfrm rot="10800000">
              <a:off x="2168074" y="3283321"/>
              <a:ext cx="330773" cy="41900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0A9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3"/>
            <p:cNvSpPr txBox="1"/>
            <p:nvPr/>
          </p:nvSpPr>
          <p:spPr>
            <a:xfrm>
              <a:off x="2267306" y="3367121"/>
              <a:ext cx="231541" cy="251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54" name="Google Shape;254;p23"/>
            <p:cNvSpPr/>
            <p:nvPr/>
          </p:nvSpPr>
          <p:spPr>
            <a:xfrm>
              <a:off x="770562" y="2872078"/>
              <a:ext cx="1241487" cy="1241487"/>
            </a:xfrm>
            <a:prstGeom prst="ellipse">
              <a:avLst/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3"/>
            <p:cNvSpPr txBox="1"/>
            <p:nvPr/>
          </p:nvSpPr>
          <p:spPr>
            <a:xfrm>
              <a:off x="952374" y="3053890"/>
              <a:ext cx="877863" cy="8778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13950" spcFirstLastPara="1" rIns="13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Spheronization </a:t>
              </a:r>
              <a:endParaRPr/>
            </a:p>
          </p:txBody>
        </p:sp>
        <p:sp>
          <p:nvSpPr>
            <p:cNvPr id="256" name="Google Shape;256;p23"/>
            <p:cNvSpPr/>
            <p:nvPr/>
          </p:nvSpPr>
          <p:spPr>
            <a:xfrm rot="-6480000">
              <a:off x="940563" y="2405084"/>
              <a:ext cx="330773" cy="41900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0A9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3"/>
            <p:cNvSpPr txBox="1"/>
            <p:nvPr/>
          </p:nvSpPr>
          <p:spPr>
            <a:xfrm rot="4320000">
              <a:off x="1005511" y="2536072"/>
              <a:ext cx="231541" cy="251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258" name="Google Shape;258;p23"/>
            <p:cNvSpPr/>
            <p:nvPr/>
          </p:nvSpPr>
          <p:spPr>
            <a:xfrm>
              <a:off x="194064" y="1097799"/>
              <a:ext cx="1241487" cy="1241487"/>
            </a:xfrm>
            <a:prstGeom prst="ellipse">
              <a:avLst/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3"/>
            <p:cNvSpPr txBox="1"/>
            <p:nvPr/>
          </p:nvSpPr>
          <p:spPr>
            <a:xfrm>
              <a:off x="375876" y="1279611"/>
              <a:ext cx="877863" cy="8778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13950" spcFirstLastPara="1" rIns="13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Drying and screening</a:t>
              </a:r>
              <a:endParaRPr/>
            </a:p>
          </p:txBody>
        </p:sp>
        <p:sp>
          <p:nvSpPr>
            <p:cNvPr id="260" name="Google Shape;260;p23"/>
            <p:cNvSpPr/>
            <p:nvPr/>
          </p:nvSpPr>
          <p:spPr>
            <a:xfrm rot="-2160000">
              <a:off x="1396493" y="966262"/>
              <a:ext cx="330773" cy="419001"/>
            </a:xfrm>
            <a:prstGeom prst="rightArrow">
              <a:avLst>
                <a:gd fmla="val 60000" name="adj1"/>
                <a:gd fmla="val 50000" name="adj2"/>
              </a:avLst>
            </a:prstGeom>
            <a:solidFill>
              <a:srgbClr val="B0A9A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3"/>
            <p:cNvSpPr txBox="1"/>
            <p:nvPr/>
          </p:nvSpPr>
          <p:spPr>
            <a:xfrm rot="-2160000">
              <a:off x="1405969" y="1079226"/>
              <a:ext cx="231541" cy="251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262" name="Google Shape;262;p23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4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EXTRUDER </a:t>
            </a:r>
            <a:br>
              <a:rPr lang="en-US"/>
            </a:br>
            <a:endParaRPr/>
          </a:p>
        </p:txBody>
      </p:sp>
      <p:sp>
        <p:nvSpPr>
          <p:cNvPr id="268" name="Google Shape;268;p24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extruder pelletizer" id="269" name="Google Shape;269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3001" y="2227263"/>
            <a:ext cx="6325936" cy="36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5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SPHERONIZER </a:t>
            </a:r>
            <a:endParaRPr/>
          </a:p>
        </p:txBody>
      </p:sp>
      <p:sp>
        <p:nvSpPr>
          <p:cNvPr id="275" name="Google Shape;275;p25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Related image" id="276" name="Google Shape;276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05844" y="2227263"/>
            <a:ext cx="4540250" cy="36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6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lated image" id="282" name="Google Shape;28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869910"/>
            <a:ext cx="8191500" cy="4476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7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FACTOR AFFECTING EXTRUSION-SPHERONIZATION</a:t>
            </a:r>
            <a:endParaRPr/>
          </a:p>
        </p:txBody>
      </p:sp>
      <p:grpSp>
        <p:nvGrpSpPr>
          <p:cNvPr id="288" name="Google Shape;288;p27"/>
          <p:cNvGrpSpPr/>
          <p:nvPr/>
        </p:nvGrpSpPr>
        <p:grpSpPr>
          <a:xfrm>
            <a:off x="391874" y="2057400"/>
            <a:ext cx="4386343" cy="2438400"/>
            <a:chOff x="4722" y="0"/>
            <a:chExt cx="4386343" cy="2438400"/>
          </a:xfrm>
        </p:grpSpPr>
        <p:sp>
          <p:nvSpPr>
            <p:cNvPr id="289" name="Google Shape;289;p27"/>
            <p:cNvSpPr/>
            <p:nvPr/>
          </p:nvSpPr>
          <p:spPr>
            <a:xfrm>
              <a:off x="329684" y="0"/>
              <a:ext cx="3736419" cy="24384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FCA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4722" y="731520"/>
              <a:ext cx="1414894" cy="975360"/>
            </a:xfrm>
            <a:prstGeom prst="roundRect">
              <a:avLst>
                <a:gd fmla="val 16667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7"/>
            <p:cNvSpPr txBox="1"/>
            <p:nvPr/>
          </p:nvSpPr>
          <p:spPr>
            <a:xfrm>
              <a:off x="52335" y="779133"/>
              <a:ext cx="1319668" cy="8801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Rate of drying</a:t>
              </a:r>
              <a:endParaRPr/>
            </a:p>
          </p:txBody>
        </p:sp>
        <p:sp>
          <p:nvSpPr>
            <p:cNvPr id="292" name="Google Shape;292;p27"/>
            <p:cNvSpPr/>
            <p:nvPr/>
          </p:nvSpPr>
          <p:spPr>
            <a:xfrm>
              <a:off x="1490446" y="731520"/>
              <a:ext cx="1414894" cy="975360"/>
            </a:xfrm>
            <a:prstGeom prst="roundRect">
              <a:avLst>
                <a:gd fmla="val 16667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7"/>
            <p:cNvSpPr txBox="1"/>
            <p:nvPr/>
          </p:nvSpPr>
          <p:spPr>
            <a:xfrm>
              <a:off x="1538059" y="779133"/>
              <a:ext cx="1319668" cy="8801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Porosity</a:t>
              </a:r>
              <a:endParaRPr/>
            </a:p>
          </p:txBody>
        </p:sp>
        <p:sp>
          <p:nvSpPr>
            <p:cNvPr id="294" name="Google Shape;294;p27"/>
            <p:cNvSpPr/>
            <p:nvPr/>
          </p:nvSpPr>
          <p:spPr>
            <a:xfrm>
              <a:off x="2976171" y="731520"/>
              <a:ext cx="1414894" cy="975360"/>
            </a:xfrm>
            <a:prstGeom prst="roundRect">
              <a:avLst>
                <a:gd fmla="val 16667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7"/>
            <p:cNvSpPr txBox="1"/>
            <p:nvPr/>
          </p:nvSpPr>
          <p:spPr>
            <a:xfrm>
              <a:off x="3023784" y="779133"/>
              <a:ext cx="1319668" cy="8801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5250" lIns="95250" spcFirstLastPara="1" rIns="95250" wrap="square" tIns="952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Density</a:t>
              </a:r>
              <a:endParaRPr/>
            </a:p>
          </p:txBody>
        </p:sp>
      </p:grpSp>
      <p:sp>
        <p:nvSpPr>
          <p:cNvPr id="296" name="Google Shape;296;p2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7" name="Google Shape;297;p27"/>
          <p:cNvGrpSpPr/>
          <p:nvPr/>
        </p:nvGrpSpPr>
        <p:grpSpPr>
          <a:xfrm>
            <a:off x="4464048" y="4114800"/>
            <a:ext cx="3721661" cy="2438400"/>
            <a:chOff x="48274" y="0"/>
            <a:chExt cx="3721661" cy="2438400"/>
          </a:xfrm>
        </p:grpSpPr>
        <p:sp>
          <p:nvSpPr>
            <p:cNvPr id="298" name="Google Shape;298;p27"/>
            <p:cNvSpPr/>
            <p:nvPr/>
          </p:nvSpPr>
          <p:spPr>
            <a:xfrm>
              <a:off x="565490" y="0"/>
              <a:ext cx="3204445" cy="2438400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FCA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7"/>
            <p:cNvSpPr/>
            <p:nvPr/>
          </p:nvSpPr>
          <p:spPr>
            <a:xfrm>
              <a:off x="48274" y="731520"/>
              <a:ext cx="1790719" cy="975360"/>
            </a:xfrm>
            <a:prstGeom prst="roundRect">
              <a:avLst>
                <a:gd fmla="val 16667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7"/>
            <p:cNvSpPr txBox="1"/>
            <p:nvPr/>
          </p:nvSpPr>
          <p:spPr>
            <a:xfrm>
              <a:off x="95887" y="779133"/>
              <a:ext cx="1695493" cy="8801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Diameter of extrudate</a:t>
              </a:r>
              <a:endParaRPr/>
            </a:p>
          </p:txBody>
        </p:sp>
        <p:sp>
          <p:nvSpPr>
            <p:cNvPr id="301" name="Google Shape;301;p27"/>
            <p:cNvSpPr/>
            <p:nvPr/>
          </p:nvSpPr>
          <p:spPr>
            <a:xfrm>
              <a:off x="1930941" y="731520"/>
              <a:ext cx="1790719" cy="975360"/>
            </a:xfrm>
            <a:prstGeom prst="roundRect">
              <a:avLst>
                <a:gd fmla="val 16667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27"/>
            <p:cNvSpPr txBox="1"/>
            <p:nvPr/>
          </p:nvSpPr>
          <p:spPr>
            <a:xfrm>
              <a:off x="1978554" y="779133"/>
              <a:ext cx="1695493" cy="8801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4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Size of pellets</a:t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8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CRYOPELLETIZATION </a:t>
            </a:r>
            <a:endParaRPr/>
          </a:p>
        </p:txBody>
      </p:sp>
      <p:pic>
        <p:nvPicPr>
          <p:cNvPr id="308" name="Google Shape;308;p28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56907" t="0"/>
          <a:stretch/>
        </p:blipFill>
        <p:spPr>
          <a:xfrm>
            <a:off x="152400" y="1981200"/>
            <a:ext cx="2819399" cy="4707447"/>
          </a:xfrm>
          <a:prstGeom prst="rect">
            <a:avLst/>
          </a:prstGeom>
          <a:noFill/>
          <a:ln>
            <a:noFill/>
          </a:ln>
        </p:spPr>
      </p:pic>
      <p:sp>
        <p:nvSpPr>
          <p:cNvPr id="309" name="Google Shape;309;p2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0" name="Google Shape;310;p28"/>
          <p:cNvGrpSpPr/>
          <p:nvPr/>
        </p:nvGrpSpPr>
        <p:grpSpPr>
          <a:xfrm>
            <a:off x="3048000" y="2126951"/>
            <a:ext cx="6096000" cy="4063999"/>
            <a:chOff x="0" y="0"/>
            <a:chExt cx="6096000" cy="4063999"/>
          </a:xfrm>
        </p:grpSpPr>
        <p:sp>
          <p:nvSpPr>
            <p:cNvPr id="311" name="Google Shape;311;p28"/>
            <p:cNvSpPr/>
            <p:nvPr/>
          </p:nvSpPr>
          <p:spPr>
            <a:xfrm>
              <a:off x="0" y="0"/>
              <a:ext cx="6096000" cy="1828800"/>
            </a:xfrm>
            <a:prstGeom prst="roundRect">
              <a:avLst>
                <a:gd fmla="val 10000" name="adj"/>
              </a:avLst>
            </a:prstGeom>
            <a:solidFill>
              <a:srgbClr val="CFCACC">
                <a:alpha val="89803"/>
              </a:srgbClr>
            </a:solidFill>
            <a:ln cap="rnd" cmpd="sng" w="22225">
              <a:solidFill>
                <a:srgbClr val="CFCACC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182879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C0BABD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8"/>
            <p:cNvSpPr/>
            <p:nvPr/>
          </p:nvSpPr>
          <p:spPr>
            <a:xfrm rot="10800000">
              <a:off x="182879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8"/>
            <p:cNvSpPr txBox="1"/>
            <p:nvPr/>
          </p:nvSpPr>
          <p:spPr>
            <a:xfrm>
              <a:off x="237949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2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Solution, suspension or emulsion droplets of drug and excipients</a:t>
              </a:r>
              <a:endParaRPr/>
            </a:p>
          </p:txBody>
        </p:sp>
        <p:sp>
          <p:nvSpPr>
            <p:cNvPr id="315" name="Google Shape;315;p28"/>
            <p:cNvSpPr/>
            <p:nvPr/>
          </p:nvSpPr>
          <p:spPr>
            <a:xfrm>
              <a:off x="2152650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C0BABD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28"/>
            <p:cNvSpPr/>
            <p:nvPr/>
          </p:nvSpPr>
          <p:spPr>
            <a:xfrm rot="10800000">
              <a:off x="2152650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8"/>
            <p:cNvSpPr txBox="1"/>
            <p:nvPr/>
          </p:nvSpPr>
          <p:spPr>
            <a:xfrm>
              <a:off x="2207720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2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Liquid nitrogen (-160C</a:t>
              </a:r>
              <a:r>
                <a:rPr b="0" i="0" lang="en-US" sz="22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º) the solidifying medium</a:t>
              </a:r>
              <a:endParaRPr b="0" i="0" sz="22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318" name="Google Shape;318;p28"/>
            <p:cNvSpPr/>
            <p:nvPr/>
          </p:nvSpPr>
          <p:spPr>
            <a:xfrm>
              <a:off x="4122420" y="243840"/>
              <a:ext cx="1790700" cy="1341120"/>
            </a:xfrm>
            <a:prstGeom prst="roundRect">
              <a:avLst>
                <a:gd fmla="val 10000" name="adj"/>
              </a:avLst>
            </a:prstGeom>
            <a:solidFill>
              <a:srgbClr val="C0BABD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8"/>
            <p:cNvSpPr/>
            <p:nvPr/>
          </p:nvSpPr>
          <p:spPr>
            <a:xfrm rot="10800000">
              <a:off x="4122420" y="1828799"/>
              <a:ext cx="1790700" cy="2235200"/>
            </a:xfrm>
            <a:prstGeom prst="round2SameRect">
              <a:avLst>
                <a:gd fmla="val 10500" name="adj1"/>
                <a:gd fmla="val 0" name="adj2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28"/>
            <p:cNvSpPr txBox="1"/>
            <p:nvPr/>
          </p:nvSpPr>
          <p:spPr>
            <a:xfrm>
              <a:off x="4177490" y="1828799"/>
              <a:ext cx="1680560" cy="21801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56450" lIns="156450" spcFirstLastPara="1" rIns="156450" wrap="square" tIns="1564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2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Rapid heat transfer from droplets to liquid nitrogen</a:t>
              </a:r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9"/>
          <p:cNvSpPr txBox="1"/>
          <p:nvPr>
            <p:ph type="title"/>
          </p:nvPr>
        </p:nvSpPr>
        <p:spPr>
          <a:xfrm>
            <a:off x="581192" y="555467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FACTORS AFFECTING CRYOPELLETIZATION </a:t>
            </a:r>
            <a:endParaRPr/>
          </a:p>
        </p:txBody>
      </p:sp>
      <p:grpSp>
        <p:nvGrpSpPr>
          <p:cNvPr id="326" name="Google Shape;326;p29"/>
          <p:cNvGrpSpPr/>
          <p:nvPr/>
        </p:nvGrpSpPr>
        <p:grpSpPr>
          <a:xfrm>
            <a:off x="840473" y="2684812"/>
            <a:ext cx="7270965" cy="2929825"/>
            <a:chOff x="2273" y="170212"/>
            <a:chExt cx="7270965" cy="2929825"/>
          </a:xfrm>
        </p:grpSpPr>
        <p:sp>
          <p:nvSpPr>
            <p:cNvPr id="327" name="Google Shape;327;p29"/>
            <p:cNvSpPr/>
            <p:nvPr/>
          </p:nvSpPr>
          <p:spPr>
            <a:xfrm>
              <a:off x="2273" y="170212"/>
              <a:ext cx="2216757" cy="871074"/>
            </a:xfrm>
            <a:prstGeom prst="rect">
              <a:avLst/>
            </a:prstGeom>
            <a:solidFill>
              <a:srgbClr val="4D1132"/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29"/>
            <p:cNvSpPr txBox="1"/>
            <p:nvPr/>
          </p:nvSpPr>
          <p:spPr>
            <a:xfrm>
              <a:off x="2273" y="170212"/>
              <a:ext cx="2216757" cy="871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Formulation variables</a:t>
              </a:r>
              <a:endParaRPr/>
            </a:p>
          </p:txBody>
        </p:sp>
        <p:sp>
          <p:nvSpPr>
            <p:cNvPr id="329" name="Google Shape;329;p29"/>
            <p:cNvSpPr/>
            <p:nvPr/>
          </p:nvSpPr>
          <p:spPr>
            <a:xfrm>
              <a:off x="2273" y="1041287"/>
              <a:ext cx="2216757" cy="2058750"/>
            </a:xfrm>
            <a:prstGeom prst="rect">
              <a:avLst/>
            </a:prstGeom>
            <a:solidFill>
              <a:srgbClr val="CFCACC">
                <a:alpha val="89803"/>
              </a:srgbClr>
            </a:solidFill>
            <a:ln cap="rnd" cmpd="sng" w="22225">
              <a:solidFill>
                <a:srgbClr val="CFCACC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9"/>
            <p:cNvSpPr txBox="1"/>
            <p:nvPr/>
          </p:nvSpPr>
          <p:spPr>
            <a:xfrm>
              <a:off x="2273" y="1041287"/>
              <a:ext cx="2216757" cy="2058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Gill Sans"/>
                <a:buChar char="•"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Surface tension </a:t>
              </a:r>
              <a:endParaRPr/>
            </a:p>
          </p:txBody>
        </p:sp>
        <p:sp>
          <p:nvSpPr>
            <p:cNvPr id="331" name="Google Shape;331;p29"/>
            <p:cNvSpPr/>
            <p:nvPr/>
          </p:nvSpPr>
          <p:spPr>
            <a:xfrm>
              <a:off x="2529377" y="170212"/>
              <a:ext cx="2216757" cy="871074"/>
            </a:xfrm>
            <a:prstGeom prst="rect">
              <a:avLst/>
            </a:prstGeom>
            <a:solidFill>
              <a:srgbClr val="4D1132"/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29"/>
            <p:cNvSpPr txBox="1"/>
            <p:nvPr/>
          </p:nvSpPr>
          <p:spPr>
            <a:xfrm>
              <a:off x="2529377" y="170212"/>
              <a:ext cx="2216757" cy="871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Equipment variables</a:t>
              </a:r>
              <a:endParaRPr/>
            </a:p>
          </p:txBody>
        </p:sp>
        <p:sp>
          <p:nvSpPr>
            <p:cNvPr id="333" name="Google Shape;333;p29"/>
            <p:cNvSpPr/>
            <p:nvPr/>
          </p:nvSpPr>
          <p:spPr>
            <a:xfrm>
              <a:off x="2529377" y="1041287"/>
              <a:ext cx="2216757" cy="2058750"/>
            </a:xfrm>
            <a:prstGeom prst="rect">
              <a:avLst/>
            </a:prstGeom>
            <a:solidFill>
              <a:srgbClr val="CFCACC">
                <a:alpha val="89803"/>
              </a:srgbClr>
            </a:solidFill>
            <a:ln cap="rnd" cmpd="sng" w="22225">
              <a:solidFill>
                <a:srgbClr val="CFCACC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9"/>
            <p:cNvSpPr txBox="1"/>
            <p:nvPr/>
          </p:nvSpPr>
          <p:spPr>
            <a:xfrm>
              <a:off x="2529377" y="1041287"/>
              <a:ext cx="2216757" cy="2058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Gill Sans"/>
                <a:buChar char="•"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Distance between plate and reservoir</a:t>
              </a:r>
              <a:endParaRPr/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Gill Sans"/>
                <a:buChar char="•"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Diameter</a:t>
              </a:r>
              <a:endParaRPr/>
            </a:p>
          </p:txBody>
        </p:sp>
        <p:sp>
          <p:nvSpPr>
            <p:cNvPr id="335" name="Google Shape;335;p29"/>
            <p:cNvSpPr/>
            <p:nvPr/>
          </p:nvSpPr>
          <p:spPr>
            <a:xfrm>
              <a:off x="5056481" y="170212"/>
              <a:ext cx="2216757" cy="871074"/>
            </a:xfrm>
            <a:prstGeom prst="rect">
              <a:avLst/>
            </a:prstGeom>
            <a:solidFill>
              <a:srgbClr val="4D1132"/>
            </a:solidFill>
            <a:ln cap="rnd" cmpd="sng" w="22225">
              <a:solidFill>
                <a:srgbClr val="4D113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29"/>
            <p:cNvSpPr txBox="1"/>
            <p:nvPr/>
          </p:nvSpPr>
          <p:spPr>
            <a:xfrm>
              <a:off x="5056481" y="170212"/>
              <a:ext cx="2216757" cy="8710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600" lIns="177800" spcFirstLastPara="1" rIns="177800" wrap="square" tIns="101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Process variables</a:t>
              </a:r>
              <a:endParaRPr/>
            </a:p>
          </p:txBody>
        </p:sp>
        <p:sp>
          <p:nvSpPr>
            <p:cNvPr id="337" name="Google Shape;337;p29"/>
            <p:cNvSpPr/>
            <p:nvPr/>
          </p:nvSpPr>
          <p:spPr>
            <a:xfrm>
              <a:off x="5056481" y="1041287"/>
              <a:ext cx="2216757" cy="2058750"/>
            </a:xfrm>
            <a:prstGeom prst="rect">
              <a:avLst/>
            </a:prstGeom>
            <a:solidFill>
              <a:srgbClr val="CFCACC">
                <a:alpha val="89803"/>
              </a:srgbClr>
            </a:solidFill>
            <a:ln cap="rnd" cmpd="sng" w="22225">
              <a:solidFill>
                <a:srgbClr val="CFCACC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9"/>
            <p:cNvSpPr txBox="1"/>
            <p:nvPr/>
          </p:nvSpPr>
          <p:spPr>
            <a:xfrm>
              <a:off x="5056481" y="1041287"/>
              <a:ext cx="2216757" cy="2058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200025" lIns="133350" spcFirstLastPara="1" rIns="177800" wrap="square" tIns="13335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Gill Sans"/>
                <a:buChar char="•"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Amount of liquid nitrogen</a:t>
              </a:r>
              <a:endParaRPr/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75"/>
                </a:spcBef>
                <a:spcAft>
                  <a:spcPts val="0"/>
                </a:spcAft>
                <a:buClr>
                  <a:schemeClr val="dk1"/>
                </a:buClr>
                <a:buSzPts val="2500"/>
                <a:buFont typeface="Gill Sans"/>
                <a:buChar char="•"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Agitation </a:t>
              </a:r>
              <a:endParaRPr/>
            </a:p>
          </p:txBody>
        </p:sp>
      </p:grpSp>
      <p:sp>
        <p:nvSpPr>
          <p:cNvPr id="339" name="Google Shape;339;p2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0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FACTORS AFFECTING PALLETIZATION TECHNIQUE</a:t>
            </a:r>
            <a:endParaRPr/>
          </a:p>
        </p:txBody>
      </p:sp>
      <p:sp>
        <p:nvSpPr>
          <p:cNvPr id="345" name="Google Shape;345;p30"/>
          <p:cNvSpPr txBox="1"/>
          <p:nvPr>
            <p:ph idx="1" type="body"/>
          </p:nvPr>
        </p:nvSpPr>
        <p:spPr>
          <a:xfrm>
            <a:off x="762000" y="2286000"/>
            <a:ext cx="5943600" cy="411397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Moisture content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Rheological characteristics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Solubility of excipients and API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Pelletizing fluid 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Physical properties of starting material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Speed of spheronizer</a:t>
            </a:r>
            <a:endParaRPr/>
          </a:p>
          <a:p>
            <a:pPr indent="-457200" lvl="0" marL="457200" rtl="0" algn="l">
              <a:spcBef>
                <a:spcPts val="1040"/>
              </a:spcBef>
              <a:spcAft>
                <a:spcPts val="0"/>
              </a:spcAft>
              <a:buSzPts val="2024"/>
              <a:buAutoNum type="arabicParenR"/>
            </a:pPr>
            <a:r>
              <a:rPr lang="en-US"/>
              <a:t>Extrusion screen</a:t>
            </a:r>
            <a:endParaRPr/>
          </a:p>
          <a:p>
            <a:pPr indent="-328676" lvl="0" marL="457200" rtl="0" algn="l">
              <a:spcBef>
                <a:spcPts val="1040"/>
              </a:spcBef>
              <a:spcAft>
                <a:spcPts val="0"/>
              </a:spcAft>
              <a:buSzPts val="2024"/>
              <a:buNone/>
            </a:pPr>
            <a:r>
              <a:t/>
            </a:r>
            <a:endParaRPr/>
          </a:p>
        </p:txBody>
      </p:sp>
      <p:sp>
        <p:nvSpPr>
          <p:cNvPr id="346" name="Google Shape;346;p30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1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352" name="Google Shape;352;p31"/>
          <p:cNvSpPr txBox="1"/>
          <p:nvPr>
            <p:ph idx="1" type="body"/>
          </p:nvPr>
        </p:nvSpPr>
        <p:spPr>
          <a:xfrm>
            <a:off x="152400" y="1949522"/>
            <a:ext cx="8686800" cy="4032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2208"/>
              <a:buAutoNum type="arabicParenR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Amita A. Ahir1, Sachin S. Mali2, Ashok A. Hajare1, Durgacharan A. Bhagwat1, Prasad V. Patrekar, Pelletization Technology: Methods and Applications – research journal of pharmacy and technology. 2015</a:t>
            </a:r>
            <a:endParaRPr/>
          </a:p>
          <a:p>
            <a:pPr indent="-457200" lvl="0" marL="457200" rtl="0" algn="l">
              <a:spcBef>
                <a:spcPts val="1080"/>
              </a:spcBef>
              <a:spcAft>
                <a:spcPts val="0"/>
              </a:spcAft>
              <a:buSzPts val="2208"/>
              <a:buAutoNum type="arabicParenR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K. Srinivasarao*, K. Sai Lakshmi Jyothirmai and N. Rama Rao, PELLETS AND PELLETIZATION TECHNIQUES, international journal of research in pharmacy and chemistry. 2017</a:t>
            </a:r>
            <a:endParaRPr/>
          </a:p>
          <a:p>
            <a:pPr indent="-457200" lvl="0" marL="457200" rtl="0" algn="l">
              <a:spcBef>
                <a:spcPts val="1080"/>
              </a:spcBef>
              <a:spcAft>
                <a:spcPts val="0"/>
              </a:spcAft>
              <a:buSzPts val="2208"/>
              <a:buAutoNum type="arabicParenR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K.Suresh2, K.Vijayasree3,Devanna Murthy V. R. Sirisha. Recent Advances in Pelletization Techniques. Internatiol journal of pharmaceutical sciences review and research. 2014</a:t>
            </a:r>
            <a:endParaRPr/>
          </a:p>
        </p:txBody>
      </p:sp>
      <p:sp>
        <p:nvSpPr>
          <p:cNvPr id="353" name="Google Shape;353;p3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/>
          <p:nvPr>
            <p:ph type="title"/>
          </p:nvPr>
        </p:nvSpPr>
        <p:spPr>
          <a:xfrm>
            <a:off x="577124" y="762000"/>
            <a:ext cx="7989752" cy="771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DEFINITION</a:t>
            </a:r>
            <a:endParaRPr/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581192" y="2228003"/>
            <a:ext cx="7800808" cy="11247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656"/>
              <a:buNone/>
            </a:pPr>
            <a:r>
              <a:rPr lang="en-US"/>
              <a:t>Small agglomerates of powder/granules that have a spherical shape, high flowability and a size range from (0.5mm-2mm), less dose dumping and GIT irritation.</a:t>
            </a:r>
            <a:endParaRPr/>
          </a:p>
        </p:txBody>
      </p:sp>
      <p:sp>
        <p:nvSpPr>
          <p:cNvPr id="108" name="Google Shape;108;p14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9" name="Google Shape;109;p14"/>
          <p:cNvGraphicFramePr/>
          <p:nvPr/>
        </p:nvGraphicFramePr>
        <p:xfrm>
          <a:off x="1524000" y="409622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{C6DF30D2-690E-4BEE-A5F4-FD14DC7C1092}</a:tableStyleId>
              </a:tblPr>
              <a:tblGrid>
                <a:gridCol w="3048000"/>
                <a:gridCol w="3048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Pellets release mechanism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Drugs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Sustained release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Decongex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Sustained release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Omeprazole 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Colon targetting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Ibuprofen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Immediate-release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Tramadol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Enteric-coated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Omeprazole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2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9" name="Google Shape;359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" y="2362200"/>
            <a:ext cx="762000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 txBox="1"/>
          <p:nvPr>
            <p:ph idx="1" type="body"/>
          </p:nvPr>
        </p:nvSpPr>
        <p:spPr>
          <a:xfrm>
            <a:off x="1905000" y="2228003"/>
            <a:ext cx="6665944" cy="2343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944"/>
              <a:buNone/>
            </a:pPr>
            <a:r>
              <a:rPr lang="en-US" sz="3200"/>
              <a:t>Advantages and disadvantages? </a:t>
            </a:r>
            <a:endParaRPr sz="3200"/>
          </a:p>
        </p:txBody>
      </p:sp>
      <p:sp>
        <p:nvSpPr>
          <p:cNvPr id="116" name="Google Shape;116;p15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MAIN MANUFACTURING TECHNIQUES</a:t>
            </a:r>
            <a:br>
              <a:rPr lang="en-US"/>
            </a:br>
            <a:endParaRPr/>
          </a:p>
        </p:txBody>
      </p:sp>
      <p:sp>
        <p:nvSpPr>
          <p:cNvPr id="122" name="Google Shape;122;p16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50"/>
              <a:buFont typeface="Calibri"/>
              <a:buNone/>
            </a:pPr>
            <a:fld id="{00000000-1234-1234-1234-123412341234}" type="slidenum">
              <a:rPr b="1" i="0" lang="en-US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4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3" name="Google Shape;123;p16"/>
          <p:cNvGrpSpPr/>
          <p:nvPr/>
        </p:nvGrpSpPr>
        <p:grpSpPr>
          <a:xfrm>
            <a:off x="2720900" y="2374399"/>
            <a:ext cx="3473599" cy="1840807"/>
            <a:chOff x="53900" y="603596"/>
            <a:chExt cx="3473599" cy="1840807"/>
          </a:xfrm>
        </p:grpSpPr>
        <p:sp>
          <p:nvSpPr>
            <p:cNvPr id="124" name="Google Shape;124;p16"/>
            <p:cNvSpPr/>
            <p:nvPr/>
          </p:nvSpPr>
          <p:spPr>
            <a:xfrm>
              <a:off x="53900" y="603596"/>
              <a:ext cx="3223260" cy="293023"/>
            </a:xfrm>
            <a:prstGeom prst="rect">
              <a:avLst/>
            </a:prstGeom>
            <a:noFill/>
            <a:ln cap="rnd" cmpd="sng" w="12700">
              <a:solidFill>
                <a:schemeClr val="dk1">
                  <a:alpha val="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6"/>
            <p:cNvSpPr txBox="1"/>
            <p:nvPr/>
          </p:nvSpPr>
          <p:spPr>
            <a:xfrm>
              <a:off x="53900" y="603596"/>
              <a:ext cx="3223260" cy="2930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6" name="Google Shape;126;p16"/>
            <p:cNvSpPr/>
            <p:nvPr/>
          </p:nvSpPr>
          <p:spPr>
            <a:xfrm>
              <a:off x="53900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506947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6"/>
            <p:cNvSpPr/>
            <p:nvPr/>
          </p:nvSpPr>
          <p:spPr>
            <a:xfrm>
              <a:off x="960352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6"/>
            <p:cNvSpPr/>
            <p:nvPr/>
          </p:nvSpPr>
          <p:spPr>
            <a:xfrm>
              <a:off x="1413399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1866804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2319851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2773257" y="896620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53900" y="956310"/>
              <a:ext cx="3265162" cy="4775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6"/>
            <p:cNvSpPr txBox="1"/>
            <p:nvPr/>
          </p:nvSpPr>
          <p:spPr>
            <a:xfrm>
              <a:off x="53900" y="956310"/>
              <a:ext cx="3265162" cy="477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6025" lIns="66025" spcFirstLastPara="1" rIns="66025" wrap="square" tIns="660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Freeze pelletization</a:t>
              </a:r>
              <a:endParaRPr b="0" i="0" sz="2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53900" y="1554480"/>
              <a:ext cx="3223260" cy="293023"/>
            </a:xfrm>
            <a:prstGeom prst="rect">
              <a:avLst/>
            </a:prstGeom>
            <a:noFill/>
            <a:ln cap="rnd" cmpd="sng" w="12700">
              <a:solidFill>
                <a:schemeClr val="dk1">
                  <a:alpha val="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6"/>
            <p:cNvSpPr txBox="1"/>
            <p:nvPr/>
          </p:nvSpPr>
          <p:spPr>
            <a:xfrm>
              <a:off x="53900" y="1554480"/>
              <a:ext cx="3223260" cy="2930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53900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506947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960352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1413399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1866804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2319851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2773257" y="1847503"/>
              <a:ext cx="754242" cy="5969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53900" y="1907193"/>
              <a:ext cx="3265162" cy="47752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6"/>
            <p:cNvSpPr txBox="1"/>
            <p:nvPr/>
          </p:nvSpPr>
          <p:spPr>
            <a:xfrm>
              <a:off x="53900" y="1907193"/>
              <a:ext cx="3265162" cy="477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6025" lIns="66025" spcFirstLastPara="1" rIns="66025" wrap="square" tIns="660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Layering</a:t>
              </a:r>
              <a:endParaRPr/>
            </a:p>
          </p:txBody>
        </p:sp>
      </p:grpSp>
      <p:grpSp>
        <p:nvGrpSpPr>
          <p:cNvPr id="146" name="Google Shape;146;p16"/>
          <p:cNvGrpSpPr/>
          <p:nvPr/>
        </p:nvGrpSpPr>
        <p:grpSpPr>
          <a:xfrm>
            <a:off x="2723193" y="4259141"/>
            <a:ext cx="3621413" cy="1921117"/>
            <a:chOff x="56193" y="677741"/>
            <a:chExt cx="3621413" cy="1921117"/>
          </a:xfrm>
        </p:grpSpPr>
        <p:sp>
          <p:nvSpPr>
            <p:cNvPr id="147" name="Google Shape;147;p16"/>
            <p:cNvSpPr/>
            <p:nvPr/>
          </p:nvSpPr>
          <p:spPr>
            <a:xfrm>
              <a:off x="56193" y="677741"/>
              <a:ext cx="3360420" cy="305492"/>
            </a:xfrm>
            <a:prstGeom prst="rect">
              <a:avLst/>
            </a:prstGeom>
            <a:noFill/>
            <a:ln cap="rnd" cmpd="sng" w="12700">
              <a:solidFill>
                <a:schemeClr val="dk1">
                  <a:alpha val="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16"/>
            <p:cNvSpPr txBox="1"/>
            <p:nvPr/>
          </p:nvSpPr>
          <p:spPr>
            <a:xfrm>
              <a:off x="56193" y="677741"/>
              <a:ext cx="3360420" cy="30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56193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528519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1001218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1473544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1946243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2418568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2891268" y="983233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56193" y="1045464"/>
              <a:ext cx="3404105" cy="4978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6"/>
            <p:cNvSpPr txBox="1"/>
            <p:nvPr/>
          </p:nvSpPr>
          <p:spPr>
            <a:xfrm>
              <a:off x="56193" y="1045464"/>
              <a:ext cx="3404105" cy="497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0" lIns="63500" spcFirstLastPara="1" rIns="63500" wrap="square" tIns="635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Extrusion-spheronization</a:t>
              </a:r>
              <a:endParaRPr b="0" i="0" sz="2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58" name="Google Shape;158;p16"/>
            <p:cNvSpPr/>
            <p:nvPr/>
          </p:nvSpPr>
          <p:spPr>
            <a:xfrm>
              <a:off x="56193" y="1671065"/>
              <a:ext cx="3360420" cy="305492"/>
            </a:xfrm>
            <a:prstGeom prst="rect">
              <a:avLst/>
            </a:prstGeom>
            <a:noFill/>
            <a:ln cap="rnd" cmpd="sng" w="12700">
              <a:solidFill>
                <a:schemeClr val="dk1">
                  <a:alpha val="0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16"/>
            <p:cNvSpPr txBox="1"/>
            <p:nvPr/>
          </p:nvSpPr>
          <p:spPr>
            <a:xfrm>
              <a:off x="56193" y="1671065"/>
              <a:ext cx="3360420" cy="30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53325" lIns="53325" spcFirstLastPara="1" rIns="53325" wrap="square" tIns="533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56193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>
              <a:off x="528519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>
              <a:off x="1001218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1473544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6"/>
            <p:cNvSpPr/>
            <p:nvPr/>
          </p:nvSpPr>
          <p:spPr>
            <a:xfrm>
              <a:off x="1946243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6"/>
            <p:cNvSpPr/>
            <p:nvPr/>
          </p:nvSpPr>
          <p:spPr>
            <a:xfrm>
              <a:off x="2418568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6"/>
            <p:cNvSpPr/>
            <p:nvPr/>
          </p:nvSpPr>
          <p:spPr>
            <a:xfrm>
              <a:off x="2891268" y="1976558"/>
              <a:ext cx="786338" cy="622300"/>
            </a:xfrm>
            <a:prstGeom prst="chevron">
              <a:avLst>
                <a:gd fmla="val 70610" name="adj"/>
              </a:avLst>
            </a:prstGeom>
            <a:solidFill>
              <a:srgbClr val="4D1132"/>
            </a:solidFill>
            <a:ln>
              <a:noFill/>
            </a:ln>
            <a:effectLst>
              <a:outerShdw blurRad="38100" rotWithShape="0" dir="5400000" dist="25400">
                <a:srgbClr val="000000">
                  <a:alpha val="54901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6"/>
            <p:cNvSpPr/>
            <p:nvPr/>
          </p:nvSpPr>
          <p:spPr>
            <a:xfrm>
              <a:off x="56193" y="2038788"/>
              <a:ext cx="3404105" cy="4978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6"/>
            <p:cNvSpPr txBox="1"/>
            <p:nvPr/>
          </p:nvSpPr>
          <p:spPr>
            <a:xfrm>
              <a:off x="56193" y="2038788"/>
              <a:ext cx="3404105" cy="497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3500" lIns="63500" spcFirstLastPara="1" rIns="63500" wrap="square" tIns="635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5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Cryopelletization</a:t>
              </a:r>
              <a:endParaRPr b="0" i="0" sz="25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FREEZE PELLETIZATION</a:t>
            </a:r>
            <a:endParaRPr/>
          </a:p>
        </p:txBody>
      </p:sp>
      <p:sp>
        <p:nvSpPr>
          <p:cNvPr id="174" name="Google Shape;174;p17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ijpsr.com/wp-content/uploads/2010/11/Fig.2-1.jpg" id="175" name="Google Shape;175;p17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200" y="2209800"/>
            <a:ext cx="5491162" cy="396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/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81" name="Google Shape;181;p18"/>
          <p:cNvSpPr txBox="1"/>
          <p:nvPr>
            <p:ph idx="1" type="body"/>
          </p:nvPr>
        </p:nvSpPr>
        <p:spPr>
          <a:xfrm>
            <a:off x="2057400" y="2228003"/>
            <a:ext cx="6513544" cy="36307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06000" lvl="0" marL="306000" rtl="0" algn="l">
              <a:spcBef>
                <a:spcPts val="0"/>
              </a:spcBef>
              <a:spcAft>
                <a:spcPts val="0"/>
              </a:spcAft>
              <a:buSzPts val="2576"/>
              <a:buChar char="◼"/>
            </a:pPr>
            <a:r>
              <a:rPr lang="en-US" sz="2800"/>
              <a:t>Parameters? </a:t>
            </a:r>
            <a:endParaRPr/>
          </a:p>
          <a:p>
            <a:pPr indent="-306000" lvl="0" marL="306000" rtl="0" algn="l">
              <a:spcBef>
                <a:spcPts val="1160"/>
              </a:spcBef>
              <a:spcAft>
                <a:spcPts val="0"/>
              </a:spcAft>
              <a:buSzPts val="2576"/>
              <a:buChar char="◼"/>
            </a:pPr>
            <a:r>
              <a:rPr lang="en-US" sz="2800"/>
              <a:t>The liquid in the column? </a:t>
            </a:r>
            <a:endParaRPr sz="2800"/>
          </a:p>
        </p:txBody>
      </p:sp>
      <p:sp>
        <p:nvSpPr>
          <p:cNvPr id="182" name="Google Shape;182;p18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8" name="Google Shape;188;p19"/>
          <p:cNvGrpSpPr/>
          <p:nvPr/>
        </p:nvGrpSpPr>
        <p:grpSpPr>
          <a:xfrm>
            <a:off x="1296227" y="2267425"/>
            <a:ext cx="6780144" cy="3886199"/>
            <a:chOff x="827" y="0"/>
            <a:chExt cx="6780144" cy="3886199"/>
          </a:xfrm>
        </p:grpSpPr>
        <p:sp>
          <p:nvSpPr>
            <p:cNvPr id="189" name="Google Shape;189;p19"/>
            <p:cNvSpPr/>
            <p:nvPr/>
          </p:nvSpPr>
          <p:spPr>
            <a:xfrm>
              <a:off x="827" y="0"/>
              <a:ext cx="2152426" cy="3886199"/>
            </a:xfrm>
            <a:prstGeom prst="roundRect">
              <a:avLst>
                <a:gd fmla="val 10000" name="adj"/>
              </a:avLst>
            </a:prstGeom>
            <a:solidFill>
              <a:srgbClr val="CFCA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9"/>
            <p:cNvSpPr txBox="1"/>
            <p:nvPr/>
          </p:nvSpPr>
          <p:spPr>
            <a:xfrm>
              <a:off x="827" y="0"/>
              <a:ext cx="2152426" cy="11658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Nozzles</a:t>
              </a:r>
              <a:endParaRPr/>
            </a:p>
          </p:txBody>
        </p:sp>
        <p:sp>
          <p:nvSpPr>
            <p:cNvPr id="191" name="Google Shape;191;p19"/>
            <p:cNvSpPr/>
            <p:nvPr/>
          </p:nvSpPr>
          <p:spPr>
            <a:xfrm>
              <a:off x="216070" y="1166998"/>
              <a:ext cx="1721941" cy="1171742"/>
            </a:xfrm>
            <a:prstGeom prst="roundRect">
              <a:avLst>
                <a:gd fmla="val 1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9"/>
            <p:cNvSpPr txBox="1"/>
            <p:nvPr/>
          </p:nvSpPr>
          <p:spPr>
            <a:xfrm>
              <a:off x="250389" y="1201317"/>
              <a:ext cx="1653303" cy="1103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800" lIns="58400" spcFirstLastPara="1" rIns="58400" wrap="square" tIns="4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Height</a:t>
              </a:r>
              <a:endParaRPr/>
            </a:p>
          </p:txBody>
        </p:sp>
        <p:sp>
          <p:nvSpPr>
            <p:cNvPr id="193" name="Google Shape;193;p19"/>
            <p:cNvSpPr/>
            <p:nvPr/>
          </p:nvSpPr>
          <p:spPr>
            <a:xfrm>
              <a:off x="216070" y="2519008"/>
              <a:ext cx="1721941" cy="1171742"/>
            </a:xfrm>
            <a:prstGeom prst="roundRect">
              <a:avLst>
                <a:gd fmla="val 1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9"/>
            <p:cNvSpPr txBox="1"/>
            <p:nvPr/>
          </p:nvSpPr>
          <p:spPr>
            <a:xfrm>
              <a:off x="250389" y="2553327"/>
              <a:ext cx="1653303" cy="1103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800" lIns="58400" spcFirstLastPara="1" rIns="58400" wrap="square" tIns="4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Number </a:t>
              </a:r>
              <a:endParaRPr/>
            </a:p>
          </p:txBody>
        </p:sp>
        <p:sp>
          <p:nvSpPr>
            <p:cNvPr id="195" name="Google Shape;195;p19"/>
            <p:cNvSpPr/>
            <p:nvPr/>
          </p:nvSpPr>
          <p:spPr>
            <a:xfrm>
              <a:off x="2314686" y="0"/>
              <a:ext cx="2152426" cy="3886199"/>
            </a:xfrm>
            <a:prstGeom prst="roundRect">
              <a:avLst>
                <a:gd fmla="val 10000" name="adj"/>
              </a:avLst>
            </a:prstGeom>
            <a:solidFill>
              <a:srgbClr val="CFCA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9"/>
            <p:cNvSpPr txBox="1"/>
            <p:nvPr/>
          </p:nvSpPr>
          <p:spPr>
            <a:xfrm>
              <a:off x="2314686" y="0"/>
              <a:ext cx="2152426" cy="11658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Column</a:t>
              </a:r>
              <a:endParaRPr/>
            </a:p>
          </p:txBody>
        </p:sp>
        <p:sp>
          <p:nvSpPr>
            <p:cNvPr id="197" name="Google Shape;197;p19"/>
            <p:cNvSpPr/>
            <p:nvPr/>
          </p:nvSpPr>
          <p:spPr>
            <a:xfrm>
              <a:off x="2514604" y="2533174"/>
              <a:ext cx="1721941" cy="1162983"/>
            </a:xfrm>
            <a:prstGeom prst="roundRect">
              <a:avLst>
                <a:gd fmla="val 1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2548667" y="2567237"/>
              <a:ext cx="1653815" cy="10948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800" lIns="58400" spcFirstLastPara="1" rIns="58400" wrap="square" tIns="4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Inert</a:t>
              </a:r>
              <a:endParaRPr/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4628545" y="0"/>
              <a:ext cx="2152426" cy="3886199"/>
            </a:xfrm>
            <a:prstGeom prst="roundRect">
              <a:avLst>
                <a:gd fmla="val 10000" name="adj"/>
              </a:avLst>
            </a:prstGeom>
            <a:solidFill>
              <a:srgbClr val="CFCAC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9"/>
            <p:cNvSpPr txBox="1"/>
            <p:nvPr/>
          </p:nvSpPr>
          <p:spPr>
            <a:xfrm>
              <a:off x="4628545" y="0"/>
              <a:ext cx="2152426" cy="11658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400" lIns="152400" spcFirstLastPara="1" rIns="152400" wrap="square" tIns="152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00" u="none" cap="none" strike="noStrike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Droplets</a:t>
              </a:r>
              <a:endParaRPr/>
            </a:p>
          </p:txBody>
        </p:sp>
        <p:sp>
          <p:nvSpPr>
            <p:cNvPr id="201" name="Google Shape;201;p19"/>
            <p:cNvSpPr/>
            <p:nvPr/>
          </p:nvSpPr>
          <p:spPr>
            <a:xfrm>
              <a:off x="4843788" y="1166998"/>
              <a:ext cx="1721941" cy="1171742"/>
            </a:xfrm>
            <a:prstGeom prst="roundRect">
              <a:avLst>
                <a:gd fmla="val 1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9"/>
            <p:cNvSpPr txBox="1"/>
            <p:nvPr/>
          </p:nvSpPr>
          <p:spPr>
            <a:xfrm>
              <a:off x="4878107" y="1201317"/>
              <a:ext cx="1653303" cy="1103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800" lIns="58400" spcFirstLastPara="1" rIns="58400" wrap="square" tIns="4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Miscibility</a:t>
              </a:r>
              <a:endParaRPr/>
            </a:p>
          </p:txBody>
        </p:sp>
        <p:sp>
          <p:nvSpPr>
            <p:cNvPr id="203" name="Google Shape;203;p19"/>
            <p:cNvSpPr/>
            <p:nvPr/>
          </p:nvSpPr>
          <p:spPr>
            <a:xfrm>
              <a:off x="2514604" y="1161575"/>
              <a:ext cx="1721941" cy="1171742"/>
            </a:xfrm>
            <a:prstGeom prst="roundRect">
              <a:avLst>
                <a:gd fmla="val 10000" name="adj"/>
              </a:avLst>
            </a:prstGeom>
            <a:solidFill>
              <a:srgbClr val="4D1132"/>
            </a:solidFill>
            <a:ln cap="rnd" cmpd="sng" w="222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9"/>
            <p:cNvSpPr txBox="1"/>
            <p:nvPr/>
          </p:nvSpPr>
          <p:spPr>
            <a:xfrm>
              <a:off x="2548923" y="1195894"/>
              <a:ext cx="1653303" cy="11031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3800" lIns="58400" spcFirstLastPara="1" rIns="58400" wrap="square" tIns="438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Gill Sans"/>
                  <a:ea typeface="Gill Sans"/>
                  <a:cs typeface="Gill Sans"/>
                  <a:sym typeface="Gill Sans"/>
                </a:rPr>
                <a:t>Temperature</a:t>
              </a:r>
              <a:endParaRPr/>
            </a:p>
          </p:txBody>
        </p:sp>
      </p:grpSp>
      <p:sp>
        <p:nvSpPr>
          <p:cNvPr id="205" name="Google Shape;205;p19"/>
          <p:cNvSpPr/>
          <p:nvPr/>
        </p:nvSpPr>
        <p:spPr>
          <a:xfrm>
            <a:off x="6172200" y="4876800"/>
            <a:ext cx="1676400" cy="1079336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222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Density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/>
          <p:nvPr>
            <p:ph type="title"/>
          </p:nvPr>
        </p:nvSpPr>
        <p:spPr>
          <a:xfrm>
            <a:off x="581192" y="536739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LAYERING</a:t>
            </a:r>
            <a:endParaRPr/>
          </a:p>
        </p:txBody>
      </p:sp>
      <p:sp>
        <p:nvSpPr>
          <p:cNvPr id="211" name="Google Shape;211;p20"/>
          <p:cNvSpPr txBox="1"/>
          <p:nvPr>
            <p:ph idx="1" type="body"/>
          </p:nvPr>
        </p:nvSpPr>
        <p:spPr>
          <a:xfrm>
            <a:off x="762000" y="1832057"/>
            <a:ext cx="452298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024"/>
              <a:buNone/>
            </a:pPr>
            <a:r>
              <a:rPr lang="en-US"/>
              <a:t>Powder layering</a:t>
            </a:r>
            <a:endParaRPr/>
          </a:p>
        </p:txBody>
      </p:sp>
      <p:pic>
        <p:nvPicPr>
          <p:cNvPr id="212" name="Google Shape;212;p20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2819401"/>
            <a:ext cx="6643687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0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1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8712" y="2375105"/>
            <a:ext cx="6886576" cy="3763593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1"/>
          <p:cNvSpPr txBox="1"/>
          <p:nvPr>
            <p:ph idx="12" type="sldNum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