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3" r:id="rId23"/>
    <p:sldId id="295" r:id="rId24"/>
    <p:sldId id="294" r:id="rId25"/>
    <p:sldId id="278" r:id="rId26"/>
    <p:sldId id="279" r:id="rId27"/>
    <p:sldId id="280" r:id="rId28"/>
    <p:sldId id="281" r:id="rId29"/>
    <p:sldId id="283" r:id="rId30"/>
    <p:sldId id="296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916" y="704351"/>
            <a:ext cx="8791575" cy="2387600"/>
          </a:xfrm>
        </p:spPr>
        <p:txBody>
          <a:bodyPr/>
          <a:lstStyle/>
          <a:p>
            <a:pPr algn="ctr"/>
            <a:r>
              <a:rPr lang="en-US" dirty="0" smtClean="0"/>
              <a:t>Acute </a:t>
            </a:r>
            <a:r>
              <a:rPr lang="en-US" dirty="0"/>
              <a:t>Pharyngitis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40" y="3653655"/>
            <a:ext cx="5969725" cy="27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Other Than Group A Streptococcus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242753"/>
          </a:xfrm>
        </p:spPr>
        <p:txBody>
          <a:bodyPr>
            <a:normAutofit/>
          </a:bodyPr>
          <a:lstStyle/>
          <a:p>
            <a:r>
              <a:rPr lang="en-US" dirty="0"/>
              <a:t>Gonococcal pharyngeal infections are usually asymptomatic but </a:t>
            </a:r>
            <a:r>
              <a:rPr lang="en-US" dirty="0" smtClean="0"/>
              <a:t>can cause </a:t>
            </a:r>
            <a:r>
              <a:rPr lang="en-US" dirty="0"/>
              <a:t>acute pharyngitis with fever and cervical lymphadenitis. </a:t>
            </a:r>
            <a:r>
              <a:rPr lang="en-US" dirty="0" smtClean="0"/>
              <a:t>Young children </a:t>
            </a:r>
            <a:r>
              <a:rPr lang="en-US" dirty="0"/>
              <a:t>with proven gonococcal disease should be evaluated for </a:t>
            </a:r>
            <a:r>
              <a:rPr lang="en-US" dirty="0" smtClean="0"/>
              <a:t>sexual abuse</a:t>
            </a:r>
            <a:r>
              <a:rPr lang="en-US" dirty="0"/>
              <a:t>.</a:t>
            </a:r>
          </a:p>
          <a:p>
            <a:r>
              <a:rPr lang="en-US" dirty="0"/>
              <a:t>Diphtheria is extremely rare in most developed countries thanks </a:t>
            </a:r>
            <a:r>
              <a:rPr lang="en-US" dirty="0" smtClean="0"/>
              <a:t>to extensive </a:t>
            </a:r>
            <a:r>
              <a:rPr lang="en-US" dirty="0"/>
              <a:t>immunization with diphtheria toxoid. </a:t>
            </a:r>
            <a:r>
              <a:rPr lang="en-US" dirty="0" smtClean="0"/>
              <a:t>It </a:t>
            </a:r>
            <a:r>
              <a:rPr lang="en-US" dirty="0"/>
              <a:t>can </a:t>
            </a:r>
            <a:r>
              <a:rPr lang="en-US" dirty="0" smtClean="0"/>
              <a:t>be considered </a:t>
            </a:r>
            <a:r>
              <a:rPr lang="en-US" dirty="0"/>
              <a:t>in patients with recent travel to or from </a:t>
            </a:r>
            <a:r>
              <a:rPr lang="en-US" dirty="0" smtClean="0"/>
              <a:t>certain </a:t>
            </a:r>
            <a:r>
              <a:rPr lang="en-US" dirty="0"/>
              <a:t>areas and </a:t>
            </a:r>
            <a:r>
              <a:rPr lang="en-US" dirty="0" smtClean="0"/>
              <a:t>in unimmunized </a:t>
            </a:r>
            <a:r>
              <a:rPr lang="en-US" dirty="0"/>
              <a:t>patients. Key physical findings are bull neck (</a:t>
            </a:r>
            <a:r>
              <a:rPr lang="en-US" dirty="0" smtClean="0"/>
              <a:t>extreme neck </a:t>
            </a:r>
            <a:r>
              <a:rPr lang="en-US" dirty="0"/>
              <a:t>swelling) and a gray pharyngeal </a:t>
            </a:r>
            <a:r>
              <a:rPr lang="en-US" dirty="0" err="1"/>
              <a:t>pseudomembrane</a:t>
            </a:r>
            <a:r>
              <a:rPr lang="en-US" dirty="0"/>
              <a:t> that can </a:t>
            </a:r>
            <a:r>
              <a:rPr lang="en-US" dirty="0" smtClean="0"/>
              <a:t>cause respiratory </a:t>
            </a:r>
            <a:r>
              <a:rPr lang="en-US" dirty="0"/>
              <a:t>obstruction.</a:t>
            </a:r>
          </a:p>
        </p:txBody>
      </p:sp>
    </p:spTree>
    <p:extLst>
      <p:ext uri="{BB962C8B-B14F-4D97-AF65-F5344CB8AC3E}">
        <p14:creationId xmlns:p14="http://schemas.microsoft.com/office/powerpoint/2010/main" val="1097616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Other Than Group A Streptococcus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240213"/>
          </a:xfrm>
        </p:spPr>
        <p:txBody>
          <a:bodyPr>
            <a:normAutofit/>
          </a:bodyPr>
          <a:lstStyle/>
          <a:p>
            <a:r>
              <a:rPr lang="en-US" dirty="0"/>
              <a:t>Ingestion of water, milk, or undercooked meat contaminated </a:t>
            </a:r>
            <a:r>
              <a:rPr lang="en-US" dirty="0" smtClean="0"/>
              <a:t>by F</a:t>
            </a:r>
            <a:r>
              <a:rPr lang="en-US" dirty="0"/>
              <a:t>. </a:t>
            </a:r>
            <a:r>
              <a:rPr lang="en-US" dirty="0" err="1"/>
              <a:t>tularensis</a:t>
            </a:r>
            <a:r>
              <a:rPr lang="en-US" dirty="0"/>
              <a:t> can lead to oropharyngeal tularemia. Severe throat </a:t>
            </a:r>
            <a:r>
              <a:rPr lang="en-US" dirty="0" smtClean="0"/>
              <a:t>pain, tonsillitis</a:t>
            </a:r>
            <a:r>
              <a:rPr lang="en-US" dirty="0"/>
              <a:t>, cervical adenitis, oral ulcerations, and a </a:t>
            </a:r>
            <a:r>
              <a:rPr lang="en-US" dirty="0" err="1" smtClean="0"/>
              <a:t>pseudomembrane</a:t>
            </a:r>
            <a:r>
              <a:rPr lang="en-US" dirty="0" smtClean="0"/>
              <a:t> (as </a:t>
            </a:r>
            <a:r>
              <a:rPr lang="en-US" dirty="0"/>
              <a:t>in diphtheria) may be </a:t>
            </a:r>
            <a:r>
              <a:rPr lang="en-US" dirty="0" smtClean="0"/>
              <a:t>present.</a:t>
            </a:r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pneumoniae</a:t>
            </a:r>
            <a:r>
              <a:rPr lang="en-US" dirty="0"/>
              <a:t> and C. </a:t>
            </a:r>
            <a:r>
              <a:rPr lang="en-US" dirty="0" err="1" smtClean="0"/>
              <a:t>pneumoniae</a:t>
            </a:r>
            <a:r>
              <a:rPr lang="en-US" dirty="0" smtClean="0"/>
              <a:t> cause </a:t>
            </a:r>
            <a:r>
              <a:rPr lang="en-US" dirty="0"/>
              <a:t>pharyngitis, but other upper and lower respiratory infections </a:t>
            </a:r>
            <a:r>
              <a:rPr lang="en-US" dirty="0" smtClean="0"/>
              <a:t>are more </a:t>
            </a:r>
            <a:r>
              <a:rPr lang="en-US" dirty="0"/>
              <a:t>important and more readily recognized. Development of a </a:t>
            </a:r>
            <a:r>
              <a:rPr lang="en-US" dirty="0" smtClean="0"/>
              <a:t>severe or </a:t>
            </a:r>
            <a:r>
              <a:rPr lang="en-US" dirty="0"/>
              <a:t>persistent cough subsequent to pharyngitis may be the clue to </a:t>
            </a:r>
            <a:r>
              <a:rPr lang="en-US" dirty="0" smtClean="0"/>
              <a:t>infection with </a:t>
            </a:r>
            <a:r>
              <a:rPr lang="en-US" dirty="0"/>
              <a:t>one of these organisms.</a:t>
            </a:r>
          </a:p>
        </p:txBody>
      </p:sp>
    </p:spTree>
    <p:extLst>
      <p:ext uri="{BB962C8B-B14F-4D97-AF65-F5344CB8AC3E}">
        <p14:creationId xmlns:p14="http://schemas.microsoft.com/office/powerpoint/2010/main" val="309897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 </a:t>
            </a:r>
            <a:r>
              <a:rPr lang="en-US" dirty="0" smtClean="0"/>
              <a:t>Streptococcus (GAS)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6423"/>
            <a:ext cx="12192000" cy="4367213"/>
          </a:xfrm>
        </p:spPr>
        <p:txBody>
          <a:bodyPr>
            <a:normAutofit/>
          </a:bodyPr>
          <a:lstStyle/>
          <a:p>
            <a:r>
              <a:rPr lang="en-US" dirty="0" smtClean="0"/>
              <a:t>Streptococcal </a:t>
            </a:r>
            <a:r>
              <a:rPr lang="en-US" dirty="0"/>
              <a:t>pharyngitis is relatively uncommon before 2-3 </a:t>
            </a:r>
            <a:r>
              <a:rPr lang="en-US" dirty="0" err="1"/>
              <a:t>yr</a:t>
            </a:r>
            <a:r>
              <a:rPr lang="en-US" dirty="0"/>
              <a:t> of </a:t>
            </a:r>
            <a:r>
              <a:rPr lang="en-US" dirty="0" smtClean="0"/>
              <a:t>age, is </a:t>
            </a:r>
            <a:r>
              <a:rPr lang="en-US" dirty="0"/>
              <a:t>quite common among children 5-15 </a:t>
            </a:r>
            <a:r>
              <a:rPr lang="en-US" dirty="0" err="1"/>
              <a:t>yr</a:t>
            </a:r>
            <a:r>
              <a:rPr lang="en-US" dirty="0"/>
              <a:t> old, and declines in </a:t>
            </a:r>
            <a:r>
              <a:rPr lang="en-US" dirty="0" smtClean="0"/>
              <a:t>frequency in </a:t>
            </a:r>
            <a:r>
              <a:rPr lang="en-US" dirty="0"/>
              <a:t>late adolescence and </a:t>
            </a:r>
            <a:r>
              <a:rPr lang="en-US" dirty="0" smtClean="0"/>
              <a:t>adulthood.</a:t>
            </a:r>
          </a:p>
          <a:p>
            <a:r>
              <a:rPr lang="en-US" dirty="0" smtClean="0"/>
              <a:t>Illness </a:t>
            </a:r>
            <a:r>
              <a:rPr lang="en-US" dirty="0"/>
              <a:t>occurs </a:t>
            </a:r>
            <a:r>
              <a:rPr lang="en-US" dirty="0" smtClean="0"/>
              <a:t>throughout the </a:t>
            </a:r>
            <a:r>
              <a:rPr lang="en-US" dirty="0"/>
              <a:t>year but is most prevalent in winter and spring. It is readily </a:t>
            </a:r>
            <a:r>
              <a:rPr lang="en-US" dirty="0" smtClean="0"/>
              <a:t>spread among </a:t>
            </a:r>
            <a:r>
              <a:rPr lang="en-US" dirty="0"/>
              <a:t>siblings and schoolmates. GAS causes 15-30% of pharyngitis </a:t>
            </a:r>
            <a:r>
              <a:rPr lang="en-US" dirty="0" smtClean="0"/>
              <a:t>in school-age </a:t>
            </a:r>
            <a:r>
              <a:rPr lang="en-US" dirty="0"/>
              <a:t>children.</a:t>
            </a:r>
          </a:p>
          <a:p>
            <a:r>
              <a:rPr lang="en-US" dirty="0"/>
              <a:t>Colonization of the pharynx by GAS can result in either </a:t>
            </a:r>
            <a:r>
              <a:rPr lang="en-US" dirty="0" smtClean="0"/>
              <a:t>asymptomatic carriage </a:t>
            </a:r>
            <a:r>
              <a:rPr lang="en-US" dirty="0"/>
              <a:t>or acute infection. After an incubation period of 2-5 </a:t>
            </a:r>
            <a:r>
              <a:rPr lang="en-US" dirty="0" smtClean="0"/>
              <a:t>days, pharyngeal </a:t>
            </a:r>
            <a:r>
              <a:rPr lang="en-US" dirty="0"/>
              <a:t>infection with GAS classically presents as rapid onset </a:t>
            </a:r>
            <a:r>
              <a:rPr lang="en-US" dirty="0" smtClean="0"/>
              <a:t>of significant </a:t>
            </a:r>
            <a:r>
              <a:rPr lang="en-US" dirty="0"/>
              <a:t>sore throat and fever.</a:t>
            </a:r>
          </a:p>
        </p:txBody>
      </p:sp>
    </p:spTree>
    <p:extLst>
      <p:ext uri="{BB962C8B-B14F-4D97-AF65-F5344CB8AC3E}">
        <p14:creationId xmlns:p14="http://schemas.microsoft.com/office/powerpoint/2010/main" val="293941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 Streptococcus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430713"/>
          </a:xfrm>
        </p:spPr>
        <p:txBody>
          <a:bodyPr>
            <a:normAutofit/>
          </a:bodyPr>
          <a:lstStyle/>
          <a:p>
            <a:r>
              <a:rPr lang="en-US" dirty="0"/>
              <a:t>The pharynx is red, the tonsils </a:t>
            </a:r>
            <a:r>
              <a:rPr lang="en-US" dirty="0" smtClean="0"/>
              <a:t>are enlarged </a:t>
            </a:r>
            <a:r>
              <a:rPr lang="en-US" dirty="0"/>
              <a:t>and often covered with a </a:t>
            </a:r>
            <a:r>
              <a:rPr lang="en-US" u="sng" dirty="0"/>
              <a:t>white, grayish, or yellow </a:t>
            </a:r>
            <a:r>
              <a:rPr lang="en-US" u="sng" dirty="0" smtClean="0"/>
              <a:t>exudate </a:t>
            </a:r>
            <a:r>
              <a:rPr lang="en-US" dirty="0" smtClean="0"/>
              <a:t>that </a:t>
            </a:r>
            <a:r>
              <a:rPr lang="en-US" dirty="0"/>
              <a:t>may be blood-tinged. There may be </a:t>
            </a:r>
            <a:r>
              <a:rPr lang="en-US" dirty="0" err="1"/>
              <a:t>petechiae</a:t>
            </a:r>
            <a:r>
              <a:rPr lang="en-US" dirty="0"/>
              <a:t> or “</a:t>
            </a:r>
            <a:r>
              <a:rPr lang="en-US" dirty="0" smtClean="0"/>
              <a:t>doughnut” lesions </a:t>
            </a:r>
            <a:r>
              <a:rPr lang="en-US" dirty="0"/>
              <a:t>on the soft palate and posterior pharynx and the </a:t>
            </a:r>
            <a:r>
              <a:rPr lang="en-US" u="sng" dirty="0"/>
              <a:t>uvula may </a:t>
            </a:r>
            <a:r>
              <a:rPr lang="en-US" u="sng" dirty="0" smtClean="0"/>
              <a:t>be red </a:t>
            </a:r>
            <a:r>
              <a:rPr lang="en-US" u="sng" dirty="0"/>
              <a:t>and </a:t>
            </a:r>
            <a:r>
              <a:rPr lang="en-US" u="sng" dirty="0" smtClean="0"/>
              <a:t>swollen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surface of the tongue can resemble a </a:t>
            </a:r>
            <a:r>
              <a:rPr lang="en-US" dirty="0" smtClean="0"/>
              <a:t>strawberry when </a:t>
            </a:r>
            <a:r>
              <a:rPr lang="en-US" dirty="0"/>
              <a:t>the papillae are inflamed and prominent (“strawberry tongue</a:t>
            </a:r>
            <a:r>
              <a:rPr lang="en-US" dirty="0" smtClean="0"/>
              <a:t>”). Initially</a:t>
            </a:r>
            <a:r>
              <a:rPr lang="en-US" dirty="0"/>
              <a:t>, the tongue is often coated white, and with the swollen </a:t>
            </a:r>
            <a:r>
              <a:rPr lang="en-US" dirty="0" smtClean="0"/>
              <a:t>papillae it </a:t>
            </a:r>
            <a:r>
              <a:rPr lang="en-US" dirty="0"/>
              <a:t>is called a “white strawberry tongue.” When the white coating is </a:t>
            </a:r>
            <a:r>
              <a:rPr lang="en-US" dirty="0" smtClean="0"/>
              <a:t>gone after </a:t>
            </a:r>
            <a:r>
              <a:rPr lang="en-US" dirty="0"/>
              <a:t>a few days, the tongue is often quite red, and is called a “</a:t>
            </a:r>
            <a:r>
              <a:rPr lang="en-US" dirty="0" smtClean="0"/>
              <a:t>red strawberry </a:t>
            </a:r>
            <a:r>
              <a:rPr lang="en-US" dirty="0"/>
              <a:t>tongue</a:t>
            </a:r>
            <a:r>
              <a:rPr lang="en-US" dirty="0" smtClean="0"/>
              <a:t>.”</a:t>
            </a:r>
          </a:p>
          <a:p>
            <a:r>
              <a:rPr lang="en-US" dirty="0"/>
              <a:t>Enlarged and tender anterior cervical lymph nodes</a:t>
            </a:r>
            <a:r>
              <a:rPr lang="ar-SA" dirty="0"/>
              <a:t> </a:t>
            </a:r>
            <a:r>
              <a:rPr lang="en-US" dirty="0"/>
              <a:t>are frequently present. 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 Streptococcus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3926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Headache</a:t>
            </a:r>
            <a:r>
              <a:rPr lang="en-US" dirty="0"/>
              <a:t>, abdominal pain, and vomiting </a:t>
            </a:r>
            <a:r>
              <a:rPr lang="en-US" dirty="0" smtClean="0"/>
              <a:t>are</a:t>
            </a:r>
            <a:r>
              <a:rPr lang="ar-SA" dirty="0" smtClean="0"/>
              <a:t> </a:t>
            </a:r>
            <a:r>
              <a:rPr lang="en-US" dirty="0" smtClean="0"/>
              <a:t>frequently associated </a:t>
            </a:r>
            <a:r>
              <a:rPr lang="en-US" dirty="0"/>
              <a:t>with the infection, but in the absence of </a:t>
            </a:r>
            <a:r>
              <a:rPr lang="en-US" dirty="0" smtClean="0"/>
              <a:t>clinical</a:t>
            </a:r>
            <a:r>
              <a:rPr lang="ar-SA" dirty="0" smtClean="0"/>
              <a:t> </a:t>
            </a:r>
            <a:r>
              <a:rPr lang="en-US" dirty="0" smtClean="0"/>
              <a:t>pharyngitis</a:t>
            </a:r>
            <a:r>
              <a:rPr lang="en-US" dirty="0"/>
              <a:t>, gastrointestinal signs and symptoms should not be </a:t>
            </a:r>
            <a:r>
              <a:rPr lang="en-US" dirty="0" smtClean="0"/>
              <a:t>attributed</a:t>
            </a:r>
            <a:r>
              <a:rPr lang="ar-SA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GAS. Ear </a:t>
            </a:r>
            <a:r>
              <a:rPr lang="en-US" dirty="0"/>
              <a:t>pain is a frequent complaint but the tympanic </a:t>
            </a:r>
            <a:r>
              <a:rPr lang="en-US" dirty="0" smtClean="0"/>
              <a:t>membranes</a:t>
            </a:r>
            <a:r>
              <a:rPr lang="ar-SA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usually </a:t>
            </a:r>
            <a:r>
              <a:rPr lang="en-US" dirty="0" smtClean="0"/>
              <a:t>normal.</a:t>
            </a:r>
          </a:p>
          <a:p>
            <a:r>
              <a:rPr lang="en-US" dirty="0" smtClean="0"/>
              <a:t>Diarrhea</a:t>
            </a:r>
            <a:r>
              <a:rPr lang="en-US" dirty="0"/>
              <a:t>, cough, </a:t>
            </a:r>
            <a:r>
              <a:rPr lang="en-US" dirty="0" err="1"/>
              <a:t>coryza</a:t>
            </a:r>
            <a:r>
              <a:rPr lang="en-US" dirty="0"/>
              <a:t>, ulcerations, </a:t>
            </a:r>
            <a:r>
              <a:rPr lang="en-US" dirty="0" smtClean="0"/>
              <a:t>croup/laryngitis/hoarseness</a:t>
            </a:r>
            <a:r>
              <a:rPr lang="en-US" dirty="0"/>
              <a:t>, and conjunctivitis are </a:t>
            </a:r>
            <a:r>
              <a:rPr lang="en-US" b="1" dirty="0"/>
              <a:t>not associated with </a:t>
            </a:r>
            <a:r>
              <a:rPr lang="en-US" b="1" dirty="0" smtClean="0"/>
              <a:t>GAS</a:t>
            </a:r>
            <a:r>
              <a:rPr lang="ar-SA" b="1" dirty="0" smtClean="0"/>
              <a:t> </a:t>
            </a:r>
            <a:r>
              <a:rPr lang="en-US" b="1" dirty="0" smtClean="0"/>
              <a:t>pharyngitis</a:t>
            </a:r>
            <a:r>
              <a:rPr lang="en-US" dirty="0" smtClean="0"/>
              <a:t> </a:t>
            </a:r>
            <a:r>
              <a:rPr lang="en-US" dirty="0"/>
              <a:t>and increase the likelihood of a viral etiology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en-US" dirty="0"/>
              <a:t>Patients infected with GAS that produce streptococcal </a:t>
            </a:r>
            <a:r>
              <a:rPr lang="en-US" dirty="0" smtClean="0"/>
              <a:t>pyrogenic</a:t>
            </a:r>
            <a:r>
              <a:rPr lang="ar-SA" dirty="0" smtClean="0"/>
              <a:t> </a:t>
            </a:r>
            <a:r>
              <a:rPr lang="en-US" dirty="0" smtClean="0"/>
              <a:t>exotoxin </a:t>
            </a:r>
            <a:r>
              <a:rPr lang="en-US" dirty="0"/>
              <a:t>A, B, or C may demonstrate the fine red, </a:t>
            </a:r>
            <a:r>
              <a:rPr lang="en-US" dirty="0" err="1"/>
              <a:t>papular</a:t>
            </a:r>
            <a:r>
              <a:rPr lang="en-US" dirty="0"/>
              <a:t> (“sandpaper</a:t>
            </a:r>
            <a:r>
              <a:rPr lang="en-US" dirty="0" smtClean="0"/>
              <a:t>”)</a:t>
            </a:r>
            <a:r>
              <a:rPr lang="ar-SA" dirty="0" smtClean="0"/>
              <a:t> </a:t>
            </a:r>
            <a:r>
              <a:rPr lang="en-US" dirty="0" smtClean="0"/>
              <a:t>rash </a:t>
            </a:r>
            <a:r>
              <a:rPr lang="en-US" dirty="0"/>
              <a:t>of scarlet fever. It begins on the face and then </a:t>
            </a:r>
            <a:r>
              <a:rPr lang="en-US" dirty="0" smtClean="0"/>
              <a:t>becomes</a:t>
            </a:r>
            <a:r>
              <a:rPr lang="ar-SA" dirty="0" smtClean="0"/>
              <a:t> </a:t>
            </a:r>
            <a:r>
              <a:rPr lang="en-US" dirty="0" smtClean="0"/>
              <a:t>generalized</a:t>
            </a:r>
            <a:r>
              <a:rPr lang="en-US" dirty="0"/>
              <a:t>. The cheeks are red and the area around the mouth is </a:t>
            </a:r>
            <a:r>
              <a:rPr lang="en-US" dirty="0" smtClean="0"/>
              <a:t>more</a:t>
            </a:r>
            <a:r>
              <a:rPr lang="ar-SA" dirty="0" smtClean="0"/>
              <a:t> </a:t>
            </a:r>
            <a:r>
              <a:rPr lang="en-US" dirty="0" smtClean="0"/>
              <a:t>pale</a:t>
            </a:r>
            <a:r>
              <a:rPr lang="en-US" dirty="0"/>
              <a:t>, giving the appearance of </a:t>
            </a:r>
            <a:r>
              <a:rPr lang="en-US" dirty="0" err="1"/>
              <a:t>circumoral</a:t>
            </a:r>
            <a:r>
              <a:rPr lang="en-US" dirty="0"/>
              <a:t> pallor. The rash blanches </a:t>
            </a:r>
            <a:r>
              <a:rPr lang="en-US" dirty="0" smtClean="0"/>
              <a:t>with</a:t>
            </a:r>
            <a:r>
              <a:rPr lang="ar-SA" dirty="0" smtClean="0"/>
              <a:t> </a:t>
            </a:r>
            <a:r>
              <a:rPr lang="en-US" dirty="0" smtClean="0"/>
              <a:t>pressure </a:t>
            </a:r>
            <a:r>
              <a:rPr lang="en-US" dirty="0"/>
              <a:t>and it may be more intense in skin </a:t>
            </a:r>
            <a:r>
              <a:rPr lang="en-US" dirty="0" smtClean="0"/>
              <a:t>creases.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22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A Streptococcus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4942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Capillary fragility can cause </a:t>
            </a:r>
            <a:r>
              <a:rPr lang="en-US" dirty="0" err="1"/>
              <a:t>petechiae</a:t>
            </a:r>
            <a:r>
              <a:rPr lang="en-US" dirty="0"/>
              <a:t> distal to a tourniquet or </a:t>
            </a:r>
            <a:r>
              <a:rPr lang="en-US" dirty="0" smtClean="0"/>
              <a:t>constriction</a:t>
            </a:r>
            <a:r>
              <a:rPr lang="ar-SA" dirty="0" smtClean="0"/>
              <a:t> </a:t>
            </a:r>
            <a:r>
              <a:rPr lang="en-US" dirty="0" smtClean="0"/>
              <a:t>from </a:t>
            </a:r>
            <a:r>
              <a:rPr lang="en-US" dirty="0" smtClean="0"/>
              <a:t>clothing. Erythema </a:t>
            </a:r>
            <a:r>
              <a:rPr lang="en-US" dirty="0"/>
              <a:t>fades in a few days and when the rash resolves </a:t>
            </a:r>
            <a:r>
              <a:rPr lang="en-US" dirty="0" smtClean="0"/>
              <a:t>it</a:t>
            </a:r>
            <a:r>
              <a:rPr lang="ar-SA" dirty="0" smtClean="0"/>
              <a:t> </a:t>
            </a:r>
            <a:r>
              <a:rPr lang="en-US" dirty="0" smtClean="0"/>
              <a:t>typically </a:t>
            </a:r>
            <a:r>
              <a:rPr lang="en-US" dirty="0"/>
              <a:t>peels like a mild sunburn. Sometimes there is sheet-like </a:t>
            </a:r>
            <a:r>
              <a:rPr lang="en-US" dirty="0" smtClean="0"/>
              <a:t>desquamation</a:t>
            </a:r>
            <a:r>
              <a:rPr lang="ar-SA" dirty="0" smtClean="0"/>
              <a:t> </a:t>
            </a:r>
            <a:r>
              <a:rPr lang="en-US" dirty="0" smtClean="0"/>
              <a:t>around </a:t>
            </a:r>
            <a:r>
              <a:rPr lang="en-US" dirty="0"/>
              <a:t>the free margins of the finger nails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Streptococcal</a:t>
            </a:r>
            <a:r>
              <a:rPr lang="ar-SA" dirty="0" smtClean="0"/>
              <a:t> </a:t>
            </a:r>
            <a:r>
              <a:rPr lang="en-US" dirty="0" smtClean="0"/>
              <a:t>pyrogenic </a:t>
            </a:r>
            <a:r>
              <a:rPr lang="en-US" dirty="0"/>
              <a:t>exotoxin A, encoded by the gene </a:t>
            </a:r>
            <a:r>
              <a:rPr lang="en-US" dirty="0" err="1"/>
              <a:t>spe</a:t>
            </a:r>
            <a:r>
              <a:rPr lang="en-US" dirty="0"/>
              <a:t> A, is the exotoxin </a:t>
            </a:r>
            <a:r>
              <a:rPr lang="en-US" dirty="0" smtClean="0"/>
              <a:t>most</a:t>
            </a:r>
            <a:r>
              <a:rPr lang="ar-SA" dirty="0" smtClean="0"/>
              <a:t> </a:t>
            </a:r>
            <a:r>
              <a:rPr lang="en-US" dirty="0" smtClean="0"/>
              <a:t>commonly </a:t>
            </a:r>
            <a:r>
              <a:rPr lang="en-US" dirty="0"/>
              <a:t>associated with scarlet fever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en-US" dirty="0"/>
              <a:t>The M protein is an important GAS virulence factor that </a:t>
            </a:r>
            <a:r>
              <a:rPr lang="en-US" dirty="0" smtClean="0"/>
              <a:t>facilitates</a:t>
            </a:r>
            <a:r>
              <a:rPr lang="ar-SA" dirty="0" smtClean="0"/>
              <a:t> </a:t>
            </a:r>
            <a:r>
              <a:rPr lang="en-US" dirty="0" smtClean="0"/>
              <a:t>resistance </a:t>
            </a:r>
            <a:r>
              <a:rPr lang="en-US" dirty="0"/>
              <a:t>to phagocytosis. The M protein is encoded by the </a:t>
            </a:r>
            <a:r>
              <a:rPr lang="en-US" dirty="0" err="1"/>
              <a:t>emm</a:t>
            </a:r>
            <a:r>
              <a:rPr lang="en-US" dirty="0"/>
              <a:t> </a:t>
            </a:r>
            <a:r>
              <a:rPr lang="en-US" dirty="0" smtClean="0"/>
              <a:t>gene</a:t>
            </a:r>
            <a:r>
              <a:rPr lang="ar-SA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determines the M type (or </a:t>
            </a:r>
            <a:r>
              <a:rPr lang="en-US" dirty="0" err="1"/>
              <a:t>emm</a:t>
            </a:r>
            <a:r>
              <a:rPr lang="en-US" dirty="0"/>
              <a:t> type). Molecular methods </a:t>
            </a:r>
            <a:r>
              <a:rPr lang="en-US" dirty="0" smtClean="0"/>
              <a:t>have</a:t>
            </a:r>
            <a:r>
              <a:rPr lang="ar-SA" dirty="0" smtClean="0"/>
              <a:t> </a:t>
            </a:r>
            <a:r>
              <a:rPr lang="en-US" dirty="0" smtClean="0"/>
              <a:t>identified </a:t>
            </a:r>
            <a:r>
              <a:rPr lang="en-US" dirty="0"/>
              <a:t>more than 200 </a:t>
            </a:r>
            <a:r>
              <a:rPr lang="en-US" dirty="0" err="1"/>
              <a:t>emm</a:t>
            </a:r>
            <a:r>
              <a:rPr lang="en-US" dirty="0"/>
              <a:t> genes (</a:t>
            </a:r>
            <a:r>
              <a:rPr lang="en-US" dirty="0" err="1"/>
              <a:t>emm</a:t>
            </a:r>
            <a:r>
              <a:rPr lang="en-US" dirty="0"/>
              <a:t> types). The M protein </a:t>
            </a:r>
            <a:r>
              <a:rPr lang="en-US" dirty="0" smtClean="0"/>
              <a:t>is</a:t>
            </a:r>
            <a:r>
              <a:rPr lang="ar-SA" dirty="0" smtClean="0"/>
              <a:t> </a:t>
            </a:r>
            <a:r>
              <a:rPr lang="en-US" dirty="0" smtClean="0"/>
              <a:t>immunogenic</a:t>
            </a:r>
            <a:r>
              <a:rPr lang="en-US" dirty="0"/>
              <a:t>; an individual can experience multiple episodes of </a:t>
            </a:r>
            <a:r>
              <a:rPr lang="en-US" dirty="0" smtClean="0"/>
              <a:t>GAS</a:t>
            </a:r>
            <a:r>
              <a:rPr lang="ar-SA" dirty="0" smtClean="0"/>
              <a:t> </a:t>
            </a:r>
            <a:r>
              <a:rPr lang="en-US" dirty="0" smtClean="0"/>
              <a:t>pharyngitis </a:t>
            </a:r>
            <a:r>
              <a:rPr lang="en-US" dirty="0"/>
              <a:t>in a lifetime because natural immunity is M type-specific.</a:t>
            </a:r>
          </a:p>
          <a:p>
            <a:r>
              <a:rPr lang="en-US" dirty="0"/>
              <a:t>Numerous GAS M types can circulate in a community </a:t>
            </a:r>
            <a:r>
              <a:rPr lang="en-US" dirty="0" smtClean="0"/>
              <a:t>simultaneously</a:t>
            </a:r>
            <a:r>
              <a:rPr lang="ar-SA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they enter and leave communities unpredictably and for </a:t>
            </a:r>
            <a:r>
              <a:rPr lang="en-US" dirty="0" smtClean="0"/>
              <a:t>unknown</a:t>
            </a:r>
            <a:r>
              <a:rPr lang="ar-SA" dirty="0" smtClean="0"/>
              <a:t> </a:t>
            </a:r>
            <a:r>
              <a:rPr lang="en-US" dirty="0" smtClean="0"/>
              <a:t>reasons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80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71554"/>
            <a:ext cx="12192000" cy="429500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clinical presentations of streptococcal and viral pharyngitis </a:t>
            </a:r>
            <a:r>
              <a:rPr lang="en-US" dirty="0" smtClean="0"/>
              <a:t>often overlap</a:t>
            </a:r>
            <a:r>
              <a:rPr lang="en-US" dirty="0"/>
              <a:t>. In particular, the pharyngitis of mononucleosis can be </a:t>
            </a:r>
            <a:r>
              <a:rPr lang="en-US" dirty="0" smtClean="0"/>
              <a:t>difficult to </a:t>
            </a:r>
            <a:r>
              <a:rPr lang="en-US" dirty="0"/>
              <a:t>distinguish from GAS pharyngitis. Physicians relying solely on </a:t>
            </a:r>
            <a:r>
              <a:rPr lang="en-US" dirty="0" smtClean="0"/>
              <a:t>clinical judgment </a:t>
            </a:r>
            <a:r>
              <a:rPr lang="en-US" dirty="0"/>
              <a:t>often overestimate the likelihood of a streptococcal etiology.</a:t>
            </a:r>
          </a:p>
          <a:p>
            <a:r>
              <a:rPr lang="en-US" dirty="0"/>
              <a:t>Various clinical scoring systems have been described to assist </a:t>
            </a:r>
            <a:r>
              <a:rPr lang="en-US" dirty="0" smtClean="0"/>
              <a:t>in identifying </a:t>
            </a:r>
            <a:r>
              <a:rPr lang="en-US" dirty="0"/>
              <a:t>patients who are likely to have GAS </a:t>
            </a:r>
            <a:r>
              <a:rPr lang="en-US" dirty="0" smtClean="0"/>
              <a:t>pharyngitis.</a:t>
            </a:r>
          </a:p>
        </p:txBody>
      </p:sp>
    </p:spTree>
    <p:extLst>
      <p:ext uri="{BB962C8B-B14F-4D97-AF65-F5344CB8AC3E}">
        <p14:creationId xmlns:p14="http://schemas.microsoft.com/office/powerpoint/2010/main" val="290206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9400"/>
            <a:ext cx="12192000" cy="513878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Criteria developed for adults and modified for children by </a:t>
            </a:r>
            <a:r>
              <a:rPr lang="en-US" dirty="0" err="1"/>
              <a:t>McIsaac</a:t>
            </a:r>
            <a:r>
              <a:rPr lang="en-US" dirty="0"/>
              <a:t> give 1 point for each of the following criteria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history of temperature &gt;</a:t>
            </a:r>
            <a:r>
              <a:rPr lang="en-US" dirty="0" smtClean="0"/>
              <a:t>38°C</a:t>
            </a:r>
          </a:p>
          <a:p>
            <a:pPr marL="0" indent="0">
              <a:buNone/>
            </a:pPr>
            <a:r>
              <a:rPr lang="en-US" dirty="0" smtClean="0"/>
              <a:t>2- absence </a:t>
            </a:r>
            <a:r>
              <a:rPr lang="en-US" dirty="0"/>
              <a:t>of </a:t>
            </a:r>
            <a:r>
              <a:rPr lang="en-US" dirty="0" smtClean="0"/>
              <a:t>cough</a:t>
            </a:r>
          </a:p>
          <a:p>
            <a:pPr marL="0" indent="0">
              <a:buNone/>
            </a:pPr>
            <a:r>
              <a:rPr lang="en-US" dirty="0" smtClean="0"/>
              <a:t>3- tender </a:t>
            </a:r>
            <a:r>
              <a:rPr lang="en-US" dirty="0"/>
              <a:t>anterior cervical </a:t>
            </a:r>
            <a:r>
              <a:rPr lang="en-US" dirty="0" smtClean="0"/>
              <a:t>adenopathy</a:t>
            </a:r>
          </a:p>
          <a:p>
            <a:pPr marL="0" indent="0">
              <a:buNone/>
            </a:pPr>
            <a:r>
              <a:rPr lang="en-US" dirty="0" smtClean="0"/>
              <a:t>4- tonsillar </a:t>
            </a:r>
            <a:r>
              <a:rPr lang="en-US" dirty="0"/>
              <a:t>swelling or </a:t>
            </a:r>
            <a:r>
              <a:rPr lang="en-US" dirty="0" smtClean="0"/>
              <a:t>exudates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5- age </a:t>
            </a:r>
            <a:r>
              <a:rPr lang="en-US" dirty="0"/>
              <a:t>3-14 yr.</a:t>
            </a:r>
          </a:p>
          <a:p>
            <a:r>
              <a:rPr lang="en-US" dirty="0" smtClean="0"/>
              <a:t>It </a:t>
            </a:r>
            <a:r>
              <a:rPr lang="en-US" dirty="0"/>
              <a:t>subtracts a point for </a:t>
            </a:r>
            <a:r>
              <a:rPr lang="en-US" dirty="0" smtClean="0"/>
              <a:t>age ≥</a:t>
            </a:r>
            <a:r>
              <a:rPr lang="en-US" dirty="0"/>
              <a:t>45 </a:t>
            </a:r>
            <a:r>
              <a:rPr lang="en-US" dirty="0" smtClean="0"/>
              <a:t>yr.</a:t>
            </a:r>
          </a:p>
          <a:p>
            <a:r>
              <a:rPr lang="en-US" dirty="0" smtClean="0"/>
              <a:t>At </a:t>
            </a:r>
            <a:r>
              <a:rPr lang="en-US" dirty="0"/>
              <a:t>best, a </a:t>
            </a:r>
            <a:r>
              <a:rPr lang="en-US" dirty="0" err="1"/>
              <a:t>McIsaac</a:t>
            </a:r>
            <a:r>
              <a:rPr lang="en-US" dirty="0"/>
              <a:t> score ≥4 is associated with a positive </a:t>
            </a:r>
            <a:r>
              <a:rPr lang="en-US" dirty="0" smtClean="0"/>
              <a:t>laboratory test </a:t>
            </a:r>
            <a:r>
              <a:rPr lang="en-US" dirty="0"/>
              <a:t>for GAS in less than 70% of children with </a:t>
            </a:r>
            <a:r>
              <a:rPr lang="en-US" dirty="0" smtClean="0"/>
              <a:t>pharyngitis, </a:t>
            </a:r>
            <a:r>
              <a:rPr lang="en-US" dirty="0"/>
              <a:t>so it, too, overestimates the likelihood of </a:t>
            </a:r>
            <a:r>
              <a:rPr lang="en-US" dirty="0" smtClean="0"/>
              <a:t>GAS. Consequently, laboratory </a:t>
            </a:r>
            <a:r>
              <a:rPr lang="en-US" dirty="0"/>
              <a:t>testing is essential for accurate </a:t>
            </a:r>
            <a:r>
              <a:rPr lang="en-US" dirty="0" smtClean="0"/>
              <a:t>diagnosis.</a:t>
            </a:r>
          </a:p>
          <a:p>
            <a:r>
              <a:rPr lang="en-US" dirty="0" smtClean="0"/>
              <a:t>Clinical findings and/or </a:t>
            </a:r>
            <a:r>
              <a:rPr lang="en-US" dirty="0"/>
              <a:t>scoring systems can best be used to assist the clinician in </a:t>
            </a:r>
            <a:r>
              <a:rPr lang="en-US" dirty="0" smtClean="0"/>
              <a:t>identifying patients </a:t>
            </a:r>
            <a:r>
              <a:rPr lang="en-US" dirty="0"/>
              <a:t>in need of testing. Streptococcal antibody tests are </a:t>
            </a:r>
            <a:r>
              <a:rPr lang="en-US" dirty="0" smtClean="0"/>
              <a:t>not useful </a:t>
            </a:r>
            <a:r>
              <a:rPr lang="en-US" dirty="0"/>
              <a:t>in assessing patients with acute pharyngitis.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1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7088"/>
            <a:ext cx="12192000" cy="445175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Throat culture and rapid antigen-detection tests (RADTs) </a:t>
            </a:r>
            <a:r>
              <a:rPr lang="en-US" dirty="0"/>
              <a:t>are </a:t>
            </a:r>
            <a:r>
              <a:rPr lang="en-US" dirty="0" smtClean="0"/>
              <a:t>the diagnostic </a:t>
            </a:r>
            <a:r>
              <a:rPr lang="en-US" dirty="0"/>
              <a:t>tests for GAS available in routine clinical care. </a:t>
            </a:r>
            <a:r>
              <a:rPr lang="en-US" dirty="0" smtClean="0"/>
              <a:t>Throat culture </a:t>
            </a:r>
            <a:r>
              <a:rPr lang="en-US" dirty="0"/>
              <a:t>remains the “gold standard” for diagnosing streptococcal pharyngitis.</a:t>
            </a:r>
          </a:p>
          <a:p>
            <a:r>
              <a:rPr lang="en-US" dirty="0"/>
              <a:t>There are both false-negative cultures as a consequence </a:t>
            </a:r>
            <a:r>
              <a:rPr lang="en-US" dirty="0" smtClean="0"/>
              <a:t>of sampling </a:t>
            </a:r>
            <a:r>
              <a:rPr lang="en-US" dirty="0"/>
              <a:t>errors or prior antibiotic treatment and false-positive </a:t>
            </a:r>
            <a:r>
              <a:rPr lang="en-US" dirty="0" smtClean="0"/>
              <a:t>cultures as </a:t>
            </a:r>
            <a:r>
              <a:rPr lang="en-US" dirty="0"/>
              <a:t>a consequence of misidentification of other bacteria as GAS.</a:t>
            </a:r>
          </a:p>
          <a:p>
            <a:r>
              <a:rPr lang="en-US" dirty="0"/>
              <a:t>Some laboratories prefer </a:t>
            </a:r>
            <a:r>
              <a:rPr lang="en-US" u="sng" dirty="0"/>
              <a:t>nucleic acid testing </a:t>
            </a:r>
            <a:r>
              <a:rPr lang="en-US" dirty="0"/>
              <a:t>that is specific for </a:t>
            </a:r>
            <a:r>
              <a:rPr lang="en-US" dirty="0" smtClean="0"/>
              <a:t>GAS and </a:t>
            </a:r>
            <a:r>
              <a:rPr lang="en-US" dirty="0"/>
              <a:t>no longer use culture to confirm the </a:t>
            </a:r>
            <a:r>
              <a:rPr lang="en-US" dirty="0" smtClean="0"/>
              <a:t>diagnosis.</a:t>
            </a:r>
          </a:p>
          <a:p>
            <a:r>
              <a:rPr lang="en-US" dirty="0" smtClean="0"/>
              <a:t>A </a:t>
            </a:r>
            <a:r>
              <a:rPr lang="en-US" dirty="0"/>
              <a:t>child who </a:t>
            </a:r>
            <a:r>
              <a:rPr lang="en-US" dirty="0" smtClean="0"/>
              <a:t>is chronically </a:t>
            </a:r>
            <a:r>
              <a:rPr lang="en-US" dirty="0"/>
              <a:t>colonized with GAS (streptococcal carrier) can have a </a:t>
            </a:r>
            <a:r>
              <a:rPr lang="en-US" dirty="0" smtClean="0"/>
              <a:t>positive culture </a:t>
            </a:r>
            <a:r>
              <a:rPr lang="en-US" dirty="0"/>
              <a:t>if it is obtained when the child is evaluated for </a:t>
            </a:r>
            <a:r>
              <a:rPr lang="en-US" dirty="0" smtClean="0"/>
              <a:t>pharyngitis that </a:t>
            </a:r>
            <a:r>
              <a:rPr lang="en-US" dirty="0"/>
              <a:t>is actually caused by a viral infection.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9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5170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Streptococcal RADTs detect the group A carbohydrate of GAS. </a:t>
            </a:r>
            <a:r>
              <a:rPr lang="en-US" dirty="0" smtClean="0"/>
              <a:t>They are </a:t>
            </a:r>
            <a:r>
              <a:rPr lang="en-US" dirty="0"/>
              <a:t>used by the vast majority of office-based </a:t>
            </a:r>
            <a:r>
              <a:rPr lang="en-US" dirty="0" smtClean="0"/>
              <a:t>pediatricians.</a:t>
            </a:r>
          </a:p>
          <a:p>
            <a:r>
              <a:rPr lang="en-US" dirty="0" smtClean="0"/>
              <a:t>All RADTs have </a:t>
            </a:r>
            <a:r>
              <a:rPr lang="en-US" dirty="0"/>
              <a:t>very high specificity, generally ≥95%, so when a RADT is </a:t>
            </a:r>
            <a:r>
              <a:rPr lang="en-US" dirty="0" smtClean="0"/>
              <a:t>positive it </a:t>
            </a:r>
            <a:r>
              <a:rPr lang="en-US" dirty="0"/>
              <a:t>is assumed to be accurate and throat culture is </a:t>
            </a:r>
            <a:r>
              <a:rPr lang="en-US" dirty="0" smtClean="0"/>
              <a:t>unnecessary.</a:t>
            </a:r>
          </a:p>
          <a:p>
            <a:r>
              <a:rPr lang="en-US" dirty="0" smtClean="0"/>
              <a:t>Because RADTs </a:t>
            </a:r>
            <a:r>
              <a:rPr lang="en-US" dirty="0"/>
              <a:t>are generally less sensitive than culture, confirming a </a:t>
            </a:r>
            <a:r>
              <a:rPr lang="en-US" dirty="0" smtClean="0"/>
              <a:t>negative rapid </a:t>
            </a:r>
            <a:r>
              <a:rPr lang="en-US" dirty="0"/>
              <a:t>test with a throat culture is </a:t>
            </a:r>
            <a:r>
              <a:rPr lang="en-US" dirty="0" smtClean="0"/>
              <a:t>recommended.</a:t>
            </a:r>
          </a:p>
          <a:p>
            <a:r>
              <a:rPr lang="en-US" dirty="0" smtClean="0"/>
              <a:t>RADTs </a:t>
            </a:r>
            <a:r>
              <a:rPr lang="en-US" dirty="0"/>
              <a:t>and </a:t>
            </a:r>
            <a:r>
              <a:rPr lang="en-US" dirty="0" smtClean="0"/>
              <a:t>throat culture </a:t>
            </a:r>
            <a:r>
              <a:rPr lang="en-US" dirty="0"/>
              <a:t>exhibit spectrum bias: They are more sensitive when the </a:t>
            </a:r>
            <a:r>
              <a:rPr lang="en-US" dirty="0" smtClean="0"/>
              <a:t>pretest probability </a:t>
            </a:r>
            <a:r>
              <a:rPr lang="en-US" dirty="0"/>
              <a:t>of GAS is high (signs and symptoms are typical of </a:t>
            </a:r>
            <a:r>
              <a:rPr lang="en-US" dirty="0" smtClean="0"/>
              <a:t>GAS infection</a:t>
            </a:r>
            <a:r>
              <a:rPr lang="en-US" dirty="0"/>
              <a:t>) and less sensitive when the pretest probability is </a:t>
            </a:r>
            <a:r>
              <a:rPr lang="en-US" dirty="0" smtClean="0"/>
              <a:t>low.</a:t>
            </a:r>
          </a:p>
          <a:p>
            <a:r>
              <a:rPr lang="en-US" dirty="0" smtClean="0"/>
              <a:t>Avoidance of </a:t>
            </a:r>
            <a:r>
              <a:rPr lang="en-US" dirty="0"/>
              <a:t>testing when patients have signs and symptoms more </a:t>
            </a:r>
            <a:r>
              <a:rPr lang="en-US" dirty="0" smtClean="0"/>
              <a:t>suggestive of </a:t>
            </a:r>
            <a:r>
              <a:rPr lang="en-US" dirty="0"/>
              <a:t>a viral infection is recommended.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1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0" y="2249487"/>
            <a:ext cx="12083143" cy="3541714"/>
          </a:xfrm>
        </p:spPr>
        <p:txBody>
          <a:bodyPr/>
          <a:lstStyle/>
          <a:p>
            <a:r>
              <a:rPr lang="en-US" dirty="0"/>
              <a:t>Pharyngitis refers to inflammation of the pharynx, including </a:t>
            </a:r>
            <a:r>
              <a:rPr lang="en-US" dirty="0" smtClean="0"/>
              <a:t>erythema, edema</a:t>
            </a:r>
            <a:r>
              <a:rPr lang="en-US" dirty="0"/>
              <a:t>, exudates, or an </a:t>
            </a:r>
            <a:r>
              <a:rPr lang="en-US" dirty="0" err="1"/>
              <a:t>enanthem</a:t>
            </a:r>
            <a:r>
              <a:rPr lang="en-US" dirty="0"/>
              <a:t> (ulcers, vesicles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Pharyngeal inflammation </a:t>
            </a:r>
            <a:r>
              <a:rPr lang="en-US" dirty="0"/>
              <a:t>can be related to environmental exposures, such </a:t>
            </a:r>
            <a:r>
              <a:rPr lang="en-US" dirty="0" smtClean="0"/>
              <a:t>as tobacco </a:t>
            </a:r>
            <a:r>
              <a:rPr lang="en-US" dirty="0"/>
              <a:t>smoke, air pollutants, and allergens; from contact with </a:t>
            </a:r>
            <a:r>
              <a:rPr lang="en-US" dirty="0" smtClean="0"/>
              <a:t>caustic substances</a:t>
            </a:r>
            <a:r>
              <a:rPr lang="en-US" dirty="0"/>
              <a:t>, hot food, and liquids; and from infectious agents</a:t>
            </a:r>
            <a:r>
              <a:rPr lang="en-US" dirty="0" smtClean="0"/>
              <a:t>.</a:t>
            </a:r>
          </a:p>
          <a:p>
            <a:r>
              <a:rPr lang="en-US" dirty="0"/>
              <a:t>Noninfectious etiologies are typically evident from history and physical exam, but it can be more challenging to distinguish from among the numerous infectious causes of acute pharyngitis.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4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608513"/>
          </a:xfrm>
        </p:spPr>
        <p:txBody>
          <a:bodyPr>
            <a:normAutofit fontScale="92500"/>
          </a:bodyPr>
          <a:lstStyle/>
          <a:p>
            <a:r>
              <a:rPr lang="en-US" dirty="0"/>
              <a:t>Testing for bacteria other than GAS is performed infrequently, </a:t>
            </a:r>
            <a:r>
              <a:rPr lang="en-US" dirty="0" smtClean="0"/>
              <a:t>and should </a:t>
            </a:r>
            <a:r>
              <a:rPr lang="en-US" dirty="0"/>
              <a:t>be reserved for patients with persistent symptoms and </a:t>
            </a:r>
            <a:r>
              <a:rPr lang="en-US" dirty="0" smtClean="0"/>
              <a:t>symptoms suggestive </a:t>
            </a:r>
            <a:r>
              <a:rPr lang="en-US" dirty="0"/>
              <a:t>of a specific non-GAS bacterial </a:t>
            </a:r>
            <a:r>
              <a:rPr lang="en-US" dirty="0" smtClean="0"/>
              <a:t>pharyngitis.</a:t>
            </a:r>
          </a:p>
          <a:p>
            <a:r>
              <a:rPr lang="en-US" dirty="0" smtClean="0"/>
              <a:t>Special </a:t>
            </a:r>
            <a:r>
              <a:rPr lang="en-US" dirty="0"/>
              <a:t>culture media and a prolonged incubation are </a:t>
            </a:r>
            <a:r>
              <a:rPr lang="en-US" dirty="0" smtClean="0"/>
              <a:t>required to </a:t>
            </a:r>
            <a:r>
              <a:rPr lang="en-US" dirty="0"/>
              <a:t>detect A. </a:t>
            </a:r>
            <a:r>
              <a:rPr lang="en-US" dirty="0" err="1"/>
              <a:t>haemolyticum</a:t>
            </a:r>
            <a:r>
              <a:rPr lang="en-US" dirty="0" smtClean="0"/>
              <a:t>.</a:t>
            </a:r>
          </a:p>
          <a:p>
            <a:r>
              <a:rPr lang="en-US" dirty="0"/>
              <a:t>Viral cultures are often unavailable and </a:t>
            </a:r>
            <a:r>
              <a:rPr lang="en-US" dirty="0" smtClean="0"/>
              <a:t>are generally </a:t>
            </a:r>
            <a:r>
              <a:rPr lang="en-US" dirty="0"/>
              <a:t>too expensive and slow to be clinically useful. </a:t>
            </a:r>
            <a:r>
              <a:rPr lang="en-US" u="sng" dirty="0" smtClean="0"/>
              <a:t>Polymerase chain </a:t>
            </a:r>
            <a:r>
              <a:rPr lang="en-US" u="sng" dirty="0"/>
              <a:t>reaction </a:t>
            </a:r>
            <a:r>
              <a:rPr lang="en-US" dirty="0"/>
              <a:t>is more rapid and multiplex polymerase chain </a:t>
            </a:r>
            <a:r>
              <a:rPr lang="en-US" dirty="0" smtClean="0"/>
              <a:t>reaction testing </a:t>
            </a:r>
            <a:r>
              <a:rPr lang="en-US" dirty="0"/>
              <a:t>for respiratory pathogens can identify a variety of viral </a:t>
            </a:r>
            <a:r>
              <a:rPr lang="en-US" dirty="0" smtClean="0"/>
              <a:t>and bacterial </a:t>
            </a:r>
            <a:r>
              <a:rPr lang="en-US" dirty="0"/>
              <a:t>agents within a few </a:t>
            </a:r>
            <a:r>
              <a:rPr lang="en-US" dirty="0" smtClean="0"/>
              <a:t>hours. This </a:t>
            </a:r>
            <a:r>
              <a:rPr lang="en-US" dirty="0"/>
              <a:t>may be useful in </a:t>
            </a:r>
            <a:r>
              <a:rPr lang="en-US" dirty="0" smtClean="0"/>
              <a:t>determining the </a:t>
            </a:r>
            <a:r>
              <a:rPr lang="en-US" dirty="0"/>
              <a:t>isolation needs of hospitalized patients, assisting in patient </a:t>
            </a:r>
            <a:r>
              <a:rPr lang="en-US" dirty="0" smtClean="0"/>
              <a:t>prognosis, and </a:t>
            </a:r>
            <a:r>
              <a:rPr lang="en-US" dirty="0"/>
              <a:t>epidemiology, but in the absence of specific treatment </a:t>
            </a:r>
            <a:r>
              <a:rPr lang="en-US" dirty="0" smtClean="0"/>
              <a:t>for most </a:t>
            </a:r>
            <a:r>
              <a:rPr lang="en-US" dirty="0"/>
              <a:t>viral infections such testing is usually not </a:t>
            </a:r>
            <a:r>
              <a:rPr lang="en-US" dirty="0" smtClean="0"/>
              <a:t>necessary.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complete blood </a:t>
            </a:r>
            <a:r>
              <a:rPr lang="en-US" b="1" dirty="0"/>
              <a:t>cell count </a:t>
            </a:r>
            <a:r>
              <a:rPr lang="en-US" dirty="0"/>
              <a:t>showing many atypical lymphocytes and a </a:t>
            </a:r>
            <a:r>
              <a:rPr lang="en-US" dirty="0" smtClean="0"/>
              <a:t>positive mononucleosis </a:t>
            </a:r>
            <a:r>
              <a:rPr lang="en-US" dirty="0"/>
              <a:t>slide agglutination test can help to confirm a </a:t>
            </a:r>
            <a:r>
              <a:rPr lang="en-US" dirty="0" smtClean="0"/>
              <a:t>clinical diagnosis </a:t>
            </a:r>
            <a:r>
              <a:rPr lang="en-US" dirty="0"/>
              <a:t>of Epstein-Barr virus infectious mononucleosis.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6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3995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Specific </a:t>
            </a:r>
            <a:r>
              <a:rPr lang="en-US" dirty="0"/>
              <a:t>therapy is unavailable for most viral pharyngitis. </a:t>
            </a:r>
            <a:r>
              <a:rPr lang="en-US" dirty="0" smtClean="0"/>
              <a:t>However, nonspecific</a:t>
            </a:r>
            <a:r>
              <a:rPr lang="en-US" dirty="0"/>
              <a:t>, symptomatic therapy can be an important part of </a:t>
            </a:r>
            <a:r>
              <a:rPr lang="en-US" dirty="0" smtClean="0"/>
              <a:t>the overall </a:t>
            </a:r>
            <a:r>
              <a:rPr lang="en-US" dirty="0"/>
              <a:t>treatment </a:t>
            </a:r>
            <a:r>
              <a:rPr lang="en-US" dirty="0" smtClean="0"/>
              <a:t>plan.</a:t>
            </a:r>
          </a:p>
          <a:p>
            <a:r>
              <a:rPr lang="en-US" dirty="0" smtClean="0"/>
              <a:t>An </a:t>
            </a:r>
            <a:r>
              <a:rPr lang="en-US" dirty="0"/>
              <a:t>oral antipyretic/analgesic agent (</a:t>
            </a:r>
            <a:r>
              <a:rPr lang="en-US" u="sng" dirty="0" smtClean="0"/>
              <a:t>acetaminophen or </a:t>
            </a:r>
            <a:r>
              <a:rPr lang="en-US" u="sng" dirty="0"/>
              <a:t>ibuprofen</a:t>
            </a:r>
            <a:r>
              <a:rPr lang="en-US" dirty="0"/>
              <a:t>) can relieve fever and sore throat </a:t>
            </a:r>
            <a:r>
              <a:rPr lang="en-US" dirty="0" smtClean="0"/>
              <a:t>pain.</a:t>
            </a:r>
          </a:p>
          <a:p>
            <a:r>
              <a:rPr lang="en-US" dirty="0" smtClean="0"/>
              <a:t>Anesthetic sprays </a:t>
            </a:r>
            <a:r>
              <a:rPr lang="en-US" dirty="0"/>
              <a:t>and lozenges (often containing benzocaine, phenol, or </a:t>
            </a:r>
            <a:r>
              <a:rPr lang="en-US" dirty="0" smtClean="0"/>
              <a:t>menthol) can </a:t>
            </a:r>
            <a:r>
              <a:rPr lang="en-US" dirty="0"/>
              <a:t>provide local relief in children who are developmentally </a:t>
            </a:r>
            <a:r>
              <a:rPr lang="en-US" dirty="0" smtClean="0"/>
              <a:t>appropriate to </a:t>
            </a:r>
            <a:r>
              <a:rPr lang="en-US" dirty="0"/>
              <a:t>use them</a:t>
            </a:r>
            <a:r>
              <a:rPr lang="en-US" dirty="0" smtClean="0"/>
              <a:t>.</a:t>
            </a:r>
          </a:p>
          <a:p>
            <a:r>
              <a:rPr lang="en-US" dirty="0"/>
              <a:t>Systemic corticosteroids are sometimes used </a:t>
            </a:r>
            <a:r>
              <a:rPr lang="en-US" dirty="0" smtClean="0"/>
              <a:t>in children </a:t>
            </a:r>
            <a:r>
              <a:rPr lang="en-US" dirty="0"/>
              <a:t>who have evidence of upper airway compromise due </a:t>
            </a:r>
            <a:r>
              <a:rPr lang="en-US" dirty="0" smtClean="0"/>
              <a:t>to mononucleosis</a:t>
            </a:r>
            <a:r>
              <a:rPr lang="en-US" dirty="0"/>
              <a:t>. Although corticosteroids are used fairly commonly </a:t>
            </a:r>
            <a:r>
              <a:rPr lang="en-US" dirty="0" smtClean="0"/>
              <a:t>in adults </a:t>
            </a:r>
            <a:r>
              <a:rPr lang="en-US" dirty="0"/>
              <a:t>with pharyngitis, large scale studies capable of providing </a:t>
            </a:r>
            <a:r>
              <a:rPr lang="en-US" dirty="0" smtClean="0"/>
              <a:t>safety and </a:t>
            </a:r>
            <a:r>
              <a:rPr lang="en-US" dirty="0"/>
              <a:t>efficacy data are lacking in children. </a:t>
            </a:r>
            <a:r>
              <a:rPr lang="en-US" u="sng" dirty="0"/>
              <a:t>Corticosteroids cannot </a:t>
            </a:r>
            <a:r>
              <a:rPr lang="en-US" u="sng" dirty="0" smtClean="0"/>
              <a:t>be recommended </a:t>
            </a:r>
            <a:r>
              <a:rPr lang="en-US" u="sng" dirty="0"/>
              <a:t>for treatment of most pediatric pharyngitis.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88328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3541714"/>
          </a:xfrm>
        </p:spPr>
        <p:txBody>
          <a:bodyPr>
            <a:normAutofit fontScale="32500" lnSpcReduction="20000"/>
          </a:bodyPr>
          <a:lstStyle/>
          <a:p>
            <a:r>
              <a:rPr lang="en-US" sz="6800" dirty="0" smtClean="0"/>
              <a:t>Paracetamol: </a:t>
            </a:r>
          </a:p>
          <a:p>
            <a:pPr marL="0" indent="0">
              <a:buNone/>
            </a:pPr>
            <a:r>
              <a:rPr lang="en-US" sz="6800" dirty="0" smtClean="0"/>
              <a:t>Dose: 10-15 mg/kg/dose every 4-6 hours as needed. (without exceeding 5 doses per day, max dose: 75mg/kg/day).</a:t>
            </a:r>
          </a:p>
          <a:p>
            <a:pPr marL="0" indent="0">
              <a:buNone/>
            </a:pPr>
            <a:r>
              <a:rPr lang="en-US" sz="6800" dirty="0" smtClean="0"/>
              <a:t>Dosage forms for pediatrics: oral suspension, chewable tablets and rectal suppositories (10-20 mg/kg/day). </a:t>
            </a:r>
          </a:p>
          <a:p>
            <a:r>
              <a:rPr lang="en-US" sz="6800" dirty="0" smtClean="0"/>
              <a:t>Ibuprofen:</a:t>
            </a:r>
          </a:p>
          <a:p>
            <a:pPr marL="0" indent="0">
              <a:buNone/>
            </a:pPr>
            <a:r>
              <a:rPr lang="en-US" sz="6800" dirty="0" smtClean="0"/>
              <a:t>Dose: 4-10 mg/kg/dose every 6-8 hours. (max dose is 40 mg/kg/day)</a:t>
            </a:r>
          </a:p>
          <a:p>
            <a:pPr marL="0" indent="0">
              <a:buNone/>
            </a:pPr>
            <a:r>
              <a:rPr lang="en-US" sz="6800" dirty="0" smtClean="0"/>
              <a:t>Dosage forms: oral liquid products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71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189413"/>
          </a:xfrm>
        </p:spPr>
        <p:txBody>
          <a:bodyPr>
            <a:normAutofit/>
          </a:bodyPr>
          <a:lstStyle/>
          <a:p>
            <a:r>
              <a:rPr lang="en-US" dirty="0" err="1"/>
              <a:t>Bezocaine</a:t>
            </a:r>
            <a:r>
              <a:rPr lang="en-US" dirty="0"/>
              <a:t> lozenges for patients &gt;= 5 </a:t>
            </a:r>
            <a:r>
              <a:rPr lang="en-US" dirty="0" err="1"/>
              <a:t>yo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Dose: one lozenge every 2 hours as needed.</a:t>
            </a:r>
          </a:p>
          <a:p>
            <a:pPr marL="0" indent="0">
              <a:buNone/>
            </a:pPr>
            <a:r>
              <a:rPr lang="en-US" dirty="0"/>
              <a:t>The lozenge must be allowed to dissolve slowly.</a:t>
            </a:r>
          </a:p>
          <a:p>
            <a:r>
              <a:rPr lang="en-US" dirty="0" err="1"/>
              <a:t>Bezocaine</a:t>
            </a:r>
            <a:r>
              <a:rPr lang="en-US" dirty="0"/>
              <a:t> spray (5% for patients &gt;=6 </a:t>
            </a:r>
            <a:r>
              <a:rPr lang="en-US" dirty="0" err="1"/>
              <a:t>yo</a:t>
            </a:r>
            <a:r>
              <a:rPr lang="en-US" dirty="0"/>
              <a:t>, dose: 1 spray to affected area or throat up to 4 times daily.</a:t>
            </a:r>
          </a:p>
          <a:p>
            <a:r>
              <a:rPr lang="en-US" dirty="0" err="1"/>
              <a:t>Bezocaine</a:t>
            </a:r>
            <a:r>
              <a:rPr lang="en-US" dirty="0"/>
              <a:t> spray (20% for patients &gt;= 2 </a:t>
            </a:r>
            <a:r>
              <a:rPr lang="en-US" dirty="0" err="1"/>
              <a:t>yo</a:t>
            </a:r>
            <a:r>
              <a:rPr lang="en-US" dirty="0"/>
              <a:t>, dose: spray on affected area up to 4 times daily).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1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education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214813"/>
          </a:xfrm>
        </p:spPr>
        <p:txBody>
          <a:bodyPr>
            <a:normAutofit/>
          </a:bodyPr>
          <a:lstStyle/>
          <a:p>
            <a:r>
              <a:rPr lang="en-US" dirty="0" smtClean="0"/>
              <a:t>Phenol lozenges:</a:t>
            </a:r>
          </a:p>
          <a:p>
            <a:pPr marL="0" indent="0">
              <a:buNone/>
            </a:pPr>
            <a:r>
              <a:rPr lang="en-US" dirty="0" smtClean="0"/>
              <a:t>For 6-12 </a:t>
            </a:r>
            <a:r>
              <a:rPr lang="en-US" dirty="0" err="1" smtClean="0"/>
              <a:t>yo</a:t>
            </a:r>
            <a:r>
              <a:rPr lang="en-US" dirty="0" smtClean="0"/>
              <a:t>, dose is one lozenge every 2 hours as needed (max:10 lozenges/day)</a:t>
            </a:r>
          </a:p>
          <a:p>
            <a:pPr marL="0" indent="0">
              <a:buNone/>
            </a:pPr>
            <a:r>
              <a:rPr lang="en-US" dirty="0" smtClean="0"/>
              <a:t>For patients &gt;= 12 </a:t>
            </a:r>
            <a:r>
              <a:rPr lang="en-US" dirty="0" err="1" smtClean="0"/>
              <a:t>yo</a:t>
            </a:r>
            <a:r>
              <a:rPr lang="en-US" dirty="0" smtClean="0"/>
              <a:t>, up to 2 lozenges every 2 hours as needed</a:t>
            </a:r>
          </a:p>
          <a:p>
            <a:r>
              <a:rPr lang="en-US" dirty="0" smtClean="0"/>
              <a:t>Phenol spray:</a:t>
            </a:r>
          </a:p>
          <a:p>
            <a:pPr marL="0" indent="0">
              <a:buNone/>
            </a:pPr>
            <a:r>
              <a:rPr lang="en-US" dirty="0" smtClean="0"/>
              <a:t>For children&gt;=3 </a:t>
            </a:r>
            <a:r>
              <a:rPr lang="en-US" dirty="0" err="1" smtClean="0"/>
              <a:t>yo</a:t>
            </a:r>
            <a:r>
              <a:rPr lang="en-US" dirty="0" smtClean="0"/>
              <a:t>, one spray to the affected area, keep in place for 15 sec, then expectorate; may repeat every 2 hours as needed.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0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4438696"/>
          </a:xfrm>
        </p:spPr>
        <p:txBody>
          <a:bodyPr>
            <a:normAutofit/>
          </a:bodyPr>
          <a:lstStyle/>
          <a:p>
            <a:r>
              <a:rPr lang="en-US" dirty="0"/>
              <a:t>Antibiotic therapy of bacterial pharyngitis depends on the </a:t>
            </a:r>
            <a:r>
              <a:rPr lang="en-US" dirty="0" smtClean="0"/>
              <a:t>organism identified</a:t>
            </a:r>
            <a:r>
              <a:rPr lang="en-US" dirty="0"/>
              <a:t>. On the basis of in vitro susceptibility data, </a:t>
            </a:r>
            <a:r>
              <a:rPr lang="en-US" b="1" dirty="0"/>
              <a:t>oral penicillin </a:t>
            </a:r>
            <a:r>
              <a:rPr lang="en-US" dirty="0" smtClean="0"/>
              <a:t>is often </a:t>
            </a:r>
            <a:r>
              <a:rPr lang="en-US" dirty="0"/>
              <a:t>suggested for patients with </a:t>
            </a:r>
            <a:r>
              <a:rPr lang="en-US" u="sng" dirty="0" smtClean="0"/>
              <a:t>group C streptococcal </a:t>
            </a:r>
            <a:r>
              <a:rPr lang="en-US" dirty="0"/>
              <a:t>isolates </a:t>
            </a:r>
            <a:r>
              <a:rPr lang="en-US" dirty="0" smtClean="0"/>
              <a:t>and </a:t>
            </a:r>
            <a:r>
              <a:rPr lang="en-US" b="1" dirty="0" smtClean="0"/>
              <a:t>oral </a:t>
            </a:r>
            <a:r>
              <a:rPr lang="en-US" b="1" dirty="0"/>
              <a:t>erythromycin </a:t>
            </a:r>
            <a:r>
              <a:rPr lang="en-US" dirty="0"/>
              <a:t>is recommended for patients with </a:t>
            </a:r>
            <a:r>
              <a:rPr lang="en-US" u="sng" dirty="0"/>
              <a:t>A. </a:t>
            </a:r>
            <a:r>
              <a:rPr lang="en-US" u="sng" dirty="0" err="1" smtClean="0"/>
              <a:t>haemolyticum</a:t>
            </a:r>
            <a:r>
              <a:rPr lang="en-US" dirty="0" smtClean="0"/>
              <a:t>, but </a:t>
            </a:r>
            <a:r>
              <a:rPr lang="en-US" dirty="0"/>
              <a:t>the clinical benefit of such treatment is uncertain.</a:t>
            </a:r>
          </a:p>
          <a:p>
            <a:r>
              <a:rPr lang="en-US" dirty="0"/>
              <a:t>Most untreated episodes of GAS pharyngitis resolve </a:t>
            </a:r>
            <a:r>
              <a:rPr lang="en-US" dirty="0" smtClean="0"/>
              <a:t>uneventfully within </a:t>
            </a:r>
            <a:r>
              <a:rPr lang="en-US" dirty="0"/>
              <a:t>5 days, but early antibiotic therapy hastens clinical recovery </a:t>
            </a:r>
            <a:r>
              <a:rPr lang="en-US" dirty="0" smtClean="0"/>
              <a:t>by 12-24 hr.</a:t>
            </a:r>
          </a:p>
          <a:p>
            <a:r>
              <a:rPr lang="en-US" dirty="0" smtClean="0"/>
              <a:t>The </a:t>
            </a:r>
            <a:r>
              <a:rPr lang="en-US" dirty="0"/>
              <a:t>primary benefit and intent of antibiotic treatment is </a:t>
            </a:r>
            <a:r>
              <a:rPr lang="en-US" dirty="0" smtClean="0"/>
              <a:t>the </a:t>
            </a:r>
            <a:r>
              <a:rPr lang="en-US" u="sng" dirty="0" smtClean="0"/>
              <a:t>prevention </a:t>
            </a:r>
            <a:r>
              <a:rPr lang="en-US" u="sng" dirty="0"/>
              <a:t>of acute rheumatic fever</a:t>
            </a:r>
            <a:r>
              <a:rPr lang="en-US" dirty="0"/>
              <a:t> (ARF); it is highly effective </a:t>
            </a:r>
            <a:r>
              <a:rPr lang="en-US" dirty="0" smtClean="0"/>
              <a:t>when started </a:t>
            </a:r>
            <a:r>
              <a:rPr lang="en-US" u="sng" dirty="0"/>
              <a:t>within 9 days of onset </a:t>
            </a:r>
            <a:r>
              <a:rPr lang="en-US" dirty="0"/>
              <a:t>of </a:t>
            </a:r>
            <a:r>
              <a:rPr lang="en-US" dirty="0" smtClean="0"/>
              <a:t>illness.</a:t>
            </a:r>
          </a:p>
          <a:p>
            <a:r>
              <a:rPr lang="en-US" dirty="0" smtClean="0"/>
              <a:t>Antibiotic </a:t>
            </a:r>
            <a:r>
              <a:rPr lang="en-US" dirty="0"/>
              <a:t>therapy does </a:t>
            </a:r>
            <a:r>
              <a:rPr lang="en-US" dirty="0" smtClean="0"/>
              <a:t>not prevent </a:t>
            </a:r>
            <a:r>
              <a:rPr lang="en-US" dirty="0"/>
              <a:t>acute </a:t>
            </a:r>
            <a:r>
              <a:rPr lang="en-US" dirty="0" err="1"/>
              <a:t>poststreptococcal</a:t>
            </a:r>
            <a:r>
              <a:rPr lang="en-US" dirty="0"/>
              <a:t> glomerulonephritis (APSGN).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9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329113"/>
          </a:xfrm>
        </p:spPr>
        <p:txBody>
          <a:bodyPr>
            <a:normAutofit/>
          </a:bodyPr>
          <a:lstStyle/>
          <a:p>
            <a:r>
              <a:rPr lang="en-US" dirty="0" smtClean="0"/>
              <a:t>Antibiotic therapy </a:t>
            </a:r>
            <a:r>
              <a:rPr lang="en-US" u="sng" dirty="0"/>
              <a:t>should not be delayed </a:t>
            </a:r>
            <a:r>
              <a:rPr lang="en-US" dirty="0"/>
              <a:t>for children with </a:t>
            </a:r>
            <a:r>
              <a:rPr lang="en-US" dirty="0" smtClean="0"/>
              <a:t>symptomatic pharyngitis </a:t>
            </a:r>
            <a:r>
              <a:rPr lang="en-US" dirty="0"/>
              <a:t>and a positive GAS RADT or throat </a:t>
            </a:r>
            <a:r>
              <a:rPr lang="en-US" dirty="0" smtClean="0"/>
              <a:t>culture.</a:t>
            </a:r>
          </a:p>
          <a:p>
            <a:r>
              <a:rPr lang="en-US" u="sng" dirty="0" smtClean="0"/>
              <a:t>Presumptive antibiotic </a:t>
            </a:r>
            <a:r>
              <a:rPr lang="en-US" dirty="0"/>
              <a:t>treatment can be started when there is a clinical diagnosis </a:t>
            </a:r>
            <a:r>
              <a:rPr lang="en-US" dirty="0" smtClean="0"/>
              <a:t>of scarlet </a:t>
            </a:r>
            <a:r>
              <a:rPr lang="en-US" dirty="0"/>
              <a:t>fever, a symptomatic child has a household contact </a:t>
            </a:r>
            <a:r>
              <a:rPr lang="en-US" dirty="0" smtClean="0"/>
              <a:t>with documented </a:t>
            </a:r>
            <a:r>
              <a:rPr lang="en-US" dirty="0"/>
              <a:t>streptococcal pharyngitis, or a history of ARF in </a:t>
            </a:r>
            <a:r>
              <a:rPr lang="en-US" dirty="0" smtClean="0"/>
              <a:t>the patient </a:t>
            </a:r>
            <a:r>
              <a:rPr lang="en-US" dirty="0"/>
              <a:t>or a family member, but </a:t>
            </a:r>
            <a:r>
              <a:rPr lang="en-US" u="sng" dirty="0"/>
              <a:t>a diagnostic test should be </a:t>
            </a:r>
            <a:r>
              <a:rPr lang="en-US" u="sng" dirty="0" smtClean="0"/>
              <a:t>performed </a:t>
            </a:r>
            <a:r>
              <a:rPr lang="en-US" dirty="0" smtClean="0"/>
              <a:t>to </a:t>
            </a:r>
            <a:r>
              <a:rPr lang="en-US" dirty="0"/>
              <a:t>confirm the presence of GAS.</a:t>
            </a:r>
          </a:p>
          <a:p>
            <a:r>
              <a:rPr lang="en-US" dirty="0"/>
              <a:t>A variety of antimicrobial agents are effective for GAS </a:t>
            </a:r>
            <a:r>
              <a:rPr lang="en-US" dirty="0" smtClean="0"/>
              <a:t>pharyngitis. Group </a:t>
            </a:r>
            <a:r>
              <a:rPr lang="en-US" dirty="0"/>
              <a:t>A streptococci are universally susceptible to </a:t>
            </a:r>
            <a:r>
              <a:rPr lang="en-US" b="1" dirty="0" smtClean="0"/>
              <a:t>penicillin</a:t>
            </a:r>
            <a:r>
              <a:rPr lang="en-US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all other β-lactam antibiotics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65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6786"/>
            <a:ext cx="12192000" cy="4481513"/>
          </a:xfrm>
        </p:spPr>
        <p:txBody>
          <a:bodyPr>
            <a:normAutofit/>
          </a:bodyPr>
          <a:lstStyle/>
          <a:p>
            <a:r>
              <a:rPr lang="en-US" dirty="0"/>
              <a:t>Penicillin is inexpensive, </a:t>
            </a:r>
            <a:r>
              <a:rPr lang="en-US" dirty="0" smtClean="0"/>
              <a:t>has a </a:t>
            </a:r>
            <a:r>
              <a:rPr lang="en-US" dirty="0"/>
              <a:t>narrow spectrum of activity, and few adverse effects. </a:t>
            </a:r>
            <a:r>
              <a:rPr lang="en-US" b="1" dirty="0"/>
              <a:t>Amoxicillin</a:t>
            </a:r>
            <a:r>
              <a:rPr lang="en-US" dirty="0"/>
              <a:t> </a:t>
            </a:r>
            <a:r>
              <a:rPr lang="en-US" dirty="0" smtClean="0"/>
              <a:t>is preferred </a:t>
            </a:r>
            <a:r>
              <a:rPr lang="en-US" dirty="0"/>
              <a:t>for children because of taste, availability as chewable </a:t>
            </a:r>
            <a:r>
              <a:rPr lang="en-US" dirty="0" smtClean="0"/>
              <a:t>tablets and </a:t>
            </a:r>
            <a:r>
              <a:rPr lang="en-US" dirty="0"/>
              <a:t>liquid, and convenience of once-daily </a:t>
            </a:r>
            <a:r>
              <a:rPr lang="en-US" dirty="0" smtClean="0"/>
              <a:t>dosing.</a:t>
            </a:r>
          </a:p>
          <a:p>
            <a:r>
              <a:rPr lang="en-US" dirty="0" smtClean="0"/>
              <a:t>The </a:t>
            </a:r>
            <a:r>
              <a:rPr lang="en-US" dirty="0"/>
              <a:t>duration of </a:t>
            </a:r>
            <a:r>
              <a:rPr lang="en-US" dirty="0" smtClean="0"/>
              <a:t>oral penicillin </a:t>
            </a:r>
            <a:r>
              <a:rPr lang="en-US" dirty="0"/>
              <a:t>and amoxicillin therapy is </a:t>
            </a:r>
            <a:r>
              <a:rPr lang="en-US" u="sng" dirty="0"/>
              <a:t>10 </a:t>
            </a:r>
            <a:r>
              <a:rPr lang="en-US" u="sng" dirty="0" smtClean="0"/>
              <a:t>days.</a:t>
            </a:r>
          </a:p>
          <a:p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intramuscular dose </a:t>
            </a:r>
            <a:r>
              <a:rPr lang="en-US" dirty="0"/>
              <a:t>of </a:t>
            </a:r>
            <a:r>
              <a:rPr lang="en-US" dirty="0" err="1"/>
              <a:t>benzathine</a:t>
            </a:r>
            <a:r>
              <a:rPr lang="en-US" dirty="0"/>
              <a:t> penicillin or a </a:t>
            </a:r>
            <a:r>
              <a:rPr lang="en-US" dirty="0" err="1"/>
              <a:t>benzathine</a:t>
            </a:r>
            <a:r>
              <a:rPr lang="en-US" dirty="0"/>
              <a:t>-procaine penicillin </a:t>
            </a:r>
            <a:r>
              <a:rPr lang="en-US" dirty="0" smtClean="0"/>
              <a:t>G combination </a:t>
            </a:r>
            <a:r>
              <a:rPr lang="en-US" dirty="0"/>
              <a:t>is effective and ensures </a:t>
            </a:r>
            <a:r>
              <a:rPr lang="en-US" dirty="0" smtClean="0"/>
              <a:t>compliance.</a:t>
            </a:r>
          </a:p>
          <a:p>
            <a:r>
              <a:rPr lang="en-US" dirty="0" smtClean="0"/>
              <a:t>Follow-up </a:t>
            </a:r>
            <a:r>
              <a:rPr lang="en-US" dirty="0"/>
              <a:t>testing </a:t>
            </a:r>
            <a:r>
              <a:rPr lang="en-US" dirty="0" smtClean="0"/>
              <a:t>for GAS </a:t>
            </a:r>
            <a:r>
              <a:rPr lang="en-US" dirty="0"/>
              <a:t>is unnecessary after completion of therapy and is not </a:t>
            </a:r>
            <a:r>
              <a:rPr lang="en-US" dirty="0" smtClean="0"/>
              <a:t>recommended unless </a:t>
            </a:r>
            <a:r>
              <a:rPr lang="en-US" dirty="0"/>
              <a:t>symptoms </a:t>
            </a:r>
            <a:r>
              <a:rPr lang="en-US" dirty="0" smtClean="0"/>
              <a:t>recur.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21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4909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Patients allergic to penicillin can be treated with a </a:t>
            </a:r>
            <a:r>
              <a:rPr lang="en-US" u="sng" dirty="0"/>
              <a:t>10-day</a:t>
            </a:r>
            <a:r>
              <a:rPr lang="en-US" dirty="0"/>
              <a:t> course </a:t>
            </a:r>
            <a:r>
              <a:rPr lang="en-US" dirty="0" smtClean="0"/>
              <a:t>of a </a:t>
            </a:r>
            <a:r>
              <a:rPr lang="en-US" dirty="0"/>
              <a:t>narrow-spectrum </a:t>
            </a:r>
            <a:r>
              <a:rPr lang="en-US" b="1" dirty="0"/>
              <a:t>(first-generation) cephalosporin </a:t>
            </a:r>
            <a:r>
              <a:rPr lang="en-US" dirty="0"/>
              <a:t>(cephalexin </a:t>
            </a:r>
            <a:r>
              <a:rPr lang="en-US" dirty="0" smtClean="0"/>
              <a:t>or </a:t>
            </a:r>
            <a:r>
              <a:rPr lang="en-US" dirty="0" err="1" smtClean="0"/>
              <a:t>cefadroxil</a:t>
            </a:r>
            <a:r>
              <a:rPr lang="en-US" dirty="0"/>
              <a:t>) if the previous reaction to penicillin was not an </a:t>
            </a:r>
            <a:r>
              <a:rPr lang="en-US" dirty="0" smtClean="0"/>
              <a:t>immediate, type </a:t>
            </a:r>
            <a:r>
              <a:rPr lang="en-US" dirty="0"/>
              <a:t>I hypersensitivity reaction.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often, penicillin-allergic </a:t>
            </a:r>
            <a:r>
              <a:rPr lang="en-US" dirty="0" smtClean="0"/>
              <a:t>patients are </a:t>
            </a:r>
            <a:r>
              <a:rPr lang="en-US" dirty="0"/>
              <a:t>treated for </a:t>
            </a:r>
            <a:r>
              <a:rPr lang="en-US" u="sng" dirty="0"/>
              <a:t>10 days with erythromycin, clarithromycin, or </a:t>
            </a:r>
            <a:r>
              <a:rPr lang="en-US" u="sng" dirty="0" smtClean="0"/>
              <a:t>clindamycin, or </a:t>
            </a:r>
            <a:r>
              <a:rPr lang="en-US" u="sng" dirty="0"/>
              <a:t>for 5 days with azithromycin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increased use of macrolides and related antibiotics for a </a:t>
            </a:r>
            <a:r>
              <a:rPr lang="en-US" dirty="0" smtClean="0"/>
              <a:t>variety of </a:t>
            </a:r>
            <a:r>
              <a:rPr lang="en-US" dirty="0"/>
              <a:t>infections, especially the </a:t>
            </a:r>
            <a:r>
              <a:rPr lang="en-US" dirty="0" err="1"/>
              <a:t>azalide</a:t>
            </a:r>
            <a:r>
              <a:rPr lang="en-US" dirty="0"/>
              <a:t>, azithromycin, is associated </a:t>
            </a:r>
            <a:r>
              <a:rPr lang="en-US" dirty="0" smtClean="0"/>
              <a:t>with increased </a:t>
            </a:r>
            <a:r>
              <a:rPr lang="en-US" dirty="0"/>
              <a:t>rates of resistance to these drugs among GAS in many </a:t>
            </a:r>
            <a:r>
              <a:rPr lang="en-US" dirty="0" smtClean="0"/>
              <a:t>countries. Some </a:t>
            </a:r>
            <a:r>
              <a:rPr lang="en-US" dirty="0"/>
              <a:t>macrolide-resistant GAS isolates are also resistant </a:t>
            </a:r>
            <a:r>
              <a:rPr lang="en-US" dirty="0" smtClean="0"/>
              <a:t>to clindamycin. Although </a:t>
            </a:r>
            <a:r>
              <a:rPr lang="en-US" dirty="0"/>
              <a:t>not a major hindrance for treatment of </a:t>
            </a:r>
            <a:r>
              <a:rPr lang="en-US" dirty="0" smtClean="0"/>
              <a:t>pharyngitis, clindamycin </a:t>
            </a:r>
            <a:r>
              <a:rPr lang="en-US" dirty="0"/>
              <a:t>resistance may be important in management </a:t>
            </a:r>
            <a:r>
              <a:rPr lang="en-US" dirty="0" smtClean="0"/>
              <a:t>of invasive </a:t>
            </a:r>
            <a:r>
              <a:rPr lang="en-US" dirty="0"/>
              <a:t>GAS infections.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of these antibiotics should be </a:t>
            </a:r>
            <a:r>
              <a:rPr lang="en-US" dirty="0" smtClean="0"/>
              <a:t>restricted to </a:t>
            </a:r>
            <a:r>
              <a:rPr lang="en-US" dirty="0"/>
              <a:t>patients who cannot safely receive a β–lactam drug for GAS pharyngitis.</a:t>
            </a:r>
          </a:p>
          <a:p>
            <a:r>
              <a:rPr lang="en-US" dirty="0" err="1"/>
              <a:t>Tetracyclines</a:t>
            </a:r>
            <a:r>
              <a:rPr lang="en-US" dirty="0"/>
              <a:t>, fluoroquinolones, or sulfonamides </a:t>
            </a:r>
            <a:r>
              <a:rPr lang="en-US" b="1" dirty="0"/>
              <a:t>should not </a:t>
            </a:r>
            <a:r>
              <a:rPr lang="en-US" b="1" dirty="0" smtClean="0"/>
              <a:t>be used </a:t>
            </a:r>
            <a:r>
              <a:rPr lang="en-US" dirty="0"/>
              <a:t>to treat GAS pharyngitis.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04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023" y="509451"/>
            <a:ext cx="10371908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6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360319"/>
          </a:xfrm>
        </p:spPr>
        <p:txBody>
          <a:bodyPr>
            <a:normAutofit/>
          </a:bodyPr>
          <a:lstStyle/>
          <a:p>
            <a:r>
              <a:rPr lang="en-US" dirty="0"/>
              <a:t>Acute infections of the upper respiratory tract account for a </a:t>
            </a:r>
            <a:r>
              <a:rPr lang="en-US" dirty="0" smtClean="0"/>
              <a:t>substantial number </a:t>
            </a:r>
            <a:r>
              <a:rPr lang="en-US" dirty="0"/>
              <a:t>of visits to pediatricians and many feature sore throat as </a:t>
            </a:r>
            <a:r>
              <a:rPr lang="en-US" dirty="0" smtClean="0"/>
              <a:t>a symptom </a:t>
            </a:r>
            <a:r>
              <a:rPr lang="en-US" dirty="0"/>
              <a:t>or evidence of pharyngitis on physical </a:t>
            </a:r>
            <a:r>
              <a:rPr lang="en-US" dirty="0" smtClean="0"/>
              <a:t>examination.</a:t>
            </a:r>
          </a:p>
          <a:p>
            <a:r>
              <a:rPr lang="en-US" dirty="0" smtClean="0"/>
              <a:t>The usual </a:t>
            </a:r>
            <a:r>
              <a:rPr lang="en-US" dirty="0"/>
              <a:t>clinical task is to distinguish important, potentially serious, </a:t>
            </a:r>
            <a:r>
              <a:rPr lang="en-US" dirty="0" smtClean="0"/>
              <a:t>and treatable </a:t>
            </a:r>
            <a:r>
              <a:rPr lang="en-US" dirty="0"/>
              <a:t>causes of acute pharyngitis from those that are </a:t>
            </a:r>
            <a:r>
              <a:rPr lang="en-US" dirty="0" smtClean="0"/>
              <a:t>self-limited and </a:t>
            </a:r>
            <a:r>
              <a:rPr lang="en-US" dirty="0"/>
              <a:t>require no specific treatment or </a:t>
            </a:r>
            <a:r>
              <a:rPr lang="en-US" dirty="0" smtClean="0"/>
              <a:t>follow-up. Specifically</a:t>
            </a:r>
            <a:r>
              <a:rPr lang="en-US" dirty="0"/>
              <a:t>, </a:t>
            </a:r>
            <a:r>
              <a:rPr lang="en-US" dirty="0" smtClean="0"/>
              <a:t>identifying patients </a:t>
            </a:r>
            <a:r>
              <a:rPr lang="en-US" dirty="0"/>
              <a:t>who have group A streptococcus (GAS; Streptococcus </a:t>
            </a:r>
            <a:r>
              <a:rPr lang="en-US" dirty="0" err="1" smtClean="0"/>
              <a:t>pyogenes</a:t>
            </a:r>
            <a:r>
              <a:rPr lang="en-US" dirty="0" smtClean="0"/>
              <a:t>) pharyngitis </a:t>
            </a:r>
            <a:r>
              <a:rPr lang="en-US" dirty="0"/>
              <a:t>and treating them with </a:t>
            </a:r>
            <a:r>
              <a:rPr lang="en-US" dirty="0" smtClean="0"/>
              <a:t>antibiotics forms </a:t>
            </a:r>
            <a:r>
              <a:rPr lang="en-US" dirty="0"/>
              <a:t>the core of the management paradigm.</a:t>
            </a:r>
          </a:p>
        </p:txBody>
      </p:sp>
    </p:spTree>
    <p:extLst>
      <p:ext uri="{BB962C8B-B14F-4D97-AF65-F5344CB8AC3E}">
        <p14:creationId xmlns:p14="http://schemas.microsoft.com/office/powerpoint/2010/main" val="2938939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2187"/>
            <a:ext cx="12192000" cy="3541714"/>
          </a:xfrm>
        </p:spPr>
        <p:txBody>
          <a:bodyPr/>
          <a:lstStyle/>
          <a:p>
            <a:r>
              <a:rPr lang="en-US" dirty="0" smtClean="0"/>
              <a:t>Cephalexin for GAS pharyngitis/tonsillitis (in penicillin allergy type 2):</a:t>
            </a:r>
          </a:p>
          <a:p>
            <a:pPr marL="0" indent="0">
              <a:buNone/>
            </a:pPr>
            <a:r>
              <a:rPr lang="en-US" dirty="0" smtClean="0"/>
              <a:t>Dose: 40 mg/kg/day every 12 hours for 10 days (max: 500mg/dose)</a:t>
            </a:r>
          </a:p>
          <a:p>
            <a:pPr marL="0" indent="0">
              <a:buNone/>
            </a:pPr>
            <a:r>
              <a:rPr lang="en-US" dirty="0" smtClean="0"/>
              <a:t>Available dosage forms: oral capsules, tablets, suspension</a:t>
            </a:r>
          </a:p>
          <a:p>
            <a:r>
              <a:rPr lang="en-US" dirty="0" err="1" smtClean="0"/>
              <a:t>Cefadroxil</a:t>
            </a:r>
            <a:r>
              <a:rPr lang="en-US" dirty="0" smtClean="0"/>
              <a:t> for pharyngitis/tonsillitis:</a:t>
            </a:r>
          </a:p>
          <a:p>
            <a:pPr marL="0" indent="0">
              <a:buNone/>
            </a:pPr>
            <a:r>
              <a:rPr lang="en-US" dirty="0" smtClean="0"/>
              <a:t>Dose: 30 mg/kg/day in a single or divided doses every 12 hours for 10 days (max: 1000 mg/day)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28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GROUP</a:t>
            </a:r>
            <a:br>
              <a:rPr lang="en-US" dirty="0"/>
            </a:br>
            <a:r>
              <a:rPr lang="en-US" dirty="0"/>
              <a:t>A STREPTOCOCCUS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386445"/>
          </a:xfrm>
        </p:spPr>
        <p:txBody>
          <a:bodyPr>
            <a:normAutofit/>
          </a:bodyPr>
          <a:lstStyle/>
          <a:p>
            <a:r>
              <a:rPr lang="en-US" dirty="0"/>
              <a:t>Patients who continue to harbor GAS in the pharynx despite </a:t>
            </a:r>
            <a:r>
              <a:rPr lang="en-US" dirty="0" smtClean="0"/>
              <a:t>appropriate antibiotic </a:t>
            </a:r>
            <a:r>
              <a:rPr lang="en-US" dirty="0"/>
              <a:t>therapy are streptococcal carriers. They have little or </a:t>
            </a:r>
            <a:r>
              <a:rPr lang="en-US" dirty="0" smtClean="0"/>
              <a:t>no evidence </a:t>
            </a:r>
            <a:r>
              <a:rPr lang="en-US" dirty="0"/>
              <a:t>of an immune response to the </a:t>
            </a:r>
            <a:r>
              <a:rPr lang="en-US" dirty="0" smtClean="0"/>
              <a:t>organism.</a:t>
            </a:r>
          </a:p>
          <a:p>
            <a:r>
              <a:rPr lang="en-US" dirty="0" smtClean="0"/>
              <a:t> The </a:t>
            </a:r>
            <a:r>
              <a:rPr lang="en-US" dirty="0"/>
              <a:t>pathogenesis </a:t>
            </a:r>
            <a:r>
              <a:rPr lang="en-US" dirty="0" smtClean="0"/>
              <a:t>of chronic </a:t>
            </a:r>
            <a:r>
              <a:rPr lang="en-US" dirty="0"/>
              <a:t>carriage is not known. </a:t>
            </a:r>
            <a:endParaRPr lang="en-US" dirty="0" smtClean="0"/>
          </a:p>
          <a:p>
            <a:r>
              <a:rPr lang="en-US" dirty="0" smtClean="0"/>
              <a:t>Carriage </a:t>
            </a:r>
            <a:r>
              <a:rPr lang="en-US" dirty="0"/>
              <a:t>generally poses little risk </a:t>
            </a:r>
            <a:r>
              <a:rPr lang="en-US" dirty="0" smtClean="0"/>
              <a:t>to patients </a:t>
            </a:r>
            <a:r>
              <a:rPr lang="en-US" dirty="0"/>
              <a:t>and their contacts, but it can confound testing in </a:t>
            </a:r>
            <a:r>
              <a:rPr lang="en-US" dirty="0" smtClean="0"/>
              <a:t>subsequent episodes </a:t>
            </a:r>
            <a:r>
              <a:rPr lang="en-US" dirty="0"/>
              <a:t>of sore throat. </a:t>
            </a:r>
            <a:endParaRPr lang="en-US" dirty="0" smtClean="0"/>
          </a:p>
          <a:p>
            <a:r>
              <a:rPr lang="en-US" dirty="0" smtClean="0"/>
              <a:t>It is usually unnecessary to attempt to eliminate chronic carriage. Instead, evaluation and treatment of pharyngitis should be undertaken without regard for chronic carriage, treating test-positive patients in routine fashion and avoiding antibiotics in patients who have negative tests.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33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GROUP</a:t>
            </a:r>
            <a:br>
              <a:rPr lang="en-US" dirty="0"/>
            </a:br>
            <a:r>
              <a:rPr lang="en-US" dirty="0"/>
              <a:t>A STREPTOCOCCUS CARRIERS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42035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Expert </a:t>
            </a:r>
            <a:r>
              <a:rPr lang="en-US" dirty="0" smtClean="0"/>
              <a:t>opinion suggests </a:t>
            </a:r>
            <a:r>
              <a:rPr lang="en-US" dirty="0"/>
              <a:t>that </a:t>
            </a:r>
            <a:r>
              <a:rPr lang="en-US" u="sng" dirty="0"/>
              <a:t>eradication might be attempted </a:t>
            </a:r>
            <a:r>
              <a:rPr lang="en-US" dirty="0"/>
              <a:t>in select </a:t>
            </a:r>
            <a:r>
              <a:rPr lang="en-US" dirty="0" smtClean="0"/>
              <a:t>circumstances:</a:t>
            </a:r>
          </a:p>
          <a:p>
            <a:pPr marL="0" indent="0">
              <a:buNone/>
            </a:pPr>
            <a:r>
              <a:rPr lang="en-US" dirty="0" smtClean="0"/>
              <a:t>1- A </a:t>
            </a:r>
            <a:r>
              <a:rPr lang="en-US" dirty="0"/>
              <a:t>community outbreak of ARF or </a:t>
            </a:r>
            <a:r>
              <a:rPr lang="en-US" dirty="0" smtClean="0"/>
              <a:t>APSGN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P</a:t>
            </a:r>
            <a:r>
              <a:rPr lang="en-US" dirty="0" smtClean="0"/>
              <a:t>ersonal </a:t>
            </a:r>
            <a:r>
              <a:rPr lang="en-US" dirty="0"/>
              <a:t>or family </a:t>
            </a:r>
            <a:r>
              <a:rPr lang="en-US" dirty="0" smtClean="0"/>
              <a:t>history of ARF</a:t>
            </a:r>
          </a:p>
          <a:p>
            <a:pPr marL="0" indent="0">
              <a:buNone/>
            </a:pPr>
            <a:r>
              <a:rPr lang="en-US" dirty="0" smtClean="0"/>
              <a:t>3- An </a:t>
            </a:r>
            <a:r>
              <a:rPr lang="en-US" dirty="0"/>
              <a:t>outbreak of GAS pharyngitis in a closed or </a:t>
            </a:r>
            <a:r>
              <a:rPr lang="en-US" dirty="0" err="1" smtClean="0"/>
              <a:t>semiclosed</a:t>
            </a:r>
            <a:r>
              <a:rPr lang="en-US" dirty="0"/>
              <a:t> </a:t>
            </a:r>
            <a:r>
              <a:rPr lang="en-US" dirty="0" smtClean="0"/>
              <a:t>community</a:t>
            </a:r>
            <a:r>
              <a:rPr lang="en-US" dirty="0"/>
              <a:t>, nursing home or healthcare </a:t>
            </a:r>
            <a:r>
              <a:rPr lang="en-US" dirty="0" smtClean="0"/>
              <a:t>facility</a:t>
            </a:r>
          </a:p>
          <a:p>
            <a:pPr marL="0" indent="0">
              <a:buNone/>
            </a:pPr>
            <a:r>
              <a:rPr lang="en-US" dirty="0" smtClean="0"/>
              <a:t>4- </a:t>
            </a:r>
            <a:r>
              <a:rPr lang="en-US" dirty="0"/>
              <a:t>R</a:t>
            </a:r>
            <a:r>
              <a:rPr lang="en-US" dirty="0" smtClean="0"/>
              <a:t>epeated </a:t>
            </a:r>
            <a:r>
              <a:rPr lang="en-US" dirty="0"/>
              <a:t>episodes </a:t>
            </a:r>
            <a:r>
              <a:rPr lang="en-US" dirty="0" smtClean="0"/>
              <a:t>of symptomatic </a:t>
            </a:r>
            <a:r>
              <a:rPr lang="en-US" dirty="0"/>
              <a:t>GAS pharyngitis in a family with “ping pong” </a:t>
            </a:r>
            <a:r>
              <a:rPr lang="en-US" dirty="0" smtClean="0"/>
              <a:t>spread among </a:t>
            </a:r>
            <a:r>
              <a:rPr lang="en-US" dirty="0"/>
              <a:t>family members despite adequate </a:t>
            </a:r>
            <a:r>
              <a:rPr lang="en-US" dirty="0" smtClean="0"/>
              <a:t>therapy</a:t>
            </a:r>
          </a:p>
          <a:p>
            <a:pPr marL="0" indent="0">
              <a:buNone/>
            </a:pPr>
            <a:r>
              <a:rPr lang="en-US" dirty="0" smtClean="0"/>
              <a:t>5- When tonsillectomy is </a:t>
            </a:r>
            <a:r>
              <a:rPr lang="en-US" dirty="0"/>
              <a:t>being considered because of chronic carriage or recurrent </a:t>
            </a:r>
            <a:r>
              <a:rPr lang="en-US" dirty="0" smtClean="0"/>
              <a:t>streptococcal pharyngitis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6- Extreme</a:t>
            </a:r>
            <a:r>
              <a:rPr lang="en-US" dirty="0"/>
              <a:t>, unmanageable anxiety related to </a:t>
            </a:r>
            <a:r>
              <a:rPr lang="en-US" dirty="0" smtClean="0"/>
              <a:t>GAS carriage </a:t>
            </a:r>
            <a:r>
              <a:rPr lang="en-US" dirty="0"/>
              <a:t>(“</a:t>
            </a:r>
            <a:r>
              <a:rPr lang="en-US" dirty="0" err="1"/>
              <a:t>streptophobia</a:t>
            </a:r>
            <a:r>
              <a:rPr lang="en-US" dirty="0"/>
              <a:t>”) among family </a:t>
            </a:r>
            <a:r>
              <a:rPr lang="en-US" dirty="0" smtClean="0"/>
              <a:t>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9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GROUP</a:t>
            </a:r>
            <a:br>
              <a:rPr lang="en-US" dirty="0"/>
            </a:br>
            <a:r>
              <a:rPr lang="en-US" dirty="0"/>
              <a:t>A STREPTOCOCCUS CARRIERS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3541714"/>
          </a:xfrm>
        </p:spPr>
        <p:txBody>
          <a:bodyPr>
            <a:normAutofit/>
          </a:bodyPr>
          <a:lstStyle/>
          <a:p>
            <a:r>
              <a:rPr lang="en-US" b="1" dirty="0"/>
              <a:t>Clindamycin </a:t>
            </a:r>
            <a:r>
              <a:rPr lang="en-US" dirty="0" smtClean="0"/>
              <a:t>given by </a:t>
            </a:r>
            <a:r>
              <a:rPr lang="en-US" dirty="0"/>
              <a:t>mouth </a:t>
            </a:r>
            <a:r>
              <a:rPr lang="en-US" u="sng" dirty="0"/>
              <a:t>for 10 </a:t>
            </a:r>
            <a:r>
              <a:rPr lang="en-US" u="sng" dirty="0" smtClean="0"/>
              <a:t>days </a:t>
            </a:r>
            <a:r>
              <a:rPr lang="en-US" dirty="0" smtClean="0"/>
              <a:t>is </a:t>
            </a:r>
            <a:r>
              <a:rPr lang="en-US" dirty="0"/>
              <a:t>effective therapy (20 mg/kg/day divided in </a:t>
            </a:r>
            <a:r>
              <a:rPr lang="en-US" dirty="0" smtClean="0"/>
              <a:t>3 doses</a:t>
            </a:r>
            <a:r>
              <a:rPr lang="en-US" dirty="0"/>
              <a:t>; adult dose 150-450 mg </a:t>
            </a:r>
            <a:r>
              <a:rPr lang="en-US" dirty="0" err="1"/>
              <a:t>tid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Amoxicillin-</a:t>
            </a:r>
            <a:r>
              <a:rPr lang="en-US" b="1" dirty="0" err="1" smtClean="0"/>
              <a:t>clavulanate</a:t>
            </a:r>
            <a:r>
              <a:rPr lang="en-US" dirty="0" smtClean="0"/>
              <a:t> </a:t>
            </a:r>
            <a:r>
              <a:rPr lang="en-US" dirty="0"/>
              <a:t>(40 </a:t>
            </a:r>
            <a:r>
              <a:rPr lang="en-US" dirty="0" smtClean="0"/>
              <a:t>mg amoxicillin/kg/day </a:t>
            </a:r>
            <a:r>
              <a:rPr lang="en-US" dirty="0"/>
              <a:t>up to 2000 mg amoxicillin/day divided </a:t>
            </a:r>
            <a:r>
              <a:rPr lang="en-US" dirty="0" err="1"/>
              <a:t>tid</a:t>
            </a:r>
            <a:r>
              <a:rPr lang="en-US" dirty="0"/>
              <a:t> </a:t>
            </a:r>
            <a:r>
              <a:rPr lang="en-US" dirty="0" smtClean="0"/>
              <a:t>for 10 days).</a:t>
            </a:r>
          </a:p>
          <a:p>
            <a:r>
              <a:rPr lang="en-US" dirty="0" smtClean="0"/>
              <a:t>4 </a:t>
            </a:r>
            <a:r>
              <a:rPr lang="en-US" dirty="0"/>
              <a:t>days of oral rifampin plus either intramuscular </a:t>
            </a:r>
            <a:r>
              <a:rPr lang="en-US" dirty="0" err="1" smtClean="0"/>
              <a:t>benzathine</a:t>
            </a:r>
            <a:r>
              <a:rPr lang="en-US" dirty="0"/>
              <a:t> </a:t>
            </a:r>
            <a:r>
              <a:rPr lang="en-US" dirty="0" smtClean="0"/>
              <a:t>penicillin </a:t>
            </a:r>
            <a:r>
              <a:rPr lang="en-US" dirty="0"/>
              <a:t>given once or oral penicillin given for 10 days have </a:t>
            </a:r>
            <a:r>
              <a:rPr lang="en-US" dirty="0" smtClean="0"/>
              <a:t>also been </a:t>
            </a:r>
            <a:r>
              <a:rPr lang="en-US" dirty="0"/>
              <a:t>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56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PHARYNGITIS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True </a:t>
            </a:r>
            <a:r>
              <a:rPr lang="en-US" dirty="0"/>
              <a:t>recurrent GAS pharyngitis can occur for several reasons: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1- reinfection with </a:t>
            </a:r>
            <a:r>
              <a:rPr lang="en-US" dirty="0"/>
              <a:t>the same M type if type-specific antibody has not </a:t>
            </a:r>
            <a:r>
              <a:rPr lang="en-US" dirty="0" smtClean="0"/>
              <a:t>developed</a:t>
            </a:r>
          </a:p>
          <a:p>
            <a:pPr marL="0" indent="0">
              <a:buNone/>
            </a:pPr>
            <a:r>
              <a:rPr lang="en-US" dirty="0" smtClean="0"/>
              <a:t>2- poor </a:t>
            </a:r>
            <a:r>
              <a:rPr lang="en-US" dirty="0"/>
              <a:t>compliance with oral antibiotic </a:t>
            </a:r>
            <a:r>
              <a:rPr lang="en-US" dirty="0" smtClean="0"/>
              <a:t>therapy</a:t>
            </a:r>
          </a:p>
          <a:p>
            <a:pPr marL="0" indent="0">
              <a:buNone/>
            </a:pPr>
            <a:r>
              <a:rPr lang="en-US" dirty="0" smtClean="0"/>
              <a:t>3- macrolide </a:t>
            </a:r>
            <a:r>
              <a:rPr lang="en-US" dirty="0"/>
              <a:t>resistance if </a:t>
            </a:r>
            <a:r>
              <a:rPr lang="en-US" dirty="0" smtClean="0"/>
              <a:t>a macrolide </a:t>
            </a:r>
            <a:r>
              <a:rPr lang="en-US" dirty="0"/>
              <a:t>was used for </a:t>
            </a:r>
            <a:r>
              <a:rPr lang="en-US" dirty="0" smtClean="0"/>
              <a:t>treatment</a:t>
            </a:r>
          </a:p>
          <a:p>
            <a:pPr marL="0" indent="0">
              <a:buNone/>
            </a:pPr>
            <a:r>
              <a:rPr lang="en-US" dirty="0" smtClean="0"/>
              <a:t>4- infection </a:t>
            </a:r>
            <a:r>
              <a:rPr lang="en-US" dirty="0"/>
              <a:t>with a new M type.</a:t>
            </a:r>
          </a:p>
          <a:p>
            <a:r>
              <a:rPr lang="en-US" dirty="0"/>
              <a:t>Unfortunately, determining the GAS M type in an acute infection </a:t>
            </a:r>
            <a:r>
              <a:rPr lang="en-US" dirty="0" smtClean="0"/>
              <a:t>is not </a:t>
            </a:r>
            <a:r>
              <a:rPr lang="en-US" dirty="0"/>
              <a:t>available to the clinician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Treatment </a:t>
            </a:r>
            <a:r>
              <a:rPr lang="en-US" dirty="0"/>
              <a:t>with intramuscular </a:t>
            </a:r>
            <a:r>
              <a:rPr lang="en-US" dirty="0" err="1" smtClean="0"/>
              <a:t>benzathine</a:t>
            </a:r>
            <a:r>
              <a:rPr lang="en-US" dirty="0"/>
              <a:t> </a:t>
            </a:r>
            <a:r>
              <a:rPr lang="en-US" dirty="0" smtClean="0"/>
              <a:t>penicillin </a:t>
            </a:r>
            <a:r>
              <a:rPr lang="en-US" dirty="0"/>
              <a:t>eliminates </a:t>
            </a:r>
            <a:r>
              <a:rPr lang="en-US" dirty="0" err="1"/>
              <a:t>nonadherence</a:t>
            </a:r>
            <a:r>
              <a:rPr lang="en-US" dirty="0"/>
              <a:t> to </a:t>
            </a:r>
            <a:r>
              <a:rPr lang="en-US" dirty="0" smtClean="0"/>
              <a:t>therapy.</a:t>
            </a:r>
          </a:p>
          <a:p>
            <a:r>
              <a:rPr lang="en-US" dirty="0" smtClean="0"/>
              <a:t>Apparent recurrences can </a:t>
            </a:r>
            <a:r>
              <a:rPr lang="en-US" dirty="0"/>
              <a:t>represent pharyngitis of another cause in the presence of </a:t>
            </a:r>
            <a:r>
              <a:rPr lang="en-US" dirty="0" smtClean="0"/>
              <a:t>streptococcal carriage</a:t>
            </a:r>
            <a:r>
              <a:rPr lang="en-US" dirty="0"/>
              <a:t>. Chronic GAS carriage is particularly likely if </a:t>
            </a:r>
            <a:r>
              <a:rPr lang="en-US" dirty="0" smtClean="0"/>
              <a:t>the illnesses </a:t>
            </a:r>
            <a:r>
              <a:rPr lang="en-US" dirty="0"/>
              <a:t>are mild and otherwise atypical for GAS pharyngitis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04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PHARYNGITIS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481513"/>
          </a:xfrm>
        </p:spPr>
        <p:txBody>
          <a:bodyPr>
            <a:normAutofit fontScale="92500"/>
          </a:bodyPr>
          <a:lstStyle/>
          <a:p>
            <a:r>
              <a:rPr lang="en-US" dirty="0"/>
              <a:t>Undocumented histories of recurrent pharyngitis are an inadequate basis for recommending tonsillectomy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Tonsillectomy </a:t>
            </a:r>
            <a:r>
              <a:rPr lang="en-US" dirty="0"/>
              <a:t>may lower the incidence of pharyngitis for 1-2 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among </a:t>
            </a:r>
            <a:r>
              <a:rPr lang="en-US" dirty="0"/>
              <a:t>children with frequent episodes of documented pharyngitis (≥</a:t>
            </a:r>
            <a:r>
              <a:rPr lang="en-US" dirty="0" smtClean="0"/>
              <a:t>7 episodes </a:t>
            </a:r>
            <a:r>
              <a:rPr lang="en-US" dirty="0"/>
              <a:t>in the previous year or ≥5 in each of the preceding 2 </a:t>
            </a:r>
            <a:r>
              <a:rPr lang="en-US" dirty="0" err="1"/>
              <a:t>yr</a:t>
            </a:r>
            <a:r>
              <a:rPr lang="en-US" dirty="0"/>
              <a:t>, or ≥</a:t>
            </a:r>
            <a:r>
              <a:rPr lang="en-US" dirty="0" smtClean="0"/>
              <a:t>3 in </a:t>
            </a:r>
            <a:r>
              <a:rPr lang="en-US" dirty="0"/>
              <a:t>each of the previous 3 </a:t>
            </a:r>
            <a:r>
              <a:rPr lang="en-US" dirty="0" err="1"/>
              <a:t>yr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However</a:t>
            </a:r>
            <a:r>
              <a:rPr lang="en-US" dirty="0"/>
              <a:t>, the frequency of </a:t>
            </a:r>
            <a:r>
              <a:rPr lang="en-US" dirty="0" smtClean="0"/>
              <a:t>pharyngitis (GAS </a:t>
            </a:r>
            <a:r>
              <a:rPr lang="en-US" dirty="0"/>
              <a:t>and non-GAS) generally declines over time. By 2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 smtClean="0"/>
              <a:t>posttonsillectomy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incidence of pharyngitis in severely affected children </a:t>
            </a:r>
            <a:r>
              <a:rPr lang="en-US" dirty="0" smtClean="0"/>
              <a:t>is similar </a:t>
            </a:r>
            <a:r>
              <a:rPr lang="en-US" dirty="0"/>
              <a:t>among those who have tonsillectomy and those who do not.</a:t>
            </a:r>
          </a:p>
          <a:p>
            <a:r>
              <a:rPr lang="en-US" dirty="0"/>
              <a:t>Few children are so severely affected and the limited clinical benefit </a:t>
            </a:r>
            <a:r>
              <a:rPr lang="en-US" dirty="0" smtClean="0"/>
              <a:t>of tonsillectomy </a:t>
            </a:r>
            <a:r>
              <a:rPr lang="en-US" dirty="0"/>
              <a:t>for most must be balanced against the risks of </a:t>
            </a:r>
            <a:r>
              <a:rPr lang="en-US" dirty="0" smtClean="0"/>
              <a:t>anesthesia and </a:t>
            </a:r>
            <a:r>
              <a:rPr lang="en-US" dirty="0"/>
              <a:t>surgery.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13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PHARYNGITIS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354513"/>
          </a:xfrm>
        </p:spPr>
        <p:txBody>
          <a:bodyPr>
            <a:normAutofit/>
          </a:bodyPr>
          <a:lstStyle/>
          <a:p>
            <a:r>
              <a:rPr lang="en-US" dirty="0"/>
              <a:t>Recurrent GAS pharyngitis is rarely, if ever, a sign of an </a:t>
            </a:r>
            <a:r>
              <a:rPr lang="en-US" dirty="0" smtClean="0"/>
              <a:t>immune disorder</a:t>
            </a:r>
            <a:r>
              <a:rPr lang="en-US" dirty="0"/>
              <a:t>. However, recurrent pharyngitis can be part of a </a:t>
            </a:r>
            <a:r>
              <a:rPr lang="en-US" dirty="0" smtClean="0"/>
              <a:t>recurrent fever </a:t>
            </a:r>
            <a:r>
              <a:rPr lang="en-US" dirty="0"/>
              <a:t>or </a:t>
            </a:r>
            <a:r>
              <a:rPr lang="en-US" dirty="0" err="1"/>
              <a:t>autoinflammatory</a:t>
            </a:r>
            <a:r>
              <a:rPr lang="en-US" dirty="0"/>
              <a:t> syndrome such </a:t>
            </a:r>
            <a:r>
              <a:rPr lang="en-US" dirty="0" smtClean="0"/>
              <a:t>as periodic </a:t>
            </a:r>
            <a:r>
              <a:rPr lang="en-US" dirty="0"/>
              <a:t>fevers with </a:t>
            </a:r>
            <a:r>
              <a:rPr lang="en-US" dirty="0" err="1"/>
              <a:t>aphthous</a:t>
            </a:r>
            <a:r>
              <a:rPr lang="en-US" dirty="0"/>
              <a:t> stomatitis</a:t>
            </a:r>
            <a:r>
              <a:rPr lang="en-US" dirty="0" smtClean="0"/>
              <a:t> (PFAPA) syndrome.</a:t>
            </a:r>
          </a:p>
          <a:p>
            <a:r>
              <a:rPr lang="en-US" dirty="0" smtClean="0"/>
              <a:t>Prolonged pharyngitis </a:t>
            </a:r>
            <a:r>
              <a:rPr lang="en-US" dirty="0"/>
              <a:t>(&gt;1 </a:t>
            </a:r>
            <a:r>
              <a:rPr lang="en-US" dirty="0" err="1"/>
              <a:t>wk</a:t>
            </a:r>
            <a:r>
              <a:rPr lang="en-US" dirty="0"/>
              <a:t>) can occur in infectious mononucleosis </a:t>
            </a:r>
            <a:r>
              <a:rPr lang="en-US" dirty="0" smtClean="0"/>
              <a:t>and </a:t>
            </a:r>
            <a:r>
              <a:rPr lang="en-US" dirty="0" err="1" smtClean="0"/>
              <a:t>Lemierre</a:t>
            </a:r>
            <a:r>
              <a:rPr lang="en-US" dirty="0" smtClean="0"/>
              <a:t> </a:t>
            </a:r>
            <a:r>
              <a:rPr lang="en-US" dirty="0"/>
              <a:t>syndrome, but it also suggests the possibility of another </a:t>
            </a:r>
            <a:r>
              <a:rPr lang="en-US" dirty="0" smtClean="0"/>
              <a:t>disorder such </a:t>
            </a:r>
            <a:r>
              <a:rPr lang="en-US" dirty="0"/>
              <a:t>as neutropenia, a recurrent fever syndrome, or an </a:t>
            </a:r>
            <a:r>
              <a:rPr lang="en-US" dirty="0" smtClean="0"/>
              <a:t>autoimmune disease </a:t>
            </a:r>
            <a:r>
              <a:rPr lang="en-US" dirty="0"/>
              <a:t>such as systemic lupus or inflammatory bowel </a:t>
            </a:r>
            <a:r>
              <a:rPr lang="en-US" dirty="0" smtClean="0"/>
              <a:t>disease. In </a:t>
            </a:r>
            <a:r>
              <a:rPr lang="en-US" dirty="0"/>
              <a:t>such instances, pharyngitis would be one of a number of </a:t>
            </a:r>
            <a:r>
              <a:rPr lang="en-US" dirty="0" smtClean="0"/>
              <a:t>clinical findings </a:t>
            </a:r>
            <a:r>
              <a:rPr lang="en-US" dirty="0"/>
              <a:t>that together should suggest the underlying diagnosis.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3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AND PROGNOSIS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Viral </a:t>
            </a:r>
            <a:r>
              <a:rPr lang="en-US" dirty="0"/>
              <a:t>respiratory tract infections can predispose to bacterial middle </a:t>
            </a:r>
            <a:r>
              <a:rPr lang="en-US" dirty="0" smtClean="0"/>
              <a:t>ear infections </a:t>
            </a:r>
            <a:r>
              <a:rPr lang="en-US" dirty="0"/>
              <a:t>and bacterial </a:t>
            </a:r>
            <a:r>
              <a:rPr lang="en-US" dirty="0" smtClean="0"/>
              <a:t>sinusitis.</a:t>
            </a:r>
          </a:p>
          <a:p>
            <a:r>
              <a:rPr lang="en-US" dirty="0" smtClean="0"/>
              <a:t>The </a:t>
            </a:r>
            <a:r>
              <a:rPr lang="en-US" dirty="0"/>
              <a:t>complications of GAS </a:t>
            </a:r>
            <a:r>
              <a:rPr lang="en-US" dirty="0" smtClean="0"/>
              <a:t>pharyngitis include </a:t>
            </a:r>
            <a:r>
              <a:rPr lang="en-US" dirty="0"/>
              <a:t>local </a:t>
            </a:r>
            <a:r>
              <a:rPr lang="en-US" dirty="0" err="1"/>
              <a:t>suppurative</a:t>
            </a:r>
            <a:r>
              <a:rPr lang="en-US" dirty="0"/>
              <a:t> complications, such as </a:t>
            </a:r>
            <a:r>
              <a:rPr lang="en-US" dirty="0" err="1" smtClean="0"/>
              <a:t>parapharyngeal</a:t>
            </a:r>
            <a:r>
              <a:rPr lang="en-US" dirty="0"/>
              <a:t> </a:t>
            </a:r>
            <a:r>
              <a:rPr lang="en-US" dirty="0" smtClean="0"/>
              <a:t>abscess</a:t>
            </a:r>
            <a:r>
              <a:rPr lang="en-US" dirty="0"/>
              <a:t>, and subsequent </a:t>
            </a:r>
            <a:r>
              <a:rPr lang="en-US" dirty="0" err="1"/>
              <a:t>nonsuppurative</a:t>
            </a:r>
            <a:r>
              <a:rPr lang="en-US" dirty="0"/>
              <a:t> illnesses, such as </a:t>
            </a:r>
            <a:r>
              <a:rPr lang="en-US" dirty="0" smtClean="0"/>
              <a:t>ARF, APSGN</a:t>
            </a:r>
            <a:r>
              <a:rPr lang="en-US" dirty="0"/>
              <a:t>, </a:t>
            </a:r>
            <a:r>
              <a:rPr lang="en-US" dirty="0" err="1"/>
              <a:t>poststreptococcal</a:t>
            </a:r>
            <a:r>
              <a:rPr lang="en-US" dirty="0"/>
              <a:t> reactive arthritis, and possibly </a:t>
            </a:r>
            <a:r>
              <a:rPr lang="en-US" dirty="0" smtClean="0"/>
              <a:t>PANDAS (pediatric </a:t>
            </a:r>
            <a:r>
              <a:rPr lang="en-US" dirty="0"/>
              <a:t>autoimmune neuropsychiatric disorders associated with </a:t>
            </a:r>
            <a:r>
              <a:rPr lang="en-US" dirty="0" smtClean="0"/>
              <a:t>S. </a:t>
            </a:r>
            <a:r>
              <a:rPr lang="en-US" dirty="0" err="1" smtClean="0"/>
              <a:t>pyogenes</a:t>
            </a:r>
            <a:r>
              <a:rPr lang="en-US" dirty="0"/>
              <a:t>) or CANS (childhood acute neuropsychiatric symptoms).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4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216627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variety of GAS vaccines are being </a:t>
            </a:r>
            <a:r>
              <a:rPr lang="en-US" dirty="0" smtClean="0"/>
              <a:t>developed.</a:t>
            </a:r>
          </a:p>
          <a:p>
            <a:r>
              <a:rPr lang="en-US" dirty="0" smtClean="0"/>
              <a:t>A </a:t>
            </a:r>
            <a:r>
              <a:rPr lang="en-US" u="sng" dirty="0"/>
              <a:t>recombinant </a:t>
            </a:r>
            <a:r>
              <a:rPr lang="en-US" u="sng" dirty="0" smtClean="0"/>
              <a:t>multivalent M-type </a:t>
            </a:r>
            <a:r>
              <a:rPr lang="en-US" u="sng" dirty="0"/>
              <a:t>vaccine </a:t>
            </a:r>
            <a:r>
              <a:rPr lang="en-US" dirty="0"/>
              <a:t>uses the terminal portions of various M </a:t>
            </a:r>
            <a:r>
              <a:rPr lang="en-US" dirty="0" smtClean="0"/>
              <a:t>proteins to </a:t>
            </a:r>
            <a:r>
              <a:rPr lang="en-US" dirty="0"/>
              <a:t>take advantage of their immunogenicity. Other vaccines are </a:t>
            </a:r>
            <a:r>
              <a:rPr lang="en-US" dirty="0" smtClean="0"/>
              <a:t>based on </a:t>
            </a:r>
            <a:r>
              <a:rPr lang="en-US" dirty="0"/>
              <a:t>more conserved </a:t>
            </a:r>
            <a:r>
              <a:rPr lang="en-US" u="sng" dirty="0"/>
              <a:t>GAS epitopes </a:t>
            </a:r>
            <a:r>
              <a:rPr lang="en-US" dirty="0"/>
              <a:t>in order to avoid the necessity </a:t>
            </a:r>
            <a:r>
              <a:rPr lang="en-US" dirty="0" smtClean="0"/>
              <a:t>of matching </a:t>
            </a:r>
            <a:r>
              <a:rPr lang="en-US" dirty="0"/>
              <a:t>the vaccine with the M types prevalent in a community </a:t>
            </a:r>
            <a:r>
              <a:rPr lang="en-US" dirty="0" smtClean="0"/>
              <a:t>or target population.</a:t>
            </a:r>
          </a:p>
          <a:p>
            <a:r>
              <a:rPr lang="en-US" dirty="0" smtClean="0"/>
              <a:t>None </a:t>
            </a:r>
            <a:r>
              <a:rPr lang="en-US" dirty="0"/>
              <a:t>of the investigational GAS vaccines are </a:t>
            </a:r>
            <a:r>
              <a:rPr lang="en-US" dirty="0" smtClean="0"/>
              <a:t>near licensing </a:t>
            </a:r>
            <a:r>
              <a:rPr lang="en-US" dirty="0"/>
              <a:t>for use. </a:t>
            </a:r>
            <a:endParaRPr lang="en-US" dirty="0" smtClean="0"/>
          </a:p>
          <a:p>
            <a:r>
              <a:rPr lang="en-US" dirty="0" smtClean="0"/>
              <a:t>Antimicrobial </a:t>
            </a:r>
            <a:r>
              <a:rPr lang="en-US" dirty="0"/>
              <a:t>prophylaxis with </a:t>
            </a:r>
            <a:r>
              <a:rPr lang="en-US" b="1" dirty="0"/>
              <a:t>daily oral </a:t>
            </a:r>
            <a:r>
              <a:rPr lang="en-US" b="1" dirty="0" smtClean="0"/>
              <a:t>penicillin </a:t>
            </a:r>
            <a:r>
              <a:rPr lang="en-US" dirty="0" smtClean="0"/>
              <a:t>prevents </a:t>
            </a:r>
            <a:r>
              <a:rPr lang="en-US" dirty="0"/>
              <a:t>recurrent GAS infections but is recommended only to </a:t>
            </a:r>
            <a:r>
              <a:rPr lang="en-US" dirty="0" smtClean="0"/>
              <a:t>prevent recurrences </a:t>
            </a:r>
            <a:r>
              <a:rPr lang="en-US" dirty="0"/>
              <a:t>of </a:t>
            </a:r>
            <a:r>
              <a:rPr lang="en-US" u="sng" dirty="0"/>
              <a:t>ARF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63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smtClean="0"/>
              <a:t>www.mayoclinic.org/diseases-conditions/mononucleosis/symptoms-causes/syc-20350328</a:t>
            </a:r>
          </a:p>
          <a:p>
            <a:r>
              <a:rPr lang="en-US" dirty="0"/>
              <a:t>https://</a:t>
            </a:r>
            <a:r>
              <a:rPr lang="en-US" dirty="0" smtClean="0"/>
              <a:t>reference.medscape.com/drug/keflex-cephalexin-342490</a:t>
            </a:r>
          </a:p>
          <a:p>
            <a:r>
              <a:rPr lang="en-US" dirty="0" err="1" smtClean="0"/>
              <a:t>Lexicomp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INFECTIOUS ETIOLOGIES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252" y="2097088"/>
            <a:ext cx="9418319" cy="427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7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716968"/>
          </a:xfrm>
        </p:spPr>
        <p:txBody>
          <a:bodyPr>
            <a:normAutofit/>
          </a:bodyPr>
          <a:lstStyle/>
          <a:p>
            <a:pPr algn="ctr"/>
            <a:r>
              <a:rPr lang="en-US" sz="7000" dirty="0" smtClean="0"/>
              <a:t>Thank you 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425721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4464822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North America and most industrialized countries </a:t>
            </a:r>
            <a:r>
              <a:rPr lang="en-US" u="sng" dirty="0"/>
              <a:t>GAS is the </a:t>
            </a:r>
            <a:r>
              <a:rPr lang="en-US" u="sng" dirty="0" smtClean="0"/>
              <a:t>most important </a:t>
            </a:r>
            <a:r>
              <a:rPr lang="en-US" u="sng" dirty="0"/>
              <a:t>bacterial cause </a:t>
            </a:r>
            <a:r>
              <a:rPr lang="en-US" dirty="0"/>
              <a:t>of acute pharyngitis, but viruses </a:t>
            </a:r>
            <a:r>
              <a:rPr lang="en-US" dirty="0" smtClean="0"/>
              <a:t>predominate as </a:t>
            </a:r>
            <a:r>
              <a:rPr lang="en-US" dirty="0"/>
              <a:t>acute infectious causes of </a:t>
            </a:r>
            <a:r>
              <a:rPr lang="en-US" dirty="0" smtClean="0"/>
              <a:t>pharyngitis.</a:t>
            </a:r>
          </a:p>
          <a:p>
            <a:r>
              <a:rPr lang="en-US" dirty="0" smtClean="0"/>
              <a:t>Viral </a:t>
            </a:r>
            <a:r>
              <a:rPr lang="en-US" dirty="0"/>
              <a:t>upper respiratory </a:t>
            </a:r>
            <a:r>
              <a:rPr lang="en-US" dirty="0" smtClean="0"/>
              <a:t>tract infections </a:t>
            </a:r>
            <a:r>
              <a:rPr lang="en-US" dirty="0"/>
              <a:t>are typically spread by contact with oral or respiratory </a:t>
            </a:r>
            <a:r>
              <a:rPr lang="en-US" dirty="0" smtClean="0"/>
              <a:t>secretions and </a:t>
            </a:r>
            <a:r>
              <a:rPr lang="en-US" dirty="0"/>
              <a:t>occur most commonly in fall, winter, and spring, that is, </a:t>
            </a:r>
            <a:r>
              <a:rPr lang="en-US" dirty="0" smtClean="0"/>
              <a:t>the “respiratory </a:t>
            </a:r>
            <a:r>
              <a:rPr lang="en-US" dirty="0"/>
              <a:t>season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Most </a:t>
            </a:r>
            <a:r>
              <a:rPr lang="en-US" dirty="0"/>
              <a:t>viral </a:t>
            </a:r>
            <a:r>
              <a:rPr lang="en-US" dirty="0" smtClean="0"/>
              <a:t>pharyngitis, except </a:t>
            </a:r>
            <a:r>
              <a:rPr lang="en-US" dirty="0" smtClean="0"/>
              <a:t>mononucleosis (</a:t>
            </a:r>
            <a:r>
              <a:rPr lang="en-US" dirty="0"/>
              <a:t>the kissing </a:t>
            </a:r>
            <a:r>
              <a:rPr lang="en-US" dirty="0" smtClean="0"/>
              <a:t>disease which is most commonly caused by Epstein-</a:t>
            </a:r>
            <a:r>
              <a:rPr lang="en-US" dirty="0"/>
              <a:t>B</a:t>
            </a:r>
            <a:r>
              <a:rPr lang="en-US" dirty="0" smtClean="0"/>
              <a:t>arr virus)</a:t>
            </a:r>
            <a:r>
              <a:rPr lang="en-US" dirty="0" smtClean="0"/>
              <a:t>, </a:t>
            </a:r>
            <a:r>
              <a:rPr lang="en-US" dirty="0"/>
              <a:t>is </a:t>
            </a:r>
            <a:r>
              <a:rPr lang="en-US" dirty="0" smtClean="0"/>
              <a:t>mild. Common </a:t>
            </a:r>
            <a:r>
              <a:rPr lang="en-US" dirty="0"/>
              <a:t>nonspecific </a:t>
            </a:r>
            <a:r>
              <a:rPr lang="en-US" dirty="0" smtClean="0"/>
              <a:t>symptoms such </a:t>
            </a:r>
            <a:r>
              <a:rPr lang="en-US" dirty="0"/>
              <a:t>as rhinorrhea and cough develop gradually before </a:t>
            </a:r>
            <a:r>
              <a:rPr lang="en-US" dirty="0" smtClean="0"/>
              <a:t>they become </a:t>
            </a:r>
            <a:r>
              <a:rPr lang="en-US" dirty="0"/>
              <a:t>prominent. However, specific findings are sometimes </a:t>
            </a:r>
            <a:r>
              <a:rPr lang="en-US" dirty="0" smtClean="0"/>
              <a:t>helpful in </a:t>
            </a:r>
            <a:r>
              <a:rPr lang="en-US" dirty="0"/>
              <a:t>identifying the infectious viral agent.</a:t>
            </a:r>
          </a:p>
        </p:txBody>
      </p:sp>
    </p:spTree>
    <p:extLst>
      <p:ext uri="{BB962C8B-B14F-4D97-AF65-F5344CB8AC3E}">
        <p14:creationId xmlns:p14="http://schemas.microsoft.com/office/powerpoint/2010/main" val="89221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434725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Gingivostomatitis</a:t>
            </a:r>
            <a:r>
              <a:rPr lang="en-US" dirty="0"/>
              <a:t> and ulcerating vesicles throughout the </a:t>
            </a:r>
            <a:r>
              <a:rPr lang="en-US" dirty="0" smtClean="0"/>
              <a:t>anterior pharynx </a:t>
            </a:r>
            <a:r>
              <a:rPr lang="en-US" dirty="0"/>
              <a:t>and on the lips are seen in primary oral herpes simplex </a:t>
            </a:r>
            <a:r>
              <a:rPr lang="en-US" dirty="0" smtClean="0"/>
              <a:t>virus infection</a:t>
            </a:r>
            <a:r>
              <a:rPr lang="en-US" dirty="0"/>
              <a:t>. High fever and difficulty taking oral fluids are common. </a:t>
            </a:r>
            <a:r>
              <a:rPr lang="en-US" dirty="0" smtClean="0"/>
              <a:t>This infection </a:t>
            </a:r>
            <a:r>
              <a:rPr lang="en-US" dirty="0"/>
              <a:t>can last for 14 days.</a:t>
            </a:r>
          </a:p>
          <a:p>
            <a:r>
              <a:rPr lang="en-US" dirty="0"/>
              <a:t>Discrete </a:t>
            </a:r>
            <a:r>
              <a:rPr lang="en-US" dirty="0" err="1"/>
              <a:t>papulovesicular</a:t>
            </a:r>
            <a:r>
              <a:rPr lang="en-US" dirty="0"/>
              <a:t> lesions or ulcerations in the </a:t>
            </a:r>
            <a:r>
              <a:rPr lang="en-US" dirty="0" smtClean="0"/>
              <a:t>posterior oropharynx</a:t>
            </a:r>
            <a:r>
              <a:rPr lang="en-US" dirty="0"/>
              <a:t>, severe throat pain, and fever are characteristic of </a:t>
            </a:r>
            <a:r>
              <a:rPr lang="en-US" dirty="0" err="1" smtClean="0"/>
              <a:t>herpangina</a:t>
            </a:r>
            <a:r>
              <a:rPr lang="en-US" dirty="0" smtClean="0"/>
              <a:t>, caused </a:t>
            </a:r>
            <a:r>
              <a:rPr lang="en-US" dirty="0"/>
              <a:t>by various </a:t>
            </a:r>
            <a:r>
              <a:rPr lang="en-US" dirty="0" smtClean="0"/>
              <a:t>enteroviruses.</a:t>
            </a:r>
          </a:p>
          <a:p>
            <a:r>
              <a:rPr lang="en-US" dirty="0" smtClean="0"/>
              <a:t>In </a:t>
            </a:r>
            <a:r>
              <a:rPr lang="en-US" dirty="0"/>
              <a:t>hand-foot-mouth </a:t>
            </a:r>
            <a:r>
              <a:rPr lang="en-US" dirty="0" smtClean="0"/>
              <a:t>disease there </a:t>
            </a:r>
            <a:r>
              <a:rPr lang="en-US" dirty="0"/>
              <a:t>are vesicles or ulcers throughout the oropharynx, vesicles on </a:t>
            </a:r>
            <a:r>
              <a:rPr lang="en-US" dirty="0" smtClean="0"/>
              <a:t>the palms </a:t>
            </a:r>
            <a:r>
              <a:rPr lang="en-US" dirty="0"/>
              <a:t>and soles, and sometimes on the trunk and extremities; </a:t>
            </a:r>
            <a:r>
              <a:rPr lang="en-US" dirty="0" smtClean="0"/>
              <a:t>Coxsackie A16 </a:t>
            </a:r>
            <a:r>
              <a:rPr lang="en-US" dirty="0"/>
              <a:t>is the most common agent, but Enterovirus 71 and </a:t>
            </a:r>
            <a:r>
              <a:rPr lang="en-US" dirty="0" smtClean="0"/>
              <a:t>Coxsackie A6 </a:t>
            </a:r>
            <a:r>
              <a:rPr lang="en-US" dirty="0"/>
              <a:t>can also cause this </a:t>
            </a:r>
            <a:r>
              <a:rPr lang="en-US" dirty="0" smtClean="0"/>
              <a:t>syndrome.</a:t>
            </a:r>
          </a:p>
          <a:p>
            <a:r>
              <a:rPr lang="en-US" dirty="0" err="1" smtClean="0"/>
              <a:t>Enteroviral</a:t>
            </a:r>
            <a:r>
              <a:rPr lang="en-US" dirty="0" smtClean="0"/>
              <a:t> </a:t>
            </a:r>
            <a:r>
              <a:rPr lang="en-US" dirty="0"/>
              <a:t>infections are </a:t>
            </a:r>
            <a:r>
              <a:rPr lang="en-US" dirty="0" smtClean="0"/>
              <a:t>most common </a:t>
            </a:r>
            <a:r>
              <a:rPr lang="en-US" dirty="0"/>
              <a:t>in the summer.</a:t>
            </a:r>
          </a:p>
        </p:txBody>
      </p:sp>
    </p:spTree>
    <p:extLst>
      <p:ext uri="{BB962C8B-B14F-4D97-AF65-F5344CB8AC3E}">
        <p14:creationId xmlns:p14="http://schemas.microsoft.com/office/powerpoint/2010/main" val="286785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42950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Various adenoviruses cause pharyngitis. When there is </a:t>
            </a:r>
            <a:r>
              <a:rPr lang="en-US" dirty="0" smtClean="0"/>
              <a:t>concurrent conjunctivitis </a:t>
            </a:r>
            <a:r>
              <a:rPr lang="en-US" dirty="0"/>
              <a:t>the syndrome is called </a:t>
            </a:r>
            <a:r>
              <a:rPr lang="en-US" dirty="0" err="1"/>
              <a:t>pharyngoconjunctival</a:t>
            </a:r>
            <a:r>
              <a:rPr lang="en-US" dirty="0"/>
              <a:t> fever. </a:t>
            </a:r>
            <a:r>
              <a:rPr lang="en-US" dirty="0" smtClean="0"/>
              <a:t>The pharyngitis </a:t>
            </a:r>
            <a:r>
              <a:rPr lang="en-US" dirty="0"/>
              <a:t>tends to resolve within 7 days but conjunctivitis </a:t>
            </a:r>
            <a:r>
              <a:rPr lang="en-US" dirty="0" smtClean="0"/>
              <a:t>may persist </a:t>
            </a:r>
            <a:r>
              <a:rPr lang="en-US" dirty="0"/>
              <a:t>for up to 14 days. </a:t>
            </a:r>
            <a:r>
              <a:rPr lang="en-US" dirty="0" err="1"/>
              <a:t>Pharyngoconjunctival</a:t>
            </a:r>
            <a:r>
              <a:rPr lang="en-US" dirty="0"/>
              <a:t> fever can be </a:t>
            </a:r>
            <a:r>
              <a:rPr lang="en-US" dirty="0" smtClean="0"/>
              <a:t>epidemic or </a:t>
            </a:r>
            <a:r>
              <a:rPr lang="en-US" dirty="0"/>
              <a:t>sporadic; outbreaks have been associated with exposure in </a:t>
            </a:r>
            <a:r>
              <a:rPr lang="en-US" dirty="0" smtClean="0"/>
              <a:t>swimming pools.</a:t>
            </a:r>
          </a:p>
          <a:p>
            <a:r>
              <a:rPr lang="en-US" dirty="0"/>
              <a:t>Intense, diffuse pharyngeal erythema and </a:t>
            </a:r>
            <a:r>
              <a:rPr lang="en-US" dirty="0" err="1"/>
              <a:t>Koplik</a:t>
            </a:r>
            <a:r>
              <a:rPr lang="en-US" dirty="0"/>
              <a:t> spots, the </a:t>
            </a:r>
            <a:r>
              <a:rPr lang="en-US" dirty="0" smtClean="0"/>
              <a:t>pathognomonic </a:t>
            </a:r>
            <a:r>
              <a:rPr lang="en-US" dirty="0" err="1" smtClean="0"/>
              <a:t>enanthem</a:t>
            </a:r>
            <a:r>
              <a:rPr lang="en-US" dirty="0"/>
              <a:t>, occur in advance of the characteristic rash </a:t>
            </a:r>
            <a:r>
              <a:rPr lang="en-US" dirty="0" smtClean="0"/>
              <a:t>of measles.</a:t>
            </a:r>
          </a:p>
          <a:p>
            <a:r>
              <a:rPr lang="en-US" dirty="0" smtClean="0"/>
              <a:t>Splenomegaly </a:t>
            </a:r>
            <a:r>
              <a:rPr lang="en-US" dirty="0"/>
              <a:t>or hepatomegaly may be the clue to </a:t>
            </a:r>
            <a:r>
              <a:rPr lang="en-US" dirty="0" smtClean="0"/>
              <a:t>Epstein-Barr </a:t>
            </a:r>
            <a:r>
              <a:rPr lang="en-US" dirty="0"/>
              <a:t>virus infectious mononucleosis in an adolescent with </a:t>
            </a:r>
            <a:r>
              <a:rPr lang="en-US" dirty="0" smtClean="0"/>
              <a:t>exudative tonsillitis.</a:t>
            </a:r>
          </a:p>
          <a:p>
            <a:r>
              <a:rPr lang="en-US" dirty="0" smtClean="0"/>
              <a:t>Primary </a:t>
            </a:r>
            <a:r>
              <a:rPr lang="en-US" dirty="0"/>
              <a:t>infection with HIV can manifest as the acute </a:t>
            </a:r>
            <a:r>
              <a:rPr lang="en-US" dirty="0" smtClean="0"/>
              <a:t>retroviral syndrome</a:t>
            </a:r>
            <a:r>
              <a:rPr lang="en-US" dirty="0"/>
              <a:t>, with non-exudative pharyngitis, </a:t>
            </a:r>
            <a:r>
              <a:rPr lang="en-US" dirty="0" smtClean="0"/>
              <a:t>fever, </a:t>
            </a:r>
            <a:r>
              <a:rPr lang="en-US" dirty="0"/>
              <a:t>arthralgia, myalgia, adenopathy, and often a </a:t>
            </a:r>
            <a:r>
              <a:rPr lang="en-US" dirty="0" smtClean="0"/>
              <a:t>maculopapular rash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31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Other Than Group A Streptococcus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7"/>
            <a:ext cx="12192000" cy="432113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addition to GAS</a:t>
            </a:r>
            <a:r>
              <a:rPr lang="en-US" dirty="0" smtClean="0"/>
              <a:t>, other </a:t>
            </a:r>
            <a:r>
              <a:rPr lang="en-US" dirty="0"/>
              <a:t>bacteria </a:t>
            </a:r>
            <a:r>
              <a:rPr lang="en-US" dirty="0" smtClean="0"/>
              <a:t>can </a:t>
            </a:r>
            <a:r>
              <a:rPr lang="en-US" dirty="0"/>
              <a:t>cause pharyngitis </a:t>
            </a:r>
            <a:r>
              <a:rPr lang="en-US" dirty="0" smtClean="0"/>
              <a:t>mentioned in table 308-1.</a:t>
            </a:r>
            <a:endParaRPr lang="en-US" dirty="0" smtClean="0"/>
          </a:p>
          <a:p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 </a:t>
            </a:r>
            <a:r>
              <a:rPr lang="en-US" dirty="0"/>
              <a:t>and Streptococcus </a:t>
            </a:r>
            <a:r>
              <a:rPr lang="en-US" dirty="0" err="1"/>
              <a:t>pneumoniae</a:t>
            </a:r>
            <a:r>
              <a:rPr lang="en-US" dirty="0"/>
              <a:t> may be cultured from </a:t>
            </a:r>
            <a:r>
              <a:rPr lang="en-US" dirty="0" smtClean="0"/>
              <a:t>the throats </a:t>
            </a:r>
            <a:r>
              <a:rPr lang="en-US" dirty="0"/>
              <a:t>of children with pharyngitis, but their role in causing </a:t>
            </a:r>
            <a:r>
              <a:rPr lang="en-US" dirty="0" smtClean="0"/>
              <a:t>pharyngitis has </a:t>
            </a:r>
            <a:r>
              <a:rPr lang="en-US" dirty="0"/>
              <a:t>not been established</a:t>
            </a:r>
            <a:r>
              <a:rPr lang="en-US" dirty="0" smtClean="0"/>
              <a:t>.</a:t>
            </a:r>
          </a:p>
          <a:p>
            <a:r>
              <a:rPr lang="en-US" dirty="0"/>
              <a:t>Group C and Group G streptococcus and A. </a:t>
            </a:r>
            <a:r>
              <a:rPr lang="en-US" dirty="0" err="1"/>
              <a:t>haemolyticum</a:t>
            </a:r>
            <a:r>
              <a:rPr lang="en-US" dirty="0"/>
              <a:t> </a:t>
            </a:r>
            <a:r>
              <a:rPr lang="en-US" dirty="0" smtClean="0"/>
              <a:t>pharyngitis have </a:t>
            </a:r>
            <a:r>
              <a:rPr lang="en-US" dirty="0"/>
              <a:t>been diagnosed most commonly in adolescents and </a:t>
            </a:r>
            <a:r>
              <a:rPr lang="en-US" dirty="0" smtClean="0"/>
              <a:t>adults. They </a:t>
            </a:r>
            <a:r>
              <a:rPr lang="en-US" dirty="0"/>
              <a:t>resemble group A </a:t>
            </a:r>
            <a:r>
              <a:rPr lang="el-GR" dirty="0"/>
              <a:t>β-</a:t>
            </a:r>
            <a:r>
              <a:rPr lang="en-US" dirty="0"/>
              <a:t>hemolytic streptococcus (GABHS) </a:t>
            </a:r>
            <a:r>
              <a:rPr lang="en-US" dirty="0" smtClean="0"/>
              <a:t>pharyngitis and </a:t>
            </a:r>
            <a:r>
              <a:rPr lang="en-US" dirty="0"/>
              <a:t>a scarlet fever–like rash may be present with A. </a:t>
            </a:r>
            <a:r>
              <a:rPr lang="en-US" dirty="0" err="1" smtClean="0"/>
              <a:t>haemolyticum</a:t>
            </a:r>
            <a:r>
              <a:rPr lang="en-US" dirty="0"/>
              <a:t> </a:t>
            </a:r>
            <a:r>
              <a:rPr lang="en-US" dirty="0" smtClean="0"/>
              <a:t>infections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45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Other Than Group A Streptococcus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9486"/>
            <a:ext cx="12192000" cy="4490947"/>
          </a:xfrm>
        </p:spPr>
        <p:txBody>
          <a:bodyPr>
            <a:normAutofit fontScale="92500"/>
          </a:bodyPr>
          <a:lstStyle/>
          <a:p>
            <a:r>
              <a:rPr lang="en-US" dirty="0"/>
              <a:t>F. </a:t>
            </a:r>
            <a:r>
              <a:rPr lang="en-US" dirty="0" err="1"/>
              <a:t>necrophorum</a:t>
            </a:r>
            <a:r>
              <a:rPr lang="en-US" dirty="0"/>
              <a:t> has been suggested to be a fairly common cause </a:t>
            </a:r>
            <a:r>
              <a:rPr lang="en-US" dirty="0" smtClean="0"/>
              <a:t>of pharyngitis </a:t>
            </a:r>
            <a:r>
              <a:rPr lang="en-US" dirty="0"/>
              <a:t>in older adolescents and adults (15-30 </a:t>
            </a:r>
            <a:r>
              <a:rPr lang="en-US" dirty="0" err="1"/>
              <a:t>yr</a:t>
            </a:r>
            <a:r>
              <a:rPr lang="en-US" dirty="0"/>
              <a:t> old</a:t>
            </a:r>
            <a:r>
              <a:rPr lang="en-US" dirty="0" smtClean="0"/>
              <a:t>). Prevalence </a:t>
            </a:r>
            <a:r>
              <a:rPr lang="en-US" dirty="0" smtClean="0"/>
              <a:t>in </a:t>
            </a:r>
            <a:r>
              <a:rPr lang="en-US" dirty="0"/>
              <a:t>studies has varied from 10-48% of patients with non-GABHS </a:t>
            </a:r>
            <a:r>
              <a:rPr lang="en-US" dirty="0" smtClean="0"/>
              <a:t>pharyngitis, but </a:t>
            </a:r>
            <a:r>
              <a:rPr lang="en-US" dirty="0"/>
              <a:t>large surveillance studies have not been </a:t>
            </a:r>
            <a:r>
              <a:rPr lang="en-US" dirty="0" smtClean="0"/>
              <a:t>performed.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necrophorum</a:t>
            </a:r>
            <a:r>
              <a:rPr lang="en-US" dirty="0" smtClean="0"/>
              <a:t> </a:t>
            </a:r>
            <a:r>
              <a:rPr lang="en-US" dirty="0"/>
              <a:t>pharyngitis is associated with development of </a:t>
            </a:r>
            <a:r>
              <a:rPr lang="en-US" dirty="0" err="1" smtClean="0"/>
              <a:t>Lemierre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r>
              <a:rPr lang="en-US" dirty="0"/>
              <a:t>, internal jugular vein septic thrombophlebitis. </a:t>
            </a:r>
            <a:r>
              <a:rPr lang="en-US" dirty="0" smtClean="0"/>
              <a:t>Approximately 80</a:t>
            </a:r>
            <a:r>
              <a:rPr lang="en-US" dirty="0"/>
              <a:t>% of cases of </a:t>
            </a:r>
            <a:r>
              <a:rPr lang="en-US" dirty="0" err="1"/>
              <a:t>Lemierre</a:t>
            </a:r>
            <a:r>
              <a:rPr lang="en-US" dirty="0"/>
              <a:t> syndrome are caused by this </a:t>
            </a:r>
            <a:r>
              <a:rPr lang="en-US" dirty="0" smtClean="0"/>
              <a:t>bacterium.</a:t>
            </a:r>
          </a:p>
          <a:p>
            <a:r>
              <a:rPr lang="en-US" dirty="0" smtClean="0"/>
              <a:t>Patients </a:t>
            </a:r>
            <a:r>
              <a:rPr lang="en-US" dirty="0"/>
              <a:t>present initially with fever, sore throat, exudative </a:t>
            </a:r>
            <a:r>
              <a:rPr lang="en-US" dirty="0" smtClean="0"/>
              <a:t>pharyngitis, and/or </a:t>
            </a:r>
            <a:r>
              <a:rPr lang="en-US" dirty="0" err="1"/>
              <a:t>peritonsillar</a:t>
            </a:r>
            <a:r>
              <a:rPr lang="en-US" dirty="0"/>
              <a:t> </a:t>
            </a:r>
            <a:r>
              <a:rPr lang="en-US" dirty="0" smtClean="0"/>
              <a:t>abscess. The </a:t>
            </a:r>
            <a:r>
              <a:rPr lang="en-US" dirty="0"/>
              <a:t>symptoms may persist, neck pain </a:t>
            </a:r>
            <a:r>
              <a:rPr lang="en-US" dirty="0" smtClean="0"/>
              <a:t>and swelling </a:t>
            </a:r>
            <a:r>
              <a:rPr lang="en-US" dirty="0"/>
              <a:t>develop, and the patient appears toxic. Septic shock may </a:t>
            </a:r>
            <a:r>
              <a:rPr lang="en-US" dirty="0" smtClean="0"/>
              <a:t>ensue along </a:t>
            </a:r>
            <a:r>
              <a:rPr lang="en-US" dirty="0"/>
              <a:t>with metastatic complications from septic emboli that can </a:t>
            </a:r>
            <a:r>
              <a:rPr lang="en-US" dirty="0" smtClean="0"/>
              <a:t>involve the </a:t>
            </a:r>
            <a:r>
              <a:rPr lang="en-US" dirty="0"/>
              <a:t>lungs, bones and joints, central nervous system, abdominal </a:t>
            </a:r>
            <a:r>
              <a:rPr lang="en-US" dirty="0" smtClean="0"/>
              <a:t>organs, and </a:t>
            </a:r>
            <a:r>
              <a:rPr lang="en-US" dirty="0"/>
              <a:t>soft tissues. The case fatality rate is 4-9%.</a:t>
            </a:r>
          </a:p>
        </p:txBody>
      </p:sp>
    </p:spTree>
    <p:extLst>
      <p:ext uri="{BB962C8B-B14F-4D97-AF65-F5344CB8AC3E}">
        <p14:creationId xmlns:p14="http://schemas.microsoft.com/office/powerpoint/2010/main" val="3600177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990</TotalTime>
  <Words>3888</Words>
  <Application>Microsoft Office PowerPoint</Application>
  <PresentationFormat>Widescreen</PresentationFormat>
  <Paragraphs>180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Trebuchet MS</vt:lpstr>
      <vt:lpstr>Tw Cen MT</vt:lpstr>
      <vt:lpstr>Circuit</vt:lpstr>
      <vt:lpstr>Acute Pharyngitis</vt:lpstr>
      <vt:lpstr>Introduction </vt:lpstr>
      <vt:lpstr>Introduction </vt:lpstr>
      <vt:lpstr>INFECTIOUS ETIOLOGIES</vt:lpstr>
      <vt:lpstr>Viruses</vt:lpstr>
      <vt:lpstr>Viruses</vt:lpstr>
      <vt:lpstr>Viruses</vt:lpstr>
      <vt:lpstr>Bacteria Other Than Group A Streptococcus </vt:lpstr>
      <vt:lpstr>Bacteria Other Than Group A Streptococcus </vt:lpstr>
      <vt:lpstr>Bacteria Other Than Group A Streptococcus </vt:lpstr>
      <vt:lpstr>Bacteria Other Than Group A Streptococcus </vt:lpstr>
      <vt:lpstr>Group A Streptococcus (GAS) </vt:lpstr>
      <vt:lpstr>Group A Streptococcus </vt:lpstr>
      <vt:lpstr>Group A Streptococcus </vt:lpstr>
      <vt:lpstr>Group A Streptococcus </vt:lpstr>
      <vt:lpstr>DIAGNOSIS </vt:lpstr>
      <vt:lpstr>DIAGNOSIS </vt:lpstr>
      <vt:lpstr>DIAGNOSIS </vt:lpstr>
      <vt:lpstr>DIAGNOSIS </vt:lpstr>
      <vt:lpstr>DIAGNOSIS </vt:lpstr>
      <vt:lpstr>TREATMENT </vt:lpstr>
      <vt:lpstr>Patient education </vt:lpstr>
      <vt:lpstr>Patient education </vt:lpstr>
      <vt:lpstr>Patient education </vt:lpstr>
      <vt:lpstr>Treatment  </vt:lpstr>
      <vt:lpstr>Treatment   </vt:lpstr>
      <vt:lpstr>Treatment   </vt:lpstr>
      <vt:lpstr>Treatment  </vt:lpstr>
      <vt:lpstr>PowerPoint Presentation</vt:lpstr>
      <vt:lpstr>Patient education</vt:lpstr>
      <vt:lpstr>CHRONIC GROUP A STREPTOCOCCUS CARRIERS</vt:lpstr>
      <vt:lpstr>CHRONIC GROUP A STREPTOCOCCUS CARRIERS</vt:lpstr>
      <vt:lpstr>CHRONIC GROUP A STREPTOCOCCUS CARRIERS</vt:lpstr>
      <vt:lpstr>RECURRENT PHARYNGITIS </vt:lpstr>
      <vt:lpstr>RECURRENT PHARYNGITIS </vt:lpstr>
      <vt:lpstr>RECURRENT PHARYNGITIS </vt:lpstr>
      <vt:lpstr>COMPLICATIONS AND PROGNOSIS </vt:lpstr>
      <vt:lpstr>PREVENTION </vt:lpstr>
      <vt:lpstr>References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Inas</dc:creator>
  <cp:lastModifiedBy>Inas</cp:lastModifiedBy>
  <cp:revision>82</cp:revision>
  <dcterms:created xsi:type="dcterms:W3CDTF">2020-12-17T18:28:59Z</dcterms:created>
  <dcterms:modified xsi:type="dcterms:W3CDTF">2020-12-18T22:23:29Z</dcterms:modified>
</cp:coreProperties>
</file>