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6" r:id="rId1"/>
  </p:sldMasterIdLst>
  <p:sldIdLst>
    <p:sldId id="256" r:id="rId2"/>
    <p:sldId id="257" r:id="rId3"/>
    <p:sldId id="263" r:id="rId4"/>
    <p:sldId id="264" r:id="rId5"/>
    <p:sldId id="258" r:id="rId6"/>
    <p:sldId id="265" r:id="rId7"/>
    <p:sldId id="259" r:id="rId8"/>
    <p:sldId id="260" r:id="rId9"/>
    <p:sldId id="261" r:id="rId10"/>
    <p:sldId id="262" r:id="rId11"/>
    <p:sldId id="267" r:id="rId12"/>
    <p:sldId id="268" r:id="rId13"/>
    <p:sldId id="271" r:id="rId14"/>
    <p:sldId id="274" r:id="rId15"/>
    <p:sldId id="275" r:id="rId16"/>
    <p:sldId id="272" r:id="rId17"/>
    <p:sldId id="270" r:id="rId18"/>
    <p:sldId id="273"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90" r:id="rId33"/>
    <p:sldId id="293" r:id="rId34"/>
    <p:sldId id="292" r:id="rId35"/>
    <p:sldId id="291" r:id="rId36"/>
    <p:sldId id="294" r:id="rId3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7874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96137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49336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00377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2470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481023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171533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58340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68888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586B75A-687E-405C-8A0B-8D00578BA2C3}" type="datetimeFigureOut">
              <a:rPr lang="en-US" smtClean="0"/>
              <a:pPr/>
              <a:t>12/23/2020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33586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586B75A-687E-405C-8A0B-8D00578BA2C3}" type="datetimeFigureOut">
              <a:rPr lang="en-US" smtClean="0"/>
              <a:pPr/>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29219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586B75A-687E-405C-8A0B-8D00578BA2C3}" type="datetimeFigureOut">
              <a:rPr lang="en-US" smtClean="0"/>
              <a:pPr/>
              <a:t>12/23/2020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42884033"/>
      </p:ext>
    </p:extLst>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eksmedik.com/uptodate20/d/topic.htm?path=pathophysiology-clinical-manifestations-and-diagnosis-of-respiratory-distress-syndrome-in-the-newborn" TargetMode="External"/><Relationship Id="rId2" Type="http://schemas.openxmlformats.org/officeDocument/2006/relationships/hyperlink" Target="https://teksmedik.com/uptodate20/d/topic.htm?path=prevention-and-treatment-of-respiratory-distress-syndrome-in-preterm-infants#H23056101"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teksmedik.com/uptodate20/d/topic.htm?path=management-of-patent-ductus-arteriosus-in-term-infants-children-and-adults" TargetMode="External"/><Relationship Id="rId2" Type="http://schemas.openxmlformats.org/officeDocument/2006/relationships/hyperlink" Target="https://teksmedik.com/uptodate20/d/topic.htm?path=management-of-patent-ductus-arteriosus-in-preterm-infants" TargetMode="External"/><Relationship Id="rId1" Type="http://schemas.openxmlformats.org/officeDocument/2006/relationships/slideLayout" Target="../slideLayouts/slideLayout2.xml"/><Relationship Id="rId4" Type="http://schemas.openxmlformats.org/officeDocument/2006/relationships/hyperlink" Target="https://teksmedik.com/uptodate20/d/topic.htm?path=clinical-manifestations-and-diagnosis-of-patent-ductus-arteriosus-in-term-infants-children-and-adults" TargetMode="Externa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a:t>R</a:t>
            </a:r>
            <a:r>
              <a:rPr lang="en-US" dirty="0" smtClean="0"/>
              <a:t>espiratory distress syndrome in neonates</a:t>
            </a:r>
            <a:endParaRPr lang="en-US" dirty="0"/>
          </a:p>
        </p:txBody>
      </p:sp>
    </p:spTree>
    <p:extLst>
      <p:ext uri="{BB962C8B-B14F-4D97-AF65-F5344CB8AC3E}">
        <p14:creationId xmlns:p14="http://schemas.microsoft.com/office/powerpoint/2010/main" val="30631395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Differential diagnosis</a:t>
            </a:r>
            <a:endParaRPr lang="en-US" dirty="0"/>
          </a:p>
        </p:txBody>
      </p:sp>
      <p:sp>
        <p:nvSpPr>
          <p:cNvPr id="3" name="Content Placeholder 2"/>
          <p:cNvSpPr>
            <a:spLocks noGrp="1"/>
          </p:cNvSpPr>
          <p:nvPr>
            <p:ph idx="1"/>
          </p:nvPr>
        </p:nvSpPr>
        <p:spPr/>
        <p:txBody>
          <a:bodyPr/>
          <a:lstStyle/>
          <a:p>
            <a:r>
              <a:rPr lang="en-US" dirty="0"/>
              <a:t>The differential diagnosis of RDS includes other causes of respiratory distress in the newborn including transient tachypnea of the newborn (TTN), bacterial pneumonia, air leak, cyanotic congenital heart disease (CCHD), interstitial (diffuse) lung disease, and non-pulmonary systemic disorders. These disorders are distinguished from RDS based on differences in clinical presentation, chest radiograph findings, and clinical course.</a:t>
            </a:r>
          </a:p>
        </p:txBody>
      </p:sp>
    </p:spTree>
    <p:extLst>
      <p:ext uri="{BB962C8B-B14F-4D97-AF65-F5344CB8AC3E}">
        <p14:creationId xmlns:p14="http://schemas.microsoft.com/office/powerpoint/2010/main" val="2001068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a:t>
            </a:r>
            <a:endParaRPr lang="en-US" dirty="0"/>
          </a:p>
        </p:txBody>
      </p:sp>
      <p:sp>
        <p:nvSpPr>
          <p:cNvPr id="3" name="Content Placeholder 2"/>
          <p:cNvSpPr>
            <a:spLocks noGrp="1"/>
          </p:cNvSpPr>
          <p:nvPr>
            <p:ph idx="1"/>
          </p:nvPr>
        </p:nvSpPr>
        <p:spPr/>
        <p:txBody>
          <a:bodyPr/>
          <a:lstStyle/>
          <a:p>
            <a:r>
              <a:rPr lang="en-US" dirty="0"/>
              <a:t>The management to prevent and treat RDS is a combination of specific interventions to increase pulmonary surfactant levels, provide adequate oxygenation and ventilation, and general supportive care to optimize the neonate's metabolic and cardiorespiratory status and reduce concomitant factors associated with poor outcome</a:t>
            </a:r>
            <a:r>
              <a:rPr lang="en-US" dirty="0" smtClean="0"/>
              <a:t>.</a:t>
            </a:r>
          </a:p>
          <a:p>
            <a:r>
              <a:rPr lang="en-US" b="1" dirty="0"/>
              <a:t>Supportive general care </a:t>
            </a:r>
            <a:r>
              <a:rPr lang="en-US" dirty="0"/>
              <a:t>is provided to all preterm infants. It includes provision of a thermal neutral environment, optimal fluid balance and avoidance of fluid overload, maintenance of adequate perfusion, and provision of adequate </a:t>
            </a:r>
            <a:r>
              <a:rPr lang="en-US" dirty="0" smtClean="0"/>
              <a:t>nutrition.</a:t>
            </a:r>
          </a:p>
          <a:p>
            <a:endParaRPr lang="en-US" dirty="0"/>
          </a:p>
        </p:txBody>
      </p:sp>
    </p:spTree>
    <p:extLst>
      <p:ext uri="{BB962C8B-B14F-4D97-AF65-F5344CB8AC3E}">
        <p14:creationId xmlns:p14="http://schemas.microsoft.com/office/powerpoint/2010/main" val="3054204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endParaRPr lang="en-US" dirty="0"/>
          </a:p>
        </p:txBody>
      </p:sp>
      <p:sp>
        <p:nvSpPr>
          <p:cNvPr id="3" name="Content Placeholder 2"/>
          <p:cNvSpPr>
            <a:spLocks noGrp="1"/>
          </p:cNvSpPr>
          <p:nvPr>
            <p:ph idx="1"/>
          </p:nvPr>
        </p:nvSpPr>
        <p:spPr/>
        <p:txBody>
          <a:bodyPr/>
          <a:lstStyle/>
          <a:p>
            <a:r>
              <a:rPr lang="en-US" dirty="0"/>
              <a:t>Specific initial interventions are based on gestational age and the initial respiratory status of the infant within the first hour after </a:t>
            </a:r>
            <a:r>
              <a:rPr lang="en-US" dirty="0" smtClean="0"/>
              <a:t>delivery.</a:t>
            </a:r>
          </a:p>
          <a:p>
            <a:r>
              <a:rPr lang="en-US" b="1" dirty="0"/>
              <a:t>MANAGEMENT </a:t>
            </a:r>
            <a:r>
              <a:rPr lang="en-US" b="1" dirty="0" smtClean="0"/>
              <a:t>APPROACH (</a:t>
            </a:r>
            <a:r>
              <a:rPr lang="en-US" dirty="0"/>
              <a:t>there is variability in the management of RDS in preterm infants among </a:t>
            </a:r>
            <a:r>
              <a:rPr lang="en-US" dirty="0" smtClean="0"/>
              <a:t>institutions):</a:t>
            </a:r>
          </a:p>
          <a:p>
            <a:r>
              <a:rPr lang="en-US" b="1" dirty="0"/>
              <a:t>Antenatal care</a:t>
            </a:r>
            <a:r>
              <a:rPr lang="en-US" dirty="0"/>
              <a:t> </a:t>
            </a:r>
            <a:r>
              <a:rPr lang="en-US" dirty="0" smtClean="0"/>
              <a:t>: </a:t>
            </a:r>
            <a:r>
              <a:rPr lang="en-US" dirty="0"/>
              <a:t>a course of antenatal corticosteroids is given to pregnant women in preterm labor up to 34 weeks gestation to prevent or reduce the severity of neonatal </a:t>
            </a:r>
            <a:r>
              <a:rPr lang="en-US" dirty="0" smtClean="0"/>
              <a:t>RDS.</a:t>
            </a:r>
          </a:p>
          <a:p>
            <a:endParaRPr lang="en-US" dirty="0"/>
          </a:p>
        </p:txBody>
      </p:sp>
    </p:spTree>
    <p:extLst>
      <p:ext uri="{BB962C8B-B14F-4D97-AF65-F5344CB8AC3E}">
        <p14:creationId xmlns:p14="http://schemas.microsoft.com/office/powerpoint/2010/main" val="37284886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endParaRPr lang="en-US" dirty="0"/>
          </a:p>
        </p:txBody>
      </p:sp>
      <p:sp>
        <p:nvSpPr>
          <p:cNvPr id="3" name="Content Placeholder 2"/>
          <p:cNvSpPr>
            <a:spLocks noGrp="1"/>
          </p:cNvSpPr>
          <p:nvPr>
            <p:ph idx="1"/>
          </p:nvPr>
        </p:nvSpPr>
        <p:spPr/>
        <p:txBody>
          <a:bodyPr>
            <a:normAutofit/>
          </a:bodyPr>
          <a:lstStyle/>
          <a:p>
            <a:r>
              <a:rPr lang="en-US" b="1" dirty="0"/>
              <a:t>Initial neonatal management in the delivery room</a:t>
            </a:r>
            <a:r>
              <a:rPr lang="en-US" dirty="0"/>
              <a:t> </a:t>
            </a:r>
            <a:r>
              <a:rPr lang="en-US" dirty="0" smtClean="0"/>
              <a:t> </a:t>
            </a:r>
          </a:p>
          <a:p>
            <a:r>
              <a:rPr lang="en-US" dirty="0" smtClean="0"/>
              <a:t>●</a:t>
            </a:r>
            <a:r>
              <a:rPr lang="en-US" dirty="0"/>
              <a:t>For infants with a strong respiratory drive (</a:t>
            </a:r>
            <a:r>
              <a:rPr lang="en-US" dirty="0" err="1"/>
              <a:t>ie</a:t>
            </a:r>
            <a:r>
              <a:rPr lang="en-US" dirty="0"/>
              <a:t>, sustained regular respirations) and a requirement of oxygen supplementation below a fraction of inspired oxygen (FiO</a:t>
            </a:r>
            <a:r>
              <a:rPr lang="en-US" baseline="-25000" dirty="0"/>
              <a:t>2</a:t>
            </a:r>
            <a:r>
              <a:rPr lang="en-US" dirty="0"/>
              <a:t>)</a:t>
            </a:r>
            <a:r>
              <a:rPr lang="en-US" baseline="-25000" dirty="0"/>
              <a:t> </a:t>
            </a:r>
            <a:r>
              <a:rPr lang="en-US" dirty="0"/>
              <a:t>0.40, nasal continuous positive airway pressure </a:t>
            </a:r>
            <a:r>
              <a:rPr lang="en-US" u="sng" dirty="0"/>
              <a:t>(</a:t>
            </a:r>
            <a:r>
              <a:rPr lang="en-US" u="sng" dirty="0" err="1"/>
              <a:t>nCPAP</a:t>
            </a:r>
            <a:r>
              <a:rPr lang="en-US" u="sng" dirty="0"/>
              <a:t>) </a:t>
            </a:r>
            <a:r>
              <a:rPr lang="en-US" dirty="0"/>
              <a:t>is administered. Nasal intermittent positive pressure ventilation </a:t>
            </a:r>
            <a:r>
              <a:rPr lang="en-US" u="sng" dirty="0"/>
              <a:t>(NIPPV) </a:t>
            </a:r>
            <a:r>
              <a:rPr lang="en-US" dirty="0"/>
              <a:t>is also used as an alternative to </a:t>
            </a:r>
            <a:r>
              <a:rPr lang="en-US" dirty="0" err="1"/>
              <a:t>nCPAP</a:t>
            </a:r>
            <a:r>
              <a:rPr lang="en-US" dirty="0"/>
              <a:t> in several centers. </a:t>
            </a:r>
            <a:endParaRPr lang="en-US" dirty="0" smtClean="0"/>
          </a:p>
          <a:p>
            <a:r>
              <a:rPr lang="en-US" dirty="0" smtClean="0"/>
              <a:t>●</a:t>
            </a:r>
            <a:r>
              <a:rPr lang="en-US" dirty="0"/>
              <a:t>Infants who </a:t>
            </a:r>
            <a:r>
              <a:rPr lang="en-US" b="1" dirty="0"/>
              <a:t>fail </a:t>
            </a:r>
            <a:r>
              <a:rPr lang="en-US" dirty="0"/>
              <a:t>initial </a:t>
            </a:r>
            <a:r>
              <a:rPr lang="en-US" dirty="0" err="1"/>
              <a:t>nCPAP</a:t>
            </a:r>
            <a:r>
              <a:rPr lang="en-US" dirty="0"/>
              <a:t> or NIPPV (defined as a poor respiratory drive with a pH below 7.25 or who require oxygen supplementation of an FiO</a:t>
            </a:r>
            <a:r>
              <a:rPr lang="en-US" baseline="-25000" dirty="0"/>
              <a:t>2 </a:t>
            </a:r>
            <a:r>
              <a:rPr lang="en-US" dirty="0"/>
              <a:t>≥ 0.40 to maintain a saturation oxygen level [SpO</a:t>
            </a:r>
            <a:r>
              <a:rPr lang="en-US" baseline="-25000" dirty="0"/>
              <a:t>2</a:t>
            </a:r>
            <a:r>
              <a:rPr lang="en-US" dirty="0"/>
              <a:t>] above 90 percent) </a:t>
            </a:r>
            <a:r>
              <a:rPr lang="en-US" u="sng" dirty="0"/>
              <a:t>are intubated and receive a dose of exogenous </a:t>
            </a:r>
            <a:r>
              <a:rPr lang="en-US" u="sng" dirty="0" smtClean="0"/>
              <a:t>surfactant.</a:t>
            </a:r>
            <a:endParaRPr lang="en-US" u="sng" dirty="0"/>
          </a:p>
          <a:p>
            <a:endParaRPr lang="en-US" dirty="0"/>
          </a:p>
        </p:txBody>
      </p:sp>
    </p:spTree>
    <p:extLst>
      <p:ext uri="{BB962C8B-B14F-4D97-AF65-F5344CB8AC3E}">
        <p14:creationId xmlns:p14="http://schemas.microsoft.com/office/powerpoint/2010/main" val="1913799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endParaRPr lang="en-US" dirty="0"/>
          </a:p>
        </p:txBody>
      </p:sp>
      <p:sp>
        <p:nvSpPr>
          <p:cNvPr id="3" name="Content Placeholder 2"/>
          <p:cNvSpPr>
            <a:spLocks noGrp="1"/>
          </p:cNvSpPr>
          <p:nvPr>
            <p:ph idx="1"/>
          </p:nvPr>
        </p:nvSpPr>
        <p:spPr/>
        <p:txBody>
          <a:bodyPr/>
          <a:lstStyle/>
          <a:p>
            <a:r>
              <a:rPr lang="en-US" dirty="0" smtClean="0"/>
              <a:t>Administration </a:t>
            </a:r>
            <a:r>
              <a:rPr lang="en-US" dirty="0"/>
              <a:t>of </a:t>
            </a:r>
            <a:r>
              <a:rPr lang="en-US" u="sng" dirty="0"/>
              <a:t>exogenous surfactant </a:t>
            </a:r>
            <a:r>
              <a:rPr lang="en-US" dirty="0"/>
              <a:t>for preterm infants with a fraction of inspired oxygen (FiO</a:t>
            </a:r>
            <a:r>
              <a:rPr lang="en-US" baseline="-25000" dirty="0"/>
              <a:t>2</a:t>
            </a:r>
            <a:r>
              <a:rPr lang="en-US" dirty="0"/>
              <a:t>) requirement of ≥0.40 </a:t>
            </a:r>
            <a:r>
              <a:rPr lang="en-US" dirty="0" smtClean="0"/>
              <a:t>is recommended.</a:t>
            </a:r>
            <a:endParaRPr lang="en-US" dirty="0"/>
          </a:p>
          <a:p>
            <a:r>
              <a:rPr lang="en-US" dirty="0"/>
              <a:t>If surfactant therapy is given, it should be administered </a:t>
            </a:r>
            <a:r>
              <a:rPr lang="en-US" u="sng" dirty="0"/>
              <a:t>within 30 to 60 minutes </a:t>
            </a:r>
            <a:r>
              <a:rPr lang="en-US" dirty="0"/>
              <a:t>after delivery for optimal </a:t>
            </a:r>
            <a:r>
              <a:rPr lang="en-US" dirty="0" smtClean="0"/>
              <a:t>effect.</a:t>
            </a:r>
          </a:p>
          <a:p>
            <a:r>
              <a:rPr lang="en-US" dirty="0" smtClean="0"/>
              <a:t>Three </a:t>
            </a:r>
            <a:r>
              <a:rPr lang="en-US" dirty="0"/>
              <a:t>natural surfactant preparations are commercially available </a:t>
            </a:r>
            <a:r>
              <a:rPr lang="en-US" dirty="0" smtClean="0"/>
              <a:t>. </a:t>
            </a:r>
            <a:r>
              <a:rPr lang="en-US" dirty="0"/>
              <a:t>There are no clear data comparing the efficacy of these different preparations, and the choice of surfactant is based on the preference of the clinical staff caring for these patients and availability at the site of care. </a:t>
            </a:r>
          </a:p>
          <a:p>
            <a:endParaRPr lang="en-US" dirty="0"/>
          </a:p>
        </p:txBody>
      </p:sp>
    </p:spTree>
    <p:extLst>
      <p:ext uri="{BB962C8B-B14F-4D97-AF65-F5344CB8AC3E}">
        <p14:creationId xmlns:p14="http://schemas.microsoft.com/office/powerpoint/2010/main" val="4281697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Surfactant products for neonatal respiratory distress syndrome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5477027"/>
              </p:ext>
            </p:extLst>
          </p:nvPr>
        </p:nvGraphicFramePr>
        <p:xfrm>
          <a:off x="992460" y="1737360"/>
          <a:ext cx="10058400" cy="3754120"/>
        </p:xfrm>
        <a:graphic>
          <a:graphicData uri="http://schemas.openxmlformats.org/drawingml/2006/table">
            <a:tbl>
              <a:tblPr firstRow="1" bandRow="1">
                <a:tableStyleId>{5C22544A-7EE6-4342-B048-85BDC9FD1C3A}</a:tableStyleId>
              </a:tblPr>
              <a:tblGrid>
                <a:gridCol w="3352800">
                  <a:extLst>
                    <a:ext uri="{9D8B030D-6E8A-4147-A177-3AD203B41FA5}">
                      <a16:colId xmlns:a16="http://schemas.microsoft.com/office/drawing/2014/main" val="2916679366"/>
                    </a:ext>
                  </a:extLst>
                </a:gridCol>
                <a:gridCol w="3352800">
                  <a:extLst>
                    <a:ext uri="{9D8B030D-6E8A-4147-A177-3AD203B41FA5}">
                      <a16:colId xmlns:a16="http://schemas.microsoft.com/office/drawing/2014/main" val="3591395950"/>
                    </a:ext>
                  </a:extLst>
                </a:gridCol>
                <a:gridCol w="3352800">
                  <a:extLst>
                    <a:ext uri="{9D8B030D-6E8A-4147-A177-3AD203B41FA5}">
                      <a16:colId xmlns:a16="http://schemas.microsoft.com/office/drawing/2014/main" val="3383471903"/>
                    </a:ext>
                  </a:extLst>
                </a:gridCol>
              </a:tblGrid>
              <a:tr h="370840">
                <a:tc>
                  <a:txBody>
                    <a:bodyPr/>
                    <a:lstStyle/>
                    <a:p>
                      <a:r>
                        <a:rPr lang="en-US" sz="1800" b="1" i="0" kern="1200" dirty="0" smtClean="0">
                          <a:solidFill>
                            <a:schemeClr val="lt1"/>
                          </a:solidFill>
                          <a:effectLst/>
                          <a:latin typeface="+mn-lt"/>
                          <a:ea typeface="+mn-ea"/>
                          <a:cs typeface="+mn-cs"/>
                        </a:rPr>
                        <a:t>Surfactant</a:t>
                      </a:r>
                      <a:endParaRPr 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i="0" kern="1200" dirty="0" smtClean="0">
                          <a:solidFill>
                            <a:schemeClr val="lt1"/>
                          </a:solidFill>
                          <a:effectLst/>
                          <a:latin typeface="+mn-lt"/>
                          <a:ea typeface="+mn-ea"/>
                          <a:cs typeface="+mn-cs"/>
                        </a:rPr>
                        <a:t>Initial dose</a:t>
                      </a:r>
                      <a:r>
                        <a:rPr lang="en-US" b="1" dirty="0" smtClean="0">
                          <a:effectLst/>
                        </a:rPr>
                        <a:t>*</a:t>
                      </a:r>
                    </a:p>
                  </a:txBody>
                  <a:tcPr/>
                </a:tc>
                <a:tc>
                  <a:txBody>
                    <a:bodyPr/>
                    <a:lstStyle/>
                    <a:p>
                      <a:pPr algn="ctr" fontAlgn="ctr"/>
                      <a:r>
                        <a:rPr lang="en-US" b="1" dirty="0">
                          <a:effectLst/>
                        </a:rPr>
                        <a:t>Repeat dosing schedule*</a:t>
                      </a:r>
                    </a:p>
                  </a:txBody>
                  <a:tcPr anchor="ctr"/>
                </a:tc>
                <a:extLst>
                  <a:ext uri="{0D108BD9-81ED-4DB2-BD59-A6C34878D82A}">
                    <a16:rowId xmlns:a16="http://schemas.microsoft.com/office/drawing/2014/main" val="453914053"/>
                  </a:ext>
                </a:extLst>
              </a:tr>
              <a:tr h="370840">
                <a:tc>
                  <a:txBody>
                    <a:bodyPr/>
                    <a:lstStyle/>
                    <a:p>
                      <a:r>
                        <a:rPr lang="en-US" sz="1800" b="0" i="0" kern="1200" dirty="0" err="1" smtClean="0">
                          <a:solidFill>
                            <a:schemeClr val="dk1"/>
                          </a:solidFill>
                          <a:effectLst/>
                          <a:latin typeface="+mn-lt"/>
                          <a:ea typeface="+mn-ea"/>
                          <a:cs typeface="+mn-cs"/>
                        </a:rPr>
                        <a:t>Poractant</a:t>
                      </a:r>
                      <a:r>
                        <a:rPr lang="en-US" sz="1800" b="0" i="0" kern="1200" dirty="0" smtClean="0">
                          <a:solidFill>
                            <a:schemeClr val="dk1"/>
                          </a:solidFill>
                          <a:effectLst/>
                          <a:latin typeface="+mn-lt"/>
                          <a:ea typeface="+mn-ea"/>
                          <a:cs typeface="+mn-cs"/>
                        </a:rPr>
                        <a:t> </a:t>
                      </a:r>
                      <a:r>
                        <a:rPr lang="en-US" sz="1800" b="0" i="0" kern="1200" dirty="0" err="1" smtClean="0">
                          <a:solidFill>
                            <a:schemeClr val="dk1"/>
                          </a:solidFill>
                          <a:effectLst/>
                          <a:latin typeface="+mn-lt"/>
                          <a:ea typeface="+mn-ea"/>
                          <a:cs typeface="+mn-cs"/>
                        </a:rPr>
                        <a:t>alfa</a:t>
                      </a:r>
                      <a:r>
                        <a:rPr lang="en-US" sz="1800" b="0" i="0" kern="1200" dirty="0" smtClean="0">
                          <a:solidFill>
                            <a:schemeClr val="dk1"/>
                          </a:solidFill>
                          <a:effectLst/>
                          <a:latin typeface="+mn-lt"/>
                          <a:ea typeface="+mn-ea"/>
                          <a:cs typeface="+mn-cs"/>
                        </a:rPr>
                        <a:t> (</a:t>
                      </a:r>
                      <a:r>
                        <a:rPr lang="en-US" sz="1800" b="0" i="0" kern="1200" dirty="0" err="1" smtClean="0">
                          <a:solidFill>
                            <a:schemeClr val="dk1"/>
                          </a:solidFill>
                          <a:effectLst/>
                          <a:latin typeface="+mn-lt"/>
                          <a:ea typeface="+mn-ea"/>
                          <a:cs typeface="+mn-cs"/>
                        </a:rPr>
                        <a:t>Curosurf</a:t>
                      </a:r>
                      <a:r>
                        <a:rPr lang="en-US" sz="1800" b="0" i="0" kern="1200" dirty="0" smtClean="0">
                          <a:solidFill>
                            <a:schemeClr val="dk1"/>
                          </a:solidFill>
                          <a:effectLst/>
                          <a:latin typeface="+mn-lt"/>
                          <a:ea typeface="+mn-ea"/>
                          <a:cs typeface="+mn-cs"/>
                        </a:rPr>
                        <a:t>)</a:t>
                      </a:r>
                      <a:endParaRPr lang="en-US" dirty="0"/>
                    </a:p>
                  </a:txBody>
                  <a:tcPr/>
                </a:tc>
                <a:tc>
                  <a:txBody>
                    <a:bodyPr/>
                    <a:lstStyle/>
                    <a:p>
                      <a:r>
                        <a:rPr lang="en-US" sz="1800" b="0" i="0" kern="1200" dirty="0" smtClean="0">
                          <a:solidFill>
                            <a:schemeClr val="dk1"/>
                          </a:solidFill>
                          <a:effectLst/>
                          <a:latin typeface="+mn-lt"/>
                          <a:ea typeface="+mn-ea"/>
                          <a:cs typeface="+mn-cs"/>
                        </a:rPr>
                        <a:t>2.5 mL/kg (contains 190 mg/kg </a:t>
                      </a:r>
                      <a:r>
                        <a:rPr lang="en-US" sz="1800" b="0" i="0" kern="1200" dirty="0" err="1" smtClean="0">
                          <a:solidFill>
                            <a:schemeClr val="dk1"/>
                          </a:solidFill>
                          <a:effectLst/>
                          <a:latin typeface="+mn-lt"/>
                          <a:ea typeface="+mn-ea"/>
                          <a:cs typeface="+mn-cs"/>
                        </a:rPr>
                        <a:t>phospholipide</a:t>
                      </a:r>
                      <a:r>
                        <a:rPr lang="en-US" sz="1800" b="0" i="0" kern="1200" dirty="0" smtClean="0">
                          <a:solidFill>
                            <a:schemeClr val="dk1"/>
                          </a:solidFill>
                          <a:effectLst/>
                          <a:latin typeface="+mn-lt"/>
                          <a:ea typeface="+mn-ea"/>
                          <a:cs typeface="+mn-cs"/>
                        </a:rPr>
                        <a:t> (PL))</a:t>
                      </a:r>
                      <a:endParaRPr lang="en-US" dirty="0"/>
                    </a:p>
                  </a:txBody>
                  <a:tcPr/>
                </a:tc>
                <a:tc>
                  <a:txBody>
                    <a:bodyPr/>
                    <a:lstStyle/>
                    <a:p>
                      <a:r>
                        <a:rPr lang="en-US" sz="1800" b="0" i="0" kern="1200" dirty="0" smtClean="0">
                          <a:solidFill>
                            <a:schemeClr val="dk1"/>
                          </a:solidFill>
                          <a:effectLst/>
                          <a:latin typeface="+mn-lt"/>
                          <a:ea typeface="+mn-ea"/>
                          <a:cs typeface="+mn-cs"/>
                        </a:rPr>
                        <a:t>1.25 mL/kg (95 mg/kg PL) every 12 hours as needed up to two total doses.</a:t>
                      </a:r>
                      <a:endParaRPr lang="en-US" b="1" dirty="0"/>
                    </a:p>
                  </a:txBody>
                  <a:tcPr/>
                </a:tc>
                <a:extLst>
                  <a:ext uri="{0D108BD9-81ED-4DB2-BD59-A6C34878D82A}">
                    <a16:rowId xmlns:a16="http://schemas.microsoft.com/office/drawing/2014/main" val="509755438"/>
                  </a:ext>
                </a:extLst>
              </a:tr>
              <a:tr h="370840">
                <a:tc>
                  <a:txBody>
                    <a:bodyPr/>
                    <a:lstStyle/>
                    <a:p>
                      <a:r>
                        <a:rPr lang="en-US" sz="1800" b="0" i="0" kern="1200" dirty="0" err="1" smtClean="0">
                          <a:solidFill>
                            <a:schemeClr val="dk1"/>
                          </a:solidFill>
                          <a:effectLst/>
                          <a:latin typeface="+mn-lt"/>
                          <a:ea typeface="+mn-ea"/>
                          <a:cs typeface="+mn-cs"/>
                        </a:rPr>
                        <a:t>Calfactant</a:t>
                      </a:r>
                      <a:r>
                        <a:rPr lang="en-US" sz="1800" b="0" i="0" kern="1200" dirty="0" smtClean="0">
                          <a:solidFill>
                            <a:schemeClr val="dk1"/>
                          </a:solidFill>
                          <a:effectLst/>
                          <a:latin typeface="+mn-lt"/>
                          <a:ea typeface="+mn-ea"/>
                          <a:cs typeface="+mn-cs"/>
                        </a:rPr>
                        <a:t> (</a:t>
                      </a:r>
                      <a:r>
                        <a:rPr lang="en-US" sz="1800" b="0" i="0" kern="1200" dirty="0" err="1" smtClean="0">
                          <a:solidFill>
                            <a:schemeClr val="dk1"/>
                          </a:solidFill>
                          <a:effectLst/>
                          <a:latin typeface="+mn-lt"/>
                          <a:ea typeface="+mn-ea"/>
                          <a:cs typeface="+mn-cs"/>
                        </a:rPr>
                        <a:t>Infasurf</a:t>
                      </a:r>
                      <a:r>
                        <a:rPr lang="en-US" sz="1800" b="0" i="0" kern="1200" dirty="0" smtClean="0">
                          <a:solidFill>
                            <a:schemeClr val="dk1"/>
                          </a:solidFill>
                          <a:effectLst/>
                          <a:latin typeface="+mn-lt"/>
                          <a:ea typeface="+mn-ea"/>
                          <a:cs typeface="+mn-cs"/>
                        </a:rPr>
                        <a:t>)</a:t>
                      </a:r>
                      <a:endParaRPr lang="en-US" dirty="0"/>
                    </a:p>
                  </a:txBody>
                  <a:tcPr/>
                </a:tc>
                <a:tc>
                  <a:txBody>
                    <a:bodyPr/>
                    <a:lstStyle/>
                    <a:p>
                      <a:r>
                        <a:rPr lang="en-US" sz="1800" b="0" i="0" kern="1200" dirty="0" smtClean="0">
                          <a:solidFill>
                            <a:schemeClr val="dk1"/>
                          </a:solidFill>
                          <a:effectLst/>
                          <a:latin typeface="+mn-lt"/>
                          <a:ea typeface="+mn-ea"/>
                          <a:cs typeface="+mn-cs"/>
                        </a:rPr>
                        <a:t>3 mL/kg (contains 105 mg/kg PL)</a:t>
                      </a:r>
                      <a:endParaRPr lang="en-US" dirty="0"/>
                    </a:p>
                  </a:txBody>
                  <a:tcPr/>
                </a:tc>
                <a:tc>
                  <a:txBody>
                    <a:bodyPr/>
                    <a:lstStyle/>
                    <a:p>
                      <a:r>
                        <a:rPr lang="en-US" sz="1800" b="0" i="0" kern="1200" dirty="0" smtClean="0">
                          <a:solidFill>
                            <a:schemeClr val="dk1"/>
                          </a:solidFill>
                          <a:effectLst/>
                          <a:latin typeface="+mn-lt"/>
                          <a:ea typeface="+mn-ea"/>
                          <a:cs typeface="+mn-cs"/>
                        </a:rPr>
                        <a:t>3 mL/kg (105 mg/kg PL) every 12 hours as needed up to three total doses.</a:t>
                      </a:r>
                      <a:endParaRPr lang="en-US" dirty="0"/>
                    </a:p>
                  </a:txBody>
                  <a:tcPr/>
                </a:tc>
                <a:extLst>
                  <a:ext uri="{0D108BD9-81ED-4DB2-BD59-A6C34878D82A}">
                    <a16:rowId xmlns:a16="http://schemas.microsoft.com/office/drawing/2014/main" val="3671864890"/>
                  </a:ext>
                </a:extLst>
              </a:tr>
              <a:tr h="370840">
                <a:tc>
                  <a:txBody>
                    <a:bodyPr/>
                    <a:lstStyle/>
                    <a:p>
                      <a:r>
                        <a:rPr lang="en-US" sz="1800" b="0" i="0" kern="1200" dirty="0" err="1" smtClean="0">
                          <a:solidFill>
                            <a:schemeClr val="dk1"/>
                          </a:solidFill>
                          <a:effectLst/>
                          <a:latin typeface="+mn-lt"/>
                          <a:ea typeface="+mn-ea"/>
                          <a:cs typeface="+mn-cs"/>
                        </a:rPr>
                        <a:t>Beractant</a:t>
                      </a:r>
                      <a:r>
                        <a:rPr lang="en-US" sz="1800" b="0" i="0" kern="1200" dirty="0" smtClean="0">
                          <a:solidFill>
                            <a:schemeClr val="dk1"/>
                          </a:solidFill>
                          <a:effectLst/>
                          <a:latin typeface="+mn-lt"/>
                          <a:ea typeface="+mn-ea"/>
                          <a:cs typeface="+mn-cs"/>
                        </a:rPr>
                        <a:t> (</a:t>
                      </a:r>
                      <a:r>
                        <a:rPr lang="en-US" sz="1800" b="0" i="0" kern="1200" dirty="0" err="1" smtClean="0">
                          <a:solidFill>
                            <a:schemeClr val="dk1"/>
                          </a:solidFill>
                          <a:effectLst/>
                          <a:latin typeface="+mn-lt"/>
                          <a:ea typeface="+mn-ea"/>
                          <a:cs typeface="+mn-cs"/>
                        </a:rPr>
                        <a:t>Survanta</a:t>
                      </a:r>
                      <a:r>
                        <a:rPr lang="en-US" sz="1800" b="0" i="0" kern="1200" dirty="0" smtClean="0">
                          <a:solidFill>
                            <a:schemeClr val="dk1"/>
                          </a:solidFill>
                          <a:effectLst/>
                          <a:latin typeface="+mn-lt"/>
                          <a:ea typeface="+mn-ea"/>
                          <a:cs typeface="+mn-cs"/>
                        </a:rPr>
                        <a:t>)</a:t>
                      </a:r>
                      <a:endParaRPr lang="en-US" dirty="0"/>
                    </a:p>
                  </a:txBody>
                  <a:tcPr/>
                </a:tc>
                <a:tc>
                  <a:txBody>
                    <a:bodyPr/>
                    <a:lstStyle/>
                    <a:p>
                      <a:r>
                        <a:rPr lang="en-US" sz="1800" b="0" i="0" kern="1200" dirty="0" smtClean="0">
                          <a:solidFill>
                            <a:schemeClr val="dk1"/>
                          </a:solidFill>
                          <a:effectLst/>
                          <a:latin typeface="+mn-lt"/>
                          <a:ea typeface="+mn-ea"/>
                          <a:cs typeface="+mn-cs"/>
                        </a:rPr>
                        <a:t>4 mL/kg (contains 100 mg/kg PL)</a:t>
                      </a:r>
                      <a:endParaRPr lang="en-US" dirty="0"/>
                    </a:p>
                  </a:txBody>
                  <a:tcPr/>
                </a:tc>
                <a:tc>
                  <a:txBody>
                    <a:bodyPr/>
                    <a:lstStyle/>
                    <a:p>
                      <a:r>
                        <a:rPr lang="en-US" sz="1800" b="0" i="0" kern="1200" dirty="0" smtClean="0">
                          <a:solidFill>
                            <a:schemeClr val="dk1"/>
                          </a:solidFill>
                          <a:effectLst/>
                          <a:latin typeface="+mn-lt"/>
                          <a:ea typeface="+mn-ea"/>
                          <a:cs typeface="+mn-cs"/>
                        </a:rPr>
                        <a:t>Repeat same dose every six hours as needed for total of four doses.</a:t>
                      </a:r>
                      <a:endParaRPr lang="en-US" dirty="0"/>
                    </a:p>
                  </a:txBody>
                  <a:tcPr/>
                </a:tc>
                <a:extLst>
                  <a:ext uri="{0D108BD9-81ED-4DB2-BD59-A6C34878D82A}">
                    <a16:rowId xmlns:a16="http://schemas.microsoft.com/office/drawing/2014/main" val="3054777993"/>
                  </a:ext>
                </a:extLst>
              </a:tr>
              <a:tr h="370840">
                <a:tc>
                  <a:txBody>
                    <a:bodyPr/>
                    <a:lstStyle/>
                    <a:p>
                      <a:r>
                        <a:rPr lang="en-US" sz="1800" b="0" i="0" kern="1200" dirty="0" smtClean="0">
                          <a:solidFill>
                            <a:schemeClr val="dk1"/>
                          </a:solidFill>
                          <a:effectLst/>
                          <a:latin typeface="+mn-lt"/>
                          <a:ea typeface="+mn-ea"/>
                          <a:cs typeface="+mn-cs"/>
                        </a:rPr>
                        <a:t>Bovine lipid extract surfactant</a:t>
                      </a:r>
                      <a:r>
                        <a:rPr lang="en-US" dirty="0" smtClean="0"/>
                        <a:t/>
                      </a:r>
                      <a:br>
                        <a:rPr lang="en-US" dirty="0" smtClean="0"/>
                      </a:br>
                      <a:r>
                        <a:rPr lang="en-US" sz="1800" b="0" i="0" kern="1200" dirty="0" smtClean="0">
                          <a:solidFill>
                            <a:schemeClr val="dk1"/>
                          </a:solidFill>
                          <a:effectLst/>
                          <a:latin typeface="+mn-lt"/>
                          <a:ea typeface="+mn-ea"/>
                          <a:cs typeface="+mn-cs"/>
                        </a:rPr>
                        <a:t>(BLES, available in Canada)</a:t>
                      </a:r>
                      <a:endParaRPr lang="en-US" dirty="0"/>
                    </a:p>
                  </a:txBody>
                  <a:tcPr/>
                </a:tc>
                <a:tc>
                  <a:txBody>
                    <a:bodyPr/>
                    <a:lstStyle/>
                    <a:p>
                      <a:r>
                        <a:rPr lang="en-US" sz="1800" b="0" i="0" kern="1200" dirty="0" smtClean="0">
                          <a:solidFill>
                            <a:schemeClr val="dk1"/>
                          </a:solidFill>
                          <a:effectLst/>
                          <a:latin typeface="+mn-lt"/>
                          <a:ea typeface="+mn-ea"/>
                          <a:cs typeface="+mn-cs"/>
                        </a:rPr>
                        <a:t>5 mL/kg (contains 135 mg/kg PL)</a:t>
                      </a:r>
                      <a:endParaRPr lang="en-US" dirty="0"/>
                    </a:p>
                  </a:txBody>
                  <a:tcPr/>
                </a:tc>
                <a:tc>
                  <a:txBody>
                    <a:bodyPr/>
                    <a:lstStyle/>
                    <a:p>
                      <a:r>
                        <a:rPr lang="en-US" sz="1800" b="0" i="0" kern="1200" dirty="0" smtClean="0">
                          <a:solidFill>
                            <a:schemeClr val="dk1"/>
                          </a:solidFill>
                          <a:effectLst/>
                          <a:latin typeface="+mn-lt"/>
                          <a:ea typeface="+mn-ea"/>
                          <a:cs typeface="+mn-cs"/>
                        </a:rPr>
                        <a:t>Repeat same dose as needed up to a maximum of four doses within the first five days of life.</a:t>
                      </a:r>
                      <a:endParaRPr lang="en-US" dirty="0"/>
                    </a:p>
                  </a:txBody>
                  <a:tcPr/>
                </a:tc>
                <a:extLst>
                  <a:ext uri="{0D108BD9-81ED-4DB2-BD59-A6C34878D82A}">
                    <a16:rowId xmlns:a16="http://schemas.microsoft.com/office/drawing/2014/main" val="1048868966"/>
                  </a:ext>
                </a:extLst>
              </a:tr>
            </a:tbl>
          </a:graphicData>
        </a:graphic>
      </p:graphicFrame>
      <p:sp>
        <p:nvSpPr>
          <p:cNvPr id="5" name="TextBox 4"/>
          <p:cNvSpPr txBox="1"/>
          <p:nvPr/>
        </p:nvSpPr>
        <p:spPr>
          <a:xfrm>
            <a:off x="888273" y="5734595"/>
            <a:ext cx="10985863" cy="369332"/>
          </a:xfrm>
          <a:prstGeom prst="rect">
            <a:avLst/>
          </a:prstGeom>
          <a:noFill/>
        </p:spPr>
        <p:txBody>
          <a:bodyPr wrap="square" rtlCol="0">
            <a:spAutoFit/>
          </a:bodyPr>
          <a:lstStyle/>
          <a:p>
            <a:r>
              <a:rPr lang="en-US" dirty="0"/>
              <a:t>* mL of surfactant per kg of birth weight </a:t>
            </a:r>
            <a:r>
              <a:rPr lang="en-US" dirty="0" smtClean="0"/>
              <a:t>for </a:t>
            </a:r>
            <a:r>
              <a:rPr lang="en-US" dirty="0" err="1" smtClean="0"/>
              <a:t>intratracheal</a:t>
            </a:r>
            <a:r>
              <a:rPr lang="en-US" dirty="0"/>
              <a:t> administration.</a:t>
            </a:r>
          </a:p>
        </p:txBody>
      </p:sp>
    </p:spTree>
    <p:extLst>
      <p:ext uri="{BB962C8B-B14F-4D97-AF65-F5344CB8AC3E}">
        <p14:creationId xmlns:p14="http://schemas.microsoft.com/office/powerpoint/2010/main" val="27822869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t>
            </a:r>
            <a:endParaRPr lang="en-US" dirty="0"/>
          </a:p>
        </p:txBody>
      </p:sp>
      <p:sp>
        <p:nvSpPr>
          <p:cNvPr id="3" name="Content Placeholder 2"/>
          <p:cNvSpPr>
            <a:spLocks noGrp="1"/>
          </p:cNvSpPr>
          <p:nvPr>
            <p:ph idx="1"/>
          </p:nvPr>
        </p:nvSpPr>
        <p:spPr/>
        <p:txBody>
          <a:bodyPr/>
          <a:lstStyle/>
          <a:p>
            <a:r>
              <a:rPr lang="en-US" dirty="0"/>
              <a:t>If the infant is </a:t>
            </a:r>
            <a:r>
              <a:rPr lang="en-US" u="sng" dirty="0"/>
              <a:t>treated with surfactant</a:t>
            </a:r>
            <a:r>
              <a:rPr lang="en-US" dirty="0"/>
              <a:t>, management is based on the response to the initial dose, as determined by improved oxygenation and/or ventilation (</a:t>
            </a:r>
            <a:r>
              <a:rPr lang="en-US" dirty="0" err="1"/>
              <a:t>eg</a:t>
            </a:r>
            <a:r>
              <a:rPr lang="en-US" dirty="0"/>
              <a:t>, arterial blood gas measurement), and evidence of decreased respiratory distress:</a:t>
            </a:r>
          </a:p>
          <a:p>
            <a:r>
              <a:rPr lang="en-US" dirty="0"/>
              <a:t>●Patients with a strong respiratory drive, oxygen supplementation with an FiO</a:t>
            </a:r>
            <a:r>
              <a:rPr lang="en-US" baseline="-25000" dirty="0"/>
              <a:t>2 </a:t>
            </a:r>
            <a:r>
              <a:rPr lang="en-US" dirty="0"/>
              <a:t>&lt;0.30, and an arterial pH&gt;7.25 are </a:t>
            </a:r>
            <a:r>
              <a:rPr lang="en-US" u="sng" dirty="0" err="1"/>
              <a:t>extubated</a:t>
            </a:r>
            <a:r>
              <a:rPr lang="en-US" u="sng" dirty="0"/>
              <a:t> </a:t>
            </a:r>
            <a:r>
              <a:rPr lang="en-US" dirty="0"/>
              <a:t>and placed on either </a:t>
            </a:r>
            <a:r>
              <a:rPr lang="en-US" dirty="0" err="1"/>
              <a:t>nCPAP</a:t>
            </a:r>
            <a:r>
              <a:rPr lang="en-US" dirty="0"/>
              <a:t> or NIPPV. No additional doses of surfactant are </a:t>
            </a:r>
            <a:r>
              <a:rPr lang="en-US" dirty="0" smtClean="0"/>
              <a:t>administered. Patients </a:t>
            </a:r>
            <a:r>
              <a:rPr lang="en-US" dirty="0"/>
              <a:t>who subsequently </a:t>
            </a:r>
            <a:r>
              <a:rPr lang="en-US" b="1" dirty="0"/>
              <a:t>fail </a:t>
            </a:r>
            <a:r>
              <a:rPr lang="en-US" b="1" dirty="0" err="1"/>
              <a:t>extubation</a:t>
            </a:r>
            <a:r>
              <a:rPr lang="en-US" b="1" dirty="0"/>
              <a:t> </a:t>
            </a:r>
            <a:r>
              <a:rPr lang="en-US" dirty="0"/>
              <a:t>due to poor respiratory drive, pH below 7.2, or FiO</a:t>
            </a:r>
            <a:r>
              <a:rPr lang="en-US" baseline="-25000" dirty="0"/>
              <a:t>2 </a:t>
            </a:r>
            <a:r>
              <a:rPr lang="en-US" dirty="0"/>
              <a:t>≥0.40 are </a:t>
            </a:r>
            <a:r>
              <a:rPr lang="en-US" u="sng" dirty="0" err="1"/>
              <a:t>reintubated</a:t>
            </a:r>
            <a:r>
              <a:rPr lang="en-US" u="sng" dirty="0"/>
              <a:t> and receive additional doses of exogenous surfactant</a:t>
            </a:r>
            <a:r>
              <a:rPr lang="en-US" dirty="0"/>
              <a:t>.</a:t>
            </a:r>
          </a:p>
          <a:p>
            <a:r>
              <a:rPr lang="en-US" dirty="0"/>
              <a:t>●Patients who require oxygen supplementation with an FiO</a:t>
            </a:r>
            <a:r>
              <a:rPr lang="en-US" baseline="-25000" dirty="0"/>
              <a:t>2 </a:t>
            </a:r>
            <a:r>
              <a:rPr lang="en-US" dirty="0"/>
              <a:t>≥0.30 remain intubated and receive additional doses of surfactant.</a:t>
            </a:r>
          </a:p>
          <a:p>
            <a:endParaRPr lang="en-US" dirty="0"/>
          </a:p>
        </p:txBody>
      </p:sp>
    </p:spTree>
    <p:extLst>
      <p:ext uri="{BB962C8B-B14F-4D97-AF65-F5344CB8AC3E}">
        <p14:creationId xmlns:p14="http://schemas.microsoft.com/office/powerpoint/2010/main" val="15736982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b="1" dirty="0"/>
              <a:t>Ventilated patients</a:t>
            </a:r>
            <a:r>
              <a:rPr lang="en-US" dirty="0"/>
              <a:t> — In preterm infants with RDS who continue to be mechanically ventilated, the goal of therapy is to provide sufficient oxygenation and ventilation while avoiding pulmonary injury and reducing the risk of bronchopulmonary dysplasia (BPD). In these patients, synchronized intermittent ventilation (SIMV) is initiated using a volume control mode (4.5 to 6 mL/kg) with </a:t>
            </a:r>
            <a:r>
              <a:rPr lang="en-US" dirty="0" smtClean="0"/>
              <a:t>permissive </a:t>
            </a:r>
            <a:r>
              <a:rPr lang="en-US" dirty="0"/>
              <a:t>hypercapnia</a:t>
            </a:r>
            <a:r>
              <a:rPr lang="en-US" dirty="0" smtClean="0"/>
              <a:t>.</a:t>
            </a:r>
          </a:p>
          <a:p>
            <a:r>
              <a:rPr lang="en-US" b="1" dirty="0"/>
              <a:t>Other interventions</a:t>
            </a:r>
            <a:r>
              <a:rPr lang="en-US" dirty="0"/>
              <a:t> — Interventions that have been shown to be effective in reducing the risk of BPD include administration of </a:t>
            </a:r>
            <a:r>
              <a:rPr lang="en-US" b="1" dirty="0" smtClean="0"/>
              <a:t>caffeine</a:t>
            </a:r>
            <a:r>
              <a:rPr lang="en-US" b="1" dirty="0"/>
              <a:t> and vitamin </a:t>
            </a:r>
            <a:r>
              <a:rPr lang="en-US" b="1" dirty="0" smtClean="0"/>
              <a:t>A</a:t>
            </a:r>
            <a:r>
              <a:rPr lang="en-US" dirty="0" smtClean="0"/>
              <a:t>.</a:t>
            </a:r>
          </a:p>
          <a:p>
            <a:r>
              <a:rPr lang="en-US" dirty="0"/>
              <a:t>The use of early administration of </a:t>
            </a:r>
            <a:r>
              <a:rPr lang="en-US" u="sng" dirty="0" smtClean="0"/>
              <a:t>caffeine</a:t>
            </a:r>
            <a:r>
              <a:rPr lang="en-US" dirty="0"/>
              <a:t> therapy has been proposed to enhance the use of CPAP as caffeine is used to increase respiratory drive for infants less than 28 weeks gestation as apnea is a universal finding</a:t>
            </a:r>
            <a:r>
              <a:rPr lang="en-US" dirty="0" smtClean="0"/>
              <a:t>.(LD: 20 mg/kg caffeine citrate IV, then MD: 5 mg/kg/dose </a:t>
            </a:r>
            <a:r>
              <a:rPr lang="en-US" dirty="0" err="1" smtClean="0"/>
              <a:t>po</a:t>
            </a:r>
            <a:r>
              <a:rPr lang="en-US" dirty="0" smtClean="0"/>
              <a:t> or IV once daily beginning 24 </a:t>
            </a:r>
            <a:r>
              <a:rPr lang="en-US" dirty="0" err="1" smtClean="0"/>
              <a:t>hr</a:t>
            </a:r>
            <a:r>
              <a:rPr lang="en-US" dirty="0" smtClean="0"/>
              <a:t> after LD).</a:t>
            </a:r>
            <a:endParaRPr lang="en-US" dirty="0" smtClean="0"/>
          </a:p>
          <a:p>
            <a:r>
              <a:rPr lang="en-US" dirty="0"/>
              <a:t>Interventions that have </a:t>
            </a:r>
            <a:r>
              <a:rPr lang="en-US" b="1" dirty="0"/>
              <a:t>not</a:t>
            </a:r>
            <a:r>
              <a:rPr lang="en-US" dirty="0"/>
              <a:t> been shown to be effective in reducing BPD include </a:t>
            </a:r>
            <a:r>
              <a:rPr lang="en-US" dirty="0" smtClean="0"/>
              <a:t>inhaled nitric oxide</a:t>
            </a:r>
            <a:r>
              <a:rPr lang="en-US" dirty="0"/>
              <a:t> (</a:t>
            </a:r>
            <a:r>
              <a:rPr lang="en-US" dirty="0" err="1"/>
              <a:t>iNO</a:t>
            </a:r>
            <a:r>
              <a:rPr lang="en-US" dirty="0"/>
              <a:t>), late administration of surfactant, or a combination of the two.</a:t>
            </a:r>
          </a:p>
        </p:txBody>
      </p:sp>
    </p:spTree>
    <p:extLst>
      <p:ext uri="{BB962C8B-B14F-4D97-AF65-F5344CB8AC3E}">
        <p14:creationId xmlns:p14="http://schemas.microsoft.com/office/powerpoint/2010/main" val="18716341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b="1" dirty="0"/>
              <a:t>COMPLICATIONS</a:t>
            </a:r>
            <a:r>
              <a:rPr lang="en-US" dirty="0"/>
              <a:t> — Therapy with exogenous surfactant and antenatal corticosteroids has lowered the mortality and morbidity associated with </a:t>
            </a:r>
            <a:r>
              <a:rPr lang="en-US" dirty="0" smtClean="0"/>
              <a:t>RDS. </a:t>
            </a:r>
            <a:r>
              <a:rPr lang="en-US" dirty="0"/>
              <a:t>Nevertheless, complications and deaths still </a:t>
            </a:r>
            <a:r>
              <a:rPr lang="en-US" dirty="0" smtClean="0"/>
              <a:t>persist.</a:t>
            </a:r>
          </a:p>
          <a:p>
            <a:r>
              <a:rPr lang="en-US" dirty="0" smtClean="0"/>
              <a:t>Complications </a:t>
            </a:r>
            <a:r>
              <a:rPr lang="en-US" dirty="0"/>
              <a:t>may be due to therapeutic interventions including placement of arterial catheters, supplemental oxygen, positive pressure ventilation, and the use of endotracheal </a:t>
            </a:r>
            <a:r>
              <a:rPr lang="en-US" dirty="0" smtClean="0"/>
              <a:t>tubes.</a:t>
            </a:r>
          </a:p>
          <a:p>
            <a:endParaRPr lang="en-US" dirty="0"/>
          </a:p>
          <a:p>
            <a:r>
              <a:rPr lang="en-US" smtClean="0"/>
              <a:t>References: </a:t>
            </a:r>
            <a:endParaRPr lang="en-US" dirty="0" smtClean="0"/>
          </a:p>
          <a:p>
            <a:r>
              <a:rPr lang="en-US" dirty="0" smtClean="0">
                <a:hlinkClick r:id="rId2"/>
              </a:rPr>
              <a:t>https</a:t>
            </a:r>
            <a:r>
              <a:rPr lang="en-US" dirty="0">
                <a:hlinkClick r:id="rId2"/>
              </a:rPr>
              <a:t>://</a:t>
            </a:r>
            <a:r>
              <a:rPr lang="en-US" dirty="0" smtClean="0">
                <a:hlinkClick r:id="rId2"/>
              </a:rPr>
              <a:t>teksmedik.com/uptodate20/d/topic.htm?path=prevention-and-treatment-of-respiratory-distress-syndrome-in-preterm-infants#H23056101</a:t>
            </a:r>
            <a:endParaRPr lang="en-US" dirty="0" smtClean="0"/>
          </a:p>
          <a:p>
            <a:r>
              <a:rPr lang="en-US" dirty="0">
                <a:hlinkClick r:id="rId3"/>
              </a:rPr>
              <a:t>https://</a:t>
            </a:r>
            <a:r>
              <a:rPr lang="en-US" dirty="0" smtClean="0">
                <a:hlinkClick r:id="rId3"/>
              </a:rPr>
              <a:t>teksmedik.com/uptodate20/d/topic.htm?path=pathophysiology-clinical-manifestations-and-diagnosis-of-respiratory-distress-syndrome-in-the-newborn</a:t>
            </a:r>
            <a:endParaRPr lang="en-US" dirty="0" smtClean="0"/>
          </a:p>
          <a:p>
            <a:endParaRPr lang="en-US" dirty="0" smtClean="0"/>
          </a:p>
          <a:p>
            <a:endParaRPr lang="en-US" dirty="0"/>
          </a:p>
        </p:txBody>
      </p:sp>
    </p:spTree>
    <p:extLst>
      <p:ext uri="{BB962C8B-B14F-4D97-AF65-F5344CB8AC3E}">
        <p14:creationId xmlns:p14="http://schemas.microsoft.com/office/powerpoint/2010/main" val="3373809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dirty="0"/>
              <a:t>Patent d</a:t>
            </a:r>
            <a:r>
              <a:rPr lang="en-US" dirty="0" smtClean="0"/>
              <a:t>uctus </a:t>
            </a:r>
            <a:r>
              <a:rPr lang="en-US" dirty="0"/>
              <a:t>arteriosus </a:t>
            </a:r>
            <a:r>
              <a:rPr lang="en-US" dirty="0" smtClean="0"/>
              <a:t>in neonates</a:t>
            </a:r>
            <a:endParaRPr lang="en-US" dirty="0"/>
          </a:p>
        </p:txBody>
      </p:sp>
    </p:spTree>
    <p:extLst>
      <p:ext uri="{BB962C8B-B14F-4D97-AF65-F5344CB8AC3E}">
        <p14:creationId xmlns:p14="http://schemas.microsoft.com/office/powerpoint/2010/main" val="3013347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Respiratory distress syndrome (RDS)</a:t>
            </a:r>
            <a:endParaRPr lang="en-US" dirty="0"/>
          </a:p>
        </p:txBody>
      </p:sp>
      <p:sp>
        <p:nvSpPr>
          <p:cNvPr id="3" name="Content Placeholder 2"/>
          <p:cNvSpPr>
            <a:spLocks noGrp="1"/>
          </p:cNvSpPr>
          <p:nvPr>
            <p:ph idx="1"/>
          </p:nvPr>
        </p:nvSpPr>
        <p:spPr/>
        <p:txBody>
          <a:bodyPr/>
          <a:lstStyle/>
          <a:p>
            <a:r>
              <a:rPr lang="en-US" dirty="0"/>
              <a:t>Respiratory distress syndrome (RDS), formerly also known as hyaline membrane disease, is a common problem in preterm newborn infants</a:t>
            </a:r>
            <a:r>
              <a:rPr lang="en-US" dirty="0" smtClean="0"/>
              <a:t>.</a:t>
            </a:r>
          </a:p>
          <a:p>
            <a:r>
              <a:rPr lang="en-US" dirty="0" smtClean="0"/>
              <a:t>It </a:t>
            </a:r>
            <a:r>
              <a:rPr lang="en-US" dirty="0"/>
              <a:t>is caused primarily by deficiency of pulmonary surfactant in an immature lung. Other contributing factors to lung injury include inflammation and pulmonary edema</a:t>
            </a:r>
            <a:r>
              <a:rPr lang="en-US" dirty="0" smtClean="0"/>
              <a:t>.</a:t>
            </a:r>
          </a:p>
          <a:p>
            <a:r>
              <a:rPr lang="en-US" dirty="0"/>
              <a:t>RDS is a major cause of morbidity and mortality in preterm infants.</a:t>
            </a:r>
          </a:p>
        </p:txBody>
      </p:sp>
    </p:spTree>
    <p:extLst>
      <p:ext uri="{BB962C8B-B14F-4D97-AF65-F5344CB8AC3E}">
        <p14:creationId xmlns:p14="http://schemas.microsoft.com/office/powerpoint/2010/main" val="42512960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en-US" dirty="0"/>
          </a:p>
        </p:txBody>
      </p:sp>
      <p:sp>
        <p:nvSpPr>
          <p:cNvPr id="3" name="Content Placeholder 2"/>
          <p:cNvSpPr>
            <a:spLocks noGrp="1"/>
          </p:cNvSpPr>
          <p:nvPr>
            <p:ph idx="1"/>
          </p:nvPr>
        </p:nvSpPr>
        <p:spPr/>
        <p:txBody>
          <a:bodyPr/>
          <a:lstStyle/>
          <a:p>
            <a:r>
              <a:rPr lang="en-US" dirty="0"/>
              <a:t> The ductus arteriosus (DA) is a fetal vascular connection between the main pulmonary artery and the aorta that diverts blood away from the pulmonary </a:t>
            </a:r>
            <a:r>
              <a:rPr lang="en-US" dirty="0" smtClean="0"/>
              <a:t>bed.</a:t>
            </a:r>
            <a:r>
              <a:rPr lang="en-US" dirty="0"/>
              <a:t> </a:t>
            </a:r>
            <a:r>
              <a:rPr lang="en-US" dirty="0" smtClean="0"/>
              <a:t>After </a:t>
            </a:r>
            <a:r>
              <a:rPr lang="en-US" dirty="0"/>
              <a:t>delivery, the DA undergoes active </a:t>
            </a:r>
            <a:r>
              <a:rPr lang="en-US" dirty="0" smtClean="0"/>
              <a:t>constriction </a:t>
            </a:r>
            <a:r>
              <a:rPr lang="en-US" dirty="0"/>
              <a:t>and eventual obliteration. </a:t>
            </a:r>
            <a:endParaRPr lang="en-US" dirty="0" smtClean="0"/>
          </a:p>
          <a:p>
            <a:r>
              <a:rPr lang="en-US" dirty="0" smtClean="0"/>
              <a:t>A </a:t>
            </a:r>
            <a:r>
              <a:rPr lang="en-US" dirty="0"/>
              <a:t>patent ductus arteriosus (PDA) occurs when the ductus fails to completely close after delivery.</a:t>
            </a:r>
          </a:p>
        </p:txBody>
      </p:sp>
      <p:pic>
        <p:nvPicPr>
          <p:cNvPr id="4" name="Picture 3"/>
          <p:cNvPicPr>
            <a:picLocks noChangeAspect="1"/>
          </p:cNvPicPr>
          <p:nvPr/>
        </p:nvPicPr>
        <p:blipFill>
          <a:blip r:embed="rId2"/>
          <a:stretch>
            <a:fillRect/>
          </a:stretch>
        </p:blipFill>
        <p:spPr>
          <a:xfrm>
            <a:off x="2638697" y="3204446"/>
            <a:ext cx="6191793" cy="3653554"/>
          </a:xfrm>
          <a:prstGeom prst="rect">
            <a:avLst/>
          </a:prstGeom>
        </p:spPr>
      </p:pic>
    </p:spTree>
    <p:extLst>
      <p:ext uri="{BB962C8B-B14F-4D97-AF65-F5344CB8AC3E}">
        <p14:creationId xmlns:p14="http://schemas.microsoft.com/office/powerpoint/2010/main" val="30604740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p:txBody>
          <a:bodyPr/>
          <a:lstStyle/>
          <a:p>
            <a:r>
              <a:rPr lang="en-US" dirty="0" smtClean="0"/>
              <a:t>In </a:t>
            </a:r>
            <a:r>
              <a:rPr lang="en-US" dirty="0"/>
              <a:t>the fetus, blood from the right ventricle passes away from the constricted pulmonary arteries, which have a high vascular resistance, and flows into the DA and descending </a:t>
            </a:r>
            <a:r>
              <a:rPr lang="en-US" dirty="0" smtClean="0"/>
              <a:t>aorta.</a:t>
            </a:r>
          </a:p>
          <a:p>
            <a:r>
              <a:rPr lang="en-US" dirty="0" smtClean="0"/>
              <a:t>With </a:t>
            </a:r>
            <a:r>
              <a:rPr lang="en-US" dirty="0"/>
              <a:t>the onset of respiration after delivery, the lungs expand and the systemic oxygen saturation rises, resulting in pulmonary vasodilatation and a drop in pulmonary vascular resistance. At the same time, systemic resistance rises with the removal of the placenta. These factors lead to a sudden reversal of blood flow in the DA from right-to-left to left-to-right</a:t>
            </a:r>
            <a:r>
              <a:rPr lang="en-US" dirty="0" smtClean="0"/>
              <a:t>.</a:t>
            </a:r>
          </a:p>
          <a:p>
            <a:r>
              <a:rPr lang="en-US" dirty="0"/>
              <a:t>Ductal closure is delayed in preterm infants and the risk of PDA is inversely proportional to gestational age. Respiratory illness is also associated with an increased risk of PDA.</a:t>
            </a:r>
          </a:p>
        </p:txBody>
      </p:sp>
    </p:spTree>
    <p:extLst>
      <p:ext uri="{BB962C8B-B14F-4D97-AF65-F5344CB8AC3E}">
        <p14:creationId xmlns:p14="http://schemas.microsoft.com/office/powerpoint/2010/main" val="1553878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Pathophysiology </a:t>
            </a:r>
          </a:p>
        </p:txBody>
      </p:sp>
      <p:sp>
        <p:nvSpPr>
          <p:cNvPr id="3" name="Content Placeholder 2"/>
          <p:cNvSpPr>
            <a:spLocks noGrp="1"/>
          </p:cNvSpPr>
          <p:nvPr>
            <p:ph idx="1"/>
          </p:nvPr>
        </p:nvSpPr>
        <p:spPr/>
        <p:txBody>
          <a:bodyPr/>
          <a:lstStyle/>
          <a:p>
            <a:r>
              <a:rPr lang="en-US" dirty="0"/>
              <a:t>In infants with a PDA, the left-to-right shunting of blood results in an excessive blood flow through the pulmonary circulation and </a:t>
            </a:r>
            <a:r>
              <a:rPr lang="en-US" dirty="0" err="1"/>
              <a:t>hypoperfusion</a:t>
            </a:r>
            <a:r>
              <a:rPr lang="en-US" dirty="0"/>
              <a:t> of the systemic </a:t>
            </a:r>
            <a:r>
              <a:rPr lang="en-US" dirty="0" smtClean="0"/>
              <a:t>circulation.</a:t>
            </a:r>
          </a:p>
          <a:p>
            <a:r>
              <a:rPr lang="en-US" dirty="0" smtClean="0"/>
              <a:t>The </a:t>
            </a:r>
            <a:r>
              <a:rPr lang="en-US" dirty="0"/>
              <a:t>physiologic consequences of this "ductal steal" depend upon the size of the shunt and the response of the heart, lungs, and other organs to the shunt. Moderate to large shunts may result in pulmonary edema and hemorrhage, bronchopulmonary dysplasia (BPD), and decreased perfusion and oxygen delivery to end-organs</a:t>
            </a:r>
            <a:r>
              <a:rPr lang="en-US" dirty="0" smtClean="0"/>
              <a:t>.</a:t>
            </a:r>
          </a:p>
          <a:p>
            <a:endParaRPr lang="en-US" dirty="0"/>
          </a:p>
        </p:txBody>
      </p:sp>
    </p:spTree>
    <p:extLst>
      <p:ext uri="{BB962C8B-B14F-4D97-AF65-F5344CB8AC3E}">
        <p14:creationId xmlns:p14="http://schemas.microsoft.com/office/powerpoint/2010/main" val="536148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a:t>
            </a:r>
            <a:endParaRPr lang="en-US" dirty="0"/>
          </a:p>
        </p:txBody>
      </p:sp>
      <p:sp>
        <p:nvSpPr>
          <p:cNvPr id="3" name="Content Placeholder 2"/>
          <p:cNvSpPr>
            <a:spLocks noGrp="1"/>
          </p:cNvSpPr>
          <p:nvPr>
            <p:ph idx="1"/>
          </p:nvPr>
        </p:nvSpPr>
        <p:spPr/>
        <p:txBody>
          <a:bodyPr>
            <a:normAutofit/>
          </a:bodyPr>
          <a:lstStyle/>
          <a:p>
            <a:r>
              <a:rPr lang="en-US" dirty="0" smtClean="0"/>
              <a:t>T</a:t>
            </a:r>
            <a:r>
              <a:rPr lang="en-US" dirty="0"/>
              <a:t>he following clinical features are seen in preterm infants with a </a:t>
            </a:r>
            <a:r>
              <a:rPr lang="en-US" dirty="0" smtClean="0"/>
              <a:t>PDA:</a:t>
            </a:r>
          </a:p>
          <a:p>
            <a:r>
              <a:rPr lang="en-US" dirty="0" smtClean="0"/>
              <a:t>•</a:t>
            </a:r>
            <a:r>
              <a:rPr lang="en-US" dirty="0"/>
              <a:t>Heart murmur, which may initially be heard only in systole and have an ejection quality. As pulmonary vascular resistance and pulmonary artery pressure fall, aortic pressure becomes higher than pulmonary artery pressure during both systole and diastole, which produces continuous flow through the ductus and a continuous (machinery) murmur.</a:t>
            </a:r>
          </a:p>
          <a:p>
            <a:r>
              <a:rPr lang="en-US" dirty="0"/>
              <a:t>•Other cardiovascular findings include a prominent left ventricular impulse, bounding pulses, and widened pulse pressure.</a:t>
            </a:r>
          </a:p>
          <a:p>
            <a:r>
              <a:rPr lang="en-US" dirty="0"/>
              <a:t>•</a:t>
            </a:r>
            <a:r>
              <a:rPr lang="en-US" dirty="0" err="1"/>
              <a:t>Noncardiovascular</a:t>
            </a:r>
            <a:r>
              <a:rPr lang="en-US" dirty="0"/>
              <a:t> findings include tachypnea, apnea, increased carbon dioxide retention, and/or increased requirements for mechanical ventilation.</a:t>
            </a:r>
          </a:p>
          <a:p>
            <a:r>
              <a:rPr lang="en-US" dirty="0"/>
              <a:t>•Complications of prematurity, such as BPD, necrotizing </a:t>
            </a:r>
            <a:r>
              <a:rPr lang="en-US" dirty="0" err="1"/>
              <a:t>enterocolitis</a:t>
            </a:r>
            <a:r>
              <a:rPr lang="en-US" dirty="0"/>
              <a:t>, and intraventricular hemorrhage, occur more commonly among infants with a PDA than in infants without a PDA.</a:t>
            </a:r>
          </a:p>
          <a:p>
            <a:endParaRPr lang="en-US" dirty="0"/>
          </a:p>
        </p:txBody>
      </p:sp>
    </p:spTree>
    <p:extLst>
      <p:ext uri="{BB962C8B-B14F-4D97-AF65-F5344CB8AC3E}">
        <p14:creationId xmlns:p14="http://schemas.microsoft.com/office/powerpoint/2010/main" val="29216499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en-US" dirty="0"/>
          </a:p>
        </p:txBody>
      </p:sp>
      <p:sp>
        <p:nvSpPr>
          <p:cNvPr id="3" name="Content Placeholder 2"/>
          <p:cNvSpPr>
            <a:spLocks noGrp="1"/>
          </p:cNvSpPr>
          <p:nvPr>
            <p:ph idx="1"/>
          </p:nvPr>
        </p:nvSpPr>
        <p:spPr/>
        <p:txBody>
          <a:bodyPr/>
          <a:lstStyle/>
          <a:p>
            <a:r>
              <a:rPr lang="en-US" dirty="0"/>
              <a:t>The diagnosis of PDA is usually based upon its </a:t>
            </a:r>
            <a:r>
              <a:rPr lang="en-US" b="1" dirty="0"/>
              <a:t>characteristic clinical findings and confirmed by echocardiography</a:t>
            </a:r>
            <a:r>
              <a:rPr lang="en-US" dirty="0" smtClean="0"/>
              <a:t>.</a:t>
            </a:r>
          </a:p>
          <a:p>
            <a:r>
              <a:rPr lang="en-US" dirty="0"/>
              <a:t>The combination of two-dimensional echocardiographic imaging and Doppler color flow mapping is both sensitive and specific for the identification of </a:t>
            </a:r>
            <a:r>
              <a:rPr lang="en-US" dirty="0" smtClean="0"/>
              <a:t>PDA.</a:t>
            </a:r>
          </a:p>
          <a:p>
            <a:r>
              <a:rPr lang="en-US" dirty="0"/>
              <a:t>Chest radiography may be helpful in the diagnosis and evaluation of PDA in preterm infants, but it is less sensitive and specific than </a:t>
            </a:r>
            <a:r>
              <a:rPr lang="en-US" dirty="0" smtClean="0"/>
              <a:t>echocardiography.</a:t>
            </a:r>
          </a:p>
          <a:p>
            <a:r>
              <a:rPr lang="en-US" dirty="0"/>
              <a:t>Biomarkers, especially B-type natriuretic peptide (BNP) or the inactive N-terminal pro-BNP, which has a longer half-life, have been proposed as useful in the diagnosis and management of </a:t>
            </a:r>
            <a:r>
              <a:rPr lang="en-US" dirty="0" smtClean="0"/>
              <a:t>PDA.</a:t>
            </a:r>
            <a:endParaRPr lang="en-US" dirty="0"/>
          </a:p>
        </p:txBody>
      </p:sp>
    </p:spTree>
    <p:extLst>
      <p:ext uri="{BB962C8B-B14F-4D97-AF65-F5344CB8AC3E}">
        <p14:creationId xmlns:p14="http://schemas.microsoft.com/office/powerpoint/2010/main" val="976491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Management </a:t>
            </a:r>
            <a:r>
              <a:rPr lang="en-US" dirty="0"/>
              <a:t>of PDA in term infants, older children, and adults </a:t>
            </a:r>
          </a:p>
        </p:txBody>
      </p:sp>
      <p:sp>
        <p:nvSpPr>
          <p:cNvPr id="3" name="Content Placeholder 2"/>
          <p:cNvSpPr>
            <a:spLocks noGrp="1"/>
          </p:cNvSpPr>
          <p:nvPr>
            <p:ph idx="1"/>
          </p:nvPr>
        </p:nvSpPr>
        <p:spPr/>
        <p:txBody>
          <a:bodyPr>
            <a:normAutofit fontScale="92500" lnSpcReduction="10000"/>
          </a:bodyPr>
          <a:lstStyle/>
          <a:p>
            <a:r>
              <a:rPr lang="en-US" dirty="0" smtClean="0">
                <a:solidFill>
                  <a:schemeClr val="accent1">
                    <a:lumMod val="60000"/>
                    <a:lumOff val="40000"/>
                  </a:schemeClr>
                </a:solidFill>
              </a:rPr>
              <a:t>The </a:t>
            </a:r>
            <a:r>
              <a:rPr lang="en-US" dirty="0">
                <a:solidFill>
                  <a:schemeClr val="accent1">
                    <a:lumMod val="60000"/>
                    <a:lumOff val="40000"/>
                  </a:schemeClr>
                </a:solidFill>
              </a:rPr>
              <a:t>primary management decision is whether to </a:t>
            </a:r>
            <a:r>
              <a:rPr lang="en-US" u="sng" dirty="0">
                <a:solidFill>
                  <a:schemeClr val="accent1">
                    <a:lumMod val="60000"/>
                    <a:lumOff val="40000"/>
                  </a:schemeClr>
                </a:solidFill>
              </a:rPr>
              <a:t>actively close the PDA </a:t>
            </a:r>
            <a:r>
              <a:rPr lang="en-US" dirty="0">
                <a:solidFill>
                  <a:schemeClr val="accent1">
                    <a:lumMod val="60000"/>
                    <a:lumOff val="40000"/>
                  </a:schemeClr>
                </a:solidFill>
              </a:rPr>
              <a:t>or to conservatively </a:t>
            </a:r>
            <a:r>
              <a:rPr lang="en-US" u="sng" dirty="0">
                <a:solidFill>
                  <a:schemeClr val="accent1">
                    <a:lumMod val="60000"/>
                    <a:lumOff val="40000"/>
                  </a:schemeClr>
                </a:solidFill>
              </a:rPr>
              <a:t>observe and monitor</a:t>
            </a:r>
            <a:r>
              <a:rPr lang="en-US" dirty="0">
                <a:solidFill>
                  <a:schemeClr val="accent1">
                    <a:lumMod val="60000"/>
                    <a:lumOff val="40000"/>
                  </a:schemeClr>
                </a:solidFill>
              </a:rPr>
              <a:t> the patient's cardiac status on a regular </a:t>
            </a:r>
            <a:r>
              <a:rPr lang="en-US" dirty="0" smtClean="0">
                <a:solidFill>
                  <a:schemeClr val="accent1">
                    <a:lumMod val="60000"/>
                    <a:lumOff val="40000"/>
                  </a:schemeClr>
                </a:solidFill>
              </a:rPr>
              <a:t>basis.</a:t>
            </a:r>
          </a:p>
          <a:p>
            <a:r>
              <a:rPr lang="en-US" dirty="0" smtClean="0">
                <a:solidFill>
                  <a:schemeClr val="accent1">
                    <a:lumMod val="60000"/>
                    <a:lumOff val="40000"/>
                  </a:schemeClr>
                </a:solidFill>
              </a:rPr>
              <a:t>These management </a:t>
            </a:r>
            <a:r>
              <a:rPr lang="en-US" dirty="0">
                <a:solidFill>
                  <a:schemeClr val="accent1">
                    <a:lumMod val="60000"/>
                    <a:lumOff val="40000"/>
                  </a:schemeClr>
                </a:solidFill>
              </a:rPr>
              <a:t>decisions are dependent upon the size of the left-to-right shunt, the age and size of the patient, and the family's choice regarding the benefits (</a:t>
            </a:r>
            <a:r>
              <a:rPr lang="en-US" dirty="0" err="1">
                <a:solidFill>
                  <a:schemeClr val="accent1">
                    <a:lumMod val="60000"/>
                    <a:lumOff val="40000"/>
                  </a:schemeClr>
                </a:solidFill>
              </a:rPr>
              <a:t>ie</a:t>
            </a:r>
            <a:r>
              <a:rPr lang="en-US" dirty="0">
                <a:solidFill>
                  <a:schemeClr val="accent1">
                    <a:lumMod val="60000"/>
                    <a:lumOff val="40000"/>
                  </a:schemeClr>
                </a:solidFill>
              </a:rPr>
              <a:t>, prevention of long-term complications associated with PDA) versus the risks of </a:t>
            </a:r>
            <a:r>
              <a:rPr lang="en-US" dirty="0" smtClean="0">
                <a:solidFill>
                  <a:schemeClr val="accent1">
                    <a:lumMod val="60000"/>
                    <a:lumOff val="40000"/>
                  </a:schemeClr>
                </a:solidFill>
              </a:rPr>
              <a:t>intervention.</a:t>
            </a:r>
          </a:p>
          <a:p>
            <a:r>
              <a:rPr lang="en-US" dirty="0">
                <a:solidFill>
                  <a:schemeClr val="accent1">
                    <a:lumMod val="60000"/>
                    <a:lumOff val="40000"/>
                  </a:schemeClr>
                </a:solidFill>
              </a:rPr>
              <a:t>PDA closure is recommended for patients </a:t>
            </a:r>
            <a:r>
              <a:rPr lang="en-US" dirty="0" smtClean="0">
                <a:solidFill>
                  <a:schemeClr val="accent1">
                    <a:lumMod val="60000"/>
                    <a:lumOff val="40000"/>
                  </a:schemeClr>
                </a:solidFill>
              </a:rPr>
              <a:t>with:</a:t>
            </a:r>
          </a:p>
          <a:p>
            <a:r>
              <a:rPr lang="en-US" b="1" dirty="0" smtClean="0">
                <a:solidFill>
                  <a:schemeClr val="accent1">
                    <a:lumMod val="60000"/>
                    <a:lumOff val="40000"/>
                  </a:schemeClr>
                </a:solidFill>
              </a:rPr>
              <a:t>1-Moderate </a:t>
            </a:r>
            <a:r>
              <a:rPr lang="en-US" b="1" dirty="0">
                <a:solidFill>
                  <a:schemeClr val="accent1">
                    <a:lumMod val="60000"/>
                    <a:lumOff val="40000"/>
                  </a:schemeClr>
                </a:solidFill>
              </a:rPr>
              <a:t>and large </a:t>
            </a:r>
            <a:r>
              <a:rPr lang="en-US" b="1" dirty="0" smtClean="0">
                <a:solidFill>
                  <a:schemeClr val="accent1">
                    <a:lumMod val="60000"/>
                    <a:lumOff val="40000"/>
                  </a:schemeClr>
                </a:solidFill>
              </a:rPr>
              <a:t>PDAs</a:t>
            </a:r>
          </a:p>
          <a:p>
            <a:r>
              <a:rPr lang="en-US" b="1" dirty="0" smtClean="0">
                <a:solidFill>
                  <a:schemeClr val="accent1">
                    <a:lumMod val="60000"/>
                    <a:lumOff val="40000"/>
                  </a:schemeClr>
                </a:solidFill>
              </a:rPr>
              <a:t>2-</a:t>
            </a:r>
            <a:r>
              <a:rPr lang="en-US" b="1" dirty="0">
                <a:solidFill>
                  <a:schemeClr val="accent1">
                    <a:lumMod val="60000"/>
                    <a:lumOff val="40000"/>
                  </a:schemeClr>
                </a:solidFill>
              </a:rPr>
              <a:t> Prior episode of </a:t>
            </a:r>
            <a:r>
              <a:rPr lang="en-US" b="1" dirty="0" smtClean="0">
                <a:solidFill>
                  <a:schemeClr val="accent1">
                    <a:lumMod val="60000"/>
                    <a:lumOff val="40000"/>
                  </a:schemeClr>
                </a:solidFill>
              </a:rPr>
              <a:t>endocarditis (</a:t>
            </a:r>
            <a:r>
              <a:rPr lang="en-US" dirty="0">
                <a:solidFill>
                  <a:schemeClr val="accent1">
                    <a:lumMod val="60000"/>
                    <a:lumOff val="40000"/>
                  </a:schemeClr>
                </a:solidFill>
              </a:rPr>
              <a:t>in the absence of severe </a:t>
            </a:r>
            <a:r>
              <a:rPr lang="en-US" dirty="0" smtClean="0">
                <a:solidFill>
                  <a:schemeClr val="accent1">
                    <a:lumMod val="60000"/>
                    <a:lumOff val="40000"/>
                  </a:schemeClr>
                </a:solidFill>
              </a:rPr>
              <a:t>pulmonary </a:t>
            </a:r>
            <a:r>
              <a:rPr lang="en-US" dirty="0">
                <a:solidFill>
                  <a:schemeClr val="accent1">
                    <a:lumMod val="60000"/>
                    <a:lumOff val="40000"/>
                  </a:schemeClr>
                </a:solidFill>
              </a:rPr>
              <a:t>arterial hypertension (</a:t>
            </a:r>
            <a:r>
              <a:rPr lang="en-US" dirty="0" smtClean="0">
                <a:solidFill>
                  <a:schemeClr val="accent1">
                    <a:lumMod val="60000"/>
                    <a:lumOff val="40000"/>
                  </a:schemeClr>
                </a:solidFill>
              </a:rPr>
              <a:t>PAH))</a:t>
            </a:r>
          </a:p>
          <a:p>
            <a:r>
              <a:rPr lang="en-US" dirty="0">
                <a:solidFill>
                  <a:schemeClr val="accent1">
                    <a:lumMod val="60000"/>
                    <a:lumOff val="40000"/>
                  </a:schemeClr>
                </a:solidFill>
              </a:rPr>
              <a:t>PDA closure is </a:t>
            </a:r>
            <a:r>
              <a:rPr lang="en-US" b="1" dirty="0">
                <a:solidFill>
                  <a:schemeClr val="accent1">
                    <a:lumMod val="60000"/>
                    <a:lumOff val="40000"/>
                  </a:schemeClr>
                </a:solidFill>
              </a:rPr>
              <a:t>not</a:t>
            </a:r>
            <a:r>
              <a:rPr lang="en-US" dirty="0">
                <a:solidFill>
                  <a:schemeClr val="accent1">
                    <a:lumMod val="60000"/>
                    <a:lumOff val="40000"/>
                  </a:schemeClr>
                </a:solidFill>
              </a:rPr>
              <a:t> advised in patients with severe and irreversible </a:t>
            </a:r>
            <a:r>
              <a:rPr lang="en-US" dirty="0" smtClean="0">
                <a:solidFill>
                  <a:schemeClr val="accent1">
                    <a:lumMod val="60000"/>
                    <a:lumOff val="40000"/>
                  </a:schemeClr>
                </a:solidFill>
              </a:rPr>
              <a:t>PAH.</a:t>
            </a:r>
          </a:p>
          <a:p>
            <a:r>
              <a:rPr lang="en-US" dirty="0">
                <a:solidFill>
                  <a:schemeClr val="accent1">
                    <a:lumMod val="60000"/>
                    <a:lumOff val="40000"/>
                  </a:schemeClr>
                </a:solidFill>
              </a:rPr>
              <a:t>In patients with either a small or silent PDA without a significant left-to-right shunt, the decision for PDA closure is less </a:t>
            </a:r>
            <a:r>
              <a:rPr lang="en-US" dirty="0" smtClean="0">
                <a:solidFill>
                  <a:schemeClr val="accent1">
                    <a:lumMod val="60000"/>
                    <a:lumOff val="40000"/>
                  </a:schemeClr>
                </a:solidFill>
              </a:rPr>
              <a:t>clear.</a:t>
            </a:r>
            <a:endParaRPr lang="en-US" b="1" dirty="0" smtClean="0">
              <a:solidFill>
                <a:schemeClr val="accent1">
                  <a:lumMod val="60000"/>
                  <a:lumOff val="40000"/>
                </a:schemeClr>
              </a:solidFill>
            </a:endParaRPr>
          </a:p>
        </p:txBody>
      </p:sp>
    </p:spTree>
    <p:extLst>
      <p:ext uri="{BB962C8B-B14F-4D97-AF65-F5344CB8AC3E}">
        <p14:creationId xmlns:p14="http://schemas.microsoft.com/office/powerpoint/2010/main" val="1849074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of PDA</a:t>
            </a:r>
          </a:p>
        </p:txBody>
      </p:sp>
      <p:sp>
        <p:nvSpPr>
          <p:cNvPr id="3" name="Content Placeholder 2"/>
          <p:cNvSpPr>
            <a:spLocks noGrp="1"/>
          </p:cNvSpPr>
          <p:nvPr>
            <p:ph idx="1"/>
          </p:nvPr>
        </p:nvSpPr>
        <p:spPr/>
        <p:txBody>
          <a:bodyPr/>
          <a:lstStyle/>
          <a:p>
            <a:pPr>
              <a:buFont typeface="Wingdings" panose="05000000000000000000" pitchFamily="2" charset="2"/>
              <a:buChar char="q"/>
            </a:pPr>
            <a:r>
              <a:rPr lang="en-US" b="1" dirty="0">
                <a:solidFill>
                  <a:schemeClr val="accent1">
                    <a:lumMod val="60000"/>
                    <a:lumOff val="40000"/>
                  </a:schemeClr>
                </a:solidFill>
              </a:rPr>
              <a:t>Observation</a:t>
            </a:r>
            <a:r>
              <a:rPr lang="en-US" dirty="0">
                <a:solidFill>
                  <a:schemeClr val="accent1">
                    <a:lumMod val="60000"/>
                    <a:lumOff val="40000"/>
                  </a:schemeClr>
                </a:solidFill>
              </a:rPr>
              <a:t> − If elective closure is deferred, antibiotic prophylaxis is not necessary for medical or dental procedures. Patients need to be evaluated on a regular basis to monitor for signs of increased cardiac workload and/or pulmonary vascular changes. If these occur, PDA closure is </a:t>
            </a:r>
            <a:r>
              <a:rPr lang="en-US" dirty="0" smtClean="0">
                <a:solidFill>
                  <a:schemeClr val="accent1">
                    <a:lumMod val="60000"/>
                    <a:lumOff val="40000"/>
                  </a:schemeClr>
                </a:solidFill>
              </a:rPr>
              <a:t>recommended.</a:t>
            </a:r>
          </a:p>
          <a:p>
            <a:pPr>
              <a:buFont typeface="Wingdings" panose="05000000000000000000" pitchFamily="2" charset="2"/>
              <a:buChar char="q"/>
            </a:pPr>
            <a:r>
              <a:rPr lang="en-US" b="1" dirty="0">
                <a:solidFill>
                  <a:schemeClr val="accent1">
                    <a:lumMod val="60000"/>
                    <a:lumOff val="40000"/>
                  </a:schemeClr>
                </a:solidFill>
              </a:rPr>
              <a:t>PDA closure</a:t>
            </a:r>
            <a:r>
              <a:rPr lang="en-US" dirty="0">
                <a:solidFill>
                  <a:schemeClr val="accent1">
                    <a:lumMod val="60000"/>
                    <a:lumOff val="40000"/>
                  </a:schemeClr>
                </a:solidFill>
              </a:rPr>
              <a:t> − Once the decision is made to proceed with PDA closure, the choice of </a:t>
            </a:r>
            <a:r>
              <a:rPr lang="en-US" b="1" dirty="0">
                <a:solidFill>
                  <a:schemeClr val="accent1">
                    <a:lumMod val="60000"/>
                    <a:lumOff val="40000"/>
                  </a:schemeClr>
                </a:solidFill>
              </a:rPr>
              <a:t>therapeutic interventions </a:t>
            </a:r>
            <a:r>
              <a:rPr lang="en-US" dirty="0">
                <a:solidFill>
                  <a:schemeClr val="accent1">
                    <a:lumMod val="60000"/>
                    <a:lumOff val="40000"/>
                  </a:schemeClr>
                </a:solidFill>
              </a:rPr>
              <a:t>is dependent upon the size and age of the patient, the size and morphology of the PDA, and the degree of shunting and symptomatology.</a:t>
            </a:r>
          </a:p>
        </p:txBody>
      </p:sp>
    </p:spTree>
    <p:extLst>
      <p:ext uri="{BB962C8B-B14F-4D97-AF65-F5344CB8AC3E}">
        <p14:creationId xmlns:p14="http://schemas.microsoft.com/office/powerpoint/2010/main" val="16190422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therapeutic interventions for PDA closure</a:t>
            </a: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q"/>
            </a:pPr>
            <a:r>
              <a:rPr lang="en-US" b="1" dirty="0">
                <a:solidFill>
                  <a:schemeClr val="accent1">
                    <a:lumMod val="60000"/>
                    <a:lumOff val="40000"/>
                  </a:schemeClr>
                </a:solidFill>
              </a:rPr>
              <a:t>Premature infants</a:t>
            </a:r>
            <a:r>
              <a:rPr lang="en-US" dirty="0">
                <a:solidFill>
                  <a:schemeClr val="accent1">
                    <a:lumMod val="60000"/>
                    <a:lumOff val="40000"/>
                  </a:schemeClr>
                </a:solidFill>
              </a:rPr>
              <a:t> — In preterm infants, inhibitors of prostaglandin synthesis, such as </a:t>
            </a:r>
            <a:r>
              <a:rPr lang="en-US" u="sng" dirty="0" smtClean="0">
                <a:solidFill>
                  <a:schemeClr val="accent1">
                    <a:lumMod val="60000"/>
                    <a:lumOff val="40000"/>
                  </a:schemeClr>
                </a:solidFill>
              </a:rPr>
              <a:t>indomethacin</a:t>
            </a:r>
            <a:r>
              <a:rPr lang="en-US" u="sng" dirty="0">
                <a:solidFill>
                  <a:schemeClr val="accent1">
                    <a:lumMod val="60000"/>
                    <a:lumOff val="40000"/>
                  </a:schemeClr>
                </a:solidFill>
              </a:rPr>
              <a:t> and </a:t>
            </a:r>
            <a:r>
              <a:rPr lang="en-US" u="sng" dirty="0" smtClean="0">
                <a:solidFill>
                  <a:schemeClr val="accent1">
                    <a:lumMod val="60000"/>
                    <a:lumOff val="40000"/>
                  </a:schemeClr>
                </a:solidFill>
              </a:rPr>
              <a:t>ibuprofen</a:t>
            </a:r>
            <a:r>
              <a:rPr lang="en-US" dirty="0" smtClean="0">
                <a:solidFill>
                  <a:schemeClr val="accent1">
                    <a:lumMod val="60000"/>
                    <a:lumOff val="40000"/>
                  </a:schemeClr>
                </a:solidFill>
              </a:rPr>
              <a:t>, </a:t>
            </a:r>
            <a:r>
              <a:rPr lang="en-US" dirty="0">
                <a:solidFill>
                  <a:schemeClr val="accent1">
                    <a:lumMod val="60000"/>
                    <a:lumOff val="40000"/>
                  </a:schemeClr>
                </a:solidFill>
              </a:rPr>
              <a:t>are used as the initial interventions for PDA closure. </a:t>
            </a:r>
            <a:endParaRPr lang="en-US" dirty="0" smtClean="0">
              <a:solidFill>
                <a:schemeClr val="accent1">
                  <a:lumMod val="60000"/>
                  <a:lumOff val="40000"/>
                </a:schemeClr>
              </a:solidFill>
            </a:endParaRPr>
          </a:p>
          <a:p>
            <a:pPr>
              <a:buFont typeface="Wingdings" panose="05000000000000000000" pitchFamily="2" charset="2"/>
              <a:buChar char="q"/>
            </a:pPr>
            <a:r>
              <a:rPr lang="en-US" b="1" dirty="0">
                <a:solidFill>
                  <a:schemeClr val="accent1">
                    <a:lumMod val="60000"/>
                    <a:lumOff val="40000"/>
                  </a:schemeClr>
                </a:solidFill>
              </a:rPr>
              <a:t>Term infants &lt;6 kg</a:t>
            </a:r>
            <a:r>
              <a:rPr lang="en-US" dirty="0">
                <a:solidFill>
                  <a:schemeClr val="accent1">
                    <a:lumMod val="60000"/>
                    <a:lumOff val="40000"/>
                  </a:schemeClr>
                </a:solidFill>
              </a:rPr>
              <a:t> — In term neonates and older infants, inhibitors of prostaglandin synthesis (</a:t>
            </a:r>
            <a:r>
              <a:rPr lang="en-US" dirty="0" err="1">
                <a:solidFill>
                  <a:schemeClr val="accent1">
                    <a:lumMod val="60000"/>
                    <a:lumOff val="40000"/>
                  </a:schemeClr>
                </a:solidFill>
              </a:rPr>
              <a:t>ie</a:t>
            </a:r>
            <a:r>
              <a:rPr lang="en-US" dirty="0">
                <a:solidFill>
                  <a:schemeClr val="accent1">
                    <a:lumMod val="60000"/>
                    <a:lumOff val="40000"/>
                  </a:schemeClr>
                </a:solidFill>
              </a:rPr>
              <a:t>,  indomethacin and ibuprofen</a:t>
            </a:r>
            <a:r>
              <a:rPr lang="en-US" dirty="0" smtClean="0">
                <a:solidFill>
                  <a:schemeClr val="accent1">
                    <a:lumMod val="60000"/>
                    <a:lumOff val="40000"/>
                  </a:schemeClr>
                </a:solidFill>
              </a:rPr>
              <a:t>) </a:t>
            </a:r>
            <a:r>
              <a:rPr lang="en-US" b="1" dirty="0">
                <a:solidFill>
                  <a:schemeClr val="accent1">
                    <a:lumMod val="60000"/>
                    <a:lumOff val="40000"/>
                  </a:schemeClr>
                </a:solidFill>
              </a:rPr>
              <a:t>are not effective </a:t>
            </a:r>
            <a:r>
              <a:rPr lang="en-US" dirty="0">
                <a:solidFill>
                  <a:schemeClr val="accent1">
                    <a:lumMod val="60000"/>
                    <a:lumOff val="40000"/>
                  </a:schemeClr>
                </a:solidFill>
              </a:rPr>
              <a:t>for PDA closure and thus are not recommended. </a:t>
            </a:r>
            <a:r>
              <a:rPr lang="en-US" dirty="0" smtClean="0">
                <a:solidFill>
                  <a:schemeClr val="accent1">
                    <a:lumMod val="60000"/>
                    <a:lumOff val="40000"/>
                  </a:schemeClr>
                </a:solidFill>
              </a:rPr>
              <a:t>It is suggested to </a:t>
            </a:r>
            <a:r>
              <a:rPr lang="en-US" u="sng" dirty="0" smtClean="0">
                <a:solidFill>
                  <a:schemeClr val="accent1">
                    <a:lumMod val="60000"/>
                    <a:lumOff val="40000"/>
                  </a:schemeClr>
                </a:solidFill>
              </a:rPr>
              <a:t>delay </a:t>
            </a:r>
            <a:r>
              <a:rPr lang="en-US" u="sng" dirty="0">
                <a:solidFill>
                  <a:schemeClr val="accent1">
                    <a:lumMod val="60000"/>
                    <a:lumOff val="40000"/>
                  </a:schemeClr>
                </a:solidFill>
              </a:rPr>
              <a:t>closure </a:t>
            </a:r>
            <a:r>
              <a:rPr lang="en-US" dirty="0">
                <a:solidFill>
                  <a:schemeClr val="accent1">
                    <a:lumMod val="60000"/>
                    <a:lumOff val="40000"/>
                  </a:schemeClr>
                </a:solidFill>
              </a:rPr>
              <a:t>if possible in infants &lt;6 kg since the risk of complications with percutaneous closure appears to be greater compared with larger infants and </a:t>
            </a:r>
            <a:r>
              <a:rPr lang="en-US" dirty="0" smtClean="0">
                <a:solidFill>
                  <a:schemeClr val="accent1">
                    <a:lumMod val="60000"/>
                    <a:lumOff val="40000"/>
                  </a:schemeClr>
                </a:solidFill>
              </a:rPr>
              <a:t>children. PDA management is approached </a:t>
            </a:r>
            <a:r>
              <a:rPr lang="en-US" dirty="0">
                <a:solidFill>
                  <a:schemeClr val="accent1">
                    <a:lumMod val="60000"/>
                    <a:lumOff val="40000"/>
                  </a:schemeClr>
                </a:solidFill>
              </a:rPr>
              <a:t>based upon symptoms as follows</a:t>
            </a:r>
            <a:r>
              <a:rPr lang="en-US" dirty="0" smtClean="0">
                <a:solidFill>
                  <a:schemeClr val="accent1">
                    <a:lumMod val="60000"/>
                    <a:lumOff val="40000"/>
                  </a:schemeClr>
                </a:solidFill>
              </a:rPr>
              <a:t>:</a:t>
            </a:r>
          </a:p>
          <a:p>
            <a:pPr>
              <a:buFont typeface="Arial" panose="020B0604020202020204" pitchFamily="34" charset="0"/>
              <a:buChar char="•"/>
            </a:pPr>
            <a:r>
              <a:rPr lang="en-US" b="1" dirty="0">
                <a:solidFill>
                  <a:schemeClr val="accent1">
                    <a:lumMod val="60000"/>
                    <a:lumOff val="40000"/>
                  </a:schemeClr>
                </a:solidFill>
              </a:rPr>
              <a:t>Asymptomatic</a:t>
            </a:r>
            <a:r>
              <a:rPr lang="en-US" dirty="0">
                <a:solidFill>
                  <a:schemeClr val="accent1">
                    <a:lumMod val="60000"/>
                    <a:lumOff val="40000"/>
                  </a:schemeClr>
                </a:solidFill>
              </a:rPr>
              <a:t> —Infants without heart failure are </a:t>
            </a:r>
            <a:r>
              <a:rPr lang="en-US" u="sng" dirty="0">
                <a:solidFill>
                  <a:schemeClr val="accent1">
                    <a:lumMod val="60000"/>
                    <a:lumOff val="40000"/>
                  </a:schemeClr>
                </a:solidFill>
              </a:rPr>
              <a:t>observed</a:t>
            </a:r>
            <a:r>
              <a:rPr lang="en-US" dirty="0">
                <a:solidFill>
                  <a:schemeClr val="accent1">
                    <a:lumMod val="60000"/>
                    <a:lumOff val="40000"/>
                  </a:schemeClr>
                </a:solidFill>
              </a:rPr>
              <a:t> with frequent monitoring of their cardiorespiratory status and growth </a:t>
            </a:r>
            <a:r>
              <a:rPr lang="en-US" u="sng" dirty="0">
                <a:solidFill>
                  <a:schemeClr val="accent1">
                    <a:lumMod val="60000"/>
                    <a:lumOff val="40000"/>
                  </a:schemeClr>
                </a:solidFill>
              </a:rPr>
              <a:t>until they are large enough</a:t>
            </a:r>
            <a:r>
              <a:rPr lang="en-US" dirty="0">
                <a:solidFill>
                  <a:schemeClr val="accent1">
                    <a:lumMod val="60000"/>
                    <a:lumOff val="40000"/>
                  </a:schemeClr>
                </a:solidFill>
              </a:rPr>
              <a:t> to undergo percutaneous closure. If cardiorespiratory symptoms or growth impairment develop, medical management is </a:t>
            </a:r>
            <a:r>
              <a:rPr lang="en-US" dirty="0" smtClean="0">
                <a:solidFill>
                  <a:schemeClr val="accent1">
                    <a:lumMod val="60000"/>
                    <a:lumOff val="40000"/>
                  </a:schemeClr>
                </a:solidFill>
              </a:rPr>
              <a:t>initiated.</a:t>
            </a:r>
          </a:p>
          <a:p>
            <a:pPr>
              <a:buFont typeface="Arial" panose="020B0604020202020204" pitchFamily="34" charset="0"/>
              <a:buChar char="•"/>
            </a:pPr>
            <a:r>
              <a:rPr lang="en-US" b="1" dirty="0" smtClean="0">
                <a:solidFill>
                  <a:schemeClr val="accent1">
                    <a:lumMod val="60000"/>
                    <a:lumOff val="40000"/>
                  </a:schemeClr>
                </a:solidFill>
              </a:rPr>
              <a:t>Symptomati</a:t>
            </a:r>
            <a:r>
              <a:rPr lang="en-US" dirty="0" smtClean="0">
                <a:solidFill>
                  <a:schemeClr val="accent1">
                    <a:lumMod val="60000"/>
                    <a:lumOff val="40000"/>
                  </a:schemeClr>
                </a:solidFill>
              </a:rPr>
              <a:t>c </a:t>
            </a:r>
            <a:r>
              <a:rPr lang="en-US" dirty="0">
                <a:solidFill>
                  <a:schemeClr val="accent1">
                    <a:lumMod val="60000"/>
                    <a:lumOff val="40000"/>
                  </a:schemeClr>
                </a:solidFill>
              </a:rPr>
              <a:t>— In infants with large PDAs and symptomatic left-to-right shunting that results in heart failure (</a:t>
            </a:r>
            <a:r>
              <a:rPr lang="en-US" dirty="0" err="1">
                <a:solidFill>
                  <a:schemeClr val="accent1">
                    <a:lumMod val="60000"/>
                    <a:lumOff val="40000"/>
                  </a:schemeClr>
                </a:solidFill>
              </a:rPr>
              <a:t>eg</a:t>
            </a:r>
            <a:r>
              <a:rPr lang="en-US" dirty="0">
                <a:solidFill>
                  <a:schemeClr val="accent1">
                    <a:lumMod val="60000"/>
                    <a:lumOff val="40000"/>
                  </a:schemeClr>
                </a:solidFill>
              </a:rPr>
              <a:t>, poor feeding, failure to thrive, respiratory distress, and sweating), medical management is initiated with </a:t>
            </a:r>
            <a:r>
              <a:rPr lang="en-US" u="sng" dirty="0" smtClean="0">
                <a:solidFill>
                  <a:schemeClr val="accent1">
                    <a:lumMod val="60000"/>
                    <a:lumOff val="40000"/>
                  </a:schemeClr>
                </a:solidFill>
              </a:rPr>
              <a:t>digoxin</a:t>
            </a:r>
            <a:r>
              <a:rPr lang="en-US" u="sng" dirty="0">
                <a:solidFill>
                  <a:schemeClr val="accent1">
                    <a:lumMod val="60000"/>
                    <a:lumOff val="40000"/>
                  </a:schemeClr>
                </a:solidFill>
              </a:rPr>
              <a:t> and </a:t>
            </a:r>
            <a:r>
              <a:rPr lang="en-US" u="sng" dirty="0" smtClean="0">
                <a:solidFill>
                  <a:schemeClr val="accent1">
                    <a:lumMod val="60000"/>
                    <a:lumOff val="40000"/>
                  </a:schemeClr>
                </a:solidFill>
              </a:rPr>
              <a:t>furosemide</a:t>
            </a:r>
            <a:r>
              <a:rPr lang="en-US" dirty="0" smtClean="0">
                <a:solidFill>
                  <a:schemeClr val="accent1">
                    <a:lumMod val="60000"/>
                    <a:lumOff val="40000"/>
                  </a:schemeClr>
                </a:solidFill>
              </a:rPr>
              <a:t>.</a:t>
            </a:r>
            <a:endParaRPr lang="en-US" dirty="0">
              <a:solidFill>
                <a:schemeClr val="accent1">
                  <a:lumMod val="60000"/>
                  <a:lumOff val="40000"/>
                </a:schemeClr>
              </a:solidFill>
            </a:endParaRPr>
          </a:p>
          <a:p>
            <a:pPr marL="0" indent="0">
              <a:buNone/>
            </a:pPr>
            <a:endParaRPr lang="en-US" dirty="0" smtClean="0">
              <a:solidFill>
                <a:schemeClr val="accent1">
                  <a:lumMod val="60000"/>
                  <a:lumOff val="40000"/>
                </a:schemeClr>
              </a:solidFill>
            </a:endParaRPr>
          </a:p>
          <a:p>
            <a:pPr marL="0" indent="0">
              <a:buNone/>
            </a:pPr>
            <a:endParaRPr lang="en-US" dirty="0">
              <a:solidFill>
                <a:schemeClr val="accent1">
                  <a:lumMod val="60000"/>
                  <a:lumOff val="40000"/>
                </a:schemeClr>
              </a:solidFill>
            </a:endParaRPr>
          </a:p>
        </p:txBody>
      </p:sp>
    </p:spTree>
    <p:extLst>
      <p:ext uri="{BB962C8B-B14F-4D97-AF65-F5344CB8AC3E}">
        <p14:creationId xmlns:p14="http://schemas.microsoft.com/office/powerpoint/2010/main" val="211440132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therapeutic interventions for PDA closure</a:t>
            </a:r>
          </a:p>
        </p:txBody>
      </p:sp>
      <p:sp>
        <p:nvSpPr>
          <p:cNvPr id="3" name="Content Placeholder 2"/>
          <p:cNvSpPr>
            <a:spLocks noGrp="1"/>
          </p:cNvSpPr>
          <p:nvPr>
            <p:ph idx="1"/>
          </p:nvPr>
        </p:nvSpPr>
        <p:spPr>
          <a:xfrm>
            <a:off x="1097280" y="1845734"/>
            <a:ext cx="10058400" cy="4467980"/>
          </a:xfrm>
        </p:spPr>
        <p:txBody>
          <a:bodyPr>
            <a:normAutofit fontScale="92500" lnSpcReduction="10000"/>
          </a:bodyPr>
          <a:lstStyle/>
          <a:p>
            <a:r>
              <a:rPr lang="en-US" dirty="0">
                <a:solidFill>
                  <a:schemeClr val="accent1">
                    <a:lumMod val="60000"/>
                    <a:lumOff val="40000"/>
                  </a:schemeClr>
                </a:solidFill>
              </a:rPr>
              <a:t>If medical management </a:t>
            </a:r>
            <a:r>
              <a:rPr lang="en-US" b="1" dirty="0">
                <a:solidFill>
                  <a:schemeClr val="accent1">
                    <a:lumMod val="60000"/>
                    <a:lumOff val="40000"/>
                  </a:schemeClr>
                </a:solidFill>
              </a:rPr>
              <a:t>fails</a:t>
            </a:r>
            <a:r>
              <a:rPr lang="en-US" dirty="0">
                <a:solidFill>
                  <a:schemeClr val="accent1">
                    <a:lumMod val="60000"/>
                    <a:lumOff val="40000"/>
                  </a:schemeClr>
                </a:solidFill>
              </a:rPr>
              <a:t>, closure of the ductus is warranted. </a:t>
            </a:r>
            <a:r>
              <a:rPr lang="en-US" u="sng" dirty="0">
                <a:solidFill>
                  <a:schemeClr val="accent1">
                    <a:lumMod val="60000"/>
                    <a:lumOff val="40000"/>
                  </a:schemeClr>
                </a:solidFill>
              </a:rPr>
              <a:t>Surgical ligation </a:t>
            </a:r>
            <a:r>
              <a:rPr lang="en-US" dirty="0">
                <a:solidFill>
                  <a:schemeClr val="accent1">
                    <a:lumMod val="60000"/>
                    <a:lumOff val="40000"/>
                  </a:schemeClr>
                </a:solidFill>
              </a:rPr>
              <a:t>is generally the preferred approach in infants &lt;6 kg, but percutaneous closure can be considered in select cases if ductal anatomy is </a:t>
            </a:r>
            <a:r>
              <a:rPr lang="en-US" dirty="0" smtClean="0">
                <a:solidFill>
                  <a:schemeClr val="accent1">
                    <a:lumMod val="60000"/>
                    <a:lumOff val="40000"/>
                  </a:schemeClr>
                </a:solidFill>
              </a:rPr>
              <a:t>favorable.</a:t>
            </a:r>
          </a:p>
          <a:p>
            <a:pPr>
              <a:buFont typeface="Wingdings" panose="05000000000000000000" pitchFamily="2" charset="2"/>
              <a:buChar char="q"/>
            </a:pPr>
            <a:r>
              <a:rPr lang="en-US" b="1" dirty="0">
                <a:solidFill>
                  <a:schemeClr val="accent1">
                    <a:lumMod val="60000"/>
                    <a:lumOff val="40000"/>
                  </a:schemeClr>
                </a:solidFill>
              </a:rPr>
              <a:t>Infants and children &gt;6 kg</a:t>
            </a:r>
            <a:r>
              <a:rPr lang="en-US" dirty="0">
                <a:solidFill>
                  <a:schemeClr val="accent1">
                    <a:lumMod val="60000"/>
                    <a:lumOff val="40000"/>
                  </a:schemeClr>
                </a:solidFill>
              </a:rPr>
              <a:t> — </a:t>
            </a:r>
            <a:r>
              <a:rPr lang="en-US" u="sng" dirty="0">
                <a:solidFill>
                  <a:schemeClr val="accent1">
                    <a:lumMod val="60000"/>
                    <a:lumOff val="40000"/>
                  </a:schemeClr>
                </a:solidFill>
              </a:rPr>
              <a:t>Percutaneous occlusion </a:t>
            </a:r>
            <a:r>
              <a:rPr lang="en-US" dirty="0" smtClean="0">
                <a:solidFill>
                  <a:schemeClr val="accent1">
                    <a:lumMod val="60000"/>
                    <a:lumOff val="40000"/>
                  </a:schemeClr>
                </a:solidFill>
              </a:rPr>
              <a:t>is </a:t>
            </a:r>
            <a:r>
              <a:rPr lang="en-US" dirty="0">
                <a:solidFill>
                  <a:schemeClr val="accent1">
                    <a:lumMod val="60000"/>
                    <a:lumOff val="40000"/>
                  </a:schemeClr>
                </a:solidFill>
              </a:rPr>
              <a:t>generally preferred over surgical ligation in infants and children who weigh ≥6 kg because it is less invasive, does not result in a surgical scar, and is at least as cost-effective, if not less </a:t>
            </a:r>
            <a:r>
              <a:rPr lang="en-US" dirty="0" smtClean="0">
                <a:solidFill>
                  <a:schemeClr val="accent1">
                    <a:lumMod val="60000"/>
                    <a:lumOff val="40000"/>
                  </a:schemeClr>
                </a:solidFill>
              </a:rPr>
              <a:t>expensive. Surgical </a:t>
            </a:r>
            <a:r>
              <a:rPr lang="en-US" dirty="0">
                <a:solidFill>
                  <a:schemeClr val="accent1">
                    <a:lumMod val="60000"/>
                    <a:lumOff val="40000"/>
                  </a:schemeClr>
                </a:solidFill>
              </a:rPr>
              <a:t>ligation is also a safe and effective option. </a:t>
            </a:r>
            <a:r>
              <a:rPr lang="en-US" dirty="0" smtClean="0">
                <a:solidFill>
                  <a:schemeClr val="accent1">
                    <a:lumMod val="60000"/>
                    <a:lumOff val="40000"/>
                  </a:schemeClr>
                </a:solidFill>
              </a:rPr>
              <a:t>Inhibitors </a:t>
            </a:r>
            <a:r>
              <a:rPr lang="en-US" dirty="0">
                <a:solidFill>
                  <a:schemeClr val="accent1">
                    <a:lumMod val="60000"/>
                    <a:lumOff val="40000"/>
                  </a:schemeClr>
                </a:solidFill>
              </a:rPr>
              <a:t>of prostaglandin synthesis </a:t>
            </a:r>
            <a:r>
              <a:rPr lang="en-US" dirty="0" smtClean="0">
                <a:solidFill>
                  <a:schemeClr val="accent1">
                    <a:lumMod val="60000"/>
                    <a:lumOff val="40000"/>
                  </a:schemeClr>
                </a:solidFill>
              </a:rPr>
              <a:t>are </a:t>
            </a:r>
            <a:r>
              <a:rPr lang="en-US" b="1" dirty="0">
                <a:solidFill>
                  <a:schemeClr val="accent1">
                    <a:lumMod val="60000"/>
                    <a:lumOff val="40000"/>
                  </a:schemeClr>
                </a:solidFill>
              </a:rPr>
              <a:t>ineffective</a:t>
            </a:r>
            <a:r>
              <a:rPr lang="en-US" dirty="0">
                <a:solidFill>
                  <a:schemeClr val="accent1">
                    <a:lumMod val="60000"/>
                    <a:lumOff val="40000"/>
                  </a:schemeClr>
                </a:solidFill>
              </a:rPr>
              <a:t> in children and should not be used. </a:t>
            </a:r>
          </a:p>
          <a:p>
            <a:pPr>
              <a:buFont typeface="Wingdings" panose="05000000000000000000" pitchFamily="2" charset="2"/>
              <a:buChar char="q"/>
            </a:pPr>
            <a:r>
              <a:rPr lang="en-US" b="1" dirty="0">
                <a:solidFill>
                  <a:schemeClr val="accent1">
                    <a:lumMod val="60000"/>
                    <a:lumOff val="40000"/>
                  </a:schemeClr>
                </a:solidFill>
              </a:rPr>
              <a:t>Adolescents and adults</a:t>
            </a:r>
            <a:r>
              <a:rPr lang="en-US" dirty="0">
                <a:solidFill>
                  <a:schemeClr val="accent1">
                    <a:lumMod val="60000"/>
                    <a:lumOff val="40000"/>
                  </a:schemeClr>
                </a:solidFill>
              </a:rPr>
              <a:t> — In the older patient, </a:t>
            </a:r>
            <a:r>
              <a:rPr lang="en-US" u="sng" dirty="0">
                <a:solidFill>
                  <a:schemeClr val="accent1">
                    <a:lumMod val="60000"/>
                    <a:lumOff val="40000"/>
                  </a:schemeClr>
                </a:solidFill>
              </a:rPr>
              <a:t>percutaneous occlusion </a:t>
            </a:r>
            <a:r>
              <a:rPr lang="en-US" dirty="0">
                <a:solidFill>
                  <a:schemeClr val="accent1">
                    <a:lumMod val="60000"/>
                    <a:lumOff val="40000"/>
                  </a:schemeClr>
                </a:solidFill>
              </a:rPr>
              <a:t>is the preferred intervention for PDA </a:t>
            </a:r>
            <a:r>
              <a:rPr lang="en-US" dirty="0" smtClean="0">
                <a:solidFill>
                  <a:schemeClr val="accent1">
                    <a:lumMod val="60000"/>
                    <a:lumOff val="40000"/>
                  </a:schemeClr>
                </a:solidFill>
              </a:rPr>
              <a:t>closure. </a:t>
            </a:r>
            <a:r>
              <a:rPr lang="en-US" dirty="0">
                <a:solidFill>
                  <a:schemeClr val="accent1">
                    <a:lumMod val="60000"/>
                    <a:lumOff val="40000"/>
                  </a:schemeClr>
                </a:solidFill>
              </a:rPr>
              <a:t>In patients with small PDAs, </a:t>
            </a:r>
            <a:r>
              <a:rPr lang="en-US" u="sng" dirty="0">
                <a:solidFill>
                  <a:schemeClr val="accent1">
                    <a:lumMod val="60000"/>
                    <a:lumOff val="40000"/>
                  </a:schemeClr>
                </a:solidFill>
              </a:rPr>
              <a:t>coil occlusion </a:t>
            </a:r>
            <a:r>
              <a:rPr lang="en-US" dirty="0">
                <a:solidFill>
                  <a:schemeClr val="accent1">
                    <a:lumMod val="60000"/>
                    <a:lumOff val="40000"/>
                  </a:schemeClr>
                </a:solidFill>
              </a:rPr>
              <a:t>can be used; for moderate to large PDAs, either</a:t>
            </a:r>
            <a:r>
              <a:rPr lang="en-US" u="sng" dirty="0">
                <a:solidFill>
                  <a:schemeClr val="accent1">
                    <a:lumMod val="60000"/>
                    <a:lumOff val="40000"/>
                  </a:schemeClr>
                </a:solidFill>
              </a:rPr>
              <a:t> coil or device occlusion </a:t>
            </a:r>
            <a:r>
              <a:rPr lang="en-US" dirty="0">
                <a:solidFill>
                  <a:schemeClr val="accent1">
                    <a:lumMod val="60000"/>
                    <a:lumOff val="40000"/>
                  </a:schemeClr>
                </a:solidFill>
              </a:rPr>
              <a:t>can be </a:t>
            </a:r>
            <a:r>
              <a:rPr lang="en-US" dirty="0" smtClean="0">
                <a:solidFill>
                  <a:schemeClr val="accent1">
                    <a:lumMod val="60000"/>
                    <a:lumOff val="40000"/>
                  </a:schemeClr>
                </a:solidFill>
              </a:rPr>
              <a:t>used. </a:t>
            </a:r>
            <a:r>
              <a:rPr lang="en-US" dirty="0">
                <a:solidFill>
                  <a:schemeClr val="accent1">
                    <a:lumMod val="60000"/>
                    <a:lumOff val="40000"/>
                  </a:schemeClr>
                </a:solidFill>
              </a:rPr>
              <a:t>Given the complexities and associated risk of complication with percutaneous occlusion of very large PDAs (&gt;14 mm), some centers opt for surgical ligation in this setting. In addition, surgical ligation is indicated in patients with distorted ductal morphology due to aneurysm or endarteritis that precludes device </a:t>
            </a:r>
            <a:r>
              <a:rPr lang="en-US" dirty="0" smtClean="0">
                <a:solidFill>
                  <a:schemeClr val="accent1">
                    <a:lumMod val="60000"/>
                    <a:lumOff val="40000"/>
                  </a:schemeClr>
                </a:solidFill>
              </a:rPr>
              <a:t>closure.</a:t>
            </a:r>
          </a:p>
          <a:p>
            <a:pPr marL="0" indent="0">
              <a:buNone/>
            </a:pPr>
            <a:r>
              <a:rPr lang="en-US" b="1" dirty="0" smtClean="0">
                <a:solidFill>
                  <a:schemeClr val="accent1">
                    <a:lumMod val="60000"/>
                    <a:lumOff val="40000"/>
                  </a:schemeClr>
                </a:solidFill>
              </a:rPr>
              <a:t>In </a:t>
            </a:r>
            <a:r>
              <a:rPr lang="en-US" b="1" dirty="0">
                <a:solidFill>
                  <a:schemeClr val="accent1">
                    <a:lumMod val="60000"/>
                    <a:lumOff val="40000"/>
                  </a:schemeClr>
                </a:solidFill>
              </a:rPr>
              <a:t>patients who undergo percutaneous PDA closure, the choice of </a:t>
            </a:r>
            <a:r>
              <a:rPr lang="en-US" b="1" dirty="0" err="1">
                <a:solidFill>
                  <a:schemeClr val="accent1">
                    <a:lumMod val="60000"/>
                    <a:lumOff val="40000"/>
                  </a:schemeClr>
                </a:solidFill>
              </a:rPr>
              <a:t>occluders</a:t>
            </a:r>
            <a:r>
              <a:rPr lang="en-US" b="1" dirty="0">
                <a:solidFill>
                  <a:schemeClr val="accent1">
                    <a:lumMod val="60000"/>
                    <a:lumOff val="40000"/>
                  </a:schemeClr>
                </a:solidFill>
              </a:rPr>
              <a:t> (coil versus device) is dependent upon the ductal morphology and size, and the size of the patient.</a:t>
            </a:r>
          </a:p>
        </p:txBody>
      </p:sp>
    </p:spTree>
    <p:extLst>
      <p:ext uri="{BB962C8B-B14F-4D97-AF65-F5344CB8AC3E}">
        <p14:creationId xmlns:p14="http://schemas.microsoft.com/office/powerpoint/2010/main" val="1718665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LONG-TERM MANAGEMENT</a:t>
            </a:r>
          </a:p>
        </p:txBody>
      </p:sp>
      <p:sp>
        <p:nvSpPr>
          <p:cNvPr id="3" name="Content Placeholder 2"/>
          <p:cNvSpPr>
            <a:spLocks noGrp="1"/>
          </p:cNvSpPr>
          <p:nvPr>
            <p:ph idx="1"/>
          </p:nvPr>
        </p:nvSpPr>
        <p:spPr/>
        <p:txBody>
          <a:bodyPr>
            <a:normAutofit/>
          </a:bodyPr>
          <a:lstStyle/>
          <a:p>
            <a:r>
              <a:rPr lang="en-US" b="1" dirty="0" smtClean="0">
                <a:solidFill>
                  <a:schemeClr val="accent1">
                    <a:lumMod val="60000"/>
                    <a:lumOff val="40000"/>
                  </a:schemeClr>
                </a:solidFill>
              </a:rPr>
              <a:t>Follow-up</a:t>
            </a:r>
            <a:r>
              <a:rPr lang="en-US" dirty="0">
                <a:solidFill>
                  <a:schemeClr val="accent1">
                    <a:lumMod val="60000"/>
                    <a:lumOff val="40000"/>
                  </a:schemeClr>
                </a:solidFill>
              </a:rPr>
              <a:t> </a:t>
            </a:r>
            <a:endParaRPr lang="en-US" dirty="0" smtClean="0">
              <a:solidFill>
                <a:schemeClr val="accent1">
                  <a:lumMod val="60000"/>
                  <a:lumOff val="40000"/>
                </a:schemeClr>
              </a:solidFill>
            </a:endParaRPr>
          </a:p>
          <a:p>
            <a:r>
              <a:rPr lang="en-US" dirty="0" smtClean="0">
                <a:solidFill>
                  <a:schemeClr val="accent1">
                    <a:lumMod val="60000"/>
                    <a:lumOff val="40000"/>
                  </a:schemeClr>
                </a:solidFill>
              </a:rPr>
              <a:t>In </a:t>
            </a:r>
            <a:r>
              <a:rPr lang="en-US" dirty="0">
                <a:solidFill>
                  <a:schemeClr val="accent1">
                    <a:lumMod val="60000"/>
                    <a:lumOff val="40000"/>
                  </a:schemeClr>
                </a:solidFill>
              </a:rPr>
              <a:t>adults treated with percutaneous device occlusion, follow-up is recommended at least every five years assuming full closure is </a:t>
            </a:r>
            <a:r>
              <a:rPr lang="en-US" dirty="0" smtClean="0">
                <a:solidFill>
                  <a:schemeClr val="accent1">
                    <a:lumMod val="60000"/>
                    <a:lumOff val="40000"/>
                  </a:schemeClr>
                </a:solidFill>
              </a:rPr>
              <a:t>confirmed.</a:t>
            </a:r>
          </a:p>
          <a:p>
            <a:r>
              <a:rPr lang="en-US" dirty="0" smtClean="0">
                <a:solidFill>
                  <a:schemeClr val="accent1">
                    <a:lumMod val="60000"/>
                    <a:lumOff val="40000"/>
                  </a:schemeClr>
                </a:solidFill>
              </a:rPr>
              <a:t>In </a:t>
            </a:r>
            <a:r>
              <a:rPr lang="en-US" dirty="0">
                <a:solidFill>
                  <a:schemeClr val="accent1">
                    <a:lumMod val="60000"/>
                    <a:lumOff val="40000"/>
                  </a:schemeClr>
                </a:solidFill>
              </a:rPr>
              <a:t>children, there are no guidelines for long-term follow-up after percutaneous occlusion. </a:t>
            </a:r>
            <a:r>
              <a:rPr lang="en-US" dirty="0" smtClean="0">
                <a:solidFill>
                  <a:schemeClr val="accent1">
                    <a:lumMod val="60000"/>
                    <a:lumOff val="40000"/>
                  </a:schemeClr>
                </a:solidFill>
              </a:rPr>
              <a:t>Many pediatric cardiologists discharge children from follow-up after six months to a year if there is no residual shunt, no pulmonary artery distortion or stenosis, and no aortic obstruction. Similar discharge from cardiology care is reasonable in cases of uncomplicated surgical ligation. </a:t>
            </a:r>
          </a:p>
          <a:p>
            <a:r>
              <a:rPr lang="en-US" dirty="0" smtClean="0">
                <a:solidFill>
                  <a:schemeClr val="accent1">
                    <a:lumMod val="60000"/>
                    <a:lumOff val="40000"/>
                  </a:schemeClr>
                </a:solidFill>
              </a:rPr>
              <a:t>For </a:t>
            </a:r>
            <a:r>
              <a:rPr lang="en-US" dirty="0">
                <a:solidFill>
                  <a:schemeClr val="accent1">
                    <a:lumMod val="60000"/>
                    <a:lumOff val="40000"/>
                  </a:schemeClr>
                </a:solidFill>
              </a:rPr>
              <a:t>patients in whom elective closure is deferred, follow-up evaluations should occur on a regular </a:t>
            </a:r>
            <a:r>
              <a:rPr lang="en-US" dirty="0" smtClean="0">
                <a:solidFill>
                  <a:schemeClr val="accent1">
                    <a:lumMod val="60000"/>
                    <a:lumOff val="40000"/>
                  </a:schemeClr>
                </a:solidFill>
              </a:rPr>
              <a:t>basis.</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888928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a:t>The fetal lung is filled with fluid and provides no respiratory function until birth. In preparation for air breathing, surfactant is expressed in the lung starting around the 20</a:t>
            </a:r>
            <a:r>
              <a:rPr lang="en-US" baseline="30000" dirty="0"/>
              <a:t>th</a:t>
            </a:r>
            <a:r>
              <a:rPr lang="en-US" dirty="0"/>
              <a:t> week of </a:t>
            </a:r>
            <a:r>
              <a:rPr lang="en-US" dirty="0" smtClean="0"/>
              <a:t>gestation. </a:t>
            </a:r>
            <a:r>
              <a:rPr lang="en-US" dirty="0"/>
              <a:t>Surfactant reduces the alveolar surface tension, thereby facilitating alveolar expansion and reducing the likelihood of alveolar collapse atelectasis</a:t>
            </a:r>
            <a:r>
              <a:rPr lang="en-US" dirty="0" smtClean="0"/>
              <a:t>.</a:t>
            </a:r>
          </a:p>
          <a:p>
            <a:r>
              <a:rPr lang="en-US" dirty="0" smtClean="0"/>
              <a:t>Pulmonary </a:t>
            </a:r>
            <a:r>
              <a:rPr lang="en-US" dirty="0"/>
              <a:t>surfactant is a complex mixture that is mostly composed of lipids (90 percent), primarily phospholipids, and approximately 10 percent proteins</a:t>
            </a:r>
            <a:r>
              <a:rPr lang="en-US" dirty="0" smtClean="0"/>
              <a:t>.</a:t>
            </a:r>
          </a:p>
        </p:txBody>
      </p:sp>
    </p:spTree>
    <p:extLst>
      <p:ext uri="{BB962C8B-B14F-4D97-AF65-F5344CB8AC3E}">
        <p14:creationId xmlns:p14="http://schemas.microsoft.com/office/powerpoint/2010/main" val="1019202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LONG-TERM MANAGEMENT</a:t>
            </a:r>
          </a:p>
        </p:txBody>
      </p:sp>
      <p:sp>
        <p:nvSpPr>
          <p:cNvPr id="3" name="Content Placeholder 2"/>
          <p:cNvSpPr>
            <a:spLocks noGrp="1"/>
          </p:cNvSpPr>
          <p:nvPr>
            <p:ph idx="1"/>
          </p:nvPr>
        </p:nvSpPr>
        <p:spPr/>
        <p:txBody>
          <a:bodyPr/>
          <a:lstStyle/>
          <a:p>
            <a:r>
              <a:rPr lang="en-US" b="1" dirty="0">
                <a:solidFill>
                  <a:schemeClr val="accent1">
                    <a:lumMod val="60000"/>
                    <a:lumOff val="40000"/>
                  </a:schemeClr>
                </a:solidFill>
              </a:rPr>
              <a:t>Antibiotic prophylaxis</a:t>
            </a:r>
            <a:r>
              <a:rPr lang="en-US" dirty="0">
                <a:solidFill>
                  <a:schemeClr val="accent1">
                    <a:lumMod val="60000"/>
                    <a:lumOff val="40000"/>
                  </a:schemeClr>
                </a:solidFill>
              </a:rPr>
              <a:t> — Antibiotic prophylaxis for infective endocarditis is generally </a:t>
            </a:r>
            <a:r>
              <a:rPr lang="en-US" b="1" dirty="0">
                <a:solidFill>
                  <a:schemeClr val="accent1">
                    <a:lumMod val="60000"/>
                    <a:lumOff val="40000"/>
                  </a:schemeClr>
                </a:solidFill>
              </a:rPr>
              <a:t>not</a:t>
            </a:r>
            <a:r>
              <a:rPr lang="en-US" dirty="0">
                <a:solidFill>
                  <a:schemeClr val="accent1">
                    <a:lumMod val="60000"/>
                    <a:lumOff val="40000"/>
                  </a:schemeClr>
                </a:solidFill>
              </a:rPr>
              <a:t> necessary for patients with PDA, except in the following circumstances:</a:t>
            </a:r>
          </a:p>
          <a:p>
            <a:r>
              <a:rPr lang="en-US" dirty="0">
                <a:solidFill>
                  <a:schemeClr val="accent1">
                    <a:lumMod val="60000"/>
                    <a:lumOff val="40000"/>
                  </a:schemeClr>
                </a:solidFill>
              </a:rPr>
              <a:t>1-Patients with unrepaired PDA associated with other unrepaired cyanotic heart disease.</a:t>
            </a:r>
          </a:p>
          <a:p>
            <a:r>
              <a:rPr lang="en-US" dirty="0">
                <a:solidFill>
                  <a:schemeClr val="accent1">
                    <a:lumMod val="60000"/>
                    <a:lumOff val="40000"/>
                  </a:schemeClr>
                </a:solidFill>
              </a:rPr>
              <a:t>2-Patients who have undergone device closure or surgical ligation with prosthetic material or device </a:t>
            </a:r>
            <a:r>
              <a:rPr lang="en-US" b="1" dirty="0">
                <a:solidFill>
                  <a:schemeClr val="accent1">
                    <a:lumMod val="60000"/>
                    <a:lumOff val="40000"/>
                  </a:schemeClr>
                </a:solidFill>
              </a:rPr>
              <a:t>during the first six months after the procedure</a:t>
            </a:r>
            <a:r>
              <a:rPr lang="en-US" dirty="0">
                <a:solidFill>
                  <a:schemeClr val="accent1">
                    <a:lumMod val="60000"/>
                    <a:lumOff val="40000"/>
                  </a:schemeClr>
                </a:solidFill>
              </a:rPr>
              <a:t>.</a:t>
            </a:r>
          </a:p>
          <a:p>
            <a:r>
              <a:rPr lang="en-US" dirty="0">
                <a:solidFill>
                  <a:schemeClr val="accent1">
                    <a:lumMod val="60000"/>
                    <a:lumOff val="40000"/>
                  </a:schemeClr>
                </a:solidFill>
              </a:rPr>
              <a:t>3-Patients who have undergone device closure or surgical ligation if there is a residual defect adjacent to the site of repair</a:t>
            </a:r>
            <a:r>
              <a:rPr lang="en-US" dirty="0" smtClean="0">
                <a:solidFill>
                  <a:schemeClr val="accent1">
                    <a:lumMod val="60000"/>
                    <a:lumOff val="40000"/>
                  </a:schemeClr>
                </a:solidFill>
              </a:rPr>
              <a:t>.</a:t>
            </a:r>
          </a:p>
          <a:p>
            <a:endParaRPr lang="en-US" dirty="0">
              <a:solidFill>
                <a:schemeClr val="accent1">
                  <a:lumMod val="60000"/>
                  <a:lumOff val="40000"/>
                </a:schemeClr>
              </a:solidFill>
            </a:endParaRPr>
          </a:p>
          <a:p>
            <a:r>
              <a:rPr lang="en-US" b="1" dirty="0">
                <a:solidFill>
                  <a:schemeClr val="accent1">
                    <a:lumMod val="60000"/>
                    <a:lumOff val="40000"/>
                  </a:schemeClr>
                </a:solidFill>
              </a:rPr>
              <a:t>Sports participation</a:t>
            </a:r>
            <a:r>
              <a:rPr lang="en-US" dirty="0">
                <a:solidFill>
                  <a:schemeClr val="accent1">
                    <a:lumMod val="60000"/>
                    <a:lumOff val="40000"/>
                  </a:schemeClr>
                </a:solidFill>
              </a:rPr>
              <a:t> — </a:t>
            </a:r>
            <a:r>
              <a:rPr lang="en-US" dirty="0" smtClean="0">
                <a:solidFill>
                  <a:schemeClr val="accent1">
                    <a:lumMod val="60000"/>
                    <a:lumOff val="40000"/>
                  </a:schemeClr>
                </a:solidFill>
              </a:rPr>
              <a:t>decisions </a:t>
            </a:r>
            <a:r>
              <a:rPr lang="en-US" dirty="0">
                <a:solidFill>
                  <a:schemeClr val="accent1">
                    <a:lumMod val="60000"/>
                    <a:lumOff val="40000"/>
                  </a:schemeClr>
                </a:solidFill>
              </a:rPr>
              <a:t>regarding sports participation be made on an individual basis after discussion between the patient/guardians and treating </a:t>
            </a:r>
            <a:r>
              <a:rPr lang="en-US" dirty="0" smtClean="0">
                <a:solidFill>
                  <a:schemeClr val="accent1">
                    <a:lumMod val="60000"/>
                    <a:lumOff val="40000"/>
                  </a:schemeClr>
                </a:solidFill>
              </a:rPr>
              <a:t>cardiologist.</a:t>
            </a:r>
            <a:endParaRPr lang="en-US" dirty="0">
              <a:solidFill>
                <a:schemeClr val="accent1">
                  <a:lumMod val="60000"/>
                  <a:lumOff val="40000"/>
                </a:schemeClr>
              </a:solidFill>
            </a:endParaRPr>
          </a:p>
        </p:txBody>
      </p:sp>
    </p:spTree>
    <p:extLst>
      <p:ext uri="{BB962C8B-B14F-4D97-AF65-F5344CB8AC3E}">
        <p14:creationId xmlns:p14="http://schemas.microsoft.com/office/powerpoint/2010/main" val="1025172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PDA in preterm infants</a:t>
            </a:r>
            <a:endParaRPr lang="en-US" dirty="0"/>
          </a:p>
        </p:txBody>
      </p:sp>
      <p:sp>
        <p:nvSpPr>
          <p:cNvPr id="3" name="Content Placeholder 2"/>
          <p:cNvSpPr>
            <a:spLocks noGrp="1"/>
          </p:cNvSpPr>
          <p:nvPr>
            <p:ph idx="1"/>
          </p:nvPr>
        </p:nvSpPr>
        <p:spPr/>
        <p:txBody>
          <a:bodyPr>
            <a:normAutofit/>
          </a:bodyPr>
          <a:lstStyle/>
          <a:p>
            <a:r>
              <a:rPr lang="en-US" dirty="0" smtClean="0"/>
              <a:t>Management </a:t>
            </a:r>
            <a:r>
              <a:rPr lang="en-US" dirty="0"/>
              <a:t>has been focused on PDA closure and </a:t>
            </a:r>
            <a:r>
              <a:rPr lang="en-US" dirty="0" smtClean="0"/>
              <a:t>prevention, and it </a:t>
            </a:r>
            <a:r>
              <a:rPr lang="en-US" dirty="0"/>
              <a:t>includes the following several different </a:t>
            </a:r>
            <a:r>
              <a:rPr lang="en-US" dirty="0" smtClean="0"/>
              <a:t>approaches:</a:t>
            </a:r>
            <a:endParaRPr lang="en-US" dirty="0"/>
          </a:p>
          <a:p>
            <a:r>
              <a:rPr lang="en-US" dirty="0"/>
              <a:t>•Conservative management with supportive care </a:t>
            </a:r>
            <a:r>
              <a:rPr lang="en-US" dirty="0" smtClean="0"/>
              <a:t>alone</a:t>
            </a:r>
          </a:p>
          <a:p>
            <a:r>
              <a:rPr lang="en-US" dirty="0" smtClean="0"/>
              <a:t>•Pharmacologic </a:t>
            </a:r>
            <a:r>
              <a:rPr lang="en-US" dirty="0"/>
              <a:t>closure using cyclooxygenase (COX) inhibitors, such as </a:t>
            </a:r>
            <a:r>
              <a:rPr lang="en-US" dirty="0" smtClean="0"/>
              <a:t>indomethacin</a:t>
            </a:r>
            <a:r>
              <a:rPr lang="en-US" dirty="0"/>
              <a:t> and </a:t>
            </a:r>
            <a:r>
              <a:rPr lang="en-US" dirty="0" smtClean="0"/>
              <a:t>ibuprofen</a:t>
            </a:r>
            <a:r>
              <a:rPr lang="en-US" dirty="0"/>
              <a:t> </a:t>
            </a:r>
          </a:p>
          <a:p>
            <a:r>
              <a:rPr lang="en-US" dirty="0" smtClean="0"/>
              <a:t>•</a:t>
            </a:r>
            <a:r>
              <a:rPr lang="en-US" dirty="0"/>
              <a:t>Surgical ligation </a:t>
            </a:r>
            <a:endParaRPr lang="en-US" dirty="0" smtClean="0"/>
          </a:p>
          <a:p>
            <a:r>
              <a:rPr lang="en-US" dirty="0" smtClean="0"/>
              <a:t>•</a:t>
            </a:r>
            <a:r>
              <a:rPr lang="en-US" dirty="0"/>
              <a:t>Percutaneous </a:t>
            </a:r>
            <a:r>
              <a:rPr lang="en-US" dirty="0" err="1"/>
              <a:t>transcatheter</a:t>
            </a:r>
            <a:r>
              <a:rPr lang="en-US" dirty="0"/>
              <a:t> occlusion </a:t>
            </a:r>
            <a:endParaRPr lang="en-US" dirty="0" smtClean="0"/>
          </a:p>
          <a:p>
            <a:r>
              <a:rPr lang="en-US" dirty="0"/>
              <a:t>The optimal management approach is not </a:t>
            </a:r>
            <a:r>
              <a:rPr lang="en-US" dirty="0" smtClean="0"/>
              <a:t>known, therefore there is a wide </a:t>
            </a:r>
            <a:r>
              <a:rPr lang="en-US" dirty="0"/>
              <a:t>variability in the management of PDA amongst different neonatal intensive care units (NICUs) and even neonatologists who practice in the same NICU.</a:t>
            </a:r>
          </a:p>
          <a:p>
            <a:endParaRPr lang="en-US" dirty="0"/>
          </a:p>
          <a:p>
            <a:endParaRPr lang="en-US" dirty="0"/>
          </a:p>
        </p:txBody>
      </p:sp>
    </p:spTree>
    <p:extLst>
      <p:ext uri="{BB962C8B-B14F-4D97-AF65-F5344CB8AC3E}">
        <p14:creationId xmlns:p14="http://schemas.microsoft.com/office/powerpoint/2010/main" val="39990895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097280" y="1737360"/>
            <a:ext cx="10058400" cy="4023360"/>
          </a:xfrm>
        </p:spPr>
        <p:txBody>
          <a:bodyPr>
            <a:normAutofit fontScale="92500" lnSpcReduction="20000"/>
          </a:bodyPr>
          <a:lstStyle/>
          <a:p>
            <a:r>
              <a:rPr lang="en-US" dirty="0" smtClean="0"/>
              <a:t>In the management </a:t>
            </a:r>
            <a:r>
              <a:rPr lang="en-US" dirty="0"/>
              <a:t>approach for preterm infants with </a:t>
            </a:r>
            <a:r>
              <a:rPr lang="en-US" b="1" dirty="0"/>
              <a:t>symptomatic</a:t>
            </a:r>
            <a:r>
              <a:rPr lang="en-US" dirty="0"/>
              <a:t> PDAs, the following therapeutic decisions are based on the severity of respiratory disease and the continued need for mechanical ventilation. </a:t>
            </a:r>
            <a:endParaRPr lang="en-US" dirty="0" smtClean="0"/>
          </a:p>
          <a:p>
            <a:r>
              <a:rPr lang="en-US" b="1" dirty="0" smtClean="0"/>
              <a:t>Supportive care </a:t>
            </a:r>
            <a:r>
              <a:rPr lang="en-US" dirty="0" smtClean="0"/>
              <a:t>must be provided </a:t>
            </a:r>
            <a:r>
              <a:rPr lang="en-US" dirty="0"/>
              <a:t>for all preterm infants with PDAs. This includes providing a neutral thermal environment, using positive end-expiratory pressure (PEEP) to improve gas exchange, maintaining a hematocrit of 35 to 40 percent, fluid restriction between 110 and 130 mL/kg per day, and the use of permissive hypercapnia and low oxygen saturation targets to manage respiratory distress. If diuretic therapy is indicated, we recommend the use of </a:t>
            </a:r>
            <a:r>
              <a:rPr lang="en-US" u="sng" dirty="0"/>
              <a:t>thiazide diuretics </a:t>
            </a:r>
            <a:r>
              <a:rPr lang="en-US" dirty="0"/>
              <a:t>(</a:t>
            </a:r>
            <a:r>
              <a:rPr lang="en-US" dirty="0" err="1"/>
              <a:t>eg</a:t>
            </a:r>
            <a:r>
              <a:rPr lang="en-US" dirty="0"/>
              <a:t>, </a:t>
            </a:r>
            <a:r>
              <a:rPr lang="en-US" dirty="0" err="1" smtClean="0"/>
              <a:t>chlorothiazide</a:t>
            </a:r>
            <a:r>
              <a:rPr lang="en-US" dirty="0" smtClean="0"/>
              <a:t>) </a:t>
            </a:r>
            <a:r>
              <a:rPr lang="en-US" dirty="0"/>
              <a:t>over loop diuretics such as </a:t>
            </a:r>
            <a:r>
              <a:rPr lang="en-US" dirty="0" smtClean="0"/>
              <a:t>furosemide.</a:t>
            </a:r>
          </a:p>
          <a:p>
            <a:r>
              <a:rPr lang="en-US" dirty="0"/>
              <a:t>In infants with a PDA who remain </a:t>
            </a:r>
            <a:r>
              <a:rPr lang="en-US" b="1" dirty="0"/>
              <a:t>dependent</a:t>
            </a:r>
            <a:r>
              <a:rPr lang="en-US" dirty="0"/>
              <a:t> on mechanical ventilation after two weeks, </a:t>
            </a:r>
            <a:r>
              <a:rPr lang="en-US" dirty="0" smtClean="0"/>
              <a:t>a </a:t>
            </a:r>
            <a:r>
              <a:rPr lang="en-US" b="1" dirty="0"/>
              <a:t>course of COX </a:t>
            </a:r>
            <a:r>
              <a:rPr lang="en-US" b="1" dirty="0" smtClean="0"/>
              <a:t>inhibitors </a:t>
            </a:r>
            <a:r>
              <a:rPr lang="en-US" dirty="0" smtClean="0"/>
              <a:t>is suggested </a:t>
            </a:r>
            <a:r>
              <a:rPr lang="en-US" dirty="0"/>
              <a:t>versus supportive care alone </a:t>
            </a:r>
            <a:r>
              <a:rPr lang="en-US" dirty="0" smtClean="0"/>
              <a:t>. A </a:t>
            </a:r>
            <a:r>
              <a:rPr lang="en-US" u="sng" dirty="0"/>
              <a:t>second course </a:t>
            </a:r>
            <a:r>
              <a:rPr lang="en-US" dirty="0"/>
              <a:t>of COX inhibitor is administered if follow-up echocardiograms demonstrate a persistent PDA and the infant remains ventilator dependent. If a COX inhibitor is used</a:t>
            </a:r>
            <a:r>
              <a:rPr lang="en-US" dirty="0" smtClean="0"/>
              <a:t>,</a:t>
            </a:r>
            <a:r>
              <a:rPr lang="en-US" dirty="0"/>
              <a:t> </a:t>
            </a:r>
            <a:r>
              <a:rPr lang="en-US" b="1" dirty="0" smtClean="0"/>
              <a:t>ibuprofen</a:t>
            </a:r>
            <a:r>
              <a:rPr lang="en-US" dirty="0" smtClean="0"/>
              <a:t> is recommended rather </a:t>
            </a:r>
            <a:r>
              <a:rPr lang="en-US" dirty="0"/>
              <a:t>than </a:t>
            </a:r>
            <a:r>
              <a:rPr lang="en-US" dirty="0" smtClean="0"/>
              <a:t>indomethacin</a:t>
            </a:r>
            <a:r>
              <a:rPr lang="en-US" dirty="0"/>
              <a:t> for PDA </a:t>
            </a:r>
            <a:r>
              <a:rPr lang="en-US" dirty="0" smtClean="0"/>
              <a:t>closure, since ibuprofen </a:t>
            </a:r>
            <a:r>
              <a:rPr lang="en-US" dirty="0"/>
              <a:t>is equally effective but has fewer adverse effects</a:t>
            </a:r>
            <a:r>
              <a:rPr lang="en-US" dirty="0" smtClean="0"/>
              <a:t>.</a:t>
            </a:r>
          </a:p>
          <a:p>
            <a:r>
              <a:rPr lang="en-US" dirty="0"/>
              <a:t>Reported adverse effects associated with </a:t>
            </a:r>
            <a:r>
              <a:rPr lang="en-US" u="sng" dirty="0"/>
              <a:t>indomethacin </a:t>
            </a:r>
            <a:r>
              <a:rPr lang="en-US" dirty="0"/>
              <a:t>include increased risk of bleeding, transient renal insufficiency, </a:t>
            </a:r>
            <a:r>
              <a:rPr lang="en-US" dirty="0" smtClean="0"/>
              <a:t>necrotizing </a:t>
            </a:r>
            <a:r>
              <a:rPr lang="en-US" dirty="0" err="1" smtClean="0"/>
              <a:t>enterocolitis</a:t>
            </a:r>
            <a:r>
              <a:rPr lang="en-US" dirty="0" smtClean="0"/>
              <a:t> </a:t>
            </a:r>
            <a:r>
              <a:rPr lang="en-US" dirty="0"/>
              <a:t>and spontaneous intestinal </a:t>
            </a:r>
            <a:r>
              <a:rPr lang="en-US" dirty="0" smtClean="0"/>
              <a:t>perforation.</a:t>
            </a:r>
            <a:r>
              <a:rPr lang="en-US" dirty="0"/>
              <a:t> </a:t>
            </a:r>
          </a:p>
          <a:p>
            <a:endParaRPr lang="en-US" dirty="0"/>
          </a:p>
        </p:txBody>
      </p:sp>
    </p:spTree>
    <p:extLst>
      <p:ext uri="{BB962C8B-B14F-4D97-AF65-F5344CB8AC3E}">
        <p14:creationId xmlns:p14="http://schemas.microsoft.com/office/powerpoint/2010/main" val="36408384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Font typeface="Wingdings" panose="05000000000000000000" pitchFamily="2" charset="2"/>
              <a:buChar char="§"/>
            </a:pPr>
            <a:r>
              <a:rPr lang="en-US" dirty="0" smtClean="0"/>
              <a:t>Ibuprofen (IV or oral)</a:t>
            </a:r>
          </a:p>
          <a:p>
            <a:r>
              <a:rPr lang="en-US" dirty="0" smtClean="0"/>
              <a:t>Dosing: initial </a:t>
            </a:r>
            <a:r>
              <a:rPr lang="en-US" dirty="0"/>
              <a:t>dose </a:t>
            </a:r>
            <a:r>
              <a:rPr lang="en-US" dirty="0" smtClean="0"/>
              <a:t>is </a:t>
            </a:r>
            <a:r>
              <a:rPr lang="en-US" dirty="0"/>
              <a:t>10 mg/kg followed by two additional doses of 5 mg/kg given at 24-hour intervals. </a:t>
            </a:r>
            <a:endParaRPr lang="en-US" dirty="0" smtClean="0"/>
          </a:p>
          <a:p>
            <a:pPr>
              <a:buFont typeface="Wingdings" panose="05000000000000000000" pitchFamily="2" charset="2"/>
              <a:buChar char="§"/>
            </a:pPr>
            <a:r>
              <a:rPr lang="en-US" dirty="0" smtClean="0"/>
              <a:t>Indomethacin </a:t>
            </a:r>
          </a:p>
          <a:p>
            <a:r>
              <a:rPr lang="en-US" dirty="0" smtClean="0"/>
              <a:t>Dosing: usually </a:t>
            </a:r>
            <a:r>
              <a:rPr lang="en-US" dirty="0"/>
              <a:t>given intravenously as multiple doses that range between 0.1 and 0.2 mg/kg per dose administered at 12- to 24-hour intervals. </a:t>
            </a:r>
          </a:p>
        </p:txBody>
      </p:sp>
    </p:spTree>
    <p:extLst>
      <p:ext uri="{BB962C8B-B14F-4D97-AF65-F5344CB8AC3E}">
        <p14:creationId xmlns:p14="http://schemas.microsoft.com/office/powerpoint/2010/main" val="39394681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COX inhibitors are contraindicated in infants with the following:</a:t>
            </a:r>
          </a:p>
          <a:p>
            <a:r>
              <a:rPr lang="en-US" dirty="0" smtClean="0"/>
              <a:t>1-Proven </a:t>
            </a:r>
            <a:r>
              <a:rPr lang="en-US" dirty="0"/>
              <a:t>or suspected infection that is untreated</a:t>
            </a:r>
          </a:p>
          <a:p>
            <a:r>
              <a:rPr lang="en-US" dirty="0" smtClean="0"/>
              <a:t>2-Active </a:t>
            </a:r>
            <a:r>
              <a:rPr lang="en-US" dirty="0"/>
              <a:t>bleeding, especially those with active intracranial hemorrhage or gastrointestinal bleeding</a:t>
            </a:r>
          </a:p>
          <a:p>
            <a:r>
              <a:rPr lang="en-US" dirty="0" smtClean="0"/>
              <a:t>3-Thrombocytopenia</a:t>
            </a:r>
            <a:r>
              <a:rPr lang="en-US" dirty="0"/>
              <a:t> and/or coagulation defects</a:t>
            </a:r>
          </a:p>
          <a:p>
            <a:r>
              <a:rPr lang="en-US" dirty="0" smtClean="0"/>
              <a:t>4-</a:t>
            </a:r>
            <a:r>
              <a:rPr lang="en-US" dirty="0"/>
              <a:t>Necrotizing </a:t>
            </a:r>
            <a:r>
              <a:rPr lang="en-US" dirty="0" err="1" smtClean="0"/>
              <a:t>enterocolitis</a:t>
            </a:r>
            <a:r>
              <a:rPr lang="en-US" dirty="0" smtClean="0"/>
              <a:t> (NEC) </a:t>
            </a:r>
            <a:r>
              <a:rPr lang="en-US" dirty="0"/>
              <a:t>or suspected of having NEC</a:t>
            </a:r>
          </a:p>
          <a:p>
            <a:r>
              <a:rPr lang="en-US" dirty="0" smtClean="0"/>
              <a:t>5-Significant </a:t>
            </a:r>
            <a:r>
              <a:rPr lang="en-US" dirty="0"/>
              <a:t>impairment of renal function</a:t>
            </a:r>
          </a:p>
          <a:p>
            <a:r>
              <a:rPr lang="en-US" dirty="0" smtClean="0"/>
              <a:t>6-Congenital </a:t>
            </a:r>
            <a:r>
              <a:rPr lang="en-US" dirty="0"/>
              <a:t>heart disease (CHD) in which patency of the DA is necessary for satisfactory pulmonary or systemic blood </a:t>
            </a:r>
            <a:r>
              <a:rPr lang="en-US" dirty="0" smtClean="0"/>
              <a:t>flow (</a:t>
            </a:r>
            <a:r>
              <a:rPr lang="en-US" dirty="0" err="1" smtClean="0"/>
              <a:t>eg</a:t>
            </a:r>
            <a:r>
              <a:rPr lang="en-US" dirty="0" smtClean="0"/>
              <a:t>, pulmonary atresia, severe tetralogy of </a:t>
            </a:r>
            <a:r>
              <a:rPr lang="en-US" dirty="0" err="1" smtClean="0"/>
              <a:t>Fallot</a:t>
            </a:r>
            <a:r>
              <a:rPr lang="en-US" dirty="0" smtClean="0"/>
              <a:t>, severe </a:t>
            </a:r>
            <a:r>
              <a:rPr lang="en-US" dirty="0" err="1" smtClean="0"/>
              <a:t>coarctation</a:t>
            </a:r>
            <a:r>
              <a:rPr lang="en-US" dirty="0" smtClean="0"/>
              <a:t> of the aorta)</a:t>
            </a:r>
            <a:endParaRPr lang="en-US" dirty="0"/>
          </a:p>
          <a:p>
            <a:endParaRPr lang="en-US" dirty="0"/>
          </a:p>
        </p:txBody>
      </p:sp>
    </p:spTree>
    <p:extLst>
      <p:ext uri="{BB962C8B-B14F-4D97-AF65-F5344CB8AC3E}">
        <p14:creationId xmlns:p14="http://schemas.microsoft.com/office/powerpoint/2010/main" val="31934952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smtClean="0"/>
              <a:t>It is suggested that </a:t>
            </a:r>
            <a:r>
              <a:rPr lang="en-US" u="sng" dirty="0" smtClean="0"/>
              <a:t>surgical </a:t>
            </a:r>
            <a:r>
              <a:rPr lang="en-US" u="sng" dirty="0"/>
              <a:t>ligation </a:t>
            </a:r>
            <a:r>
              <a:rPr lang="en-US" dirty="0"/>
              <a:t>only be performed in infants with </a:t>
            </a:r>
            <a:r>
              <a:rPr lang="en-US" b="1" dirty="0"/>
              <a:t>large PDAs </a:t>
            </a:r>
            <a:r>
              <a:rPr lang="en-US" dirty="0"/>
              <a:t>who remain on high ventilator settings and have </a:t>
            </a:r>
            <a:r>
              <a:rPr lang="en-US" b="1" dirty="0"/>
              <a:t>failed</a:t>
            </a:r>
            <a:r>
              <a:rPr lang="en-US" dirty="0"/>
              <a:t> to respond to COX </a:t>
            </a:r>
            <a:r>
              <a:rPr lang="en-US" dirty="0" smtClean="0"/>
              <a:t>inhibitors.</a:t>
            </a:r>
            <a:endParaRPr lang="en-US" dirty="0"/>
          </a:p>
          <a:p>
            <a:r>
              <a:rPr lang="en-US" dirty="0" smtClean="0"/>
              <a:t>The use </a:t>
            </a:r>
            <a:r>
              <a:rPr lang="en-US" dirty="0"/>
              <a:t>of prophylactic COX inhibitors to reduce the incidence of </a:t>
            </a:r>
            <a:r>
              <a:rPr lang="en-US" dirty="0" smtClean="0"/>
              <a:t>PDA is </a:t>
            </a:r>
            <a:r>
              <a:rPr lang="en-US" b="1" dirty="0" smtClean="0"/>
              <a:t>not</a:t>
            </a:r>
            <a:r>
              <a:rPr lang="en-US" dirty="0" smtClean="0"/>
              <a:t> recommended, </a:t>
            </a:r>
            <a:r>
              <a:rPr lang="en-US" dirty="0"/>
              <a:t>because many infants who would not develop significant PDAs are unnecessarily exposed to drugs with potentially serious adverse effects </a:t>
            </a:r>
            <a:endParaRPr lang="en-US" dirty="0" smtClean="0"/>
          </a:p>
          <a:p>
            <a:endParaRPr lang="en-US" dirty="0"/>
          </a:p>
          <a:p>
            <a:r>
              <a:rPr lang="en-US" dirty="0"/>
              <a:t>References</a:t>
            </a:r>
            <a:r>
              <a:rPr lang="en-US" dirty="0" smtClean="0"/>
              <a:t>:</a:t>
            </a:r>
          </a:p>
          <a:p>
            <a:r>
              <a:rPr lang="en-US" dirty="0" smtClean="0"/>
              <a:t> </a:t>
            </a:r>
            <a:r>
              <a:rPr lang="en-US" dirty="0">
                <a:hlinkClick r:id="rId2"/>
              </a:rPr>
              <a:t>https://</a:t>
            </a:r>
            <a:r>
              <a:rPr lang="en-US" dirty="0" smtClean="0">
                <a:hlinkClick r:id="rId2"/>
              </a:rPr>
              <a:t>teksmedik.com/uptodate20/d/topic.htm?path=management-of-patent-ductus-arteriosus-in-preterm-infants</a:t>
            </a:r>
            <a:endParaRPr lang="en-US" dirty="0" smtClean="0"/>
          </a:p>
          <a:p>
            <a:r>
              <a:rPr lang="en-US" dirty="0">
                <a:hlinkClick r:id="rId3"/>
              </a:rPr>
              <a:t>https://</a:t>
            </a:r>
            <a:r>
              <a:rPr lang="en-US" dirty="0" smtClean="0">
                <a:hlinkClick r:id="rId3"/>
              </a:rPr>
              <a:t>teksmedik.com/uptodate20/d/topic.htm?path=management-of-patent-ductus-arteriosus-in-term-infants-children-and-adults</a:t>
            </a:r>
            <a:endParaRPr lang="en-US" dirty="0" smtClean="0"/>
          </a:p>
          <a:p>
            <a:r>
              <a:rPr lang="en-US" dirty="0">
                <a:hlinkClick r:id="rId4"/>
              </a:rPr>
              <a:t>https://</a:t>
            </a:r>
            <a:r>
              <a:rPr lang="en-US" dirty="0" smtClean="0">
                <a:hlinkClick r:id="rId4"/>
              </a:rPr>
              <a:t>teksmedik.com/uptodate20/d/topic.htm?path=clinical-manifestations-and-diagnosis-of-patent-ductus-arteriosus-in-term-infants-children-and-adults</a:t>
            </a:r>
            <a:endParaRPr lang="en-US" dirty="0" smtClean="0"/>
          </a:p>
          <a:p>
            <a:endParaRPr lang="en-US" dirty="0" smtClean="0"/>
          </a:p>
          <a:p>
            <a:endParaRPr lang="en-US" dirty="0"/>
          </a:p>
          <a:p>
            <a:endParaRPr lang="en-US" dirty="0"/>
          </a:p>
        </p:txBody>
      </p:sp>
    </p:spTree>
    <p:extLst>
      <p:ext uri="{BB962C8B-B14F-4D97-AF65-F5344CB8AC3E}">
        <p14:creationId xmlns:p14="http://schemas.microsoft.com/office/powerpoint/2010/main" val="18641707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2137" y="-163340"/>
            <a:ext cx="10058400" cy="4503111"/>
          </a:xfrm>
        </p:spPr>
        <p:txBody>
          <a:bodyPr>
            <a:normAutofit/>
          </a:bodyPr>
          <a:lstStyle/>
          <a:p>
            <a:pPr algn="ctr"/>
            <a:r>
              <a:rPr lang="en-US" sz="9000" dirty="0" smtClean="0"/>
              <a:t>Thank you </a:t>
            </a:r>
            <a:endParaRPr lang="en-US" sz="9000" dirty="0"/>
          </a:p>
        </p:txBody>
      </p:sp>
    </p:spTree>
    <p:extLst>
      <p:ext uri="{BB962C8B-B14F-4D97-AF65-F5344CB8AC3E}">
        <p14:creationId xmlns:p14="http://schemas.microsoft.com/office/powerpoint/2010/main" val="2397557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Prematurity</a:t>
            </a:r>
            <a:r>
              <a:rPr lang="en-US" dirty="0"/>
              <a:t> — In the preterm infant, both a decrease in the quantity and quality of surfactant contributes to decreased surfactant activity, resulting in RDS.</a:t>
            </a:r>
          </a:p>
          <a:p>
            <a:r>
              <a:rPr lang="en-US" dirty="0"/>
              <a:t>The surfactant produced in preterm infants compared with surfactant from term infants has reduced activity because of differences in lipid and protein </a:t>
            </a:r>
            <a:r>
              <a:rPr lang="en-US" dirty="0" smtClean="0"/>
              <a:t>composition. </a:t>
            </a:r>
          </a:p>
        </p:txBody>
      </p:sp>
    </p:spTree>
    <p:extLst>
      <p:ext uri="{BB962C8B-B14F-4D97-AF65-F5344CB8AC3E}">
        <p14:creationId xmlns:p14="http://schemas.microsoft.com/office/powerpoint/2010/main" val="1776427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Pathophysiology </a:t>
            </a:r>
            <a:endParaRPr lang="en-US" dirty="0"/>
          </a:p>
        </p:txBody>
      </p:sp>
      <p:sp>
        <p:nvSpPr>
          <p:cNvPr id="3" name="Content Placeholder 2"/>
          <p:cNvSpPr>
            <a:spLocks noGrp="1"/>
          </p:cNvSpPr>
          <p:nvPr>
            <p:ph idx="1"/>
          </p:nvPr>
        </p:nvSpPr>
        <p:spPr>
          <a:xfrm>
            <a:off x="1198880" y="1845734"/>
            <a:ext cx="10058400" cy="4023360"/>
          </a:xfrm>
        </p:spPr>
        <p:txBody>
          <a:bodyPr>
            <a:normAutofit/>
          </a:bodyPr>
          <a:lstStyle/>
          <a:p>
            <a:pPr marL="0" indent="0">
              <a:buNone/>
            </a:pPr>
            <a:r>
              <a:rPr lang="en-US" dirty="0"/>
              <a:t>In the premature lung, inadequate surfactant activity results in high surface tension leading to instability of the lung at end-expiration, low lung volume, and decreased </a:t>
            </a:r>
            <a:r>
              <a:rPr lang="en-US" dirty="0" smtClean="0"/>
              <a:t>compliance.</a:t>
            </a:r>
          </a:p>
          <a:p>
            <a:pPr marL="0" indent="0">
              <a:buNone/>
            </a:pPr>
            <a:r>
              <a:rPr lang="en-US" dirty="0" smtClean="0"/>
              <a:t>These </a:t>
            </a:r>
            <a:r>
              <a:rPr lang="en-US" dirty="0"/>
              <a:t>changes in lung function cause hypoxemia due to a mismatch between ventilation and perfusion primarily due to collapse of large portions of the lung (atelectasis), with additional contributions of ventilation/perfusion mismatch from intrapulmonary and </a:t>
            </a:r>
            <a:r>
              <a:rPr lang="en-US" dirty="0" err="1"/>
              <a:t>extrapulmonary</a:t>
            </a:r>
            <a:r>
              <a:rPr lang="en-US" dirty="0"/>
              <a:t> right-to-left shunts</a:t>
            </a:r>
            <a:r>
              <a:rPr lang="en-US" dirty="0" smtClean="0"/>
              <a:t>.</a:t>
            </a:r>
          </a:p>
          <a:p>
            <a:pPr marL="0" indent="0">
              <a:buNone/>
            </a:pPr>
            <a:r>
              <a:rPr lang="en-US" dirty="0"/>
              <a:t>Surfactant deficiency also leads to lung inflammation and respiratory epithelial injury, which may result in pulmonary edema and increased airway resistance. These factors further exacerbate lung injury and worsen lung function. At the same time, abnormal fluid absorption results in inefficient clearing of liquid in the injured lung, leading to edema lung that also impedes gas exchange</a:t>
            </a:r>
            <a:r>
              <a:rPr lang="en-US" dirty="0" smtClean="0"/>
              <a:t>.</a:t>
            </a:r>
            <a:endParaRPr lang="en-US" dirty="0" smtClean="0"/>
          </a:p>
        </p:txBody>
      </p:sp>
    </p:spTree>
    <p:extLst>
      <p:ext uri="{BB962C8B-B14F-4D97-AF65-F5344CB8AC3E}">
        <p14:creationId xmlns:p14="http://schemas.microsoft.com/office/powerpoint/2010/main" val="3712755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Incidence </a:t>
            </a:r>
            <a:endParaRPr lang="en-US" dirty="0"/>
          </a:p>
        </p:txBody>
      </p:sp>
      <p:sp>
        <p:nvSpPr>
          <p:cNvPr id="3" name="Content Placeholder 2"/>
          <p:cNvSpPr>
            <a:spLocks noGrp="1"/>
          </p:cNvSpPr>
          <p:nvPr>
            <p:ph idx="1"/>
          </p:nvPr>
        </p:nvSpPr>
        <p:spPr/>
        <p:txBody>
          <a:bodyPr/>
          <a:lstStyle/>
          <a:p>
            <a:r>
              <a:rPr lang="en-US" dirty="0"/>
              <a:t>The incidence of RDS increases with decreasing gestational age (GA). Extremely preterm infants (GA 28 weeks or below) are at the greatest risk for RDS, with an incidence of over 90 percent.</a:t>
            </a:r>
          </a:p>
          <a:p>
            <a:endParaRPr lang="en-US" dirty="0"/>
          </a:p>
        </p:txBody>
      </p:sp>
    </p:spTree>
    <p:extLst>
      <p:ext uri="{BB962C8B-B14F-4D97-AF65-F5344CB8AC3E}">
        <p14:creationId xmlns:p14="http://schemas.microsoft.com/office/powerpoint/2010/main" val="1226544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Clinical manifestations </a:t>
            </a:r>
            <a:endParaRPr lang="en-US" dirty="0"/>
          </a:p>
        </p:txBody>
      </p:sp>
      <p:sp>
        <p:nvSpPr>
          <p:cNvPr id="3" name="Content Placeholder 2"/>
          <p:cNvSpPr>
            <a:spLocks noGrp="1"/>
          </p:cNvSpPr>
          <p:nvPr>
            <p:ph idx="1"/>
          </p:nvPr>
        </p:nvSpPr>
        <p:spPr>
          <a:xfrm>
            <a:off x="1097280" y="1845733"/>
            <a:ext cx="10058400" cy="4502815"/>
          </a:xfrm>
        </p:spPr>
        <p:txBody>
          <a:bodyPr>
            <a:normAutofit fontScale="85000" lnSpcReduction="10000"/>
          </a:bodyPr>
          <a:lstStyle/>
          <a:p>
            <a:r>
              <a:rPr lang="en-US" dirty="0" smtClean="0"/>
              <a:t>RDS presents </a:t>
            </a:r>
            <a:r>
              <a:rPr lang="en-US" dirty="0"/>
              <a:t>within the first minutes or hours after birth. If untreated, RDS progressively worsens over the first 48 hours of life. In some cases, infants may not appear ill immediately after delivery, but develop respiratory distress and cyanosis within the first few hours of age. These infants may have a borderline amount of surfactant that is consumed or becomes inactivated.</a:t>
            </a:r>
          </a:p>
          <a:p>
            <a:r>
              <a:rPr lang="en-US" dirty="0"/>
              <a:t>The affected infant is almost always preterm and exhibits signs of respiratory distress that include:</a:t>
            </a:r>
          </a:p>
          <a:p>
            <a:r>
              <a:rPr lang="en-US" dirty="0"/>
              <a:t>●Tachypnea.</a:t>
            </a:r>
          </a:p>
          <a:p>
            <a:r>
              <a:rPr lang="en-US" dirty="0"/>
              <a:t>●Nasal flaring, which reflects the use of accessory respiratory muscles and lowers total respiratory system resistance.</a:t>
            </a:r>
          </a:p>
          <a:p>
            <a:r>
              <a:rPr lang="en-US" dirty="0"/>
              <a:t>●Expiratory grunting, which results from exhalation through a partially closed glottis and slows the decrease in end-expiratory lung volume.</a:t>
            </a:r>
          </a:p>
          <a:p>
            <a:r>
              <a:rPr lang="en-US" dirty="0"/>
              <a:t>●Intercostal, </a:t>
            </a:r>
            <a:r>
              <a:rPr lang="en-US" dirty="0" err="1"/>
              <a:t>subxiphoid</a:t>
            </a:r>
            <a:r>
              <a:rPr lang="en-US" dirty="0"/>
              <a:t>, and subcostal retractions, which occur because the highly compliant rib cage is drawn in during inspiration by the high intrathoracic pressures required to expand the poorly compliant lungs.</a:t>
            </a:r>
          </a:p>
          <a:p>
            <a:r>
              <a:rPr lang="en-US" dirty="0"/>
              <a:t>●Cyanosis </a:t>
            </a:r>
            <a:r>
              <a:rPr lang="en-US" dirty="0" smtClean="0"/>
              <a:t>due to right-to-left intra- and extra-pulmonary shunting</a:t>
            </a:r>
          </a:p>
          <a:p>
            <a:r>
              <a:rPr lang="en-US" dirty="0" smtClean="0"/>
              <a:t>On physical examination, auscultated breath sounds are decreased, and infants may be pale with diminished peripheral pulses. The urine output often is low in the first 24 to 48 hours and peripheral edema is common.</a:t>
            </a:r>
            <a:endParaRPr lang="en-US" dirty="0"/>
          </a:p>
        </p:txBody>
      </p:sp>
    </p:spTree>
    <p:extLst>
      <p:ext uri="{BB962C8B-B14F-4D97-AF65-F5344CB8AC3E}">
        <p14:creationId xmlns:p14="http://schemas.microsoft.com/office/powerpoint/2010/main" val="814435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Typically </a:t>
            </a:r>
            <a:r>
              <a:rPr lang="en-US" dirty="0"/>
              <a:t>RDS progresses over the first 48 to 72 hours of life with increased respiratory distress, and begins to resolve after 72 hours. Subsequent improvement is coincident with increased production of endogenous surfactant with resolution of symptoms by one week of </a:t>
            </a:r>
            <a:r>
              <a:rPr lang="en-US" dirty="0" smtClean="0"/>
              <a:t>age.</a:t>
            </a:r>
          </a:p>
        </p:txBody>
      </p:sp>
    </p:spTree>
    <p:extLst>
      <p:ext uri="{BB962C8B-B14F-4D97-AF65-F5344CB8AC3E}">
        <p14:creationId xmlns:p14="http://schemas.microsoft.com/office/powerpoint/2010/main" val="24618138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a:t>
            </a:r>
            <a:endParaRPr lang="en-US" dirty="0"/>
          </a:p>
        </p:txBody>
      </p:sp>
      <p:sp>
        <p:nvSpPr>
          <p:cNvPr id="3" name="Content Placeholder 2"/>
          <p:cNvSpPr>
            <a:spLocks noGrp="1"/>
          </p:cNvSpPr>
          <p:nvPr>
            <p:ph idx="1"/>
          </p:nvPr>
        </p:nvSpPr>
        <p:spPr/>
        <p:txBody>
          <a:bodyPr/>
          <a:lstStyle/>
          <a:p>
            <a:r>
              <a:rPr lang="en-US" dirty="0"/>
              <a:t>The diagnosis of RDS is based on clinical findings of a preterm infant with onset of progressive respiratory failure shortly after birth and a characteristic chest radiograph, which demonstrates low lung volume and diffuse </a:t>
            </a:r>
            <a:r>
              <a:rPr lang="en-US" dirty="0" err="1"/>
              <a:t>reticulogranular</a:t>
            </a:r>
            <a:r>
              <a:rPr lang="en-US" dirty="0"/>
              <a:t> ground glass appearance with air </a:t>
            </a:r>
            <a:r>
              <a:rPr lang="en-US" dirty="0" err="1" smtClean="0"/>
              <a:t>bronchograms</a:t>
            </a:r>
            <a:r>
              <a:rPr lang="en-US" dirty="0" smtClean="0"/>
              <a:t>.</a:t>
            </a:r>
            <a:endParaRPr lang="en-US" dirty="0"/>
          </a:p>
        </p:txBody>
      </p:sp>
      <p:pic>
        <p:nvPicPr>
          <p:cNvPr id="4" name="Picture 3"/>
          <p:cNvPicPr>
            <a:picLocks noChangeAspect="1"/>
          </p:cNvPicPr>
          <p:nvPr/>
        </p:nvPicPr>
        <p:blipFill>
          <a:blip r:embed="rId2"/>
          <a:stretch>
            <a:fillRect/>
          </a:stretch>
        </p:blipFill>
        <p:spPr>
          <a:xfrm>
            <a:off x="3254692" y="3343954"/>
            <a:ext cx="6333445" cy="2390775"/>
          </a:xfrm>
          <a:prstGeom prst="rect">
            <a:avLst/>
          </a:prstGeom>
        </p:spPr>
      </p:pic>
    </p:spTree>
    <p:extLst>
      <p:ext uri="{BB962C8B-B14F-4D97-AF65-F5344CB8AC3E}">
        <p14:creationId xmlns:p14="http://schemas.microsoft.com/office/powerpoint/2010/main" val="2681626759"/>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CA72677B-2F8C-4192-8EBE-D360BE3B20F6}"/>
    </a:ext>
  </a:extLst>
</a:theme>
</file>

<file path=docProps/app.xml><?xml version="1.0" encoding="utf-8"?>
<Properties xmlns="http://schemas.openxmlformats.org/officeDocument/2006/extended-properties" xmlns:vt="http://schemas.openxmlformats.org/officeDocument/2006/docPropsVTypes">
  <Template>Retrospect</Template>
  <TotalTime>637</TotalTime>
  <Words>3708</Words>
  <Application>Microsoft Office PowerPoint</Application>
  <PresentationFormat>Widescreen</PresentationFormat>
  <Paragraphs>161</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Calibri Light</vt:lpstr>
      <vt:lpstr>Wingdings</vt:lpstr>
      <vt:lpstr>Retrospect</vt:lpstr>
      <vt:lpstr>Respiratory distress syndrome in neonates</vt:lpstr>
      <vt:lpstr>Respiratory distress syndrome (RDS)</vt:lpstr>
      <vt:lpstr>PowerPoint Presentation</vt:lpstr>
      <vt:lpstr>PowerPoint Presentation</vt:lpstr>
      <vt:lpstr>Pathophysiology </vt:lpstr>
      <vt:lpstr>Incidence </vt:lpstr>
      <vt:lpstr>Clinical manifestations </vt:lpstr>
      <vt:lpstr>PowerPoint Presentation</vt:lpstr>
      <vt:lpstr>Diagnosis</vt:lpstr>
      <vt:lpstr>Differential diagnosis</vt:lpstr>
      <vt:lpstr>Management</vt:lpstr>
      <vt:lpstr>Management </vt:lpstr>
      <vt:lpstr>Management </vt:lpstr>
      <vt:lpstr>Management </vt:lpstr>
      <vt:lpstr>Surfactant products for neonatal respiratory distress syndrome</vt:lpstr>
      <vt:lpstr>Management </vt:lpstr>
      <vt:lpstr>PowerPoint Presentation</vt:lpstr>
      <vt:lpstr>PowerPoint Presentation</vt:lpstr>
      <vt:lpstr>Patent ductus arteriosus in neonates</vt:lpstr>
      <vt:lpstr>Introduction </vt:lpstr>
      <vt:lpstr>Pathophysiology </vt:lpstr>
      <vt:lpstr>Pathophysiology </vt:lpstr>
      <vt:lpstr>Clinical manifestations</vt:lpstr>
      <vt:lpstr>Diagnosis </vt:lpstr>
      <vt:lpstr>Management of PDA in term infants, older children, and adults </vt:lpstr>
      <vt:lpstr>Management of PDA</vt:lpstr>
      <vt:lpstr>The therapeutic interventions for PDA closure</vt:lpstr>
      <vt:lpstr>The therapeutic interventions for PDA closure</vt:lpstr>
      <vt:lpstr>LONG-TERM MANAGEMENT</vt:lpstr>
      <vt:lpstr>LONG-TERM MANAGEMENT</vt:lpstr>
      <vt:lpstr>PDA in preterm infants</vt:lpstr>
      <vt:lpstr>PowerPoint Presentation</vt:lpstr>
      <vt:lpstr>PowerPoint Presentation</vt:lpstr>
      <vt:lpstr>PowerPoint Presentation</vt:lpstr>
      <vt:lpstr>PowerPoint Presentation</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Acute respiratory distress syndrome &amp; Patent ductus arteriosus in neonates</dc:title>
  <dc:creator>Inas</dc:creator>
  <cp:lastModifiedBy>Inas</cp:lastModifiedBy>
  <cp:revision>70</cp:revision>
  <dcterms:created xsi:type="dcterms:W3CDTF">2020-12-22T12:59:36Z</dcterms:created>
  <dcterms:modified xsi:type="dcterms:W3CDTF">2020-12-23T09:26:16Z</dcterms:modified>
</cp:coreProperties>
</file>