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98" r:id="rId3"/>
    <p:sldId id="299" r:id="rId4"/>
    <p:sldId id="259" r:id="rId5"/>
    <p:sldId id="258"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3" r:id="rId35"/>
    <p:sldId id="294" r:id="rId36"/>
    <p:sldId id="295" r:id="rId37"/>
    <p:sldId id="296" r:id="rId38"/>
    <p:sldId id="297" r:id="rId39"/>
    <p:sldId id="301" r:id="rId40"/>
    <p:sldId id="304" r:id="rId41"/>
    <p:sldId id="305" r:id="rId42"/>
    <p:sldId id="306" r:id="rId43"/>
    <p:sldId id="303"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5" r:id="rId58"/>
    <p:sldId id="331" r:id="rId59"/>
    <p:sldId id="332" r:id="rId60"/>
    <p:sldId id="333" r:id="rId61"/>
    <p:sldId id="335" r:id="rId62"/>
    <p:sldId id="336" r:id="rId63"/>
    <p:sldId id="340" r:id="rId64"/>
    <p:sldId id="351"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3" d="100"/>
          <a:sy n="73"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D6950-88B5-418C-8466-AEFA2C4E4446}" type="doc">
      <dgm:prSet loTypeId="urn:diagrams.loki3.com/VaryingWidthList" loCatId="list" qsTypeId="urn:microsoft.com/office/officeart/2005/8/quickstyle/simple1" qsCatId="simple" csTypeId="urn:microsoft.com/office/officeart/2005/8/colors/accent1_2" csCatId="accent1" phldr="1"/>
      <dgm:spPr/>
    </dgm:pt>
    <dgm:pt modelId="{8EC9F283-2319-43B2-A11F-922BDB10E095}">
      <dgm:prSet phldrT="[Text]"/>
      <dgm:spPr/>
      <dgm:t>
        <a:bodyPr/>
        <a:lstStyle/>
        <a:p>
          <a:r>
            <a:rPr lang="en-US" dirty="0" smtClean="0"/>
            <a:t>1- Acute infection, which is termed </a:t>
          </a:r>
          <a:r>
            <a:rPr lang="en-US" dirty="0" err="1" smtClean="0"/>
            <a:t>suppurative</a:t>
          </a:r>
          <a:r>
            <a:rPr lang="en-US" dirty="0" smtClean="0"/>
            <a:t> or acute otitis media </a:t>
          </a:r>
          <a:r>
            <a:rPr lang="en-US" b="1" dirty="0" smtClean="0"/>
            <a:t>(AOM) </a:t>
          </a:r>
          <a:endParaRPr lang="en-US" b="1" dirty="0"/>
        </a:p>
      </dgm:t>
    </dgm:pt>
    <dgm:pt modelId="{BBFDCB4A-F7D7-4505-8F9A-9B60FF86DF32}" type="parTrans" cxnId="{F2B920BE-5E6D-4646-AF93-9381E77A33DA}">
      <dgm:prSet/>
      <dgm:spPr/>
      <dgm:t>
        <a:bodyPr/>
        <a:lstStyle/>
        <a:p>
          <a:endParaRPr lang="en-US"/>
        </a:p>
      </dgm:t>
    </dgm:pt>
    <dgm:pt modelId="{DB3CECBE-4EC6-4DFA-A1B2-709B02F90936}" type="sibTrans" cxnId="{F2B920BE-5E6D-4646-AF93-9381E77A33DA}">
      <dgm:prSet/>
      <dgm:spPr/>
      <dgm:t>
        <a:bodyPr/>
        <a:lstStyle/>
        <a:p>
          <a:endParaRPr lang="en-US"/>
        </a:p>
      </dgm:t>
    </dgm:pt>
    <dgm:pt modelId="{0D81AC93-D901-4CE4-818B-A25E8ACD163C}">
      <dgm:prSet phldrT="[Text]"/>
      <dgm:spPr/>
      <dgm:t>
        <a:bodyPr/>
        <a:lstStyle/>
        <a:p>
          <a:r>
            <a:rPr lang="en-US" dirty="0" smtClean="0"/>
            <a:t>       2- Inflammation accompanied by middle-ear effusion, termed </a:t>
          </a:r>
          <a:r>
            <a:rPr lang="en-US" dirty="0" err="1" smtClean="0"/>
            <a:t>nonsuppurative</a:t>
          </a:r>
          <a:r>
            <a:rPr lang="en-US" dirty="0" smtClean="0"/>
            <a:t> or secretory OM, or otitis media with effusion </a:t>
          </a:r>
          <a:r>
            <a:rPr lang="en-US" b="1" dirty="0" smtClean="0"/>
            <a:t>(OME) </a:t>
          </a:r>
          <a:endParaRPr lang="en-US" b="1" dirty="0"/>
        </a:p>
      </dgm:t>
    </dgm:pt>
    <dgm:pt modelId="{ED1C6B27-ADFE-419C-A74F-DC205794659B}" type="parTrans" cxnId="{489E16BC-EA69-4053-B6ED-6A7E9F19A0BB}">
      <dgm:prSet/>
      <dgm:spPr/>
      <dgm:t>
        <a:bodyPr/>
        <a:lstStyle/>
        <a:p>
          <a:endParaRPr lang="en-US"/>
        </a:p>
      </dgm:t>
    </dgm:pt>
    <dgm:pt modelId="{E9DFB46B-8B2F-40B0-A059-AEE7566C842F}" type="sibTrans" cxnId="{489E16BC-EA69-4053-B6ED-6A7E9F19A0BB}">
      <dgm:prSet/>
      <dgm:spPr/>
      <dgm:t>
        <a:bodyPr/>
        <a:lstStyle/>
        <a:p>
          <a:endParaRPr lang="en-US"/>
        </a:p>
      </dgm:t>
    </dgm:pt>
    <dgm:pt modelId="{646EB062-0B1B-4FEA-9BC6-5F8DE258BD25}" type="pres">
      <dgm:prSet presAssocID="{E27D6950-88B5-418C-8466-AEFA2C4E4446}" presName="Name0" presStyleCnt="0">
        <dgm:presLayoutVars>
          <dgm:resizeHandles/>
        </dgm:presLayoutVars>
      </dgm:prSet>
      <dgm:spPr/>
    </dgm:pt>
    <dgm:pt modelId="{F4310CE1-21D9-404F-B993-3353A54015E8}" type="pres">
      <dgm:prSet presAssocID="{8EC9F283-2319-43B2-A11F-922BDB10E095}" presName="text" presStyleLbl="node1" presStyleIdx="0" presStyleCnt="2" custScaleX="292900" custScaleY="106286">
        <dgm:presLayoutVars>
          <dgm:bulletEnabled val="1"/>
        </dgm:presLayoutVars>
      </dgm:prSet>
      <dgm:spPr/>
      <dgm:t>
        <a:bodyPr/>
        <a:lstStyle/>
        <a:p>
          <a:endParaRPr lang="en-US"/>
        </a:p>
      </dgm:t>
    </dgm:pt>
    <dgm:pt modelId="{D53218E0-7D0B-42F2-8DCB-01FF23EFDBEC}" type="pres">
      <dgm:prSet presAssocID="{DB3CECBE-4EC6-4DFA-A1B2-709B02F90936}" presName="space" presStyleCnt="0"/>
      <dgm:spPr/>
    </dgm:pt>
    <dgm:pt modelId="{DE25F83E-E4C8-4368-AFF3-EE9CB13C474C}" type="pres">
      <dgm:prSet presAssocID="{0D81AC93-D901-4CE4-818B-A25E8ACD163C}" presName="text" presStyleLbl="node1" presStyleIdx="1" presStyleCnt="2" custScaleX="1082807">
        <dgm:presLayoutVars>
          <dgm:bulletEnabled val="1"/>
        </dgm:presLayoutVars>
      </dgm:prSet>
      <dgm:spPr/>
      <dgm:t>
        <a:bodyPr/>
        <a:lstStyle/>
        <a:p>
          <a:endParaRPr lang="en-US"/>
        </a:p>
      </dgm:t>
    </dgm:pt>
  </dgm:ptLst>
  <dgm:cxnLst>
    <dgm:cxn modelId="{D9395946-FC07-4CC7-A104-92AF4CCB1D00}" type="presOf" srcId="{E27D6950-88B5-418C-8466-AEFA2C4E4446}" destId="{646EB062-0B1B-4FEA-9BC6-5F8DE258BD25}" srcOrd="0" destOrd="0" presId="urn:diagrams.loki3.com/VaryingWidthList"/>
    <dgm:cxn modelId="{CEE43EA3-6AF5-465A-8951-A60837AFC6FE}" type="presOf" srcId="{8EC9F283-2319-43B2-A11F-922BDB10E095}" destId="{F4310CE1-21D9-404F-B993-3353A54015E8}" srcOrd="0" destOrd="0" presId="urn:diagrams.loki3.com/VaryingWidthList"/>
    <dgm:cxn modelId="{CD99DA93-F171-49B3-9B84-977AAAF65780}" type="presOf" srcId="{0D81AC93-D901-4CE4-818B-A25E8ACD163C}" destId="{DE25F83E-E4C8-4368-AFF3-EE9CB13C474C}" srcOrd="0" destOrd="0" presId="urn:diagrams.loki3.com/VaryingWidthList"/>
    <dgm:cxn modelId="{489E16BC-EA69-4053-B6ED-6A7E9F19A0BB}" srcId="{E27D6950-88B5-418C-8466-AEFA2C4E4446}" destId="{0D81AC93-D901-4CE4-818B-A25E8ACD163C}" srcOrd="1" destOrd="0" parTransId="{ED1C6B27-ADFE-419C-A74F-DC205794659B}" sibTransId="{E9DFB46B-8B2F-40B0-A059-AEE7566C842F}"/>
    <dgm:cxn modelId="{F2B920BE-5E6D-4646-AF93-9381E77A33DA}" srcId="{E27D6950-88B5-418C-8466-AEFA2C4E4446}" destId="{8EC9F283-2319-43B2-A11F-922BDB10E095}" srcOrd="0" destOrd="0" parTransId="{BBFDCB4A-F7D7-4505-8F9A-9B60FF86DF32}" sibTransId="{DB3CECBE-4EC6-4DFA-A1B2-709B02F90936}"/>
    <dgm:cxn modelId="{82F81266-6E1D-4EED-9B31-655C842EA55D}" type="presParOf" srcId="{646EB062-0B1B-4FEA-9BC6-5F8DE258BD25}" destId="{F4310CE1-21D9-404F-B993-3353A54015E8}" srcOrd="0" destOrd="0" presId="urn:diagrams.loki3.com/VaryingWidthList"/>
    <dgm:cxn modelId="{B9CBD780-2CD3-45A2-A023-864C1C66B0D5}" type="presParOf" srcId="{646EB062-0B1B-4FEA-9BC6-5F8DE258BD25}" destId="{D53218E0-7D0B-42F2-8DCB-01FF23EFDBEC}" srcOrd="1" destOrd="0" presId="urn:diagrams.loki3.com/VaryingWidthList"/>
    <dgm:cxn modelId="{535757D2-6646-44FB-A461-D70197110016}" type="presParOf" srcId="{646EB062-0B1B-4FEA-9BC6-5F8DE258BD25}" destId="{DE25F83E-E4C8-4368-AFF3-EE9CB13C474C}"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10CE1-21D9-404F-B993-3353A54015E8}">
      <dsp:nvSpPr>
        <dsp:cNvPr id="0" name=""/>
        <dsp:cNvSpPr/>
      </dsp:nvSpPr>
      <dsp:spPr>
        <a:xfrm>
          <a:off x="0" y="588"/>
          <a:ext cx="7796212" cy="189941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1- Acute infection, which is termed </a:t>
          </a:r>
          <a:r>
            <a:rPr lang="en-US" sz="3000" kern="1200" dirty="0" err="1" smtClean="0"/>
            <a:t>suppurative</a:t>
          </a:r>
          <a:r>
            <a:rPr lang="en-US" sz="3000" kern="1200" dirty="0" smtClean="0"/>
            <a:t> or acute otitis media </a:t>
          </a:r>
          <a:r>
            <a:rPr lang="en-US" sz="3000" b="1" kern="1200" dirty="0" smtClean="0"/>
            <a:t>(AOM) </a:t>
          </a:r>
          <a:endParaRPr lang="en-US" sz="3000" b="1" kern="1200" dirty="0"/>
        </a:p>
      </dsp:txBody>
      <dsp:txXfrm>
        <a:off x="0" y="588"/>
        <a:ext cx="7796212" cy="1899414"/>
      </dsp:txXfrm>
    </dsp:sp>
    <dsp:sp modelId="{DE25F83E-E4C8-4368-AFF3-EE9CB13C474C}">
      <dsp:nvSpPr>
        <dsp:cNvPr id="0" name=""/>
        <dsp:cNvSpPr/>
      </dsp:nvSpPr>
      <dsp:spPr>
        <a:xfrm>
          <a:off x="0" y="1989357"/>
          <a:ext cx="7796212" cy="17870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       2- Inflammation accompanied by middle-ear effusion, termed </a:t>
          </a:r>
          <a:r>
            <a:rPr lang="en-US" sz="3000" kern="1200" dirty="0" err="1" smtClean="0"/>
            <a:t>nonsuppurative</a:t>
          </a:r>
          <a:r>
            <a:rPr lang="en-US" sz="3000" kern="1200" dirty="0" smtClean="0"/>
            <a:t> or secretory OM, or otitis media with effusion </a:t>
          </a:r>
          <a:r>
            <a:rPr lang="en-US" sz="3000" b="1" kern="1200" dirty="0" smtClean="0"/>
            <a:t>(OME) </a:t>
          </a:r>
          <a:endParaRPr lang="en-US" sz="3000" b="1" kern="1200" dirty="0"/>
        </a:p>
      </dsp:txBody>
      <dsp:txXfrm>
        <a:off x="0" y="1989357"/>
        <a:ext cx="7796212" cy="1787079"/>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9915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065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525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96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12/9/2020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998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12/9/2020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9179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12/9/2020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794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12/9/2020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3505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12/9/2020</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714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12/9/2020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812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12/9/2020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883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smtClean="0"/>
              <a:t>12/9/2020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60831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Otitis Media</a:t>
            </a:r>
          </a:p>
        </p:txBody>
      </p:sp>
      <p:pic>
        <p:nvPicPr>
          <p:cNvPr id="4" name="Picture 3"/>
          <p:cNvPicPr>
            <a:picLocks noChangeAspect="1"/>
          </p:cNvPicPr>
          <p:nvPr/>
        </p:nvPicPr>
        <p:blipFill>
          <a:blip r:embed="rId2"/>
          <a:stretch>
            <a:fillRect/>
          </a:stretch>
        </p:blipFill>
        <p:spPr>
          <a:xfrm>
            <a:off x="1101095" y="1841721"/>
            <a:ext cx="2428053" cy="3855836"/>
          </a:xfrm>
          <a:prstGeom prst="rect">
            <a:avLst/>
          </a:prstGeom>
        </p:spPr>
      </p:pic>
    </p:spTree>
    <p:extLst>
      <p:ext uri="{BB962C8B-B14F-4D97-AF65-F5344CB8AC3E}">
        <p14:creationId xmlns:p14="http://schemas.microsoft.com/office/powerpoint/2010/main" val="4080163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Epidemiology </a:t>
            </a:r>
            <a:endParaRPr lang="en-US" dirty="0"/>
          </a:p>
        </p:txBody>
      </p:sp>
      <p:sp>
        <p:nvSpPr>
          <p:cNvPr id="3" name="Content Placeholder 2"/>
          <p:cNvSpPr>
            <a:spLocks noGrp="1"/>
          </p:cNvSpPr>
          <p:nvPr>
            <p:ph idx="1"/>
          </p:nvPr>
        </p:nvSpPr>
        <p:spPr>
          <a:xfrm>
            <a:off x="965200" y="1562100"/>
            <a:ext cx="10363200" cy="5295900"/>
          </a:xfrm>
        </p:spPr>
        <p:txBody>
          <a:bodyPr>
            <a:normAutofit/>
          </a:bodyPr>
          <a:lstStyle/>
          <a:p>
            <a:pPr marL="6160" indent="0">
              <a:buNone/>
            </a:pPr>
            <a:r>
              <a:rPr lang="en-US" dirty="0"/>
              <a:t>5- Socioeconomic Status</a:t>
            </a:r>
          </a:p>
          <a:p>
            <a:pPr marL="6160" indent="0">
              <a:buNone/>
            </a:pPr>
            <a:r>
              <a:rPr lang="en-US" dirty="0"/>
              <a:t>Poverty has long been considered an important contributing factor to both the development and the severity of </a:t>
            </a:r>
            <a:r>
              <a:rPr lang="en-US" dirty="0" smtClean="0"/>
              <a:t>OM due to crowding</a:t>
            </a:r>
            <a:r>
              <a:rPr lang="en-US" dirty="0"/>
              <a:t>, limited hygienic facilities, suboptimal nutritional status, limited access to medical care, and limited resources for complying with prescribed medical regimens. </a:t>
            </a:r>
            <a:endParaRPr lang="en-US" dirty="0" smtClean="0"/>
          </a:p>
          <a:p>
            <a:pPr marL="6160" indent="0">
              <a:buNone/>
            </a:pPr>
            <a:r>
              <a:rPr lang="en-US" dirty="0" smtClean="0"/>
              <a:t>6- Breast </a:t>
            </a:r>
            <a:r>
              <a:rPr lang="en-US" dirty="0"/>
              <a:t>Milk </a:t>
            </a:r>
            <a:r>
              <a:rPr lang="en-US" dirty="0" smtClean="0"/>
              <a:t>Compared </a:t>
            </a:r>
            <a:r>
              <a:rPr lang="en-US" dirty="0"/>
              <a:t>to Formula </a:t>
            </a:r>
            <a:r>
              <a:rPr lang="en-US" dirty="0" smtClean="0"/>
              <a:t>Feeding </a:t>
            </a:r>
          </a:p>
          <a:p>
            <a:pPr marL="6160" indent="0">
              <a:buNone/>
            </a:pPr>
            <a:r>
              <a:rPr lang="en-US" dirty="0" smtClean="0"/>
              <a:t>Most </a:t>
            </a:r>
            <a:r>
              <a:rPr lang="en-US" dirty="0"/>
              <a:t>studies have found a protective effect of breast milk </a:t>
            </a:r>
            <a:r>
              <a:rPr lang="en-US" dirty="0" smtClean="0"/>
              <a:t>feeding against </a:t>
            </a:r>
            <a:r>
              <a:rPr lang="en-US" dirty="0"/>
              <a:t>OM. </a:t>
            </a:r>
            <a:endParaRPr lang="en-US" dirty="0" smtClean="0"/>
          </a:p>
          <a:p>
            <a:pPr marL="6160" indent="0">
              <a:buNone/>
            </a:pPr>
            <a:r>
              <a:rPr lang="en-US" dirty="0" smtClean="0"/>
              <a:t>7- Exposure </a:t>
            </a:r>
            <a:r>
              <a:rPr lang="en-US" dirty="0"/>
              <a:t>to Tobacco Smoke</a:t>
            </a:r>
          </a:p>
          <a:p>
            <a:pPr marL="6160" indent="0">
              <a:buNone/>
            </a:pPr>
            <a:r>
              <a:rPr lang="en-US" dirty="0" smtClean="0"/>
              <a:t>Studies </a:t>
            </a:r>
            <a:r>
              <a:rPr lang="en-US" dirty="0"/>
              <a:t>that have used </a:t>
            </a:r>
            <a:r>
              <a:rPr lang="en-US" dirty="0" smtClean="0"/>
              <a:t>objective measures </a:t>
            </a:r>
            <a:r>
              <a:rPr lang="en-US" dirty="0"/>
              <a:t>to determine infant exposure to second-hand tobacco </a:t>
            </a:r>
            <a:r>
              <a:rPr lang="en-US" dirty="0" smtClean="0"/>
              <a:t>smoke, such </a:t>
            </a:r>
            <a:r>
              <a:rPr lang="en-US" dirty="0"/>
              <a:t>as cotinine levels, have more consistently identified a </a:t>
            </a:r>
            <a:r>
              <a:rPr lang="en-US" dirty="0" smtClean="0"/>
              <a:t>significant linkage </a:t>
            </a:r>
            <a:r>
              <a:rPr lang="en-US" dirty="0"/>
              <a:t>between tobacco smoke and OM.</a:t>
            </a:r>
          </a:p>
        </p:txBody>
      </p:sp>
    </p:spTree>
    <p:extLst>
      <p:ext uri="{BB962C8B-B14F-4D97-AF65-F5344CB8AC3E}">
        <p14:creationId xmlns:p14="http://schemas.microsoft.com/office/powerpoint/2010/main" val="2274496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Epidemiology </a:t>
            </a:r>
            <a:endParaRPr lang="en-US" dirty="0"/>
          </a:p>
        </p:txBody>
      </p:sp>
      <p:sp>
        <p:nvSpPr>
          <p:cNvPr id="3" name="Content Placeholder 2"/>
          <p:cNvSpPr>
            <a:spLocks noGrp="1"/>
          </p:cNvSpPr>
          <p:nvPr>
            <p:ph idx="1"/>
          </p:nvPr>
        </p:nvSpPr>
        <p:spPr>
          <a:xfrm>
            <a:off x="990600" y="2052116"/>
            <a:ext cx="10350500" cy="4805884"/>
          </a:xfrm>
        </p:spPr>
        <p:txBody>
          <a:bodyPr>
            <a:normAutofit/>
          </a:bodyPr>
          <a:lstStyle/>
          <a:p>
            <a:pPr marL="6160" indent="0">
              <a:buNone/>
            </a:pPr>
            <a:r>
              <a:rPr lang="en-US" dirty="0" smtClean="0"/>
              <a:t>8- Exposure </a:t>
            </a:r>
            <a:r>
              <a:rPr lang="en-US" dirty="0"/>
              <a:t>to Other Children</a:t>
            </a:r>
          </a:p>
          <a:p>
            <a:pPr marL="6160" indent="0">
              <a:buNone/>
            </a:pPr>
            <a:r>
              <a:rPr lang="en-US" dirty="0" smtClean="0"/>
              <a:t>Positive relationship exists between </a:t>
            </a:r>
            <a:r>
              <a:rPr lang="en-US" dirty="0"/>
              <a:t>the occurrence of OM and the extent of repeated exposure </a:t>
            </a:r>
            <a:r>
              <a:rPr lang="en-US" dirty="0" smtClean="0"/>
              <a:t>to other </a:t>
            </a:r>
            <a:r>
              <a:rPr lang="en-US" dirty="0"/>
              <a:t>children—measured mainly by the number of other </a:t>
            </a:r>
            <a:r>
              <a:rPr lang="en-US" dirty="0" smtClean="0"/>
              <a:t>children involved—whether </a:t>
            </a:r>
            <a:r>
              <a:rPr lang="en-US" dirty="0"/>
              <a:t>at home or in out-of-home group daycare. </a:t>
            </a:r>
            <a:endParaRPr lang="en-US" dirty="0" smtClean="0"/>
          </a:p>
          <a:p>
            <a:r>
              <a:rPr lang="en-US" b="1" dirty="0" smtClean="0"/>
              <a:t>Together, but </a:t>
            </a:r>
            <a:r>
              <a:rPr lang="en-US" b="1" dirty="0"/>
              <a:t>independently, family socioeconomic status and the extent of </a:t>
            </a:r>
            <a:r>
              <a:rPr lang="en-US" b="1" dirty="0" smtClean="0"/>
              <a:t>exposure to </a:t>
            </a:r>
            <a:r>
              <a:rPr lang="en-US" b="1" dirty="0"/>
              <a:t>other children appear to constitute 2 of the most </a:t>
            </a:r>
            <a:r>
              <a:rPr lang="en-US" b="1" dirty="0" smtClean="0"/>
              <a:t>important identifiable </a:t>
            </a:r>
            <a:r>
              <a:rPr lang="en-US" b="1" dirty="0"/>
              <a:t>risk factors for developing OM.</a:t>
            </a:r>
          </a:p>
          <a:p>
            <a:pPr marL="6160" indent="0">
              <a:buNone/>
            </a:pPr>
            <a:r>
              <a:rPr lang="en-US" dirty="0" smtClean="0"/>
              <a:t>9- Season</a:t>
            </a:r>
            <a:endParaRPr lang="en-US" dirty="0"/>
          </a:p>
          <a:p>
            <a:pPr marL="6160" indent="0">
              <a:buNone/>
            </a:pPr>
            <a:r>
              <a:rPr lang="en-US" dirty="0" smtClean="0"/>
              <a:t>Highest </a:t>
            </a:r>
            <a:r>
              <a:rPr lang="en-US" dirty="0"/>
              <a:t>rates of occurrence of OM are </a:t>
            </a:r>
            <a:r>
              <a:rPr lang="en-US" dirty="0" smtClean="0"/>
              <a:t>observed during </a:t>
            </a:r>
            <a:r>
              <a:rPr lang="en-US" dirty="0"/>
              <a:t>cold weather months and lowest rates during warm </a:t>
            </a:r>
            <a:r>
              <a:rPr lang="en-US" dirty="0" smtClean="0"/>
              <a:t>weather months</a:t>
            </a:r>
            <a:r>
              <a:rPr lang="en-US" dirty="0"/>
              <a:t>. In OM, it is likely that these findings strongly depend on </a:t>
            </a:r>
            <a:r>
              <a:rPr lang="en-US" dirty="0" smtClean="0"/>
              <a:t>the significant </a:t>
            </a:r>
            <a:r>
              <a:rPr lang="en-US" dirty="0"/>
              <a:t>association of OM with viral respiratory illnesses.</a:t>
            </a:r>
          </a:p>
        </p:txBody>
      </p:sp>
    </p:spTree>
    <p:extLst>
      <p:ext uri="{BB962C8B-B14F-4D97-AF65-F5344CB8AC3E}">
        <p14:creationId xmlns:p14="http://schemas.microsoft.com/office/powerpoint/2010/main" val="1761104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Epidemiology </a:t>
            </a:r>
            <a:endParaRPr lang="en-US" dirty="0"/>
          </a:p>
        </p:txBody>
      </p:sp>
      <p:sp>
        <p:nvSpPr>
          <p:cNvPr id="3" name="Content Placeholder 2"/>
          <p:cNvSpPr>
            <a:spLocks noGrp="1"/>
          </p:cNvSpPr>
          <p:nvPr>
            <p:ph idx="1"/>
          </p:nvPr>
        </p:nvSpPr>
        <p:spPr>
          <a:xfrm>
            <a:off x="1028700" y="2052116"/>
            <a:ext cx="10312400" cy="3997828"/>
          </a:xfrm>
        </p:spPr>
        <p:txBody>
          <a:bodyPr>
            <a:normAutofit fontScale="92500" lnSpcReduction="10000"/>
          </a:bodyPr>
          <a:lstStyle/>
          <a:p>
            <a:pPr marL="6160" indent="0">
              <a:buNone/>
            </a:pPr>
            <a:r>
              <a:rPr lang="en-US" dirty="0" smtClean="0"/>
              <a:t>10- Congenital </a:t>
            </a:r>
            <a:r>
              <a:rPr lang="en-US" dirty="0"/>
              <a:t>Anomalies</a:t>
            </a:r>
          </a:p>
          <a:p>
            <a:pPr marL="6160" indent="0">
              <a:buNone/>
            </a:pPr>
            <a:r>
              <a:rPr lang="en-US" dirty="0"/>
              <a:t>OM is universal among infants with unrepaired palatal clefts, and </a:t>
            </a:r>
            <a:r>
              <a:rPr lang="en-US" dirty="0" smtClean="0"/>
              <a:t>is also </a:t>
            </a:r>
            <a:r>
              <a:rPr lang="en-US" dirty="0"/>
              <a:t>highly prevalent among children with </a:t>
            </a:r>
            <a:r>
              <a:rPr lang="en-US" dirty="0" err="1"/>
              <a:t>submucous</a:t>
            </a:r>
            <a:r>
              <a:rPr lang="en-US" dirty="0"/>
              <a:t> cleft </a:t>
            </a:r>
            <a:r>
              <a:rPr lang="en-US" dirty="0" smtClean="0"/>
              <a:t>palate, other </a:t>
            </a:r>
            <a:r>
              <a:rPr lang="en-US" dirty="0"/>
              <a:t>craniofacial anomalies, and Down </a:t>
            </a:r>
            <a:r>
              <a:rPr lang="en-US" dirty="0" smtClean="0"/>
              <a:t>syndrome.</a:t>
            </a:r>
            <a:endParaRPr lang="en-US" dirty="0"/>
          </a:p>
          <a:p>
            <a:pPr marL="6160" indent="0">
              <a:buNone/>
            </a:pPr>
            <a:r>
              <a:rPr lang="en-US" dirty="0"/>
              <a:t>The common feature in these congenital anomalies is a deficiency </a:t>
            </a:r>
            <a:r>
              <a:rPr lang="en-US" dirty="0" smtClean="0"/>
              <a:t>in the </a:t>
            </a:r>
            <a:r>
              <a:rPr lang="en-US" dirty="0"/>
              <a:t>functioning of the </a:t>
            </a:r>
            <a:r>
              <a:rPr lang="en-US" dirty="0" err="1"/>
              <a:t>eustachian</a:t>
            </a:r>
            <a:r>
              <a:rPr lang="en-US" dirty="0"/>
              <a:t> tubes, which predisposes these </a:t>
            </a:r>
            <a:r>
              <a:rPr lang="en-US" dirty="0" smtClean="0"/>
              <a:t>children to </a:t>
            </a:r>
            <a:r>
              <a:rPr lang="en-US" dirty="0"/>
              <a:t>middle-ear disease</a:t>
            </a:r>
            <a:r>
              <a:rPr lang="en-US" dirty="0" smtClean="0"/>
              <a:t>.</a:t>
            </a:r>
          </a:p>
          <a:p>
            <a:pPr marL="6160" indent="0">
              <a:buNone/>
            </a:pPr>
            <a:r>
              <a:rPr lang="en-US" dirty="0" smtClean="0"/>
              <a:t>11-Vaccination Status</a:t>
            </a:r>
          </a:p>
          <a:p>
            <a:pPr marL="6160" indent="0">
              <a:buNone/>
            </a:pPr>
            <a:r>
              <a:rPr lang="en-US" dirty="0" smtClean="0"/>
              <a:t>12- Other </a:t>
            </a:r>
            <a:r>
              <a:rPr lang="en-US" dirty="0"/>
              <a:t>Factors</a:t>
            </a:r>
          </a:p>
          <a:p>
            <a:pPr marL="6160" indent="0">
              <a:buNone/>
            </a:pPr>
            <a:r>
              <a:rPr lang="en-US" dirty="0"/>
              <a:t>Pacifier use is linked with an increased incidence of OM and </a:t>
            </a:r>
            <a:r>
              <a:rPr lang="en-US" dirty="0" smtClean="0"/>
              <a:t>recurrence of </a:t>
            </a:r>
            <a:r>
              <a:rPr lang="en-US" dirty="0"/>
              <a:t>OM, although the effect is small</a:t>
            </a:r>
            <a:r>
              <a:rPr lang="en-US" dirty="0" smtClean="0"/>
              <a:t>..</a:t>
            </a:r>
            <a:endParaRPr lang="en-US" dirty="0"/>
          </a:p>
        </p:txBody>
      </p:sp>
    </p:spTree>
    <p:extLst>
      <p:ext uri="{BB962C8B-B14F-4D97-AF65-F5344CB8AC3E}">
        <p14:creationId xmlns:p14="http://schemas.microsoft.com/office/powerpoint/2010/main" val="159481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Etiology of AOM</a:t>
            </a:r>
            <a:endParaRPr lang="en-US" dirty="0"/>
          </a:p>
        </p:txBody>
      </p:sp>
      <p:sp>
        <p:nvSpPr>
          <p:cNvPr id="3" name="Content Placeholder 2"/>
          <p:cNvSpPr>
            <a:spLocks noGrp="1"/>
          </p:cNvSpPr>
          <p:nvPr>
            <p:ph idx="1"/>
          </p:nvPr>
        </p:nvSpPr>
        <p:spPr>
          <a:xfrm>
            <a:off x="1054100" y="2052116"/>
            <a:ext cx="10299700" cy="3997828"/>
          </a:xfrm>
        </p:spPr>
        <p:txBody>
          <a:bodyPr>
            <a:normAutofit fontScale="92500" lnSpcReduction="20000"/>
          </a:bodyPr>
          <a:lstStyle/>
          <a:p>
            <a:r>
              <a:rPr lang="en-US" dirty="0"/>
              <a:t>Pathogenic bacteria can be isolated by standard culture </a:t>
            </a:r>
            <a:r>
              <a:rPr lang="en-US" dirty="0" smtClean="0"/>
              <a:t>techniques from </a:t>
            </a:r>
            <a:r>
              <a:rPr lang="en-US" dirty="0"/>
              <a:t>middle-ear fluid in a majority of well-documented AOM cases.</a:t>
            </a:r>
          </a:p>
          <a:p>
            <a:r>
              <a:rPr lang="en-US" dirty="0"/>
              <a:t>Three pathogens predominate in AOM: </a:t>
            </a:r>
            <a:r>
              <a:rPr lang="en-US" dirty="0" smtClean="0"/>
              <a:t>1) Streptococcus </a:t>
            </a:r>
            <a:r>
              <a:rPr lang="en-US" dirty="0" err="1" smtClean="0"/>
              <a:t>pneumoniae</a:t>
            </a:r>
            <a:r>
              <a:rPr lang="en-US" dirty="0" smtClean="0"/>
              <a:t>, 2) </a:t>
            </a:r>
            <a:r>
              <a:rPr lang="en-US" dirty="0" err="1" smtClean="0"/>
              <a:t>nontypeable</a:t>
            </a:r>
            <a:r>
              <a:rPr lang="en-US" dirty="0" smtClean="0"/>
              <a:t> </a:t>
            </a:r>
            <a:r>
              <a:rPr lang="en-US" dirty="0" err="1" smtClean="0"/>
              <a:t>Haemophilus</a:t>
            </a:r>
            <a:r>
              <a:rPr lang="en-US" dirty="0" smtClean="0"/>
              <a:t> influenza, and 3) Moraxella </a:t>
            </a:r>
            <a:r>
              <a:rPr lang="en-US" dirty="0" err="1" smtClean="0"/>
              <a:t>catarrhalis</a:t>
            </a:r>
            <a:r>
              <a:rPr lang="en-US" dirty="0" smtClean="0"/>
              <a:t>.</a:t>
            </a:r>
          </a:p>
          <a:p>
            <a:r>
              <a:rPr lang="en-US" dirty="0" smtClean="0"/>
              <a:t>The </a:t>
            </a:r>
            <a:r>
              <a:rPr lang="en-US" dirty="0"/>
              <a:t>overall incidence </a:t>
            </a:r>
            <a:r>
              <a:rPr lang="en-US" dirty="0" smtClean="0"/>
              <a:t>of these </a:t>
            </a:r>
            <a:r>
              <a:rPr lang="en-US" dirty="0"/>
              <a:t>organisms has changed with the use of the conjugate </a:t>
            </a:r>
            <a:r>
              <a:rPr lang="en-US" dirty="0" smtClean="0"/>
              <a:t>pneumococcal vaccine</a:t>
            </a:r>
            <a:r>
              <a:rPr lang="en-US" dirty="0"/>
              <a:t>. In countries where this vaccine is employed, </a:t>
            </a:r>
            <a:r>
              <a:rPr lang="en-US" dirty="0" err="1" smtClean="0"/>
              <a:t>nontypeable</a:t>
            </a:r>
            <a:r>
              <a:rPr lang="en-US" dirty="0"/>
              <a:t> </a:t>
            </a:r>
            <a:r>
              <a:rPr lang="en-US" dirty="0" smtClean="0"/>
              <a:t>H</a:t>
            </a:r>
            <a:r>
              <a:rPr lang="en-US" dirty="0"/>
              <a:t>. </a:t>
            </a:r>
            <a:r>
              <a:rPr lang="en-US" dirty="0" err="1"/>
              <a:t>influenzae</a:t>
            </a:r>
            <a:r>
              <a:rPr lang="en-US" dirty="0"/>
              <a:t> initially overtook S. </a:t>
            </a:r>
            <a:r>
              <a:rPr lang="en-US" dirty="0" err="1"/>
              <a:t>pneumoniae</a:t>
            </a:r>
            <a:r>
              <a:rPr lang="en-US" dirty="0"/>
              <a:t> as the most </a:t>
            </a:r>
            <a:r>
              <a:rPr lang="en-US" dirty="0" smtClean="0"/>
              <a:t>common pathogen. However</a:t>
            </a:r>
            <a:r>
              <a:rPr lang="en-US" dirty="0"/>
              <a:t>, over time, S. </a:t>
            </a:r>
            <a:r>
              <a:rPr lang="en-US" dirty="0" err="1"/>
              <a:t>pneumoniae</a:t>
            </a:r>
            <a:r>
              <a:rPr lang="en-US" dirty="0"/>
              <a:t> serotypes not covered in the conjugate vaccine have emerged, with S. </a:t>
            </a:r>
            <a:r>
              <a:rPr lang="en-US" dirty="0" err="1"/>
              <a:t>pneumoniae</a:t>
            </a:r>
            <a:r>
              <a:rPr lang="en-US" dirty="0"/>
              <a:t> again overtaking </a:t>
            </a:r>
            <a:r>
              <a:rPr lang="en-US" dirty="0" err="1"/>
              <a:t>nontypeable</a:t>
            </a:r>
            <a:r>
              <a:rPr lang="en-US" dirty="0"/>
              <a:t> H. influenza as the most common pathogen in many </a:t>
            </a:r>
            <a:r>
              <a:rPr lang="en-US" dirty="0" smtClean="0"/>
              <a:t>studies. </a:t>
            </a:r>
          </a:p>
          <a:p>
            <a:r>
              <a:rPr lang="en-US" dirty="0" smtClean="0"/>
              <a:t>M</a:t>
            </a:r>
            <a:r>
              <a:rPr lang="en-US" dirty="0"/>
              <a:t>. </a:t>
            </a:r>
            <a:r>
              <a:rPr lang="en-US" dirty="0" err="1"/>
              <a:t>catarrhalis</a:t>
            </a:r>
            <a:r>
              <a:rPr lang="en-US" dirty="0"/>
              <a:t> represents the majority of the remaining cases.</a:t>
            </a:r>
          </a:p>
        </p:txBody>
      </p:sp>
    </p:spTree>
    <p:extLst>
      <p:ext uri="{BB962C8B-B14F-4D97-AF65-F5344CB8AC3E}">
        <p14:creationId xmlns:p14="http://schemas.microsoft.com/office/powerpoint/2010/main" val="1532802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Etiology of AOM </a:t>
            </a:r>
            <a:endParaRPr lang="en-US" dirty="0"/>
          </a:p>
        </p:txBody>
      </p:sp>
      <p:sp>
        <p:nvSpPr>
          <p:cNvPr id="3" name="Content Placeholder 2"/>
          <p:cNvSpPr>
            <a:spLocks noGrp="1"/>
          </p:cNvSpPr>
          <p:nvPr>
            <p:ph idx="1"/>
          </p:nvPr>
        </p:nvSpPr>
        <p:spPr>
          <a:xfrm>
            <a:off x="1041400" y="2052116"/>
            <a:ext cx="10325100" cy="3997828"/>
          </a:xfrm>
        </p:spPr>
        <p:txBody>
          <a:bodyPr>
            <a:normAutofit/>
          </a:bodyPr>
          <a:lstStyle/>
          <a:p>
            <a:r>
              <a:rPr lang="en-US" dirty="0" smtClean="0"/>
              <a:t>Other pathogens include: </a:t>
            </a:r>
            <a:r>
              <a:rPr lang="en-US" dirty="0"/>
              <a:t>group A </a:t>
            </a:r>
            <a:r>
              <a:rPr lang="en-US" dirty="0" smtClean="0"/>
              <a:t>streptococcus, Staphylococcus aureus, </a:t>
            </a:r>
            <a:r>
              <a:rPr lang="en-US" dirty="0"/>
              <a:t>and Gram-negative </a:t>
            </a:r>
            <a:r>
              <a:rPr lang="en-US" dirty="0" smtClean="0"/>
              <a:t>organisms.</a:t>
            </a:r>
          </a:p>
          <a:p>
            <a:r>
              <a:rPr lang="en-US" dirty="0" smtClean="0"/>
              <a:t>S</a:t>
            </a:r>
            <a:r>
              <a:rPr lang="en-US" dirty="0"/>
              <a:t>. aureus </a:t>
            </a:r>
            <a:r>
              <a:rPr lang="en-US" dirty="0" smtClean="0"/>
              <a:t>and Gram-negative </a:t>
            </a:r>
            <a:r>
              <a:rPr lang="en-US" dirty="0"/>
              <a:t>organisms are found most commonly in neonates </a:t>
            </a:r>
            <a:r>
              <a:rPr lang="en-US" dirty="0" smtClean="0"/>
              <a:t>and very </a:t>
            </a:r>
            <a:r>
              <a:rPr lang="en-US" dirty="0"/>
              <a:t>young infants who are hospitalized; in outpatient settings, </a:t>
            </a:r>
            <a:r>
              <a:rPr lang="en-US" dirty="0" smtClean="0"/>
              <a:t>the distribution </a:t>
            </a:r>
            <a:r>
              <a:rPr lang="en-US" dirty="0"/>
              <a:t>of pathogens in these young infants is similar to that </a:t>
            </a:r>
            <a:r>
              <a:rPr lang="en-US" dirty="0" smtClean="0"/>
              <a:t>in older </a:t>
            </a:r>
            <a:r>
              <a:rPr lang="en-US" dirty="0"/>
              <a:t>infants</a:t>
            </a:r>
            <a:r>
              <a:rPr lang="en-US" dirty="0" smtClean="0"/>
              <a:t>.</a:t>
            </a:r>
          </a:p>
          <a:p>
            <a:r>
              <a:rPr lang="en-US" dirty="0" smtClean="0"/>
              <a:t>Molecular </a:t>
            </a:r>
            <a:r>
              <a:rPr lang="en-US" dirty="0"/>
              <a:t>techniques to identify </a:t>
            </a:r>
            <a:r>
              <a:rPr lang="en-US" dirty="0" err="1"/>
              <a:t>nonculturable</a:t>
            </a:r>
            <a:r>
              <a:rPr lang="en-US" dirty="0"/>
              <a:t> </a:t>
            </a:r>
            <a:r>
              <a:rPr lang="en-US" dirty="0" smtClean="0"/>
              <a:t>bacterial pathogens </a:t>
            </a:r>
            <a:r>
              <a:rPr lang="en-US" dirty="0"/>
              <a:t>have suggested the importance of other bacterial </a:t>
            </a:r>
            <a:r>
              <a:rPr lang="en-US" dirty="0" smtClean="0"/>
              <a:t>species such </a:t>
            </a:r>
            <a:r>
              <a:rPr lang="en-US" dirty="0"/>
              <a:t>as </a:t>
            </a:r>
            <a:r>
              <a:rPr lang="en-US" dirty="0" err="1"/>
              <a:t>Alloiococcus</a:t>
            </a:r>
            <a:r>
              <a:rPr lang="en-US" dirty="0"/>
              <a:t> </a:t>
            </a:r>
            <a:r>
              <a:rPr lang="en-US" dirty="0" err="1"/>
              <a:t>otitidis</a:t>
            </a:r>
            <a:r>
              <a:rPr lang="en-US" dirty="0"/>
              <a:t>.</a:t>
            </a:r>
          </a:p>
        </p:txBody>
      </p:sp>
    </p:spTree>
    <p:extLst>
      <p:ext uri="{BB962C8B-B14F-4D97-AF65-F5344CB8AC3E}">
        <p14:creationId xmlns:p14="http://schemas.microsoft.com/office/powerpoint/2010/main" val="4173211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Etiology of AOM </a:t>
            </a:r>
            <a:endParaRPr lang="en-US" dirty="0"/>
          </a:p>
        </p:txBody>
      </p:sp>
      <p:sp>
        <p:nvSpPr>
          <p:cNvPr id="3" name="Content Placeholder 2"/>
          <p:cNvSpPr>
            <a:spLocks noGrp="1"/>
          </p:cNvSpPr>
          <p:nvPr>
            <p:ph idx="1"/>
          </p:nvPr>
        </p:nvSpPr>
        <p:spPr>
          <a:xfrm>
            <a:off x="1028700" y="2052116"/>
            <a:ext cx="10337800" cy="4805884"/>
          </a:xfrm>
        </p:spPr>
        <p:txBody>
          <a:bodyPr>
            <a:normAutofit/>
          </a:bodyPr>
          <a:lstStyle/>
          <a:p>
            <a:r>
              <a:rPr lang="en-US" dirty="0"/>
              <a:t>Evidence of respiratory viruses also may be found in </a:t>
            </a:r>
            <a:r>
              <a:rPr lang="en-US" dirty="0" smtClean="0"/>
              <a:t>middle-ear exudates </a:t>
            </a:r>
            <a:r>
              <a:rPr lang="en-US" dirty="0"/>
              <a:t>of children with AOM, either alone or, more commonly, </a:t>
            </a:r>
            <a:r>
              <a:rPr lang="en-US" dirty="0" smtClean="0"/>
              <a:t>in association </a:t>
            </a:r>
            <a:r>
              <a:rPr lang="en-US" dirty="0"/>
              <a:t>with pathogenic bacteria. Of these viruses, rhinovirus </a:t>
            </a:r>
            <a:r>
              <a:rPr lang="en-US" dirty="0" smtClean="0"/>
              <a:t>and respiratory </a:t>
            </a:r>
            <a:r>
              <a:rPr lang="en-US" dirty="0"/>
              <a:t>syncytial virus are found most often</a:t>
            </a:r>
            <a:r>
              <a:rPr lang="en-US" dirty="0" smtClean="0"/>
              <a:t>.</a:t>
            </a:r>
          </a:p>
          <a:p>
            <a:r>
              <a:rPr lang="en-US" dirty="0" smtClean="0"/>
              <a:t>It </a:t>
            </a:r>
            <a:r>
              <a:rPr lang="en-US" dirty="0"/>
              <a:t>remains </a:t>
            </a:r>
            <a:r>
              <a:rPr lang="en-US" dirty="0" smtClean="0"/>
              <a:t>uncertain whether </a:t>
            </a:r>
            <a:r>
              <a:rPr lang="en-US" dirty="0"/>
              <a:t>viruses alone can cause AOM, or whether their role is </a:t>
            </a:r>
            <a:r>
              <a:rPr lang="en-US" dirty="0" smtClean="0"/>
              <a:t>limited to </a:t>
            </a:r>
            <a:r>
              <a:rPr lang="en-US" dirty="0"/>
              <a:t>setting the stage for bacterial invasion, and perhaps also to </a:t>
            </a:r>
            <a:r>
              <a:rPr lang="en-US" dirty="0" smtClean="0"/>
              <a:t>amplifying the </a:t>
            </a:r>
            <a:r>
              <a:rPr lang="en-US" dirty="0"/>
              <a:t>inflammatory process and interfering with resolution of </a:t>
            </a:r>
            <a:r>
              <a:rPr lang="en-US" dirty="0" smtClean="0"/>
              <a:t>the bacterial </a:t>
            </a:r>
            <a:r>
              <a:rPr lang="en-US" dirty="0"/>
              <a:t>infection. Viral pathogens have a negative impact on </a:t>
            </a:r>
            <a:r>
              <a:rPr lang="en-US" dirty="0" smtClean="0"/>
              <a:t>Eustachian tube </a:t>
            </a:r>
            <a:r>
              <a:rPr lang="en-US" dirty="0"/>
              <a:t>function, can impair local immune function, and </a:t>
            </a:r>
            <a:r>
              <a:rPr lang="en-US" dirty="0" smtClean="0"/>
              <a:t>increase bacterial </a:t>
            </a:r>
            <a:r>
              <a:rPr lang="en-US" dirty="0"/>
              <a:t>adherence, and can change </a:t>
            </a:r>
            <a:r>
              <a:rPr lang="en-US" dirty="0" smtClean="0"/>
              <a:t>the pharmacokinetic dynamics, reducing </a:t>
            </a:r>
            <a:r>
              <a:rPr lang="en-US" dirty="0"/>
              <a:t>the efficacy of antimicrobial medications.</a:t>
            </a:r>
          </a:p>
        </p:txBody>
      </p:sp>
    </p:spTree>
    <p:extLst>
      <p:ext uri="{BB962C8B-B14F-4D97-AF65-F5344CB8AC3E}">
        <p14:creationId xmlns:p14="http://schemas.microsoft.com/office/powerpoint/2010/main" val="2268227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Etiology of OME </a:t>
            </a:r>
            <a:endParaRPr lang="en-US" dirty="0"/>
          </a:p>
        </p:txBody>
      </p:sp>
      <p:sp>
        <p:nvSpPr>
          <p:cNvPr id="3" name="Content Placeholder 2"/>
          <p:cNvSpPr>
            <a:spLocks noGrp="1"/>
          </p:cNvSpPr>
          <p:nvPr>
            <p:ph idx="1"/>
          </p:nvPr>
        </p:nvSpPr>
        <p:spPr>
          <a:xfrm>
            <a:off x="1005839" y="2065178"/>
            <a:ext cx="10321109" cy="4792822"/>
          </a:xfrm>
        </p:spPr>
        <p:txBody>
          <a:bodyPr>
            <a:normAutofit fontScale="92500"/>
          </a:bodyPr>
          <a:lstStyle/>
          <a:p>
            <a:r>
              <a:rPr lang="en-US" dirty="0"/>
              <a:t>Using standard culture techniques, the pathogens typically found </a:t>
            </a:r>
            <a:r>
              <a:rPr lang="en-US" dirty="0" smtClean="0"/>
              <a:t>in AOM </a:t>
            </a:r>
            <a:r>
              <a:rPr lang="en-US" dirty="0"/>
              <a:t>are recoverable in only 30% of children with OME. However, </a:t>
            </a:r>
            <a:r>
              <a:rPr lang="en-US" dirty="0" smtClean="0"/>
              <a:t>in studies </a:t>
            </a:r>
            <a:r>
              <a:rPr lang="en-US" dirty="0"/>
              <a:t>of children with OME using polymerase chain reaction </a:t>
            </a:r>
            <a:r>
              <a:rPr lang="en-US" dirty="0" smtClean="0"/>
              <a:t>assays, middle-ear </a:t>
            </a:r>
            <a:r>
              <a:rPr lang="en-US" dirty="0"/>
              <a:t>effusions have been found to contain evidence of </a:t>
            </a:r>
            <a:r>
              <a:rPr lang="en-US" dirty="0" smtClean="0"/>
              <a:t>bacterial DNA </a:t>
            </a:r>
            <a:r>
              <a:rPr lang="en-US" dirty="0"/>
              <a:t>and viral RNA in much larger proportions of these children.</a:t>
            </a:r>
          </a:p>
          <a:p>
            <a:r>
              <a:rPr lang="en-US" dirty="0" smtClean="0"/>
              <a:t>These studies suggest that these patients do not have sterile effusions as previously thought. </a:t>
            </a:r>
          </a:p>
          <a:p>
            <a:r>
              <a:rPr lang="en-US" dirty="0" smtClean="0"/>
              <a:t>Biofilms of pathogenic bacteria have been demonstrated to be present on the middle-ear mucosa and adenoid pad in a majority of children with chronic OM. </a:t>
            </a:r>
          </a:p>
          <a:p>
            <a:r>
              <a:rPr lang="en-US" dirty="0" smtClean="0"/>
              <a:t>Biofilms </a:t>
            </a:r>
            <a:r>
              <a:rPr lang="en-US" dirty="0"/>
              <a:t>consist of </a:t>
            </a:r>
            <a:r>
              <a:rPr lang="en-US" dirty="0" smtClean="0"/>
              <a:t>aggregated and </a:t>
            </a:r>
            <a:r>
              <a:rPr lang="en-US" dirty="0"/>
              <a:t>adherent bacteria, embedded in an extracellular matrix, </a:t>
            </a:r>
            <a:r>
              <a:rPr lang="en-US" dirty="0" smtClean="0"/>
              <a:t>allowing for </a:t>
            </a:r>
            <a:r>
              <a:rPr lang="en-US" dirty="0"/>
              <a:t>protection against antimicrobials, and their presence may </a:t>
            </a:r>
            <a:r>
              <a:rPr lang="en-US" dirty="0" smtClean="0"/>
              <a:t>contribute to </a:t>
            </a:r>
            <a:r>
              <a:rPr lang="en-US" dirty="0"/>
              <a:t>the persistence of pathogens and the recalcitrance of chronic </a:t>
            </a:r>
            <a:r>
              <a:rPr lang="en-US" dirty="0" smtClean="0"/>
              <a:t>OM to </a:t>
            </a:r>
            <a:r>
              <a:rPr lang="en-US" dirty="0"/>
              <a:t>antibiotic </a:t>
            </a:r>
            <a:r>
              <a:rPr lang="en-US" dirty="0" smtClean="0"/>
              <a:t>treatment.</a:t>
            </a:r>
            <a:endParaRPr lang="en-US" dirty="0"/>
          </a:p>
        </p:txBody>
      </p:sp>
    </p:spTree>
    <p:extLst>
      <p:ext uri="{BB962C8B-B14F-4D97-AF65-F5344CB8AC3E}">
        <p14:creationId xmlns:p14="http://schemas.microsoft.com/office/powerpoint/2010/main" val="3933827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Pathogenesis </a:t>
            </a:r>
            <a:endParaRPr lang="en-US" dirty="0"/>
          </a:p>
        </p:txBody>
      </p:sp>
      <p:sp>
        <p:nvSpPr>
          <p:cNvPr id="3" name="Content Placeholder 2"/>
          <p:cNvSpPr>
            <a:spLocks noGrp="1"/>
          </p:cNvSpPr>
          <p:nvPr>
            <p:ph idx="1"/>
          </p:nvPr>
        </p:nvSpPr>
        <p:spPr>
          <a:xfrm>
            <a:off x="977900" y="2077516"/>
            <a:ext cx="10426699" cy="3997828"/>
          </a:xfrm>
        </p:spPr>
        <p:txBody>
          <a:bodyPr>
            <a:normAutofit lnSpcReduction="10000"/>
          </a:bodyPr>
          <a:lstStyle/>
          <a:p>
            <a:r>
              <a:rPr lang="en-US" dirty="0"/>
              <a:t>A multifactorial disease process, risk profile, and host–pathogen </a:t>
            </a:r>
            <a:r>
              <a:rPr lang="en-US" dirty="0" smtClean="0"/>
              <a:t>interactions have </a:t>
            </a:r>
            <a:r>
              <a:rPr lang="en-US" dirty="0"/>
              <a:t>become recognized as playing important roles in </a:t>
            </a:r>
            <a:r>
              <a:rPr lang="en-US" dirty="0" smtClean="0"/>
              <a:t>the pathogenesis </a:t>
            </a:r>
            <a:r>
              <a:rPr lang="en-US" dirty="0"/>
              <a:t>of OM</a:t>
            </a:r>
            <a:r>
              <a:rPr lang="en-US" dirty="0" smtClean="0"/>
              <a:t>.</a:t>
            </a:r>
          </a:p>
          <a:p>
            <a:r>
              <a:rPr lang="en-US" dirty="0" smtClean="0"/>
              <a:t> </a:t>
            </a:r>
            <a:r>
              <a:rPr lang="en-US" dirty="0"/>
              <a:t>Such events as alterations </a:t>
            </a:r>
            <a:r>
              <a:rPr lang="en-US" dirty="0" smtClean="0"/>
              <a:t>in </a:t>
            </a:r>
            <a:r>
              <a:rPr lang="en-US" dirty="0" err="1" smtClean="0"/>
              <a:t>mucociliary</a:t>
            </a:r>
            <a:r>
              <a:rPr lang="en-US" dirty="0" smtClean="0"/>
              <a:t> clearance through </a:t>
            </a:r>
            <a:r>
              <a:rPr lang="en-US" dirty="0"/>
              <a:t>repeated viral exposure experienced in daycare </a:t>
            </a:r>
            <a:r>
              <a:rPr lang="en-US" dirty="0" smtClean="0"/>
              <a:t>settings </a:t>
            </a:r>
            <a:r>
              <a:rPr lang="en-US" dirty="0"/>
              <a:t>or through exposure to tobacco smoke may tip the balance of </a:t>
            </a:r>
            <a:r>
              <a:rPr lang="en-US" dirty="0" smtClean="0"/>
              <a:t>pathogenesis in </a:t>
            </a:r>
            <a:r>
              <a:rPr lang="en-US" dirty="0"/>
              <a:t>less-virulent OM pathogens in their favor, especially in </a:t>
            </a:r>
            <a:r>
              <a:rPr lang="en-US" dirty="0" smtClean="0"/>
              <a:t>children with </a:t>
            </a:r>
            <a:r>
              <a:rPr lang="en-US" dirty="0"/>
              <a:t>a unique host predisposition</a:t>
            </a:r>
            <a:r>
              <a:rPr lang="en-US" dirty="0" smtClean="0"/>
              <a:t>.</a:t>
            </a:r>
          </a:p>
          <a:p>
            <a:r>
              <a:rPr lang="en-US" dirty="0"/>
              <a:t>Anatomic </a:t>
            </a:r>
            <a:r>
              <a:rPr lang="en-US" dirty="0" smtClean="0"/>
              <a:t>Factors: Patients </a:t>
            </a:r>
            <a:r>
              <a:rPr lang="en-US" dirty="0"/>
              <a:t>with significant craniofacial abnormalities affecting the </a:t>
            </a:r>
            <a:r>
              <a:rPr lang="en-US" dirty="0" smtClean="0"/>
              <a:t>Eustachian tube </a:t>
            </a:r>
            <a:r>
              <a:rPr lang="en-US" dirty="0"/>
              <a:t>function have an increased incidence of OM. During </a:t>
            </a:r>
            <a:r>
              <a:rPr lang="en-US" dirty="0" smtClean="0"/>
              <a:t>the pathogenesis </a:t>
            </a:r>
            <a:r>
              <a:rPr lang="en-US" dirty="0"/>
              <a:t>of OM the </a:t>
            </a:r>
            <a:r>
              <a:rPr lang="en-US" dirty="0" err="1"/>
              <a:t>eustachian</a:t>
            </a:r>
            <a:r>
              <a:rPr lang="en-US" dirty="0"/>
              <a:t> tube demonstrates decreased </a:t>
            </a:r>
            <a:r>
              <a:rPr lang="en-US" dirty="0" smtClean="0"/>
              <a:t>effectiveness in </a:t>
            </a:r>
            <a:r>
              <a:rPr lang="en-US" dirty="0"/>
              <a:t>ventilating the middle-ear space.</a:t>
            </a:r>
            <a:endParaRPr lang="en-US" dirty="0" smtClean="0"/>
          </a:p>
        </p:txBody>
      </p:sp>
    </p:spTree>
    <p:extLst>
      <p:ext uri="{BB962C8B-B14F-4D97-AF65-F5344CB8AC3E}">
        <p14:creationId xmlns:p14="http://schemas.microsoft.com/office/powerpoint/2010/main" val="393991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Pathology </a:t>
            </a:r>
            <a:endParaRPr lang="en-US" dirty="0"/>
          </a:p>
        </p:txBody>
      </p:sp>
      <p:sp>
        <p:nvSpPr>
          <p:cNvPr id="3" name="Content Placeholder 2"/>
          <p:cNvSpPr>
            <a:spLocks noGrp="1"/>
          </p:cNvSpPr>
          <p:nvPr>
            <p:ph idx="1"/>
          </p:nvPr>
        </p:nvSpPr>
        <p:spPr>
          <a:xfrm>
            <a:off x="1003300" y="1727200"/>
            <a:ext cx="10375900" cy="5130800"/>
          </a:xfrm>
        </p:spPr>
        <p:txBody>
          <a:bodyPr>
            <a:normAutofit/>
          </a:bodyPr>
          <a:lstStyle/>
          <a:p>
            <a:r>
              <a:rPr lang="en-US" dirty="0" smtClean="0"/>
              <a:t>The </a:t>
            </a:r>
            <a:r>
              <a:rPr lang="en-US" dirty="0"/>
              <a:t>middle-ear mucosa depends on a </a:t>
            </a:r>
            <a:r>
              <a:rPr lang="en-US" dirty="0" smtClean="0"/>
              <a:t>continuing supply </a:t>
            </a:r>
            <a:r>
              <a:rPr lang="en-US" dirty="0"/>
              <a:t>of air from the nasopharynx delivered by way of </a:t>
            </a:r>
            <a:r>
              <a:rPr lang="en-US" dirty="0" smtClean="0"/>
              <a:t>the </a:t>
            </a:r>
            <a:r>
              <a:rPr lang="en-US" dirty="0" err="1" smtClean="0"/>
              <a:t>eustachian</a:t>
            </a:r>
            <a:r>
              <a:rPr lang="en-US" dirty="0" smtClean="0"/>
              <a:t> </a:t>
            </a:r>
            <a:r>
              <a:rPr lang="en-US" dirty="0"/>
              <a:t>tube. Interruption of this </a:t>
            </a:r>
            <a:r>
              <a:rPr lang="en-US" dirty="0" err="1"/>
              <a:t>ventilatory</a:t>
            </a:r>
            <a:r>
              <a:rPr lang="en-US" dirty="0"/>
              <a:t> process by </a:t>
            </a:r>
            <a:r>
              <a:rPr lang="en-US" dirty="0" smtClean="0"/>
              <a:t>tubal obstruction </a:t>
            </a:r>
            <a:r>
              <a:rPr lang="en-US" dirty="0"/>
              <a:t>initiates an inflammatory response that includes </a:t>
            </a:r>
            <a:r>
              <a:rPr lang="en-US" dirty="0" smtClean="0"/>
              <a:t>secretory metaplasia</a:t>
            </a:r>
            <a:r>
              <a:rPr lang="en-US" dirty="0"/>
              <a:t>, compromise of the </a:t>
            </a:r>
            <a:r>
              <a:rPr lang="en-US" dirty="0" err="1"/>
              <a:t>mucociliary</a:t>
            </a:r>
            <a:r>
              <a:rPr lang="en-US" dirty="0"/>
              <a:t> transport system, and </a:t>
            </a:r>
            <a:r>
              <a:rPr lang="en-US" dirty="0" smtClean="0"/>
              <a:t>effusion of </a:t>
            </a:r>
            <a:r>
              <a:rPr lang="en-US" dirty="0"/>
              <a:t>liquid into the tympanic cavity. </a:t>
            </a:r>
            <a:endParaRPr lang="en-US" dirty="0" smtClean="0"/>
          </a:p>
          <a:p>
            <a:r>
              <a:rPr lang="en-US" smtClean="0"/>
              <a:t>Eustachian tube obstruction may result from extraluminal blockage via hypertrophied nasopharyngeal adenoid tissue or tumor, or may result from intraluminal obstruction via inflammatory edema of the tubal mucosa, most commonly as a consequence of a viral upper respiratory tract infection. </a:t>
            </a:r>
          </a:p>
          <a:p>
            <a:endParaRPr lang="en-US" dirty="0"/>
          </a:p>
        </p:txBody>
      </p:sp>
    </p:spTree>
    <p:extLst>
      <p:ext uri="{BB962C8B-B14F-4D97-AF65-F5344CB8AC3E}">
        <p14:creationId xmlns:p14="http://schemas.microsoft.com/office/powerpoint/2010/main" val="472176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Pathology </a:t>
            </a:r>
            <a:endParaRPr lang="en-US" dirty="0"/>
          </a:p>
        </p:txBody>
      </p:sp>
      <p:sp>
        <p:nvSpPr>
          <p:cNvPr id="3" name="Content Placeholder 2"/>
          <p:cNvSpPr>
            <a:spLocks noGrp="1"/>
          </p:cNvSpPr>
          <p:nvPr>
            <p:ph idx="1"/>
          </p:nvPr>
        </p:nvSpPr>
        <p:spPr>
          <a:xfrm>
            <a:off x="1016000" y="2052116"/>
            <a:ext cx="10363200" cy="3997828"/>
          </a:xfrm>
        </p:spPr>
        <p:txBody>
          <a:bodyPr>
            <a:normAutofit/>
          </a:bodyPr>
          <a:lstStyle/>
          <a:p>
            <a:r>
              <a:rPr lang="en-US" dirty="0" smtClean="0"/>
              <a:t>Progressive </a:t>
            </a:r>
            <a:r>
              <a:rPr lang="en-US" dirty="0"/>
              <a:t>reduction in tubal wall </a:t>
            </a:r>
            <a:r>
              <a:rPr lang="en-US" dirty="0" smtClean="0"/>
              <a:t>compliance with increasing </a:t>
            </a:r>
            <a:r>
              <a:rPr lang="en-US" dirty="0"/>
              <a:t>age may explain the progressive decline in the </a:t>
            </a:r>
            <a:r>
              <a:rPr lang="en-US" dirty="0" smtClean="0"/>
              <a:t>occurrence of </a:t>
            </a:r>
            <a:r>
              <a:rPr lang="en-US" dirty="0"/>
              <a:t>OM as children grow older. </a:t>
            </a:r>
            <a:endParaRPr lang="en-US" dirty="0" smtClean="0"/>
          </a:p>
          <a:p>
            <a:r>
              <a:rPr lang="en-US" dirty="0" smtClean="0"/>
              <a:t>If </a:t>
            </a:r>
            <a:r>
              <a:rPr lang="en-US" dirty="0"/>
              <a:t>the </a:t>
            </a:r>
            <a:r>
              <a:rPr lang="en-US" dirty="0" err="1"/>
              <a:t>eustachian</a:t>
            </a:r>
            <a:r>
              <a:rPr lang="en-US" dirty="0"/>
              <a:t> tube is </a:t>
            </a:r>
            <a:r>
              <a:rPr lang="en-US" dirty="0" smtClean="0"/>
              <a:t>excessively compliant</a:t>
            </a:r>
            <a:r>
              <a:rPr lang="en-US" dirty="0"/>
              <a:t>, it may fail to protect the middle ear from reflux of </a:t>
            </a:r>
            <a:r>
              <a:rPr lang="en-US" dirty="0" smtClean="0"/>
              <a:t>infective nasopharyngeal </a:t>
            </a:r>
            <a:r>
              <a:rPr lang="en-US" dirty="0"/>
              <a:t>secretions, whereas impairment of the </a:t>
            </a:r>
            <a:r>
              <a:rPr lang="en-US" dirty="0" err="1" smtClean="0"/>
              <a:t>mucociliary</a:t>
            </a:r>
            <a:r>
              <a:rPr lang="en-US" dirty="0"/>
              <a:t> </a:t>
            </a:r>
            <a:r>
              <a:rPr lang="en-US" dirty="0" smtClean="0"/>
              <a:t>clearance </a:t>
            </a:r>
            <a:r>
              <a:rPr lang="en-US" dirty="0"/>
              <a:t>function of the tube might contribute to both the </a:t>
            </a:r>
            <a:r>
              <a:rPr lang="en-US" dirty="0" smtClean="0"/>
              <a:t>establishment and </a:t>
            </a:r>
            <a:r>
              <a:rPr lang="en-US" dirty="0"/>
              <a:t>persistence of infection. </a:t>
            </a:r>
            <a:endParaRPr lang="en-US" dirty="0" smtClean="0"/>
          </a:p>
          <a:p>
            <a:r>
              <a:rPr lang="en-US" dirty="0" smtClean="0"/>
              <a:t>The </a:t>
            </a:r>
            <a:r>
              <a:rPr lang="en-US" dirty="0"/>
              <a:t>shorter and more </a:t>
            </a:r>
            <a:r>
              <a:rPr lang="en-US" dirty="0" smtClean="0"/>
              <a:t>horizontal orientation </a:t>
            </a:r>
            <a:r>
              <a:rPr lang="en-US" dirty="0"/>
              <a:t>of the tube in infants and young children may increase </a:t>
            </a:r>
            <a:r>
              <a:rPr lang="en-US" dirty="0" smtClean="0"/>
              <a:t>the likelihood </a:t>
            </a:r>
            <a:r>
              <a:rPr lang="en-US" dirty="0"/>
              <a:t>of reflux from the nasopharynx and impair passive </a:t>
            </a:r>
            <a:r>
              <a:rPr lang="en-US" dirty="0" smtClean="0"/>
              <a:t>gravitational drainage </a:t>
            </a:r>
            <a:r>
              <a:rPr lang="en-US" dirty="0"/>
              <a:t>through the </a:t>
            </a:r>
            <a:r>
              <a:rPr lang="en-US" dirty="0" err="1"/>
              <a:t>eustachian</a:t>
            </a:r>
            <a:r>
              <a:rPr lang="en-US" dirty="0"/>
              <a:t> tube.</a:t>
            </a:r>
          </a:p>
        </p:txBody>
      </p:sp>
    </p:spTree>
    <p:extLst>
      <p:ext uri="{BB962C8B-B14F-4D97-AF65-F5344CB8AC3E}">
        <p14:creationId xmlns:p14="http://schemas.microsoft.com/office/powerpoint/2010/main" val="290677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Healthy ear</a:t>
            </a:r>
            <a:endParaRPr lang="en-US" dirty="0"/>
          </a:p>
        </p:txBody>
      </p:sp>
      <p:pic>
        <p:nvPicPr>
          <p:cNvPr id="4" name="Content Placeholder 3"/>
          <p:cNvPicPr>
            <a:picLocks noGrp="1" noChangeAspect="1"/>
          </p:cNvPicPr>
          <p:nvPr>
            <p:ph idx="1"/>
          </p:nvPr>
        </p:nvPicPr>
        <p:blipFill>
          <a:blip r:embed="rId2"/>
          <a:stretch>
            <a:fillRect/>
          </a:stretch>
        </p:blipFill>
        <p:spPr>
          <a:xfrm>
            <a:off x="1620519" y="1499280"/>
            <a:ext cx="9339218" cy="4509633"/>
          </a:xfrm>
          <a:prstGeom prst="rect">
            <a:avLst/>
          </a:prstGeom>
        </p:spPr>
      </p:pic>
    </p:spTree>
    <p:extLst>
      <p:ext uri="{BB962C8B-B14F-4D97-AF65-F5344CB8AC3E}">
        <p14:creationId xmlns:p14="http://schemas.microsoft.com/office/powerpoint/2010/main" val="1133400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108" y="846156"/>
            <a:ext cx="7958331" cy="1077229"/>
          </a:xfrm>
        </p:spPr>
        <p:txBody>
          <a:bodyPr/>
          <a:lstStyle/>
          <a:p>
            <a:pPr algn="l"/>
            <a:r>
              <a:rPr lang="en-US" dirty="0" smtClean="0"/>
              <a:t>Pathology </a:t>
            </a:r>
            <a:endParaRPr lang="en-US" dirty="0"/>
          </a:p>
        </p:txBody>
      </p:sp>
      <p:sp>
        <p:nvSpPr>
          <p:cNvPr id="3" name="Content Placeholder 2"/>
          <p:cNvSpPr>
            <a:spLocks noGrp="1"/>
          </p:cNvSpPr>
          <p:nvPr>
            <p:ph idx="1"/>
          </p:nvPr>
        </p:nvSpPr>
        <p:spPr>
          <a:xfrm>
            <a:off x="1016000" y="2052116"/>
            <a:ext cx="10337800" cy="4716984"/>
          </a:xfrm>
        </p:spPr>
        <p:txBody>
          <a:bodyPr>
            <a:normAutofit/>
          </a:bodyPr>
          <a:lstStyle/>
          <a:p>
            <a:r>
              <a:rPr lang="en-US" dirty="0" smtClean="0"/>
              <a:t>In </a:t>
            </a:r>
            <a:r>
              <a:rPr lang="en-US" dirty="0"/>
              <a:t>children with cleft palate, </a:t>
            </a:r>
            <a:r>
              <a:rPr lang="en-US" dirty="0" smtClean="0"/>
              <a:t>where OM </a:t>
            </a:r>
            <a:r>
              <a:rPr lang="en-US" dirty="0"/>
              <a:t>is a universal finding, a main factor underlying the </a:t>
            </a:r>
            <a:r>
              <a:rPr lang="en-US" dirty="0" smtClean="0"/>
              <a:t>chronic middle-ear </a:t>
            </a:r>
            <a:r>
              <a:rPr lang="en-US" dirty="0"/>
              <a:t>inflammation appears to </a:t>
            </a:r>
            <a:r>
              <a:rPr lang="en-US" dirty="0" smtClean="0"/>
              <a:t>be </a:t>
            </a:r>
            <a:r>
              <a:rPr lang="en-US" dirty="0"/>
              <a:t>impairment of the </a:t>
            </a:r>
            <a:r>
              <a:rPr lang="en-US" dirty="0" smtClean="0"/>
              <a:t>opening mechanism </a:t>
            </a:r>
            <a:r>
              <a:rPr lang="en-US" dirty="0"/>
              <a:t>of the </a:t>
            </a:r>
            <a:r>
              <a:rPr lang="en-US" dirty="0" err="1"/>
              <a:t>eustachian</a:t>
            </a:r>
            <a:r>
              <a:rPr lang="en-US" dirty="0"/>
              <a:t> </a:t>
            </a:r>
            <a:r>
              <a:rPr lang="en-US" dirty="0" smtClean="0"/>
              <a:t>tube</a:t>
            </a:r>
          </a:p>
          <a:p>
            <a:r>
              <a:rPr lang="en-US" dirty="0" smtClean="0"/>
              <a:t>In </a:t>
            </a:r>
            <a:r>
              <a:rPr lang="en-US" dirty="0"/>
              <a:t>children with other craniofacial anomalies </a:t>
            </a:r>
            <a:r>
              <a:rPr lang="en-US" dirty="0" smtClean="0"/>
              <a:t>and with </a:t>
            </a:r>
            <a:r>
              <a:rPr lang="en-US" dirty="0"/>
              <a:t>Down syndrome, the high prevalence of OM has also been </a:t>
            </a:r>
            <a:r>
              <a:rPr lang="en-US" dirty="0" smtClean="0"/>
              <a:t>attributed to </a:t>
            </a:r>
            <a:r>
              <a:rPr lang="en-US" dirty="0"/>
              <a:t>structural and/or functional </a:t>
            </a:r>
            <a:r>
              <a:rPr lang="en-US" dirty="0" err="1"/>
              <a:t>eustachian</a:t>
            </a:r>
            <a:r>
              <a:rPr lang="en-US" dirty="0"/>
              <a:t> tubal abnormalities.</a:t>
            </a:r>
          </a:p>
        </p:txBody>
      </p:sp>
    </p:spTree>
    <p:extLst>
      <p:ext uri="{BB962C8B-B14F-4D97-AF65-F5344CB8AC3E}">
        <p14:creationId xmlns:p14="http://schemas.microsoft.com/office/powerpoint/2010/main" val="3255771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Pathology </a:t>
            </a:r>
            <a:endParaRPr lang="en-US" dirty="0"/>
          </a:p>
        </p:txBody>
      </p:sp>
      <p:sp>
        <p:nvSpPr>
          <p:cNvPr id="3" name="Content Placeholder 2"/>
          <p:cNvSpPr>
            <a:spLocks noGrp="1"/>
          </p:cNvSpPr>
          <p:nvPr>
            <p:ph idx="1"/>
          </p:nvPr>
        </p:nvSpPr>
        <p:spPr>
          <a:xfrm>
            <a:off x="1016000" y="2052116"/>
            <a:ext cx="10312400" cy="3997828"/>
          </a:xfrm>
        </p:spPr>
        <p:txBody>
          <a:bodyPr>
            <a:normAutofit fontScale="92500" lnSpcReduction="20000"/>
          </a:bodyPr>
          <a:lstStyle/>
          <a:p>
            <a:pPr marL="6160" indent="0">
              <a:buNone/>
            </a:pPr>
            <a:r>
              <a:rPr lang="en-US" dirty="0"/>
              <a:t>Host Factors</a:t>
            </a:r>
          </a:p>
          <a:p>
            <a:r>
              <a:rPr lang="en-US" dirty="0"/>
              <a:t>The effectiveness of a child’s immune system in response to the </a:t>
            </a:r>
            <a:r>
              <a:rPr lang="en-US" dirty="0" smtClean="0"/>
              <a:t>bacterial and </a:t>
            </a:r>
            <a:r>
              <a:rPr lang="en-US" dirty="0"/>
              <a:t>viral insults of the upper airway and middle ear during </a:t>
            </a:r>
            <a:r>
              <a:rPr lang="en-US" dirty="0" smtClean="0"/>
              <a:t>early childhood </a:t>
            </a:r>
            <a:r>
              <a:rPr lang="en-US" dirty="0"/>
              <a:t>probably is the most important factor in determining </a:t>
            </a:r>
            <a:r>
              <a:rPr lang="en-US" dirty="0" smtClean="0"/>
              <a:t>which children </a:t>
            </a:r>
            <a:r>
              <a:rPr lang="en-US" dirty="0"/>
              <a:t>are otitis prone. </a:t>
            </a:r>
            <a:endParaRPr lang="en-US" dirty="0" smtClean="0"/>
          </a:p>
          <a:p>
            <a:r>
              <a:rPr lang="en-US" dirty="0" smtClean="0"/>
              <a:t>Immunoglobulin (Ig</a:t>
            </a:r>
            <a:r>
              <a:rPr lang="en-US" dirty="0"/>
              <a:t>) A deficiency is found in some children with </a:t>
            </a:r>
            <a:r>
              <a:rPr lang="en-US" dirty="0" smtClean="0"/>
              <a:t>recurrent AOM</a:t>
            </a:r>
            <a:r>
              <a:rPr lang="en-US" dirty="0"/>
              <a:t>, but the significance is </a:t>
            </a:r>
            <a:r>
              <a:rPr lang="en-US" dirty="0" smtClean="0"/>
              <a:t>questionable. Selective </a:t>
            </a:r>
            <a:r>
              <a:rPr lang="en-US" dirty="0"/>
              <a:t>IgG subclass deficiencies (despite normal total serum </a:t>
            </a:r>
            <a:r>
              <a:rPr lang="en-US" dirty="0" smtClean="0"/>
              <a:t>IgG) may </a:t>
            </a:r>
            <a:r>
              <a:rPr lang="en-US" dirty="0"/>
              <a:t>be found in children with recurrent AOM in association </a:t>
            </a:r>
            <a:r>
              <a:rPr lang="en-US" dirty="0" smtClean="0"/>
              <a:t>with recurrent </a:t>
            </a:r>
            <a:r>
              <a:rPr lang="en-US" dirty="0" err="1"/>
              <a:t>sinopulmonary</a:t>
            </a:r>
            <a:r>
              <a:rPr lang="en-US" dirty="0"/>
              <a:t> infection, and these deficiencies </a:t>
            </a:r>
            <a:r>
              <a:rPr lang="en-US" dirty="0" smtClean="0"/>
              <a:t>probably underlie </a:t>
            </a:r>
            <a:r>
              <a:rPr lang="en-US" dirty="0"/>
              <a:t>the susceptibility to infection. Children with HIV </a:t>
            </a:r>
            <a:r>
              <a:rPr lang="en-US" dirty="0" smtClean="0"/>
              <a:t>infection have </a:t>
            </a:r>
            <a:r>
              <a:rPr lang="en-US" dirty="0"/>
              <a:t>recurrent and difficult to treat episodes of AOM in the 1st </a:t>
            </a:r>
            <a:r>
              <a:rPr lang="en-US" dirty="0" smtClean="0"/>
              <a:t>and 2nd </a:t>
            </a:r>
            <a:r>
              <a:rPr lang="en-US" dirty="0" err="1"/>
              <a:t>yr</a:t>
            </a:r>
            <a:r>
              <a:rPr lang="en-US" dirty="0"/>
              <a:t> of life</a:t>
            </a:r>
            <a:r>
              <a:rPr lang="en-US" dirty="0" smtClean="0"/>
              <a:t>.</a:t>
            </a:r>
          </a:p>
          <a:p>
            <a:r>
              <a:rPr lang="en-US" dirty="0"/>
              <a:t>Children with recurrent OM that is not associated with recurrent infection at other sites rarely have a readily identifiable immunologic deficiency.</a:t>
            </a:r>
          </a:p>
        </p:txBody>
      </p:sp>
    </p:spTree>
    <p:extLst>
      <p:ext uri="{BB962C8B-B14F-4D97-AF65-F5344CB8AC3E}">
        <p14:creationId xmlns:p14="http://schemas.microsoft.com/office/powerpoint/2010/main" val="2362476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Pathology </a:t>
            </a:r>
            <a:endParaRPr lang="en-US" dirty="0"/>
          </a:p>
        </p:txBody>
      </p:sp>
      <p:sp>
        <p:nvSpPr>
          <p:cNvPr id="3" name="Content Placeholder 2"/>
          <p:cNvSpPr>
            <a:spLocks noGrp="1"/>
          </p:cNvSpPr>
          <p:nvPr>
            <p:ph idx="1"/>
          </p:nvPr>
        </p:nvSpPr>
        <p:spPr>
          <a:xfrm>
            <a:off x="977900" y="2052116"/>
            <a:ext cx="10388600" cy="3997828"/>
          </a:xfrm>
        </p:spPr>
        <p:txBody>
          <a:bodyPr>
            <a:normAutofit/>
          </a:bodyPr>
          <a:lstStyle/>
          <a:p>
            <a:pPr marL="6160" indent="0">
              <a:buNone/>
            </a:pPr>
            <a:r>
              <a:rPr lang="en-US" dirty="0"/>
              <a:t>Viral Pathogens</a:t>
            </a:r>
          </a:p>
          <a:p>
            <a:r>
              <a:rPr lang="en-US" dirty="0"/>
              <a:t>Although OM may develop and certainly may persist in the </a:t>
            </a:r>
            <a:r>
              <a:rPr lang="en-US" dirty="0" smtClean="0"/>
              <a:t>absence of </a:t>
            </a:r>
            <a:r>
              <a:rPr lang="en-US" dirty="0"/>
              <a:t>apparent respiratory tract infection, many, if not most, episodes </a:t>
            </a:r>
            <a:r>
              <a:rPr lang="en-US" dirty="0" smtClean="0"/>
              <a:t>are initiated </a:t>
            </a:r>
            <a:r>
              <a:rPr lang="en-US" dirty="0"/>
              <a:t>by viral or bacterial upper respiratory tract infection. </a:t>
            </a:r>
            <a:endParaRPr lang="en-US" dirty="0" smtClean="0">
              <a:solidFill>
                <a:schemeClr val="accent3"/>
              </a:solidFill>
            </a:endParaRPr>
          </a:p>
          <a:p>
            <a:pPr marL="6160" indent="0">
              <a:buNone/>
            </a:pPr>
            <a:r>
              <a:rPr lang="en-US" dirty="0" smtClean="0"/>
              <a:t>Allergy</a:t>
            </a:r>
          </a:p>
          <a:p>
            <a:r>
              <a:rPr lang="en-US" dirty="0" smtClean="0"/>
              <a:t> Evidence </a:t>
            </a:r>
            <a:r>
              <a:rPr lang="en-US" dirty="0"/>
              <a:t>that respiratory allergy is a primary etiologic agent in OM </a:t>
            </a:r>
            <a:r>
              <a:rPr lang="en-US" dirty="0" smtClean="0"/>
              <a:t>is not </a:t>
            </a:r>
            <a:r>
              <a:rPr lang="en-US" dirty="0"/>
              <a:t>convincing; however, in children with both conditions it is </a:t>
            </a:r>
            <a:r>
              <a:rPr lang="en-US" dirty="0" smtClean="0"/>
              <a:t>possible that </a:t>
            </a:r>
            <a:r>
              <a:rPr lang="en-US" dirty="0"/>
              <a:t>the otitis is aggravated by the allergy.</a:t>
            </a:r>
            <a:endParaRPr lang="en-US" dirty="0" smtClean="0">
              <a:solidFill>
                <a:schemeClr val="accent3"/>
              </a:solidFill>
            </a:endParaRPr>
          </a:p>
        </p:txBody>
      </p:sp>
    </p:spTree>
    <p:extLst>
      <p:ext uri="{BB962C8B-B14F-4D97-AF65-F5344CB8AC3E}">
        <p14:creationId xmlns:p14="http://schemas.microsoft.com/office/powerpoint/2010/main" val="817971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CLINICAL MANIFESTATIONS</a:t>
            </a:r>
          </a:p>
        </p:txBody>
      </p:sp>
      <p:sp>
        <p:nvSpPr>
          <p:cNvPr id="3" name="Content Placeholder 2"/>
          <p:cNvSpPr>
            <a:spLocks noGrp="1"/>
          </p:cNvSpPr>
          <p:nvPr>
            <p:ph idx="1"/>
          </p:nvPr>
        </p:nvSpPr>
        <p:spPr>
          <a:xfrm>
            <a:off x="965200" y="2052116"/>
            <a:ext cx="10426700" cy="4805884"/>
          </a:xfrm>
        </p:spPr>
        <p:txBody>
          <a:bodyPr>
            <a:normAutofit/>
          </a:bodyPr>
          <a:lstStyle/>
          <a:p>
            <a:r>
              <a:rPr lang="en-US" dirty="0"/>
              <a:t>Symptoms of AOM are variable, especially in infants and young </a:t>
            </a:r>
            <a:r>
              <a:rPr lang="en-US" dirty="0" smtClean="0"/>
              <a:t>children.</a:t>
            </a:r>
          </a:p>
          <a:p>
            <a:r>
              <a:rPr lang="en-US" dirty="0" smtClean="0"/>
              <a:t>In </a:t>
            </a:r>
            <a:r>
              <a:rPr lang="en-US" dirty="0"/>
              <a:t>young children, evidence of ear pain may be manifested </a:t>
            </a:r>
            <a:r>
              <a:rPr lang="en-US" dirty="0" smtClean="0"/>
              <a:t>by irritability </a:t>
            </a:r>
            <a:r>
              <a:rPr lang="en-US" dirty="0"/>
              <a:t>or a change in sleeping or eating habits and </a:t>
            </a:r>
            <a:r>
              <a:rPr lang="en-US" dirty="0" smtClean="0"/>
              <a:t>occasionally, holding </a:t>
            </a:r>
            <a:r>
              <a:rPr lang="en-US" dirty="0"/>
              <a:t>or tugging at the ear. Pulling at the ear alone has a low </a:t>
            </a:r>
            <a:r>
              <a:rPr lang="en-US" dirty="0" smtClean="0"/>
              <a:t>sensitivity and specificity.</a:t>
            </a:r>
          </a:p>
          <a:p>
            <a:r>
              <a:rPr lang="en-US" dirty="0" smtClean="0"/>
              <a:t>Fever </a:t>
            </a:r>
            <a:r>
              <a:rPr lang="en-US" dirty="0"/>
              <a:t>may also be present and may occasionally </a:t>
            </a:r>
            <a:r>
              <a:rPr lang="en-US" dirty="0" smtClean="0"/>
              <a:t>be the </a:t>
            </a:r>
            <a:r>
              <a:rPr lang="en-US" dirty="0"/>
              <a:t>only </a:t>
            </a:r>
            <a:r>
              <a:rPr lang="en-US" dirty="0" smtClean="0"/>
              <a:t>sign.</a:t>
            </a:r>
          </a:p>
          <a:p>
            <a:r>
              <a:rPr lang="en-US" dirty="0" smtClean="0"/>
              <a:t>Rupture </a:t>
            </a:r>
            <a:r>
              <a:rPr lang="en-US" dirty="0"/>
              <a:t>of the tympanic membrane with purulent </a:t>
            </a:r>
            <a:r>
              <a:rPr lang="en-US" dirty="0" err="1" smtClean="0"/>
              <a:t>otorrhea</a:t>
            </a:r>
            <a:r>
              <a:rPr lang="en-US" dirty="0"/>
              <a:t> </a:t>
            </a:r>
            <a:r>
              <a:rPr lang="en-US" dirty="0" smtClean="0"/>
              <a:t>is uncommon.</a:t>
            </a:r>
          </a:p>
          <a:p>
            <a:r>
              <a:rPr lang="en-US" dirty="0" smtClean="0"/>
              <a:t>Systemic </a:t>
            </a:r>
            <a:r>
              <a:rPr lang="en-US" dirty="0"/>
              <a:t>symptoms and symptoms associated </a:t>
            </a:r>
            <a:r>
              <a:rPr lang="en-US" dirty="0" smtClean="0"/>
              <a:t>with upper </a:t>
            </a:r>
            <a:r>
              <a:rPr lang="en-US" dirty="0"/>
              <a:t>respiratory tract infections also occur; occasionally there </a:t>
            </a:r>
            <a:r>
              <a:rPr lang="en-US" dirty="0" smtClean="0"/>
              <a:t>may be </a:t>
            </a:r>
            <a:r>
              <a:rPr lang="en-US" dirty="0"/>
              <a:t>no symptoms, the disease having been discovered at a routine </a:t>
            </a:r>
            <a:r>
              <a:rPr lang="en-US" dirty="0" smtClean="0"/>
              <a:t>health examination.</a:t>
            </a:r>
          </a:p>
        </p:txBody>
      </p:sp>
    </p:spTree>
    <p:extLst>
      <p:ext uri="{BB962C8B-B14F-4D97-AF65-F5344CB8AC3E}">
        <p14:creationId xmlns:p14="http://schemas.microsoft.com/office/powerpoint/2010/main" val="555356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CLINICAL MANIFESTATIONS</a:t>
            </a:r>
          </a:p>
        </p:txBody>
      </p:sp>
      <p:sp>
        <p:nvSpPr>
          <p:cNvPr id="3" name="Content Placeholder 2"/>
          <p:cNvSpPr>
            <a:spLocks noGrp="1"/>
          </p:cNvSpPr>
          <p:nvPr>
            <p:ph idx="1"/>
          </p:nvPr>
        </p:nvSpPr>
        <p:spPr>
          <a:xfrm>
            <a:off x="1028700" y="2052116"/>
            <a:ext cx="10325100" cy="3997828"/>
          </a:xfrm>
        </p:spPr>
        <p:txBody>
          <a:bodyPr/>
          <a:lstStyle/>
          <a:p>
            <a:r>
              <a:rPr lang="en-US" dirty="0"/>
              <a:t>OME often is not accompanied by overt complaints of the child but can be accompanied by hearing loss. This hearing loss may manifest as changes in speech patterns but often goes undetected if unilateral or mild in nature, especially in younger </a:t>
            </a:r>
            <a:r>
              <a:rPr lang="en-US" dirty="0" smtClean="0"/>
              <a:t>children.</a:t>
            </a:r>
          </a:p>
          <a:p>
            <a:r>
              <a:rPr lang="en-US" dirty="0" smtClean="0"/>
              <a:t>Balance </a:t>
            </a:r>
            <a:r>
              <a:rPr lang="en-US" dirty="0"/>
              <a:t>difficulties or disequilibrium can also be associated with OME and older children may complain of mild discomfort or a sense of fullness in the ear.</a:t>
            </a:r>
          </a:p>
          <a:p>
            <a:pPr marL="6160" indent="0">
              <a:buNone/>
            </a:pPr>
            <a:endParaRPr lang="en-US" dirty="0"/>
          </a:p>
        </p:txBody>
      </p:sp>
    </p:spTree>
    <p:extLst>
      <p:ext uri="{BB962C8B-B14F-4D97-AF65-F5344CB8AC3E}">
        <p14:creationId xmlns:p14="http://schemas.microsoft.com/office/powerpoint/2010/main" val="3699235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EXAMINATION OF THE</a:t>
            </a:r>
            <a:br>
              <a:rPr lang="en-US" dirty="0"/>
            </a:br>
            <a:r>
              <a:rPr lang="en-US" dirty="0"/>
              <a:t>TYMPANIC MEMBRANE</a:t>
            </a:r>
          </a:p>
        </p:txBody>
      </p:sp>
      <p:sp>
        <p:nvSpPr>
          <p:cNvPr id="3" name="Content Placeholder 2"/>
          <p:cNvSpPr>
            <a:spLocks noGrp="1"/>
          </p:cNvSpPr>
          <p:nvPr>
            <p:ph idx="1"/>
          </p:nvPr>
        </p:nvSpPr>
        <p:spPr>
          <a:xfrm>
            <a:off x="1003300" y="2052116"/>
            <a:ext cx="10363200" cy="3997828"/>
          </a:xfrm>
        </p:spPr>
        <p:txBody>
          <a:bodyPr>
            <a:normAutofit/>
          </a:bodyPr>
          <a:lstStyle/>
          <a:p>
            <a:r>
              <a:rPr lang="en-US" dirty="0"/>
              <a:t>Learning to perform pneumatic </a:t>
            </a:r>
            <a:r>
              <a:rPr lang="en-US" dirty="0" err="1"/>
              <a:t>otoscopy</a:t>
            </a:r>
            <a:r>
              <a:rPr lang="en-US" dirty="0"/>
              <a:t> is a critical skill in </a:t>
            </a:r>
            <a:r>
              <a:rPr lang="en-US" dirty="0" smtClean="0"/>
              <a:t>being able </a:t>
            </a:r>
            <a:r>
              <a:rPr lang="en-US" dirty="0"/>
              <a:t>to assess a child’s ear and in making an accurate diagnosis of </a:t>
            </a:r>
            <a:r>
              <a:rPr lang="en-US" dirty="0" smtClean="0"/>
              <a:t>AOM. The </a:t>
            </a:r>
            <a:r>
              <a:rPr lang="en-US" dirty="0"/>
              <a:t>degree of tympanic membrane mobility in response to both </a:t>
            </a:r>
            <a:r>
              <a:rPr lang="en-US" dirty="0" smtClean="0"/>
              <a:t>positive and </a:t>
            </a:r>
            <a:r>
              <a:rPr lang="en-US" dirty="0"/>
              <a:t>negative pressure can be estimated, providing a critical </a:t>
            </a:r>
            <a:r>
              <a:rPr lang="en-US" dirty="0" smtClean="0"/>
              <a:t>assessment of </a:t>
            </a:r>
            <a:r>
              <a:rPr lang="en-US" dirty="0"/>
              <a:t>middle-ear fluid, which is a hallmark sign of </a:t>
            </a:r>
            <a:r>
              <a:rPr lang="en-US" dirty="0" smtClean="0"/>
              <a:t>both </a:t>
            </a:r>
            <a:r>
              <a:rPr lang="en-US" dirty="0"/>
              <a:t>AOM and </a:t>
            </a:r>
            <a:r>
              <a:rPr lang="en-US" dirty="0" smtClean="0"/>
              <a:t>OME.</a:t>
            </a:r>
          </a:p>
          <a:p>
            <a:r>
              <a:rPr lang="en-US" dirty="0" smtClean="0"/>
              <a:t>If </a:t>
            </a:r>
            <a:r>
              <a:rPr lang="en-US" dirty="0"/>
              <a:t>the tympanic membrane is obscured by </a:t>
            </a:r>
            <a:r>
              <a:rPr lang="en-US" dirty="0" smtClean="0"/>
              <a:t>cerumen, the </a:t>
            </a:r>
            <a:r>
              <a:rPr lang="en-US" dirty="0"/>
              <a:t>cerumen should be removed.</a:t>
            </a:r>
            <a:endParaRPr lang="en-US" dirty="0" smtClean="0"/>
          </a:p>
          <a:p>
            <a:endParaRPr lang="en-US" dirty="0"/>
          </a:p>
        </p:txBody>
      </p:sp>
    </p:spTree>
    <p:extLst>
      <p:ext uri="{BB962C8B-B14F-4D97-AF65-F5344CB8AC3E}">
        <p14:creationId xmlns:p14="http://schemas.microsoft.com/office/powerpoint/2010/main" val="2916775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Tympanic membrane findings </a:t>
            </a:r>
            <a:endParaRPr lang="en-US" dirty="0"/>
          </a:p>
        </p:txBody>
      </p:sp>
      <p:pic>
        <p:nvPicPr>
          <p:cNvPr id="4" name="Content Placeholder 3"/>
          <p:cNvPicPr>
            <a:picLocks noGrp="1" noChangeAspect="1"/>
          </p:cNvPicPr>
          <p:nvPr>
            <p:ph idx="1"/>
          </p:nvPr>
        </p:nvPicPr>
        <p:blipFill>
          <a:blip r:embed="rId2"/>
          <a:stretch>
            <a:fillRect/>
          </a:stretch>
        </p:blipFill>
        <p:spPr>
          <a:xfrm>
            <a:off x="2108200" y="2179792"/>
            <a:ext cx="7429499" cy="3641416"/>
          </a:xfrm>
          <a:prstGeom prst="rect">
            <a:avLst/>
          </a:prstGeom>
        </p:spPr>
      </p:pic>
    </p:spTree>
    <p:extLst>
      <p:ext uri="{BB962C8B-B14F-4D97-AF65-F5344CB8AC3E}">
        <p14:creationId xmlns:p14="http://schemas.microsoft.com/office/powerpoint/2010/main" val="2387625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Tympanic membrane findings </a:t>
            </a:r>
            <a:endParaRPr lang="en-US" dirty="0"/>
          </a:p>
        </p:txBody>
      </p:sp>
      <p:pic>
        <p:nvPicPr>
          <p:cNvPr id="4" name="Content Placeholder 3"/>
          <p:cNvPicPr>
            <a:picLocks noGrp="1" noChangeAspect="1"/>
          </p:cNvPicPr>
          <p:nvPr>
            <p:ph idx="1"/>
          </p:nvPr>
        </p:nvPicPr>
        <p:blipFill>
          <a:blip r:embed="rId2"/>
          <a:stretch>
            <a:fillRect/>
          </a:stretch>
        </p:blipFill>
        <p:spPr>
          <a:xfrm>
            <a:off x="6388100" y="2256886"/>
            <a:ext cx="4635500" cy="3639627"/>
          </a:xfrm>
          <a:prstGeom prst="rect">
            <a:avLst/>
          </a:prstGeom>
        </p:spPr>
      </p:pic>
      <p:pic>
        <p:nvPicPr>
          <p:cNvPr id="5" name="Picture 4"/>
          <p:cNvPicPr>
            <a:picLocks noChangeAspect="1"/>
          </p:cNvPicPr>
          <p:nvPr/>
        </p:nvPicPr>
        <p:blipFill>
          <a:blip r:embed="rId3"/>
          <a:stretch>
            <a:fillRect/>
          </a:stretch>
        </p:blipFill>
        <p:spPr>
          <a:xfrm>
            <a:off x="1384301" y="2256886"/>
            <a:ext cx="4783522" cy="3639627"/>
          </a:xfrm>
          <a:prstGeom prst="rect">
            <a:avLst/>
          </a:prstGeom>
        </p:spPr>
      </p:pic>
    </p:spTree>
    <p:extLst>
      <p:ext uri="{BB962C8B-B14F-4D97-AF65-F5344CB8AC3E}">
        <p14:creationId xmlns:p14="http://schemas.microsoft.com/office/powerpoint/2010/main" val="2464894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Diagnosis </a:t>
            </a:r>
            <a:endParaRPr lang="en-US" dirty="0"/>
          </a:p>
        </p:txBody>
      </p:sp>
      <p:sp>
        <p:nvSpPr>
          <p:cNvPr id="3" name="Content Placeholder 2"/>
          <p:cNvSpPr>
            <a:spLocks noGrp="1"/>
          </p:cNvSpPr>
          <p:nvPr>
            <p:ph idx="1"/>
          </p:nvPr>
        </p:nvSpPr>
        <p:spPr>
          <a:xfrm>
            <a:off x="1041400" y="2052116"/>
            <a:ext cx="10299700" cy="4805884"/>
          </a:xfrm>
        </p:spPr>
        <p:txBody>
          <a:bodyPr>
            <a:normAutofit/>
          </a:bodyPr>
          <a:lstStyle/>
          <a:p>
            <a:r>
              <a:rPr lang="en-US" dirty="0"/>
              <a:t>A diagnosis of AOM according to the 2013 guideline should </a:t>
            </a:r>
            <a:r>
              <a:rPr lang="en-US" dirty="0" smtClean="0"/>
              <a:t>be made </a:t>
            </a:r>
            <a:r>
              <a:rPr lang="en-US" dirty="0"/>
              <a:t>in children who present with:</a:t>
            </a:r>
          </a:p>
          <a:p>
            <a:pPr marL="6160" indent="0">
              <a:buNone/>
            </a:pPr>
            <a:r>
              <a:rPr lang="en-US" dirty="0"/>
              <a:t>◆ moderate to severe bulging of the TM or new-onset </a:t>
            </a:r>
            <a:r>
              <a:rPr lang="en-US" dirty="0" err="1"/>
              <a:t>otorrhea</a:t>
            </a:r>
            <a:r>
              <a:rPr lang="en-US" dirty="0"/>
              <a:t> </a:t>
            </a:r>
            <a:r>
              <a:rPr lang="en-US" dirty="0" smtClean="0"/>
              <a:t>not caused </a:t>
            </a:r>
            <a:r>
              <a:rPr lang="en-US" dirty="0"/>
              <a:t>by otitis </a:t>
            </a:r>
            <a:r>
              <a:rPr lang="en-US" dirty="0" smtClean="0"/>
              <a:t>externa.</a:t>
            </a:r>
            <a:endParaRPr lang="en-US" dirty="0"/>
          </a:p>
          <a:p>
            <a:pPr marL="6160" indent="0">
              <a:buNone/>
            </a:pPr>
            <a:r>
              <a:rPr lang="en-US" dirty="0"/>
              <a:t>◆ mild bulging of the TM and recent (&lt;48 </a:t>
            </a:r>
            <a:r>
              <a:rPr lang="en-US" dirty="0" err="1"/>
              <a:t>hr</a:t>
            </a:r>
            <a:r>
              <a:rPr lang="en-US" dirty="0"/>
              <a:t>) onset of ear pain </a:t>
            </a:r>
            <a:r>
              <a:rPr lang="en-US" dirty="0" smtClean="0"/>
              <a:t>or intense erythema.</a:t>
            </a:r>
            <a:endParaRPr lang="en-US" dirty="0"/>
          </a:p>
          <a:p>
            <a:r>
              <a:rPr lang="en-US" dirty="0"/>
              <a:t>A diagnosis of AOM should not be made in children without MEE.</a:t>
            </a:r>
          </a:p>
          <a:p>
            <a:r>
              <a:rPr lang="en-US" dirty="0"/>
              <a:t>AOM and OME may evolve into the other without any clearly </a:t>
            </a:r>
            <a:r>
              <a:rPr lang="en-US" dirty="0" smtClean="0"/>
              <a:t>differentiating physical </a:t>
            </a:r>
            <a:r>
              <a:rPr lang="en-US" dirty="0"/>
              <a:t>findings; any schema for distinguishing </a:t>
            </a:r>
            <a:r>
              <a:rPr lang="en-US" dirty="0" smtClean="0"/>
              <a:t>between them </a:t>
            </a:r>
            <a:r>
              <a:rPr lang="en-US" dirty="0"/>
              <a:t>is to some extent </a:t>
            </a:r>
            <a:r>
              <a:rPr lang="en-US" dirty="0" smtClean="0"/>
              <a:t>arbitrary.</a:t>
            </a:r>
            <a:endParaRPr lang="en-US" dirty="0"/>
          </a:p>
        </p:txBody>
      </p:sp>
    </p:spTree>
    <p:extLst>
      <p:ext uri="{BB962C8B-B14F-4D97-AF65-F5344CB8AC3E}">
        <p14:creationId xmlns:p14="http://schemas.microsoft.com/office/powerpoint/2010/main" val="4267392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Diagnosis </a:t>
            </a:r>
            <a:endParaRPr lang="en-US" dirty="0"/>
          </a:p>
        </p:txBody>
      </p:sp>
      <p:sp>
        <p:nvSpPr>
          <p:cNvPr id="3" name="Content Placeholder 2"/>
          <p:cNvSpPr>
            <a:spLocks noGrp="1"/>
          </p:cNvSpPr>
          <p:nvPr>
            <p:ph idx="1"/>
          </p:nvPr>
        </p:nvSpPr>
        <p:spPr>
          <a:xfrm>
            <a:off x="1003300" y="2052116"/>
            <a:ext cx="10335260" cy="3997828"/>
          </a:xfrm>
        </p:spPr>
        <p:txBody>
          <a:bodyPr>
            <a:normAutofit fontScale="92500" lnSpcReduction="10000"/>
          </a:bodyPr>
          <a:lstStyle/>
          <a:p>
            <a:r>
              <a:rPr lang="en-US" dirty="0"/>
              <a:t>In an era of increasing bacterial </a:t>
            </a:r>
            <a:r>
              <a:rPr lang="en-US" dirty="0" smtClean="0"/>
              <a:t>resistance, distinguishing </a:t>
            </a:r>
            <a:r>
              <a:rPr lang="en-US" dirty="0"/>
              <a:t>between AOM and OME is important in </a:t>
            </a:r>
            <a:r>
              <a:rPr lang="en-US" dirty="0" smtClean="0"/>
              <a:t>determining treatment</a:t>
            </a:r>
            <a:r>
              <a:rPr lang="en-US" dirty="0"/>
              <a:t>, because OME in the absence of acute infection </a:t>
            </a:r>
            <a:r>
              <a:rPr lang="en-US" dirty="0" smtClean="0"/>
              <a:t>does not </a:t>
            </a:r>
            <a:r>
              <a:rPr lang="en-US" dirty="0"/>
              <a:t>require antimicrobial therapy. </a:t>
            </a:r>
            <a:endParaRPr lang="en-US" dirty="0" smtClean="0"/>
          </a:p>
          <a:p>
            <a:r>
              <a:rPr lang="en-US" dirty="0" smtClean="0"/>
              <a:t>Purulent </a:t>
            </a:r>
            <a:r>
              <a:rPr lang="en-US" dirty="0" err="1"/>
              <a:t>otorrhea</a:t>
            </a:r>
            <a:r>
              <a:rPr lang="en-US" dirty="0"/>
              <a:t> of recent onset </a:t>
            </a:r>
            <a:r>
              <a:rPr lang="en-US" dirty="0" smtClean="0"/>
              <a:t>is indicative </a:t>
            </a:r>
            <a:r>
              <a:rPr lang="en-US" dirty="0"/>
              <a:t>of AOM; thus, difficulty in distinguishing clinically </a:t>
            </a:r>
            <a:r>
              <a:rPr lang="en-US" dirty="0" smtClean="0"/>
              <a:t>between AOM </a:t>
            </a:r>
            <a:r>
              <a:rPr lang="en-US" dirty="0"/>
              <a:t>and OME is limited to circumstances in which purulent </a:t>
            </a:r>
            <a:r>
              <a:rPr lang="en-US" dirty="0" err="1" smtClean="0"/>
              <a:t>otorrhea</a:t>
            </a:r>
            <a:r>
              <a:rPr lang="en-US" dirty="0"/>
              <a:t> </a:t>
            </a:r>
            <a:r>
              <a:rPr lang="en-US" dirty="0" smtClean="0"/>
              <a:t>is </a:t>
            </a:r>
            <a:r>
              <a:rPr lang="en-US" dirty="0"/>
              <a:t>not present. Both AOM without </a:t>
            </a:r>
            <a:r>
              <a:rPr lang="en-US" dirty="0" err="1"/>
              <a:t>otorrhea</a:t>
            </a:r>
            <a:r>
              <a:rPr lang="en-US" dirty="0"/>
              <a:t> and OME are </a:t>
            </a:r>
            <a:r>
              <a:rPr lang="en-US" dirty="0" smtClean="0"/>
              <a:t>accompanied by </a:t>
            </a:r>
            <a:r>
              <a:rPr lang="en-US" dirty="0"/>
              <a:t>physical signs of </a:t>
            </a:r>
            <a:r>
              <a:rPr lang="en-US" dirty="0" smtClean="0"/>
              <a:t>MEE, namely, the presence of at least 2 of 3 TM abnormalities: white, yellow, amber, or (rarely) blue discoloration; opacification other than that caused by scarring; and decreased or absent mobility.</a:t>
            </a:r>
          </a:p>
          <a:p>
            <a:r>
              <a:rPr lang="en-US" dirty="0" smtClean="0"/>
              <a:t>Alternatively in OME, either air–fluid levels or air bubbles outlined by small amounts of fluid may be visible behind the TM, a condition often indicative of impending resolution.</a:t>
            </a:r>
            <a:endParaRPr lang="en-US" dirty="0"/>
          </a:p>
        </p:txBody>
      </p:sp>
    </p:spTree>
    <p:extLst>
      <p:ext uri="{BB962C8B-B14F-4D97-AF65-F5344CB8AC3E}">
        <p14:creationId xmlns:p14="http://schemas.microsoft.com/office/powerpoint/2010/main" val="3948399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Infected ear </a:t>
            </a:r>
            <a:endParaRPr lang="en-US" dirty="0"/>
          </a:p>
        </p:txBody>
      </p:sp>
      <p:pic>
        <p:nvPicPr>
          <p:cNvPr id="1026" name="Picture 2" descr="Infected e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9700" y="2052638"/>
            <a:ext cx="9550400"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24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Diagnosis </a:t>
            </a:r>
            <a:endParaRPr lang="en-US" dirty="0"/>
          </a:p>
        </p:txBody>
      </p:sp>
      <p:sp>
        <p:nvSpPr>
          <p:cNvPr id="3" name="Content Placeholder 2"/>
          <p:cNvSpPr>
            <a:spLocks noGrp="1"/>
          </p:cNvSpPr>
          <p:nvPr>
            <p:ph idx="1"/>
          </p:nvPr>
        </p:nvSpPr>
        <p:spPr>
          <a:xfrm>
            <a:off x="1003300" y="2052116"/>
            <a:ext cx="10363200" cy="3997828"/>
          </a:xfrm>
        </p:spPr>
        <p:txBody>
          <a:bodyPr>
            <a:normAutofit fontScale="85000" lnSpcReduction="10000"/>
          </a:bodyPr>
          <a:lstStyle/>
          <a:p>
            <a:r>
              <a:rPr lang="en-US" dirty="0"/>
              <a:t>To support a diagnosis of AOM instead of OME in a child with </a:t>
            </a:r>
            <a:r>
              <a:rPr lang="en-US" dirty="0" smtClean="0"/>
              <a:t>MEE, distinct </a:t>
            </a:r>
            <a:r>
              <a:rPr lang="en-US" dirty="0"/>
              <a:t>fullness or bulging of the TM may be present, with or </a:t>
            </a:r>
            <a:r>
              <a:rPr lang="en-US" dirty="0" smtClean="0"/>
              <a:t>without accompanying </a:t>
            </a:r>
            <a:r>
              <a:rPr lang="en-US" dirty="0"/>
              <a:t>erythema, or, at a minimum, MEE should be </a:t>
            </a:r>
            <a:r>
              <a:rPr lang="en-US" dirty="0" smtClean="0"/>
              <a:t>accompanied by </a:t>
            </a:r>
            <a:r>
              <a:rPr lang="en-US" dirty="0"/>
              <a:t>ear pain that appears clinically important. Unless </a:t>
            </a:r>
            <a:r>
              <a:rPr lang="en-US" dirty="0" smtClean="0"/>
              <a:t>intense, erythema </a:t>
            </a:r>
            <a:r>
              <a:rPr lang="en-US" dirty="0"/>
              <a:t>alone is insufficient because erythema, without other </a:t>
            </a:r>
            <a:r>
              <a:rPr lang="en-US" dirty="0" smtClean="0"/>
              <a:t>abnormalities may </a:t>
            </a:r>
            <a:r>
              <a:rPr lang="en-US" dirty="0"/>
              <a:t>result from crying or vascular flushing</a:t>
            </a:r>
            <a:r>
              <a:rPr lang="en-US" dirty="0" smtClean="0"/>
              <a:t>.</a:t>
            </a:r>
          </a:p>
          <a:p>
            <a:r>
              <a:rPr lang="en-US" dirty="0" smtClean="0"/>
              <a:t>In </a:t>
            </a:r>
            <a:r>
              <a:rPr lang="en-US" dirty="0"/>
              <a:t>AOM, </a:t>
            </a:r>
            <a:r>
              <a:rPr lang="en-US" dirty="0" smtClean="0"/>
              <a:t>the malleus </a:t>
            </a:r>
            <a:r>
              <a:rPr lang="en-US" dirty="0"/>
              <a:t>may be obscured and the TM may resemble a bagel without </a:t>
            </a:r>
            <a:r>
              <a:rPr lang="en-US" dirty="0" smtClean="0"/>
              <a:t>a hole </a:t>
            </a:r>
            <a:r>
              <a:rPr lang="en-US" dirty="0"/>
              <a:t>but with a central </a:t>
            </a:r>
            <a:r>
              <a:rPr lang="en-US" dirty="0" smtClean="0"/>
              <a:t>depression. Rarely</a:t>
            </a:r>
            <a:r>
              <a:rPr lang="en-US" dirty="0"/>
              <a:t>, the TM </a:t>
            </a:r>
            <a:r>
              <a:rPr lang="en-US" dirty="0" smtClean="0"/>
              <a:t>may be </a:t>
            </a:r>
            <a:r>
              <a:rPr lang="en-US" dirty="0"/>
              <a:t>obscured by surface bullae or may have a cobblestone </a:t>
            </a:r>
            <a:r>
              <a:rPr lang="en-US" dirty="0" smtClean="0"/>
              <a:t>appearance. Bullous </a:t>
            </a:r>
            <a:r>
              <a:rPr lang="en-US" dirty="0" err="1"/>
              <a:t>myringitis</a:t>
            </a:r>
            <a:r>
              <a:rPr lang="en-US" dirty="0"/>
              <a:t> is a physical manifestation of AOM and not an </a:t>
            </a:r>
            <a:r>
              <a:rPr lang="en-US" dirty="0" smtClean="0"/>
              <a:t>etiologically discrete </a:t>
            </a:r>
            <a:r>
              <a:rPr lang="en-US" dirty="0"/>
              <a:t>entity. Within days after onset, fullness of the </a:t>
            </a:r>
            <a:r>
              <a:rPr lang="en-US" dirty="0" smtClean="0"/>
              <a:t>membrane may </a:t>
            </a:r>
            <a:r>
              <a:rPr lang="en-US" dirty="0"/>
              <a:t>diminish, even though infection may still be </a:t>
            </a:r>
            <a:r>
              <a:rPr lang="en-US" dirty="0" smtClean="0"/>
              <a:t>present. </a:t>
            </a:r>
          </a:p>
          <a:p>
            <a:r>
              <a:rPr lang="en-US" dirty="0" smtClean="0"/>
              <a:t>In </a:t>
            </a:r>
            <a:r>
              <a:rPr lang="en-US" dirty="0"/>
              <a:t>OME, bulging of the TM is absent or slight or the membrane </a:t>
            </a:r>
            <a:r>
              <a:rPr lang="en-US" dirty="0" smtClean="0"/>
              <a:t>may be retracted; </a:t>
            </a:r>
            <a:r>
              <a:rPr lang="en-US" dirty="0"/>
              <a:t>erythema also is absent or slight, but </a:t>
            </a:r>
            <a:r>
              <a:rPr lang="en-US" dirty="0" smtClean="0"/>
              <a:t>may increase </a:t>
            </a:r>
            <a:r>
              <a:rPr lang="en-US" dirty="0"/>
              <a:t>with crying or with superficial trauma to the external </a:t>
            </a:r>
            <a:r>
              <a:rPr lang="en-US" dirty="0" smtClean="0"/>
              <a:t>auditory canal </a:t>
            </a:r>
            <a:r>
              <a:rPr lang="en-US" dirty="0"/>
              <a:t>incurred in clearing the canal of cerumen.</a:t>
            </a:r>
          </a:p>
        </p:txBody>
      </p:sp>
    </p:spTree>
    <p:extLst>
      <p:ext uri="{BB962C8B-B14F-4D97-AF65-F5344CB8AC3E}">
        <p14:creationId xmlns:p14="http://schemas.microsoft.com/office/powerpoint/2010/main" val="3510247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Diagnosis </a:t>
            </a:r>
            <a:endParaRPr lang="en-US" dirty="0"/>
          </a:p>
        </p:txBody>
      </p:sp>
      <p:sp>
        <p:nvSpPr>
          <p:cNvPr id="3" name="Content Placeholder 2"/>
          <p:cNvSpPr>
            <a:spLocks noGrp="1"/>
          </p:cNvSpPr>
          <p:nvPr>
            <p:ph idx="1"/>
          </p:nvPr>
        </p:nvSpPr>
        <p:spPr>
          <a:xfrm>
            <a:off x="1016000" y="2052116"/>
            <a:ext cx="10350500" cy="3997828"/>
          </a:xfrm>
        </p:spPr>
        <p:txBody>
          <a:bodyPr/>
          <a:lstStyle/>
          <a:p>
            <a:r>
              <a:rPr lang="en-US" dirty="0" smtClean="0"/>
              <a:t>Both before and after episodes of OM and also in the absence of OM, the TM may be retracted as a consequence of negative middle-ear air pressure. The presumed cause is diffusion of air from the middle-ear cavity more rapidly than it is replaced via the </a:t>
            </a:r>
            <a:r>
              <a:rPr lang="en-US" dirty="0" err="1" smtClean="0"/>
              <a:t>eustachian</a:t>
            </a:r>
            <a:r>
              <a:rPr lang="en-US" dirty="0" smtClean="0"/>
              <a:t> tube.</a:t>
            </a:r>
          </a:p>
          <a:p>
            <a:r>
              <a:rPr lang="en-US" dirty="0" smtClean="0"/>
              <a:t>Mild </a:t>
            </a:r>
            <a:r>
              <a:rPr lang="en-US" dirty="0"/>
              <a:t>retraction is generally self-limited, although in some children it </a:t>
            </a:r>
            <a:r>
              <a:rPr lang="en-US" dirty="0" smtClean="0"/>
              <a:t>is accompanied </a:t>
            </a:r>
            <a:r>
              <a:rPr lang="en-US" dirty="0"/>
              <a:t>by mild conductive hearing loss. More extreme </a:t>
            </a:r>
            <a:r>
              <a:rPr lang="en-US" dirty="0" smtClean="0"/>
              <a:t>retraction is </a:t>
            </a:r>
            <a:r>
              <a:rPr lang="en-US" dirty="0"/>
              <a:t>of </a:t>
            </a:r>
            <a:r>
              <a:rPr lang="en-US" dirty="0" smtClean="0"/>
              <a:t>concern.</a:t>
            </a:r>
            <a:endParaRPr lang="en-US" dirty="0"/>
          </a:p>
        </p:txBody>
      </p:sp>
    </p:spTree>
    <p:extLst>
      <p:ext uri="{BB962C8B-B14F-4D97-AF65-F5344CB8AC3E}">
        <p14:creationId xmlns:p14="http://schemas.microsoft.com/office/powerpoint/2010/main" val="227683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Conjunctivitis-Associated Otitis Media</a:t>
            </a:r>
            <a:br>
              <a:rPr lang="en-US" dirty="0"/>
            </a:br>
            <a:endParaRPr lang="en-US" dirty="0"/>
          </a:p>
        </p:txBody>
      </p:sp>
      <p:sp>
        <p:nvSpPr>
          <p:cNvPr id="3" name="Content Placeholder 2"/>
          <p:cNvSpPr>
            <a:spLocks noGrp="1"/>
          </p:cNvSpPr>
          <p:nvPr>
            <p:ph idx="1"/>
          </p:nvPr>
        </p:nvSpPr>
        <p:spPr>
          <a:xfrm>
            <a:off x="1003300" y="2052116"/>
            <a:ext cx="9566839" cy="3997828"/>
          </a:xfrm>
        </p:spPr>
        <p:txBody>
          <a:bodyPr>
            <a:normAutofit/>
          </a:bodyPr>
          <a:lstStyle/>
          <a:p>
            <a:r>
              <a:rPr lang="en-US" dirty="0" smtClean="0"/>
              <a:t>Simultaneous </a:t>
            </a:r>
            <a:r>
              <a:rPr lang="en-US" dirty="0"/>
              <a:t>appearance of purulent and erythematous </a:t>
            </a:r>
            <a:r>
              <a:rPr lang="en-US" dirty="0" smtClean="0"/>
              <a:t>conjunctivitis with </a:t>
            </a:r>
            <a:r>
              <a:rPr lang="en-US" dirty="0"/>
              <a:t>an ipsilateral OM is a well-recognized presentation, caused </a:t>
            </a:r>
            <a:r>
              <a:rPr lang="en-US" dirty="0" smtClean="0"/>
              <a:t>by </a:t>
            </a:r>
            <a:r>
              <a:rPr lang="en-US" dirty="0" err="1" smtClean="0"/>
              <a:t>nontypeable</a:t>
            </a:r>
            <a:r>
              <a:rPr lang="en-US" dirty="0" smtClean="0"/>
              <a:t> </a:t>
            </a:r>
            <a:r>
              <a:rPr lang="en-US" dirty="0"/>
              <a:t>H. </a:t>
            </a:r>
            <a:r>
              <a:rPr lang="en-US" dirty="0" err="1"/>
              <a:t>influenzae</a:t>
            </a:r>
            <a:r>
              <a:rPr lang="en-US" dirty="0"/>
              <a:t> in most children.</a:t>
            </a:r>
          </a:p>
          <a:p>
            <a:r>
              <a:rPr lang="en-US" dirty="0"/>
              <a:t>The disease often is present in multiple family members and </a:t>
            </a:r>
            <a:r>
              <a:rPr lang="en-US" dirty="0" smtClean="0"/>
              <a:t>affects young </a:t>
            </a:r>
            <a:r>
              <a:rPr lang="en-US" dirty="0"/>
              <a:t>children and infants</a:t>
            </a:r>
            <a:r>
              <a:rPr lang="en-US" dirty="0" smtClean="0"/>
              <a:t>.</a:t>
            </a:r>
          </a:p>
          <a:p>
            <a:r>
              <a:rPr lang="en-US" dirty="0" smtClean="0"/>
              <a:t>Topical </a:t>
            </a:r>
            <a:r>
              <a:rPr lang="en-US" dirty="0"/>
              <a:t>ocular antibiotics are ineffective.</a:t>
            </a:r>
          </a:p>
          <a:p>
            <a:r>
              <a:rPr lang="en-US" dirty="0"/>
              <a:t>In an era of resistant organisms, this clinical association can be </a:t>
            </a:r>
            <a:r>
              <a:rPr lang="en-US" dirty="0" smtClean="0"/>
              <a:t>important in </a:t>
            </a:r>
            <a:r>
              <a:rPr lang="en-US" dirty="0"/>
              <a:t>antibiotic selection, with oral antibiotics </a:t>
            </a:r>
            <a:r>
              <a:rPr lang="en-US" dirty="0" smtClean="0"/>
              <a:t>effective</a:t>
            </a:r>
            <a:r>
              <a:rPr lang="en-US" dirty="0"/>
              <a:t> </a:t>
            </a:r>
            <a:r>
              <a:rPr lang="en-US" dirty="0" smtClean="0"/>
              <a:t>against </a:t>
            </a:r>
            <a:r>
              <a:rPr lang="en-US" dirty="0"/>
              <a:t>resistant forms of </a:t>
            </a:r>
            <a:r>
              <a:rPr lang="en-US" dirty="0" err="1"/>
              <a:t>nontypeable</a:t>
            </a:r>
            <a:r>
              <a:rPr lang="en-US" dirty="0"/>
              <a:t> H. </a:t>
            </a:r>
            <a:r>
              <a:rPr lang="en-US" dirty="0" err="1"/>
              <a:t>influenzae</a:t>
            </a:r>
            <a:r>
              <a:rPr lang="en-US" dirty="0"/>
              <a:t>.</a:t>
            </a:r>
          </a:p>
        </p:txBody>
      </p:sp>
    </p:spTree>
    <p:extLst>
      <p:ext uri="{BB962C8B-B14F-4D97-AF65-F5344CB8AC3E}">
        <p14:creationId xmlns:p14="http://schemas.microsoft.com/office/powerpoint/2010/main" val="1958434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Asymptomatic Purulent Otitis Media</a:t>
            </a:r>
            <a:br>
              <a:rPr lang="en-US" dirty="0"/>
            </a:br>
            <a:endParaRPr lang="en-US" dirty="0"/>
          </a:p>
        </p:txBody>
      </p:sp>
      <p:sp>
        <p:nvSpPr>
          <p:cNvPr id="3" name="Content Placeholder 2"/>
          <p:cNvSpPr>
            <a:spLocks noGrp="1"/>
          </p:cNvSpPr>
          <p:nvPr>
            <p:ph idx="1"/>
          </p:nvPr>
        </p:nvSpPr>
        <p:spPr>
          <a:xfrm>
            <a:off x="1016000" y="2052116"/>
            <a:ext cx="10363200" cy="3997828"/>
          </a:xfrm>
        </p:spPr>
        <p:txBody>
          <a:bodyPr>
            <a:normAutofit/>
          </a:bodyPr>
          <a:lstStyle/>
          <a:p>
            <a:r>
              <a:rPr lang="en-US" dirty="0" smtClean="0"/>
              <a:t>Rarely</a:t>
            </a:r>
            <a:r>
              <a:rPr lang="en-US" dirty="0"/>
              <a:t>, a child will present during a routine exam without fever, </a:t>
            </a:r>
            <a:r>
              <a:rPr lang="en-US" dirty="0" smtClean="0"/>
              <a:t>irritability, or </a:t>
            </a:r>
            <a:r>
              <a:rPr lang="en-US" dirty="0"/>
              <a:t>other overt signs of infection, but on exam, the patient </a:t>
            </a:r>
            <a:r>
              <a:rPr lang="en-US" dirty="0" smtClean="0"/>
              <a:t>will demonstrate </a:t>
            </a:r>
            <a:r>
              <a:rPr lang="en-US" dirty="0"/>
              <a:t>an obvious purulent MEE and bulging TM. </a:t>
            </a:r>
            <a:endParaRPr lang="en-US" dirty="0" smtClean="0"/>
          </a:p>
          <a:p>
            <a:r>
              <a:rPr lang="en-US" dirty="0" smtClean="0"/>
              <a:t>Although an uncommon </a:t>
            </a:r>
            <a:r>
              <a:rPr lang="en-US" dirty="0"/>
              <a:t>presentation of “acute” OM, the bulging nature of the </a:t>
            </a:r>
            <a:r>
              <a:rPr lang="en-US" dirty="0" smtClean="0"/>
              <a:t>TM and </a:t>
            </a:r>
            <a:r>
              <a:rPr lang="en-US" dirty="0"/>
              <a:t>the obvious purulence of the effusion do warrant </a:t>
            </a:r>
            <a:r>
              <a:rPr lang="en-US" dirty="0" smtClean="0"/>
              <a:t>antimicrobial therapy</a:t>
            </a:r>
            <a:r>
              <a:rPr lang="en-US" dirty="0"/>
              <a:t>.</a:t>
            </a:r>
          </a:p>
        </p:txBody>
      </p:sp>
    </p:spTree>
    <p:extLst>
      <p:ext uri="{BB962C8B-B14F-4D97-AF65-F5344CB8AC3E}">
        <p14:creationId xmlns:p14="http://schemas.microsoft.com/office/powerpoint/2010/main" val="3397192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PREVENTION</a:t>
            </a:r>
            <a:br>
              <a:rPr lang="en-US" dirty="0"/>
            </a:br>
            <a:endParaRPr lang="en-US" dirty="0"/>
          </a:p>
        </p:txBody>
      </p:sp>
      <p:sp>
        <p:nvSpPr>
          <p:cNvPr id="3" name="Content Placeholder 2"/>
          <p:cNvSpPr>
            <a:spLocks noGrp="1"/>
          </p:cNvSpPr>
          <p:nvPr>
            <p:ph idx="1"/>
          </p:nvPr>
        </p:nvSpPr>
        <p:spPr>
          <a:xfrm>
            <a:off x="990600" y="2052116"/>
            <a:ext cx="10350500" cy="4691584"/>
          </a:xfrm>
        </p:spPr>
        <p:txBody>
          <a:bodyPr>
            <a:normAutofit/>
          </a:bodyPr>
          <a:lstStyle/>
          <a:p>
            <a:r>
              <a:rPr lang="en-US" dirty="0" smtClean="0"/>
              <a:t>General measures to prevent OM that have been supported by a number </a:t>
            </a:r>
            <a:r>
              <a:rPr lang="en-US" dirty="0"/>
              <a:t>of investigations </a:t>
            </a:r>
            <a:r>
              <a:rPr lang="en-US" dirty="0" smtClean="0"/>
              <a:t>include:</a:t>
            </a:r>
          </a:p>
          <a:p>
            <a:pPr marL="6160" indent="0">
              <a:buNone/>
            </a:pPr>
            <a:r>
              <a:rPr lang="en-US" dirty="0" smtClean="0"/>
              <a:t>1- </a:t>
            </a:r>
            <a:r>
              <a:rPr lang="en-US" dirty="0"/>
              <a:t>avoiding exposure to </a:t>
            </a:r>
            <a:r>
              <a:rPr lang="en-US" dirty="0" smtClean="0"/>
              <a:t>individuals with </a:t>
            </a:r>
            <a:r>
              <a:rPr lang="en-US" dirty="0"/>
              <a:t>respiratory </a:t>
            </a:r>
            <a:r>
              <a:rPr lang="en-US" dirty="0" smtClean="0"/>
              <a:t>infection</a:t>
            </a:r>
          </a:p>
          <a:p>
            <a:pPr marL="6160" indent="0">
              <a:buNone/>
            </a:pPr>
            <a:r>
              <a:rPr lang="en-US" dirty="0" smtClean="0"/>
              <a:t>2- appropriate </a:t>
            </a:r>
            <a:r>
              <a:rPr lang="en-US" dirty="0"/>
              <a:t>vaccination strategies </a:t>
            </a:r>
            <a:r>
              <a:rPr lang="en-US" dirty="0" smtClean="0"/>
              <a:t>against pneumococci </a:t>
            </a:r>
            <a:r>
              <a:rPr lang="en-US" dirty="0"/>
              <a:t>and </a:t>
            </a:r>
            <a:r>
              <a:rPr lang="en-US" dirty="0" smtClean="0"/>
              <a:t>influenza</a:t>
            </a:r>
            <a:endParaRPr lang="en-US" dirty="0"/>
          </a:p>
          <a:p>
            <a:pPr marL="6160" indent="0">
              <a:buNone/>
            </a:pPr>
            <a:r>
              <a:rPr lang="en-US" dirty="0" smtClean="0"/>
              <a:t>3- </a:t>
            </a:r>
            <a:r>
              <a:rPr lang="en-US" dirty="0"/>
              <a:t>avoiding environmental tobacco </a:t>
            </a:r>
            <a:r>
              <a:rPr lang="en-US" dirty="0" smtClean="0"/>
              <a:t>smoke</a:t>
            </a:r>
            <a:endParaRPr lang="en-US" dirty="0"/>
          </a:p>
          <a:p>
            <a:pPr marL="6160" indent="0">
              <a:buNone/>
            </a:pPr>
            <a:r>
              <a:rPr lang="en-US" dirty="0" smtClean="0"/>
              <a:t>4- </a:t>
            </a:r>
            <a:r>
              <a:rPr lang="en-US" dirty="0"/>
              <a:t>breast milk </a:t>
            </a:r>
            <a:r>
              <a:rPr lang="en-US" dirty="0" smtClean="0"/>
              <a:t>feeding</a:t>
            </a:r>
            <a:endParaRPr lang="en-US" dirty="0"/>
          </a:p>
        </p:txBody>
      </p:sp>
    </p:spTree>
    <p:extLst>
      <p:ext uri="{BB962C8B-B14F-4D97-AF65-F5344CB8AC3E}">
        <p14:creationId xmlns:p14="http://schemas.microsoft.com/office/powerpoint/2010/main" val="2549184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IMMUNOPROPHYLAXIS</a:t>
            </a:r>
            <a:br>
              <a:rPr lang="en-US" dirty="0"/>
            </a:br>
            <a:endParaRPr lang="en-US" dirty="0"/>
          </a:p>
        </p:txBody>
      </p:sp>
      <p:sp>
        <p:nvSpPr>
          <p:cNvPr id="3" name="Content Placeholder 2"/>
          <p:cNvSpPr>
            <a:spLocks noGrp="1"/>
          </p:cNvSpPr>
          <p:nvPr>
            <p:ph idx="1"/>
          </p:nvPr>
        </p:nvSpPr>
        <p:spPr>
          <a:xfrm>
            <a:off x="1003300" y="2052116"/>
            <a:ext cx="10350500" cy="4805884"/>
          </a:xfrm>
        </p:spPr>
        <p:txBody>
          <a:bodyPr>
            <a:normAutofit/>
          </a:bodyPr>
          <a:lstStyle/>
          <a:p>
            <a:r>
              <a:rPr lang="en-US" dirty="0" smtClean="0"/>
              <a:t>A </a:t>
            </a:r>
            <a:r>
              <a:rPr lang="en-US" dirty="0"/>
              <a:t>13-valent pneumococcal polysaccharide-protein </a:t>
            </a:r>
            <a:r>
              <a:rPr lang="en-US" dirty="0" smtClean="0"/>
              <a:t>conjugate vaccine </a:t>
            </a:r>
            <a:r>
              <a:rPr lang="en-US" dirty="0"/>
              <a:t>(PCV13) was licensed by the FDA in 2010. PCV13 </a:t>
            </a:r>
            <a:r>
              <a:rPr lang="en-US" dirty="0" smtClean="0"/>
              <a:t>contains the </a:t>
            </a:r>
            <a:r>
              <a:rPr lang="en-US" dirty="0"/>
              <a:t>7 serotypes included in PCV7 </a:t>
            </a:r>
            <a:r>
              <a:rPr lang="en-US" dirty="0" smtClean="0"/>
              <a:t>and </a:t>
            </a:r>
            <a:r>
              <a:rPr lang="en-US" dirty="0"/>
              <a:t>6 additional </a:t>
            </a:r>
            <a:r>
              <a:rPr lang="en-US" dirty="0" smtClean="0"/>
              <a:t>serotypes. The </a:t>
            </a:r>
            <a:r>
              <a:rPr lang="en-US" dirty="0"/>
              <a:t>effects of PCV13 on AOM incidence reduce pneumococcal </a:t>
            </a:r>
            <a:r>
              <a:rPr lang="en-US" dirty="0" smtClean="0"/>
              <a:t>nasopharyngeal carriage in young children </a:t>
            </a:r>
            <a:r>
              <a:rPr lang="en-US" dirty="0"/>
              <a:t>(younger than age 2 </a:t>
            </a:r>
            <a:r>
              <a:rPr lang="en-US" dirty="0" err="1"/>
              <a:t>yr</a:t>
            </a:r>
            <a:r>
              <a:rPr lang="en-US" dirty="0"/>
              <a:t>) with AOM. Given that 19A </a:t>
            </a:r>
            <a:r>
              <a:rPr lang="en-US" dirty="0" smtClean="0"/>
              <a:t>(which is included in this vaccine) is </a:t>
            </a:r>
            <a:r>
              <a:rPr lang="en-US" dirty="0"/>
              <a:t>a </a:t>
            </a:r>
            <a:r>
              <a:rPr lang="en-US" dirty="0" smtClean="0"/>
              <a:t>particularly invasive </a:t>
            </a:r>
            <a:r>
              <a:rPr lang="en-US" dirty="0"/>
              <a:t>pneumococcal serotype, the effect of PCV13 </a:t>
            </a:r>
            <a:r>
              <a:rPr lang="en-US" dirty="0" smtClean="0"/>
              <a:t>on reducing </a:t>
            </a:r>
            <a:r>
              <a:rPr lang="en-US" dirty="0"/>
              <a:t>complicated AOM will hopefully be of significance.</a:t>
            </a:r>
          </a:p>
        </p:txBody>
      </p:sp>
    </p:spTree>
    <p:extLst>
      <p:ext uri="{BB962C8B-B14F-4D97-AF65-F5344CB8AC3E}">
        <p14:creationId xmlns:p14="http://schemas.microsoft.com/office/powerpoint/2010/main" val="2953301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IMMUNOPROPHYLAXIS</a:t>
            </a:r>
            <a:br>
              <a:rPr lang="en-US" dirty="0"/>
            </a:br>
            <a:endParaRPr lang="en-US" dirty="0"/>
          </a:p>
        </p:txBody>
      </p:sp>
      <p:sp>
        <p:nvSpPr>
          <p:cNvPr id="3" name="Content Placeholder 2"/>
          <p:cNvSpPr>
            <a:spLocks noGrp="1"/>
          </p:cNvSpPr>
          <p:nvPr>
            <p:ph idx="1"/>
          </p:nvPr>
        </p:nvSpPr>
        <p:spPr>
          <a:xfrm>
            <a:off x="1028700" y="2052116"/>
            <a:ext cx="10325100" cy="3997828"/>
          </a:xfrm>
        </p:spPr>
        <p:txBody>
          <a:bodyPr>
            <a:normAutofit/>
          </a:bodyPr>
          <a:lstStyle/>
          <a:p>
            <a:r>
              <a:rPr lang="en-US" dirty="0" smtClean="0"/>
              <a:t>Although </a:t>
            </a:r>
            <a:r>
              <a:rPr lang="en-US" dirty="0"/>
              <a:t>the influenza vaccine also provides a </a:t>
            </a:r>
            <a:r>
              <a:rPr lang="en-US" dirty="0" smtClean="0"/>
              <a:t>measure of </a:t>
            </a:r>
            <a:r>
              <a:rPr lang="en-US" dirty="0"/>
              <a:t>protection against OM, the relatively limited time during </a:t>
            </a:r>
            <a:r>
              <a:rPr lang="en-US" dirty="0" smtClean="0"/>
              <a:t>which individuals </a:t>
            </a:r>
            <a:r>
              <a:rPr lang="en-US" dirty="0"/>
              <a:t>and even communities are exposed to </a:t>
            </a:r>
            <a:r>
              <a:rPr lang="en-US" dirty="0" smtClean="0"/>
              <a:t>influenza viruses limits </a:t>
            </a:r>
            <a:r>
              <a:rPr lang="en-US" dirty="0"/>
              <a:t>the vaccine’s effectiveness in broadly reducing the incidence </a:t>
            </a:r>
            <a:r>
              <a:rPr lang="en-US" dirty="0" smtClean="0"/>
              <a:t>of OM.</a:t>
            </a:r>
          </a:p>
          <a:p>
            <a:r>
              <a:rPr lang="en-US" dirty="0"/>
              <a:t>Limitation of OM disease is only a portion of the benefit </a:t>
            </a:r>
            <a:r>
              <a:rPr lang="en-US" dirty="0" smtClean="0"/>
              <a:t>realized from </a:t>
            </a:r>
            <a:r>
              <a:rPr lang="en-US" dirty="0"/>
              <a:t>the vaccinations for pneumococci and influenza viruses. </a:t>
            </a:r>
            <a:r>
              <a:rPr lang="en-US" dirty="0" smtClean="0"/>
              <a:t>Support for </a:t>
            </a:r>
            <a:r>
              <a:rPr lang="en-US" dirty="0"/>
              <a:t>these vaccination programs requires an understanding of the </a:t>
            </a:r>
            <a:r>
              <a:rPr lang="en-US" dirty="0" smtClean="0"/>
              <a:t>preventive benefit </a:t>
            </a:r>
            <a:r>
              <a:rPr lang="en-US" dirty="0"/>
              <a:t>for OM in concert with the other benefits.</a:t>
            </a:r>
          </a:p>
        </p:txBody>
      </p:sp>
    </p:spTree>
    <p:extLst>
      <p:ext uri="{BB962C8B-B14F-4D97-AF65-F5344CB8AC3E}">
        <p14:creationId xmlns:p14="http://schemas.microsoft.com/office/powerpoint/2010/main" val="3120924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TREATMENT</a:t>
            </a:r>
            <a:br>
              <a:rPr lang="en-US" dirty="0"/>
            </a:br>
            <a:endParaRPr lang="en-US" dirty="0"/>
          </a:p>
        </p:txBody>
      </p:sp>
      <p:sp>
        <p:nvSpPr>
          <p:cNvPr id="3" name="Content Placeholder 2"/>
          <p:cNvSpPr>
            <a:spLocks noGrp="1"/>
          </p:cNvSpPr>
          <p:nvPr>
            <p:ph idx="1"/>
          </p:nvPr>
        </p:nvSpPr>
        <p:spPr>
          <a:xfrm>
            <a:off x="965200" y="2064816"/>
            <a:ext cx="10375900" cy="4793184"/>
          </a:xfrm>
        </p:spPr>
        <p:txBody>
          <a:bodyPr>
            <a:normAutofit/>
          </a:bodyPr>
          <a:lstStyle/>
          <a:p>
            <a:pPr marL="6160" indent="0">
              <a:buNone/>
            </a:pPr>
            <a:r>
              <a:rPr lang="en-US" b="1" dirty="0" smtClean="0"/>
              <a:t>Management </a:t>
            </a:r>
            <a:r>
              <a:rPr lang="en-US" b="1" dirty="0"/>
              <a:t>of Acute Otitis Media</a:t>
            </a:r>
          </a:p>
          <a:p>
            <a:r>
              <a:rPr lang="en-US" dirty="0"/>
              <a:t>AOM can be very painful. Whether or not antibiotics are employed </a:t>
            </a:r>
            <a:r>
              <a:rPr lang="en-US" dirty="0" smtClean="0"/>
              <a:t>for treatment</a:t>
            </a:r>
            <a:r>
              <a:rPr lang="en-US" dirty="0"/>
              <a:t>, pain should be assessed and if present, </a:t>
            </a:r>
            <a:r>
              <a:rPr lang="en-US" dirty="0" smtClean="0"/>
              <a:t>treated.</a:t>
            </a:r>
          </a:p>
          <a:p>
            <a:r>
              <a:rPr lang="en-US" dirty="0" smtClean="0"/>
              <a:t>Individual </a:t>
            </a:r>
            <a:r>
              <a:rPr lang="en-US" dirty="0"/>
              <a:t>episodes of AOM have traditionally been treated </a:t>
            </a:r>
            <a:r>
              <a:rPr lang="en-US" dirty="0" smtClean="0"/>
              <a:t>with antimicrobial </a:t>
            </a:r>
            <a:r>
              <a:rPr lang="en-US" dirty="0"/>
              <a:t>drugs. </a:t>
            </a:r>
            <a:endParaRPr lang="en-US" dirty="0" smtClean="0"/>
          </a:p>
          <a:p>
            <a:r>
              <a:rPr lang="en-US" dirty="0" smtClean="0"/>
              <a:t>Concern </a:t>
            </a:r>
            <a:r>
              <a:rPr lang="en-US" dirty="0"/>
              <a:t>about increasing bacterial resistance </a:t>
            </a:r>
            <a:r>
              <a:rPr lang="en-US" dirty="0" smtClean="0"/>
              <a:t>has prompted </a:t>
            </a:r>
            <a:r>
              <a:rPr lang="en-US" dirty="0"/>
              <a:t>some clinicians to recommend withholding </a:t>
            </a:r>
            <a:r>
              <a:rPr lang="en-US" dirty="0" smtClean="0"/>
              <a:t>antimicrobial treatment </a:t>
            </a:r>
            <a:r>
              <a:rPr lang="en-US" dirty="0"/>
              <a:t>in some or most cases unless symptoms persist for 2 or </a:t>
            </a:r>
            <a:r>
              <a:rPr lang="en-US" dirty="0" smtClean="0"/>
              <a:t>3 days</a:t>
            </a:r>
            <a:r>
              <a:rPr lang="en-US" dirty="0"/>
              <a:t>, or </a:t>
            </a:r>
            <a:r>
              <a:rPr lang="en-US" dirty="0" smtClean="0"/>
              <a:t>worsen.</a:t>
            </a:r>
          </a:p>
        </p:txBody>
      </p:sp>
    </p:spTree>
    <p:extLst>
      <p:ext uri="{BB962C8B-B14F-4D97-AF65-F5344CB8AC3E}">
        <p14:creationId xmlns:p14="http://schemas.microsoft.com/office/powerpoint/2010/main" val="1155155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81101" y="215900"/>
            <a:ext cx="9969500" cy="6540500"/>
          </a:xfrm>
          <a:prstGeom prst="rect">
            <a:avLst/>
          </a:prstGeom>
        </p:spPr>
      </p:pic>
    </p:spTree>
    <p:extLst>
      <p:ext uri="{BB962C8B-B14F-4D97-AF65-F5344CB8AC3E}">
        <p14:creationId xmlns:p14="http://schemas.microsoft.com/office/powerpoint/2010/main" val="2375036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Treatment </a:t>
            </a:r>
            <a:endParaRPr lang="en-US" dirty="0"/>
          </a:p>
        </p:txBody>
      </p:sp>
      <p:sp>
        <p:nvSpPr>
          <p:cNvPr id="3" name="Content Placeholder 2"/>
          <p:cNvSpPr>
            <a:spLocks noGrp="1"/>
          </p:cNvSpPr>
          <p:nvPr>
            <p:ph idx="1"/>
          </p:nvPr>
        </p:nvSpPr>
        <p:spPr>
          <a:xfrm>
            <a:off x="1028700" y="2052116"/>
            <a:ext cx="10337800" cy="4488384"/>
          </a:xfrm>
        </p:spPr>
        <p:txBody>
          <a:bodyPr>
            <a:normAutofit/>
          </a:bodyPr>
          <a:lstStyle/>
          <a:p>
            <a:pPr marL="6160" indent="0">
              <a:buNone/>
            </a:pPr>
            <a:r>
              <a:rPr lang="en-US" dirty="0"/>
              <a:t>Three factors argue in favor of routinely prescribing antimicrobial therapy for children who have documented AOM using the diagnostic </a:t>
            </a:r>
            <a:r>
              <a:rPr lang="en-US" dirty="0" smtClean="0"/>
              <a:t>criteria:</a:t>
            </a:r>
          </a:p>
          <a:p>
            <a:pPr marL="6160" indent="0">
              <a:buNone/>
            </a:pPr>
            <a:r>
              <a:rPr lang="en-US" dirty="0" smtClean="0"/>
              <a:t>1- pathogenic </a:t>
            </a:r>
            <a:r>
              <a:rPr lang="en-US" dirty="0"/>
              <a:t>bacteria cause a large majority of cases.</a:t>
            </a:r>
          </a:p>
          <a:p>
            <a:pPr marL="6160" indent="0">
              <a:buNone/>
            </a:pPr>
            <a:r>
              <a:rPr lang="en-US" dirty="0" smtClean="0"/>
              <a:t>2- symptomatic </a:t>
            </a:r>
            <a:r>
              <a:rPr lang="en-US" dirty="0"/>
              <a:t>improvement and resolution of infection </a:t>
            </a:r>
            <a:r>
              <a:rPr lang="en-US" dirty="0" smtClean="0"/>
              <a:t>occur more </a:t>
            </a:r>
            <a:r>
              <a:rPr lang="en-US" dirty="0"/>
              <a:t>promptly and more consistently with antimicrobial </a:t>
            </a:r>
            <a:r>
              <a:rPr lang="en-US" dirty="0" smtClean="0"/>
              <a:t>treatment than </a:t>
            </a:r>
            <a:r>
              <a:rPr lang="en-US" dirty="0"/>
              <a:t>without, even though most untreated cases eventually resolve.</a:t>
            </a:r>
          </a:p>
          <a:p>
            <a:pPr marL="6160" indent="0">
              <a:buNone/>
            </a:pPr>
            <a:r>
              <a:rPr lang="en-US" dirty="0" smtClean="0"/>
              <a:t>3- prompt </a:t>
            </a:r>
            <a:r>
              <a:rPr lang="en-US" dirty="0"/>
              <a:t>and adequate antimicrobial treatment may prevent </a:t>
            </a:r>
            <a:r>
              <a:rPr lang="en-US" dirty="0" smtClean="0"/>
              <a:t>the development </a:t>
            </a:r>
            <a:r>
              <a:rPr lang="en-US" dirty="0"/>
              <a:t>of </a:t>
            </a:r>
            <a:r>
              <a:rPr lang="en-US" dirty="0" err="1"/>
              <a:t>suppurative</a:t>
            </a:r>
            <a:r>
              <a:rPr lang="en-US" dirty="0"/>
              <a:t> complications. The sharp decline in </a:t>
            </a:r>
            <a:r>
              <a:rPr lang="en-US" dirty="0" smtClean="0"/>
              <a:t>such complications </a:t>
            </a:r>
            <a:r>
              <a:rPr lang="en-US" dirty="0"/>
              <a:t>during the last half-century seems likely </a:t>
            </a:r>
            <a:r>
              <a:rPr lang="en-US" dirty="0" smtClean="0"/>
              <a:t>attributable, at </a:t>
            </a:r>
            <a:r>
              <a:rPr lang="en-US" dirty="0"/>
              <a:t>least in part, to the widespread routine use of antimicrobials </a:t>
            </a:r>
            <a:r>
              <a:rPr lang="en-US" dirty="0" smtClean="0"/>
              <a:t>for AOM</a:t>
            </a:r>
            <a:r>
              <a:rPr lang="en-US" dirty="0"/>
              <a:t>.</a:t>
            </a:r>
          </a:p>
        </p:txBody>
      </p:sp>
    </p:spTree>
    <p:extLst>
      <p:ext uri="{BB962C8B-B14F-4D97-AF65-F5344CB8AC3E}">
        <p14:creationId xmlns:p14="http://schemas.microsoft.com/office/powerpoint/2010/main" val="837915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term otitis media (OM) has 2 main categories: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8826134"/>
              </p:ext>
            </p:extLst>
          </p:nvPr>
        </p:nvGraphicFramePr>
        <p:xfrm>
          <a:off x="2773363" y="2272937"/>
          <a:ext cx="7796212" cy="377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683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Treatment </a:t>
            </a:r>
            <a:endParaRPr lang="en-US" dirty="0"/>
          </a:p>
        </p:txBody>
      </p:sp>
      <p:sp>
        <p:nvSpPr>
          <p:cNvPr id="3" name="Content Placeholder 2"/>
          <p:cNvSpPr>
            <a:spLocks noGrp="1"/>
          </p:cNvSpPr>
          <p:nvPr>
            <p:ph idx="1"/>
          </p:nvPr>
        </p:nvSpPr>
        <p:spPr>
          <a:xfrm>
            <a:off x="1041400" y="1476103"/>
            <a:ext cx="10325100" cy="5381897"/>
          </a:xfrm>
        </p:spPr>
        <p:txBody>
          <a:bodyPr>
            <a:normAutofit fontScale="92500" lnSpcReduction="10000"/>
          </a:bodyPr>
          <a:lstStyle/>
          <a:p>
            <a:endParaRPr lang="en-US" dirty="0" smtClean="0"/>
          </a:p>
          <a:p>
            <a:r>
              <a:rPr lang="en-US" dirty="0"/>
              <a:t>Given that most episodes of OM will spontaneously resolve, consensus guidelines have been published by the American Academy of Pediatrics to assist clinicians who wish to consider a period of “watchful waiting” or observation prior to treating AOM with antibiotics.</a:t>
            </a:r>
          </a:p>
          <a:p>
            <a:r>
              <a:rPr lang="en-US" dirty="0" smtClean="0"/>
              <a:t>The </a:t>
            </a:r>
            <a:r>
              <a:rPr lang="en-US" dirty="0"/>
              <a:t>most important aspect </a:t>
            </a:r>
            <a:r>
              <a:rPr lang="en-US" dirty="0" smtClean="0"/>
              <a:t>of these </a:t>
            </a:r>
            <a:r>
              <a:rPr lang="en-US" dirty="0"/>
              <a:t>guidelines is that close follow-up of the patient must be </a:t>
            </a:r>
            <a:r>
              <a:rPr lang="en-US" dirty="0" smtClean="0"/>
              <a:t>ensured to </a:t>
            </a:r>
            <a:r>
              <a:rPr lang="en-US" dirty="0"/>
              <a:t>assess for lack of spontaneous resolution or worsening of </a:t>
            </a:r>
            <a:r>
              <a:rPr lang="en-US" dirty="0" smtClean="0"/>
              <a:t>symptoms and </a:t>
            </a:r>
            <a:r>
              <a:rPr lang="en-US" dirty="0"/>
              <a:t>that patients should be provided with adequate analgesic </a:t>
            </a:r>
            <a:r>
              <a:rPr lang="en-US" dirty="0" smtClean="0"/>
              <a:t>medications (acetaminophen</a:t>
            </a:r>
            <a:r>
              <a:rPr lang="en-US" dirty="0"/>
              <a:t>, ibuprofen) during the period of observation.</a:t>
            </a:r>
          </a:p>
          <a:p>
            <a:r>
              <a:rPr lang="en-US" dirty="0"/>
              <a:t>When pursuing the practice of watchful waiting in patients with </a:t>
            </a:r>
            <a:r>
              <a:rPr lang="en-US" dirty="0" smtClean="0"/>
              <a:t>AOM, the </a:t>
            </a:r>
            <a:r>
              <a:rPr lang="en-US" dirty="0"/>
              <a:t>certainty of the diagnosis, the patient’s age, and the severity of </a:t>
            </a:r>
            <a:r>
              <a:rPr lang="en-US" dirty="0" smtClean="0"/>
              <a:t>the disease </a:t>
            </a:r>
            <a:r>
              <a:rPr lang="en-US" dirty="0"/>
              <a:t>should be considered</a:t>
            </a:r>
            <a:r>
              <a:rPr lang="en-US" dirty="0" smtClean="0"/>
              <a:t>.</a:t>
            </a:r>
          </a:p>
          <a:p>
            <a:r>
              <a:rPr lang="en-US" dirty="0" smtClean="0"/>
              <a:t>For </a:t>
            </a:r>
            <a:r>
              <a:rPr lang="en-US" dirty="0"/>
              <a:t>younger patients, &lt;2 </a:t>
            </a:r>
            <a:r>
              <a:rPr lang="en-US" dirty="0" err="1"/>
              <a:t>yr</a:t>
            </a:r>
            <a:r>
              <a:rPr lang="en-US" dirty="0"/>
              <a:t> of age, it </a:t>
            </a:r>
            <a:r>
              <a:rPr lang="en-US" dirty="0" smtClean="0"/>
              <a:t>is recommended </a:t>
            </a:r>
            <a:r>
              <a:rPr lang="en-US" dirty="0"/>
              <a:t>to treat all confirmed diagnoses of AOM. In very </a:t>
            </a:r>
            <a:r>
              <a:rPr lang="en-US" dirty="0" smtClean="0"/>
              <a:t>young patients</a:t>
            </a:r>
            <a:r>
              <a:rPr lang="en-US" dirty="0"/>
              <a:t>, &lt;6 </a:t>
            </a:r>
            <a:r>
              <a:rPr lang="en-US" dirty="0" err="1"/>
              <a:t>mo</a:t>
            </a:r>
            <a:r>
              <a:rPr lang="en-US" dirty="0"/>
              <a:t> of age, even presumed episodes of AOM should </a:t>
            </a:r>
            <a:r>
              <a:rPr lang="en-US" dirty="0" smtClean="0"/>
              <a:t>be treated because of the increased potential of significant morbidity from infectious </a:t>
            </a:r>
            <a:r>
              <a:rPr lang="en-US" dirty="0"/>
              <a:t>complications.</a:t>
            </a:r>
          </a:p>
        </p:txBody>
      </p:sp>
    </p:spTree>
    <p:extLst>
      <p:ext uri="{BB962C8B-B14F-4D97-AF65-F5344CB8AC3E}">
        <p14:creationId xmlns:p14="http://schemas.microsoft.com/office/powerpoint/2010/main" val="3453211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Treatment</a:t>
            </a:r>
            <a:br>
              <a:rPr lang="en-US" dirty="0" smtClean="0"/>
            </a:br>
            <a:endParaRPr lang="en-US" dirty="0"/>
          </a:p>
        </p:txBody>
      </p:sp>
      <p:sp>
        <p:nvSpPr>
          <p:cNvPr id="3" name="Content Placeholder 2"/>
          <p:cNvSpPr>
            <a:spLocks noGrp="1"/>
          </p:cNvSpPr>
          <p:nvPr>
            <p:ph idx="1"/>
          </p:nvPr>
        </p:nvSpPr>
        <p:spPr>
          <a:xfrm>
            <a:off x="1003300" y="2052116"/>
            <a:ext cx="10388600" cy="3997828"/>
          </a:xfrm>
        </p:spPr>
        <p:txBody>
          <a:bodyPr>
            <a:normAutofit fontScale="92500" lnSpcReduction="20000"/>
          </a:bodyPr>
          <a:lstStyle/>
          <a:p>
            <a:r>
              <a:rPr lang="en-US" dirty="0"/>
              <a:t>In children between 6 and 24 </a:t>
            </a:r>
            <a:r>
              <a:rPr lang="en-US" dirty="0" err="1"/>
              <a:t>mo</a:t>
            </a:r>
            <a:r>
              <a:rPr lang="en-US" dirty="0"/>
              <a:t> of age </a:t>
            </a:r>
            <a:r>
              <a:rPr lang="en-US" dirty="0" smtClean="0"/>
              <a:t>who have </a:t>
            </a:r>
            <a:r>
              <a:rPr lang="en-US" dirty="0"/>
              <a:t>a questionable diagnosis of OM but severe disease, defined </a:t>
            </a:r>
            <a:r>
              <a:rPr lang="en-US" dirty="0" smtClean="0"/>
              <a:t>as temperature </a:t>
            </a:r>
            <a:r>
              <a:rPr lang="en-US" dirty="0"/>
              <a:t>of &gt;</a:t>
            </a:r>
            <a:r>
              <a:rPr lang="en-US" dirty="0" smtClean="0"/>
              <a:t>39°C, significant </a:t>
            </a:r>
            <a:r>
              <a:rPr lang="en-US" dirty="0"/>
              <a:t>otalgia, or toxic </a:t>
            </a:r>
            <a:r>
              <a:rPr lang="en-US" dirty="0" smtClean="0"/>
              <a:t>appearance, antibiotic </a:t>
            </a:r>
            <a:r>
              <a:rPr lang="en-US" dirty="0"/>
              <a:t>therapy is also recommended</a:t>
            </a:r>
            <a:r>
              <a:rPr lang="en-US" dirty="0" smtClean="0"/>
              <a:t>.</a:t>
            </a:r>
          </a:p>
          <a:p>
            <a:r>
              <a:rPr lang="en-US" dirty="0" smtClean="0"/>
              <a:t>Children </a:t>
            </a:r>
            <a:r>
              <a:rPr lang="en-US" dirty="0"/>
              <a:t>in this age </a:t>
            </a:r>
            <a:r>
              <a:rPr lang="en-US" dirty="0" smtClean="0"/>
              <a:t>group with </a:t>
            </a:r>
            <a:r>
              <a:rPr lang="en-US" dirty="0"/>
              <a:t>a questionable diagnosis and </a:t>
            </a:r>
            <a:r>
              <a:rPr lang="en-US" dirty="0" err="1"/>
              <a:t>nonsevere</a:t>
            </a:r>
            <a:r>
              <a:rPr lang="en-US" dirty="0"/>
              <a:t> disease can be </a:t>
            </a:r>
            <a:r>
              <a:rPr lang="en-US" dirty="0" smtClean="0"/>
              <a:t>observed for </a:t>
            </a:r>
            <a:r>
              <a:rPr lang="en-US" dirty="0"/>
              <a:t>a period of 2-3 days with close follow-up</a:t>
            </a:r>
            <a:r>
              <a:rPr lang="en-US" dirty="0" smtClean="0"/>
              <a:t>.</a:t>
            </a:r>
          </a:p>
          <a:p>
            <a:r>
              <a:rPr lang="en-US" dirty="0" smtClean="0"/>
              <a:t>In </a:t>
            </a:r>
            <a:r>
              <a:rPr lang="en-US" dirty="0"/>
              <a:t>children older </a:t>
            </a:r>
            <a:r>
              <a:rPr lang="en-US" dirty="0" smtClean="0"/>
              <a:t>than 2 </a:t>
            </a:r>
            <a:r>
              <a:rPr lang="en-US" dirty="0" err="1"/>
              <a:t>yr</a:t>
            </a:r>
            <a:r>
              <a:rPr lang="en-US" dirty="0"/>
              <a:t> of age, observation might be considered in all episodes of </a:t>
            </a:r>
            <a:r>
              <a:rPr lang="en-US" dirty="0" err="1" smtClean="0"/>
              <a:t>nonsevere</a:t>
            </a:r>
            <a:r>
              <a:rPr lang="en-US" dirty="0"/>
              <a:t> </a:t>
            </a:r>
            <a:r>
              <a:rPr lang="en-US" dirty="0" smtClean="0"/>
              <a:t>OM </a:t>
            </a:r>
            <a:r>
              <a:rPr lang="en-US" dirty="0"/>
              <a:t>or episodes of questionable diagnosis, while antibiotic </a:t>
            </a:r>
            <a:r>
              <a:rPr lang="en-US" dirty="0" smtClean="0"/>
              <a:t>therapy is </a:t>
            </a:r>
            <a:r>
              <a:rPr lang="en-US" dirty="0"/>
              <a:t>reserved for confirmed, severe episodes of AOM. </a:t>
            </a:r>
            <a:endParaRPr lang="en-US" dirty="0" smtClean="0"/>
          </a:p>
          <a:p>
            <a:r>
              <a:rPr lang="en-US" dirty="0" smtClean="0"/>
              <a:t>Information from Finland </a:t>
            </a:r>
            <a:r>
              <a:rPr lang="en-US" dirty="0"/>
              <a:t>suggests that the “watchful waiting” or delayed </a:t>
            </a:r>
            <a:r>
              <a:rPr lang="en-US" dirty="0" smtClean="0"/>
              <a:t>treatment approach </a:t>
            </a:r>
            <a:r>
              <a:rPr lang="en-US" dirty="0"/>
              <a:t>does not worsen the recovery from AOM, or increase </a:t>
            </a:r>
            <a:r>
              <a:rPr lang="en-US" dirty="0" smtClean="0"/>
              <a:t>the complication </a:t>
            </a:r>
            <a:r>
              <a:rPr lang="en-US" dirty="0"/>
              <a:t>rates. However, watchful waiting may be associated </a:t>
            </a:r>
            <a:r>
              <a:rPr lang="en-US" dirty="0" smtClean="0"/>
              <a:t>with transient </a:t>
            </a:r>
            <a:r>
              <a:rPr lang="en-US" dirty="0"/>
              <a:t>worsening of the child’s condition and longer overall </a:t>
            </a:r>
            <a:r>
              <a:rPr lang="en-US" dirty="0" smtClean="0"/>
              <a:t>duration of </a:t>
            </a:r>
            <a:r>
              <a:rPr lang="en-US" dirty="0"/>
              <a:t>symptoms.</a:t>
            </a:r>
          </a:p>
        </p:txBody>
      </p:sp>
    </p:spTree>
    <p:extLst>
      <p:ext uri="{BB962C8B-B14F-4D97-AF65-F5344CB8AC3E}">
        <p14:creationId xmlns:p14="http://schemas.microsoft.com/office/powerpoint/2010/main" val="3399378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Treatment </a:t>
            </a:r>
            <a:endParaRPr lang="en-US" dirty="0"/>
          </a:p>
        </p:txBody>
      </p:sp>
      <p:sp>
        <p:nvSpPr>
          <p:cNvPr id="3" name="Content Placeholder 2"/>
          <p:cNvSpPr>
            <a:spLocks noGrp="1"/>
          </p:cNvSpPr>
          <p:nvPr>
            <p:ph idx="1"/>
          </p:nvPr>
        </p:nvSpPr>
        <p:spPr>
          <a:xfrm>
            <a:off x="1003300" y="2052116"/>
            <a:ext cx="10375900" cy="3997828"/>
          </a:xfrm>
        </p:spPr>
        <p:txBody>
          <a:bodyPr/>
          <a:lstStyle/>
          <a:p>
            <a:r>
              <a:rPr lang="en-US" dirty="0"/>
              <a:t>Accurate diagnosis is the most crucial aspect of the treatment </a:t>
            </a:r>
            <a:r>
              <a:rPr lang="en-US" dirty="0" smtClean="0"/>
              <a:t>of OM</a:t>
            </a:r>
            <a:r>
              <a:rPr lang="en-US" dirty="0"/>
              <a:t>. In studies utilizing stringent criteria for diagnosis of AOM </a:t>
            </a:r>
            <a:r>
              <a:rPr lang="en-US" dirty="0" smtClean="0"/>
              <a:t>the benefit </a:t>
            </a:r>
            <a:r>
              <a:rPr lang="en-US" dirty="0"/>
              <a:t>of antimicrobial treatment is enhanced. Additionally, </a:t>
            </a:r>
            <a:r>
              <a:rPr lang="en-US" dirty="0" smtClean="0"/>
              <a:t>subpopulations of </a:t>
            </a:r>
            <a:r>
              <a:rPr lang="en-US" dirty="0"/>
              <a:t>patients clearly receive more benefit from oral </a:t>
            </a:r>
            <a:r>
              <a:rPr lang="en-US" dirty="0" smtClean="0"/>
              <a:t>antimicrobial </a:t>
            </a:r>
            <a:r>
              <a:rPr lang="en-US" dirty="0"/>
              <a:t>therapy than others. Younger children, children with </a:t>
            </a:r>
            <a:r>
              <a:rPr lang="en-US" dirty="0" err="1"/>
              <a:t>otorrhea</a:t>
            </a:r>
            <a:r>
              <a:rPr lang="en-US" dirty="0"/>
              <a:t>, and </a:t>
            </a:r>
            <a:r>
              <a:rPr lang="en-US" dirty="0" smtClean="0"/>
              <a:t>children with </a:t>
            </a:r>
            <a:r>
              <a:rPr lang="en-US" dirty="0"/>
              <a:t>bilateral AOM have a significantly enhanced benefit </a:t>
            </a:r>
            <a:r>
              <a:rPr lang="en-US" dirty="0" smtClean="0"/>
              <a:t>from antimicrobial </a:t>
            </a:r>
            <a:r>
              <a:rPr lang="en-US" dirty="0"/>
              <a:t>therapy in comparison to older children, children </a:t>
            </a:r>
            <a:r>
              <a:rPr lang="en-US" dirty="0" smtClean="0"/>
              <a:t>without </a:t>
            </a:r>
            <a:r>
              <a:rPr lang="en-US" dirty="0" err="1" smtClean="0"/>
              <a:t>otorrhea</a:t>
            </a:r>
            <a:r>
              <a:rPr lang="en-US" dirty="0"/>
              <a:t>, or children with unilateral AOM.</a:t>
            </a:r>
          </a:p>
        </p:txBody>
      </p:sp>
    </p:spTree>
    <p:extLst>
      <p:ext uri="{BB962C8B-B14F-4D97-AF65-F5344CB8AC3E}">
        <p14:creationId xmlns:p14="http://schemas.microsoft.com/office/powerpoint/2010/main" val="1725574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04900" y="241300"/>
            <a:ext cx="10160000" cy="6527800"/>
          </a:xfrm>
          <a:prstGeom prst="rect">
            <a:avLst/>
          </a:prstGeom>
        </p:spPr>
      </p:pic>
    </p:spTree>
    <p:extLst>
      <p:ext uri="{BB962C8B-B14F-4D97-AF65-F5344CB8AC3E}">
        <p14:creationId xmlns:p14="http://schemas.microsoft.com/office/powerpoint/2010/main" val="787230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First-Line Antimicrobial Treatment</a:t>
            </a:r>
            <a:br>
              <a:rPr lang="en-US" dirty="0"/>
            </a:br>
            <a:endParaRPr lang="en-US" dirty="0"/>
          </a:p>
        </p:txBody>
      </p:sp>
      <p:sp>
        <p:nvSpPr>
          <p:cNvPr id="3" name="Content Placeholder 2"/>
          <p:cNvSpPr>
            <a:spLocks noGrp="1"/>
          </p:cNvSpPr>
          <p:nvPr>
            <p:ph idx="1"/>
          </p:nvPr>
        </p:nvSpPr>
        <p:spPr>
          <a:xfrm>
            <a:off x="977900" y="2052116"/>
            <a:ext cx="10401300" cy="4805884"/>
          </a:xfrm>
        </p:spPr>
        <p:txBody>
          <a:bodyPr>
            <a:normAutofit/>
          </a:bodyPr>
          <a:lstStyle/>
          <a:p>
            <a:r>
              <a:rPr lang="en-US" dirty="0" smtClean="0"/>
              <a:t>Amoxicillin </a:t>
            </a:r>
            <a:r>
              <a:rPr lang="en-US" dirty="0"/>
              <a:t>remains the drug of first choice for uncomplicated </a:t>
            </a:r>
            <a:r>
              <a:rPr lang="en-US" dirty="0" smtClean="0"/>
              <a:t>AOM under </a:t>
            </a:r>
            <a:r>
              <a:rPr lang="en-US" dirty="0"/>
              <a:t>many circumstances because of its excellent record of </a:t>
            </a:r>
            <a:r>
              <a:rPr lang="en-US" dirty="0" smtClean="0"/>
              <a:t>safety, relative </a:t>
            </a:r>
            <a:r>
              <a:rPr lang="en-US" dirty="0"/>
              <a:t>efficacy, palatability, and low cost. In particular, amoxicillin </a:t>
            </a:r>
            <a:r>
              <a:rPr lang="en-US" dirty="0" smtClean="0"/>
              <a:t>is the </a:t>
            </a:r>
            <a:r>
              <a:rPr lang="en-US" dirty="0"/>
              <a:t>most efficacious of available oral antimicrobial drugs against </a:t>
            </a:r>
            <a:r>
              <a:rPr lang="en-US" dirty="0" smtClean="0"/>
              <a:t>both penicillin-susceptible </a:t>
            </a:r>
            <a:r>
              <a:rPr lang="en-US" dirty="0"/>
              <a:t>and penicillin-</a:t>
            </a:r>
            <a:r>
              <a:rPr lang="en-US" dirty="0" err="1"/>
              <a:t>nonsusceptible</a:t>
            </a:r>
            <a:r>
              <a:rPr lang="en-US" dirty="0"/>
              <a:t> strains of S. </a:t>
            </a:r>
            <a:r>
              <a:rPr lang="en-US" dirty="0" err="1"/>
              <a:t>pneumoniae</a:t>
            </a:r>
            <a:r>
              <a:rPr lang="en-US" dirty="0"/>
              <a:t>.</a:t>
            </a:r>
          </a:p>
          <a:p>
            <a:r>
              <a:rPr lang="en-US" dirty="0"/>
              <a:t>Increasing the dose from the traditional 40-45 mg/kg/24 </a:t>
            </a:r>
            <a:r>
              <a:rPr lang="en-US" dirty="0" err="1"/>
              <a:t>hr</a:t>
            </a:r>
            <a:r>
              <a:rPr lang="en-US" dirty="0"/>
              <a:t> </a:t>
            </a:r>
            <a:r>
              <a:rPr lang="en-US" dirty="0" smtClean="0"/>
              <a:t>to 80-90 </a:t>
            </a:r>
            <a:r>
              <a:rPr lang="en-US" dirty="0"/>
              <a:t>mg/kg/24 </a:t>
            </a:r>
            <a:r>
              <a:rPr lang="en-US" dirty="0" err="1"/>
              <a:t>hr</a:t>
            </a:r>
            <a:r>
              <a:rPr lang="en-US" dirty="0"/>
              <a:t> will generally provide efficacy against </a:t>
            </a:r>
            <a:r>
              <a:rPr lang="en-US" dirty="0" smtClean="0"/>
              <a:t>penicillin-intermediate and </a:t>
            </a:r>
            <a:r>
              <a:rPr lang="en-US" dirty="0"/>
              <a:t>some penicillin-resistant strains</a:t>
            </a:r>
            <a:r>
              <a:rPr lang="en-US" dirty="0" smtClean="0"/>
              <a:t>.</a:t>
            </a:r>
            <a:r>
              <a:rPr lang="en-US" dirty="0"/>
              <a:t> This higher </a:t>
            </a:r>
            <a:r>
              <a:rPr lang="en-US" dirty="0" smtClean="0"/>
              <a:t>dose should </a:t>
            </a:r>
            <a:r>
              <a:rPr lang="en-US" dirty="0"/>
              <a:t>be used particularly in children younger than 2 </a:t>
            </a:r>
            <a:r>
              <a:rPr lang="en-US" dirty="0" err="1"/>
              <a:t>yr</a:t>
            </a:r>
            <a:r>
              <a:rPr lang="en-US" dirty="0"/>
              <a:t> of age, </a:t>
            </a:r>
            <a:r>
              <a:rPr lang="en-US" dirty="0" smtClean="0"/>
              <a:t>in children </a:t>
            </a:r>
            <a:r>
              <a:rPr lang="en-US" dirty="0"/>
              <a:t>who have recently received treatment with β-lactam </a:t>
            </a:r>
            <a:r>
              <a:rPr lang="en-US" dirty="0" smtClean="0"/>
              <a:t>drugs, and </a:t>
            </a:r>
            <a:r>
              <a:rPr lang="en-US" dirty="0"/>
              <a:t>in children who are exposed to large numbers of other </a:t>
            </a:r>
            <a:r>
              <a:rPr lang="en-US" dirty="0" smtClean="0"/>
              <a:t>children because </a:t>
            </a:r>
            <a:r>
              <a:rPr lang="en-US" dirty="0"/>
              <a:t>of their increased likelihood of an infection with a </a:t>
            </a:r>
            <a:r>
              <a:rPr lang="en-US" dirty="0" err="1" smtClean="0"/>
              <a:t>nonsusceptible</a:t>
            </a:r>
            <a:r>
              <a:rPr lang="en-US" dirty="0"/>
              <a:t> </a:t>
            </a:r>
            <a:r>
              <a:rPr lang="en-US" dirty="0" smtClean="0"/>
              <a:t>strain </a:t>
            </a:r>
            <a:r>
              <a:rPr lang="en-US" dirty="0"/>
              <a:t>of S. </a:t>
            </a:r>
            <a:r>
              <a:rPr lang="en-US" dirty="0" err="1"/>
              <a:t>pneumoniae</a:t>
            </a:r>
            <a:r>
              <a:rPr lang="en-US" dirty="0"/>
              <a:t>.</a:t>
            </a:r>
          </a:p>
        </p:txBody>
      </p:sp>
    </p:spTree>
    <p:extLst>
      <p:ext uri="{BB962C8B-B14F-4D97-AF65-F5344CB8AC3E}">
        <p14:creationId xmlns:p14="http://schemas.microsoft.com/office/powerpoint/2010/main" val="268218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First-Line Antimicrobial Treatment</a:t>
            </a:r>
            <a:br>
              <a:rPr lang="en-US" dirty="0"/>
            </a:br>
            <a:endParaRPr lang="en-US" dirty="0"/>
          </a:p>
        </p:txBody>
      </p:sp>
      <p:sp>
        <p:nvSpPr>
          <p:cNvPr id="3" name="Content Placeholder 2"/>
          <p:cNvSpPr>
            <a:spLocks noGrp="1"/>
          </p:cNvSpPr>
          <p:nvPr>
            <p:ph idx="1"/>
          </p:nvPr>
        </p:nvSpPr>
        <p:spPr>
          <a:xfrm>
            <a:off x="1003300" y="2052116"/>
            <a:ext cx="10350500" cy="4589984"/>
          </a:xfrm>
        </p:spPr>
        <p:txBody>
          <a:bodyPr>
            <a:normAutofit/>
          </a:bodyPr>
          <a:lstStyle/>
          <a:p>
            <a:r>
              <a:rPr lang="en-US" dirty="0"/>
              <a:t>A limitation of amoxicillin is that it </a:t>
            </a:r>
            <a:r>
              <a:rPr lang="en-US" dirty="0" smtClean="0"/>
              <a:t>may be </a:t>
            </a:r>
            <a:r>
              <a:rPr lang="en-US" dirty="0"/>
              <a:t>inactivated by the β-lactamases produced by many strains of </a:t>
            </a:r>
            <a:r>
              <a:rPr lang="en-US" dirty="0" err="1" smtClean="0"/>
              <a:t>nontypeable</a:t>
            </a:r>
            <a:r>
              <a:rPr lang="en-US" dirty="0"/>
              <a:t> </a:t>
            </a:r>
            <a:r>
              <a:rPr lang="en-US" dirty="0" smtClean="0"/>
              <a:t>H</a:t>
            </a:r>
            <a:r>
              <a:rPr lang="en-US" dirty="0"/>
              <a:t>. </a:t>
            </a:r>
            <a:r>
              <a:rPr lang="en-US" dirty="0" err="1"/>
              <a:t>influenzae</a:t>
            </a:r>
            <a:r>
              <a:rPr lang="en-US" dirty="0"/>
              <a:t> and most strains of M. </a:t>
            </a:r>
            <a:r>
              <a:rPr lang="en-US" dirty="0" err="1"/>
              <a:t>catarrhalis</a:t>
            </a:r>
            <a:r>
              <a:rPr lang="en-US" dirty="0" smtClean="0"/>
              <a:t>.</a:t>
            </a:r>
          </a:p>
          <a:p>
            <a:r>
              <a:rPr lang="en-US" dirty="0" smtClean="0"/>
              <a:t>Episodes of AOM </a:t>
            </a:r>
            <a:r>
              <a:rPr lang="en-US" dirty="0"/>
              <a:t>caused by these pathogens often resolve spontaneously. </a:t>
            </a:r>
          </a:p>
          <a:p>
            <a:r>
              <a:rPr lang="en-US" dirty="0" smtClean="0"/>
              <a:t>For </a:t>
            </a:r>
            <a:r>
              <a:rPr lang="en-US" dirty="0"/>
              <a:t>children with a </a:t>
            </a:r>
            <a:r>
              <a:rPr lang="en-US" dirty="0" smtClean="0"/>
              <a:t>non–type I </a:t>
            </a:r>
            <a:r>
              <a:rPr lang="en-US" dirty="0"/>
              <a:t>reaction in which cross reactivity with </a:t>
            </a:r>
            <a:r>
              <a:rPr lang="en-US" dirty="0" err="1"/>
              <a:t>cephalosporins</a:t>
            </a:r>
            <a:r>
              <a:rPr lang="en-US" dirty="0"/>
              <a:t> is less of </a:t>
            </a:r>
            <a:r>
              <a:rPr lang="en-US" dirty="0" smtClean="0"/>
              <a:t>a concern</a:t>
            </a:r>
            <a:r>
              <a:rPr lang="en-US" dirty="0"/>
              <a:t>, first-line therapy with </a:t>
            </a:r>
            <a:r>
              <a:rPr lang="en-US" dirty="0" err="1"/>
              <a:t>cefdinir</a:t>
            </a:r>
            <a:r>
              <a:rPr lang="en-US" dirty="0"/>
              <a:t> would be an </a:t>
            </a:r>
            <a:r>
              <a:rPr lang="en-US" dirty="0" smtClean="0"/>
              <a:t>appropriate choice</a:t>
            </a:r>
            <a:r>
              <a:rPr lang="en-US" dirty="0"/>
              <a:t>. </a:t>
            </a:r>
            <a:endParaRPr lang="en-US" dirty="0" smtClean="0"/>
          </a:p>
          <a:p>
            <a:r>
              <a:rPr lang="en-US" dirty="0" smtClean="0"/>
              <a:t>In </a:t>
            </a:r>
            <a:r>
              <a:rPr lang="en-US" dirty="0"/>
              <a:t>children with a type I reaction or known sensitivity </a:t>
            </a:r>
            <a:r>
              <a:rPr lang="en-US" dirty="0" smtClean="0"/>
              <a:t>to cephalosporin </a:t>
            </a:r>
            <a:r>
              <a:rPr lang="en-US" dirty="0"/>
              <a:t>antibiotics there are far fewer choices.</a:t>
            </a:r>
            <a:endParaRPr lang="en-US" dirty="0">
              <a:solidFill>
                <a:schemeClr val="accent3"/>
              </a:solidFill>
            </a:endParaRPr>
          </a:p>
        </p:txBody>
      </p:sp>
    </p:spTree>
    <p:extLst>
      <p:ext uri="{BB962C8B-B14F-4D97-AF65-F5344CB8AC3E}">
        <p14:creationId xmlns:p14="http://schemas.microsoft.com/office/powerpoint/2010/main" val="45411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First-Line Antimicrobial Treatment</a:t>
            </a:r>
            <a:br>
              <a:rPr lang="en-US" dirty="0"/>
            </a:br>
            <a:endParaRPr lang="en-US" dirty="0"/>
          </a:p>
        </p:txBody>
      </p:sp>
      <p:sp>
        <p:nvSpPr>
          <p:cNvPr id="3" name="Content Placeholder 2"/>
          <p:cNvSpPr>
            <a:spLocks noGrp="1"/>
          </p:cNvSpPr>
          <p:nvPr>
            <p:ph idx="1"/>
          </p:nvPr>
        </p:nvSpPr>
        <p:spPr>
          <a:xfrm>
            <a:off x="1028700" y="2052116"/>
            <a:ext cx="10325100" cy="4704284"/>
          </a:xfrm>
        </p:spPr>
        <p:txBody>
          <a:bodyPr>
            <a:normAutofit/>
          </a:bodyPr>
          <a:lstStyle/>
          <a:p>
            <a:r>
              <a:rPr lang="en-US" dirty="0" smtClean="0"/>
              <a:t>Resistance to trimethoprim-sulfamethoxazole </a:t>
            </a:r>
            <a:r>
              <a:rPr lang="en-US" dirty="0"/>
              <a:t>by many strains of both </a:t>
            </a:r>
            <a:r>
              <a:rPr lang="en-US" dirty="0" err="1" smtClean="0"/>
              <a:t>nontypeable</a:t>
            </a:r>
            <a:r>
              <a:rPr lang="en-US" dirty="0"/>
              <a:t> </a:t>
            </a:r>
            <a:r>
              <a:rPr lang="en-US" dirty="0" smtClean="0"/>
              <a:t>H</a:t>
            </a:r>
            <a:r>
              <a:rPr lang="en-US" dirty="0"/>
              <a:t>. </a:t>
            </a:r>
            <a:r>
              <a:rPr lang="en-US" dirty="0" err="1"/>
              <a:t>influenzae</a:t>
            </a:r>
            <a:r>
              <a:rPr lang="en-US" dirty="0"/>
              <a:t> and S. </a:t>
            </a:r>
            <a:r>
              <a:rPr lang="en-US" dirty="0" err="1"/>
              <a:t>pneumoniae</a:t>
            </a:r>
            <a:r>
              <a:rPr lang="en-US" dirty="0"/>
              <a:t> and a reported high clinical </a:t>
            </a:r>
            <a:r>
              <a:rPr lang="en-US" dirty="0" smtClean="0"/>
              <a:t>failure rate </a:t>
            </a:r>
            <a:r>
              <a:rPr lang="en-US" dirty="0"/>
              <a:t>in children with AOM treated initially with this </a:t>
            </a:r>
            <a:r>
              <a:rPr lang="en-US" dirty="0" smtClean="0"/>
              <a:t>antimicrobial argue </a:t>
            </a:r>
            <a:r>
              <a:rPr lang="en-US" dirty="0"/>
              <a:t>against its use</a:t>
            </a:r>
            <a:r>
              <a:rPr lang="en-US" dirty="0" smtClean="0"/>
              <a:t>.</a:t>
            </a:r>
          </a:p>
          <a:p>
            <a:r>
              <a:rPr lang="en-US" dirty="0" smtClean="0"/>
              <a:t>Similarly</a:t>
            </a:r>
            <a:r>
              <a:rPr lang="en-US" dirty="0"/>
              <a:t>, increasing rates of macrolide </a:t>
            </a:r>
            <a:r>
              <a:rPr lang="en-US" dirty="0" smtClean="0"/>
              <a:t>resistance argue </a:t>
            </a:r>
            <a:r>
              <a:rPr lang="en-US" dirty="0"/>
              <a:t>against the efficacy of azithromycin. </a:t>
            </a:r>
            <a:endParaRPr lang="en-US" dirty="0" smtClean="0"/>
          </a:p>
          <a:p>
            <a:r>
              <a:rPr lang="en-US" dirty="0" smtClean="0"/>
              <a:t>Although </a:t>
            </a:r>
            <a:r>
              <a:rPr lang="en-US" dirty="0"/>
              <a:t>not approved </a:t>
            </a:r>
            <a:r>
              <a:rPr lang="en-US" dirty="0" smtClean="0"/>
              <a:t>by the </a:t>
            </a:r>
            <a:r>
              <a:rPr lang="en-US" dirty="0"/>
              <a:t>FDA for use in children, many clinicians have employed </a:t>
            </a:r>
            <a:r>
              <a:rPr lang="en-US" b="1" dirty="0" smtClean="0"/>
              <a:t>quinolones</a:t>
            </a:r>
            <a:r>
              <a:rPr lang="en-US" dirty="0" smtClean="0"/>
              <a:t> in </a:t>
            </a:r>
            <a:r>
              <a:rPr lang="en-US" dirty="0"/>
              <a:t>this patient population. Early alternative management </a:t>
            </a:r>
            <a:r>
              <a:rPr lang="en-US" dirty="0" smtClean="0"/>
              <a:t>in these </a:t>
            </a:r>
            <a:r>
              <a:rPr lang="en-US" dirty="0"/>
              <a:t>allergic patients with </a:t>
            </a:r>
            <a:r>
              <a:rPr lang="en-US" b="1" dirty="0" err="1"/>
              <a:t>tympanostomy</a:t>
            </a:r>
            <a:r>
              <a:rPr lang="en-US" b="1" dirty="0"/>
              <a:t> tubes </a:t>
            </a:r>
            <a:r>
              <a:rPr lang="en-US" dirty="0"/>
              <a:t>can allow for </a:t>
            </a:r>
            <a:r>
              <a:rPr lang="en-US" dirty="0" smtClean="0"/>
              <a:t>lessening of </a:t>
            </a:r>
            <a:r>
              <a:rPr lang="en-US" dirty="0"/>
              <a:t>the severity of their disease and the utilization of </a:t>
            </a:r>
            <a:r>
              <a:rPr lang="en-US" dirty="0" smtClean="0"/>
              <a:t>topical antimicrobials</a:t>
            </a:r>
            <a:r>
              <a:rPr lang="en-US" dirty="0"/>
              <a:t>.</a:t>
            </a:r>
          </a:p>
        </p:txBody>
      </p:sp>
    </p:spTree>
    <p:extLst>
      <p:ext uri="{BB962C8B-B14F-4D97-AF65-F5344CB8AC3E}">
        <p14:creationId xmlns:p14="http://schemas.microsoft.com/office/powerpoint/2010/main" val="3039385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Duration of Treatment</a:t>
            </a:r>
            <a:br>
              <a:rPr lang="en-US" dirty="0"/>
            </a:br>
            <a:endParaRPr lang="en-US" dirty="0"/>
          </a:p>
        </p:txBody>
      </p:sp>
      <p:sp>
        <p:nvSpPr>
          <p:cNvPr id="3" name="Content Placeholder 2"/>
          <p:cNvSpPr>
            <a:spLocks noGrp="1"/>
          </p:cNvSpPr>
          <p:nvPr>
            <p:ph idx="1"/>
          </p:nvPr>
        </p:nvSpPr>
        <p:spPr>
          <a:xfrm>
            <a:off x="1003300" y="1885284"/>
            <a:ext cx="10375900" cy="4883815"/>
          </a:xfrm>
        </p:spPr>
        <p:txBody>
          <a:bodyPr>
            <a:normAutofit/>
          </a:bodyPr>
          <a:lstStyle/>
          <a:p>
            <a:r>
              <a:rPr lang="en-US" dirty="0" smtClean="0"/>
              <a:t>The </a:t>
            </a:r>
            <a:r>
              <a:rPr lang="en-US" dirty="0"/>
              <a:t>duration of treatment of AOM has historically been set at 10 </a:t>
            </a:r>
            <a:r>
              <a:rPr lang="en-US" dirty="0" smtClean="0"/>
              <a:t>days and </a:t>
            </a:r>
            <a:r>
              <a:rPr lang="en-US" dirty="0"/>
              <a:t>most efficacy studies examining antimicrobial treatment in </a:t>
            </a:r>
            <a:r>
              <a:rPr lang="en-US" dirty="0" smtClean="0"/>
              <a:t>AOM have </a:t>
            </a:r>
            <a:r>
              <a:rPr lang="en-US" dirty="0"/>
              <a:t>utilized this duration as a </a:t>
            </a:r>
            <a:r>
              <a:rPr lang="en-US" dirty="0" smtClean="0"/>
              <a:t>benchmark.</a:t>
            </a:r>
          </a:p>
          <a:p>
            <a:r>
              <a:rPr lang="en-US" dirty="0" smtClean="0"/>
              <a:t>Studies </a:t>
            </a:r>
            <a:r>
              <a:rPr lang="en-US" dirty="0"/>
              <a:t>comparing </a:t>
            </a:r>
            <a:r>
              <a:rPr lang="en-US" dirty="0" smtClean="0"/>
              <a:t>shorter with </a:t>
            </a:r>
            <a:r>
              <a:rPr lang="en-US" dirty="0"/>
              <a:t>longer durations of treatment suggest that short-course </a:t>
            </a:r>
            <a:r>
              <a:rPr lang="en-US" dirty="0" smtClean="0"/>
              <a:t>treatment will </a:t>
            </a:r>
            <a:r>
              <a:rPr lang="en-US" dirty="0"/>
              <a:t>often prove inadequate in children younger than 6 </a:t>
            </a:r>
            <a:r>
              <a:rPr lang="en-US" dirty="0" err="1"/>
              <a:t>yr</a:t>
            </a:r>
            <a:r>
              <a:rPr lang="en-US" dirty="0"/>
              <a:t> of age </a:t>
            </a:r>
            <a:r>
              <a:rPr lang="en-US" dirty="0" smtClean="0"/>
              <a:t>and particularly </a:t>
            </a:r>
            <a:r>
              <a:rPr lang="en-US" dirty="0"/>
              <a:t>in children younger than 2 </a:t>
            </a:r>
            <a:r>
              <a:rPr lang="en-US" dirty="0" err="1"/>
              <a:t>yr</a:t>
            </a:r>
            <a:r>
              <a:rPr lang="en-US" dirty="0"/>
              <a:t> of </a:t>
            </a:r>
            <a:r>
              <a:rPr lang="en-US" dirty="0" smtClean="0"/>
              <a:t>age.</a:t>
            </a:r>
          </a:p>
          <a:p>
            <a:r>
              <a:rPr lang="en-US" dirty="0" smtClean="0"/>
              <a:t>Thus</a:t>
            </a:r>
            <a:r>
              <a:rPr lang="en-US" dirty="0"/>
              <a:t>, for most </a:t>
            </a:r>
            <a:r>
              <a:rPr lang="en-US" dirty="0" smtClean="0"/>
              <a:t>episodes in </a:t>
            </a:r>
            <a:r>
              <a:rPr lang="en-US" dirty="0"/>
              <a:t>most children, treatment that provides tissue </a:t>
            </a:r>
            <a:r>
              <a:rPr lang="en-US" dirty="0" smtClean="0"/>
              <a:t>concentrations of </a:t>
            </a:r>
            <a:r>
              <a:rPr lang="en-US" dirty="0"/>
              <a:t>an antimicrobial for at least 10 days is </a:t>
            </a:r>
            <a:r>
              <a:rPr lang="en-US" dirty="0" smtClean="0"/>
              <a:t>advisable.</a:t>
            </a:r>
          </a:p>
          <a:p>
            <a:r>
              <a:rPr lang="en-US" dirty="0" smtClean="0"/>
              <a:t>Treatment for longer </a:t>
            </a:r>
            <a:r>
              <a:rPr lang="en-US" dirty="0"/>
              <a:t>than 10 days may be required for children who are very </a:t>
            </a:r>
            <a:r>
              <a:rPr lang="en-US" dirty="0" smtClean="0"/>
              <a:t>young or </a:t>
            </a:r>
            <a:r>
              <a:rPr lang="en-US" dirty="0"/>
              <a:t>are having severe episodes or whose previous experience with </a:t>
            </a:r>
            <a:r>
              <a:rPr lang="en-US" dirty="0" smtClean="0"/>
              <a:t>OM has </a:t>
            </a:r>
            <a:r>
              <a:rPr lang="en-US" dirty="0"/>
              <a:t>been problematic.</a:t>
            </a:r>
          </a:p>
        </p:txBody>
      </p:sp>
    </p:spTree>
    <p:extLst>
      <p:ext uri="{BB962C8B-B14F-4D97-AF65-F5344CB8AC3E}">
        <p14:creationId xmlns:p14="http://schemas.microsoft.com/office/powerpoint/2010/main" val="3239450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Follow-Up</a:t>
            </a:r>
            <a:br>
              <a:rPr lang="en-US" dirty="0"/>
            </a:br>
            <a:endParaRPr lang="en-US" dirty="0"/>
          </a:p>
        </p:txBody>
      </p:sp>
      <p:sp>
        <p:nvSpPr>
          <p:cNvPr id="3" name="Content Placeholder 2"/>
          <p:cNvSpPr>
            <a:spLocks noGrp="1"/>
          </p:cNvSpPr>
          <p:nvPr>
            <p:ph idx="1"/>
          </p:nvPr>
        </p:nvSpPr>
        <p:spPr>
          <a:xfrm>
            <a:off x="1028700" y="2052116"/>
            <a:ext cx="10248900" cy="3997828"/>
          </a:xfrm>
        </p:spPr>
        <p:txBody>
          <a:bodyPr>
            <a:normAutofit/>
          </a:bodyPr>
          <a:lstStyle/>
          <a:p>
            <a:r>
              <a:rPr lang="en-US" dirty="0" smtClean="0"/>
              <a:t>Follow-up within days is advisable in the young infant with a severe episode or in a child of any age with continuing pain. </a:t>
            </a:r>
          </a:p>
          <a:p>
            <a:r>
              <a:rPr lang="en-US" dirty="0" smtClean="0"/>
              <a:t>Follow-up within 2 </a:t>
            </a:r>
            <a:r>
              <a:rPr lang="en-US" dirty="0" err="1" smtClean="0"/>
              <a:t>wk</a:t>
            </a:r>
            <a:r>
              <a:rPr lang="en-US" dirty="0" smtClean="0"/>
              <a:t> is appropriate for the infant or young child who has been having frequent recurrences. At </a:t>
            </a:r>
            <a:r>
              <a:rPr lang="en-US" dirty="0"/>
              <a:t>that point, the TM is not likely to </a:t>
            </a:r>
            <a:r>
              <a:rPr lang="en-US" dirty="0" smtClean="0"/>
              <a:t>have returned </a:t>
            </a:r>
            <a:r>
              <a:rPr lang="en-US" dirty="0"/>
              <a:t>to normal, but substantial improvement in its </a:t>
            </a:r>
            <a:r>
              <a:rPr lang="en-US" dirty="0" smtClean="0"/>
              <a:t>appearance should </a:t>
            </a:r>
            <a:r>
              <a:rPr lang="en-US" dirty="0"/>
              <a:t>be evident</a:t>
            </a:r>
            <a:r>
              <a:rPr lang="en-US" dirty="0" smtClean="0"/>
              <a:t>.</a:t>
            </a:r>
          </a:p>
          <a:p>
            <a:r>
              <a:rPr lang="en-US" dirty="0" smtClean="0"/>
              <a:t>In </a:t>
            </a:r>
            <a:r>
              <a:rPr lang="en-US" dirty="0"/>
              <a:t>the child with only a sporadic episode of </a:t>
            </a:r>
            <a:r>
              <a:rPr lang="en-US" dirty="0" smtClean="0"/>
              <a:t>AOM and </a:t>
            </a:r>
            <a:r>
              <a:rPr lang="en-US" dirty="0"/>
              <a:t>prompt symptomatic improvement, follow-up 1 </a:t>
            </a:r>
            <a:r>
              <a:rPr lang="en-US" dirty="0" err="1"/>
              <a:t>mo</a:t>
            </a:r>
            <a:r>
              <a:rPr lang="en-US" dirty="0"/>
              <a:t> after </a:t>
            </a:r>
            <a:r>
              <a:rPr lang="en-US" dirty="0" smtClean="0"/>
              <a:t>initial examination </a:t>
            </a:r>
            <a:r>
              <a:rPr lang="en-US" dirty="0"/>
              <a:t>is early enough, or in older children, no follow-up </a:t>
            </a:r>
            <a:r>
              <a:rPr lang="en-US" dirty="0" smtClean="0"/>
              <a:t>may be </a:t>
            </a:r>
            <a:r>
              <a:rPr lang="en-US" dirty="0"/>
              <a:t>necessary.</a:t>
            </a:r>
          </a:p>
        </p:txBody>
      </p:sp>
    </p:spTree>
    <p:extLst>
      <p:ext uri="{BB962C8B-B14F-4D97-AF65-F5344CB8AC3E}">
        <p14:creationId xmlns:p14="http://schemas.microsoft.com/office/powerpoint/2010/main" val="2457733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Follow-up </a:t>
            </a:r>
            <a:endParaRPr lang="en-US" dirty="0"/>
          </a:p>
        </p:txBody>
      </p:sp>
      <p:sp>
        <p:nvSpPr>
          <p:cNvPr id="3" name="Content Placeholder 2"/>
          <p:cNvSpPr>
            <a:spLocks noGrp="1"/>
          </p:cNvSpPr>
          <p:nvPr>
            <p:ph idx="1"/>
          </p:nvPr>
        </p:nvSpPr>
        <p:spPr>
          <a:xfrm>
            <a:off x="1003300" y="1885285"/>
            <a:ext cx="10350500" cy="3997828"/>
          </a:xfrm>
        </p:spPr>
        <p:txBody>
          <a:bodyPr/>
          <a:lstStyle/>
          <a:p>
            <a:r>
              <a:rPr lang="en-US" dirty="0"/>
              <a:t>The continuing presence of MEE alone following </a:t>
            </a:r>
            <a:r>
              <a:rPr lang="en-US" dirty="0" smtClean="0"/>
              <a:t>an episode </a:t>
            </a:r>
            <a:r>
              <a:rPr lang="en-US" dirty="0"/>
              <a:t>of AOM is not an indication for additional or </a:t>
            </a:r>
            <a:r>
              <a:rPr lang="en-US" dirty="0" smtClean="0"/>
              <a:t>second-line antimicrobial </a:t>
            </a:r>
            <a:r>
              <a:rPr lang="en-US" dirty="0"/>
              <a:t>treatment. However, persisting MEE does warrant </a:t>
            </a:r>
            <a:r>
              <a:rPr lang="en-US" dirty="0" smtClean="0"/>
              <a:t>additional follow-up </a:t>
            </a:r>
            <a:r>
              <a:rPr lang="en-US" dirty="0"/>
              <a:t>to ensure that this resolves and does not lead to </a:t>
            </a:r>
            <a:r>
              <a:rPr lang="en-US" dirty="0" smtClean="0"/>
              <a:t>persisting hearing </a:t>
            </a:r>
            <a:r>
              <a:rPr lang="en-US" dirty="0"/>
              <a:t>loss or other complications.</a:t>
            </a:r>
          </a:p>
        </p:txBody>
      </p:sp>
    </p:spTree>
    <p:extLst>
      <p:ext uri="{BB962C8B-B14F-4D97-AF65-F5344CB8AC3E}">
        <p14:creationId xmlns:p14="http://schemas.microsoft.com/office/powerpoint/2010/main" val="37347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Introduction </a:t>
            </a:r>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4" name="TextBox 3"/>
          <p:cNvSpPr txBox="1"/>
          <p:nvPr/>
        </p:nvSpPr>
        <p:spPr>
          <a:xfrm>
            <a:off x="1016000" y="2195808"/>
            <a:ext cx="10325100" cy="2585323"/>
          </a:xfrm>
          <a:prstGeom prst="rect">
            <a:avLst/>
          </a:prstGeom>
          <a:noFill/>
        </p:spPr>
        <p:txBody>
          <a:bodyPr wrap="square" rtlCol="0">
            <a:spAutoFit/>
          </a:bodyPr>
          <a:lstStyle/>
          <a:p>
            <a:r>
              <a:rPr lang="en-US" b="1" dirty="0" smtClean="0"/>
              <a:t>These 2 main types of OM are interrelated; </a:t>
            </a:r>
          </a:p>
          <a:p>
            <a:pPr marL="285750" indent="-285750">
              <a:buFont typeface="Arial" panose="020B0604020202020204" pitchFamily="34" charset="0"/>
              <a:buChar char="•"/>
            </a:pPr>
            <a:r>
              <a:rPr lang="en-US" dirty="0" smtClean="0"/>
              <a:t>Acute </a:t>
            </a:r>
            <a:r>
              <a:rPr lang="en-US" dirty="0"/>
              <a:t>infection usually is succeeded by residual inflammation and effusion that, in turn, predispose children to recurrent infection</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Middle-ear effusion (MEE) </a:t>
            </a:r>
            <a:r>
              <a:rPr lang="en-US" dirty="0"/>
              <a:t>is a feature of both AOM and of OME and is an expression of the underlying middle-ear mucosal </a:t>
            </a:r>
            <a:r>
              <a:rPr lang="en-US" dirty="0" smtClean="0"/>
              <a:t>inflammation.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MEE </a:t>
            </a:r>
            <a:r>
              <a:rPr lang="en-US" dirty="0"/>
              <a:t>results in the conductive hearing loss (CHL) associated with OM, ranging from none to as much as 50 dB of hearing loss.</a:t>
            </a:r>
          </a:p>
        </p:txBody>
      </p:sp>
    </p:spTree>
    <p:extLst>
      <p:ext uri="{BB962C8B-B14F-4D97-AF65-F5344CB8AC3E}">
        <p14:creationId xmlns:p14="http://schemas.microsoft.com/office/powerpoint/2010/main" val="3212451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Unsatisfactory Response </a:t>
            </a:r>
            <a:r>
              <a:rPr lang="en-US" dirty="0" smtClean="0"/>
              <a:t>to First-Line </a:t>
            </a:r>
            <a:r>
              <a:rPr lang="en-US" dirty="0"/>
              <a:t>Treatment</a:t>
            </a:r>
            <a:br>
              <a:rPr lang="en-US" dirty="0"/>
            </a:br>
            <a:endParaRPr lang="en-US" dirty="0"/>
          </a:p>
        </p:txBody>
      </p:sp>
      <p:sp>
        <p:nvSpPr>
          <p:cNvPr id="3" name="Content Placeholder 2"/>
          <p:cNvSpPr>
            <a:spLocks noGrp="1"/>
          </p:cNvSpPr>
          <p:nvPr>
            <p:ph idx="1"/>
          </p:nvPr>
        </p:nvSpPr>
        <p:spPr>
          <a:xfrm>
            <a:off x="990600" y="2052116"/>
            <a:ext cx="10401300" cy="3997828"/>
          </a:xfrm>
        </p:spPr>
        <p:txBody>
          <a:bodyPr>
            <a:normAutofit lnSpcReduction="10000"/>
          </a:bodyPr>
          <a:lstStyle/>
          <a:p>
            <a:r>
              <a:rPr lang="en-US" dirty="0" smtClean="0"/>
              <a:t>AOM </a:t>
            </a:r>
            <a:r>
              <a:rPr lang="en-US" dirty="0"/>
              <a:t>is essentially a closed-space infection and its resolution </a:t>
            </a:r>
            <a:r>
              <a:rPr lang="en-US" dirty="0" smtClean="0"/>
              <a:t>depends both </a:t>
            </a:r>
            <a:r>
              <a:rPr lang="en-US" dirty="0"/>
              <a:t>on eradication of the offending organism and restoration </a:t>
            </a:r>
            <a:r>
              <a:rPr lang="en-US" dirty="0" smtClean="0"/>
              <a:t>of middle-ear </a:t>
            </a:r>
            <a:r>
              <a:rPr lang="en-US" dirty="0"/>
              <a:t>ventilation</a:t>
            </a:r>
            <a:r>
              <a:rPr lang="en-US" dirty="0" smtClean="0"/>
              <a:t>.</a:t>
            </a:r>
          </a:p>
          <a:p>
            <a:r>
              <a:rPr lang="en-US" dirty="0" smtClean="0"/>
              <a:t>Factors </a:t>
            </a:r>
            <a:r>
              <a:rPr lang="en-US" dirty="0"/>
              <a:t>contributing to unsatisfactory </a:t>
            </a:r>
            <a:r>
              <a:rPr lang="en-US" dirty="0" smtClean="0"/>
              <a:t>response to </a:t>
            </a:r>
            <a:r>
              <a:rPr lang="en-US" dirty="0"/>
              <a:t>first-line treatment, in addition to inadequate antimicrobial </a:t>
            </a:r>
            <a:r>
              <a:rPr lang="en-US" dirty="0" smtClean="0"/>
              <a:t>efficacy, include:</a:t>
            </a:r>
          </a:p>
          <a:p>
            <a:pPr marL="6160" indent="0">
              <a:buNone/>
            </a:pPr>
            <a:r>
              <a:rPr lang="en-US" dirty="0" smtClean="0"/>
              <a:t>1- </a:t>
            </a:r>
            <a:r>
              <a:rPr lang="en-US" dirty="0"/>
              <a:t>poor compliance with treatment </a:t>
            </a:r>
            <a:r>
              <a:rPr lang="en-US" dirty="0" smtClean="0"/>
              <a:t>regimens</a:t>
            </a:r>
          </a:p>
          <a:p>
            <a:pPr marL="6160" indent="0">
              <a:buNone/>
            </a:pPr>
            <a:r>
              <a:rPr lang="en-US" dirty="0" smtClean="0"/>
              <a:t>2- </a:t>
            </a:r>
            <a:r>
              <a:rPr lang="en-US" dirty="0"/>
              <a:t>concurrent </a:t>
            </a:r>
            <a:r>
              <a:rPr lang="en-US" dirty="0" smtClean="0"/>
              <a:t>or </a:t>
            </a:r>
            <a:r>
              <a:rPr lang="en-US" dirty="0" err="1" smtClean="0"/>
              <a:t>intercurrent</a:t>
            </a:r>
            <a:r>
              <a:rPr lang="en-US" dirty="0" smtClean="0"/>
              <a:t> </a:t>
            </a:r>
            <a:r>
              <a:rPr lang="en-US" dirty="0"/>
              <a:t>viral </a:t>
            </a:r>
            <a:r>
              <a:rPr lang="en-US" dirty="0" smtClean="0"/>
              <a:t>infection</a:t>
            </a:r>
          </a:p>
          <a:p>
            <a:pPr marL="6160" indent="0">
              <a:buNone/>
            </a:pPr>
            <a:r>
              <a:rPr lang="en-US" dirty="0" smtClean="0"/>
              <a:t>3- </a:t>
            </a:r>
            <a:r>
              <a:rPr lang="en-US" dirty="0"/>
              <a:t>persistent </a:t>
            </a:r>
            <a:r>
              <a:rPr lang="en-US" dirty="0" err="1"/>
              <a:t>eustachian</a:t>
            </a:r>
            <a:r>
              <a:rPr lang="en-US" dirty="0"/>
              <a:t> tube dysfunction </a:t>
            </a:r>
            <a:r>
              <a:rPr lang="en-US" dirty="0" smtClean="0"/>
              <a:t>and middle-ear </a:t>
            </a:r>
            <a:r>
              <a:rPr lang="en-US" dirty="0" err="1" smtClean="0"/>
              <a:t>underaeration</a:t>
            </a:r>
            <a:endParaRPr lang="en-US" dirty="0"/>
          </a:p>
          <a:p>
            <a:pPr marL="6160" indent="0">
              <a:buNone/>
            </a:pPr>
            <a:r>
              <a:rPr lang="en-US" dirty="0" smtClean="0"/>
              <a:t>4- </a:t>
            </a:r>
            <a:r>
              <a:rPr lang="en-US" dirty="0"/>
              <a:t>reinfection from other sites or from </a:t>
            </a:r>
            <a:r>
              <a:rPr lang="en-US" dirty="0" smtClean="0"/>
              <a:t>incompletely eradicated </a:t>
            </a:r>
            <a:r>
              <a:rPr lang="en-US" dirty="0"/>
              <a:t>middle-ear </a:t>
            </a:r>
            <a:r>
              <a:rPr lang="en-US" dirty="0" smtClean="0"/>
              <a:t>pathogens</a:t>
            </a:r>
            <a:endParaRPr lang="en-US" dirty="0"/>
          </a:p>
          <a:p>
            <a:pPr marL="6160" indent="0">
              <a:buNone/>
            </a:pPr>
            <a:r>
              <a:rPr lang="en-US" dirty="0" smtClean="0"/>
              <a:t>5- immature </a:t>
            </a:r>
            <a:r>
              <a:rPr lang="en-US" dirty="0"/>
              <a:t>or </a:t>
            </a:r>
            <a:r>
              <a:rPr lang="en-US" dirty="0" smtClean="0"/>
              <a:t>impaired host defenses</a:t>
            </a:r>
            <a:endParaRPr lang="en-US" dirty="0"/>
          </a:p>
        </p:txBody>
      </p:sp>
    </p:spTree>
    <p:extLst>
      <p:ext uri="{BB962C8B-B14F-4D97-AF65-F5344CB8AC3E}">
        <p14:creationId xmlns:p14="http://schemas.microsoft.com/office/powerpoint/2010/main" val="2025978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Unsatisfactory Response to First-Line Treatment</a:t>
            </a:r>
          </a:p>
        </p:txBody>
      </p:sp>
      <p:sp>
        <p:nvSpPr>
          <p:cNvPr id="3" name="Content Placeholder 2"/>
          <p:cNvSpPr>
            <a:spLocks noGrp="1"/>
          </p:cNvSpPr>
          <p:nvPr>
            <p:ph idx="1"/>
          </p:nvPr>
        </p:nvSpPr>
        <p:spPr>
          <a:xfrm>
            <a:off x="1028700" y="2052116"/>
            <a:ext cx="10337800" cy="3997828"/>
          </a:xfrm>
        </p:spPr>
        <p:txBody>
          <a:bodyPr>
            <a:normAutofit fontScale="92500"/>
          </a:bodyPr>
          <a:lstStyle/>
          <a:p>
            <a:r>
              <a:rPr lang="en-US" dirty="0"/>
              <a:t>The identification of biofilm formation in the middle </a:t>
            </a:r>
            <a:r>
              <a:rPr lang="en-US" dirty="0" smtClean="0"/>
              <a:t>ear of </a:t>
            </a:r>
            <a:r>
              <a:rPr lang="en-US" dirty="0"/>
              <a:t>children with chronic OM also indicates that, in some </a:t>
            </a:r>
            <a:r>
              <a:rPr lang="en-US" dirty="0" smtClean="0"/>
              <a:t>children, eradication </a:t>
            </a:r>
            <a:r>
              <a:rPr lang="en-US" dirty="0"/>
              <a:t>with standard antimicrobial therapy is likely to be unsuccessful.</a:t>
            </a:r>
          </a:p>
          <a:p>
            <a:r>
              <a:rPr lang="en-US" dirty="0"/>
              <a:t>Despite these many potential factors, switching to an </a:t>
            </a:r>
            <a:r>
              <a:rPr lang="en-US" dirty="0" smtClean="0"/>
              <a:t>alternative or </a:t>
            </a:r>
            <a:r>
              <a:rPr lang="en-US" dirty="0"/>
              <a:t>second-line drug is reasonable when there has been </a:t>
            </a:r>
            <a:r>
              <a:rPr lang="en-US" dirty="0" smtClean="0"/>
              <a:t>inadequate improvement </a:t>
            </a:r>
            <a:r>
              <a:rPr lang="en-US" dirty="0"/>
              <a:t>in symptoms or in middle-ear status as reflected in </a:t>
            </a:r>
            <a:r>
              <a:rPr lang="en-US" dirty="0" smtClean="0"/>
              <a:t>the appearance </a:t>
            </a:r>
            <a:r>
              <a:rPr lang="en-US" dirty="0"/>
              <a:t>of the TM, or when the persistence of purulent nasal </a:t>
            </a:r>
            <a:r>
              <a:rPr lang="en-US" dirty="0" smtClean="0"/>
              <a:t>discharge suggests </a:t>
            </a:r>
            <a:r>
              <a:rPr lang="en-US" dirty="0"/>
              <a:t>that the antimicrobial drug being used has </a:t>
            </a:r>
            <a:r>
              <a:rPr lang="en-US" dirty="0" smtClean="0"/>
              <a:t>less-than optimal</a:t>
            </a:r>
            <a:r>
              <a:rPr lang="en-US" dirty="0"/>
              <a:t> </a:t>
            </a:r>
            <a:r>
              <a:rPr lang="en-US" dirty="0" smtClean="0"/>
              <a:t>efficacy.</a:t>
            </a:r>
          </a:p>
          <a:p>
            <a:r>
              <a:rPr lang="en-US" dirty="0"/>
              <a:t>Second-line drugs may also appropriately be </a:t>
            </a:r>
            <a:r>
              <a:rPr lang="en-US" dirty="0" smtClean="0"/>
              <a:t>used when </a:t>
            </a:r>
            <a:r>
              <a:rPr lang="en-US" dirty="0"/>
              <a:t>AOM develops in a child already receiving antimicrobial </a:t>
            </a:r>
            <a:r>
              <a:rPr lang="en-US" dirty="0" smtClean="0"/>
              <a:t>therapy, or </a:t>
            </a:r>
            <a:r>
              <a:rPr lang="en-US" dirty="0"/>
              <a:t>in an immunocompromised child, or in a child with severe </a:t>
            </a:r>
            <a:r>
              <a:rPr lang="en-US" dirty="0" smtClean="0"/>
              <a:t>symptoms whose </a:t>
            </a:r>
            <a:r>
              <a:rPr lang="en-US" dirty="0"/>
              <a:t>previous experience with OM has been problematic.</a:t>
            </a:r>
          </a:p>
        </p:txBody>
      </p:sp>
    </p:spTree>
    <p:extLst>
      <p:ext uri="{BB962C8B-B14F-4D97-AF65-F5344CB8AC3E}">
        <p14:creationId xmlns:p14="http://schemas.microsoft.com/office/powerpoint/2010/main" val="486618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Second-Line Treatment</a:t>
            </a:r>
            <a:br>
              <a:rPr lang="en-US" dirty="0"/>
            </a:br>
            <a:endParaRPr lang="en-US" dirty="0"/>
          </a:p>
        </p:txBody>
      </p:sp>
      <p:sp>
        <p:nvSpPr>
          <p:cNvPr id="3" name="Content Placeholder 2"/>
          <p:cNvSpPr>
            <a:spLocks noGrp="1"/>
          </p:cNvSpPr>
          <p:nvPr>
            <p:ph idx="1"/>
          </p:nvPr>
        </p:nvSpPr>
        <p:spPr>
          <a:xfrm>
            <a:off x="1041400" y="2052116"/>
            <a:ext cx="10312400" cy="4805884"/>
          </a:xfrm>
        </p:spPr>
        <p:txBody>
          <a:bodyPr>
            <a:normAutofit lnSpcReduction="10000"/>
          </a:bodyPr>
          <a:lstStyle/>
          <a:p>
            <a:r>
              <a:rPr lang="en-US" dirty="0" smtClean="0"/>
              <a:t>When </a:t>
            </a:r>
            <a:r>
              <a:rPr lang="en-US" dirty="0"/>
              <a:t>treatment of AOM with a first-line antimicrobial drug </a:t>
            </a:r>
            <a:r>
              <a:rPr lang="en-US" dirty="0" smtClean="0"/>
              <a:t>has proven </a:t>
            </a:r>
            <a:r>
              <a:rPr lang="en-US" dirty="0"/>
              <a:t>inadequate, a number of second-line alternatives are </a:t>
            </a:r>
            <a:r>
              <a:rPr lang="en-US" dirty="0" smtClean="0"/>
              <a:t>available.</a:t>
            </a:r>
          </a:p>
          <a:p>
            <a:r>
              <a:rPr lang="en-US" dirty="0" smtClean="0"/>
              <a:t>Drugs </a:t>
            </a:r>
            <a:r>
              <a:rPr lang="en-US" dirty="0"/>
              <a:t>chosen for second-line treatment should </a:t>
            </a:r>
            <a:r>
              <a:rPr lang="en-US" dirty="0" smtClean="0"/>
              <a:t>be effective </a:t>
            </a:r>
            <a:r>
              <a:rPr lang="en-US" dirty="0"/>
              <a:t>against β-lactamase–producing strains of </a:t>
            </a:r>
            <a:r>
              <a:rPr lang="en-US" dirty="0" err="1"/>
              <a:t>nontypeable</a:t>
            </a:r>
            <a:r>
              <a:rPr lang="en-US" dirty="0"/>
              <a:t> </a:t>
            </a:r>
            <a:r>
              <a:rPr lang="en-US" dirty="0" smtClean="0"/>
              <a:t>H. </a:t>
            </a:r>
            <a:r>
              <a:rPr lang="en-US" dirty="0" err="1" smtClean="0"/>
              <a:t>influenzae</a:t>
            </a:r>
            <a:r>
              <a:rPr lang="en-US" dirty="0" smtClean="0"/>
              <a:t> </a:t>
            </a:r>
            <a:r>
              <a:rPr lang="en-US" dirty="0"/>
              <a:t>and M. </a:t>
            </a:r>
            <a:r>
              <a:rPr lang="en-US" dirty="0" err="1"/>
              <a:t>catarrhalis</a:t>
            </a:r>
            <a:r>
              <a:rPr lang="en-US" dirty="0"/>
              <a:t> and against susceptible and most </a:t>
            </a:r>
            <a:r>
              <a:rPr lang="en-US" dirty="0" err="1" smtClean="0"/>
              <a:t>nonsusceptible</a:t>
            </a:r>
            <a:r>
              <a:rPr lang="en-US" dirty="0"/>
              <a:t> </a:t>
            </a:r>
            <a:r>
              <a:rPr lang="en-US" dirty="0" smtClean="0"/>
              <a:t>strains </a:t>
            </a:r>
            <a:r>
              <a:rPr lang="en-US" dirty="0"/>
              <a:t>of S. </a:t>
            </a:r>
            <a:r>
              <a:rPr lang="en-US" dirty="0" err="1"/>
              <a:t>pneumoniae</a:t>
            </a:r>
            <a:r>
              <a:rPr lang="en-US" dirty="0" smtClean="0"/>
              <a:t>.</a:t>
            </a:r>
          </a:p>
          <a:p>
            <a:r>
              <a:rPr lang="en-US" dirty="0"/>
              <a:t>Only 4 antimicrobial agents </a:t>
            </a:r>
            <a:r>
              <a:rPr lang="en-US" dirty="0" smtClean="0"/>
              <a:t>meet these </a:t>
            </a:r>
            <a:r>
              <a:rPr lang="en-US" dirty="0"/>
              <a:t>requirements: </a:t>
            </a:r>
            <a:r>
              <a:rPr lang="en-US" u="sng" dirty="0"/>
              <a:t>amoxicillin-</a:t>
            </a:r>
            <a:r>
              <a:rPr lang="en-US" u="sng" dirty="0" err="1"/>
              <a:t>clavulanate</a:t>
            </a:r>
            <a:r>
              <a:rPr lang="en-US" u="sng" dirty="0"/>
              <a:t>, </a:t>
            </a:r>
            <a:r>
              <a:rPr lang="en-US" u="sng" dirty="0" err="1"/>
              <a:t>cefdinir</a:t>
            </a:r>
            <a:r>
              <a:rPr lang="en-US" u="sng" dirty="0"/>
              <a:t>, </a:t>
            </a:r>
            <a:r>
              <a:rPr lang="en-US" u="sng" dirty="0" smtClean="0"/>
              <a:t>cefuroxime </a:t>
            </a:r>
            <a:r>
              <a:rPr lang="en-US" u="sng" dirty="0" err="1" smtClean="0"/>
              <a:t>axetil</a:t>
            </a:r>
            <a:r>
              <a:rPr lang="en-US" u="sng" dirty="0"/>
              <a:t>, and intramuscular ceftriaxone</a:t>
            </a:r>
            <a:r>
              <a:rPr lang="en-US" u="sng" dirty="0" smtClean="0"/>
              <a:t>.</a:t>
            </a:r>
          </a:p>
          <a:p>
            <a:r>
              <a:rPr lang="en-US" dirty="0" smtClean="0"/>
              <a:t>Because </a:t>
            </a:r>
            <a:r>
              <a:rPr lang="en-US" dirty="0"/>
              <a:t>high-dose </a:t>
            </a:r>
            <a:r>
              <a:rPr lang="en-US" dirty="0" smtClean="0"/>
              <a:t>amoxicillin (80-90 </a:t>
            </a:r>
            <a:r>
              <a:rPr lang="en-US" dirty="0"/>
              <a:t>mg/kg/24 </a:t>
            </a:r>
            <a:r>
              <a:rPr lang="en-US" dirty="0" err="1"/>
              <a:t>hr</a:t>
            </a:r>
            <a:r>
              <a:rPr lang="en-US" dirty="0"/>
              <a:t>) is effective against most strains of S. </a:t>
            </a:r>
            <a:r>
              <a:rPr lang="en-US" dirty="0" err="1" smtClean="0"/>
              <a:t>pneumoniae</a:t>
            </a:r>
            <a:r>
              <a:rPr lang="en-US" dirty="0"/>
              <a:t> </a:t>
            </a:r>
            <a:r>
              <a:rPr lang="en-US" dirty="0" smtClean="0"/>
              <a:t>and </a:t>
            </a:r>
            <a:r>
              <a:rPr lang="en-US" dirty="0"/>
              <a:t>because the addition of </a:t>
            </a:r>
            <a:r>
              <a:rPr lang="en-US" dirty="0" err="1"/>
              <a:t>clavulanate</a:t>
            </a:r>
            <a:r>
              <a:rPr lang="en-US" dirty="0"/>
              <a:t> extends the effective </a:t>
            </a:r>
            <a:r>
              <a:rPr lang="en-US" dirty="0" smtClean="0"/>
              <a:t>antibacterial spectrum </a:t>
            </a:r>
            <a:r>
              <a:rPr lang="en-US" dirty="0"/>
              <a:t>of amoxicillin to include β-lactamase–producing </a:t>
            </a:r>
            <a:r>
              <a:rPr lang="en-US" dirty="0" smtClean="0"/>
              <a:t>bacteria, high-dose </a:t>
            </a:r>
            <a:r>
              <a:rPr lang="en-US" dirty="0"/>
              <a:t>amoxicillin-</a:t>
            </a:r>
            <a:r>
              <a:rPr lang="en-US" dirty="0" err="1"/>
              <a:t>clavulanate</a:t>
            </a:r>
            <a:r>
              <a:rPr lang="en-US" dirty="0"/>
              <a:t> is particularly well-suited </a:t>
            </a:r>
            <a:r>
              <a:rPr lang="en-US" dirty="0" smtClean="0"/>
              <a:t>as a </a:t>
            </a:r>
            <a:r>
              <a:rPr lang="en-US" dirty="0"/>
              <a:t>second-line drug for treating AOM.</a:t>
            </a:r>
          </a:p>
        </p:txBody>
      </p:sp>
    </p:spTree>
    <p:extLst>
      <p:ext uri="{BB962C8B-B14F-4D97-AF65-F5344CB8AC3E}">
        <p14:creationId xmlns:p14="http://schemas.microsoft.com/office/powerpoint/2010/main" val="2799512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Second-Line Treatment</a:t>
            </a:r>
            <a:br>
              <a:rPr lang="en-US" dirty="0"/>
            </a:br>
            <a:endParaRPr lang="en-US" dirty="0"/>
          </a:p>
        </p:txBody>
      </p:sp>
      <p:sp>
        <p:nvSpPr>
          <p:cNvPr id="3" name="Content Placeholder 2"/>
          <p:cNvSpPr>
            <a:spLocks noGrp="1"/>
          </p:cNvSpPr>
          <p:nvPr>
            <p:ph idx="1"/>
          </p:nvPr>
        </p:nvSpPr>
        <p:spPr>
          <a:xfrm>
            <a:off x="952500" y="2052116"/>
            <a:ext cx="10414000" cy="4805884"/>
          </a:xfrm>
        </p:spPr>
        <p:txBody>
          <a:bodyPr>
            <a:normAutofit fontScale="92500" lnSpcReduction="20000"/>
          </a:bodyPr>
          <a:lstStyle/>
          <a:p>
            <a:r>
              <a:rPr lang="en-US" dirty="0"/>
              <a:t>The 14 : 1 </a:t>
            </a:r>
            <a:r>
              <a:rPr lang="en-US" dirty="0" smtClean="0"/>
              <a:t>amoxicillin-</a:t>
            </a:r>
            <a:r>
              <a:rPr lang="en-US" dirty="0" err="1" smtClean="0"/>
              <a:t>clavulanate</a:t>
            </a:r>
            <a:r>
              <a:rPr lang="en-US" dirty="0"/>
              <a:t> </a:t>
            </a:r>
            <a:r>
              <a:rPr lang="en-US" dirty="0" smtClean="0"/>
              <a:t>formulation </a:t>
            </a:r>
            <a:r>
              <a:rPr lang="en-US" dirty="0"/>
              <a:t>contains twice as much amoxicillin as the </a:t>
            </a:r>
            <a:r>
              <a:rPr lang="en-US" dirty="0" smtClean="0"/>
              <a:t>previously available </a:t>
            </a:r>
            <a:r>
              <a:rPr lang="en-US" dirty="0"/>
              <a:t>7 : 1 formulation. </a:t>
            </a:r>
            <a:endParaRPr lang="en-US" dirty="0" smtClean="0"/>
          </a:p>
          <a:p>
            <a:r>
              <a:rPr lang="en-US" dirty="0" smtClean="0"/>
              <a:t>Diarrhea</a:t>
            </a:r>
            <a:r>
              <a:rPr lang="en-US" dirty="0"/>
              <a:t>, especially in infants and </a:t>
            </a:r>
            <a:r>
              <a:rPr lang="en-US" dirty="0" smtClean="0"/>
              <a:t>young children</a:t>
            </a:r>
            <a:r>
              <a:rPr lang="en-US" dirty="0"/>
              <a:t>, is a common adverse effect, but may be ameliorated in </a:t>
            </a:r>
            <a:r>
              <a:rPr lang="en-US" dirty="0" smtClean="0"/>
              <a:t>some cases </a:t>
            </a:r>
            <a:r>
              <a:rPr lang="en-US" dirty="0"/>
              <a:t>by feeding active culture yogurt, and usually is not severe </a:t>
            </a:r>
            <a:r>
              <a:rPr lang="en-US" dirty="0" smtClean="0"/>
              <a:t>enough to </a:t>
            </a:r>
            <a:r>
              <a:rPr lang="en-US" dirty="0"/>
              <a:t>require cessation of treatment</a:t>
            </a:r>
            <a:r>
              <a:rPr lang="en-US" dirty="0" smtClean="0"/>
              <a:t>.</a:t>
            </a:r>
          </a:p>
          <a:p>
            <a:r>
              <a:rPr lang="en-US" dirty="0" err="1"/>
              <a:t>Cefdinir</a:t>
            </a:r>
            <a:r>
              <a:rPr lang="en-US" dirty="0"/>
              <a:t> has demonstrated </a:t>
            </a:r>
            <a:r>
              <a:rPr lang="en-US" dirty="0" smtClean="0"/>
              <a:t>broad efficacy </a:t>
            </a:r>
            <a:r>
              <a:rPr lang="en-US" dirty="0"/>
              <a:t>in treatment, is generally well tolerated with respect to </a:t>
            </a:r>
            <a:r>
              <a:rPr lang="en-US" dirty="0" smtClean="0"/>
              <a:t>taste, and </a:t>
            </a:r>
            <a:r>
              <a:rPr lang="en-US" dirty="0"/>
              <a:t>can be given as a once-daily regimen. The ability to also </a:t>
            </a:r>
            <a:r>
              <a:rPr lang="en-US" dirty="0" smtClean="0"/>
              <a:t>utilize </a:t>
            </a:r>
            <a:r>
              <a:rPr lang="en-US" dirty="0" err="1" smtClean="0"/>
              <a:t>cefdinir</a:t>
            </a:r>
            <a:r>
              <a:rPr lang="en-US" dirty="0" smtClean="0"/>
              <a:t> </a:t>
            </a:r>
            <a:r>
              <a:rPr lang="en-US" dirty="0"/>
              <a:t>in most children with mild type 1 hypersensitivity </a:t>
            </a:r>
            <a:r>
              <a:rPr lang="en-US" dirty="0" smtClean="0"/>
              <a:t>reactions has </a:t>
            </a:r>
            <a:r>
              <a:rPr lang="en-US" dirty="0"/>
              <a:t>further added to its favorable selection as a second-line agent.</a:t>
            </a:r>
          </a:p>
          <a:p>
            <a:r>
              <a:rPr lang="en-US" dirty="0"/>
              <a:t>Both cefuroxime </a:t>
            </a:r>
            <a:r>
              <a:rPr lang="en-US" dirty="0" err="1"/>
              <a:t>axetil</a:t>
            </a:r>
            <a:r>
              <a:rPr lang="en-US" dirty="0"/>
              <a:t> and intramuscular ceftriaxone have </a:t>
            </a:r>
            <a:r>
              <a:rPr lang="en-US" dirty="0" smtClean="0"/>
              <a:t>important limitations </a:t>
            </a:r>
            <a:r>
              <a:rPr lang="en-US" dirty="0"/>
              <a:t>for use in young children</a:t>
            </a:r>
            <a:r>
              <a:rPr lang="en-US" dirty="0" smtClean="0"/>
              <a:t>.</a:t>
            </a:r>
            <a:r>
              <a:rPr lang="en-US" dirty="0"/>
              <a:t> The currently available </a:t>
            </a:r>
            <a:r>
              <a:rPr lang="en-US" dirty="0" smtClean="0"/>
              <a:t>suspension of </a:t>
            </a:r>
            <a:r>
              <a:rPr lang="en-US" dirty="0"/>
              <a:t>cefuroxime </a:t>
            </a:r>
            <a:r>
              <a:rPr lang="en-US" dirty="0" err="1"/>
              <a:t>axetil</a:t>
            </a:r>
            <a:r>
              <a:rPr lang="en-US" dirty="0"/>
              <a:t> is not palatable and its acceptance is </a:t>
            </a:r>
            <a:r>
              <a:rPr lang="en-US" dirty="0" smtClean="0"/>
              <a:t>low. Ceftriaxone </a:t>
            </a:r>
            <a:r>
              <a:rPr lang="en-US" dirty="0"/>
              <a:t>treatment entails both the pain of intramuscular </a:t>
            </a:r>
            <a:r>
              <a:rPr lang="en-US" dirty="0" smtClean="0"/>
              <a:t>injection and </a:t>
            </a:r>
            <a:r>
              <a:rPr lang="en-US" dirty="0"/>
              <a:t>substantial cost, and the injection may need to be repeated </a:t>
            </a:r>
            <a:r>
              <a:rPr lang="en-US" dirty="0" smtClean="0"/>
              <a:t>once or </a:t>
            </a:r>
            <a:r>
              <a:rPr lang="en-US" dirty="0"/>
              <a:t>twice at 2 day intervals to achieve the desired degree of effectiveness.</a:t>
            </a:r>
            <a:endParaRPr lang="en-US" dirty="0" smtClean="0"/>
          </a:p>
          <a:p>
            <a:endParaRPr lang="en-US" dirty="0"/>
          </a:p>
        </p:txBody>
      </p:sp>
    </p:spTree>
    <p:extLst>
      <p:ext uri="{BB962C8B-B14F-4D97-AF65-F5344CB8AC3E}">
        <p14:creationId xmlns:p14="http://schemas.microsoft.com/office/powerpoint/2010/main" val="3844856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Second-Line Treatment</a:t>
            </a:r>
            <a:br>
              <a:rPr lang="en-US" dirty="0"/>
            </a:br>
            <a:endParaRPr lang="en-US" dirty="0"/>
          </a:p>
        </p:txBody>
      </p:sp>
      <p:sp>
        <p:nvSpPr>
          <p:cNvPr id="3" name="Content Placeholder 2"/>
          <p:cNvSpPr>
            <a:spLocks noGrp="1"/>
          </p:cNvSpPr>
          <p:nvPr>
            <p:ph idx="1"/>
          </p:nvPr>
        </p:nvSpPr>
        <p:spPr>
          <a:xfrm>
            <a:off x="965200" y="2052116"/>
            <a:ext cx="10401300" cy="3997828"/>
          </a:xfrm>
        </p:spPr>
        <p:txBody>
          <a:bodyPr>
            <a:normAutofit fontScale="92500"/>
          </a:bodyPr>
          <a:lstStyle/>
          <a:p>
            <a:r>
              <a:rPr lang="en-US" dirty="0"/>
              <a:t>Nonetheless, use of ceftriaxone is appropriate in severe cases </a:t>
            </a:r>
            <a:r>
              <a:rPr lang="en-US" dirty="0" smtClean="0"/>
              <a:t>of AOM </a:t>
            </a:r>
            <a:r>
              <a:rPr lang="en-US" dirty="0"/>
              <a:t>when oral treatment is not feasible, or in highly selected </a:t>
            </a:r>
            <a:r>
              <a:rPr lang="en-US" dirty="0" smtClean="0"/>
              <a:t>cases after </a:t>
            </a:r>
            <a:r>
              <a:rPr lang="en-US" dirty="0"/>
              <a:t>treatment failure using orally administered second-line </a:t>
            </a:r>
            <a:r>
              <a:rPr lang="en-US" dirty="0" smtClean="0"/>
              <a:t>antimicrobials (i.e</a:t>
            </a:r>
            <a:r>
              <a:rPr lang="en-US" dirty="0"/>
              <a:t>., amoxicillin-</a:t>
            </a:r>
            <a:r>
              <a:rPr lang="en-US" dirty="0" err="1"/>
              <a:t>clavulanate</a:t>
            </a:r>
            <a:r>
              <a:rPr lang="en-US" dirty="0"/>
              <a:t> or cefuroxime </a:t>
            </a:r>
            <a:r>
              <a:rPr lang="en-US" dirty="0" err="1"/>
              <a:t>axetil</a:t>
            </a:r>
            <a:r>
              <a:rPr lang="en-US" dirty="0"/>
              <a:t>), or </a:t>
            </a:r>
            <a:r>
              <a:rPr lang="en-US" dirty="0" smtClean="0"/>
              <a:t>when highly </a:t>
            </a:r>
            <a:r>
              <a:rPr lang="en-US" dirty="0"/>
              <a:t>resistant S. </a:t>
            </a:r>
            <a:r>
              <a:rPr lang="en-US" dirty="0" err="1"/>
              <a:t>pneumoniae</a:t>
            </a:r>
            <a:r>
              <a:rPr lang="en-US" dirty="0"/>
              <a:t> is found in aspirates obtained </a:t>
            </a:r>
            <a:r>
              <a:rPr lang="en-US" dirty="0" smtClean="0"/>
              <a:t>from diagnostic </a:t>
            </a:r>
            <a:r>
              <a:rPr lang="en-US" dirty="0" err="1"/>
              <a:t>tympanocentesis</a:t>
            </a:r>
            <a:r>
              <a:rPr lang="en-US" dirty="0" smtClean="0"/>
              <a:t>.</a:t>
            </a:r>
          </a:p>
          <a:p>
            <a:r>
              <a:rPr lang="en-US" dirty="0"/>
              <a:t>Clarithromycin and azithromycin have only limited activity </a:t>
            </a:r>
            <a:r>
              <a:rPr lang="en-US" dirty="0" smtClean="0"/>
              <a:t>against </a:t>
            </a:r>
            <a:r>
              <a:rPr lang="en-US" dirty="0" err="1" smtClean="0"/>
              <a:t>nonsusceptible</a:t>
            </a:r>
            <a:r>
              <a:rPr lang="en-US" dirty="0" smtClean="0"/>
              <a:t> </a:t>
            </a:r>
            <a:r>
              <a:rPr lang="en-US" dirty="0"/>
              <a:t>strains of S. </a:t>
            </a:r>
            <a:r>
              <a:rPr lang="en-US" dirty="0" err="1"/>
              <a:t>pneumoniae</a:t>
            </a:r>
            <a:r>
              <a:rPr lang="en-US" dirty="0"/>
              <a:t> and against </a:t>
            </a:r>
            <a:r>
              <a:rPr lang="en-US" dirty="0" smtClean="0"/>
              <a:t>β-lactamase–producing </a:t>
            </a:r>
            <a:r>
              <a:rPr lang="en-US" dirty="0"/>
              <a:t>strains of </a:t>
            </a:r>
            <a:r>
              <a:rPr lang="en-US" dirty="0" err="1"/>
              <a:t>nontypeable</a:t>
            </a:r>
            <a:r>
              <a:rPr lang="en-US" dirty="0"/>
              <a:t> H. </a:t>
            </a:r>
            <a:r>
              <a:rPr lang="en-US" dirty="0" err="1" smtClean="0"/>
              <a:t>influenzae</a:t>
            </a:r>
            <a:r>
              <a:rPr lang="en-US" dirty="0" smtClean="0"/>
              <a:t>. Macrolide </a:t>
            </a:r>
            <a:r>
              <a:rPr lang="en-US" dirty="0"/>
              <a:t>use </a:t>
            </a:r>
            <a:r>
              <a:rPr lang="en-US" dirty="0" smtClean="0"/>
              <a:t>also appears </a:t>
            </a:r>
            <a:r>
              <a:rPr lang="en-US" dirty="0"/>
              <a:t>to be a major factor in causing increases in rates of </a:t>
            </a:r>
            <a:r>
              <a:rPr lang="en-US" dirty="0" smtClean="0"/>
              <a:t>resistance to </a:t>
            </a:r>
            <a:r>
              <a:rPr lang="en-US" dirty="0"/>
              <a:t>macrolides by group A streptococcus and S. </a:t>
            </a:r>
            <a:r>
              <a:rPr lang="en-US" dirty="0" err="1" smtClean="0"/>
              <a:t>pneumoniae</a:t>
            </a:r>
            <a:r>
              <a:rPr lang="en-US" dirty="0" smtClean="0"/>
              <a:t>.</a:t>
            </a:r>
          </a:p>
          <a:p>
            <a:r>
              <a:rPr lang="en-US" dirty="0" smtClean="0"/>
              <a:t>Clindamycin is </a:t>
            </a:r>
            <a:r>
              <a:rPr lang="en-US" dirty="0"/>
              <a:t>active against most strains of S. </a:t>
            </a:r>
            <a:r>
              <a:rPr lang="en-US" dirty="0" err="1"/>
              <a:t>pneumoniae</a:t>
            </a:r>
            <a:r>
              <a:rPr lang="en-US" dirty="0"/>
              <a:t>, including </a:t>
            </a:r>
            <a:r>
              <a:rPr lang="en-US" dirty="0" smtClean="0"/>
              <a:t>resistant strains</a:t>
            </a:r>
            <a:r>
              <a:rPr lang="en-US" dirty="0"/>
              <a:t>, but is not active against </a:t>
            </a:r>
            <a:r>
              <a:rPr lang="en-US" dirty="0" err="1"/>
              <a:t>nontypeable</a:t>
            </a:r>
            <a:r>
              <a:rPr lang="en-US" dirty="0"/>
              <a:t> H. </a:t>
            </a:r>
            <a:r>
              <a:rPr lang="en-US" dirty="0" err="1"/>
              <a:t>influenzae</a:t>
            </a:r>
            <a:r>
              <a:rPr lang="en-US" dirty="0"/>
              <a:t> or </a:t>
            </a:r>
            <a:r>
              <a:rPr lang="en-US" dirty="0" smtClean="0"/>
              <a:t>M. </a:t>
            </a:r>
            <a:r>
              <a:rPr lang="en-US" dirty="0" err="1" smtClean="0"/>
              <a:t>catarrhalis</a:t>
            </a:r>
            <a:r>
              <a:rPr lang="en-US" dirty="0"/>
              <a:t>.</a:t>
            </a:r>
          </a:p>
        </p:txBody>
      </p:sp>
    </p:spTree>
    <p:extLst>
      <p:ext uri="{BB962C8B-B14F-4D97-AF65-F5344CB8AC3E}">
        <p14:creationId xmlns:p14="http://schemas.microsoft.com/office/powerpoint/2010/main" val="36757263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Second-Line Treatment</a:t>
            </a:r>
            <a:br>
              <a:rPr lang="en-US" dirty="0"/>
            </a:br>
            <a:endParaRPr lang="en-US" dirty="0"/>
          </a:p>
        </p:txBody>
      </p:sp>
      <p:sp>
        <p:nvSpPr>
          <p:cNvPr id="3" name="Content Placeholder 2"/>
          <p:cNvSpPr>
            <a:spLocks noGrp="1"/>
          </p:cNvSpPr>
          <p:nvPr>
            <p:ph idx="1"/>
          </p:nvPr>
        </p:nvSpPr>
        <p:spPr>
          <a:xfrm>
            <a:off x="1016000" y="2052116"/>
            <a:ext cx="10363200" cy="3997828"/>
          </a:xfrm>
        </p:spPr>
        <p:txBody>
          <a:bodyPr>
            <a:normAutofit/>
          </a:bodyPr>
          <a:lstStyle/>
          <a:p>
            <a:r>
              <a:rPr lang="en-US" dirty="0"/>
              <a:t>Other antimicrobial agents that have been traditionally utilized </a:t>
            </a:r>
            <a:r>
              <a:rPr lang="en-US" dirty="0" smtClean="0"/>
              <a:t>in the </a:t>
            </a:r>
            <a:r>
              <a:rPr lang="en-US" dirty="0"/>
              <a:t>management of AOM have such significant lack of </a:t>
            </a:r>
            <a:r>
              <a:rPr lang="en-US" dirty="0" smtClean="0"/>
              <a:t>effectiveness against </a:t>
            </a:r>
            <a:r>
              <a:rPr lang="en-US" dirty="0"/>
              <a:t>resistant organisms that employment seldom outweighs </a:t>
            </a:r>
            <a:r>
              <a:rPr lang="en-US" dirty="0" smtClean="0"/>
              <a:t>the potential </a:t>
            </a:r>
            <a:r>
              <a:rPr lang="en-US" dirty="0"/>
              <a:t>side effects or complications possible from the medications.</a:t>
            </a:r>
          </a:p>
          <a:p>
            <a:r>
              <a:rPr lang="en-US" dirty="0"/>
              <a:t>This includes </a:t>
            </a:r>
            <a:r>
              <a:rPr lang="en-US" dirty="0" err="1"/>
              <a:t>cefprozil</a:t>
            </a:r>
            <a:r>
              <a:rPr lang="en-US" dirty="0"/>
              <a:t>, </a:t>
            </a:r>
            <a:r>
              <a:rPr lang="en-US" dirty="0" err="1"/>
              <a:t>cefaclor</a:t>
            </a:r>
            <a:r>
              <a:rPr lang="en-US" dirty="0"/>
              <a:t>, </a:t>
            </a:r>
            <a:r>
              <a:rPr lang="en-US" dirty="0" err="1"/>
              <a:t>loracarbef</a:t>
            </a:r>
            <a:r>
              <a:rPr lang="en-US" dirty="0"/>
              <a:t>, </a:t>
            </a:r>
            <a:r>
              <a:rPr lang="en-US" dirty="0" err="1"/>
              <a:t>cefixime</a:t>
            </a:r>
            <a:r>
              <a:rPr lang="en-US" dirty="0"/>
              <a:t>, </a:t>
            </a:r>
            <a:r>
              <a:rPr lang="en-US" dirty="0" smtClean="0"/>
              <a:t>trimethoprim-sulfamethoxazole, and erythromycin-</a:t>
            </a:r>
            <a:r>
              <a:rPr lang="en-US" dirty="0" err="1" smtClean="0"/>
              <a:t>sulfisoxazole</a:t>
            </a:r>
            <a:r>
              <a:rPr lang="en-US" dirty="0" smtClean="0"/>
              <a:t>.</a:t>
            </a:r>
          </a:p>
          <a:p>
            <a:r>
              <a:rPr lang="en-US" dirty="0" err="1" smtClean="0"/>
              <a:t>Cefpodoxime</a:t>
            </a:r>
            <a:r>
              <a:rPr lang="en-US" dirty="0" smtClean="0"/>
              <a:t> has demonstrated </a:t>
            </a:r>
            <a:r>
              <a:rPr lang="en-US" dirty="0"/>
              <a:t>reasonable effectiveness in some investigations but </a:t>
            </a:r>
            <a:r>
              <a:rPr lang="en-US" dirty="0" smtClean="0"/>
              <a:t>is generally </a:t>
            </a:r>
            <a:r>
              <a:rPr lang="en-US" dirty="0"/>
              <a:t>poorly tolerated because of its taste.</a:t>
            </a:r>
          </a:p>
        </p:txBody>
      </p:sp>
    </p:spTree>
    <p:extLst>
      <p:ext uri="{BB962C8B-B14F-4D97-AF65-F5344CB8AC3E}">
        <p14:creationId xmlns:p14="http://schemas.microsoft.com/office/powerpoint/2010/main" val="11068419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ANTIMICROBIAL PROPHYLAXIS</a:t>
            </a:r>
            <a:br>
              <a:rPr lang="en-US" dirty="0"/>
            </a:br>
            <a:endParaRPr lang="en-US" dirty="0"/>
          </a:p>
        </p:txBody>
      </p:sp>
      <p:sp>
        <p:nvSpPr>
          <p:cNvPr id="3" name="Content Placeholder 2"/>
          <p:cNvSpPr>
            <a:spLocks noGrp="1"/>
          </p:cNvSpPr>
          <p:nvPr>
            <p:ph idx="1"/>
          </p:nvPr>
        </p:nvSpPr>
        <p:spPr>
          <a:xfrm>
            <a:off x="965200" y="2052116"/>
            <a:ext cx="10401300" cy="4805884"/>
          </a:xfrm>
        </p:spPr>
        <p:txBody>
          <a:bodyPr>
            <a:normAutofit/>
          </a:bodyPr>
          <a:lstStyle/>
          <a:p>
            <a:r>
              <a:rPr lang="en-US" dirty="0" smtClean="0"/>
              <a:t>In </a:t>
            </a:r>
            <a:r>
              <a:rPr lang="en-US" dirty="0"/>
              <a:t>children who have developed frequent episodes of AOM, </a:t>
            </a:r>
            <a:r>
              <a:rPr lang="en-US" dirty="0" smtClean="0"/>
              <a:t>antimicrobial prophylaxis </a:t>
            </a:r>
            <a:r>
              <a:rPr lang="en-US" dirty="0"/>
              <a:t>with </a:t>
            </a:r>
            <a:r>
              <a:rPr lang="en-US" dirty="0" err="1"/>
              <a:t>subtherapeutic</a:t>
            </a:r>
            <a:r>
              <a:rPr lang="en-US" dirty="0"/>
              <a:t> doses of an </a:t>
            </a:r>
            <a:r>
              <a:rPr lang="en-US" dirty="0" err="1"/>
              <a:t>aminopenicillin</a:t>
            </a:r>
            <a:r>
              <a:rPr lang="en-US" dirty="0"/>
              <a:t> </a:t>
            </a:r>
            <a:r>
              <a:rPr lang="en-US" dirty="0" smtClean="0"/>
              <a:t>or a </a:t>
            </a:r>
            <a:r>
              <a:rPr lang="en-US" dirty="0"/>
              <a:t>sulfonamide has been utilized in the past to provide </a:t>
            </a:r>
            <a:r>
              <a:rPr lang="en-US" dirty="0" smtClean="0"/>
              <a:t>protection against </a:t>
            </a:r>
            <a:r>
              <a:rPr lang="en-US" dirty="0"/>
              <a:t>recurrences of AOM (although not of OME</a:t>
            </a:r>
            <a:r>
              <a:rPr lang="en-US" dirty="0" smtClean="0"/>
              <a:t>).</a:t>
            </a:r>
          </a:p>
          <a:p>
            <a:r>
              <a:rPr lang="en-US" dirty="0" smtClean="0"/>
              <a:t>However</a:t>
            </a:r>
            <a:r>
              <a:rPr lang="en-US" dirty="0"/>
              <a:t>, </a:t>
            </a:r>
            <a:r>
              <a:rPr lang="en-US" dirty="0" smtClean="0"/>
              <a:t>because of </a:t>
            </a:r>
            <a:r>
              <a:rPr lang="en-US" dirty="0"/>
              <a:t>the increased incidence of resistant organisms and the </a:t>
            </a:r>
            <a:r>
              <a:rPr lang="en-US" dirty="0" smtClean="0"/>
              <a:t>contribution of </a:t>
            </a:r>
            <a:r>
              <a:rPr lang="en-US" dirty="0"/>
              <a:t>antimicrobial usage to bacterial resistance, the risks of </a:t>
            </a:r>
            <a:r>
              <a:rPr lang="en-US" dirty="0" smtClean="0"/>
              <a:t>sustained antimicrobial </a:t>
            </a:r>
            <a:r>
              <a:rPr lang="en-US" dirty="0"/>
              <a:t>prophylaxis clearly outweigh potential benefits.</a:t>
            </a:r>
          </a:p>
        </p:txBody>
      </p:sp>
    </p:spTree>
    <p:extLst>
      <p:ext uri="{BB962C8B-B14F-4D97-AF65-F5344CB8AC3E}">
        <p14:creationId xmlns:p14="http://schemas.microsoft.com/office/powerpoint/2010/main" val="27448698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Early Recurrence After Treatment</a:t>
            </a:r>
            <a:br>
              <a:rPr lang="en-US" dirty="0"/>
            </a:br>
            <a:endParaRPr lang="en-US" dirty="0"/>
          </a:p>
        </p:txBody>
      </p:sp>
      <p:sp>
        <p:nvSpPr>
          <p:cNvPr id="3" name="Content Placeholder 2"/>
          <p:cNvSpPr>
            <a:spLocks noGrp="1"/>
          </p:cNvSpPr>
          <p:nvPr>
            <p:ph idx="1"/>
          </p:nvPr>
        </p:nvSpPr>
        <p:spPr>
          <a:xfrm>
            <a:off x="1031966" y="2052116"/>
            <a:ext cx="10306594" cy="3997828"/>
          </a:xfrm>
        </p:spPr>
        <p:txBody>
          <a:bodyPr>
            <a:normAutofit/>
          </a:bodyPr>
          <a:lstStyle/>
          <a:p>
            <a:pPr marL="6160" indent="0">
              <a:buNone/>
            </a:pPr>
            <a:endParaRPr lang="en-US" dirty="0"/>
          </a:p>
          <a:p>
            <a:r>
              <a:rPr lang="en-US" dirty="0"/>
              <a:t>Recurrence of AOM after apparent resolution may be caused by </a:t>
            </a:r>
            <a:r>
              <a:rPr lang="en-US" dirty="0" smtClean="0"/>
              <a:t>either incomplete </a:t>
            </a:r>
            <a:r>
              <a:rPr lang="en-US" dirty="0"/>
              <a:t>eradication of infection in the middle ear or upper </a:t>
            </a:r>
            <a:r>
              <a:rPr lang="en-US" dirty="0" smtClean="0"/>
              <a:t>respiratory tract </a:t>
            </a:r>
            <a:r>
              <a:rPr lang="en-US" dirty="0"/>
              <a:t>reinfection by the same or a different bacteria or </a:t>
            </a:r>
            <a:r>
              <a:rPr lang="en-US" dirty="0" smtClean="0"/>
              <a:t>bacterial strain</a:t>
            </a:r>
            <a:r>
              <a:rPr lang="en-US" dirty="0"/>
              <a:t>. Recent antibiotic therapy predisposes patients to an </a:t>
            </a:r>
            <a:r>
              <a:rPr lang="en-US" dirty="0" smtClean="0"/>
              <a:t>increased incidence </a:t>
            </a:r>
            <a:r>
              <a:rPr lang="en-US" dirty="0"/>
              <a:t>of resistant organisms, which should also be considered </a:t>
            </a:r>
            <a:r>
              <a:rPr lang="en-US" dirty="0" smtClean="0"/>
              <a:t>in choosing </a:t>
            </a:r>
            <a:r>
              <a:rPr lang="en-US" dirty="0"/>
              <a:t>therapy, and, generally, initiating therapy with a </a:t>
            </a:r>
            <a:r>
              <a:rPr lang="en-US" dirty="0" smtClean="0"/>
              <a:t>second-line agent </a:t>
            </a:r>
            <a:r>
              <a:rPr lang="en-US" dirty="0"/>
              <a:t>is </a:t>
            </a:r>
            <a:r>
              <a:rPr lang="en-US" dirty="0" smtClean="0"/>
              <a:t>advisable.</a:t>
            </a:r>
            <a:endParaRPr lang="en-US" dirty="0"/>
          </a:p>
        </p:txBody>
      </p:sp>
    </p:spTree>
    <p:extLst>
      <p:ext uri="{BB962C8B-B14F-4D97-AF65-F5344CB8AC3E}">
        <p14:creationId xmlns:p14="http://schemas.microsoft.com/office/powerpoint/2010/main" val="31762579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MANAGEMENT OF OTITIS </a:t>
            </a:r>
            <a:r>
              <a:rPr lang="en-US" dirty="0" smtClean="0"/>
              <a:t>MEDIA </a:t>
            </a:r>
            <a:r>
              <a:rPr lang="en-US" dirty="0"/>
              <a:t>WITH </a:t>
            </a:r>
            <a:r>
              <a:rPr lang="en-US" dirty="0" smtClean="0"/>
              <a:t>EFFUSION</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992776" y="2052116"/>
            <a:ext cx="10319657" cy="4805884"/>
          </a:xfrm>
        </p:spPr>
        <p:txBody>
          <a:bodyPr>
            <a:normAutofit/>
          </a:bodyPr>
          <a:lstStyle/>
          <a:p>
            <a:r>
              <a:rPr lang="en-US" dirty="0" smtClean="0"/>
              <a:t>Most </a:t>
            </a:r>
            <a:r>
              <a:rPr lang="en-US" dirty="0"/>
              <a:t>cases </a:t>
            </a:r>
            <a:r>
              <a:rPr lang="en-US" dirty="0" smtClean="0"/>
              <a:t>of OME </a:t>
            </a:r>
            <a:r>
              <a:rPr lang="en-US" dirty="0"/>
              <a:t>resolve without treatment within 3 mo. To distinguish </a:t>
            </a:r>
            <a:r>
              <a:rPr lang="en-US" dirty="0" smtClean="0"/>
              <a:t>between persistence </a:t>
            </a:r>
            <a:r>
              <a:rPr lang="en-US" dirty="0"/>
              <a:t>and recurrence, examination should be conducted </a:t>
            </a:r>
            <a:r>
              <a:rPr lang="en-US" dirty="0" smtClean="0"/>
              <a:t>monthly until </a:t>
            </a:r>
            <a:r>
              <a:rPr lang="en-US" dirty="0"/>
              <a:t>resolution; hearing should be assessed if effusion has been </a:t>
            </a:r>
            <a:r>
              <a:rPr lang="en-US" dirty="0" smtClean="0"/>
              <a:t>present for </a:t>
            </a:r>
            <a:r>
              <a:rPr lang="en-US" dirty="0"/>
              <a:t>longer than 3 mo</a:t>
            </a:r>
            <a:r>
              <a:rPr lang="en-US" dirty="0" smtClean="0"/>
              <a:t>.</a:t>
            </a:r>
          </a:p>
          <a:p>
            <a:r>
              <a:rPr lang="en-US" dirty="0"/>
              <a:t>When MEE persists for longer than 3 </a:t>
            </a:r>
            <a:r>
              <a:rPr lang="en-US" dirty="0" err="1"/>
              <a:t>mo</a:t>
            </a:r>
            <a:r>
              <a:rPr lang="en-US" dirty="0"/>
              <a:t>, </a:t>
            </a:r>
            <a:r>
              <a:rPr lang="en-US" dirty="0" smtClean="0"/>
              <a:t>consideration of </a:t>
            </a:r>
            <a:r>
              <a:rPr lang="en-US" dirty="0"/>
              <a:t>referral to an otolaryngologist may be </a:t>
            </a:r>
            <a:r>
              <a:rPr lang="en-US" dirty="0" smtClean="0"/>
              <a:t>appropriate. </a:t>
            </a:r>
            <a:endParaRPr lang="en-US" dirty="0">
              <a:solidFill>
                <a:schemeClr val="accent3"/>
              </a:solidFill>
            </a:endParaRPr>
          </a:p>
        </p:txBody>
      </p:sp>
    </p:spTree>
    <p:extLst>
      <p:ext uri="{BB962C8B-B14F-4D97-AF65-F5344CB8AC3E}">
        <p14:creationId xmlns:p14="http://schemas.microsoft.com/office/powerpoint/2010/main" val="6791207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MANAGEMENT OF OTITIS MEDIA WITH EFFUSION</a:t>
            </a:r>
            <a:br>
              <a:rPr lang="en-US" dirty="0"/>
            </a:br>
            <a:r>
              <a:rPr lang="en-US" dirty="0"/>
              <a:t/>
            </a:r>
            <a:br>
              <a:rPr lang="en-US" dirty="0"/>
            </a:br>
            <a:endParaRPr lang="en-US" dirty="0"/>
          </a:p>
        </p:txBody>
      </p:sp>
      <p:sp>
        <p:nvSpPr>
          <p:cNvPr id="3" name="Content Placeholder 2"/>
          <p:cNvSpPr>
            <a:spLocks noGrp="1"/>
          </p:cNvSpPr>
          <p:nvPr>
            <p:ph idx="1"/>
          </p:nvPr>
        </p:nvSpPr>
        <p:spPr>
          <a:xfrm>
            <a:off x="992777" y="2052116"/>
            <a:ext cx="10398034" cy="4805884"/>
          </a:xfrm>
        </p:spPr>
        <p:txBody>
          <a:bodyPr>
            <a:normAutofit/>
          </a:bodyPr>
          <a:lstStyle/>
          <a:p>
            <a:r>
              <a:rPr lang="en-US" dirty="0"/>
              <a:t>Although hearing </a:t>
            </a:r>
            <a:r>
              <a:rPr lang="en-US" dirty="0" smtClean="0"/>
              <a:t>loss may </a:t>
            </a:r>
            <a:r>
              <a:rPr lang="en-US" dirty="0"/>
              <a:t>be of primary concern, OME causes a number of other </a:t>
            </a:r>
            <a:r>
              <a:rPr lang="en-US" dirty="0" smtClean="0"/>
              <a:t>difficulties in </a:t>
            </a:r>
            <a:r>
              <a:rPr lang="en-US" dirty="0"/>
              <a:t>children that should also be considered. These include </a:t>
            </a:r>
            <a:r>
              <a:rPr lang="en-US" dirty="0" smtClean="0"/>
              <a:t>predisposition to </a:t>
            </a:r>
            <a:r>
              <a:rPr lang="en-US" dirty="0"/>
              <a:t>recurring AOM, pain, disturbance of balance, and </a:t>
            </a:r>
            <a:r>
              <a:rPr lang="en-US" dirty="0" smtClean="0"/>
              <a:t>tinnitus.</a:t>
            </a:r>
          </a:p>
          <a:p>
            <a:r>
              <a:rPr lang="en-US" dirty="0" smtClean="0"/>
              <a:t>In addition</a:t>
            </a:r>
            <a:r>
              <a:rPr lang="en-US" dirty="0"/>
              <a:t>, long-term sequelae that have been demonstrated to be </a:t>
            </a:r>
            <a:r>
              <a:rPr lang="en-US" dirty="0" smtClean="0"/>
              <a:t>associated with </a:t>
            </a:r>
            <a:r>
              <a:rPr lang="en-US" dirty="0"/>
              <a:t>OME include pathologic middle-ear changes; atelectasis </a:t>
            </a:r>
            <a:r>
              <a:rPr lang="en-US" dirty="0" smtClean="0"/>
              <a:t>of the </a:t>
            </a:r>
            <a:r>
              <a:rPr lang="en-US" dirty="0"/>
              <a:t>TM and retraction pocket formation; adhesive OM; </a:t>
            </a:r>
            <a:r>
              <a:rPr lang="en-US" dirty="0" err="1" smtClean="0"/>
              <a:t>cholesteatoma</a:t>
            </a:r>
            <a:r>
              <a:rPr lang="en-US" dirty="0"/>
              <a:t> </a:t>
            </a:r>
            <a:r>
              <a:rPr lang="en-US" dirty="0" smtClean="0"/>
              <a:t>formation </a:t>
            </a:r>
            <a:r>
              <a:rPr lang="en-US" dirty="0"/>
              <a:t>and </a:t>
            </a:r>
            <a:r>
              <a:rPr lang="en-US" dirty="0" err="1"/>
              <a:t>ossicular</a:t>
            </a:r>
            <a:r>
              <a:rPr lang="en-US" dirty="0"/>
              <a:t> discontinuity; and conductive and </a:t>
            </a:r>
            <a:r>
              <a:rPr lang="en-US" dirty="0" smtClean="0"/>
              <a:t>sensorineural hearing </a:t>
            </a:r>
            <a:r>
              <a:rPr lang="en-US" dirty="0"/>
              <a:t>loss. Long-term adverse effects on speech, language, </a:t>
            </a:r>
            <a:r>
              <a:rPr lang="en-US" dirty="0" smtClean="0"/>
              <a:t>cognitive, and </a:t>
            </a:r>
            <a:r>
              <a:rPr lang="en-US" dirty="0"/>
              <a:t>psychosocial development have also been demonstrated. </a:t>
            </a:r>
            <a:endParaRPr lang="en-US" dirty="0">
              <a:solidFill>
                <a:schemeClr val="accent3"/>
              </a:solidFill>
            </a:endParaRPr>
          </a:p>
        </p:txBody>
      </p:sp>
    </p:spTree>
    <p:extLst>
      <p:ext uri="{BB962C8B-B14F-4D97-AF65-F5344CB8AC3E}">
        <p14:creationId xmlns:p14="http://schemas.microsoft.com/office/powerpoint/2010/main" val="688823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Introduction </a:t>
            </a:r>
            <a:endParaRPr lang="en-US" dirty="0"/>
          </a:p>
        </p:txBody>
      </p:sp>
      <p:sp>
        <p:nvSpPr>
          <p:cNvPr id="3" name="Content Placeholder 2"/>
          <p:cNvSpPr>
            <a:spLocks noGrp="1"/>
          </p:cNvSpPr>
          <p:nvPr>
            <p:ph idx="1"/>
          </p:nvPr>
        </p:nvSpPr>
        <p:spPr>
          <a:xfrm>
            <a:off x="977900" y="1885285"/>
            <a:ext cx="10388600" cy="4972715"/>
          </a:xfrm>
        </p:spPr>
        <p:txBody>
          <a:bodyPr>
            <a:normAutofit/>
          </a:bodyPr>
          <a:lstStyle/>
          <a:p>
            <a:r>
              <a:rPr lang="en-US" dirty="0"/>
              <a:t>The peak incidence and prevalence of OM is during the </a:t>
            </a:r>
            <a:r>
              <a:rPr lang="en-US" b="1" dirty="0"/>
              <a:t>1st 2 </a:t>
            </a:r>
            <a:r>
              <a:rPr lang="en-US" b="1" dirty="0" err="1"/>
              <a:t>yr</a:t>
            </a:r>
            <a:r>
              <a:rPr lang="en-US" b="1" dirty="0"/>
              <a:t> </a:t>
            </a:r>
            <a:r>
              <a:rPr lang="en-US" b="1" dirty="0" smtClean="0"/>
              <a:t>of life</a:t>
            </a:r>
            <a:r>
              <a:rPr lang="en-US" dirty="0" smtClean="0"/>
              <a:t>.</a:t>
            </a:r>
            <a:endParaRPr lang="en-US" dirty="0"/>
          </a:p>
          <a:p>
            <a:r>
              <a:rPr lang="en-US" dirty="0" smtClean="0"/>
              <a:t>More </a:t>
            </a:r>
            <a:r>
              <a:rPr lang="en-US" dirty="0"/>
              <a:t>than 80% of children will have experienced at least 1 </a:t>
            </a:r>
            <a:r>
              <a:rPr lang="en-US" dirty="0" smtClean="0"/>
              <a:t>episode of </a:t>
            </a:r>
            <a:r>
              <a:rPr lang="en-US" dirty="0"/>
              <a:t>OM by the age of 3 </a:t>
            </a:r>
            <a:r>
              <a:rPr lang="en-US" dirty="0" smtClean="0"/>
              <a:t>yr.</a:t>
            </a:r>
          </a:p>
          <a:p>
            <a:r>
              <a:rPr lang="en-US" dirty="0" smtClean="0"/>
              <a:t>OM </a:t>
            </a:r>
            <a:r>
              <a:rPr lang="en-US" dirty="0"/>
              <a:t>is a leading reason for physician </a:t>
            </a:r>
            <a:r>
              <a:rPr lang="en-US" dirty="0" smtClean="0"/>
              <a:t>visits and </a:t>
            </a:r>
            <a:r>
              <a:rPr lang="en-US" dirty="0"/>
              <a:t>for use of antibiotics and figures importantly in the </a:t>
            </a:r>
            <a:r>
              <a:rPr lang="en-US" dirty="0" smtClean="0"/>
              <a:t>differential diagnosis </a:t>
            </a:r>
            <a:r>
              <a:rPr lang="en-US" dirty="0"/>
              <a:t>of fever. OM often serves as the sole or the main basis </a:t>
            </a:r>
            <a:r>
              <a:rPr lang="en-US" dirty="0" smtClean="0"/>
              <a:t>for undertaking </a:t>
            </a:r>
            <a:r>
              <a:rPr lang="en-US" dirty="0"/>
              <a:t>the most frequently performed operations in infants </a:t>
            </a:r>
            <a:r>
              <a:rPr lang="en-US" dirty="0" smtClean="0"/>
              <a:t>and young </a:t>
            </a:r>
            <a:r>
              <a:rPr lang="en-US" dirty="0"/>
              <a:t>children: myringotomy with insertion of </a:t>
            </a:r>
            <a:r>
              <a:rPr lang="en-US" dirty="0" err="1"/>
              <a:t>tympanostomy</a:t>
            </a:r>
            <a:r>
              <a:rPr lang="en-US" dirty="0"/>
              <a:t> </a:t>
            </a:r>
            <a:r>
              <a:rPr lang="en-US" dirty="0" smtClean="0"/>
              <a:t>tubes and adenoidectomy.</a:t>
            </a:r>
          </a:p>
          <a:p>
            <a:r>
              <a:rPr lang="en-US" dirty="0" smtClean="0"/>
              <a:t>OM </a:t>
            </a:r>
            <a:r>
              <a:rPr lang="en-US" dirty="0"/>
              <a:t>is also the most common cause of </a:t>
            </a:r>
            <a:r>
              <a:rPr lang="en-US" dirty="0" smtClean="0"/>
              <a:t>hearing loss </a:t>
            </a:r>
            <a:r>
              <a:rPr lang="en-US" dirty="0"/>
              <a:t>in </a:t>
            </a:r>
            <a:r>
              <a:rPr lang="en-US" dirty="0" smtClean="0"/>
              <a:t>children.</a:t>
            </a:r>
          </a:p>
          <a:p>
            <a:r>
              <a:rPr lang="en-US" dirty="0" smtClean="0"/>
              <a:t>OM </a:t>
            </a:r>
            <a:r>
              <a:rPr lang="en-US" dirty="0"/>
              <a:t>has a propensity to become chronic and </a:t>
            </a:r>
            <a:r>
              <a:rPr lang="en-US" dirty="0" smtClean="0"/>
              <a:t>recur. </a:t>
            </a:r>
            <a:endParaRPr lang="en-US" dirty="0"/>
          </a:p>
        </p:txBody>
      </p:sp>
    </p:spTree>
    <p:extLst>
      <p:ext uri="{BB962C8B-B14F-4D97-AF65-F5344CB8AC3E}">
        <p14:creationId xmlns:p14="http://schemas.microsoft.com/office/powerpoint/2010/main" val="28570530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MANAGEMENT OF OTITIS MEDIA WITH EFFUSION</a:t>
            </a:r>
            <a:br>
              <a:rPr lang="en-US" dirty="0"/>
            </a:br>
            <a:r>
              <a:rPr lang="en-US" dirty="0"/>
              <a:t/>
            </a:r>
            <a:br>
              <a:rPr lang="en-US" dirty="0"/>
            </a:br>
            <a:endParaRPr lang="en-US" dirty="0"/>
          </a:p>
        </p:txBody>
      </p:sp>
      <p:sp>
        <p:nvSpPr>
          <p:cNvPr id="3" name="Content Placeholder 2"/>
          <p:cNvSpPr>
            <a:spLocks noGrp="1"/>
          </p:cNvSpPr>
          <p:nvPr>
            <p:ph idx="1"/>
          </p:nvPr>
        </p:nvSpPr>
        <p:spPr>
          <a:xfrm>
            <a:off x="953589" y="2052116"/>
            <a:ext cx="10398034" cy="4805884"/>
          </a:xfrm>
        </p:spPr>
        <p:txBody>
          <a:bodyPr>
            <a:normAutofit/>
          </a:bodyPr>
          <a:lstStyle/>
          <a:p>
            <a:r>
              <a:rPr lang="en-US" dirty="0" smtClean="0"/>
              <a:t>Although it </a:t>
            </a:r>
            <a:r>
              <a:rPr lang="en-US" dirty="0"/>
              <a:t>is unlikely that OME causing unilateral hearing loss in the mild </a:t>
            </a:r>
            <a:r>
              <a:rPr lang="en-US" dirty="0" smtClean="0"/>
              <a:t>range will </a:t>
            </a:r>
            <a:r>
              <a:rPr lang="en-US" dirty="0"/>
              <a:t>have long-term negative effects on an otherwise healthy and </a:t>
            </a:r>
            <a:r>
              <a:rPr lang="en-US" dirty="0" smtClean="0"/>
              <a:t>developmentally normal </a:t>
            </a:r>
            <a:r>
              <a:rPr lang="en-US" dirty="0"/>
              <a:t>child, even a mild hearing loss in a child with </a:t>
            </a:r>
            <a:r>
              <a:rPr lang="en-US" dirty="0" smtClean="0"/>
              <a:t>other developmental </a:t>
            </a:r>
            <a:r>
              <a:rPr lang="en-US" dirty="0"/>
              <a:t>or speech delays certainly has the potential to </a:t>
            </a:r>
            <a:r>
              <a:rPr lang="en-US" dirty="0" smtClean="0"/>
              <a:t>compound this </a:t>
            </a:r>
            <a:r>
              <a:rPr lang="en-US" dirty="0"/>
              <a:t>child’s </a:t>
            </a:r>
            <a:r>
              <a:rPr lang="en-US" dirty="0" smtClean="0"/>
              <a:t>difficulties.</a:t>
            </a:r>
          </a:p>
          <a:p>
            <a:r>
              <a:rPr lang="en-US" dirty="0" smtClean="0"/>
              <a:t>At </a:t>
            </a:r>
            <a:r>
              <a:rPr lang="en-US" dirty="0"/>
              <a:t>a minimum, </a:t>
            </a:r>
            <a:r>
              <a:rPr lang="en-US" dirty="0" smtClean="0"/>
              <a:t>children with </a:t>
            </a:r>
            <a:r>
              <a:rPr lang="en-US" dirty="0"/>
              <a:t>OME persisting longer than 3 </a:t>
            </a:r>
            <a:r>
              <a:rPr lang="en-US" dirty="0" err="1"/>
              <a:t>mo</a:t>
            </a:r>
            <a:r>
              <a:rPr lang="en-US" dirty="0"/>
              <a:t> deserve close monitoring </a:t>
            </a:r>
            <a:r>
              <a:rPr lang="en-US" dirty="0" smtClean="0"/>
              <a:t>of their </a:t>
            </a:r>
            <a:r>
              <a:rPr lang="en-US" dirty="0"/>
              <a:t>hearing levels with skilled </a:t>
            </a:r>
            <a:r>
              <a:rPr lang="en-US" dirty="0" err="1"/>
              <a:t>audiologic</a:t>
            </a:r>
            <a:r>
              <a:rPr lang="en-US" dirty="0"/>
              <a:t> evaluation; frequent </a:t>
            </a:r>
            <a:r>
              <a:rPr lang="en-US" dirty="0" smtClean="0"/>
              <a:t>assessment of </a:t>
            </a:r>
            <a:r>
              <a:rPr lang="en-US" dirty="0"/>
              <a:t>developmental milestones, including speech and </a:t>
            </a:r>
            <a:r>
              <a:rPr lang="en-US" dirty="0" smtClean="0"/>
              <a:t>language assessment</a:t>
            </a:r>
            <a:r>
              <a:rPr lang="en-US" dirty="0"/>
              <a:t>; and attention paid to their rate of recurrent AOM.</a:t>
            </a:r>
          </a:p>
        </p:txBody>
      </p:sp>
    </p:spTree>
    <p:extLst>
      <p:ext uri="{BB962C8B-B14F-4D97-AF65-F5344CB8AC3E}">
        <p14:creationId xmlns:p14="http://schemas.microsoft.com/office/powerpoint/2010/main" val="31102762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Medical </a:t>
            </a:r>
            <a:r>
              <a:rPr lang="en-US" dirty="0" smtClean="0"/>
              <a:t>Treatment of OME</a:t>
            </a:r>
            <a:r>
              <a:rPr lang="en-US" dirty="0"/>
              <a:t/>
            </a:r>
            <a:br>
              <a:rPr lang="en-US" dirty="0"/>
            </a:br>
            <a:endParaRPr lang="en-US" dirty="0"/>
          </a:p>
        </p:txBody>
      </p:sp>
      <p:sp>
        <p:nvSpPr>
          <p:cNvPr id="3" name="Content Placeholder 2"/>
          <p:cNvSpPr>
            <a:spLocks noGrp="1"/>
          </p:cNvSpPr>
          <p:nvPr>
            <p:ph idx="1"/>
          </p:nvPr>
        </p:nvSpPr>
        <p:spPr>
          <a:xfrm>
            <a:off x="1018903" y="2052116"/>
            <a:ext cx="10332720" cy="3997828"/>
          </a:xfrm>
        </p:spPr>
        <p:txBody>
          <a:bodyPr>
            <a:normAutofit/>
          </a:bodyPr>
          <a:lstStyle/>
          <a:p>
            <a:r>
              <a:rPr lang="en-US" dirty="0" smtClean="0"/>
              <a:t>In </a:t>
            </a:r>
            <a:r>
              <a:rPr lang="en-US" dirty="0"/>
              <a:t>some studies, antimicrobials have demonstrated some efficacy </a:t>
            </a:r>
            <a:r>
              <a:rPr lang="en-US" dirty="0" smtClean="0"/>
              <a:t>in resolving </a:t>
            </a:r>
            <a:r>
              <a:rPr lang="en-US" dirty="0"/>
              <a:t>OME, presumably because they help eradicate </a:t>
            </a:r>
            <a:r>
              <a:rPr lang="en-US" dirty="0" smtClean="0"/>
              <a:t>nasopharyngeal infection </a:t>
            </a:r>
            <a:r>
              <a:rPr lang="en-US" dirty="0"/>
              <a:t>or unapparent middle-ear infection, or both. The </a:t>
            </a:r>
            <a:r>
              <a:rPr lang="en-US" dirty="0" smtClean="0"/>
              <a:t>most significant </a:t>
            </a:r>
            <a:r>
              <a:rPr lang="en-US" dirty="0"/>
              <a:t>effects of antibiotics for OME have been shown with </a:t>
            </a:r>
            <a:r>
              <a:rPr lang="en-US" dirty="0" smtClean="0"/>
              <a:t>treatment durations </a:t>
            </a:r>
            <a:r>
              <a:rPr lang="en-US" dirty="0"/>
              <a:t>of 4 </a:t>
            </a:r>
            <a:r>
              <a:rPr lang="en-US" dirty="0" err="1"/>
              <a:t>wk</a:t>
            </a:r>
            <a:r>
              <a:rPr lang="en-US" dirty="0"/>
              <a:t> and 3 </a:t>
            </a:r>
            <a:r>
              <a:rPr lang="en-US" dirty="0" smtClean="0"/>
              <a:t>mo.</a:t>
            </a:r>
          </a:p>
          <a:p>
            <a:r>
              <a:rPr lang="en-US" dirty="0" smtClean="0"/>
              <a:t>However</a:t>
            </a:r>
            <a:r>
              <a:rPr lang="en-US" dirty="0"/>
              <a:t>, in the current era of </a:t>
            </a:r>
            <a:r>
              <a:rPr lang="en-US" dirty="0" smtClean="0"/>
              <a:t>bacterial antimicrobial </a:t>
            </a:r>
            <a:r>
              <a:rPr lang="en-US" dirty="0"/>
              <a:t>resistance, the small potential benefit of </a:t>
            </a:r>
            <a:r>
              <a:rPr lang="en-US" dirty="0" smtClean="0"/>
              <a:t>antimicrobial therapy </a:t>
            </a:r>
            <a:r>
              <a:rPr lang="en-US" dirty="0"/>
              <a:t>is outweighed by the negative potential of treatment and is </a:t>
            </a:r>
            <a:r>
              <a:rPr lang="en-US" dirty="0" smtClean="0"/>
              <a:t>not recommended</a:t>
            </a:r>
            <a:r>
              <a:rPr lang="en-US" dirty="0"/>
              <a:t>. Instead, treatment should be limited to cases in </a:t>
            </a:r>
            <a:r>
              <a:rPr lang="en-US" dirty="0" smtClean="0"/>
              <a:t>which there </a:t>
            </a:r>
            <a:r>
              <a:rPr lang="en-US" dirty="0"/>
              <a:t>is evidence of associated bacterial upper respiratory tract </a:t>
            </a:r>
            <a:r>
              <a:rPr lang="en-US" dirty="0" smtClean="0"/>
              <a:t>infection or </a:t>
            </a:r>
            <a:r>
              <a:rPr lang="en-US" dirty="0"/>
              <a:t>untreated middle-ear infection. For this purpose, the </a:t>
            </a:r>
            <a:r>
              <a:rPr lang="en-US" dirty="0" smtClean="0"/>
              <a:t>most broadly </a:t>
            </a:r>
            <a:r>
              <a:rPr lang="en-US" dirty="0"/>
              <a:t>effective drug available should be used as recommended </a:t>
            </a:r>
            <a:r>
              <a:rPr lang="en-US" dirty="0" smtClean="0"/>
              <a:t>for AOM.</a:t>
            </a:r>
          </a:p>
          <a:p>
            <a:endParaRPr lang="en-US" dirty="0"/>
          </a:p>
        </p:txBody>
      </p:sp>
    </p:spTree>
    <p:extLst>
      <p:ext uri="{BB962C8B-B14F-4D97-AF65-F5344CB8AC3E}">
        <p14:creationId xmlns:p14="http://schemas.microsoft.com/office/powerpoint/2010/main" val="41286670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Medical Treatment of OME</a:t>
            </a:r>
            <a:br>
              <a:rPr lang="en-US" dirty="0"/>
            </a:br>
            <a:endParaRPr lang="en-US" dirty="0"/>
          </a:p>
        </p:txBody>
      </p:sp>
      <p:sp>
        <p:nvSpPr>
          <p:cNvPr id="3" name="Content Placeholder 2"/>
          <p:cNvSpPr>
            <a:spLocks noGrp="1"/>
          </p:cNvSpPr>
          <p:nvPr>
            <p:ph idx="1"/>
          </p:nvPr>
        </p:nvSpPr>
        <p:spPr>
          <a:xfrm>
            <a:off x="992777" y="2052116"/>
            <a:ext cx="10384972" cy="4805884"/>
          </a:xfrm>
        </p:spPr>
        <p:txBody>
          <a:bodyPr>
            <a:normAutofit fontScale="92500" lnSpcReduction="20000"/>
          </a:bodyPr>
          <a:lstStyle/>
          <a:p>
            <a:r>
              <a:rPr lang="en-US" dirty="0"/>
              <a:t>The efficacy of corticosteroids in the treatment of OME is </a:t>
            </a:r>
            <a:r>
              <a:rPr lang="en-US" dirty="0" smtClean="0"/>
              <a:t>probably short </a:t>
            </a:r>
            <a:r>
              <a:rPr lang="en-US" dirty="0"/>
              <a:t>term. The risk: benefit ratio for steroids would argue against </a:t>
            </a:r>
            <a:r>
              <a:rPr lang="en-US" dirty="0" smtClean="0"/>
              <a:t>their use.</a:t>
            </a:r>
          </a:p>
          <a:p>
            <a:r>
              <a:rPr lang="en-US" dirty="0" smtClean="0"/>
              <a:t>Antihistamine-decongestant </a:t>
            </a:r>
            <a:r>
              <a:rPr lang="en-US" dirty="0"/>
              <a:t>combinations are not effective </a:t>
            </a:r>
            <a:r>
              <a:rPr lang="en-US" dirty="0" smtClean="0"/>
              <a:t>in treating </a:t>
            </a:r>
            <a:r>
              <a:rPr lang="en-US" dirty="0"/>
              <a:t>children with OME. Antihistamines alone, </a:t>
            </a:r>
            <a:r>
              <a:rPr lang="en-US" dirty="0" smtClean="0"/>
              <a:t>decongestants alone</a:t>
            </a:r>
            <a:r>
              <a:rPr lang="en-US" dirty="0"/>
              <a:t>, and mucolytic agents are unlikely to be effective. The risk </a:t>
            </a:r>
            <a:r>
              <a:rPr lang="en-US" dirty="0" smtClean="0"/>
              <a:t>profile for </a:t>
            </a:r>
            <a:r>
              <a:rPr lang="en-US" dirty="0"/>
              <a:t>decongestants and antihistamines in children suggests that they </a:t>
            </a:r>
            <a:r>
              <a:rPr lang="en-US" dirty="0" smtClean="0"/>
              <a:t>are not </a:t>
            </a:r>
            <a:r>
              <a:rPr lang="en-US" dirty="0"/>
              <a:t>indicated in the treatment of OME</a:t>
            </a:r>
            <a:r>
              <a:rPr lang="en-US" dirty="0" smtClean="0"/>
              <a:t>.</a:t>
            </a:r>
          </a:p>
          <a:p>
            <a:r>
              <a:rPr lang="en-US" dirty="0"/>
              <a:t>Allergic management, </a:t>
            </a:r>
            <a:r>
              <a:rPr lang="en-US" dirty="0" smtClean="0"/>
              <a:t>including antihistamine </a:t>
            </a:r>
            <a:r>
              <a:rPr lang="en-US" dirty="0"/>
              <a:t>therapy, might prove helpful in children with </a:t>
            </a:r>
            <a:r>
              <a:rPr lang="en-US" dirty="0" smtClean="0"/>
              <a:t>problematic OME </a:t>
            </a:r>
            <a:r>
              <a:rPr lang="en-US" dirty="0"/>
              <a:t>who also have evidence of environmental </a:t>
            </a:r>
            <a:r>
              <a:rPr lang="en-US" dirty="0" smtClean="0"/>
              <a:t>allergies.</a:t>
            </a:r>
            <a:endParaRPr lang="en-US" dirty="0" smtClean="0">
              <a:solidFill>
                <a:schemeClr val="accent3"/>
              </a:solidFill>
            </a:endParaRPr>
          </a:p>
          <a:p>
            <a:r>
              <a:rPr lang="en-US" dirty="0" smtClean="0"/>
              <a:t>Recent </a:t>
            </a:r>
            <a:r>
              <a:rPr lang="en-US" dirty="0"/>
              <a:t>randomized controlled trials do not </a:t>
            </a:r>
            <a:r>
              <a:rPr lang="en-US" dirty="0" smtClean="0"/>
              <a:t>support the </a:t>
            </a:r>
            <a:r>
              <a:rPr lang="en-US" dirty="0"/>
              <a:t>usage of topical intranasal steroid sprays to treat the </a:t>
            </a:r>
            <a:r>
              <a:rPr lang="en-US" dirty="0" smtClean="0"/>
              <a:t>manifestations of </a:t>
            </a:r>
            <a:r>
              <a:rPr lang="en-US" dirty="0" err="1"/>
              <a:t>eustachian</a:t>
            </a:r>
            <a:r>
              <a:rPr lang="en-US" dirty="0"/>
              <a:t> tube </a:t>
            </a:r>
            <a:r>
              <a:rPr lang="en-US" dirty="0" smtClean="0"/>
              <a:t>dysfunction.</a:t>
            </a:r>
          </a:p>
          <a:p>
            <a:r>
              <a:rPr lang="en-US" dirty="0" smtClean="0"/>
              <a:t>Inflation </a:t>
            </a:r>
            <a:r>
              <a:rPr lang="en-US" dirty="0"/>
              <a:t>of the </a:t>
            </a:r>
            <a:r>
              <a:rPr lang="en-US" dirty="0" err="1"/>
              <a:t>eustachian</a:t>
            </a:r>
            <a:r>
              <a:rPr lang="en-US" dirty="0"/>
              <a:t> tube by </a:t>
            </a:r>
            <a:r>
              <a:rPr lang="en-US" dirty="0" smtClean="0"/>
              <a:t>the Valsalva </a:t>
            </a:r>
            <a:r>
              <a:rPr lang="en-US" dirty="0"/>
              <a:t>maneuver or other means has not demonstrated </a:t>
            </a:r>
            <a:r>
              <a:rPr lang="en-US" dirty="0" smtClean="0"/>
              <a:t>long-term efficacy </a:t>
            </a:r>
            <a:r>
              <a:rPr lang="en-US" dirty="0"/>
              <a:t>but is unlikely to lead to significant harm. Other “</a:t>
            </a:r>
            <a:r>
              <a:rPr lang="en-US" dirty="0" smtClean="0"/>
              <a:t>alternative” therapies</a:t>
            </a:r>
            <a:r>
              <a:rPr lang="en-US" dirty="0"/>
              <a:t>, including spinal manipulation, currently have no </a:t>
            </a:r>
            <a:r>
              <a:rPr lang="en-US" dirty="0" smtClean="0"/>
              <a:t>demonstrated efficacy </a:t>
            </a:r>
            <a:r>
              <a:rPr lang="en-US" dirty="0"/>
              <a:t>or role in children with OME.</a:t>
            </a:r>
          </a:p>
        </p:txBody>
      </p:sp>
    </p:spTree>
    <p:extLst>
      <p:ext uri="{BB962C8B-B14F-4D97-AF65-F5344CB8AC3E}">
        <p14:creationId xmlns:p14="http://schemas.microsoft.com/office/powerpoint/2010/main" val="2267858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Complications of Acute Otitis Media</a:t>
            </a:r>
            <a:br>
              <a:rPr lang="en-US" dirty="0"/>
            </a:br>
            <a:endParaRPr lang="en-US" dirty="0"/>
          </a:p>
        </p:txBody>
      </p:sp>
      <p:sp>
        <p:nvSpPr>
          <p:cNvPr id="3" name="Content Placeholder 2"/>
          <p:cNvSpPr>
            <a:spLocks noGrp="1"/>
          </p:cNvSpPr>
          <p:nvPr>
            <p:ph idx="1"/>
          </p:nvPr>
        </p:nvSpPr>
        <p:spPr>
          <a:xfrm>
            <a:off x="1005840" y="2052116"/>
            <a:ext cx="10345784" cy="3997828"/>
          </a:xfrm>
        </p:spPr>
        <p:txBody>
          <a:bodyPr>
            <a:normAutofit fontScale="92500" lnSpcReduction="10000"/>
          </a:bodyPr>
          <a:lstStyle/>
          <a:p>
            <a:pPr marL="6160" indent="0">
              <a:buNone/>
            </a:pPr>
            <a:endParaRPr lang="en-US" dirty="0" smtClean="0"/>
          </a:p>
          <a:p>
            <a:r>
              <a:rPr lang="en-US" dirty="0" smtClean="0"/>
              <a:t>The </a:t>
            </a:r>
            <a:r>
              <a:rPr lang="en-US" dirty="0"/>
              <a:t>complications of </a:t>
            </a:r>
            <a:r>
              <a:rPr lang="en-US" dirty="0" smtClean="0"/>
              <a:t>AOM may </a:t>
            </a:r>
            <a:r>
              <a:rPr lang="en-US" dirty="0"/>
              <a:t>be classified as either </a:t>
            </a:r>
            <a:r>
              <a:rPr lang="en-US" dirty="0" err="1"/>
              <a:t>intratemporal</a:t>
            </a:r>
            <a:r>
              <a:rPr lang="en-US" dirty="0"/>
              <a:t> or intracranial</a:t>
            </a:r>
            <a:r>
              <a:rPr lang="en-US" dirty="0" smtClean="0"/>
              <a:t>.</a:t>
            </a:r>
          </a:p>
          <a:p>
            <a:r>
              <a:rPr lang="en-US" dirty="0" err="1"/>
              <a:t>Intratemporal</a:t>
            </a:r>
            <a:r>
              <a:rPr lang="en-US" dirty="0"/>
              <a:t> </a:t>
            </a:r>
            <a:r>
              <a:rPr lang="en-US" dirty="0" smtClean="0"/>
              <a:t>Complications include</a:t>
            </a:r>
            <a:r>
              <a:rPr lang="en-US" dirty="0"/>
              <a:t> </a:t>
            </a:r>
            <a:r>
              <a:rPr lang="en-US" dirty="0" smtClean="0"/>
              <a:t>dermatitis</a:t>
            </a:r>
            <a:r>
              <a:rPr lang="en-US" dirty="0"/>
              <a:t>, TM perforation, chronic </a:t>
            </a:r>
            <a:r>
              <a:rPr lang="en-US" dirty="0" err="1"/>
              <a:t>suppurative</a:t>
            </a:r>
            <a:r>
              <a:rPr lang="en-US" dirty="0"/>
              <a:t> OM (CSOM), </a:t>
            </a:r>
            <a:r>
              <a:rPr lang="en-US" dirty="0" smtClean="0"/>
              <a:t>mastoiditis, hearing </a:t>
            </a:r>
            <a:r>
              <a:rPr lang="en-US" dirty="0"/>
              <a:t>loss, facial nerve paralysis, </a:t>
            </a:r>
            <a:r>
              <a:rPr lang="en-US" dirty="0" err="1"/>
              <a:t>cholesteatoma</a:t>
            </a:r>
            <a:r>
              <a:rPr lang="en-US" dirty="0"/>
              <a:t> </a:t>
            </a:r>
            <a:r>
              <a:rPr lang="en-US" dirty="0" smtClean="0"/>
              <a:t>formation, and </a:t>
            </a:r>
            <a:r>
              <a:rPr lang="en-US" dirty="0" err="1"/>
              <a:t>labyrinthitis</a:t>
            </a:r>
            <a:r>
              <a:rPr lang="en-US" dirty="0" smtClean="0"/>
              <a:t>.</a:t>
            </a:r>
          </a:p>
          <a:p>
            <a:r>
              <a:rPr lang="en-US" dirty="0"/>
              <a:t>INTRACRANIAL </a:t>
            </a:r>
            <a:r>
              <a:rPr lang="en-US" dirty="0" smtClean="0"/>
              <a:t>COMPLICATIONS include meningitis</a:t>
            </a:r>
            <a:r>
              <a:rPr lang="en-US" dirty="0"/>
              <a:t>, epidural abscess, subdural abscess, focal encephalitis, brain abscess, sigmoid sinus thrombosis (also called lateral sinus thrombosis), and </a:t>
            </a:r>
            <a:r>
              <a:rPr lang="en-US" dirty="0" err="1"/>
              <a:t>otitic</a:t>
            </a:r>
            <a:r>
              <a:rPr lang="en-US" dirty="0"/>
              <a:t> hydrocephalus each may develop as a complication of acute or chronic middle-ear or mastoid infection, through direct extension, </a:t>
            </a:r>
            <a:r>
              <a:rPr lang="en-US" dirty="0" err="1"/>
              <a:t>hematogenous</a:t>
            </a:r>
            <a:r>
              <a:rPr lang="en-US" dirty="0"/>
              <a:t> spread, or thrombophlebitis.</a:t>
            </a:r>
          </a:p>
          <a:p>
            <a:endParaRPr lang="en-US" dirty="0"/>
          </a:p>
        </p:txBody>
      </p:sp>
    </p:spTree>
    <p:extLst>
      <p:ext uri="{BB962C8B-B14F-4D97-AF65-F5344CB8AC3E}">
        <p14:creationId xmlns:p14="http://schemas.microsoft.com/office/powerpoint/2010/main" val="26924613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645" y="1477350"/>
            <a:ext cx="7796540" cy="3997828"/>
          </a:xfrm>
        </p:spPr>
        <p:txBody>
          <a:bodyPr>
            <a:normAutofit/>
          </a:bodyPr>
          <a:lstStyle/>
          <a:p>
            <a:pPr marL="6160" indent="0" algn="ctr">
              <a:buNone/>
            </a:pPr>
            <a:r>
              <a:rPr lang="en-US" sz="5900" dirty="0" smtClean="0"/>
              <a:t>Thank you </a:t>
            </a:r>
            <a:endParaRPr lang="en-US" sz="5900" dirty="0"/>
          </a:p>
        </p:txBody>
      </p:sp>
    </p:spTree>
    <p:extLst>
      <p:ext uri="{BB962C8B-B14F-4D97-AF65-F5344CB8AC3E}">
        <p14:creationId xmlns:p14="http://schemas.microsoft.com/office/powerpoint/2010/main" val="2071063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Introduction </a:t>
            </a:r>
            <a:endParaRPr lang="en-US" dirty="0"/>
          </a:p>
        </p:txBody>
      </p:sp>
      <p:sp>
        <p:nvSpPr>
          <p:cNvPr id="3" name="Content Placeholder 2"/>
          <p:cNvSpPr>
            <a:spLocks noGrp="1"/>
          </p:cNvSpPr>
          <p:nvPr>
            <p:ph idx="1"/>
          </p:nvPr>
        </p:nvSpPr>
        <p:spPr>
          <a:xfrm>
            <a:off x="1016000" y="1524001"/>
            <a:ext cx="10325100" cy="5164182"/>
          </a:xfrm>
        </p:spPr>
        <p:txBody>
          <a:bodyPr>
            <a:normAutofit/>
          </a:bodyPr>
          <a:lstStyle/>
          <a:p>
            <a:r>
              <a:rPr lang="en-US" dirty="0"/>
              <a:t>Accurate diagnosis of AOM in infants and young children may </a:t>
            </a:r>
            <a:r>
              <a:rPr lang="en-US" dirty="0" smtClean="0"/>
              <a:t>be difficult. Symptoms </a:t>
            </a:r>
            <a:r>
              <a:rPr lang="en-US" dirty="0"/>
              <a:t>may not be apparent, especially </a:t>
            </a:r>
            <a:r>
              <a:rPr lang="en-US" dirty="0" smtClean="0"/>
              <a:t>in early </a:t>
            </a:r>
            <a:r>
              <a:rPr lang="en-US" dirty="0"/>
              <a:t>infancy and in chronic stages of the </a:t>
            </a:r>
            <a:r>
              <a:rPr lang="en-US" dirty="0" smtClean="0"/>
              <a:t>disease.</a:t>
            </a:r>
          </a:p>
          <a:p>
            <a:r>
              <a:rPr lang="en-US" dirty="0" smtClean="0"/>
              <a:t>Accurate visualization of </a:t>
            </a:r>
            <a:r>
              <a:rPr lang="en-US" dirty="0"/>
              <a:t>the tympanic membrane and middle-ear space may be </a:t>
            </a:r>
            <a:r>
              <a:rPr lang="en-US" dirty="0" smtClean="0"/>
              <a:t>difficult because </a:t>
            </a:r>
            <a:r>
              <a:rPr lang="en-US" dirty="0"/>
              <a:t>of anatomy, patient cooperation, or blockage by </a:t>
            </a:r>
            <a:r>
              <a:rPr lang="en-US" dirty="0" smtClean="0"/>
              <a:t>cerumen, removal </a:t>
            </a:r>
            <a:r>
              <a:rPr lang="en-US" dirty="0"/>
              <a:t>of which may be arduous and time consuming. </a:t>
            </a:r>
            <a:r>
              <a:rPr lang="en-US" dirty="0" smtClean="0"/>
              <a:t>Abnormalities of </a:t>
            </a:r>
            <a:r>
              <a:rPr lang="en-US" dirty="0"/>
              <a:t>the eardrum may be subtle and difficult to appreciate. In the face </a:t>
            </a:r>
            <a:r>
              <a:rPr lang="en-US" dirty="0" smtClean="0"/>
              <a:t>of these </a:t>
            </a:r>
            <a:r>
              <a:rPr lang="en-US" dirty="0"/>
              <a:t>difficulties, both </a:t>
            </a:r>
            <a:r>
              <a:rPr lang="en-US" dirty="0" err="1"/>
              <a:t>underdiagnosis</a:t>
            </a:r>
            <a:r>
              <a:rPr lang="en-US" dirty="0"/>
              <a:t> and </a:t>
            </a:r>
            <a:r>
              <a:rPr lang="en-US" dirty="0" err="1"/>
              <a:t>overdiagnosis</a:t>
            </a:r>
            <a:r>
              <a:rPr lang="en-US" dirty="0"/>
              <a:t> occur.</a:t>
            </a:r>
          </a:p>
        </p:txBody>
      </p:sp>
    </p:spTree>
    <p:extLst>
      <p:ext uri="{BB962C8B-B14F-4D97-AF65-F5344CB8AC3E}">
        <p14:creationId xmlns:p14="http://schemas.microsoft.com/office/powerpoint/2010/main" val="806807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EPIDEMIOLOGY</a:t>
            </a:r>
            <a:br>
              <a:rPr lang="en-US" dirty="0"/>
            </a:br>
            <a:endParaRPr lang="en-US" dirty="0"/>
          </a:p>
        </p:txBody>
      </p:sp>
      <p:sp>
        <p:nvSpPr>
          <p:cNvPr id="3" name="Content Placeholder 2"/>
          <p:cNvSpPr>
            <a:spLocks noGrp="1"/>
          </p:cNvSpPr>
          <p:nvPr>
            <p:ph idx="1"/>
          </p:nvPr>
        </p:nvSpPr>
        <p:spPr>
          <a:xfrm>
            <a:off x="1028700" y="1901397"/>
            <a:ext cx="10325100" cy="4812912"/>
          </a:xfrm>
        </p:spPr>
        <p:txBody>
          <a:bodyPr>
            <a:normAutofit/>
          </a:bodyPr>
          <a:lstStyle/>
          <a:p>
            <a:pPr marL="6160" indent="0">
              <a:buNone/>
            </a:pPr>
            <a:r>
              <a:rPr lang="en-US" dirty="0"/>
              <a:t>Several factors have been demonstrated to affect the occurrence </a:t>
            </a:r>
            <a:r>
              <a:rPr lang="en-US" dirty="0" smtClean="0"/>
              <a:t>of OM, including:</a:t>
            </a:r>
          </a:p>
          <a:p>
            <a:pPr marL="6160" indent="0">
              <a:buNone/>
            </a:pPr>
            <a:r>
              <a:rPr lang="en-US" dirty="0" smtClean="0"/>
              <a:t>1- Age</a:t>
            </a:r>
            <a:endParaRPr lang="en-US" dirty="0"/>
          </a:p>
          <a:p>
            <a:pPr marL="6160" indent="0">
              <a:buNone/>
            </a:pPr>
            <a:r>
              <a:rPr lang="en-US" dirty="0"/>
              <a:t>The age of onset of OM is an important predictor of the </a:t>
            </a:r>
            <a:r>
              <a:rPr lang="en-US" dirty="0" smtClean="0"/>
              <a:t>development of </a:t>
            </a:r>
            <a:r>
              <a:rPr lang="en-US" dirty="0"/>
              <a:t>recurrent and chronic OM, with earlier age of onset having </a:t>
            </a:r>
            <a:r>
              <a:rPr lang="en-US" dirty="0" smtClean="0"/>
              <a:t>an increased </a:t>
            </a:r>
            <a:r>
              <a:rPr lang="en-US" dirty="0"/>
              <a:t>risk for exhibiting these difficulties later in life</a:t>
            </a:r>
            <a:r>
              <a:rPr lang="en-US" dirty="0" smtClean="0"/>
              <a:t>.</a:t>
            </a:r>
          </a:p>
          <a:p>
            <a:pPr marL="6160" indent="0">
              <a:buNone/>
            </a:pPr>
            <a:r>
              <a:rPr lang="en-US" dirty="0" smtClean="0"/>
              <a:t>Across </a:t>
            </a:r>
            <a:r>
              <a:rPr lang="en-US" dirty="0"/>
              <a:t>groups, rates </a:t>
            </a:r>
            <a:r>
              <a:rPr lang="en-US" dirty="0" smtClean="0"/>
              <a:t>of OM were </a:t>
            </a:r>
            <a:r>
              <a:rPr lang="en-US" dirty="0"/>
              <a:t>highest at 6-20 </a:t>
            </a:r>
            <a:r>
              <a:rPr lang="en-US" dirty="0" err="1"/>
              <a:t>mo</a:t>
            </a:r>
            <a:r>
              <a:rPr lang="en-US" dirty="0"/>
              <a:t> of age</a:t>
            </a:r>
            <a:r>
              <a:rPr lang="en-US" dirty="0" smtClean="0"/>
              <a:t>.</a:t>
            </a:r>
          </a:p>
          <a:p>
            <a:pPr marL="6160" indent="0">
              <a:buNone/>
            </a:pPr>
            <a:r>
              <a:rPr lang="en-US" dirty="0" smtClean="0"/>
              <a:t>After the </a:t>
            </a:r>
            <a:r>
              <a:rPr lang="en-US" dirty="0"/>
              <a:t>age of 2 </a:t>
            </a:r>
            <a:r>
              <a:rPr lang="en-US" dirty="0" err="1"/>
              <a:t>yr</a:t>
            </a:r>
            <a:r>
              <a:rPr lang="en-US" dirty="0"/>
              <a:t>, the incidence and prevalence of OM decline </a:t>
            </a:r>
            <a:r>
              <a:rPr lang="en-US" dirty="0" smtClean="0"/>
              <a:t>progressively, although </a:t>
            </a:r>
            <a:r>
              <a:rPr lang="en-US" dirty="0"/>
              <a:t>the disease remains relatively common into the </a:t>
            </a:r>
            <a:r>
              <a:rPr lang="en-US" dirty="0" smtClean="0"/>
              <a:t>early school-age </a:t>
            </a:r>
            <a:r>
              <a:rPr lang="en-US" dirty="0"/>
              <a:t>years. The most likely reasons for the higher rates in </a:t>
            </a:r>
            <a:r>
              <a:rPr lang="en-US" dirty="0" smtClean="0"/>
              <a:t>infants and </a:t>
            </a:r>
            <a:r>
              <a:rPr lang="en-US" dirty="0"/>
              <a:t>younger children include less-well–developed </a:t>
            </a:r>
            <a:r>
              <a:rPr lang="en-US" dirty="0" smtClean="0"/>
              <a:t>immunologic defenses </a:t>
            </a:r>
            <a:r>
              <a:rPr lang="en-US" dirty="0"/>
              <a:t>and less-favorable </a:t>
            </a:r>
            <a:r>
              <a:rPr lang="en-US" dirty="0" err="1"/>
              <a:t>eustachian</a:t>
            </a:r>
            <a:r>
              <a:rPr lang="en-US" dirty="0"/>
              <a:t> tubal factors involving both </a:t>
            </a:r>
            <a:r>
              <a:rPr lang="en-US" dirty="0" smtClean="0"/>
              <a:t>the structure </a:t>
            </a:r>
            <a:r>
              <a:rPr lang="en-US" dirty="0"/>
              <a:t>and function of the tube.</a:t>
            </a:r>
          </a:p>
        </p:txBody>
      </p:sp>
    </p:spTree>
    <p:extLst>
      <p:ext uri="{BB962C8B-B14F-4D97-AF65-F5344CB8AC3E}">
        <p14:creationId xmlns:p14="http://schemas.microsoft.com/office/powerpoint/2010/main" val="2377356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Epidemiology </a:t>
            </a:r>
            <a:endParaRPr lang="en-US" dirty="0"/>
          </a:p>
        </p:txBody>
      </p:sp>
      <p:sp>
        <p:nvSpPr>
          <p:cNvPr id="3" name="Content Placeholder 2"/>
          <p:cNvSpPr>
            <a:spLocks noGrp="1"/>
          </p:cNvSpPr>
          <p:nvPr>
            <p:ph idx="1"/>
          </p:nvPr>
        </p:nvSpPr>
        <p:spPr>
          <a:xfrm>
            <a:off x="1028700" y="1651000"/>
            <a:ext cx="10312400" cy="5207000"/>
          </a:xfrm>
        </p:spPr>
        <p:txBody>
          <a:bodyPr>
            <a:normAutofit/>
          </a:bodyPr>
          <a:lstStyle/>
          <a:p>
            <a:pPr marL="6160" indent="0">
              <a:buNone/>
            </a:pPr>
            <a:r>
              <a:rPr lang="en-US" dirty="0" smtClean="0"/>
              <a:t>2- Gender</a:t>
            </a:r>
            <a:endParaRPr lang="en-US" dirty="0"/>
          </a:p>
          <a:p>
            <a:pPr marL="6160" indent="0">
              <a:buNone/>
            </a:pPr>
            <a:r>
              <a:rPr lang="en-US" dirty="0"/>
              <a:t>Epidemiologic data suggest an incidence of OM greater in boys </a:t>
            </a:r>
            <a:r>
              <a:rPr lang="en-US" dirty="0" smtClean="0"/>
              <a:t>than in </a:t>
            </a:r>
            <a:r>
              <a:rPr lang="en-US" dirty="0"/>
              <a:t>girls, although some studies have found no gender-related </a:t>
            </a:r>
            <a:r>
              <a:rPr lang="en-US" dirty="0" smtClean="0"/>
              <a:t>differences in </a:t>
            </a:r>
            <a:r>
              <a:rPr lang="en-US" dirty="0"/>
              <a:t>the occurrence of OM.</a:t>
            </a:r>
          </a:p>
          <a:p>
            <a:pPr marL="6160" indent="0">
              <a:buNone/>
            </a:pPr>
            <a:r>
              <a:rPr lang="en-US" dirty="0" smtClean="0"/>
              <a:t>3- Race</a:t>
            </a:r>
            <a:endParaRPr lang="en-US" dirty="0"/>
          </a:p>
          <a:p>
            <a:pPr marL="6160" indent="0">
              <a:buNone/>
            </a:pPr>
            <a:r>
              <a:rPr lang="en-US" dirty="0"/>
              <a:t>OM is especially prevalent and severe among Native American, </a:t>
            </a:r>
            <a:r>
              <a:rPr lang="en-US" dirty="0" smtClean="0"/>
              <a:t>Inuit, and </a:t>
            </a:r>
            <a:r>
              <a:rPr lang="en-US" dirty="0"/>
              <a:t>indigenous Australian children. </a:t>
            </a:r>
            <a:endParaRPr lang="en-US" dirty="0" smtClean="0"/>
          </a:p>
          <a:p>
            <a:pPr marL="6160" indent="0">
              <a:buNone/>
            </a:pPr>
            <a:r>
              <a:rPr lang="en-US" dirty="0" smtClean="0"/>
              <a:t>4- </a:t>
            </a:r>
            <a:r>
              <a:rPr lang="en-US" dirty="0"/>
              <a:t>Genetic Background</a:t>
            </a:r>
          </a:p>
          <a:p>
            <a:pPr marL="6160" indent="0">
              <a:buNone/>
            </a:pPr>
            <a:r>
              <a:rPr lang="en-US" dirty="0" smtClean="0"/>
              <a:t>OM </a:t>
            </a:r>
            <a:r>
              <a:rPr lang="en-US" dirty="0"/>
              <a:t>has a heritable component. The degree of concordance for the occurrence of OM is much greater among monozygotic than among dizygotic twins.</a:t>
            </a:r>
          </a:p>
          <a:p>
            <a:pPr marL="6160" indent="0">
              <a:buNone/>
            </a:pPr>
            <a:endParaRPr lang="en-US" dirty="0"/>
          </a:p>
        </p:txBody>
      </p:sp>
    </p:spTree>
    <p:extLst>
      <p:ext uri="{BB962C8B-B14F-4D97-AF65-F5344CB8AC3E}">
        <p14:creationId xmlns:p14="http://schemas.microsoft.com/office/powerpoint/2010/main" val="29769866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docProps/app.xml><?xml version="1.0" encoding="utf-8"?>
<Properties xmlns="http://schemas.openxmlformats.org/officeDocument/2006/extended-properties" xmlns:vt="http://schemas.openxmlformats.org/officeDocument/2006/docPropsVTypes">
  <Template>TM16401375[[fn=Madison]]</Template>
  <TotalTime>853</TotalTime>
  <Words>5868</Words>
  <Application>Microsoft Office PowerPoint</Application>
  <PresentationFormat>Widescreen</PresentationFormat>
  <Paragraphs>252</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MS Shell Dlg 2</vt:lpstr>
      <vt:lpstr>Wingdings</vt:lpstr>
      <vt:lpstr>Wingdings 3</vt:lpstr>
      <vt:lpstr>Madison</vt:lpstr>
      <vt:lpstr>Otitis Media</vt:lpstr>
      <vt:lpstr>Healthy ear</vt:lpstr>
      <vt:lpstr>Infected ear </vt:lpstr>
      <vt:lpstr>The term otitis media (OM) has 2 main categories:</vt:lpstr>
      <vt:lpstr>Introduction </vt:lpstr>
      <vt:lpstr>Introduction </vt:lpstr>
      <vt:lpstr>Introduction </vt:lpstr>
      <vt:lpstr>EPIDEMIOLOGY </vt:lpstr>
      <vt:lpstr>Epidemiology </vt:lpstr>
      <vt:lpstr>Epidemiology </vt:lpstr>
      <vt:lpstr>Epidemiology </vt:lpstr>
      <vt:lpstr>Epidemiology </vt:lpstr>
      <vt:lpstr>Etiology of AOM</vt:lpstr>
      <vt:lpstr>Etiology of AOM </vt:lpstr>
      <vt:lpstr>Etiology of AOM </vt:lpstr>
      <vt:lpstr>Etiology of OME </vt:lpstr>
      <vt:lpstr>Pathogenesis </vt:lpstr>
      <vt:lpstr>Pathology </vt:lpstr>
      <vt:lpstr>Pathology </vt:lpstr>
      <vt:lpstr>Pathology </vt:lpstr>
      <vt:lpstr>Pathology </vt:lpstr>
      <vt:lpstr>Pathology </vt:lpstr>
      <vt:lpstr>CLINICAL MANIFESTATIONS</vt:lpstr>
      <vt:lpstr>CLINICAL MANIFESTATIONS</vt:lpstr>
      <vt:lpstr>EXAMINATION OF THE TYMPANIC MEMBRANE</vt:lpstr>
      <vt:lpstr>Tympanic membrane findings </vt:lpstr>
      <vt:lpstr>Tympanic membrane findings </vt:lpstr>
      <vt:lpstr>Diagnosis </vt:lpstr>
      <vt:lpstr>Diagnosis </vt:lpstr>
      <vt:lpstr>Diagnosis </vt:lpstr>
      <vt:lpstr>Diagnosis </vt:lpstr>
      <vt:lpstr>Conjunctivitis-Associated Otitis Media </vt:lpstr>
      <vt:lpstr>Asymptomatic Purulent Otitis Media </vt:lpstr>
      <vt:lpstr>PREVENTION </vt:lpstr>
      <vt:lpstr>IMMUNOPROPHYLAXIS </vt:lpstr>
      <vt:lpstr>IMMUNOPROPHYLAXIS </vt:lpstr>
      <vt:lpstr>TREATMENT </vt:lpstr>
      <vt:lpstr>PowerPoint Presentation</vt:lpstr>
      <vt:lpstr>Treatment </vt:lpstr>
      <vt:lpstr>Treatment </vt:lpstr>
      <vt:lpstr>Treatment </vt:lpstr>
      <vt:lpstr>Treatment </vt:lpstr>
      <vt:lpstr>PowerPoint Presentation</vt:lpstr>
      <vt:lpstr>First-Line Antimicrobial Treatment </vt:lpstr>
      <vt:lpstr>First-Line Antimicrobial Treatment </vt:lpstr>
      <vt:lpstr>First-Line Antimicrobial Treatment </vt:lpstr>
      <vt:lpstr>Duration of Treatment </vt:lpstr>
      <vt:lpstr>Follow-Up </vt:lpstr>
      <vt:lpstr>Follow-up </vt:lpstr>
      <vt:lpstr>Unsatisfactory Response to First-Line Treatment </vt:lpstr>
      <vt:lpstr>Unsatisfactory Response to First-Line Treatment</vt:lpstr>
      <vt:lpstr>Second-Line Treatment </vt:lpstr>
      <vt:lpstr>Second-Line Treatment </vt:lpstr>
      <vt:lpstr>Second-Line Treatment </vt:lpstr>
      <vt:lpstr>Second-Line Treatment </vt:lpstr>
      <vt:lpstr>ANTIMICROBIAL PROPHYLAXIS </vt:lpstr>
      <vt:lpstr>Early Recurrence After Treatment </vt:lpstr>
      <vt:lpstr>MANAGEMENT OF OTITIS MEDIA WITH EFFUSION  </vt:lpstr>
      <vt:lpstr>MANAGEMENT OF OTITIS MEDIA WITH EFFUSION  </vt:lpstr>
      <vt:lpstr>MANAGEMENT OF OTITIS MEDIA WITH EFFUSION  </vt:lpstr>
      <vt:lpstr>Medical Treatment of OME </vt:lpstr>
      <vt:lpstr>Medical Treatment of OME </vt:lpstr>
      <vt:lpstr>Complications of Acute Otitis Media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Otitis Media</dc:title>
  <dc:creator>Inas</dc:creator>
  <cp:lastModifiedBy>Inas</cp:lastModifiedBy>
  <cp:revision>130</cp:revision>
  <dcterms:created xsi:type="dcterms:W3CDTF">2020-12-08T13:22:25Z</dcterms:created>
  <dcterms:modified xsi:type="dcterms:W3CDTF">2020-12-09T19:37:10Z</dcterms:modified>
</cp:coreProperties>
</file>