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7" r:id="rId1"/>
  </p:sldMasterIdLst>
  <p:sldIdLst>
    <p:sldId id="256" r:id="rId2"/>
    <p:sldId id="257" r:id="rId3"/>
    <p:sldId id="258" r:id="rId4"/>
    <p:sldId id="259" r:id="rId5"/>
    <p:sldId id="271" r:id="rId6"/>
    <p:sldId id="272" r:id="rId7"/>
    <p:sldId id="260" r:id="rId8"/>
    <p:sldId id="270" r:id="rId9"/>
    <p:sldId id="298" r:id="rId10"/>
    <p:sldId id="261" r:id="rId11"/>
    <p:sldId id="293" r:id="rId12"/>
    <p:sldId id="266" r:id="rId13"/>
    <p:sldId id="262" r:id="rId14"/>
    <p:sldId id="291" r:id="rId15"/>
    <p:sldId id="263" r:id="rId16"/>
    <p:sldId id="264" r:id="rId17"/>
    <p:sldId id="265" r:id="rId18"/>
    <p:sldId id="294" r:id="rId19"/>
    <p:sldId id="267" r:id="rId20"/>
    <p:sldId id="292" r:id="rId21"/>
    <p:sldId id="268" r:id="rId22"/>
    <p:sldId id="269" r:id="rId23"/>
    <p:sldId id="273" r:id="rId24"/>
    <p:sldId id="295" r:id="rId25"/>
    <p:sldId id="274" r:id="rId26"/>
    <p:sldId id="275" r:id="rId27"/>
    <p:sldId id="290" r:id="rId28"/>
    <p:sldId id="276" r:id="rId29"/>
    <p:sldId id="278" r:id="rId30"/>
    <p:sldId id="279" r:id="rId31"/>
    <p:sldId id="282" r:id="rId32"/>
    <p:sldId id="296" r:id="rId33"/>
    <p:sldId id="277" r:id="rId34"/>
    <p:sldId id="308" r:id="rId35"/>
    <p:sldId id="283" r:id="rId36"/>
    <p:sldId id="299" r:id="rId37"/>
    <p:sldId id="300" r:id="rId38"/>
    <p:sldId id="309" r:id="rId39"/>
    <p:sldId id="285" r:id="rId40"/>
    <p:sldId id="286" r:id="rId41"/>
    <p:sldId id="287" r:id="rId42"/>
    <p:sldId id="288" r:id="rId43"/>
    <p:sldId id="302" r:id="rId44"/>
    <p:sldId id="303" r:id="rId45"/>
    <p:sldId id="289" r:id="rId46"/>
    <p:sldId id="281" r:id="rId47"/>
    <p:sldId id="306" r:id="rId48"/>
    <p:sldId id="297" r:id="rId49"/>
    <p:sldId id="304"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4" autoAdjust="0"/>
    <p:restoredTop sz="94660"/>
  </p:normalViewPr>
  <p:slideViewPr>
    <p:cSldViewPr snapToGrid="0">
      <p:cViewPr varScale="1">
        <p:scale>
          <a:sx n="73" d="100"/>
          <a:sy n="73" d="100"/>
        </p:scale>
        <p:origin x="5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16/12/2020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99240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16/12/2020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80441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16/12/2020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95050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16/12/2020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95835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16/12/2020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72586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16/12/2020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47712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16/12/2020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59074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16/12/2020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52472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16/12/2020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12965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16/12/2020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30846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16/12/2020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72759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16/12/2020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30598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16/12/2020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00831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16/12/2020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52716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16/12/2020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2413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16/12/2020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50136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16/12/2020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88681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16/12/2020</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78253908"/>
      </p:ext>
    </p:extLst>
  </p:cSld>
  <p:clrMap bg1="dk1" tx1="lt1" bg2="dk2" tx2="lt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 id="2147483884"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350963"/>
            <a:ext cx="9001462" cy="2387600"/>
          </a:xfrm>
        </p:spPr>
        <p:txBody>
          <a:bodyPr/>
          <a:lstStyle/>
          <a:p>
            <a:r>
              <a:rPr lang="en-US" dirty="0" smtClean="0"/>
              <a:t>Community acquired</a:t>
            </a:r>
            <a:br>
              <a:rPr lang="en-US" dirty="0" smtClean="0"/>
            </a:br>
            <a:r>
              <a:rPr lang="en-US" dirty="0" smtClean="0"/>
              <a:t>Pneumonia </a:t>
            </a:r>
            <a:br>
              <a:rPr lang="en-US" dirty="0" smtClean="0"/>
            </a:br>
            <a:endParaRPr lang="en-US" dirty="0"/>
          </a:p>
        </p:txBody>
      </p:sp>
      <p:sp>
        <p:nvSpPr>
          <p:cNvPr id="3" name="Subtitle 2"/>
          <p:cNvSpPr>
            <a:spLocks noGrp="1"/>
          </p:cNvSpPr>
          <p:nvPr>
            <p:ph type="subTitle" idx="1"/>
          </p:nvPr>
        </p:nvSpPr>
        <p:spPr>
          <a:xfrm>
            <a:off x="1595269" y="3157538"/>
            <a:ext cx="9001462" cy="1655762"/>
          </a:xfrm>
        </p:spPr>
        <p:txBody>
          <a:bodyPr>
            <a:normAutofit/>
          </a:bodyPr>
          <a:lstStyle/>
          <a:p>
            <a:r>
              <a:rPr lang="en-US" sz="2800" dirty="0" smtClean="0"/>
              <a:t>(CAP)</a:t>
            </a:r>
            <a:endParaRPr lang="en-US" sz="2800" dirty="0"/>
          </a:p>
        </p:txBody>
      </p:sp>
    </p:spTree>
    <p:extLst>
      <p:ext uri="{BB962C8B-B14F-4D97-AF65-F5344CB8AC3E}">
        <p14:creationId xmlns:p14="http://schemas.microsoft.com/office/powerpoint/2010/main" val="26972385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31361" y="2083000"/>
            <a:ext cx="10353762" cy="4291674"/>
          </a:xfrm>
        </p:spPr>
        <p:txBody>
          <a:bodyPr>
            <a:normAutofit/>
          </a:bodyPr>
          <a:lstStyle/>
          <a:p>
            <a:endParaRPr lang="en-US" b="1" dirty="0" smtClean="0"/>
          </a:p>
          <a:p>
            <a:r>
              <a:rPr lang="en-US" b="1" dirty="0" smtClean="0"/>
              <a:t>Viral </a:t>
            </a:r>
            <a:r>
              <a:rPr lang="en-US" b="1" dirty="0"/>
              <a:t>pathogens </a:t>
            </a:r>
            <a:r>
              <a:rPr lang="en-US" sz="2300" dirty="0"/>
              <a:t>are a prominent cause of lower respiratory </a:t>
            </a:r>
            <a:r>
              <a:rPr lang="en-US" sz="2300" dirty="0" smtClean="0"/>
              <a:t>tract infections </a:t>
            </a:r>
            <a:r>
              <a:rPr lang="en-US" sz="2300" dirty="0"/>
              <a:t>in infants and children older than 1 </a:t>
            </a:r>
            <a:r>
              <a:rPr lang="en-US" sz="2300" dirty="0" err="1"/>
              <a:t>mo</a:t>
            </a:r>
            <a:r>
              <a:rPr lang="en-US" sz="2300" dirty="0"/>
              <a:t> but younger </a:t>
            </a:r>
            <a:r>
              <a:rPr lang="en-US" sz="2300" dirty="0" smtClean="0"/>
              <a:t>than 5 </a:t>
            </a:r>
            <a:r>
              <a:rPr lang="en-US" sz="2300" dirty="0" err="1"/>
              <a:t>yr</a:t>
            </a:r>
            <a:r>
              <a:rPr lang="en-US" sz="2300" dirty="0"/>
              <a:t> of age. </a:t>
            </a:r>
            <a:endParaRPr lang="en-US" sz="2300" dirty="0" smtClean="0"/>
          </a:p>
          <a:p>
            <a:r>
              <a:rPr lang="en-US" dirty="0" smtClean="0"/>
              <a:t>Viruses </a:t>
            </a:r>
            <a:r>
              <a:rPr lang="en-US" dirty="0"/>
              <a:t>can be detected in 40-80% of children with </a:t>
            </a:r>
            <a:r>
              <a:rPr lang="en-US" dirty="0" smtClean="0"/>
              <a:t>pneumonia using </a:t>
            </a:r>
            <a:r>
              <a:rPr lang="en-US" dirty="0"/>
              <a:t>molecular diagnostic methods. </a:t>
            </a:r>
            <a:endParaRPr lang="en-US" b="1" dirty="0" smtClean="0"/>
          </a:p>
        </p:txBody>
      </p:sp>
    </p:spTree>
    <p:extLst>
      <p:ext uri="{BB962C8B-B14F-4D97-AF65-F5344CB8AC3E}">
        <p14:creationId xmlns:p14="http://schemas.microsoft.com/office/powerpoint/2010/main" val="4216052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13795" y="2122190"/>
            <a:ext cx="10353762" cy="3695136"/>
          </a:xfrm>
        </p:spPr>
        <p:txBody>
          <a:bodyPr>
            <a:normAutofit fontScale="92500" lnSpcReduction="20000"/>
          </a:bodyPr>
          <a:lstStyle/>
          <a:p>
            <a:pPr marL="0" indent="0">
              <a:buNone/>
            </a:pPr>
            <a:r>
              <a:rPr lang="en-US" b="1" dirty="0"/>
              <a:t>Of the respiratory viruses,</a:t>
            </a:r>
          </a:p>
          <a:p>
            <a:r>
              <a:rPr lang="en-US" dirty="0" smtClean="0"/>
              <a:t>respiratory </a:t>
            </a:r>
            <a:r>
              <a:rPr lang="en-US" dirty="0"/>
              <a:t>syncytial virus (RSV</a:t>
            </a:r>
            <a:r>
              <a:rPr lang="en-US" dirty="0" smtClean="0"/>
              <a:t>) </a:t>
            </a:r>
            <a:r>
              <a:rPr lang="en-US" dirty="0"/>
              <a:t>and rhinoviruses are the most commonly identified pathogens, especially </a:t>
            </a:r>
            <a:r>
              <a:rPr lang="en-US" dirty="0" err="1"/>
              <a:t>c</a:t>
            </a:r>
            <a:r>
              <a:rPr lang="en-US" dirty="0" err="1" smtClean="0"/>
              <a:t>ildren</a:t>
            </a:r>
            <a:r>
              <a:rPr lang="en-US" dirty="0" smtClean="0"/>
              <a:t> </a:t>
            </a:r>
            <a:r>
              <a:rPr lang="en-US" dirty="0"/>
              <a:t>younger than 2 </a:t>
            </a:r>
            <a:r>
              <a:rPr lang="en-US" dirty="0" err="1"/>
              <a:t>yr</a:t>
            </a:r>
            <a:r>
              <a:rPr lang="en-US" dirty="0"/>
              <a:t> of age. </a:t>
            </a:r>
          </a:p>
          <a:p>
            <a:pPr marL="0" indent="0">
              <a:buNone/>
            </a:pPr>
            <a:r>
              <a:rPr lang="en-US" dirty="0" smtClean="0"/>
              <a:t>the </a:t>
            </a:r>
            <a:r>
              <a:rPr lang="en-US" dirty="0"/>
              <a:t>role of rhinoviruses in </a:t>
            </a:r>
            <a:r>
              <a:rPr lang="en-US" dirty="0" smtClean="0"/>
              <a:t>sever lower </a:t>
            </a:r>
            <a:r>
              <a:rPr lang="en-US" dirty="0"/>
              <a:t>respiratory tract infection remains poorly defined as these viruses are frequently detected in infections with 2 or more pathogens and among asymptomatic children. </a:t>
            </a:r>
          </a:p>
          <a:p>
            <a:r>
              <a:rPr lang="en-US" dirty="0"/>
              <a:t>Other common viruses causing pneumonia include influenza </a:t>
            </a:r>
            <a:r>
              <a:rPr lang="en-US" dirty="0" smtClean="0"/>
              <a:t>virus, parainfluenza viruses</a:t>
            </a:r>
            <a:r>
              <a:rPr lang="en-US" dirty="0"/>
              <a:t>, adenoviruses, enteroviruses, and human </a:t>
            </a:r>
            <a:r>
              <a:rPr lang="en-US" dirty="0" err="1"/>
              <a:t>metapneumovirus</a:t>
            </a:r>
            <a:r>
              <a:rPr lang="en-US" dirty="0"/>
              <a:t>. </a:t>
            </a:r>
            <a:endParaRPr lang="en-US" dirty="0" smtClean="0"/>
          </a:p>
          <a:p>
            <a:pPr marL="0" indent="0">
              <a:buNone/>
            </a:pPr>
            <a:r>
              <a:rPr lang="en-US" dirty="0" smtClean="0"/>
              <a:t>Infection </a:t>
            </a:r>
            <a:r>
              <a:rPr lang="en-US" dirty="0"/>
              <a:t>with more than 1 respiratory virus occurs in up to 20% of cases. The age of the patient may help identify possible pathogens (Table 400-3).</a:t>
            </a:r>
          </a:p>
          <a:p>
            <a:endParaRPr lang="en-US" dirty="0"/>
          </a:p>
        </p:txBody>
      </p:sp>
    </p:spTree>
    <p:extLst>
      <p:ext uri="{BB962C8B-B14F-4D97-AF65-F5344CB8AC3E}">
        <p14:creationId xmlns:p14="http://schemas.microsoft.com/office/powerpoint/2010/main" val="6706422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2899954" y="575785"/>
            <a:ext cx="5812972" cy="5513515"/>
          </a:xfrm>
          <a:prstGeom prst="rect">
            <a:avLst/>
          </a:prstGeom>
        </p:spPr>
      </p:pic>
    </p:spTree>
    <p:extLst>
      <p:ext uri="{BB962C8B-B14F-4D97-AF65-F5344CB8AC3E}">
        <p14:creationId xmlns:p14="http://schemas.microsoft.com/office/powerpoint/2010/main" val="31154190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13795" y="2096064"/>
            <a:ext cx="10353762" cy="3873662"/>
          </a:xfrm>
        </p:spPr>
        <p:txBody>
          <a:bodyPr>
            <a:normAutofit/>
          </a:bodyPr>
          <a:lstStyle/>
          <a:p>
            <a:r>
              <a:rPr lang="en-US" dirty="0"/>
              <a:t>Lower respiratory tract viral infections are much more common </a:t>
            </a:r>
            <a:r>
              <a:rPr lang="en-US" dirty="0" smtClean="0"/>
              <a:t>in the </a:t>
            </a:r>
            <a:r>
              <a:rPr lang="en-US" dirty="0"/>
              <a:t>fall and winter in both the northern and southern hemispheres </a:t>
            </a:r>
            <a:r>
              <a:rPr lang="en-US" dirty="0" smtClean="0"/>
              <a:t>in relation </a:t>
            </a:r>
            <a:r>
              <a:rPr lang="en-US" dirty="0"/>
              <a:t>to the seasonal epidemics of respiratory viral infection </a:t>
            </a:r>
            <a:r>
              <a:rPr lang="en-US" dirty="0" smtClean="0"/>
              <a:t>that occur </a:t>
            </a:r>
            <a:r>
              <a:rPr lang="en-US" dirty="0"/>
              <a:t>each year. </a:t>
            </a:r>
            <a:endParaRPr lang="en-US" dirty="0" smtClean="0"/>
          </a:p>
        </p:txBody>
      </p:sp>
    </p:spTree>
    <p:extLst>
      <p:ext uri="{BB962C8B-B14F-4D97-AF65-F5344CB8AC3E}">
        <p14:creationId xmlns:p14="http://schemas.microsoft.com/office/powerpoint/2010/main" val="19972512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The typical pattern of these epidemics usually begins in the fall, when parainfluenza infections appear and most often manifest as croup. </a:t>
            </a:r>
            <a:endParaRPr lang="en-US" dirty="0" smtClean="0"/>
          </a:p>
          <a:p>
            <a:r>
              <a:rPr lang="en-US" dirty="0" smtClean="0"/>
              <a:t>Later </a:t>
            </a:r>
            <a:r>
              <a:rPr lang="en-US" dirty="0"/>
              <a:t>in winter, RSV, human </a:t>
            </a:r>
            <a:r>
              <a:rPr lang="en-US" dirty="0" err="1"/>
              <a:t>metapneumovirus</a:t>
            </a:r>
            <a:r>
              <a:rPr lang="en-US" dirty="0"/>
              <a:t>, and influenza viruses cause widespread infection, including upper </a:t>
            </a:r>
            <a:r>
              <a:rPr lang="en-US" dirty="0" smtClean="0"/>
              <a:t>respiratory tract </a:t>
            </a:r>
            <a:r>
              <a:rPr lang="en-US" dirty="0"/>
              <a:t>infections, bronchiolitis, and pneumonia. </a:t>
            </a:r>
            <a:endParaRPr lang="en-US" dirty="0" smtClean="0"/>
          </a:p>
          <a:p>
            <a:r>
              <a:rPr lang="en-US" dirty="0" smtClean="0"/>
              <a:t>RSV </a:t>
            </a:r>
            <a:r>
              <a:rPr lang="en-US" dirty="0"/>
              <a:t>is particularly severe among infants and young children, whereas influenza virus causes disease and excess hospitalization for acute respiratory illness in all age groups. Knowledge of the prevailing viral epidemic may lead to a presumptive initial diagnosis.</a:t>
            </a:r>
          </a:p>
          <a:p>
            <a:endParaRPr lang="en-US" dirty="0"/>
          </a:p>
        </p:txBody>
      </p:sp>
    </p:spTree>
    <p:extLst>
      <p:ext uri="{BB962C8B-B14F-4D97-AF65-F5344CB8AC3E}">
        <p14:creationId xmlns:p14="http://schemas.microsoft.com/office/powerpoint/2010/main" val="18926697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Immunization status is relevant because children fully </a:t>
            </a:r>
            <a:r>
              <a:rPr lang="en-US" dirty="0" smtClean="0"/>
              <a:t>immunized against </a:t>
            </a:r>
            <a:r>
              <a:rPr lang="en-US" dirty="0"/>
              <a:t>H. </a:t>
            </a:r>
            <a:r>
              <a:rPr lang="en-US" dirty="0" err="1"/>
              <a:t>influenzae</a:t>
            </a:r>
            <a:r>
              <a:rPr lang="en-US" dirty="0"/>
              <a:t> type b and S. </a:t>
            </a:r>
            <a:r>
              <a:rPr lang="en-US" dirty="0" err="1"/>
              <a:t>pneumoniae</a:t>
            </a:r>
            <a:r>
              <a:rPr lang="en-US" dirty="0"/>
              <a:t> are less likely to </a:t>
            </a:r>
            <a:r>
              <a:rPr lang="en-US" dirty="0" smtClean="0"/>
              <a:t>be infected </a:t>
            </a:r>
            <a:r>
              <a:rPr lang="en-US" dirty="0"/>
              <a:t>with these pathogens. </a:t>
            </a:r>
            <a:endParaRPr lang="en-US" dirty="0" smtClean="0"/>
          </a:p>
          <a:p>
            <a:r>
              <a:rPr lang="en-US" dirty="0" smtClean="0"/>
              <a:t>Children </a:t>
            </a:r>
            <a:r>
              <a:rPr lang="en-US" dirty="0"/>
              <a:t>who are </a:t>
            </a:r>
            <a:r>
              <a:rPr lang="en-US" dirty="0" smtClean="0"/>
              <a:t>immunosuppressed or </a:t>
            </a:r>
            <a:r>
              <a:rPr lang="en-US" dirty="0"/>
              <a:t>who have an underlying illness may be at risk for specific </a:t>
            </a:r>
            <a:r>
              <a:rPr lang="en-US" dirty="0" err="1" smtClean="0"/>
              <a:t>pathogens,such</a:t>
            </a:r>
            <a:r>
              <a:rPr lang="en-US" dirty="0" smtClean="0"/>
              <a:t> </a:t>
            </a:r>
            <a:r>
              <a:rPr lang="en-US" dirty="0"/>
              <a:t>as Pseudomonas spp. in patients with cystic </a:t>
            </a:r>
            <a:r>
              <a:rPr lang="en-US" dirty="0" smtClean="0"/>
              <a:t>fibrosis.</a:t>
            </a:r>
            <a:endParaRPr lang="en-US" dirty="0"/>
          </a:p>
        </p:txBody>
      </p:sp>
    </p:spTree>
    <p:extLst>
      <p:ext uri="{BB962C8B-B14F-4D97-AF65-F5344CB8AC3E}">
        <p14:creationId xmlns:p14="http://schemas.microsoft.com/office/powerpoint/2010/main" val="32306469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769743"/>
            <a:ext cx="10353761" cy="1326321"/>
          </a:xfrm>
        </p:spPr>
        <p:txBody>
          <a:bodyPr/>
          <a:lstStyle/>
          <a:p>
            <a:pPr algn="l"/>
            <a:r>
              <a:rPr lang="en-US" dirty="0" smtClean="0"/>
              <a:t>PATHOGENESIS:</a:t>
            </a:r>
            <a:r>
              <a:rPr lang="en-US" dirty="0"/>
              <a:t/>
            </a:r>
            <a:br>
              <a:rPr lang="en-US" dirty="0"/>
            </a:br>
            <a:endParaRPr lang="en-US" dirty="0"/>
          </a:p>
        </p:txBody>
      </p:sp>
      <p:sp>
        <p:nvSpPr>
          <p:cNvPr id="3" name="Content Placeholder 2"/>
          <p:cNvSpPr>
            <a:spLocks noGrp="1"/>
          </p:cNvSpPr>
          <p:nvPr>
            <p:ph idx="1"/>
          </p:nvPr>
        </p:nvSpPr>
        <p:spPr>
          <a:xfrm>
            <a:off x="913795" y="1727200"/>
            <a:ext cx="10353761" cy="4648200"/>
          </a:xfrm>
        </p:spPr>
        <p:txBody>
          <a:bodyPr>
            <a:normAutofit fontScale="85000" lnSpcReduction="10000"/>
          </a:bodyPr>
          <a:lstStyle/>
          <a:p>
            <a:r>
              <a:rPr lang="en-US" dirty="0" smtClean="0"/>
              <a:t>The </a:t>
            </a:r>
            <a:r>
              <a:rPr lang="en-US" dirty="0"/>
              <a:t>lower respiratory tract is normally kept sterile by </a:t>
            </a:r>
            <a:r>
              <a:rPr lang="en-US" dirty="0" smtClean="0"/>
              <a:t>physiologic defense </a:t>
            </a:r>
            <a:r>
              <a:rPr lang="en-US" dirty="0"/>
              <a:t>mechanisms, including </a:t>
            </a:r>
            <a:r>
              <a:rPr lang="en-US" u="sng" dirty="0" err="1"/>
              <a:t>mucociliary</a:t>
            </a:r>
            <a:r>
              <a:rPr lang="en-US" u="sng" dirty="0"/>
              <a:t> clearance</a:t>
            </a:r>
            <a:r>
              <a:rPr lang="en-US" dirty="0"/>
              <a:t>, </a:t>
            </a:r>
            <a:r>
              <a:rPr lang="en-US" u="sng" dirty="0"/>
              <a:t>the </a:t>
            </a:r>
            <a:r>
              <a:rPr lang="en-US" u="sng" dirty="0" smtClean="0"/>
              <a:t>properties of </a:t>
            </a:r>
            <a:r>
              <a:rPr lang="en-US" u="sng" dirty="0"/>
              <a:t>normal secretions such as secretory immunoglobulin (Ig) A</a:t>
            </a:r>
            <a:r>
              <a:rPr lang="en-US" dirty="0"/>
              <a:t>, </a:t>
            </a:r>
            <a:r>
              <a:rPr lang="en-US" dirty="0" smtClean="0"/>
              <a:t>and </a:t>
            </a:r>
            <a:r>
              <a:rPr lang="en-US" u="sng" dirty="0" smtClean="0"/>
              <a:t>clearing </a:t>
            </a:r>
            <a:r>
              <a:rPr lang="en-US" u="sng" dirty="0"/>
              <a:t>of the airway by coughing</a:t>
            </a:r>
            <a:r>
              <a:rPr lang="en-US" dirty="0"/>
              <a:t>. </a:t>
            </a:r>
            <a:r>
              <a:rPr lang="en-US" dirty="0" smtClean="0"/>
              <a:t> </a:t>
            </a:r>
          </a:p>
          <a:p>
            <a:r>
              <a:rPr lang="en-US" dirty="0" smtClean="0"/>
              <a:t>Immunologic </a:t>
            </a:r>
            <a:r>
              <a:rPr lang="en-US" dirty="0"/>
              <a:t>defense </a:t>
            </a:r>
            <a:r>
              <a:rPr lang="en-US" dirty="0" smtClean="0"/>
              <a:t>mechanisms of </a:t>
            </a:r>
            <a:r>
              <a:rPr lang="en-US" dirty="0"/>
              <a:t>the lung that limit invasion by pathogenic organisms include </a:t>
            </a:r>
            <a:r>
              <a:rPr lang="en-US" dirty="0" smtClean="0"/>
              <a:t>macrophages that </a:t>
            </a:r>
            <a:r>
              <a:rPr lang="en-US" dirty="0"/>
              <a:t>are present in alveoli and bronchioles, secretory IgA, </a:t>
            </a:r>
            <a:r>
              <a:rPr lang="en-US" dirty="0" smtClean="0"/>
              <a:t>and other </a:t>
            </a:r>
            <a:r>
              <a:rPr lang="en-US" dirty="0"/>
              <a:t>immunoglobulins. </a:t>
            </a:r>
            <a:endParaRPr lang="en-US" dirty="0" smtClean="0"/>
          </a:p>
          <a:p>
            <a:r>
              <a:rPr lang="en-US" dirty="0" smtClean="0"/>
              <a:t>Trauma</a:t>
            </a:r>
            <a:r>
              <a:rPr lang="en-US" dirty="0"/>
              <a:t>, anesthesia, and aspiration </a:t>
            </a:r>
            <a:r>
              <a:rPr lang="en-US" dirty="0" smtClean="0"/>
              <a:t>increase the </a:t>
            </a:r>
            <a:r>
              <a:rPr lang="en-US" dirty="0"/>
              <a:t>risk of pulmonary </a:t>
            </a:r>
            <a:r>
              <a:rPr lang="en-US" dirty="0" smtClean="0"/>
              <a:t>infection. </a:t>
            </a:r>
          </a:p>
          <a:p>
            <a:r>
              <a:rPr lang="en-US" sz="2600" dirty="0" smtClean="0"/>
              <a:t>Viral </a:t>
            </a:r>
            <a:r>
              <a:rPr lang="en-US" sz="2600" dirty="0"/>
              <a:t>pneumonia </a:t>
            </a:r>
            <a:r>
              <a:rPr lang="en-US" dirty="0"/>
              <a:t>usually results from spread of infection along </a:t>
            </a:r>
            <a:r>
              <a:rPr lang="en-US" dirty="0" smtClean="0"/>
              <a:t>the airways</a:t>
            </a:r>
            <a:r>
              <a:rPr lang="en-US" dirty="0"/>
              <a:t>, accompanied by direct injury of the respiratory </a:t>
            </a:r>
            <a:r>
              <a:rPr lang="en-US" dirty="0" smtClean="0"/>
              <a:t>epithelium, which </a:t>
            </a:r>
            <a:r>
              <a:rPr lang="en-US" dirty="0"/>
              <a:t>results in airway obstruction from swelling, abnormal </a:t>
            </a:r>
            <a:r>
              <a:rPr lang="en-US" dirty="0" smtClean="0"/>
              <a:t>secretions, and </a:t>
            </a:r>
            <a:r>
              <a:rPr lang="en-US" dirty="0"/>
              <a:t>cellular debris. The small caliber of airways in young </a:t>
            </a:r>
            <a:r>
              <a:rPr lang="en-US" dirty="0" smtClean="0"/>
              <a:t>infants makes </a:t>
            </a:r>
            <a:r>
              <a:rPr lang="en-US" dirty="0"/>
              <a:t>such patients particularly susceptible to severe infection. </a:t>
            </a:r>
            <a:r>
              <a:rPr lang="en-US" dirty="0" smtClean="0"/>
              <a:t>Atelectasis, interstitial </a:t>
            </a:r>
            <a:r>
              <a:rPr lang="en-US" dirty="0"/>
              <a:t>edema, and ventilation–perfusion mismatch </a:t>
            </a:r>
            <a:r>
              <a:rPr lang="en-US" dirty="0" smtClean="0"/>
              <a:t>causing significant </a:t>
            </a:r>
            <a:r>
              <a:rPr lang="en-US" dirty="0"/>
              <a:t>hypoxemia often accompany airway obstruction.  </a:t>
            </a:r>
            <a:r>
              <a:rPr lang="en-US" dirty="0" smtClean="0"/>
              <a:t>Viral infection </a:t>
            </a:r>
            <a:r>
              <a:rPr lang="en-US" dirty="0"/>
              <a:t>of the respiratory tract can also predispose to </a:t>
            </a:r>
            <a:r>
              <a:rPr lang="en-US" dirty="0" smtClean="0"/>
              <a:t>s</a:t>
            </a:r>
            <a:r>
              <a:rPr lang="en-US" b="1" dirty="0" smtClean="0"/>
              <a:t>econdary bacterial </a:t>
            </a:r>
            <a:r>
              <a:rPr lang="en-US" dirty="0"/>
              <a:t>infection by disturbing normal host defense </a:t>
            </a:r>
            <a:r>
              <a:rPr lang="en-US" dirty="0" smtClean="0"/>
              <a:t>mechanisms, altering </a:t>
            </a:r>
            <a:r>
              <a:rPr lang="en-US" dirty="0"/>
              <a:t>secretions, and modifying the bacterial flora. </a:t>
            </a:r>
          </a:p>
        </p:txBody>
      </p:sp>
    </p:spTree>
    <p:extLst>
      <p:ext uri="{BB962C8B-B14F-4D97-AF65-F5344CB8AC3E}">
        <p14:creationId xmlns:p14="http://schemas.microsoft.com/office/powerpoint/2010/main" val="24910884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13794" y="2134164"/>
            <a:ext cx="10353762" cy="3695136"/>
          </a:xfrm>
        </p:spPr>
        <p:txBody>
          <a:bodyPr>
            <a:normAutofit/>
          </a:bodyPr>
          <a:lstStyle/>
          <a:p>
            <a:r>
              <a:rPr lang="en-US" dirty="0"/>
              <a:t>Bacterial pneumonia most often occurs when respiratory </a:t>
            </a:r>
            <a:r>
              <a:rPr lang="en-US" dirty="0" smtClean="0"/>
              <a:t>tract organisms </a:t>
            </a:r>
            <a:r>
              <a:rPr lang="en-US" dirty="0"/>
              <a:t>colonize the trachea and subsequently gain access to </a:t>
            </a:r>
            <a:r>
              <a:rPr lang="en-US" dirty="0" smtClean="0"/>
              <a:t>the lungs</a:t>
            </a:r>
            <a:r>
              <a:rPr lang="en-US" dirty="0"/>
              <a:t>, but pneumonia may also result from direct seeding of lung </a:t>
            </a:r>
            <a:r>
              <a:rPr lang="en-US" dirty="0" smtClean="0"/>
              <a:t>tissue after </a:t>
            </a:r>
            <a:r>
              <a:rPr lang="en-US" dirty="0"/>
              <a:t>bacteremia. When bacterial infection is established in the </a:t>
            </a:r>
            <a:r>
              <a:rPr lang="en-US" dirty="0" smtClean="0"/>
              <a:t>lung parenchyma</a:t>
            </a:r>
            <a:r>
              <a:rPr lang="en-US" dirty="0"/>
              <a:t>, the pathologic process varies according to the </a:t>
            </a:r>
            <a:r>
              <a:rPr lang="en-US" dirty="0" smtClean="0"/>
              <a:t>invading organism</a:t>
            </a:r>
            <a:r>
              <a:rPr lang="en-US" dirty="0"/>
              <a:t>. </a:t>
            </a:r>
            <a:endParaRPr lang="en-US" dirty="0" smtClean="0"/>
          </a:p>
        </p:txBody>
      </p:sp>
    </p:spTree>
    <p:extLst>
      <p:ext uri="{BB962C8B-B14F-4D97-AF65-F5344CB8AC3E}">
        <p14:creationId xmlns:p14="http://schemas.microsoft.com/office/powerpoint/2010/main" val="8675285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M. </a:t>
            </a:r>
            <a:r>
              <a:rPr lang="en-US" dirty="0" err="1"/>
              <a:t>pneumoniae</a:t>
            </a:r>
            <a:r>
              <a:rPr lang="en-US" dirty="0"/>
              <a:t> attaches to the respiratory epithelium, inhibits ciliary action, and leads to cellular destruction and an inflammatory response in the submucosa. As the infection progresses, sloughed cellular debris, inflammatory cells, and mucus cause airway obstruction, with spread of infection occurring along the bronchial tree, as it does in viral pneumonia. </a:t>
            </a:r>
          </a:p>
          <a:p>
            <a:endParaRPr lang="en-US" dirty="0"/>
          </a:p>
        </p:txBody>
      </p:sp>
    </p:spTree>
    <p:extLst>
      <p:ext uri="{BB962C8B-B14F-4D97-AF65-F5344CB8AC3E}">
        <p14:creationId xmlns:p14="http://schemas.microsoft.com/office/powerpoint/2010/main" val="517987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S. </a:t>
            </a:r>
            <a:r>
              <a:rPr lang="en-US" dirty="0" err="1"/>
              <a:t>pneumoniae</a:t>
            </a:r>
            <a:r>
              <a:rPr lang="en-US" dirty="0"/>
              <a:t> produces local edema that aids in the proliferation </a:t>
            </a:r>
            <a:r>
              <a:rPr lang="en-US" dirty="0" smtClean="0"/>
              <a:t>of organisms </a:t>
            </a:r>
            <a:r>
              <a:rPr lang="en-US" dirty="0"/>
              <a:t>and their spread into adjacent portions of lung, often </a:t>
            </a:r>
            <a:r>
              <a:rPr lang="en-US" dirty="0" smtClean="0"/>
              <a:t>resulting in </a:t>
            </a:r>
            <a:r>
              <a:rPr lang="en-US" dirty="0"/>
              <a:t>the characteristic focal lobar involvement.</a:t>
            </a:r>
          </a:p>
          <a:p>
            <a:r>
              <a:rPr lang="en-US" dirty="0"/>
              <a:t>Group A streptococcus infection of the lower respiratory </a:t>
            </a:r>
            <a:r>
              <a:rPr lang="en-US" dirty="0" smtClean="0"/>
              <a:t>tract results </a:t>
            </a:r>
            <a:r>
              <a:rPr lang="en-US" dirty="0"/>
              <a:t>in more diffuse infection with interstitial pneumonia. </a:t>
            </a:r>
            <a:r>
              <a:rPr lang="en-US" dirty="0" smtClean="0"/>
              <a:t>The pathology </a:t>
            </a:r>
            <a:r>
              <a:rPr lang="en-US" dirty="0"/>
              <a:t>includes necrosis of tracheobronchial mucosa; formation </a:t>
            </a:r>
            <a:r>
              <a:rPr lang="en-US" dirty="0" smtClean="0"/>
              <a:t>of large </a:t>
            </a:r>
            <a:r>
              <a:rPr lang="en-US" dirty="0"/>
              <a:t>amounts of exudate, edema, and local hemorrhage, with extension into the </a:t>
            </a:r>
            <a:r>
              <a:rPr lang="en-US" dirty="0" err="1"/>
              <a:t>interalveolar</a:t>
            </a:r>
            <a:r>
              <a:rPr lang="en-US" dirty="0"/>
              <a:t> septa; and involvement of lymphatic vessels and the increased likelihood of pleural involvement.</a:t>
            </a:r>
          </a:p>
          <a:p>
            <a:endParaRPr lang="en-US" dirty="0" smtClean="0"/>
          </a:p>
        </p:txBody>
      </p:sp>
    </p:spTree>
    <p:extLst>
      <p:ext uri="{BB962C8B-B14F-4D97-AF65-F5344CB8AC3E}">
        <p14:creationId xmlns:p14="http://schemas.microsoft.com/office/powerpoint/2010/main" val="831197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Epidemiology:</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dirty="0" smtClean="0"/>
              <a:t> Pneumonia is inflammation </a:t>
            </a:r>
            <a:r>
              <a:rPr lang="en-US" dirty="0"/>
              <a:t>of the lung </a:t>
            </a:r>
            <a:r>
              <a:rPr lang="en-US" dirty="0" smtClean="0"/>
              <a:t>parenchyma,</a:t>
            </a:r>
          </a:p>
          <a:p>
            <a:pPr>
              <a:buFont typeface="Wingdings" panose="05000000000000000000" pitchFamily="2" charset="2"/>
              <a:buChar char="§"/>
            </a:pPr>
            <a:r>
              <a:rPr lang="en-US" dirty="0" smtClean="0"/>
              <a:t> Is the leading </a:t>
            </a:r>
            <a:r>
              <a:rPr lang="en-US" dirty="0"/>
              <a:t>cause of death globally among children younger than age 5 </a:t>
            </a:r>
            <a:r>
              <a:rPr lang="en-US" dirty="0" err="1" smtClean="0"/>
              <a:t>yr</a:t>
            </a:r>
            <a:r>
              <a:rPr lang="en-US" dirty="0" smtClean="0"/>
              <a:t>,</a:t>
            </a:r>
          </a:p>
          <a:p>
            <a:pPr marL="0" indent="0">
              <a:buNone/>
            </a:pPr>
            <a:r>
              <a:rPr lang="en-US" dirty="0" smtClean="0"/>
              <a:t>accounting for an estimated 1.2 million (18% total) deaths annually</a:t>
            </a:r>
          </a:p>
          <a:p>
            <a:r>
              <a:rPr lang="en-US" dirty="0" smtClean="0"/>
              <a:t>The </a:t>
            </a:r>
            <a:r>
              <a:rPr lang="en-US" dirty="0"/>
              <a:t>incidence of pneumonia </a:t>
            </a:r>
            <a:r>
              <a:rPr lang="en-US" dirty="0" smtClean="0"/>
              <a:t>is more in developing </a:t>
            </a:r>
            <a:r>
              <a:rPr lang="en-US" dirty="0"/>
              <a:t>than </a:t>
            </a:r>
            <a:r>
              <a:rPr lang="en-US" dirty="0" smtClean="0"/>
              <a:t>in  developed countries. </a:t>
            </a:r>
            <a:r>
              <a:rPr lang="en-US" dirty="0"/>
              <a:t>Fifteen countries account for </a:t>
            </a:r>
            <a:r>
              <a:rPr lang="en-US" dirty="0" smtClean="0"/>
              <a:t>more than </a:t>
            </a:r>
            <a:r>
              <a:rPr lang="en-US" dirty="0"/>
              <a:t>three-fourths of all pediatric deaths from pneumonia.</a:t>
            </a:r>
          </a:p>
        </p:txBody>
      </p:sp>
    </p:spTree>
    <p:extLst>
      <p:ext uri="{BB962C8B-B14F-4D97-AF65-F5344CB8AC3E}">
        <p14:creationId xmlns:p14="http://schemas.microsoft.com/office/powerpoint/2010/main" val="41848386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a:t>
            </a:r>
            <a:r>
              <a:rPr lang="en-US" dirty="0"/>
              <a:t>. aureus pneumonia manifests in confluent bronchopneumonia, which is often unilateral and characterized by the presence of </a:t>
            </a:r>
            <a:r>
              <a:rPr lang="en-US" dirty="0" smtClean="0"/>
              <a:t>extensive areas </a:t>
            </a:r>
            <a:r>
              <a:rPr lang="en-US" dirty="0"/>
              <a:t>of hemorrhagic necrosis and irregular areas of cavitation of the lung parenchyma, resulting in </a:t>
            </a:r>
            <a:r>
              <a:rPr lang="en-US" dirty="0" err="1"/>
              <a:t>pneumatoceles</a:t>
            </a:r>
            <a:r>
              <a:rPr lang="en-US" dirty="0"/>
              <a:t>, empyema, or, at times, bronchopulmonary fistulas.</a:t>
            </a:r>
          </a:p>
          <a:p>
            <a:endParaRPr lang="en-US" dirty="0"/>
          </a:p>
        </p:txBody>
      </p:sp>
    </p:spTree>
    <p:extLst>
      <p:ext uri="{BB962C8B-B14F-4D97-AF65-F5344CB8AC3E}">
        <p14:creationId xmlns:p14="http://schemas.microsoft.com/office/powerpoint/2010/main" val="39400863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Recurrent pneumonia is defined as 2 or more episodes in a </a:t>
            </a:r>
            <a:r>
              <a:rPr lang="en-US" dirty="0" smtClean="0"/>
              <a:t>single year </a:t>
            </a:r>
            <a:r>
              <a:rPr lang="en-US" dirty="0"/>
              <a:t>or 3 or more episodes ever, with radiographic clearing </a:t>
            </a:r>
            <a:r>
              <a:rPr lang="en-US" dirty="0" smtClean="0"/>
              <a:t>between occurrences</a:t>
            </a:r>
            <a:r>
              <a:rPr lang="en-US" dirty="0"/>
              <a:t>. An underlying disorder should be considered if a </a:t>
            </a:r>
            <a:r>
              <a:rPr lang="en-US" dirty="0" smtClean="0"/>
              <a:t>child experiences </a:t>
            </a:r>
            <a:r>
              <a:rPr lang="en-US" dirty="0"/>
              <a:t>recurrent pneumonia (Table 400-4).</a:t>
            </a:r>
          </a:p>
        </p:txBody>
      </p:sp>
    </p:spTree>
    <p:extLst>
      <p:ext uri="{BB962C8B-B14F-4D97-AF65-F5344CB8AC3E}">
        <p14:creationId xmlns:p14="http://schemas.microsoft.com/office/powerpoint/2010/main" val="32924757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543300" y="404949"/>
            <a:ext cx="5281276" cy="5932351"/>
          </a:xfrm>
          <a:prstGeom prst="rect">
            <a:avLst/>
          </a:prstGeom>
        </p:spPr>
      </p:pic>
    </p:spTree>
    <p:extLst>
      <p:ext uri="{BB962C8B-B14F-4D97-AF65-F5344CB8AC3E}">
        <p14:creationId xmlns:p14="http://schemas.microsoft.com/office/powerpoint/2010/main" val="26694551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CLINICAL </a:t>
            </a:r>
            <a:r>
              <a:rPr lang="en-US" dirty="0" smtClean="0"/>
              <a:t>MANIFESTATIONS: </a:t>
            </a:r>
            <a:r>
              <a:rPr lang="en-US" dirty="0"/>
              <a:t/>
            </a:r>
            <a:br>
              <a:rPr lang="en-US" dirty="0"/>
            </a:br>
            <a:endParaRPr lang="en-US" dirty="0"/>
          </a:p>
        </p:txBody>
      </p:sp>
      <p:sp>
        <p:nvSpPr>
          <p:cNvPr id="3" name="Content Placeholder 2"/>
          <p:cNvSpPr>
            <a:spLocks noGrp="1"/>
          </p:cNvSpPr>
          <p:nvPr>
            <p:ph idx="1"/>
          </p:nvPr>
        </p:nvSpPr>
        <p:spPr>
          <a:xfrm>
            <a:off x="913794" y="1803964"/>
            <a:ext cx="10353762" cy="4227086"/>
          </a:xfrm>
        </p:spPr>
        <p:txBody>
          <a:bodyPr>
            <a:normAutofit fontScale="92500"/>
          </a:bodyPr>
          <a:lstStyle/>
          <a:p>
            <a:r>
              <a:rPr lang="en-US" dirty="0" smtClean="0"/>
              <a:t>Pneumonia </a:t>
            </a:r>
            <a:r>
              <a:rPr lang="en-US" dirty="0"/>
              <a:t>is frequently preceded by several days of symptoms of </a:t>
            </a:r>
            <a:r>
              <a:rPr lang="en-US" dirty="0" smtClean="0"/>
              <a:t>an upper </a:t>
            </a:r>
            <a:r>
              <a:rPr lang="en-US" dirty="0"/>
              <a:t>respiratory tract infection, typically rhinitis and cough</a:t>
            </a:r>
            <a:r>
              <a:rPr lang="en-US" dirty="0" smtClean="0"/>
              <a:t>.</a:t>
            </a:r>
          </a:p>
          <a:p>
            <a:r>
              <a:rPr lang="en-US" dirty="0" smtClean="0"/>
              <a:t> </a:t>
            </a:r>
            <a:r>
              <a:rPr lang="en-US" dirty="0"/>
              <a:t>In </a:t>
            </a:r>
            <a:r>
              <a:rPr lang="en-US" dirty="0" smtClean="0"/>
              <a:t>viral pneumonia</a:t>
            </a:r>
            <a:r>
              <a:rPr lang="en-US" dirty="0"/>
              <a:t>, fever is usually present but temperatures are </a:t>
            </a:r>
            <a:r>
              <a:rPr lang="en-US" dirty="0" smtClean="0"/>
              <a:t>generally lower </a:t>
            </a:r>
            <a:r>
              <a:rPr lang="en-US" dirty="0"/>
              <a:t>than in bacterial </a:t>
            </a:r>
            <a:r>
              <a:rPr lang="en-US" dirty="0" smtClean="0"/>
              <a:t>pneumonia.  Tachypnea </a:t>
            </a:r>
            <a:r>
              <a:rPr lang="en-US" dirty="0"/>
              <a:t>is the most </a:t>
            </a:r>
            <a:r>
              <a:rPr lang="en-US" dirty="0" smtClean="0"/>
              <a:t>consistent clinical </a:t>
            </a:r>
            <a:r>
              <a:rPr lang="en-US" dirty="0"/>
              <a:t>manifestation of pneumonia.  </a:t>
            </a:r>
            <a:r>
              <a:rPr lang="en-US" dirty="0" smtClean="0"/>
              <a:t>Increased </a:t>
            </a:r>
            <a:r>
              <a:rPr lang="en-US" dirty="0"/>
              <a:t>work of </a:t>
            </a:r>
            <a:r>
              <a:rPr lang="en-US" dirty="0" smtClean="0"/>
              <a:t>breathing accompanied </a:t>
            </a:r>
            <a:r>
              <a:rPr lang="en-US" dirty="0"/>
              <a:t>by intercostal, subcostal, and suprasternal </a:t>
            </a:r>
            <a:r>
              <a:rPr lang="en-US" dirty="0" smtClean="0"/>
              <a:t>retractions, nasal </a:t>
            </a:r>
            <a:r>
              <a:rPr lang="en-US" dirty="0"/>
              <a:t>flaring, and use of accessory muscles is common. Severe </a:t>
            </a:r>
            <a:r>
              <a:rPr lang="en-US" dirty="0" smtClean="0"/>
              <a:t>infection) may </a:t>
            </a:r>
            <a:r>
              <a:rPr lang="en-US" dirty="0"/>
              <a:t>be accompanied by cyanosis and lethargy, especially in </a:t>
            </a:r>
            <a:r>
              <a:rPr lang="en-US" dirty="0" smtClean="0"/>
              <a:t>infants. </a:t>
            </a:r>
          </a:p>
          <a:p>
            <a:r>
              <a:rPr lang="en-US" dirty="0" smtClean="0"/>
              <a:t>Auscultation </a:t>
            </a:r>
            <a:r>
              <a:rPr lang="en-US" dirty="0"/>
              <a:t>of the chest may reveal crackles and wheezing, but it </a:t>
            </a:r>
            <a:r>
              <a:rPr lang="en-US" dirty="0" smtClean="0"/>
              <a:t>is often </a:t>
            </a:r>
            <a:r>
              <a:rPr lang="en-US" dirty="0"/>
              <a:t>difficult to localize the source of these adventitious sounds </a:t>
            </a:r>
            <a:r>
              <a:rPr lang="en-US" dirty="0" smtClean="0"/>
              <a:t>in very </a:t>
            </a:r>
            <a:r>
              <a:rPr lang="en-US" dirty="0"/>
              <a:t>young children with </a:t>
            </a:r>
            <a:r>
              <a:rPr lang="en-US" dirty="0" smtClean="0"/>
              <a:t>hyper resonant </a:t>
            </a:r>
            <a:r>
              <a:rPr lang="en-US" dirty="0"/>
              <a:t>chests. It is often not </a:t>
            </a:r>
            <a:r>
              <a:rPr lang="en-US" dirty="0" smtClean="0"/>
              <a:t>possible to </a:t>
            </a:r>
            <a:r>
              <a:rPr lang="en-US" dirty="0"/>
              <a:t>distinguish viral pneumonia clinically from disease caused by </a:t>
            </a:r>
            <a:r>
              <a:rPr lang="en-US" dirty="0" err="1" smtClean="0"/>
              <a:t>Mycoplasmaand</a:t>
            </a:r>
            <a:r>
              <a:rPr lang="en-US" dirty="0" smtClean="0"/>
              <a:t> </a:t>
            </a:r>
            <a:r>
              <a:rPr lang="en-US" dirty="0"/>
              <a:t>other bacterial </a:t>
            </a:r>
            <a:r>
              <a:rPr lang="en-US" dirty="0" smtClean="0"/>
              <a:t>pathogens. </a:t>
            </a:r>
          </a:p>
        </p:txBody>
      </p:sp>
    </p:spTree>
    <p:extLst>
      <p:ext uri="{BB962C8B-B14F-4D97-AF65-F5344CB8AC3E}">
        <p14:creationId xmlns:p14="http://schemas.microsoft.com/office/powerpoint/2010/main" val="27168528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Bacterial pneumonia in adults and older children typically begins suddenly with high fever, cough, and chest pain. </a:t>
            </a:r>
          </a:p>
          <a:p>
            <a:r>
              <a:rPr lang="en-US" dirty="0"/>
              <a:t>Other symptoms that may be seen include drowsiness with intermittent periods of restlessness; rapid respirations; anxiety; and, occasionally, delirium. </a:t>
            </a:r>
          </a:p>
          <a:p>
            <a:r>
              <a:rPr lang="en-US" dirty="0"/>
              <a:t>In many children, splinting on the affected side to minimize pleuritic pain and improve ventilation is noted; such children may lie on one side with the knees drawn up to the chest.</a:t>
            </a:r>
          </a:p>
          <a:p>
            <a:endParaRPr lang="en-US" dirty="0"/>
          </a:p>
        </p:txBody>
      </p:sp>
    </p:spTree>
    <p:extLst>
      <p:ext uri="{BB962C8B-B14F-4D97-AF65-F5344CB8AC3E}">
        <p14:creationId xmlns:p14="http://schemas.microsoft.com/office/powerpoint/2010/main" val="20453981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marL="0" indent="0">
              <a:buNone/>
            </a:pPr>
            <a:r>
              <a:rPr lang="en-US" dirty="0"/>
              <a:t>Physical findings depend on the stage of pneumonia. </a:t>
            </a:r>
            <a:endParaRPr lang="en-US" dirty="0" smtClean="0"/>
          </a:p>
          <a:p>
            <a:r>
              <a:rPr lang="en-US" dirty="0" smtClean="0"/>
              <a:t>Early </a:t>
            </a:r>
            <a:r>
              <a:rPr lang="en-US" dirty="0"/>
              <a:t>in </a:t>
            </a:r>
            <a:r>
              <a:rPr lang="en-US" dirty="0" smtClean="0"/>
              <a:t>the course </a:t>
            </a:r>
            <a:r>
              <a:rPr lang="en-US" dirty="0"/>
              <a:t>of illness, diminished breath sounds, scattered crackles, </a:t>
            </a:r>
            <a:r>
              <a:rPr lang="en-US" dirty="0" smtClean="0"/>
              <a:t>and rhonchi </a:t>
            </a:r>
            <a:r>
              <a:rPr lang="en-US" dirty="0"/>
              <a:t>are commonly heard over the affected lung field. With </a:t>
            </a:r>
            <a:r>
              <a:rPr lang="en-US" dirty="0" smtClean="0"/>
              <a:t>the development </a:t>
            </a:r>
            <a:r>
              <a:rPr lang="en-US" dirty="0"/>
              <a:t>of increasing consolidation or complications of </a:t>
            </a:r>
            <a:r>
              <a:rPr lang="en-US" dirty="0" smtClean="0"/>
              <a:t>pneumonia such </a:t>
            </a:r>
            <a:r>
              <a:rPr lang="en-US" dirty="0"/>
              <a:t>as pleural effusion or empyema, dullness on percussion </a:t>
            </a:r>
            <a:r>
              <a:rPr lang="en-US" dirty="0" smtClean="0"/>
              <a:t>is noted </a:t>
            </a:r>
            <a:r>
              <a:rPr lang="en-US" dirty="0"/>
              <a:t>and breath sounds may be diminished. </a:t>
            </a:r>
            <a:endParaRPr lang="en-US" dirty="0" smtClean="0"/>
          </a:p>
          <a:p>
            <a:r>
              <a:rPr lang="en-US" dirty="0" smtClean="0"/>
              <a:t>A </a:t>
            </a:r>
            <a:r>
              <a:rPr lang="en-US" dirty="0"/>
              <a:t>lag in </a:t>
            </a:r>
            <a:r>
              <a:rPr lang="en-US" dirty="0" smtClean="0"/>
              <a:t>respiratory excursion </a:t>
            </a:r>
            <a:r>
              <a:rPr lang="en-US" dirty="0"/>
              <a:t>often occurs on the affected side. </a:t>
            </a:r>
            <a:endParaRPr lang="en-US" dirty="0" smtClean="0"/>
          </a:p>
          <a:p>
            <a:r>
              <a:rPr lang="en-US" dirty="0" smtClean="0"/>
              <a:t>Abdominal </a:t>
            </a:r>
            <a:r>
              <a:rPr lang="en-US" dirty="0"/>
              <a:t>distention </a:t>
            </a:r>
            <a:r>
              <a:rPr lang="en-US" dirty="0" smtClean="0"/>
              <a:t>may be </a:t>
            </a:r>
            <a:r>
              <a:rPr lang="en-US" dirty="0"/>
              <a:t>prominent because of gastric dilation from swallowed air or ileus.</a:t>
            </a:r>
          </a:p>
          <a:p>
            <a:r>
              <a:rPr lang="en-US" dirty="0"/>
              <a:t>Abdominal pain is common in lower-lobe pneumonia. </a:t>
            </a:r>
            <a:endParaRPr lang="en-US" dirty="0" smtClean="0"/>
          </a:p>
          <a:p>
            <a:r>
              <a:rPr lang="en-US" dirty="0" smtClean="0"/>
              <a:t>The </a:t>
            </a:r>
            <a:r>
              <a:rPr lang="en-US" dirty="0"/>
              <a:t>liver </a:t>
            </a:r>
            <a:r>
              <a:rPr lang="en-US" dirty="0" smtClean="0"/>
              <a:t>may seem </a:t>
            </a:r>
            <a:r>
              <a:rPr lang="en-US" dirty="0"/>
              <a:t>enlarged because of downward displacement of the </a:t>
            </a:r>
            <a:r>
              <a:rPr lang="en-US" dirty="0" smtClean="0"/>
              <a:t>diaphragm secondary </a:t>
            </a:r>
            <a:r>
              <a:rPr lang="en-US" dirty="0"/>
              <a:t>to hyperinflation of the lungs or superimposed </a:t>
            </a:r>
            <a:r>
              <a:rPr lang="en-US" dirty="0" smtClean="0"/>
              <a:t>congestive heart </a:t>
            </a:r>
            <a:r>
              <a:rPr lang="en-US" dirty="0"/>
              <a:t>failure.</a:t>
            </a:r>
          </a:p>
        </p:txBody>
      </p:sp>
    </p:spTree>
    <p:extLst>
      <p:ext uri="{BB962C8B-B14F-4D97-AF65-F5344CB8AC3E}">
        <p14:creationId xmlns:p14="http://schemas.microsoft.com/office/powerpoint/2010/main" val="23961754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Symptoms described in adults with pneumococcal pneumonia </a:t>
            </a:r>
            <a:r>
              <a:rPr lang="en-US" dirty="0" smtClean="0"/>
              <a:t>may be noted in older children but are rarely observed in infants and young children, in whom the clinical pattern is considerably more variable.</a:t>
            </a:r>
          </a:p>
          <a:p>
            <a:r>
              <a:rPr lang="en-US" dirty="0" smtClean="0"/>
              <a:t>In </a:t>
            </a:r>
            <a:r>
              <a:rPr lang="en-US" dirty="0"/>
              <a:t>infants, there may be a </a:t>
            </a:r>
            <a:r>
              <a:rPr lang="en-US" dirty="0" err="1"/>
              <a:t>prodrome</a:t>
            </a:r>
            <a:r>
              <a:rPr lang="en-US" dirty="0"/>
              <a:t> of upper respiratory tract </a:t>
            </a:r>
            <a:r>
              <a:rPr lang="en-US" dirty="0" smtClean="0"/>
              <a:t>infection and </a:t>
            </a:r>
            <a:r>
              <a:rPr lang="en-US" dirty="0"/>
              <a:t>diminished appetite, leading to the abrupt onset of </a:t>
            </a:r>
            <a:r>
              <a:rPr lang="en-US" dirty="0" smtClean="0"/>
              <a:t>fever, restlessness</a:t>
            </a:r>
            <a:r>
              <a:rPr lang="en-US" dirty="0"/>
              <a:t>, apprehension, and respiratory distress. </a:t>
            </a:r>
            <a:endParaRPr lang="en-US" dirty="0" smtClean="0"/>
          </a:p>
          <a:p>
            <a:r>
              <a:rPr lang="en-US" dirty="0" smtClean="0"/>
              <a:t>These infants appear </a:t>
            </a:r>
            <a:r>
              <a:rPr lang="en-US" dirty="0"/>
              <a:t>ill, with respiratory distress manifested as grunting; </a:t>
            </a:r>
            <a:r>
              <a:rPr lang="en-US" dirty="0" smtClean="0"/>
              <a:t>nasal flaring</a:t>
            </a:r>
            <a:r>
              <a:rPr lang="en-US" dirty="0"/>
              <a:t>; retractions of the supraclavicular, intercostal, and </a:t>
            </a:r>
            <a:r>
              <a:rPr lang="en-US" dirty="0" smtClean="0"/>
              <a:t>subcostal areas</a:t>
            </a:r>
            <a:r>
              <a:rPr lang="en-US" dirty="0"/>
              <a:t>; tachypnea; tachycardia; air hunger; and often cyanosis. </a:t>
            </a:r>
            <a:endParaRPr lang="en-US" dirty="0" smtClean="0"/>
          </a:p>
          <a:p>
            <a:endParaRPr lang="en-US" dirty="0" smtClean="0"/>
          </a:p>
        </p:txBody>
      </p:sp>
    </p:spTree>
    <p:extLst>
      <p:ext uri="{BB962C8B-B14F-4D97-AF65-F5344CB8AC3E}">
        <p14:creationId xmlns:p14="http://schemas.microsoft.com/office/powerpoint/2010/main" val="11903995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Results of physical examination may be misleading, particularly in </a:t>
            </a:r>
            <a:r>
              <a:rPr lang="en-US" dirty="0" err="1" smtClean="0"/>
              <a:t>younginfants</a:t>
            </a:r>
            <a:r>
              <a:rPr lang="en-US" dirty="0"/>
              <a:t>, with meager findings disproportionate to the degree of tachypnea.</a:t>
            </a:r>
          </a:p>
          <a:p>
            <a:r>
              <a:rPr lang="en-US" dirty="0"/>
              <a:t>Some infants with bacterial pneumonia may have </a:t>
            </a:r>
            <a:r>
              <a:rPr lang="en-US" dirty="0" smtClean="0"/>
              <a:t>associated gastrointestinal </a:t>
            </a:r>
            <a:r>
              <a:rPr lang="en-US" dirty="0"/>
              <a:t>disturbances characterized by vomiting</a:t>
            </a:r>
            <a:r>
              <a:rPr lang="en-US" dirty="0" smtClean="0"/>
              <a:t>, anorexia, </a:t>
            </a:r>
            <a:r>
              <a:rPr lang="en-US" dirty="0"/>
              <a:t>diarrhea, and abdominal distention secondary to a paralytic ileus. </a:t>
            </a:r>
            <a:r>
              <a:rPr lang="en-US" dirty="0" smtClean="0"/>
              <a:t> Rapid </a:t>
            </a:r>
            <a:r>
              <a:rPr lang="en-US" dirty="0"/>
              <a:t>progression of symptoms is characteristic in the most severe cases of bacterial pneumonia.</a:t>
            </a:r>
          </a:p>
          <a:p>
            <a:endParaRPr lang="en-US" dirty="0"/>
          </a:p>
        </p:txBody>
      </p:sp>
    </p:spTree>
    <p:extLst>
      <p:ext uri="{BB962C8B-B14F-4D97-AF65-F5344CB8AC3E}">
        <p14:creationId xmlns:p14="http://schemas.microsoft.com/office/powerpoint/2010/main" val="16567369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a:t>
            </a:r>
            <a:r>
              <a:rPr lang="en-US" dirty="0"/>
              <a:t>i</a:t>
            </a:r>
            <a:r>
              <a:rPr lang="en-US" dirty="0" smtClean="0"/>
              <a:t>s: </a:t>
            </a:r>
            <a:endParaRPr lang="en-US" dirty="0"/>
          </a:p>
        </p:txBody>
      </p:sp>
      <p:sp>
        <p:nvSpPr>
          <p:cNvPr id="3" name="Content Placeholder 2"/>
          <p:cNvSpPr>
            <a:spLocks noGrp="1"/>
          </p:cNvSpPr>
          <p:nvPr>
            <p:ph idx="1"/>
          </p:nvPr>
        </p:nvSpPr>
        <p:spPr/>
        <p:txBody>
          <a:bodyPr>
            <a:normAutofit fontScale="85000" lnSpcReduction="20000"/>
          </a:bodyPr>
          <a:lstStyle/>
          <a:p>
            <a:r>
              <a:rPr lang="en-US" dirty="0"/>
              <a:t>An infiltrate on chest radiograph (</a:t>
            </a:r>
            <a:r>
              <a:rPr lang="en-US" dirty="0" err="1"/>
              <a:t>posteroanterior</a:t>
            </a:r>
            <a:r>
              <a:rPr lang="en-US" dirty="0"/>
              <a:t> and lateral </a:t>
            </a:r>
            <a:r>
              <a:rPr lang="en-US" dirty="0" smtClean="0"/>
              <a:t>views) supports </a:t>
            </a:r>
            <a:r>
              <a:rPr lang="en-US" dirty="0"/>
              <a:t>the diagnosis of pneumonia; the film may also indicate </a:t>
            </a:r>
            <a:r>
              <a:rPr lang="en-US" dirty="0" smtClean="0"/>
              <a:t>a complication </a:t>
            </a:r>
            <a:r>
              <a:rPr lang="en-US" dirty="0"/>
              <a:t>such as a pleural effusion or empyema. </a:t>
            </a:r>
            <a:endParaRPr lang="en-US" dirty="0" smtClean="0"/>
          </a:p>
          <a:p>
            <a:r>
              <a:rPr lang="en-US" dirty="0" smtClean="0"/>
              <a:t>Viral pneumonia is </a:t>
            </a:r>
            <a:r>
              <a:rPr lang="en-US" dirty="0"/>
              <a:t>usually characterized by hyperinflation with bilateral interstitial </a:t>
            </a:r>
            <a:r>
              <a:rPr lang="en-US" dirty="0" smtClean="0"/>
              <a:t>infiltrates and </a:t>
            </a:r>
            <a:r>
              <a:rPr lang="en-US" dirty="0" err="1"/>
              <a:t>peribronchial</a:t>
            </a:r>
            <a:r>
              <a:rPr lang="en-US" dirty="0"/>
              <a:t> </a:t>
            </a:r>
            <a:r>
              <a:rPr lang="en-US" dirty="0" smtClean="0"/>
              <a:t>cuffing. </a:t>
            </a:r>
          </a:p>
          <a:p>
            <a:r>
              <a:rPr lang="en-US" dirty="0" smtClean="0"/>
              <a:t>Confluent </a:t>
            </a:r>
            <a:r>
              <a:rPr lang="en-US" dirty="0"/>
              <a:t>lobar </a:t>
            </a:r>
            <a:r>
              <a:rPr lang="en-US" dirty="0" smtClean="0"/>
              <a:t>consolidation is </a:t>
            </a:r>
            <a:r>
              <a:rPr lang="en-US" dirty="0"/>
              <a:t>typically seen with pneumococcal pneumonia </a:t>
            </a:r>
            <a:r>
              <a:rPr lang="en-US" dirty="0" smtClean="0"/>
              <a:t>.</a:t>
            </a:r>
            <a:endParaRPr lang="en-US" dirty="0"/>
          </a:p>
          <a:p>
            <a:r>
              <a:rPr lang="en-US" dirty="0"/>
              <a:t>The radiographic appearance alone is not diagnostic, and other </a:t>
            </a:r>
            <a:r>
              <a:rPr lang="en-US" dirty="0" smtClean="0"/>
              <a:t>clinical features </a:t>
            </a:r>
            <a:r>
              <a:rPr lang="en-US" dirty="0"/>
              <a:t>must be considered. Repeat chest radiographs are not </a:t>
            </a:r>
            <a:r>
              <a:rPr lang="en-US" dirty="0" smtClean="0"/>
              <a:t>required for </a:t>
            </a:r>
            <a:r>
              <a:rPr lang="en-US" dirty="0"/>
              <a:t>proof of cure for patients with uncomplicated pneumonia. </a:t>
            </a:r>
            <a:endParaRPr lang="en-US" dirty="0" smtClean="0"/>
          </a:p>
          <a:p>
            <a:pPr marL="0" indent="0">
              <a:buNone/>
            </a:pPr>
            <a:r>
              <a:rPr lang="en-US" dirty="0" smtClean="0"/>
              <a:t>Some  </a:t>
            </a:r>
            <a:r>
              <a:rPr lang="en-US" dirty="0"/>
              <a:t>experts suggest that a chest radiograph may not be necessary for </a:t>
            </a:r>
            <a:r>
              <a:rPr lang="en-US" dirty="0" smtClean="0"/>
              <a:t>older children </a:t>
            </a:r>
            <a:r>
              <a:rPr lang="en-US" dirty="0"/>
              <a:t>with suspected pneumonia (cough, fever, localized </a:t>
            </a:r>
            <a:r>
              <a:rPr lang="en-US" dirty="0" err="1" smtClean="0"/>
              <a:t>crackles,or</a:t>
            </a:r>
            <a:r>
              <a:rPr lang="en-US" dirty="0" smtClean="0"/>
              <a:t> </a:t>
            </a:r>
            <a:r>
              <a:rPr lang="en-US" dirty="0"/>
              <a:t>decreased breath sounds) who are well enough to be managed </a:t>
            </a:r>
            <a:r>
              <a:rPr lang="en-US" dirty="0" smtClean="0"/>
              <a:t>as outpatients</a:t>
            </a:r>
            <a:r>
              <a:rPr lang="en-US" dirty="0"/>
              <a:t>.</a:t>
            </a:r>
          </a:p>
        </p:txBody>
      </p:sp>
    </p:spTree>
    <p:extLst>
      <p:ext uri="{BB962C8B-B14F-4D97-AF65-F5344CB8AC3E}">
        <p14:creationId xmlns:p14="http://schemas.microsoft.com/office/powerpoint/2010/main" val="36135843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13795" y="1935921"/>
            <a:ext cx="10353762" cy="4490279"/>
          </a:xfrm>
        </p:spPr>
        <p:txBody>
          <a:bodyPr>
            <a:normAutofit fontScale="77500" lnSpcReduction="20000"/>
          </a:bodyPr>
          <a:lstStyle/>
          <a:p>
            <a:pPr marL="0" indent="0">
              <a:buNone/>
            </a:pPr>
            <a:r>
              <a:rPr lang="en-US" dirty="0"/>
              <a:t>Point-of-care use of portable or handheld ultrasonography is </a:t>
            </a:r>
            <a:r>
              <a:rPr lang="en-US" dirty="0" smtClean="0"/>
              <a:t>highly sensitive </a:t>
            </a:r>
            <a:r>
              <a:rPr lang="en-US" dirty="0"/>
              <a:t>and specific in diagnosing pneumonia in children by </a:t>
            </a:r>
            <a:r>
              <a:rPr lang="en-US" dirty="0" smtClean="0"/>
              <a:t>determining lung </a:t>
            </a:r>
            <a:r>
              <a:rPr lang="en-US" dirty="0"/>
              <a:t>consolidations and air </a:t>
            </a:r>
            <a:r>
              <a:rPr lang="en-US" dirty="0" err="1"/>
              <a:t>bronchograms</a:t>
            </a:r>
            <a:r>
              <a:rPr lang="en-US" dirty="0"/>
              <a:t> or </a:t>
            </a:r>
            <a:r>
              <a:rPr lang="en-US" dirty="0" smtClean="0"/>
              <a:t>effusions. </a:t>
            </a:r>
          </a:p>
          <a:p>
            <a:pPr marL="0" indent="0">
              <a:buNone/>
            </a:pPr>
            <a:r>
              <a:rPr lang="en-US" dirty="0" smtClean="0"/>
              <a:t>The </a:t>
            </a:r>
            <a:r>
              <a:rPr lang="en-US" dirty="0"/>
              <a:t>peripheral white blood cell (WBC) count can be useful in </a:t>
            </a:r>
            <a:r>
              <a:rPr lang="en-US" dirty="0" smtClean="0"/>
              <a:t>differentiating viral </a:t>
            </a:r>
            <a:r>
              <a:rPr lang="en-US" dirty="0"/>
              <a:t>from bacterial pneumonia. </a:t>
            </a:r>
            <a:endParaRPr lang="en-US" dirty="0" smtClean="0"/>
          </a:p>
          <a:p>
            <a:r>
              <a:rPr lang="en-US" dirty="0" smtClean="0"/>
              <a:t>In </a:t>
            </a:r>
            <a:r>
              <a:rPr lang="en-US" dirty="0"/>
              <a:t>viral pneumonia, </a:t>
            </a:r>
            <a:r>
              <a:rPr lang="en-US" dirty="0" smtClean="0"/>
              <a:t>the WBC </a:t>
            </a:r>
            <a:r>
              <a:rPr lang="en-US" dirty="0"/>
              <a:t>count can be normal or elevated but is usually not higher </a:t>
            </a:r>
            <a:r>
              <a:rPr lang="en-US" dirty="0" smtClean="0"/>
              <a:t>than 20,000/mm3</a:t>
            </a:r>
            <a:r>
              <a:rPr lang="en-US" dirty="0"/>
              <a:t>, with a lymphocyte predominance. </a:t>
            </a:r>
            <a:endParaRPr lang="en-US" dirty="0" smtClean="0"/>
          </a:p>
          <a:p>
            <a:r>
              <a:rPr lang="en-US" dirty="0" smtClean="0"/>
              <a:t>Bacterial pneumonia is </a:t>
            </a:r>
            <a:r>
              <a:rPr lang="en-US" dirty="0"/>
              <a:t>often associated with an elevated WBC count, in the range of </a:t>
            </a:r>
            <a:r>
              <a:rPr lang="en-US" dirty="0" smtClean="0"/>
              <a:t>15,000- 40,000/mm3</a:t>
            </a:r>
            <a:r>
              <a:rPr lang="en-US" dirty="0"/>
              <a:t>, and a predominance of granulocytes. </a:t>
            </a:r>
            <a:endParaRPr lang="en-US" dirty="0" smtClean="0"/>
          </a:p>
          <a:p>
            <a:pPr marL="0" indent="0">
              <a:buNone/>
            </a:pPr>
            <a:r>
              <a:rPr lang="en-US" sz="2300" dirty="0" smtClean="0"/>
              <a:t>A </a:t>
            </a:r>
            <a:r>
              <a:rPr lang="en-US" sz="2300" dirty="0"/>
              <a:t>large </a:t>
            </a:r>
            <a:r>
              <a:rPr lang="en-US" sz="2300" dirty="0" smtClean="0"/>
              <a:t>pleural effusion</a:t>
            </a:r>
            <a:r>
              <a:rPr lang="en-US" sz="2300" dirty="0"/>
              <a:t>, lobar consolidation, and a high fever at the onset of the </a:t>
            </a:r>
            <a:r>
              <a:rPr lang="en-US" sz="2300" dirty="0" smtClean="0"/>
              <a:t>illness are </a:t>
            </a:r>
            <a:r>
              <a:rPr lang="en-US" sz="2300" dirty="0"/>
              <a:t>also suggestive of a bacterial etiology. </a:t>
            </a:r>
            <a:endParaRPr lang="en-US" sz="2300" dirty="0" smtClean="0"/>
          </a:p>
          <a:p>
            <a:pPr marL="0" indent="0">
              <a:buNone/>
            </a:pPr>
            <a:r>
              <a:rPr lang="en-US" dirty="0" smtClean="0"/>
              <a:t>Atypical </a:t>
            </a:r>
            <a:r>
              <a:rPr lang="en-US" dirty="0"/>
              <a:t>pneumonia </a:t>
            </a:r>
            <a:r>
              <a:rPr lang="en-US" dirty="0" smtClean="0"/>
              <a:t>caused by </a:t>
            </a:r>
            <a:r>
              <a:rPr lang="en-US" dirty="0"/>
              <a:t>C. </a:t>
            </a:r>
            <a:r>
              <a:rPr lang="en-US" dirty="0" err="1"/>
              <a:t>pneumoniae</a:t>
            </a:r>
            <a:r>
              <a:rPr lang="en-US" dirty="0"/>
              <a:t> or M. </a:t>
            </a:r>
            <a:r>
              <a:rPr lang="en-US" dirty="0" err="1"/>
              <a:t>pneumoniae</a:t>
            </a:r>
            <a:r>
              <a:rPr lang="en-US" dirty="0"/>
              <a:t> is difficult to distinguish </a:t>
            </a:r>
            <a:r>
              <a:rPr lang="en-US" dirty="0" smtClean="0"/>
              <a:t>from pneumococcal pneumonia on the basis of radiographic and laboratory findings</a:t>
            </a:r>
            <a:r>
              <a:rPr lang="en-US" dirty="0"/>
              <a:t>.</a:t>
            </a:r>
            <a:endParaRPr lang="en-US" dirty="0" smtClean="0"/>
          </a:p>
          <a:p>
            <a:pPr marL="0" indent="0">
              <a:buNone/>
            </a:pPr>
            <a:r>
              <a:rPr lang="en-US" dirty="0" smtClean="0"/>
              <a:t> </a:t>
            </a:r>
            <a:r>
              <a:rPr lang="en-US" dirty="0"/>
              <a:t>although pneumococcal pneumonia is associated with </a:t>
            </a:r>
            <a:r>
              <a:rPr lang="en-US" dirty="0" smtClean="0"/>
              <a:t>a higher </a:t>
            </a:r>
            <a:r>
              <a:rPr lang="en-US" dirty="0"/>
              <a:t>WBC count, erythrocyte sedimentation rate, </a:t>
            </a:r>
            <a:r>
              <a:rPr lang="en-US" dirty="0" err="1"/>
              <a:t>procalcitonin</a:t>
            </a:r>
            <a:r>
              <a:rPr lang="en-US" dirty="0"/>
              <a:t>, </a:t>
            </a:r>
            <a:r>
              <a:rPr lang="en-US" dirty="0" smtClean="0"/>
              <a:t>and C-reactive </a:t>
            </a:r>
            <a:r>
              <a:rPr lang="en-US" dirty="0"/>
              <a:t>protein level, there is considerable overlap, particularly </a:t>
            </a:r>
            <a:r>
              <a:rPr lang="en-US" dirty="0" smtClean="0"/>
              <a:t>with adenoviruses </a:t>
            </a:r>
            <a:r>
              <a:rPr lang="en-US" dirty="0"/>
              <a:t>and enteroviruses.</a:t>
            </a:r>
          </a:p>
        </p:txBody>
      </p:sp>
    </p:spTree>
    <p:extLst>
      <p:ext uri="{BB962C8B-B14F-4D97-AF65-F5344CB8AC3E}">
        <p14:creationId xmlns:p14="http://schemas.microsoft.com/office/powerpoint/2010/main" val="3491546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913795" y="2096064"/>
            <a:ext cx="10353762" cy="3695136"/>
          </a:xfrm>
        </p:spPr>
        <p:txBody>
          <a:bodyPr>
            <a:normAutofit lnSpcReduction="10000"/>
          </a:bodyPr>
          <a:lstStyle/>
          <a:p>
            <a:r>
              <a:rPr lang="en-US" dirty="0" smtClean="0"/>
              <a:t>There is decline in pneumonia </a:t>
            </a:r>
            <a:r>
              <a:rPr lang="en-US" dirty="0" err="1" smtClean="0"/>
              <a:t>mortaliy</a:t>
            </a:r>
            <a:r>
              <a:rPr lang="en-US" dirty="0" smtClean="0"/>
              <a:t> in US. It is </a:t>
            </a:r>
            <a:r>
              <a:rPr lang="en-US" dirty="0"/>
              <a:t>probable that this decline results from the introduction of </a:t>
            </a:r>
            <a:r>
              <a:rPr lang="en-US" u="sng" dirty="0" smtClean="0"/>
              <a:t>antibiotics</a:t>
            </a:r>
            <a:r>
              <a:rPr lang="en-US" dirty="0" smtClean="0"/>
              <a:t>, </a:t>
            </a:r>
            <a:r>
              <a:rPr lang="en-US" u="sng" dirty="0" smtClean="0"/>
              <a:t>vaccines</a:t>
            </a:r>
            <a:r>
              <a:rPr lang="en-US" dirty="0"/>
              <a:t>, and the expansion of medical insurance coverage for children.</a:t>
            </a:r>
          </a:p>
          <a:p>
            <a:r>
              <a:rPr lang="en-US" dirty="0" err="1"/>
              <a:t>Haemophilus</a:t>
            </a:r>
            <a:r>
              <a:rPr lang="en-US" dirty="0"/>
              <a:t> </a:t>
            </a:r>
            <a:r>
              <a:rPr lang="en-US" dirty="0" err="1"/>
              <a:t>influenzae</a:t>
            </a:r>
            <a:r>
              <a:rPr lang="en-US" dirty="0"/>
              <a:t> type </a:t>
            </a:r>
            <a:r>
              <a:rPr lang="en-US" dirty="0" smtClean="0"/>
              <a:t>b was </a:t>
            </a:r>
            <a:r>
              <a:rPr lang="en-US" dirty="0"/>
              <a:t>an </a:t>
            </a:r>
            <a:r>
              <a:rPr lang="en-US" dirty="0" smtClean="0"/>
              <a:t>important cause </a:t>
            </a:r>
            <a:r>
              <a:rPr lang="en-US" dirty="0"/>
              <a:t>of bacterial pneumonia in young children but </a:t>
            </a:r>
            <a:r>
              <a:rPr lang="en-US" dirty="0" smtClean="0"/>
              <a:t>became uncommon </a:t>
            </a:r>
            <a:r>
              <a:rPr lang="en-US" dirty="0"/>
              <a:t>with the routine use of effective vaccines, while </a:t>
            </a:r>
            <a:r>
              <a:rPr lang="en-US" dirty="0" smtClean="0"/>
              <a:t>measles vaccine </a:t>
            </a:r>
            <a:r>
              <a:rPr lang="en-US" dirty="0"/>
              <a:t>greatly reduced the incidence of measles-related </a:t>
            </a:r>
            <a:r>
              <a:rPr lang="en-US" dirty="0" smtClean="0"/>
              <a:t>pneumonia deaths </a:t>
            </a:r>
            <a:r>
              <a:rPr lang="en-US" dirty="0"/>
              <a:t>in developing </a:t>
            </a:r>
            <a:r>
              <a:rPr lang="en-US" dirty="0" smtClean="0"/>
              <a:t>countries.  Improved </a:t>
            </a:r>
            <a:r>
              <a:rPr lang="en-US" dirty="0"/>
              <a:t>access to healthcare in </a:t>
            </a:r>
            <a:r>
              <a:rPr lang="en-US" dirty="0" smtClean="0"/>
              <a:t>rural areas </a:t>
            </a:r>
            <a:r>
              <a:rPr lang="en-US" dirty="0"/>
              <a:t>of developing countries and the introduction of </a:t>
            </a:r>
            <a:r>
              <a:rPr lang="en-US" dirty="0" smtClean="0"/>
              <a:t>pneumococcal conjugate vaccines </a:t>
            </a:r>
            <a:r>
              <a:rPr lang="en-US" dirty="0"/>
              <a:t>were also important </a:t>
            </a:r>
            <a:r>
              <a:rPr lang="en-US" dirty="0" smtClean="0"/>
              <a:t>contributors to </a:t>
            </a:r>
            <a:r>
              <a:rPr lang="en-US" dirty="0"/>
              <a:t>the further reductions in pneumonia-related deaths achieved </a:t>
            </a:r>
            <a:r>
              <a:rPr lang="en-US" dirty="0" smtClean="0"/>
              <a:t>over  the </a:t>
            </a:r>
            <a:r>
              <a:rPr lang="en-US" dirty="0"/>
              <a:t>past decade</a:t>
            </a:r>
          </a:p>
        </p:txBody>
      </p:sp>
    </p:spTree>
    <p:extLst>
      <p:ext uri="{BB962C8B-B14F-4D97-AF65-F5344CB8AC3E}">
        <p14:creationId xmlns:p14="http://schemas.microsoft.com/office/powerpoint/2010/main" val="28591319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13795" y="2057964"/>
            <a:ext cx="10353762" cy="3949136"/>
          </a:xfrm>
        </p:spPr>
        <p:txBody>
          <a:bodyPr>
            <a:noAutofit/>
          </a:bodyPr>
          <a:lstStyle/>
          <a:p>
            <a:r>
              <a:rPr lang="en-US" sz="1600" dirty="0" smtClean="0"/>
              <a:t>The </a:t>
            </a:r>
            <a:r>
              <a:rPr lang="en-US" sz="1600" dirty="0"/>
              <a:t>definitive diagnosis of a viral infection rests on the isolation </a:t>
            </a:r>
            <a:r>
              <a:rPr lang="en-US" sz="1600" dirty="0" smtClean="0"/>
              <a:t>of a </a:t>
            </a:r>
            <a:r>
              <a:rPr lang="en-US" sz="1600" dirty="0"/>
              <a:t>virus or detection of the viral genome or antigen in respiratory </a:t>
            </a:r>
            <a:r>
              <a:rPr lang="en-US" sz="1600" dirty="0" smtClean="0"/>
              <a:t>tract secretions.</a:t>
            </a:r>
          </a:p>
          <a:p>
            <a:pPr marL="0" indent="0">
              <a:buNone/>
            </a:pPr>
            <a:endParaRPr lang="en-US" sz="1600" dirty="0" smtClean="0"/>
          </a:p>
          <a:p>
            <a:r>
              <a:rPr lang="en-US" sz="1600" dirty="0" smtClean="0"/>
              <a:t> </a:t>
            </a:r>
            <a:r>
              <a:rPr lang="en-US" sz="1600" dirty="0"/>
              <a:t>Reliable DNA or RNA tests for the rapid detection of </a:t>
            </a:r>
            <a:r>
              <a:rPr lang="en-US" sz="1600" dirty="0" smtClean="0"/>
              <a:t>many respiratory </a:t>
            </a:r>
            <a:r>
              <a:rPr lang="en-US" sz="1600" dirty="0"/>
              <a:t>pathogens, such as mycoplasma, pertussis, and </a:t>
            </a:r>
            <a:r>
              <a:rPr lang="en-US" sz="1600" dirty="0" smtClean="0"/>
              <a:t>viruses, including </a:t>
            </a:r>
            <a:r>
              <a:rPr lang="en-US" sz="1600" dirty="0"/>
              <a:t>RSV, parainfluenza, influenza, and adenoviruses, are </a:t>
            </a:r>
            <a:r>
              <a:rPr lang="en-US" sz="1600" dirty="0" smtClean="0"/>
              <a:t>available and </a:t>
            </a:r>
            <a:r>
              <a:rPr lang="en-US" sz="1600" dirty="0"/>
              <a:t>accurate.  </a:t>
            </a:r>
            <a:r>
              <a:rPr lang="en-US" sz="1600" dirty="0" smtClean="0"/>
              <a:t>Serologic </a:t>
            </a:r>
            <a:r>
              <a:rPr lang="en-US" sz="1600" dirty="0"/>
              <a:t>techniques can also be used to diagnose </a:t>
            </a:r>
            <a:r>
              <a:rPr lang="en-US" sz="1600" dirty="0" smtClean="0"/>
              <a:t>a recent </a:t>
            </a:r>
            <a:r>
              <a:rPr lang="en-US" sz="1600" dirty="0"/>
              <a:t>respiratory viral infection but generally require testing of </a:t>
            </a:r>
            <a:r>
              <a:rPr lang="en-US" sz="1600" dirty="0" smtClean="0"/>
              <a:t>acute and </a:t>
            </a:r>
            <a:r>
              <a:rPr lang="en-US" sz="1600" dirty="0"/>
              <a:t>convalescent serum samples for a rise in antibodies to a </a:t>
            </a:r>
            <a:r>
              <a:rPr lang="en-US" sz="1600" dirty="0" smtClean="0"/>
              <a:t>specific viral </a:t>
            </a:r>
            <a:r>
              <a:rPr lang="en-US" sz="1600" dirty="0"/>
              <a:t>agent. </a:t>
            </a:r>
            <a:endParaRPr lang="en-US" sz="1600" dirty="0" smtClean="0"/>
          </a:p>
          <a:p>
            <a:r>
              <a:rPr lang="en-US" sz="1600" dirty="0" smtClean="0"/>
              <a:t>This </a:t>
            </a:r>
            <a:r>
              <a:rPr lang="en-US" sz="1600" dirty="0"/>
              <a:t>diagnostic technique is laborious, slow, and not </a:t>
            </a:r>
            <a:r>
              <a:rPr lang="en-US" sz="1600" dirty="0" smtClean="0"/>
              <a:t>generally clinically </a:t>
            </a:r>
            <a:r>
              <a:rPr lang="en-US" sz="1600" dirty="0"/>
              <a:t>useful because the infection usually resolves by the </a:t>
            </a:r>
            <a:r>
              <a:rPr lang="en-US" sz="1600" dirty="0" smtClean="0"/>
              <a:t>time it </a:t>
            </a:r>
            <a:r>
              <a:rPr lang="en-US" sz="1600" dirty="0"/>
              <a:t>is confirmed serologically. Serologic testing may be valuable as </a:t>
            </a:r>
            <a:r>
              <a:rPr lang="en-US" sz="1600" dirty="0" smtClean="0"/>
              <a:t>an epidemiologic </a:t>
            </a:r>
            <a:r>
              <a:rPr lang="en-US" sz="1600" dirty="0"/>
              <a:t>tool to define the incidence and prevalence of </a:t>
            </a:r>
            <a:r>
              <a:rPr lang="en-US" sz="1600" dirty="0" smtClean="0"/>
              <a:t>the various </a:t>
            </a:r>
            <a:r>
              <a:rPr lang="en-US" sz="1600" dirty="0"/>
              <a:t>respiratory viral pathogens</a:t>
            </a:r>
            <a:r>
              <a:rPr lang="en-US" sz="1600" dirty="0" smtClean="0"/>
              <a:t>.</a:t>
            </a:r>
          </a:p>
          <a:p>
            <a:endParaRPr lang="en-US" sz="1600" dirty="0" smtClean="0"/>
          </a:p>
          <a:p>
            <a:r>
              <a:rPr lang="en-US" sz="1600" dirty="0" smtClean="0"/>
              <a:t>Patient </a:t>
            </a:r>
            <a:r>
              <a:rPr lang="en-US" sz="1600" dirty="0"/>
              <a:t>peripheral cell gene </a:t>
            </a:r>
            <a:r>
              <a:rPr lang="en-US" sz="1600" dirty="0" smtClean="0"/>
              <a:t>expression patterns </a:t>
            </a:r>
            <a:r>
              <a:rPr lang="en-US" sz="1600" dirty="0"/>
              <a:t>determined by microarray reverse transcription </a:t>
            </a:r>
            <a:r>
              <a:rPr lang="en-US" sz="1600" dirty="0" smtClean="0"/>
              <a:t>polymerase chain </a:t>
            </a:r>
            <a:r>
              <a:rPr lang="en-US" sz="1600" dirty="0"/>
              <a:t>reaction is an emerging technology that may </a:t>
            </a:r>
            <a:r>
              <a:rPr lang="en-US" sz="1600" dirty="0" smtClean="0"/>
              <a:t>help differentiate </a:t>
            </a:r>
            <a:r>
              <a:rPr lang="en-US" sz="1600" dirty="0"/>
              <a:t>viral from bacterial causes of pneumonia.</a:t>
            </a:r>
          </a:p>
        </p:txBody>
      </p:sp>
    </p:spTree>
    <p:extLst>
      <p:ext uri="{BB962C8B-B14F-4D97-AF65-F5344CB8AC3E}">
        <p14:creationId xmlns:p14="http://schemas.microsoft.com/office/powerpoint/2010/main" val="28818144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The definitive diagnosis of a bacterial infection requires  </a:t>
            </a:r>
            <a:r>
              <a:rPr lang="en-US" dirty="0" smtClean="0"/>
              <a:t>isolation of an organism from the blood, pleural fluid, or lung. </a:t>
            </a:r>
          </a:p>
          <a:p>
            <a:r>
              <a:rPr lang="en-US" dirty="0" smtClean="0"/>
              <a:t>Culture of sputum is of little value in the diagnosis of pneumonia in young children, while percutaneous lung aspiration is invasive and not routinely performed. </a:t>
            </a:r>
          </a:p>
          <a:p>
            <a:r>
              <a:rPr lang="en-US" dirty="0" smtClean="0"/>
              <a:t>Blood culture results are positive in only 10% of children with pneumococcal pneumonia and are not recommended for nontoxic appearing children treated as an outpatient. Blood cultures are recommended for those who fail to improve or have clinical deterioration, in those with </a:t>
            </a:r>
            <a:r>
              <a:rPr lang="en-US" dirty="0"/>
              <a:t>complicated </a:t>
            </a:r>
            <a:r>
              <a:rPr lang="en-US" dirty="0" smtClean="0"/>
              <a:t>pneumonia and </a:t>
            </a:r>
            <a:r>
              <a:rPr lang="en-US" dirty="0"/>
              <a:t>those requiring </a:t>
            </a:r>
            <a:r>
              <a:rPr lang="en-US" dirty="0" smtClean="0"/>
              <a:t>hospitalization. </a:t>
            </a:r>
            <a:endParaRPr lang="en-US" dirty="0"/>
          </a:p>
        </p:txBody>
      </p:sp>
    </p:spTree>
    <p:extLst>
      <p:ext uri="{BB962C8B-B14F-4D97-AF65-F5344CB8AC3E}">
        <p14:creationId xmlns:p14="http://schemas.microsoft.com/office/powerpoint/2010/main" val="15317537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Cold agglutinins at titers &gt;1 : 64 are found in the blood in ≈50% of patients with M. </a:t>
            </a:r>
            <a:r>
              <a:rPr lang="en-US" dirty="0" err="1"/>
              <a:t>pneumoniae</a:t>
            </a:r>
            <a:r>
              <a:rPr lang="en-US" dirty="0"/>
              <a:t> infections. Cold agglutinin findings are nonspecific because other pathogens such as influenza viruses may also cause increases.  </a:t>
            </a:r>
            <a:r>
              <a:rPr lang="en-US" dirty="0" smtClean="0"/>
              <a:t>Acute </a:t>
            </a:r>
            <a:r>
              <a:rPr lang="en-US" dirty="0"/>
              <a:t>infection caused by M. </a:t>
            </a:r>
            <a:r>
              <a:rPr lang="en-US" dirty="0" err="1"/>
              <a:t>pneumoniae</a:t>
            </a:r>
            <a:r>
              <a:rPr lang="en-US" dirty="0"/>
              <a:t> can be diagnosed on the basis of a positive polymerase chain reaction test result or seroconversion in an IgG assay. Serologic evidence, such as the </a:t>
            </a:r>
            <a:r>
              <a:rPr lang="en-US" dirty="0" err="1"/>
              <a:t>antistreptolysin</a:t>
            </a:r>
            <a:r>
              <a:rPr lang="en-US" dirty="0"/>
              <a:t> O titer, may be useful in the diagnosis of group A streptococcal pneumonia.</a:t>
            </a:r>
          </a:p>
          <a:p>
            <a:endParaRPr lang="en-US" dirty="0"/>
          </a:p>
        </p:txBody>
      </p:sp>
    </p:spTree>
    <p:extLst>
      <p:ext uri="{BB962C8B-B14F-4D97-AF65-F5344CB8AC3E}">
        <p14:creationId xmlns:p14="http://schemas.microsoft.com/office/powerpoint/2010/main" val="6495434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292" y="5233851"/>
            <a:ext cx="10555394" cy="1573205"/>
          </a:xfrm>
        </p:spPr>
        <p:txBody>
          <a:bodyPr>
            <a:noAutofit/>
          </a:bodyPr>
          <a:lstStyle/>
          <a:p>
            <a:r>
              <a:rPr lang="en-US" sz="1400" b="0" dirty="0">
                <a:effectLst/>
              </a:rPr>
              <a:t>Pleural effusion, empyema, abscess, </a:t>
            </a:r>
            <a:r>
              <a:rPr lang="en-US" sz="1400" b="0" dirty="0" err="1">
                <a:effectLst/>
              </a:rPr>
              <a:t>bronchopleural</a:t>
            </a:r>
            <a:r>
              <a:rPr lang="en-US" sz="1400" b="0" dirty="0">
                <a:effectLst/>
              </a:rPr>
              <a:t> fistula, necrotizing</a:t>
            </a:r>
            <a:br>
              <a:rPr lang="en-US" sz="1400" b="0" dirty="0">
                <a:effectLst/>
              </a:rPr>
            </a:br>
            <a:r>
              <a:rPr lang="en-US" sz="1400" b="0" dirty="0">
                <a:effectLst/>
              </a:rPr>
              <a:t>pneumonia, acute respiratory distress syndrome, </a:t>
            </a:r>
            <a:r>
              <a:rPr lang="en-US" sz="1400" b="0" dirty="0" err="1">
                <a:effectLst/>
              </a:rPr>
              <a:t>extrapulmonary</a:t>
            </a:r>
            <a:r>
              <a:rPr lang="en-US" sz="1400" b="0" dirty="0">
                <a:effectLst/>
              </a:rPr>
              <a:t> infection</a:t>
            </a:r>
            <a:br>
              <a:rPr lang="en-US" sz="1400" b="0" dirty="0">
                <a:effectLst/>
              </a:rPr>
            </a:br>
            <a:r>
              <a:rPr lang="en-US" sz="1400" b="0" dirty="0">
                <a:effectLst/>
              </a:rPr>
              <a:t>(meningitis, arthritis</a:t>
            </a:r>
            <a:r>
              <a:rPr lang="en-US" sz="1400" b="0" dirty="0" smtClean="0">
                <a:effectLst/>
              </a:rPr>
              <a:t>, </a:t>
            </a:r>
            <a:r>
              <a:rPr lang="en-US" sz="1400" b="0" dirty="0" err="1"/>
              <a:t>icarditis</a:t>
            </a:r>
            <a:r>
              <a:rPr lang="en-US" sz="1400" b="0" dirty="0"/>
              <a:t>, osteomyelitis, endocarditis), hemolytic uremic</a:t>
            </a:r>
            <a:br>
              <a:rPr lang="en-US" sz="1400" b="0" dirty="0"/>
            </a:br>
            <a:r>
              <a:rPr lang="en-US" sz="1400" b="0" dirty="0" smtClean="0"/>
              <a:t>syndrome. </a:t>
            </a:r>
            <a:endParaRPr lang="en-US" sz="1400" b="0" dirty="0">
              <a:effectLst/>
            </a:endParaRPr>
          </a:p>
        </p:txBody>
      </p:sp>
      <p:pic>
        <p:nvPicPr>
          <p:cNvPr id="4" name="Content Placeholder 3"/>
          <p:cNvPicPr>
            <a:picLocks noGrp="1" noChangeAspect="1"/>
          </p:cNvPicPr>
          <p:nvPr>
            <p:ph idx="1"/>
          </p:nvPr>
        </p:nvPicPr>
        <p:blipFill>
          <a:blip r:embed="rId2"/>
          <a:stretch>
            <a:fillRect/>
          </a:stretch>
        </p:blipFill>
        <p:spPr>
          <a:xfrm>
            <a:off x="2496354" y="348343"/>
            <a:ext cx="7319270" cy="4885508"/>
          </a:xfrm>
          <a:prstGeom prst="rect">
            <a:avLst/>
          </a:prstGeom>
        </p:spPr>
      </p:pic>
    </p:spTree>
    <p:extLst>
      <p:ext uri="{BB962C8B-B14F-4D97-AF65-F5344CB8AC3E}">
        <p14:creationId xmlns:p14="http://schemas.microsoft.com/office/powerpoint/2010/main" val="14380773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lstStyle/>
          <a:p>
            <a:pPr lvl="0"/>
            <a:r>
              <a:rPr lang="en-US" sz="1900" dirty="0">
                <a:solidFill>
                  <a:prstClr val="white"/>
                </a:solidFill>
              </a:rPr>
              <a:t>Treatment of suspected bacterial pneumonia is based on the presumptive</a:t>
            </a:r>
          </a:p>
          <a:p>
            <a:pPr marL="0" lvl="0" indent="0">
              <a:buNone/>
            </a:pPr>
            <a:r>
              <a:rPr lang="en-US" sz="1900" u="sng" dirty="0">
                <a:solidFill>
                  <a:prstClr val="white"/>
                </a:solidFill>
              </a:rPr>
              <a:t>cause</a:t>
            </a:r>
            <a:r>
              <a:rPr lang="en-US" sz="1900" dirty="0">
                <a:solidFill>
                  <a:prstClr val="white"/>
                </a:solidFill>
              </a:rPr>
              <a:t> and the </a:t>
            </a:r>
            <a:r>
              <a:rPr lang="en-US" sz="1900" u="sng" dirty="0">
                <a:solidFill>
                  <a:prstClr val="white"/>
                </a:solidFill>
              </a:rPr>
              <a:t>age</a:t>
            </a:r>
            <a:r>
              <a:rPr lang="en-US" sz="1900" dirty="0">
                <a:solidFill>
                  <a:prstClr val="white"/>
                </a:solidFill>
              </a:rPr>
              <a:t> and </a:t>
            </a:r>
            <a:r>
              <a:rPr lang="en-US" sz="1900" u="sng" dirty="0">
                <a:solidFill>
                  <a:prstClr val="white"/>
                </a:solidFill>
              </a:rPr>
              <a:t>clinical appearance </a:t>
            </a:r>
            <a:r>
              <a:rPr lang="en-US" sz="1900" dirty="0">
                <a:solidFill>
                  <a:prstClr val="white"/>
                </a:solidFill>
              </a:rPr>
              <a:t>of the child. </a:t>
            </a:r>
          </a:p>
          <a:p>
            <a:r>
              <a:rPr lang="en-US" dirty="0" smtClean="0"/>
              <a:t>Neonate: </a:t>
            </a:r>
          </a:p>
          <a:p>
            <a:pPr marL="0" indent="0">
              <a:buNone/>
            </a:pPr>
            <a:r>
              <a:rPr lang="en-US" dirty="0" smtClean="0"/>
              <a:t>In early onset empirically treat with ampicillin and gentamicin.</a:t>
            </a:r>
          </a:p>
          <a:p>
            <a:pPr marL="0" indent="0">
              <a:buNone/>
            </a:pPr>
            <a:r>
              <a:rPr lang="en-US" dirty="0" smtClean="0"/>
              <a:t>In late : vancomycin and gentamicin.</a:t>
            </a:r>
          </a:p>
        </p:txBody>
      </p:sp>
    </p:spTree>
    <p:extLst>
      <p:ext uri="{BB962C8B-B14F-4D97-AF65-F5344CB8AC3E}">
        <p14:creationId xmlns:p14="http://schemas.microsoft.com/office/powerpoint/2010/main" val="28272651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22663"/>
            <a:ext cx="10353761" cy="1326321"/>
          </a:xfrm>
        </p:spPr>
        <p:txBody>
          <a:bodyPr/>
          <a:lstStyle/>
          <a:p>
            <a:r>
              <a:rPr lang="en-US" dirty="0" smtClean="0"/>
              <a:t>Treatment</a:t>
            </a:r>
            <a:endParaRPr lang="en-US" dirty="0"/>
          </a:p>
        </p:txBody>
      </p:sp>
      <p:sp>
        <p:nvSpPr>
          <p:cNvPr id="3" name="Content Placeholder 2"/>
          <p:cNvSpPr>
            <a:spLocks noGrp="1"/>
          </p:cNvSpPr>
          <p:nvPr>
            <p:ph idx="1"/>
          </p:nvPr>
        </p:nvSpPr>
        <p:spPr>
          <a:xfrm>
            <a:off x="913795" y="2096064"/>
            <a:ext cx="10353762" cy="4056542"/>
          </a:xfrm>
        </p:spPr>
        <p:txBody>
          <a:bodyPr>
            <a:normAutofit fontScale="92500" lnSpcReduction="20000"/>
          </a:bodyPr>
          <a:lstStyle/>
          <a:p>
            <a:pPr marL="0" indent="0">
              <a:buNone/>
            </a:pPr>
            <a:r>
              <a:rPr lang="en-US" dirty="0" smtClean="0"/>
              <a:t>For mildly ill </a:t>
            </a:r>
            <a:r>
              <a:rPr lang="en-US" dirty="0"/>
              <a:t>children who do not require hospitalization,</a:t>
            </a:r>
            <a:r>
              <a:rPr lang="en-US" b="1" u="sng" dirty="0"/>
              <a:t> </a:t>
            </a:r>
            <a:r>
              <a:rPr lang="en-US" sz="1900" b="1" u="sng" dirty="0"/>
              <a:t>amoxicillin</a:t>
            </a:r>
            <a:r>
              <a:rPr lang="en-US" b="1" u="sng" dirty="0"/>
              <a:t> </a:t>
            </a:r>
            <a:r>
              <a:rPr lang="en-US" dirty="0"/>
              <a:t>is recommended.</a:t>
            </a:r>
          </a:p>
          <a:p>
            <a:r>
              <a:rPr lang="en-US" dirty="0"/>
              <a:t>With the emergence of penicillin-resistant </a:t>
            </a:r>
            <a:r>
              <a:rPr lang="en-US" dirty="0" smtClean="0"/>
              <a:t>pneumococci, high </a:t>
            </a:r>
            <a:r>
              <a:rPr lang="en-US" dirty="0"/>
              <a:t>doses of amoxicillin (80-90 mg/kg/24 </a:t>
            </a:r>
            <a:r>
              <a:rPr lang="en-US" dirty="0" err="1"/>
              <a:t>hr</a:t>
            </a:r>
            <a:r>
              <a:rPr lang="en-US" dirty="0"/>
              <a:t>) should be </a:t>
            </a:r>
            <a:r>
              <a:rPr lang="en-US" dirty="0" smtClean="0"/>
              <a:t>prescribed unless </a:t>
            </a:r>
            <a:r>
              <a:rPr lang="en-US" dirty="0"/>
              <a:t>local data indicate a low prevalence of resistance. </a:t>
            </a:r>
            <a:endParaRPr lang="en-US" dirty="0" smtClean="0"/>
          </a:p>
          <a:p>
            <a:pPr marL="0" indent="0">
              <a:buNone/>
            </a:pPr>
            <a:r>
              <a:rPr lang="en-US" dirty="0" smtClean="0"/>
              <a:t>Therapeutic alternatives </a:t>
            </a:r>
            <a:r>
              <a:rPr lang="en-US" dirty="0"/>
              <a:t>include cefuroxime </a:t>
            </a:r>
            <a:r>
              <a:rPr lang="en-US" dirty="0" err="1"/>
              <a:t>axetil</a:t>
            </a:r>
            <a:r>
              <a:rPr lang="en-US" dirty="0"/>
              <a:t> </a:t>
            </a:r>
            <a:r>
              <a:rPr lang="en-US" dirty="0" smtClean="0"/>
              <a:t>and </a:t>
            </a:r>
            <a:r>
              <a:rPr lang="en-US" dirty="0"/>
              <a:t>amoxicillin/</a:t>
            </a:r>
            <a:r>
              <a:rPr lang="en-US" dirty="0" err="1"/>
              <a:t>clavulanate</a:t>
            </a:r>
            <a:r>
              <a:rPr lang="en-US" dirty="0"/>
              <a:t>. </a:t>
            </a:r>
          </a:p>
          <a:p>
            <a:pPr marL="0" indent="0">
              <a:buNone/>
            </a:pPr>
            <a:endParaRPr lang="en-US" dirty="0" smtClean="0"/>
          </a:p>
          <a:p>
            <a:r>
              <a:rPr lang="en-US" dirty="0" smtClean="0"/>
              <a:t>For school-age </a:t>
            </a:r>
            <a:r>
              <a:rPr lang="en-US" dirty="0"/>
              <a:t>children and in children in whom infection with M. </a:t>
            </a:r>
            <a:r>
              <a:rPr lang="en-US" dirty="0" err="1" smtClean="0"/>
              <a:t>pneumoniae</a:t>
            </a:r>
            <a:r>
              <a:rPr lang="en-US" dirty="0" smtClean="0"/>
              <a:t> or </a:t>
            </a:r>
            <a:r>
              <a:rPr lang="en-US" dirty="0"/>
              <a:t>C. </a:t>
            </a:r>
            <a:r>
              <a:rPr lang="en-US" dirty="0" err="1"/>
              <a:t>pneumoniae</a:t>
            </a:r>
            <a:r>
              <a:rPr lang="en-US" dirty="0"/>
              <a:t> is suggested, a macrolide antibiotic such </a:t>
            </a:r>
            <a:r>
              <a:rPr lang="en-US" dirty="0" smtClean="0"/>
              <a:t>as  </a:t>
            </a:r>
            <a:r>
              <a:rPr lang="en-US" dirty="0">
                <a:latin typeface="font000000001b1199f1"/>
              </a:rPr>
              <a:t>azithromycin is an appropriate choice</a:t>
            </a:r>
            <a:r>
              <a:rPr lang="en-US" dirty="0" smtClean="0">
                <a:latin typeface="font000000001b1199f1"/>
              </a:rPr>
              <a:t>.</a:t>
            </a:r>
          </a:p>
          <a:p>
            <a:r>
              <a:rPr lang="en-US" dirty="0" smtClean="0">
                <a:latin typeface="font000000001b1199f1"/>
              </a:rPr>
              <a:t> </a:t>
            </a:r>
            <a:r>
              <a:rPr lang="en-US" dirty="0">
                <a:latin typeface="font000000001b1199f1"/>
              </a:rPr>
              <a:t>In adolescents, a respiratory fluoroquinolone (levofloxacin, </a:t>
            </a:r>
            <a:r>
              <a:rPr lang="en-US" dirty="0" err="1">
                <a:latin typeface="font000000001b1199f1"/>
              </a:rPr>
              <a:t>moxifloxacin</a:t>
            </a:r>
            <a:r>
              <a:rPr lang="en-US" dirty="0">
                <a:latin typeface="font000000001b1199f1"/>
              </a:rPr>
              <a:t>) may be considered as an alternative.</a:t>
            </a:r>
          </a:p>
          <a:p>
            <a:endParaRPr lang="en-US" dirty="0" smtClean="0">
              <a:latin typeface="font000000001b1199f1"/>
            </a:endParaRPr>
          </a:p>
        </p:txBody>
      </p:sp>
    </p:spTree>
    <p:extLst>
      <p:ext uri="{BB962C8B-B14F-4D97-AF65-F5344CB8AC3E}">
        <p14:creationId xmlns:p14="http://schemas.microsoft.com/office/powerpoint/2010/main" val="29613741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amoxicillin</a:t>
            </a:r>
            <a:endParaRPr lang="en-US" dirty="0"/>
          </a:p>
        </p:txBody>
      </p:sp>
      <p:sp>
        <p:nvSpPr>
          <p:cNvPr id="3" name="Content Placeholder 2"/>
          <p:cNvSpPr>
            <a:spLocks noGrp="1"/>
          </p:cNvSpPr>
          <p:nvPr>
            <p:ph idx="1"/>
          </p:nvPr>
        </p:nvSpPr>
        <p:spPr/>
        <p:txBody>
          <a:bodyPr>
            <a:normAutofit lnSpcReduction="10000"/>
          </a:bodyPr>
          <a:lstStyle/>
          <a:p>
            <a:r>
              <a:rPr lang="en-US" dirty="0" smtClean="0"/>
              <a:t>Suspension: </a:t>
            </a:r>
          </a:p>
          <a:p>
            <a:pPr marL="0" indent="0">
              <a:buNone/>
            </a:pPr>
            <a:r>
              <a:rPr lang="en-US" dirty="0" smtClean="0"/>
              <a:t>Reconstitute powder for oral suspension with adequate water, and </a:t>
            </a:r>
            <a:r>
              <a:rPr lang="en-US" dirty="0" smtClean="0"/>
              <a:t>vigorously  </a:t>
            </a:r>
            <a:r>
              <a:rPr lang="en-US" dirty="0" smtClean="0"/>
              <a:t>Shake.  </a:t>
            </a:r>
          </a:p>
          <a:p>
            <a:pPr marL="0" indent="0">
              <a:buNone/>
            </a:pPr>
            <a:r>
              <a:rPr lang="en-US" dirty="0" smtClean="0"/>
              <a:t>oral: </a:t>
            </a:r>
          </a:p>
          <a:p>
            <a:pPr marL="0" indent="0">
              <a:buNone/>
            </a:pPr>
            <a:r>
              <a:rPr lang="en-US" dirty="0" smtClean="0"/>
              <a:t>give on empty or full  , may be mixed with formula, milk., </a:t>
            </a:r>
            <a:r>
              <a:rPr lang="en-US" dirty="0" smtClean="0"/>
              <a:t>juice. </a:t>
            </a:r>
            <a:endParaRPr lang="en-US" dirty="0" smtClean="0"/>
          </a:p>
          <a:p>
            <a:r>
              <a:rPr lang="en-US" dirty="0" smtClean="0"/>
              <a:t>Store powder at room temperature  . </a:t>
            </a:r>
          </a:p>
          <a:p>
            <a:r>
              <a:rPr lang="en-US" dirty="0" smtClean="0"/>
              <a:t>when reconstitute stable for 14 days at room temperature or preferred )refrigerated.</a:t>
            </a:r>
          </a:p>
          <a:p>
            <a:endParaRPr lang="en-US" dirty="0" smtClean="0"/>
          </a:p>
          <a:p>
            <a:r>
              <a:rPr lang="en-US" dirty="0" smtClean="0"/>
              <a:t> </a:t>
            </a:r>
          </a:p>
        </p:txBody>
      </p:sp>
    </p:spTree>
    <p:extLst>
      <p:ext uri="{BB962C8B-B14F-4D97-AF65-F5344CB8AC3E}">
        <p14:creationId xmlns:p14="http://schemas.microsoft.com/office/powerpoint/2010/main" val="27116781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Amoxicillin/</a:t>
            </a:r>
            <a:r>
              <a:rPr lang="en-US" dirty="0" err="1" smtClean="0"/>
              <a:t>clavulanate</a:t>
            </a:r>
            <a:r>
              <a:rPr lang="en-US" dirty="0" smtClean="0"/>
              <a:t> </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Suspension: </a:t>
            </a:r>
          </a:p>
          <a:p>
            <a:r>
              <a:rPr lang="en-US" dirty="0" smtClean="0"/>
              <a:t>Reconstitute </a:t>
            </a:r>
            <a:r>
              <a:rPr lang="en-US" dirty="0"/>
              <a:t>powder for oral suspension with water, and  </a:t>
            </a:r>
            <a:r>
              <a:rPr lang="en-US" dirty="0" err="1" smtClean="0"/>
              <a:t>vigourisly</a:t>
            </a:r>
            <a:r>
              <a:rPr lang="en-US" dirty="0" smtClean="0"/>
              <a:t> Shake</a:t>
            </a:r>
            <a:r>
              <a:rPr lang="en-US" dirty="0"/>
              <a:t>. </a:t>
            </a:r>
          </a:p>
          <a:p>
            <a:r>
              <a:rPr lang="en-US" dirty="0" smtClean="0"/>
              <a:t>Oral, iv :</a:t>
            </a:r>
          </a:p>
          <a:p>
            <a:r>
              <a:rPr lang="en-US" dirty="0" smtClean="0"/>
              <a:t>Oral : can be given no regard to meals.</a:t>
            </a:r>
          </a:p>
          <a:p>
            <a:r>
              <a:rPr lang="en-US" dirty="0" smtClean="0"/>
              <a:t>Suspension:   Administer at the start of a meal to decrease the  frequency or </a:t>
            </a:r>
            <a:r>
              <a:rPr lang="en-US" dirty="0" smtClean="0"/>
              <a:t>severity </a:t>
            </a:r>
            <a:r>
              <a:rPr lang="en-US" dirty="0" smtClean="0"/>
              <a:t>of GI side </a:t>
            </a:r>
            <a:r>
              <a:rPr lang="en-US" dirty="0" err="1" smtClean="0"/>
              <a:t>effet</a:t>
            </a:r>
            <a:r>
              <a:rPr lang="en-US" dirty="0" smtClean="0"/>
              <a:t>: may mix with milk. </a:t>
            </a:r>
            <a:endParaRPr lang="en-US" dirty="0"/>
          </a:p>
          <a:p>
            <a:r>
              <a:rPr lang="en-US" dirty="0" smtClean="0"/>
              <a:t>Store dry  powder at or below 25.</a:t>
            </a:r>
          </a:p>
          <a:p>
            <a:r>
              <a:rPr lang="en-US" dirty="0" smtClean="0"/>
              <a:t>reconstituted oral suspension stored in the refrigerator. For 10 day. </a:t>
            </a:r>
            <a:endParaRPr lang="en-US" dirty="0"/>
          </a:p>
          <a:p>
            <a:pPr marL="0" indent="0">
              <a:buNone/>
            </a:pPr>
            <a:endParaRPr lang="en-US" dirty="0"/>
          </a:p>
          <a:p>
            <a:pPr marL="0" indent="0">
              <a:buNone/>
            </a:pPr>
            <a:r>
              <a:rPr lang="en-US" dirty="0"/>
              <a:t> </a:t>
            </a:r>
          </a:p>
          <a:p>
            <a:endParaRPr lang="en-US" dirty="0" smtClean="0"/>
          </a:p>
          <a:p>
            <a:endParaRPr lang="en-US" dirty="0"/>
          </a:p>
          <a:p>
            <a:endParaRPr lang="en-US" dirty="0"/>
          </a:p>
        </p:txBody>
      </p:sp>
    </p:spTree>
    <p:extLst>
      <p:ext uri="{BB962C8B-B14F-4D97-AF65-F5344CB8AC3E}">
        <p14:creationId xmlns:p14="http://schemas.microsoft.com/office/powerpoint/2010/main" val="39163150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Azithromycine</a:t>
            </a:r>
            <a:r>
              <a:rPr lang="en-US" dirty="0" smtClean="0"/>
              <a:t> </a:t>
            </a:r>
            <a:endParaRPr lang="en-US" dirty="0"/>
          </a:p>
        </p:txBody>
      </p:sp>
      <p:sp>
        <p:nvSpPr>
          <p:cNvPr id="3" name="Content Placeholder 2"/>
          <p:cNvSpPr>
            <a:spLocks noGrp="1"/>
          </p:cNvSpPr>
          <p:nvPr>
            <p:ph idx="1"/>
          </p:nvPr>
        </p:nvSpPr>
        <p:spPr/>
        <p:txBody>
          <a:bodyPr/>
          <a:lstStyle/>
          <a:p>
            <a:r>
              <a:rPr lang="en-US" dirty="0"/>
              <a:t>Suspension: Reconstitute powder for oral suspension with adequate water, and </a:t>
            </a:r>
            <a:r>
              <a:rPr lang="en-US" dirty="0" err="1"/>
              <a:t>vigouresly</a:t>
            </a:r>
            <a:r>
              <a:rPr lang="en-US" dirty="0"/>
              <a:t>  </a:t>
            </a:r>
            <a:r>
              <a:rPr lang="en-US" dirty="0" smtClean="0"/>
              <a:t>Shake</a:t>
            </a:r>
          </a:p>
          <a:p>
            <a:r>
              <a:rPr lang="en-US" dirty="0" smtClean="0"/>
              <a:t>Oral, parenteral (iv </a:t>
            </a:r>
            <a:r>
              <a:rPr lang="en-US" dirty="0"/>
              <a:t>)</a:t>
            </a:r>
            <a:endParaRPr lang="en-US" dirty="0" smtClean="0"/>
          </a:p>
          <a:p>
            <a:r>
              <a:rPr lang="en-US" dirty="0" smtClean="0"/>
              <a:t>Oral: may be administer with meal or not.</a:t>
            </a:r>
            <a:endParaRPr lang="en-US" dirty="0"/>
          </a:p>
          <a:p>
            <a:endParaRPr lang="en-US" dirty="0" smtClean="0"/>
          </a:p>
          <a:p>
            <a:r>
              <a:rPr lang="en-US" dirty="0" smtClean="0"/>
              <a:t>Store below 30. </a:t>
            </a:r>
          </a:p>
          <a:p>
            <a:r>
              <a:rPr lang="en-US" dirty="0" smtClean="0"/>
              <a:t>Store constituted  at 5 to 30 within 10 days  </a:t>
            </a:r>
          </a:p>
          <a:p>
            <a:endParaRPr lang="en-US" dirty="0"/>
          </a:p>
        </p:txBody>
      </p:sp>
    </p:spTree>
    <p:extLst>
      <p:ext uri="{BB962C8B-B14F-4D97-AF65-F5344CB8AC3E}">
        <p14:creationId xmlns:p14="http://schemas.microsoft.com/office/powerpoint/2010/main" val="24112373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The empiric treatment of suspected bacterial pneumonia in a </a:t>
            </a:r>
            <a:r>
              <a:rPr lang="en-US" dirty="0" smtClean="0"/>
              <a:t>hospitalized child </a:t>
            </a:r>
            <a:r>
              <a:rPr lang="en-US" dirty="0"/>
              <a:t>requires an approach based on the clinical </a:t>
            </a:r>
            <a:r>
              <a:rPr lang="en-US" dirty="0" smtClean="0"/>
              <a:t>manifestations at </a:t>
            </a:r>
            <a:r>
              <a:rPr lang="en-US" dirty="0"/>
              <a:t>the time of presentation</a:t>
            </a:r>
            <a:r>
              <a:rPr lang="en-US" dirty="0" smtClean="0"/>
              <a:t>.</a:t>
            </a:r>
          </a:p>
          <a:p>
            <a:r>
              <a:rPr lang="en-US" dirty="0" smtClean="0"/>
              <a:t> </a:t>
            </a:r>
            <a:r>
              <a:rPr lang="en-US" dirty="0"/>
              <a:t>In areas without substantial </a:t>
            </a:r>
            <a:r>
              <a:rPr lang="en-US" dirty="0" smtClean="0"/>
              <a:t>high-level penicillin </a:t>
            </a:r>
            <a:r>
              <a:rPr lang="en-US" dirty="0"/>
              <a:t>resistance among S. </a:t>
            </a:r>
            <a:r>
              <a:rPr lang="en-US" dirty="0" err="1"/>
              <a:t>pneumoniae</a:t>
            </a:r>
            <a:r>
              <a:rPr lang="en-US" dirty="0"/>
              <a:t>, children who are </a:t>
            </a:r>
            <a:r>
              <a:rPr lang="en-US" dirty="0" smtClean="0"/>
              <a:t>fully immunized </a:t>
            </a:r>
            <a:r>
              <a:rPr lang="en-US" dirty="0"/>
              <a:t>against H. </a:t>
            </a:r>
            <a:r>
              <a:rPr lang="en-US" dirty="0" err="1"/>
              <a:t>influenzae</a:t>
            </a:r>
            <a:r>
              <a:rPr lang="en-US" dirty="0"/>
              <a:t> type b and S. </a:t>
            </a:r>
            <a:r>
              <a:rPr lang="en-US" dirty="0" err="1"/>
              <a:t>pneumoniae</a:t>
            </a:r>
            <a:r>
              <a:rPr lang="en-US" dirty="0"/>
              <a:t> and are </a:t>
            </a:r>
            <a:r>
              <a:rPr lang="en-US" dirty="0" smtClean="0"/>
              <a:t>not severely </a:t>
            </a:r>
            <a:r>
              <a:rPr lang="en-US" dirty="0"/>
              <a:t>ill should receive </a:t>
            </a:r>
            <a:r>
              <a:rPr lang="en-US" u="sng" dirty="0"/>
              <a:t>ampicillin or penicillin G. </a:t>
            </a:r>
            <a:endParaRPr lang="en-US" u="sng" dirty="0" smtClean="0"/>
          </a:p>
          <a:p>
            <a:r>
              <a:rPr lang="en-US" dirty="0" smtClean="0"/>
              <a:t>For </a:t>
            </a:r>
            <a:r>
              <a:rPr lang="en-US" dirty="0"/>
              <a:t>children </a:t>
            </a:r>
            <a:r>
              <a:rPr lang="en-US" dirty="0" smtClean="0"/>
              <a:t>who do </a:t>
            </a:r>
            <a:r>
              <a:rPr lang="en-US" dirty="0"/>
              <a:t>not meet these criteria, ceftriaxone or </a:t>
            </a:r>
            <a:r>
              <a:rPr lang="en-US" dirty="0" err="1"/>
              <a:t>cefotaxime</a:t>
            </a:r>
            <a:r>
              <a:rPr lang="en-US" dirty="0"/>
              <a:t> should be used.</a:t>
            </a:r>
          </a:p>
          <a:p>
            <a:r>
              <a:rPr lang="en-US" dirty="0"/>
              <a:t>If clinical features suggest staphylococcal pneumonia (</a:t>
            </a:r>
            <a:r>
              <a:rPr lang="en-US" dirty="0" err="1" smtClean="0"/>
              <a:t>pneumatoceles</a:t>
            </a:r>
            <a:r>
              <a:rPr lang="en-US" dirty="0" smtClean="0"/>
              <a:t>, empyema</a:t>
            </a:r>
            <a:r>
              <a:rPr lang="en-US" dirty="0"/>
              <a:t>), initial antimicrobial therapy should also include </a:t>
            </a:r>
            <a:r>
              <a:rPr lang="en-US" dirty="0" smtClean="0"/>
              <a:t>vancomycin or </a:t>
            </a:r>
            <a:r>
              <a:rPr lang="en-US" dirty="0"/>
              <a:t>clindamycin.</a:t>
            </a:r>
          </a:p>
        </p:txBody>
      </p:sp>
    </p:spTree>
    <p:extLst>
      <p:ext uri="{BB962C8B-B14F-4D97-AF65-F5344CB8AC3E}">
        <p14:creationId xmlns:p14="http://schemas.microsoft.com/office/powerpoint/2010/main" val="7571309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Etiology:</a:t>
            </a:r>
            <a:endParaRPr lang="en-US" sz="3600" dirty="0"/>
          </a:p>
        </p:txBody>
      </p:sp>
      <p:sp>
        <p:nvSpPr>
          <p:cNvPr id="3" name="Content Placeholder 2"/>
          <p:cNvSpPr>
            <a:spLocks noGrp="1"/>
          </p:cNvSpPr>
          <p:nvPr>
            <p:ph idx="1"/>
          </p:nvPr>
        </p:nvSpPr>
        <p:spPr>
          <a:xfrm>
            <a:off x="913795" y="2096063"/>
            <a:ext cx="10353762" cy="3769159"/>
          </a:xfrm>
        </p:spPr>
        <p:txBody>
          <a:bodyPr>
            <a:normAutofit fontScale="92500" lnSpcReduction="20000"/>
          </a:bodyPr>
          <a:lstStyle/>
          <a:p>
            <a:pPr marL="0" indent="0">
              <a:buNone/>
            </a:pPr>
            <a:r>
              <a:rPr lang="en-US" sz="2200" b="1" dirty="0" smtClean="0"/>
              <a:t>most </a:t>
            </a:r>
            <a:r>
              <a:rPr lang="en-US" sz="2200" b="1" dirty="0"/>
              <a:t>cases of pneumonia are caused by </a:t>
            </a:r>
            <a:r>
              <a:rPr lang="en-US" sz="2200" b="1" dirty="0" smtClean="0"/>
              <a:t>:</a:t>
            </a:r>
          </a:p>
          <a:p>
            <a:pPr>
              <a:buFont typeface="Wingdings" panose="05000000000000000000" pitchFamily="2" charset="2"/>
              <a:buChar char="§"/>
            </a:pPr>
            <a:r>
              <a:rPr lang="en-US" sz="2200" dirty="0" smtClean="0"/>
              <a:t>Microorganisms</a:t>
            </a:r>
            <a:endParaRPr lang="en-US" sz="2200" dirty="0"/>
          </a:p>
          <a:p>
            <a:pPr>
              <a:buFont typeface="Wingdings" panose="05000000000000000000" pitchFamily="2" charset="2"/>
              <a:buChar char="§"/>
            </a:pPr>
            <a:r>
              <a:rPr lang="en-US" sz="2200" dirty="0"/>
              <a:t> </a:t>
            </a:r>
            <a:r>
              <a:rPr lang="en-US" sz="2200" dirty="0" smtClean="0"/>
              <a:t>noninfectious </a:t>
            </a:r>
            <a:r>
              <a:rPr lang="en-US" sz="2200" dirty="0"/>
              <a:t>ca</a:t>
            </a:r>
            <a:r>
              <a:rPr lang="en-US" dirty="0"/>
              <a:t>uses include aspiration (of food or gastric acid, </a:t>
            </a:r>
            <a:r>
              <a:rPr lang="en-US" dirty="0" smtClean="0"/>
              <a:t>foreign bodies</a:t>
            </a:r>
            <a:r>
              <a:rPr lang="en-US" dirty="0"/>
              <a:t>, hydrocarbons, and lipoid substances), hypersensitivity </a:t>
            </a:r>
            <a:r>
              <a:rPr lang="en-US" dirty="0" smtClean="0"/>
              <a:t>reactions, and </a:t>
            </a:r>
            <a:r>
              <a:rPr lang="en-US" dirty="0"/>
              <a:t>drug- or radiation-induced pneumonitis. </a:t>
            </a:r>
            <a:endParaRPr lang="en-US" dirty="0" smtClean="0"/>
          </a:p>
          <a:p>
            <a:pPr marL="0" indent="0">
              <a:buNone/>
            </a:pPr>
            <a:r>
              <a:rPr lang="en-US" dirty="0" smtClean="0"/>
              <a:t>The </a:t>
            </a:r>
            <a:r>
              <a:rPr lang="en-US" dirty="0"/>
              <a:t>cause of </a:t>
            </a:r>
            <a:r>
              <a:rPr lang="en-US" dirty="0" smtClean="0"/>
              <a:t>pneumonia in </a:t>
            </a:r>
            <a:r>
              <a:rPr lang="en-US" dirty="0"/>
              <a:t>an individual patient is often difficult to determine </a:t>
            </a:r>
            <a:r>
              <a:rPr lang="en-US" dirty="0" smtClean="0"/>
              <a:t>because direct </a:t>
            </a:r>
            <a:r>
              <a:rPr lang="en-US" dirty="0"/>
              <a:t>culture of lung tissue is invasive and rarely performed. </a:t>
            </a:r>
            <a:r>
              <a:rPr lang="en-US" u="sng" dirty="0" smtClean="0"/>
              <a:t>Cultures performed </a:t>
            </a:r>
            <a:r>
              <a:rPr lang="en-US" u="sng" dirty="0"/>
              <a:t>on specimens in children obtained from the upper </a:t>
            </a:r>
            <a:r>
              <a:rPr lang="en-US" u="sng" dirty="0" smtClean="0"/>
              <a:t>respiratory tract </a:t>
            </a:r>
            <a:r>
              <a:rPr lang="en-US" u="sng" dirty="0"/>
              <a:t>or sputum typically do not accurately reflect the cause </a:t>
            </a:r>
            <a:r>
              <a:rPr lang="en-US" u="sng" dirty="0" smtClean="0"/>
              <a:t>of  lower </a:t>
            </a:r>
            <a:r>
              <a:rPr lang="en-US" u="sng" dirty="0"/>
              <a:t>respiratory tract </a:t>
            </a:r>
            <a:r>
              <a:rPr lang="en-US" dirty="0"/>
              <a:t>infection. With the use of molecular </a:t>
            </a:r>
            <a:r>
              <a:rPr lang="en-US" dirty="0" smtClean="0"/>
              <a:t>diagnostic  testing</a:t>
            </a:r>
            <a:r>
              <a:rPr lang="en-US" dirty="0"/>
              <a:t>, a bacterial or viral cause of pneumonia can be identified in 40-80% of children with community-acquired pneumonia. </a:t>
            </a:r>
          </a:p>
        </p:txBody>
      </p:sp>
    </p:spTree>
    <p:extLst>
      <p:ext uri="{BB962C8B-B14F-4D97-AF65-F5344CB8AC3E}">
        <p14:creationId xmlns:p14="http://schemas.microsoft.com/office/powerpoint/2010/main" val="27393085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If viral pneumonia is suspected, it is reasonable to withhold </a:t>
            </a:r>
            <a:r>
              <a:rPr lang="en-US" dirty="0" smtClean="0"/>
              <a:t>antibiotic therapy</a:t>
            </a:r>
            <a:r>
              <a:rPr lang="en-US" dirty="0"/>
              <a:t>, especially for those patients who are mildly ill, have </a:t>
            </a:r>
            <a:r>
              <a:rPr lang="en-US" dirty="0" smtClean="0"/>
              <a:t>clinical evidence </a:t>
            </a:r>
            <a:r>
              <a:rPr lang="en-US" dirty="0"/>
              <a:t>suggesting viral infection, and are in no </a:t>
            </a:r>
            <a:r>
              <a:rPr lang="en-US" dirty="0" smtClean="0"/>
              <a:t>respiratory distress</a:t>
            </a:r>
            <a:r>
              <a:rPr lang="en-US" dirty="0"/>
              <a:t>. However, up to 30% of patients with known viral </a:t>
            </a:r>
            <a:r>
              <a:rPr lang="en-US" dirty="0" smtClean="0"/>
              <a:t>infection, particularly </a:t>
            </a:r>
            <a:r>
              <a:rPr lang="en-US" dirty="0"/>
              <a:t>influenza viruses, may have coexisting bacterial pathogens.</a:t>
            </a:r>
          </a:p>
          <a:p>
            <a:r>
              <a:rPr lang="en-US" dirty="0"/>
              <a:t>Therefore, if the decision is made to withhold antibiotic therapy on </a:t>
            </a:r>
            <a:r>
              <a:rPr lang="en-US" dirty="0" smtClean="0"/>
              <a:t>the basis </a:t>
            </a:r>
            <a:r>
              <a:rPr lang="en-US" dirty="0"/>
              <a:t>of presumptive diagnosis of a viral infection, deterioration in</a:t>
            </a:r>
          </a:p>
          <a:p>
            <a:r>
              <a:rPr lang="en-US" dirty="0"/>
              <a:t>clinical status should signal the possibility of superimposed </a:t>
            </a:r>
            <a:r>
              <a:rPr lang="en-US" dirty="0" smtClean="0"/>
              <a:t>bacterial infection</a:t>
            </a:r>
            <a:r>
              <a:rPr lang="en-US" dirty="0"/>
              <a:t>, and antibiotic therapy should be initiated.</a:t>
            </a:r>
          </a:p>
        </p:txBody>
      </p:sp>
    </p:spTree>
    <p:extLst>
      <p:ext uri="{BB962C8B-B14F-4D97-AF65-F5344CB8AC3E}">
        <p14:creationId xmlns:p14="http://schemas.microsoft.com/office/powerpoint/2010/main" val="23242236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The optimal </a:t>
            </a:r>
            <a:r>
              <a:rPr lang="en-US" dirty="0"/>
              <a:t>duration of antibiotic treatment for pneumonia has not </a:t>
            </a:r>
            <a:r>
              <a:rPr lang="en-US" dirty="0" smtClean="0"/>
              <a:t>been well-established </a:t>
            </a:r>
            <a:r>
              <a:rPr lang="en-US" dirty="0"/>
              <a:t>in controlled studies. However, antibiotics should </a:t>
            </a:r>
            <a:r>
              <a:rPr lang="en-US" dirty="0" smtClean="0"/>
              <a:t>generally be </a:t>
            </a:r>
            <a:r>
              <a:rPr lang="en-US" dirty="0"/>
              <a:t>continued until the patient has been </a:t>
            </a:r>
            <a:r>
              <a:rPr lang="en-US" b="1" dirty="0"/>
              <a:t>afebrile for 72 </a:t>
            </a:r>
            <a:r>
              <a:rPr lang="en-US" b="1" dirty="0" err="1"/>
              <a:t>hr</a:t>
            </a:r>
            <a:r>
              <a:rPr lang="en-US" dirty="0"/>
              <a:t>, </a:t>
            </a:r>
            <a:r>
              <a:rPr lang="en-US" dirty="0" smtClean="0"/>
              <a:t>and the </a:t>
            </a:r>
            <a:r>
              <a:rPr lang="en-US" dirty="0"/>
              <a:t>total duration should not be less than </a:t>
            </a:r>
            <a:r>
              <a:rPr lang="en-US" u="sng" dirty="0"/>
              <a:t>10 days </a:t>
            </a:r>
            <a:r>
              <a:rPr lang="en-US" dirty="0"/>
              <a:t>(or 5 days if </a:t>
            </a:r>
            <a:r>
              <a:rPr lang="en-US" dirty="0" smtClean="0"/>
              <a:t>azithromycin is </a:t>
            </a:r>
            <a:r>
              <a:rPr lang="en-US" dirty="0"/>
              <a:t>used). </a:t>
            </a:r>
            <a:endParaRPr lang="en-US" dirty="0" smtClean="0"/>
          </a:p>
          <a:p>
            <a:r>
              <a:rPr lang="en-US" dirty="0" smtClean="0"/>
              <a:t>Shorter </a:t>
            </a:r>
            <a:r>
              <a:rPr lang="en-US" dirty="0"/>
              <a:t>courses (5-7 days) may also be effective, </a:t>
            </a:r>
            <a:r>
              <a:rPr lang="en-US" dirty="0" smtClean="0"/>
              <a:t>particularly for </a:t>
            </a:r>
            <a:r>
              <a:rPr lang="en-US" dirty="0"/>
              <a:t>children managed on an outpatient basis, but further </a:t>
            </a:r>
            <a:r>
              <a:rPr lang="en-US" dirty="0" smtClean="0"/>
              <a:t>study is </a:t>
            </a:r>
            <a:r>
              <a:rPr lang="en-US" dirty="0"/>
              <a:t>needed. </a:t>
            </a:r>
            <a:endParaRPr lang="en-US" dirty="0" smtClean="0"/>
          </a:p>
          <a:p>
            <a:r>
              <a:rPr lang="en-US" dirty="0" smtClean="0"/>
              <a:t>Available </a:t>
            </a:r>
            <a:r>
              <a:rPr lang="en-US" dirty="0"/>
              <a:t>data do not support prolonged courses of </a:t>
            </a:r>
            <a:r>
              <a:rPr lang="en-US" dirty="0" smtClean="0"/>
              <a:t>treatment for </a:t>
            </a:r>
            <a:r>
              <a:rPr lang="en-US" dirty="0"/>
              <a:t>uncomplicated pneumonia. </a:t>
            </a:r>
            <a:endParaRPr lang="en-US" dirty="0" smtClean="0"/>
          </a:p>
          <a:p>
            <a:r>
              <a:rPr lang="en-US" dirty="0" smtClean="0"/>
              <a:t>In </a:t>
            </a:r>
            <a:r>
              <a:rPr lang="en-US" dirty="0"/>
              <a:t>developing countries, oral </a:t>
            </a:r>
            <a:r>
              <a:rPr lang="en-US" dirty="0" smtClean="0"/>
              <a:t>zinc (10 </a:t>
            </a:r>
            <a:r>
              <a:rPr lang="en-US" dirty="0"/>
              <a:t>mg/day for &lt;12 </a:t>
            </a:r>
            <a:r>
              <a:rPr lang="en-US" dirty="0" err="1"/>
              <a:t>mo</a:t>
            </a:r>
            <a:r>
              <a:rPr lang="en-US" dirty="0"/>
              <a:t>, 20 mg/day for ≥12 </a:t>
            </a:r>
            <a:r>
              <a:rPr lang="en-US" dirty="0" err="1"/>
              <a:t>mo</a:t>
            </a:r>
            <a:r>
              <a:rPr lang="en-US" dirty="0"/>
              <a:t>) reduces </a:t>
            </a:r>
            <a:r>
              <a:rPr lang="en-US" dirty="0" smtClean="0"/>
              <a:t>mortality among </a:t>
            </a:r>
            <a:r>
              <a:rPr lang="en-US" dirty="0"/>
              <a:t>children with clinically defined severe pneumonia.</a:t>
            </a:r>
          </a:p>
        </p:txBody>
      </p:sp>
    </p:spTree>
    <p:extLst>
      <p:ext uri="{BB962C8B-B14F-4D97-AF65-F5344CB8AC3E}">
        <p14:creationId xmlns:p14="http://schemas.microsoft.com/office/powerpoint/2010/main" val="38578102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Prognosis: </a:t>
            </a:r>
            <a:endParaRPr lang="en-US" dirty="0"/>
          </a:p>
        </p:txBody>
      </p:sp>
      <p:sp>
        <p:nvSpPr>
          <p:cNvPr id="3" name="Content Placeholder 2"/>
          <p:cNvSpPr>
            <a:spLocks noGrp="1"/>
          </p:cNvSpPr>
          <p:nvPr>
            <p:ph idx="1"/>
          </p:nvPr>
        </p:nvSpPr>
        <p:spPr/>
        <p:txBody>
          <a:bodyPr>
            <a:normAutofit/>
          </a:bodyPr>
          <a:lstStyle/>
          <a:p>
            <a:r>
              <a:rPr lang="en-US" dirty="0"/>
              <a:t>Typically, patients with uncomplicated community-acquired </a:t>
            </a:r>
            <a:r>
              <a:rPr lang="en-US" dirty="0" smtClean="0"/>
              <a:t>bacterial pneumonia </a:t>
            </a:r>
            <a:r>
              <a:rPr lang="en-US" dirty="0"/>
              <a:t>show response to therapy, with improvement in </a:t>
            </a:r>
            <a:r>
              <a:rPr lang="en-US" dirty="0" smtClean="0"/>
              <a:t>clinical symptoms </a:t>
            </a:r>
            <a:r>
              <a:rPr lang="en-US" dirty="0"/>
              <a:t>(fever, cough, tachypnea, chest pain), within </a:t>
            </a:r>
            <a:r>
              <a:rPr lang="en-US" b="1" dirty="0"/>
              <a:t>48-96 </a:t>
            </a:r>
            <a:r>
              <a:rPr lang="en-US" b="1" dirty="0" err="1"/>
              <a:t>hr</a:t>
            </a:r>
            <a:r>
              <a:rPr lang="en-US" b="1" dirty="0"/>
              <a:t> </a:t>
            </a:r>
            <a:r>
              <a:rPr lang="en-US" dirty="0" smtClean="0"/>
              <a:t>of initiation </a:t>
            </a:r>
            <a:r>
              <a:rPr lang="en-US" dirty="0"/>
              <a:t>of antibiotics. </a:t>
            </a:r>
            <a:endParaRPr lang="en-US" dirty="0" smtClean="0"/>
          </a:p>
          <a:p>
            <a:r>
              <a:rPr lang="en-US" dirty="0" smtClean="0"/>
              <a:t>Radiographic </a:t>
            </a:r>
            <a:r>
              <a:rPr lang="en-US" dirty="0"/>
              <a:t>evidence of improvement </a:t>
            </a:r>
            <a:r>
              <a:rPr lang="en-US" dirty="0" smtClean="0"/>
              <a:t>lags substantially </a:t>
            </a:r>
            <a:r>
              <a:rPr lang="en-US" dirty="0"/>
              <a:t>behind clinical improvement. </a:t>
            </a:r>
            <a:endParaRPr lang="en-US" dirty="0" smtClean="0"/>
          </a:p>
        </p:txBody>
      </p:sp>
    </p:spTree>
    <p:extLst>
      <p:ext uri="{BB962C8B-B14F-4D97-AF65-F5344CB8AC3E}">
        <p14:creationId xmlns:p14="http://schemas.microsoft.com/office/powerpoint/2010/main" val="14028347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13795" y="2096064"/>
            <a:ext cx="10353761" cy="4152336"/>
          </a:xfrm>
        </p:spPr>
        <p:txBody>
          <a:bodyPr>
            <a:normAutofit fontScale="85000" lnSpcReduction="20000"/>
          </a:bodyPr>
          <a:lstStyle/>
          <a:p>
            <a:pPr marL="0" indent="0">
              <a:buNone/>
            </a:pPr>
            <a:r>
              <a:rPr lang="en-US" dirty="0"/>
              <a:t>A number of possibilities must be considered when a patient does not improve with appropriate antibiotic therapy: </a:t>
            </a:r>
          </a:p>
          <a:p>
            <a:pPr marL="0" indent="0">
              <a:buNone/>
            </a:pPr>
            <a:r>
              <a:rPr lang="en-US" dirty="0"/>
              <a:t>(1) complications, such as empyema </a:t>
            </a:r>
            <a:r>
              <a:rPr lang="en-US" dirty="0" smtClean="0"/>
              <a:t>( Table </a:t>
            </a:r>
            <a:r>
              <a:rPr lang="en-US" dirty="0"/>
              <a:t>400- 5</a:t>
            </a:r>
            <a:r>
              <a:rPr lang="en-US" dirty="0" smtClean="0"/>
              <a:t>)</a:t>
            </a:r>
            <a:endParaRPr lang="en-US" dirty="0"/>
          </a:p>
          <a:p>
            <a:pPr marL="0" indent="0">
              <a:buNone/>
            </a:pPr>
            <a:r>
              <a:rPr lang="en-US" dirty="0"/>
              <a:t>(2) bacterial resistance; </a:t>
            </a:r>
          </a:p>
          <a:p>
            <a:r>
              <a:rPr lang="en-US" dirty="0"/>
              <a:t>(3) nonbacterial etiologies such as viruses or fungi and aspiration of foreign bodies or food; </a:t>
            </a:r>
            <a:endParaRPr lang="en-US" dirty="0" smtClean="0"/>
          </a:p>
          <a:p>
            <a:pPr marL="0" indent="0">
              <a:buNone/>
            </a:pPr>
            <a:r>
              <a:rPr lang="en-US" dirty="0" smtClean="0"/>
              <a:t>(</a:t>
            </a:r>
            <a:r>
              <a:rPr lang="en-US" dirty="0"/>
              <a:t>4) bronchial obstruction from </a:t>
            </a:r>
            <a:r>
              <a:rPr lang="en-US" dirty="0" err="1"/>
              <a:t>endobronchial</a:t>
            </a:r>
            <a:r>
              <a:rPr lang="en-US" dirty="0"/>
              <a:t> lesions, foreign body, or mucous plugs; </a:t>
            </a:r>
          </a:p>
          <a:p>
            <a:pPr marL="0" indent="0">
              <a:buNone/>
            </a:pPr>
            <a:r>
              <a:rPr lang="en-US" dirty="0"/>
              <a:t>(5) preexisting diseases such as </a:t>
            </a:r>
            <a:r>
              <a:rPr lang="en-US" dirty="0" err="1"/>
              <a:t>immunodeficiencies</a:t>
            </a:r>
            <a:r>
              <a:rPr lang="en-US" dirty="0"/>
              <a:t>, ciliary dyskinesia, cystic fibrosis, pulmonary sequestration, or congenital pulmonary airway malformation, formerly called cystic </a:t>
            </a:r>
            <a:r>
              <a:rPr lang="en-US" dirty="0" err="1"/>
              <a:t>adenomatoid</a:t>
            </a:r>
            <a:r>
              <a:rPr lang="en-US" dirty="0"/>
              <a:t> </a:t>
            </a:r>
            <a:r>
              <a:rPr lang="en-US" dirty="0" smtClean="0"/>
              <a:t>malformation</a:t>
            </a:r>
            <a:endParaRPr lang="en-US" dirty="0"/>
          </a:p>
          <a:p>
            <a:pPr marL="0" indent="0">
              <a:buNone/>
            </a:pPr>
            <a:r>
              <a:rPr lang="en-US" dirty="0" smtClean="0"/>
              <a:t>and </a:t>
            </a:r>
            <a:r>
              <a:rPr lang="en-US" dirty="0"/>
              <a:t>(6) other noninfectious causes (including bronchiolitis obliterans, hypersensitivity pneumonitis, eosinophilic pneumonia, aspiration, and granulomatosis with </a:t>
            </a:r>
            <a:r>
              <a:rPr lang="en-US" dirty="0" err="1"/>
              <a:t>polyangiitis</a:t>
            </a:r>
            <a:r>
              <a:rPr lang="en-US" dirty="0"/>
              <a:t>, formerly called Wegener granulomatosis).</a:t>
            </a:r>
          </a:p>
          <a:p>
            <a:pPr marL="0" indent="0">
              <a:buNone/>
            </a:pPr>
            <a:endParaRPr lang="en-US" dirty="0"/>
          </a:p>
        </p:txBody>
      </p:sp>
    </p:spTree>
    <p:extLst>
      <p:ext uri="{BB962C8B-B14F-4D97-AF65-F5344CB8AC3E}">
        <p14:creationId xmlns:p14="http://schemas.microsoft.com/office/powerpoint/2010/main" val="7496597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 repeat chest radiograph is the first step I determining the reason for delay in response to treatment. </a:t>
            </a:r>
            <a:r>
              <a:rPr lang="en-US" dirty="0" err="1"/>
              <a:t>Bronchoalveola</a:t>
            </a:r>
            <a:r>
              <a:rPr lang="en-US" dirty="0"/>
              <a:t> lavage may be indicated in children with respiratory failure; </a:t>
            </a:r>
            <a:r>
              <a:rPr lang="en-US" dirty="0" smtClean="0"/>
              <a:t> high-resolution </a:t>
            </a:r>
            <a:r>
              <a:rPr lang="en-US" dirty="0"/>
              <a:t>CT scans may better identify complications or an anatomic reason for a poor response to therapy.</a:t>
            </a:r>
          </a:p>
          <a:p>
            <a:endParaRPr lang="en-US" dirty="0"/>
          </a:p>
        </p:txBody>
      </p:sp>
    </p:spTree>
    <p:extLst>
      <p:ext uri="{BB962C8B-B14F-4D97-AF65-F5344CB8AC3E}">
        <p14:creationId xmlns:p14="http://schemas.microsoft.com/office/powerpoint/2010/main" val="37956514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Mortality from community-acquired pneumonia in </a:t>
            </a:r>
            <a:r>
              <a:rPr lang="en-US" dirty="0" err="1" smtClean="0"/>
              <a:t>developednations</a:t>
            </a:r>
            <a:r>
              <a:rPr lang="en-US" dirty="0" smtClean="0"/>
              <a:t> </a:t>
            </a:r>
            <a:r>
              <a:rPr lang="en-US" dirty="0"/>
              <a:t>is rare, and most children with pneumonia do not </a:t>
            </a:r>
            <a:r>
              <a:rPr lang="en-US" dirty="0" err="1" smtClean="0"/>
              <a:t>experiencelong</a:t>
            </a:r>
            <a:r>
              <a:rPr lang="en-US" dirty="0" smtClean="0"/>
              <a:t>-term </a:t>
            </a:r>
            <a:r>
              <a:rPr lang="en-US" dirty="0"/>
              <a:t>pulmonary sequelae. Some data suggest that up to 45% </a:t>
            </a:r>
            <a:r>
              <a:rPr lang="en-US" dirty="0" smtClean="0"/>
              <a:t>of children </a:t>
            </a:r>
            <a:r>
              <a:rPr lang="en-US" dirty="0"/>
              <a:t>have symptoms of asthma 5 </a:t>
            </a:r>
            <a:r>
              <a:rPr lang="en-US" dirty="0" err="1"/>
              <a:t>yr</a:t>
            </a:r>
            <a:r>
              <a:rPr lang="en-US" dirty="0"/>
              <a:t> after hospitalization for </a:t>
            </a:r>
            <a:r>
              <a:rPr lang="en-US" dirty="0" smtClean="0"/>
              <a:t>pneumonia; this </a:t>
            </a:r>
            <a:r>
              <a:rPr lang="en-US" dirty="0"/>
              <a:t>finding may reflect either undiagnosed asthma at the </a:t>
            </a:r>
            <a:r>
              <a:rPr lang="en-US" dirty="0" err="1" smtClean="0"/>
              <a:t>timeof</a:t>
            </a:r>
            <a:r>
              <a:rPr lang="en-US" dirty="0" smtClean="0"/>
              <a:t> </a:t>
            </a:r>
            <a:r>
              <a:rPr lang="en-US" dirty="0"/>
              <a:t>presentation or a propensity for development of asthma </a:t>
            </a:r>
            <a:r>
              <a:rPr lang="en-US" dirty="0" smtClean="0"/>
              <a:t>after pneumonia</a:t>
            </a:r>
            <a:r>
              <a:rPr lang="en-US" dirty="0"/>
              <a:t>.</a:t>
            </a:r>
          </a:p>
        </p:txBody>
      </p:sp>
    </p:spTree>
    <p:extLst>
      <p:ext uri="{BB962C8B-B14F-4D97-AF65-F5344CB8AC3E}">
        <p14:creationId xmlns:p14="http://schemas.microsoft.com/office/powerpoint/2010/main" val="25993317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a:t>
            </a:r>
            <a:endParaRPr lang="en-US" dirty="0"/>
          </a:p>
        </p:txBody>
      </p:sp>
      <p:sp>
        <p:nvSpPr>
          <p:cNvPr id="3" name="Content Placeholder 2"/>
          <p:cNvSpPr>
            <a:spLocks noGrp="1"/>
          </p:cNvSpPr>
          <p:nvPr>
            <p:ph idx="1"/>
          </p:nvPr>
        </p:nvSpPr>
        <p:spPr>
          <a:xfrm>
            <a:off x="913794" y="1935921"/>
            <a:ext cx="10353762" cy="3695136"/>
          </a:xfrm>
        </p:spPr>
        <p:txBody>
          <a:bodyPr>
            <a:normAutofit fontScale="85000" lnSpcReduction="20000"/>
          </a:bodyPr>
          <a:lstStyle/>
          <a:p>
            <a:r>
              <a:rPr lang="en-US" dirty="0" smtClean="0"/>
              <a:t>Complications </a:t>
            </a:r>
            <a:r>
              <a:rPr lang="en-US" dirty="0"/>
              <a:t>of pneumonia </a:t>
            </a:r>
            <a:r>
              <a:rPr lang="en-US" dirty="0" smtClean="0"/>
              <a:t>are </a:t>
            </a:r>
            <a:r>
              <a:rPr lang="en-US" dirty="0"/>
              <a:t>usually the </a:t>
            </a:r>
            <a:r>
              <a:rPr lang="en-US" dirty="0" smtClean="0"/>
              <a:t>result of </a:t>
            </a:r>
            <a:r>
              <a:rPr lang="en-US" dirty="0"/>
              <a:t>direct spread of bacterial infection within the thoracic cavity (</a:t>
            </a:r>
            <a:r>
              <a:rPr lang="en-US" dirty="0" smtClean="0"/>
              <a:t>pleural effusion</a:t>
            </a:r>
            <a:r>
              <a:rPr lang="en-US" dirty="0"/>
              <a:t>, empyema, and pericarditis) or bacteremia and </a:t>
            </a:r>
            <a:r>
              <a:rPr lang="en-US" dirty="0" smtClean="0"/>
              <a:t>hematologic spread. </a:t>
            </a:r>
          </a:p>
          <a:p>
            <a:r>
              <a:rPr lang="en-US" dirty="0" smtClean="0"/>
              <a:t>Meningitis</a:t>
            </a:r>
            <a:r>
              <a:rPr lang="en-US" dirty="0"/>
              <a:t>, </a:t>
            </a:r>
            <a:r>
              <a:rPr lang="en-US" dirty="0" err="1"/>
              <a:t>suppurative</a:t>
            </a:r>
            <a:r>
              <a:rPr lang="en-US" dirty="0"/>
              <a:t> arthritis, and </a:t>
            </a:r>
            <a:r>
              <a:rPr lang="en-US" dirty="0" err="1" smtClean="0"/>
              <a:t>osteomyelitisare</a:t>
            </a:r>
            <a:r>
              <a:rPr lang="en-US" dirty="0" smtClean="0"/>
              <a:t> </a:t>
            </a:r>
            <a:r>
              <a:rPr lang="en-US" dirty="0"/>
              <a:t>rare complications of hematologic spread of pneumococcal </a:t>
            </a:r>
            <a:r>
              <a:rPr lang="en-US" dirty="0" smtClean="0"/>
              <a:t>or H</a:t>
            </a:r>
            <a:r>
              <a:rPr lang="en-US" dirty="0"/>
              <a:t>. </a:t>
            </a:r>
            <a:r>
              <a:rPr lang="en-US" dirty="0" err="1"/>
              <a:t>influenzae</a:t>
            </a:r>
            <a:r>
              <a:rPr lang="en-US" dirty="0"/>
              <a:t> type b </a:t>
            </a:r>
            <a:r>
              <a:rPr lang="en-US" dirty="0" smtClean="0"/>
              <a:t>infection. </a:t>
            </a:r>
          </a:p>
          <a:p>
            <a:r>
              <a:rPr lang="en-US" dirty="0" smtClean="0"/>
              <a:t>S</a:t>
            </a:r>
            <a:r>
              <a:rPr lang="en-US" dirty="0"/>
              <a:t>. aureus, S. </a:t>
            </a:r>
            <a:r>
              <a:rPr lang="en-US" dirty="0" err="1"/>
              <a:t>pneumoniae</a:t>
            </a:r>
            <a:r>
              <a:rPr lang="en-US" dirty="0"/>
              <a:t>, and S. </a:t>
            </a:r>
            <a:r>
              <a:rPr lang="en-US" dirty="0" err="1"/>
              <a:t>pyogenes</a:t>
            </a:r>
            <a:r>
              <a:rPr lang="en-US" dirty="0"/>
              <a:t> are the most </a:t>
            </a:r>
            <a:r>
              <a:rPr lang="en-US" dirty="0" smtClean="0"/>
              <a:t>common causes </a:t>
            </a:r>
            <a:r>
              <a:rPr lang="en-US" dirty="0"/>
              <a:t>of </a:t>
            </a:r>
            <a:r>
              <a:rPr lang="en-US" dirty="0" err="1"/>
              <a:t>parapneumonic</a:t>
            </a:r>
            <a:r>
              <a:rPr lang="en-US" dirty="0"/>
              <a:t> effusions and empyema </a:t>
            </a:r>
            <a:endParaRPr lang="en-US" dirty="0" smtClean="0"/>
          </a:p>
          <a:p>
            <a:r>
              <a:rPr lang="en-US" dirty="0" smtClean="0"/>
              <a:t>Nonetheless many </a:t>
            </a:r>
            <a:r>
              <a:rPr lang="en-US" dirty="0"/>
              <a:t>effusions that complicate bacterial pneumonia are sterile.</a:t>
            </a:r>
          </a:p>
          <a:p>
            <a:r>
              <a:rPr lang="en-US" dirty="0"/>
              <a:t>Universal 16S ribosomal RNA gene polymerase chain reaction </a:t>
            </a:r>
            <a:r>
              <a:rPr lang="en-US" dirty="0" smtClean="0"/>
              <a:t>identifies the </a:t>
            </a:r>
            <a:r>
              <a:rPr lang="en-US" dirty="0"/>
              <a:t>bacterial genome and can determine the bacterial etiology </a:t>
            </a:r>
            <a:r>
              <a:rPr lang="en-US" dirty="0" smtClean="0"/>
              <a:t>of the </a:t>
            </a:r>
            <a:r>
              <a:rPr lang="en-US" dirty="0"/>
              <a:t>effusion if the culture is negative. </a:t>
            </a:r>
            <a:endParaRPr lang="en-US" dirty="0" smtClean="0"/>
          </a:p>
          <a:p>
            <a:r>
              <a:rPr lang="en-US" dirty="0" smtClean="0"/>
              <a:t>The </a:t>
            </a:r>
            <a:r>
              <a:rPr lang="en-US" dirty="0"/>
              <a:t>treatment of empyema </a:t>
            </a:r>
            <a:r>
              <a:rPr lang="en-US" dirty="0" smtClean="0"/>
              <a:t>is based </a:t>
            </a:r>
            <a:r>
              <a:rPr lang="en-US" dirty="0"/>
              <a:t>on the stage (exudative, </a:t>
            </a:r>
            <a:r>
              <a:rPr lang="en-US" dirty="0" err="1"/>
              <a:t>fibrinopurulent</a:t>
            </a:r>
            <a:r>
              <a:rPr lang="en-US" dirty="0"/>
              <a:t>, organizing). </a:t>
            </a:r>
            <a:r>
              <a:rPr lang="en-US" dirty="0" smtClean="0"/>
              <a:t>Imaging studies </a:t>
            </a:r>
            <a:r>
              <a:rPr lang="en-US" dirty="0"/>
              <a:t>including ultrasonography and CT are helpful in </a:t>
            </a:r>
            <a:r>
              <a:rPr lang="en-US" dirty="0" smtClean="0"/>
              <a:t>determining the stages </a:t>
            </a:r>
            <a:endParaRPr lang="en-US" dirty="0"/>
          </a:p>
          <a:p>
            <a:endParaRPr lang="en-US" dirty="0"/>
          </a:p>
        </p:txBody>
      </p:sp>
    </p:spTree>
    <p:extLst>
      <p:ext uri="{BB962C8B-B14F-4D97-AF65-F5344CB8AC3E}">
        <p14:creationId xmlns:p14="http://schemas.microsoft.com/office/powerpoint/2010/main" val="30645666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1328364" y="809897"/>
            <a:ext cx="9714780" cy="5264332"/>
          </a:xfrm>
          <a:prstGeom prst="rect">
            <a:avLst/>
          </a:prstGeom>
        </p:spPr>
      </p:pic>
    </p:spTree>
    <p:extLst>
      <p:ext uri="{BB962C8B-B14F-4D97-AF65-F5344CB8AC3E}">
        <p14:creationId xmlns:p14="http://schemas.microsoft.com/office/powerpoint/2010/main" val="40465635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The </a:t>
            </a:r>
            <a:r>
              <a:rPr lang="en-US" dirty="0"/>
              <a:t>mainstays of therapy include </a:t>
            </a:r>
            <a:r>
              <a:rPr lang="en-US" dirty="0" smtClean="0"/>
              <a:t>antibiotic therapy </a:t>
            </a:r>
            <a:r>
              <a:rPr lang="en-US" dirty="0"/>
              <a:t>and drainage with tube </a:t>
            </a:r>
            <a:r>
              <a:rPr lang="en-US" dirty="0" err="1"/>
              <a:t>thoracostomy</a:t>
            </a:r>
            <a:r>
              <a:rPr lang="en-US" dirty="0"/>
              <a:t>. Additional </a:t>
            </a:r>
            <a:r>
              <a:rPr lang="en-US" dirty="0" smtClean="0"/>
              <a:t>effective approaches </a:t>
            </a:r>
            <a:r>
              <a:rPr lang="en-US" dirty="0"/>
              <a:t>include the use of </a:t>
            </a:r>
            <a:r>
              <a:rPr lang="en-US" dirty="0" err="1"/>
              <a:t>intrapleural</a:t>
            </a:r>
            <a:r>
              <a:rPr lang="en-US" dirty="0"/>
              <a:t> fibrinolytic therapy (</a:t>
            </a:r>
            <a:r>
              <a:rPr lang="en-US" dirty="0" err="1" smtClean="0"/>
              <a:t>urokinase</a:t>
            </a:r>
            <a:r>
              <a:rPr lang="en-US" dirty="0" smtClean="0"/>
              <a:t>, streptokinase</a:t>
            </a:r>
            <a:r>
              <a:rPr lang="en-US" dirty="0"/>
              <a:t>, tissue plasminogen activator) and selected </a:t>
            </a:r>
            <a:r>
              <a:rPr lang="en-US" dirty="0" err="1" smtClean="0"/>
              <a:t>videoassisted</a:t>
            </a:r>
            <a:r>
              <a:rPr lang="en-US" dirty="0" smtClean="0"/>
              <a:t> </a:t>
            </a:r>
            <a:r>
              <a:rPr lang="en-US" dirty="0" err="1" smtClean="0"/>
              <a:t>thoracoscopy</a:t>
            </a:r>
            <a:r>
              <a:rPr lang="en-US" dirty="0" smtClean="0"/>
              <a:t> </a:t>
            </a:r>
            <a:r>
              <a:rPr lang="en-US" dirty="0"/>
              <a:t>to debride or lyse adhesions and drain </a:t>
            </a:r>
            <a:r>
              <a:rPr lang="en-US" dirty="0" err="1" smtClean="0"/>
              <a:t>loculated</a:t>
            </a:r>
            <a:r>
              <a:rPr lang="en-US" dirty="0" smtClean="0"/>
              <a:t> areas </a:t>
            </a:r>
            <a:r>
              <a:rPr lang="en-US" dirty="0"/>
              <a:t>of pus. Early diagnosis and intervention, particularly with fibrinolysis or less often video-assisted </a:t>
            </a:r>
            <a:r>
              <a:rPr lang="en-US" dirty="0" err="1"/>
              <a:t>thoracoscopy</a:t>
            </a:r>
            <a:r>
              <a:rPr lang="en-US" dirty="0"/>
              <a:t>, may obviate the need for thoracotomy and open debridement. Fibrinolysis is more </a:t>
            </a:r>
            <a:r>
              <a:rPr lang="en-US" dirty="0" err="1" smtClean="0"/>
              <a:t>costeffective</a:t>
            </a:r>
            <a:r>
              <a:rPr lang="en-US" dirty="0" smtClean="0"/>
              <a:t> </a:t>
            </a:r>
            <a:r>
              <a:rPr lang="en-US" dirty="0"/>
              <a:t>than video-assisted </a:t>
            </a:r>
            <a:r>
              <a:rPr lang="en-US" dirty="0" err="1"/>
              <a:t>thoracoscopy</a:t>
            </a:r>
            <a:endParaRPr lang="en-US" dirty="0"/>
          </a:p>
        </p:txBody>
      </p:sp>
    </p:spTree>
    <p:extLst>
      <p:ext uri="{BB962C8B-B14F-4D97-AF65-F5344CB8AC3E}">
        <p14:creationId xmlns:p14="http://schemas.microsoft.com/office/powerpoint/2010/main" val="4700204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Some </a:t>
            </a:r>
            <a:r>
              <a:rPr lang="en-US" dirty="0"/>
              <a:t>evidence exists to suggest that vaccination has reduced the </a:t>
            </a:r>
            <a:r>
              <a:rPr lang="en-US" dirty="0" smtClean="0"/>
              <a:t>incidence of </a:t>
            </a:r>
            <a:r>
              <a:rPr lang="en-US" dirty="0"/>
              <a:t>pneumonia hospitalizations</a:t>
            </a:r>
            <a:r>
              <a:rPr lang="en-US" dirty="0" smtClean="0"/>
              <a:t>. </a:t>
            </a:r>
          </a:p>
          <a:p>
            <a:r>
              <a:rPr lang="en-US" dirty="0" smtClean="0"/>
              <a:t>7-valent </a:t>
            </a:r>
            <a:r>
              <a:rPr lang="en-US" dirty="0"/>
              <a:t>pneumococcal </a:t>
            </a:r>
            <a:r>
              <a:rPr lang="en-US" dirty="0" smtClean="0"/>
              <a:t>conjugate vaccine </a:t>
            </a:r>
            <a:r>
              <a:rPr lang="en-US" dirty="0"/>
              <a:t>(</a:t>
            </a:r>
            <a:r>
              <a:rPr lang="en-US" dirty="0" smtClean="0"/>
              <a:t>PCV7): they </a:t>
            </a:r>
            <a:r>
              <a:rPr lang="en-US" dirty="0"/>
              <a:t>do suggest that vaccination has resulted in a sustained benefit in</a:t>
            </a:r>
          </a:p>
          <a:p>
            <a:pPr marL="0" indent="0">
              <a:buNone/>
            </a:pPr>
            <a:r>
              <a:rPr lang="en-US" dirty="0"/>
              <a:t>preventing hospitalization for young children with pneumonia.</a:t>
            </a:r>
          </a:p>
          <a:p>
            <a:r>
              <a:rPr lang="en-US" dirty="0" smtClean="0"/>
              <a:t>13-valent </a:t>
            </a:r>
            <a:r>
              <a:rPr lang="en-US" dirty="0"/>
              <a:t>pneumococcal conjugate vaccine (PCV13</a:t>
            </a:r>
            <a:r>
              <a:rPr lang="en-US" dirty="0" smtClean="0"/>
              <a:t>):  </a:t>
            </a:r>
            <a:r>
              <a:rPr lang="en-US" dirty="0"/>
              <a:t>it may prevent even more cases </a:t>
            </a:r>
            <a:r>
              <a:rPr lang="en-US" dirty="0" smtClean="0"/>
              <a:t>of pneumococcal </a:t>
            </a:r>
            <a:r>
              <a:rPr lang="en-US" dirty="0"/>
              <a:t>disease not covered by the PCV7 vaccine.</a:t>
            </a:r>
          </a:p>
          <a:p>
            <a:r>
              <a:rPr lang="en-US" dirty="0"/>
              <a:t>The </a:t>
            </a:r>
            <a:r>
              <a:rPr lang="en-US" dirty="0" smtClean="0"/>
              <a:t>influenza </a:t>
            </a:r>
            <a:r>
              <a:rPr lang="en-US" dirty="0"/>
              <a:t>vaccine recommendations to include all</a:t>
            </a:r>
          </a:p>
          <a:p>
            <a:pPr marL="0" indent="0">
              <a:buNone/>
            </a:pPr>
            <a:r>
              <a:rPr lang="en-US" dirty="0"/>
              <a:t>children &gt;6 </a:t>
            </a:r>
            <a:r>
              <a:rPr lang="en-US" dirty="0" err="1"/>
              <a:t>mo</a:t>
            </a:r>
            <a:r>
              <a:rPr lang="en-US" dirty="0"/>
              <a:t> of age </a:t>
            </a:r>
            <a:r>
              <a:rPr lang="en-US" dirty="0" smtClean="0"/>
              <a:t>might </a:t>
            </a:r>
            <a:r>
              <a:rPr lang="en-US" dirty="0"/>
              <a:t>be expected to affect </a:t>
            </a:r>
            <a:r>
              <a:rPr lang="en-US" dirty="0" smtClean="0"/>
              <a:t>pneumonia</a:t>
            </a:r>
          </a:p>
          <a:p>
            <a:pPr marL="0" indent="0">
              <a:buNone/>
            </a:pPr>
            <a:r>
              <a:rPr lang="en-US" dirty="0" smtClean="0"/>
              <a:t>hospitalization </a:t>
            </a:r>
            <a:r>
              <a:rPr lang="en-US" dirty="0"/>
              <a:t>rates in a similar </a:t>
            </a:r>
            <a:r>
              <a:rPr lang="en-US" dirty="0" smtClean="0"/>
              <a:t>fashion. </a:t>
            </a:r>
          </a:p>
        </p:txBody>
      </p:sp>
    </p:spTree>
    <p:extLst>
      <p:ext uri="{BB962C8B-B14F-4D97-AF65-F5344CB8AC3E}">
        <p14:creationId xmlns:p14="http://schemas.microsoft.com/office/powerpoint/2010/main" val="17792892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rotWithShape="1">
          <a:blip r:embed="rId2"/>
          <a:srcRect b="929"/>
          <a:stretch/>
        </p:blipFill>
        <p:spPr>
          <a:xfrm>
            <a:off x="2298700" y="457200"/>
            <a:ext cx="7378700" cy="6210300"/>
          </a:xfrm>
          <a:prstGeom prst="rect">
            <a:avLst/>
          </a:prstGeom>
        </p:spPr>
      </p:pic>
    </p:spTree>
    <p:extLst>
      <p:ext uri="{BB962C8B-B14F-4D97-AF65-F5344CB8AC3E}">
        <p14:creationId xmlns:p14="http://schemas.microsoft.com/office/powerpoint/2010/main" val="34959857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t="1156"/>
          <a:stretch/>
        </p:blipFill>
        <p:spPr>
          <a:xfrm>
            <a:off x="2768600" y="368299"/>
            <a:ext cx="6451600" cy="6328883"/>
          </a:xfrm>
          <a:prstGeom prst="rect">
            <a:avLst/>
          </a:prstGeom>
        </p:spPr>
      </p:pic>
    </p:spTree>
    <p:extLst>
      <p:ext uri="{BB962C8B-B14F-4D97-AF65-F5344CB8AC3E}">
        <p14:creationId xmlns:p14="http://schemas.microsoft.com/office/powerpoint/2010/main" val="2537104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88179"/>
            <a:ext cx="10353761" cy="1326321"/>
          </a:xfrm>
        </p:spPr>
        <p:txBody>
          <a:bodyPr/>
          <a:lstStyle/>
          <a:p>
            <a:endParaRPr lang="en-US"/>
          </a:p>
        </p:txBody>
      </p:sp>
      <p:sp>
        <p:nvSpPr>
          <p:cNvPr id="3" name="Content Placeholder 2"/>
          <p:cNvSpPr>
            <a:spLocks noGrp="1"/>
          </p:cNvSpPr>
          <p:nvPr>
            <p:ph idx="1"/>
          </p:nvPr>
        </p:nvSpPr>
        <p:spPr>
          <a:xfrm>
            <a:off x="913794" y="1701800"/>
            <a:ext cx="10353762" cy="4089400"/>
          </a:xfrm>
        </p:spPr>
        <p:txBody>
          <a:bodyPr>
            <a:normAutofit/>
          </a:bodyPr>
          <a:lstStyle/>
          <a:p>
            <a:pPr>
              <a:buFont typeface="Wingdings" panose="05000000000000000000" pitchFamily="2" charset="2"/>
              <a:buChar char="§"/>
            </a:pPr>
            <a:r>
              <a:rPr lang="en-US" b="1" dirty="0" smtClean="0"/>
              <a:t>Streptococcus </a:t>
            </a:r>
            <a:r>
              <a:rPr lang="en-US" b="1" dirty="0" err="1" smtClean="0"/>
              <a:t>pneumoniae</a:t>
            </a:r>
            <a:r>
              <a:rPr lang="en-US" b="1" dirty="0" smtClean="0"/>
              <a:t> </a:t>
            </a:r>
            <a:r>
              <a:rPr lang="en-US" b="1" dirty="0"/>
              <a:t>(pneumococcus</a:t>
            </a:r>
            <a:r>
              <a:rPr lang="en-US" sz="2400" b="1" dirty="0"/>
              <a:t>) </a:t>
            </a:r>
            <a:r>
              <a:rPr lang="en-US" dirty="0"/>
              <a:t>is the most common bacterial </a:t>
            </a:r>
            <a:r>
              <a:rPr lang="en-US" dirty="0" smtClean="0"/>
              <a:t>pathogen in </a:t>
            </a:r>
            <a:r>
              <a:rPr lang="en-US" dirty="0"/>
              <a:t>children 3 </a:t>
            </a:r>
            <a:r>
              <a:rPr lang="en-US" dirty="0" err="1"/>
              <a:t>wk</a:t>
            </a:r>
            <a:r>
              <a:rPr lang="en-US" dirty="0"/>
              <a:t> to 4 </a:t>
            </a:r>
            <a:r>
              <a:rPr lang="en-US" dirty="0" err="1"/>
              <a:t>yr</a:t>
            </a:r>
            <a:r>
              <a:rPr lang="en-US" dirty="0"/>
              <a:t> of </a:t>
            </a:r>
            <a:r>
              <a:rPr lang="en-US" dirty="0" smtClean="0"/>
              <a:t>age.</a:t>
            </a:r>
          </a:p>
          <a:p>
            <a:pPr>
              <a:buFont typeface="Wingdings" panose="05000000000000000000" pitchFamily="2" charset="2"/>
              <a:buChar char="§"/>
            </a:pPr>
            <a:r>
              <a:rPr lang="en-US" dirty="0" smtClean="0"/>
              <a:t>Mycoplasma </a:t>
            </a:r>
            <a:r>
              <a:rPr lang="en-US" dirty="0" err="1" smtClean="0"/>
              <a:t>pneumoniae</a:t>
            </a:r>
            <a:r>
              <a:rPr lang="en-US" dirty="0" smtClean="0"/>
              <a:t> and </a:t>
            </a:r>
            <a:r>
              <a:rPr lang="en-US" dirty="0" err="1" smtClean="0"/>
              <a:t>Chlamydophila</a:t>
            </a:r>
            <a:r>
              <a:rPr lang="en-US" dirty="0" smtClean="0"/>
              <a:t> </a:t>
            </a:r>
            <a:r>
              <a:rPr lang="en-US" dirty="0" err="1" smtClean="0"/>
              <a:t>pneumoniae</a:t>
            </a:r>
            <a:r>
              <a:rPr lang="en-US" dirty="0" smtClean="0"/>
              <a:t> are the most frequent bacterial pathogens in </a:t>
            </a:r>
            <a:r>
              <a:rPr lang="en-US" dirty="0"/>
              <a:t>children age 5 </a:t>
            </a:r>
            <a:r>
              <a:rPr lang="en-US" dirty="0" err="1"/>
              <a:t>yr</a:t>
            </a:r>
            <a:r>
              <a:rPr lang="en-US" dirty="0"/>
              <a:t> and older. </a:t>
            </a:r>
          </a:p>
          <a:p>
            <a:pPr>
              <a:buFont typeface="Wingdings" panose="05000000000000000000" pitchFamily="2" charset="2"/>
              <a:buChar char="§"/>
            </a:pPr>
            <a:r>
              <a:rPr lang="en-US" dirty="0" smtClean="0"/>
              <a:t>Other </a:t>
            </a:r>
            <a:r>
              <a:rPr lang="en-US" dirty="0"/>
              <a:t>bacterial causes of pneumonia in previously healthy children </a:t>
            </a:r>
            <a:r>
              <a:rPr lang="en-US" dirty="0" smtClean="0"/>
              <a:t>in the </a:t>
            </a:r>
            <a:r>
              <a:rPr lang="en-US" dirty="0"/>
              <a:t>United States include group A streptococcus (Streptococcus </a:t>
            </a:r>
            <a:r>
              <a:rPr lang="en-US" dirty="0" err="1" smtClean="0"/>
              <a:t>pyogenes</a:t>
            </a:r>
            <a:r>
              <a:rPr lang="en-US" dirty="0" smtClean="0"/>
              <a:t>) and </a:t>
            </a:r>
            <a:r>
              <a:rPr lang="en-US" dirty="0"/>
              <a:t>Staphylococcus </a:t>
            </a:r>
            <a:r>
              <a:rPr lang="en-US" dirty="0" smtClean="0"/>
              <a:t>aureus</a:t>
            </a:r>
            <a:r>
              <a:rPr lang="en-US" sz="2400" dirty="0" smtClean="0"/>
              <a:t>. </a:t>
            </a:r>
            <a:r>
              <a:rPr lang="en-US" dirty="0" smtClean="0"/>
              <a:t>(</a:t>
            </a:r>
            <a:r>
              <a:rPr lang="en-US" b="1" dirty="0" smtClean="0"/>
              <a:t>S</a:t>
            </a:r>
            <a:r>
              <a:rPr lang="en-US" b="1" dirty="0"/>
              <a:t>. aureus</a:t>
            </a:r>
            <a:r>
              <a:rPr lang="en-US" dirty="0"/>
              <a:t> pneumonia often complicates an illness caused by </a:t>
            </a:r>
            <a:r>
              <a:rPr lang="en-US" dirty="0" smtClean="0"/>
              <a:t>influenza viruses).</a:t>
            </a:r>
          </a:p>
          <a:p>
            <a:pPr marL="0" indent="0">
              <a:buNone/>
            </a:pPr>
            <a:endParaRPr lang="en-US" dirty="0"/>
          </a:p>
        </p:txBody>
      </p:sp>
    </p:spTree>
    <p:extLst>
      <p:ext uri="{BB962C8B-B14F-4D97-AF65-F5344CB8AC3E}">
        <p14:creationId xmlns:p14="http://schemas.microsoft.com/office/powerpoint/2010/main" val="520487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913795" y="2032564"/>
            <a:ext cx="10353762" cy="3695136"/>
          </a:xfrm>
        </p:spPr>
        <p:txBody>
          <a:bodyPr>
            <a:normAutofit lnSpcReduction="10000"/>
          </a:bodyPr>
          <a:lstStyle/>
          <a:p>
            <a:pPr>
              <a:buFont typeface="Wingdings" panose="05000000000000000000" pitchFamily="2" charset="2"/>
              <a:buChar char="Ø"/>
            </a:pPr>
            <a:r>
              <a:rPr lang="en-US" sz="2400" dirty="0" smtClean="0"/>
              <a:t>Major </a:t>
            </a:r>
            <a:r>
              <a:rPr lang="en-US" sz="2400" dirty="0"/>
              <a:t>causes of hospitalization and death from bacterial pneumonia among children in developing </a:t>
            </a:r>
            <a:r>
              <a:rPr lang="en-US" sz="2400" dirty="0" smtClean="0"/>
              <a:t>countries:</a:t>
            </a:r>
          </a:p>
          <a:p>
            <a:r>
              <a:rPr lang="en-US" sz="2400" b="1" dirty="0" smtClean="0">
                <a:effectLst/>
              </a:rPr>
              <a:t>S</a:t>
            </a:r>
            <a:r>
              <a:rPr lang="en-US" sz="2400" b="1" dirty="0">
                <a:effectLst/>
              </a:rPr>
              <a:t>. </a:t>
            </a:r>
            <a:r>
              <a:rPr lang="en-US" sz="2400" b="1" dirty="0" err="1" smtClean="0">
                <a:effectLst/>
              </a:rPr>
              <a:t>pneumoniae</a:t>
            </a:r>
            <a:r>
              <a:rPr lang="en-US" sz="2400" b="1" dirty="0" smtClean="0">
                <a:effectLst/>
              </a:rPr>
              <a:t> </a:t>
            </a:r>
          </a:p>
          <a:p>
            <a:r>
              <a:rPr lang="en-US" sz="2400" b="1" dirty="0" smtClean="0">
                <a:effectLst/>
              </a:rPr>
              <a:t>H</a:t>
            </a:r>
            <a:r>
              <a:rPr lang="en-US" sz="2400" b="1" dirty="0">
                <a:effectLst/>
              </a:rPr>
              <a:t>. </a:t>
            </a:r>
            <a:r>
              <a:rPr lang="en-US" sz="2400" b="1" dirty="0" err="1" smtClean="0">
                <a:effectLst/>
              </a:rPr>
              <a:t>influenzae</a:t>
            </a:r>
            <a:r>
              <a:rPr lang="en-US" sz="2400" b="1" dirty="0">
                <a:effectLst/>
              </a:rPr>
              <a:t> </a:t>
            </a:r>
            <a:endParaRPr lang="en-US" sz="2400" b="1" dirty="0" smtClean="0">
              <a:effectLst/>
            </a:endParaRPr>
          </a:p>
          <a:p>
            <a:r>
              <a:rPr lang="en-US" sz="2400" b="1" dirty="0" smtClean="0">
                <a:effectLst/>
              </a:rPr>
              <a:t>and </a:t>
            </a:r>
            <a:r>
              <a:rPr lang="en-US" sz="2400" b="1" dirty="0">
                <a:effectLst/>
              </a:rPr>
              <a:t>S. aureus</a:t>
            </a:r>
            <a:r>
              <a:rPr lang="en-US" dirty="0">
                <a:effectLst/>
              </a:rPr>
              <a:t> </a:t>
            </a:r>
            <a:r>
              <a:rPr lang="en-US" dirty="0" smtClean="0">
                <a:effectLst/>
              </a:rPr>
              <a:t>.</a:t>
            </a:r>
          </a:p>
          <a:p>
            <a:pPr>
              <a:buFont typeface="Wingdings" panose="05000000000000000000" pitchFamily="2" charset="2"/>
              <a:buChar char="ü"/>
            </a:pPr>
            <a:r>
              <a:rPr lang="en-US" dirty="0" smtClean="0"/>
              <a:t>although </a:t>
            </a:r>
            <a:r>
              <a:rPr lang="en-US" dirty="0"/>
              <a:t>in children with HIV </a:t>
            </a:r>
            <a:r>
              <a:rPr lang="en-US" dirty="0" smtClean="0"/>
              <a:t>infection, Mycobacterium tuberculosis, </a:t>
            </a:r>
            <a:r>
              <a:rPr lang="en-US" dirty="0"/>
              <a:t>atypical mycobacteria</a:t>
            </a:r>
            <a:r>
              <a:rPr lang="en-US" dirty="0" smtClean="0"/>
              <a:t>, Salmonella, </a:t>
            </a:r>
            <a:r>
              <a:rPr lang="en-US" dirty="0"/>
              <a:t>Escherichia coli </a:t>
            </a:r>
            <a:r>
              <a:rPr lang="en-US" dirty="0" smtClean="0"/>
              <a:t>and Pneumocystis </a:t>
            </a:r>
            <a:r>
              <a:rPr lang="en-US" dirty="0" err="1" smtClean="0"/>
              <a:t>jiroveci</a:t>
            </a:r>
            <a:r>
              <a:rPr lang="en-US" dirty="0" smtClean="0"/>
              <a:t> </a:t>
            </a:r>
            <a:r>
              <a:rPr lang="en-US" dirty="0"/>
              <a:t>must be considered. </a:t>
            </a:r>
            <a:endParaRPr lang="en-US" dirty="0" smtClean="0"/>
          </a:p>
        </p:txBody>
      </p:sp>
    </p:spTree>
    <p:extLst>
      <p:ext uri="{BB962C8B-B14F-4D97-AF65-F5344CB8AC3E}">
        <p14:creationId xmlns:p14="http://schemas.microsoft.com/office/powerpoint/2010/main" val="24381553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incidence of pneumonia caused by H. </a:t>
            </a:r>
            <a:r>
              <a:rPr lang="en-US" dirty="0" err="1"/>
              <a:t>influenzae</a:t>
            </a:r>
            <a:r>
              <a:rPr lang="en-US" dirty="0"/>
              <a:t> or S. </a:t>
            </a:r>
            <a:r>
              <a:rPr lang="en-US" dirty="0" err="1"/>
              <a:t>pneumoniae</a:t>
            </a:r>
            <a:r>
              <a:rPr lang="en-US" dirty="0"/>
              <a:t> has been significantly reduced in areas where routine immunization has been implemented.</a:t>
            </a:r>
          </a:p>
          <a:p>
            <a:endParaRPr lang="en-US" dirty="0"/>
          </a:p>
        </p:txBody>
      </p:sp>
    </p:spTree>
    <p:extLst>
      <p:ext uri="{BB962C8B-B14F-4D97-AF65-F5344CB8AC3E}">
        <p14:creationId xmlns:p14="http://schemas.microsoft.com/office/powerpoint/2010/main" val="2915516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Damask</Template>
  <TotalTime>3029</TotalTime>
  <Words>3717</Words>
  <Application>Microsoft Office PowerPoint</Application>
  <PresentationFormat>Widescreen</PresentationFormat>
  <Paragraphs>170</Paragraphs>
  <Slides>49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font000000001b1199f1</vt:lpstr>
      <vt:lpstr>Arial</vt:lpstr>
      <vt:lpstr>Bookman Old Style</vt:lpstr>
      <vt:lpstr>Rockwell</vt:lpstr>
      <vt:lpstr>Wingdings</vt:lpstr>
      <vt:lpstr>Damask</vt:lpstr>
      <vt:lpstr>Community acquired Pneumonia  </vt:lpstr>
      <vt:lpstr>Epidemiology:</vt:lpstr>
      <vt:lpstr>PowerPoint Presentation</vt:lpstr>
      <vt:lpstr>Etiology:</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PATHOGENESIS: </vt:lpstr>
      <vt:lpstr>PowerPoint Presentation</vt:lpstr>
      <vt:lpstr>PowerPoint Presentation</vt:lpstr>
      <vt:lpstr>PowerPoint Presentation</vt:lpstr>
      <vt:lpstr>PowerPoint Presentation</vt:lpstr>
      <vt:lpstr>PowerPoint Presentation</vt:lpstr>
      <vt:lpstr>PowerPoint Presentation</vt:lpstr>
      <vt:lpstr>CLINICAL MANIFESTATIONS:  </vt:lpstr>
      <vt:lpstr>PowerPoint Presentation</vt:lpstr>
      <vt:lpstr>PowerPoint Presentation</vt:lpstr>
      <vt:lpstr>PowerPoint Presentation</vt:lpstr>
      <vt:lpstr>PowerPoint Presentation</vt:lpstr>
      <vt:lpstr>Diagnosis: </vt:lpstr>
      <vt:lpstr>PowerPoint Presentation</vt:lpstr>
      <vt:lpstr>PowerPoint Presentation</vt:lpstr>
      <vt:lpstr>PowerPoint Presentation</vt:lpstr>
      <vt:lpstr>PowerPoint Presentation</vt:lpstr>
      <vt:lpstr>Pleural effusion, empyema, abscess, bronchopleural fistula, necrotizing pneumonia, acute respiratory distress syndrome, extrapulmonary infection (meningitis, arthritis, icarditis, osteomyelitis, endocarditis), hemolytic uremic syndrome. </vt:lpstr>
      <vt:lpstr>treatment</vt:lpstr>
      <vt:lpstr>Treatment</vt:lpstr>
      <vt:lpstr>amoxicillin</vt:lpstr>
      <vt:lpstr>Amoxicillin/clavulanate </vt:lpstr>
      <vt:lpstr>Azithromycine </vt:lpstr>
      <vt:lpstr>PowerPoint Presentation</vt:lpstr>
      <vt:lpstr>PowerPoint Presentation</vt:lpstr>
      <vt:lpstr>PowerPoint Presentation</vt:lpstr>
      <vt:lpstr>Prognosis: </vt:lpstr>
      <vt:lpstr>PowerPoint Presentation</vt:lpstr>
      <vt:lpstr>PowerPoint Presentation</vt:lpstr>
      <vt:lpstr>PowerPoint Presentation</vt:lpstr>
      <vt:lpstr>COMPLICATIONS</vt:lpstr>
      <vt:lpstr>PowerPoint Presentation</vt:lpstr>
      <vt:lpstr>PowerPoint Presentation</vt:lpstr>
      <vt:lpstr>Prevent:</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118</cp:revision>
  <dcterms:created xsi:type="dcterms:W3CDTF">2020-12-12T20:19:35Z</dcterms:created>
  <dcterms:modified xsi:type="dcterms:W3CDTF">2020-12-16T11:36:26Z</dcterms:modified>
</cp:coreProperties>
</file>