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74"/>
  </p:notesMasterIdLst>
  <p:sldIdLst>
    <p:sldId id="334" r:id="rId3"/>
    <p:sldId id="257" r:id="rId4"/>
    <p:sldId id="337" r:id="rId5"/>
    <p:sldId id="336" r:id="rId6"/>
    <p:sldId id="339" r:id="rId7"/>
    <p:sldId id="338" r:id="rId8"/>
    <p:sldId id="343" r:id="rId9"/>
    <p:sldId id="341" r:id="rId10"/>
    <p:sldId id="344" r:id="rId11"/>
    <p:sldId id="342" r:id="rId12"/>
    <p:sldId id="345" r:id="rId13"/>
    <p:sldId id="346" r:id="rId14"/>
    <p:sldId id="347" r:id="rId15"/>
    <p:sldId id="348" r:id="rId16"/>
    <p:sldId id="349" r:id="rId17"/>
    <p:sldId id="350" r:id="rId18"/>
    <p:sldId id="340" r:id="rId19"/>
    <p:sldId id="354" r:id="rId20"/>
    <p:sldId id="355" r:id="rId21"/>
    <p:sldId id="351" r:id="rId22"/>
    <p:sldId id="352" r:id="rId23"/>
    <p:sldId id="356" r:id="rId24"/>
    <p:sldId id="353" r:id="rId25"/>
    <p:sldId id="335" r:id="rId26"/>
    <p:sldId id="258" r:id="rId27"/>
    <p:sldId id="259" r:id="rId28"/>
    <p:sldId id="260" r:id="rId29"/>
    <p:sldId id="261" r:id="rId30"/>
    <p:sldId id="262" r:id="rId31"/>
    <p:sldId id="266" r:id="rId32"/>
    <p:sldId id="263" r:id="rId33"/>
    <p:sldId id="265" r:id="rId34"/>
    <p:sldId id="268" r:id="rId35"/>
    <p:sldId id="274" r:id="rId36"/>
    <p:sldId id="270" r:id="rId37"/>
    <p:sldId id="271" r:id="rId38"/>
    <p:sldId id="273" r:id="rId39"/>
    <p:sldId id="272" r:id="rId40"/>
    <p:sldId id="318" r:id="rId41"/>
    <p:sldId id="275" r:id="rId42"/>
    <p:sldId id="276" r:id="rId43"/>
    <p:sldId id="277" r:id="rId44"/>
    <p:sldId id="278" r:id="rId45"/>
    <p:sldId id="279" r:id="rId46"/>
    <p:sldId id="280" r:id="rId47"/>
    <p:sldId id="282" r:id="rId48"/>
    <p:sldId id="283" r:id="rId49"/>
    <p:sldId id="281" r:id="rId50"/>
    <p:sldId id="284" r:id="rId51"/>
    <p:sldId id="285" r:id="rId52"/>
    <p:sldId id="286" r:id="rId53"/>
    <p:sldId id="287" r:id="rId54"/>
    <p:sldId id="288" r:id="rId55"/>
    <p:sldId id="329" r:id="rId56"/>
    <p:sldId id="330" r:id="rId57"/>
    <p:sldId id="331" r:id="rId58"/>
    <p:sldId id="289" r:id="rId59"/>
    <p:sldId id="290" r:id="rId60"/>
    <p:sldId id="325" r:id="rId61"/>
    <p:sldId id="333" r:id="rId62"/>
    <p:sldId id="324" r:id="rId63"/>
    <p:sldId id="327" r:id="rId64"/>
    <p:sldId id="319" r:id="rId65"/>
    <p:sldId id="320" r:id="rId66"/>
    <p:sldId id="321" r:id="rId67"/>
    <p:sldId id="322" r:id="rId68"/>
    <p:sldId id="323" r:id="rId69"/>
    <p:sldId id="295" r:id="rId70"/>
    <p:sldId id="309" r:id="rId71"/>
    <p:sldId id="312" r:id="rId72"/>
    <p:sldId id="316" r:id="rId73"/>
  </p:sldIdLst>
  <p:sldSz cx="9144000" cy="5143500" type="screen16x9"/>
  <p:notesSz cx="6858000" cy="9144000"/>
  <p:embeddedFontLst>
    <p:embeddedFont>
      <p:font typeface="Roboto" panose="020B0604020202020204" charset="0"/>
      <p:regular r:id="rId75"/>
      <p:bold r:id="rId76"/>
      <p:italic r:id="rId77"/>
      <p:boldItalic r:id="rId78"/>
    </p:embeddedFont>
    <p:embeddedFont>
      <p:font typeface="Rockwell" panose="02060603020205020403" pitchFamily="18" charset="0"/>
      <p:regular r:id="rId79"/>
      <p:bold r:id="rId80"/>
      <p:italic r:id="rId81"/>
      <p:boldItalic r:id="rId8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516" y="1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font" Target="fonts/font2.fntdata"/><Relationship Id="rId84"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8.fntdata"/><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font" Target="fonts/font6.fntdata"/><Relationship Id="rId85"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font" Target="fonts/font1.fntdata"/><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0138036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affe3ffe3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affe3ffe3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7170274" y="3903669"/>
              <a:ext cx="989100" cy="987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4"/>
            <p:cNvSpPr/>
            <p:nvPr/>
          </p:nvSpPr>
          <p:spPr>
            <a:xfrm>
              <a:off x="0" y="4891594"/>
              <a:ext cx="9144000" cy="252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311700" y="1229875"/>
            <a:ext cx="8520600" cy="3339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02386" y="363474"/>
            <a:ext cx="7543800" cy="1207008"/>
          </a:xfrm>
          <a:prstGeom prst="rect">
            <a:avLst/>
          </a:prstGeom>
          <a:noFill/>
          <a:ln>
            <a:noFill/>
          </a:ln>
        </p:spPr>
        <p:txBody>
          <a:bodyPr spcFirstLastPara="1" wrap="square" lIns="68569" tIns="34275" rIns="68569" bIns="34275"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body" idx="1"/>
          </p:nvPr>
        </p:nvSpPr>
        <p:spPr>
          <a:xfrm>
            <a:off x="800100" y="1536192"/>
            <a:ext cx="3566160" cy="480060"/>
          </a:xfrm>
          <a:prstGeom prst="rect">
            <a:avLst/>
          </a:prstGeom>
          <a:noFill/>
          <a:ln>
            <a:noFill/>
          </a:ln>
        </p:spPr>
        <p:txBody>
          <a:bodyPr spcFirstLastPara="1" wrap="square" lIns="68569" tIns="34275" rIns="68569" bIns="34275" anchor="ctr" anchorCtr="0">
            <a:normAutofit/>
          </a:bodyPr>
          <a:lstStyle>
            <a:lvl1pPr marL="342900" lvl="0" indent="-171450" algn="l">
              <a:lnSpc>
                <a:spcPct val="90000"/>
              </a:lnSpc>
              <a:spcBef>
                <a:spcPts val="900"/>
              </a:spcBef>
              <a:spcAft>
                <a:spcPts val="0"/>
              </a:spcAft>
              <a:buSzPts val="1700"/>
              <a:buNone/>
              <a:defRPr sz="1500" b="1">
                <a:solidFill>
                  <a:srgbClr val="9E3611"/>
                </a:solidFill>
              </a:defRPr>
            </a:lvl1pPr>
            <a:lvl2pPr marL="685800" lvl="1" indent="-171450" algn="l">
              <a:lnSpc>
                <a:spcPct val="90000"/>
              </a:lnSpc>
              <a:spcBef>
                <a:spcPts val="300"/>
              </a:spcBef>
              <a:spcAft>
                <a:spcPts val="0"/>
              </a:spcAft>
              <a:buSzPts val="1700"/>
              <a:buNone/>
              <a:defRPr sz="1500" b="1"/>
            </a:lvl2pPr>
            <a:lvl3pPr marL="1028700" lvl="2" indent="-171450" algn="l">
              <a:lnSpc>
                <a:spcPct val="90000"/>
              </a:lnSpc>
              <a:spcBef>
                <a:spcPts val="300"/>
              </a:spcBef>
              <a:spcAft>
                <a:spcPts val="0"/>
              </a:spcAft>
              <a:buSzPts val="1530"/>
              <a:buNone/>
              <a:defRPr sz="1400" b="1"/>
            </a:lvl3pPr>
            <a:lvl4pPr marL="1371600" lvl="3" indent="-171450" algn="l">
              <a:lnSpc>
                <a:spcPct val="90000"/>
              </a:lnSpc>
              <a:spcBef>
                <a:spcPts val="300"/>
              </a:spcBef>
              <a:spcAft>
                <a:spcPts val="0"/>
              </a:spcAft>
              <a:buSzPts val="1360"/>
              <a:buNone/>
              <a:defRPr sz="1200" b="1"/>
            </a:lvl4pPr>
            <a:lvl5pPr marL="1714500" lvl="4" indent="-171450" algn="l">
              <a:lnSpc>
                <a:spcPct val="90000"/>
              </a:lnSpc>
              <a:spcBef>
                <a:spcPts val="300"/>
              </a:spcBef>
              <a:spcAft>
                <a:spcPts val="0"/>
              </a:spcAft>
              <a:buSzPts val="1360"/>
              <a:buNone/>
              <a:defRPr sz="1200" b="1"/>
            </a:lvl5pPr>
            <a:lvl6pPr marL="2057400" lvl="5" indent="-171450" algn="l">
              <a:lnSpc>
                <a:spcPct val="90000"/>
              </a:lnSpc>
              <a:spcBef>
                <a:spcPts val="300"/>
              </a:spcBef>
              <a:spcAft>
                <a:spcPts val="0"/>
              </a:spcAft>
              <a:buSzPts val="1360"/>
              <a:buNone/>
              <a:defRPr sz="1200" b="1"/>
            </a:lvl6pPr>
            <a:lvl7pPr marL="2400300" lvl="6" indent="-171450" algn="l">
              <a:lnSpc>
                <a:spcPct val="90000"/>
              </a:lnSpc>
              <a:spcBef>
                <a:spcPts val="300"/>
              </a:spcBef>
              <a:spcAft>
                <a:spcPts val="0"/>
              </a:spcAft>
              <a:buSzPts val="1360"/>
              <a:buNone/>
              <a:defRPr sz="1200" b="1"/>
            </a:lvl7pPr>
            <a:lvl8pPr marL="2743200" lvl="7" indent="-171450" algn="l">
              <a:lnSpc>
                <a:spcPct val="90000"/>
              </a:lnSpc>
              <a:spcBef>
                <a:spcPts val="300"/>
              </a:spcBef>
              <a:spcAft>
                <a:spcPts val="0"/>
              </a:spcAft>
              <a:buSzPts val="1360"/>
              <a:buNone/>
              <a:defRPr sz="1200" b="1"/>
            </a:lvl8pPr>
            <a:lvl9pPr marL="3086100" lvl="8" indent="-171450" algn="l">
              <a:lnSpc>
                <a:spcPct val="90000"/>
              </a:lnSpc>
              <a:spcBef>
                <a:spcPts val="300"/>
              </a:spcBef>
              <a:spcAft>
                <a:spcPts val="150"/>
              </a:spcAft>
              <a:buSzPts val="1360"/>
              <a:buNone/>
              <a:defRPr sz="1200" b="1"/>
            </a:lvl9pPr>
          </a:lstStyle>
          <a:p>
            <a:endParaRPr/>
          </a:p>
        </p:txBody>
      </p:sp>
      <p:sp>
        <p:nvSpPr>
          <p:cNvPr id="52" name="Google Shape;52;p28"/>
          <p:cNvSpPr txBox="1">
            <a:spLocks noGrp="1"/>
          </p:cNvSpPr>
          <p:nvPr>
            <p:ph type="body" idx="2"/>
          </p:nvPr>
        </p:nvSpPr>
        <p:spPr>
          <a:xfrm>
            <a:off x="802386" y="2057400"/>
            <a:ext cx="3566160" cy="2468880"/>
          </a:xfrm>
          <a:prstGeom prst="rect">
            <a:avLst/>
          </a:prstGeom>
          <a:noFill/>
          <a:ln>
            <a:noFill/>
          </a:ln>
        </p:spPr>
        <p:txBody>
          <a:bodyPr spcFirstLastPara="1" wrap="square" lIns="68569" tIns="34275" rIns="68569" bIns="34275" anchor="t" anchorCtr="0">
            <a:normAutofit/>
          </a:bodyPr>
          <a:lstStyle>
            <a:lvl1pPr marL="342900" lvl="0" indent="-252413" algn="l">
              <a:lnSpc>
                <a:spcPct val="90000"/>
              </a:lnSpc>
              <a:spcBef>
                <a:spcPts val="900"/>
              </a:spcBef>
              <a:spcAft>
                <a:spcPts val="0"/>
              </a:spcAft>
              <a:buSzPts val="1700"/>
              <a:buChar char="▪"/>
              <a:defRPr sz="1500"/>
            </a:lvl1pPr>
            <a:lvl2pPr marL="685800" lvl="1" indent="-244316" algn="l">
              <a:lnSpc>
                <a:spcPct val="90000"/>
              </a:lnSpc>
              <a:spcBef>
                <a:spcPts val="300"/>
              </a:spcBef>
              <a:spcAft>
                <a:spcPts val="0"/>
              </a:spcAft>
              <a:buSzPts val="1530"/>
              <a:buChar char="▪"/>
              <a:defRPr sz="1400"/>
            </a:lvl2pPr>
            <a:lvl3pPr marL="1028700" lvl="2" indent="-236220" algn="l">
              <a:lnSpc>
                <a:spcPct val="90000"/>
              </a:lnSpc>
              <a:spcBef>
                <a:spcPts val="300"/>
              </a:spcBef>
              <a:spcAft>
                <a:spcPts val="0"/>
              </a:spcAft>
              <a:buSzPts val="1360"/>
              <a:buChar char="▪"/>
              <a:defRPr sz="1200"/>
            </a:lvl3pPr>
            <a:lvl4pPr marL="1371600" lvl="3" indent="-236220" algn="l">
              <a:lnSpc>
                <a:spcPct val="90000"/>
              </a:lnSpc>
              <a:spcBef>
                <a:spcPts val="300"/>
              </a:spcBef>
              <a:spcAft>
                <a:spcPts val="0"/>
              </a:spcAft>
              <a:buSzPts val="1360"/>
              <a:buChar char="▪"/>
              <a:defRPr sz="1200"/>
            </a:lvl4pPr>
            <a:lvl5pPr marL="1714500" lvl="4" indent="-236220" algn="l">
              <a:lnSpc>
                <a:spcPct val="90000"/>
              </a:lnSpc>
              <a:spcBef>
                <a:spcPts val="300"/>
              </a:spcBef>
              <a:spcAft>
                <a:spcPts val="0"/>
              </a:spcAft>
              <a:buSzPts val="1360"/>
              <a:buChar char="▪"/>
              <a:defRPr sz="1200"/>
            </a:lvl5pPr>
            <a:lvl6pPr marL="2057400" lvl="5" indent="-236220" algn="l">
              <a:lnSpc>
                <a:spcPct val="90000"/>
              </a:lnSpc>
              <a:spcBef>
                <a:spcPts val="300"/>
              </a:spcBef>
              <a:spcAft>
                <a:spcPts val="0"/>
              </a:spcAft>
              <a:buSzPts val="1360"/>
              <a:buChar char="▪"/>
              <a:defRPr sz="1200"/>
            </a:lvl6pPr>
            <a:lvl7pPr marL="2400300" lvl="6" indent="-236220" algn="l">
              <a:lnSpc>
                <a:spcPct val="90000"/>
              </a:lnSpc>
              <a:spcBef>
                <a:spcPts val="300"/>
              </a:spcBef>
              <a:spcAft>
                <a:spcPts val="0"/>
              </a:spcAft>
              <a:buSzPts val="1360"/>
              <a:buChar char="▪"/>
              <a:defRPr sz="1200"/>
            </a:lvl7pPr>
            <a:lvl8pPr marL="2743200" lvl="7" indent="-236219" algn="l">
              <a:lnSpc>
                <a:spcPct val="90000"/>
              </a:lnSpc>
              <a:spcBef>
                <a:spcPts val="300"/>
              </a:spcBef>
              <a:spcAft>
                <a:spcPts val="0"/>
              </a:spcAft>
              <a:buSzPts val="1360"/>
              <a:buChar char="▪"/>
              <a:defRPr sz="1200"/>
            </a:lvl8pPr>
            <a:lvl9pPr marL="3086100" lvl="8" indent="-236219" algn="l">
              <a:lnSpc>
                <a:spcPct val="90000"/>
              </a:lnSpc>
              <a:spcBef>
                <a:spcPts val="300"/>
              </a:spcBef>
              <a:spcAft>
                <a:spcPts val="150"/>
              </a:spcAft>
              <a:buSzPts val="1360"/>
              <a:buChar char="▪"/>
              <a:defRPr sz="1200"/>
            </a:lvl9pPr>
          </a:lstStyle>
          <a:p>
            <a:endParaRPr/>
          </a:p>
        </p:txBody>
      </p:sp>
      <p:sp>
        <p:nvSpPr>
          <p:cNvPr id="53" name="Google Shape;53;p28"/>
          <p:cNvSpPr txBox="1">
            <a:spLocks noGrp="1"/>
          </p:cNvSpPr>
          <p:nvPr>
            <p:ph type="body" idx="3"/>
          </p:nvPr>
        </p:nvSpPr>
        <p:spPr>
          <a:xfrm>
            <a:off x="4773168" y="1536192"/>
            <a:ext cx="3566160" cy="480060"/>
          </a:xfrm>
          <a:prstGeom prst="rect">
            <a:avLst/>
          </a:prstGeom>
          <a:noFill/>
          <a:ln>
            <a:noFill/>
          </a:ln>
        </p:spPr>
        <p:txBody>
          <a:bodyPr spcFirstLastPara="1" wrap="square" lIns="68569" tIns="34275" rIns="68569" bIns="34275" anchor="ctr" anchorCtr="0">
            <a:normAutofit/>
          </a:bodyPr>
          <a:lstStyle>
            <a:lvl1pPr marL="342900" lvl="0" indent="-171450" algn="l">
              <a:lnSpc>
                <a:spcPct val="90000"/>
              </a:lnSpc>
              <a:spcBef>
                <a:spcPts val="900"/>
              </a:spcBef>
              <a:spcAft>
                <a:spcPts val="0"/>
              </a:spcAft>
              <a:buSzPts val="1700"/>
              <a:buNone/>
              <a:defRPr sz="1500" b="1">
                <a:solidFill>
                  <a:srgbClr val="9E3611"/>
                </a:solidFill>
              </a:defRPr>
            </a:lvl1pPr>
            <a:lvl2pPr marL="685800" lvl="1" indent="-171450" algn="l">
              <a:lnSpc>
                <a:spcPct val="90000"/>
              </a:lnSpc>
              <a:spcBef>
                <a:spcPts val="300"/>
              </a:spcBef>
              <a:spcAft>
                <a:spcPts val="0"/>
              </a:spcAft>
              <a:buSzPts val="1700"/>
              <a:buNone/>
              <a:defRPr sz="1500" b="1"/>
            </a:lvl2pPr>
            <a:lvl3pPr marL="1028700" lvl="2" indent="-171450" algn="l">
              <a:lnSpc>
                <a:spcPct val="90000"/>
              </a:lnSpc>
              <a:spcBef>
                <a:spcPts val="300"/>
              </a:spcBef>
              <a:spcAft>
                <a:spcPts val="0"/>
              </a:spcAft>
              <a:buSzPts val="1530"/>
              <a:buNone/>
              <a:defRPr sz="1400" b="1"/>
            </a:lvl3pPr>
            <a:lvl4pPr marL="1371600" lvl="3" indent="-171450" algn="l">
              <a:lnSpc>
                <a:spcPct val="90000"/>
              </a:lnSpc>
              <a:spcBef>
                <a:spcPts val="300"/>
              </a:spcBef>
              <a:spcAft>
                <a:spcPts val="0"/>
              </a:spcAft>
              <a:buSzPts val="1360"/>
              <a:buNone/>
              <a:defRPr sz="1200" b="1"/>
            </a:lvl4pPr>
            <a:lvl5pPr marL="1714500" lvl="4" indent="-171450" algn="l">
              <a:lnSpc>
                <a:spcPct val="90000"/>
              </a:lnSpc>
              <a:spcBef>
                <a:spcPts val="300"/>
              </a:spcBef>
              <a:spcAft>
                <a:spcPts val="0"/>
              </a:spcAft>
              <a:buSzPts val="1360"/>
              <a:buNone/>
              <a:defRPr sz="1200" b="1"/>
            </a:lvl5pPr>
            <a:lvl6pPr marL="2057400" lvl="5" indent="-171450" algn="l">
              <a:lnSpc>
                <a:spcPct val="90000"/>
              </a:lnSpc>
              <a:spcBef>
                <a:spcPts val="300"/>
              </a:spcBef>
              <a:spcAft>
                <a:spcPts val="0"/>
              </a:spcAft>
              <a:buSzPts val="1360"/>
              <a:buNone/>
              <a:defRPr sz="1200" b="1"/>
            </a:lvl6pPr>
            <a:lvl7pPr marL="2400300" lvl="6" indent="-171450" algn="l">
              <a:lnSpc>
                <a:spcPct val="90000"/>
              </a:lnSpc>
              <a:spcBef>
                <a:spcPts val="300"/>
              </a:spcBef>
              <a:spcAft>
                <a:spcPts val="0"/>
              </a:spcAft>
              <a:buSzPts val="1360"/>
              <a:buNone/>
              <a:defRPr sz="1200" b="1"/>
            </a:lvl7pPr>
            <a:lvl8pPr marL="2743200" lvl="7" indent="-171450" algn="l">
              <a:lnSpc>
                <a:spcPct val="90000"/>
              </a:lnSpc>
              <a:spcBef>
                <a:spcPts val="300"/>
              </a:spcBef>
              <a:spcAft>
                <a:spcPts val="0"/>
              </a:spcAft>
              <a:buSzPts val="1360"/>
              <a:buNone/>
              <a:defRPr sz="1200" b="1"/>
            </a:lvl8pPr>
            <a:lvl9pPr marL="3086100" lvl="8" indent="-171450" algn="l">
              <a:lnSpc>
                <a:spcPct val="90000"/>
              </a:lnSpc>
              <a:spcBef>
                <a:spcPts val="300"/>
              </a:spcBef>
              <a:spcAft>
                <a:spcPts val="150"/>
              </a:spcAft>
              <a:buSzPts val="1360"/>
              <a:buNone/>
              <a:defRPr sz="1200" b="1"/>
            </a:lvl9pPr>
          </a:lstStyle>
          <a:p>
            <a:endParaRPr/>
          </a:p>
        </p:txBody>
      </p:sp>
      <p:sp>
        <p:nvSpPr>
          <p:cNvPr id="54" name="Google Shape;54;p28"/>
          <p:cNvSpPr txBox="1">
            <a:spLocks noGrp="1"/>
          </p:cNvSpPr>
          <p:nvPr>
            <p:ph type="body" idx="4"/>
          </p:nvPr>
        </p:nvSpPr>
        <p:spPr>
          <a:xfrm>
            <a:off x="4773168" y="2057400"/>
            <a:ext cx="3566160" cy="2468880"/>
          </a:xfrm>
          <a:prstGeom prst="rect">
            <a:avLst/>
          </a:prstGeom>
          <a:noFill/>
          <a:ln>
            <a:noFill/>
          </a:ln>
        </p:spPr>
        <p:txBody>
          <a:bodyPr spcFirstLastPara="1" wrap="square" lIns="68569" tIns="34275" rIns="68569" bIns="34275" anchor="t" anchorCtr="0">
            <a:normAutofit/>
          </a:bodyPr>
          <a:lstStyle>
            <a:lvl1pPr marL="342900" lvl="0" indent="-252413" algn="l">
              <a:lnSpc>
                <a:spcPct val="90000"/>
              </a:lnSpc>
              <a:spcBef>
                <a:spcPts val="900"/>
              </a:spcBef>
              <a:spcAft>
                <a:spcPts val="0"/>
              </a:spcAft>
              <a:buSzPts val="1700"/>
              <a:buChar char="▪"/>
              <a:defRPr sz="1500"/>
            </a:lvl1pPr>
            <a:lvl2pPr marL="685800" lvl="1" indent="-244316" algn="l">
              <a:lnSpc>
                <a:spcPct val="90000"/>
              </a:lnSpc>
              <a:spcBef>
                <a:spcPts val="300"/>
              </a:spcBef>
              <a:spcAft>
                <a:spcPts val="0"/>
              </a:spcAft>
              <a:buSzPts val="1530"/>
              <a:buChar char="▪"/>
              <a:defRPr sz="1400"/>
            </a:lvl2pPr>
            <a:lvl3pPr marL="1028700" lvl="2" indent="-236220" algn="l">
              <a:lnSpc>
                <a:spcPct val="90000"/>
              </a:lnSpc>
              <a:spcBef>
                <a:spcPts val="300"/>
              </a:spcBef>
              <a:spcAft>
                <a:spcPts val="0"/>
              </a:spcAft>
              <a:buSzPts val="1360"/>
              <a:buChar char="▪"/>
              <a:defRPr sz="1200"/>
            </a:lvl3pPr>
            <a:lvl4pPr marL="1371600" lvl="3" indent="-236220" algn="l">
              <a:lnSpc>
                <a:spcPct val="90000"/>
              </a:lnSpc>
              <a:spcBef>
                <a:spcPts val="300"/>
              </a:spcBef>
              <a:spcAft>
                <a:spcPts val="0"/>
              </a:spcAft>
              <a:buSzPts val="1360"/>
              <a:buChar char="▪"/>
              <a:defRPr sz="1200"/>
            </a:lvl4pPr>
            <a:lvl5pPr marL="1714500" lvl="4" indent="-236220" algn="l">
              <a:lnSpc>
                <a:spcPct val="90000"/>
              </a:lnSpc>
              <a:spcBef>
                <a:spcPts val="300"/>
              </a:spcBef>
              <a:spcAft>
                <a:spcPts val="0"/>
              </a:spcAft>
              <a:buSzPts val="1360"/>
              <a:buChar char="▪"/>
              <a:defRPr sz="1200"/>
            </a:lvl5pPr>
            <a:lvl6pPr marL="2057400" lvl="5" indent="-236220" algn="l">
              <a:lnSpc>
                <a:spcPct val="90000"/>
              </a:lnSpc>
              <a:spcBef>
                <a:spcPts val="300"/>
              </a:spcBef>
              <a:spcAft>
                <a:spcPts val="0"/>
              </a:spcAft>
              <a:buSzPts val="1360"/>
              <a:buChar char="▪"/>
              <a:defRPr sz="1200"/>
            </a:lvl6pPr>
            <a:lvl7pPr marL="2400300" lvl="6" indent="-236220" algn="l">
              <a:lnSpc>
                <a:spcPct val="90000"/>
              </a:lnSpc>
              <a:spcBef>
                <a:spcPts val="300"/>
              </a:spcBef>
              <a:spcAft>
                <a:spcPts val="0"/>
              </a:spcAft>
              <a:buSzPts val="1360"/>
              <a:buChar char="▪"/>
              <a:defRPr sz="1200"/>
            </a:lvl7pPr>
            <a:lvl8pPr marL="2743200" lvl="7" indent="-236219" algn="l">
              <a:lnSpc>
                <a:spcPct val="90000"/>
              </a:lnSpc>
              <a:spcBef>
                <a:spcPts val="300"/>
              </a:spcBef>
              <a:spcAft>
                <a:spcPts val="0"/>
              </a:spcAft>
              <a:buSzPts val="1360"/>
              <a:buChar char="▪"/>
              <a:defRPr sz="1200"/>
            </a:lvl8pPr>
            <a:lvl9pPr marL="3086100" lvl="8" indent="-236219" algn="l">
              <a:lnSpc>
                <a:spcPct val="90000"/>
              </a:lnSpc>
              <a:spcBef>
                <a:spcPts val="300"/>
              </a:spcBef>
              <a:spcAft>
                <a:spcPts val="150"/>
              </a:spcAft>
              <a:buSzPts val="1360"/>
              <a:buChar char="▪"/>
              <a:defRPr sz="1200"/>
            </a:lvl9pPr>
          </a:lstStyle>
          <a:p>
            <a:endParaRPr/>
          </a:p>
        </p:txBody>
      </p:sp>
      <p:sp>
        <p:nvSpPr>
          <p:cNvPr id="55" name="Google Shape;55;p28"/>
          <p:cNvSpPr txBox="1">
            <a:spLocks noGrp="1"/>
          </p:cNvSpPr>
          <p:nvPr>
            <p:ph type="dt" idx="10"/>
          </p:nvPr>
        </p:nvSpPr>
        <p:spPr>
          <a:xfrm>
            <a:off x="5973318" y="4704588"/>
            <a:ext cx="2455164" cy="273844"/>
          </a:xfrm>
          <a:prstGeom prst="rect">
            <a:avLst/>
          </a:prstGeom>
          <a:noFill/>
          <a:ln>
            <a:noFill/>
          </a:ln>
        </p:spPr>
        <p:txBody>
          <a:bodyPr spcFirstLastPara="1" wrap="square" lIns="68569" tIns="34275" rIns="68569" bIns="342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56" name="Google Shape;56;p28"/>
          <p:cNvSpPr txBox="1">
            <a:spLocks noGrp="1"/>
          </p:cNvSpPr>
          <p:nvPr>
            <p:ph type="ftr" idx="11"/>
          </p:nvPr>
        </p:nvSpPr>
        <p:spPr>
          <a:xfrm>
            <a:off x="816102" y="4704588"/>
            <a:ext cx="4745736"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57" name="Google Shape;57;p28"/>
          <p:cNvSpPr txBox="1">
            <a:spLocks noGrp="1"/>
          </p:cNvSpPr>
          <p:nvPr>
            <p:ph type="sldNum" idx="12"/>
          </p:nvPr>
        </p:nvSpPr>
        <p:spPr>
          <a:xfrm>
            <a:off x="8483346" y="4704588"/>
            <a:ext cx="480060" cy="273844"/>
          </a:xfrm>
          <a:prstGeom prst="rect">
            <a:avLst/>
          </a:prstGeom>
          <a:noFill/>
          <a:ln>
            <a:noFill/>
          </a:ln>
        </p:spPr>
        <p:txBody>
          <a:bodyPr spcFirstLastPara="1" wrap="square" lIns="68569" tIns="34275" rIns="68569"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6655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29"/>
          <p:cNvSpPr txBox="1">
            <a:spLocks noGrp="1"/>
          </p:cNvSpPr>
          <p:nvPr>
            <p:ph type="title"/>
          </p:nvPr>
        </p:nvSpPr>
        <p:spPr>
          <a:xfrm>
            <a:off x="802386" y="363474"/>
            <a:ext cx="7543800" cy="1207008"/>
          </a:xfrm>
          <a:prstGeom prst="rect">
            <a:avLst/>
          </a:prstGeom>
          <a:noFill/>
          <a:ln>
            <a:noFill/>
          </a:ln>
        </p:spPr>
        <p:txBody>
          <a:bodyPr spcFirstLastPara="1" wrap="square" lIns="68569" tIns="34275" rIns="68569" bIns="34275"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9"/>
          <p:cNvSpPr txBox="1">
            <a:spLocks noGrp="1"/>
          </p:cNvSpPr>
          <p:nvPr>
            <p:ph type="dt" idx="10"/>
          </p:nvPr>
        </p:nvSpPr>
        <p:spPr>
          <a:xfrm>
            <a:off x="5973318" y="4704588"/>
            <a:ext cx="2455164" cy="273844"/>
          </a:xfrm>
          <a:prstGeom prst="rect">
            <a:avLst/>
          </a:prstGeom>
          <a:noFill/>
          <a:ln>
            <a:noFill/>
          </a:ln>
        </p:spPr>
        <p:txBody>
          <a:bodyPr spcFirstLastPara="1" wrap="square" lIns="68569" tIns="34275" rIns="68569" bIns="342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61" name="Google Shape;61;p29"/>
          <p:cNvSpPr txBox="1">
            <a:spLocks noGrp="1"/>
          </p:cNvSpPr>
          <p:nvPr>
            <p:ph type="ftr" idx="11"/>
          </p:nvPr>
        </p:nvSpPr>
        <p:spPr>
          <a:xfrm>
            <a:off x="816102" y="4704588"/>
            <a:ext cx="4745736"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62" name="Google Shape;62;p29"/>
          <p:cNvSpPr txBox="1">
            <a:spLocks noGrp="1"/>
          </p:cNvSpPr>
          <p:nvPr>
            <p:ph type="sldNum" idx="12"/>
          </p:nvPr>
        </p:nvSpPr>
        <p:spPr>
          <a:xfrm>
            <a:off x="8483346" y="4704588"/>
            <a:ext cx="480060" cy="273844"/>
          </a:xfrm>
          <a:prstGeom prst="rect">
            <a:avLst/>
          </a:prstGeom>
          <a:noFill/>
          <a:ln>
            <a:noFill/>
          </a:ln>
        </p:spPr>
        <p:txBody>
          <a:bodyPr spcFirstLastPara="1" wrap="square" lIns="68569" tIns="34275" rIns="68569"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13065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30"/>
          <p:cNvSpPr txBox="1">
            <a:spLocks noGrp="1"/>
          </p:cNvSpPr>
          <p:nvPr>
            <p:ph type="dt" idx="10"/>
          </p:nvPr>
        </p:nvSpPr>
        <p:spPr>
          <a:xfrm>
            <a:off x="5973318" y="4704588"/>
            <a:ext cx="2455164" cy="273844"/>
          </a:xfrm>
          <a:prstGeom prst="rect">
            <a:avLst/>
          </a:prstGeom>
          <a:noFill/>
          <a:ln>
            <a:noFill/>
          </a:ln>
        </p:spPr>
        <p:txBody>
          <a:bodyPr spcFirstLastPara="1" wrap="square" lIns="68569" tIns="34275" rIns="68569" bIns="342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65" name="Google Shape;65;p30"/>
          <p:cNvSpPr txBox="1">
            <a:spLocks noGrp="1"/>
          </p:cNvSpPr>
          <p:nvPr>
            <p:ph type="ftr" idx="11"/>
          </p:nvPr>
        </p:nvSpPr>
        <p:spPr>
          <a:xfrm>
            <a:off x="816102" y="4704588"/>
            <a:ext cx="4745736"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66" name="Google Shape;66;p30"/>
          <p:cNvSpPr txBox="1">
            <a:spLocks noGrp="1"/>
          </p:cNvSpPr>
          <p:nvPr>
            <p:ph type="sldNum" idx="12"/>
          </p:nvPr>
        </p:nvSpPr>
        <p:spPr>
          <a:xfrm>
            <a:off x="8483346" y="4704588"/>
            <a:ext cx="480060" cy="273844"/>
          </a:xfrm>
          <a:prstGeom prst="rect">
            <a:avLst/>
          </a:prstGeom>
          <a:noFill/>
          <a:ln>
            <a:noFill/>
          </a:ln>
        </p:spPr>
        <p:txBody>
          <a:bodyPr spcFirstLastPara="1" wrap="square" lIns="68569" tIns="34275" rIns="68569"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08923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67"/>
        <p:cNvGrpSpPr/>
        <p:nvPr/>
      </p:nvGrpSpPr>
      <p:grpSpPr>
        <a:xfrm>
          <a:off x="0" y="0"/>
          <a:ext cx="0" cy="0"/>
          <a:chOff x="0" y="0"/>
          <a:chExt cx="0" cy="0"/>
        </a:xfrm>
      </p:grpSpPr>
      <p:sp>
        <p:nvSpPr>
          <p:cNvPr id="68" name="Google Shape;68;p31"/>
          <p:cNvSpPr/>
          <p:nvPr/>
        </p:nvSpPr>
        <p:spPr>
          <a:xfrm>
            <a:off x="6227806" y="1"/>
            <a:ext cx="2916194" cy="5143499"/>
          </a:xfrm>
          <a:prstGeom prst="rect">
            <a:avLst/>
          </a:prstGeom>
          <a:blipFill rotWithShape="1">
            <a:blip r:embed="rId2">
              <a:alphaModFix amt="60000"/>
            </a:blip>
            <a:tile tx="0" ty="-704850" sx="92000" sy="89000" flip="xy" algn="ctr"/>
          </a:blipFill>
          <a:ln>
            <a:noFill/>
          </a:ln>
        </p:spPr>
        <p:txBody>
          <a:bodyPr spcFirstLastPara="1" wrap="square" lIns="68569" tIns="68569" rIns="68569" bIns="68569" anchor="ctr" anchorCtr="0">
            <a:noAutofit/>
          </a:bodyPr>
          <a:lstStyle/>
          <a:p>
            <a:endParaRPr sz="1100"/>
          </a:p>
        </p:txBody>
      </p:sp>
      <p:sp>
        <p:nvSpPr>
          <p:cNvPr id="69" name="Google Shape;69;p31"/>
          <p:cNvSpPr txBox="1">
            <a:spLocks noGrp="1"/>
          </p:cNvSpPr>
          <p:nvPr>
            <p:ph type="title"/>
          </p:nvPr>
        </p:nvSpPr>
        <p:spPr>
          <a:xfrm>
            <a:off x="6412230" y="514350"/>
            <a:ext cx="2400300" cy="1303020"/>
          </a:xfrm>
          <a:prstGeom prst="rect">
            <a:avLst/>
          </a:prstGeom>
          <a:noFill/>
          <a:ln>
            <a:noFill/>
          </a:ln>
        </p:spPr>
        <p:txBody>
          <a:bodyPr spcFirstLastPara="1" wrap="square" lIns="68569" tIns="34275" rIns="68569" bIns="34275" anchor="b" anchorCtr="0">
            <a:normAutofit/>
          </a:bodyPr>
          <a:lstStyle>
            <a:lvl1pPr lvl="0" algn="l">
              <a:lnSpc>
                <a:spcPct val="90000"/>
              </a:lnSpc>
              <a:spcBef>
                <a:spcPts val="0"/>
              </a:spcBef>
              <a:spcAft>
                <a:spcPts val="0"/>
              </a:spcAft>
              <a:buSzPts val="3200"/>
              <a:buFont typeface="Rockwell"/>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a:off x="628650" y="514350"/>
            <a:ext cx="5033772" cy="3765042"/>
          </a:xfrm>
          <a:prstGeom prst="rect">
            <a:avLst/>
          </a:prstGeom>
          <a:noFill/>
          <a:ln>
            <a:noFill/>
          </a:ln>
        </p:spPr>
        <p:txBody>
          <a:bodyPr spcFirstLastPara="1" wrap="square" lIns="68569" tIns="34275" rIns="68569" bIns="34275" anchor="t" anchorCtr="0">
            <a:normAutofit/>
          </a:bodyPr>
          <a:lstStyle>
            <a:lvl1pPr marL="342900" lvl="0" indent="-252413" algn="l">
              <a:lnSpc>
                <a:spcPct val="90000"/>
              </a:lnSpc>
              <a:spcBef>
                <a:spcPts val="900"/>
              </a:spcBef>
              <a:spcAft>
                <a:spcPts val="0"/>
              </a:spcAft>
              <a:buSzPts val="1700"/>
              <a:buChar char="▪"/>
              <a:defRPr sz="1500"/>
            </a:lvl1pPr>
            <a:lvl2pPr marL="685800" lvl="1" indent="-244316" algn="l">
              <a:lnSpc>
                <a:spcPct val="90000"/>
              </a:lnSpc>
              <a:spcBef>
                <a:spcPts val="300"/>
              </a:spcBef>
              <a:spcAft>
                <a:spcPts val="0"/>
              </a:spcAft>
              <a:buSzPts val="1530"/>
              <a:buChar char="▪"/>
              <a:defRPr sz="1400"/>
            </a:lvl2pPr>
            <a:lvl3pPr marL="1028700" lvl="2" indent="-236220" algn="l">
              <a:lnSpc>
                <a:spcPct val="90000"/>
              </a:lnSpc>
              <a:spcBef>
                <a:spcPts val="300"/>
              </a:spcBef>
              <a:spcAft>
                <a:spcPts val="0"/>
              </a:spcAft>
              <a:buSzPts val="1360"/>
              <a:buChar char="▪"/>
              <a:defRPr sz="1200"/>
            </a:lvl3pPr>
            <a:lvl4pPr marL="1371600" lvl="3" indent="-236220" algn="l">
              <a:lnSpc>
                <a:spcPct val="90000"/>
              </a:lnSpc>
              <a:spcBef>
                <a:spcPts val="300"/>
              </a:spcBef>
              <a:spcAft>
                <a:spcPts val="0"/>
              </a:spcAft>
              <a:buSzPts val="1360"/>
              <a:buChar char="▪"/>
              <a:defRPr sz="1200"/>
            </a:lvl4pPr>
            <a:lvl5pPr marL="1714500" lvl="4" indent="-236220" algn="l">
              <a:lnSpc>
                <a:spcPct val="90000"/>
              </a:lnSpc>
              <a:spcBef>
                <a:spcPts val="300"/>
              </a:spcBef>
              <a:spcAft>
                <a:spcPts val="0"/>
              </a:spcAft>
              <a:buSzPts val="1360"/>
              <a:buChar char="▪"/>
              <a:defRPr sz="1200"/>
            </a:lvl5pPr>
            <a:lvl6pPr marL="2057400" lvl="5" indent="-236220" algn="l">
              <a:lnSpc>
                <a:spcPct val="90000"/>
              </a:lnSpc>
              <a:spcBef>
                <a:spcPts val="300"/>
              </a:spcBef>
              <a:spcAft>
                <a:spcPts val="0"/>
              </a:spcAft>
              <a:buSzPts val="1360"/>
              <a:buChar char="▪"/>
              <a:defRPr sz="1200"/>
            </a:lvl6pPr>
            <a:lvl7pPr marL="2400300" lvl="6" indent="-236220" algn="l">
              <a:lnSpc>
                <a:spcPct val="90000"/>
              </a:lnSpc>
              <a:spcBef>
                <a:spcPts val="300"/>
              </a:spcBef>
              <a:spcAft>
                <a:spcPts val="0"/>
              </a:spcAft>
              <a:buSzPts val="1360"/>
              <a:buChar char="▪"/>
              <a:defRPr sz="1200"/>
            </a:lvl7pPr>
            <a:lvl8pPr marL="2743200" lvl="7" indent="-236219" algn="l">
              <a:lnSpc>
                <a:spcPct val="90000"/>
              </a:lnSpc>
              <a:spcBef>
                <a:spcPts val="300"/>
              </a:spcBef>
              <a:spcAft>
                <a:spcPts val="0"/>
              </a:spcAft>
              <a:buSzPts val="1360"/>
              <a:buChar char="▪"/>
              <a:defRPr sz="1200"/>
            </a:lvl8pPr>
            <a:lvl9pPr marL="3086100" lvl="8" indent="-236219" algn="l">
              <a:lnSpc>
                <a:spcPct val="90000"/>
              </a:lnSpc>
              <a:spcBef>
                <a:spcPts val="300"/>
              </a:spcBef>
              <a:spcAft>
                <a:spcPts val="150"/>
              </a:spcAft>
              <a:buSzPts val="1360"/>
              <a:buChar char="▪"/>
              <a:defRPr sz="1200"/>
            </a:lvl9pPr>
          </a:lstStyle>
          <a:p>
            <a:endParaRPr/>
          </a:p>
        </p:txBody>
      </p:sp>
      <p:sp>
        <p:nvSpPr>
          <p:cNvPr id="71" name="Google Shape;71;p31"/>
          <p:cNvSpPr txBox="1">
            <a:spLocks noGrp="1"/>
          </p:cNvSpPr>
          <p:nvPr>
            <p:ph type="body" idx="2"/>
          </p:nvPr>
        </p:nvSpPr>
        <p:spPr>
          <a:xfrm>
            <a:off x="6412230" y="1817370"/>
            <a:ext cx="2400300" cy="2468880"/>
          </a:xfrm>
          <a:prstGeom prst="rect">
            <a:avLst/>
          </a:prstGeom>
          <a:noFill/>
          <a:ln>
            <a:noFill/>
          </a:ln>
        </p:spPr>
        <p:txBody>
          <a:bodyPr spcFirstLastPara="1" wrap="square" lIns="68569" tIns="34275" rIns="68569" bIns="34275" anchor="t" anchorCtr="0">
            <a:normAutofit/>
          </a:bodyPr>
          <a:lstStyle>
            <a:lvl1pPr marL="342900" lvl="0" indent="-171450" algn="l">
              <a:lnSpc>
                <a:spcPct val="100000"/>
              </a:lnSpc>
              <a:spcBef>
                <a:spcPts val="750"/>
              </a:spcBef>
              <a:spcAft>
                <a:spcPts val="0"/>
              </a:spcAft>
              <a:buSzPts val="1190"/>
              <a:buNone/>
              <a:defRPr sz="1100">
                <a:solidFill>
                  <a:srgbClr val="9E3611"/>
                </a:solidFill>
              </a:defRPr>
            </a:lvl1pPr>
            <a:lvl2pPr marL="685800" lvl="1" indent="-171450" algn="l">
              <a:lnSpc>
                <a:spcPct val="90000"/>
              </a:lnSpc>
              <a:spcBef>
                <a:spcPts val="300"/>
              </a:spcBef>
              <a:spcAft>
                <a:spcPts val="0"/>
              </a:spcAft>
              <a:buSzPts val="1020"/>
              <a:buNone/>
              <a:defRPr sz="900"/>
            </a:lvl2pPr>
            <a:lvl3pPr marL="1028700" lvl="2" indent="-171450" algn="l">
              <a:lnSpc>
                <a:spcPct val="90000"/>
              </a:lnSpc>
              <a:spcBef>
                <a:spcPts val="300"/>
              </a:spcBef>
              <a:spcAft>
                <a:spcPts val="0"/>
              </a:spcAft>
              <a:buSzPts val="850"/>
              <a:buNone/>
              <a:defRPr sz="800"/>
            </a:lvl3pPr>
            <a:lvl4pPr marL="1371600" lvl="3" indent="-171450" algn="l">
              <a:lnSpc>
                <a:spcPct val="90000"/>
              </a:lnSpc>
              <a:spcBef>
                <a:spcPts val="300"/>
              </a:spcBef>
              <a:spcAft>
                <a:spcPts val="0"/>
              </a:spcAft>
              <a:buSzPts val="765"/>
              <a:buNone/>
              <a:defRPr sz="700"/>
            </a:lvl4pPr>
            <a:lvl5pPr marL="1714500" lvl="4" indent="-171450" algn="l">
              <a:lnSpc>
                <a:spcPct val="90000"/>
              </a:lnSpc>
              <a:spcBef>
                <a:spcPts val="300"/>
              </a:spcBef>
              <a:spcAft>
                <a:spcPts val="0"/>
              </a:spcAft>
              <a:buSzPts val="765"/>
              <a:buNone/>
              <a:defRPr sz="700"/>
            </a:lvl5pPr>
            <a:lvl6pPr marL="2057400" lvl="5" indent="-171450" algn="l">
              <a:lnSpc>
                <a:spcPct val="90000"/>
              </a:lnSpc>
              <a:spcBef>
                <a:spcPts val="300"/>
              </a:spcBef>
              <a:spcAft>
                <a:spcPts val="0"/>
              </a:spcAft>
              <a:buSzPts val="765"/>
              <a:buNone/>
              <a:defRPr sz="700"/>
            </a:lvl6pPr>
            <a:lvl7pPr marL="2400300" lvl="6" indent="-171450" algn="l">
              <a:lnSpc>
                <a:spcPct val="90000"/>
              </a:lnSpc>
              <a:spcBef>
                <a:spcPts val="300"/>
              </a:spcBef>
              <a:spcAft>
                <a:spcPts val="0"/>
              </a:spcAft>
              <a:buSzPts val="765"/>
              <a:buNone/>
              <a:defRPr sz="700"/>
            </a:lvl7pPr>
            <a:lvl8pPr marL="2743200" lvl="7" indent="-171450" algn="l">
              <a:lnSpc>
                <a:spcPct val="90000"/>
              </a:lnSpc>
              <a:spcBef>
                <a:spcPts val="300"/>
              </a:spcBef>
              <a:spcAft>
                <a:spcPts val="0"/>
              </a:spcAft>
              <a:buSzPts val="765"/>
              <a:buNone/>
              <a:defRPr sz="700"/>
            </a:lvl8pPr>
            <a:lvl9pPr marL="3086100" lvl="8" indent="-171450" algn="l">
              <a:lnSpc>
                <a:spcPct val="90000"/>
              </a:lnSpc>
              <a:spcBef>
                <a:spcPts val="300"/>
              </a:spcBef>
              <a:spcAft>
                <a:spcPts val="150"/>
              </a:spcAft>
              <a:buSzPts val="765"/>
              <a:buNone/>
              <a:defRPr sz="700"/>
            </a:lvl9pPr>
          </a:lstStyle>
          <a:p>
            <a:endParaRPr/>
          </a:p>
        </p:txBody>
      </p:sp>
      <p:sp>
        <p:nvSpPr>
          <p:cNvPr id="72" name="Google Shape;72;p31"/>
          <p:cNvSpPr txBox="1">
            <a:spLocks noGrp="1"/>
          </p:cNvSpPr>
          <p:nvPr>
            <p:ph type="dt" idx="10"/>
          </p:nvPr>
        </p:nvSpPr>
        <p:spPr>
          <a:xfrm>
            <a:off x="5973318" y="4704588"/>
            <a:ext cx="2455164" cy="273844"/>
          </a:xfrm>
          <a:prstGeom prst="rect">
            <a:avLst/>
          </a:prstGeom>
          <a:noFill/>
          <a:ln>
            <a:noFill/>
          </a:ln>
        </p:spPr>
        <p:txBody>
          <a:bodyPr spcFirstLastPara="1" wrap="square" lIns="68569" tIns="34275" rIns="68569" bIns="342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73" name="Google Shape;73;p31"/>
          <p:cNvSpPr txBox="1">
            <a:spLocks noGrp="1"/>
          </p:cNvSpPr>
          <p:nvPr>
            <p:ph type="ftr" idx="11"/>
          </p:nvPr>
        </p:nvSpPr>
        <p:spPr>
          <a:xfrm>
            <a:off x="816102" y="4704588"/>
            <a:ext cx="4745736"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grpSp>
        <p:nvGrpSpPr>
          <p:cNvPr id="74" name="Google Shape;74;p31"/>
          <p:cNvGrpSpPr/>
          <p:nvPr/>
        </p:nvGrpSpPr>
        <p:grpSpPr>
          <a:xfrm>
            <a:off x="8551294" y="4672261"/>
            <a:ext cx="342900" cy="342900"/>
            <a:chOff x="11361456" y="6195813"/>
            <a:chExt cx="548640" cy="548640"/>
          </a:xfrm>
        </p:grpSpPr>
        <p:sp>
          <p:nvSpPr>
            <p:cNvPr id="75" name="Google Shape;75;p31"/>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endParaRPr sz="1100"/>
            </a:p>
          </p:txBody>
        </p:sp>
        <p:sp>
          <p:nvSpPr>
            <p:cNvPr id="76" name="Google Shape;76;p31"/>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100"/>
            </a:p>
          </p:txBody>
        </p:sp>
      </p:grpSp>
      <p:sp>
        <p:nvSpPr>
          <p:cNvPr id="77" name="Google Shape;77;p31"/>
          <p:cNvSpPr txBox="1">
            <a:spLocks noGrp="1"/>
          </p:cNvSpPr>
          <p:nvPr>
            <p:ph type="sldNum" idx="12"/>
          </p:nvPr>
        </p:nvSpPr>
        <p:spPr>
          <a:xfrm>
            <a:off x="8483346" y="4704588"/>
            <a:ext cx="480060" cy="273844"/>
          </a:xfrm>
          <a:prstGeom prst="rect">
            <a:avLst/>
          </a:prstGeom>
          <a:noFill/>
          <a:ln>
            <a:noFill/>
          </a:ln>
        </p:spPr>
        <p:txBody>
          <a:bodyPr spcFirstLastPara="1" wrap="square" lIns="68569" tIns="34275" rIns="68569"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3158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78"/>
        <p:cNvGrpSpPr/>
        <p:nvPr/>
      </p:nvGrpSpPr>
      <p:grpSpPr>
        <a:xfrm>
          <a:off x="0" y="0"/>
          <a:ext cx="0" cy="0"/>
          <a:chOff x="0" y="0"/>
          <a:chExt cx="0" cy="0"/>
        </a:xfrm>
      </p:grpSpPr>
      <p:sp>
        <p:nvSpPr>
          <p:cNvPr id="79" name="Google Shape;79;p32"/>
          <p:cNvSpPr/>
          <p:nvPr/>
        </p:nvSpPr>
        <p:spPr>
          <a:xfrm>
            <a:off x="6227806" y="1"/>
            <a:ext cx="2916194" cy="5143499"/>
          </a:xfrm>
          <a:prstGeom prst="rect">
            <a:avLst/>
          </a:prstGeom>
          <a:blipFill rotWithShape="1">
            <a:blip r:embed="rId2">
              <a:alphaModFix amt="60000"/>
            </a:blip>
            <a:tile tx="0" ty="-704850" sx="92000" sy="89000" flip="xy" algn="ctr"/>
          </a:blipFill>
          <a:ln>
            <a:noFill/>
          </a:ln>
        </p:spPr>
        <p:txBody>
          <a:bodyPr spcFirstLastPara="1" wrap="square" lIns="68569" tIns="68569" rIns="68569" bIns="68569" anchor="ctr" anchorCtr="0">
            <a:noAutofit/>
          </a:bodyPr>
          <a:lstStyle/>
          <a:p>
            <a:endParaRPr sz="1100"/>
          </a:p>
        </p:txBody>
      </p:sp>
      <p:sp>
        <p:nvSpPr>
          <p:cNvPr id="80" name="Google Shape;80;p32"/>
          <p:cNvSpPr txBox="1">
            <a:spLocks noGrp="1"/>
          </p:cNvSpPr>
          <p:nvPr>
            <p:ph type="title"/>
          </p:nvPr>
        </p:nvSpPr>
        <p:spPr>
          <a:xfrm>
            <a:off x="6412230" y="514350"/>
            <a:ext cx="2400300" cy="1303020"/>
          </a:xfrm>
          <a:prstGeom prst="rect">
            <a:avLst/>
          </a:prstGeom>
          <a:noFill/>
          <a:ln>
            <a:noFill/>
          </a:ln>
        </p:spPr>
        <p:txBody>
          <a:bodyPr spcFirstLastPara="1" wrap="square" lIns="68569" tIns="34275" rIns="68569" bIns="34275" anchor="b" anchorCtr="0">
            <a:normAutofit/>
          </a:bodyPr>
          <a:lstStyle>
            <a:lvl1pPr lvl="0" algn="l">
              <a:lnSpc>
                <a:spcPct val="90000"/>
              </a:lnSpc>
              <a:spcBef>
                <a:spcPts val="0"/>
              </a:spcBef>
              <a:spcAft>
                <a:spcPts val="0"/>
              </a:spcAft>
              <a:buSzPts val="3200"/>
              <a:buFont typeface="Rockwell"/>
              <a:buNone/>
              <a:defRPr sz="24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2"/>
          <p:cNvSpPr>
            <a:spLocks noGrp="1"/>
          </p:cNvSpPr>
          <p:nvPr>
            <p:ph type="pic" idx="2"/>
          </p:nvPr>
        </p:nvSpPr>
        <p:spPr>
          <a:xfrm>
            <a:off x="0" y="0"/>
            <a:ext cx="6227805" cy="5143500"/>
          </a:xfrm>
          <a:prstGeom prst="rect">
            <a:avLst/>
          </a:prstGeom>
          <a:solidFill>
            <a:srgbClr val="E1DFDF"/>
          </a:solidFill>
          <a:ln>
            <a:noFill/>
          </a:ln>
        </p:spPr>
        <p:txBody>
          <a:bodyPr spcFirstLastPara="1" wrap="square" lIns="68569" tIns="34275" rIns="68569" bIns="34275" anchor="t" anchorCtr="0">
            <a:normAutofit/>
          </a:bodyPr>
          <a:lstStyle>
            <a:lvl1pPr marR="0" lvl="0" algn="l" rtl="0">
              <a:lnSpc>
                <a:spcPct val="90000"/>
              </a:lnSpc>
              <a:spcBef>
                <a:spcPts val="900"/>
              </a:spcBef>
              <a:spcAft>
                <a:spcPts val="0"/>
              </a:spcAft>
              <a:buClr>
                <a:srgbClr val="9E3611"/>
              </a:buClr>
              <a:buSzPts val="2720"/>
              <a:buFont typeface="Noto Sans Symbols"/>
              <a:buNone/>
              <a:defRPr sz="2400" b="0" i="0" u="none" strike="noStrike" cap="none">
                <a:solidFill>
                  <a:schemeClr val="dk1"/>
                </a:solidFill>
                <a:latin typeface="Rockwell"/>
                <a:ea typeface="Rockwell"/>
                <a:cs typeface="Rockwell"/>
                <a:sym typeface="Rockwell"/>
              </a:defRPr>
            </a:lvl1pPr>
            <a:lvl2pPr marR="0" lvl="1" algn="l" rtl="0">
              <a:lnSpc>
                <a:spcPct val="90000"/>
              </a:lnSpc>
              <a:spcBef>
                <a:spcPts val="300"/>
              </a:spcBef>
              <a:spcAft>
                <a:spcPts val="0"/>
              </a:spcAft>
              <a:buClr>
                <a:srgbClr val="9E3611"/>
              </a:buClr>
              <a:buSzPts val="2380"/>
              <a:buFont typeface="Noto Sans Symbols"/>
              <a:buNone/>
              <a:defRPr sz="2100" b="0" i="0" u="none" strike="noStrike" cap="none">
                <a:solidFill>
                  <a:schemeClr val="dk1"/>
                </a:solidFill>
                <a:latin typeface="Rockwell"/>
                <a:ea typeface="Rockwell"/>
                <a:cs typeface="Rockwell"/>
                <a:sym typeface="Rockwell"/>
              </a:defRPr>
            </a:lvl2pPr>
            <a:lvl3pPr marR="0" lvl="2" algn="l" rtl="0">
              <a:lnSpc>
                <a:spcPct val="90000"/>
              </a:lnSpc>
              <a:spcBef>
                <a:spcPts val="300"/>
              </a:spcBef>
              <a:spcAft>
                <a:spcPts val="0"/>
              </a:spcAft>
              <a:buClr>
                <a:srgbClr val="9E3611"/>
              </a:buClr>
              <a:buSzPts val="2040"/>
              <a:buFont typeface="Noto Sans Symbols"/>
              <a:buNone/>
              <a:defRPr sz="1800" b="0" i="0" u="none" strike="noStrike" cap="none">
                <a:solidFill>
                  <a:schemeClr val="dk1"/>
                </a:solidFill>
                <a:latin typeface="Rockwell"/>
                <a:ea typeface="Rockwell"/>
                <a:cs typeface="Rockwell"/>
                <a:sym typeface="Rockwell"/>
              </a:defRPr>
            </a:lvl3pPr>
            <a:lvl4pPr marR="0" lvl="3" algn="l" rtl="0">
              <a:lnSpc>
                <a:spcPct val="90000"/>
              </a:lnSpc>
              <a:spcBef>
                <a:spcPts val="300"/>
              </a:spcBef>
              <a:spcAft>
                <a:spcPts val="0"/>
              </a:spcAft>
              <a:buClr>
                <a:srgbClr val="9E3611"/>
              </a:buClr>
              <a:buSzPts val="1700"/>
              <a:buFont typeface="Noto Sans Symbols"/>
              <a:buNone/>
              <a:defRPr sz="1500" b="0" i="0" u="none" strike="noStrike" cap="none">
                <a:solidFill>
                  <a:schemeClr val="dk1"/>
                </a:solidFill>
                <a:latin typeface="Rockwell"/>
                <a:ea typeface="Rockwell"/>
                <a:cs typeface="Rockwell"/>
                <a:sym typeface="Rockwell"/>
              </a:defRPr>
            </a:lvl4pPr>
            <a:lvl5pPr marR="0" lvl="4" algn="l" rtl="0">
              <a:lnSpc>
                <a:spcPct val="90000"/>
              </a:lnSpc>
              <a:spcBef>
                <a:spcPts val="300"/>
              </a:spcBef>
              <a:spcAft>
                <a:spcPts val="0"/>
              </a:spcAft>
              <a:buClr>
                <a:srgbClr val="9E3611"/>
              </a:buClr>
              <a:buSzPts val="1700"/>
              <a:buFont typeface="Noto Sans Symbols"/>
              <a:buNone/>
              <a:defRPr sz="1500" b="0" i="0" u="none" strike="noStrike" cap="none">
                <a:solidFill>
                  <a:schemeClr val="dk1"/>
                </a:solidFill>
                <a:latin typeface="Rockwell"/>
                <a:ea typeface="Rockwell"/>
                <a:cs typeface="Rockwell"/>
                <a:sym typeface="Rockwell"/>
              </a:defRPr>
            </a:lvl5pPr>
            <a:lvl6pPr marR="0" lvl="5" algn="l" rtl="0">
              <a:lnSpc>
                <a:spcPct val="90000"/>
              </a:lnSpc>
              <a:spcBef>
                <a:spcPts val="300"/>
              </a:spcBef>
              <a:spcAft>
                <a:spcPts val="0"/>
              </a:spcAft>
              <a:buClr>
                <a:srgbClr val="9E3611"/>
              </a:buClr>
              <a:buSzPts val="1700"/>
              <a:buFont typeface="Noto Sans Symbols"/>
              <a:buNone/>
              <a:defRPr sz="1500" b="0" i="0" u="none" strike="noStrike" cap="none">
                <a:solidFill>
                  <a:schemeClr val="dk1"/>
                </a:solidFill>
                <a:latin typeface="Rockwell"/>
                <a:ea typeface="Rockwell"/>
                <a:cs typeface="Rockwell"/>
                <a:sym typeface="Rockwell"/>
              </a:defRPr>
            </a:lvl6pPr>
            <a:lvl7pPr marR="0" lvl="6" algn="l" rtl="0">
              <a:lnSpc>
                <a:spcPct val="90000"/>
              </a:lnSpc>
              <a:spcBef>
                <a:spcPts val="300"/>
              </a:spcBef>
              <a:spcAft>
                <a:spcPts val="0"/>
              </a:spcAft>
              <a:buClr>
                <a:srgbClr val="9E3611"/>
              </a:buClr>
              <a:buSzPts val="1700"/>
              <a:buFont typeface="Noto Sans Symbols"/>
              <a:buNone/>
              <a:defRPr sz="1500" b="0" i="0" u="none" strike="noStrike" cap="none">
                <a:solidFill>
                  <a:schemeClr val="dk1"/>
                </a:solidFill>
                <a:latin typeface="Rockwell"/>
                <a:ea typeface="Rockwell"/>
                <a:cs typeface="Rockwell"/>
                <a:sym typeface="Rockwell"/>
              </a:defRPr>
            </a:lvl7pPr>
            <a:lvl8pPr marR="0" lvl="7" algn="l" rtl="0">
              <a:lnSpc>
                <a:spcPct val="90000"/>
              </a:lnSpc>
              <a:spcBef>
                <a:spcPts val="300"/>
              </a:spcBef>
              <a:spcAft>
                <a:spcPts val="0"/>
              </a:spcAft>
              <a:buClr>
                <a:srgbClr val="9E3611"/>
              </a:buClr>
              <a:buSzPts val="1700"/>
              <a:buFont typeface="Noto Sans Symbols"/>
              <a:buNone/>
              <a:defRPr sz="1500" b="0" i="0" u="none" strike="noStrike" cap="none">
                <a:solidFill>
                  <a:schemeClr val="dk1"/>
                </a:solidFill>
                <a:latin typeface="Rockwell"/>
                <a:ea typeface="Rockwell"/>
                <a:cs typeface="Rockwell"/>
                <a:sym typeface="Rockwell"/>
              </a:defRPr>
            </a:lvl8pPr>
            <a:lvl9pPr marR="0" lvl="8" algn="l" rtl="0">
              <a:lnSpc>
                <a:spcPct val="90000"/>
              </a:lnSpc>
              <a:spcBef>
                <a:spcPts val="300"/>
              </a:spcBef>
              <a:spcAft>
                <a:spcPts val="150"/>
              </a:spcAft>
              <a:buClr>
                <a:srgbClr val="9E3611"/>
              </a:buClr>
              <a:buSzPts val="1700"/>
              <a:buFont typeface="Noto Sans Symbols"/>
              <a:buNone/>
              <a:defRPr sz="1500" b="0" i="0" u="none" strike="noStrike" cap="none">
                <a:solidFill>
                  <a:schemeClr val="dk1"/>
                </a:solidFill>
                <a:latin typeface="Rockwell"/>
                <a:ea typeface="Rockwell"/>
                <a:cs typeface="Rockwell"/>
                <a:sym typeface="Rockwell"/>
              </a:defRPr>
            </a:lvl9pPr>
          </a:lstStyle>
          <a:p>
            <a:endParaRPr/>
          </a:p>
        </p:txBody>
      </p:sp>
      <p:sp>
        <p:nvSpPr>
          <p:cNvPr id="82" name="Google Shape;82;p32"/>
          <p:cNvSpPr txBox="1">
            <a:spLocks noGrp="1"/>
          </p:cNvSpPr>
          <p:nvPr>
            <p:ph type="body" idx="1"/>
          </p:nvPr>
        </p:nvSpPr>
        <p:spPr>
          <a:xfrm>
            <a:off x="6412230" y="1817370"/>
            <a:ext cx="2400300" cy="2468880"/>
          </a:xfrm>
          <a:prstGeom prst="rect">
            <a:avLst/>
          </a:prstGeom>
          <a:noFill/>
          <a:ln>
            <a:noFill/>
          </a:ln>
        </p:spPr>
        <p:txBody>
          <a:bodyPr spcFirstLastPara="1" wrap="square" lIns="68569" tIns="34275" rIns="68569" bIns="34275" anchor="t" anchorCtr="0">
            <a:normAutofit/>
          </a:bodyPr>
          <a:lstStyle>
            <a:lvl1pPr marL="342900" lvl="0" indent="-171450" algn="l">
              <a:lnSpc>
                <a:spcPct val="100000"/>
              </a:lnSpc>
              <a:spcBef>
                <a:spcPts val="750"/>
              </a:spcBef>
              <a:spcAft>
                <a:spcPts val="0"/>
              </a:spcAft>
              <a:buSzPts val="1190"/>
              <a:buNone/>
              <a:defRPr sz="1100">
                <a:solidFill>
                  <a:srgbClr val="9E3611"/>
                </a:solidFill>
              </a:defRPr>
            </a:lvl1pPr>
            <a:lvl2pPr marL="685800" lvl="1" indent="-171450" algn="l">
              <a:lnSpc>
                <a:spcPct val="90000"/>
              </a:lnSpc>
              <a:spcBef>
                <a:spcPts val="300"/>
              </a:spcBef>
              <a:spcAft>
                <a:spcPts val="0"/>
              </a:spcAft>
              <a:buSzPts val="1020"/>
              <a:buNone/>
              <a:defRPr sz="900"/>
            </a:lvl2pPr>
            <a:lvl3pPr marL="1028700" lvl="2" indent="-171450" algn="l">
              <a:lnSpc>
                <a:spcPct val="90000"/>
              </a:lnSpc>
              <a:spcBef>
                <a:spcPts val="300"/>
              </a:spcBef>
              <a:spcAft>
                <a:spcPts val="0"/>
              </a:spcAft>
              <a:buSzPts val="850"/>
              <a:buNone/>
              <a:defRPr sz="800"/>
            </a:lvl3pPr>
            <a:lvl4pPr marL="1371600" lvl="3" indent="-171450" algn="l">
              <a:lnSpc>
                <a:spcPct val="90000"/>
              </a:lnSpc>
              <a:spcBef>
                <a:spcPts val="300"/>
              </a:spcBef>
              <a:spcAft>
                <a:spcPts val="0"/>
              </a:spcAft>
              <a:buSzPts val="765"/>
              <a:buNone/>
              <a:defRPr sz="700"/>
            </a:lvl4pPr>
            <a:lvl5pPr marL="1714500" lvl="4" indent="-171450" algn="l">
              <a:lnSpc>
                <a:spcPct val="90000"/>
              </a:lnSpc>
              <a:spcBef>
                <a:spcPts val="300"/>
              </a:spcBef>
              <a:spcAft>
                <a:spcPts val="0"/>
              </a:spcAft>
              <a:buSzPts val="765"/>
              <a:buNone/>
              <a:defRPr sz="700"/>
            </a:lvl5pPr>
            <a:lvl6pPr marL="2057400" lvl="5" indent="-171450" algn="l">
              <a:lnSpc>
                <a:spcPct val="90000"/>
              </a:lnSpc>
              <a:spcBef>
                <a:spcPts val="300"/>
              </a:spcBef>
              <a:spcAft>
                <a:spcPts val="0"/>
              </a:spcAft>
              <a:buSzPts val="765"/>
              <a:buNone/>
              <a:defRPr sz="700"/>
            </a:lvl6pPr>
            <a:lvl7pPr marL="2400300" lvl="6" indent="-171450" algn="l">
              <a:lnSpc>
                <a:spcPct val="90000"/>
              </a:lnSpc>
              <a:spcBef>
                <a:spcPts val="300"/>
              </a:spcBef>
              <a:spcAft>
                <a:spcPts val="0"/>
              </a:spcAft>
              <a:buSzPts val="765"/>
              <a:buNone/>
              <a:defRPr sz="700"/>
            </a:lvl7pPr>
            <a:lvl8pPr marL="2743200" lvl="7" indent="-171450" algn="l">
              <a:lnSpc>
                <a:spcPct val="90000"/>
              </a:lnSpc>
              <a:spcBef>
                <a:spcPts val="300"/>
              </a:spcBef>
              <a:spcAft>
                <a:spcPts val="0"/>
              </a:spcAft>
              <a:buSzPts val="765"/>
              <a:buNone/>
              <a:defRPr sz="700"/>
            </a:lvl8pPr>
            <a:lvl9pPr marL="3086100" lvl="8" indent="-171450" algn="l">
              <a:lnSpc>
                <a:spcPct val="90000"/>
              </a:lnSpc>
              <a:spcBef>
                <a:spcPts val="300"/>
              </a:spcBef>
              <a:spcAft>
                <a:spcPts val="150"/>
              </a:spcAft>
              <a:buSzPts val="765"/>
              <a:buNone/>
              <a:defRPr sz="700"/>
            </a:lvl9pPr>
          </a:lstStyle>
          <a:p>
            <a:endParaRPr/>
          </a:p>
        </p:txBody>
      </p:sp>
      <p:sp>
        <p:nvSpPr>
          <p:cNvPr id="83" name="Google Shape;83;p32"/>
          <p:cNvSpPr txBox="1">
            <a:spLocks noGrp="1"/>
          </p:cNvSpPr>
          <p:nvPr>
            <p:ph type="dt" idx="10"/>
          </p:nvPr>
        </p:nvSpPr>
        <p:spPr>
          <a:xfrm>
            <a:off x="5973318" y="4704588"/>
            <a:ext cx="2455164" cy="273844"/>
          </a:xfrm>
          <a:prstGeom prst="rect">
            <a:avLst/>
          </a:prstGeom>
          <a:noFill/>
          <a:ln>
            <a:noFill/>
          </a:ln>
        </p:spPr>
        <p:txBody>
          <a:bodyPr spcFirstLastPara="1" wrap="square" lIns="68569" tIns="34275" rIns="68569" bIns="342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grpSp>
        <p:nvGrpSpPr>
          <p:cNvPr id="84" name="Google Shape;84;p32"/>
          <p:cNvGrpSpPr/>
          <p:nvPr/>
        </p:nvGrpSpPr>
        <p:grpSpPr>
          <a:xfrm>
            <a:off x="8551294" y="4672261"/>
            <a:ext cx="342900" cy="342900"/>
            <a:chOff x="11361456" y="6195813"/>
            <a:chExt cx="548640" cy="548640"/>
          </a:xfrm>
        </p:grpSpPr>
        <p:sp>
          <p:nvSpPr>
            <p:cNvPr id="85" name="Google Shape;85;p32"/>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endParaRPr sz="1100"/>
            </a:p>
          </p:txBody>
        </p:sp>
        <p:sp>
          <p:nvSpPr>
            <p:cNvPr id="86" name="Google Shape;86;p32"/>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100"/>
            </a:p>
          </p:txBody>
        </p:sp>
      </p:grpSp>
      <p:sp>
        <p:nvSpPr>
          <p:cNvPr id="87" name="Google Shape;87;p32"/>
          <p:cNvSpPr txBox="1">
            <a:spLocks noGrp="1"/>
          </p:cNvSpPr>
          <p:nvPr>
            <p:ph type="sldNum" idx="12"/>
          </p:nvPr>
        </p:nvSpPr>
        <p:spPr>
          <a:xfrm>
            <a:off x="8483346" y="4704588"/>
            <a:ext cx="480060" cy="273844"/>
          </a:xfrm>
          <a:prstGeom prst="rect">
            <a:avLst/>
          </a:prstGeom>
          <a:noFill/>
          <a:ln>
            <a:noFill/>
          </a:ln>
        </p:spPr>
        <p:txBody>
          <a:bodyPr spcFirstLastPara="1" wrap="square" lIns="68569" tIns="34275" rIns="68569"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7542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8"/>
        <p:cNvGrpSpPr/>
        <p:nvPr/>
      </p:nvGrpSpPr>
      <p:grpSpPr>
        <a:xfrm>
          <a:off x="0" y="0"/>
          <a:ext cx="0" cy="0"/>
          <a:chOff x="0" y="0"/>
          <a:chExt cx="0" cy="0"/>
        </a:xfrm>
      </p:grpSpPr>
      <p:sp>
        <p:nvSpPr>
          <p:cNvPr id="89" name="Google Shape;89;p33"/>
          <p:cNvSpPr txBox="1">
            <a:spLocks noGrp="1"/>
          </p:cNvSpPr>
          <p:nvPr>
            <p:ph type="title"/>
          </p:nvPr>
        </p:nvSpPr>
        <p:spPr>
          <a:xfrm>
            <a:off x="802386" y="363474"/>
            <a:ext cx="7543800" cy="1207008"/>
          </a:xfrm>
          <a:prstGeom prst="rect">
            <a:avLst/>
          </a:prstGeom>
          <a:noFill/>
          <a:ln>
            <a:noFill/>
          </a:ln>
        </p:spPr>
        <p:txBody>
          <a:bodyPr spcFirstLastPara="1" wrap="square" lIns="68569" tIns="34275" rIns="68569" bIns="34275"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33"/>
          <p:cNvSpPr txBox="1">
            <a:spLocks noGrp="1"/>
          </p:cNvSpPr>
          <p:nvPr>
            <p:ph type="body" idx="1"/>
          </p:nvPr>
        </p:nvSpPr>
        <p:spPr>
          <a:xfrm rot="5400000">
            <a:off x="3055239" y="-661797"/>
            <a:ext cx="3038094" cy="7543800"/>
          </a:xfrm>
          <a:prstGeom prst="rect">
            <a:avLst/>
          </a:prstGeom>
          <a:noFill/>
          <a:ln>
            <a:noFill/>
          </a:ln>
        </p:spPr>
        <p:txBody>
          <a:bodyPr spcFirstLastPara="1" wrap="square" lIns="68569" tIns="34275" rIns="68569" bIns="34275" anchor="t" anchorCtr="0">
            <a:normAutofit/>
          </a:bodyPr>
          <a:lstStyle>
            <a:lvl1pPr marL="342900" lvl="0" indent="-244316" algn="l">
              <a:lnSpc>
                <a:spcPct val="90000"/>
              </a:lnSpc>
              <a:spcBef>
                <a:spcPts val="900"/>
              </a:spcBef>
              <a:spcAft>
                <a:spcPts val="0"/>
              </a:spcAft>
              <a:buSzPts val="1530"/>
              <a:buChar char="▪"/>
              <a:defRPr/>
            </a:lvl1pPr>
            <a:lvl2pPr marL="685800" lvl="1" indent="-244316" algn="l">
              <a:lnSpc>
                <a:spcPct val="90000"/>
              </a:lnSpc>
              <a:spcBef>
                <a:spcPts val="300"/>
              </a:spcBef>
              <a:spcAft>
                <a:spcPts val="0"/>
              </a:spcAft>
              <a:buSzPts val="1530"/>
              <a:buChar char="▪"/>
              <a:defRPr/>
            </a:lvl2pPr>
            <a:lvl3pPr marL="1028700" lvl="2" indent="-244316" algn="l">
              <a:lnSpc>
                <a:spcPct val="90000"/>
              </a:lnSpc>
              <a:spcBef>
                <a:spcPts val="300"/>
              </a:spcBef>
              <a:spcAft>
                <a:spcPts val="0"/>
              </a:spcAft>
              <a:buSzPts val="1530"/>
              <a:buChar char="▪"/>
              <a:defRPr/>
            </a:lvl3pPr>
            <a:lvl4pPr marL="1371600" lvl="3" indent="-244316" algn="l">
              <a:lnSpc>
                <a:spcPct val="90000"/>
              </a:lnSpc>
              <a:spcBef>
                <a:spcPts val="300"/>
              </a:spcBef>
              <a:spcAft>
                <a:spcPts val="0"/>
              </a:spcAft>
              <a:buSzPts val="1530"/>
              <a:buChar char="▪"/>
              <a:defRPr/>
            </a:lvl4pPr>
            <a:lvl5pPr marL="1714500" lvl="4" indent="-244316" algn="l">
              <a:lnSpc>
                <a:spcPct val="90000"/>
              </a:lnSpc>
              <a:spcBef>
                <a:spcPts val="300"/>
              </a:spcBef>
              <a:spcAft>
                <a:spcPts val="0"/>
              </a:spcAft>
              <a:buSzPts val="1530"/>
              <a:buChar char="▪"/>
              <a:defRPr/>
            </a:lvl5pPr>
            <a:lvl6pPr marL="2057400" lvl="5" indent="-244316" algn="l">
              <a:lnSpc>
                <a:spcPct val="90000"/>
              </a:lnSpc>
              <a:spcBef>
                <a:spcPts val="300"/>
              </a:spcBef>
              <a:spcAft>
                <a:spcPts val="0"/>
              </a:spcAft>
              <a:buSzPts val="1530"/>
              <a:buChar char="▪"/>
              <a:defRPr/>
            </a:lvl6pPr>
            <a:lvl7pPr marL="2400300" lvl="6" indent="-244316" algn="l">
              <a:lnSpc>
                <a:spcPct val="90000"/>
              </a:lnSpc>
              <a:spcBef>
                <a:spcPts val="300"/>
              </a:spcBef>
              <a:spcAft>
                <a:spcPts val="0"/>
              </a:spcAft>
              <a:buSzPts val="1530"/>
              <a:buChar char="▪"/>
              <a:defRPr/>
            </a:lvl7pPr>
            <a:lvl8pPr marL="2743200" lvl="7" indent="-244316" algn="l">
              <a:lnSpc>
                <a:spcPct val="90000"/>
              </a:lnSpc>
              <a:spcBef>
                <a:spcPts val="300"/>
              </a:spcBef>
              <a:spcAft>
                <a:spcPts val="0"/>
              </a:spcAft>
              <a:buSzPts val="1530"/>
              <a:buChar char="▪"/>
              <a:defRPr/>
            </a:lvl8pPr>
            <a:lvl9pPr marL="3086100" lvl="8" indent="-244316" algn="l">
              <a:lnSpc>
                <a:spcPct val="90000"/>
              </a:lnSpc>
              <a:spcBef>
                <a:spcPts val="300"/>
              </a:spcBef>
              <a:spcAft>
                <a:spcPts val="150"/>
              </a:spcAft>
              <a:buSzPts val="1530"/>
              <a:buChar char="▪"/>
              <a:defRPr/>
            </a:lvl9pPr>
          </a:lstStyle>
          <a:p>
            <a:endParaRPr/>
          </a:p>
        </p:txBody>
      </p:sp>
      <p:sp>
        <p:nvSpPr>
          <p:cNvPr id="91" name="Google Shape;91;p33"/>
          <p:cNvSpPr txBox="1">
            <a:spLocks noGrp="1"/>
          </p:cNvSpPr>
          <p:nvPr>
            <p:ph type="dt" idx="10"/>
          </p:nvPr>
        </p:nvSpPr>
        <p:spPr>
          <a:xfrm>
            <a:off x="5973318" y="4704588"/>
            <a:ext cx="2455164" cy="273844"/>
          </a:xfrm>
          <a:prstGeom prst="rect">
            <a:avLst/>
          </a:prstGeom>
          <a:noFill/>
          <a:ln>
            <a:noFill/>
          </a:ln>
        </p:spPr>
        <p:txBody>
          <a:bodyPr spcFirstLastPara="1" wrap="square" lIns="68569" tIns="34275" rIns="68569" bIns="342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92" name="Google Shape;92;p33"/>
          <p:cNvSpPr txBox="1">
            <a:spLocks noGrp="1"/>
          </p:cNvSpPr>
          <p:nvPr>
            <p:ph type="ftr" idx="11"/>
          </p:nvPr>
        </p:nvSpPr>
        <p:spPr>
          <a:xfrm>
            <a:off x="816102" y="4704588"/>
            <a:ext cx="4745736"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93" name="Google Shape;93;p33"/>
          <p:cNvSpPr txBox="1">
            <a:spLocks noGrp="1"/>
          </p:cNvSpPr>
          <p:nvPr>
            <p:ph type="sldNum" idx="12"/>
          </p:nvPr>
        </p:nvSpPr>
        <p:spPr>
          <a:xfrm>
            <a:off x="8483346" y="4704588"/>
            <a:ext cx="480060" cy="273844"/>
          </a:xfrm>
          <a:prstGeom prst="rect">
            <a:avLst/>
          </a:prstGeom>
          <a:noFill/>
          <a:ln>
            <a:noFill/>
          </a:ln>
        </p:spPr>
        <p:txBody>
          <a:bodyPr spcFirstLastPara="1" wrap="square" lIns="68569" tIns="34275" rIns="68569"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93629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4"/>
        <p:cNvGrpSpPr/>
        <p:nvPr/>
      </p:nvGrpSpPr>
      <p:grpSpPr>
        <a:xfrm>
          <a:off x="0" y="0"/>
          <a:ext cx="0" cy="0"/>
          <a:chOff x="0" y="0"/>
          <a:chExt cx="0" cy="0"/>
        </a:xfrm>
      </p:grpSpPr>
      <p:sp>
        <p:nvSpPr>
          <p:cNvPr id="95" name="Google Shape;95;p34"/>
          <p:cNvSpPr txBox="1">
            <a:spLocks noGrp="1"/>
          </p:cNvSpPr>
          <p:nvPr>
            <p:ph type="title"/>
          </p:nvPr>
        </p:nvSpPr>
        <p:spPr>
          <a:xfrm rot="5400000">
            <a:off x="5386388" y="1557338"/>
            <a:ext cx="4229100" cy="1914525"/>
          </a:xfrm>
          <a:prstGeom prst="rect">
            <a:avLst/>
          </a:prstGeom>
          <a:noFill/>
          <a:ln>
            <a:noFill/>
          </a:ln>
        </p:spPr>
        <p:txBody>
          <a:bodyPr spcFirstLastPara="1" wrap="square" lIns="68569" tIns="34275" rIns="68569" bIns="34275"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34"/>
          <p:cNvSpPr txBox="1">
            <a:spLocks noGrp="1"/>
          </p:cNvSpPr>
          <p:nvPr>
            <p:ph type="body" idx="1"/>
          </p:nvPr>
        </p:nvSpPr>
        <p:spPr>
          <a:xfrm rot="5400000">
            <a:off x="1500188" y="-300038"/>
            <a:ext cx="4229100" cy="5629275"/>
          </a:xfrm>
          <a:prstGeom prst="rect">
            <a:avLst/>
          </a:prstGeom>
          <a:noFill/>
          <a:ln>
            <a:noFill/>
          </a:ln>
        </p:spPr>
        <p:txBody>
          <a:bodyPr spcFirstLastPara="1" wrap="square" lIns="68569" tIns="34275" rIns="68569" bIns="34275" anchor="t" anchorCtr="0">
            <a:normAutofit/>
          </a:bodyPr>
          <a:lstStyle>
            <a:lvl1pPr marL="342900" lvl="0" indent="-244316" algn="l">
              <a:lnSpc>
                <a:spcPct val="90000"/>
              </a:lnSpc>
              <a:spcBef>
                <a:spcPts val="900"/>
              </a:spcBef>
              <a:spcAft>
                <a:spcPts val="0"/>
              </a:spcAft>
              <a:buSzPts val="1530"/>
              <a:buChar char="▪"/>
              <a:defRPr/>
            </a:lvl1pPr>
            <a:lvl2pPr marL="685800" lvl="1" indent="-244316" algn="l">
              <a:lnSpc>
                <a:spcPct val="90000"/>
              </a:lnSpc>
              <a:spcBef>
                <a:spcPts val="300"/>
              </a:spcBef>
              <a:spcAft>
                <a:spcPts val="0"/>
              </a:spcAft>
              <a:buSzPts val="1530"/>
              <a:buChar char="▪"/>
              <a:defRPr/>
            </a:lvl2pPr>
            <a:lvl3pPr marL="1028700" lvl="2" indent="-244316" algn="l">
              <a:lnSpc>
                <a:spcPct val="90000"/>
              </a:lnSpc>
              <a:spcBef>
                <a:spcPts val="300"/>
              </a:spcBef>
              <a:spcAft>
                <a:spcPts val="0"/>
              </a:spcAft>
              <a:buSzPts val="1530"/>
              <a:buChar char="▪"/>
              <a:defRPr/>
            </a:lvl3pPr>
            <a:lvl4pPr marL="1371600" lvl="3" indent="-244316" algn="l">
              <a:lnSpc>
                <a:spcPct val="90000"/>
              </a:lnSpc>
              <a:spcBef>
                <a:spcPts val="300"/>
              </a:spcBef>
              <a:spcAft>
                <a:spcPts val="0"/>
              </a:spcAft>
              <a:buSzPts val="1530"/>
              <a:buChar char="▪"/>
              <a:defRPr/>
            </a:lvl4pPr>
            <a:lvl5pPr marL="1714500" lvl="4" indent="-244316" algn="l">
              <a:lnSpc>
                <a:spcPct val="90000"/>
              </a:lnSpc>
              <a:spcBef>
                <a:spcPts val="300"/>
              </a:spcBef>
              <a:spcAft>
                <a:spcPts val="0"/>
              </a:spcAft>
              <a:buSzPts val="1530"/>
              <a:buChar char="▪"/>
              <a:defRPr/>
            </a:lvl5pPr>
            <a:lvl6pPr marL="2057400" lvl="5" indent="-244316" algn="l">
              <a:lnSpc>
                <a:spcPct val="90000"/>
              </a:lnSpc>
              <a:spcBef>
                <a:spcPts val="300"/>
              </a:spcBef>
              <a:spcAft>
                <a:spcPts val="0"/>
              </a:spcAft>
              <a:buSzPts val="1530"/>
              <a:buChar char="▪"/>
              <a:defRPr/>
            </a:lvl6pPr>
            <a:lvl7pPr marL="2400300" lvl="6" indent="-244316" algn="l">
              <a:lnSpc>
                <a:spcPct val="90000"/>
              </a:lnSpc>
              <a:spcBef>
                <a:spcPts val="300"/>
              </a:spcBef>
              <a:spcAft>
                <a:spcPts val="0"/>
              </a:spcAft>
              <a:buSzPts val="1530"/>
              <a:buChar char="▪"/>
              <a:defRPr/>
            </a:lvl7pPr>
            <a:lvl8pPr marL="2743200" lvl="7" indent="-244316" algn="l">
              <a:lnSpc>
                <a:spcPct val="90000"/>
              </a:lnSpc>
              <a:spcBef>
                <a:spcPts val="300"/>
              </a:spcBef>
              <a:spcAft>
                <a:spcPts val="0"/>
              </a:spcAft>
              <a:buSzPts val="1530"/>
              <a:buChar char="▪"/>
              <a:defRPr/>
            </a:lvl8pPr>
            <a:lvl9pPr marL="3086100" lvl="8" indent="-244316" algn="l">
              <a:lnSpc>
                <a:spcPct val="90000"/>
              </a:lnSpc>
              <a:spcBef>
                <a:spcPts val="300"/>
              </a:spcBef>
              <a:spcAft>
                <a:spcPts val="150"/>
              </a:spcAft>
              <a:buSzPts val="1530"/>
              <a:buChar char="▪"/>
              <a:defRPr/>
            </a:lvl9pPr>
          </a:lstStyle>
          <a:p>
            <a:endParaRPr/>
          </a:p>
        </p:txBody>
      </p:sp>
      <p:sp>
        <p:nvSpPr>
          <p:cNvPr id="97" name="Google Shape;97;p34"/>
          <p:cNvSpPr txBox="1">
            <a:spLocks noGrp="1"/>
          </p:cNvSpPr>
          <p:nvPr>
            <p:ph type="dt" idx="10"/>
          </p:nvPr>
        </p:nvSpPr>
        <p:spPr>
          <a:xfrm>
            <a:off x="5973318" y="4704588"/>
            <a:ext cx="2455164" cy="273844"/>
          </a:xfrm>
          <a:prstGeom prst="rect">
            <a:avLst/>
          </a:prstGeom>
          <a:noFill/>
          <a:ln>
            <a:noFill/>
          </a:ln>
        </p:spPr>
        <p:txBody>
          <a:bodyPr spcFirstLastPara="1" wrap="square" lIns="68569" tIns="34275" rIns="68569" bIns="342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98" name="Google Shape;98;p34"/>
          <p:cNvSpPr txBox="1">
            <a:spLocks noGrp="1"/>
          </p:cNvSpPr>
          <p:nvPr>
            <p:ph type="ftr" idx="11"/>
          </p:nvPr>
        </p:nvSpPr>
        <p:spPr>
          <a:xfrm>
            <a:off x="816102" y="4704588"/>
            <a:ext cx="4745736"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99" name="Google Shape;99;p34"/>
          <p:cNvSpPr txBox="1">
            <a:spLocks noGrp="1"/>
          </p:cNvSpPr>
          <p:nvPr>
            <p:ph type="sldNum" idx="12"/>
          </p:nvPr>
        </p:nvSpPr>
        <p:spPr>
          <a:xfrm>
            <a:off x="8483346" y="4704588"/>
            <a:ext cx="480060" cy="273844"/>
          </a:xfrm>
          <a:prstGeom prst="rect">
            <a:avLst/>
          </a:prstGeom>
          <a:noFill/>
          <a:ln>
            <a:noFill/>
          </a:ln>
        </p:spPr>
        <p:txBody>
          <a:bodyPr spcFirstLastPara="1" wrap="square" lIns="68569" tIns="34275" rIns="68569"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3737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58" name="Google Shape;58;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1" name="Google Shape;6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62" name="Google Shape;62;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3" name="Google Shape;63;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64" name="Google Shape;6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65" name="Google Shape;65;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6"/>
        <p:cNvGrpSpPr/>
        <p:nvPr/>
      </p:nvGrpSpPr>
      <p:grpSpPr>
        <a:xfrm>
          <a:off x="0" y="0"/>
          <a:ext cx="0" cy="0"/>
          <a:chOff x="0" y="0"/>
          <a:chExt cx="0" cy="0"/>
        </a:xfrm>
      </p:grpSpPr>
      <p:sp>
        <p:nvSpPr>
          <p:cNvPr id="67" name="Google Shape;67;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68" name="Google Shape;68;p10"/>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78" name="Google Shape;78;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4"/>
        <p:cNvGrpSpPr/>
        <p:nvPr/>
      </p:nvGrpSpPr>
      <p:grpSpPr>
        <a:xfrm>
          <a:off x="0" y="0"/>
          <a:ext cx="0" cy="0"/>
          <a:chOff x="0" y="0"/>
          <a:chExt cx="0" cy="0"/>
        </a:xfrm>
      </p:grpSpPr>
      <p:sp>
        <p:nvSpPr>
          <p:cNvPr id="15" name="Google Shape;15;p24"/>
          <p:cNvSpPr/>
          <p:nvPr/>
        </p:nvSpPr>
        <p:spPr>
          <a:xfrm>
            <a:off x="690626" y="1010210"/>
            <a:ext cx="7667244" cy="60512"/>
          </a:xfrm>
          <a:prstGeom prst="rect">
            <a:avLst/>
          </a:prstGeom>
          <a:blipFill rotWithShape="1">
            <a:blip r:embed="rId2">
              <a:alphaModFix amt="85000"/>
            </a:blip>
            <a:tile tx="0" ty="-762000" sx="92000" sy="89000" flip="xy" algn="ctr"/>
          </a:blipFill>
          <a:ln>
            <a:noFill/>
          </a:ln>
        </p:spPr>
        <p:txBody>
          <a:bodyPr spcFirstLastPara="1" wrap="square" lIns="68569" tIns="68569" rIns="68569" bIns="68569" anchor="ctr" anchorCtr="0">
            <a:noAutofit/>
          </a:bodyPr>
          <a:lstStyle/>
          <a:p>
            <a:endParaRPr sz="1100"/>
          </a:p>
        </p:txBody>
      </p:sp>
      <p:sp>
        <p:nvSpPr>
          <p:cNvPr id="16" name="Google Shape;16;p24"/>
          <p:cNvSpPr/>
          <p:nvPr/>
        </p:nvSpPr>
        <p:spPr>
          <a:xfrm>
            <a:off x="690626" y="3224773"/>
            <a:ext cx="7667244" cy="60512"/>
          </a:xfrm>
          <a:prstGeom prst="rect">
            <a:avLst/>
          </a:prstGeom>
          <a:blipFill rotWithShape="1">
            <a:blip r:embed="rId2">
              <a:alphaModFix amt="85000"/>
            </a:blip>
            <a:tile tx="0" ty="-717550" sx="92000" sy="89000" flip="xy" algn="ctr"/>
          </a:blipFill>
          <a:ln>
            <a:noFill/>
          </a:ln>
        </p:spPr>
        <p:txBody>
          <a:bodyPr spcFirstLastPara="1" wrap="square" lIns="68569" tIns="68569" rIns="68569" bIns="68569" anchor="ctr" anchorCtr="0">
            <a:noAutofit/>
          </a:bodyPr>
          <a:lstStyle/>
          <a:p>
            <a:endParaRPr sz="1100"/>
          </a:p>
        </p:txBody>
      </p:sp>
      <p:sp>
        <p:nvSpPr>
          <p:cNvPr id="17" name="Google Shape;17;p24"/>
          <p:cNvSpPr/>
          <p:nvPr/>
        </p:nvSpPr>
        <p:spPr>
          <a:xfrm>
            <a:off x="690626" y="1113584"/>
            <a:ext cx="7667244" cy="2057400"/>
          </a:xfrm>
          <a:prstGeom prst="rect">
            <a:avLst/>
          </a:prstGeom>
          <a:blipFill rotWithShape="1">
            <a:blip r:embed="rId2">
              <a:alphaModFix amt="85000"/>
            </a:blip>
            <a:tile tx="0" ty="-704850" sx="92000" sy="89000" flip="xy" algn="ctr"/>
          </a:blipFill>
          <a:ln>
            <a:noFill/>
          </a:ln>
        </p:spPr>
        <p:txBody>
          <a:bodyPr spcFirstLastPara="1" wrap="square" lIns="68569" tIns="68569" rIns="68569" bIns="68569" anchor="ctr" anchorCtr="0">
            <a:noAutofit/>
          </a:bodyPr>
          <a:lstStyle/>
          <a:p>
            <a:endParaRPr sz="1100"/>
          </a:p>
        </p:txBody>
      </p:sp>
      <p:grpSp>
        <p:nvGrpSpPr>
          <p:cNvPr id="18" name="Google Shape;18;p24"/>
          <p:cNvGrpSpPr/>
          <p:nvPr/>
        </p:nvGrpSpPr>
        <p:grpSpPr>
          <a:xfrm>
            <a:off x="7236911" y="3051692"/>
            <a:ext cx="810678" cy="810677"/>
            <a:chOff x="9685338" y="4460675"/>
            <a:chExt cx="1080904" cy="1080902"/>
          </a:xfrm>
        </p:grpSpPr>
        <p:sp>
          <p:nvSpPr>
            <p:cNvPr id="19" name="Google Shape;19;p24"/>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endParaRPr sz="1100"/>
            </a:p>
          </p:txBody>
        </p:sp>
        <p:sp>
          <p:nvSpPr>
            <p:cNvPr id="20" name="Google Shape;20;p24"/>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100"/>
            </a:p>
          </p:txBody>
        </p:sp>
      </p:grpSp>
      <p:sp>
        <p:nvSpPr>
          <p:cNvPr id="21" name="Google Shape;21;p24"/>
          <p:cNvSpPr txBox="1">
            <a:spLocks noGrp="1"/>
          </p:cNvSpPr>
          <p:nvPr>
            <p:ph type="ctrTitle"/>
          </p:nvPr>
        </p:nvSpPr>
        <p:spPr>
          <a:xfrm>
            <a:off x="788670" y="1074167"/>
            <a:ext cx="7475220" cy="2276856"/>
          </a:xfrm>
          <a:prstGeom prst="rect">
            <a:avLst/>
          </a:prstGeom>
          <a:noFill/>
          <a:ln>
            <a:noFill/>
          </a:ln>
        </p:spPr>
        <p:txBody>
          <a:bodyPr spcFirstLastPara="1" wrap="square" lIns="68569" tIns="34275" rIns="68569" bIns="34275" anchor="ctr" anchorCtr="0">
            <a:noAutofit/>
          </a:bodyPr>
          <a:lstStyle>
            <a:lvl1pPr lvl="0" algn="l">
              <a:lnSpc>
                <a:spcPct val="80000"/>
              </a:lnSpc>
              <a:spcBef>
                <a:spcPts val="0"/>
              </a:spcBef>
              <a:spcAft>
                <a:spcPts val="0"/>
              </a:spcAft>
              <a:buSzPts val="9600"/>
              <a:buFont typeface="Rockwell"/>
              <a:buNone/>
              <a:defRPr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24"/>
          <p:cNvSpPr txBox="1">
            <a:spLocks noGrp="1"/>
          </p:cNvSpPr>
          <p:nvPr>
            <p:ph type="subTitle" idx="1"/>
          </p:nvPr>
        </p:nvSpPr>
        <p:spPr>
          <a:xfrm>
            <a:off x="802386" y="3291840"/>
            <a:ext cx="5918454" cy="802386"/>
          </a:xfrm>
          <a:prstGeom prst="rect">
            <a:avLst/>
          </a:prstGeom>
          <a:noFill/>
          <a:ln>
            <a:noFill/>
          </a:ln>
        </p:spPr>
        <p:txBody>
          <a:bodyPr spcFirstLastPara="1" wrap="square" lIns="68569" tIns="34275" rIns="68569" bIns="34275" anchor="t" anchorCtr="0">
            <a:normAutofit/>
          </a:bodyPr>
          <a:lstStyle>
            <a:lvl1pPr lvl="0" algn="l">
              <a:lnSpc>
                <a:spcPct val="90000"/>
              </a:lnSpc>
              <a:spcBef>
                <a:spcPts val="900"/>
              </a:spcBef>
              <a:spcAft>
                <a:spcPts val="0"/>
              </a:spcAft>
              <a:buSzPts val="1870"/>
              <a:buNone/>
              <a:defRPr sz="1700">
                <a:solidFill>
                  <a:schemeClr val="dk1"/>
                </a:solidFill>
              </a:defRPr>
            </a:lvl1pPr>
            <a:lvl2pPr lvl="1" algn="ctr">
              <a:lnSpc>
                <a:spcPct val="90000"/>
              </a:lnSpc>
              <a:spcBef>
                <a:spcPts val="300"/>
              </a:spcBef>
              <a:spcAft>
                <a:spcPts val="0"/>
              </a:spcAft>
              <a:buSzPts val="1870"/>
              <a:buNone/>
              <a:defRPr sz="1700"/>
            </a:lvl2pPr>
            <a:lvl3pPr lvl="2" algn="ctr">
              <a:lnSpc>
                <a:spcPct val="90000"/>
              </a:lnSpc>
              <a:spcBef>
                <a:spcPts val="300"/>
              </a:spcBef>
              <a:spcAft>
                <a:spcPts val="0"/>
              </a:spcAft>
              <a:buSzPts val="1870"/>
              <a:buNone/>
              <a:defRPr sz="1700"/>
            </a:lvl3pPr>
            <a:lvl4pPr lvl="3" algn="ctr">
              <a:lnSpc>
                <a:spcPct val="90000"/>
              </a:lnSpc>
              <a:spcBef>
                <a:spcPts val="300"/>
              </a:spcBef>
              <a:spcAft>
                <a:spcPts val="0"/>
              </a:spcAft>
              <a:buSzPts val="1700"/>
              <a:buNone/>
              <a:defRPr sz="1500"/>
            </a:lvl4pPr>
            <a:lvl5pPr lvl="4" algn="ctr">
              <a:lnSpc>
                <a:spcPct val="90000"/>
              </a:lnSpc>
              <a:spcBef>
                <a:spcPts val="300"/>
              </a:spcBef>
              <a:spcAft>
                <a:spcPts val="0"/>
              </a:spcAft>
              <a:buSzPts val="1700"/>
              <a:buNone/>
              <a:defRPr sz="1500"/>
            </a:lvl5pPr>
            <a:lvl6pPr lvl="5" algn="ctr">
              <a:lnSpc>
                <a:spcPct val="90000"/>
              </a:lnSpc>
              <a:spcBef>
                <a:spcPts val="300"/>
              </a:spcBef>
              <a:spcAft>
                <a:spcPts val="0"/>
              </a:spcAft>
              <a:buSzPts val="1700"/>
              <a:buNone/>
              <a:defRPr sz="1500"/>
            </a:lvl6pPr>
            <a:lvl7pPr lvl="6" algn="ctr">
              <a:lnSpc>
                <a:spcPct val="90000"/>
              </a:lnSpc>
              <a:spcBef>
                <a:spcPts val="300"/>
              </a:spcBef>
              <a:spcAft>
                <a:spcPts val="0"/>
              </a:spcAft>
              <a:buSzPts val="1700"/>
              <a:buNone/>
              <a:defRPr sz="1500"/>
            </a:lvl7pPr>
            <a:lvl8pPr lvl="7" algn="ctr">
              <a:lnSpc>
                <a:spcPct val="90000"/>
              </a:lnSpc>
              <a:spcBef>
                <a:spcPts val="300"/>
              </a:spcBef>
              <a:spcAft>
                <a:spcPts val="0"/>
              </a:spcAft>
              <a:buSzPts val="1700"/>
              <a:buNone/>
              <a:defRPr sz="1500"/>
            </a:lvl8pPr>
            <a:lvl9pPr lvl="8" algn="ctr">
              <a:lnSpc>
                <a:spcPct val="90000"/>
              </a:lnSpc>
              <a:spcBef>
                <a:spcPts val="300"/>
              </a:spcBef>
              <a:spcAft>
                <a:spcPts val="150"/>
              </a:spcAft>
              <a:buSzPts val="1700"/>
              <a:buNone/>
              <a:defRPr sz="1500"/>
            </a:lvl9pPr>
          </a:lstStyle>
          <a:p>
            <a:endParaRPr/>
          </a:p>
        </p:txBody>
      </p:sp>
      <p:sp>
        <p:nvSpPr>
          <p:cNvPr id="23" name="Google Shape;23;p24"/>
          <p:cNvSpPr txBox="1">
            <a:spLocks noGrp="1"/>
          </p:cNvSpPr>
          <p:nvPr>
            <p:ph type="dt" idx="10"/>
          </p:nvPr>
        </p:nvSpPr>
        <p:spPr>
          <a:xfrm>
            <a:off x="5973318" y="4704588"/>
            <a:ext cx="2455164" cy="273844"/>
          </a:xfrm>
          <a:prstGeom prst="rect">
            <a:avLst/>
          </a:prstGeom>
          <a:noFill/>
          <a:ln>
            <a:noFill/>
          </a:ln>
        </p:spPr>
        <p:txBody>
          <a:bodyPr spcFirstLastPara="1" wrap="square" lIns="68569" tIns="34275" rIns="68569" bIns="342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24" name="Google Shape;24;p24"/>
          <p:cNvSpPr txBox="1">
            <a:spLocks noGrp="1"/>
          </p:cNvSpPr>
          <p:nvPr>
            <p:ph type="ftr" idx="11"/>
          </p:nvPr>
        </p:nvSpPr>
        <p:spPr>
          <a:xfrm>
            <a:off x="816102" y="4704588"/>
            <a:ext cx="4745736"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25" name="Google Shape;25;p24"/>
          <p:cNvSpPr txBox="1">
            <a:spLocks noGrp="1"/>
          </p:cNvSpPr>
          <p:nvPr>
            <p:ph type="sldNum" idx="12"/>
          </p:nvPr>
        </p:nvSpPr>
        <p:spPr>
          <a:xfrm>
            <a:off x="7194550" y="3217001"/>
            <a:ext cx="895401" cy="480060"/>
          </a:xfrm>
          <a:prstGeom prst="rect">
            <a:avLst/>
          </a:prstGeom>
          <a:noFill/>
          <a:ln>
            <a:noFill/>
          </a:ln>
        </p:spPr>
        <p:txBody>
          <a:bodyPr spcFirstLastPara="1" wrap="square" lIns="68569" tIns="34275" rIns="68569" bIns="34275" anchor="ctr" anchorCtr="0">
            <a:noAutofit/>
          </a:bodyPr>
          <a:lstStyle>
            <a:lvl1pPr marL="0" lvl="0" indent="0" algn="ctr">
              <a:spcBef>
                <a:spcPts val="0"/>
              </a:spcBef>
              <a:buNone/>
              <a:defRPr sz="2100" b="1" i="0" u="none" strike="noStrike" cap="none">
                <a:solidFill>
                  <a:srgbClr val="FFFFFF"/>
                </a:solidFill>
                <a:latin typeface="Rockwell"/>
                <a:ea typeface="Rockwell"/>
                <a:cs typeface="Rockwell"/>
                <a:sym typeface="Rockwell"/>
              </a:defRPr>
            </a:lvl1pPr>
            <a:lvl2pPr marL="0" lvl="1" indent="0" algn="ctr">
              <a:spcBef>
                <a:spcPts val="0"/>
              </a:spcBef>
              <a:buNone/>
              <a:defRPr sz="2100" b="1" i="0" u="none" strike="noStrike" cap="none">
                <a:solidFill>
                  <a:srgbClr val="FFFFFF"/>
                </a:solidFill>
                <a:latin typeface="Rockwell"/>
                <a:ea typeface="Rockwell"/>
                <a:cs typeface="Rockwell"/>
                <a:sym typeface="Rockwell"/>
              </a:defRPr>
            </a:lvl2pPr>
            <a:lvl3pPr marL="0" lvl="2" indent="0" algn="ctr">
              <a:spcBef>
                <a:spcPts val="0"/>
              </a:spcBef>
              <a:buNone/>
              <a:defRPr sz="2100" b="1" i="0" u="none" strike="noStrike" cap="none">
                <a:solidFill>
                  <a:srgbClr val="FFFFFF"/>
                </a:solidFill>
                <a:latin typeface="Rockwell"/>
                <a:ea typeface="Rockwell"/>
                <a:cs typeface="Rockwell"/>
                <a:sym typeface="Rockwell"/>
              </a:defRPr>
            </a:lvl3pPr>
            <a:lvl4pPr marL="0" lvl="3" indent="0" algn="ctr">
              <a:spcBef>
                <a:spcPts val="0"/>
              </a:spcBef>
              <a:buNone/>
              <a:defRPr sz="2100" b="1" i="0" u="none" strike="noStrike" cap="none">
                <a:solidFill>
                  <a:srgbClr val="FFFFFF"/>
                </a:solidFill>
                <a:latin typeface="Rockwell"/>
                <a:ea typeface="Rockwell"/>
                <a:cs typeface="Rockwell"/>
                <a:sym typeface="Rockwell"/>
              </a:defRPr>
            </a:lvl4pPr>
            <a:lvl5pPr marL="0" lvl="4" indent="0" algn="ctr">
              <a:spcBef>
                <a:spcPts val="0"/>
              </a:spcBef>
              <a:buNone/>
              <a:defRPr sz="2100" b="1" i="0" u="none" strike="noStrike" cap="none">
                <a:solidFill>
                  <a:srgbClr val="FFFFFF"/>
                </a:solidFill>
                <a:latin typeface="Rockwell"/>
                <a:ea typeface="Rockwell"/>
                <a:cs typeface="Rockwell"/>
                <a:sym typeface="Rockwell"/>
              </a:defRPr>
            </a:lvl5pPr>
            <a:lvl6pPr marL="0" lvl="5" indent="0" algn="ctr">
              <a:spcBef>
                <a:spcPts val="0"/>
              </a:spcBef>
              <a:buNone/>
              <a:defRPr sz="2100" b="1" i="0" u="none" strike="noStrike" cap="none">
                <a:solidFill>
                  <a:srgbClr val="FFFFFF"/>
                </a:solidFill>
                <a:latin typeface="Rockwell"/>
                <a:ea typeface="Rockwell"/>
                <a:cs typeface="Rockwell"/>
                <a:sym typeface="Rockwell"/>
              </a:defRPr>
            </a:lvl6pPr>
            <a:lvl7pPr marL="0" lvl="6" indent="0" algn="ctr">
              <a:spcBef>
                <a:spcPts val="0"/>
              </a:spcBef>
              <a:buNone/>
              <a:defRPr sz="2100" b="1" i="0" u="none" strike="noStrike" cap="none">
                <a:solidFill>
                  <a:srgbClr val="FFFFFF"/>
                </a:solidFill>
                <a:latin typeface="Rockwell"/>
                <a:ea typeface="Rockwell"/>
                <a:cs typeface="Rockwell"/>
                <a:sym typeface="Rockwell"/>
              </a:defRPr>
            </a:lvl7pPr>
            <a:lvl8pPr marL="0" lvl="7" indent="0" algn="ctr">
              <a:spcBef>
                <a:spcPts val="0"/>
              </a:spcBef>
              <a:buNone/>
              <a:defRPr sz="2100" b="1" i="0" u="none" strike="noStrike" cap="none">
                <a:solidFill>
                  <a:srgbClr val="FFFFFF"/>
                </a:solidFill>
                <a:latin typeface="Rockwell"/>
                <a:ea typeface="Rockwell"/>
                <a:cs typeface="Rockwell"/>
                <a:sym typeface="Rockwell"/>
              </a:defRPr>
            </a:lvl8pPr>
            <a:lvl9pPr marL="0" lvl="8" indent="0" algn="ctr">
              <a:spcBef>
                <a:spcPts val="0"/>
              </a:spcBef>
              <a:buNone/>
              <a:defRPr sz="2100" b="1" i="0" u="none" strike="noStrike" cap="none">
                <a:solidFill>
                  <a:srgbClr val="FFFFFF"/>
                </a:solidFill>
                <a:latin typeface="Rockwell"/>
                <a:ea typeface="Rockwell"/>
                <a:cs typeface="Rockwell"/>
                <a:sym typeface="Rockwe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39636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2"/>
        <p:cNvGrpSpPr/>
        <p:nvPr/>
      </p:nvGrpSpPr>
      <p:grpSpPr>
        <a:xfrm>
          <a:off x="0" y="0"/>
          <a:ext cx="0" cy="0"/>
          <a:chOff x="0" y="0"/>
          <a:chExt cx="0" cy="0"/>
        </a:xfrm>
      </p:grpSpPr>
      <p:sp>
        <p:nvSpPr>
          <p:cNvPr id="33" name="Google Shape;33;p26"/>
          <p:cNvSpPr/>
          <p:nvPr/>
        </p:nvSpPr>
        <p:spPr>
          <a:xfrm>
            <a:off x="0" y="3688492"/>
            <a:ext cx="9144000" cy="1455008"/>
          </a:xfrm>
          <a:prstGeom prst="rect">
            <a:avLst/>
          </a:prstGeom>
          <a:blipFill rotWithShape="1">
            <a:blip r:embed="rId2">
              <a:alphaModFix amt="85000"/>
            </a:blip>
            <a:tile tx="0" ty="-704850" sx="92000" sy="89000" flip="xy" algn="ctr"/>
          </a:blipFill>
          <a:ln>
            <a:noFill/>
          </a:ln>
        </p:spPr>
        <p:txBody>
          <a:bodyPr spcFirstLastPara="1" wrap="square" lIns="68569" tIns="68569" rIns="68569" bIns="68569" anchor="ctr" anchorCtr="0">
            <a:noAutofit/>
          </a:bodyPr>
          <a:lstStyle/>
          <a:p>
            <a:endParaRPr sz="1100"/>
          </a:p>
        </p:txBody>
      </p:sp>
      <p:sp>
        <p:nvSpPr>
          <p:cNvPr id="34" name="Google Shape;34;p26"/>
          <p:cNvSpPr txBox="1">
            <a:spLocks noGrp="1"/>
          </p:cNvSpPr>
          <p:nvPr>
            <p:ph type="title"/>
          </p:nvPr>
        </p:nvSpPr>
        <p:spPr>
          <a:xfrm>
            <a:off x="1625346" y="918972"/>
            <a:ext cx="6960870" cy="2640330"/>
          </a:xfrm>
          <a:prstGeom prst="rect">
            <a:avLst/>
          </a:prstGeom>
          <a:noFill/>
          <a:ln>
            <a:noFill/>
          </a:ln>
        </p:spPr>
        <p:txBody>
          <a:bodyPr spcFirstLastPara="1" wrap="square" lIns="68569" tIns="34275" rIns="68569" bIns="34275" anchor="ctr" anchorCtr="0">
            <a:normAutofit/>
          </a:bodyPr>
          <a:lstStyle>
            <a:lvl1pPr lvl="0" algn="l">
              <a:lnSpc>
                <a:spcPct val="80000"/>
              </a:lnSpc>
              <a:spcBef>
                <a:spcPts val="0"/>
              </a:spcBef>
              <a:spcAft>
                <a:spcPts val="0"/>
              </a:spcAft>
              <a:buSzPts val="8000"/>
              <a:buFont typeface="Rockwell"/>
              <a:buNone/>
              <a:defRPr sz="6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1624331" y="3765042"/>
            <a:ext cx="6789420" cy="800100"/>
          </a:xfrm>
          <a:prstGeom prst="rect">
            <a:avLst/>
          </a:prstGeom>
          <a:noFill/>
          <a:ln>
            <a:noFill/>
          </a:ln>
        </p:spPr>
        <p:txBody>
          <a:bodyPr spcFirstLastPara="1" wrap="square" lIns="68569" tIns="34275" rIns="68569" bIns="34275" anchor="t" anchorCtr="0">
            <a:normAutofit/>
          </a:bodyPr>
          <a:lstStyle>
            <a:lvl1pPr marL="342900" lvl="0" indent="-171450" algn="l">
              <a:lnSpc>
                <a:spcPct val="90000"/>
              </a:lnSpc>
              <a:spcBef>
                <a:spcPts val="900"/>
              </a:spcBef>
              <a:spcAft>
                <a:spcPts val="0"/>
              </a:spcAft>
              <a:buSzPts val="1700"/>
              <a:buNone/>
              <a:defRPr sz="1500">
                <a:solidFill>
                  <a:schemeClr val="dk1"/>
                </a:solidFill>
              </a:defRPr>
            </a:lvl1pPr>
            <a:lvl2pPr marL="685800" lvl="1" indent="-171450" algn="l">
              <a:lnSpc>
                <a:spcPct val="90000"/>
              </a:lnSpc>
              <a:spcBef>
                <a:spcPts val="300"/>
              </a:spcBef>
              <a:spcAft>
                <a:spcPts val="0"/>
              </a:spcAft>
              <a:buSzPts val="1530"/>
              <a:buNone/>
              <a:defRPr sz="1400">
                <a:solidFill>
                  <a:srgbClr val="888888"/>
                </a:solidFill>
              </a:defRPr>
            </a:lvl2pPr>
            <a:lvl3pPr marL="1028700" lvl="2" indent="-171450" algn="l">
              <a:lnSpc>
                <a:spcPct val="90000"/>
              </a:lnSpc>
              <a:spcBef>
                <a:spcPts val="300"/>
              </a:spcBef>
              <a:spcAft>
                <a:spcPts val="0"/>
              </a:spcAft>
              <a:buSzPts val="1360"/>
              <a:buNone/>
              <a:defRPr sz="1200">
                <a:solidFill>
                  <a:srgbClr val="888888"/>
                </a:solidFill>
              </a:defRPr>
            </a:lvl3pPr>
            <a:lvl4pPr marL="1371600" lvl="3" indent="-171450" algn="l">
              <a:lnSpc>
                <a:spcPct val="90000"/>
              </a:lnSpc>
              <a:spcBef>
                <a:spcPts val="300"/>
              </a:spcBef>
              <a:spcAft>
                <a:spcPts val="0"/>
              </a:spcAft>
              <a:buSzPts val="1190"/>
              <a:buNone/>
              <a:defRPr sz="1100">
                <a:solidFill>
                  <a:srgbClr val="888888"/>
                </a:solidFill>
              </a:defRPr>
            </a:lvl4pPr>
            <a:lvl5pPr marL="1714500" lvl="4" indent="-171450" algn="l">
              <a:lnSpc>
                <a:spcPct val="90000"/>
              </a:lnSpc>
              <a:spcBef>
                <a:spcPts val="300"/>
              </a:spcBef>
              <a:spcAft>
                <a:spcPts val="0"/>
              </a:spcAft>
              <a:buSzPts val="1190"/>
              <a:buNone/>
              <a:defRPr sz="1100">
                <a:solidFill>
                  <a:srgbClr val="888888"/>
                </a:solidFill>
              </a:defRPr>
            </a:lvl5pPr>
            <a:lvl6pPr marL="2057400" lvl="5" indent="-171450" algn="l">
              <a:lnSpc>
                <a:spcPct val="90000"/>
              </a:lnSpc>
              <a:spcBef>
                <a:spcPts val="300"/>
              </a:spcBef>
              <a:spcAft>
                <a:spcPts val="0"/>
              </a:spcAft>
              <a:buSzPts val="1190"/>
              <a:buNone/>
              <a:defRPr sz="1100">
                <a:solidFill>
                  <a:srgbClr val="888888"/>
                </a:solidFill>
              </a:defRPr>
            </a:lvl6pPr>
            <a:lvl7pPr marL="2400300" lvl="6" indent="-171450" algn="l">
              <a:lnSpc>
                <a:spcPct val="90000"/>
              </a:lnSpc>
              <a:spcBef>
                <a:spcPts val="300"/>
              </a:spcBef>
              <a:spcAft>
                <a:spcPts val="0"/>
              </a:spcAft>
              <a:buSzPts val="1190"/>
              <a:buNone/>
              <a:defRPr sz="1100">
                <a:solidFill>
                  <a:srgbClr val="888888"/>
                </a:solidFill>
              </a:defRPr>
            </a:lvl7pPr>
            <a:lvl8pPr marL="2743200" lvl="7" indent="-171450" algn="l">
              <a:lnSpc>
                <a:spcPct val="90000"/>
              </a:lnSpc>
              <a:spcBef>
                <a:spcPts val="300"/>
              </a:spcBef>
              <a:spcAft>
                <a:spcPts val="0"/>
              </a:spcAft>
              <a:buSzPts val="1190"/>
              <a:buNone/>
              <a:defRPr sz="1100">
                <a:solidFill>
                  <a:srgbClr val="888888"/>
                </a:solidFill>
              </a:defRPr>
            </a:lvl8pPr>
            <a:lvl9pPr marL="3086100" lvl="8" indent="-171450" algn="l">
              <a:lnSpc>
                <a:spcPct val="90000"/>
              </a:lnSpc>
              <a:spcBef>
                <a:spcPts val="300"/>
              </a:spcBef>
              <a:spcAft>
                <a:spcPts val="150"/>
              </a:spcAft>
              <a:buSzPts val="1190"/>
              <a:buNone/>
              <a:defRPr sz="1100">
                <a:solidFill>
                  <a:srgbClr val="888888"/>
                </a:solidFill>
              </a:defRPr>
            </a:lvl9pPr>
          </a:lstStyle>
          <a:p>
            <a:endParaRPr/>
          </a:p>
        </p:txBody>
      </p:sp>
      <p:sp>
        <p:nvSpPr>
          <p:cNvPr id="36" name="Google Shape;36;p26"/>
          <p:cNvSpPr txBox="1">
            <a:spLocks noGrp="1"/>
          </p:cNvSpPr>
          <p:nvPr>
            <p:ph type="dt" idx="10"/>
          </p:nvPr>
        </p:nvSpPr>
        <p:spPr>
          <a:xfrm>
            <a:off x="6445251" y="4704588"/>
            <a:ext cx="1983232" cy="273844"/>
          </a:xfrm>
          <a:prstGeom prst="rect">
            <a:avLst/>
          </a:prstGeom>
          <a:noFill/>
          <a:ln>
            <a:noFill/>
          </a:ln>
        </p:spPr>
        <p:txBody>
          <a:bodyPr spcFirstLastPara="1" wrap="square" lIns="68569" tIns="34275" rIns="68569" bIns="342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37" name="Google Shape;37;p26"/>
          <p:cNvSpPr txBox="1">
            <a:spLocks noGrp="1"/>
          </p:cNvSpPr>
          <p:nvPr>
            <p:ph type="ftr" idx="11"/>
          </p:nvPr>
        </p:nvSpPr>
        <p:spPr>
          <a:xfrm>
            <a:off x="1637031" y="4704588"/>
            <a:ext cx="4745736"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grpSp>
        <p:nvGrpSpPr>
          <p:cNvPr id="38" name="Google Shape;38;p26"/>
          <p:cNvGrpSpPr/>
          <p:nvPr/>
        </p:nvGrpSpPr>
        <p:grpSpPr>
          <a:xfrm>
            <a:off x="673049" y="1744386"/>
            <a:ext cx="810678" cy="810677"/>
            <a:chOff x="9685338" y="4460675"/>
            <a:chExt cx="1080904" cy="1080902"/>
          </a:xfrm>
        </p:grpSpPr>
        <p:sp>
          <p:nvSpPr>
            <p:cNvPr id="39" name="Google Shape;39;p26"/>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endParaRPr sz="1100"/>
            </a:p>
          </p:txBody>
        </p:sp>
        <p:sp>
          <p:nvSpPr>
            <p:cNvPr id="40" name="Google Shape;40;p26"/>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100"/>
            </a:p>
          </p:txBody>
        </p:sp>
      </p:grpSp>
      <p:sp>
        <p:nvSpPr>
          <p:cNvPr id="41" name="Google Shape;41;p26"/>
          <p:cNvSpPr txBox="1">
            <a:spLocks noGrp="1"/>
          </p:cNvSpPr>
          <p:nvPr>
            <p:ph type="sldNum" idx="12"/>
          </p:nvPr>
        </p:nvSpPr>
        <p:spPr>
          <a:xfrm>
            <a:off x="632776" y="1879600"/>
            <a:ext cx="891224" cy="540249"/>
          </a:xfrm>
          <a:prstGeom prst="rect">
            <a:avLst/>
          </a:prstGeom>
          <a:noFill/>
          <a:ln>
            <a:noFill/>
          </a:ln>
        </p:spPr>
        <p:txBody>
          <a:bodyPr spcFirstLastPara="1" wrap="square" lIns="68569" tIns="34275" rIns="68569" bIns="34275" anchor="ctr" anchorCtr="0">
            <a:noAutofit/>
          </a:bodyPr>
          <a:lstStyle>
            <a:lvl1pPr marL="0" lvl="0" indent="0" algn="ctr">
              <a:spcBef>
                <a:spcPts val="0"/>
              </a:spcBef>
              <a:buNone/>
              <a:defRPr sz="2100" b="1" i="0" u="none" strike="noStrike" cap="none">
                <a:solidFill>
                  <a:srgbClr val="FFFFFF"/>
                </a:solidFill>
                <a:latin typeface="Rockwell"/>
                <a:ea typeface="Rockwell"/>
                <a:cs typeface="Rockwell"/>
                <a:sym typeface="Rockwell"/>
              </a:defRPr>
            </a:lvl1pPr>
            <a:lvl2pPr marL="0" lvl="1" indent="0" algn="ctr">
              <a:spcBef>
                <a:spcPts val="0"/>
              </a:spcBef>
              <a:buNone/>
              <a:defRPr sz="2100" b="1" i="0" u="none" strike="noStrike" cap="none">
                <a:solidFill>
                  <a:srgbClr val="FFFFFF"/>
                </a:solidFill>
                <a:latin typeface="Rockwell"/>
                <a:ea typeface="Rockwell"/>
                <a:cs typeface="Rockwell"/>
                <a:sym typeface="Rockwell"/>
              </a:defRPr>
            </a:lvl2pPr>
            <a:lvl3pPr marL="0" lvl="2" indent="0" algn="ctr">
              <a:spcBef>
                <a:spcPts val="0"/>
              </a:spcBef>
              <a:buNone/>
              <a:defRPr sz="2100" b="1" i="0" u="none" strike="noStrike" cap="none">
                <a:solidFill>
                  <a:srgbClr val="FFFFFF"/>
                </a:solidFill>
                <a:latin typeface="Rockwell"/>
                <a:ea typeface="Rockwell"/>
                <a:cs typeface="Rockwell"/>
                <a:sym typeface="Rockwell"/>
              </a:defRPr>
            </a:lvl3pPr>
            <a:lvl4pPr marL="0" lvl="3" indent="0" algn="ctr">
              <a:spcBef>
                <a:spcPts val="0"/>
              </a:spcBef>
              <a:buNone/>
              <a:defRPr sz="2100" b="1" i="0" u="none" strike="noStrike" cap="none">
                <a:solidFill>
                  <a:srgbClr val="FFFFFF"/>
                </a:solidFill>
                <a:latin typeface="Rockwell"/>
                <a:ea typeface="Rockwell"/>
                <a:cs typeface="Rockwell"/>
                <a:sym typeface="Rockwell"/>
              </a:defRPr>
            </a:lvl4pPr>
            <a:lvl5pPr marL="0" lvl="4" indent="0" algn="ctr">
              <a:spcBef>
                <a:spcPts val="0"/>
              </a:spcBef>
              <a:buNone/>
              <a:defRPr sz="2100" b="1" i="0" u="none" strike="noStrike" cap="none">
                <a:solidFill>
                  <a:srgbClr val="FFFFFF"/>
                </a:solidFill>
                <a:latin typeface="Rockwell"/>
                <a:ea typeface="Rockwell"/>
                <a:cs typeface="Rockwell"/>
                <a:sym typeface="Rockwell"/>
              </a:defRPr>
            </a:lvl5pPr>
            <a:lvl6pPr marL="0" lvl="5" indent="0" algn="ctr">
              <a:spcBef>
                <a:spcPts val="0"/>
              </a:spcBef>
              <a:buNone/>
              <a:defRPr sz="2100" b="1" i="0" u="none" strike="noStrike" cap="none">
                <a:solidFill>
                  <a:srgbClr val="FFFFFF"/>
                </a:solidFill>
                <a:latin typeface="Rockwell"/>
                <a:ea typeface="Rockwell"/>
                <a:cs typeface="Rockwell"/>
                <a:sym typeface="Rockwell"/>
              </a:defRPr>
            </a:lvl6pPr>
            <a:lvl7pPr marL="0" lvl="6" indent="0" algn="ctr">
              <a:spcBef>
                <a:spcPts val="0"/>
              </a:spcBef>
              <a:buNone/>
              <a:defRPr sz="2100" b="1" i="0" u="none" strike="noStrike" cap="none">
                <a:solidFill>
                  <a:srgbClr val="FFFFFF"/>
                </a:solidFill>
                <a:latin typeface="Rockwell"/>
                <a:ea typeface="Rockwell"/>
                <a:cs typeface="Rockwell"/>
                <a:sym typeface="Rockwell"/>
              </a:defRPr>
            </a:lvl7pPr>
            <a:lvl8pPr marL="0" lvl="7" indent="0" algn="ctr">
              <a:spcBef>
                <a:spcPts val="0"/>
              </a:spcBef>
              <a:buNone/>
              <a:defRPr sz="2100" b="1" i="0" u="none" strike="noStrike" cap="none">
                <a:solidFill>
                  <a:srgbClr val="FFFFFF"/>
                </a:solidFill>
                <a:latin typeface="Rockwell"/>
                <a:ea typeface="Rockwell"/>
                <a:cs typeface="Rockwell"/>
                <a:sym typeface="Rockwell"/>
              </a:defRPr>
            </a:lvl8pPr>
            <a:lvl9pPr marL="0" lvl="8" indent="0" algn="ctr">
              <a:spcBef>
                <a:spcPts val="0"/>
              </a:spcBef>
              <a:buNone/>
              <a:defRPr sz="2100" b="1" i="0" u="none" strike="noStrike" cap="none">
                <a:solidFill>
                  <a:srgbClr val="FFFFFF"/>
                </a:solidFill>
                <a:latin typeface="Rockwell"/>
                <a:ea typeface="Rockwell"/>
                <a:cs typeface="Rockwell"/>
                <a:sym typeface="Rockwe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15235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2"/>
        <p:cNvGrpSpPr/>
        <p:nvPr/>
      </p:nvGrpSpPr>
      <p:grpSpPr>
        <a:xfrm>
          <a:off x="0" y="0"/>
          <a:ext cx="0" cy="0"/>
          <a:chOff x="0" y="0"/>
          <a:chExt cx="0" cy="0"/>
        </a:xfrm>
      </p:grpSpPr>
      <p:sp>
        <p:nvSpPr>
          <p:cNvPr id="43" name="Google Shape;43;p27"/>
          <p:cNvSpPr txBox="1">
            <a:spLocks noGrp="1"/>
          </p:cNvSpPr>
          <p:nvPr>
            <p:ph type="title"/>
          </p:nvPr>
        </p:nvSpPr>
        <p:spPr>
          <a:xfrm>
            <a:off x="802386" y="363474"/>
            <a:ext cx="7543800" cy="1207008"/>
          </a:xfrm>
          <a:prstGeom prst="rect">
            <a:avLst/>
          </a:prstGeom>
          <a:noFill/>
          <a:ln>
            <a:noFill/>
          </a:ln>
        </p:spPr>
        <p:txBody>
          <a:bodyPr spcFirstLastPara="1" wrap="square" lIns="68569" tIns="34275" rIns="68569" bIns="34275"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27"/>
          <p:cNvSpPr txBox="1">
            <a:spLocks noGrp="1"/>
          </p:cNvSpPr>
          <p:nvPr>
            <p:ph type="body" idx="1"/>
          </p:nvPr>
        </p:nvSpPr>
        <p:spPr>
          <a:xfrm>
            <a:off x="802386" y="1645920"/>
            <a:ext cx="3566160" cy="2983230"/>
          </a:xfrm>
          <a:prstGeom prst="rect">
            <a:avLst/>
          </a:prstGeom>
          <a:noFill/>
          <a:ln>
            <a:noFill/>
          </a:ln>
        </p:spPr>
        <p:txBody>
          <a:bodyPr spcFirstLastPara="1" wrap="square" lIns="68569" tIns="34275" rIns="68569" bIns="34275" anchor="t" anchorCtr="0">
            <a:normAutofit/>
          </a:bodyPr>
          <a:lstStyle>
            <a:lvl1pPr marL="342900" lvl="0" indent="-252413" algn="l">
              <a:lnSpc>
                <a:spcPct val="90000"/>
              </a:lnSpc>
              <a:spcBef>
                <a:spcPts val="900"/>
              </a:spcBef>
              <a:spcAft>
                <a:spcPts val="0"/>
              </a:spcAft>
              <a:buSzPts val="1700"/>
              <a:buChar char="▪"/>
              <a:defRPr sz="1500"/>
            </a:lvl1pPr>
            <a:lvl2pPr marL="685800" lvl="1" indent="-244316" algn="l">
              <a:lnSpc>
                <a:spcPct val="90000"/>
              </a:lnSpc>
              <a:spcBef>
                <a:spcPts val="300"/>
              </a:spcBef>
              <a:spcAft>
                <a:spcPts val="0"/>
              </a:spcAft>
              <a:buSzPts val="1530"/>
              <a:buChar char="▪"/>
              <a:defRPr sz="1400"/>
            </a:lvl2pPr>
            <a:lvl3pPr marL="1028700" lvl="2" indent="-236220" algn="l">
              <a:lnSpc>
                <a:spcPct val="90000"/>
              </a:lnSpc>
              <a:spcBef>
                <a:spcPts val="300"/>
              </a:spcBef>
              <a:spcAft>
                <a:spcPts val="0"/>
              </a:spcAft>
              <a:buSzPts val="1360"/>
              <a:buChar char="▪"/>
              <a:defRPr sz="1200"/>
            </a:lvl3pPr>
            <a:lvl4pPr marL="1371600" lvl="3" indent="-236220" algn="l">
              <a:lnSpc>
                <a:spcPct val="90000"/>
              </a:lnSpc>
              <a:spcBef>
                <a:spcPts val="300"/>
              </a:spcBef>
              <a:spcAft>
                <a:spcPts val="0"/>
              </a:spcAft>
              <a:buSzPts val="1360"/>
              <a:buChar char="▪"/>
              <a:defRPr sz="1200"/>
            </a:lvl4pPr>
            <a:lvl5pPr marL="1714500" lvl="4" indent="-236220" algn="l">
              <a:lnSpc>
                <a:spcPct val="90000"/>
              </a:lnSpc>
              <a:spcBef>
                <a:spcPts val="300"/>
              </a:spcBef>
              <a:spcAft>
                <a:spcPts val="0"/>
              </a:spcAft>
              <a:buSzPts val="1360"/>
              <a:buChar char="▪"/>
              <a:defRPr sz="1200"/>
            </a:lvl5pPr>
            <a:lvl6pPr marL="2057400" lvl="5" indent="-236220" algn="l">
              <a:lnSpc>
                <a:spcPct val="90000"/>
              </a:lnSpc>
              <a:spcBef>
                <a:spcPts val="300"/>
              </a:spcBef>
              <a:spcAft>
                <a:spcPts val="0"/>
              </a:spcAft>
              <a:buSzPts val="1360"/>
              <a:buChar char="▪"/>
              <a:defRPr sz="1200"/>
            </a:lvl6pPr>
            <a:lvl7pPr marL="2400300" lvl="6" indent="-236220" algn="l">
              <a:lnSpc>
                <a:spcPct val="90000"/>
              </a:lnSpc>
              <a:spcBef>
                <a:spcPts val="300"/>
              </a:spcBef>
              <a:spcAft>
                <a:spcPts val="0"/>
              </a:spcAft>
              <a:buSzPts val="1360"/>
              <a:buChar char="▪"/>
              <a:defRPr sz="1200"/>
            </a:lvl7pPr>
            <a:lvl8pPr marL="2743200" lvl="7" indent="-236219" algn="l">
              <a:lnSpc>
                <a:spcPct val="90000"/>
              </a:lnSpc>
              <a:spcBef>
                <a:spcPts val="300"/>
              </a:spcBef>
              <a:spcAft>
                <a:spcPts val="0"/>
              </a:spcAft>
              <a:buSzPts val="1360"/>
              <a:buChar char="▪"/>
              <a:defRPr sz="1200"/>
            </a:lvl8pPr>
            <a:lvl9pPr marL="3086100" lvl="8" indent="-236219" algn="l">
              <a:lnSpc>
                <a:spcPct val="90000"/>
              </a:lnSpc>
              <a:spcBef>
                <a:spcPts val="300"/>
              </a:spcBef>
              <a:spcAft>
                <a:spcPts val="150"/>
              </a:spcAft>
              <a:buSzPts val="1360"/>
              <a:buChar char="▪"/>
              <a:defRPr sz="1200"/>
            </a:lvl9pPr>
          </a:lstStyle>
          <a:p>
            <a:endParaRPr/>
          </a:p>
        </p:txBody>
      </p:sp>
      <p:sp>
        <p:nvSpPr>
          <p:cNvPr id="45" name="Google Shape;45;p27"/>
          <p:cNvSpPr txBox="1">
            <a:spLocks noGrp="1"/>
          </p:cNvSpPr>
          <p:nvPr>
            <p:ph type="body" idx="2"/>
          </p:nvPr>
        </p:nvSpPr>
        <p:spPr>
          <a:xfrm>
            <a:off x="4773168" y="1645920"/>
            <a:ext cx="3566160" cy="2983230"/>
          </a:xfrm>
          <a:prstGeom prst="rect">
            <a:avLst/>
          </a:prstGeom>
          <a:noFill/>
          <a:ln>
            <a:noFill/>
          </a:ln>
        </p:spPr>
        <p:txBody>
          <a:bodyPr spcFirstLastPara="1" wrap="square" lIns="68569" tIns="34275" rIns="68569" bIns="34275" anchor="t" anchorCtr="0">
            <a:normAutofit/>
          </a:bodyPr>
          <a:lstStyle>
            <a:lvl1pPr marL="342900" lvl="0" indent="-252413" algn="l">
              <a:lnSpc>
                <a:spcPct val="90000"/>
              </a:lnSpc>
              <a:spcBef>
                <a:spcPts val="900"/>
              </a:spcBef>
              <a:spcAft>
                <a:spcPts val="0"/>
              </a:spcAft>
              <a:buSzPts val="1700"/>
              <a:buChar char="▪"/>
              <a:defRPr sz="1500"/>
            </a:lvl1pPr>
            <a:lvl2pPr marL="685800" lvl="1" indent="-244316" algn="l">
              <a:lnSpc>
                <a:spcPct val="90000"/>
              </a:lnSpc>
              <a:spcBef>
                <a:spcPts val="300"/>
              </a:spcBef>
              <a:spcAft>
                <a:spcPts val="0"/>
              </a:spcAft>
              <a:buSzPts val="1530"/>
              <a:buChar char="▪"/>
              <a:defRPr sz="1400"/>
            </a:lvl2pPr>
            <a:lvl3pPr marL="1028700" lvl="2" indent="-236220" algn="l">
              <a:lnSpc>
                <a:spcPct val="90000"/>
              </a:lnSpc>
              <a:spcBef>
                <a:spcPts val="300"/>
              </a:spcBef>
              <a:spcAft>
                <a:spcPts val="0"/>
              </a:spcAft>
              <a:buSzPts val="1360"/>
              <a:buChar char="▪"/>
              <a:defRPr sz="1200"/>
            </a:lvl3pPr>
            <a:lvl4pPr marL="1371600" lvl="3" indent="-236220" algn="l">
              <a:lnSpc>
                <a:spcPct val="90000"/>
              </a:lnSpc>
              <a:spcBef>
                <a:spcPts val="300"/>
              </a:spcBef>
              <a:spcAft>
                <a:spcPts val="0"/>
              </a:spcAft>
              <a:buSzPts val="1360"/>
              <a:buChar char="▪"/>
              <a:defRPr sz="1200"/>
            </a:lvl4pPr>
            <a:lvl5pPr marL="1714500" lvl="4" indent="-236220" algn="l">
              <a:lnSpc>
                <a:spcPct val="90000"/>
              </a:lnSpc>
              <a:spcBef>
                <a:spcPts val="300"/>
              </a:spcBef>
              <a:spcAft>
                <a:spcPts val="0"/>
              </a:spcAft>
              <a:buSzPts val="1360"/>
              <a:buChar char="▪"/>
              <a:defRPr sz="1200"/>
            </a:lvl5pPr>
            <a:lvl6pPr marL="2057400" lvl="5" indent="-236220" algn="l">
              <a:lnSpc>
                <a:spcPct val="90000"/>
              </a:lnSpc>
              <a:spcBef>
                <a:spcPts val="300"/>
              </a:spcBef>
              <a:spcAft>
                <a:spcPts val="0"/>
              </a:spcAft>
              <a:buSzPts val="1360"/>
              <a:buChar char="▪"/>
              <a:defRPr sz="1200"/>
            </a:lvl6pPr>
            <a:lvl7pPr marL="2400300" lvl="6" indent="-236220" algn="l">
              <a:lnSpc>
                <a:spcPct val="90000"/>
              </a:lnSpc>
              <a:spcBef>
                <a:spcPts val="300"/>
              </a:spcBef>
              <a:spcAft>
                <a:spcPts val="0"/>
              </a:spcAft>
              <a:buSzPts val="1360"/>
              <a:buChar char="▪"/>
              <a:defRPr sz="1200"/>
            </a:lvl7pPr>
            <a:lvl8pPr marL="2743200" lvl="7" indent="-236219" algn="l">
              <a:lnSpc>
                <a:spcPct val="90000"/>
              </a:lnSpc>
              <a:spcBef>
                <a:spcPts val="300"/>
              </a:spcBef>
              <a:spcAft>
                <a:spcPts val="0"/>
              </a:spcAft>
              <a:buSzPts val="1360"/>
              <a:buChar char="▪"/>
              <a:defRPr sz="1200"/>
            </a:lvl8pPr>
            <a:lvl9pPr marL="3086100" lvl="8" indent="-236219" algn="l">
              <a:lnSpc>
                <a:spcPct val="90000"/>
              </a:lnSpc>
              <a:spcBef>
                <a:spcPts val="300"/>
              </a:spcBef>
              <a:spcAft>
                <a:spcPts val="150"/>
              </a:spcAft>
              <a:buSzPts val="1360"/>
              <a:buChar char="▪"/>
              <a:defRPr sz="1200"/>
            </a:lvl9pPr>
          </a:lstStyle>
          <a:p>
            <a:endParaRPr/>
          </a:p>
        </p:txBody>
      </p:sp>
      <p:sp>
        <p:nvSpPr>
          <p:cNvPr id="46" name="Google Shape;46;p27"/>
          <p:cNvSpPr txBox="1">
            <a:spLocks noGrp="1"/>
          </p:cNvSpPr>
          <p:nvPr>
            <p:ph type="dt" idx="10"/>
          </p:nvPr>
        </p:nvSpPr>
        <p:spPr>
          <a:xfrm>
            <a:off x="5973318" y="4704588"/>
            <a:ext cx="2455164" cy="273844"/>
          </a:xfrm>
          <a:prstGeom prst="rect">
            <a:avLst/>
          </a:prstGeom>
          <a:noFill/>
          <a:ln>
            <a:noFill/>
          </a:ln>
        </p:spPr>
        <p:txBody>
          <a:bodyPr spcFirstLastPara="1" wrap="square" lIns="68569" tIns="34275" rIns="68569" bIns="34275"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47" name="Google Shape;47;p27"/>
          <p:cNvSpPr txBox="1">
            <a:spLocks noGrp="1"/>
          </p:cNvSpPr>
          <p:nvPr>
            <p:ph type="ftr" idx="11"/>
          </p:nvPr>
        </p:nvSpPr>
        <p:spPr>
          <a:xfrm>
            <a:off x="816102" y="4704588"/>
            <a:ext cx="4745736" cy="273844"/>
          </a:xfrm>
          <a:prstGeom prst="rect">
            <a:avLst/>
          </a:prstGeom>
          <a:noFill/>
          <a:ln>
            <a:noFill/>
          </a:ln>
        </p:spPr>
        <p:txBody>
          <a:bodyPr spcFirstLastPara="1" wrap="square" lIns="68569" tIns="34275" rIns="68569"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solidFill>
                <a:srgbClr val="696464"/>
              </a:solidFill>
            </a:endParaRPr>
          </a:p>
        </p:txBody>
      </p:sp>
      <p:sp>
        <p:nvSpPr>
          <p:cNvPr id="48" name="Google Shape;48;p27"/>
          <p:cNvSpPr txBox="1">
            <a:spLocks noGrp="1"/>
          </p:cNvSpPr>
          <p:nvPr>
            <p:ph type="sldNum" idx="12"/>
          </p:nvPr>
        </p:nvSpPr>
        <p:spPr>
          <a:xfrm>
            <a:off x="8483346" y="4704588"/>
            <a:ext cx="480060" cy="273844"/>
          </a:xfrm>
          <a:prstGeom prst="rect">
            <a:avLst/>
          </a:prstGeom>
          <a:noFill/>
          <a:ln>
            <a:noFill/>
          </a:ln>
        </p:spPr>
        <p:txBody>
          <a:bodyPr spcFirstLastPara="1" wrap="square" lIns="68569" tIns="34275" rIns="68569" bIns="34275"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05605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3"/>
          <p:cNvSpPr txBox="1">
            <a:spLocks noGrp="1"/>
          </p:cNvSpPr>
          <p:nvPr>
            <p:ph type="title"/>
          </p:nvPr>
        </p:nvSpPr>
        <p:spPr>
          <a:xfrm>
            <a:off x="802386" y="363474"/>
            <a:ext cx="7543800" cy="1207008"/>
          </a:xfrm>
          <a:prstGeom prst="rect">
            <a:avLst/>
          </a:prstGeom>
          <a:noFill/>
          <a:ln>
            <a:noFill/>
          </a:ln>
        </p:spPr>
        <p:txBody>
          <a:bodyPr spcFirstLastPara="1" wrap="square" lIns="68569" tIns="34275" rIns="68569" bIns="34275" anchor="ctr" anchorCtr="0">
            <a:normAutofit/>
          </a:bodyPr>
          <a:lstStyle>
            <a:lvl1pPr marR="0" lvl="0" algn="l" rtl="0">
              <a:lnSpc>
                <a:spcPct val="90000"/>
              </a:lnSpc>
              <a:spcBef>
                <a:spcPts val="0"/>
              </a:spcBef>
              <a:spcAft>
                <a:spcPts val="0"/>
              </a:spcAft>
              <a:buSzPts val="5400"/>
              <a:buFont typeface="Rockwell"/>
              <a:buNone/>
              <a:defRPr sz="5400" b="0" i="0" u="none" strike="noStrike" cap="non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3"/>
          <p:cNvSpPr txBox="1">
            <a:spLocks noGrp="1"/>
          </p:cNvSpPr>
          <p:nvPr>
            <p:ph type="body" idx="1"/>
          </p:nvPr>
        </p:nvSpPr>
        <p:spPr>
          <a:xfrm>
            <a:off x="802386" y="1591056"/>
            <a:ext cx="7543800" cy="3038094"/>
          </a:xfrm>
          <a:prstGeom prst="rect">
            <a:avLst/>
          </a:prstGeom>
          <a:noFill/>
          <a:ln>
            <a:noFill/>
          </a:ln>
        </p:spPr>
        <p:txBody>
          <a:bodyPr spcFirstLastPara="1" wrap="square" lIns="68569" tIns="34275" rIns="68569" bIns="34275" anchor="t" anchorCtr="0">
            <a:normAutofit/>
          </a:bodyPr>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8" name="Google Shape;8;p23"/>
          <p:cNvSpPr txBox="1">
            <a:spLocks noGrp="1"/>
          </p:cNvSpPr>
          <p:nvPr>
            <p:ph type="dt" idx="10"/>
          </p:nvPr>
        </p:nvSpPr>
        <p:spPr>
          <a:xfrm>
            <a:off x="5973318" y="4704588"/>
            <a:ext cx="2455164" cy="273844"/>
          </a:xfrm>
          <a:prstGeom prst="rect">
            <a:avLst/>
          </a:prstGeom>
          <a:noFill/>
          <a:ln>
            <a:noFill/>
          </a:ln>
        </p:spPr>
        <p:txBody>
          <a:bodyPr spcFirstLastPara="1" wrap="square" lIns="68569" tIns="34275" rIns="68569" bIns="34275" anchor="ctr" anchorCtr="0">
            <a:noAutofit/>
          </a:bodyPr>
          <a:lstStyle>
            <a:lvl1pPr marR="0" lvl="0" algn="r" rtl="0">
              <a:spcBef>
                <a:spcPts val="0"/>
              </a:spcBef>
              <a:spcAft>
                <a:spcPts val="0"/>
              </a:spcAft>
              <a:buSzPts val="1400"/>
              <a:buNone/>
              <a:defRPr sz="8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9pPr>
          </a:lstStyle>
          <a:p>
            <a:endParaRPr>
              <a:solidFill>
                <a:srgbClr val="696464"/>
              </a:solidFill>
            </a:endParaRPr>
          </a:p>
        </p:txBody>
      </p:sp>
      <p:sp>
        <p:nvSpPr>
          <p:cNvPr id="9" name="Google Shape;9;p23"/>
          <p:cNvSpPr txBox="1">
            <a:spLocks noGrp="1"/>
          </p:cNvSpPr>
          <p:nvPr>
            <p:ph type="ftr" idx="11"/>
          </p:nvPr>
        </p:nvSpPr>
        <p:spPr>
          <a:xfrm>
            <a:off x="816102" y="4704588"/>
            <a:ext cx="4745736" cy="273844"/>
          </a:xfrm>
          <a:prstGeom prst="rect">
            <a:avLst/>
          </a:prstGeom>
          <a:noFill/>
          <a:ln>
            <a:noFill/>
          </a:ln>
        </p:spPr>
        <p:txBody>
          <a:bodyPr spcFirstLastPara="1" wrap="square" lIns="68569" tIns="34275" rIns="68569" bIns="34275" anchor="ctr" anchorCtr="0">
            <a:noAutofit/>
          </a:bodyPr>
          <a:lstStyle>
            <a:lvl1pPr marR="0" lvl="0" algn="l" rtl="0">
              <a:spcBef>
                <a:spcPts val="0"/>
              </a:spcBef>
              <a:spcAft>
                <a:spcPts val="0"/>
              </a:spcAft>
              <a:buSzPts val="1400"/>
              <a:buNone/>
              <a:defRPr sz="8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400" b="0" i="0" u="none" strike="noStrike" cap="none">
                <a:solidFill>
                  <a:schemeClr val="dk1"/>
                </a:solidFill>
                <a:latin typeface="Rockwell"/>
                <a:ea typeface="Rockwell"/>
                <a:cs typeface="Rockwell"/>
                <a:sym typeface="Rockwell"/>
              </a:defRPr>
            </a:lvl9pPr>
          </a:lstStyle>
          <a:p>
            <a:endParaRPr>
              <a:solidFill>
                <a:srgbClr val="696464"/>
              </a:solidFill>
            </a:endParaRPr>
          </a:p>
        </p:txBody>
      </p:sp>
      <p:grpSp>
        <p:nvGrpSpPr>
          <p:cNvPr id="10" name="Google Shape;10;p23"/>
          <p:cNvGrpSpPr/>
          <p:nvPr/>
        </p:nvGrpSpPr>
        <p:grpSpPr>
          <a:xfrm>
            <a:off x="8551294" y="4672261"/>
            <a:ext cx="342900" cy="342900"/>
            <a:chOff x="11361456" y="6195813"/>
            <a:chExt cx="548640" cy="548640"/>
          </a:xfrm>
        </p:grpSpPr>
        <p:sp>
          <p:nvSpPr>
            <p:cNvPr id="11" name="Google Shape;11;p23"/>
            <p:cNvSpPr/>
            <p:nvPr/>
          </p:nvSpPr>
          <p:spPr>
            <a:xfrm>
              <a:off x="11361456" y="6195813"/>
              <a:ext cx="548640" cy="548640"/>
            </a:xfrm>
            <a:prstGeom prst="ellipse">
              <a:avLst/>
            </a:prstGeom>
            <a:blipFill rotWithShape="1">
              <a:blip r:embed="rId12">
                <a:alphaModFix/>
              </a:blip>
              <a:tile tx="50800" ty="0" sx="85000" sy="85000" flip="none" algn="tl"/>
            </a:blipFill>
            <a:ln>
              <a:noFill/>
            </a:ln>
          </p:spPr>
          <p:txBody>
            <a:bodyPr spcFirstLastPara="1" wrap="square" lIns="91425" tIns="91425" rIns="91425" bIns="91425" anchor="ctr" anchorCtr="0">
              <a:noAutofit/>
            </a:bodyPr>
            <a:lstStyle/>
            <a:p>
              <a:endParaRPr sz="1100"/>
            </a:p>
          </p:txBody>
        </p:sp>
        <p:sp>
          <p:nvSpPr>
            <p:cNvPr id="12" name="Google Shape;12;p23"/>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endParaRPr sz="1100"/>
            </a:p>
          </p:txBody>
        </p:sp>
      </p:grpSp>
      <p:sp>
        <p:nvSpPr>
          <p:cNvPr id="13" name="Google Shape;13;p23"/>
          <p:cNvSpPr txBox="1">
            <a:spLocks noGrp="1"/>
          </p:cNvSpPr>
          <p:nvPr>
            <p:ph type="sldNum" idx="12"/>
          </p:nvPr>
        </p:nvSpPr>
        <p:spPr>
          <a:xfrm>
            <a:off x="8483346" y="4704588"/>
            <a:ext cx="480060" cy="273844"/>
          </a:xfrm>
          <a:prstGeom prst="rect">
            <a:avLst/>
          </a:prstGeom>
          <a:noFill/>
          <a:ln>
            <a:noFill/>
          </a:ln>
        </p:spPr>
        <p:txBody>
          <a:bodyPr spcFirstLastPara="1" wrap="square" lIns="68569" tIns="34275" rIns="68569" bIns="34275" anchor="ctr" anchorCtr="0">
            <a:noAutofit/>
          </a:bodyPr>
          <a:lstStyle>
            <a:lvl1pPr marL="0" marR="0" lvl="0" indent="0" algn="ctr" rtl="0">
              <a:spcBef>
                <a:spcPts val="0"/>
              </a:spcBef>
              <a:buNone/>
              <a:defRPr sz="1100" b="1" i="0" u="none" strike="noStrike" cap="none">
                <a:solidFill>
                  <a:srgbClr val="FFFFFF"/>
                </a:solidFill>
                <a:latin typeface="Rockwell"/>
                <a:ea typeface="Rockwell"/>
                <a:cs typeface="Rockwell"/>
                <a:sym typeface="Rockwell"/>
              </a:defRPr>
            </a:lvl1pPr>
            <a:lvl2pPr marL="0" marR="0" lvl="1" indent="0" algn="ctr" rtl="0">
              <a:spcBef>
                <a:spcPts val="0"/>
              </a:spcBef>
              <a:buNone/>
              <a:defRPr sz="1100" b="1" i="0" u="none" strike="noStrike" cap="none">
                <a:solidFill>
                  <a:srgbClr val="FFFFFF"/>
                </a:solidFill>
                <a:latin typeface="Rockwell"/>
                <a:ea typeface="Rockwell"/>
                <a:cs typeface="Rockwell"/>
                <a:sym typeface="Rockwell"/>
              </a:defRPr>
            </a:lvl2pPr>
            <a:lvl3pPr marL="0" marR="0" lvl="2" indent="0" algn="ctr" rtl="0">
              <a:spcBef>
                <a:spcPts val="0"/>
              </a:spcBef>
              <a:buNone/>
              <a:defRPr sz="1100" b="1" i="0" u="none" strike="noStrike" cap="none">
                <a:solidFill>
                  <a:srgbClr val="FFFFFF"/>
                </a:solidFill>
                <a:latin typeface="Rockwell"/>
                <a:ea typeface="Rockwell"/>
                <a:cs typeface="Rockwell"/>
                <a:sym typeface="Rockwell"/>
              </a:defRPr>
            </a:lvl3pPr>
            <a:lvl4pPr marL="0" marR="0" lvl="3" indent="0" algn="ctr" rtl="0">
              <a:spcBef>
                <a:spcPts val="0"/>
              </a:spcBef>
              <a:buNone/>
              <a:defRPr sz="1100" b="1" i="0" u="none" strike="noStrike" cap="none">
                <a:solidFill>
                  <a:srgbClr val="FFFFFF"/>
                </a:solidFill>
                <a:latin typeface="Rockwell"/>
                <a:ea typeface="Rockwell"/>
                <a:cs typeface="Rockwell"/>
                <a:sym typeface="Rockwell"/>
              </a:defRPr>
            </a:lvl4pPr>
            <a:lvl5pPr marL="0" marR="0" lvl="4" indent="0" algn="ctr" rtl="0">
              <a:spcBef>
                <a:spcPts val="0"/>
              </a:spcBef>
              <a:buNone/>
              <a:defRPr sz="1100" b="1" i="0" u="none" strike="noStrike" cap="none">
                <a:solidFill>
                  <a:srgbClr val="FFFFFF"/>
                </a:solidFill>
                <a:latin typeface="Rockwell"/>
                <a:ea typeface="Rockwell"/>
                <a:cs typeface="Rockwell"/>
                <a:sym typeface="Rockwell"/>
              </a:defRPr>
            </a:lvl5pPr>
            <a:lvl6pPr marL="0" marR="0" lvl="5" indent="0" algn="ctr" rtl="0">
              <a:spcBef>
                <a:spcPts val="0"/>
              </a:spcBef>
              <a:buNone/>
              <a:defRPr sz="1100" b="1" i="0" u="none" strike="noStrike" cap="none">
                <a:solidFill>
                  <a:srgbClr val="FFFFFF"/>
                </a:solidFill>
                <a:latin typeface="Rockwell"/>
                <a:ea typeface="Rockwell"/>
                <a:cs typeface="Rockwell"/>
                <a:sym typeface="Rockwell"/>
              </a:defRPr>
            </a:lvl6pPr>
            <a:lvl7pPr marL="0" marR="0" lvl="6" indent="0" algn="ctr" rtl="0">
              <a:spcBef>
                <a:spcPts val="0"/>
              </a:spcBef>
              <a:buNone/>
              <a:defRPr sz="1100" b="1" i="0" u="none" strike="noStrike" cap="none">
                <a:solidFill>
                  <a:srgbClr val="FFFFFF"/>
                </a:solidFill>
                <a:latin typeface="Rockwell"/>
                <a:ea typeface="Rockwell"/>
                <a:cs typeface="Rockwell"/>
                <a:sym typeface="Rockwell"/>
              </a:defRPr>
            </a:lvl7pPr>
            <a:lvl8pPr marL="0" marR="0" lvl="7" indent="0" algn="ctr" rtl="0">
              <a:spcBef>
                <a:spcPts val="0"/>
              </a:spcBef>
              <a:buNone/>
              <a:defRPr sz="1100" b="1" i="0" u="none" strike="noStrike" cap="none">
                <a:solidFill>
                  <a:srgbClr val="FFFFFF"/>
                </a:solidFill>
                <a:latin typeface="Rockwell"/>
                <a:ea typeface="Rockwell"/>
                <a:cs typeface="Rockwell"/>
                <a:sym typeface="Rockwell"/>
              </a:defRPr>
            </a:lvl8pPr>
            <a:lvl9pPr marL="0" marR="0" lvl="8" indent="0" algn="ctr" rtl="0">
              <a:spcBef>
                <a:spcPts val="0"/>
              </a:spcBef>
              <a:buNone/>
              <a:defRPr sz="1100" b="1" i="0" u="none" strike="noStrike" cap="none">
                <a:solidFill>
                  <a:srgbClr val="FFFFFF"/>
                </a:solidFill>
                <a:latin typeface="Rockwell"/>
                <a:ea typeface="Rockwell"/>
                <a:cs typeface="Rockwell"/>
                <a:sym typeface="Rockwe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56642615"/>
      </p:ext>
    </p:extLst>
  </p:cSld>
  <p:clrMap bg1="lt1" tx1="dk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
          <p:cNvSpPr txBox="1">
            <a:spLocks noGrp="1"/>
          </p:cNvSpPr>
          <p:nvPr>
            <p:ph type="ctrTitle"/>
          </p:nvPr>
        </p:nvSpPr>
        <p:spPr>
          <a:xfrm>
            <a:off x="788670" y="1074167"/>
            <a:ext cx="7475220" cy="2276856"/>
          </a:xfrm>
          <a:prstGeom prst="rect">
            <a:avLst/>
          </a:prstGeom>
          <a:noFill/>
          <a:ln>
            <a:noFill/>
          </a:ln>
        </p:spPr>
        <p:txBody>
          <a:bodyPr spcFirstLastPara="1" wrap="square" lIns="68567" tIns="34274" rIns="68567" bIns="34274" anchor="ctr" anchorCtr="0">
            <a:noAutofit/>
          </a:bodyPr>
          <a:lstStyle/>
          <a:p>
            <a:r>
              <a:rPr lang="en-US"/>
              <a:t>CYSTIC FIBROSIS</a:t>
            </a:r>
            <a:endParaRPr/>
          </a:p>
        </p:txBody>
      </p:sp>
    </p:spTree>
    <p:extLst>
      <p:ext uri="{BB962C8B-B14F-4D97-AF65-F5344CB8AC3E}">
        <p14:creationId xmlns:p14="http://schemas.microsoft.com/office/powerpoint/2010/main" val="262793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02175" y="295275"/>
            <a:ext cx="8520600" cy="4568875"/>
          </a:xfrm>
          <a:prstGeom prst="rect">
            <a:avLst/>
          </a:prstGeom>
        </p:spPr>
        <p:txBody>
          <a:bodyPr spcFirstLastPara="1" wrap="square" lIns="91425" tIns="91425" rIns="91425" bIns="91425" anchor="t" anchorCtr="0">
            <a:noAutofit/>
          </a:bodyPr>
          <a:lstStyle/>
          <a:p>
            <a:pPr marL="0" indent="0">
              <a:spcAft>
                <a:spcPts val="1600"/>
              </a:spcAft>
              <a:buNone/>
            </a:pPr>
            <a:r>
              <a:rPr lang="en-US" sz="1600" dirty="0" smtClean="0"/>
              <a:t>Respiratory </a:t>
            </a:r>
            <a:r>
              <a:rPr lang="en-US" sz="1600" dirty="0"/>
              <a:t>tract</a:t>
            </a:r>
          </a:p>
          <a:p>
            <a:pPr marL="285750" indent="-285750">
              <a:spcAft>
                <a:spcPts val="1600"/>
              </a:spcAft>
            </a:pPr>
            <a:r>
              <a:rPr lang="en-US" sz="1600" dirty="0"/>
              <a:t>the epithelial pathophysiology in airways involves an inability to secrete salt and secondarily to secrete water in the presence of excessive reabsorption of salt and water. </a:t>
            </a:r>
          </a:p>
          <a:p>
            <a:pPr marL="285750" indent="-285750">
              <a:spcAft>
                <a:spcPts val="1600"/>
              </a:spcAft>
            </a:pPr>
            <a:r>
              <a:rPr lang="en-US" sz="1600" dirty="0"/>
              <a:t>The proposed outcome is insufficient water on the airway surface to hydrate secretions. Desiccated secretions become more viscous and elastic (rubbery) and are harder to clear by </a:t>
            </a:r>
            <a:r>
              <a:rPr lang="en-US" sz="1600" dirty="0" err="1"/>
              <a:t>mucociliary</a:t>
            </a:r>
            <a:r>
              <a:rPr lang="en-US" sz="1600" dirty="0"/>
              <a:t> and other mechanisms. </a:t>
            </a:r>
          </a:p>
          <a:p>
            <a:pPr marL="285750" indent="-285750">
              <a:spcAft>
                <a:spcPts val="1600"/>
              </a:spcAft>
            </a:pPr>
            <a:r>
              <a:rPr lang="en-US" sz="1600" dirty="0"/>
              <a:t>In addition it has been suggested that CFTR dysfunction results in an altered microenvironment with low HCO3 and a more acidic pH, thus altering mucus rheology and aggravating poor </a:t>
            </a:r>
            <a:r>
              <a:rPr lang="en-US" sz="1600" dirty="0" err="1"/>
              <a:t>mucociliary</a:t>
            </a:r>
            <a:r>
              <a:rPr lang="en-US" sz="1600" dirty="0"/>
              <a:t> clearance. The result is that these secretions are retained and obstruct airways, starting with those of the smallest caliber, the bronchioles. </a:t>
            </a:r>
          </a:p>
          <a:p>
            <a:pPr marL="285750" indent="-285750">
              <a:spcAft>
                <a:spcPts val="1600"/>
              </a:spcAft>
            </a:pPr>
            <a:r>
              <a:rPr lang="en-US" sz="1600" dirty="0"/>
              <a:t>Airflow obstruction at the level of small airways is the earliest observable physiologic abnormality of the respiratory system.</a:t>
            </a:r>
          </a:p>
          <a:p>
            <a:pPr marL="285750" indent="-285750">
              <a:spcAft>
                <a:spcPts val="1600"/>
              </a:spcAft>
            </a:pPr>
            <a:endParaRPr lang="en-US" sz="1600" dirty="0" smtClean="0"/>
          </a:p>
        </p:txBody>
      </p:sp>
    </p:spTree>
    <p:extLst>
      <p:ext uri="{BB962C8B-B14F-4D97-AF65-F5344CB8AC3E}">
        <p14:creationId xmlns:p14="http://schemas.microsoft.com/office/powerpoint/2010/main" val="590249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Similar pathophysiologic events take place in the pancreatic and biliary ducts (and in the vas deferens), leading to desiccation of proteinaceous secretions and obstruction. </a:t>
            </a:r>
          </a:p>
          <a:p>
            <a:pPr marL="285750" indent="-285750">
              <a:spcAft>
                <a:spcPts val="1600"/>
              </a:spcAft>
            </a:pPr>
            <a:r>
              <a:rPr lang="en-US" sz="1600" dirty="0"/>
              <a:t>Because the function of sweat gland duct cells is to absorb rather than secrete chloride, salt is not retrieved from the isotonic primary sweat as it is transported to the skin surface; chloride and sodium levels are consequently elevated.</a:t>
            </a:r>
          </a:p>
          <a:p>
            <a:pPr marL="285750" indent="-285750">
              <a:spcAft>
                <a:spcPts val="1600"/>
              </a:spcAft>
            </a:pPr>
            <a:r>
              <a:rPr lang="en-US" sz="1600" dirty="0"/>
              <a:t>Chronic infection in CF is limited to the airways. Due to failure to clear inhaled bacteria promptly and then proceeding to persistent colonization and an inflammatory response in airway walls</a:t>
            </a:r>
            <a:endParaRPr lang="en-US" sz="1600" dirty="0" smtClean="0"/>
          </a:p>
        </p:txBody>
      </p:sp>
    </p:spTree>
    <p:extLst>
      <p:ext uri="{BB962C8B-B14F-4D97-AF65-F5344CB8AC3E}">
        <p14:creationId xmlns:p14="http://schemas.microsoft.com/office/powerpoint/2010/main" val="4004076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high prevalence in patients with CF of airway colonization with Staphylococcus aureus Pseudomonas aeruginosa and </a:t>
            </a:r>
            <a:r>
              <a:rPr lang="en-US" sz="1600" dirty="0" err="1"/>
              <a:t>Burkholderia</a:t>
            </a:r>
            <a:r>
              <a:rPr lang="en-US" sz="1600" dirty="0"/>
              <a:t> </a:t>
            </a:r>
            <a:r>
              <a:rPr lang="en-US" sz="1600" dirty="0" err="1"/>
              <a:t>cepacia</a:t>
            </a:r>
            <a:r>
              <a:rPr lang="en-US" sz="1600" dirty="0"/>
              <a:t> complex organisms that rarely infect the lungs of other individuals. </a:t>
            </a:r>
          </a:p>
          <a:p>
            <a:pPr marL="285750" indent="-285750">
              <a:spcAft>
                <a:spcPts val="1600"/>
              </a:spcAft>
            </a:pPr>
            <a:r>
              <a:rPr lang="en-US" sz="1600" dirty="0"/>
              <a:t>CF airway epithelium may be compromised in its innate defenses against these organisms, through either acquired or genetic alterations. Antimicrobial activity is diminished in CF secretions; this </a:t>
            </a:r>
            <a:r>
              <a:rPr lang="en-US" sz="1600" dirty="0" err="1"/>
              <a:t>dimintion</a:t>
            </a:r>
            <a:r>
              <a:rPr lang="en-US" sz="1600" dirty="0"/>
              <a:t> may be related to </a:t>
            </a:r>
            <a:r>
              <a:rPr lang="en-US" sz="1600" dirty="0" err="1"/>
              <a:t>hyperacidic</a:t>
            </a:r>
            <a:r>
              <a:rPr lang="en-US" sz="1600" dirty="0"/>
              <a:t> surface liquids or other effects on innate immunity. </a:t>
            </a:r>
          </a:p>
          <a:p>
            <a:pPr marL="285750" indent="-285750">
              <a:spcAft>
                <a:spcPts val="1600"/>
              </a:spcAft>
            </a:pPr>
            <a:endParaRPr lang="en-US" sz="1600" dirty="0" smtClean="0"/>
          </a:p>
        </p:txBody>
      </p:sp>
    </p:spTree>
    <p:extLst>
      <p:ext uri="{BB962C8B-B14F-4D97-AF65-F5344CB8AC3E}">
        <p14:creationId xmlns:p14="http://schemas.microsoft.com/office/powerpoint/2010/main" val="382930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0" indent="0">
              <a:spcAft>
                <a:spcPts val="1600"/>
              </a:spcAft>
              <a:buNone/>
            </a:pPr>
            <a:r>
              <a:rPr lang="en-US" sz="1600" dirty="0"/>
              <a:t>The Pancreas</a:t>
            </a:r>
          </a:p>
          <a:p>
            <a:pPr marL="285750" indent="-285750">
              <a:spcAft>
                <a:spcPts val="1600"/>
              </a:spcAft>
            </a:pPr>
            <a:r>
              <a:rPr lang="en-US" sz="1600" dirty="0"/>
              <a:t>The extent of involvement varies at birth. In infants, the acini and ducts are often distended and filled with eosinophilic material. </a:t>
            </a:r>
          </a:p>
          <a:p>
            <a:pPr marL="285750" indent="-285750">
              <a:spcAft>
                <a:spcPts val="1600"/>
              </a:spcAft>
            </a:pPr>
            <a:r>
              <a:rPr lang="en-US" sz="1600" dirty="0"/>
              <a:t>In 85-90% of patients, the lesion progresses to complete or almost complete disruption of acini and replacement with fibrous tissue and fat. Infrequently, foci of calcification may be seen on radiographs of the abdomen. </a:t>
            </a:r>
          </a:p>
          <a:p>
            <a:pPr marL="285750" indent="-285750">
              <a:spcAft>
                <a:spcPts val="1600"/>
              </a:spcAft>
            </a:pPr>
            <a:r>
              <a:rPr lang="en-US" sz="1600" dirty="0"/>
              <a:t>The islets of Langerhans contain normal-appearing β-cells, although they may begin to show architectural disruption by fibrous tissue in the 2nd decade of life.</a:t>
            </a:r>
          </a:p>
          <a:p>
            <a:pPr marL="285750" indent="-285750">
              <a:spcAft>
                <a:spcPts val="1600"/>
              </a:spcAft>
            </a:pPr>
            <a:endParaRPr lang="en-US" sz="1600" dirty="0" smtClean="0"/>
          </a:p>
        </p:txBody>
      </p:sp>
    </p:spTree>
    <p:extLst>
      <p:ext uri="{BB962C8B-B14F-4D97-AF65-F5344CB8AC3E}">
        <p14:creationId xmlns:p14="http://schemas.microsoft.com/office/powerpoint/2010/main" val="3343491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The paranasal sinuses are uniformly filled with secretions containing inflammatory products, and the epithelial lining displays hyperplastic and hypertrophied secretory elements . Polypoid lesions within the sinuses and erosion of bone have been reported. </a:t>
            </a:r>
          </a:p>
          <a:p>
            <a:pPr marL="285750" indent="-285750">
              <a:spcAft>
                <a:spcPts val="1600"/>
              </a:spcAft>
            </a:pPr>
            <a:r>
              <a:rPr lang="en-US" sz="1600" dirty="0"/>
              <a:t>The nasal mucosa may form large or multiple polyps, usually from a base surrounding the ostia of the maxillary and ethmoidal sinuses</a:t>
            </a:r>
          </a:p>
          <a:p>
            <a:pPr marL="285750" indent="-285750">
              <a:spcAft>
                <a:spcPts val="1600"/>
              </a:spcAft>
            </a:pPr>
            <a:r>
              <a:rPr lang="en-US" sz="1600" dirty="0"/>
              <a:t>The intestinal tract shows only minimal changes. Esophageal and duodenal glands are often distended with mucous secretions.</a:t>
            </a:r>
          </a:p>
          <a:p>
            <a:pPr marL="285750" indent="-285750">
              <a:spcAft>
                <a:spcPts val="1600"/>
              </a:spcAft>
            </a:pPr>
            <a:r>
              <a:rPr lang="en-US" sz="1600" dirty="0"/>
              <a:t> Concretions may form in the </a:t>
            </a:r>
            <a:r>
              <a:rPr lang="en-US" sz="1600" dirty="0" err="1"/>
              <a:t>appendiceal</a:t>
            </a:r>
            <a:r>
              <a:rPr lang="en-US" sz="1600" dirty="0"/>
              <a:t> lumen or cecum. Crypts of the appendix and rectum may be dilated and filled with secretions</a:t>
            </a:r>
          </a:p>
          <a:p>
            <a:pPr marL="285750" indent="-285750">
              <a:spcAft>
                <a:spcPts val="1600"/>
              </a:spcAft>
            </a:pPr>
            <a:endParaRPr lang="en-US" sz="1600" dirty="0" smtClean="0"/>
          </a:p>
        </p:txBody>
      </p:sp>
    </p:spTree>
    <p:extLst>
      <p:ext uri="{BB962C8B-B14F-4D97-AF65-F5344CB8AC3E}">
        <p14:creationId xmlns:p14="http://schemas.microsoft.com/office/powerpoint/2010/main" val="2854157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283125" y="714375"/>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Focal biliary cirrhosis secondary to blockage of intrahepatic bile ducts is uncommon in early life, although it is responsible for occasional cases of prolonged neonatal jaundice. </a:t>
            </a:r>
          </a:p>
          <a:p>
            <a:pPr marL="285750" indent="-285750">
              <a:spcAft>
                <a:spcPts val="1600"/>
              </a:spcAft>
            </a:pPr>
            <a:r>
              <a:rPr lang="en-US" sz="1600" dirty="0"/>
              <a:t>This lesion becomes much more prevalent and extensive with age and is found in 70% of patients at postmortem examination. </a:t>
            </a:r>
          </a:p>
          <a:p>
            <a:pPr marL="285750" indent="-285750">
              <a:spcAft>
                <a:spcPts val="1600"/>
              </a:spcAft>
            </a:pPr>
            <a:r>
              <a:rPr lang="en-US" sz="1600" dirty="0"/>
              <a:t>Approximately 30-70% of patients have fatty infiltration of the liver, in some cases despite apparently adequate nutrition. </a:t>
            </a:r>
          </a:p>
          <a:p>
            <a:pPr marL="285750" indent="-285750">
              <a:spcAft>
                <a:spcPts val="1600"/>
              </a:spcAft>
            </a:pPr>
            <a:r>
              <a:rPr lang="en-US" sz="1600" dirty="0"/>
              <a:t>At autopsy, hepatic congestion secondary to </a:t>
            </a:r>
            <a:r>
              <a:rPr lang="en-US" sz="1600" dirty="0" err="1"/>
              <a:t>cor</a:t>
            </a:r>
            <a:r>
              <a:rPr lang="en-US" sz="1600" dirty="0"/>
              <a:t> </a:t>
            </a:r>
            <a:r>
              <a:rPr lang="en-US" sz="1600" dirty="0" err="1"/>
              <a:t>pulmonale</a:t>
            </a:r>
            <a:r>
              <a:rPr lang="en-US" sz="1600" dirty="0"/>
              <a:t> is frequently observed. </a:t>
            </a:r>
          </a:p>
          <a:p>
            <a:pPr marL="285750" indent="-285750">
              <a:spcAft>
                <a:spcPts val="1600"/>
              </a:spcAft>
            </a:pPr>
            <a:r>
              <a:rPr lang="en-US" sz="1600" dirty="0"/>
              <a:t>The gallbladder may be </a:t>
            </a:r>
            <a:r>
              <a:rPr lang="en-US" sz="1600" dirty="0" err="1"/>
              <a:t>hypoplastic</a:t>
            </a:r>
            <a:r>
              <a:rPr lang="en-US" sz="1600" dirty="0"/>
              <a:t> and filled with mucoid material and often contains stones. The epithelial lining often displays extensive mucous metaplasia. </a:t>
            </a:r>
          </a:p>
          <a:p>
            <a:pPr marL="285750" indent="-285750">
              <a:spcAft>
                <a:spcPts val="1600"/>
              </a:spcAft>
            </a:pPr>
            <a:r>
              <a:rPr lang="en-US" sz="1600" dirty="0"/>
              <a:t>Atresia of the cystic duct and stenosis of the distal common bile duct have been observed</a:t>
            </a:r>
          </a:p>
          <a:p>
            <a:pPr marL="285750" indent="-285750">
              <a:spcAft>
                <a:spcPts val="1600"/>
              </a:spcAft>
            </a:pPr>
            <a:endParaRPr lang="en-US" sz="1600" dirty="0" smtClean="0"/>
          </a:p>
        </p:txBody>
      </p:sp>
    </p:spTree>
    <p:extLst>
      <p:ext uri="{BB962C8B-B14F-4D97-AF65-F5344CB8AC3E}">
        <p14:creationId xmlns:p14="http://schemas.microsoft.com/office/powerpoint/2010/main" val="1971149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Glands of the uterine cervix are distended with mucus.</a:t>
            </a:r>
          </a:p>
          <a:p>
            <a:pPr marL="285750" indent="-285750">
              <a:spcAft>
                <a:spcPts val="1600"/>
              </a:spcAft>
            </a:pPr>
            <a:r>
              <a:rPr lang="en-US" sz="1600" dirty="0"/>
              <a:t>In &gt;95% of males, the body and tail of the epididymis, the vas deferens, and the seminal vesicles are obliterated or </a:t>
            </a:r>
            <a:r>
              <a:rPr lang="en-US" sz="1600" dirty="0" err="1"/>
              <a:t>atretic</a:t>
            </a:r>
            <a:r>
              <a:rPr lang="en-US" sz="1600" dirty="0"/>
              <a:t>, resulting in male infertility</a:t>
            </a:r>
          </a:p>
          <a:p>
            <a:pPr marL="285750" indent="-285750">
              <a:spcAft>
                <a:spcPts val="1600"/>
              </a:spcAft>
            </a:pPr>
            <a:endParaRPr lang="en-US" sz="1600" dirty="0"/>
          </a:p>
          <a:p>
            <a:pPr marL="285750" indent="-285750">
              <a:spcAft>
                <a:spcPts val="1600"/>
              </a:spcAft>
            </a:pPr>
            <a:endParaRPr lang="en-US" sz="1600" dirty="0" smtClean="0"/>
          </a:p>
        </p:txBody>
      </p:sp>
    </p:spTree>
    <p:extLst>
      <p:ext uri="{BB962C8B-B14F-4D97-AF65-F5344CB8AC3E}">
        <p14:creationId xmlns:p14="http://schemas.microsoft.com/office/powerpoint/2010/main" val="2507824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lvl="0"/>
            <a:r>
              <a:rPr lang="en-US" dirty="0"/>
              <a:t>CLINICAL MANIFESTATIONS</a:t>
            </a:r>
            <a:endParaRPr dirty="0"/>
          </a:p>
        </p:txBody>
      </p:sp>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0" indent="0">
              <a:spcAft>
                <a:spcPts val="1600"/>
              </a:spcAft>
              <a:buNone/>
            </a:pPr>
            <a:r>
              <a:rPr lang="en-US" sz="1600" b="1" dirty="0"/>
              <a:t>Respiratory Tract</a:t>
            </a:r>
          </a:p>
          <a:p>
            <a:pPr marL="285750" indent="-285750">
              <a:spcAft>
                <a:spcPts val="1600"/>
              </a:spcAft>
            </a:pPr>
            <a:r>
              <a:rPr lang="en-US" sz="1600" dirty="0"/>
              <a:t>Cough at first, the cough may be dry and hacking, eventually it becomes loose and productive, expectorated mucus is usually purulent. </a:t>
            </a:r>
          </a:p>
          <a:p>
            <a:pPr marL="285750" indent="-285750">
              <a:spcAft>
                <a:spcPts val="1600"/>
              </a:spcAft>
            </a:pPr>
            <a:r>
              <a:rPr lang="en-US" sz="1600" dirty="0"/>
              <a:t>Some patients remain asymptomatic for long periods or seem to have prolonged but intermittent acute respiratory infections. </a:t>
            </a:r>
          </a:p>
          <a:p>
            <a:pPr marL="285750" indent="-285750">
              <a:spcAft>
                <a:spcPts val="1600"/>
              </a:spcAft>
            </a:pPr>
            <a:r>
              <a:rPr lang="en-US" sz="1600" dirty="0"/>
              <a:t>Others acquire a chronic cough in the 1st few </a:t>
            </a:r>
            <a:r>
              <a:rPr lang="en-US" sz="1600" dirty="0" err="1"/>
              <a:t>wk</a:t>
            </a:r>
            <a:r>
              <a:rPr lang="en-US" sz="1600" dirty="0"/>
              <a:t> of life, or they have pneumonia repeatedly. </a:t>
            </a:r>
          </a:p>
          <a:p>
            <a:pPr marL="285750" indent="-285750">
              <a:spcAft>
                <a:spcPts val="1600"/>
              </a:spcAft>
            </a:pPr>
            <a:r>
              <a:rPr lang="en-US" sz="1600" dirty="0"/>
              <a:t>Extensive bronchiolitis accompanied by wheezing is a frequent symptom during the 1st few </a:t>
            </a:r>
            <a:r>
              <a:rPr lang="en-US" sz="1600" dirty="0" err="1"/>
              <a:t>yr</a:t>
            </a:r>
            <a:r>
              <a:rPr lang="en-US" sz="1600" dirty="0"/>
              <a:t> of life. </a:t>
            </a:r>
          </a:p>
          <a:p>
            <a:pPr marL="285750" indent="-285750">
              <a:spcAft>
                <a:spcPts val="1600"/>
              </a:spcAft>
            </a:pPr>
            <a:r>
              <a:rPr lang="en-US" sz="1600" dirty="0"/>
              <a:t>Exercise intolerance, shortness of breath, and failure to gain weight or grow are noted. </a:t>
            </a:r>
          </a:p>
          <a:p>
            <a:pPr marL="285750" indent="-285750">
              <a:spcAft>
                <a:spcPts val="1600"/>
              </a:spcAft>
            </a:pPr>
            <a:endParaRPr lang="en-US" sz="1600" dirty="0" smtClean="0"/>
          </a:p>
        </p:txBody>
      </p:sp>
    </p:spTree>
    <p:extLst>
      <p:ext uri="{BB962C8B-B14F-4D97-AF65-F5344CB8AC3E}">
        <p14:creationId xmlns:p14="http://schemas.microsoft.com/office/powerpoint/2010/main" val="272939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lvl="0"/>
            <a:r>
              <a:rPr lang="en-US" dirty="0"/>
              <a:t>CLINICAL MANIFESTATIONS</a:t>
            </a:r>
            <a:endParaRPr dirty="0"/>
          </a:p>
        </p:txBody>
      </p:sp>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err="1" smtClean="0"/>
              <a:t>Cor</a:t>
            </a:r>
            <a:r>
              <a:rPr lang="en-US" sz="1600" dirty="0" smtClean="0"/>
              <a:t> </a:t>
            </a:r>
            <a:r>
              <a:rPr lang="en-US" sz="1600" dirty="0" err="1"/>
              <a:t>pulmonale</a:t>
            </a:r>
            <a:r>
              <a:rPr lang="en-US" sz="1600" dirty="0"/>
              <a:t>, respiratory failure, and death eventually supervene unless lung transplantation is accomplished.</a:t>
            </a:r>
          </a:p>
          <a:p>
            <a:pPr marL="285750" indent="-285750">
              <a:spcAft>
                <a:spcPts val="1600"/>
              </a:spcAft>
            </a:pPr>
            <a:r>
              <a:rPr lang="en-US" sz="1600" dirty="0"/>
              <a:t> Colonization with B. </a:t>
            </a:r>
            <a:r>
              <a:rPr lang="en-US" sz="1600" dirty="0" err="1"/>
              <a:t>cepacia</a:t>
            </a:r>
            <a:r>
              <a:rPr lang="en-US" sz="1600" dirty="0"/>
              <a:t> and other multidrug-resistant organisms may be associated with particularly rapid pulmonary deterioration and death.</a:t>
            </a:r>
          </a:p>
          <a:p>
            <a:pPr marL="285750" indent="-285750">
              <a:spcAft>
                <a:spcPts val="1600"/>
              </a:spcAft>
            </a:pPr>
            <a:r>
              <a:rPr lang="en-US" sz="1600" dirty="0"/>
              <a:t>Early physical findings include increased anteroposterior diameter of the chest, generalized </a:t>
            </a:r>
            <a:r>
              <a:rPr lang="en-US" sz="1600" dirty="0" err="1"/>
              <a:t>hyperresonance</a:t>
            </a:r>
            <a:r>
              <a:rPr lang="en-US" sz="1600" dirty="0"/>
              <a:t>, scattered or localized coarse crackles, and digital clubbing. </a:t>
            </a:r>
          </a:p>
          <a:p>
            <a:pPr marL="285750" indent="-285750">
              <a:spcAft>
                <a:spcPts val="1600"/>
              </a:spcAft>
            </a:pPr>
            <a:r>
              <a:rPr lang="en-US" sz="1600" dirty="0"/>
              <a:t>Expiratory wheezes may be heard, especially in young children. Cyanosis is a late sign. </a:t>
            </a:r>
          </a:p>
          <a:p>
            <a:pPr marL="285750" indent="-285750">
              <a:spcAft>
                <a:spcPts val="1600"/>
              </a:spcAft>
            </a:pPr>
            <a:r>
              <a:rPr lang="en-US" sz="1600" dirty="0"/>
              <a:t>Common pulmonary complications include atelectasis, hemoptysis, pneumothorax, and </a:t>
            </a:r>
            <a:r>
              <a:rPr lang="en-US" sz="1600" dirty="0" err="1"/>
              <a:t>cor</a:t>
            </a:r>
            <a:r>
              <a:rPr lang="en-US" sz="1600" dirty="0"/>
              <a:t> </a:t>
            </a:r>
            <a:r>
              <a:rPr lang="en-US" sz="1600" dirty="0" err="1"/>
              <a:t>pulmonale</a:t>
            </a:r>
            <a:r>
              <a:rPr lang="en-US" sz="1600" dirty="0"/>
              <a:t>; these usually appear beyond the 1st decade of life.</a:t>
            </a:r>
          </a:p>
          <a:p>
            <a:pPr marL="285750" indent="-285750">
              <a:spcAft>
                <a:spcPts val="1600"/>
              </a:spcAft>
            </a:pPr>
            <a:endParaRPr lang="en-US" sz="1600" dirty="0" smtClean="0"/>
          </a:p>
        </p:txBody>
      </p:sp>
    </p:spTree>
    <p:extLst>
      <p:ext uri="{BB962C8B-B14F-4D97-AF65-F5344CB8AC3E}">
        <p14:creationId xmlns:p14="http://schemas.microsoft.com/office/powerpoint/2010/main" val="3076513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lvl="0"/>
            <a:r>
              <a:rPr lang="en-US" dirty="0"/>
              <a:t>CLINICAL MANIFESTATIONS</a:t>
            </a:r>
            <a:endParaRPr dirty="0"/>
          </a:p>
        </p:txBody>
      </p:sp>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smtClean="0"/>
              <a:t>Even </a:t>
            </a:r>
            <a:r>
              <a:rPr lang="en-US" sz="1600" dirty="0"/>
              <a:t>though the paranasal sinuses are virtually always </a:t>
            </a:r>
            <a:r>
              <a:rPr lang="en-US" sz="1600" dirty="0" err="1"/>
              <a:t>opacified</a:t>
            </a:r>
            <a:r>
              <a:rPr lang="en-US" sz="1600" dirty="0"/>
              <a:t> radiographically, acute sinusitis is infrequent. Nasal obstruction and rhinorrhea are common, caused by inflamed, swollen mucous membranes or, in some cases, nasal polyposis. Nasal </a:t>
            </a:r>
            <a:r>
              <a:rPr lang="en-US" sz="1600" dirty="0" err="1"/>
              <a:t>polypsare</a:t>
            </a:r>
            <a:r>
              <a:rPr lang="en-US" sz="1600" dirty="0"/>
              <a:t> most troublesome between 5 and 20yr of age.</a:t>
            </a:r>
          </a:p>
          <a:p>
            <a:pPr marL="285750" indent="-285750">
              <a:spcAft>
                <a:spcPts val="1600"/>
              </a:spcAft>
            </a:pPr>
            <a:endParaRPr lang="en-US" sz="1600" dirty="0" smtClean="0"/>
          </a:p>
        </p:txBody>
      </p:sp>
    </p:spTree>
    <p:extLst>
      <p:ext uri="{BB962C8B-B14F-4D97-AF65-F5344CB8AC3E}">
        <p14:creationId xmlns:p14="http://schemas.microsoft.com/office/powerpoint/2010/main" val="1084690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lvl="0"/>
            <a:endParaRPr dirty="0"/>
          </a:p>
        </p:txBody>
      </p:sp>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Cystic fibrosis (CF) is an inherited multisystem disorder of children and adults; it is the most common life-limiting recessive genetic trait among whites.</a:t>
            </a:r>
          </a:p>
          <a:p>
            <a:pPr marL="285750" indent="-285750">
              <a:spcAft>
                <a:spcPts val="1600"/>
              </a:spcAft>
            </a:pPr>
            <a:r>
              <a:rPr lang="en-US" sz="1600" dirty="0"/>
              <a:t>Dysfunction of the cystic fibrosis transmembrane conductance regulator protein(CFTR), the primary defect, leads to a wide and variable array of presenting manifestations and complications.</a:t>
            </a:r>
          </a:p>
          <a:p>
            <a:pPr marL="285750" indent="-285750">
              <a:spcAft>
                <a:spcPts val="1600"/>
              </a:spcAft>
            </a:pPr>
            <a:r>
              <a:rPr lang="en-US" sz="1600" dirty="0"/>
              <a:t>CF is responsible for most cases of exocrine pancreatic insufficiency in early life and is the major cause of severe chronic lung disease in children. It is also responsible for many cases of </a:t>
            </a:r>
            <a:r>
              <a:rPr lang="en-US" sz="1600" dirty="0" err="1"/>
              <a:t>hyponatremic</a:t>
            </a:r>
            <a:r>
              <a:rPr lang="en-US" sz="1600" dirty="0"/>
              <a:t> salt depletion, nasal polyposis, </a:t>
            </a:r>
            <a:r>
              <a:rPr lang="en-US" sz="1600" dirty="0" err="1"/>
              <a:t>pansinusitis</a:t>
            </a:r>
            <a:r>
              <a:rPr lang="en-US" sz="1600" dirty="0"/>
              <a:t>, rectal prolapse, pancreatitis, </a:t>
            </a:r>
            <a:r>
              <a:rPr lang="en-US" sz="1600" dirty="0" err="1"/>
              <a:t>cholelithiasis</a:t>
            </a:r>
            <a:r>
              <a:rPr lang="en-US" sz="1600" dirty="0"/>
              <a:t>, and </a:t>
            </a:r>
            <a:r>
              <a:rPr lang="en-US" sz="1600" dirty="0" err="1"/>
              <a:t>nonautoimmune</a:t>
            </a:r>
            <a:r>
              <a:rPr lang="en-US" sz="1600" dirty="0"/>
              <a:t> insulin-dependent hyperglycemia. </a:t>
            </a:r>
          </a:p>
          <a:p>
            <a:pPr marL="285750" indent="-285750">
              <a:spcAft>
                <a:spcPts val="1600"/>
              </a:spcAft>
            </a:pPr>
            <a:endParaRPr lang="en-US" sz="16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0" indent="0">
              <a:spcAft>
                <a:spcPts val="1600"/>
              </a:spcAft>
              <a:buNone/>
            </a:pPr>
            <a:r>
              <a:rPr lang="en-US" sz="1600" b="1" dirty="0"/>
              <a:t>Intestinal Tract</a:t>
            </a:r>
          </a:p>
          <a:p>
            <a:pPr marL="285750" indent="-285750">
              <a:spcAft>
                <a:spcPts val="1600"/>
              </a:spcAft>
            </a:pPr>
            <a:r>
              <a:rPr lang="en-US" sz="1600" dirty="0"/>
              <a:t>In 10-15% of newborn infants with CF, the ileum is completely obstructed by meconium (meconium ileus), dilated loops of bowel with air–fluid levels and </a:t>
            </a:r>
            <a:r>
              <a:rPr lang="en-US" sz="1600" dirty="0" err="1"/>
              <a:t>acollection</a:t>
            </a:r>
            <a:r>
              <a:rPr lang="en-US" sz="1600" dirty="0"/>
              <a:t> of granular “ground-glass” material in the lower central abdomen. Rarely, meconium peritonitis.</a:t>
            </a:r>
          </a:p>
          <a:p>
            <a:pPr marL="285750" indent="-285750">
              <a:spcAft>
                <a:spcPts val="1600"/>
              </a:spcAft>
            </a:pPr>
            <a:r>
              <a:rPr lang="en-US" sz="1600" dirty="0" err="1"/>
              <a:t>Ileal</a:t>
            </a:r>
            <a:r>
              <a:rPr lang="en-US" sz="1600" dirty="0"/>
              <a:t> obstruction with fecal material </a:t>
            </a:r>
          </a:p>
          <a:p>
            <a:pPr marL="285750" indent="-285750">
              <a:spcAft>
                <a:spcPts val="1600"/>
              </a:spcAft>
            </a:pPr>
            <a:r>
              <a:rPr lang="en-US" sz="1600" dirty="0"/>
              <a:t>protein and fat malabsorption from exocrine pancreatic insufficiency. Symptoms include frequent, bulky, greasy stools and failure to gain weight</a:t>
            </a:r>
          </a:p>
          <a:p>
            <a:pPr marL="285750" indent="-285750">
              <a:spcAft>
                <a:spcPts val="1600"/>
              </a:spcAft>
            </a:pPr>
            <a:r>
              <a:rPr lang="en-US" sz="1600" dirty="0"/>
              <a:t>Subacute appendicitis and </a:t>
            </a:r>
            <a:r>
              <a:rPr lang="en-US" sz="1600" dirty="0" err="1"/>
              <a:t>periappendiceal</a:t>
            </a:r>
            <a:r>
              <a:rPr lang="en-US" sz="1600" dirty="0"/>
              <a:t> abscess have been encountered</a:t>
            </a:r>
          </a:p>
          <a:p>
            <a:pPr marL="285750" indent="-285750">
              <a:spcAft>
                <a:spcPts val="1600"/>
              </a:spcAft>
            </a:pPr>
            <a:r>
              <a:rPr lang="en-US" sz="1600" dirty="0"/>
              <a:t>Deficiency of other fat-soluble vitamins is occasionally symptomatic</a:t>
            </a:r>
          </a:p>
          <a:p>
            <a:pPr marL="285750" indent="-285750">
              <a:spcAft>
                <a:spcPts val="1600"/>
              </a:spcAft>
            </a:pPr>
            <a:endParaRPr lang="en-US" sz="1600" dirty="0" smtClean="0"/>
          </a:p>
        </p:txBody>
      </p:sp>
    </p:spTree>
    <p:extLst>
      <p:ext uri="{BB962C8B-B14F-4D97-AF65-F5344CB8AC3E}">
        <p14:creationId xmlns:p14="http://schemas.microsoft.com/office/powerpoint/2010/main" val="4168304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0" indent="0">
              <a:spcAft>
                <a:spcPts val="1600"/>
              </a:spcAft>
              <a:buNone/>
            </a:pPr>
            <a:r>
              <a:rPr lang="en-US" sz="1600" b="1" dirty="0"/>
              <a:t>Biliary Tract</a:t>
            </a:r>
          </a:p>
          <a:p>
            <a:pPr marL="285750" indent="-285750">
              <a:spcAft>
                <a:spcPts val="1600"/>
              </a:spcAft>
            </a:pPr>
            <a:r>
              <a:rPr lang="en-US" sz="1600" dirty="0"/>
              <a:t>Manifestations can include icterus, ascites, hematemesis from esophageal varices, and evidence of </a:t>
            </a:r>
            <a:r>
              <a:rPr lang="en-US" sz="1600" dirty="0" err="1"/>
              <a:t>hypersplenism</a:t>
            </a:r>
            <a:r>
              <a:rPr lang="en-US" sz="1600" dirty="0"/>
              <a:t>. A neonatal hepatitis-like picture and massive hepatomegaly owing to steatosis have been reported. Biliary colic secondary to </a:t>
            </a:r>
            <a:r>
              <a:rPr lang="en-US" sz="1600" dirty="0" err="1"/>
              <a:t>cholelithiasis</a:t>
            </a:r>
            <a:r>
              <a:rPr lang="en-US" sz="1600" dirty="0"/>
              <a:t> may occur in the 2nd decade or later. Liver disease occurs independent of genotype but is associated with meconium ileus and pancreatic </a:t>
            </a:r>
            <a:r>
              <a:rPr lang="en-US" sz="1600" dirty="0" smtClean="0"/>
              <a:t>insufficiency.</a:t>
            </a:r>
            <a:endParaRPr lang="en-US" sz="1600" dirty="0"/>
          </a:p>
          <a:p>
            <a:pPr marL="285750" indent="-285750">
              <a:spcAft>
                <a:spcPts val="1600"/>
              </a:spcAft>
            </a:pPr>
            <a:endParaRPr lang="en-US" sz="1600" dirty="0" smtClean="0"/>
          </a:p>
        </p:txBody>
      </p:sp>
    </p:spTree>
    <p:extLst>
      <p:ext uri="{BB962C8B-B14F-4D97-AF65-F5344CB8AC3E}">
        <p14:creationId xmlns:p14="http://schemas.microsoft.com/office/powerpoint/2010/main" val="2909737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lvl="0"/>
            <a:r>
              <a:rPr lang="en-US" dirty="0"/>
              <a:t>OTHER MANIFISTATIONS</a:t>
            </a:r>
            <a:endParaRPr dirty="0"/>
          </a:p>
        </p:txBody>
      </p:sp>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In addition to exocrine pancreatic insufficiency, evidence for hyperglycemia and </a:t>
            </a:r>
            <a:r>
              <a:rPr lang="en-US" sz="1600" dirty="0" err="1"/>
              <a:t>glucosuria</a:t>
            </a:r>
            <a:r>
              <a:rPr lang="en-US" sz="1600" dirty="0"/>
              <a:t>, including polyuria and weight loss, may appear, especially in the 2nd decade of life.</a:t>
            </a:r>
          </a:p>
          <a:p>
            <a:pPr marL="285750" indent="-285750">
              <a:spcAft>
                <a:spcPts val="1600"/>
              </a:spcAft>
            </a:pPr>
            <a:r>
              <a:rPr lang="en-US" sz="1600" dirty="0"/>
              <a:t>Sexual development is often delayed but only by an average of 2 yr. Delayed puberty</a:t>
            </a:r>
          </a:p>
          <a:p>
            <a:pPr marL="285750" indent="-285750">
              <a:spcAft>
                <a:spcPts val="1600"/>
              </a:spcAft>
            </a:pPr>
            <a:r>
              <a:rPr lang="en-US" sz="1600" dirty="0"/>
              <a:t>Excessive loss of salt in the sweat predisposes young children to salt depletion episodes, especially during episodes of gastroenteritis and during warm weather. </a:t>
            </a:r>
            <a:r>
              <a:rPr lang="en-US" sz="1600" dirty="0" err="1"/>
              <a:t>Hypochloremic</a:t>
            </a:r>
            <a:r>
              <a:rPr lang="en-US" sz="1600" dirty="0"/>
              <a:t> alkalosis..</a:t>
            </a:r>
            <a:r>
              <a:rPr lang="en-US" sz="1600" dirty="0" err="1"/>
              <a:t>Hyponatremia.Dehydration</a:t>
            </a:r>
            <a:r>
              <a:rPr lang="en-US" sz="1600" dirty="0"/>
              <a:t>(IV fluid)</a:t>
            </a:r>
          </a:p>
          <a:p>
            <a:pPr marL="285750" indent="-285750">
              <a:spcAft>
                <a:spcPts val="1600"/>
              </a:spcAft>
            </a:pPr>
            <a:r>
              <a:rPr lang="en-US" sz="1600" dirty="0"/>
              <a:t>liver dysfunction is most often </a:t>
            </a:r>
            <a:r>
              <a:rPr lang="en-US" sz="1600" dirty="0" err="1"/>
              <a:t>deteced</a:t>
            </a:r>
            <a:r>
              <a:rPr lang="en-US" sz="1600" dirty="0"/>
              <a:t> in the 1st 15 </a:t>
            </a:r>
            <a:r>
              <a:rPr lang="en-US" sz="1600" dirty="0" err="1"/>
              <a:t>yr</a:t>
            </a:r>
            <a:r>
              <a:rPr lang="en-US" sz="1600" dirty="0"/>
              <a:t> of life and can be found in up to 30% of individuals</a:t>
            </a:r>
          </a:p>
          <a:p>
            <a:pPr marL="285750" indent="-285750">
              <a:spcAft>
                <a:spcPts val="1600"/>
              </a:spcAft>
            </a:pPr>
            <a:endParaRPr lang="en-US" sz="1600" dirty="0" smtClean="0"/>
          </a:p>
        </p:txBody>
      </p:sp>
    </p:spTree>
    <p:extLst>
      <p:ext uri="{BB962C8B-B14F-4D97-AF65-F5344CB8AC3E}">
        <p14:creationId xmlns:p14="http://schemas.microsoft.com/office/powerpoint/2010/main" val="442180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lvl="0"/>
            <a:r>
              <a:rPr lang="en-US" dirty="0"/>
              <a:t>DIAGNOSIS AND ASSESSMENT</a:t>
            </a:r>
            <a:endParaRPr dirty="0"/>
          </a:p>
        </p:txBody>
      </p:sp>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Positive quantitative sweat test (Cl− ≥60 </a:t>
            </a:r>
            <a:r>
              <a:rPr lang="en-US" sz="1600" dirty="0" err="1"/>
              <a:t>mEq</a:t>
            </a:r>
            <a:r>
              <a:rPr lang="en-US" sz="1600" dirty="0"/>
              <a:t>/L) in conjunction with 1 or more of the following features: </a:t>
            </a:r>
          </a:p>
          <a:p>
            <a:pPr marL="285750" indent="-285750">
              <a:spcAft>
                <a:spcPts val="1600"/>
              </a:spcAft>
            </a:pPr>
            <a:r>
              <a:rPr lang="en-US" sz="1600" dirty="0"/>
              <a:t>Typical chronic obstructive pulmonary disease </a:t>
            </a:r>
          </a:p>
          <a:p>
            <a:pPr marL="285750" indent="-285750">
              <a:spcAft>
                <a:spcPts val="1600"/>
              </a:spcAft>
            </a:pPr>
            <a:r>
              <a:rPr lang="en-US" sz="1600" dirty="0"/>
              <a:t>Documented exocrine pancreatic insufficiency</a:t>
            </a:r>
          </a:p>
          <a:p>
            <a:pPr marL="285750" indent="-285750">
              <a:spcAft>
                <a:spcPts val="1600"/>
              </a:spcAft>
            </a:pPr>
            <a:r>
              <a:rPr lang="en-US" sz="1600" dirty="0"/>
              <a:t>Positive family history</a:t>
            </a:r>
          </a:p>
          <a:p>
            <a:pPr marL="285750" indent="-285750">
              <a:spcAft>
                <a:spcPts val="1600"/>
              </a:spcAft>
            </a:pPr>
            <a:r>
              <a:rPr lang="en-US" sz="1600" dirty="0"/>
              <a:t>Intermediate values of 40-60 </a:t>
            </a:r>
            <a:r>
              <a:rPr lang="en-US" sz="1600" dirty="0" err="1"/>
              <a:t>mEq</a:t>
            </a:r>
            <a:r>
              <a:rPr lang="en-US" sz="1600" dirty="0"/>
              <a:t>/L require further testing.</a:t>
            </a:r>
          </a:p>
          <a:p>
            <a:pPr marL="285750" indent="-285750">
              <a:spcAft>
                <a:spcPts val="1600"/>
              </a:spcAft>
            </a:pPr>
            <a:r>
              <a:rPr lang="en-US" sz="1600" dirty="0"/>
              <a:t>DNA Testing, nasal potential difference, Pancreatic Function, Radiology, Pulmonary Function, Microbiologic Studies, Heterozygote Detection and Prenatal Diagnosis and Newborn </a:t>
            </a:r>
            <a:r>
              <a:rPr lang="en-US" sz="1600" dirty="0" smtClean="0"/>
              <a:t>Screening</a:t>
            </a:r>
            <a:endParaRPr lang="en-US" sz="1600" dirty="0"/>
          </a:p>
        </p:txBody>
      </p:sp>
    </p:spTree>
    <p:extLst>
      <p:ext uri="{BB962C8B-B14F-4D97-AF65-F5344CB8AC3E}">
        <p14:creationId xmlns:p14="http://schemas.microsoft.com/office/powerpoint/2010/main" val="2578757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lvl="0"/>
            <a:r>
              <a:rPr lang="en-US" sz="3200" dirty="0"/>
              <a:t>Microbiologic Studies</a:t>
            </a:r>
            <a:endParaRPr dirty="0"/>
          </a:p>
        </p:txBody>
      </p:sp>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smtClean="0"/>
              <a:t>The finding </a:t>
            </a:r>
            <a:r>
              <a:rPr lang="en-US" sz="1600" dirty="0"/>
              <a:t>of S. aureus or P. aeruginosa on culture of the lower airways (sputum) strongly suggests a diagnosis of CF. In particular, mucoid forms of P. aeruginosa </a:t>
            </a:r>
            <a:endParaRPr lang="en-US" sz="1600" dirty="0" smtClean="0"/>
          </a:p>
          <a:p>
            <a:pPr marL="285750" indent="-285750">
              <a:spcAft>
                <a:spcPts val="1600"/>
              </a:spcAft>
            </a:pPr>
            <a:r>
              <a:rPr lang="en-US" sz="1600" dirty="0" smtClean="0"/>
              <a:t> </a:t>
            </a:r>
            <a:r>
              <a:rPr lang="en-US" sz="1600" dirty="0"/>
              <a:t>B. </a:t>
            </a:r>
            <a:r>
              <a:rPr lang="en-US" sz="1600" dirty="0" err="1"/>
              <a:t>cepacia</a:t>
            </a:r>
            <a:r>
              <a:rPr lang="en-US" sz="1600" dirty="0"/>
              <a:t> complex recovery also suggests CF. </a:t>
            </a:r>
            <a:endParaRPr lang="en-US" sz="1600" dirty="0" smtClean="0"/>
          </a:p>
          <a:p>
            <a:pPr marL="285750" indent="-285750">
              <a:spcAft>
                <a:spcPts val="1600"/>
              </a:spcAft>
            </a:pPr>
            <a:r>
              <a:rPr lang="en-US" sz="1600" dirty="0" smtClean="0"/>
              <a:t>A </a:t>
            </a:r>
            <a:r>
              <a:rPr lang="en-US" sz="1600" dirty="0"/>
              <a:t>wide range of other organisms are frequently recovered, particularly in advanced lung disease; they include a variety of Gram-negative </a:t>
            </a:r>
            <a:r>
              <a:rPr lang="en-US" sz="1600" dirty="0" smtClean="0"/>
              <a:t>rods: </a:t>
            </a:r>
            <a:r>
              <a:rPr lang="en-US" sz="1600" dirty="0" err="1" smtClean="0"/>
              <a:t>Stenotrophomonas</a:t>
            </a:r>
            <a:r>
              <a:rPr lang="en-US" sz="1600" dirty="0" smtClean="0"/>
              <a:t> </a:t>
            </a:r>
            <a:r>
              <a:rPr lang="en-US" sz="1600" dirty="0" err="1"/>
              <a:t>maltophilia</a:t>
            </a:r>
            <a:r>
              <a:rPr lang="en-US" sz="1600" dirty="0"/>
              <a:t>, and </a:t>
            </a:r>
            <a:r>
              <a:rPr lang="en-US" sz="1600" dirty="0" err="1"/>
              <a:t>Achromobacter</a:t>
            </a:r>
            <a:r>
              <a:rPr lang="en-US" sz="1600" dirty="0"/>
              <a:t> </a:t>
            </a:r>
            <a:r>
              <a:rPr lang="en-US" sz="1600" dirty="0" err="1"/>
              <a:t>xylosoxidans</a:t>
            </a:r>
            <a:r>
              <a:rPr lang="en-US" sz="1600" dirty="0"/>
              <a:t>, fungi, and nontuberculous mycobacterial species. </a:t>
            </a:r>
            <a:endParaRPr lang="en-US" sz="1600" dirty="0" smtClean="0"/>
          </a:p>
          <a:p>
            <a:pPr marL="285750" indent="-285750">
              <a:spcAft>
                <a:spcPts val="1600"/>
              </a:spcAft>
            </a:pPr>
            <a:r>
              <a:rPr lang="en-US" sz="1600" dirty="0" smtClean="0"/>
              <a:t>Failure </a:t>
            </a:r>
            <a:r>
              <a:rPr lang="en-US" sz="1600" dirty="0"/>
              <a:t>of respiratory symptom </a:t>
            </a:r>
            <a:r>
              <a:rPr lang="en-US" sz="1600" dirty="0" smtClean="0"/>
              <a:t>flares </a:t>
            </a:r>
            <a:r>
              <a:rPr lang="en-US" sz="1600" dirty="0"/>
              <a:t>to respond to usual antibiotics triggers testing for Mycoplasma and viruses</a:t>
            </a:r>
            <a:r>
              <a:rPr lang="en-US" sz="1600" dirty="0" smtClean="0"/>
              <a:t>.</a:t>
            </a:r>
          </a:p>
        </p:txBody>
      </p:sp>
    </p:spTree>
    <p:extLst>
      <p:ext uri="{BB962C8B-B14F-4D97-AF65-F5344CB8AC3E}">
        <p14:creationId xmlns:p14="http://schemas.microsoft.com/office/powerpoint/2010/main" val="4109147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Microbiologic Studies</a:t>
            </a:r>
          </a:p>
        </p:txBody>
      </p:sp>
      <p:sp>
        <p:nvSpPr>
          <p:cNvPr id="3" name="Text Placeholder 2"/>
          <p:cNvSpPr>
            <a:spLocks noGrp="1"/>
          </p:cNvSpPr>
          <p:nvPr>
            <p:ph type="body" idx="1"/>
          </p:nvPr>
        </p:nvSpPr>
        <p:spPr/>
        <p:txBody>
          <a:bodyPr/>
          <a:lstStyle/>
          <a:p>
            <a:r>
              <a:rPr lang="en-US" dirty="0" smtClean="0"/>
              <a:t>Fiberoptic </a:t>
            </a:r>
            <a:r>
              <a:rPr lang="en-US" dirty="0"/>
              <a:t>bronchoscopy is used to gather lower respiratory tract secretions of infants and young children who do not expectorate.</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028" y="1986915"/>
            <a:ext cx="4123944" cy="2788920"/>
          </a:xfrm>
          <a:prstGeom prst="rect">
            <a:avLst/>
          </a:prstGeom>
        </p:spPr>
      </p:pic>
    </p:spTree>
    <p:extLst>
      <p:ext uri="{BB962C8B-B14F-4D97-AF65-F5344CB8AC3E}">
        <p14:creationId xmlns:p14="http://schemas.microsoft.com/office/powerpoint/2010/main" val="2300593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Heterozygote Detection and</a:t>
            </a:r>
            <a:br>
              <a:rPr lang="en-US" dirty="0"/>
            </a:br>
            <a:r>
              <a:rPr lang="en-US" dirty="0"/>
              <a:t>Prenatal </a:t>
            </a:r>
            <a:r>
              <a:rPr lang="en-US" dirty="0" smtClean="0"/>
              <a:t>Diagnosis</a:t>
            </a:r>
            <a:br>
              <a:rPr lang="en-US" dirty="0" smtClean="0"/>
            </a:br>
            <a:r>
              <a:rPr lang="en-US" dirty="0"/>
              <a:t/>
            </a:r>
            <a:br>
              <a:rPr lang="en-US" dirty="0"/>
            </a:br>
            <a:endParaRPr lang="en-US" dirty="0"/>
          </a:p>
        </p:txBody>
      </p:sp>
      <p:sp>
        <p:nvSpPr>
          <p:cNvPr id="3" name="Text Placeholder 2"/>
          <p:cNvSpPr>
            <a:spLocks noGrp="1"/>
          </p:cNvSpPr>
          <p:nvPr>
            <p:ph type="body" idx="1"/>
          </p:nvPr>
        </p:nvSpPr>
        <p:spPr/>
        <p:txBody>
          <a:bodyPr/>
          <a:lstStyle/>
          <a:p>
            <a:endParaRPr lang="en-US" dirty="0" smtClean="0"/>
          </a:p>
          <a:p>
            <a:r>
              <a:rPr lang="en-US" dirty="0" smtClean="0"/>
              <a:t>Mutation </a:t>
            </a:r>
            <a:r>
              <a:rPr lang="en-US" dirty="0"/>
              <a:t>analysis should be fully informative for testing of </a:t>
            </a:r>
            <a:r>
              <a:rPr lang="en-US" dirty="0" smtClean="0"/>
              <a:t>potential carriers </a:t>
            </a:r>
            <a:r>
              <a:rPr lang="en-US" dirty="0"/>
              <a:t>or a fetus, provided that mutations within the family have </a:t>
            </a:r>
            <a:r>
              <a:rPr lang="en-US" dirty="0" smtClean="0"/>
              <a:t>been previously identified. </a:t>
            </a:r>
          </a:p>
          <a:p>
            <a:r>
              <a:rPr lang="en-US" dirty="0" smtClean="0"/>
              <a:t>Testing </a:t>
            </a:r>
            <a:r>
              <a:rPr lang="en-US" dirty="0"/>
              <a:t>a spouse of a carrier with a </a:t>
            </a:r>
            <a:r>
              <a:rPr lang="en-US" dirty="0" smtClean="0"/>
              <a:t>standard panel </a:t>
            </a:r>
            <a:r>
              <a:rPr lang="en-US" dirty="0"/>
              <a:t>of probes is ≈90% sensitive, and full CFTR sequence analysis </a:t>
            </a:r>
            <a:r>
              <a:rPr lang="en-US" dirty="0" smtClean="0"/>
              <a:t>is commercially </a:t>
            </a:r>
            <a:r>
              <a:rPr lang="en-US" dirty="0"/>
              <a:t>available if further testing is warranted. </a:t>
            </a:r>
            <a:endParaRPr lang="en-US" dirty="0" smtClean="0"/>
          </a:p>
          <a:p>
            <a:r>
              <a:rPr lang="en-US" dirty="0" smtClean="0"/>
              <a:t>Prenatal testing should </a:t>
            </a:r>
            <a:r>
              <a:rPr lang="en-US" dirty="0"/>
              <a:t>be </a:t>
            </a:r>
            <a:r>
              <a:rPr lang="en-US" dirty="0" smtClean="0"/>
              <a:t>offered </a:t>
            </a:r>
            <a:r>
              <a:rPr lang="en-US" dirty="0"/>
              <a:t>to all couples planning to have children in </a:t>
            </a:r>
            <a:r>
              <a:rPr lang="en-US" dirty="0" smtClean="0"/>
              <a:t>addition to </a:t>
            </a:r>
            <a:r>
              <a:rPr lang="en-US" dirty="0"/>
              <a:t>individuals with a family history of CF and partners of CF </a:t>
            </a:r>
            <a:r>
              <a:rPr lang="en-US" dirty="0" smtClean="0"/>
              <a:t>women.</a:t>
            </a:r>
          </a:p>
          <a:p>
            <a:r>
              <a:rPr lang="en-US" dirty="0"/>
              <a:t>Screening of </a:t>
            </a:r>
            <a:r>
              <a:rPr lang="en-US" dirty="0" smtClean="0"/>
              <a:t>the siblings </a:t>
            </a:r>
            <a:r>
              <a:rPr lang="en-US" dirty="0"/>
              <a:t>of an </a:t>
            </a:r>
            <a:r>
              <a:rPr lang="en-US" dirty="0" smtClean="0"/>
              <a:t>affected </a:t>
            </a:r>
            <a:r>
              <a:rPr lang="en-US" dirty="0"/>
              <a:t>child is also suggested</a:t>
            </a:r>
          </a:p>
        </p:txBody>
      </p:sp>
    </p:spTree>
    <p:extLst>
      <p:ext uri="{BB962C8B-B14F-4D97-AF65-F5344CB8AC3E}">
        <p14:creationId xmlns:p14="http://schemas.microsoft.com/office/powerpoint/2010/main" val="433346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Newborn Screening</a:t>
            </a:r>
          </a:p>
        </p:txBody>
      </p:sp>
      <p:sp>
        <p:nvSpPr>
          <p:cNvPr id="3" name="Text Placeholder 2"/>
          <p:cNvSpPr>
            <a:spLocks noGrp="1"/>
          </p:cNvSpPr>
          <p:nvPr>
            <p:ph type="body" idx="1"/>
          </p:nvPr>
        </p:nvSpPr>
        <p:spPr/>
        <p:txBody>
          <a:bodyPr/>
          <a:lstStyle/>
          <a:p>
            <a:r>
              <a:rPr lang="en-US" dirty="0"/>
              <a:t>A variety </a:t>
            </a:r>
            <a:r>
              <a:rPr lang="en-US" dirty="0" smtClean="0"/>
              <a:t>of newborn </a:t>
            </a:r>
            <a:r>
              <a:rPr lang="en-US" dirty="0"/>
              <a:t>screening algorithms are in place to identify infants with CF.</a:t>
            </a:r>
          </a:p>
          <a:p>
            <a:r>
              <a:rPr lang="en-US" dirty="0"/>
              <a:t>Most algorithms utilize a combination of </a:t>
            </a:r>
            <a:r>
              <a:rPr lang="en-US" dirty="0" smtClean="0"/>
              <a:t>immunoreactive trypsinogen results </a:t>
            </a:r>
            <a:r>
              <a:rPr lang="en-US" dirty="0"/>
              <a:t>and limited DNA testing on blood spots; all positive screens </a:t>
            </a:r>
            <a:r>
              <a:rPr lang="en-US" dirty="0" smtClean="0"/>
              <a:t>are followed </a:t>
            </a:r>
            <a:r>
              <a:rPr lang="en-US" dirty="0"/>
              <a:t>by a </a:t>
            </a:r>
            <a:r>
              <a:rPr lang="en-US" dirty="0" smtClean="0"/>
              <a:t>confirmatory </a:t>
            </a:r>
            <a:r>
              <a:rPr lang="en-US" dirty="0"/>
              <a:t>sweat analysis. </a:t>
            </a:r>
            <a:endParaRPr lang="en-US" dirty="0" smtClean="0"/>
          </a:p>
          <a:p>
            <a:r>
              <a:rPr lang="en-US" dirty="0" smtClean="0"/>
              <a:t>This </a:t>
            </a:r>
            <a:r>
              <a:rPr lang="en-US" dirty="0"/>
              <a:t>screening test is ≈</a:t>
            </a:r>
            <a:r>
              <a:rPr lang="en-US" dirty="0" smtClean="0"/>
              <a:t>95% sensitive</a:t>
            </a:r>
            <a:r>
              <a:rPr lang="en-US" dirty="0"/>
              <a:t>.</a:t>
            </a:r>
          </a:p>
        </p:txBody>
      </p:sp>
    </p:spTree>
    <p:extLst>
      <p:ext uri="{BB962C8B-B14F-4D97-AF65-F5344CB8AC3E}">
        <p14:creationId xmlns:p14="http://schemas.microsoft.com/office/powerpoint/2010/main" val="3047892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Newborn Screening</a:t>
            </a:r>
          </a:p>
        </p:txBody>
      </p:sp>
      <p:sp>
        <p:nvSpPr>
          <p:cNvPr id="3" name="Text Placeholder 2"/>
          <p:cNvSpPr>
            <a:spLocks noGrp="1"/>
          </p:cNvSpPr>
          <p:nvPr>
            <p:ph type="body" idx="1"/>
          </p:nvPr>
        </p:nvSpPr>
        <p:spPr/>
        <p:txBody>
          <a:bodyPr/>
          <a:lstStyle/>
          <a:p>
            <a:r>
              <a:rPr lang="en-US" dirty="0"/>
              <a:t>Newborn diagnoses can prevent early nutritional </a:t>
            </a:r>
            <a:r>
              <a:rPr lang="en-US" dirty="0" smtClean="0"/>
              <a:t>deficiencies and </a:t>
            </a:r>
            <a:r>
              <a:rPr lang="en-US" dirty="0"/>
              <a:t>improve long-term growth and may improve cognitive function.</a:t>
            </a:r>
          </a:p>
          <a:p>
            <a:r>
              <a:rPr lang="en-US" dirty="0"/>
              <a:t>Importantly, good nutritional status (50% weight for height or </a:t>
            </a:r>
            <a:r>
              <a:rPr lang="en-US" dirty="0" smtClean="0"/>
              <a:t>50% body </a:t>
            </a:r>
            <a:r>
              <a:rPr lang="en-US" dirty="0"/>
              <a:t>mass index) is associated with better lung function at 6 </a:t>
            </a:r>
            <a:r>
              <a:rPr lang="en-US" dirty="0" err="1"/>
              <a:t>yr</a:t>
            </a:r>
            <a:r>
              <a:rPr lang="en-US" dirty="0"/>
              <a:t> of age</a:t>
            </a:r>
          </a:p>
        </p:txBody>
      </p:sp>
    </p:spTree>
    <p:extLst>
      <p:ext uri="{BB962C8B-B14F-4D97-AF65-F5344CB8AC3E}">
        <p14:creationId xmlns:p14="http://schemas.microsoft.com/office/powerpoint/2010/main" val="2732204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Newborn Screening</a:t>
            </a:r>
          </a:p>
        </p:txBody>
      </p:sp>
      <p:sp>
        <p:nvSpPr>
          <p:cNvPr id="3" name="Text Placeholder 2"/>
          <p:cNvSpPr>
            <a:spLocks noGrp="1"/>
          </p:cNvSpPr>
          <p:nvPr>
            <p:ph type="body" idx="1"/>
          </p:nvPr>
        </p:nvSpPr>
        <p:spPr/>
        <p:txBody>
          <a:bodyPr/>
          <a:lstStyle/>
          <a:p>
            <a:r>
              <a:rPr lang="en-US" dirty="0" smtClean="0"/>
              <a:t>There </a:t>
            </a:r>
            <a:r>
              <a:rPr lang="en-US" dirty="0"/>
              <a:t>is a subset of infants with a positive newborn screen for </a:t>
            </a:r>
            <a:r>
              <a:rPr lang="en-US" dirty="0" smtClean="0"/>
              <a:t>CF, elevated </a:t>
            </a:r>
            <a:r>
              <a:rPr lang="en-US" dirty="0"/>
              <a:t>immunoreactive trypsinogen and 1 or 2 copies of a </a:t>
            </a:r>
            <a:r>
              <a:rPr lang="en-US" dirty="0" smtClean="0"/>
              <a:t>CFTR mutation</a:t>
            </a:r>
            <a:r>
              <a:rPr lang="en-US" dirty="0"/>
              <a:t>, but who have an initial negative sweat test and are asymptomatic</a:t>
            </a:r>
            <a:r>
              <a:rPr lang="en-US" dirty="0" smtClean="0"/>
              <a:t>.</a:t>
            </a:r>
          </a:p>
          <a:p>
            <a:r>
              <a:rPr lang="en-US" dirty="0" smtClean="0"/>
              <a:t>These </a:t>
            </a:r>
            <a:r>
              <a:rPr lang="en-US" dirty="0"/>
              <a:t>infants have CFTR metabolic syndrome and should </a:t>
            </a:r>
            <a:r>
              <a:rPr lang="en-US" dirty="0" smtClean="0"/>
              <a:t>be followed </a:t>
            </a:r>
            <a:r>
              <a:rPr lang="en-US" dirty="0"/>
              <a:t>in a CF center annually to ensure that they do not </a:t>
            </a:r>
            <a:r>
              <a:rPr lang="en-US" dirty="0" smtClean="0"/>
              <a:t>develop CF </a:t>
            </a:r>
            <a:r>
              <a:rPr lang="en-US" dirty="0"/>
              <a:t>symptoms</a:t>
            </a:r>
            <a:r>
              <a:rPr lang="en-US" dirty="0" smtClean="0"/>
              <a:t>.</a:t>
            </a:r>
          </a:p>
          <a:p>
            <a:r>
              <a:rPr lang="en-US" dirty="0" smtClean="0"/>
              <a:t>Indeed</a:t>
            </a:r>
            <a:r>
              <a:rPr lang="en-US" dirty="0"/>
              <a:t>, in some the sweat test becomes abnormal </a:t>
            </a:r>
            <a:r>
              <a:rPr lang="en-US" dirty="0" smtClean="0"/>
              <a:t>over time</a:t>
            </a:r>
            <a:r>
              <a:rPr lang="en-US" dirty="0"/>
              <a:t>; nonetheless if they develop CF the manifestations are mild.</a:t>
            </a:r>
          </a:p>
        </p:txBody>
      </p:sp>
    </p:spTree>
    <p:extLst>
      <p:ext uri="{BB962C8B-B14F-4D97-AF65-F5344CB8AC3E}">
        <p14:creationId xmlns:p14="http://schemas.microsoft.com/office/powerpoint/2010/main" val="285213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endParaRPr lang="en-US" sz="1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514350"/>
            <a:ext cx="5545138" cy="421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7843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br>
              <a:rPr lang="en-US" dirty="0"/>
            </a:br>
            <a:endParaRPr lang="en-US" dirty="0"/>
          </a:p>
        </p:txBody>
      </p:sp>
      <p:sp>
        <p:nvSpPr>
          <p:cNvPr id="3" name="Text Placeholder 2"/>
          <p:cNvSpPr>
            <a:spLocks noGrp="1"/>
          </p:cNvSpPr>
          <p:nvPr>
            <p:ph type="body" idx="1"/>
          </p:nvPr>
        </p:nvSpPr>
        <p:spPr>
          <a:xfrm>
            <a:off x="311700" y="1019175"/>
            <a:ext cx="8520600" cy="3549700"/>
          </a:xfrm>
        </p:spPr>
        <p:txBody>
          <a:bodyPr/>
          <a:lstStyle/>
          <a:p>
            <a:endParaRPr lang="en-US" dirty="0" smtClean="0"/>
          </a:p>
          <a:p>
            <a:r>
              <a:rPr lang="en-US" dirty="0" smtClean="0"/>
              <a:t>The </a:t>
            </a:r>
            <a:r>
              <a:rPr lang="en-US" dirty="0"/>
              <a:t>goal of therapy is to maintain a stable condition for </a:t>
            </a:r>
            <a:r>
              <a:rPr lang="en-US" dirty="0" err="1" smtClean="0"/>
              <a:t>prolongedperiods</a:t>
            </a:r>
            <a:r>
              <a:rPr lang="en-US" dirty="0" smtClean="0"/>
              <a:t>.</a:t>
            </a:r>
          </a:p>
          <a:p>
            <a:r>
              <a:rPr lang="en-US" dirty="0" smtClean="0"/>
              <a:t>This </a:t>
            </a:r>
            <a:r>
              <a:rPr lang="en-US" dirty="0"/>
              <a:t>can be accomplished for most patients by interval evaluation (are scheduled every 1-3 </a:t>
            </a:r>
            <a:r>
              <a:rPr lang="en-US" dirty="0" smtClean="0"/>
              <a:t>months, </a:t>
            </a:r>
            <a:r>
              <a:rPr lang="en-US" dirty="0"/>
              <a:t>depending on the age at </a:t>
            </a:r>
            <a:r>
              <a:rPr lang="en-US" dirty="0" smtClean="0"/>
              <a:t>diagnosis) </a:t>
            </a:r>
            <a:r>
              <a:rPr lang="en-US" dirty="0"/>
              <a:t>and adjustments of the home treatment program</a:t>
            </a:r>
            <a:r>
              <a:rPr lang="en-US" dirty="0" smtClean="0"/>
              <a:t>.</a:t>
            </a:r>
          </a:p>
          <a:p>
            <a:r>
              <a:rPr lang="en-US" dirty="0" smtClean="0"/>
              <a:t>Improvement </a:t>
            </a:r>
            <a:r>
              <a:rPr lang="en-US" dirty="0"/>
              <a:t>is most </a:t>
            </a:r>
            <a:r>
              <a:rPr lang="en-US" dirty="0" smtClean="0"/>
              <a:t>reliably accomplished </a:t>
            </a:r>
            <a:r>
              <a:rPr lang="en-US" dirty="0"/>
              <a:t>in a hospital setting; selected patients have </a:t>
            </a:r>
            <a:r>
              <a:rPr lang="en-US" dirty="0" smtClean="0"/>
              <a:t>demonstrated successful </a:t>
            </a:r>
            <a:r>
              <a:rPr lang="en-US" dirty="0"/>
              <a:t>outcomes while completing these treatments at home</a:t>
            </a:r>
            <a:r>
              <a:rPr lang="en-US" dirty="0" smtClean="0"/>
              <a:t>.</a:t>
            </a:r>
          </a:p>
          <a:p>
            <a:r>
              <a:rPr lang="en-US" dirty="0" smtClean="0"/>
              <a:t>The </a:t>
            </a:r>
            <a:r>
              <a:rPr lang="en-US" dirty="0"/>
              <a:t>major components of this care </a:t>
            </a:r>
            <a:r>
              <a:rPr lang="en-US" dirty="0" smtClean="0"/>
              <a:t>are pulmonary </a:t>
            </a:r>
            <a:r>
              <a:rPr lang="en-US" dirty="0"/>
              <a:t>and nutritional therapies. </a:t>
            </a:r>
          </a:p>
        </p:txBody>
      </p:sp>
    </p:spTree>
    <p:extLst>
      <p:ext uri="{BB962C8B-B14F-4D97-AF65-F5344CB8AC3E}">
        <p14:creationId xmlns:p14="http://schemas.microsoft.com/office/powerpoint/2010/main" val="1958552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br>
              <a:rPr lang="en-US" dirty="0"/>
            </a:br>
            <a:endParaRPr lang="en-US" dirty="0"/>
          </a:p>
        </p:txBody>
      </p:sp>
      <p:sp>
        <p:nvSpPr>
          <p:cNvPr id="3" name="Text Placeholder 2"/>
          <p:cNvSpPr>
            <a:spLocks noGrp="1"/>
          </p:cNvSpPr>
          <p:nvPr>
            <p:ph type="body" idx="1"/>
          </p:nvPr>
        </p:nvSpPr>
        <p:spPr>
          <a:xfrm>
            <a:off x="311700" y="1019175"/>
            <a:ext cx="8520600" cy="3549700"/>
          </a:xfrm>
        </p:spPr>
        <p:txBody>
          <a:bodyPr/>
          <a:lstStyle/>
          <a:p>
            <a:r>
              <a:rPr lang="en-US" dirty="0"/>
              <a:t>Some </a:t>
            </a:r>
            <a:r>
              <a:rPr lang="en-US" dirty="0" smtClean="0"/>
              <a:t>children have </a:t>
            </a:r>
            <a:r>
              <a:rPr lang="en-US" dirty="0"/>
              <a:t>episodic acute or low-grade chronic lung infection that progresses. For these patients, intensive inhalation and airway </a:t>
            </a:r>
            <a:r>
              <a:rPr lang="en-US" dirty="0" smtClean="0"/>
              <a:t>clearance and </a:t>
            </a:r>
            <a:r>
              <a:rPr lang="en-US" dirty="0"/>
              <a:t>intravenous antibiotics are indicated</a:t>
            </a:r>
            <a:endParaRPr lang="en-US" dirty="0" smtClean="0"/>
          </a:p>
          <a:p>
            <a:r>
              <a:rPr lang="en-US" dirty="0"/>
              <a:t>Intravenous antibiotics may be required infrequently or as </a:t>
            </a:r>
            <a:r>
              <a:rPr lang="en-US" dirty="0" smtClean="0"/>
              <a:t>often </a:t>
            </a:r>
            <a:r>
              <a:rPr lang="en-US" dirty="0"/>
              <a:t>as </a:t>
            </a:r>
            <a:r>
              <a:rPr lang="en-US" dirty="0" smtClean="0"/>
              <a:t>every 2-3 months</a:t>
            </a:r>
          </a:p>
          <a:p>
            <a:r>
              <a:rPr lang="en-US" dirty="0" smtClean="0"/>
              <a:t>A </a:t>
            </a:r>
            <a:r>
              <a:rPr lang="en-US" dirty="0"/>
              <a:t>sputum sample or, if that is not available, a lower pharyngeal swab taken during or </a:t>
            </a:r>
            <a:r>
              <a:rPr lang="en-US" dirty="0" smtClean="0"/>
              <a:t>after </a:t>
            </a:r>
            <a:r>
              <a:rPr lang="en-US" dirty="0"/>
              <a:t>a forced cough is obtained </a:t>
            </a:r>
            <a:r>
              <a:rPr lang="en-US" dirty="0" smtClean="0"/>
              <a:t>for culture </a:t>
            </a:r>
            <a:r>
              <a:rPr lang="en-US" dirty="0"/>
              <a:t>and antibiotic susceptibility studies. </a:t>
            </a:r>
            <a:endParaRPr lang="en-US" dirty="0" smtClean="0"/>
          </a:p>
          <a:p>
            <a:r>
              <a:rPr lang="en-US" dirty="0" smtClean="0"/>
              <a:t>Because </a:t>
            </a:r>
            <a:r>
              <a:rPr lang="en-US" dirty="0"/>
              <a:t>irreversible loss </a:t>
            </a:r>
            <a:r>
              <a:rPr lang="en-US" dirty="0" smtClean="0"/>
              <a:t>of pulmonary </a:t>
            </a:r>
            <a:r>
              <a:rPr lang="en-US" dirty="0"/>
              <a:t>function from low-grade infection can occur gradually </a:t>
            </a:r>
            <a:r>
              <a:rPr lang="en-US" dirty="0" smtClean="0"/>
              <a:t>and without </a:t>
            </a:r>
            <a:r>
              <a:rPr lang="en-US" dirty="0"/>
              <a:t>acute symptoms, emphasis is placed on a thorough </a:t>
            </a:r>
            <a:r>
              <a:rPr lang="en-US" dirty="0" smtClean="0"/>
              <a:t>pulmonary history</a:t>
            </a:r>
            <a:r>
              <a:rPr lang="en-US" dirty="0"/>
              <a:t>. </a:t>
            </a:r>
          </a:p>
        </p:txBody>
      </p:sp>
    </p:spTree>
    <p:extLst>
      <p:ext uri="{BB962C8B-B14F-4D97-AF65-F5344CB8AC3E}">
        <p14:creationId xmlns:p14="http://schemas.microsoft.com/office/powerpoint/2010/main" val="34754287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a:t>
            </a:r>
            <a:endParaRPr lang="en-US" dirty="0"/>
          </a:p>
        </p:txBody>
      </p:sp>
      <p:sp>
        <p:nvSpPr>
          <p:cNvPr id="3" name="Text Placeholder 2"/>
          <p:cNvSpPr>
            <a:spLocks noGrp="1"/>
          </p:cNvSpPr>
          <p:nvPr>
            <p:ph type="body" idx="1"/>
          </p:nvPr>
        </p:nvSpPr>
        <p:spPr/>
        <p:txBody>
          <a:bodyPr/>
          <a:lstStyle/>
          <a:p>
            <a:r>
              <a:rPr lang="en-US" dirty="0"/>
              <a:t>Because secretions of CF patients are not adequately hydrated, attention in early childhood to oral hydration, especially during </a:t>
            </a:r>
            <a:r>
              <a:rPr lang="en-US" dirty="0" smtClean="0"/>
              <a:t>warm weather </a:t>
            </a:r>
            <a:r>
              <a:rPr lang="en-US" dirty="0"/>
              <a:t>or with acute gastroenteritis, may minimize complications associated with impaired mucus clearance. </a:t>
            </a:r>
            <a:endParaRPr lang="en-US" dirty="0" smtClean="0"/>
          </a:p>
          <a:p>
            <a:endParaRPr lang="en-US" dirty="0"/>
          </a:p>
        </p:txBody>
      </p:sp>
    </p:spTree>
    <p:extLst>
      <p:ext uri="{BB962C8B-B14F-4D97-AF65-F5344CB8AC3E}">
        <p14:creationId xmlns:p14="http://schemas.microsoft.com/office/powerpoint/2010/main" val="3339053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Therapy</a:t>
            </a:r>
          </a:p>
        </p:txBody>
      </p:sp>
      <p:sp>
        <p:nvSpPr>
          <p:cNvPr id="3" name="Text Placeholder 2"/>
          <p:cNvSpPr>
            <a:spLocks noGrp="1"/>
          </p:cNvSpPr>
          <p:nvPr>
            <p:ph type="body" idx="1"/>
          </p:nvPr>
        </p:nvSpPr>
        <p:spPr/>
        <p:txBody>
          <a:bodyPr/>
          <a:lstStyle/>
          <a:p>
            <a:r>
              <a:rPr lang="en-US" dirty="0" smtClean="0"/>
              <a:t>Mucolytic agents:</a:t>
            </a:r>
          </a:p>
          <a:p>
            <a:r>
              <a:rPr lang="en-US" dirty="0"/>
              <a:t>Human recombinant DNase (2.5 mg), given as a single daily </a:t>
            </a:r>
            <a:r>
              <a:rPr lang="en-US" dirty="0" smtClean="0"/>
              <a:t>aerosol dose</a:t>
            </a:r>
            <a:r>
              <a:rPr lang="en-US" dirty="0"/>
              <a:t>, improves pulmonary function, decreases the number of pulmonary exacerbations, and promotes a sense of well-being in patients </a:t>
            </a:r>
            <a:r>
              <a:rPr lang="en-US" dirty="0" smtClean="0"/>
              <a:t>who have </a:t>
            </a:r>
            <a:r>
              <a:rPr lang="en-US" dirty="0"/>
              <a:t>moderate disease and purulent </a:t>
            </a:r>
            <a:r>
              <a:rPr lang="en-US" dirty="0" smtClean="0"/>
              <a:t>secretions</a:t>
            </a:r>
            <a:r>
              <a:rPr lang="en-US" dirty="0"/>
              <a:t>. </a:t>
            </a:r>
            <a:r>
              <a:rPr lang="en-US" dirty="0" smtClean="0"/>
              <a:t>Improvement </a:t>
            </a:r>
            <a:r>
              <a:rPr lang="en-US" dirty="0"/>
              <a:t>is sustained </a:t>
            </a:r>
            <a:r>
              <a:rPr lang="en-US" dirty="0" smtClean="0"/>
              <a:t>for12 </a:t>
            </a:r>
            <a:r>
              <a:rPr lang="en-US" dirty="0" err="1"/>
              <a:t>mo</a:t>
            </a:r>
            <a:r>
              <a:rPr lang="en-US" dirty="0"/>
              <a:t> or longer with continuous therapy. </a:t>
            </a:r>
          </a:p>
          <a:p>
            <a:r>
              <a:rPr lang="en-US" dirty="0"/>
              <a:t>N-acetylcysteine, nebulized as a 5-10% solution following </a:t>
            </a:r>
            <a:r>
              <a:rPr lang="en-US" dirty="0" smtClean="0"/>
              <a:t>β2-agonist nebulization, </a:t>
            </a:r>
            <a:r>
              <a:rPr lang="en-US" dirty="0"/>
              <a:t>is useful for airway clearance and may </a:t>
            </a:r>
            <a:r>
              <a:rPr lang="en-US" dirty="0" smtClean="0"/>
              <a:t>potentially increase </a:t>
            </a:r>
            <a:r>
              <a:rPr lang="en-US" dirty="0"/>
              <a:t>airway levels of the antioxidant, glutathione</a:t>
            </a:r>
            <a:endParaRPr lang="en-US" dirty="0" smtClean="0"/>
          </a:p>
          <a:p>
            <a:endParaRPr lang="en-US" dirty="0"/>
          </a:p>
        </p:txBody>
      </p:sp>
    </p:spTree>
    <p:extLst>
      <p:ext uri="{BB962C8B-B14F-4D97-AF65-F5344CB8AC3E}">
        <p14:creationId xmlns:p14="http://schemas.microsoft.com/office/powerpoint/2010/main" val="4266242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Pulmonary Therapy</a:t>
            </a:r>
          </a:p>
        </p:txBody>
      </p:sp>
      <p:sp>
        <p:nvSpPr>
          <p:cNvPr id="3" name="Text Placeholder 2"/>
          <p:cNvSpPr>
            <a:spLocks noGrp="1"/>
          </p:cNvSpPr>
          <p:nvPr>
            <p:ph type="body" idx="1"/>
          </p:nvPr>
        </p:nvSpPr>
        <p:spPr/>
        <p:txBody>
          <a:bodyPr/>
          <a:lstStyle/>
          <a:p>
            <a:r>
              <a:rPr lang="en-US" dirty="0" smtClean="0"/>
              <a:t>Mucolytic agents:</a:t>
            </a:r>
          </a:p>
          <a:p>
            <a:r>
              <a:rPr lang="en-US" dirty="0"/>
              <a:t>7% hypertonic saline </a:t>
            </a:r>
            <a:r>
              <a:rPr lang="en-US" dirty="0" smtClean="0"/>
              <a:t>nebulized 2-4 </a:t>
            </a:r>
            <a:r>
              <a:rPr lang="en-US" dirty="0"/>
              <a:t>times </a:t>
            </a:r>
            <a:r>
              <a:rPr lang="en-US" dirty="0" smtClean="0"/>
              <a:t>daily, </a:t>
            </a:r>
            <a:r>
              <a:rPr lang="en-US" dirty="0"/>
              <a:t>acting as a hyperosmolar agent, </a:t>
            </a:r>
            <a:r>
              <a:rPr lang="en-US" dirty="0" smtClean="0"/>
              <a:t>is believed </a:t>
            </a:r>
            <a:r>
              <a:rPr lang="en-US" dirty="0"/>
              <a:t>to draw water into the airway and rehydrate mucus </a:t>
            </a:r>
            <a:r>
              <a:rPr lang="en-US" dirty="0" smtClean="0"/>
              <a:t>resulting </a:t>
            </a:r>
            <a:r>
              <a:rPr lang="en-US" dirty="0"/>
              <a:t>in in increased mucus clearance and </a:t>
            </a:r>
            <a:r>
              <a:rPr lang="en-US" dirty="0" smtClean="0"/>
              <a:t>improved pulmonary function</a:t>
            </a:r>
            <a:endParaRPr lang="en-US" dirty="0"/>
          </a:p>
        </p:txBody>
      </p:sp>
    </p:spTree>
    <p:extLst>
      <p:ext uri="{BB962C8B-B14F-4D97-AF65-F5344CB8AC3E}">
        <p14:creationId xmlns:p14="http://schemas.microsoft.com/office/powerpoint/2010/main" val="2881404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Airway Clearance Therapy</a:t>
            </a:r>
            <a:br>
              <a:rPr lang="en-US" dirty="0"/>
            </a:br>
            <a:endParaRPr lang="en-US" dirty="0"/>
          </a:p>
        </p:txBody>
      </p:sp>
      <p:sp>
        <p:nvSpPr>
          <p:cNvPr id="3" name="Text Placeholder 2"/>
          <p:cNvSpPr>
            <a:spLocks noGrp="1"/>
          </p:cNvSpPr>
          <p:nvPr>
            <p:ph type="body" idx="1"/>
          </p:nvPr>
        </p:nvSpPr>
        <p:spPr>
          <a:xfrm>
            <a:off x="311700" y="1229875"/>
            <a:ext cx="4831800" cy="3339000"/>
          </a:xfrm>
        </p:spPr>
        <p:txBody>
          <a:bodyPr/>
          <a:lstStyle/>
          <a:p>
            <a:r>
              <a:rPr lang="en-US" dirty="0" smtClean="0"/>
              <a:t>Airway </a:t>
            </a:r>
            <a:r>
              <a:rPr lang="en-US" dirty="0"/>
              <a:t>clearance treatment usually consists of chest percussion combined with postural drainage </a:t>
            </a:r>
            <a:endParaRPr lang="en-US" dirty="0" smtClean="0"/>
          </a:p>
          <a:p>
            <a:r>
              <a:rPr lang="en-US" dirty="0" smtClean="0"/>
              <a:t>Produced chest </a:t>
            </a:r>
            <a:r>
              <a:rPr lang="en-US" dirty="0"/>
              <a:t>vibrations move secretions from small </a:t>
            </a:r>
            <a:r>
              <a:rPr lang="en-US" dirty="0" smtClean="0"/>
              <a:t>airways </a:t>
            </a:r>
            <a:r>
              <a:rPr lang="en-US" dirty="0"/>
              <a:t>to large airways </a:t>
            </a:r>
            <a:r>
              <a:rPr lang="en-US" dirty="0" smtClean="0"/>
              <a:t>which then could be cleared </a:t>
            </a:r>
            <a:r>
              <a:rPr lang="en-US" dirty="0"/>
              <a:t>by cough, </a:t>
            </a:r>
            <a:r>
              <a:rPr lang="en-US" dirty="0" smtClean="0"/>
              <a:t>huffing, </a:t>
            </a:r>
            <a:r>
              <a:rPr lang="en-US" dirty="0"/>
              <a:t>or forced </a:t>
            </a:r>
            <a:r>
              <a:rPr lang="en-US" dirty="0" smtClean="0"/>
              <a:t>expirations, which are encouraged after </a:t>
            </a:r>
            <a:r>
              <a:rPr lang="en-US" dirty="0"/>
              <a:t>each lung segment is “drained.”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594" y="0"/>
            <a:ext cx="4098406" cy="5143500"/>
          </a:xfrm>
          <a:prstGeom prst="rect">
            <a:avLst/>
          </a:prstGeom>
        </p:spPr>
      </p:pic>
    </p:spTree>
    <p:extLst>
      <p:ext uri="{BB962C8B-B14F-4D97-AF65-F5344CB8AC3E}">
        <p14:creationId xmlns:p14="http://schemas.microsoft.com/office/powerpoint/2010/main" val="33680071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Airway Clearance Therapy</a:t>
            </a:r>
            <a:br>
              <a:rPr lang="en-US" dirty="0"/>
            </a:br>
            <a:endParaRPr lang="en-US" dirty="0"/>
          </a:p>
        </p:txBody>
      </p:sp>
      <p:sp>
        <p:nvSpPr>
          <p:cNvPr id="3" name="Text Placeholder 2"/>
          <p:cNvSpPr>
            <a:spLocks noGrp="1"/>
          </p:cNvSpPr>
          <p:nvPr>
            <p:ph type="body" idx="1"/>
          </p:nvPr>
        </p:nvSpPr>
        <p:spPr/>
        <p:txBody>
          <a:bodyPr/>
          <a:lstStyle/>
          <a:p>
            <a:r>
              <a:rPr lang="en-US" dirty="0" smtClean="0"/>
              <a:t>Chest </a:t>
            </a:r>
            <a:r>
              <a:rPr lang="en-US" dirty="0"/>
              <a:t>physical therapy (PT) can be particularly </a:t>
            </a:r>
            <a:r>
              <a:rPr lang="en-US" dirty="0" smtClean="0"/>
              <a:t>useful for </a:t>
            </a:r>
            <a:r>
              <a:rPr lang="en-US" dirty="0"/>
              <a:t>patients with CF because they accumulate secretions in </a:t>
            </a:r>
            <a:r>
              <a:rPr lang="en-US" dirty="0" smtClean="0"/>
              <a:t>small airways first, </a:t>
            </a:r>
            <a:r>
              <a:rPr lang="en-US" dirty="0"/>
              <a:t>even before the onset of symptoms. </a:t>
            </a:r>
            <a:endParaRPr lang="en-US" dirty="0" smtClean="0"/>
          </a:p>
          <a:p>
            <a:r>
              <a:rPr lang="en-US" dirty="0" smtClean="0"/>
              <a:t>Although immediate improvement </a:t>
            </a:r>
            <a:r>
              <a:rPr lang="en-US" dirty="0"/>
              <a:t>of pulmonary function generally cannot be demonstrated </a:t>
            </a:r>
            <a:r>
              <a:rPr lang="en-US" dirty="0" smtClean="0"/>
              <a:t>after </a:t>
            </a:r>
            <a:r>
              <a:rPr lang="en-US" dirty="0"/>
              <a:t>PT, cessation of chest PT in children with mild to moderate </a:t>
            </a:r>
            <a:r>
              <a:rPr lang="en-US" dirty="0" smtClean="0"/>
              <a:t>airflow </a:t>
            </a:r>
            <a:r>
              <a:rPr lang="en-US" dirty="0"/>
              <a:t>limitation results in deterioration of lung function </a:t>
            </a:r>
            <a:r>
              <a:rPr lang="en-US" dirty="0" smtClean="0"/>
              <a:t>within 3 weeks </a:t>
            </a:r>
          </a:p>
          <a:p>
            <a:r>
              <a:rPr lang="en-US" dirty="0" smtClean="0"/>
              <a:t>Chest </a:t>
            </a:r>
            <a:r>
              <a:rPr lang="en-US" dirty="0"/>
              <a:t>PT is recommended 1-4 times a day, depending on </a:t>
            </a:r>
            <a:r>
              <a:rPr lang="en-US" dirty="0" smtClean="0"/>
              <a:t>the severity </a:t>
            </a:r>
            <a:r>
              <a:rPr lang="en-US" dirty="0"/>
              <a:t>of lung dysfunction</a:t>
            </a:r>
          </a:p>
        </p:txBody>
      </p:sp>
    </p:spTree>
    <p:extLst>
      <p:ext uri="{BB962C8B-B14F-4D97-AF65-F5344CB8AC3E}">
        <p14:creationId xmlns:p14="http://schemas.microsoft.com/office/powerpoint/2010/main" val="343740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Airway Clearance Therapy</a:t>
            </a:r>
            <a:br>
              <a:rPr lang="en-US" dirty="0"/>
            </a:br>
            <a:endParaRPr lang="en-US" dirty="0"/>
          </a:p>
        </p:txBody>
      </p:sp>
      <p:sp>
        <p:nvSpPr>
          <p:cNvPr id="3" name="Text Placeholder 2"/>
          <p:cNvSpPr>
            <a:spLocks noGrp="1"/>
          </p:cNvSpPr>
          <p:nvPr>
            <p:ph type="body" idx="1"/>
          </p:nvPr>
        </p:nvSpPr>
        <p:spPr/>
        <p:txBody>
          <a:bodyPr/>
          <a:lstStyle/>
          <a:p>
            <a:r>
              <a:rPr lang="en-US" dirty="0" smtClean="0"/>
              <a:t>Voluntary </a:t>
            </a:r>
            <a:r>
              <a:rPr lang="en-US" dirty="0"/>
              <a:t>coughing, repeated forced expiratory maneuvers with and without positive expiratory pressure, patterned breathing, and use of </a:t>
            </a:r>
            <a:r>
              <a:rPr lang="en-US" dirty="0" smtClean="0"/>
              <a:t>handheld </a:t>
            </a:r>
            <a:r>
              <a:rPr lang="en-US" dirty="0"/>
              <a:t>oscillatory </a:t>
            </a:r>
            <a:r>
              <a:rPr lang="en-US" dirty="0" smtClean="0"/>
              <a:t>devices are </a:t>
            </a:r>
            <a:r>
              <a:rPr lang="en-US" dirty="0"/>
              <a:t>additional aids to clearance of mucus. </a:t>
            </a:r>
            <a:endParaRPr lang="en-US" dirty="0" smtClean="0"/>
          </a:p>
          <a:p>
            <a:r>
              <a:rPr lang="en-US" dirty="0" smtClean="0"/>
              <a:t>Routine </a:t>
            </a:r>
            <a:r>
              <a:rPr lang="en-US" dirty="0"/>
              <a:t>aerobic </a:t>
            </a:r>
            <a:r>
              <a:rPr lang="en-US" dirty="0" smtClean="0"/>
              <a:t>exercise appears </a:t>
            </a:r>
            <a:r>
              <a:rPr lang="en-US" dirty="0"/>
              <a:t>to slow the rate of decline of pulmonary function, and </a:t>
            </a:r>
            <a:r>
              <a:rPr lang="en-US" dirty="0" smtClean="0"/>
              <a:t>benefit has </a:t>
            </a:r>
            <a:r>
              <a:rPr lang="en-US" dirty="0"/>
              <a:t>also been documented with weight training. </a:t>
            </a:r>
            <a:endParaRPr lang="en-US" dirty="0" smtClean="0"/>
          </a:p>
          <a:p>
            <a:r>
              <a:rPr lang="en-US" dirty="0" smtClean="0"/>
              <a:t>No </a:t>
            </a:r>
            <a:r>
              <a:rPr lang="en-US" dirty="0"/>
              <a:t>one airway clearance technique is superior to any other</a:t>
            </a:r>
          </a:p>
        </p:txBody>
      </p:sp>
    </p:spTree>
    <p:extLst>
      <p:ext uri="{BB962C8B-B14F-4D97-AF65-F5344CB8AC3E}">
        <p14:creationId xmlns:p14="http://schemas.microsoft.com/office/powerpoint/2010/main" val="3038391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therapy </a:t>
            </a:r>
            <a:endParaRPr lang="en-US" dirty="0"/>
          </a:p>
        </p:txBody>
      </p:sp>
      <p:sp>
        <p:nvSpPr>
          <p:cNvPr id="3" name="Text Placeholder 2"/>
          <p:cNvSpPr>
            <a:spLocks noGrp="1"/>
          </p:cNvSpPr>
          <p:nvPr>
            <p:ph type="body" idx="1"/>
          </p:nvPr>
        </p:nvSpPr>
        <p:spPr/>
        <p:txBody>
          <a:bodyPr/>
          <a:lstStyle/>
          <a:p>
            <a:r>
              <a:rPr lang="en-US" dirty="0" smtClean="0"/>
              <a:t>The </a:t>
            </a:r>
            <a:r>
              <a:rPr lang="en-US" dirty="0"/>
              <a:t>usual </a:t>
            </a:r>
            <a:r>
              <a:rPr lang="en-US" dirty="0" smtClean="0"/>
              <a:t>guidelines for </a:t>
            </a:r>
            <a:r>
              <a:rPr lang="en-US" dirty="0"/>
              <a:t>acute chest infections, such as fever, tachypnea, or chest pain, </a:t>
            </a:r>
            <a:r>
              <a:rPr lang="en-US" dirty="0" smtClean="0"/>
              <a:t>are often </a:t>
            </a:r>
            <a:r>
              <a:rPr lang="en-US" dirty="0"/>
              <a:t>absent. </a:t>
            </a:r>
            <a:endParaRPr lang="en-US" dirty="0" smtClean="0"/>
          </a:p>
          <a:p>
            <a:r>
              <a:rPr lang="en-US" dirty="0"/>
              <a:t>P</a:t>
            </a:r>
            <a:r>
              <a:rPr lang="en-US" dirty="0" smtClean="0"/>
              <a:t>atient’s </a:t>
            </a:r>
            <a:r>
              <a:rPr lang="en-US" dirty="0"/>
              <a:t>history </a:t>
            </a:r>
            <a:r>
              <a:rPr lang="en-US" dirty="0" smtClean="0"/>
              <a:t>and examination</a:t>
            </a:r>
            <a:r>
              <a:rPr lang="en-US" dirty="0"/>
              <a:t>, including anorexia, weight loss, and diminished </a:t>
            </a:r>
            <a:r>
              <a:rPr lang="en-US" dirty="0" smtClean="0"/>
              <a:t>activity, must </a:t>
            </a:r>
            <a:r>
              <a:rPr lang="en-US" dirty="0"/>
              <a:t>be used to guide the frequency and duration of therapy. </a:t>
            </a:r>
            <a:endParaRPr lang="en-US" dirty="0" smtClean="0"/>
          </a:p>
          <a:p>
            <a:r>
              <a:rPr lang="en-US" dirty="0" smtClean="0"/>
              <a:t>Antibiotic </a:t>
            </a:r>
            <a:r>
              <a:rPr lang="en-US" dirty="0"/>
              <a:t>treatment varies from intermittent short courses of 1 antibiotic </a:t>
            </a:r>
            <a:r>
              <a:rPr lang="en-US" dirty="0" smtClean="0"/>
              <a:t>to nearly </a:t>
            </a:r>
            <a:r>
              <a:rPr lang="en-US" dirty="0"/>
              <a:t>continuous treatment with 1 or more antibiotics</a:t>
            </a:r>
            <a:r>
              <a:rPr lang="en-US" dirty="0" smtClean="0"/>
              <a:t>.</a:t>
            </a:r>
          </a:p>
        </p:txBody>
      </p:sp>
    </p:spTree>
    <p:extLst>
      <p:ext uri="{BB962C8B-B14F-4D97-AF65-F5344CB8AC3E}">
        <p14:creationId xmlns:p14="http://schemas.microsoft.com/office/powerpoint/2010/main" val="224569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br>
              <a:rPr lang="en-US" dirty="0"/>
            </a:br>
            <a:endParaRPr lang="en-US" dirty="0"/>
          </a:p>
        </p:txBody>
      </p:sp>
      <p:sp>
        <p:nvSpPr>
          <p:cNvPr id="3" name="Text Placeholder 2"/>
          <p:cNvSpPr>
            <a:spLocks noGrp="1"/>
          </p:cNvSpPr>
          <p:nvPr>
            <p:ph type="body" idx="1"/>
          </p:nvPr>
        </p:nvSpPr>
        <p:spPr>
          <a:xfrm>
            <a:off x="311700" y="952500"/>
            <a:ext cx="4974675" cy="3616375"/>
          </a:xfrm>
        </p:spPr>
        <p:txBody>
          <a:bodyPr/>
          <a:lstStyle/>
          <a:p>
            <a:r>
              <a:rPr lang="en-US" dirty="0" smtClean="0"/>
              <a:t>Table </a:t>
            </a:r>
            <a:r>
              <a:rPr lang="en-US" dirty="0"/>
              <a:t>403-5 lists symptoms and signs that suggest the need </a:t>
            </a:r>
            <a:r>
              <a:rPr lang="en-US" dirty="0" smtClean="0"/>
              <a:t>for more </a:t>
            </a:r>
            <a:r>
              <a:rPr lang="en-US" dirty="0"/>
              <a:t>intensive antibiotic and physical therapy</a:t>
            </a:r>
            <a:r>
              <a:rPr lang="en-US" dirty="0" smtClean="0"/>
              <a:t>.</a:t>
            </a:r>
          </a:p>
          <a:p>
            <a:endParaRPr lang="en-US" dirty="0" smtClean="0"/>
          </a:p>
          <a:p>
            <a:r>
              <a:rPr lang="en-US" dirty="0" smtClean="0"/>
              <a:t>Protection against exposure </a:t>
            </a:r>
            <a:r>
              <a:rPr lang="en-US" dirty="0"/>
              <a:t>to methicillin-resistant S. aureus, P. aeruginosa, B. </a:t>
            </a:r>
            <a:r>
              <a:rPr lang="en-US" dirty="0" err="1" smtClean="0"/>
              <a:t>cepacia</a:t>
            </a:r>
            <a:r>
              <a:rPr lang="en-US" dirty="0" smtClean="0"/>
              <a:t>, and </a:t>
            </a:r>
            <a:r>
              <a:rPr lang="en-US" dirty="0"/>
              <a:t>other resistant Gram-negative organisms is essential, </a:t>
            </a:r>
            <a:r>
              <a:rPr lang="en-US" dirty="0" smtClean="0"/>
              <a:t>including isolation </a:t>
            </a:r>
            <a:r>
              <a:rPr lang="en-US" dirty="0"/>
              <a:t>procedures and careful attention to sterilization of </a:t>
            </a:r>
            <a:r>
              <a:rPr lang="en-US" dirty="0" smtClean="0"/>
              <a:t>inhalation therapy </a:t>
            </a:r>
            <a:r>
              <a:rPr lang="en-US" dirty="0"/>
              <a:t>equipment.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1137" y="866774"/>
            <a:ext cx="3700463" cy="3819525"/>
          </a:xfrm>
          <a:prstGeom prst="rect">
            <a:avLst/>
          </a:prstGeom>
        </p:spPr>
      </p:pic>
    </p:spTree>
    <p:extLst>
      <p:ext uri="{BB962C8B-B14F-4D97-AF65-F5344CB8AC3E}">
        <p14:creationId xmlns:p14="http://schemas.microsoft.com/office/powerpoint/2010/main" val="4212965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0" indent="0">
              <a:spcAft>
                <a:spcPts val="1600"/>
              </a:spcAft>
              <a:buNone/>
            </a:pPr>
            <a:r>
              <a:rPr lang="en-US" sz="1600" dirty="0"/>
              <a:t>Statistics:</a:t>
            </a:r>
          </a:p>
          <a:p>
            <a:pPr marL="285750" indent="-285750">
              <a:spcAft>
                <a:spcPts val="1600"/>
              </a:spcAft>
            </a:pPr>
            <a:r>
              <a:rPr lang="en-US" sz="1600" dirty="0"/>
              <a:t>CF occurs most frequently in white populations of northern Europe, North America, and Australia/New Zealand. </a:t>
            </a:r>
          </a:p>
          <a:p>
            <a:pPr marL="285750" indent="-285750">
              <a:spcAft>
                <a:spcPts val="1600"/>
              </a:spcAft>
            </a:pPr>
            <a:r>
              <a:rPr lang="en-US" sz="1600" dirty="0"/>
              <a:t>The prevalence in these populations varies but approximates 1 in 3,500 live births (1 in 9,200 individuals of Hispanic descent and 1 in 15,000 African-Americans). </a:t>
            </a:r>
          </a:p>
          <a:p>
            <a:pPr marL="285750" indent="-285750">
              <a:spcAft>
                <a:spcPts val="1600"/>
              </a:spcAft>
            </a:pPr>
            <a:r>
              <a:rPr lang="en-US" sz="1600" dirty="0"/>
              <a:t>Although less frequent in African, Hispanic, Middle Eastern, </a:t>
            </a:r>
            <a:r>
              <a:rPr lang="en-US" sz="1600" dirty="0" err="1"/>
              <a:t>SouthAsian</a:t>
            </a:r>
            <a:r>
              <a:rPr lang="en-US" sz="1600" dirty="0"/>
              <a:t>, and eastern Asian populations, the disorder does exist in these populations as well</a:t>
            </a:r>
          </a:p>
          <a:p>
            <a:pPr marL="285750" indent="-285750">
              <a:spcAft>
                <a:spcPts val="1600"/>
              </a:spcAft>
            </a:pPr>
            <a:endParaRPr lang="en-US" sz="1600" dirty="0"/>
          </a:p>
          <a:p>
            <a:pPr marL="285750" indent="-285750">
              <a:spcAft>
                <a:spcPts val="1600"/>
              </a:spcAft>
            </a:pPr>
            <a:endParaRPr lang="en-US" sz="1600" dirty="0" smtClean="0"/>
          </a:p>
        </p:txBody>
      </p:sp>
    </p:spTree>
    <p:extLst>
      <p:ext uri="{BB962C8B-B14F-4D97-AF65-F5344CB8AC3E}">
        <p14:creationId xmlns:p14="http://schemas.microsoft.com/office/powerpoint/2010/main" val="12944208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Antibiotic therapy </a:t>
            </a:r>
            <a:endParaRPr lang="en-US" dirty="0"/>
          </a:p>
        </p:txBody>
      </p:sp>
      <p:sp>
        <p:nvSpPr>
          <p:cNvPr id="3" name="Text Placeholder 2"/>
          <p:cNvSpPr>
            <a:spLocks noGrp="1"/>
          </p:cNvSpPr>
          <p:nvPr>
            <p:ph type="body" idx="1"/>
          </p:nvPr>
        </p:nvSpPr>
        <p:spPr/>
        <p:txBody>
          <a:bodyPr/>
          <a:lstStyle/>
          <a:p>
            <a:r>
              <a:rPr lang="en-US" dirty="0" smtClean="0"/>
              <a:t>Dosages for some antibiotics are often 2-3 times the amount recommended for minor infections because:</a:t>
            </a:r>
          </a:p>
          <a:p>
            <a:pPr>
              <a:buFont typeface="+mj-lt"/>
              <a:buAutoNum type="arabicPeriod"/>
            </a:pPr>
            <a:r>
              <a:rPr lang="en-US" dirty="0"/>
              <a:t>P</a:t>
            </a:r>
            <a:r>
              <a:rPr lang="en-US" dirty="0" smtClean="0"/>
              <a:t>atients with CF have proportionately more lean </a:t>
            </a:r>
            <a:r>
              <a:rPr lang="en-US" dirty="0"/>
              <a:t>body mass (</a:t>
            </a:r>
            <a:r>
              <a:rPr lang="en-US" dirty="0" smtClean="0"/>
              <a:t>fat-free mass) </a:t>
            </a:r>
          </a:p>
          <a:p>
            <a:pPr>
              <a:buFont typeface="+mj-lt"/>
              <a:buAutoNum type="arabicPeriod"/>
            </a:pPr>
            <a:r>
              <a:rPr lang="en-US" dirty="0" smtClean="0"/>
              <a:t>Higher clearance rates for many antibiotics than other individuals. </a:t>
            </a:r>
          </a:p>
          <a:p>
            <a:pPr>
              <a:buFont typeface="+mj-lt"/>
              <a:buAutoNum type="arabicPeriod"/>
            </a:pPr>
            <a:r>
              <a:rPr lang="en-US" dirty="0" smtClean="0"/>
              <a:t>It is difficult to achieve effective drug levels of many antimicrobials in respiratory tract secretions.</a:t>
            </a:r>
            <a:endParaRPr lang="en-US" dirty="0"/>
          </a:p>
        </p:txBody>
      </p:sp>
    </p:spTree>
    <p:extLst>
      <p:ext uri="{BB962C8B-B14F-4D97-AF65-F5344CB8AC3E}">
        <p14:creationId xmlns:p14="http://schemas.microsoft.com/office/powerpoint/2010/main" val="3196235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Antibiotic therapy </a:t>
            </a:r>
            <a:endParaRPr lang="en-US" dirty="0"/>
          </a:p>
        </p:txBody>
      </p:sp>
      <p:sp>
        <p:nvSpPr>
          <p:cNvPr id="3" name="Text Placeholder 2"/>
          <p:cNvSpPr>
            <a:spLocks noGrp="1"/>
          </p:cNvSpPr>
          <p:nvPr>
            <p:ph type="body" idx="1"/>
          </p:nvPr>
        </p:nvSpPr>
        <p:spPr/>
        <p:txBody>
          <a:bodyPr/>
          <a:lstStyle/>
          <a:p>
            <a:r>
              <a:rPr lang="en-US" dirty="0"/>
              <a:t>Indications for oral antibiotic therapy in a patient with CF include the</a:t>
            </a:r>
          </a:p>
          <a:p>
            <a:pPr marL="114300" indent="0">
              <a:buNone/>
            </a:pPr>
            <a:r>
              <a:rPr lang="en-US" dirty="0" smtClean="0"/>
              <a:t>1- Presence </a:t>
            </a:r>
            <a:r>
              <a:rPr lang="en-US" dirty="0"/>
              <a:t>of respiratory tract symptoms </a:t>
            </a:r>
            <a:endParaRPr lang="en-US" dirty="0" smtClean="0"/>
          </a:p>
          <a:p>
            <a:pPr marL="114300" indent="0">
              <a:buNone/>
            </a:pPr>
            <a:r>
              <a:rPr lang="en-US" dirty="0" smtClean="0"/>
              <a:t>2- Identification </a:t>
            </a:r>
            <a:r>
              <a:rPr lang="en-US" dirty="0"/>
              <a:t>of pathogenic organisms in respiratory tract cultures. </a:t>
            </a:r>
            <a:endParaRPr lang="en-US" dirty="0" smtClean="0"/>
          </a:p>
          <a:p>
            <a:r>
              <a:rPr lang="en-US" dirty="0" smtClean="0"/>
              <a:t>Common </a:t>
            </a:r>
            <a:r>
              <a:rPr lang="en-US" dirty="0"/>
              <a:t>organisms, including S. aureus, </a:t>
            </a:r>
            <a:r>
              <a:rPr lang="en-US" dirty="0" err="1"/>
              <a:t>nontypeable</a:t>
            </a:r>
            <a:r>
              <a:rPr lang="en-US" dirty="0"/>
              <a:t> </a:t>
            </a:r>
            <a:r>
              <a:rPr lang="en-US" dirty="0" err="1" smtClean="0"/>
              <a:t>Haemophilus</a:t>
            </a:r>
            <a:r>
              <a:rPr lang="en-US" dirty="0" smtClean="0"/>
              <a:t> </a:t>
            </a:r>
            <a:r>
              <a:rPr lang="en-US" dirty="0" err="1" smtClean="0"/>
              <a:t>infuenzae</a:t>
            </a:r>
            <a:r>
              <a:rPr lang="en-US" dirty="0"/>
              <a:t>, P. aeruginosa; B. </a:t>
            </a:r>
            <a:r>
              <a:rPr lang="en-US" dirty="0" err="1"/>
              <a:t>cepacia</a:t>
            </a:r>
            <a:r>
              <a:rPr lang="en-US" dirty="0"/>
              <a:t> and other Gram-negative rods, </a:t>
            </a:r>
            <a:r>
              <a:rPr lang="en-US" dirty="0" smtClean="0"/>
              <a:t>are encountered </a:t>
            </a:r>
            <a:r>
              <a:rPr lang="en-US" dirty="0"/>
              <a:t>with increasing frequency. </a:t>
            </a:r>
            <a:endParaRPr lang="en-US" dirty="0" smtClean="0"/>
          </a:p>
          <a:p>
            <a:r>
              <a:rPr lang="fr-FR" dirty="0"/>
              <a:t>S. aureus, </a:t>
            </a:r>
            <a:r>
              <a:rPr lang="fr-FR" dirty="0" err="1"/>
              <a:t>nontypeable</a:t>
            </a:r>
            <a:r>
              <a:rPr lang="fr-FR" dirty="0"/>
              <a:t> </a:t>
            </a:r>
            <a:r>
              <a:rPr lang="fr-FR" dirty="0" smtClean="0"/>
              <a:t>H. </a:t>
            </a:r>
            <a:r>
              <a:rPr lang="fr-FR" dirty="0" err="1" smtClean="0"/>
              <a:t>infuenzae</a:t>
            </a:r>
            <a:r>
              <a:rPr lang="fr-FR" dirty="0" smtClean="0"/>
              <a:t> </a:t>
            </a:r>
            <a:r>
              <a:rPr lang="en-US" dirty="0" smtClean="0"/>
              <a:t>can </a:t>
            </a:r>
            <a:r>
              <a:rPr lang="en-US" dirty="0"/>
              <a:t>be </a:t>
            </a:r>
            <a:r>
              <a:rPr lang="en-US" dirty="0" smtClean="0"/>
              <a:t>eradicated with </a:t>
            </a:r>
            <a:r>
              <a:rPr lang="en-US" dirty="0"/>
              <a:t>use of oral antibiotics, but Pseudomonas is more </a:t>
            </a:r>
            <a:r>
              <a:rPr lang="en-US" dirty="0" smtClean="0"/>
              <a:t>difficult </a:t>
            </a:r>
            <a:r>
              <a:rPr lang="en-US" dirty="0"/>
              <a:t>to treat. </a:t>
            </a:r>
            <a:endParaRPr lang="en-US" dirty="0" smtClean="0"/>
          </a:p>
          <a:p>
            <a:r>
              <a:rPr lang="en-US" dirty="0" smtClean="0"/>
              <a:t>The </a:t>
            </a:r>
            <a:r>
              <a:rPr lang="en-US" dirty="0"/>
              <a:t>usual course of therapy is ≥2 </a:t>
            </a:r>
            <a:r>
              <a:rPr lang="en-US" dirty="0" err="1" smtClean="0"/>
              <a:t>wk</a:t>
            </a:r>
            <a:r>
              <a:rPr lang="en-US" dirty="0" smtClean="0"/>
              <a:t>, and </a:t>
            </a:r>
            <a:r>
              <a:rPr lang="en-US" dirty="0"/>
              <a:t>maximal doses are recommended</a:t>
            </a:r>
          </a:p>
        </p:txBody>
      </p:sp>
    </p:spTree>
    <p:extLst>
      <p:ext uri="{BB962C8B-B14F-4D97-AF65-F5344CB8AC3E}">
        <p14:creationId xmlns:p14="http://schemas.microsoft.com/office/powerpoint/2010/main" val="1208958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Antibiotic therapy </a:t>
            </a:r>
            <a:endParaRPr lang="en-US" dirty="0"/>
          </a:p>
        </p:txBody>
      </p:sp>
      <p:sp>
        <p:nvSpPr>
          <p:cNvPr id="3" name="Text Placeholder 2"/>
          <p:cNvSpPr>
            <a:spLocks noGrp="1"/>
          </p:cNvSpPr>
          <p:nvPr>
            <p:ph type="body" idx="1"/>
          </p:nvPr>
        </p:nvSpPr>
        <p:spPr/>
        <p:txBody>
          <a:bodyPr/>
          <a:lstStyle/>
          <a:p>
            <a:r>
              <a:rPr lang="en-US" dirty="0"/>
              <a:t>Q</a:t>
            </a:r>
            <a:r>
              <a:rPr lang="en-US" dirty="0" smtClean="0"/>
              <a:t>uinolones </a:t>
            </a:r>
            <a:r>
              <a:rPr lang="en-US" dirty="0"/>
              <a:t>are the only broadly </a:t>
            </a:r>
            <a:r>
              <a:rPr lang="en-US" dirty="0" smtClean="0"/>
              <a:t>effective </a:t>
            </a:r>
            <a:r>
              <a:rPr lang="en-US" dirty="0"/>
              <a:t>oral antibiotics for Pseudomonas infection, but resistance against these </a:t>
            </a:r>
            <a:r>
              <a:rPr lang="en-US" dirty="0" smtClean="0"/>
              <a:t>agents emerges </a:t>
            </a:r>
            <a:r>
              <a:rPr lang="en-US" dirty="0"/>
              <a:t>rapidly. </a:t>
            </a:r>
            <a:endParaRPr lang="en-US" dirty="0" smtClean="0"/>
          </a:p>
          <a:p>
            <a:r>
              <a:rPr lang="en-US" dirty="0" smtClean="0"/>
              <a:t>Infection </a:t>
            </a:r>
            <a:r>
              <a:rPr lang="en-US" dirty="0"/>
              <a:t>with mycoplasma or chlamydial </a:t>
            </a:r>
            <a:r>
              <a:rPr lang="en-US" dirty="0" smtClean="0"/>
              <a:t>organisms has </a:t>
            </a:r>
            <a:r>
              <a:rPr lang="en-US" dirty="0"/>
              <a:t>been documented, providing a rationale for the use of </a:t>
            </a:r>
            <a:r>
              <a:rPr lang="en-US" dirty="0" smtClean="0"/>
              <a:t>macrolides on </a:t>
            </a:r>
            <a:r>
              <a:rPr lang="en-US" dirty="0"/>
              <a:t>an empirical basis for fare of symptoms. </a:t>
            </a:r>
            <a:endParaRPr lang="en-US" dirty="0" smtClean="0"/>
          </a:p>
          <a:p>
            <a:r>
              <a:rPr lang="en-US" dirty="0" smtClean="0"/>
              <a:t>Macrolides </a:t>
            </a:r>
            <a:r>
              <a:rPr lang="en-US" dirty="0"/>
              <a:t>may </a:t>
            </a:r>
            <a:r>
              <a:rPr lang="en-US" dirty="0" smtClean="0"/>
              <a:t>reduce the </a:t>
            </a:r>
            <a:r>
              <a:rPr lang="en-US" dirty="0"/>
              <a:t>virulence properties of P. aeruginosa, such as </a:t>
            </a:r>
            <a:r>
              <a:rPr lang="en-US" dirty="0" smtClean="0"/>
              <a:t>biofilm production, and </a:t>
            </a:r>
            <a:r>
              <a:rPr lang="en-US" dirty="0"/>
              <a:t>contribute </a:t>
            </a:r>
            <a:r>
              <a:rPr lang="en-US" dirty="0" smtClean="0"/>
              <a:t>anti-inflammatory effects.</a:t>
            </a:r>
          </a:p>
          <a:p>
            <a:r>
              <a:rPr lang="en-US" dirty="0" smtClean="0"/>
              <a:t>Long-term </a:t>
            </a:r>
            <a:r>
              <a:rPr lang="en-US" dirty="0"/>
              <a:t>therapy </a:t>
            </a:r>
            <a:r>
              <a:rPr lang="en-US" dirty="0" smtClean="0"/>
              <a:t>with azithromycin </a:t>
            </a:r>
            <a:r>
              <a:rPr lang="en-US" dirty="0"/>
              <a:t>3 times a week improves lung function in patients </a:t>
            </a:r>
            <a:r>
              <a:rPr lang="en-US" dirty="0" smtClean="0"/>
              <a:t>with chronic </a:t>
            </a:r>
            <a:r>
              <a:rPr lang="en-US" dirty="0"/>
              <a:t>P. aeruginosa infection.</a:t>
            </a:r>
          </a:p>
        </p:txBody>
      </p:sp>
    </p:spTree>
    <p:extLst>
      <p:ext uri="{BB962C8B-B14F-4D97-AF65-F5344CB8AC3E}">
        <p14:creationId xmlns:p14="http://schemas.microsoft.com/office/powerpoint/2010/main" val="36904594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Aerosolized Antibiotic Therapy</a:t>
            </a:r>
          </a:p>
        </p:txBody>
      </p:sp>
      <p:sp>
        <p:nvSpPr>
          <p:cNvPr id="3" name="Text Placeholder 2"/>
          <p:cNvSpPr>
            <a:spLocks noGrp="1"/>
          </p:cNvSpPr>
          <p:nvPr>
            <p:ph type="body" idx="1"/>
          </p:nvPr>
        </p:nvSpPr>
        <p:spPr/>
        <p:txBody>
          <a:bodyPr/>
          <a:lstStyle/>
          <a:p>
            <a:r>
              <a:rPr lang="en-US" dirty="0"/>
              <a:t>P. aeruginosa and other Gram-negative organisms are frequently resistant to all oral </a:t>
            </a:r>
            <a:r>
              <a:rPr lang="en-US" dirty="0" smtClean="0"/>
              <a:t>antibiotics</a:t>
            </a:r>
          </a:p>
          <a:p>
            <a:r>
              <a:rPr lang="en-US" dirty="0" smtClean="0"/>
              <a:t>Aerosol </a:t>
            </a:r>
            <a:r>
              <a:rPr lang="en-US" dirty="0"/>
              <a:t>delivery of antibiotics has been </a:t>
            </a:r>
            <a:r>
              <a:rPr lang="en-US" dirty="0" smtClean="0"/>
              <a:t>used as </a:t>
            </a:r>
            <a:r>
              <a:rPr lang="en-US" dirty="0"/>
              <a:t>an option for home delivery of additional agents, such as tobramycin, colistin, and gentamicin.</a:t>
            </a:r>
            <a:endParaRPr lang="en-US" dirty="0" smtClean="0"/>
          </a:p>
          <a:p>
            <a:r>
              <a:rPr lang="en-US" dirty="0" smtClean="0"/>
              <a:t>Aerosolized </a:t>
            </a:r>
            <a:r>
              <a:rPr lang="en-US" dirty="0"/>
              <a:t>antibiotics such as tobramycin, </a:t>
            </a:r>
            <a:r>
              <a:rPr lang="en-US" dirty="0" err="1"/>
              <a:t>aztreonam</a:t>
            </a:r>
            <a:r>
              <a:rPr lang="en-US" dirty="0" smtClean="0"/>
              <a:t>, are often </a:t>
            </a:r>
            <a:r>
              <a:rPr lang="en-US" dirty="0"/>
              <a:t>used when the airways are </a:t>
            </a:r>
            <a:r>
              <a:rPr lang="en-US" dirty="0" smtClean="0"/>
              <a:t>chronically colonized </a:t>
            </a:r>
            <a:r>
              <a:rPr lang="en-US" dirty="0"/>
              <a:t>with Pseudomonas as long-term </a:t>
            </a:r>
            <a:r>
              <a:rPr lang="en-US" dirty="0" smtClean="0"/>
              <a:t>suppressive daily therapy. </a:t>
            </a:r>
          </a:p>
          <a:p>
            <a:r>
              <a:rPr lang="en-US" dirty="0" smtClean="0"/>
              <a:t>When </a:t>
            </a:r>
            <a:r>
              <a:rPr lang="en-US" dirty="0"/>
              <a:t>tobramycin is given at </a:t>
            </a:r>
            <a:r>
              <a:rPr lang="en-US" dirty="0" smtClean="0"/>
              <a:t>a dose </a:t>
            </a:r>
            <a:r>
              <a:rPr lang="en-US" dirty="0"/>
              <a:t>of 300 mg twice daily on alternate months for 6 </a:t>
            </a:r>
            <a:r>
              <a:rPr lang="en-US" dirty="0" err="1"/>
              <a:t>mo</a:t>
            </a:r>
            <a:r>
              <a:rPr lang="en-US" dirty="0"/>
              <a:t>, </a:t>
            </a:r>
            <a:r>
              <a:rPr lang="en-US" dirty="0" smtClean="0"/>
              <a:t>Pseudomonas density </a:t>
            </a:r>
            <a:r>
              <a:rPr lang="en-US" dirty="0"/>
              <a:t>in sputum decreases, fewer hospitalizations are required, </a:t>
            </a:r>
            <a:r>
              <a:rPr lang="en-US" dirty="0" smtClean="0"/>
              <a:t>and pulmonary </a:t>
            </a:r>
            <a:r>
              <a:rPr lang="en-US" dirty="0"/>
              <a:t>function can improve by ≥10%. </a:t>
            </a:r>
            <a:endParaRPr lang="en-US" dirty="0" smtClean="0"/>
          </a:p>
        </p:txBody>
      </p:sp>
    </p:spTree>
    <p:extLst>
      <p:ext uri="{BB962C8B-B14F-4D97-AF65-F5344CB8AC3E}">
        <p14:creationId xmlns:p14="http://schemas.microsoft.com/office/powerpoint/2010/main" val="15399751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Aerosolized Antibiotic Therapy</a:t>
            </a:r>
          </a:p>
        </p:txBody>
      </p:sp>
      <p:sp>
        <p:nvSpPr>
          <p:cNvPr id="3" name="Text Placeholder 2"/>
          <p:cNvSpPr>
            <a:spLocks noGrp="1"/>
          </p:cNvSpPr>
          <p:nvPr>
            <p:ph type="body" idx="1"/>
          </p:nvPr>
        </p:nvSpPr>
        <p:spPr>
          <a:xfrm>
            <a:off x="311700" y="1048900"/>
            <a:ext cx="8520600" cy="3339000"/>
          </a:xfrm>
        </p:spPr>
        <p:txBody>
          <a:bodyPr/>
          <a:lstStyle/>
          <a:p>
            <a:r>
              <a:rPr lang="en-US" dirty="0" err="1" smtClean="0"/>
              <a:t>Aztreonam</a:t>
            </a:r>
            <a:r>
              <a:rPr lang="en-US" dirty="0" smtClean="0"/>
              <a:t> </a:t>
            </a:r>
            <a:r>
              <a:rPr lang="en-US" dirty="0"/>
              <a:t>was also approved for 75mg  3 times daily therapy on alternate months</a:t>
            </a:r>
          </a:p>
          <a:p>
            <a:r>
              <a:rPr lang="en-US" dirty="0"/>
              <a:t>Toxicity is negligible. </a:t>
            </a:r>
            <a:endParaRPr lang="en-US" dirty="0" smtClean="0"/>
          </a:p>
          <a:p>
            <a:r>
              <a:rPr lang="en-US" dirty="0"/>
              <a:t>Aerosolized </a:t>
            </a:r>
            <a:r>
              <a:rPr lang="en-US" dirty="0" smtClean="0"/>
              <a:t>antibiotic </a:t>
            </a:r>
            <a:r>
              <a:rPr lang="en-US" dirty="0"/>
              <a:t>therapy is recommended in </a:t>
            </a:r>
            <a:r>
              <a:rPr lang="en-US" dirty="0" smtClean="0"/>
              <a:t>patients with </a:t>
            </a:r>
            <a:r>
              <a:rPr lang="en-US" dirty="0"/>
              <a:t>chronic colonization with P. aeruginosa, </a:t>
            </a:r>
            <a:r>
              <a:rPr lang="en-US" dirty="0" smtClean="0"/>
              <a:t>in </a:t>
            </a:r>
            <a:r>
              <a:rPr lang="en-US" dirty="0"/>
              <a:t>patients with moderate to </a:t>
            </a:r>
            <a:r>
              <a:rPr lang="en-US" dirty="0" smtClean="0"/>
              <a:t>severe disease</a:t>
            </a:r>
            <a:r>
              <a:rPr lang="en-US" dirty="0"/>
              <a:t>. </a:t>
            </a:r>
            <a:endParaRPr lang="en-US" dirty="0" smtClean="0"/>
          </a:p>
          <a:p>
            <a:r>
              <a:rPr lang="en-US" dirty="0"/>
              <a:t>Evidence is limited for an acute pulmonary </a:t>
            </a:r>
            <a:r>
              <a:rPr lang="en-US" dirty="0" smtClean="0"/>
              <a:t>exacerbation. </a:t>
            </a:r>
          </a:p>
          <a:p>
            <a:r>
              <a:rPr lang="en-US" dirty="0" smtClean="0"/>
              <a:t>Another </a:t>
            </a:r>
            <a:r>
              <a:rPr lang="en-US" dirty="0"/>
              <a:t>indication for aerosolized antibiotic therapy is to eradicate P. aeruginosa in the airways </a:t>
            </a:r>
            <a:r>
              <a:rPr lang="en-US" dirty="0" smtClean="0"/>
              <a:t>after </a:t>
            </a:r>
            <a:r>
              <a:rPr lang="en-US" dirty="0"/>
              <a:t>initial colonization. </a:t>
            </a:r>
            <a:endParaRPr lang="en-US" dirty="0" smtClean="0"/>
          </a:p>
          <a:p>
            <a:r>
              <a:rPr lang="en-US" dirty="0" smtClean="0"/>
              <a:t>Early infection </a:t>
            </a:r>
            <a:r>
              <a:rPr lang="en-US" dirty="0"/>
              <a:t>may be cleared for months to several years by </a:t>
            </a:r>
            <a:r>
              <a:rPr lang="en-US" dirty="0" smtClean="0"/>
              <a:t>oral ciprofloxacin </a:t>
            </a:r>
            <a:r>
              <a:rPr lang="en-US" dirty="0"/>
              <a:t>and/or aerosolized colistin or tobramycin. </a:t>
            </a:r>
            <a:endParaRPr lang="en-US" dirty="0" smtClean="0"/>
          </a:p>
          <a:p>
            <a:r>
              <a:rPr lang="en-US" dirty="0" smtClean="0"/>
              <a:t>However</a:t>
            </a:r>
            <a:r>
              <a:rPr lang="en-US" dirty="0"/>
              <a:t>, once chronically established, P. aeruginosa </a:t>
            </a:r>
            <a:r>
              <a:rPr lang="en-US" dirty="0" smtClean="0"/>
              <a:t>infection is </a:t>
            </a:r>
            <a:r>
              <a:rPr lang="en-US" dirty="0"/>
              <a:t>rarely eradicated</a:t>
            </a:r>
          </a:p>
        </p:txBody>
      </p:sp>
    </p:spTree>
    <p:extLst>
      <p:ext uri="{BB962C8B-B14F-4D97-AF65-F5344CB8AC3E}">
        <p14:creationId xmlns:p14="http://schemas.microsoft.com/office/powerpoint/2010/main" val="972537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Intravenous Antibiotic Therapy</a:t>
            </a:r>
          </a:p>
        </p:txBody>
      </p:sp>
      <p:sp>
        <p:nvSpPr>
          <p:cNvPr id="3" name="Text Placeholder 2"/>
          <p:cNvSpPr>
            <a:spLocks noGrp="1"/>
          </p:cNvSpPr>
          <p:nvPr>
            <p:ph type="body" idx="1"/>
          </p:nvPr>
        </p:nvSpPr>
        <p:spPr>
          <a:xfrm>
            <a:off x="133351" y="971550"/>
            <a:ext cx="8943974" cy="4076700"/>
          </a:xfrm>
        </p:spPr>
        <p:txBody>
          <a:bodyPr/>
          <a:lstStyle/>
          <a:p>
            <a:r>
              <a:rPr lang="en-US" dirty="0" smtClean="0"/>
              <a:t>Indicated for </a:t>
            </a:r>
            <a:r>
              <a:rPr lang="en-US" dirty="0"/>
              <a:t>the patient who has progressive or unrelenting symptoms and </a:t>
            </a:r>
            <a:r>
              <a:rPr lang="en-US" dirty="0" smtClean="0"/>
              <a:t>signs despite </a:t>
            </a:r>
            <a:r>
              <a:rPr lang="en-US" dirty="0"/>
              <a:t>intensive home </a:t>
            </a:r>
            <a:r>
              <a:rPr lang="en-US" dirty="0" smtClean="0"/>
              <a:t>measures</a:t>
            </a:r>
          </a:p>
          <a:p>
            <a:r>
              <a:rPr lang="en-US" dirty="0" smtClean="0"/>
              <a:t>This </a:t>
            </a:r>
            <a:r>
              <a:rPr lang="en-US" dirty="0"/>
              <a:t>therapy is usually initiated in the hospital but may </a:t>
            </a:r>
            <a:r>
              <a:rPr lang="en-US" dirty="0" smtClean="0"/>
              <a:t>be completed </a:t>
            </a:r>
            <a:r>
              <a:rPr lang="en-US" dirty="0"/>
              <a:t>on an </a:t>
            </a:r>
            <a:r>
              <a:rPr lang="en-US" dirty="0" smtClean="0"/>
              <a:t>ambulatory (outpatient) </a:t>
            </a:r>
            <a:r>
              <a:rPr lang="en-US" dirty="0"/>
              <a:t>basis. </a:t>
            </a:r>
            <a:endParaRPr lang="en-US" dirty="0" smtClean="0"/>
          </a:p>
          <a:p>
            <a:r>
              <a:rPr lang="en-US" dirty="0" smtClean="0"/>
              <a:t>Although </a:t>
            </a:r>
            <a:r>
              <a:rPr lang="en-US" dirty="0"/>
              <a:t>many patients </a:t>
            </a:r>
            <a:r>
              <a:rPr lang="en-US" dirty="0" smtClean="0"/>
              <a:t>show improvement </a:t>
            </a:r>
            <a:r>
              <a:rPr lang="en-US" dirty="0"/>
              <a:t>within 7 days, it is usually advisable to extend </a:t>
            </a:r>
            <a:r>
              <a:rPr lang="en-US" dirty="0" smtClean="0"/>
              <a:t>to </a:t>
            </a:r>
            <a:r>
              <a:rPr lang="en-US" dirty="0"/>
              <a:t>at least 14 days. </a:t>
            </a:r>
            <a:endParaRPr lang="en-US" dirty="0" smtClean="0"/>
          </a:p>
          <a:p>
            <a:r>
              <a:rPr lang="en-US" dirty="0" smtClean="0"/>
              <a:t>Permanent </a:t>
            </a:r>
            <a:r>
              <a:rPr lang="en-US" dirty="0"/>
              <a:t>intravenous access can </a:t>
            </a:r>
            <a:r>
              <a:rPr lang="en-US" dirty="0" smtClean="0"/>
              <a:t>be provided </a:t>
            </a:r>
            <a:r>
              <a:rPr lang="en-US" dirty="0"/>
              <a:t>for long-term or frequent courses of therapy in the </a:t>
            </a:r>
            <a:r>
              <a:rPr lang="en-US" dirty="0" smtClean="0"/>
              <a:t>hospital or </a:t>
            </a:r>
            <a:r>
              <a:rPr lang="en-US" dirty="0"/>
              <a:t>at home. </a:t>
            </a:r>
            <a:endParaRPr lang="en-US" dirty="0" smtClean="0"/>
          </a:p>
          <a:p>
            <a:r>
              <a:rPr lang="en-US" dirty="0" smtClean="0"/>
              <a:t>Thrombophilia </a:t>
            </a:r>
            <a:r>
              <a:rPr lang="en-US" dirty="0"/>
              <a:t>screening should be considered before </a:t>
            </a:r>
            <a:r>
              <a:rPr lang="en-US" dirty="0" smtClean="0"/>
              <a:t>the use </a:t>
            </a:r>
            <a:r>
              <a:rPr lang="en-US" dirty="0"/>
              <a:t>of totally implantable intravenous devices or for recurring problems with venous </a:t>
            </a:r>
            <a:r>
              <a:rPr lang="en-US" dirty="0" smtClean="0"/>
              <a:t>catheters</a:t>
            </a:r>
          </a:p>
          <a:p>
            <a:r>
              <a:rPr lang="en-US" dirty="0"/>
              <a:t>In </a:t>
            </a:r>
            <a:r>
              <a:rPr lang="en-US" dirty="0" smtClean="0"/>
              <a:t>general, treatment </a:t>
            </a:r>
            <a:r>
              <a:rPr lang="en-US" dirty="0"/>
              <a:t>of Pseudomonas infection requires 2-drug therapy. A </a:t>
            </a:r>
            <a:r>
              <a:rPr lang="en-US" dirty="0" smtClean="0"/>
              <a:t>third agent </a:t>
            </a:r>
            <a:r>
              <a:rPr lang="en-US" dirty="0"/>
              <a:t>may be required for optimal coverage of S. aureus or other organisms</a:t>
            </a:r>
          </a:p>
        </p:txBody>
      </p:sp>
    </p:spTree>
    <p:extLst>
      <p:ext uri="{BB962C8B-B14F-4D97-AF65-F5344CB8AC3E}">
        <p14:creationId xmlns:p14="http://schemas.microsoft.com/office/powerpoint/2010/main" val="1470189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Intravenous Antibiotic Therapy</a:t>
            </a:r>
          </a:p>
        </p:txBody>
      </p:sp>
      <p:sp>
        <p:nvSpPr>
          <p:cNvPr id="3" name="Text Placeholder 2"/>
          <p:cNvSpPr>
            <a:spLocks noGrp="1"/>
          </p:cNvSpPr>
          <p:nvPr>
            <p:ph type="body" idx="1"/>
          </p:nvPr>
        </p:nvSpPr>
        <p:spPr>
          <a:xfrm>
            <a:off x="311700" y="1104900"/>
            <a:ext cx="8520600" cy="3463975"/>
          </a:xfrm>
        </p:spPr>
        <p:txBody>
          <a:bodyPr/>
          <a:lstStyle/>
          <a:p>
            <a:r>
              <a:rPr lang="en-US" dirty="0"/>
              <a:t>A</a:t>
            </a:r>
            <a:r>
              <a:rPr lang="en-US" dirty="0" smtClean="0"/>
              <a:t>minoglycosides </a:t>
            </a:r>
            <a:r>
              <a:rPr lang="en-US" dirty="0"/>
              <a:t>have a relatively short half-life in </a:t>
            </a:r>
            <a:r>
              <a:rPr lang="en-US" dirty="0" smtClean="0"/>
              <a:t>many patients </a:t>
            </a:r>
            <a:r>
              <a:rPr lang="en-US" dirty="0"/>
              <a:t>with CF. </a:t>
            </a:r>
            <a:endParaRPr lang="en-US" dirty="0" smtClean="0"/>
          </a:p>
          <a:p>
            <a:r>
              <a:rPr lang="en-US" dirty="0" smtClean="0"/>
              <a:t>The </a:t>
            </a:r>
            <a:r>
              <a:rPr lang="en-US" dirty="0"/>
              <a:t>initial parenteral dose, </a:t>
            </a:r>
            <a:r>
              <a:rPr lang="en-US" dirty="0" smtClean="0"/>
              <a:t>generally </a:t>
            </a:r>
            <a:r>
              <a:rPr lang="en-US" dirty="0"/>
              <a:t>given every 8 hr. </a:t>
            </a:r>
            <a:r>
              <a:rPr lang="en-US" dirty="0" smtClean="0"/>
              <a:t>After </a:t>
            </a:r>
            <a:r>
              <a:rPr lang="en-US" dirty="0"/>
              <a:t>blood levels have been </a:t>
            </a:r>
            <a:r>
              <a:rPr lang="en-US" dirty="0" smtClean="0"/>
              <a:t>determined, the </a:t>
            </a:r>
            <a:r>
              <a:rPr lang="en-US" dirty="0"/>
              <a:t>total daily dose should be adjusted. </a:t>
            </a:r>
            <a:endParaRPr lang="en-US" dirty="0" smtClean="0"/>
          </a:p>
          <a:p>
            <a:r>
              <a:rPr lang="en-US" dirty="0" smtClean="0"/>
              <a:t>Peak </a:t>
            </a:r>
            <a:r>
              <a:rPr lang="en-US" dirty="0"/>
              <a:t>levels of 10-15 mg/L </a:t>
            </a:r>
            <a:r>
              <a:rPr lang="en-US" dirty="0" smtClean="0"/>
              <a:t>are desirable</a:t>
            </a:r>
            <a:r>
              <a:rPr lang="en-US" dirty="0"/>
              <a:t>, and trough levels should be kept at &lt;2 mg/L to minimize </a:t>
            </a:r>
            <a:r>
              <a:rPr lang="en-US" dirty="0" smtClean="0"/>
              <a:t>the risk </a:t>
            </a:r>
            <a:r>
              <a:rPr lang="en-US" dirty="0"/>
              <a:t>of ototoxicity and nephrotoxicity</a:t>
            </a:r>
            <a:r>
              <a:rPr lang="en-US" dirty="0" smtClean="0"/>
              <a:t>.</a:t>
            </a:r>
          </a:p>
          <a:p>
            <a:r>
              <a:rPr lang="en-US" dirty="0" smtClean="0"/>
              <a:t>The </a:t>
            </a:r>
            <a:r>
              <a:rPr lang="en-US" dirty="0"/>
              <a:t>regimen of once-daily tobramycin dosing </a:t>
            </a:r>
            <a:r>
              <a:rPr lang="en-US" dirty="0" smtClean="0"/>
              <a:t>had equivalent efficacy and decreased </a:t>
            </a:r>
            <a:r>
              <a:rPr lang="en-US" dirty="0"/>
              <a:t>toxicity over dosing every 8 hr. </a:t>
            </a:r>
            <a:endParaRPr lang="en-US" dirty="0" smtClean="0"/>
          </a:p>
          <a:p>
            <a:r>
              <a:rPr lang="en-US" dirty="0" smtClean="0"/>
              <a:t>For once daily </a:t>
            </a:r>
            <a:r>
              <a:rPr lang="en-US" dirty="0"/>
              <a:t>dosing of tobramycin, peak levels should be between 20 </a:t>
            </a:r>
            <a:r>
              <a:rPr lang="en-US" dirty="0" smtClean="0"/>
              <a:t>and 30 </a:t>
            </a:r>
            <a:r>
              <a:rPr lang="en-US" dirty="0"/>
              <a:t>mg/L and trough levels should be 1 mg/L or less. </a:t>
            </a:r>
            <a:endParaRPr lang="en-US" dirty="0" smtClean="0"/>
          </a:p>
          <a:p>
            <a:r>
              <a:rPr lang="en-US" dirty="0" smtClean="0"/>
              <a:t>In </a:t>
            </a:r>
            <a:r>
              <a:rPr lang="en-US" dirty="0"/>
              <a:t>toddlers, </a:t>
            </a:r>
            <a:r>
              <a:rPr lang="en-US" dirty="0" smtClean="0"/>
              <a:t>older children</a:t>
            </a:r>
            <a:r>
              <a:rPr lang="en-US" dirty="0"/>
              <a:t>, and adults, once-daily intravenous tobramycin therapy </a:t>
            </a:r>
            <a:r>
              <a:rPr lang="en-US" dirty="0" smtClean="0"/>
              <a:t>is becoming </a:t>
            </a:r>
            <a:r>
              <a:rPr lang="en-US" dirty="0"/>
              <a:t>the standard of care</a:t>
            </a:r>
          </a:p>
        </p:txBody>
      </p:sp>
    </p:spTree>
    <p:extLst>
      <p:ext uri="{BB962C8B-B14F-4D97-AF65-F5344CB8AC3E}">
        <p14:creationId xmlns:p14="http://schemas.microsoft.com/office/powerpoint/2010/main" val="27081572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Intravenous Antibiotic Therapy</a:t>
            </a:r>
          </a:p>
        </p:txBody>
      </p:sp>
      <p:sp>
        <p:nvSpPr>
          <p:cNvPr id="3" name="Text Placeholder 2"/>
          <p:cNvSpPr>
            <a:spLocks noGrp="1"/>
          </p:cNvSpPr>
          <p:nvPr>
            <p:ph type="body" idx="1"/>
          </p:nvPr>
        </p:nvSpPr>
        <p:spPr>
          <a:xfrm>
            <a:off x="311700" y="1104900"/>
            <a:ext cx="8520600" cy="3463975"/>
          </a:xfrm>
        </p:spPr>
        <p:txBody>
          <a:bodyPr/>
          <a:lstStyle/>
          <a:p>
            <a:r>
              <a:rPr lang="en-US" dirty="0" smtClean="0"/>
              <a:t>If </a:t>
            </a:r>
            <a:r>
              <a:rPr lang="en-US" dirty="0"/>
              <a:t>patients do not </a:t>
            </a:r>
            <a:r>
              <a:rPr lang="en-US" dirty="0" smtClean="0"/>
              <a:t>show improvement</a:t>
            </a:r>
            <a:r>
              <a:rPr lang="en-US" dirty="0"/>
              <a:t>, complications such as heart failure and reactive </a:t>
            </a:r>
            <a:r>
              <a:rPr lang="en-US" dirty="0" smtClean="0"/>
              <a:t>airways or </a:t>
            </a:r>
            <a:r>
              <a:rPr lang="en-US" dirty="0"/>
              <a:t>infection with viruses, Aspergillus </a:t>
            </a:r>
            <a:r>
              <a:rPr lang="en-US" dirty="0" smtClean="0"/>
              <a:t>fumigatus, </a:t>
            </a:r>
            <a:r>
              <a:rPr lang="en-US" dirty="0"/>
              <a:t>nontuberculous </a:t>
            </a:r>
            <a:r>
              <a:rPr lang="en-US" dirty="0" smtClean="0"/>
              <a:t>mycobacteria (acid-fast organisms) </a:t>
            </a:r>
            <a:r>
              <a:rPr lang="en-US" dirty="0"/>
              <a:t>, or other </a:t>
            </a:r>
            <a:r>
              <a:rPr lang="en-US" dirty="0" smtClean="0"/>
              <a:t>unusual organisms </a:t>
            </a:r>
            <a:r>
              <a:rPr lang="en-US" dirty="0"/>
              <a:t>should be considered. </a:t>
            </a:r>
            <a:endParaRPr lang="en-US" dirty="0" smtClean="0"/>
          </a:p>
          <a:p>
            <a:r>
              <a:rPr lang="en-US" dirty="0" smtClean="0"/>
              <a:t>B</a:t>
            </a:r>
            <a:r>
              <a:rPr lang="en-US" dirty="0"/>
              <a:t>. </a:t>
            </a:r>
            <a:r>
              <a:rPr lang="en-US" dirty="0" err="1"/>
              <a:t>cepacia</a:t>
            </a:r>
            <a:r>
              <a:rPr lang="en-US" dirty="0"/>
              <a:t> complex is the most frequent of a growing list of Gram-negative rods that may be </a:t>
            </a:r>
            <a:r>
              <a:rPr lang="en-US" dirty="0" smtClean="0"/>
              <a:t>particularly refractory </a:t>
            </a:r>
            <a:r>
              <a:rPr lang="en-US" dirty="0"/>
              <a:t>to antimicrobial therapy.</a:t>
            </a:r>
          </a:p>
        </p:txBody>
      </p:sp>
    </p:spTree>
    <p:extLst>
      <p:ext uri="{BB962C8B-B14F-4D97-AF65-F5344CB8AC3E}">
        <p14:creationId xmlns:p14="http://schemas.microsoft.com/office/powerpoint/2010/main" val="28078265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5774" y="561975"/>
            <a:ext cx="7858125" cy="4095750"/>
          </a:xfrm>
          <a:prstGeom prst="rect">
            <a:avLst/>
          </a:prstGeom>
        </p:spPr>
      </p:pic>
    </p:spTree>
    <p:extLst>
      <p:ext uri="{BB962C8B-B14F-4D97-AF65-F5344CB8AC3E}">
        <p14:creationId xmlns:p14="http://schemas.microsoft.com/office/powerpoint/2010/main" val="19147469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Bronchodilator Therapy</a:t>
            </a:r>
          </a:p>
        </p:txBody>
      </p:sp>
      <p:sp>
        <p:nvSpPr>
          <p:cNvPr id="3" name="Text Placeholder 2"/>
          <p:cNvSpPr>
            <a:spLocks noGrp="1"/>
          </p:cNvSpPr>
          <p:nvPr>
            <p:ph type="body" idx="1"/>
          </p:nvPr>
        </p:nvSpPr>
        <p:spPr>
          <a:xfrm>
            <a:off x="311700" y="1058425"/>
            <a:ext cx="8520600" cy="3339000"/>
          </a:xfrm>
        </p:spPr>
        <p:txBody>
          <a:bodyPr/>
          <a:lstStyle/>
          <a:p>
            <a:r>
              <a:rPr lang="en-US" dirty="0"/>
              <a:t>Reversible airway </a:t>
            </a:r>
            <a:r>
              <a:rPr lang="en-US" dirty="0" smtClean="0"/>
              <a:t>obstruction, defined </a:t>
            </a:r>
            <a:r>
              <a:rPr lang="en-US" dirty="0"/>
              <a:t>as improvement of ≥</a:t>
            </a:r>
            <a:r>
              <a:rPr lang="en-US" dirty="0" smtClean="0"/>
              <a:t>12% in </a:t>
            </a:r>
            <a:r>
              <a:rPr lang="en-US" dirty="0"/>
              <a:t>flow rates after inhalation of a </a:t>
            </a:r>
            <a:r>
              <a:rPr lang="en-US" dirty="0" smtClean="0"/>
              <a:t>bronchodilator, </a:t>
            </a:r>
            <a:r>
              <a:rPr lang="en-US" dirty="0"/>
              <a:t>occurs in many children with CF, sometimes in conjunction with frank asthma or acute </a:t>
            </a:r>
            <a:r>
              <a:rPr lang="en-US" dirty="0" smtClean="0"/>
              <a:t>bronchopulmonary aspergillosis</a:t>
            </a:r>
            <a:r>
              <a:rPr lang="en-US" dirty="0"/>
              <a:t>. </a:t>
            </a:r>
            <a:r>
              <a:rPr lang="en-US" dirty="0" smtClean="0"/>
              <a:t>(</a:t>
            </a:r>
            <a:r>
              <a:rPr lang="en-US" dirty="0"/>
              <a:t>a hypersensitivity response to the fungus Aspergillus)</a:t>
            </a:r>
            <a:endParaRPr lang="en-US" dirty="0" smtClean="0"/>
          </a:p>
          <a:p>
            <a:r>
              <a:rPr lang="en-US" dirty="0" smtClean="0"/>
              <a:t>In </a:t>
            </a:r>
            <a:r>
              <a:rPr lang="en-US" dirty="0"/>
              <a:t>many patients </a:t>
            </a:r>
            <a:r>
              <a:rPr lang="en-US" dirty="0" smtClean="0"/>
              <a:t>with CF</a:t>
            </a:r>
            <a:r>
              <a:rPr lang="en-US" dirty="0"/>
              <a:t>, </a:t>
            </a:r>
            <a:r>
              <a:rPr lang="en-US" dirty="0" smtClean="0"/>
              <a:t>flow </a:t>
            </a:r>
            <a:r>
              <a:rPr lang="en-US" dirty="0"/>
              <a:t>rates may improve by only 5-10%, however. </a:t>
            </a:r>
            <a:r>
              <a:rPr lang="en-US" dirty="0" smtClean="0"/>
              <a:t>Nevertheless, subjective benefit </a:t>
            </a:r>
            <a:r>
              <a:rPr lang="en-US" dirty="0"/>
              <a:t>is claimed by many following use of a </a:t>
            </a:r>
            <a:r>
              <a:rPr lang="en-US" dirty="0" smtClean="0"/>
              <a:t>β-adrenergic agonist </a:t>
            </a:r>
            <a:r>
              <a:rPr lang="en-US" dirty="0"/>
              <a:t>aerosol. </a:t>
            </a:r>
            <a:endParaRPr lang="en-US" dirty="0" smtClean="0"/>
          </a:p>
          <a:p>
            <a:r>
              <a:rPr lang="en-US" dirty="0" smtClean="0"/>
              <a:t>In </a:t>
            </a:r>
            <a:r>
              <a:rPr lang="en-US" dirty="0"/>
              <a:t>some patients β-agonists </a:t>
            </a:r>
            <a:r>
              <a:rPr lang="en-US" dirty="0" smtClean="0"/>
              <a:t>may decrease </a:t>
            </a:r>
            <a:r>
              <a:rPr lang="en-US" dirty="0"/>
              <a:t>Pao2 acutely by increasing ventilation-perfusion mismatch, </a:t>
            </a:r>
            <a:r>
              <a:rPr lang="en-US" dirty="0" smtClean="0"/>
              <a:t>a concern </a:t>
            </a:r>
            <a:r>
              <a:rPr lang="en-US" dirty="0"/>
              <a:t>if the Pao2 is </a:t>
            </a:r>
            <a:r>
              <a:rPr lang="en-US" dirty="0" smtClean="0"/>
              <a:t>low</a:t>
            </a:r>
          </a:p>
          <a:p>
            <a:r>
              <a:rPr lang="en-US" dirty="0" smtClean="0"/>
              <a:t>Cromolyn sodium (mast cell stabilizer) </a:t>
            </a:r>
            <a:r>
              <a:rPr lang="en-US" dirty="0"/>
              <a:t>and ipratropium hydrochlorides (</a:t>
            </a:r>
            <a:r>
              <a:rPr lang="en-US" dirty="0" smtClean="0"/>
              <a:t>anticholinergic agents)  are alternative </a:t>
            </a:r>
            <a:r>
              <a:rPr lang="en-US" dirty="0"/>
              <a:t>agents, but there is no evidence to support their use</a:t>
            </a:r>
          </a:p>
        </p:txBody>
      </p:sp>
    </p:spTree>
    <p:extLst>
      <p:ext uri="{BB962C8B-B14F-4D97-AF65-F5344CB8AC3E}">
        <p14:creationId xmlns:p14="http://schemas.microsoft.com/office/powerpoint/2010/main" val="2423183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lvl="0"/>
            <a:r>
              <a:rPr lang="en-US" dirty="0"/>
              <a:t>GENETICS</a:t>
            </a:r>
            <a:endParaRPr dirty="0"/>
          </a:p>
        </p:txBody>
      </p:sp>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The CF gene (on 7th chromosome) codes for the CFTR protein, which is 1,480 amino acids</a:t>
            </a:r>
          </a:p>
          <a:p>
            <a:pPr marL="285750" indent="-285750">
              <a:spcAft>
                <a:spcPts val="1600"/>
              </a:spcAft>
            </a:pPr>
            <a:r>
              <a:rPr lang="en-US" sz="1600" dirty="0"/>
              <a:t>CFTR is expressed largely in epithelial cells of airways, the gastrointestinal tract (including the pancreas and biliary system), the sweat glands, and the genitourinary system. </a:t>
            </a:r>
          </a:p>
          <a:p>
            <a:pPr marL="285750" indent="-285750">
              <a:spcAft>
                <a:spcPts val="1600"/>
              </a:spcAft>
            </a:pPr>
            <a:r>
              <a:rPr lang="en-US" sz="1600" dirty="0"/>
              <a:t>CFTR is a member of the adenosine triphosphate–binding cassette superfamily of proteins. It functions as a chloride channel and has other regulatory functions that are perturbed variably by the different mutations. More than 1,900 CFTR polymorphisms grouped into 5 main classes of mutations that affect protein function are associated with the CF syndrome</a:t>
            </a:r>
          </a:p>
          <a:p>
            <a:pPr marL="285750" indent="-285750">
              <a:spcAft>
                <a:spcPts val="1600"/>
              </a:spcAft>
            </a:pPr>
            <a:endParaRPr lang="en-US" sz="1600" dirty="0" smtClean="0"/>
          </a:p>
        </p:txBody>
      </p:sp>
    </p:spTree>
    <p:extLst>
      <p:ext uri="{BB962C8B-B14F-4D97-AF65-F5344CB8AC3E}">
        <p14:creationId xmlns:p14="http://schemas.microsoft.com/office/powerpoint/2010/main" val="10073850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Anti-inflammatory </a:t>
            </a:r>
            <a:r>
              <a:rPr lang="en-US" dirty="0"/>
              <a:t>Agents</a:t>
            </a:r>
          </a:p>
        </p:txBody>
      </p:sp>
      <p:sp>
        <p:nvSpPr>
          <p:cNvPr id="3" name="Text Placeholder 2"/>
          <p:cNvSpPr>
            <a:spLocks noGrp="1"/>
          </p:cNvSpPr>
          <p:nvPr>
            <p:ph type="body" idx="1"/>
          </p:nvPr>
        </p:nvSpPr>
        <p:spPr/>
        <p:txBody>
          <a:bodyPr/>
          <a:lstStyle/>
          <a:p>
            <a:r>
              <a:rPr lang="en-US" dirty="0"/>
              <a:t>Corticosteroids are useful for the treatment of </a:t>
            </a:r>
            <a:r>
              <a:rPr lang="en-US" dirty="0" smtClean="0"/>
              <a:t>: </a:t>
            </a:r>
          </a:p>
          <a:p>
            <a:pPr marL="114300" indent="0">
              <a:buNone/>
            </a:pPr>
            <a:r>
              <a:rPr lang="en-US" dirty="0" smtClean="0"/>
              <a:t>1-allergic bronchopulmonary</a:t>
            </a:r>
            <a:endParaRPr lang="en-US" dirty="0"/>
          </a:p>
          <a:p>
            <a:pPr marL="114300" indent="0">
              <a:buNone/>
            </a:pPr>
            <a:r>
              <a:rPr lang="en-US" dirty="0" smtClean="0"/>
              <a:t>2- severe </a:t>
            </a:r>
            <a:r>
              <a:rPr lang="en-US" dirty="0"/>
              <a:t>reactive airway disease </a:t>
            </a:r>
            <a:r>
              <a:rPr lang="en-US" dirty="0" smtClean="0"/>
              <a:t>occasionally encountered </a:t>
            </a:r>
            <a:r>
              <a:rPr lang="en-US" dirty="0"/>
              <a:t>in children with </a:t>
            </a:r>
            <a:r>
              <a:rPr lang="en-US" dirty="0" smtClean="0"/>
              <a:t>CF</a:t>
            </a:r>
          </a:p>
          <a:p>
            <a:pPr marL="114300" indent="0">
              <a:buNone/>
            </a:pPr>
            <a:endParaRPr lang="en-US" dirty="0" smtClean="0"/>
          </a:p>
          <a:p>
            <a:r>
              <a:rPr lang="en-US" dirty="0" smtClean="0"/>
              <a:t>Studies showed that prolonged treatment in patients </a:t>
            </a:r>
            <a:r>
              <a:rPr lang="en-US" dirty="0"/>
              <a:t>with mild to moderate lung disease found only modest </a:t>
            </a:r>
            <a:r>
              <a:rPr lang="en-US" dirty="0" smtClean="0"/>
              <a:t>efficacy but caused cataracts, and </a:t>
            </a:r>
            <a:r>
              <a:rPr lang="en-US" dirty="0"/>
              <a:t>abnormalities of glucose tolerance at a dose of 2 mg/kg and </a:t>
            </a:r>
            <a:r>
              <a:rPr lang="en-US" dirty="0" smtClean="0"/>
              <a:t>growth retardation </a:t>
            </a:r>
            <a:r>
              <a:rPr lang="en-US" dirty="0"/>
              <a:t>at 1 mg/kg. </a:t>
            </a:r>
          </a:p>
        </p:txBody>
      </p:sp>
    </p:spTree>
    <p:extLst>
      <p:ext uri="{BB962C8B-B14F-4D97-AF65-F5344CB8AC3E}">
        <p14:creationId xmlns:p14="http://schemas.microsoft.com/office/powerpoint/2010/main" val="16985218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Anti-inflammatory </a:t>
            </a:r>
            <a:r>
              <a:rPr lang="en-US" dirty="0"/>
              <a:t>Agents</a:t>
            </a:r>
          </a:p>
        </p:txBody>
      </p:sp>
      <p:sp>
        <p:nvSpPr>
          <p:cNvPr id="3" name="Text Placeholder 2"/>
          <p:cNvSpPr>
            <a:spLocks noGrp="1"/>
          </p:cNvSpPr>
          <p:nvPr>
            <p:ph type="body" idx="1"/>
          </p:nvPr>
        </p:nvSpPr>
        <p:spPr/>
        <p:txBody>
          <a:bodyPr/>
          <a:lstStyle/>
          <a:p>
            <a:r>
              <a:rPr lang="en-US" dirty="0" smtClean="0"/>
              <a:t>There </a:t>
            </a:r>
            <a:r>
              <a:rPr lang="en-US" dirty="0"/>
              <a:t>are few data documenting </a:t>
            </a:r>
            <a:r>
              <a:rPr lang="en-US" dirty="0" smtClean="0"/>
              <a:t>the efficacy </a:t>
            </a:r>
            <a:r>
              <a:rPr lang="en-US" dirty="0"/>
              <a:t>and </a:t>
            </a:r>
            <a:r>
              <a:rPr lang="en-US" dirty="0" smtClean="0"/>
              <a:t>safety of Inhaled </a:t>
            </a:r>
            <a:r>
              <a:rPr lang="en-US" dirty="0"/>
              <a:t>corticosteroids </a:t>
            </a:r>
            <a:r>
              <a:rPr lang="en-US" dirty="0" smtClean="0"/>
              <a:t>and there discontinuation had no effect </a:t>
            </a:r>
            <a:r>
              <a:rPr lang="en-US" dirty="0"/>
              <a:t>on lung function, antibiotic use, or bronchodilator use. </a:t>
            </a:r>
            <a:endParaRPr lang="en-US" dirty="0" smtClean="0"/>
          </a:p>
          <a:p>
            <a:r>
              <a:rPr lang="en-US" dirty="0" smtClean="0"/>
              <a:t>Ibuprofen</a:t>
            </a:r>
            <a:r>
              <a:rPr lang="en-US" dirty="0"/>
              <a:t>, given long term (dose adjusted to achieve a peak serum concentration of 50-100 </a:t>
            </a:r>
            <a:r>
              <a:rPr lang="en-US" dirty="0" err="1"/>
              <a:t>μg</a:t>
            </a:r>
            <a:r>
              <a:rPr lang="en-US" dirty="0"/>
              <a:t>/mL) for 4 </a:t>
            </a:r>
            <a:r>
              <a:rPr lang="en-US" dirty="0" err="1"/>
              <a:t>yr</a:t>
            </a:r>
            <a:r>
              <a:rPr lang="en-US" dirty="0"/>
              <a:t>, is associated with a slowing of </a:t>
            </a:r>
            <a:r>
              <a:rPr lang="en-US" dirty="0" smtClean="0"/>
              <a:t>disease progression</a:t>
            </a:r>
            <a:r>
              <a:rPr lang="en-US" dirty="0"/>
              <a:t>, particularly in younger patients with mild lung disease.</a:t>
            </a:r>
          </a:p>
          <a:p>
            <a:r>
              <a:rPr lang="en-US" dirty="0" smtClean="0"/>
              <a:t>However due to side effects this </a:t>
            </a:r>
            <a:r>
              <a:rPr lang="en-US" dirty="0"/>
              <a:t>therapy has not gained </a:t>
            </a:r>
            <a:r>
              <a:rPr lang="en-US" dirty="0" smtClean="0"/>
              <a:t>broad acceptance</a:t>
            </a:r>
            <a:endParaRPr lang="en-US" dirty="0"/>
          </a:p>
        </p:txBody>
      </p:sp>
    </p:spTree>
    <p:extLst>
      <p:ext uri="{BB962C8B-B14F-4D97-AF65-F5344CB8AC3E}">
        <p14:creationId xmlns:p14="http://schemas.microsoft.com/office/powerpoint/2010/main" val="17424043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Endoscopy and Lavage</a:t>
            </a:r>
          </a:p>
        </p:txBody>
      </p:sp>
      <p:sp>
        <p:nvSpPr>
          <p:cNvPr id="3" name="Text Placeholder 2"/>
          <p:cNvSpPr>
            <a:spLocks noGrp="1"/>
          </p:cNvSpPr>
          <p:nvPr>
            <p:ph type="body" idx="1"/>
          </p:nvPr>
        </p:nvSpPr>
        <p:spPr>
          <a:xfrm>
            <a:off x="-85725" y="1076325"/>
            <a:ext cx="6353175" cy="3463975"/>
          </a:xfrm>
        </p:spPr>
        <p:txBody>
          <a:bodyPr/>
          <a:lstStyle/>
          <a:p>
            <a:r>
              <a:rPr lang="en-US" dirty="0"/>
              <a:t>Treatment of obstructed airways sometimes includes </a:t>
            </a:r>
            <a:r>
              <a:rPr lang="en-US" dirty="0" smtClean="0"/>
              <a:t>tracheobronchial suctioning </a:t>
            </a:r>
            <a:r>
              <a:rPr lang="en-US" dirty="0"/>
              <a:t>or lavage, especially </a:t>
            </a:r>
            <a:r>
              <a:rPr lang="en-US" dirty="0" smtClean="0"/>
              <a:t>in </a:t>
            </a:r>
            <a:r>
              <a:rPr lang="en-US" dirty="0"/>
              <a:t>atelectasis or mucoid impaction </a:t>
            </a:r>
            <a:endParaRPr lang="en-US" dirty="0" smtClean="0"/>
          </a:p>
          <a:p>
            <a:r>
              <a:rPr lang="en-US" dirty="0" smtClean="0"/>
              <a:t>Bronchopulmonary </a:t>
            </a:r>
            <a:r>
              <a:rPr lang="en-US" dirty="0"/>
              <a:t>lavage can be performed by the instillation of saline or a mucolytic agent through a </a:t>
            </a:r>
            <a:r>
              <a:rPr lang="en-US" dirty="0" smtClean="0"/>
              <a:t>fiberoptic </a:t>
            </a:r>
            <a:r>
              <a:rPr lang="en-US" dirty="0"/>
              <a:t>bronchoscope. </a:t>
            </a:r>
            <a:endParaRPr lang="en-US" dirty="0" smtClean="0"/>
          </a:p>
          <a:p>
            <a:r>
              <a:rPr lang="en-US" dirty="0"/>
              <a:t>Antibiotics (usually gentamicin or tobramycin) can also be </a:t>
            </a:r>
            <a:r>
              <a:rPr lang="en-US" dirty="0" smtClean="0"/>
              <a:t>instilled directly </a:t>
            </a:r>
            <a:r>
              <a:rPr lang="en-US" dirty="0"/>
              <a:t>at lavage </a:t>
            </a:r>
            <a:r>
              <a:rPr lang="en-US" dirty="0" smtClean="0"/>
              <a:t>and achieve </a:t>
            </a:r>
            <a:r>
              <a:rPr lang="en-US" dirty="0"/>
              <a:t>a much higher endobronchial concentration than </a:t>
            </a:r>
            <a:r>
              <a:rPr lang="en-US" dirty="0" smtClean="0"/>
              <a:t>intravenous therapy</a:t>
            </a:r>
            <a:r>
              <a:rPr lang="en-US" dirty="0"/>
              <a:t>. </a:t>
            </a:r>
            <a:endParaRPr lang="en-US" dirty="0" smtClean="0"/>
          </a:p>
          <a:p>
            <a:r>
              <a:rPr lang="en-US" dirty="0" smtClean="0"/>
              <a:t>There </a:t>
            </a:r>
            <a:r>
              <a:rPr lang="en-US" dirty="0"/>
              <a:t>is no evidence for sustained </a:t>
            </a:r>
            <a:r>
              <a:rPr lang="en-US" dirty="0" smtClean="0"/>
              <a:t>benefit </a:t>
            </a:r>
            <a:r>
              <a:rPr lang="en-US" dirty="0"/>
              <a:t>from repeated endoscopic or lavage procedures.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149" y="274827"/>
            <a:ext cx="3047748" cy="3050796"/>
          </a:xfrm>
          <a:prstGeom prst="rect">
            <a:avLst/>
          </a:prstGeom>
        </p:spPr>
      </p:pic>
    </p:spTree>
    <p:extLst>
      <p:ext uri="{BB962C8B-B14F-4D97-AF65-F5344CB8AC3E}">
        <p14:creationId xmlns:p14="http://schemas.microsoft.com/office/powerpoint/2010/main" val="4254664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Therapies</a:t>
            </a:r>
          </a:p>
        </p:txBody>
      </p:sp>
      <p:sp>
        <p:nvSpPr>
          <p:cNvPr id="3" name="Text Placeholder 2"/>
          <p:cNvSpPr>
            <a:spLocks noGrp="1"/>
          </p:cNvSpPr>
          <p:nvPr>
            <p:ph type="body" idx="1"/>
          </p:nvPr>
        </p:nvSpPr>
        <p:spPr/>
        <p:txBody>
          <a:bodyPr/>
          <a:lstStyle/>
          <a:p>
            <a:r>
              <a:rPr lang="en-US" dirty="0"/>
              <a:t>Expectorants such as iodides and guaifenesin do not </a:t>
            </a:r>
            <a:r>
              <a:rPr lang="en-US" dirty="0" smtClean="0"/>
              <a:t>effectively assist with </a:t>
            </a:r>
            <a:r>
              <a:rPr lang="en-US" dirty="0"/>
              <a:t>the removal of secretions from the respiratory tract. </a:t>
            </a:r>
            <a:endParaRPr lang="en-US" dirty="0" smtClean="0"/>
          </a:p>
          <a:p>
            <a:r>
              <a:rPr lang="en-US" dirty="0" smtClean="0"/>
              <a:t>Inspiratory muscle </a:t>
            </a:r>
            <a:r>
              <a:rPr lang="en-US" dirty="0"/>
              <a:t>training can enhance maximum oxygen consumption </a:t>
            </a:r>
            <a:r>
              <a:rPr lang="en-US" dirty="0" smtClean="0"/>
              <a:t>during exercise </a:t>
            </a:r>
            <a:r>
              <a:rPr lang="en-US" dirty="0"/>
              <a:t>as well as FEV1.</a:t>
            </a:r>
          </a:p>
        </p:txBody>
      </p:sp>
    </p:spTree>
    <p:extLst>
      <p:ext uri="{BB962C8B-B14F-4D97-AF65-F5344CB8AC3E}">
        <p14:creationId xmlns:p14="http://schemas.microsoft.com/office/powerpoint/2010/main" val="16183947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therapy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934"/>
            <a:ext cx="9144000" cy="4323681"/>
          </a:xfrm>
          <a:prstGeom prst="rect">
            <a:avLst/>
          </a:prstGeom>
        </p:spPr>
      </p:pic>
    </p:spTree>
    <p:extLst>
      <p:ext uri="{BB962C8B-B14F-4D97-AF65-F5344CB8AC3E}">
        <p14:creationId xmlns:p14="http://schemas.microsoft.com/office/powerpoint/2010/main" val="33122485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therapy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94505"/>
            <a:ext cx="9144000" cy="3802190"/>
          </a:xfrm>
          <a:prstGeom prst="rect">
            <a:avLst/>
          </a:prstGeom>
        </p:spPr>
      </p:pic>
    </p:spTree>
    <p:extLst>
      <p:ext uri="{BB962C8B-B14F-4D97-AF65-F5344CB8AC3E}">
        <p14:creationId xmlns:p14="http://schemas.microsoft.com/office/powerpoint/2010/main" val="1672692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therapy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0655"/>
            <a:ext cx="9144000" cy="3802190"/>
          </a:xfrm>
          <a:prstGeom prst="rect">
            <a:avLst/>
          </a:prstGeom>
        </p:spPr>
      </p:pic>
    </p:spTree>
    <p:extLst>
      <p:ext uri="{BB962C8B-B14F-4D97-AF65-F5344CB8AC3E}">
        <p14:creationId xmlns:p14="http://schemas.microsoft.com/office/powerpoint/2010/main" val="42601461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Therapies</a:t>
            </a:r>
          </a:p>
        </p:txBody>
      </p:sp>
      <p:sp>
        <p:nvSpPr>
          <p:cNvPr id="3" name="Text Placeholder 2"/>
          <p:cNvSpPr>
            <a:spLocks noGrp="1"/>
          </p:cNvSpPr>
          <p:nvPr>
            <p:ph type="body" idx="1"/>
          </p:nvPr>
        </p:nvSpPr>
        <p:spPr>
          <a:xfrm>
            <a:off x="0" y="1029850"/>
            <a:ext cx="8520600" cy="3339000"/>
          </a:xfrm>
        </p:spPr>
        <p:txBody>
          <a:bodyPr/>
          <a:lstStyle/>
          <a:p>
            <a:r>
              <a:rPr lang="en-US" dirty="0"/>
              <a:t>A major breakthrough in CF therapy is </a:t>
            </a:r>
            <a:r>
              <a:rPr lang="en-US" dirty="0" err="1" smtClean="0"/>
              <a:t>ivacaftor</a:t>
            </a:r>
            <a:r>
              <a:rPr lang="en-US" dirty="0"/>
              <a:t>, a </a:t>
            </a:r>
            <a:r>
              <a:rPr lang="en-US" dirty="0" smtClean="0"/>
              <a:t>potentiator </a:t>
            </a:r>
            <a:r>
              <a:rPr lang="en-US" dirty="0"/>
              <a:t>of the CFTR mutation, G551D (present in ~5% of patients).</a:t>
            </a:r>
          </a:p>
          <a:p>
            <a:r>
              <a:rPr lang="en-US" dirty="0" err="1" smtClean="0"/>
              <a:t>Ivacaftor</a:t>
            </a:r>
            <a:r>
              <a:rPr lang="en-US" dirty="0" smtClean="0"/>
              <a:t> </a:t>
            </a:r>
            <a:r>
              <a:rPr lang="en-US" dirty="0"/>
              <a:t>activates the CFTR-G551D mutant protein, a class III </a:t>
            </a:r>
            <a:r>
              <a:rPr lang="en-US" dirty="0" smtClean="0"/>
              <a:t>CFTR mutation </a:t>
            </a:r>
            <a:r>
              <a:rPr lang="en-US" dirty="0"/>
              <a:t>that results in protein localized to the plasma membrane </a:t>
            </a:r>
            <a:r>
              <a:rPr lang="en-US" dirty="0" smtClean="0"/>
              <a:t>but loss </a:t>
            </a:r>
            <a:r>
              <a:rPr lang="en-US" dirty="0"/>
              <a:t>of chloride channel function. </a:t>
            </a:r>
            <a:r>
              <a:rPr lang="en-US" dirty="0" smtClean="0"/>
              <a:t>This allows </a:t>
            </a:r>
            <a:r>
              <a:rPr lang="en-US" dirty="0"/>
              <a:t>more chloride ions to pass into and out of the cells</a:t>
            </a:r>
            <a:endParaRPr lang="en-US" dirty="0" smtClean="0"/>
          </a:p>
          <a:p>
            <a:r>
              <a:rPr lang="en-US" dirty="0" err="1" smtClean="0"/>
              <a:t>Ivacaftor</a:t>
            </a:r>
            <a:r>
              <a:rPr lang="en-US" dirty="0" smtClean="0"/>
              <a:t> </a:t>
            </a:r>
            <a:r>
              <a:rPr lang="en-US" dirty="0"/>
              <a:t>therapy resulted in improvement in FEV1 by an average of 10.6%, decreased the frequency </a:t>
            </a:r>
            <a:r>
              <a:rPr lang="en-US" dirty="0" smtClean="0"/>
              <a:t>of pulmonary </a:t>
            </a:r>
            <a:r>
              <a:rPr lang="en-US" dirty="0"/>
              <a:t>exacerbations by 55%, decreased sweat chloride by </a:t>
            </a:r>
            <a:r>
              <a:rPr lang="en-US" dirty="0" smtClean="0"/>
              <a:t>an average </a:t>
            </a:r>
            <a:r>
              <a:rPr lang="en-US" dirty="0"/>
              <a:t>of 48 </a:t>
            </a:r>
            <a:r>
              <a:rPr lang="en-US" dirty="0" err="1"/>
              <a:t>mEq</a:t>
            </a:r>
            <a:r>
              <a:rPr lang="en-US" dirty="0"/>
              <a:t>/L, and increased weight gain by an average </a:t>
            </a:r>
            <a:r>
              <a:rPr lang="en-US" dirty="0" smtClean="0"/>
              <a:t>of 2.7 </a:t>
            </a:r>
            <a:r>
              <a:rPr lang="en-US" dirty="0"/>
              <a:t>kg. </a:t>
            </a:r>
            <a:endParaRPr lang="en-US" dirty="0" smtClean="0"/>
          </a:p>
          <a:p>
            <a:r>
              <a:rPr lang="en-US" dirty="0" err="1" smtClean="0"/>
              <a:t>Ivacaftor</a:t>
            </a:r>
            <a:r>
              <a:rPr lang="en-US" dirty="0" smtClean="0"/>
              <a:t> </a:t>
            </a:r>
            <a:r>
              <a:rPr lang="en-US" dirty="0"/>
              <a:t>is approved for CFTR-G551D patients ≥6 </a:t>
            </a:r>
            <a:r>
              <a:rPr lang="en-US" dirty="0" err="1"/>
              <a:t>yr</a:t>
            </a:r>
            <a:r>
              <a:rPr lang="en-US" dirty="0"/>
              <a:t> old, as </a:t>
            </a:r>
            <a:r>
              <a:rPr lang="en-US" dirty="0" smtClean="0"/>
              <a:t>a 150 </a:t>
            </a:r>
            <a:r>
              <a:rPr lang="en-US" dirty="0"/>
              <a:t>mg, twice per day, oral therapy. </a:t>
            </a:r>
            <a:r>
              <a:rPr lang="en-US" dirty="0" smtClean="0"/>
              <a:t>Lexi: FDA approved in ages 4 months and older </a:t>
            </a:r>
            <a:endParaRPr lang="en-US" dirty="0"/>
          </a:p>
        </p:txBody>
      </p:sp>
    </p:spTree>
    <p:extLst>
      <p:ext uri="{BB962C8B-B14F-4D97-AF65-F5344CB8AC3E}">
        <p14:creationId xmlns:p14="http://schemas.microsoft.com/office/powerpoint/2010/main" val="288885641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therapy </a:t>
            </a:r>
            <a:endParaRPr lang="en-US" dirty="0"/>
          </a:p>
        </p:txBody>
      </p:sp>
      <p:sp>
        <p:nvSpPr>
          <p:cNvPr id="3" name="Text Placeholder 2"/>
          <p:cNvSpPr>
            <a:spLocks noGrp="1"/>
          </p:cNvSpPr>
          <p:nvPr>
            <p:ph type="body" idx="1"/>
          </p:nvPr>
        </p:nvSpPr>
        <p:spPr>
          <a:xfrm>
            <a:off x="251925" y="1149899"/>
            <a:ext cx="8520600" cy="3339000"/>
          </a:xfrm>
        </p:spPr>
        <p:txBody>
          <a:bodyPr/>
          <a:lstStyle/>
          <a:p>
            <a:r>
              <a:rPr lang="en-US" dirty="0"/>
              <a:t>Additional small molecule correctors are being tested for use in combination with Ivacafor to </a:t>
            </a:r>
            <a:r>
              <a:rPr lang="en-US" dirty="0" smtClean="0"/>
              <a:t>correct the </a:t>
            </a:r>
            <a:r>
              <a:rPr lang="en-US" dirty="0"/>
              <a:t>processing of the most common CFTR mutation, F508del. </a:t>
            </a:r>
            <a:endParaRPr lang="en-US" dirty="0" smtClean="0"/>
          </a:p>
          <a:p>
            <a:r>
              <a:rPr lang="en-US" dirty="0" smtClean="0"/>
              <a:t>The goal of </a:t>
            </a:r>
            <a:r>
              <a:rPr lang="en-US" dirty="0"/>
              <a:t>this strategy is to correct the localization of the protein to the </a:t>
            </a:r>
            <a:r>
              <a:rPr lang="en-US" dirty="0" smtClean="0"/>
              <a:t>apical membrane </a:t>
            </a:r>
            <a:r>
              <a:rPr lang="en-US" dirty="0"/>
              <a:t>of the cell and then to potentiate its function</a:t>
            </a:r>
            <a:r>
              <a:rPr lang="en-US" dirty="0" smtClean="0"/>
              <a:t>.</a:t>
            </a:r>
          </a:p>
          <a:p>
            <a:endParaRPr lang="en-US" dirty="0"/>
          </a:p>
          <a:p>
            <a:endParaRPr lang="en-US" dirty="0"/>
          </a:p>
        </p:txBody>
      </p:sp>
    </p:spTree>
    <p:extLst>
      <p:ext uri="{BB962C8B-B14F-4D97-AF65-F5344CB8AC3E}">
        <p14:creationId xmlns:p14="http://schemas.microsoft.com/office/powerpoint/2010/main" val="33945040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therapy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0655"/>
            <a:ext cx="9144000" cy="3802190"/>
          </a:xfrm>
          <a:prstGeom prst="rect">
            <a:avLst/>
          </a:prstGeom>
        </p:spPr>
      </p:pic>
    </p:spTree>
    <p:extLst>
      <p:ext uri="{BB962C8B-B14F-4D97-AF65-F5344CB8AC3E}">
        <p14:creationId xmlns:p14="http://schemas.microsoft.com/office/powerpoint/2010/main" val="36766792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The most prevalent mutation of CFTR is the deletion of a single phenylalanine residue at amino acid 508 (F508del). </a:t>
            </a:r>
          </a:p>
          <a:p>
            <a:pPr marL="285750" indent="-285750">
              <a:spcAft>
                <a:spcPts val="1600"/>
              </a:spcAft>
            </a:pPr>
            <a:r>
              <a:rPr lang="en-US" sz="1600" dirty="0"/>
              <a:t>This mutation is responsible for the high incidence of CF in northern European populations and is considerably less frequent in other populations, such as those of southern Europe and Israel. </a:t>
            </a:r>
          </a:p>
          <a:p>
            <a:pPr marL="285750" indent="-285750">
              <a:spcAft>
                <a:spcPts val="1600"/>
              </a:spcAft>
            </a:pPr>
            <a:r>
              <a:rPr lang="en-US" sz="1600" dirty="0"/>
              <a:t>Approximately 50% of individuals with CF who are of northern European ancestry are homozygous for F508del, and more than 80% carry at least 1 F508del gene. Remaining patients have an extensive array of mutations, none of which has a prevalence of more than several percentage points, except in certain populations; for example, the W1282X mutation occurs in 60% of Ashkenazi Jews with CF.</a:t>
            </a:r>
          </a:p>
          <a:p>
            <a:pPr marL="285750" indent="-285750">
              <a:spcAft>
                <a:spcPts val="1600"/>
              </a:spcAft>
            </a:pPr>
            <a:endParaRPr lang="en-US" sz="1600" dirty="0" smtClean="0"/>
          </a:p>
        </p:txBody>
      </p:sp>
    </p:spTree>
    <p:extLst>
      <p:ext uri="{BB962C8B-B14F-4D97-AF65-F5344CB8AC3E}">
        <p14:creationId xmlns:p14="http://schemas.microsoft.com/office/powerpoint/2010/main" val="31627525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therapy </a:t>
            </a:r>
            <a:endParaRPr lang="en-US" dirty="0"/>
          </a:p>
        </p:txBody>
      </p:sp>
      <p:sp>
        <p:nvSpPr>
          <p:cNvPr id="3" name="Text Placeholder 2"/>
          <p:cNvSpPr>
            <a:spLocks noGrp="1"/>
          </p:cNvSpPr>
          <p:nvPr>
            <p:ph type="body" idx="1"/>
          </p:nvPr>
        </p:nvSpPr>
        <p:spPr>
          <a:xfrm>
            <a:off x="251925" y="1149899"/>
            <a:ext cx="8520600" cy="3339000"/>
          </a:xfrm>
        </p:spPr>
        <p:txBody>
          <a:bodyPr/>
          <a:lstStyle/>
          <a:p>
            <a:r>
              <a:rPr lang="en-US" dirty="0" err="1" smtClean="0"/>
              <a:t>lumacaftor</a:t>
            </a:r>
            <a:r>
              <a:rPr lang="en-US" dirty="0" smtClean="0"/>
              <a:t>/</a:t>
            </a:r>
            <a:r>
              <a:rPr lang="en-US" dirty="0" err="1" smtClean="0"/>
              <a:t>ivacaftor</a:t>
            </a:r>
            <a:r>
              <a:rPr lang="en-US" dirty="0" smtClean="0"/>
              <a:t> combination is indicated </a:t>
            </a:r>
            <a:r>
              <a:rPr lang="en-US" dirty="0"/>
              <a:t>for the treatment of cystic fibrosis (CF) in </a:t>
            </a:r>
            <a:r>
              <a:rPr lang="en-US" dirty="0" smtClean="0"/>
              <a:t>patients age </a:t>
            </a:r>
            <a:r>
              <a:rPr lang="en-US" dirty="0"/>
              <a:t>2 years and older who are homozygous for the F508del mutation in the CFTR gene. </a:t>
            </a:r>
            <a:endParaRPr lang="en-US" dirty="0" smtClean="0"/>
          </a:p>
          <a:p>
            <a:r>
              <a:rPr lang="en-US" dirty="0" smtClean="0"/>
              <a:t>If </a:t>
            </a:r>
            <a:r>
              <a:rPr lang="en-US" dirty="0"/>
              <a:t>the patient’s </a:t>
            </a:r>
            <a:r>
              <a:rPr lang="en-US" dirty="0" smtClean="0"/>
              <a:t>genotype is </a:t>
            </a:r>
            <a:r>
              <a:rPr lang="en-US" dirty="0"/>
              <a:t>unknown, an FDA-cleared CF mutation test should be used to detect the presence of the F508del mutation </a:t>
            </a:r>
            <a:r>
              <a:rPr lang="en-US" dirty="0" smtClean="0"/>
              <a:t>on both </a:t>
            </a:r>
            <a:r>
              <a:rPr lang="en-US" dirty="0"/>
              <a:t>alleles of the CFTR gene</a:t>
            </a:r>
            <a:endParaRPr lang="en-US" dirty="0"/>
          </a:p>
          <a:p>
            <a:endParaRPr lang="en-US" dirty="0"/>
          </a:p>
        </p:txBody>
      </p:sp>
    </p:spTree>
    <p:extLst>
      <p:ext uri="{BB962C8B-B14F-4D97-AF65-F5344CB8AC3E}">
        <p14:creationId xmlns:p14="http://schemas.microsoft.com/office/powerpoint/2010/main" val="13673359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therapy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4431"/>
            <a:ext cx="9144000" cy="3367088"/>
          </a:xfrm>
          <a:prstGeom prst="rect">
            <a:avLst/>
          </a:prstGeom>
        </p:spPr>
      </p:pic>
    </p:spTree>
    <p:extLst>
      <p:ext uri="{BB962C8B-B14F-4D97-AF65-F5344CB8AC3E}">
        <p14:creationId xmlns:p14="http://schemas.microsoft.com/office/powerpoint/2010/main" val="26855199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therapy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174" y="200025"/>
            <a:ext cx="8258175" cy="4419600"/>
          </a:xfrm>
          <a:prstGeom prst="rect">
            <a:avLst/>
          </a:prstGeom>
        </p:spPr>
      </p:pic>
    </p:spTree>
    <p:extLst>
      <p:ext uri="{BB962C8B-B14F-4D97-AF65-F5344CB8AC3E}">
        <p14:creationId xmlns:p14="http://schemas.microsoft.com/office/powerpoint/2010/main" val="24116071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Nutritional Therapy</a:t>
            </a:r>
          </a:p>
        </p:txBody>
      </p:sp>
      <p:sp>
        <p:nvSpPr>
          <p:cNvPr id="3" name="Text Placeholder 2"/>
          <p:cNvSpPr>
            <a:spLocks noGrp="1"/>
          </p:cNvSpPr>
          <p:nvPr>
            <p:ph type="body" idx="1"/>
          </p:nvPr>
        </p:nvSpPr>
        <p:spPr>
          <a:xfrm>
            <a:off x="311700" y="1106050"/>
            <a:ext cx="8520600" cy="3339000"/>
          </a:xfrm>
        </p:spPr>
        <p:txBody>
          <a:bodyPr/>
          <a:lstStyle/>
          <a:p>
            <a:r>
              <a:rPr lang="en-US" dirty="0"/>
              <a:t>Up to 90% of patients with CF have loss of exocrine pancreatic </a:t>
            </a:r>
            <a:r>
              <a:rPr lang="en-US" dirty="0" smtClean="0"/>
              <a:t>function as </a:t>
            </a:r>
            <a:r>
              <a:rPr lang="en-US" dirty="0"/>
              <a:t>well as inadequate digestion and absorption of fats and proteins.</a:t>
            </a:r>
          </a:p>
          <a:p>
            <a:r>
              <a:rPr lang="en-US" dirty="0"/>
              <a:t>Most individuals with CF have a higher-than-normal caloric </a:t>
            </a:r>
            <a:r>
              <a:rPr lang="en-US" dirty="0" smtClean="0"/>
              <a:t>need because </a:t>
            </a:r>
            <a:r>
              <a:rPr lang="en-US" dirty="0"/>
              <a:t>of increased work of breathing and perhaps because </a:t>
            </a:r>
            <a:r>
              <a:rPr lang="en-US" dirty="0" smtClean="0"/>
              <a:t>of increased </a:t>
            </a:r>
            <a:r>
              <a:rPr lang="en-US" dirty="0"/>
              <a:t>metabolic activity related to the basic defect</a:t>
            </a:r>
            <a:r>
              <a:rPr lang="en-US" dirty="0" smtClean="0"/>
              <a:t>.</a:t>
            </a:r>
          </a:p>
          <a:p>
            <a:r>
              <a:rPr lang="en-US" dirty="0"/>
              <a:t>Encouragement </a:t>
            </a:r>
            <a:r>
              <a:rPr lang="en-US" dirty="0" smtClean="0"/>
              <a:t>to eat </a:t>
            </a:r>
            <a:r>
              <a:rPr lang="en-US" dirty="0"/>
              <a:t>high-calorie foods is important, but weight gain is not </a:t>
            </a:r>
            <a:r>
              <a:rPr lang="en-US" dirty="0" smtClean="0"/>
              <a:t>generally realized </a:t>
            </a:r>
            <a:r>
              <a:rPr lang="en-US" dirty="0"/>
              <a:t>unless lung infection is controlled</a:t>
            </a:r>
            <a:endParaRPr lang="en-US" dirty="0" smtClean="0"/>
          </a:p>
          <a:p>
            <a:r>
              <a:rPr lang="en-US" dirty="0" smtClean="0"/>
              <a:t>Recombinant </a:t>
            </a:r>
            <a:r>
              <a:rPr lang="en-US" dirty="0"/>
              <a:t>growth hormone therapy (3 times per week) </a:t>
            </a:r>
            <a:r>
              <a:rPr lang="en-US" dirty="0" smtClean="0"/>
              <a:t>has improved </a:t>
            </a:r>
            <a:r>
              <a:rPr lang="en-US" dirty="0"/>
              <a:t>nutritional </a:t>
            </a:r>
            <a:r>
              <a:rPr lang="en-US" dirty="0" smtClean="0"/>
              <a:t>outcomes.</a:t>
            </a:r>
            <a:endParaRPr lang="en-US" dirty="0"/>
          </a:p>
        </p:txBody>
      </p:sp>
    </p:spTree>
    <p:extLst>
      <p:ext uri="{BB962C8B-B14F-4D97-AF65-F5344CB8AC3E}">
        <p14:creationId xmlns:p14="http://schemas.microsoft.com/office/powerpoint/2010/main" val="207518374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Pancreatic Enzyme Replacement</a:t>
            </a:r>
          </a:p>
        </p:txBody>
      </p:sp>
      <p:sp>
        <p:nvSpPr>
          <p:cNvPr id="3" name="Text Placeholder 2"/>
          <p:cNvSpPr>
            <a:spLocks noGrp="1"/>
          </p:cNvSpPr>
          <p:nvPr>
            <p:ph type="body" idx="1"/>
          </p:nvPr>
        </p:nvSpPr>
        <p:spPr/>
        <p:txBody>
          <a:bodyPr/>
          <a:lstStyle/>
          <a:p>
            <a:r>
              <a:rPr lang="en-US" dirty="0"/>
              <a:t>Pancreatic exocrine replacement therapy given with ingested </a:t>
            </a:r>
            <a:r>
              <a:rPr lang="en-US" dirty="0" smtClean="0"/>
              <a:t>food reduces </a:t>
            </a:r>
            <a:r>
              <a:rPr lang="en-US" dirty="0"/>
              <a:t>but does not fully correct stool fat and nitrogen losses. </a:t>
            </a:r>
            <a:endParaRPr lang="en-US" dirty="0" smtClean="0"/>
          </a:p>
          <a:p>
            <a:r>
              <a:rPr lang="en-US" dirty="0" smtClean="0"/>
              <a:t>Enzyme dosage </a:t>
            </a:r>
            <a:r>
              <a:rPr lang="en-US" dirty="0"/>
              <a:t>and product should be individualized for each patient. </a:t>
            </a:r>
            <a:endParaRPr lang="en-US" dirty="0" smtClean="0"/>
          </a:p>
          <a:p>
            <a:r>
              <a:rPr lang="en-US" dirty="0" smtClean="0"/>
              <a:t>Enteric-coated</a:t>
            </a:r>
            <a:r>
              <a:rPr lang="en-US" dirty="0"/>
              <a:t>, pH-sensitive enzyme microspheres are most </a:t>
            </a:r>
            <a:r>
              <a:rPr lang="en-US" dirty="0" smtClean="0"/>
              <a:t>often </a:t>
            </a:r>
            <a:r>
              <a:rPr lang="en-US" dirty="0"/>
              <a:t>prescribed.</a:t>
            </a:r>
          </a:p>
          <a:p>
            <a:r>
              <a:rPr lang="en-US" dirty="0"/>
              <a:t>Several strengths up to 25,000 IU of lipase/capsule are available.</a:t>
            </a:r>
          </a:p>
          <a:p>
            <a:r>
              <a:rPr lang="en-US" dirty="0"/>
              <a:t>Administration of excessive doses has been linked to colonic </a:t>
            </a:r>
            <a:r>
              <a:rPr lang="en-US" dirty="0" smtClean="0"/>
              <a:t>strictures requiring </a:t>
            </a:r>
            <a:r>
              <a:rPr lang="en-US" dirty="0"/>
              <a:t>surgery. </a:t>
            </a:r>
            <a:endParaRPr lang="en-US" dirty="0" smtClean="0"/>
          </a:p>
          <a:p>
            <a:r>
              <a:rPr lang="en-US" dirty="0"/>
              <a:t>E</a:t>
            </a:r>
            <a:r>
              <a:rPr lang="en-US" dirty="0" smtClean="0"/>
              <a:t>nzyme </a:t>
            </a:r>
            <a:r>
              <a:rPr lang="en-US" dirty="0"/>
              <a:t>replacement should </a:t>
            </a:r>
            <a:r>
              <a:rPr lang="en-US" dirty="0" smtClean="0"/>
              <a:t>not exceed </a:t>
            </a:r>
            <a:r>
              <a:rPr lang="en-US" dirty="0"/>
              <a:t>2,500 lipase units/kg/meal in most circumstances. </a:t>
            </a:r>
          </a:p>
        </p:txBody>
      </p:sp>
    </p:spTree>
    <p:extLst>
      <p:ext uri="{BB962C8B-B14F-4D97-AF65-F5344CB8AC3E}">
        <p14:creationId xmlns:p14="http://schemas.microsoft.com/office/powerpoint/2010/main" val="42362609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Pancreatic Enzyme Replacement</a:t>
            </a:r>
          </a:p>
        </p:txBody>
      </p:sp>
      <p:sp>
        <p:nvSpPr>
          <p:cNvPr id="3" name="Text Placeholder 2"/>
          <p:cNvSpPr>
            <a:spLocks noGrp="1"/>
          </p:cNvSpPr>
          <p:nvPr>
            <p:ph type="body" idx="1"/>
          </p:nvPr>
        </p:nvSpPr>
        <p:spPr/>
        <p:txBody>
          <a:bodyPr/>
          <a:lstStyle/>
          <a:p>
            <a:r>
              <a:rPr lang="en-US" dirty="0"/>
              <a:t>In </a:t>
            </a:r>
            <a:r>
              <a:rPr lang="en-US" dirty="0" smtClean="0"/>
              <a:t>general, infants </a:t>
            </a:r>
            <a:r>
              <a:rPr lang="en-US" dirty="0"/>
              <a:t>need 2,000-4,000 lipase units per feeding, which is most </a:t>
            </a:r>
            <a:r>
              <a:rPr lang="en-US" dirty="0" smtClean="0"/>
              <a:t>easily given </a:t>
            </a:r>
            <a:r>
              <a:rPr lang="en-US" dirty="0"/>
              <a:t>mixed with applesauce on a </a:t>
            </a:r>
            <a:r>
              <a:rPr lang="en-US" dirty="0" smtClean="0"/>
              <a:t>spoon at room temperature. </a:t>
            </a:r>
          </a:p>
          <a:p>
            <a:r>
              <a:rPr lang="en-US" dirty="0" smtClean="0"/>
              <a:t>Applesauce is acidic and helps prevent early release followed by inactivation by gastric enzymes </a:t>
            </a:r>
          </a:p>
          <a:p>
            <a:r>
              <a:rPr lang="en-US" dirty="0" smtClean="0"/>
              <a:t>Snacks </a:t>
            </a:r>
            <a:r>
              <a:rPr lang="en-US" dirty="0"/>
              <a:t>should also </a:t>
            </a:r>
            <a:r>
              <a:rPr lang="en-US" dirty="0" smtClean="0"/>
              <a:t>be covered </a:t>
            </a:r>
            <a:endParaRPr lang="en-US" dirty="0"/>
          </a:p>
          <a:p>
            <a:r>
              <a:rPr lang="en-US" dirty="0" smtClean="0"/>
              <a:t>The dose </a:t>
            </a:r>
            <a:r>
              <a:rPr lang="en-US" dirty="0"/>
              <a:t>of enzymes required usually increases with age, </a:t>
            </a:r>
            <a:endParaRPr lang="en-US" dirty="0" smtClean="0"/>
          </a:p>
          <a:p>
            <a:r>
              <a:rPr lang="en-US" dirty="0" smtClean="0"/>
              <a:t>Some </a:t>
            </a:r>
            <a:r>
              <a:rPr lang="en-US" dirty="0"/>
              <a:t>individuals require proton pump inhibitor therapy to </a:t>
            </a:r>
            <a:r>
              <a:rPr lang="en-US" dirty="0" smtClean="0"/>
              <a:t>correct acid </a:t>
            </a:r>
            <a:r>
              <a:rPr lang="en-US" dirty="0"/>
              <a:t>pH in the duodenum which is due to lack of exocrine </a:t>
            </a:r>
            <a:r>
              <a:rPr lang="en-US" dirty="0" smtClean="0"/>
              <a:t>pancreatic secretions;</a:t>
            </a:r>
          </a:p>
          <a:p>
            <a:r>
              <a:rPr lang="en-US" dirty="0" smtClean="0"/>
              <a:t>Neutralization </a:t>
            </a:r>
            <a:r>
              <a:rPr lang="en-US" dirty="0"/>
              <a:t>of duodenal pH permits activation of </a:t>
            </a:r>
            <a:r>
              <a:rPr lang="en-US" dirty="0" smtClean="0"/>
              <a:t>enteric coated </a:t>
            </a:r>
            <a:r>
              <a:rPr lang="en-US" dirty="0"/>
              <a:t>pancreatic exocrine replacement therapy granules.</a:t>
            </a:r>
          </a:p>
        </p:txBody>
      </p:sp>
    </p:spTree>
    <p:extLst>
      <p:ext uri="{BB962C8B-B14F-4D97-AF65-F5344CB8AC3E}">
        <p14:creationId xmlns:p14="http://schemas.microsoft.com/office/powerpoint/2010/main" val="4861576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Vitamin and Mineral Supplements</a:t>
            </a:r>
            <a:br>
              <a:rPr lang="en-US" dirty="0"/>
            </a:br>
            <a:endParaRPr lang="en-US" dirty="0"/>
          </a:p>
        </p:txBody>
      </p:sp>
      <p:sp>
        <p:nvSpPr>
          <p:cNvPr id="3" name="Text Placeholder 2"/>
          <p:cNvSpPr>
            <a:spLocks noGrp="1"/>
          </p:cNvSpPr>
          <p:nvPr>
            <p:ph type="body" idx="1"/>
          </p:nvPr>
        </p:nvSpPr>
        <p:spPr/>
        <p:txBody>
          <a:bodyPr/>
          <a:lstStyle/>
          <a:p>
            <a:r>
              <a:rPr lang="en-US" dirty="0"/>
              <a:t>Because pancreatic </a:t>
            </a:r>
            <a:r>
              <a:rPr lang="en-US" dirty="0" smtClean="0"/>
              <a:t>insufficiency </a:t>
            </a:r>
            <a:r>
              <a:rPr lang="en-US" dirty="0"/>
              <a:t>results in malabsorption of </a:t>
            </a:r>
            <a:r>
              <a:rPr lang="en-US" dirty="0" smtClean="0"/>
              <a:t>fat-soluble vitamins </a:t>
            </a:r>
            <a:r>
              <a:rPr lang="en-US" dirty="0"/>
              <a:t>(A, D, E, K), vitamin supplementation is </a:t>
            </a:r>
            <a:r>
              <a:rPr lang="en-US" dirty="0" smtClean="0"/>
              <a:t>recommended</a:t>
            </a:r>
          </a:p>
          <a:p>
            <a:r>
              <a:rPr lang="en-US" dirty="0"/>
              <a:t>Several vitamin preparations containing all 4 vitamins </a:t>
            </a:r>
            <a:r>
              <a:rPr lang="en-US" dirty="0" smtClean="0"/>
              <a:t>are available </a:t>
            </a:r>
          </a:p>
          <a:p>
            <a:r>
              <a:rPr lang="en-US" dirty="0"/>
              <a:t> </a:t>
            </a:r>
            <a:r>
              <a:rPr lang="en-US" dirty="0" smtClean="0"/>
              <a:t>They </a:t>
            </a:r>
            <a:r>
              <a:rPr lang="en-US" dirty="0"/>
              <a:t>should be taken daily</a:t>
            </a:r>
            <a:r>
              <a:rPr lang="en-US" dirty="0" smtClean="0"/>
              <a:t>.</a:t>
            </a:r>
          </a:p>
          <a:p>
            <a:r>
              <a:rPr lang="en-US" dirty="0" smtClean="0"/>
              <a:t>Replacement </a:t>
            </a:r>
            <a:r>
              <a:rPr lang="en-US" dirty="0"/>
              <a:t>doses </a:t>
            </a:r>
            <a:r>
              <a:rPr lang="en-US" dirty="0" smtClean="0"/>
              <a:t>may be </a:t>
            </a:r>
            <a:r>
              <a:rPr lang="en-US" dirty="0"/>
              <a:t>required when low serum levels are documented or the patient </a:t>
            </a:r>
            <a:r>
              <a:rPr lang="en-US" dirty="0" smtClean="0"/>
              <a:t>is symptomatic</a:t>
            </a:r>
            <a:r>
              <a:rPr lang="en-US" dirty="0"/>
              <a:t>. </a:t>
            </a:r>
            <a:endParaRPr lang="en-US" dirty="0" smtClean="0"/>
          </a:p>
          <a:p>
            <a:r>
              <a:rPr lang="en-US" dirty="0" smtClean="0"/>
              <a:t>Infants </a:t>
            </a:r>
            <a:r>
              <a:rPr lang="en-US" dirty="0"/>
              <a:t>with zinc </a:t>
            </a:r>
            <a:r>
              <a:rPr lang="en-US" dirty="0" smtClean="0"/>
              <a:t>deficiency </a:t>
            </a:r>
            <a:r>
              <a:rPr lang="en-US" dirty="0"/>
              <a:t>and an </a:t>
            </a:r>
            <a:endParaRPr lang="en-US" dirty="0" smtClean="0"/>
          </a:p>
          <a:p>
            <a:pPr marL="114300" indent="0">
              <a:buNone/>
            </a:pPr>
            <a:r>
              <a:rPr lang="en-US" dirty="0" err="1" smtClean="0"/>
              <a:t>acrodermatitis</a:t>
            </a:r>
            <a:r>
              <a:rPr lang="en-US" dirty="0" smtClean="0"/>
              <a:t> </a:t>
            </a:r>
            <a:r>
              <a:rPr lang="en-US" dirty="0" err="1" smtClean="0"/>
              <a:t>enteropathica</a:t>
            </a:r>
            <a:r>
              <a:rPr lang="en-US" dirty="0" smtClean="0"/>
              <a:t>–like </a:t>
            </a:r>
            <a:r>
              <a:rPr lang="en-US" dirty="0"/>
              <a:t>rash have been described. </a:t>
            </a:r>
            <a:endParaRPr lang="en-US" dirty="0" smtClean="0"/>
          </a:p>
          <a:p>
            <a:r>
              <a:rPr lang="en-US" dirty="0" smtClean="0"/>
              <a:t>Almost </a:t>
            </a:r>
            <a:r>
              <a:rPr lang="en-US" dirty="0"/>
              <a:t>30% of children </a:t>
            </a:r>
            <a:r>
              <a:rPr lang="en-US" dirty="0" smtClean="0"/>
              <a:t>with CF </a:t>
            </a:r>
            <a:r>
              <a:rPr lang="en-US" dirty="0"/>
              <a:t>had </a:t>
            </a:r>
            <a:r>
              <a:rPr lang="en-US" dirty="0" smtClean="0"/>
              <a:t>low </a:t>
            </a:r>
            <a:r>
              <a:rPr lang="en-US" dirty="0"/>
              <a:t>serum </a:t>
            </a:r>
            <a:r>
              <a:rPr lang="en-US" dirty="0" smtClean="0"/>
              <a:t>ferritin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350" y="3119436"/>
            <a:ext cx="2457450" cy="1857375"/>
          </a:xfrm>
          <a:prstGeom prst="rect">
            <a:avLst/>
          </a:prstGeom>
        </p:spPr>
      </p:pic>
    </p:spTree>
    <p:extLst>
      <p:ext uri="{BB962C8B-B14F-4D97-AF65-F5344CB8AC3E}">
        <p14:creationId xmlns:p14="http://schemas.microsoft.com/office/powerpoint/2010/main" val="9976326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11700" y="1229875"/>
            <a:ext cx="4260300" cy="3339000"/>
          </a:xfrm>
        </p:spPr>
        <p:txBody>
          <a:bodyPr/>
          <a:lstStyle/>
          <a:p>
            <a:r>
              <a:rPr lang="en-US" dirty="0"/>
              <a:t>Because therapy is medication intensive, iatrogenic problems frequently arise. </a:t>
            </a:r>
          </a:p>
          <a:p>
            <a:r>
              <a:rPr lang="en-US" dirty="0" smtClean="0"/>
              <a:t>Monitoring </a:t>
            </a:r>
            <a:r>
              <a:rPr lang="en-US" dirty="0"/>
              <a:t>for these complications is also an important part of management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3951" y="600075"/>
            <a:ext cx="3757612" cy="4181475"/>
          </a:xfrm>
          <a:prstGeom prst="rect">
            <a:avLst/>
          </a:prstGeom>
        </p:spPr>
      </p:pic>
    </p:spTree>
    <p:extLst>
      <p:ext uri="{BB962C8B-B14F-4D97-AF65-F5344CB8AC3E}">
        <p14:creationId xmlns:p14="http://schemas.microsoft.com/office/powerpoint/2010/main" val="114491984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Allergic Bronchopulmonary Aspergillosis</a:t>
            </a:r>
          </a:p>
        </p:txBody>
      </p:sp>
      <p:sp>
        <p:nvSpPr>
          <p:cNvPr id="3" name="Text Placeholder 2"/>
          <p:cNvSpPr>
            <a:spLocks noGrp="1"/>
          </p:cNvSpPr>
          <p:nvPr>
            <p:ph type="body" idx="1"/>
          </p:nvPr>
        </p:nvSpPr>
        <p:spPr/>
        <p:txBody>
          <a:bodyPr/>
          <a:lstStyle/>
          <a:p>
            <a:r>
              <a:rPr lang="en-US" dirty="0"/>
              <a:t>Allergic bronchopulmonary aspergillosis occurs in 5-10% of </a:t>
            </a:r>
            <a:r>
              <a:rPr lang="en-US" dirty="0" smtClean="0"/>
              <a:t>patients with </a:t>
            </a:r>
            <a:r>
              <a:rPr lang="en-US" dirty="0"/>
              <a:t>CF </a:t>
            </a:r>
            <a:endParaRPr lang="en-US" dirty="0" smtClean="0"/>
          </a:p>
          <a:p>
            <a:r>
              <a:rPr lang="en-US" dirty="0" smtClean="0"/>
              <a:t>Presence of </a:t>
            </a:r>
            <a:r>
              <a:rPr lang="en-US" dirty="0"/>
              <a:t>rust-colored sputum, </a:t>
            </a:r>
            <a:r>
              <a:rPr lang="en-US" dirty="0" smtClean="0"/>
              <a:t>of </a:t>
            </a:r>
            <a:r>
              <a:rPr lang="en-US" dirty="0"/>
              <a:t>Aspergillus organisms </a:t>
            </a:r>
            <a:r>
              <a:rPr lang="en-US" dirty="0" smtClean="0"/>
              <a:t>in the </a:t>
            </a:r>
            <a:r>
              <a:rPr lang="en-US" dirty="0"/>
              <a:t>sputum, or the presence of eosinophils in a fresh sputum sample </a:t>
            </a:r>
            <a:r>
              <a:rPr lang="en-US" dirty="0" smtClean="0"/>
              <a:t>supports the </a:t>
            </a:r>
            <a:r>
              <a:rPr lang="en-US" dirty="0"/>
              <a:t>diagnosis </a:t>
            </a:r>
            <a:endParaRPr lang="en-US" dirty="0" smtClean="0"/>
          </a:p>
          <a:p>
            <a:r>
              <a:rPr lang="en-US" dirty="0" smtClean="0"/>
              <a:t>Also a </a:t>
            </a:r>
            <a:r>
              <a:rPr lang="en-US" dirty="0"/>
              <a:t>positive skin test for A. fumigatus</a:t>
            </a:r>
            <a:r>
              <a:rPr lang="en-US" dirty="0" smtClean="0"/>
              <a:t>, and </a:t>
            </a:r>
            <a:r>
              <a:rPr lang="en-US" dirty="0"/>
              <a:t>the demonstration </a:t>
            </a:r>
            <a:r>
              <a:rPr lang="en-US" dirty="0" smtClean="0"/>
              <a:t>of specific </a:t>
            </a:r>
            <a:r>
              <a:rPr lang="en-US" dirty="0"/>
              <a:t>immunoglobulin (Ig) E and IgG antibodies against A. </a:t>
            </a:r>
            <a:r>
              <a:rPr lang="en-US" dirty="0" smtClean="0"/>
              <a:t>fumigatus. </a:t>
            </a:r>
          </a:p>
          <a:p>
            <a:r>
              <a:rPr lang="en-US" dirty="0" smtClean="0"/>
              <a:t>The </a:t>
            </a:r>
            <a:r>
              <a:rPr lang="en-US" dirty="0"/>
              <a:t>serum </a:t>
            </a:r>
            <a:r>
              <a:rPr lang="en-US" dirty="0" err="1"/>
              <a:t>IgE</a:t>
            </a:r>
            <a:r>
              <a:rPr lang="en-US" dirty="0"/>
              <a:t> level is usually high. </a:t>
            </a:r>
            <a:endParaRPr lang="en-US" dirty="0" smtClean="0"/>
          </a:p>
          <a:p>
            <a:r>
              <a:rPr lang="en-US" dirty="0" smtClean="0"/>
              <a:t>Treatment </a:t>
            </a:r>
            <a:r>
              <a:rPr lang="en-US" dirty="0"/>
              <a:t>is </a:t>
            </a:r>
            <a:r>
              <a:rPr lang="en-US" dirty="0" smtClean="0"/>
              <a:t>directed at </a:t>
            </a:r>
            <a:r>
              <a:rPr lang="en-US" dirty="0"/>
              <a:t>controlling the </a:t>
            </a:r>
            <a:r>
              <a:rPr lang="en-US" dirty="0" smtClean="0"/>
              <a:t>inflammatory </a:t>
            </a:r>
            <a:r>
              <a:rPr lang="en-US" dirty="0"/>
              <a:t>reaction with oral corticosteroids. </a:t>
            </a:r>
            <a:r>
              <a:rPr lang="en-US" dirty="0" smtClean="0"/>
              <a:t>For refractory </a:t>
            </a:r>
            <a:r>
              <a:rPr lang="en-US" dirty="0"/>
              <a:t>cases, oral antifungals may be required.</a:t>
            </a:r>
          </a:p>
        </p:txBody>
      </p:sp>
    </p:spTree>
    <p:extLst>
      <p:ext uri="{BB962C8B-B14F-4D97-AF65-F5344CB8AC3E}">
        <p14:creationId xmlns:p14="http://schemas.microsoft.com/office/powerpoint/2010/main" val="38445430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Distal Intestinal Obstruction Syndrome</a:t>
            </a:r>
            <a:br>
              <a:rPr lang="en-US" dirty="0"/>
            </a:br>
            <a:r>
              <a:rPr lang="en-US" dirty="0"/>
              <a:t>(Meconium Ileus Equivalent) and Other Causes</a:t>
            </a:r>
            <a:br>
              <a:rPr lang="en-US" dirty="0"/>
            </a:br>
            <a:r>
              <a:rPr lang="en-US" dirty="0"/>
              <a:t>of Abdominal Symptoms</a:t>
            </a:r>
          </a:p>
        </p:txBody>
      </p:sp>
      <p:sp>
        <p:nvSpPr>
          <p:cNvPr id="3" name="Text Placeholder 2"/>
          <p:cNvSpPr>
            <a:spLocks noGrp="1"/>
          </p:cNvSpPr>
          <p:nvPr>
            <p:ph type="body" idx="1"/>
          </p:nvPr>
        </p:nvSpPr>
        <p:spPr>
          <a:xfrm>
            <a:off x="311700" y="1904999"/>
            <a:ext cx="8520600" cy="2663875"/>
          </a:xfrm>
        </p:spPr>
        <p:txBody>
          <a:bodyPr/>
          <a:lstStyle/>
          <a:p>
            <a:r>
              <a:rPr lang="en-US" dirty="0"/>
              <a:t>Despite appropriate pancreatic enzyme replacement, 2-5% of </a:t>
            </a:r>
            <a:r>
              <a:rPr lang="en-US" dirty="0" smtClean="0"/>
              <a:t>patients accumulate </a:t>
            </a:r>
            <a:r>
              <a:rPr lang="en-US" dirty="0"/>
              <a:t>fecal material in the terminal portion of the ileum and </a:t>
            </a:r>
            <a:r>
              <a:rPr lang="en-US" dirty="0" smtClean="0"/>
              <a:t>in the </a:t>
            </a:r>
            <a:r>
              <a:rPr lang="en-US" dirty="0"/>
              <a:t>cecum, which may result in partial or complete obstruction. </a:t>
            </a:r>
            <a:endParaRPr lang="en-US" dirty="0" smtClean="0"/>
          </a:p>
          <a:p>
            <a:r>
              <a:rPr lang="en-US" dirty="0" smtClean="0"/>
              <a:t>For intermittent </a:t>
            </a:r>
            <a:r>
              <a:rPr lang="en-US" dirty="0"/>
              <a:t>symptoms, pancreatic enzyme replacement should </a:t>
            </a:r>
            <a:r>
              <a:rPr lang="en-US" dirty="0" smtClean="0"/>
              <a:t>be continued </a:t>
            </a:r>
            <a:r>
              <a:rPr lang="en-US" dirty="0"/>
              <a:t>or even increased, and stool </a:t>
            </a:r>
            <a:r>
              <a:rPr lang="en-US" dirty="0" err="1"/>
              <a:t>sofeners</a:t>
            </a:r>
            <a:r>
              <a:rPr lang="en-US" dirty="0"/>
              <a:t> (polyethylene </a:t>
            </a:r>
            <a:r>
              <a:rPr lang="en-US" dirty="0" smtClean="0"/>
              <a:t>glycol or </a:t>
            </a:r>
            <a:r>
              <a:rPr lang="en-US" dirty="0"/>
              <a:t>docusate </a:t>
            </a:r>
            <a:r>
              <a:rPr lang="en-US" dirty="0" smtClean="0"/>
              <a:t>sodium) given</a:t>
            </a:r>
            <a:r>
              <a:rPr lang="en-US" dirty="0"/>
              <a:t>. </a:t>
            </a:r>
            <a:endParaRPr lang="en-US" dirty="0" smtClean="0"/>
          </a:p>
          <a:p>
            <a:r>
              <a:rPr lang="en-US" dirty="0" smtClean="0"/>
              <a:t>Increased fluid intake is </a:t>
            </a:r>
            <a:r>
              <a:rPr lang="en-US" dirty="0"/>
              <a:t>also recommended</a:t>
            </a:r>
          </a:p>
        </p:txBody>
      </p:sp>
    </p:spTree>
    <p:extLst>
      <p:ext uri="{BB962C8B-B14F-4D97-AF65-F5344CB8AC3E}">
        <p14:creationId xmlns:p14="http://schemas.microsoft.com/office/powerpoint/2010/main" val="2816062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Mutations categorized as “severe” are associated almost uniformly with pancreatic insufficiency but only in general with more rapid progression of lung disease. </a:t>
            </a:r>
          </a:p>
          <a:p>
            <a:pPr marL="285750" indent="-285750">
              <a:spcAft>
                <a:spcPts val="1600"/>
              </a:spcAft>
            </a:pPr>
            <a:r>
              <a:rPr lang="en-US" sz="1600" dirty="0"/>
              <a:t>A few mutations, such as 3849+10kbC→T, are found in patients with normal sweat chloride </a:t>
            </a:r>
            <a:r>
              <a:rPr lang="en-US" sz="1600" dirty="0" err="1"/>
              <a:t>concentrations.Some</a:t>
            </a:r>
            <a:r>
              <a:rPr lang="en-US" sz="1600" dirty="0"/>
              <a:t> individuals with polymorphisms of both CFTR genes have few or no CF manifestations until adolescence or adulthood, when they present with pancreatitis, sinusitis, diffuse bronchiectasis, or male infertility. </a:t>
            </a:r>
          </a:p>
          <a:p>
            <a:pPr marL="285750" indent="-285750">
              <a:spcAft>
                <a:spcPts val="1600"/>
              </a:spcAft>
            </a:pPr>
            <a:endParaRPr lang="en-US" sz="1600" dirty="0" smtClean="0"/>
          </a:p>
        </p:txBody>
      </p:sp>
    </p:spTree>
    <p:extLst>
      <p:ext uri="{BB962C8B-B14F-4D97-AF65-F5344CB8AC3E}">
        <p14:creationId xmlns:p14="http://schemas.microsoft.com/office/powerpoint/2010/main" val="19088927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Hepatobiliary Disease</a:t>
            </a:r>
          </a:p>
        </p:txBody>
      </p:sp>
      <p:sp>
        <p:nvSpPr>
          <p:cNvPr id="3" name="Text Placeholder 2"/>
          <p:cNvSpPr>
            <a:spLocks noGrp="1"/>
          </p:cNvSpPr>
          <p:nvPr>
            <p:ph type="body" idx="1"/>
          </p:nvPr>
        </p:nvSpPr>
        <p:spPr/>
        <p:txBody>
          <a:bodyPr/>
          <a:lstStyle/>
          <a:p>
            <a:r>
              <a:rPr lang="en-US" dirty="0" smtClean="0"/>
              <a:t>Liver </a:t>
            </a:r>
            <a:r>
              <a:rPr lang="en-US" dirty="0"/>
              <a:t>function abnormalities associated with biliary cirrhosis can </a:t>
            </a:r>
            <a:r>
              <a:rPr lang="en-US" dirty="0" smtClean="0"/>
              <a:t>be improved </a:t>
            </a:r>
            <a:r>
              <a:rPr lang="en-US" dirty="0"/>
              <a:t>by treatment </a:t>
            </a:r>
            <a:r>
              <a:rPr lang="en-US" dirty="0">
                <a:solidFill>
                  <a:srgbClr val="FF0000"/>
                </a:solidFill>
              </a:rPr>
              <a:t>with </a:t>
            </a:r>
            <a:r>
              <a:rPr lang="en-US" dirty="0" err="1">
                <a:solidFill>
                  <a:srgbClr val="FF0000"/>
                </a:solidFill>
              </a:rPr>
              <a:t>ursodeoxycholic</a:t>
            </a:r>
            <a:r>
              <a:rPr lang="en-US" dirty="0">
                <a:solidFill>
                  <a:srgbClr val="FF0000"/>
                </a:solidFill>
              </a:rPr>
              <a:t> </a:t>
            </a:r>
            <a:r>
              <a:rPr lang="en-US" dirty="0" smtClean="0"/>
              <a:t>acid, secondary </a:t>
            </a:r>
            <a:r>
              <a:rPr lang="en-US" dirty="0"/>
              <a:t>bile acid</a:t>
            </a:r>
          </a:p>
          <a:p>
            <a:r>
              <a:rPr lang="en-US" dirty="0" smtClean="0"/>
              <a:t>The </a:t>
            </a:r>
            <a:r>
              <a:rPr lang="en-US" dirty="0"/>
              <a:t>ability of </a:t>
            </a:r>
            <a:r>
              <a:rPr lang="en-US" dirty="0" smtClean="0"/>
              <a:t>bile acids </a:t>
            </a:r>
            <a:r>
              <a:rPr lang="en-US" dirty="0"/>
              <a:t>to prevent progression of cirrhosis has not been clearly documented. </a:t>
            </a:r>
            <a:endParaRPr lang="en-US" dirty="0" smtClean="0"/>
          </a:p>
          <a:p>
            <a:r>
              <a:rPr lang="en-US" dirty="0" smtClean="0"/>
              <a:t>Portal </a:t>
            </a:r>
            <a:r>
              <a:rPr lang="en-US" dirty="0"/>
              <a:t>hypertension with esophageal varices, </a:t>
            </a:r>
            <a:r>
              <a:rPr lang="en-US" dirty="0" err="1" smtClean="0"/>
              <a:t>hypersplenism</a:t>
            </a:r>
            <a:r>
              <a:rPr lang="en-US" dirty="0" smtClean="0"/>
              <a:t>, or </a:t>
            </a:r>
            <a:r>
              <a:rPr lang="en-US" dirty="0"/>
              <a:t>ascites occurs in ≤8% of children with CF </a:t>
            </a:r>
            <a:endParaRPr lang="en-US" dirty="0" smtClean="0"/>
          </a:p>
          <a:p>
            <a:r>
              <a:rPr lang="en-US" dirty="0"/>
              <a:t>A</a:t>
            </a:r>
            <a:r>
              <a:rPr lang="en-US" dirty="0" smtClean="0"/>
              <a:t>cute </a:t>
            </a:r>
            <a:r>
              <a:rPr lang="en-US" dirty="0"/>
              <a:t>management of bleeding esophageal varices includes </a:t>
            </a:r>
            <a:r>
              <a:rPr lang="en-US" dirty="0" smtClean="0"/>
              <a:t>nasogastric suction </a:t>
            </a:r>
            <a:r>
              <a:rPr lang="en-US" dirty="0"/>
              <a:t>and cold saline lavage. Sclerotherapy is recommended </a:t>
            </a:r>
            <a:r>
              <a:rPr lang="en-US" dirty="0" smtClean="0"/>
              <a:t>after an initial </a:t>
            </a:r>
            <a:r>
              <a:rPr lang="en-US" dirty="0"/>
              <a:t>hemorrhage. </a:t>
            </a:r>
          </a:p>
        </p:txBody>
      </p:sp>
    </p:spTree>
    <p:extLst>
      <p:ext uri="{BB962C8B-B14F-4D97-AF65-F5344CB8AC3E}">
        <p14:creationId xmlns:p14="http://schemas.microsoft.com/office/powerpoint/2010/main" val="238238817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PROGNOSIS</a:t>
            </a:r>
          </a:p>
        </p:txBody>
      </p:sp>
      <p:sp>
        <p:nvSpPr>
          <p:cNvPr id="3" name="Text Placeholder 2"/>
          <p:cNvSpPr>
            <a:spLocks noGrp="1"/>
          </p:cNvSpPr>
          <p:nvPr>
            <p:ph type="body" idx="1"/>
          </p:nvPr>
        </p:nvSpPr>
        <p:spPr/>
        <p:txBody>
          <a:bodyPr/>
          <a:lstStyle/>
          <a:p>
            <a:r>
              <a:rPr lang="en-US" dirty="0"/>
              <a:t>CF remains a life-limiting disorder, </a:t>
            </a:r>
            <a:r>
              <a:rPr lang="en-US" dirty="0" smtClean="0"/>
              <a:t>although </a:t>
            </a:r>
            <a:r>
              <a:rPr lang="en-US" dirty="0"/>
              <a:t>survival has </a:t>
            </a:r>
            <a:r>
              <a:rPr lang="en-US" dirty="0" smtClean="0"/>
              <a:t>improved dramatically </a:t>
            </a:r>
            <a:r>
              <a:rPr lang="en-US" dirty="0"/>
              <a:t>in the past 30-40 yr. </a:t>
            </a:r>
            <a:endParaRPr lang="en-US" dirty="0" smtClean="0"/>
          </a:p>
          <a:p>
            <a:r>
              <a:rPr lang="en-US" dirty="0" smtClean="0"/>
              <a:t>Infants </a:t>
            </a:r>
            <a:r>
              <a:rPr lang="en-US" dirty="0"/>
              <a:t>with severe lung disease occasionally succumb, but most children survive this </a:t>
            </a:r>
            <a:r>
              <a:rPr lang="en-US" dirty="0" smtClean="0"/>
              <a:t>difficult </a:t>
            </a:r>
            <a:r>
              <a:rPr lang="en-US" dirty="0"/>
              <a:t>period </a:t>
            </a:r>
            <a:endParaRPr lang="en-US" dirty="0" smtClean="0"/>
          </a:p>
          <a:p>
            <a:r>
              <a:rPr lang="en-US" dirty="0" smtClean="0"/>
              <a:t>Life table data </a:t>
            </a:r>
            <a:r>
              <a:rPr lang="en-US" dirty="0"/>
              <a:t>now indicate a median cumulative survival of 37 yr. </a:t>
            </a:r>
            <a:endParaRPr lang="en-US" dirty="0" smtClean="0"/>
          </a:p>
          <a:p>
            <a:r>
              <a:rPr lang="en-US" dirty="0" smtClean="0"/>
              <a:t>Male survival is </a:t>
            </a:r>
            <a:r>
              <a:rPr lang="en-US" dirty="0"/>
              <a:t>somewhat better than female survival for reasons that are not </a:t>
            </a:r>
            <a:r>
              <a:rPr lang="en-US" dirty="0" smtClean="0"/>
              <a:t>readily apparent</a:t>
            </a:r>
            <a:r>
              <a:rPr lang="en-US" dirty="0"/>
              <a:t>. </a:t>
            </a:r>
          </a:p>
        </p:txBody>
      </p:sp>
    </p:spTree>
    <p:extLst>
      <p:ext uri="{BB962C8B-B14F-4D97-AF65-F5344CB8AC3E}">
        <p14:creationId xmlns:p14="http://schemas.microsoft.com/office/powerpoint/2010/main" val="6125520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endParaRPr lang="en-US" sz="1600" dirty="0" smtClean="0"/>
          </a:p>
        </p:txBody>
      </p:sp>
    </p:spTree>
    <p:extLst>
      <p:ext uri="{BB962C8B-B14F-4D97-AF65-F5344CB8AC3E}">
        <p14:creationId xmlns:p14="http://schemas.microsoft.com/office/powerpoint/2010/main" val="217376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lvl="0"/>
            <a:r>
              <a:rPr lang="en-US" dirty="0"/>
              <a:t>PATHOGENESIS</a:t>
            </a:r>
            <a:endParaRPr dirty="0"/>
          </a:p>
        </p:txBody>
      </p:sp>
      <p:sp>
        <p:nvSpPr>
          <p:cNvPr id="92" name="Google Shape;92;p14"/>
          <p:cNvSpPr txBox="1">
            <a:spLocks noGrp="1"/>
          </p:cNvSpPr>
          <p:nvPr>
            <p:ph type="body" idx="1"/>
          </p:nvPr>
        </p:nvSpPr>
        <p:spPr>
          <a:xfrm>
            <a:off x="311700" y="990600"/>
            <a:ext cx="8520600" cy="3578275"/>
          </a:xfrm>
          <a:prstGeom prst="rect">
            <a:avLst/>
          </a:prstGeom>
        </p:spPr>
        <p:txBody>
          <a:bodyPr spcFirstLastPara="1" wrap="square" lIns="91425" tIns="91425" rIns="91425" bIns="91425" anchor="t" anchorCtr="0">
            <a:noAutofit/>
          </a:bodyPr>
          <a:lstStyle/>
          <a:p>
            <a:pPr marL="285750" indent="-285750">
              <a:spcAft>
                <a:spcPts val="1600"/>
              </a:spcAft>
            </a:pPr>
            <a:r>
              <a:rPr lang="en-US" sz="1600" dirty="0"/>
              <a:t>A number of long-standing observations of CF are of fundamental pathophysiologic importance; they include failure to clear mucous secretions, a paucity of water in mucous secretions, an elevated salt content of sweat and other serous secretions, and chronic infection limited to the respiratory tract. </a:t>
            </a:r>
          </a:p>
          <a:p>
            <a:pPr marL="285750" indent="-285750">
              <a:spcAft>
                <a:spcPts val="1600"/>
              </a:spcAft>
            </a:pPr>
            <a:endParaRPr lang="en-US" sz="16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 y="2362200"/>
            <a:ext cx="35941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777233"/>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ood Type">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2288</TotalTime>
  <Words>4964</Words>
  <Application>Microsoft Office PowerPoint</Application>
  <PresentationFormat>On-screen Show (16:9)</PresentationFormat>
  <Paragraphs>279</Paragraphs>
  <Slides>71</Slides>
  <Notes>24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71</vt:i4>
      </vt:variant>
    </vt:vector>
  </HeadingPairs>
  <TitlesOfParts>
    <vt:vector size="77" baseType="lpstr">
      <vt:lpstr>Arial</vt:lpstr>
      <vt:lpstr>Roboto</vt:lpstr>
      <vt:lpstr>Rockwell</vt:lpstr>
      <vt:lpstr>Noto Sans Symbols</vt:lpstr>
      <vt:lpstr>Geometric</vt:lpstr>
      <vt:lpstr>Wood Type</vt:lpstr>
      <vt:lpstr>CYSTIC FIBROSIS</vt:lpstr>
      <vt:lpstr>PowerPoint Presentation</vt:lpstr>
      <vt:lpstr>PowerPoint Presentation</vt:lpstr>
      <vt:lpstr>PowerPoint Presentation</vt:lpstr>
      <vt:lpstr>GENETICS</vt:lpstr>
      <vt:lpstr>PowerPoint Presentation</vt:lpstr>
      <vt:lpstr>PowerPoint Presentation</vt:lpstr>
      <vt:lpstr>PowerPoint Presentation</vt:lpstr>
      <vt:lpstr>PATHOGENESIS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CLINICAL MANIFESTATIONS</vt:lpstr>
      <vt:lpstr>CLINICAL MANIFESTATIONS</vt:lpstr>
      <vt:lpstr>CLINICAL MANIFESTATIONS</vt:lpstr>
      <vt:lpstr>PowerPoint Presentation</vt:lpstr>
      <vt:lpstr>PowerPoint Presentation</vt:lpstr>
      <vt:lpstr>OTHER MANIFISTATIONS</vt:lpstr>
      <vt:lpstr>DIAGNOSIS AND ASSESSMENT</vt:lpstr>
      <vt:lpstr>Microbiologic Studies</vt:lpstr>
      <vt:lpstr>Microbiologic Studies</vt:lpstr>
      <vt:lpstr>Heterozygote Detection and Prenatal Diagnosis  </vt:lpstr>
      <vt:lpstr>Newborn Screening</vt:lpstr>
      <vt:lpstr>Newborn Screening</vt:lpstr>
      <vt:lpstr>Newborn Screening</vt:lpstr>
      <vt:lpstr>TREATMENT </vt:lpstr>
      <vt:lpstr>TREATMENT </vt:lpstr>
      <vt:lpstr>Treatment </vt:lpstr>
      <vt:lpstr>Pulmonary Therapy</vt:lpstr>
      <vt:lpstr>Pulmonary Therapy</vt:lpstr>
      <vt:lpstr>Airway Clearance Therapy </vt:lpstr>
      <vt:lpstr>Airway Clearance Therapy </vt:lpstr>
      <vt:lpstr>Airway Clearance Therapy </vt:lpstr>
      <vt:lpstr>Antibiotic therapy </vt:lpstr>
      <vt:lpstr>TREATMENT </vt:lpstr>
      <vt:lpstr>Antibiotic therapy </vt:lpstr>
      <vt:lpstr>Oral Antibiotic therapy </vt:lpstr>
      <vt:lpstr>Oral Antibiotic therapy </vt:lpstr>
      <vt:lpstr>Aerosolized Antibiotic Therapy</vt:lpstr>
      <vt:lpstr>Aerosolized Antibiotic Therapy</vt:lpstr>
      <vt:lpstr>Intravenous Antibiotic Therapy</vt:lpstr>
      <vt:lpstr>Intravenous Antibiotic Therapy</vt:lpstr>
      <vt:lpstr>Intravenous Antibiotic Therapy</vt:lpstr>
      <vt:lpstr>PowerPoint Presentation</vt:lpstr>
      <vt:lpstr>Bronchodilator Therapy</vt:lpstr>
      <vt:lpstr>Anti-inflammatory Agents</vt:lpstr>
      <vt:lpstr>Anti-inflammatory Agents</vt:lpstr>
      <vt:lpstr>Endoscopy and Lavage</vt:lpstr>
      <vt:lpstr>Other Therapies</vt:lpstr>
      <vt:lpstr>Emerging therapy </vt:lpstr>
      <vt:lpstr>Emerging therapy </vt:lpstr>
      <vt:lpstr>Emerging therapy </vt:lpstr>
      <vt:lpstr>Emerging Therapies</vt:lpstr>
      <vt:lpstr>Emerging therapy </vt:lpstr>
      <vt:lpstr>Emerging therapy </vt:lpstr>
      <vt:lpstr>Emerging therapy </vt:lpstr>
      <vt:lpstr>Emerging therapy </vt:lpstr>
      <vt:lpstr>Emerging therapy </vt:lpstr>
      <vt:lpstr>Nutritional Therapy</vt:lpstr>
      <vt:lpstr>Pancreatic Enzyme Replacement</vt:lpstr>
      <vt:lpstr>Pancreatic Enzyme Replacement</vt:lpstr>
      <vt:lpstr>Vitamin and Mineral Supplements </vt:lpstr>
      <vt:lpstr>PowerPoint Presentation</vt:lpstr>
      <vt:lpstr>Allergic Bronchopulmonary Aspergillosis</vt:lpstr>
      <vt:lpstr>Distal Intestinal Obstruction Syndrome (Meconium Ileus Equivalent) and Other Causes of Abdominal Symptoms</vt:lpstr>
      <vt:lpstr>Hepatobiliary Disease</vt:lpstr>
      <vt:lpstr>PROGNOSIS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Urinary tract infection</dc:title>
  <dc:creator>hp</dc:creator>
  <cp:lastModifiedBy>hp</cp:lastModifiedBy>
  <cp:revision>178</cp:revision>
  <dcterms:modified xsi:type="dcterms:W3CDTF">2020-12-12T10:12:09Z</dcterms:modified>
</cp:coreProperties>
</file>