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2" r:id="rId1"/>
  </p:sldMasterIdLst>
  <p:notesMasterIdLst>
    <p:notesMasterId r:id="rId43"/>
  </p:notesMasterIdLst>
  <p:sldIdLst>
    <p:sldId id="334" r:id="rId2"/>
    <p:sldId id="257" r:id="rId3"/>
    <p:sldId id="338" r:id="rId4"/>
    <p:sldId id="339" r:id="rId5"/>
    <p:sldId id="341" r:id="rId6"/>
    <p:sldId id="342" r:id="rId7"/>
    <p:sldId id="344" r:id="rId8"/>
    <p:sldId id="346" r:id="rId9"/>
    <p:sldId id="343" r:id="rId10"/>
    <p:sldId id="345" r:id="rId11"/>
    <p:sldId id="347" r:id="rId12"/>
    <p:sldId id="348" r:id="rId13"/>
    <p:sldId id="350" r:id="rId14"/>
    <p:sldId id="351" r:id="rId15"/>
    <p:sldId id="352" r:id="rId16"/>
    <p:sldId id="353" r:id="rId17"/>
    <p:sldId id="354" r:id="rId18"/>
    <p:sldId id="357" r:id="rId19"/>
    <p:sldId id="372" r:id="rId20"/>
    <p:sldId id="358" r:id="rId21"/>
    <p:sldId id="369" r:id="rId22"/>
    <p:sldId id="359" r:id="rId23"/>
    <p:sldId id="360" r:id="rId24"/>
    <p:sldId id="385" r:id="rId25"/>
    <p:sldId id="374" r:id="rId26"/>
    <p:sldId id="375" r:id="rId27"/>
    <p:sldId id="376" r:id="rId28"/>
    <p:sldId id="377" r:id="rId29"/>
    <p:sldId id="379" r:id="rId30"/>
    <p:sldId id="382" r:id="rId31"/>
    <p:sldId id="383" r:id="rId32"/>
    <p:sldId id="381" r:id="rId33"/>
    <p:sldId id="387" r:id="rId34"/>
    <p:sldId id="384" r:id="rId35"/>
    <p:sldId id="386" r:id="rId36"/>
    <p:sldId id="361" r:id="rId37"/>
    <p:sldId id="363" r:id="rId38"/>
    <p:sldId id="364" r:id="rId39"/>
    <p:sldId id="365" r:id="rId40"/>
    <p:sldId id="366" r:id="rId41"/>
    <p:sldId id="368" r:id="rId42"/>
  </p:sldIdLst>
  <p:sldSz cx="9144000" cy="5143500" type="screen16x9"/>
  <p:notesSz cx="6858000" cy="9144000"/>
  <p:embeddedFontLst>
    <p:embeddedFont>
      <p:font typeface="Wingdings 2" panose="05020102010507070707" pitchFamily="18" charset="2"/>
      <p:regular r:id="rId44"/>
    </p:embeddedFont>
    <p:embeddedFont>
      <p:font typeface="Century Schoolbook" panose="02040604050505020304" pitchFamily="18" charset="0"/>
      <p:regular r:id="rId45"/>
      <p:bold r:id="rId46"/>
      <p:italic r:id="rId47"/>
      <p:boldItalic r:id="rId4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00" d="100"/>
          <a:sy n="100" d="100"/>
        </p:scale>
        <p:origin x="-516" y="16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font" Target="fonts/font4.fntdata"/><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font" Target="fonts/font3.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font" Target="fonts/font2.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font" Target="fonts/font1.fntdata"/><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font" Target="fonts/font5.fntdata"/><Relationship Id="rId8" Type="http://schemas.openxmlformats.org/officeDocument/2006/relationships/slide" Target="slides/slide7.xml"/><Relationship Id="rId51"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4013803675"/>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2" name="Google Shape;10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affe3ffe3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affe3ffe3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affe3ffe3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affe3ffe3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2343150"/>
            <a:ext cx="6172200" cy="142077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3752492"/>
            <a:ext cx="6172200" cy="10287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8050371" y="832948"/>
            <a:ext cx="1714500" cy="381000"/>
          </a:xfrm>
        </p:spPr>
        <p:txBody>
          <a:bodyPr/>
          <a:lstStyle/>
          <a:p>
            <a:endParaRPr lang="en-US">
              <a:solidFill>
                <a:srgbClr val="696464"/>
              </a:solidFill>
            </a:endParaRPr>
          </a:p>
        </p:txBody>
      </p:sp>
      <p:sp>
        <p:nvSpPr>
          <p:cNvPr id="17" name="Footer Placeholder 16"/>
          <p:cNvSpPr>
            <a:spLocks noGrp="1"/>
          </p:cNvSpPr>
          <p:nvPr>
            <p:ph type="ftr" sz="quarter" idx="11"/>
          </p:nvPr>
        </p:nvSpPr>
        <p:spPr bwMode="auto">
          <a:xfrm rot="5400000">
            <a:off x="7534469" y="3088246"/>
            <a:ext cx="2743200" cy="384048"/>
          </a:xfrm>
        </p:spPr>
        <p:txBody>
          <a:bodyPr/>
          <a:lstStyle/>
          <a:p>
            <a:endParaRPr lang="en-US">
              <a:solidFill>
                <a:srgbClr val="696464"/>
              </a:solidFill>
            </a:endParaRPr>
          </a:p>
        </p:txBody>
      </p:sp>
      <p:sp>
        <p:nvSpPr>
          <p:cNvPr id="10" name="Rectangle 9"/>
          <p:cNvSpPr/>
          <p:nvPr/>
        </p:nvSpPr>
        <p:spPr bwMode="auto">
          <a:xfrm>
            <a:off x="381000" y="0"/>
            <a:ext cx="609600" cy="51435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51435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51435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51435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51435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51435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51435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51435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51435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51435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51435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2571750"/>
            <a:ext cx="1295400" cy="97155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3650064"/>
            <a:ext cx="641424" cy="481068"/>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4125474"/>
            <a:ext cx="137160" cy="10287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4341114"/>
            <a:ext cx="274320" cy="20574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3371850"/>
            <a:ext cx="365760" cy="27432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3696527"/>
            <a:ext cx="609600" cy="388143"/>
          </a:xfrm>
        </p:spPr>
        <p:txBody>
          <a:bodyPr/>
          <a:lstStyle/>
          <a:p>
            <a:fld id="{00000000-1234-1234-1234-12341234123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solidFill>
                <a:srgbClr val="696464"/>
              </a:solidFill>
            </a:endParaRPr>
          </a:p>
        </p:txBody>
      </p:sp>
      <p:sp>
        <p:nvSpPr>
          <p:cNvPr id="5" name="Footer Placeholder 4"/>
          <p:cNvSpPr>
            <a:spLocks noGrp="1"/>
          </p:cNvSpPr>
          <p:nvPr>
            <p:ph type="ftr" sz="quarter" idx="11"/>
          </p:nvPr>
        </p:nvSpPr>
        <p:spPr/>
        <p:txBody>
          <a:bodyPr/>
          <a:lstStyle/>
          <a:p>
            <a:endParaRPr lang="en-US">
              <a:solidFill>
                <a:srgbClr val="696464"/>
              </a:solidFill>
            </a:endParaRPr>
          </a:p>
        </p:txBody>
      </p:sp>
      <p:sp>
        <p:nvSpPr>
          <p:cNvPr id="6" name="Slide Number Placeholder 5"/>
          <p:cNvSpPr>
            <a:spLocks noGrp="1"/>
          </p:cNvSpPr>
          <p:nvPr>
            <p:ph type="sldNum" sz="quarter" idx="12"/>
          </p:nvPr>
        </p:nvSpPr>
        <p:spPr/>
        <p:txBody>
          <a:bodyPr/>
          <a:lstStyle/>
          <a:p>
            <a:fld id="{00000000-1234-1234-1234-12341234123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1676400" cy="4388644"/>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solidFill>
                <a:srgbClr val="696464"/>
              </a:solidFill>
            </a:endParaRPr>
          </a:p>
        </p:txBody>
      </p:sp>
      <p:sp>
        <p:nvSpPr>
          <p:cNvPr id="5" name="Footer Placeholder 4"/>
          <p:cNvSpPr>
            <a:spLocks noGrp="1"/>
          </p:cNvSpPr>
          <p:nvPr>
            <p:ph type="ftr" sz="quarter" idx="11"/>
          </p:nvPr>
        </p:nvSpPr>
        <p:spPr/>
        <p:txBody>
          <a:bodyPr/>
          <a:lstStyle/>
          <a:p>
            <a:endParaRPr lang="en-US">
              <a:solidFill>
                <a:srgbClr val="696464"/>
              </a:solidFill>
            </a:endParaRPr>
          </a:p>
        </p:txBody>
      </p:sp>
      <p:sp>
        <p:nvSpPr>
          <p:cNvPr id="6" name="Slide Number Placeholder 5"/>
          <p:cNvSpPr>
            <a:spLocks noGrp="1"/>
          </p:cNvSpPr>
          <p:nvPr>
            <p:ph type="sldNum" sz="quarter" idx="12"/>
          </p:nvPr>
        </p:nvSpPr>
        <p:spPr/>
        <p:txBody>
          <a:bodyPr/>
          <a:lstStyle/>
          <a:p>
            <a:fld id="{00000000-1234-1234-1234-123412341234}"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28"/>
        <p:cNvGrpSpPr/>
        <p:nvPr/>
      </p:nvGrpSpPr>
      <p:grpSpPr>
        <a:xfrm>
          <a:off x="0" y="0"/>
          <a:ext cx="0" cy="0"/>
          <a:chOff x="0" y="0"/>
          <a:chExt cx="0" cy="0"/>
        </a:xfrm>
      </p:grpSpPr>
      <p:sp>
        <p:nvSpPr>
          <p:cNvPr id="35" name="Google Shape;35;p4"/>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36" name="Google Shape;36;p4"/>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37" name="Google Shape;37;p4"/>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200150"/>
            <a:ext cx="7467600" cy="365531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endParaRPr lang="en-US">
              <a:solidFill>
                <a:srgbClr val="696464"/>
              </a:solidFill>
            </a:endParaRPr>
          </a:p>
        </p:txBody>
      </p:sp>
      <p:sp>
        <p:nvSpPr>
          <p:cNvPr id="9" name="Slide Number Placeholder 8"/>
          <p:cNvSpPr>
            <a:spLocks noGrp="1"/>
          </p:cNvSpPr>
          <p:nvPr>
            <p:ph type="sldNum" sz="quarter" idx="15"/>
          </p:nvPr>
        </p:nvSpPr>
        <p:spPr/>
        <p:txBody>
          <a:bodyPr rtlCol="0"/>
          <a:lstStyle/>
          <a:p>
            <a:fld id="{00000000-1234-1234-1234-123412341234}"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solidFill>
                <a:srgbClr val="696464"/>
              </a:solidFill>
            </a:endParaRPr>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171700"/>
            <a:ext cx="6172200" cy="1540193"/>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3757613"/>
            <a:ext cx="6172200" cy="10287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8049006" y="830199"/>
            <a:ext cx="1714500" cy="381000"/>
          </a:xfrm>
        </p:spPr>
        <p:txBody>
          <a:bodyPr/>
          <a:lstStyle/>
          <a:p>
            <a:endParaRPr lang="en-US">
              <a:solidFill>
                <a:srgbClr val="696464"/>
              </a:solidFill>
            </a:endParaRPr>
          </a:p>
        </p:txBody>
      </p:sp>
      <p:sp>
        <p:nvSpPr>
          <p:cNvPr id="5" name="Footer Placeholder 4"/>
          <p:cNvSpPr>
            <a:spLocks noGrp="1"/>
          </p:cNvSpPr>
          <p:nvPr>
            <p:ph type="ftr" sz="quarter" idx="11"/>
          </p:nvPr>
        </p:nvSpPr>
        <p:spPr bwMode="auto">
          <a:xfrm rot="5400000">
            <a:off x="7534656" y="3086100"/>
            <a:ext cx="2743200" cy="384048"/>
          </a:xfrm>
        </p:spPr>
        <p:txBody>
          <a:bodyPr/>
          <a:lstStyle/>
          <a:p>
            <a:endParaRPr lang="en-US">
              <a:solidFill>
                <a:srgbClr val="696464"/>
              </a:solidFill>
            </a:endParaRPr>
          </a:p>
        </p:txBody>
      </p:sp>
      <p:sp>
        <p:nvSpPr>
          <p:cNvPr id="9" name="Rectangle 8"/>
          <p:cNvSpPr/>
          <p:nvPr/>
        </p:nvSpPr>
        <p:spPr bwMode="auto">
          <a:xfrm>
            <a:off x="381000" y="0"/>
            <a:ext cx="609600" cy="51435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51435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51435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51435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51435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51435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51435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51435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51435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51435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2571750"/>
            <a:ext cx="1295400" cy="97155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3650064"/>
            <a:ext cx="641424" cy="481068"/>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4125474"/>
            <a:ext cx="137160" cy="10287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4343400"/>
            <a:ext cx="274320" cy="20574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3359916"/>
            <a:ext cx="365760" cy="27432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51435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3696527"/>
            <a:ext cx="609600" cy="388143"/>
          </a:xfrm>
        </p:spPr>
        <p:txBody>
          <a:bodyPr/>
          <a:lstStyle/>
          <a:p>
            <a:fld id="{00000000-1234-1234-1234-12341234123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endParaRPr lang="en-US">
              <a:solidFill>
                <a:srgbClr val="696464"/>
              </a:solidFill>
            </a:endParaRPr>
          </a:p>
        </p:txBody>
      </p:sp>
      <p:sp>
        <p:nvSpPr>
          <p:cNvPr id="6" name="Footer Placeholder 5"/>
          <p:cNvSpPr>
            <a:spLocks noGrp="1"/>
          </p:cNvSpPr>
          <p:nvPr>
            <p:ph type="ftr" sz="quarter" idx="11"/>
          </p:nvPr>
        </p:nvSpPr>
        <p:spPr/>
        <p:txBody>
          <a:bodyPr/>
          <a:lstStyle/>
          <a:p>
            <a:endParaRPr lang="en-US">
              <a:solidFill>
                <a:srgbClr val="696464"/>
              </a:solidFill>
            </a:endParaRPr>
          </a:p>
        </p:txBody>
      </p:sp>
      <p:sp>
        <p:nvSpPr>
          <p:cNvPr id="7" name="Slide Number Placeholder 6"/>
          <p:cNvSpPr>
            <a:spLocks noGrp="1"/>
          </p:cNvSpPr>
          <p:nvPr>
            <p:ph type="sldNum" sz="quarter" idx="12"/>
          </p:nvPr>
        </p:nvSpPr>
        <p:spPr/>
        <p:txBody>
          <a:bodyPr/>
          <a:lstStyle/>
          <a:p>
            <a:fld id="{00000000-1234-1234-1234-123412341234}" type="slidenum">
              <a:rPr lang="en-US" smtClean="0"/>
              <a:pPr/>
              <a:t>‹#›</a:t>
            </a:fld>
            <a:endParaRPr lang="en-US"/>
          </a:p>
        </p:txBody>
      </p:sp>
      <p:sp>
        <p:nvSpPr>
          <p:cNvPr id="9" name="Content Placeholder 8"/>
          <p:cNvSpPr>
            <a:spLocks noGrp="1"/>
          </p:cNvSpPr>
          <p:nvPr>
            <p:ph sz="quarter" idx="1"/>
          </p:nvPr>
        </p:nvSpPr>
        <p:spPr>
          <a:xfrm>
            <a:off x="457200" y="1200150"/>
            <a:ext cx="3657600" cy="3429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200150"/>
            <a:ext cx="3657600" cy="3429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4788"/>
            <a:ext cx="7543800" cy="85725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endParaRPr lang="en-US">
              <a:solidFill>
                <a:srgbClr val="696464"/>
              </a:solidFill>
            </a:endParaRPr>
          </a:p>
        </p:txBody>
      </p:sp>
      <p:sp>
        <p:nvSpPr>
          <p:cNvPr id="8" name="Footer Placeholder 7"/>
          <p:cNvSpPr>
            <a:spLocks noGrp="1"/>
          </p:cNvSpPr>
          <p:nvPr>
            <p:ph type="ftr" sz="quarter" idx="11"/>
          </p:nvPr>
        </p:nvSpPr>
        <p:spPr/>
        <p:txBody>
          <a:bodyPr/>
          <a:lstStyle/>
          <a:p>
            <a:endParaRPr lang="en-US">
              <a:solidFill>
                <a:srgbClr val="696464"/>
              </a:solidFill>
            </a:endParaRPr>
          </a:p>
        </p:txBody>
      </p:sp>
      <p:sp>
        <p:nvSpPr>
          <p:cNvPr id="9" name="Slide Number Placeholder 8"/>
          <p:cNvSpPr>
            <a:spLocks noGrp="1"/>
          </p:cNvSpPr>
          <p:nvPr>
            <p:ph type="sldNum" sz="quarter" idx="12"/>
          </p:nvPr>
        </p:nvSpPr>
        <p:spPr/>
        <p:txBody>
          <a:bodyPr/>
          <a:lstStyle/>
          <a:p>
            <a:fld id="{00000000-1234-1234-1234-123412341234}" type="slidenum">
              <a:rPr lang="en-US" smtClean="0"/>
              <a:pPr/>
              <a:t>‹#›</a:t>
            </a:fld>
            <a:endParaRPr lang="en-US"/>
          </a:p>
        </p:txBody>
      </p:sp>
      <p:sp>
        <p:nvSpPr>
          <p:cNvPr id="11" name="Content Placeholder 10"/>
          <p:cNvSpPr>
            <a:spLocks noGrp="1"/>
          </p:cNvSpPr>
          <p:nvPr>
            <p:ph sz="quarter" idx="2"/>
          </p:nvPr>
        </p:nvSpPr>
        <p:spPr>
          <a:xfrm>
            <a:off x="457200" y="1771650"/>
            <a:ext cx="3657600" cy="291465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1771650"/>
            <a:ext cx="3657600" cy="291465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177290"/>
            <a:ext cx="3657600" cy="493776"/>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177290"/>
            <a:ext cx="3657600" cy="493776"/>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endParaRPr lang="en-US">
              <a:solidFill>
                <a:srgbClr val="696464"/>
              </a:solidFill>
            </a:endParaRPr>
          </a:p>
        </p:txBody>
      </p:sp>
      <p:sp>
        <p:nvSpPr>
          <p:cNvPr id="7" name="Slide Number Placeholder 6"/>
          <p:cNvSpPr>
            <a:spLocks noGrp="1"/>
          </p:cNvSpPr>
          <p:nvPr>
            <p:ph type="sldNum" sz="quarter" idx="11"/>
          </p:nvPr>
        </p:nvSpPr>
        <p:spPr/>
        <p:txBody>
          <a:bodyPr rtlCol="0"/>
          <a:lstStyle/>
          <a:p>
            <a:fld id="{00000000-1234-1234-1234-123412341234}"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solidFill>
                <a:srgbClr val="696464"/>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solidFill>
                <a:srgbClr val="696464"/>
              </a:solidFill>
            </a:endParaRPr>
          </a:p>
        </p:txBody>
      </p:sp>
      <p:sp>
        <p:nvSpPr>
          <p:cNvPr id="3" name="Footer Placeholder 2"/>
          <p:cNvSpPr>
            <a:spLocks noGrp="1"/>
          </p:cNvSpPr>
          <p:nvPr>
            <p:ph type="ftr" sz="quarter" idx="11"/>
          </p:nvPr>
        </p:nvSpPr>
        <p:spPr/>
        <p:txBody>
          <a:bodyPr/>
          <a:lstStyle/>
          <a:p>
            <a:endParaRPr lang="en-US">
              <a:solidFill>
                <a:srgbClr val="696464"/>
              </a:solidFill>
            </a:endParaRPr>
          </a:p>
        </p:txBody>
      </p:sp>
      <p:sp>
        <p:nvSpPr>
          <p:cNvPr id="4" name="Slide Number Placeholder 3"/>
          <p:cNvSpPr>
            <a:spLocks noGrp="1"/>
          </p:cNvSpPr>
          <p:nvPr>
            <p:ph type="sldNum" sz="quarter" idx="12"/>
          </p:nvPr>
        </p:nvSpPr>
        <p:spPr/>
        <p:txBody>
          <a:bodyPr/>
          <a:lstStyle/>
          <a:p>
            <a:fld id="{00000000-1234-1234-1234-12341234123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51435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4160520" y="2343150"/>
            <a:ext cx="473202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05740"/>
            <a:ext cx="1527048" cy="373761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51435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51435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51435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51435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51435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4286250"/>
            <a:ext cx="548640" cy="41148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05740"/>
            <a:ext cx="5638800" cy="4745736"/>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endParaRPr lang="en-US">
              <a:solidFill>
                <a:srgbClr val="696464"/>
              </a:solidFill>
            </a:endParaRPr>
          </a:p>
        </p:txBody>
      </p:sp>
      <p:sp>
        <p:nvSpPr>
          <p:cNvPr id="22" name="Slide Number Placeholder 21"/>
          <p:cNvSpPr>
            <a:spLocks noGrp="1"/>
          </p:cNvSpPr>
          <p:nvPr>
            <p:ph type="sldNum" sz="quarter" idx="15"/>
          </p:nvPr>
        </p:nvSpPr>
        <p:spPr/>
        <p:txBody>
          <a:bodyPr rtlCol="0"/>
          <a:lstStyle/>
          <a:p>
            <a:fld id="{00000000-1234-1234-1234-123412341234}"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solidFill>
                <a:srgbClr val="696464"/>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51435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4286250"/>
            <a:ext cx="548640" cy="41148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4138803" y="2343150"/>
            <a:ext cx="473202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51435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198596"/>
            <a:ext cx="1524000" cy="3717036"/>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51435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51435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51435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51435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51435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endParaRPr lang="en-US">
              <a:solidFill>
                <a:srgbClr val="696464"/>
              </a:solidFill>
            </a:endParaRPr>
          </a:p>
        </p:txBody>
      </p:sp>
      <p:sp>
        <p:nvSpPr>
          <p:cNvPr id="18" name="Slide Number Placeholder 17"/>
          <p:cNvSpPr>
            <a:spLocks noGrp="1"/>
          </p:cNvSpPr>
          <p:nvPr>
            <p:ph type="sldNum" sz="quarter" idx="11"/>
          </p:nvPr>
        </p:nvSpPr>
        <p:spPr/>
        <p:txBody>
          <a:bodyPr rtlCol="0"/>
          <a:lstStyle/>
          <a:p>
            <a:fld id="{00000000-1234-1234-1234-123412341234}" type="slidenum">
              <a:rPr lang="en-US" smtClean="0"/>
              <a:pPr/>
              <a:t>‹#›</a:t>
            </a:fld>
            <a:endParaRPr lang="en-US"/>
          </a:p>
        </p:txBody>
      </p:sp>
      <p:sp>
        <p:nvSpPr>
          <p:cNvPr id="21" name="Footer Placeholder 20"/>
          <p:cNvSpPr>
            <a:spLocks noGrp="1"/>
          </p:cNvSpPr>
          <p:nvPr>
            <p:ph type="ftr" sz="quarter" idx="12"/>
          </p:nvPr>
        </p:nvSpPr>
        <p:spPr/>
        <p:txBody>
          <a:bodyPr rtlCol="0"/>
          <a:lstStyle/>
          <a:p>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51435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05979"/>
            <a:ext cx="7467600" cy="85725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00150"/>
            <a:ext cx="7467600" cy="3655314"/>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840980" y="763382"/>
            <a:ext cx="1508760" cy="384048"/>
          </a:xfrm>
          <a:prstGeom prst="rect">
            <a:avLst/>
          </a:prstGeom>
        </p:spPr>
        <p:txBody>
          <a:bodyPr vert="horz" anchor="ctr" anchorCtr="0"/>
          <a:lstStyle>
            <a:lvl1pPr algn="r" eaLnBrk="1" latinLnBrk="0" hangingPunct="1">
              <a:defRPr kumimoji="0" sz="1200">
                <a:solidFill>
                  <a:schemeClr val="tx2"/>
                </a:solidFill>
              </a:defRPr>
            </a:lvl1pPr>
          </a:lstStyle>
          <a:p>
            <a:pPr algn="r" eaLnBrk="1" latinLnBrk="0" hangingPunct="1"/>
            <a:fld id="{E6F9B8CD-342D-4579-98EC-A8FD6B7370E1}" type="datetimeFigureOut">
              <a:rPr lang="en-US" smtClean="0"/>
              <a:pPr algn="r" eaLnBrk="1" latinLnBrk="0" hangingPunct="1"/>
              <a:t>12/18/2020</a:t>
            </a:fld>
            <a:endParaRPr lang="en-US" dirty="0">
              <a:solidFill>
                <a:schemeClr val="tx2"/>
              </a:solidFill>
            </a:endParaRPr>
          </a:p>
        </p:txBody>
      </p:sp>
      <p:sp>
        <p:nvSpPr>
          <p:cNvPr id="3" name="Footer Placeholder 2"/>
          <p:cNvSpPr>
            <a:spLocks noGrp="1"/>
          </p:cNvSpPr>
          <p:nvPr>
            <p:ph type="ftr" sz="quarter" idx="3"/>
          </p:nvPr>
        </p:nvSpPr>
        <p:spPr>
          <a:xfrm rot="5400000">
            <a:off x="7390236" y="2757210"/>
            <a:ext cx="2400300" cy="365760"/>
          </a:xfrm>
          <a:prstGeom prst="rect">
            <a:avLst/>
          </a:prstGeom>
        </p:spPr>
        <p:txBody>
          <a:bodyPr vert="horz" anchor="ctr" anchorCtr="0"/>
          <a:lstStyle>
            <a:lvl1pPr algn="l" eaLnBrk="1" latinLnBrk="0" hangingPunct="1">
              <a:defRPr kumimoji="0" sz="1200">
                <a:solidFill>
                  <a:schemeClr val="tx2"/>
                </a:solidFill>
              </a:defRPr>
            </a:lvl1pPr>
          </a:lstStyle>
          <a:p>
            <a:pPr algn="l" eaLnBrk="1" latinLnBrk="0" hangingPunct="1"/>
            <a:endParaRPr kumimoji="0" lang="en-US" dirty="0">
              <a:solidFill>
                <a:schemeClr val="tx2"/>
              </a:solidFill>
            </a:endParaRPr>
          </a:p>
        </p:txBody>
      </p:sp>
      <p:sp>
        <p:nvSpPr>
          <p:cNvPr id="7" name="Straight Connector 6"/>
          <p:cNvSpPr>
            <a:spLocks noChangeShapeType="1"/>
          </p:cNvSpPr>
          <p:nvPr/>
        </p:nvSpPr>
        <p:spPr bwMode="auto">
          <a:xfrm>
            <a:off x="76200" y="0"/>
            <a:ext cx="0" cy="51435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51435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51435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51435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4286250"/>
            <a:ext cx="548640" cy="41148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4300538"/>
            <a:ext cx="609600" cy="390906"/>
          </a:xfrm>
          <a:prstGeom prst="rect">
            <a:avLst/>
          </a:prstGeom>
        </p:spPr>
        <p:txBody>
          <a:bodyPr vert="horz" anchor="ctr"/>
          <a:lstStyle>
            <a:lvl1pPr algn="ctr" eaLnBrk="1" latinLnBrk="0" hangingPunct="1">
              <a:defRPr kumimoji="0" sz="1400" b="1">
                <a:solidFill>
                  <a:srgbClr val="FFFFFF"/>
                </a:solidFill>
              </a:defRPr>
            </a:lvl1pPr>
          </a:lstStyle>
          <a:p>
            <a:pPr marL="0" lvl="0" indent="0" algn="r" rtl="0">
              <a:spcBef>
                <a:spcPts val="0"/>
              </a:spcBef>
              <a:spcAft>
                <a:spcPts val="0"/>
              </a:spcAft>
              <a:buNone/>
            </a:pPr>
            <a:fld id="{00000000-1234-1234-1234-123412341234}"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sldNum="0" hdr="0" ft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1"/>
          <p:cNvSpPr txBox="1">
            <a:spLocks noGrp="1"/>
          </p:cNvSpPr>
          <p:nvPr>
            <p:ph type="ctrTitle"/>
          </p:nvPr>
        </p:nvSpPr>
        <p:spPr>
          <a:prstGeom prst="rect">
            <a:avLst/>
          </a:prstGeom>
          <a:noFill/>
          <a:ln>
            <a:noFill/>
          </a:ln>
        </p:spPr>
        <p:txBody>
          <a:bodyPr spcFirstLastPara="1" wrap="square" lIns="68567" tIns="34274" rIns="68567" bIns="34274" anchor="ctr" anchorCtr="0">
            <a:noAutofit/>
          </a:bodyPr>
          <a:lstStyle/>
          <a:p>
            <a:r>
              <a:rPr lang="en-US" dirty="0" smtClean="0"/>
              <a:t>Febrile seizures</a:t>
            </a:r>
            <a:endParaRPr dirty="0"/>
          </a:p>
        </p:txBody>
      </p:sp>
    </p:spTree>
    <p:extLst>
      <p:ext uri="{BB962C8B-B14F-4D97-AF65-F5344CB8AC3E}">
        <p14:creationId xmlns:p14="http://schemas.microsoft.com/office/powerpoint/2010/main" val="2627934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GENETIC FACTORS</a:t>
            </a:r>
          </a:p>
        </p:txBody>
      </p:sp>
      <p:sp>
        <p:nvSpPr>
          <p:cNvPr id="3" name="Text Placeholder 2"/>
          <p:cNvSpPr>
            <a:spLocks noGrp="1"/>
          </p:cNvSpPr>
          <p:nvPr>
            <p:ph type="body" idx="1"/>
          </p:nvPr>
        </p:nvSpPr>
        <p:spPr>
          <a:xfrm>
            <a:off x="311700" y="1229874"/>
            <a:ext cx="8520600" cy="3723125"/>
          </a:xfrm>
        </p:spPr>
        <p:txBody>
          <a:bodyPr/>
          <a:lstStyle/>
          <a:p>
            <a:r>
              <a:rPr lang="en-US" sz="2000" dirty="0" smtClean="0"/>
              <a:t>The </a:t>
            </a:r>
            <a:r>
              <a:rPr lang="en-US" sz="2000" dirty="0"/>
              <a:t>genetic contribution to the incidence of febrile seizures is manifested by a positive family history for febrile seizures in many patients.</a:t>
            </a:r>
          </a:p>
          <a:p>
            <a:r>
              <a:rPr lang="en-US" sz="2000" dirty="0"/>
              <a:t>In some families, the disorder is inherited as an autosomal </a:t>
            </a:r>
            <a:r>
              <a:rPr lang="en-US" sz="2000" dirty="0" smtClean="0"/>
              <a:t>dominant trait</a:t>
            </a:r>
            <a:r>
              <a:rPr lang="en-US" sz="2000" dirty="0"/>
              <a:t>,  </a:t>
            </a:r>
            <a:r>
              <a:rPr lang="en-US" sz="2000" dirty="0" smtClean="0"/>
              <a:t>in </a:t>
            </a:r>
            <a:r>
              <a:rPr lang="en-US" sz="2000" dirty="0"/>
              <a:t>most cases the disorder appears </a:t>
            </a:r>
            <a:r>
              <a:rPr lang="en-US" sz="2000" dirty="0" smtClean="0"/>
              <a:t>to be </a:t>
            </a:r>
            <a:r>
              <a:rPr lang="en-US" sz="2000" dirty="0"/>
              <a:t>polygenic, and the genes predisposing to it remain to be </a:t>
            </a:r>
            <a:r>
              <a:rPr lang="en-US" sz="2000" dirty="0" smtClean="0"/>
              <a:t>identified.</a:t>
            </a:r>
          </a:p>
          <a:p>
            <a:endParaRPr lang="en-US" sz="2000" dirty="0"/>
          </a:p>
          <a:p>
            <a:r>
              <a:rPr lang="en-US" sz="2000" dirty="0" smtClean="0"/>
              <a:t>Identified </a:t>
            </a:r>
            <a:r>
              <a:rPr lang="en-US" sz="2000" dirty="0"/>
              <a:t>single genes include FEB 1, 2, 3, 4, 5, 6, 7, 8, 9, and 10 </a:t>
            </a:r>
            <a:r>
              <a:rPr lang="en-US" sz="2000" dirty="0" smtClean="0"/>
              <a:t>genes on </a:t>
            </a:r>
            <a:r>
              <a:rPr lang="en-US" sz="2000" dirty="0"/>
              <a:t>chromosomes 8q13-q21, 19p13.3, 2q24, 5q14-q15, </a:t>
            </a:r>
            <a:r>
              <a:rPr lang="en-US" sz="2000" dirty="0" smtClean="0"/>
              <a:t>6q22-24, 18p11.2</a:t>
            </a:r>
            <a:r>
              <a:rPr lang="en-US" sz="2000" dirty="0"/>
              <a:t>, 21q22, 5q34, 3p24.2-p23, and 3q26.2-q26.33</a:t>
            </a:r>
            <a:r>
              <a:rPr lang="en-US" sz="2000" dirty="0" smtClean="0"/>
              <a:t>.</a:t>
            </a:r>
          </a:p>
          <a:p>
            <a:r>
              <a:rPr lang="en-US" sz="2000" dirty="0" smtClean="0"/>
              <a:t>Only </a:t>
            </a:r>
            <a:r>
              <a:rPr lang="en-US" sz="2000" dirty="0"/>
              <a:t>the function of FEB 2 is known: it is a sodium channel gene, SCN1A.</a:t>
            </a:r>
          </a:p>
        </p:txBody>
      </p:sp>
    </p:spTree>
    <p:extLst>
      <p:ext uri="{BB962C8B-B14F-4D97-AF65-F5344CB8AC3E}">
        <p14:creationId xmlns:p14="http://schemas.microsoft.com/office/powerpoint/2010/main" val="26931971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febrile seizure-associated epilepsies</a:t>
            </a:r>
          </a:p>
        </p:txBody>
      </p:sp>
      <p:sp>
        <p:nvSpPr>
          <p:cNvPr id="3" name="Text Placeholder 2"/>
          <p:cNvSpPr>
            <a:spLocks noGrp="1"/>
          </p:cNvSpPr>
          <p:nvPr>
            <p:ph type="body" idx="1"/>
          </p:nvPr>
        </p:nvSpPr>
        <p:spPr>
          <a:xfrm>
            <a:off x="311700" y="1229874"/>
            <a:ext cx="8520600" cy="3723125"/>
          </a:xfrm>
        </p:spPr>
        <p:txBody>
          <a:bodyPr/>
          <a:lstStyle/>
          <a:p>
            <a:r>
              <a:rPr lang="en-US" sz="1600" dirty="0" smtClean="0"/>
              <a:t>A </a:t>
            </a:r>
            <a:r>
              <a:rPr lang="en-US" sz="1600" dirty="0"/>
              <a:t>few epilepsy syndromes typically start with febrile seizures. </a:t>
            </a:r>
            <a:r>
              <a:rPr lang="en-US" sz="1600" dirty="0" smtClean="0"/>
              <a:t>These are:</a:t>
            </a:r>
            <a:endParaRPr lang="en-US" sz="1600" dirty="0"/>
          </a:p>
          <a:p>
            <a:r>
              <a:rPr lang="en-US" sz="1600" dirty="0" smtClean="0"/>
              <a:t>Generalized </a:t>
            </a:r>
            <a:r>
              <a:rPr lang="en-US" sz="1600" dirty="0"/>
              <a:t>epilepsy with febrile seizures plus (GEFS+): s an autosomal dominant syndrome .</a:t>
            </a:r>
            <a:r>
              <a:rPr lang="en-US" sz="1600" dirty="0" smtClean="0"/>
              <a:t>Onset </a:t>
            </a:r>
            <a:r>
              <a:rPr lang="en-US" sz="1600" dirty="0"/>
              <a:t>is usually in early childhood and remission is </a:t>
            </a:r>
            <a:r>
              <a:rPr lang="en-US" sz="1600" dirty="0" smtClean="0"/>
              <a:t>usually in </a:t>
            </a:r>
            <a:r>
              <a:rPr lang="en-US" sz="1600" dirty="0"/>
              <a:t>mid-childhood. It is characterized by multiple febrile seizures </a:t>
            </a:r>
            <a:r>
              <a:rPr lang="en-US" sz="1600" dirty="0" smtClean="0"/>
              <a:t>and by </a:t>
            </a:r>
            <a:r>
              <a:rPr lang="en-US" sz="1600" dirty="0"/>
              <a:t>several subsequent types of afebrile generalized seizures</a:t>
            </a:r>
            <a:endParaRPr lang="en-US" sz="1600" dirty="0" smtClean="0"/>
          </a:p>
          <a:p>
            <a:r>
              <a:rPr lang="en-US" sz="1600" dirty="0"/>
              <a:t>S</a:t>
            </a:r>
            <a:r>
              <a:rPr lang="en-US" sz="1600" dirty="0" smtClean="0"/>
              <a:t>evere </a:t>
            </a:r>
            <a:r>
              <a:rPr lang="en-US" sz="1600" dirty="0"/>
              <a:t>myoclonic epilepsy of infancy (also called Dravet syndrome) e is the most severe of the phenotypic spectrum </a:t>
            </a:r>
            <a:r>
              <a:rPr lang="en-US" sz="1600" dirty="0" smtClean="0"/>
              <a:t>of febrile </a:t>
            </a:r>
            <a:r>
              <a:rPr lang="en-US" sz="1600" dirty="0"/>
              <a:t>seizure-associated epilepsies. It constitutes a distinct entity </a:t>
            </a:r>
            <a:r>
              <a:rPr lang="en-US" sz="1600" dirty="0" smtClean="0"/>
              <a:t>in the </a:t>
            </a:r>
            <a:r>
              <a:rPr lang="en-US" sz="1600" dirty="0"/>
              <a:t>onset of which is in infancy. Its onset is characterized by febrile </a:t>
            </a:r>
            <a:r>
              <a:rPr lang="en-US" sz="1600" dirty="0" smtClean="0"/>
              <a:t>and afebrile </a:t>
            </a:r>
            <a:r>
              <a:rPr lang="en-US" sz="1600" dirty="0"/>
              <a:t>unilateral </a:t>
            </a:r>
            <a:r>
              <a:rPr lang="en-US" sz="1600" dirty="0" err="1"/>
              <a:t>clonic</a:t>
            </a:r>
            <a:r>
              <a:rPr lang="en-US" sz="1600" dirty="0"/>
              <a:t> seizures recurring every 1 or 2 mo. </a:t>
            </a:r>
            <a:endParaRPr lang="en-US" sz="1600" dirty="0" smtClean="0"/>
          </a:p>
          <a:p>
            <a:r>
              <a:rPr lang="en-US" sz="1600" dirty="0" smtClean="0"/>
              <a:t>These early seizures </a:t>
            </a:r>
            <a:r>
              <a:rPr lang="en-US" sz="1600" dirty="0"/>
              <a:t>are typically induced by fever, but they </a:t>
            </a:r>
            <a:r>
              <a:rPr lang="en-US" sz="1600" dirty="0" smtClean="0"/>
              <a:t>differ </a:t>
            </a:r>
            <a:r>
              <a:rPr lang="en-US" sz="1600" dirty="0"/>
              <a:t>from the </a:t>
            </a:r>
            <a:r>
              <a:rPr lang="en-US" sz="1600" dirty="0" smtClean="0"/>
              <a:t>usual febrile </a:t>
            </a:r>
            <a:r>
              <a:rPr lang="en-US" sz="1600" dirty="0"/>
              <a:t>convulsions in that they are more prolonged, are more </a:t>
            </a:r>
            <a:r>
              <a:rPr lang="en-US" sz="1600" dirty="0" smtClean="0"/>
              <a:t>frequent, are </a:t>
            </a:r>
            <a:r>
              <a:rPr lang="en-US" sz="1600" dirty="0"/>
              <a:t>focal and come in clusters</a:t>
            </a:r>
          </a:p>
        </p:txBody>
      </p:sp>
    </p:spTree>
    <p:extLst>
      <p:ext uri="{BB962C8B-B14F-4D97-AF65-F5344CB8AC3E}">
        <p14:creationId xmlns:p14="http://schemas.microsoft.com/office/powerpoint/2010/main" val="12204153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p:txBody>
          <a:bodyPr/>
          <a:lstStyle/>
          <a:p>
            <a:pPr marL="114300" indent="0">
              <a:buNone/>
            </a:pPr>
            <a:r>
              <a:rPr lang="en-US" sz="2000" dirty="0" smtClean="0"/>
              <a:t>The </a:t>
            </a:r>
            <a:r>
              <a:rPr lang="en-US" sz="2000" dirty="0"/>
              <a:t>majority of patients who had prolonged febrile seizures and encephalopathy </a:t>
            </a:r>
            <a:r>
              <a:rPr lang="en-US" sz="2000" dirty="0" smtClean="0"/>
              <a:t>after </a:t>
            </a:r>
            <a:r>
              <a:rPr lang="en-US" sz="2000" dirty="0"/>
              <a:t>vaccination and who had been presumed to have </a:t>
            </a:r>
            <a:r>
              <a:rPr lang="en-US" sz="2000" dirty="0" smtClean="0"/>
              <a:t>suffered </a:t>
            </a:r>
            <a:r>
              <a:rPr lang="en-US" sz="2000" dirty="0"/>
              <a:t>from vaccine encephalopathy (seizures and psychomotor regression occurring </a:t>
            </a:r>
            <a:r>
              <a:rPr lang="en-US" sz="2000" dirty="0" smtClean="0"/>
              <a:t>after </a:t>
            </a:r>
            <a:r>
              <a:rPr lang="en-US" sz="2000" dirty="0"/>
              <a:t>vaccination and presumed to be caused by it) turn out to have Dravet syndrome mutations, indicating that their disease is caused by the mutation and not secondary to the vaccine. </a:t>
            </a:r>
            <a:r>
              <a:rPr lang="en-US" sz="2000" dirty="0" smtClean="0"/>
              <a:t>This </a:t>
            </a:r>
            <a:r>
              <a:rPr lang="en-US" sz="2000" dirty="0"/>
              <a:t>has raised doubts about the very existence of the entity termed vaccine encephalopathy</a:t>
            </a:r>
          </a:p>
        </p:txBody>
      </p:sp>
    </p:spTree>
    <p:extLst>
      <p:ext uri="{BB962C8B-B14F-4D97-AF65-F5344CB8AC3E}">
        <p14:creationId xmlns:p14="http://schemas.microsoft.com/office/powerpoint/2010/main" val="4321828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EVALUATION</a:t>
            </a:r>
            <a:br>
              <a:rPr lang="en-US" dirty="0"/>
            </a:br>
            <a:endParaRPr lang="en-US" dirty="0"/>
          </a:p>
        </p:txBody>
      </p:sp>
      <p:sp>
        <p:nvSpPr>
          <p:cNvPr id="3" name="Text Placeholder 2"/>
          <p:cNvSpPr>
            <a:spLocks noGrp="1"/>
          </p:cNvSpPr>
          <p:nvPr>
            <p:ph type="body" idx="1"/>
          </p:nvPr>
        </p:nvSpPr>
        <p:spPr/>
        <p:txBody>
          <a:bodyPr/>
          <a:lstStyle/>
          <a:p>
            <a:pPr marL="114300" indent="0">
              <a:buNone/>
            </a:pPr>
            <a:r>
              <a:rPr lang="en-US" sz="2000" dirty="0" smtClean="0"/>
              <a:t>Each </a:t>
            </a:r>
            <a:r>
              <a:rPr lang="en-US" sz="2000" dirty="0"/>
              <a:t>child who presents with a febrile seizure requires a</a:t>
            </a:r>
          </a:p>
          <a:p>
            <a:pPr marL="114300" indent="0">
              <a:buNone/>
            </a:pPr>
            <a:r>
              <a:rPr lang="en-US" sz="2000" dirty="0"/>
              <a:t>detailed history and a thorough general and neurologic examination</a:t>
            </a:r>
            <a:r>
              <a:rPr lang="en-US" sz="2000" dirty="0" smtClean="0"/>
              <a:t>.</a:t>
            </a:r>
          </a:p>
          <a:p>
            <a:pPr marL="114300" indent="0">
              <a:buNone/>
            </a:pPr>
            <a:endParaRPr lang="en-US" sz="2000" dirty="0"/>
          </a:p>
          <a:p>
            <a:pPr marL="114300" indent="0">
              <a:buNone/>
            </a:pPr>
            <a:r>
              <a:rPr lang="en-US" sz="2000" dirty="0"/>
              <a:t>Febrile seizures </a:t>
            </a:r>
            <a:r>
              <a:rPr lang="en-US" sz="2000" dirty="0" smtClean="0"/>
              <a:t>often </a:t>
            </a:r>
            <a:r>
              <a:rPr lang="en-US" sz="2000" dirty="0"/>
              <a:t>occur in the context </a:t>
            </a:r>
            <a:r>
              <a:rPr lang="en-US" sz="2000" dirty="0" smtClean="0"/>
              <a:t>of:</a:t>
            </a:r>
          </a:p>
          <a:p>
            <a:pPr marL="114300" indent="0">
              <a:buNone/>
            </a:pPr>
            <a:r>
              <a:rPr lang="en-US" sz="2000" dirty="0" smtClean="0"/>
              <a:t>otitis </a:t>
            </a:r>
            <a:r>
              <a:rPr lang="en-US" sz="2000" dirty="0"/>
              <a:t>media, roseola (caused by a type of herpes </a:t>
            </a:r>
            <a:r>
              <a:rPr lang="en-US" sz="2000" dirty="0" smtClean="0"/>
              <a:t>virus, marked by several days of high fever followed by rash) and human </a:t>
            </a:r>
            <a:r>
              <a:rPr lang="en-US" sz="2000" dirty="0"/>
              <a:t>herpesvirus (HHV) 6 infection, </a:t>
            </a:r>
            <a:r>
              <a:rPr lang="en-US" sz="2000" dirty="0" smtClean="0"/>
              <a:t>shigella (anaerobic bacteria), </a:t>
            </a:r>
            <a:r>
              <a:rPr lang="en-US" sz="2000" dirty="0"/>
              <a:t>or similar </a:t>
            </a:r>
            <a:r>
              <a:rPr lang="en-US" sz="2000" dirty="0" smtClean="0"/>
              <a:t>infections.</a:t>
            </a:r>
            <a:endParaRPr lang="en-US" sz="2000" dirty="0"/>
          </a:p>
          <a:p>
            <a:pPr marL="114300" indent="0">
              <a:buNone/>
            </a:pPr>
            <a:endParaRPr lang="en-US" sz="2000" dirty="0" smtClean="0"/>
          </a:p>
          <a:p>
            <a:pPr marL="114300" indent="0">
              <a:buNone/>
            </a:pPr>
            <a:r>
              <a:rPr lang="en-US" sz="2000" dirty="0" smtClean="0"/>
              <a:t>In </a:t>
            </a:r>
            <a:r>
              <a:rPr lang="en-US" sz="2000" dirty="0"/>
              <a:t>patients with febrile </a:t>
            </a:r>
            <a:r>
              <a:rPr lang="en-US" sz="2000" dirty="0" smtClean="0"/>
              <a:t>status, HHV-6B </a:t>
            </a:r>
            <a:r>
              <a:rPr lang="en-US" sz="2000" dirty="0"/>
              <a:t>(more frequently) and HHV-7 infections were found </a:t>
            </a:r>
            <a:r>
              <a:rPr lang="en-US" sz="2000" dirty="0" smtClean="0"/>
              <a:t>to account </a:t>
            </a:r>
            <a:r>
              <a:rPr lang="en-US" sz="2000" dirty="0"/>
              <a:t>for one-third of the cases. </a:t>
            </a:r>
          </a:p>
        </p:txBody>
      </p:sp>
    </p:spTree>
    <p:extLst>
      <p:ext uri="{BB962C8B-B14F-4D97-AF65-F5344CB8AC3E}">
        <p14:creationId xmlns:p14="http://schemas.microsoft.com/office/powerpoint/2010/main" val="41092328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Lumbar Puncture</a:t>
            </a:r>
            <a:br>
              <a:rPr lang="en-US" dirty="0"/>
            </a:br>
            <a:endParaRPr lang="en-US" dirty="0"/>
          </a:p>
        </p:txBody>
      </p:sp>
      <p:sp>
        <p:nvSpPr>
          <p:cNvPr id="3" name="Text Placeholder 2"/>
          <p:cNvSpPr>
            <a:spLocks noGrp="1"/>
          </p:cNvSpPr>
          <p:nvPr>
            <p:ph type="body" idx="1"/>
          </p:nvPr>
        </p:nvSpPr>
        <p:spPr>
          <a:xfrm>
            <a:off x="311700" y="1229874"/>
            <a:ext cx="8520600" cy="3704075"/>
          </a:xfrm>
        </p:spPr>
        <p:txBody>
          <a:bodyPr/>
          <a:lstStyle/>
          <a:p>
            <a:pPr marL="114300" indent="0">
              <a:buNone/>
            </a:pPr>
            <a:r>
              <a:rPr lang="en-US" sz="2000" dirty="0"/>
              <a:t>Meningitis should be considered in the </a:t>
            </a:r>
            <a:r>
              <a:rPr lang="en-US" sz="2000" dirty="0" smtClean="0"/>
              <a:t>differential diagnosis </a:t>
            </a:r>
          </a:p>
          <a:p>
            <a:pPr marL="114300" indent="0">
              <a:buNone/>
            </a:pPr>
            <a:endParaRPr lang="en-US" sz="2000" dirty="0" smtClean="0"/>
          </a:p>
          <a:p>
            <a:r>
              <a:rPr lang="en-US" sz="2000" dirty="0" smtClean="0"/>
              <a:t>lumbar </a:t>
            </a:r>
            <a:r>
              <a:rPr lang="en-US" sz="2000" dirty="0"/>
              <a:t>puncture should be performed for </a:t>
            </a:r>
            <a:r>
              <a:rPr lang="en-US" sz="2000" dirty="0" smtClean="0"/>
              <a:t>: 1- all </a:t>
            </a:r>
            <a:r>
              <a:rPr lang="en-US" sz="2000" dirty="0"/>
              <a:t>infants younger </a:t>
            </a:r>
            <a:r>
              <a:rPr lang="en-US" sz="2000" dirty="0" smtClean="0"/>
              <a:t>than 6 </a:t>
            </a:r>
            <a:r>
              <a:rPr lang="en-US" sz="2000" dirty="0" err="1"/>
              <a:t>mo</a:t>
            </a:r>
            <a:r>
              <a:rPr lang="en-US" sz="2000" dirty="0"/>
              <a:t> of age who present with fever and seizure, </a:t>
            </a:r>
            <a:r>
              <a:rPr lang="en-US" sz="2000" dirty="0" smtClean="0"/>
              <a:t>2- </a:t>
            </a:r>
            <a:r>
              <a:rPr lang="en-US" sz="2000" dirty="0"/>
              <a:t>if the child is </a:t>
            </a:r>
            <a:r>
              <a:rPr lang="en-US" sz="2000" dirty="0" smtClean="0"/>
              <a:t>ill appearing 3- </a:t>
            </a:r>
            <a:r>
              <a:rPr lang="en-US" sz="2000" dirty="0"/>
              <a:t>at any age if there are clinical signs or symptoms </a:t>
            </a:r>
            <a:r>
              <a:rPr lang="en-US" sz="2000" dirty="0" smtClean="0"/>
              <a:t>of concern</a:t>
            </a:r>
          </a:p>
          <a:p>
            <a:endParaRPr lang="en-US" sz="2000" dirty="0"/>
          </a:p>
          <a:p>
            <a:r>
              <a:rPr lang="en-US" sz="2000" dirty="0" smtClean="0"/>
              <a:t>A </a:t>
            </a:r>
            <a:r>
              <a:rPr lang="en-US" sz="2000" dirty="0"/>
              <a:t>lumbar puncture is an option </a:t>
            </a:r>
            <a:r>
              <a:rPr lang="en-US" sz="2000" dirty="0" smtClean="0"/>
              <a:t>in: 1- a </a:t>
            </a:r>
            <a:r>
              <a:rPr lang="en-US" sz="2000" dirty="0"/>
              <a:t>child 6-12 </a:t>
            </a:r>
            <a:r>
              <a:rPr lang="en-US" sz="2000" dirty="0" err="1"/>
              <a:t>mo</a:t>
            </a:r>
            <a:r>
              <a:rPr lang="en-US" sz="2000" dirty="0"/>
              <a:t> of age </a:t>
            </a:r>
            <a:r>
              <a:rPr lang="en-US" sz="2000" dirty="0" smtClean="0"/>
              <a:t>who is deficient </a:t>
            </a:r>
            <a:r>
              <a:rPr lang="en-US" sz="2000" dirty="0"/>
              <a:t>in </a:t>
            </a:r>
            <a:r>
              <a:rPr lang="en-US" sz="2000" dirty="0" err="1"/>
              <a:t>Haemophilus</a:t>
            </a:r>
            <a:r>
              <a:rPr lang="en-US" sz="2000" dirty="0"/>
              <a:t> </a:t>
            </a:r>
            <a:r>
              <a:rPr lang="en-US" sz="2000" dirty="0" smtClean="0"/>
              <a:t>influenza </a:t>
            </a:r>
            <a:r>
              <a:rPr lang="en-US" sz="2000" dirty="0"/>
              <a:t>type b and Streptococcus pneumoniae immunizations or for whom immunization status is </a:t>
            </a:r>
            <a:r>
              <a:rPr lang="en-US" sz="2000" dirty="0" smtClean="0"/>
              <a:t>unknown. 2- children </a:t>
            </a:r>
            <a:r>
              <a:rPr lang="en-US" sz="2000" dirty="0"/>
              <a:t>who have been </a:t>
            </a:r>
            <a:r>
              <a:rPr lang="en-US" sz="2000" dirty="0" smtClean="0"/>
              <a:t>pretreated with antibiotics </a:t>
            </a:r>
            <a:endParaRPr lang="en-US" sz="2000" dirty="0"/>
          </a:p>
        </p:txBody>
      </p:sp>
    </p:spTree>
    <p:extLst>
      <p:ext uri="{BB962C8B-B14F-4D97-AF65-F5344CB8AC3E}">
        <p14:creationId xmlns:p14="http://schemas.microsoft.com/office/powerpoint/2010/main" val="28332606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Electroencephalogram</a:t>
            </a:r>
            <a:br>
              <a:rPr lang="en-US" dirty="0"/>
            </a:br>
            <a:endParaRPr lang="en-US" dirty="0"/>
          </a:p>
        </p:txBody>
      </p:sp>
      <p:sp>
        <p:nvSpPr>
          <p:cNvPr id="3" name="Text Placeholder 2"/>
          <p:cNvSpPr>
            <a:spLocks noGrp="1"/>
          </p:cNvSpPr>
          <p:nvPr>
            <p:ph type="body" idx="1"/>
          </p:nvPr>
        </p:nvSpPr>
        <p:spPr>
          <a:xfrm>
            <a:off x="311700" y="1229874"/>
            <a:ext cx="8520600" cy="3704075"/>
          </a:xfrm>
        </p:spPr>
        <p:txBody>
          <a:bodyPr/>
          <a:lstStyle/>
          <a:p>
            <a:r>
              <a:rPr lang="en-US" sz="2000" dirty="0"/>
              <a:t>If the child is presenting with the </a:t>
            </a:r>
            <a:r>
              <a:rPr lang="en-US" sz="2000" dirty="0" smtClean="0"/>
              <a:t>first </a:t>
            </a:r>
            <a:r>
              <a:rPr lang="en-US" sz="2000" dirty="0"/>
              <a:t>simple febrile seizure and </a:t>
            </a:r>
            <a:r>
              <a:rPr lang="en-US" sz="2000" dirty="0" smtClean="0"/>
              <a:t>is otherwise </a:t>
            </a:r>
            <a:r>
              <a:rPr lang="en-US" sz="2000" dirty="0"/>
              <a:t>neurologically healthy, an EEG </a:t>
            </a:r>
            <a:r>
              <a:rPr lang="en-US" sz="2000" dirty="0" smtClean="0"/>
              <a:t>is not normally performed </a:t>
            </a:r>
            <a:r>
              <a:rPr lang="en-US" sz="2000" dirty="0"/>
              <a:t>as part of the evaluation. </a:t>
            </a:r>
            <a:endParaRPr lang="en-US" sz="2000" dirty="0" smtClean="0"/>
          </a:p>
          <a:p>
            <a:endParaRPr lang="en-US" sz="2000" dirty="0" smtClean="0"/>
          </a:p>
          <a:p>
            <a:r>
              <a:rPr lang="en-US" sz="2000" dirty="0" smtClean="0"/>
              <a:t>An </a:t>
            </a:r>
            <a:r>
              <a:rPr lang="en-US" sz="2000" dirty="0"/>
              <a:t>EEG would not predict the </a:t>
            </a:r>
            <a:r>
              <a:rPr lang="en-US" sz="2000" dirty="0" smtClean="0"/>
              <a:t>future recurrence </a:t>
            </a:r>
            <a:r>
              <a:rPr lang="en-US" sz="2000" dirty="0"/>
              <a:t>of febrile seizures or epilepsy even if the result is </a:t>
            </a:r>
            <a:r>
              <a:rPr lang="en-US" sz="2000" dirty="0" smtClean="0"/>
              <a:t>abnormal</a:t>
            </a:r>
          </a:p>
          <a:p>
            <a:endParaRPr lang="en-US" sz="2000" dirty="0" smtClean="0"/>
          </a:p>
          <a:p>
            <a:r>
              <a:rPr lang="en-US" sz="2000" dirty="0" smtClean="0"/>
              <a:t>An </a:t>
            </a:r>
            <a:r>
              <a:rPr lang="en-US" sz="2000" dirty="0"/>
              <a:t>EEG </a:t>
            </a:r>
            <a:r>
              <a:rPr lang="en-US" sz="2000" dirty="0" smtClean="0"/>
              <a:t>should generally </a:t>
            </a:r>
            <a:r>
              <a:rPr lang="en-US" sz="2000" dirty="0"/>
              <a:t>be restricted </a:t>
            </a:r>
            <a:r>
              <a:rPr lang="en-US" sz="2000" dirty="0" smtClean="0"/>
              <a:t>to special </a:t>
            </a:r>
            <a:r>
              <a:rPr lang="en-US" sz="2000" dirty="0"/>
              <a:t>cases in which epilepsy is highly </a:t>
            </a:r>
            <a:r>
              <a:rPr lang="en-US" sz="2000" dirty="0" smtClean="0"/>
              <a:t>suspected, and should </a:t>
            </a:r>
            <a:r>
              <a:rPr lang="en-US" sz="2000" dirty="0"/>
              <a:t>be used to </a:t>
            </a:r>
            <a:r>
              <a:rPr lang="en-US" sz="2000" dirty="0" smtClean="0"/>
              <a:t>define </a:t>
            </a:r>
            <a:r>
              <a:rPr lang="en-US" sz="2000" dirty="0"/>
              <a:t>the type of epilepsy rather than to </a:t>
            </a:r>
            <a:r>
              <a:rPr lang="en-US" sz="2000" dirty="0" smtClean="0"/>
              <a:t>predict its </a:t>
            </a:r>
            <a:r>
              <a:rPr lang="en-US" sz="2000" dirty="0"/>
              <a:t>occurrence.</a:t>
            </a:r>
          </a:p>
        </p:txBody>
      </p:sp>
    </p:spTree>
    <p:extLst>
      <p:ext uri="{BB962C8B-B14F-4D97-AF65-F5344CB8AC3E}">
        <p14:creationId xmlns:p14="http://schemas.microsoft.com/office/powerpoint/2010/main" val="17490954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Blood Studies</a:t>
            </a:r>
            <a:br>
              <a:rPr lang="en-US" dirty="0"/>
            </a:br>
            <a:r>
              <a:rPr lang="en-US" dirty="0"/>
              <a:t/>
            </a:r>
            <a:br>
              <a:rPr lang="en-US" dirty="0"/>
            </a:br>
            <a:endParaRPr lang="en-US" dirty="0"/>
          </a:p>
        </p:txBody>
      </p:sp>
      <p:sp>
        <p:nvSpPr>
          <p:cNvPr id="3" name="Text Placeholder 2"/>
          <p:cNvSpPr>
            <a:spLocks noGrp="1"/>
          </p:cNvSpPr>
          <p:nvPr>
            <p:ph type="body" idx="1"/>
          </p:nvPr>
        </p:nvSpPr>
        <p:spPr>
          <a:xfrm>
            <a:off x="311700" y="1229874"/>
            <a:ext cx="8520600" cy="3704075"/>
          </a:xfrm>
        </p:spPr>
        <p:txBody>
          <a:bodyPr/>
          <a:lstStyle/>
          <a:p>
            <a:r>
              <a:rPr lang="en-US" sz="2000" dirty="0" smtClean="0"/>
              <a:t>Blood </a:t>
            </a:r>
            <a:r>
              <a:rPr lang="en-US" sz="2000" dirty="0"/>
              <a:t>studies (serum electrolytes, calcium, phosphorus, </a:t>
            </a:r>
            <a:r>
              <a:rPr lang="en-US" sz="2000" dirty="0" smtClean="0"/>
              <a:t>magnesium, and </a:t>
            </a:r>
            <a:r>
              <a:rPr lang="en-US" sz="2000" dirty="0"/>
              <a:t>complete blood count) are not routinely recommended in </a:t>
            </a:r>
            <a:r>
              <a:rPr lang="en-US" sz="2000" dirty="0" smtClean="0"/>
              <a:t>the work-up </a:t>
            </a:r>
            <a:r>
              <a:rPr lang="en-US" sz="2000" dirty="0"/>
              <a:t>of a child with a </a:t>
            </a:r>
            <a:r>
              <a:rPr lang="en-US" sz="2000" dirty="0" smtClean="0"/>
              <a:t>first </a:t>
            </a:r>
            <a:r>
              <a:rPr lang="en-US" sz="2000" dirty="0"/>
              <a:t>simple febrile seizure. </a:t>
            </a:r>
            <a:endParaRPr lang="en-US" sz="2000" dirty="0" smtClean="0"/>
          </a:p>
          <a:p>
            <a:r>
              <a:rPr lang="en-US" sz="2000" dirty="0" smtClean="0"/>
              <a:t>Blood glucose should </a:t>
            </a:r>
            <a:r>
              <a:rPr lang="en-US" sz="2000" dirty="0"/>
              <a:t>be determined in children with prolonged postictal </a:t>
            </a:r>
            <a:r>
              <a:rPr lang="en-US" sz="2000" dirty="0" err="1"/>
              <a:t>obtundation</a:t>
            </a:r>
            <a:r>
              <a:rPr lang="en-US" sz="2000" dirty="0"/>
              <a:t> or with poor oral intake (prolonged fasting). Serum electrolyte</a:t>
            </a:r>
          </a:p>
          <a:p>
            <a:r>
              <a:rPr lang="en-US" sz="2000" dirty="0"/>
              <a:t>A </a:t>
            </a:r>
            <a:r>
              <a:rPr lang="en-US" sz="2000" dirty="0" smtClean="0"/>
              <a:t>low sodium </a:t>
            </a:r>
            <a:r>
              <a:rPr lang="en-US" sz="2000" dirty="0"/>
              <a:t>level is associated with higher risk of recurrence of the </a:t>
            </a:r>
            <a:r>
              <a:rPr lang="en-US" sz="2000" dirty="0" smtClean="0"/>
              <a:t>febrile seizure </a:t>
            </a:r>
            <a:r>
              <a:rPr lang="en-US" sz="2000" dirty="0"/>
              <a:t>within the following 24 </a:t>
            </a:r>
            <a:r>
              <a:rPr lang="en-US" sz="2000" dirty="0" err="1"/>
              <a:t>hr</a:t>
            </a:r>
            <a:endParaRPr lang="en-US" sz="2000" dirty="0"/>
          </a:p>
        </p:txBody>
      </p:sp>
    </p:spTree>
    <p:extLst>
      <p:ext uri="{BB962C8B-B14F-4D97-AF65-F5344CB8AC3E}">
        <p14:creationId xmlns:p14="http://schemas.microsoft.com/office/powerpoint/2010/main" val="39209281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Neuroimaging</a:t>
            </a:r>
            <a:br>
              <a:rPr lang="en-US" dirty="0"/>
            </a:br>
            <a:r>
              <a:rPr lang="en-US" dirty="0"/>
              <a:t/>
            </a:r>
            <a:br>
              <a:rPr lang="en-US" dirty="0"/>
            </a:br>
            <a:endParaRPr lang="en-US" dirty="0"/>
          </a:p>
        </p:txBody>
      </p:sp>
      <p:sp>
        <p:nvSpPr>
          <p:cNvPr id="3" name="Text Placeholder 2"/>
          <p:cNvSpPr>
            <a:spLocks noGrp="1"/>
          </p:cNvSpPr>
          <p:nvPr>
            <p:ph type="body" idx="1"/>
          </p:nvPr>
        </p:nvSpPr>
        <p:spPr>
          <a:xfrm>
            <a:off x="311700" y="1229874"/>
            <a:ext cx="8520600" cy="3704075"/>
          </a:xfrm>
        </p:spPr>
        <p:txBody>
          <a:bodyPr/>
          <a:lstStyle/>
          <a:p>
            <a:r>
              <a:rPr lang="en-US" sz="2000" dirty="0"/>
              <a:t>A CT or MRI is not recommended in evaluating the child </a:t>
            </a:r>
            <a:r>
              <a:rPr lang="en-US" sz="2000" dirty="0" err="1"/>
              <a:t>afer</a:t>
            </a:r>
            <a:r>
              <a:rPr lang="en-US" sz="2000" dirty="0"/>
              <a:t> a </a:t>
            </a:r>
            <a:r>
              <a:rPr lang="en-US" sz="2000" dirty="0" smtClean="0"/>
              <a:t>first simple </a:t>
            </a:r>
            <a:r>
              <a:rPr lang="en-US" sz="2000" dirty="0"/>
              <a:t>febrile seizure. </a:t>
            </a:r>
            <a:endParaRPr lang="en-US" sz="2000" dirty="0" smtClean="0"/>
          </a:p>
          <a:p>
            <a:r>
              <a:rPr lang="en-US" sz="2000" dirty="0" smtClean="0"/>
              <a:t>The </a:t>
            </a:r>
            <a:r>
              <a:rPr lang="en-US" sz="2000" dirty="0"/>
              <a:t>work-up of children with complex </a:t>
            </a:r>
            <a:r>
              <a:rPr lang="en-US" sz="2000" dirty="0" smtClean="0"/>
              <a:t>febrile seizures </a:t>
            </a:r>
            <a:r>
              <a:rPr lang="en-US" sz="2000" dirty="0"/>
              <a:t>needs to be individualized. </a:t>
            </a:r>
            <a:r>
              <a:rPr lang="en-US" sz="2000" dirty="0" smtClean="0"/>
              <a:t>This </a:t>
            </a:r>
            <a:r>
              <a:rPr lang="en-US" sz="2000" dirty="0"/>
              <a:t>can include an EEG </a:t>
            </a:r>
            <a:r>
              <a:rPr lang="en-US" sz="2000" dirty="0" smtClean="0"/>
              <a:t>and neuroimaging</a:t>
            </a:r>
            <a:r>
              <a:rPr lang="en-US" sz="2000" dirty="0"/>
              <a:t>, particularly if the child is neurologically abnormal.</a:t>
            </a:r>
          </a:p>
          <a:p>
            <a:r>
              <a:rPr lang="en-US" sz="2000" dirty="0"/>
              <a:t>Approximately 11% of children with febrile status epilepticus </a:t>
            </a:r>
            <a:r>
              <a:rPr lang="en-US" sz="2000" dirty="0" smtClean="0"/>
              <a:t>are reported </a:t>
            </a:r>
            <a:r>
              <a:rPr lang="en-US" sz="2000" dirty="0"/>
              <a:t>to have (usually) unilateral swelling of their </a:t>
            </a:r>
            <a:r>
              <a:rPr lang="en-US" sz="2000" dirty="0" smtClean="0"/>
              <a:t>hippocampus acutely</a:t>
            </a:r>
            <a:r>
              <a:rPr lang="en-US" sz="2000" dirty="0"/>
              <a:t>, which is followed by subsequent long-term </a:t>
            </a:r>
            <a:r>
              <a:rPr lang="en-US" sz="2000" dirty="0" smtClean="0"/>
              <a:t>hippocampal atrophy</a:t>
            </a:r>
            <a:r>
              <a:rPr lang="en-US" sz="2000" dirty="0"/>
              <a:t>. Whether these patients will ultimately develop temporal </a:t>
            </a:r>
            <a:r>
              <a:rPr lang="en-US" sz="2000" dirty="0" smtClean="0"/>
              <a:t>lobe epilepsy </a:t>
            </a:r>
            <a:r>
              <a:rPr lang="en-US" sz="2000" dirty="0"/>
              <a:t>remains to be determined.</a:t>
            </a:r>
          </a:p>
        </p:txBody>
      </p:sp>
    </p:spTree>
    <p:extLst>
      <p:ext uri="{BB962C8B-B14F-4D97-AF65-F5344CB8AC3E}">
        <p14:creationId xmlns:p14="http://schemas.microsoft.com/office/powerpoint/2010/main" val="20544873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TREATMENT</a:t>
            </a:r>
          </a:p>
        </p:txBody>
      </p:sp>
      <p:sp>
        <p:nvSpPr>
          <p:cNvPr id="3" name="Text Placeholder 2"/>
          <p:cNvSpPr>
            <a:spLocks noGrp="1"/>
          </p:cNvSpPr>
          <p:nvPr>
            <p:ph type="body" idx="1"/>
          </p:nvPr>
        </p:nvSpPr>
        <p:spPr>
          <a:xfrm>
            <a:off x="311700" y="1229874"/>
            <a:ext cx="8520600" cy="3837425"/>
          </a:xfrm>
        </p:spPr>
        <p:txBody>
          <a:bodyPr/>
          <a:lstStyle/>
          <a:p>
            <a:r>
              <a:rPr lang="en-US" sz="2000" dirty="0"/>
              <a:t>In general, antiepileptic therapy, continuous or intermittent, is </a:t>
            </a:r>
            <a:r>
              <a:rPr lang="en-US" sz="2000" dirty="0" smtClean="0"/>
              <a:t>not recommended </a:t>
            </a:r>
            <a:r>
              <a:rPr lang="en-US" sz="2000" dirty="0"/>
              <a:t>for children with 1 or more simple febrile seizures. </a:t>
            </a:r>
          </a:p>
          <a:p>
            <a:r>
              <a:rPr lang="en-US" sz="2000" dirty="0" smtClean="0"/>
              <a:t>If </a:t>
            </a:r>
            <a:r>
              <a:rPr lang="en-US" sz="2000" dirty="0"/>
              <a:t>the seizure lasts </a:t>
            </a:r>
            <a:r>
              <a:rPr lang="en-US" sz="2000" dirty="0" smtClean="0"/>
              <a:t>for longer </a:t>
            </a:r>
            <a:r>
              <a:rPr lang="en-US" sz="2000" dirty="0"/>
              <a:t>than 5 min, acute treatment with diazepam, lorazepam, or midazolam is </a:t>
            </a:r>
            <a:r>
              <a:rPr lang="en-US" sz="2000" dirty="0" smtClean="0"/>
              <a:t>needed</a:t>
            </a:r>
          </a:p>
          <a:p>
            <a:r>
              <a:rPr lang="en-US" sz="2000" dirty="0"/>
              <a:t>Rectal diazepam is </a:t>
            </a:r>
            <a:r>
              <a:rPr lang="en-US" sz="2000" dirty="0" smtClean="0"/>
              <a:t>often </a:t>
            </a:r>
            <a:r>
              <a:rPr lang="en-US" sz="2000" dirty="0"/>
              <a:t>prescribed to be </a:t>
            </a:r>
            <a:r>
              <a:rPr lang="en-US" sz="2000" dirty="0" smtClean="0"/>
              <a:t>given at </a:t>
            </a:r>
            <a:r>
              <a:rPr lang="en-US" sz="2000" dirty="0"/>
              <a:t>the time of reoccurrence of a febrile seizure lasting longer than 5 </a:t>
            </a:r>
            <a:r>
              <a:rPr lang="en-US" sz="2000" dirty="0" smtClean="0"/>
              <a:t>min</a:t>
            </a:r>
          </a:p>
          <a:p>
            <a:r>
              <a:rPr lang="en-US" sz="2000" dirty="0"/>
              <a:t>Alternatively, buccal or intranasal midazolam may be used and is </a:t>
            </a:r>
            <a:r>
              <a:rPr lang="en-US" sz="2000" dirty="0" smtClean="0"/>
              <a:t>often </a:t>
            </a:r>
            <a:r>
              <a:rPr lang="en-US" sz="2000" dirty="0"/>
              <a:t>preferred by </a:t>
            </a:r>
            <a:r>
              <a:rPr lang="en-US" sz="2000" dirty="0" smtClean="0"/>
              <a:t>parents (Respiratory </a:t>
            </a:r>
            <a:r>
              <a:rPr lang="en-US" sz="2000" dirty="0"/>
              <a:t>complications requiring assisted ventilation are similar, regardless of administration </a:t>
            </a:r>
            <a:r>
              <a:rPr lang="en-US" sz="2000" dirty="0" smtClean="0"/>
              <a:t>route).</a:t>
            </a:r>
          </a:p>
        </p:txBody>
      </p:sp>
    </p:spTree>
    <p:extLst>
      <p:ext uri="{BB962C8B-B14F-4D97-AF65-F5344CB8AC3E}">
        <p14:creationId xmlns:p14="http://schemas.microsoft.com/office/powerpoint/2010/main" val="42626993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TREATMENT</a:t>
            </a:r>
          </a:p>
        </p:txBody>
      </p:sp>
      <p:sp>
        <p:nvSpPr>
          <p:cNvPr id="3" name="Text Placeholder 2"/>
          <p:cNvSpPr>
            <a:spLocks noGrp="1"/>
          </p:cNvSpPr>
          <p:nvPr>
            <p:ph type="body" idx="1"/>
          </p:nvPr>
        </p:nvSpPr>
        <p:spPr>
          <a:xfrm>
            <a:off x="311700" y="1229874"/>
            <a:ext cx="8520600" cy="3837425"/>
          </a:xfrm>
        </p:spPr>
        <p:txBody>
          <a:bodyPr/>
          <a:lstStyle/>
          <a:p>
            <a:endParaRPr lang="en-US" sz="2000" dirty="0" smtClean="0"/>
          </a:p>
          <a:p>
            <a:r>
              <a:rPr lang="en-US" sz="2000" dirty="0" smtClean="0"/>
              <a:t>Febrile </a:t>
            </a:r>
            <a:r>
              <a:rPr lang="en-US" sz="2000" dirty="0"/>
              <a:t>status epilepticus rarely stops spontaneously and often requires more than one medication to </a:t>
            </a:r>
            <a:r>
              <a:rPr lang="en-US" sz="2000" dirty="0" smtClean="0"/>
              <a:t>control</a:t>
            </a:r>
          </a:p>
          <a:p>
            <a:r>
              <a:rPr lang="en-US" sz="2000" dirty="0" smtClean="0"/>
              <a:t>Intravenous benzodiazepines</a:t>
            </a:r>
            <a:r>
              <a:rPr lang="en-US" sz="2000" dirty="0"/>
              <a:t>, phenobarbital, phenytoin, or valproate may </a:t>
            </a:r>
            <a:r>
              <a:rPr lang="en-US" sz="2000" dirty="0" smtClean="0"/>
              <a:t>be needed </a:t>
            </a:r>
            <a:r>
              <a:rPr lang="en-US" sz="2000" dirty="0"/>
              <a:t>in the case of febrile status epilepticus.</a:t>
            </a:r>
          </a:p>
        </p:txBody>
      </p:sp>
    </p:spTree>
    <p:extLst>
      <p:ext uri="{BB962C8B-B14F-4D97-AF65-F5344CB8AC3E}">
        <p14:creationId xmlns:p14="http://schemas.microsoft.com/office/powerpoint/2010/main" val="1205131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4"/>
          <p:cNvSpPr txBox="1">
            <a:spLocks noGrp="1"/>
          </p:cNvSpPr>
          <p:nvPr>
            <p:ph type="title"/>
          </p:nvPr>
        </p:nvSpPr>
        <p:spPr>
          <a:prstGeom prst="rect">
            <a:avLst/>
          </a:prstGeom>
        </p:spPr>
        <p:txBody>
          <a:bodyPr spcFirstLastPara="1" wrap="square" lIns="91425" tIns="91425" rIns="91425" bIns="91425" anchor="t" anchorCtr="0">
            <a:noAutofit/>
          </a:bodyPr>
          <a:lstStyle/>
          <a:p>
            <a:pPr lvl="0"/>
            <a:endParaRPr dirty="0"/>
          </a:p>
        </p:txBody>
      </p:sp>
      <p:sp>
        <p:nvSpPr>
          <p:cNvPr id="92" name="Google Shape;92;p14"/>
          <p:cNvSpPr txBox="1">
            <a:spLocks noGrp="1"/>
          </p:cNvSpPr>
          <p:nvPr>
            <p:ph type="body" idx="1"/>
          </p:nvPr>
        </p:nvSpPr>
        <p:spPr>
          <a:xfrm>
            <a:off x="311700" y="990600"/>
            <a:ext cx="8520600" cy="3578275"/>
          </a:xfrm>
          <a:prstGeom prst="rect">
            <a:avLst/>
          </a:prstGeom>
        </p:spPr>
        <p:txBody>
          <a:bodyPr spcFirstLastPara="1" wrap="square" lIns="91425" tIns="91425" rIns="91425" bIns="91425" anchor="t" anchorCtr="0">
            <a:noAutofit/>
          </a:bodyPr>
          <a:lstStyle/>
          <a:p>
            <a:pPr marL="285750" indent="-285750">
              <a:spcAft>
                <a:spcPts val="1600"/>
              </a:spcAft>
            </a:pPr>
            <a:endParaRPr lang="en-US" sz="1600" dirty="0"/>
          </a:p>
          <a:p>
            <a:pPr marL="285750" indent="-285750">
              <a:spcAft>
                <a:spcPts val="1600"/>
              </a:spcAft>
            </a:pPr>
            <a:r>
              <a:rPr lang="en-US" sz="1600" dirty="0"/>
              <a:t>A seizure is a transient occurrence of signs and/or symptoms </a:t>
            </a:r>
            <a:r>
              <a:rPr lang="en-US" sz="1600" dirty="0" smtClean="0"/>
              <a:t>resulting from </a:t>
            </a:r>
            <a:r>
              <a:rPr lang="en-US" sz="1600" dirty="0"/>
              <a:t>abnormal excessive or synchronous neuronal activity in </a:t>
            </a:r>
            <a:r>
              <a:rPr lang="en-US" sz="1600" dirty="0" smtClean="0"/>
              <a:t>the brain</a:t>
            </a:r>
            <a:r>
              <a:rPr lang="en-US" sz="1600" dirty="0"/>
              <a:t>. </a:t>
            </a:r>
            <a:endParaRPr lang="en-US" sz="1600" dirty="0" smtClean="0"/>
          </a:p>
          <a:p>
            <a:pPr marL="285750" indent="-285750">
              <a:spcAft>
                <a:spcPts val="1600"/>
              </a:spcAft>
            </a:pPr>
            <a:r>
              <a:rPr lang="en-US" sz="1600" dirty="0"/>
              <a:t>epileptic seizures into 2 large categories: </a:t>
            </a:r>
            <a:endParaRPr lang="en-US" sz="1600" dirty="0" smtClean="0"/>
          </a:p>
          <a:p>
            <a:pPr marL="285750" indent="-285750">
              <a:spcAft>
                <a:spcPts val="1600"/>
              </a:spcAft>
            </a:pPr>
            <a:r>
              <a:rPr lang="en-US" sz="1600" dirty="0" smtClean="0"/>
              <a:t>In </a:t>
            </a:r>
            <a:r>
              <a:rPr lang="en-US" sz="1600" dirty="0"/>
              <a:t>focal (formerly </a:t>
            </a:r>
            <a:r>
              <a:rPr lang="en-US" sz="1600" dirty="0" smtClean="0"/>
              <a:t>known as </a:t>
            </a:r>
            <a:r>
              <a:rPr lang="en-US" sz="1600" dirty="0"/>
              <a:t>partial) seizures, </a:t>
            </a:r>
            <a:r>
              <a:rPr lang="en-US" sz="1600" dirty="0" smtClean="0"/>
              <a:t>initial </a:t>
            </a:r>
            <a:r>
              <a:rPr lang="en-US" sz="1600" dirty="0"/>
              <a:t>activation of a system of neurons limited to part of 1 cerebral hemisphere. </a:t>
            </a:r>
            <a:endParaRPr lang="en-US" sz="1600" dirty="0" smtClean="0"/>
          </a:p>
          <a:p>
            <a:pPr marL="285750" indent="-285750">
              <a:spcAft>
                <a:spcPts val="1600"/>
              </a:spcAft>
            </a:pPr>
            <a:r>
              <a:rPr lang="en-US" sz="1600" dirty="0" smtClean="0"/>
              <a:t>In </a:t>
            </a:r>
            <a:r>
              <a:rPr lang="en-US" sz="1600" dirty="0"/>
              <a:t>generalized seizures, the </a:t>
            </a:r>
            <a:r>
              <a:rPr lang="en-US" sz="1600" dirty="0" smtClean="0"/>
              <a:t>first </a:t>
            </a:r>
            <a:r>
              <a:rPr lang="en-US" sz="1600" dirty="0"/>
              <a:t>clinical and EEG changes indicate synchronous involvement of all of both hemispheres</a:t>
            </a:r>
            <a:endParaRPr lang="en-US" sz="1600"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TREATMENT</a:t>
            </a:r>
          </a:p>
        </p:txBody>
      </p:sp>
      <p:sp>
        <p:nvSpPr>
          <p:cNvPr id="3" name="Text Placeholder 2"/>
          <p:cNvSpPr>
            <a:spLocks noGrp="1"/>
          </p:cNvSpPr>
          <p:nvPr>
            <p:ph type="body" idx="1"/>
          </p:nvPr>
        </p:nvSpPr>
        <p:spPr>
          <a:xfrm>
            <a:off x="311700" y="1229874"/>
            <a:ext cx="8520600" cy="3837425"/>
          </a:xfrm>
        </p:spPr>
        <p:txBody>
          <a:bodyPr/>
          <a:lstStyle/>
          <a:p>
            <a:r>
              <a:rPr lang="en-US" sz="2000" dirty="0"/>
              <a:t>If the parents are </a:t>
            </a:r>
            <a:r>
              <a:rPr lang="en-US" sz="2000" dirty="0" smtClean="0"/>
              <a:t>very anxious </a:t>
            </a:r>
            <a:r>
              <a:rPr lang="en-US" sz="2000" dirty="0"/>
              <a:t>concerning their child’s seizures, intermittent oral </a:t>
            </a:r>
            <a:r>
              <a:rPr lang="en-US" sz="2000" dirty="0" smtClean="0"/>
              <a:t>diazepam (0.33 </a:t>
            </a:r>
            <a:r>
              <a:rPr lang="en-US" sz="2000" dirty="0"/>
              <a:t>mg/kg every 8 </a:t>
            </a:r>
            <a:r>
              <a:rPr lang="en-US" sz="2000" dirty="0" err="1"/>
              <a:t>hr</a:t>
            </a:r>
            <a:r>
              <a:rPr lang="en-US" sz="2000" dirty="0"/>
              <a:t> during fever) or intermittent rectal </a:t>
            </a:r>
            <a:r>
              <a:rPr lang="en-US" sz="2000" dirty="0" smtClean="0"/>
              <a:t>diazepam (0.5 </a:t>
            </a:r>
            <a:r>
              <a:rPr lang="en-US" sz="2000" dirty="0"/>
              <a:t>mg/kg administered as a rectal suppository every 8 </a:t>
            </a:r>
            <a:r>
              <a:rPr lang="en-US" sz="2000" dirty="0" err="1"/>
              <a:t>hr</a:t>
            </a:r>
            <a:r>
              <a:rPr lang="en-US" sz="2000" dirty="0"/>
              <a:t>), can </a:t>
            </a:r>
            <a:r>
              <a:rPr lang="en-US" sz="2000" dirty="0" smtClean="0"/>
              <a:t>be given </a:t>
            </a:r>
            <a:r>
              <a:rPr lang="en-US" sz="2000" dirty="0"/>
              <a:t>during febrile illnesses. </a:t>
            </a:r>
            <a:endParaRPr lang="en-US" sz="2000" dirty="0" smtClean="0"/>
          </a:p>
          <a:p>
            <a:r>
              <a:rPr lang="en-US" sz="2000" dirty="0" smtClean="0"/>
              <a:t>Intermittent </a:t>
            </a:r>
            <a:r>
              <a:rPr lang="en-US" sz="2000" dirty="0"/>
              <a:t>oral </a:t>
            </a:r>
            <a:r>
              <a:rPr lang="en-US" sz="2000" dirty="0" err="1"/>
              <a:t>nitrazepam</a:t>
            </a:r>
            <a:r>
              <a:rPr lang="en-US" sz="2000" dirty="0"/>
              <a:t>, </a:t>
            </a:r>
            <a:r>
              <a:rPr lang="en-US" sz="2000" dirty="0" err="1" smtClean="0"/>
              <a:t>clobazam</a:t>
            </a:r>
            <a:r>
              <a:rPr lang="en-US" sz="2000" dirty="0" smtClean="0"/>
              <a:t>, and </a:t>
            </a:r>
            <a:r>
              <a:rPr lang="en-US" sz="2000" dirty="0"/>
              <a:t>clonazepam (0.1 mg/kg/day) have also been used. </a:t>
            </a:r>
            <a:endParaRPr lang="en-US" sz="2000" dirty="0" smtClean="0"/>
          </a:p>
          <a:p>
            <a:r>
              <a:rPr lang="en-US" sz="2000" dirty="0" smtClean="0"/>
              <a:t>Such therapies help </a:t>
            </a:r>
            <a:r>
              <a:rPr lang="en-US" sz="2000" dirty="0"/>
              <a:t>reduce, but do not eliminate, the risks of recurrence of </a:t>
            </a:r>
            <a:r>
              <a:rPr lang="en-US" sz="2000" dirty="0" smtClean="0"/>
              <a:t>febrile seizures</a:t>
            </a:r>
            <a:endParaRPr lang="en-US" sz="2000" dirty="0"/>
          </a:p>
        </p:txBody>
      </p:sp>
    </p:spTree>
    <p:extLst>
      <p:ext uri="{BB962C8B-B14F-4D97-AF65-F5344CB8AC3E}">
        <p14:creationId xmlns:p14="http://schemas.microsoft.com/office/powerpoint/2010/main" val="35460291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TREATMENT</a:t>
            </a:r>
          </a:p>
        </p:txBody>
      </p:sp>
      <p:sp>
        <p:nvSpPr>
          <p:cNvPr id="3" name="Text Placeholder 2"/>
          <p:cNvSpPr>
            <a:spLocks noGrp="1"/>
          </p:cNvSpPr>
          <p:nvPr>
            <p:ph type="body" idx="1"/>
          </p:nvPr>
        </p:nvSpPr>
        <p:spPr>
          <a:xfrm>
            <a:off x="311700" y="962026"/>
            <a:ext cx="8520600" cy="4105274"/>
          </a:xfrm>
        </p:spPr>
        <p:txBody>
          <a:bodyPr/>
          <a:lstStyle/>
          <a:p>
            <a:r>
              <a:rPr lang="en-US" sz="1800" b="1" dirty="0" smtClean="0"/>
              <a:t>Lorazepam</a:t>
            </a:r>
            <a:r>
              <a:rPr lang="en-US" sz="1800" dirty="0" smtClean="0"/>
              <a:t>: </a:t>
            </a:r>
            <a:r>
              <a:rPr lang="en-US" sz="1800" dirty="0"/>
              <a:t>is distributed to the brain very quickly and exerts its anti- </a:t>
            </a:r>
            <a:r>
              <a:rPr lang="en-US" sz="1800" dirty="0" smtClean="0"/>
              <a:t>consultant effect </a:t>
            </a:r>
            <a:r>
              <a:rPr lang="en-US" sz="1800" dirty="0"/>
              <a:t>in &lt;5 min. It is not very lipophilic and does not clear out from the brain very rapidly. Its action can last 6-24 hr. Usually, it does  not  cause  hypotension  or  respiratory  depression.  he  dose  is 0.05 mg/kg (range: 0.02-0.10 mg/kg) every 4-8 hr</a:t>
            </a:r>
            <a:r>
              <a:rPr lang="en-US" sz="1800" dirty="0" smtClean="0"/>
              <a:t>.</a:t>
            </a:r>
          </a:p>
          <a:p>
            <a:endParaRPr lang="en-US" sz="1800" dirty="0" smtClean="0"/>
          </a:p>
          <a:p>
            <a:r>
              <a:rPr lang="en-US" sz="1800" b="1" dirty="0" smtClean="0"/>
              <a:t>Diazepam</a:t>
            </a:r>
            <a:r>
              <a:rPr lang="en-US" sz="1800" dirty="0" smtClean="0"/>
              <a:t>: is highly lipophilic</a:t>
            </a:r>
            <a:r>
              <a:rPr lang="en-US" sz="1800" dirty="0"/>
              <a:t>, so it distributes very rapidly into the brain and then is cleared very quickly out, carrying the risk of recurrence of seizures. Like other intravenous benzodiazepines, it carries a risk of apnea and </a:t>
            </a:r>
            <a:r>
              <a:rPr lang="en-US" sz="1800" dirty="0" smtClean="0"/>
              <a:t>hypotension</a:t>
            </a:r>
            <a:r>
              <a:rPr lang="en-US" sz="1800" dirty="0"/>
              <a:t>, </a:t>
            </a:r>
            <a:r>
              <a:rPr lang="en-US" sz="1800" dirty="0" smtClean="0"/>
              <a:t>so </a:t>
            </a:r>
            <a:r>
              <a:rPr lang="en-US" sz="1800" dirty="0"/>
              <a:t>patients need to  be  observed  for  3-8 </a:t>
            </a:r>
            <a:r>
              <a:rPr lang="en-US" sz="1800" dirty="0" err="1"/>
              <a:t>hr</a:t>
            </a:r>
            <a:r>
              <a:rPr lang="en-US" sz="1800" dirty="0"/>
              <a:t>  </a:t>
            </a:r>
            <a:r>
              <a:rPr lang="en-US" sz="1800" dirty="0" smtClean="0"/>
              <a:t>after  </a:t>
            </a:r>
            <a:r>
              <a:rPr lang="en-US" sz="1800" dirty="0"/>
              <a:t>administration.  he  usual  dose  is 0.1-0.3 mg/kg IV over 3-5 min, given every 15-30 min to a maximum total  dose  of  2 mg. </a:t>
            </a:r>
            <a:r>
              <a:rPr lang="en-US" sz="1800" dirty="0" smtClean="0"/>
              <a:t>sodium </a:t>
            </a:r>
            <a:r>
              <a:rPr lang="en-US" sz="1800" dirty="0"/>
              <a:t>benzoate and benzoic acid, it is currently not recommended as a </a:t>
            </a:r>
            <a:r>
              <a:rPr lang="en-US" sz="1800" dirty="0" smtClean="0"/>
              <a:t>first-line </a:t>
            </a:r>
            <a:r>
              <a:rPr lang="en-US" sz="1800" dirty="0"/>
              <a:t>agent.</a:t>
            </a:r>
          </a:p>
        </p:txBody>
      </p:sp>
    </p:spTree>
    <p:extLst>
      <p:ext uri="{BB962C8B-B14F-4D97-AF65-F5344CB8AC3E}">
        <p14:creationId xmlns:p14="http://schemas.microsoft.com/office/powerpoint/2010/main" val="5321101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TREATMENT</a:t>
            </a:r>
          </a:p>
        </p:txBody>
      </p:sp>
      <p:sp>
        <p:nvSpPr>
          <p:cNvPr id="3" name="Text Placeholder 2"/>
          <p:cNvSpPr>
            <a:spLocks noGrp="1"/>
          </p:cNvSpPr>
          <p:nvPr>
            <p:ph type="body" idx="1"/>
          </p:nvPr>
        </p:nvSpPr>
        <p:spPr>
          <a:xfrm>
            <a:off x="311700" y="1229874"/>
            <a:ext cx="8520600" cy="3837425"/>
          </a:xfrm>
        </p:spPr>
        <p:txBody>
          <a:bodyPr/>
          <a:lstStyle/>
          <a:p>
            <a:r>
              <a:rPr lang="en-US" sz="2000" dirty="0"/>
              <a:t>Other therapies have included continuous </a:t>
            </a:r>
            <a:r>
              <a:rPr lang="en-US" sz="2000" dirty="0" smtClean="0"/>
              <a:t>phenobarbital (4-5 </a:t>
            </a:r>
            <a:r>
              <a:rPr lang="en-US" sz="2000" dirty="0"/>
              <a:t>mg/kg/day in 1 or 2 divided doses), and continuous </a:t>
            </a:r>
            <a:r>
              <a:rPr lang="en-US" sz="2000" dirty="0" smtClean="0"/>
              <a:t>valproate (20-30 </a:t>
            </a:r>
            <a:r>
              <a:rPr lang="en-US" sz="2000" dirty="0"/>
              <a:t>mg/kg/day in 2 or 3 divided doses). </a:t>
            </a:r>
            <a:endParaRPr lang="en-US" sz="2000" dirty="0" smtClean="0"/>
          </a:p>
          <a:p>
            <a:endParaRPr lang="en-US" sz="2000" dirty="0" smtClean="0"/>
          </a:p>
          <a:p>
            <a:r>
              <a:rPr lang="en-US" sz="2000" dirty="0" smtClean="0"/>
              <a:t>In </a:t>
            </a:r>
            <a:r>
              <a:rPr lang="en-US" sz="2000" dirty="0"/>
              <a:t>the vast majority of </a:t>
            </a:r>
            <a:r>
              <a:rPr lang="en-US" sz="2000" dirty="0" smtClean="0"/>
              <a:t>cases, it </a:t>
            </a:r>
            <a:r>
              <a:rPr lang="en-US" sz="2000" dirty="0"/>
              <a:t>is not </a:t>
            </a:r>
            <a:r>
              <a:rPr lang="en-US" sz="2000" dirty="0" smtClean="0"/>
              <a:t>justified </a:t>
            </a:r>
            <a:r>
              <a:rPr lang="en-US" sz="2000" dirty="0"/>
              <a:t>to use continuous therapy owing to the risk of side </a:t>
            </a:r>
            <a:r>
              <a:rPr lang="en-US" sz="2000" dirty="0" smtClean="0"/>
              <a:t>effects and </a:t>
            </a:r>
            <a:r>
              <a:rPr lang="en-US" sz="2000" dirty="0"/>
              <a:t>lack of demonstrated long-term </a:t>
            </a:r>
            <a:r>
              <a:rPr lang="en-US" sz="2000" dirty="0" smtClean="0"/>
              <a:t>benefits, </a:t>
            </a:r>
            <a:r>
              <a:rPr lang="en-US" sz="2000" dirty="0"/>
              <a:t>even if the recurrence </a:t>
            </a:r>
            <a:r>
              <a:rPr lang="en-US" sz="2000" dirty="0" smtClean="0"/>
              <a:t>rate of </a:t>
            </a:r>
            <a:r>
              <a:rPr lang="en-US" sz="2000" dirty="0"/>
              <a:t>febrile seizures is expected to be decreased by these drugs.</a:t>
            </a:r>
          </a:p>
        </p:txBody>
      </p:sp>
    </p:spTree>
    <p:extLst>
      <p:ext uri="{BB962C8B-B14F-4D97-AF65-F5344CB8AC3E}">
        <p14:creationId xmlns:p14="http://schemas.microsoft.com/office/powerpoint/2010/main" val="28880081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TREATMENT</a:t>
            </a:r>
          </a:p>
        </p:txBody>
      </p:sp>
      <p:sp>
        <p:nvSpPr>
          <p:cNvPr id="3" name="Text Placeholder 2"/>
          <p:cNvSpPr>
            <a:spLocks noGrp="1"/>
          </p:cNvSpPr>
          <p:nvPr>
            <p:ph type="body" idx="1"/>
          </p:nvPr>
        </p:nvSpPr>
        <p:spPr>
          <a:xfrm>
            <a:off x="311700" y="1229874"/>
            <a:ext cx="8520600" cy="3837425"/>
          </a:xfrm>
        </p:spPr>
        <p:txBody>
          <a:bodyPr/>
          <a:lstStyle/>
          <a:p>
            <a:r>
              <a:rPr lang="en-US" sz="2000" dirty="0"/>
              <a:t>Antipyretics can decrease the discomfort of the child but do </a:t>
            </a:r>
            <a:r>
              <a:rPr lang="en-US" sz="2000" dirty="0" smtClean="0"/>
              <a:t>not reduce </a:t>
            </a:r>
            <a:r>
              <a:rPr lang="en-US" sz="2000" dirty="0"/>
              <a:t>the risk of having a recurrent febrile seizure, probably </a:t>
            </a:r>
            <a:r>
              <a:rPr lang="en-US" sz="2000" dirty="0" smtClean="0"/>
              <a:t>because the </a:t>
            </a:r>
            <a:r>
              <a:rPr lang="en-US" sz="2000" dirty="0"/>
              <a:t>seizure </a:t>
            </a:r>
            <a:r>
              <a:rPr lang="en-US" sz="2000" dirty="0" smtClean="0"/>
              <a:t>often </a:t>
            </a:r>
            <a:r>
              <a:rPr lang="en-US" sz="2000" dirty="0"/>
              <a:t>occurs as the temperature is rising or falling. </a:t>
            </a:r>
            <a:endParaRPr lang="en-US" sz="2000" dirty="0" smtClean="0"/>
          </a:p>
          <a:p>
            <a:r>
              <a:rPr lang="en-US" sz="2000" dirty="0" smtClean="0"/>
              <a:t>Chronic antiepileptic </a:t>
            </a:r>
            <a:r>
              <a:rPr lang="en-US" sz="2000" dirty="0"/>
              <a:t>therapy may be considered for children with a </a:t>
            </a:r>
            <a:r>
              <a:rPr lang="en-US" sz="2000" dirty="0" smtClean="0"/>
              <a:t>high risk </a:t>
            </a:r>
            <a:r>
              <a:rPr lang="en-US" sz="2000" dirty="0"/>
              <a:t>for later epilepsy. Currently available data indicate that the possibility of future epilepsy does not change with or without </a:t>
            </a:r>
            <a:r>
              <a:rPr lang="en-US" sz="2000" dirty="0" smtClean="0"/>
              <a:t>antiepileptic therapy</a:t>
            </a:r>
            <a:r>
              <a:rPr lang="en-US" sz="2000" dirty="0"/>
              <a:t>. </a:t>
            </a:r>
            <a:endParaRPr lang="en-US" sz="2000" dirty="0" smtClean="0"/>
          </a:p>
          <a:p>
            <a:r>
              <a:rPr lang="en-US" sz="2000" dirty="0" smtClean="0"/>
              <a:t>Iron deficiency </a:t>
            </a:r>
            <a:r>
              <a:rPr lang="en-US" sz="2000" dirty="0"/>
              <a:t>is associated with an increased risk of </a:t>
            </a:r>
            <a:r>
              <a:rPr lang="en-US" sz="2000" dirty="0" smtClean="0"/>
              <a:t>febrile seizures</a:t>
            </a:r>
            <a:r>
              <a:rPr lang="en-US" sz="2000" dirty="0"/>
              <a:t>, and thus screening for that problem and treating it </a:t>
            </a:r>
            <a:r>
              <a:rPr lang="en-US" sz="2000" dirty="0" smtClean="0"/>
              <a:t>appears appropriate</a:t>
            </a:r>
            <a:r>
              <a:rPr lang="en-US" sz="2000" dirty="0"/>
              <a:t>.</a:t>
            </a:r>
          </a:p>
        </p:txBody>
      </p:sp>
    </p:spTree>
    <p:extLst>
      <p:ext uri="{BB962C8B-B14F-4D97-AF65-F5344CB8AC3E}">
        <p14:creationId xmlns:p14="http://schemas.microsoft.com/office/powerpoint/2010/main" val="10119918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 approach to the patient with </a:t>
            </a:r>
            <a:r>
              <a:rPr lang="en-US" dirty="0" smtClean="0"/>
              <a:t>febrile seizures</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00385" y="1562100"/>
            <a:ext cx="2943225" cy="3086100"/>
          </a:xfrm>
          <a:prstGeom prst="rect">
            <a:avLst/>
          </a:prstGeom>
        </p:spPr>
      </p:pic>
    </p:spTree>
    <p:extLst>
      <p:ext uri="{BB962C8B-B14F-4D97-AF65-F5344CB8AC3E}">
        <p14:creationId xmlns:p14="http://schemas.microsoft.com/office/powerpoint/2010/main" val="38157666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 of status epilepticus </a:t>
            </a:r>
            <a:endParaRPr lang="en-US" dirty="0"/>
          </a:p>
        </p:txBody>
      </p:sp>
      <p:sp>
        <p:nvSpPr>
          <p:cNvPr id="3" name="Text Placeholder 2"/>
          <p:cNvSpPr>
            <a:spLocks noGrp="1"/>
          </p:cNvSpPr>
          <p:nvPr>
            <p:ph type="body" idx="1"/>
          </p:nvPr>
        </p:nvSpPr>
        <p:spPr>
          <a:xfrm>
            <a:off x="311700" y="990600"/>
            <a:ext cx="8520600" cy="4076699"/>
          </a:xfrm>
        </p:spPr>
        <p:txBody>
          <a:bodyPr/>
          <a:lstStyle/>
          <a:p>
            <a:r>
              <a:rPr lang="en-US" sz="1800" dirty="0"/>
              <a:t>Status epilepticus  is </a:t>
            </a:r>
            <a:r>
              <a:rPr lang="en-US" sz="1800" dirty="0" smtClean="0"/>
              <a:t>defined </a:t>
            </a:r>
            <a:r>
              <a:rPr lang="en-US" sz="1800" dirty="0"/>
              <a:t>as continuous seizure activity or recurrent seizure activity without </a:t>
            </a:r>
            <a:r>
              <a:rPr lang="en-US" sz="1800" dirty="0" smtClean="0"/>
              <a:t>regaining of </a:t>
            </a:r>
            <a:r>
              <a:rPr lang="en-US" sz="1800" dirty="0"/>
              <a:t>consciousness lasting for more than 5 min</a:t>
            </a:r>
            <a:endParaRPr lang="en-US" sz="1800" dirty="0" smtClean="0"/>
          </a:p>
          <a:p>
            <a:r>
              <a:rPr lang="en-US" sz="1800" dirty="0" smtClean="0"/>
              <a:t>It is </a:t>
            </a:r>
            <a:r>
              <a:rPr lang="en-US" sz="1800" dirty="0"/>
              <a:t>a medical emergency that requires initial </a:t>
            </a:r>
            <a:r>
              <a:rPr lang="en-US" sz="1800" dirty="0" smtClean="0"/>
              <a:t>and continuous </a:t>
            </a:r>
            <a:r>
              <a:rPr lang="en-US" sz="1800" dirty="0"/>
              <a:t>attention to securing airway, breathing, and </a:t>
            </a:r>
            <a:r>
              <a:rPr lang="en-US" sz="1800" dirty="0" smtClean="0"/>
              <a:t>circulation (with </a:t>
            </a:r>
            <a:r>
              <a:rPr lang="en-US" sz="1800" dirty="0"/>
              <a:t>continuous monitoring of vital signs including ECG) and determination and management of the underlying etiology (e.g., hypoglycemia). </a:t>
            </a:r>
            <a:endParaRPr lang="en-US" sz="1800" dirty="0" smtClean="0"/>
          </a:p>
          <a:p>
            <a:endParaRPr lang="en-US" sz="1800" dirty="0" smtClean="0"/>
          </a:p>
          <a:p>
            <a:r>
              <a:rPr lang="en-US" sz="1800" dirty="0" smtClean="0"/>
              <a:t>Laboratory </a:t>
            </a:r>
            <a:r>
              <a:rPr lang="en-US" sz="1800" dirty="0"/>
              <a:t>studies, including glucose, sodium, </a:t>
            </a:r>
            <a:r>
              <a:rPr lang="en-US" sz="1800" dirty="0" smtClean="0"/>
              <a:t>calcium, magnesium</a:t>
            </a:r>
            <a:r>
              <a:rPr lang="en-US" sz="1800" dirty="0"/>
              <a:t>, complete blood count, basic metabolic panel, CT </a:t>
            </a:r>
            <a:r>
              <a:rPr lang="en-US" sz="1800" dirty="0" smtClean="0"/>
              <a:t>scan, and </a:t>
            </a:r>
            <a:r>
              <a:rPr lang="en-US" sz="1800" dirty="0"/>
              <a:t>continuous EEG, are needed for all patients. </a:t>
            </a:r>
            <a:endParaRPr lang="en-US" sz="1800" dirty="0" smtClean="0"/>
          </a:p>
          <a:p>
            <a:r>
              <a:rPr lang="en-US" sz="1800" dirty="0" smtClean="0"/>
              <a:t>Blood </a:t>
            </a:r>
            <a:r>
              <a:rPr lang="en-US" sz="1800" dirty="0"/>
              <a:t>and spinal </a:t>
            </a:r>
            <a:r>
              <a:rPr lang="en-US" sz="1800" dirty="0" smtClean="0"/>
              <a:t>fluid cultures</a:t>
            </a:r>
            <a:r>
              <a:rPr lang="en-US" sz="1800" dirty="0"/>
              <a:t>, toxic screens, and tests for inborn errors of </a:t>
            </a:r>
            <a:r>
              <a:rPr lang="en-US" sz="1800" dirty="0" smtClean="0"/>
              <a:t>metabolism are often </a:t>
            </a:r>
            <a:r>
              <a:rPr lang="en-US" sz="1800" dirty="0"/>
              <a:t>needed. AED levels need to be determined in all patients </a:t>
            </a:r>
            <a:r>
              <a:rPr lang="en-US" sz="1800" dirty="0" smtClean="0"/>
              <a:t>known already </a:t>
            </a:r>
            <a:r>
              <a:rPr lang="en-US" sz="1800" dirty="0"/>
              <a:t>to be taking these drugs</a:t>
            </a:r>
          </a:p>
        </p:txBody>
      </p:sp>
    </p:spTree>
    <p:extLst>
      <p:ext uri="{BB962C8B-B14F-4D97-AF65-F5344CB8AC3E}">
        <p14:creationId xmlns:p14="http://schemas.microsoft.com/office/powerpoint/2010/main" val="12418878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 of status epilepticus </a:t>
            </a:r>
            <a:endParaRPr lang="en-US" dirty="0"/>
          </a:p>
        </p:txBody>
      </p:sp>
      <p:sp>
        <p:nvSpPr>
          <p:cNvPr id="3" name="Text Placeholder 2"/>
          <p:cNvSpPr>
            <a:spLocks noGrp="1"/>
          </p:cNvSpPr>
          <p:nvPr>
            <p:ph type="body" idx="1"/>
          </p:nvPr>
        </p:nvSpPr>
        <p:spPr>
          <a:xfrm>
            <a:off x="311700" y="990600"/>
            <a:ext cx="8520600" cy="4076699"/>
          </a:xfrm>
        </p:spPr>
        <p:txBody>
          <a:bodyPr/>
          <a:lstStyle/>
          <a:p>
            <a:r>
              <a:rPr lang="en-US" sz="1800" dirty="0" smtClean="0"/>
              <a:t>The </a:t>
            </a:r>
            <a:r>
              <a:rPr lang="en-US" sz="1800" dirty="0"/>
              <a:t>initial emergent therapy usually involves intravenous </a:t>
            </a:r>
            <a:r>
              <a:rPr lang="en-US" sz="1800" dirty="0" smtClean="0"/>
              <a:t>diazepam, lorazepam</a:t>
            </a:r>
            <a:r>
              <a:rPr lang="en-US" sz="1800" dirty="0"/>
              <a:t>, or midazolam. Diazepam is at least as </a:t>
            </a:r>
            <a:r>
              <a:rPr lang="en-US" sz="1800" dirty="0" smtClean="0"/>
              <a:t>effective </a:t>
            </a:r>
            <a:r>
              <a:rPr lang="en-US" sz="1800" dirty="0"/>
              <a:t>as intravenous lorazepam but has fewer side </a:t>
            </a:r>
            <a:r>
              <a:rPr lang="en-US" sz="1800" dirty="0" smtClean="0"/>
              <a:t>effects</a:t>
            </a:r>
          </a:p>
          <a:p>
            <a:r>
              <a:rPr lang="en-US" sz="1800" dirty="0" smtClean="0"/>
              <a:t>The </a:t>
            </a:r>
            <a:r>
              <a:rPr lang="en-US" sz="1800" dirty="0"/>
              <a:t>use </a:t>
            </a:r>
            <a:r>
              <a:rPr lang="en-US" sz="1800" dirty="0" smtClean="0"/>
              <a:t>of midazolam injection </a:t>
            </a:r>
            <a:r>
              <a:rPr lang="en-US" sz="1800" dirty="0"/>
              <a:t>as initial therapy for acute seizures was </a:t>
            </a:r>
            <a:r>
              <a:rPr lang="en-US" sz="1800" dirty="0" smtClean="0"/>
              <a:t>found to </a:t>
            </a:r>
            <a:r>
              <a:rPr lang="en-US" sz="1800" dirty="0"/>
              <a:t>be at least as useful and safe as the use intravenous lorazepam </a:t>
            </a:r>
            <a:r>
              <a:rPr lang="en-US" sz="1800" dirty="0" smtClean="0"/>
              <a:t>and results </a:t>
            </a:r>
            <a:r>
              <a:rPr lang="en-US" sz="1800" dirty="0"/>
              <a:t>in earlier response. </a:t>
            </a:r>
            <a:endParaRPr lang="en-US" sz="1800" dirty="0" smtClean="0"/>
          </a:p>
          <a:p>
            <a:r>
              <a:rPr lang="en-US" sz="1800" dirty="0" smtClean="0"/>
              <a:t>If </a:t>
            </a:r>
            <a:r>
              <a:rPr lang="en-US" sz="1800" dirty="0"/>
              <a:t>intravenous access is not available, </a:t>
            </a:r>
            <a:r>
              <a:rPr lang="en-US" sz="1800" dirty="0" smtClean="0"/>
              <a:t>buccal or </a:t>
            </a:r>
            <a:r>
              <a:rPr lang="en-US" sz="1800" dirty="0"/>
              <a:t>intranasal midazolam, intranasal lorazepam, or rectal diazepam </a:t>
            </a:r>
            <a:r>
              <a:rPr lang="en-US" sz="1800" dirty="0" smtClean="0"/>
              <a:t>are effective </a:t>
            </a:r>
            <a:r>
              <a:rPr lang="en-US" sz="1800" dirty="0"/>
              <a:t>options. Intramuscular midazolam is equally </a:t>
            </a:r>
            <a:r>
              <a:rPr lang="en-US" sz="1800" dirty="0" smtClean="0"/>
              <a:t>effective </a:t>
            </a:r>
            <a:r>
              <a:rPr lang="en-US" sz="1800" dirty="0"/>
              <a:t>as intravenous lorazepam</a:t>
            </a:r>
            <a:r>
              <a:rPr lang="en-US" sz="1800" dirty="0" smtClean="0"/>
              <a:t>.</a:t>
            </a:r>
          </a:p>
          <a:p>
            <a:pPr marL="114300" indent="0">
              <a:buNone/>
            </a:pPr>
            <a:r>
              <a:rPr lang="en-US" sz="1800" dirty="0" smtClean="0"/>
              <a:t> </a:t>
            </a:r>
          </a:p>
          <a:p>
            <a:r>
              <a:rPr lang="en-US" sz="1800" dirty="0" smtClean="0"/>
              <a:t>With </a:t>
            </a:r>
            <a:r>
              <a:rPr lang="en-US" sz="1800" dirty="0"/>
              <a:t>all options, respiratory depression is a potential side </a:t>
            </a:r>
            <a:r>
              <a:rPr lang="en-US" sz="1800" dirty="0" smtClean="0"/>
              <a:t>effect </a:t>
            </a:r>
            <a:r>
              <a:rPr lang="en-US" sz="1800" dirty="0"/>
              <a:t>for which the patient should be monitored and </a:t>
            </a:r>
            <a:r>
              <a:rPr lang="en-US" sz="1800" dirty="0" smtClean="0"/>
              <a:t>managed as </a:t>
            </a:r>
            <a:r>
              <a:rPr lang="en-US" sz="1800" dirty="0"/>
              <a:t>needed.</a:t>
            </a:r>
          </a:p>
        </p:txBody>
      </p:sp>
    </p:spTree>
    <p:extLst>
      <p:ext uri="{BB962C8B-B14F-4D97-AF65-F5344CB8AC3E}">
        <p14:creationId xmlns:p14="http://schemas.microsoft.com/office/powerpoint/2010/main" val="25521882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 of status epilepticus </a:t>
            </a:r>
            <a:endParaRPr lang="en-US" dirty="0"/>
          </a:p>
        </p:txBody>
      </p:sp>
      <p:sp>
        <p:nvSpPr>
          <p:cNvPr id="3" name="Text Placeholder 2"/>
          <p:cNvSpPr>
            <a:spLocks noGrp="1"/>
          </p:cNvSpPr>
          <p:nvPr>
            <p:ph type="body" idx="1"/>
          </p:nvPr>
        </p:nvSpPr>
        <p:spPr>
          <a:xfrm>
            <a:off x="311700" y="990600"/>
            <a:ext cx="8520600" cy="4076699"/>
          </a:xfrm>
        </p:spPr>
        <p:txBody>
          <a:bodyPr/>
          <a:lstStyle/>
          <a:p>
            <a:r>
              <a:rPr lang="en-US" sz="1800" dirty="0" smtClean="0"/>
              <a:t>In </a:t>
            </a:r>
            <a:r>
              <a:rPr lang="en-US" sz="1800" dirty="0"/>
              <a:t>some infants, a trial of pyridoxine may be </a:t>
            </a:r>
            <a:r>
              <a:rPr lang="en-US" sz="1800" dirty="0" smtClean="0"/>
              <a:t>warranted (in </a:t>
            </a:r>
            <a:r>
              <a:rPr lang="en-US" sz="1800" dirty="0"/>
              <a:t>people with pyridoxine-dependent </a:t>
            </a:r>
            <a:r>
              <a:rPr lang="en-US" sz="1800" dirty="0" smtClean="0"/>
              <a:t>epilepsy, which is typically prolonged seizure that can't </a:t>
            </a:r>
            <a:r>
              <a:rPr lang="en-US" sz="1800" dirty="0"/>
              <a:t>be controlled by medicines</a:t>
            </a:r>
            <a:r>
              <a:rPr lang="en-US" sz="1800" dirty="0" smtClean="0"/>
              <a:t>).</a:t>
            </a:r>
          </a:p>
          <a:p>
            <a:endParaRPr lang="en-US" sz="1800" dirty="0" smtClean="0"/>
          </a:p>
          <a:p>
            <a:r>
              <a:rPr lang="en-US" sz="1800" dirty="0" smtClean="0"/>
              <a:t>After </a:t>
            </a:r>
            <a:r>
              <a:rPr lang="en-US" sz="1800" dirty="0"/>
              <a:t>the emergent therapy usually with a benzodiazepine, the subsequent urgent therapy medication is usually </a:t>
            </a:r>
            <a:r>
              <a:rPr lang="en-US" sz="1800" dirty="0" err="1"/>
              <a:t>fosphenytoin</a:t>
            </a:r>
            <a:r>
              <a:rPr lang="en-US" sz="1800" dirty="0"/>
              <a:t>, and </a:t>
            </a:r>
            <a:r>
              <a:rPr lang="en-US" sz="1800" dirty="0" smtClean="0"/>
              <a:t>the loading </a:t>
            </a:r>
            <a:r>
              <a:rPr lang="en-US" sz="1800" dirty="0"/>
              <a:t>dose is usually 15-20 PE/kg. A level is usually taken 2 </a:t>
            </a:r>
            <a:r>
              <a:rPr lang="en-US" sz="1800" dirty="0" err="1"/>
              <a:t>hr</a:t>
            </a:r>
            <a:r>
              <a:rPr lang="en-US" sz="1800" dirty="0"/>
              <a:t> </a:t>
            </a:r>
            <a:r>
              <a:rPr lang="en-US" sz="1800" dirty="0" smtClean="0"/>
              <a:t>later to </a:t>
            </a:r>
            <a:r>
              <a:rPr lang="en-US" sz="1800" dirty="0"/>
              <a:t>ensure achievement of a therapeutic concentration. </a:t>
            </a:r>
            <a:r>
              <a:rPr lang="en-US" sz="1800" dirty="0" smtClean="0"/>
              <a:t>Depending on </a:t>
            </a:r>
            <a:r>
              <a:rPr lang="en-US" sz="1800" dirty="0"/>
              <a:t>the level, maintenance dose can be started right away or, </a:t>
            </a:r>
            <a:r>
              <a:rPr lang="en-US" sz="1800" dirty="0" smtClean="0"/>
              <a:t>more commonly</a:t>
            </a:r>
            <a:r>
              <a:rPr lang="en-US" sz="1800" dirty="0"/>
              <a:t>, in 6 </a:t>
            </a:r>
            <a:r>
              <a:rPr lang="en-US" sz="1800" dirty="0" err="1"/>
              <a:t>hr</a:t>
            </a:r>
            <a:endParaRPr lang="en-US" sz="1800" dirty="0"/>
          </a:p>
        </p:txBody>
      </p:sp>
    </p:spTree>
    <p:extLst>
      <p:ext uri="{BB962C8B-B14F-4D97-AF65-F5344CB8AC3E}">
        <p14:creationId xmlns:p14="http://schemas.microsoft.com/office/powerpoint/2010/main" val="28151453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 of status epilepticus </a:t>
            </a:r>
            <a:endParaRPr lang="en-US" dirty="0"/>
          </a:p>
        </p:txBody>
      </p:sp>
      <p:sp>
        <p:nvSpPr>
          <p:cNvPr id="3" name="Text Placeholder 2"/>
          <p:cNvSpPr>
            <a:spLocks noGrp="1"/>
          </p:cNvSpPr>
          <p:nvPr>
            <p:ph type="body" idx="1"/>
          </p:nvPr>
        </p:nvSpPr>
        <p:spPr>
          <a:xfrm>
            <a:off x="311700" y="990600"/>
            <a:ext cx="8641800" cy="4076699"/>
          </a:xfrm>
        </p:spPr>
        <p:txBody>
          <a:bodyPr/>
          <a:lstStyle/>
          <a:p>
            <a:r>
              <a:rPr lang="en-US" sz="1800" dirty="0"/>
              <a:t>With phenytoin and phenobarbital, each 1 </a:t>
            </a:r>
            <a:r>
              <a:rPr lang="en-US" sz="1800" dirty="0" smtClean="0"/>
              <a:t>mg/kg (1 </a:t>
            </a:r>
            <a:r>
              <a:rPr lang="en-US" sz="1800" dirty="0"/>
              <a:t>PE/kg </a:t>
            </a:r>
            <a:r>
              <a:rPr lang="en-US" sz="1800" dirty="0" smtClean="0"/>
              <a:t>for </a:t>
            </a:r>
            <a:r>
              <a:rPr lang="en-US" sz="1800" dirty="0" err="1" smtClean="0"/>
              <a:t>fosphenytoin</a:t>
            </a:r>
            <a:r>
              <a:rPr lang="en-US" sz="1800" dirty="0"/>
              <a:t>) increases the serum concentration </a:t>
            </a:r>
            <a:r>
              <a:rPr lang="en-US" sz="1800" dirty="0" smtClean="0"/>
              <a:t>by approximately </a:t>
            </a:r>
            <a:r>
              <a:rPr lang="en-US" sz="1800" dirty="0"/>
              <a:t>1 </a:t>
            </a:r>
            <a:r>
              <a:rPr lang="el-GR" sz="1800" dirty="0"/>
              <a:t>μ</a:t>
            </a:r>
            <a:r>
              <a:rPr lang="en-US" sz="1800" dirty="0"/>
              <a:t>g/mL; for valproate, each 1 mg/kg increases </a:t>
            </a:r>
            <a:r>
              <a:rPr lang="en-US" sz="1800" dirty="0" smtClean="0"/>
              <a:t>the serum </a:t>
            </a:r>
            <a:r>
              <a:rPr lang="en-US" sz="1800" dirty="0"/>
              <a:t>concentration by approximately 4 </a:t>
            </a:r>
            <a:r>
              <a:rPr lang="el-GR" sz="1800" dirty="0"/>
              <a:t>μ</a:t>
            </a:r>
            <a:r>
              <a:rPr lang="en-US" sz="1800" dirty="0"/>
              <a:t>g/</a:t>
            </a:r>
            <a:r>
              <a:rPr lang="en-US" sz="1800" dirty="0" err="1"/>
              <a:t>mL.</a:t>
            </a:r>
            <a:r>
              <a:rPr lang="en-US" sz="1800" dirty="0"/>
              <a:t> </a:t>
            </a:r>
            <a:endParaRPr lang="en-US" sz="1800" dirty="0" smtClean="0"/>
          </a:p>
          <a:p>
            <a:r>
              <a:rPr lang="en-US" sz="1800" dirty="0" smtClean="0"/>
              <a:t>Precautions </a:t>
            </a:r>
            <a:r>
              <a:rPr lang="en-US" sz="1800" dirty="0"/>
              <a:t>about </a:t>
            </a:r>
            <a:r>
              <a:rPr lang="en-US" sz="1800" dirty="0" smtClean="0"/>
              <a:t>the rate </a:t>
            </a:r>
            <a:r>
              <a:rPr lang="en-US" sz="1800" dirty="0"/>
              <a:t>of infusion of </a:t>
            </a:r>
            <a:r>
              <a:rPr lang="en-US" sz="1800" dirty="0" err="1"/>
              <a:t>fosphenytoin</a:t>
            </a:r>
            <a:r>
              <a:rPr lang="en-US" sz="1800" dirty="0"/>
              <a:t> and phenytoin (not &gt;0.5-1.0 mg/kg/min) </a:t>
            </a:r>
            <a:r>
              <a:rPr lang="en-US" sz="1800" dirty="0" smtClean="0"/>
              <a:t>to prevent </a:t>
            </a:r>
            <a:r>
              <a:rPr lang="en-US" sz="1800" dirty="0"/>
              <a:t>cardiac problems, and the medication needs to be avoided </a:t>
            </a:r>
            <a:r>
              <a:rPr lang="en-US" sz="1800" dirty="0" smtClean="0"/>
              <a:t>in patients </a:t>
            </a:r>
            <a:r>
              <a:rPr lang="en-US" sz="1800" dirty="0"/>
              <a:t>with </a:t>
            </a:r>
            <a:r>
              <a:rPr lang="en-US" sz="1800" dirty="0" smtClean="0"/>
              <a:t>significant </a:t>
            </a:r>
            <a:r>
              <a:rPr lang="en-US" sz="1800" dirty="0"/>
              <a:t>heart disease. Heart rate should be </a:t>
            </a:r>
            <a:r>
              <a:rPr lang="en-US" sz="1800" dirty="0" smtClean="0"/>
              <a:t>monitored while </a:t>
            </a:r>
            <a:r>
              <a:rPr lang="en-US" sz="1800" dirty="0"/>
              <a:t>administrating the </a:t>
            </a:r>
            <a:r>
              <a:rPr lang="en-US" sz="1800" dirty="0" smtClean="0"/>
              <a:t>drug?</a:t>
            </a:r>
          </a:p>
          <a:p>
            <a:r>
              <a:rPr lang="en-US" sz="1800" dirty="0" smtClean="0"/>
              <a:t>The </a:t>
            </a:r>
            <a:r>
              <a:rPr lang="en-US" sz="1800" dirty="0"/>
              <a:t>subsequent medication </a:t>
            </a:r>
            <a:r>
              <a:rPr lang="en-US" sz="1800" dirty="0" smtClean="0"/>
              <a:t>is often </a:t>
            </a:r>
            <a:r>
              <a:rPr lang="en-US" sz="1800" dirty="0"/>
              <a:t>phenobarbital. </a:t>
            </a:r>
            <a:r>
              <a:rPr lang="en-US" sz="1800" dirty="0" smtClean="0"/>
              <a:t>The </a:t>
            </a:r>
            <a:r>
              <a:rPr lang="en-US" sz="1800" dirty="0"/>
              <a:t>dose used in neonates is usually 20 </a:t>
            </a:r>
            <a:r>
              <a:rPr lang="en-US" sz="1800" dirty="0" smtClean="0"/>
              <a:t>mg/kg loading </a:t>
            </a:r>
            <a:r>
              <a:rPr lang="en-US" sz="1800" dirty="0"/>
              <a:t>dose, but in infants and children the dose is </a:t>
            </a:r>
            <a:r>
              <a:rPr lang="en-US" sz="1800" dirty="0" err="1"/>
              <a:t>ofen</a:t>
            </a:r>
            <a:r>
              <a:rPr lang="en-US" sz="1800" dirty="0"/>
              <a:t> 5-10 </a:t>
            </a:r>
            <a:r>
              <a:rPr lang="en-US" sz="1800" dirty="0" smtClean="0"/>
              <a:t>mg/kg (to </a:t>
            </a:r>
            <a:r>
              <a:rPr lang="en-US" sz="1800" dirty="0"/>
              <a:t>avoid respiratory depression), with the dose repeated if there is </a:t>
            </a:r>
            <a:r>
              <a:rPr lang="en-US" sz="1800" dirty="0" smtClean="0"/>
              <a:t>not an </a:t>
            </a:r>
            <a:r>
              <a:rPr lang="en-US" sz="1800" dirty="0"/>
              <a:t>adequate response</a:t>
            </a:r>
          </a:p>
        </p:txBody>
      </p:sp>
    </p:spTree>
    <p:extLst>
      <p:ext uri="{BB962C8B-B14F-4D97-AF65-F5344CB8AC3E}">
        <p14:creationId xmlns:p14="http://schemas.microsoft.com/office/powerpoint/2010/main" val="40542223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 of status epilepticus </a:t>
            </a:r>
            <a:endParaRPr lang="en-US" dirty="0"/>
          </a:p>
        </p:txBody>
      </p:sp>
      <p:sp>
        <p:nvSpPr>
          <p:cNvPr id="3" name="Text Placeholder 2"/>
          <p:cNvSpPr>
            <a:spLocks noGrp="1"/>
          </p:cNvSpPr>
          <p:nvPr>
            <p:ph type="body" idx="1"/>
          </p:nvPr>
        </p:nvSpPr>
        <p:spPr>
          <a:xfrm>
            <a:off x="311700" y="990600"/>
            <a:ext cx="8641800" cy="4076699"/>
          </a:xfrm>
        </p:spPr>
        <p:txBody>
          <a:bodyPr/>
          <a:lstStyle/>
          <a:p>
            <a:r>
              <a:rPr lang="en-US" sz="1800" dirty="0" smtClean="0"/>
              <a:t>After </a:t>
            </a:r>
            <a:r>
              <a:rPr lang="en-US" sz="1800" dirty="0"/>
              <a:t>the second or third medication is given, and sometimes before that, the patient might need to be intubated</a:t>
            </a:r>
            <a:r>
              <a:rPr lang="en-US" sz="1800" dirty="0" smtClean="0"/>
              <a:t>.</a:t>
            </a:r>
          </a:p>
          <a:p>
            <a:r>
              <a:rPr lang="en-US" sz="1800" dirty="0" smtClean="0"/>
              <a:t>All </a:t>
            </a:r>
            <a:r>
              <a:rPr lang="en-US" sz="1800" dirty="0"/>
              <a:t>patients with status epilepticus, even the ones who respond, need to be admitted to the ICU for completion of therapy and monitoring. </a:t>
            </a:r>
            <a:endParaRPr lang="en-US" sz="1800" dirty="0" smtClean="0"/>
          </a:p>
          <a:p>
            <a:endParaRPr lang="en-US" sz="1800" dirty="0" smtClean="0"/>
          </a:p>
          <a:p>
            <a:r>
              <a:rPr lang="en-US" sz="1800" dirty="0" smtClean="0"/>
              <a:t>Ideally</a:t>
            </a:r>
            <a:r>
              <a:rPr lang="en-US" sz="1800" dirty="0"/>
              <a:t>, emergent and urgent therapies should have been received within less than 30 min so as to initiate the subsequent therapy soon, thus reducing the chances of sequelae</a:t>
            </a:r>
          </a:p>
        </p:txBody>
      </p:sp>
    </p:spTree>
    <p:extLst>
      <p:ext uri="{BB962C8B-B14F-4D97-AF65-F5344CB8AC3E}">
        <p14:creationId xmlns:p14="http://schemas.microsoft.com/office/powerpoint/2010/main" val="22291214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p:txBody>
          <a:bodyPr/>
          <a:lstStyle/>
          <a:p>
            <a:r>
              <a:rPr lang="en-US" sz="1800" dirty="0" smtClean="0"/>
              <a:t>Focal  </a:t>
            </a:r>
            <a:r>
              <a:rPr lang="en-US" sz="1800" dirty="0"/>
              <a:t>and  generalized  motor seizures may be tonic–</a:t>
            </a:r>
            <a:r>
              <a:rPr lang="en-US" sz="1800" dirty="0" err="1"/>
              <a:t>clonic</a:t>
            </a:r>
            <a:r>
              <a:rPr lang="en-US" sz="1800" dirty="0"/>
              <a:t>, tonic, </a:t>
            </a:r>
            <a:r>
              <a:rPr lang="en-US" sz="1800" dirty="0" err="1"/>
              <a:t>clonic</a:t>
            </a:r>
            <a:r>
              <a:rPr lang="en-US" sz="1800" dirty="0"/>
              <a:t>, myoclonic, or atonic. </a:t>
            </a:r>
            <a:endParaRPr lang="en-US" sz="1800" dirty="0" smtClean="0"/>
          </a:p>
          <a:p>
            <a:endParaRPr lang="en-US" sz="1800" dirty="0" smtClean="0"/>
          </a:p>
          <a:p>
            <a:r>
              <a:rPr lang="en-US" sz="1800" dirty="0" smtClean="0"/>
              <a:t>Tonic </a:t>
            </a:r>
            <a:r>
              <a:rPr lang="en-US" sz="1800" dirty="0"/>
              <a:t>seizures  are  characterized  by  increased  tone  or  </a:t>
            </a:r>
            <a:r>
              <a:rPr lang="en-US" sz="1800" dirty="0" smtClean="0"/>
              <a:t>rigidity</a:t>
            </a:r>
          </a:p>
          <a:p>
            <a:r>
              <a:rPr lang="en-US" sz="1800" dirty="0" smtClean="0"/>
              <a:t>Atonic </a:t>
            </a:r>
            <a:r>
              <a:rPr lang="en-US" sz="1800" dirty="0"/>
              <a:t>seizures are characterized by </a:t>
            </a:r>
            <a:r>
              <a:rPr lang="en-US" sz="1800" dirty="0" smtClean="0"/>
              <a:t>lack </a:t>
            </a:r>
            <a:r>
              <a:rPr lang="en-US" sz="1800" dirty="0"/>
              <a:t>of movement during a convulsion. </a:t>
            </a:r>
            <a:endParaRPr lang="en-US" sz="1800" dirty="0" smtClean="0"/>
          </a:p>
          <a:p>
            <a:r>
              <a:rPr lang="en-US" sz="1800" dirty="0" smtClean="0"/>
              <a:t>Clonic </a:t>
            </a:r>
            <a:r>
              <a:rPr lang="en-US" sz="1800" dirty="0"/>
              <a:t>seizures consist of rhythmic fast muscle </a:t>
            </a:r>
            <a:r>
              <a:rPr lang="en-US" sz="1800" dirty="0" err="1"/>
              <a:t>contrac</a:t>
            </a:r>
            <a:r>
              <a:rPr lang="en-US" sz="1800" dirty="0"/>
              <a:t>- </a:t>
            </a:r>
            <a:r>
              <a:rPr lang="en-US" sz="1800" dirty="0" err="1"/>
              <a:t>tions</a:t>
            </a:r>
            <a:r>
              <a:rPr lang="en-US" sz="1800" dirty="0"/>
              <a:t> and slightly longer relaxations; </a:t>
            </a:r>
            <a:endParaRPr lang="en-US" sz="1800" dirty="0" smtClean="0"/>
          </a:p>
          <a:p>
            <a:r>
              <a:rPr lang="en-US" sz="1800" dirty="0" smtClean="0"/>
              <a:t>myoclonus </a:t>
            </a:r>
            <a:r>
              <a:rPr lang="en-US" sz="1800" dirty="0"/>
              <a:t>is a “shock-like” </a:t>
            </a:r>
            <a:r>
              <a:rPr lang="en-US" sz="1800" dirty="0" smtClean="0"/>
              <a:t>contraction </a:t>
            </a:r>
            <a:r>
              <a:rPr lang="en-US" sz="1800" dirty="0"/>
              <a:t>of a muscle of &lt;50 </a:t>
            </a:r>
            <a:r>
              <a:rPr lang="en-US" sz="1800" dirty="0" err="1"/>
              <a:t>msec</a:t>
            </a:r>
            <a:r>
              <a:rPr lang="en-US" sz="1800" dirty="0"/>
              <a:t> that is </a:t>
            </a:r>
            <a:r>
              <a:rPr lang="en-US" sz="1800" dirty="0" smtClean="0"/>
              <a:t>often </a:t>
            </a:r>
            <a:r>
              <a:rPr lang="en-US" sz="1800" dirty="0"/>
              <a:t>repeated.</a:t>
            </a:r>
          </a:p>
        </p:txBody>
      </p:sp>
    </p:spTree>
    <p:extLst>
      <p:ext uri="{BB962C8B-B14F-4D97-AF65-F5344CB8AC3E}">
        <p14:creationId xmlns:p14="http://schemas.microsoft.com/office/powerpoint/2010/main" val="349011885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 of status epilepticus </a:t>
            </a:r>
            <a:endParaRPr lang="en-US" dirty="0"/>
          </a:p>
        </p:txBody>
      </p:sp>
      <p:sp>
        <p:nvSpPr>
          <p:cNvPr id="3" name="Text Placeholder 2"/>
          <p:cNvSpPr>
            <a:spLocks noGrp="1"/>
          </p:cNvSpPr>
          <p:nvPr>
            <p:ph type="body" idx="1"/>
          </p:nvPr>
        </p:nvSpPr>
        <p:spPr>
          <a:xfrm>
            <a:off x="311700" y="990600"/>
            <a:ext cx="8641800" cy="4076699"/>
          </a:xfrm>
        </p:spPr>
        <p:txBody>
          <a:bodyPr/>
          <a:lstStyle/>
          <a:p>
            <a:r>
              <a:rPr lang="en-US" sz="1800" dirty="0" smtClean="0"/>
              <a:t>For refractory status </a:t>
            </a:r>
            <a:r>
              <a:rPr lang="en-US" sz="1800" dirty="0"/>
              <a:t>epilepticus </a:t>
            </a:r>
            <a:r>
              <a:rPr lang="en-US" sz="1800" dirty="0" smtClean="0"/>
              <a:t>treatment (persists </a:t>
            </a:r>
            <a:r>
              <a:rPr lang="en-US" sz="1800" dirty="0"/>
              <a:t>for 30 minutes after initial measures are </a:t>
            </a:r>
            <a:r>
              <a:rPr lang="en-US" sz="1800" dirty="0" smtClean="0"/>
              <a:t>instituted), an intravenous bolus followed by continuous infusion of midazolam, </a:t>
            </a:r>
            <a:r>
              <a:rPr lang="en-US" sz="1800" dirty="0" err="1" smtClean="0"/>
              <a:t>propofol</a:t>
            </a:r>
            <a:r>
              <a:rPr lang="en-US" sz="1800" dirty="0" smtClean="0"/>
              <a:t>, pentobarbital, or thiopental is used</a:t>
            </a:r>
          </a:p>
          <a:p>
            <a:r>
              <a:rPr lang="en-US" sz="1800" dirty="0" smtClean="0"/>
              <a:t>Midazolam </a:t>
            </a:r>
            <a:r>
              <a:rPr lang="en-US" sz="1800" dirty="0"/>
              <a:t>probably has fewer side </a:t>
            </a:r>
            <a:r>
              <a:rPr lang="en-US" sz="1800" dirty="0" smtClean="0"/>
              <a:t>effects, </a:t>
            </a:r>
            <a:r>
              <a:rPr lang="en-US" sz="1800" dirty="0"/>
              <a:t>but is less </a:t>
            </a:r>
            <a:r>
              <a:rPr lang="en-US" sz="1800" dirty="0" smtClean="0"/>
              <a:t>effective, </a:t>
            </a:r>
          </a:p>
          <a:p>
            <a:r>
              <a:rPr lang="en-US" sz="1800" dirty="0" smtClean="0"/>
              <a:t>barbiturate </a:t>
            </a:r>
            <a:r>
              <a:rPr lang="en-US" sz="1800" dirty="0"/>
              <a:t>coma is more </a:t>
            </a:r>
            <a:r>
              <a:rPr lang="en-US" sz="1800" dirty="0" smtClean="0"/>
              <a:t>effective, </a:t>
            </a:r>
            <a:r>
              <a:rPr lang="en-US" sz="1800" dirty="0"/>
              <a:t>but carries a higher risk of side effects. It is not unusual for patients put into pentobarbital coma to have to be on multiple </a:t>
            </a:r>
            <a:r>
              <a:rPr lang="en-US" sz="1800" dirty="0" err="1"/>
              <a:t>pressors</a:t>
            </a:r>
            <a:r>
              <a:rPr lang="en-US" sz="1800" dirty="0"/>
              <a:t> to maintain their blood pressure during therapy </a:t>
            </a:r>
            <a:endParaRPr lang="en-US" sz="1800" dirty="0" smtClean="0"/>
          </a:p>
          <a:p>
            <a:r>
              <a:rPr lang="en-US" sz="1800" dirty="0" smtClean="0"/>
              <a:t>On </a:t>
            </a:r>
            <a:r>
              <a:rPr lang="en-US" sz="1800" dirty="0" err="1"/>
              <a:t>propofol</a:t>
            </a:r>
            <a:r>
              <a:rPr lang="en-US" sz="1800" dirty="0"/>
              <a:t>, some patients develop a </a:t>
            </a:r>
            <a:r>
              <a:rPr lang="en-US" sz="1800" dirty="0" err="1"/>
              <a:t>propofol</a:t>
            </a:r>
            <a:r>
              <a:rPr lang="en-US" sz="1800" dirty="0"/>
              <a:t> infusion syndrome with lactic acidosis, hemodynamic instability, and rhabdomyolysis with higher infusion rates (&gt;67 </a:t>
            </a:r>
            <a:r>
              <a:rPr lang="en-US" sz="1800" dirty="0" err="1"/>
              <a:t>μg</a:t>
            </a:r>
            <a:r>
              <a:rPr lang="en-US" sz="1800" dirty="0"/>
              <a:t>/kg/min). </a:t>
            </a:r>
            <a:endParaRPr lang="en-US" sz="1800" dirty="0" smtClean="0"/>
          </a:p>
          <a:p>
            <a:endParaRPr lang="en-US" sz="1800" dirty="0" smtClean="0"/>
          </a:p>
          <a:p>
            <a:r>
              <a:rPr lang="en-US" sz="1800" dirty="0"/>
              <a:t>Thus blood </a:t>
            </a:r>
            <a:r>
              <a:rPr lang="en-US" sz="1800" dirty="0" smtClean="0"/>
              <a:t>pressure, electrolytes</a:t>
            </a:r>
            <a:r>
              <a:rPr lang="en-US" sz="1800" dirty="0"/>
              <a:t>, </a:t>
            </a:r>
            <a:r>
              <a:rPr lang="en-US" sz="1800" dirty="0" err="1"/>
              <a:t>creatine</a:t>
            </a:r>
            <a:r>
              <a:rPr lang="en-US" sz="1800" dirty="0"/>
              <a:t> phosphokinase, and organ function studies need to be monitored. </a:t>
            </a:r>
          </a:p>
        </p:txBody>
      </p:sp>
    </p:spTree>
    <p:extLst>
      <p:ext uri="{BB962C8B-B14F-4D97-AF65-F5344CB8AC3E}">
        <p14:creationId xmlns:p14="http://schemas.microsoft.com/office/powerpoint/2010/main" val="32519005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 of status epilepticus </a:t>
            </a:r>
            <a:endParaRPr lang="en-US" dirty="0"/>
          </a:p>
        </p:txBody>
      </p:sp>
      <p:sp>
        <p:nvSpPr>
          <p:cNvPr id="3" name="Text Placeholder 2"/>
          <p:cNvSpPr>
            <a:spLocks noGrp="1"/>
          </p:cNvSpPr>
          <p:nvPr>
            <p:ph type="body" idx="1"/>
          </p:nvPr>
        </p:nvSpPr>
        <p:spPr>
          <a:xfrm>
            <a:off x="238125" y="990600"/>
            <a:ext cx="8715375" cy="4076699"/>
          </a:xfrm>
        </p:spPr>
        <p:txBody>
          <a:bodyPr/>
          <a:lstStyle/>
          <a:p>
            <a:r>
              <a:rPr lang="en-US" sz="1800" dirty="0"/>
              <a:t>The goal is to stop electrographic seizure activity before reducing the therapy. Usually this implies achievement of complete </a:t>
            </a:r>
            <a:r>
              <a:rPr lang="en-US" sz="1800" dirty="0" smtClean="0"/>
              <a:t>flattening </a:t>
            </a:r>
            <a:r>
              <a:rPr lang="en-US" sz="1800" dirty="0"/>
              <a:t>of the </a:t>
            </a:r>
            <a:r>
              <a:rPr lang="en-US" sz="1800" dirty="0" smtClean="0"/>
              <a:t>EEG</a:t>
            </a:r>
          </a:p>
          <a:p>
            <a:endParaRPr lang="en-US" sz="1800" dirty="0"/>
          </a:p>
          <a:p>
            <a:r>
              <a:rPr lang="en-US" sz="1800" dirty="0" smtClean="0"/>
              <a:t>Often, </a:t>
            </a:r>
            <a:r>
              <a:rPr lang="en-US" sz="1800" dirty="0"/>
              <a:t>barbiturate coma and similar therapies are maintained for 1 or more days before it is possible to gradually taper the therapy, usually over a few days. </a:t>
            </a:r>
            <a:endParaRPr lang="en-US" sz="1800" dirty="0" smtClean="0"/>
          </a:p>
          <a:p>
            <a:endParaRPr lang="en-US" sz="1800" dirty="0"/>
          </a:p>
          <a:p>
            <a:r>
              <a:rPr lang="en-US" sz="1800" dirty="0" smtClean="0"/>
              <a:t>However</a:t>
            </a:r>
            <a:r>
              <a:rPr lang="en-US" sz="1800" dirty="0"/>
              <a:t>, in some cases, including cases of new-onset refractory status epilepticus (new-onset refractory status epilepticus), such therapies need to be maintained for several weeks or even months. </a:t>
            </a:r>
            <a:endParaRPr lang="en-US" sz="1800" dirty="0" smtClean="0"/>
          </a:p>
          <a:p>
            <a:endParaRPr lang="en-US" sz="1800" dirty="0" smtClean="0"/>
          </a:p>
          <a:p>
            <a:r>
              <a:rPr lang="en-US" sz="1800" dirty="0"/>
              <a:t>Even though the prognosis in new-onset refractory status epilepticus cases is </a:t>
            </a:r>
            <a:r>
              <a:rPr lang="en-US" sz="1800" dirty="0" smtClean="0"/>
              <a:t>often </a:t>
            </a:r>
            <a:r>
              <a:rPr lang="en-US" sz="1800" dirty="0"/>
              <a:t>poor and many patients do not survive, meaningful recovery despite a prolonged course is still possible</a:t>
            </a:r>
          </a:p>
        </p:txBody>
      </p:sp>
    </p:spTree>
    <p:extLst>
      <p:ext uri="{BB962C8B-B14F-4D97-AF65-F5344CB8AC3E}">
        <p14:creationId xmlns:p14="http://schemas.microsoft.com/office/powerpoint/2010/main" val="13915985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 of status epilepticus </a:t>
            </a:r>
            <a:endParaRPr lang="en-US" dirty="0"/>
          </a:p>
        </p:txBody>
      </p:sp>
      <p:sp>
        <p:nvSpPr>
          <p:cNvPr id="3" name="Text Placeholder 2"/>
          <p:cNvSpPr>
            <a:spLocks noGrp="1"/>
          </p:cNvSpPr>
          <p:nvPr>
            <p:ph type="body" idx="1"/>
          </p:nvPr>
        </p:nvSpPr>
        <p:spPr>
          <a:xfrm>
            <a:off x="311700" y="990600"/>
            <a:ext cx="8641800" cy="4076699"/>
          </a:xfrm>
        </p:spPr>
        <p:txBody>
          <a:bodyPr/>
          <a:lstStyle/>
          <a:p>
            <a:r>
              <a:rPr lang="en-US" sz="1800" dirty="0"/>
              <a:t>The strongest evidence for initial and emergent therapy is for diazepam or lorazepam, followed by phenytoin/</a:t>
            </a:r>
            <a:r>
              <a:rPr lang="en-US" sz="1800" dirty="0" err="1"/>
              <a:t>fosphenytoin</a:t>
            </a:r>
            <a:r>
              <a:rPr lang="en-US" sz="1800" dirty="0"/>
              <a:t> and phenobarbital, then valproate and </a:t>
            </a:r>
            <a:r>
              <a:rPr lang="en-US" sz="1800" dirty="0" err="1"/>
              <a:t>levetiracetam</a:t>
            </a:r>
            <a:endParaRPr lang="en-US" sz="1800" dirty="0"/>
          </a:p>
          <a:p>
            <a:pPr marL="114300" indent="0">
              <a:buNone/>
            </a:pPr>
            <a:endParaRPr lang="en-US" sz="1800" dirty="0"/>
          </a:p>
          <a:p>
            <a:r>
              <a:rPr lang="en-US" sz="1800" dirty="0" smtClean="0"/>
              <a:t>Current </a:t>
            </a:r>
            <a:r>
              <a:rPr lang="en-US" sz="1800" dirty="0"/>
              <a:t>evidence for the urgent therapy is strongest for valproate, followed by phenytoin/</a:t>
            </a:r>
            <a:r>
              <a:rPr lang="en-US" sz="1800" dirty="0" err="1"/>
              <a:t>fosphenytoin</a:t>
            </a:r>
            <a:r>
              <a:rPr lang="en-US" sz="1800" dirty="0"/>
              <a:t> and </a:t>
            </a:r>
            <a:r>
              <a:rPr lang="en-US" sz="1800" dirty="0" smtClean="0"/>
              <a:t>midazolam continuous </a:t>
            </a:r>
            <a:r>
              <a:rPr lang="en-US" sz="1800" dirty="0"/>
              <a:t>infusion, followed by phenobarbital and </a:t>
            </a:r>
            <a:r>
              <a:rPr lang="en-US" sz="1800" dirty="0" err="1"/>
              <a:t>levetiracetam</a:t>
            </a:r>
            <a:r>
              <a:rPr lang="en-US" sz="1800" dirty="0"/>
              <a:t>, </a:t>
            </a:r>
            <a:r>
              <a:rPr lang="en-US" sz="1800" dirty="0" smtClean="0"/>
              <a:t>the last </a:t>
            </a:r>
            <a:r>
              <a:rPr lang="en-US" sz="1800" dirty="0"/>
              <a:t>of which are currently being increasingly used</a:t>
            </a:r>
            <a:r>
              <a:rPr lang="en-US" sz="1800" dirty="0" smtClean="0"/>
              <a:t>.</a:t>
            </a:r>
          </a:p>
          <a:p>
            <a:endParaRPr lang="en-US" sz="1800" dirty="0" smtClean="0"/>
          </a:p>
          <a:p>
            <a:r>
              <a:rPr lang="en-US" sz="1800" dirty="0"/>
              <a:t>Currently, the level of the evidence for refractory treatment is strongest for midazolam and valproate, followed by </a:t>
            </a:r>
            <a:r>
              <a:rPr lang="en-US" sz="1800" dirty="0" err="1"/>
              <a:t>propofol</a:t>
            </a:r>
            <a:r>
              <a:rPr lang="en-US" sz="1800" dirty="0"/>
              <a:t> and pentobarbital/thiopental, followed by </a:t>
            </a:r>
            <a:r>
              <a:rPr lang="en-US" sz="1800" dirty="0" err="1"/>
              <a:t>levetiracetam</a:t>
            </a:r>
            <a:r>
              <a:rPr lang="en-US" sz="1800" dirty="0"/>
              <a:t>, phenytoin/</a:t>
            </a:r>
            <a:r>
              <a:rPr lang="en-US" sz="1800" dirty="0" err="1"/>
              <a:t>fosphenytoin</a:t>
            </a:r>
            <a:r>
              <a:rPr lang="en-US" sz="1800" dirty="0"/>
              <a:t>, </a:t>
            </a:r>
            <a:r>
              <a:rPr lang="en-US" sz="1800" dirty="0" err="1"/>
              <a:t>lacosamide</a:t>
            </a:r>
            <a:r>
              <a:rPr lang="en-US" sz="1800" dirty="0"/>
              <a:t>, </a:t>
            </a:r>
            <a:r>
              <a:rPr lang="en-US" sz="1800" dirty="0" err="1"/>
              <a:t>topiramate</a:t>
            </a:r>
            <a:r>
              <a:rPr lang="en-US" sz="1800" dirty="0"/>
              <a:t>, and phenobarbital.</a:t>
            </a:r>
          </a:p>
        </p:txBody>
      </p:sp>
    </p:spTree>
    <p:extLst>
      <p:ext uri="{BB962C8B-B14F-4D97-AF65-F5344CB8AC3E}">
        <p14:creationId xmlns:p14="http://schemas.microsoft.com/office/powerpoint/2010/main" val="74977342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1087" y="1009650"/>
            <a:ext cx="6600825" cy="3524250"/>
          </a:xfrm>
          <a:prstGeom prst="rect">
            <a:avLst/>
          </a:prstGeom>
        </p:spPr>
      </p:pic>
    </p:spTree>
    <p:extLst>
      <p:ext uri="{BB962C8B-B14F-4D97-AF65-F5344CB8AC3E}">
        <p14:creationId xmlns:p14="http://schemas.microsoft.com/office/powerpoint/2010/main" val="119721781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 of status epilepticus </a:t>
            </a:r>
            <a:endParaRPr lang="en-US" dirty="0"/>
          </a:p>
        </p:txBody>
      </p:sp>
      <p:sp>
        <p:nvSpPr>
          <p:cNvPr id="3" name="Text Placeholder 2"/>
          <p:cNvSpPr>
            <a:spLocks noGrp="1"/>
          </p:cNvSpPr>
          <p:nvPr>
            <p:ph type="body" idx="1"/>
          </p:nvPr>
        </p:nvSpPr>
        <p:spPr>
          <a:xfrm>
            <a:off x="311700" y="990600"/>
            <a:ext cx="8641800" cy="4076699"/>
          </a:xfrm>
        </p:spPr>
        <p:txBody>
          <a:bodyPr/>
          <a:lstStyle/>
          <a:p>
            <a:r>
              <a:rPr lang="en-US" sz="1800" dirty="0"/>
              <a:t>Occasionally, inhalational anesthetics are useful. Probably </a:t>
            </a:r>
            <a:r>
              <a:rPr lang="en-US" sz="1800" dirty="0" err="1"/>
              <a:t>isofurane</a:t>
            </a:r>
            <a:r>
              <a:rPr lang="en-US" sz="1800" dirty="0"/>
              <a:t> is preferable because halothane can increase intracranial pressure and </a:t>
            </a:r>
            <a:r>
              <a:rPr lang="en-US" sz="1800" dirty="0" err="1"/>
              <a:t>enfurane</a:t>
            </a:r>
            <a:r>
              <a:rPr lang="en-US" sz="1800" dirty="0"/>
              <a:t> can induce seizures. Other therapies have included ketamine, corticosteroids (e.g., for Rasmussen encephalitis, Hashimoto encephalopathy, or other</a:t>
            </a:r>
          </a:p>
        </p:txBody>
      </p:sp>
    </p:spTree>
    <p:extLst>
      <p:ext uri="{BB962C8B-B14F-4D97-AF65-F5344CB8AC3E}">
        <p14:creationId xmlns:p14="http://schemas.microsoft.com/office/powerpoint/2010/main" val="191400092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2" name="Google Shape;92;p14"/>
          <p:cNvSpPr txBox="1">
            <a:spLocks noGrp="1"/>
          </p:cNvSpPr>
          <p:nvPr>
            <p:ph type="body" idx="1"/>
          </p:nvPr>
        </p:nvSpPr>
        <p:spPr>
          <a:xfrm>
            <a:off x="66676" y="990600"/>
            <a:ext cx="2609850" cy="3578275"/>
          </a:xfrm>
          <a:prstGeom prst="rect">
            <a:avLst/>
          </a:prstGeom>
        </p:spPr>
        <p:txBody>
          <a:bodyPr spcFirstLastPara="1" wrap="square" lIns="91425" tIns="91425" rIns="91425" bIns="91425" anchor="t" anchorCtr="0">
            <a:noAutofit/>
          </a:bodyPr>
          <a:lstStyle/>
          <a:p>
            <a:pPr marL="285750" indent="-285750">
              <a:spcAft>
                <a:spcPts val="1600"/>
              </a:spcAft>
            </a:pPr>
            <a:r>
              <a:rPr lang="en-US" sz="1600" dirty="0"/>
              <a:t>MOA: reduce excitability by interfering with the sodium, potassium or calcium ion channels, by reducing excitatory neurotransmitter release or function, or by enhancing GABAergic inhibition </a:t>
            </a:r>
          </a:p>
          <a:p>
            <a:pPr marL="285750" indent="-285750">
              <a:spcAft>
                <a:spcPts val="1600"/>
              </a:spcAft>
            </a:pPr>
            <a:endParaRPr lang="en-US" sz="1600" dirty="0" smtClean="0"/>
          </a:p>
        </p:txBody>
      </p:sp>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14625" y="404813"/>
            <a:ext cx="6429375" cy="4657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itle 1"/>
          <p:cNvSpPr>
            <a:spLocks noGrp="1"/>
          </p:cNvSpPr>
          <p:nvPr>
            <p:ph type="title"/>
          </p:nvPr>
        </p:nvSpPr>
        <p:spPr>
          <a:xfrm>
            <a:off x="311700" y="410000"/>
            <a:ext cx="8520600" cy="607800"/>
          </a:xfrm>
        </p:spPr>
        <p:txBody>
          <a:bodyPr/>
          <a:lstStyle/>
          <a:p>
            <a:r>
              <a:rPr lang="en-US" dirty="0" smtClean="0"/>
              <a:t>Antiepileptic therapy </a:t>
            </a:r>
            <a:endParaRPr lang="en-US" dirty="0"/>
          </a:p>
        </p:txBody>
      </p:sp>
    </p:spTree>
    <p:extLst>
      <p:ext uri="{BB962C8B-B14F-4D97-AF65-F5344CB8AC3E}">
        <p14:creationId xmlns:p14="http://schemas.microsoft.com/office/powerpoint/2010/main" val="27664987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Antiepileptic therapy </a:t>
            </a:r>
            <a:endParaRPr lang="en-US" dirty="0"/>
          </a:p>
        </p:txBody>
      </p:sp>
      <p:sp>
        <p:nvSpPr>
          <p:cNvPr id="3" name="Text Placeholder 2"/>
          <p:cNvSpPr>
            <a:spLocks noGrp="1"/>
          </p:cNvSpPr>
          <p:nvPr>
            <p:ph type="body" idx="1"/>
          </p:nvPr>
        </p:nvSpPr>
        <p:spPr>
          <a:xfrm>
            <a:off x="311700" y="1229874"/>
            <a:ext cx="8520600" cy="3837425"/>
          </a:xfrm>
        </p:spPr>
        <p:txBody>
          <a:bodyPr/>
          <a:lstStyle/>
          <a:p>
            <a:r>
              <a:rPr lang="en-US" sz="1800" b="1" dirty="0" smtClean="0"/>
              <a:t>Comparative </a:t>
            </a:r>
            <a:r>
              <a:rPr lang="en-US" sz="1800" b="1" dirty="0"/>
              <a:t>tolerability</a:t>
            </a:r>
            <a:r>
              <a:rPr lang="en-US" sz="1800" dirty="0"/>
              <a:t>: the most prominent example is the increased risk of liver toxicity for valproate therapy in children who are younger than 2 </a:t>
            </a:r>
            <a:r>
              <a:rPr lang="en-US" sz="1800" dirty="0" err="1"/>
              <a:t>yr</a:t>
            </a:r>
            <a:r>
              <a:rPr lang="en-US" sz="1800" dirty="0"/>
              <a:t> of age, on </a:t>
            </a:r>
            <a:r>
              <a:rPr lang="en-US" sz="1800" dirty="0" smtClean="0"/>
              <a:t>poly-therapy</a:t>
            </a:r>
            <a:r>
              <a:rPr lang="en-US" sz="1800" dirty="0"/>
              <a:t>,  and/or have metabolic disorders. valproate should not be started until the metabolic disorders are ruled out by normal amino acids, organic acids, </a:t>
            </a:r>
            <a:r>
              <a:rPr lang="en-US" sz="1800" dirty="0" smtClean="0"/>
              <a:t>acyl-carnitine </a:t>
            </a:r>
            <a:r>
              <a:rPr lang="en-US" sz="1800" dirty="0"/>
              <a:t>profile, lactate pyruvate, liver function tests, and perhaps other tests. </a:t>
            </a:r>
            <a:endParaRPr lang="en-US" sz="1800" dirty="0" smtClean="0"/>
          </a:p>
          <a:p>
            <a:endParaRPr lang="en-US" sz="1800" dirty="0" smtClean="0"/>
          </a:p>
          <a:p>
            <a:r>
              <a:rPr lang="en-US" sz="1800" dirty="0"/>
              <a:t>the choice of an AED can also be influenced by the likelihood of occurrence of nuisance side effects such as weight gain (valproate, carbamazepine), gingival hyperplasia (phenytoin), alopecia (valproate), hyperactivity (benzodiazepines, barbiturates, </a:t>
            </a:r>
            <a:r>
              <a:rPr lang="en-US" sz="1800" dirty="0" err="1"/>
              <a:t>levetiracetam</a:t>
            </a:r>
            <a:r>
              <a:rPr lang="en-US" sz="1800" dirty="0"/>
              <a:t>, valproate, gabapentin)GABAergic drugs</a:t>
            </a:r>
          </a:p>
          <a:p>
            <a:endParaRPr lang="en-US" sz="2000" dirty="0"/>
          </a:p>
        </p:txBody>
      </p:sp>
    </p:spTree>
    <p:extLst>
      <p:ext uri="{BB962C8B-B14F-4D97-AF65-F5344CB8AC3E}">
        <p14:creationId xmlns:p14="http://schemas.microsoft.com/office/powerpoint/2010/main" val="36534812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Antiepileptic therapy </a:t>
            </a:r>
            <a:endParaRPr lang="en-US" dirty="0"/>
          </a:p>
        </p:txBody>
      </p:sp>
      <p:sp>
        <p:nvSpPr>
          <p:cNvPr id="3" name="Text Placeholder 2"/>
          <p:cNvSpPr>
            <a:spLocks noGrp="1"/>
          </p:cNvSpPr>
          <p:nvPr>
            <p:ph type="body" idx="1"/>
          </p:nvPr>
        </p:nvSpPr>
        <p:spPr>
          <a:xfrm>
            <a:off x="311700" y="1229874"/>
            <a:ext cx="8520600" cy="3837425"/>
          </a:xfrm>
        </p:spPr>
        <p:txBody>
          <a:bodyPr/>
          <a:lstStyle/>
          <a:p>
            <a:r>
              <a:rPr lang="en-US" sz="2000" dirty="0"/>
              <a:t>AEDs have a narrow therapeutic range and thus switching from brand name to generic formulations, or from one generic to another, can result in changes in levels that could result in breakthrough seizures or side </a:t>
            </a:r>
            <a:r>
              <a:rPr lang="en-US" sz="2000" dirty="0" smtClean="0"/>
              <a:t>effects. </a:t>
            </a:r>
          </a:p>
          <a:p>
            <a:r>
              <a:rPr lang="en-US" sz="2000" dirty="0"/>
              <a:t>T</a:t>
            </a:r>
            <a:r>
              <a:rPr lang="en-US" sz="2000" dirty="0" smtClean="0"/>
              <a:t>hus</a:t>
            </a:r>
            <a:r>
              <a:rPr lang="en-US" sz="2000" dirty="0"/>
              <a:t>, generic substitution is generally best avoided, particularly in fragile patients, if a brand name drug has already proved </a:t>
            </a:r>
            <a:r>
              <a:rPr lang="en-US" sz="2000" dirty="0" smtClean="0"/>
              <a:t>efficacious</a:t>
            </a:r>
            <a:endParaRPr lang="en-US" sz="2000" dirty="0"/>
          </a:p>
        </p:txBody>
      </p:sp>
    </p:spTree>
    <p:extLst>
      <p:ext uri="{BB962C8B-B14F-4D97-AF65-F5344CB8AC3E}">
        <p14:creationId xmlns:p14="http://schemas.microsoft.com/office/powerpoint/2010/main" val="247083139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Antiepileptic therapy </a:t>
            </a:r>
            <a:endParaRPr lang="en-US" dirty="0"/>
          </a:p>
        </p:txBody>
      </p:sp>
      <p:sp>
        <p:nvSpPr>
          <p:cNvPr id="3" name="Text Placeholder 2"/>
          <p:cNvSpPr>
            <a:spLocks noGrp="1"/>
          </p:cNvSpPr>
          <p:nvPr>
            <p:ph type="body" idx="1"/>
          </p:nvPr>
        </p:nvSpPr>
        <p:spPr>
          <a:xfrm>
            <a:off x="311700" y="1019176"/>
            <a:ext cx="8520600" cy="4048124"/>
          </a:xfrm>
        </p:spPr>
        <p:txBody>
          <a:bodyPr/>
          <a:lstStyle/>
          <a:p>
            <a:r>
              <a:rPr lang="en-US" sz="1800" b="1" dirty="0"/>
              <a:t>Drug interactions and presence of background medications: </a:t>
            </a:r>
            <a:r>
              <a:rPr lang="en-US" sz="1800" dirty="0"/>
              <a:t>An example is the potential interference of enzyme-inducing drugs with many chemotherapeutic agents. In those cases, medications like gabapentin or </a:t>
            </a:r>
            <a:r>
              <a:rPr lang="en-US" sz="1800" dirty="0" err="1"/>
              <a:t>levetiracetam</a:t>
            </a:r>
            <a:r>
              <a:rPr lang="en-US" sz="1800" dirty="0"/>
              <a:t> are used. </a:t>
            </a:r>
            <a:endParaRPr lang="en-US" sz="1800" dirty="0" smtClean="0"/>
          </a:p>
          <a:p>
            <a:r>
              <a:rPr lang="en-US" sz="1800" dirty="0" smtClean="0"/>
              <a:t>Also</a:t>
            </a:r>
            <a:r>
              <a:rPr lang="en-US" sz="1800" dirty="0"/>
              <a:t>, valproate inhibits the metabolism and increases the levels of lamotrigine, phenobarbital, and </a:t>
            </a:r>
            <a:r>
              <a:rPr lang="en-US" sz="1800" dirty="0" err="1"/>
              <a:t>felbamate</a:t>
            </a:r>
            <a:r>
              <a:rPr lang="en-US" sz="1800" dirty="0"/>
              <a:t>. It also displaces protein-bound phenytoin from protein-binding sites, increasing the free fraction, and, thus, the free and not the total level needs to be checked when both medications are being used together. </a:t>
            </a:r>
            <a:endParaRPr lang="en-US" sz="1800" dirty="0" smtClean="0"/>
          </a:p>
          <a:p>
            <a:r>
              <a:rPr lang="en-US" sz="1800" dirty="0" smtClean="0"/>
              <a:t>Enzyme </a:t>
            </a:r>
            <a:r>
              <a:rPr lang="en-US" sz="1800" dirty="0"/>
              <a:t>inducers like phenobarbital, carbamazepine, phenytoin, and primidone reduce levels of lamotrigine, valproate, and, to a lesser extent, </a:t>
            </a:r>
            <a:r>
              <a:rPr lang="en-US" sz="1800" dirty="0" err="1"/>
              <a:t>topiramate</a:t>
            </a:r>
            <a:r>
              <a:rPr lang="en-US" sz="1800" dirty="0"/>
              <a:t> and </a:t>
            </a:r>
            <a:r>
              <a:rPr lang="en-US" sz="1800" dirty="0" err="1"/>
              <a:t>zonisamide</a:t>
            </a:r>
            <a:r>
              <a:rPr lang="en-US" sz="1800" dirty="0"/>
              <a:t>. Medications exclusively excreted by the kidney like </a:t>
            </a:r>
            <a:r>
              <a:rPr lang="en-US" sz="1800" dirty="0" err="1"/>
              <a:t>levetiracetam</a:t>
            </a:r>
            <a:r>
              <a:rPr lang="en-US" sz="1800" dirty="0"/>
              <a:t> and gabapentin are not subject to such interactions</a:t>
            </a:r>
          </a:p>
        </p:txBody>
      </p:sp>
    </p:spTree>
    <p:extLst>
      <p:ext uri="{BB962C8B-B14F-4D97-AF65-F5344CB8AC3E}">
        <p14:creationId xmlns:p14="http://schemas.microsoft.com/office/powerpoint/2010/main" val="29598824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Antiepileptic therapy </a:t>
            </a:r>
            <a:endParaRPr lang="en-US" dirty="0"/>
          </a:p>
        </p:txBody>
      </p:sp>
      <p:sp>
        <p:nvSpPr>
          <p:cNvPr id="3" name="Text Placeholder 2"/>
          <p:cNvSpPr>
            <a:spLocks noGrp="1"/>
          </p:cNvSpPr>
          <p:nvPr>
            <p:ph type="body" idx="1"/>
          </p:nvPr>
        </p:nvSpPr>
        <p:spPr>
          <a:xfrm>
            <a:off x="311700" y="1019176"/>
            <a:ext cx="8520600" cy="4048124"/>
          </a:xfrm>
        </p:spPr>
        <p:txBody>
          <a:bodyPr/>
          <a:lstStyle/>
          <a:p>
            <a:r>
              <a:rPr lang="en-US" sz="1800" b="1" dirty="0"/>
              <a:t>Ability to monitor the medication and adjust the dose: </a:t>
            </a:r>
            <a:r>
              <a:rPr lang="en-US" sz="1800" dirty="0" smtClean="0"/>
              <a:t>Some medications </a:t>
            </a:r>
            <a:r>
              <a:rPr lang="en-US" sz="1800" dirty="0"/>
              <a:t>are </a:t>
            </a:r>
            <a:r>
              <a:rPr lang="en-US" sz="1800" dirty="0" smtClean="0"/>
              <a:t>difficult </a:t>
            </a:r>
            <a:r>
              <a:rPr lang="en-US" sz="1800" dirty="0"/>
              <a:t>to adjust and to follow, requiring </a:t>
            </a:r>
            <a:r>
              <a:rPr lang="en-US" sz="1800" dirty="0" smtClean="0"/>
              <a:t>frequent blood </a:t>
            </a:r>
            <a:r>
              <a:rPr lang="en-US" sz="1800" dirty="0"/>
              <a:t>levels. </a:t>
            </a:r>
            <a:r>
              <a:rPr lang="en-US" sz="1800" dirty="0" smtClean="0"/>
              <a:t>such </a:t>
            </a:r>
            <a:r>
              <a:rPr lang="en-US" sz="1800" dirty="0"/>
              <a:t>medications is phenytoin, </a:t>
            </a:r>
            <a:r>
              <a:rPr lang="en-US" sz="1800" dirty="0" smtClean="0"/>
              <a:t>but many </a:t>
            </a:r>
            <a:r>
              <a:rPr lang="en-US" sz="1800" dirty="0"/>
              <a:t>of the older medications also require blood level </a:t>
            </a:r>
            <a:r>
              <a:rPr lang="en-US" sz="1800" dirty="0" smtClean="0"/>
              <a:t>monitoring for </a:t>
            </a:r>
            <a:r>
              <a:rPr lang="en-US" sz="1800" dirty="0"/>
              <a:t>optimal titration such as phenytoin, carbamazepine, </a:t>
            </a:r>
            <a:r>
              <a:rPr lang="en-US" sz="1800" dirty="0" err="1" smtClean="0"/>
              <a:t>valproate,phenobarbital,and</a:t>
            </a:r>
            <a:r>
              <a:rPr lang="en-US" sz="1800" dirty="0" smtClean="0"/>
              <a:t> </a:t>
            </a:r>
            <a:r>
              <a:rPr lang="en-US" sz="1800" dirty="0" err="1" smtClean="0"/>
              <a:t>ethosuximide</a:t>
            </a:r>
            <a:endParaRPr lang="en-US" sz="1800" dirty="0" smtClean="0"/>
          </a:p>
          <a:p>
            <a:r>
              <a:rPr lang="en-US" sz="1800" b="1" dirty="0"/>
              <a:t>Genetics and genetic testing</a:t>
            </a:r>
            <a:r>
              <a:rPr lang="en-US" sz="1800" dirty="0"/>
              <a:t>: </a:t>
            </a:r>
            <a:r>
              <a:rPr lang="en-US" sz="1800" dirty="0" smtClean="0"/>
              <a:t>there </a:t>
            </a:r>
            <a:r>
              <a:rPr lang="en-US" sz="1800" dirty="0"/>
              <a:t>is a strong association </a:t>
            </a:r>
            <a:r>
              <a:rPr lang="en-US" sz="1800" dirty="0" smtClean="0"/>
              <a:t>between the </a:t>
            </a:r>
            <a:r>
              <a:rPr lang="en-US" sz="1800" dirty="0"/>
              <a:t>human leukocyte antigen HLA-B*1502 allele and </a:t>
            </a:r>
            <a:r>
              <a:rPr lang="en-US" sz="1800" dirty="0" smtClean="0"/>
              <a:t>severe cutaneous </a:t>
            </a:r>
            <a:r>
              <a:rPr lang="en-US" sz="1800" dirty="0"/>
              <a:t>reactions induced by carbamazepine, phenytoin, or </a:t>
            </a:r>
            <a:r>
              <a:rPr lang="en-US" sz="1800" dirty="0" smtClean="0"/>
              <a:t> lamotrigine </a:t>
            </a:r>
            <a:r>
              <a:rPr lang="en-US" sz="1800" dirty="0"/>
              <a:t>in Chinese Han patients and, to a lesser extent, </a:t>
            </a:r>
            <a:r>
              <a:rPr lang="en-US" sz="1800" dirty="0" smtClean="0"/>
              <a:t>South </a:t>
            </a:r>
            <a:r>
              <a:rPr lang="en-US" sz="1800" dirty="0"/>
              <a:t>East Asian </a:t>
            </a:r>
            <a:r>
              <a:rPr lang="en-US" sz="1800" dirty="0" smtClean="0"/>
              <a:t>populations. </a:t>
            </a:r>
          </a:p>
          <a:p>
            <a:r>
              <a:rPr lang="en-US" sz="1800" b="1" dirty="0" smtClean="0"/>
              <a:t>Teratogenic profiles</a:t>
            </a:r>
            <a:r>
              <a:rPr lang="en-US" sz="1800" dirty="0" smtClean="0"/>
              <a:t>: </a:t>
            </a:r>
            <a:r>
              <a:rPr lang="en-US" sz="1800" dirty="0"/>
              <a:t>Some AEDs, including valproate and to </a:t>
            </a:r>
            <a:r>
              <a:rPr lang="en-US" sz="1800" dirty="0" smtClean="0"/>
              <a:t>a lesser </a:t>
            </a:r>
            <a:r>
              <a:rPr lang="en-US" sz="1800" dirty="0"/>
              <a:t>extent carbamazepine, phenobarbital, and phenytoin, </a:t>
            </a:r>
            <a:r>
              <a:rPr lang="en-US" sz="1800" dirty="0" smtClean="0"/>
              <a:t>are associated </a:t>
            </a:r>
            <a:r>
              <a:rPr lang="en-US" sz="1800" dirty="0"/>
              <a:t>with teratogenic </a:t>
            </a:r>
            <a:r>
              <a:rPr lang="en-US" sz="1800" dirty="0" smtClean="0"/>
              <a:t>effect</a:t>
            </a:r>
            <a:endParaRPr lang="en-US" sz="1800" dirty="0"/>
          </a:p>
        </p:txBody>
      </p:sp>
    </p:spTree>
    <p:extLst>
      <p:ext uri="{BB962C8B-B14F-4D97-AF65-F5344CB8AC3E}">
        <p14:creationId xmlns:p14="http://schemas.microsoft.com/office/powerpoint/2010/main" val="21608977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p:txBody>
          <a:bodyPr/>
          <a:lstStyle/>
          <a:p>
            <a:r>
              <a:rPr lang="en-US" sz="2000" dirty="0"/>
              <a:t>Febrile seizures are seizures that occur between the age of 6 and 60 </a:t>
            </a:r>
            <a:r>
              <a:rPr lang="en-US" sz="2000" dirty="0" smtClean="0"/>
              <a:t>months </a:t>
            </a:r>
            <a:r>
              <a:rPr lang="en-US" sz="2000" dirty="0"/>
              <a:t>with a temperature of 38°C </a:t>
            </a:r>
            <a:r>
              <a:rPr lang="en-US" sz="2000" dirty="0" smtClean="0"/>
              <a:t>or higher</a:t>
            </a:r>
          </a:p>
          <a:p>
            <a:endParaRPr lang="en-US" sz="2000" dirty="0" smtClean="0"/>
          </a:p>
          <a:p>
            <a:r>
              <a:rPr lang="en-US" sz="2000" dirty="0" smtClean="0"/>
              <a:t>they </a:t>
            </a:r>
            <a:r>
              <a:rPr lang="en-US" sz="2000" dirty="0"/>
              <a:t>are not the result of </a:t>
            </a:r>
            <a:r>
              <a:rPr lang="en-US" sz="2000" dirty="0" smtClean="0"/>
              <a:t>:</a:t>
            </a:r>
          </a:p>
          <a:p>
            <a:pPr>
              <a:buFontTx/>
              <a:buChar char="-"/>
            </a:pPr>
            <a:r>
              <a:rPr lang="en-US" sz="2000" dirty="0" smtClean="0"/>
              <a:t>central </a:t>
            </a:r>
            <a:r>
              <a:rPr lang="en-US" sz="2000" dirty="0"/>
              <a:t>nervous system infection </a:t>
            </a:r>
            <a:r>
              <a:rPr lang="en-US" sz="2000" dirty="0" smtClean="0"/>
              <a:t>(meningitis, encephalitis) </a:t>
            </a:r>
          </a:p>
          <a:p>
            <a:pPr>
              <a:buFontTx/>
              <a:buChar char="-"/>
            </a:pPr>
            <a:r>
              <a:rPr lang="en-US" sz="2000" dirty="0" smtClean="0"/>
              <a:t>any </a:t>
            </a:r>
            <a:r>
              <a:rPr lang="en-US" sz="2000" dirty="0"/>
              <a:t>metabolic </a:t>
            </a:r>
            <a:r>
              <a:rPr lang="en-US" sz="2000" dirty="0" smtClean="0"/>
              <a:t>imbalance</a:t>
            </a:r>
          </a:p>
          <a:p>
            <a:pPr>
              <a:buFontTx/>
              <a:buChar char="-"/>
            </a:pPr>
            <a:endParaRPr lang="en-US" sz="2000" dirty="0" smtClean="0"/>
          </a:p>
          <a:p>
            <a:r>
              <a:rPr lang="en-US" sz="2000" dirty="0"/>
              <a:t>Seizures with fever in children who have </a:t>
            </a:r>
            <a:r>
              <a:rPr lang="en-US" sz="2000" dirty="0" smtClean="0"/>
              <a:t>history of non-febrile </a:t>
            </a:r>
            <a:r>
              <a:rPr lang="en-US" sz="2000" dirty="0"/>
              <a:t>seizure are excluded from this definition</a:t>
            </a:r>
          </a:p>
        </p:txBody>
      </p:sp>
    </p:spTree>
    <p:extLst>
      <p:ext uri="{BB962C8B-B14F-4D97-AF65-F5344CB8AC3E}">
        <p14:creationId xmlns:p14="http://schemas.microsoft.com/office/powerpoint/2010/main" val="116067722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Antiepileptic therapy </a:t>
            </a:r>
            <a:endParaRPr lang="en-US" dirty="0"/>
          </a:p>
        </p:txBody>
      </p:sp>
      <p:sp>
        <p:nvSpPr>
          <p:cNvPr id="3" name="Text Placeholder 2"/>
          <p:cNvSpPr>
            <a:spLocks noGrp="1"/>
          </p:cNvSpPr>
          <p:nvPr>
            <p:ph type="body" idx="1"/>
          </p:nvPr>
        </p:nvSpPr>
        <p:spPr>
          <a:xfrm>
            <a:off x="311700" y="1019176"/>
            <a:ext cx="8520600" cy="4048124"/>
          </a:xfrm>
        </p:spPr>
        <p:txBody>
          <a:bodyPr/>
          <a:lstStyle/>
          <a:p>
            <a:r>
              <a:rPr lang="en-US" sz="1800" b="1" dirty="0" smtClean="0"/>
              <a:t>Titration:</a:t>
            </a:r>
          </a:p>
          <a:p>
            <a:pPr marL="114300" indent="0">
              <a:buNone/>
            </a:pPr>
            <a:r>
              <a:rPr lang="en-US" sz="1800" dirty="0" smtClean="0"/>
              <a:t>After </a:t>
            </a:r>
            <a:r>
              <a:rPr lang="en-US" sz="1800" dirty="0"/>
              <a:t>starting the maintenance dosage or </a:t>
            </a:r>
            <a:r>
              <a:rPr lang="en-US" sz="1800" dirty="0" smtClean="0"/>
              <a:t>after </a:t>
            </a:r>
            <a:r>
              <a:rPr lang="en-US" sz="1800" dirty="0"/>
              <a:t>any change in the dosage, a steady state is not reached until 5 half-lives have elapsed, which, for most AEDs, is 2-7 days (half- life:  6-24 </a:t>
            </a:r>
            <a:r>
              <a:rPr lang="en-US" sz="1800" dirty="0" err="1"/>
              <a:t>hr</a:t>
            </a:r>
            <a:r>
              <a:rPr lang="en-US" sz="1800" dirty="0"/>
              <a:t>).  For  phenobarbital,  it  is  2-4 </a:t>
            </a:r>
            <a:r>
              <a:rPr lang="en-US" sz="1800" dirty="0" err="1"/>
              <a:t>wk</a:t>
            </a:r>
            <a:r>
              <a:rPr lang="en-US" sz="1800" dirty="0"/>
              <a:t>  (mean  half-life:  69 </a:t>
            </a:r>
            <a:r>
              <a:rPr lang="en-US" sz="1800" dirty="0" err="1"/>
              <a:t>hr</a:t>
            </a:r>
            <a:r>
              <a:rPr lang="en-US" sz="1800" dirty="0"/>
              <a:t>). </a:t>
            </a:r>
            <a:endParaRPr lang="en-US" sz="1800" dirty="0" smtClean="0"/>
          </a:p>
          <a:p>
            <a:pPr marL="114300" indent="0">
              <a:buNone/>
            </a:pPr>
            <a:r>
              <a:rPr lang="en-US" sz="1800" dirty="0" smtClean="0"/>
              <a:t>If </a:t>
            </a:r>
            <a:r>
              <a:rPr lang="en-US" sz="1800" dirty="0"/>
              <a:t>a therapeutic level has to be achieved faster, a loading dose may be  used  for  some  drugs,  usually  with  a  single  dose  that  is  twice  the average  maintenance  dose  per  half-life.  For  valproate  it  is  25 mg/kg, for phenytoin it is 20 mg/kg, and for phenobarbital it is 10-20 mg/kg. A lower loading dosage of phenobarbital is sometimes given in older children (5 mg/kg, which may be repeated once or more in 24 </a:t>
            </a:r>
            <a:r>
              <a:rPr lang="en-US" sz="1800" dirty="0" err="1"/>
              <a:t>hr</a:t>
            </a:r>
            <a:r>
              <a:rPr lang="en-US" sz="1800" dirty="0"/>
              <a:t>), to avoid excessive sedation.</a:t>
            </a:r>
          </a:p>
        </p:txBody>
      </p:sp>
    </p:spTree>
    <p:extLst>
      <p:ext uri="{BB962C8B-B14F-4D97-AF65-F5344CB8AC3E}">
        <p14:creationId xmlns:p14="http://schemas.microsoft.com/office/powerpoint/2010/main" val="4668857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Antiepileptic therapy </a:t>
            </a:r>
            <a:endParaRPr lang="en-US" dirty="0"/>
          </a:p>
        </p:txBody>
      </p:sp>
      <p:sp>
        <p:nvSpPr>
          <p:cNvPr id="3" name="Text Placeholder 2"/>
          <p:cNvSpPr>
            <a:spLocks noGrp="1"/>
          </p:cNvSpPr>
          <p:nvPr>
            <p:ph type="body" idx="1"/>
          </p:nvPr>
        </p:nvSpPr>
        <p:spPr>
          <a:xfrm>
            <a:off x="311700" y="1019176"/>
            <a:ext cx="8520600" cy="4048124"/>
          </a:xfrm>
        </p:spPr>
        <p:txBody>
          <a:bodyPr/>
          <a:lstStyle/>
          <a:p>
            <a:r>
              <a:rPr lang="en-US" sz="1800" b="1" dirty="0" smtClean="0"/>
              <a:t>Discontinuation: </a:t>
            </a:r>
            <a:r>
              <a:rPr lang="en-US" sz="1800" dirty="0" smtClean="0"/>
              <a:t>ED </a:t>
            </a:r>
            <a:r>
              <a:rPr lang="en-US" sz="1800" dirty="0"/>
              <a:t>therapy should be discontinued gradually; </a:t>
            </a:r>
            <a:r>
              <a:rPr lang="en-US" sz="1800" dirty="0" smtClean="0"/>
              <a:t>often </a:t>
            </a:r>
            <a:r>
              <a:rPr lang="en-US" sz="1800" dirty="0"/>
              <a:t>over a period of  3-6 mo.  Abrupt  discontinuation  can  result  in  withdrawal  seizure or status epilepticus. Withdrawal seizures are especially common with phenobarbital  and  benzodiazepines;  consequently,  special  attention must be given to a prolonged tapering schedule during the withdrawal of these AEDs. Seizures that occur more than 2-3 </a:t>
            </a:r>
            <a:r>
              <a:rPr lang="en-US" sz="1800" dirty="0" err="1"/>
              <a:t>mo</a:t>
            </a:r>
            <a:r>
              <a:rPr lang="en-US" sz="1800" dirty="0"/>
              <a:t> </a:t>
            </a:r>
            <a:r>
              <a:rPr lang="en-US" sz="1800" dirty="0" err="1"/>
              <a:t>ater</a:t>
            </a:r>
            <a:r>
              <a:rPr lang="en-US" sz="1800" dirty="0"/>
              <a:t> AEDs are completely discontinued indicate relapse, and resumption of treatment is usually warranted.</a:t>
            </a:r>
            <a:endParaRPr lang="en-US" sz="1800" dirty="0" smtClean="0"/>
          </a:p>
        </p:txBody>
      </p:sp>
    </p:spTree>
    <p:extLst>
      <p:ext uri="{BB962C8B-B14F-4D97-AF65-F5344CB8AC3E}">
        <p14:creationId xmlns:p14="http://schemas.microsoft.com/office/powerpoint/2010/main" val="18240203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Febrile seizures are further divided into </a:t>
            </a:r>
            <a:r>
              <a:rPr lang="en-US" dirty="0" smtClean="0"/>
              <a:t>: </a:t>
            </a:r>
            <a:endParaRPr lang="en-US" dirty="0"/>
          </a:p>
        </p:txBody>
      </p:sp>
      <p:sp>
        <p:nvSpPr>
          <p:cNvPr id="3" name="Text Placeholder 2"/>
          <p:cNvSpPr>
            <a:spLocks noGrp="1"/>
          </p:cNvSpPr>
          <p:nvPr>
            <p:ph type="body" idx="1"/>
          </p:nvPr>
        </p:nvSpPr>
        <p:spPr>
          <a:xfrm>
            <a:off x="102150" y="1229875"/>
            <a:ext cx="8520600" cy="3339000"/>
          </a:xfrm>
        </p:spPr>
        <p:txBody>
          <a:bodyPr/>
          <a:lstStyle/>
          <a:p>
            <a:r>
              <a:rPr lang="en-US" sz="2000" dirty="0"/>
              <a:t>A simple febrile seizure is a primary generalized, usually tonic–</a:t>
            </a:r>
            <a:r>
              <a:rPr lang="en-US" sz="2000" dirty="0" err="1"/>
              <a:t>clonic</a:t>
            </a:r>
            <a:r>
              <a:rPr lang="en-US" sz="2000" dirty="0"/>
              <a:t>, attack associated with fever, lasting for a maximum of 15 min, and </a:t>
            </a:r>
            <a:r>
              <a:rPr lang="en-US" sz="2000" dirty="0" smtClean="0"/>
              <a:t>not recurrent  </a:t>
            </a:r>
            <a:r>
              <a:rPr lang="en-US" sz="2000" dirty="0"/>
              <a:t>within  a  24-hr  period.  </a:t>
            </a:r>
            <a:endParaRPr lang="en-US" sz="2000" dirty="0" smtClean="0"/>
          </a:p>
          <a:p>
            <a:r>
              <a:rPr lang="en-US" sz="2000" dirty="0" smtClean="0"/>
              <a:t>A  </a:t>
            </a:r>
            <a:r>
              <a:rPr lang="en-US" sz="2000" dirty="0"/>
              <a:t>complex  febrile  seizure  is  more prolonged  (&gt;15 min),  is  focal,  and/or  reoccurs  within  24 hr.  </a:t>
            </a:r>
            <a:endParaRPr lang="en-US" sz="2000" dirty="0" smtClean="0"/>
          </a:p>
          <a:p>
            <a:r>
              <a:rPr lang="en-US" sz="2000" dirty="0" smtClean="0"/>
              <a:t>Febrile </a:t>
            </a:r>
            <a:r>
              <a:rPr lang="en-US" sz="2000" dirty="0"/>
              <a:t>status epilepticus is a febrile seizure lasting longer than 30 min. Some use  the  term  simple  febrile  seizure  plus  for  those  with  recurrent febrile seizures within 24 hr. </a:t>
            </a:r>
          </a:p>
        </p:txBody>
      </p:sp>
    </p:spTree>
    <p:extLst>
      <p:ext uri="{BB962C8B-B14F-4D97-AF65-F5344CB8AC3E}">
        <p14:creationId xmlns:p14="http://schemas.microsoft.com/office/powerpoint/2010/main" val="23988039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p:txBody>
          <a:bodyPr/>
          <a:lstStyle/>
          <a:p>
            <a:r>
              <a:rPr lang="en-US" sz="2000" dirty="0"/>
              <a:t>Febrile seizures are not considered a form of epilepsy, which is characterized by recurrent </a:t>
            </a:r>
            <a:r>
              <a:rPr lang="en-US" sz="2000" dirty="0" smtClean="0"/>
              <a:t>non-febrile </a:t>
            </a:r>
            <a:r>
              <a:rPr lang="en-US" sz="2000" dirty="0"/>
              <a:t>seizures</a:t>
            </a:r>
            <a:endParaRPr lang="en-US" sz="2000" dirty="0" smtClean="0"/>
          </a:p>
          <a:p>
            <a:endParaRPr lang="en-US" sz="2000" dirty="0"/>
          </a:p>
          <a:p>
            <a:r>
              <a:rPr lang="en-US" sz="2000" dirty="0" smtClean="0"/>
              <a:t>Most </a:t>
            </a:r>
            <a:r>
              <a:rPr lang="en-US" sz="2000" dirty="0"/>
              <a:t>patients with simple febrile seizures have  a  very  short  postictal  state </a:t>
            </a:r>
            <a:r>
              <a:rPr lang="en-US" sz="2000" dirty="0" smtClean="0"/>
              <a:t>(altered </a:t>
            </a:r>
            <a:r>
              <a:rPr lang="en-US" sz="2000" dirty="0"/>
              <a:t>state of </a:t>
            </a:r>
            <a:r>
              <a:rPr lang="en-US" sz="2000" dirty="0" smtClean="0"/>
              <a:t>consciousness) and  </a:t>
            </a:r>
            <a:r>
              <a:rPr lang="en-US" sz="2000" dirty="0"/>
              <a:t>usually  return  to  their  baseline normal behavior and consciousness within minutes of the seizure.</a:t>
            </a:r>
          </a:p>
          <a:p>
            <a:endParaRPr lang="en-US" dirty="0"/>
          </a:p>
        </p:txBody>
      </p:sp>
    </p:spTree>
    <p:extLst>
      <p:ext uri="{BB962C8B-B14F-4D97-AF65-F5344CB8AC3E}">
        <p14:creationId xmlns:p14="http://schemas.microsoft.com/office/powerpoint/2010/main" val="37963838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p:txBody>
          <a:bodyPr/>
          <a:lstStyle/>
          <a:p>
            <a:r>
              <a:rPr lang="en-US" sz="2000" dirty="0"/>
              <a:t>Between 2% and 5% of neurologically healthy infants and children experience  at  least  1,  usually  simple,  febrile  seizure.  </a:t>
            </a:r>
            <a:endParaRPr lang="en-US" sz="2000" dirty="0" smtClean="0"/>
          </a:p>
          <a:p>
            <a:endParaRPr lang="en-US" sz="2000" dirty="0" smtClean="0"/>
          </a:p>
          <a:p>
            <a:r>
              <a:rPr lang="en-US" sz="2000" dirty="0" smtClean="0"/>
              <a:t>Simple  </a:t>
            </a:r>
            <a:r>
              <a:rPr lang="en-US" sz="2000" dirty="0"/>
              <a:t>febrile seizures do not have an increased risk of </a:t>
            </a:r>
            <a:r>
              <a:rPr lang="en-US" sz="2000" dirty="0" smtClean="0"/>
              <a:t>mortality</a:t>
            </a:r>
            <a:r>
              <a:rPr lang="en-US" sz="2000" dirty="0"/>
              <a:t>. </a:t>
            </a:r>
            <a:r>
              <a:rPr lang="en-US" sz="2000" dirty="0" smtClean="0"/>
              <a:t>There </a:t>
            </a:r>
            <a:r>
              <a:rPr lang="en-US" sz="2000" dirty="0"/>
              <a:t>are no long-term adverse </a:t>
            </a:r>
            <a:r>
              <a:rPr lang="en-US" sz="2000" dirty="0" smtClean="0"/>
              <a:t>effects </a:t>
            </a:r>
            <a:r>
              <a:rPr lang="en-US" sz="2000" dirty="0"/>
              <a:t>of having 1 or more simple febrile seizures.</a:t>
            </a:r>
            <a:endParaRPr lang="en-US" sz="2000" dirty="0" smtClean="0"/>
          </a:p>
          <a:p>
            <a:endParaRPr lang="en-US" sz="2000" dirty="0" smtClean="0"/>
          </a:p>
          <a:p>
            <a:r>
              <a:rPr lang="en-US" sz="2000" dirty="0" smtClean="0"/>
              <a:t> </a:t>
            </a:r>
            <a:r>
              <a:rPr lang="en-US" sz="2000" dirty="0"/>
              <a:t>Complex  febrile  seizures  may  have  an  approximately  2-fold long-term  increase  in  mortality,  as  compared  to  the  general  </a:t>
            </a:r>
            <a:r>
              <a:rPr lang="en-US" sz="2000" dirty="0" smtClean="0"/>
              <a:t>population</a:t>
            </a:r>
            <a:r>
              <a:rPr lang="en-US" sz="2000" dirty="0"/>
              <a:t>,  over  the  subsequent  2 </a:t>
            </a:r>
            <a:r>
              <a:rPr lang="en-US" sz="2000" dirty="0" smtClean="0"/>
              <a:t>years,  </a:t>
            </a:r>
            <a:r>
              <a:rPr lang="en-US" sz="2000" dirty="0"/>
              <a:t>probably  secondary  to  coexisting pathology</a:t>
            </a:r>
          </a:p>
        </p:txBody>
      </p:sp>
    </p:spTree>
    <p:extLst>
      <p:ext uri="{BB962C8B-B14F-4D97-AF65-F5344CB8AC3E}">
        <p14:creationId xmlns:p14="http://schemas.microsoft.com/office/powerpoint/2010/main" val="10391730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a:xfrm>
            <a:off x="311700" y="1229874"/>
            <a:ext cx="8520600" cy="3780275"/>
          </a:xfrm>
        </p:spPr>
        <p:txBody>
          <a:bodyPr/>
          <a:lstStyle/>
          <a:p>
            <a:r>
              <a:rPr lang="en-US" sz="1800" dirty="0" smtClean="0"/>
              <a:t>Febrile  </a:t>
            </a:r>
            <a:r>
              <a:rPr lang="en-US" sz="1800" dirty="0"/>
              <a:t>seizures  recur  in  </a:t>
            </a:r>
            <a:r>
              <a:rPr lang="en-US" sz="1800" dirty="0" smtClean="0"/>
              <a:t>approximately </a:t>
            </a:r>
            <a:r>
              <a:rPr lang="en-US" sz="1800" dirty="0"/>
              <a:t>30% of those experiencing a </a:t>
            </a:r>
            <a:r>
              <a:rPr lang="en-US" sz="1800" dirty="0" smtClean="0"/>
              <a:t>first </a:t>
            </a:r>
            <a:r>
              <a:rPr lang="en-US" sz="1800" dirty="0"/>
              <a:t>episode, in 50% </a:t>
            </a:r>
            <a:r>
              <a:rPr lang="en-US" sz="1800" dirty="0" smtClean="0"/>
              <a:t>after </a:t>
            </a:r>
            <a:r>
              <a:rPr lang="en-US" sz="1800" dirty="0"/>
              <a:t>2 or more episodes, and in 50% of infants younger than 1 </a:t>
            </a:r>
            <a:r>
              <a:rPr lang="en-US" sz="1800" dirty="0" err="1"/>
              <a:t>yr</a:t>
            </a:r>
            <a:r>
              <a:rPr lang="en-US" sz="1800" dirty="0"/>
              <a:t> old at febrile seizure onset. </a:t>
            </a:r>
            <a:endParaRPr lang="en-US" sz="1800" dirty="0" smtClean="0"/>
          </a:p>
          <a:p>
            <a:pPr marL="114300" indent="0">
              <a:buNone/>
            </a:pPr>
            <a:r>
              <a:rPr lang="en-US" sz="1800" dirty="0" smtClean="0"/>
              <a:t> </a:t>
            </a:r>
          </a:p>
          <a:p>
            <a:r>
              <a:rPr lang="en-US" sz="1800" dirty="0" smtClean="0"/>
              <a:t>Risk </a:t>
            </a:r>
            <a:r>
              <a:rPr lang="en-US" sz="1800" dirty="0"/>
              <a:t>Factors for Recurrence of </a:t>
            </a:r>
            <a:r>
              <a:rPr lang="en-US" sz="1800" dirty="0" smtClean="0"/>
              <a:t>Febrile Seizures:</a:t>
            </a:r>
            <a:endParaRPr lang="en-US" sz="1800" dirty="0"/>
          </a:p>
          <a:p>
            <a:r>
              <a:rPr lang="en-US" sz="1800" dirty="0" smtClean="0"/>
              <a:t>MAJOR: Age </a:t>
            </a:r>
            <a:r>
              <a:rPr lang="en-US" sz="1800" dirty="0"/>
              <a:t>&lt;1 </a:t>
            </a:r>
            <a:r>
              <a:rPr lang="en-US" sz="1800" dirty="0" err="1" smtClean="0"/>
              <a:t>yr</a:t>
            </a:r>
            <a:r>
              <a:rPr lang="en-US" sz="1800" dirty="0" smtClean="0"/>
              <a:t>, Duration </a:t>
            </a:r>
            <a:r>
              <a:rPr lang="en-US" sz="1800" dirty="0"/>
              <a:t>of fever &lt;24 </a:t>
            </a:r>
            <a:r>
              <a:rPr lang="en-US" sz="1800" dirty="0" err="1" smtClean="0"/>
              <a:t>hr</a:t>
            </a:r>
            <a:r>
              <a:rPr lang="en-US" sz="1800" dirty="0" smtClean="0"/>
              <a:t> ,Fever </a:t>
            </a:r>
            <a:r>
              <a:rPr lang="en-US" sz="1800" dirty="0"/>
              <a:t>38-39°C </a:t>
            </a:r>
            <a:endParaRPr lang="en-US" sz="1800" dirty="0" smtClean="0"/>
          </a:p>
          <a:p>
            <a:r>
              <a:rPr lang="en-US" sz="1800" dirty="0" smtClean="0"/>
              <a:t>MINOR: Family </a:t>
            </a:r>
            <a:r>
              <a:rPr lang="en-US" sz="1800" dirty="0"/>
              <a:t>history of febrile </a:t>
            </a:r>
            <a:r>
              <a:rPr lang="en-US" sz="1800" dirty="0" smtClean="0"/>
              <a:t>seizures, Family </a:t>
            </a:r>
            <a:r>
              <a:rPr lang="en-US" sz="1800" dirty="0"/>
              <a:t>history of </a:t>
            </a:r>
            <a:r>
              <a:rPr lang="en-US" sz="1800" dirty="0" smtClean="0"/>
              <a:t>epilepsy, Complex </a:t>
            </a:r>
            <a:r>
              <a:rPr lang="en-US" sz="1800" dirty="0"/>
              <a:t>febrile </a:t>
            </a:r>
            <a:r>
              <a:rPr lang="en-US" sz="1800" dirty="0" smtClean="0"/>
              <a:t>seizure, Daycare, Male gender, Lower </a:t>
            </a:r>
            <a:r>
              <a:rPr lang="en-US" sz="1800" dirty="0"/>
              <a:t>serum sodium at time of </a:t>
            </a:r>
            <a:r>
              <a:rPr lang="en-US" sz="1800" dirty="0" smtClean="0"/>
              <a:t>presentation</a:t>
            </a:r>
          </a:p>
          <a:p>
            <a:endParaRPr lang="en-US" sz="1800" dirty="0" smtClean="0"/>
          </a:p>
          <a:p>
            <a:r>
              <a:rPr lang="en-US" sz="1800" dirty="0"/>
              <a:t>Having no risk factors carries a recurrence risk of approximately 12%; 1 </a:t>
            </a:r>
            <a:r>
              <a:rPr lang="en-US" sz="1800" dirty="0" smtClean="0"/>
              <a:t>risk factor</a:t>
            </a:r>
            <a:r>
              <a:rPr lang="en-US" sz="1800" dirty="0"/>
              <a:t>, 25-50%; 2 risk factors, 50-59%; 3 or more risk factors, 73-100%</a:t>
            </a:r>
            <a:endParaRPr lang="en-US" sz="1800" dirty="0" smtClean="0"/>
          </a:p>
        </p:txBody>
      </p:sp>
    </p:spTree>
    <p:extLst>
      <p:ext uri="{BB962C8B-B14F-4D97-AF65-F5344CB8AC3E}">
        <p14:creationId xmlns:p14="http://schemas.microsoft.com/office/powerpoint/2010/main" val="25206194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a:xfrm>
            <a:off x="311700" y="1229875"/>
            <a:ext cx="4936575" cy="3339000"/>
          </a:xfrm>
        </p:spPr>
        <p:txBody>
          <a:bodyPr/>
          <a:lstStyle/>
          <a:p>
            <a:pPr marL="114300" indent="0">
              <a:buNone/>
            </a:pPr>
            <a:endParaRPr lang="en-US" sz="2000" dirty="0" smtClean="0"/>
          </a:p>
          <a:p>
            <a:r>
              <a:rPr lang="en-US" sz="2000" dirty="0" smtClean="0"/>
              <a:t>Although </a:t>
            </a:r>
            <a:r>
              <a:rPr lang="en-US" sz="2000" dirty="0"/>
              <a:t>approximately 15% of children with epilepsy have had febrile seizures, only  2-7%  of  children  who  experience  febrile  seizures  proceed  to develop epilepsy later in life.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10125" y="1076324"/>
            <a:ext cx="3676650" cy="3228975"/>
          </a:xfrm>
          <a:prstGeom prst="rect">
            <a:avLst/>
          </a:prstGeom>
        </p:spPr>
      </p:pic>
    </p:spTree>
    <p:extLst>
      <p:ext uri="{BB962C8B-B14F-4D97-AF65-F5344CB8AC3E}">
        <p14:creationId xmlns:p14="http://schemas.microsoft.com/office/powerpoint/2010/main" val="153059713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3061</TotalTime>
  <Words>3615</Words>
  <Application>Microsoft Office PowerPoint</Application>
  <PresentationFormat>On-screen Show (16:9)</PresentationFormat>
  <Paragraphs>177</Paragraphs>
  <Slides>41</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41</vt:i4>
      </vt:variant>
    </vt:vector>
  </HeadingPairs>
  <TitlesOfParts>
    <vt:vector size="46" baseType="lpstr">
      <vt:lpstr>Arial</vt:lpstr>
      <vt:lpstr>Wingdings</vt:lpstr>
      <vt:lpstr>Wingdings 2</vt:lpstr>
      <vt:lpstr>Century Schoolbook</vt:lpstr>
      <vt:lpstr>Oriel</vt:lpstr>
      <vt:lpstr>Febrile seizures</vt:lpstr>
      <vt:lpstr>PowerPoint Presentation</vt:lpstr>
      <vt:lpstr>PowerPoint Presentation</vt:lpstr>
      <vt:lpstr>PowerPoint Presentation</vt:lpstr>
      <vt:lpstr>Febrile seizures are further divided into : </vt:lpstr>
      <vt:lpstr>PowerPoint Presentation</vt:lpstr>
      <vt:lpstr>PowerPoint Presentation</vt:lpstr>
      <vt:lpstr>PowerPoint Presentation</vt:lpstr>
      <vt:lpstr>PowerPoint Presentation</vt:lpstr>
      <vt:lpstr>GENETIC FACTORS</vt:lpstr>
      <vt:lpstr>febrile seizure-associated epilepsies</vt:lpstr>
      <vt:lpstr>PowerPoint Presentation</vt:lpstr>
      <vt:lpstr>EVALUATION </vt:lpstr>
      <vt:lpstr>Lumbar Puncture </vt:lpstr>
      <vt:lpstr>Electroencephalogram </vt:lpstr>
      <vt:lpstr>Blood Studies  </vt:lpstr>
      <vt:lpstr>Neuroimaging  </vt:lpstr>
      <vt:lpstr>TREATMENT</vt:lpstr>
      <vt:lpstr>TREATMENT</vt:lpstr>
      <vt:lpstr>TREATMENT</vt:lpstr>
      <vt:lpstr>TREATMENT</vt:lpstr>
      <vt:lpstr>TREATMENT</vt:lpstr>
      <vt:lpstr>TREATMENT</vt:lpstr>
      <vt:lpstr>general approach to the patient with febrile seizures</vt:lpstr>
      <vt:lpstr>TREATMENT of status epilepticus </vt:lpstr>
      <vt:lpstr>TREATMENT of status epilepticus </vt:lpstr>
      <vt:lpstr>TREATMENT of status epilepticus </vt:lpstr>
      <vt:lpstr>TREATMENT of status epilepticus </vt:lpstr>
      <vt:lpstr>TREATMENT of status epilepticus </vt:lpstr>
      <vt:lpstr>TREATMENT of status epilepticus </vt:lpstr>
      <vt:lpstr>TREATMENT of status epilepticus </vt:lpstr>
      <vt:lpstr>TREATMENT of status epilepticus </vt:lpstr>
      <vt:lpstr>PowerPoint Presentation</vt:lpstr>
      <vt:lpstr>TREATMENT of status epilepticus </vt:lpstr>
      <vt:lpstr>Antiepileptic therapy </vt:lpstr>
      <vt:lpstr>Antiepileptic therapy </vt:lpstr>
      <vt:lpstr>Antiepileptic therapy </vt:lpstr>
      <vt:lpstr>Antiepileptic therapy </vt:lpstr>
      <vt:lpstr>Antiepileptic therapy </vt:lpstr>
      <vt:lpstr>Antiepileptic therapy </vt:lpstr>
      <vt:lpstr>Antiepileptic therapy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Urinary tract infection</dc:title>
  <dc:creator>hp</dc:creator>
  <cp:lastModifiedBy>hp</cp:lastModifiedBy>
  <cp:revision>251</cp:revision>
  <dcterms:modified xsi:type="dcterms:W3CDTF">2020-12-19T04:58:34Z</dcterms:modified>
</cp:coreProperties>
</file>