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9"/>
  </p:notesMasterIdLst>
  <p:sldIdLst>
    <p:sldId id="334" r:id="rId2"/>
    <p:sldId id="372" r:id="rId3"/>
    <p:sldId id="373" r:id="rId4"/>
    <p:sldId id="374" r:id="rId5"/>
    <p:sldId id="370" r:id="rId6"/>
    <p:sldId id="369" r:id="rId7"/>
    <p:sldId id="379" r:id="rId8"/>
    <p:sldId id="381" r:id="rId9"/>
    <p:sldId id="385" r:id="rId10"/>
    <p:sldId id="386" r:id="rId11"/>
    <p:sldId id="387" r:id="rId12"/>
    <p:sldId id="391" r:id="rId13"/>
    <p:sldId id="389" r:id="rId14"/>
    <p:sldId id="393" r:id="rId15"/>
    <p:sldId id="390" r:id="rId16"/>
    <p:sldId id="376" r:id="rId17"/>
    <p:sldId id="392" r:id="rId18"/>
    <p:sldId id="377" r:id="rId19"/>
    <p:sldId id="414" r:id="rId20"/>
    <p:sldId id="384" r:id="rId21"/>
    <p:sldId id="396" r:id="rId22"/>
    <p:sldId id="413" r:id="rId23"/>
    <p:sldId id="394" r:id="rId24"/>
    <p:sldId id="383" r:id="rId25"/>
    <p:sldId id="401" r:id="rId26"/>
    <p:sldId id="399" r:id="rId27"/>
    <p:sldId id="397" r:id="rId28"/>
    <p:sldId id="403" r:id="rId29"/>
    <p:sldId id="404" r:id="rId30"/>
    <p:sldId id="402" r:id="rId31"/>
    <p:sldId id="406" r:id="rId32"/>
    <p:sldId id="407" r:id="rId33"/>
    <p:sldId id="408" r:id="rId34"/>
    <p:sldId id="411" r:id="rId35"/>
    <p:sldId id="412" r:id="rId36"/>
    <p:sldId id="388" r:id="rId37"/>
    <p:sldId id="410" r:id="rId38"/>
  </p:sldIdLst>
  <p:sldSz cx="9144000" cy="5143500" type="screen16x9"/>
  <p:notesSz cx="6858000" cy="9144000"/>
  <p:embeddedFontLst>
    <p:embeddedFont>
      <p:font typeface="Century Schoolbook" panose="02040604050505020304" pitchFamily="18" charset="0"/>
      <p:regular r:id="rId40"/>
      <p:bold r:id="rId41"/>
      <p:italic r:id="rId42"/>
      <p:boldItalic r:id="rId43"/>
    </p:embeddedFont>
    <p:embeddedFont>
      <p:font typeface="Wingdings 2" panose="05020102010507070707" pitchFamily="18" charset="2"/>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16"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138036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050371" y="832948"/>
            <a:ext cx="1714500" cy="381000"/>
          </a:xfrm>
        </p:spPr>
        <p:txBody>
          <a:bodyPr/>
          <a:lstStyle/>
          <a:p>
            <a:endParaRPr lang="en-US">
              <a:solidFill>
                <a:srgbClr val="696464"/>
              </a:solidFill>
            </a:endParaRPr>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lang="en-US">
              <a:solidFill>
                <a:srgbClr val="696464"/>
              </a:solidFill>
            </a:endParaRPr>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3696527"/>
            <a:ext cx="609600" cy="388143"/>
          </a:xfrm>
        </p:spPr>
        <p:txBody>
          <a:bodyPr/>
          <a:lstStyle/>
          <a:p>
            <a:fld id="{00000000-1234-1234-1234-12341234123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solidFill>
                <a:srgbClr val="696464"/>
              </a:solidFill>
            </a:endParaRPr>
          </a:p>
        </p:txBody>
      </p:sp>
      <p:sp>
        <p:nvSpPr>
          <p:cNvPr id="9" name="Slide Number Placeholder 8"/>
          <p:cNvSpPr>
            <a:spLocks noGrp="1"/>
          </p:cNvSpPr>
          <p:nvPr>
            <p:ph type="sldNum" sz="quarter" idx="15"/>
          </p:nvPr>
        </p:nvSpPr>
        <p:spPr/>
        <p:txBody>
          <a:bodyPr rtlCol="0"/>
          <a:lstStyle/>
          <a:p>
            <a:fld id="{00000000-1234-1234-1234-12341234123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696464"/>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endParaRPr lang="en-US">
              <a:solidFill>
                <a:srgbClr val="696464"/>
              </a:solidFill>
            </a:endParaRPr>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lang="en-US">
              <a:solidFill>
                <a:srgbClr val="696464"/>
              </a:solidFill>
            </a:endParaRPr>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fld id="{00000000-1234-1234-1234-1234123412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solidFill>
                <a:srgbClr val="696464"/>
              </a:solidFill>
            </a:endParaRPr>
          </a:p>
        </p:txBody>
      </p:sp>
      <p:sp>
        <p:nvSpPr>
          <p:cNvPr id="7" name="Slide Number Placeholder 6"/>
          <p:cNvSpPr>
            <a:spLocks noGrp="1"/>
          </p:cNvSpPr>
          <p:nvPr>
            <p:ph type="sldNum" sz="quarter" idx="11"/>
          </p:nvPr>
        </p:nvSpPr>
        <p:spPr/>
        <p:txBody>
          <a:bodyPr rtlCol="0"/>
          <a:lstStyle/>
          <a:p>
            <a:fld id="{00000000-1234-1234-1234-12341234123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696464"/>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solidFill>
                <a:srgbClr val="696464"/>
              </a:solidFill>
            </a:endParaRPr>
          </a:p>
        </p:txBody>
      </p:sp>
      <p:sp>
        <p:nvSpPr>
          <p:cNvPr id="22" name="Slide Number Placeholder 21"/>
          <p:cNvSpPr>
            <a:spLocks noGrp="1"/>
          </p:cNvSpPr>
          <p:nvPr>
            <p:ph type="sldNum" sz="quarter" idx="15"/>
          </p:nvPr>
        </p:nvSpPr>
        <p:spPr/>
        <p:txBody>
          <a:bodyPr rtlCol="0"/>
          <a:lstStyle/>
          <a:p>
            <a:fld id="{00000000-1234-1234-1234-12341234123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696464"/>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solidFill>
                <a:srgbClr val="696464"/>
              </a:solidFill>
            </a:endParaRPr>
          </a:p>
        </p:txBody>
      </p:sp>
      <p:sp>
        <p:nvSpPr>
          <p:cNvPr id="18" name="Slide Number Placeholder 17"/>
          <p:cNvSpPr>
            <a:spLocks noGrp="1"/>
          </p:cNvSpPr>
          <p:nvPr>
            <p:ph type="sldNum" sz="quarter" idx="11"/>
          </p:nvPr>
        </p:nvSpPr>
        <p:spPr/>
        <p:txBody>
          <a:bodyPr rtlCol="0"/>
          <a:lstStyle/>
          <a:p>
            <a:fld id="{00000000-1234-1234-1234-123412341234}" type="slidenum">
              <a:rPr lang="en-US" smtClean="0"/>
              <a:pPr/>
              <a:t>‹#›</a:t>
            </a:fld>
            <a:endParaRPr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12/23/2020</a:t>
            </a:fld>
            <a:endParaRPr lang="en-US" dirty="0">
              <a:solidFill>
                <a:schemeClr val="tx2"/>
              </a:solidFill>
            </a:endParaRPr>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prstGeom prst="rect">
            <a:avLst/>
          </a:prstGeom>
          <a:noFill/>
          <a:ln>
            <a:noFill/>
          </a:ln>
        </p:spPr>
        <p:txBody>
          <a:bodyPr spcFirstLastPara="1" wrap="square" lIns="68567" tIns="34274" rIns="68567" bIns="34274" anchor="ctr" anchorCtr="0">
            <a:noAutofit/>
          </a:bodyPr>
          <a:lstStyle/>
          <a:p>
            <a:r>
              <a:rPr lang="en-US" dirty="0" smtClean="0"/>
              <a:t>jaundice</a:t>
            </a:r>
            <a:endParaRPr dirty="0"/>
          </a:p>
        </p:txBody>
      </p:sp>
    </p:spTree>
    <p:extLst>
      <p:ext uri="{BB962C8B-B14F-4D97-AF65-F5344CB8AC3E}">
        <p14:creationId xmlns:p14="http://schemas.microsoft.com/office/powerpoint/2010/main" val="262793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Unconjugated </a:t>
            </a:r>
            <a:r>
              <a:rPr lang="en-US" dirty="0" smtClean="0"/>
              <a:t>hyperbilirubinemia</a:t>
            </a:r>
            <a:endParaRPr lang="en-US" dirty="0"/>
          </a:p>
        </p:txBody>
      </p:sp>
      <p:sp>
        <p:nvSpPr>
          <p:cNvPr id="3" name="Text Placeholder 2"/>
          <p:cNvSpPr>
            <a:spLocks noGrp="1"/>
          </p:cNvSpPr>
          <p:nvPr>
            <p:ph type="body" idx="1"/>
          </p:nvPr>
        </p:nvSpPr>
        <p:spPr>
          <a:xfrm>
            <a:off x="66675" y="914400"/>
            <a:ext cx="8765625" cy="4000499"/>
          </a:xfrm>
        </p:spPr>
        <p:txBody>
          <a:bodyPr/>
          <a:lstStyle/>
          <a:p>
            <a:r>
              <a:rPr lang="en-US" sz="1600" dirty="0"/>
              <a:t>Three basic pathophysiologic mechanisms, overproduction of bilirubin, reduced bilirubin uptake, and impaired bilirubin conjugation, are mainly responsible for unconjugated hyperbilirubinemia</a:t>
            </a:r>
            <a:r>
              <a:rPr lang="en-US" sz="1600" dirty="0" smtClean="0"/>
              <a:t>.</a:t>
            </a:r>
          </a:p>
          <a:p>
            <a:endParaRPr lang="en-US" sz="1600" dirty="0" smtClean="0"/>
          </a:p>
          <a:p>
            <a:r>
              <a:rPr lang="en-US" sz="1600" dirty="0" smtClean="0"/>
              <a:t>Increased </a:t>
            </a:r>
            <a:r>
              <a:rPr lang="en-US" sz="1600" dirty="0"/>
              <a:t>bilirubin production </a:t>
            </a:r>
            <a:r>
              <a:rPr lang="en-US" sz="1600" dirty="0" smtClean="0"/>
              <a:t>:</a:t>
            </a:r>
          </a:p>
          <a:p>
            <a:pPr>
              <a:buFont typeface="Arial" panose="020B0604020202020204" pitchFamily="34" charset="0"/>
              <a:buChar char="•"/>
            </a:pPr>
            <a:r>
              <a:rPr lang="en-US" sz="1600" dirty="0" smtClean="0"/>
              <a:t>Hemolysis due to: sickle </a:t>
            </a:r>
            <a:r>
              <a:rPr lang="en-US" sz="1600" dirty="0"/>
              <a:t>cell </a:t>
            </a:r>
            <a:r>
              <a:rPr lang="en-US" sz="1600" dirty="0" smtClean="0"/>
              <a:t>disease, thalassemia, </a:t>
            </a:r>
            <a:r>
              <a:rPr lang="en-US" sz="1600" dirty="0"/>
              <a:t>hematomas, hereditary </a:t>
            </a:r>
            <a:r>
              <a:rPr lang="en-US" sz="1600" dirty="0" smtClean="0"/>
              <a:t>spherocytosis (defect </a:t>
            </a:r>
            <a:r>
              <a:rPr lang="en-US" sz="1600" dirty="0"/>
              <a:t>in the erythrocyte membrane, which leads to an increased permeability for sodium and water, giving the erythrocyte </a:t>
            </a:r>
            <a:r>
              <a:rPr lang="en-US" sz="1600" dirty="0" smtClean="0"/>
              <a:t>a spherical form), G6PD deficiency or Rh/ABO incompatibility especially in second pregnancy; Rh-negative mothers create </a:t>
            </a:r>
            <a:r>
              <a:rPr lang="en-US" sz="1600" dirty="0"/>
              <a:t>antibodies and attack the baby's </a:t>
            </a:r>
            <a:r>
              <a:rPr lang="en-US" sz="1600" dirty="0" smtClean="0"/>
              <a:t>Rh-positive </a:t>
            </a:r>
            <a:r>
              <a:rPr lang="en-US" sz="1600" dirty="0"/>
              <a:t>blood. </a:t>
            </a:r>
            <a:r>
              <a:rPr lang="en-US" sz="1600" dirty="0" smtClean="0"/>
              <a:t>(The </a:t>
            </a:r>
            <a:r>
              <a:rPr lang="en-US" sz="1600" dirty="0"/>
              <a:t>administration of Rh(D) immunoglobulin to </a:t>
            </a:r>
            <a:r>
              <a:rPr lang="en-US" sz="1600" dirty="0" smtClean="0"/>
              <a:t>(</a:t>
            </a:r>
            <a:r>
              <a:rPr lang="en-US" sz="1600" dirty="0"/>
              <a:t>Rh)-negative mothers </a:t>
            </a:r>
            <a:r>
              <a:rPr lang="en-US" sz="1600" dirty="0" smtClean="0"/>
              <a:t>dramatically </a:t>
            </a:r>
            <a:r>
              <a:rPr lang="en-US" sz="1600" dirty="0"/>
              <a:t>decreased the incidence of neonatal Rh isoimmune hemolytic </a:t>
            </a:r>
            <a:r>
              <a:rPr lang="en-US" sz="1600" dirty="0" smtClean="0"/>
              <a:t>disease</a:t>
            </a:r>
            <a:r>
              <a:rPr lang="en-US" sz="1600" dirty="0"/>
              <a:t>). Infections that may </a:t>
            </a:r>
            <a:r>
              <a:rPr lang="en-US" sz="1600" dirty="0" smtClean="0"/>
              <a:t>also trigger </a:t>
            </a:r>
            <a:r>
              <a:rPr lang="en-US" sz="1600" dirty="0"/>
              <a:t>hemolysis include bacterial sepsis and malaria</a:t>
            </a:r>
            <a:endParaRPr lang="en-US" sz="1600" dirty="0" smtClean="0"/>
          </a:p>
          <a:p>
            <a:pPr>
              <a:buFont typeface="Arial" panose="020B0604020202020204" pitchFamily="34" charset="0"/>
              <a:buChar char="•"/>
            </a:pPr>
            <a:endParaRPr lang="en-US" sz="1600" dirty="0"/>
          </a:p>
          <a:p>
            <a:pPr>
              <a:buFont typeface="Arial" panose="020B0604020202020204" pitchFamily="34" charset="0"/>
              <a:buChar char="•"/>
            </a:pPr>
            <a:r>
              <a:rPr lang="en-US" sz="1600" dirty="0" err="1" smtClean="0"/>
              <a:t>Dyserythropoiesis</a:t>
            </a:r>
            <a:r>
              <a:rPr lang="en-US" sz="1600" dirty="0" smtClean="0"/>
              <a:t> : incorporation </a:t>
            </a:r>
            <a:r>
              <a:rPr lang="en-US" sz="1600" dirty="0"/>
              <a:t>of hemoglobin into erythrocytes is defective </a:t>
            </a:r>
            <a:r>
              <a:rPr lang="en-US" sz="1600" dirty="0" smtClean="0"/>
              <a:t>and happen in a variety of diseases including megaloblastic </a:t>
            </a:r>
            <a:r>
              <a:rPr lang="en-US" sz="1600" dirty="0"/>
              <a:t>and </a:t>
            </a:r>
            <a:r>
              <a:rPr lang="en-US" sz="1600" dirty="0" err="1"/>
              <a:t>sideroblastic</a:t>
            </a:r>
            <a:r>
              <a:rPr lang="en-US" sz="1600" dirty="0"/>
              <a:t> anemias, severe iron deficiency anemia, </a:t>
            </a:r>
            <a:r>
              <a:rPr lang="en-US" sz="1600" dirty="0" smtClean="0"/>
              <a:t>lead </a:t>
            </a:r>
            <a:r>
              <a:rPr lang="en-US" sz="1600" dirty="0"/>
              <a:t>poisoning, and </a:t>
            </a:r>
            <a:r>
              <a:rPr lang="en-US" sz="1600" dirty="0" smtClean="0"/>
              <a:t>others.</a:t>
            </a:r>
          </a:p>
          <a:p>
            <a:pPr>
              <a:buFont typeface="Arial" panose="020B0604020202020204" pitchFamily="34" charset="0"/>
              <a:buChar char="•"/>
            </a:pPr>
            <a:endParaRPr lang="en-US" sz="1600" dirty="0" smtClean="0"/>
          </a:p>
          <a:p>
            <a:endParaRPr lang="en-US" sz="1600" dirty="0" smtClean="0"/>
          </a:p>
        </p:txBody>
      </p:sp>
    </p:spTree>
    <p:extLst>
      <p:ext uri="{BB962C8B-B14F-4D97-AF65-F5344CB8AC3E}">
        <p14:creationId xmlns:p14="http://schemas.microsoft.com/office/powerpoint/2010/main" val="347670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Unconjugated </a:t>
            </a:r>
            <a:r>
              <a:rPr lang="en-US" dirty="0" smtClean="0"/>
              <a:t>hyperbilirubinemia</a:t>
            </a:r>
            <a:endParaRPr lang="en-US" dirty="0"/>
          </a:p>
        </p:txBody>
      </p:sp>
      <p:sp>
        <p:nvSpPr>
          <p:cNvPr id="3" name="Text Placeholder 2"/>
          <p:cNvSpPr>
            <a:spLocks noGrp="1"/>
          </p:cNvSpPr>
          <p:nvPr>
            <p:ph type="body" idx="1"/>
          </p:nvPr>
        </p:nvSpPr>
        <p:spPr>
          <a:xfrm>
            <a:off x="302175" y="876301"/>
            <a:ext cx="8520600" cy="3876674"/>
          </a:xfrm>
        </p:spPr>
        <p:txBody>
          <a:bodyPr/>
          <a:lstStyle/>
          <a:p>
            <a:r>
              <a:rPr lang="en-US" sz="1600" dirty="0"/>
              <a:t>Impaired hepatic bilirubin uptake</a:t>
            </a:r>
          </a:p>
          <a:p>
            <a:pPr marL="114300" indent="0">
              <a:buNone/>
            </a:pPr>
            <a:endParaRPr lang="en-US" sz="1600" dirty="0"/>
          </a:p>
          <a:p>
            <a:pPr>
              <a:buFont typeface="Arial" panose="020B0604020202020204" pitchFamily="34" charset="0"/>
              <a:buChar char="•"/>
            </a:pPr>
            <a:r>
              <a:rPr lang="en-US" sz="1600" dirty="0"/>
              <a:t>Congestive heart </a:t>
            </a:r>
            <a:r>
              <a:rPr lang="en-US" sz="1600" dirty="0" smtClean="0"/>
              <a:t>failure</a:t>
            </a:r>
            <a:endParaRPr lang="en-US" sz="1600" dirty="0"/>
          </a:p>
          <a:p>
            <a:pPr>
              <a:buFont typeface="Arial" panose="020B0604020202020204" pitchFamily="34" charset="0"/>
              <a:buChar char="•"/>
            </a:pPr>
            <a:r>
              <a:rPr lang="en-US" sz="1600" dirty="0"/>
              <a:t>Surgical/naturally occurring </a:t>
            </a:r>
            <a:r>
              <a:rPr lang="en-US" sz="1600" dirty="0" smtClean="0"/>
              <a:t>shunts</a:t>
            </a:r>
            <a:endParaRPr lang="en-US" sz="1600" dirty="0"/>
          </a:p>
          <a:p>
            <a:pPr>
              <a:buFont typeface="Arial" panose="020B0604020202020204" pitchFamily="34" charset="0"/>
              <a:buChar char="•"/>
            </a:pPr>
            <a:r>
              <a:rPr lang="en-US" sz="1600" dirty="0"/>
              <a:t>Drugs/contrast </a:t>
            </a:r>
            <a:r>
              <a:rPr lang="en-US" sz="1600" dirty="0" smtClean="0"/>
              <a:t>agents resolves </a:t>
            </a:r>
            <a:r>
              <a:rPr lang="en-US" sz="1600" dirty="0"/>
              <a:t>within 48 hours of discontinuing the drug; agents that can cause the condition include rifampicin, </a:t>
            </a:r>
            <a:r>
              <a:rPr lang="en-US" sz="1600" dirty="0" err="1"/>
              <a:t>rifamycin</a:t>
            </a:r>
            <a:r>
              <a:rPr lang="en-US" sz="1600" dirty="0"/>
              <a:t>, </a:t>
            </a:r>
            <a:r>
              <a:rPr lang="en-US" sz="1600" dirty="0" smtClean="0"/>
              <a:t>probenecid for gout, </a:t>
            </a:r>
            <a:r>
              <a:rPr lang="en-US" sz="1600" dirty="0"/>
              <a:t>and </a:t>
            </a:r>
            <a:r>
              <a:rPr lang="en-US" sz="1600" dirty="0" err="1"/>
              <a:t>bunamiodyl</a:t>
            </a:r>
            <a:r>
              <a:rPr lang="en-US" sz="1600" dirty="0"/>
              <a:t> (</a:t>
            </a:r>
            <a:r>
              <a:rPr lang="en-US" sz="1600" dirty="0" err="1"/>
              <a:t>cholecystographic</a:t>
            </a:r>
            <a:r>
              <a:rPr lang="en-US" sz="1600" dirty="0"/>
              <a:t> agent</a:t>
            </a:r>
            <a:r>
              <a:rPr lang="en-US" sz="1600" dirty="0" smtClean="0"/>
              <a:t>).</a:t>
            </a:r>
          </a:p>
          <a:p>
            <a:pPr>
              <a:buFont typeface="Arial" panose="020B0604020202020204" pitchFamily="34" charset="0"/>
              <a:buChar char="•"/>
            </a:pPr>
            <a:endParaRPr lang="en-US" sz="1600" dirty="0" smtClean="0"/>
          </a:p>
          <a:p>
            <a:r>
              <a:rPr lang="en-US" sz="1600" dirty="0"/>
              <a:t>Impaired conjugation of </a:t>
            </a:r>
            <a:r>
              <a:rPr lang="en-US" sz="1600" dirty="0" smtClean="0"/>
              <a:t>bilirubin: The </a:t>
            </a:r>
            <a:r>
              <a:rPr lang="en-US" sz="1600" dirty="0"/>
              <a:t>following inherited </a:t>
            </a:r>
            <a:r>
              <a:rPr lang="en-US" sz="1600" dirty="0" smtClean="0"/>
              <a:t>defects:</a:t>
            </a:r>
            <a:endParaRPr lang="en-US" sz="1600" dirty="0"/>
          </a:p>
          <a:p>
            <a:pPr>
              <a:buFont typeface="Arial" panose="020B0604020202020204" pitchFamily="34" charset="0"/>
              <a:buChar char="•"/>
            </a:pPr>
            <a:endParaRPr lang="en-US" sz="1600" dirty="0"/>
          </a:p>
          <a:p>
            <a:pPr>
              <a:buFont typeface="Arial" panose="020B0604020202020204" pitchFamily="34" charset="0"/>
              <a:buChar char="•"/>
            </a:pPr>
            <a:r>
              <a:rPr lang="en-US" sz="1600" dirty="0" err="1"/>
              <a:t>Crigler-Najjar</a:t>
            </a:r>
            <a:r>
              <a:rPr lang="en-US" sz="1600" dirty="0"/>
              <a:t> syndrome types 1 and 2: absence or deficiency of the enzyme bilirubin-UGT, respectively.</a:t>
            </a:r>
          </a:p>
          <a:p>
            <a:pPr>
              <a:buFont typeface="Arial" panose="020B0604020202020204" pitchFamily="34" charset="0"/>
              <a:buChar char="•"/>
            </a:pPr>
            <a:endParaRPr lang="en-US" sz="1600" dirty="0"/>
          </a:p>
          <a:p>
            <a:pPr>
              <a:buFont typeface="Arial" panose="020B0604020202020204" pitchFamily="34" charset="0"/>
              <a:buChar char="•"/>
            </a:pPr>
            <a:r>
              <a:rPr lang="en-US" sz="1600" dirty="0"/>
              <a:t>Gilbert </a:t>
            </a:r>
            <a:r>
              <a:rPr lang="en-US" sz="1600" dirty="0" smtClean="0"/>
              <a:t>syndrome</a:t>
            </a:r>
            <a:r>
              <a:rPr lang="en-US" sz="1600" dirty="0"/>
              <a:t>: reduced bilirubin-UGT </a:t>
            </a:r>
            <a:r>
              <a:rPr lang="en-US" sz="1600" dirty="0" smtClean="0"/>
              <a:t>activity, often </a:t>
            </a:r>
            <a:r>
              <a:rPr lang="en-US" sz="1600" dirty="0"/>
              <a:t>triggered by an </a:t>
            </a:r>
            <a:r>
              <a:rPr lang="en-US" sz="1600" dirty="0" smtClean="0"/>
              <a:t>infection, stress, </a:t>
            </a:r>
            <a:r>
              <a:rPr lang="en-US" sz="1600" dirty="0"/>
              <a:t>physical exertion, or fasting.</a:t>
            </a:r>
            <a:endParaRPr lang="en-US" sz="1600" dirty="0" smtClean="0"/>
          </a:p>
          <a:p>
            <a:endParaRPr lang="en-US" sz="1600" dirty="0" smtClean="0"/>
          </a:p>
        </p:txBody>
      </p:sp>
    </p:spTree>
    <p:extLst>
      <p:ext uri="{BB962C8B-B14F-4D97-AF65-F5344CB8AC3E}">
        <p14:creationId xmlns:p14="http://schemas.microsoft.com/office/powerpoint/2010/main" val="1141867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onjugated hyperbilirubinemia</a:t>
            </a:r>
            <a:endParaRPr lang="en-US" dirty="0"/>
          </a:p>
        </p:txBody>
      </p:sp>
      <p:sp>
        <p:nvSpPr>
          <p:cNvPr id="3" name="Text Placeholder 2"/>
          <p:cNvSpPr>
            <a:spLocks noGrp="1"/>
          </p:cNvSpPr>
          <p:nvPr>
            <p:ph type="body" idx="1"/>
          </p:nvPr>
        </p:nvSpPr>
        <p:spPr>
          <a:xfrm>
            <a:off x="302175" y="876301"/>
            <a:ext cx="8520600" cy="3876674"/>
          </a:xfrm>
        </p:spPr>
        <p:txBody>
          <a:bodyPr/>
          <a:lstStyle/>
          <a:p>
            <a:pPr marL="114300" indent="0">
              <a:buNone/>
            </a:pPr>
            <a:r>
              <a:rPr lang="en-US" sz="1600" dirty="0"/>
              <a:t>Inherited </a:t>
            </a:r>
            <a:r>
              <a:rPr lang="en-US" sz="1600" dirty="0" smtClean="0"/>
              <a:t>disorders: </a:t>
            </a:r>
            <a:r>
              <a:rPr lang="en-US" sz="1600" dirty="0" err="1" smtClean="0"/>
              <a:t>Dubin</a:t>
            </a:r>
            <a:r>
              <a:rPr lang="en-US" sz="1600" dirty="0" smtClean="0"/>
              <a:t>-Johnson </a:t>
            </a:r>
            <a:r>
              <a:rPr lang="en-US" sz="1600" dirty="0"/>
              <a:t>syndrome</a:t>
            </a:r>
          </a:p>
          <a:p>
            <a:endParaRPr lang="en-US" sz="1600" dirty="0"/>
          </a:p>
          <a:p>
            <a:r>
              <a:rPr lang="en-US" sz="1600" dirty="0"/>
              <a:t>DJS is an autosomal-recessive disease characterized by a mutation in the gene responsible for </a:t>
            </a:r>
            <a:r>
              <a:rPr lang="en-US" sz="1600" dirty="0" smtClean="0"/>
              <a:t>the </a:t>
            </a:r>
            <a:r>
              <a:rPr lang="en-US" sz="1600" dirty="0"/>
              <a:t>multidrug resistance protein 2 (MRP2). This mutation results in the impaired transport of </a:t>
            </a:r>
            <a:r>
              <a:rPr lang="en-US" sz="1600" dirty="0" err="1"/>
              <a:t>nonbile</a:t>
            </a:r>
            <a:r>
              <a:rPr lang="en-US" sz="1600" dirty="0"/>
              <a:t> salt organic anions across the </a:t>
            </a:r>
            <a:r>
              <a:rPr lang="en-US" sz="1600" dirty="0" err="1"/>
              <a:t>canalicular</a:t>
            </a:r>
            <a:r>
              <a:rPr lang="en-US" sz="1600" dirty="0"/>
              <a:t> membrane of the hepatocyte, resulting in conjugated hyperbilirubinemia</a:t>
            </a:r>
            <a:endParaRPr lang="en-US" sz="1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514600"/>
            <a:ext cx="6705600" cy="2471737"/>
          </a:xfrm>
          <a:prstGeom prst="rect">
            <a:avLst/>
          </a:prstGeom>
        </p:spPr>
      </p:pic>
    </p:spTree>
    <p:extLst>
      <p:ext uri="{BB962C8B-B14F-4D97-AF65-F5344CB8AC3E}">
        <p14:creationId xmlns:p14="http://schemas.microsoft.com/office/powerpoint/2010/main" val="269965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onjugated hyperbilirubinemia</a:t>
            </a:r>
            <a:endParaRPr lang="en-US" dirty="0"/>
          </a:p>
        </p:txBody>
      </p:sp>
      <p:sp>
        <p:nvSpPr>
          <p:cNvPr id="3" name="Text Placeholder 2"/>
          <p:cNvSpPr>
            <a:spLocks noGrp="1"/>
          </p:cNvSpPr>
          <p:nvPr>
            <p:ph type="body" idx="1"/>
          </p:nvPr>
        </p:nvSpPr>
        <p:spPr>
          <a:xfrm>
            <a:off x="302175" y="876301"/>
            <a:ext cx="8520600" cy="3876674"/>
          </a:xfrm>
        </p:spPr>
        <p:txBody>
          <a:bodyPr/>
          <a:lstStyle/>
          <a:p>
            <a:r>
              <a:rPr lang="en-US" sz="1600" dirty="0"/>
              <a:t>Biliary obstruction — In biliary obstruction, both conjugated and unconjugated bilirubin accumulate in serum. Bilirubin may be transported back to the plasma via an MRP group of ATP-consuming pumps. Obstruction of biliary flow causes retention of conjugated bilirubin within the hepatocytes, where reversal of </a:t>
            </a:r>
            <a:r>
              <a:rPr lang="en-US" sz="1600" dirty="0" err="1"/>
              <a:t>glucuronidation</a:t>
            </a:r>
            <a:r>
              <a:rPr lang="en-US" sz="1600" dirty="0"/>
              <a:t> may take </a:t>
            </a:r>
            <a:r>
              <a:rPr lang="en-US" sz="1600" dirty="0" smtClean="0"/>
              <a:t>place. The </a:t>
            </a:r>
            <a:r>
              <a:rPr lang="en-US" sz="1600" dirty="0"/>
              <a:t>serum concentrations of conjugated bilirubin and alkaline phosphatase can be used as markers for hepatobiliary obstruction</a:t>
            </a:r>
            <a:endParaRPr lang="en-US" sz="16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186" y="2505074"/>
            <a:ext cx="7667625" cy="2638425"/>
          </a:xfrm>
          <a:prstGeom prst="rect">
            <a:avLst/>
          </a:prstGeom>
        </p:spPr>
      </p:pic>
    </p:spTree>
    <p:extLst>
      <p:ext uri="{BB962C8B-B14F-4D97-AF65-F5344CB8AC3E}">
        <p14:creationId xmlns:p14="http://schemas.microsoft.com/office/powerpoint/2010/main" val="139889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onjugated hyperbilirubinemia</a:t>
            </a:r>
            <a:endParaRPr lang="en-US" dirty="0"/>
          </a:p>
        </p:txBody>
      </p:sp>
      <p:sp>
        <p:nvSpPr>
          <p:cNvPr id="3" name="Text Placeholder 2"/>
          <p:cNvSpPr>
            <a:spLocks noGrp="1"/>
          </p:cNvSpPr>
          <p:nvPr>
            <p:ph type="body" idx="1"/>
          </p:nvPr>
        </p:nvSpPr>
        <p:spPr>
          <a:xfrm>
            <a:off x="302175" y="876301"/>
            <a:ext cx="8520600" cy="3876674"/>
          </a:xfrm>
        </p:spPr>
        <p:txBody>
          <a:bodyPr/>
          <a:lstStyle/>
          <a:p>
            <a:pPr marL="114300" indent="0">
              <a:buNone/>
            </a:pPr>
            <a:endParaRPr lang="en-US" sz="1600" dirty="0"/>
          </a:p>
          <a:p>
            <a:r>
              <a:rPr lang="en-US" sz="1600" dirty="0"/>
              <a:t>The differential diagnosis of conjugated hyperbilirubinemia due to biliary obstruction is age dependent</a:t>
            </a:r>
            <a:r>
              <a:rPr lang="en-US" sz="1600" dirty="0" smtClean="0"/>
              <a:t>.</a:t>
            </a:r>
          </a:p>
          <a:p>
            <a:pPr marL="114300" indent="0">
              <a:buNone/>
            </a:pPr>
            <a:r>
              <a:rPr lang="en-US" sz="1600" dirty="0" smtClean="0"/>
              <a:t> </a:t>
            </a:r>
            <a:endParaRPr lang="en-US" sz="1600" dirty="0"/>
          </a:p>
          <a:p>
            <a:r>
              <a:rPr lang="en-US" sz="1600" dirty="0" smtClean="0"/>
              <a:t>In </a:t>
            </a:r>
            <a:r>
              <a:rPr lang="en-US" sz="1600" dirty="0"/>
              <a:t>adults, it includes cholelithiasis, intrinsic and extrinsic tumors, primary sclerosing cholangitis (PSC), parasitic infections, lymphoma, AIDS cholangiopathy, acute and chronic pancreatitis, and strictures after invasive procedures</a:t>
            </a:r>
            <a:r>
              <a:rPr lang="en-US" sz="1600" dirty="0" smtClean="0"/>
              <a:t>.</a:t>
            </a:r>
          </a:p>
          <a:p>
            <a:endParaRPr lang="en-US" sz="1600" dirty="0" smtClean="0"/>
          </a:p>
          <a:p>
            <a:r>
              <a:rPr lang="en-US" sz="1600" dirty="0" smtClean="0"/>
              <a:t>In </a:t>
            </a:r>
            <a:r>
              <a:rPr lang="en-US" sz="1600" dirty="0"/>
              <a:t>children, choledochal cysts and cholelithiasis are most common. </a:t>
            </a:r>
            <a:endParaRPr lang="en-US" sz="1600" dirty="0" smtClean="0"/>
          </a:p>
          <a:p>
            <a:r>
              <a:rPr lang="en-US" sz="1600" b="1" dirty="0" smtClean="0"/>
              <a:t>In </a:t>
            </a:r>
            <a:r>
              <a:rPr lang="en-US" sz="1600" b="1" dirty="0"/>
              <a:t>neonates and young infants, important obstructive processes include biliary atresia and choledochal </a:t>
            </a:r>
            <a:r>
              <a:rPr lang="en-US" sz="1600" b="1" dirty="0" smtClean="0"/>
              <a:t>cysts, which are congenital conditions causing defects in biliary tract </a:t>
            </a:r>
          </a:p>
          <a:p>
            <a:r>
              <a:rPr lang="en-US" sz="1600" dirty="0" smtClean="0"/>
              <a:t>In both cases surgical therapy is indicated </a:t>
            </a:r>
          </a:p>
        </p:txBody>
      </p:sp>
    </p:spTree>
    <p:extLst>
      <p:ext uri="{BB962C8B-B14F-4D97-AF65-F5344CB8AC3E}">
        <p14:creationId xmlns:p14="http://schemas.microsoft.com/office/powerpoint/2010/main" val="1745442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Unconjugated </a:t>
            </a:r>
            <a:r>
              <a:rPr lang="en-US" dirty="0" smtClean="0"/>
              <a:t>and conjugated hyperbilirubinemia</a:t>
            </a:r>
            <a:endParaRPr lang="en-US" dirty="0"/>
          </a:p>
        </p:txBody>
      </p:sp>
      <p:sp>
        <p:nvSpPr>
          <p:cNvPr id="3" name="Text Placeholder 2"/>
          <p:cNvSpPr>
            <a:spLocks noGrp="1"/>
          </p:cNvSpPr>
          <p:nvPr>
            <p:ph type="body" idx="1"/>
          </p:nvPr>
        </p:nvSpPr>
        <p:spPr/>
        <p:txBody>
          <a:bodyPr/>
          <a:lstStyle/>
          <a:p>
            <a:endParaRPr lang="en-US" sz="1600" dirty="0" smtClean="0"/>
          </a:p>
          <a:p>
            <a:r>
              <a:rPr lang="en-US" sz="1600" dirty="0" smtClean="0"/>
              <a:t>Liver </a:t>
            </a:r>
            <a:r>
              <a:rPr lang="en-US" sz="1600" dirty="0"/>
              <a:t>diseases cause hyperbilirubinemia through several different mechanisms, which may include disruption of bilirubin conjugation. Examples include chronic persistent hepatitis, advanced cirrhosis, and Wilson disease, in which excessive copper accumulation causes hepatocyte injury and neuropsychiatric disease</a:t>
            </a:r>
            <a:r>
              <a:rPr lang="en-US" sz="1600" dirty="0" smtClean="0"/>
              <a:t>.</a:t>
            </a:r>
          </a:p>
          <a:p>
            <a:endParaRPr lang="en-US" sz="1600" dirty="0"/>
          </a:p>
          <a:p>
            <a:r>
              <a:rPr lang="en-US" sz="1600" dirty="0"/>
              <a:t>Many drugs can cause liver injury that results in hyperbilirubinemia associated with elevated liver enzymes. </a:t>
            </a:r>
            <a:r>
              <a:rPr lang="en-US" sz="1600" dirty="0" smtClean="0"/>
              <a:t>some </a:t>
            </a:r>
            <a:r>
              <a:rPr lang="en-US" sz="1600" dirty="0"/>
              <a:t>drugs are known to do this, as </a:t>
            </a:r>
            <a:r>
              <a:rPr lang="en-US" sz="1600" dirty="0" smtClean="0"/>
              <a:t>follows: Isoniazid,  Chlorpromazine, Erythromycin, and anabolic </a:t>
            </a:r>
            <a:r>
              <a:rPr lang="en-US" sz="1600" dirty="0"/>
              <a:t>steroids such as Alkylated testosterone derivatives: </a:t>
            </a:r>
            <a:r>
              <a:rPr lang="en-US" sz="1600" dirty="0" err="1"/>
              <a:t>methyltestosterone</a:t>
            </a:r>
            <a:r>
              <a:rPr lang="en-US" sz="1600" dirty="0"/>
              <a:t> and </a:t>
            </a:r>
            <a:r>
              <a:rPr lang="en-US" sz="1600" dirty="0" err="1"/>
              <a:t>ethyltestosterone</a:t>
            </a:r>
            <a:r>
              <a:rPr lang="en-US" sz="1600" dirty="0"/>
              <a:t> derivatives</a:t>
            </a:r>
          </a:p>
        </p:txBody>
      </p:sp>
    </p:spTree>
    <p:extLst>
      <p:ext uri="{BB962C8B-B14F-4D97-AF65-F5344CB8AC3E}">
        <p14:creationId xmlns:p14="http://schemas.microsoft.com/office/powerpoint/2010/main" val="2087691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Benign/ physiological newborn </a:t>
            </a:r>
            <a:r>
              <a:rPr lang="en-US" dirty="0"/>
              <a:t>jaundice</a:t>
            </a:r>
          </a:p>
        </p:txBody>
      </p:sp>
      <p:sp>
        <p:nvSpPr>
          <p:cNvPr id="3" name="Text Placeholder 2"/>
          <p:cNvSpPr>
            <a:spLocks noGrp="1"/>
          </p:cNvSpPr>
          <p:nvPr>
            <p:ph type="body" idx="1"/>
          </p:nvPr>
        </p:nvSpPr>
        <p:spPr>
          <a:xfrm>
            <a:off x="85725" y="1000124"/>
            <a:ext cx="8982075" cy="3990975"/>
          </a:xfrm>
        </p:spPr>
        <p:txBody>
          <a:bodyPr/>
          <a:lstStyle/>
          <a:p>
            <a:r>
              <a:rPr lang="en-US" sz="1600" dirty="0"/>
              <a:t>Benign newborn jaundice, which affects nearly all newborns, is caused by a mild to moderate elevation of bilirubin and is not usually harmful to infants. It develops between 72 and 96 hours after birth, and usually goes away by one to two weeks after </a:t>
            </a:r>
            <a:r>
              <a:rPr lang="en-US" sz="1600" dirty="0" smtClean="0"/>
              <a:t>birth</a:t>
            </a:r>
          </a:p>
          <a:p>
            <a:r>
              <a:rPr lang="en-US" sz="1600" dirty="0" smtClean="0"/>
              <a:t>It </a:t>
            </a:r>
            <a:r>
              <a:rPr lang="en-US" sz="1600" dirty="0"/>
              <a:t>is primarily caused by the following alterations in bilirubin metabolism compared with adults:</a:t>
            </a:r>
          </a:p>
          <a:p>
            <a:endParaRPr lang="en-US" sz="1600" dirty="0"/>
          </a:p>
          <a:p>
            <a:pPr>
              <a:buFont typeface="Arial" panose="020B0604020202020204" pitchFamily="34" charset="0"/>
              <a:buChar char="•"/>
            </a:pPr>
            <a:r>
              <a:rPr lang="en-US" sz="1600" dirty="0" smtClean="0"/>
              <a:t>Increased </a:t>
            </a:r>
            <a:r>
              <a:rPr lang="en-US" sz="1600" dirty="0"/>
              <a:t>bilirubin </a:t>
            </a:r>
            <a:r>
              <a:rPr lang="en-US" sz="1600" dirty="0" smtClean="0"/>
              <a:t>production (two </a:t>
            </a:r>
            <a:r>
              <a:rPr lang="en-US" sz="1600" dirty="0"/>
              <a:t>to three </a:t>
            </a:r>
            <a:r>
              <a:rPr lang="en-US" sz="1600" dirty="0" smtClean="0"/>
              <a:t>times) because </a:t>
            </a:r>
            <a:r>
              <a:rPr lang="en-US" sz="1600" dirty="0"/>
              <a:t>of increased red blood cell (RBC) breakdown (turnover</a:t>
            </a:r>
            <a:r>
              <a:rPr lang="en-US" sz="1600" dirty="0" smtClean="0"/>
              <a:t>). The </a:t>
            </a:r>
            <a:r>
              <a:rPr lang="en-US" sz="1600" dirty="0"/>
              <a:t>lifespan of fetal erythrocytes </a:t>
            </a:r>
            <a:r>
              <a:rPr lang="en-US" sz="1600" dirty="0" smtClean="0"/>
              <a:t>60 </a:t>
            </a:r>
            <a:r>
              <a:rPr lang="en-US" sz="1600" dirty="0"/>
              <a:t>to 90 days</a:t>
            </a:r>
          </a:p>
          <a:p>
            <a:pPr>
              <a:buFont typeface="Arial" panose="020B0604020202020204" pitchFamily="34" charset="0"/>
              <a:buChar char="•"/>
            </a:pPr>
            <a:endParaRPr lang="en-US" sz="1600" dirty="0"/>
          </a:p>
          <a:p>
            <a:pPr>
              <a:buFont typeface="Arial" panose="020B0604020202020204" pitchFamily="34" charset="0"/>
              <a:buChar char="•"/>
            </a:pPr>
            <a:r>
              <a:rPr lang="en-US" sz="1600" dirty="0" smtClean="0"/>
              <a:t>Decreased </a:t>
            </a:r>
            <a:r>
              <a:rPr lang="en-US" sz="1600" dirty="0"/>
              <a:t>bilirubin clearance and conjugation (immature liver</a:t>
            </a:r>
            <a:r>
              <a:rPr lang="en-US" sz="1600" dirty="0" smtClean="0"/>
              <a:t>): low </a:t>
            </a:r>
            <a:r>
              <a:rPr lang="en-US" sz="1600" dirty="0"/>
              <a:t>concentrations of the binding protein </a:t>
            </a:r>
            <a:r>
              <a:rPr lang="en-US" sz="1600" dirty="0" smtClean="0"/>
              <a:t>ligandin needed for uptake </a:t>
            </a:r>
            <a:r>
              <a:rPr lang="en-US" sz="1600" dirty="0"/>
              <a:t>of bilirubin into </a:t>
            </a:r>
            <a:r>
              <a:rPr lang="en-US" sz="1600" dirty="0" smtClean="0"/>
              <a:t>hepatocytes)  </a:t>
            </a:r>
            <a:r>
              <a:rPr lang="en-US" sz="1600" dirty="0"/>
              <a:t>and because of low activity of </a:t>
            </a:r>
            <a:r>
              <a:rPr lang="en-US" sz="1600" dirty="0" smtClean="0"/>
              <a:t>UGT </a:t>
            </a:r>
            <a:endParaRPr lang="en-US" sz="1600" dirty="0"/>
          </a:p>
          <a:p>
            <a:pPr>
              <a:buFont typeface="Arial" panose="020B0604020202020204" pitchFamily="34" charset="0"/>
              <a:buChar char="•"/>
            </a:pPr>
            <a:endParaRPr lang="en-US" sz="1600" dirty="0"/>
          </a:p>
          <a:p>
            <a:pPr>
              <a:buFont typeface="Arial" panose="020B0604020202020204" pitchFamily="34" charset="0"/>
              <a:buChar char="•"/>
            </a:pPr>
            <a:r>
              <a:rPr lang="en-US" sz="1600" dirty="0" smtClean="0"/>
              <a:t>Increased </a:t>
            </a:r>
            <a:r>
              <a:rPr lang="en-US" sz="1600" dirty="0"/>
              <a:t>enterohepatic circulation of </a:t>
            </a:r>
            <a:r>
              <a:rPr lang="en-US" sz="1600" dirty="0" smtClean="0"/>
              <a:t>bilirubin because </a:t>
            </a:r>
            <a:r>
              <a:rPr lang="en-US" sz="1600" dirty="0"/>
              <a:t>nutrient intake is </a:t>
            </a:r>
            <a:r>
              <a:rPr lang="en-US" sz="1600" dirty="0" smtClean="0"/>
              <a:t>limited at first, </a:t>
            </a:r>
            <a:r>
              <a:rPr lang="en-US" sz="1600" dirty="0"/>
              <a:t>which may limit intestinal flow and bacterial colonization</a:t>
            </a:r>
          </a:p>
        </p:txBody>
      </p:sp>
    </p:spTree>
    <p:extLst>
      <p:ext uri="{BB962C8B-B14F-4D97-AF65-F5344CB8AC3E}">
        <p14:creationId xmlns:p14="http://schemas.microsoft.com/office/powerpoint/2010/main" val="135269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975"/>
            <a:ext cx="8520600" cy="607800"/>
          </a:xfrm>
        </p:spPr>
        <p:txBody>
          <a:bodyPr/>
          <a:lstStyle/>
          <a:p>
            <a:r>
              <a:rPr lang="en-US" dirty="0" smtClean="0"/>
              <a:t>Breastfeeding jaundice vs breast milk jaundice </a:t>
            </a:r>
            <a:endParaRPr lang="en-US" dirty="0"/>
          </a:p>
        </p:txBody>
      </p:sp>
      <p:sp>
        <p:nvSpPr>
          <p:cNvPr id="3" name="Text Placeholder 2"/>
          <p:cNvSpPr>
            <a:spLocks noGrp="1"/>
          </p:cNvSpPr>
          <p:nvPr>
            <p:ph type="body" idx="1"/>
          </p:nvPr>
        </p:nvSpPr>
        <p:spPr>
          <a:xfrm>
            <a:off x="311700" y="990600"/>
            <a:ext cx="8520600" cy="3578275"/>
          </a:xfrm>
        </p:spPr>
        <p:txBody>
          <a:bodyPr/>
          <a:lstStyle/>
          <a:p>
            <a:endParaRPr lang="en-US" sz="1600" b="1" dirty="0" smtClean="0"/>
          </a:p>
          <a:p>
            <a:r>
              <a:rPr lang="en-US" sz="1600" b="1" dirty="0" smtClean="0"/>
              <a:t>breastfeeding jaundice</a:t>
            </a:r>
            <a:r>
              <a:rPr lang="en-US" sz="1600" dirty="0" smtClean="0"/>
              <a:t>: breastfeeding failure due </a:t>
            </a:r>
            <a:r>
              <a:rPr lang="en-US" sz="1600" dirty="0"/>
              <a:t>to insufficient production or intake of breast milk </a:t>
            </a:r>
            <a:r>
              <a:rPr lang="en-US" sz="1600" dirty="0" smtClean="0"/>
              <a:t>which causes inadequate </a:t>
            </a:r>
            <a:r>
              <a:rPr lang="en-US" sz="1600" dirty="0"/>
              <a:t>fluid and nutrient intake often leads to significant postnatal weight loss in the infant. Such infants have an increased risk of developing jaundice through increased enterohepatic </a:t>
            </a:r>
            <a:r>
              <a:rPr lang="en-US" sz="1600" dirty="0" smtClean="0"/>
              <a:t>circulation. It manifests </a:t>
            </a:r>
            <a:r>
              <a:rPr lang="en-US" sz="1600" dirty="0"/>
              <a:t>in the first 3 days of life, </a:t>
            </a:r>
            <a:r>
              <a:rPr lang="en-US" sz="1600" dirty="0" smtClean="0"/>
              <a:t>disappears </a:t>
            </a:r>
            <a:r>
              <a:rPr lang="en-US" sz="1600" dirty="0"/>
              <a:t>by week 3 of </a:t>
            </a:r>
            <a:r>
              <a:rPr lang="en-US" sz="1600" dirty="0" smtClean="0"/>
              <a:t>life.</a:t>
            </a:r>
          </a:p>
          <a:p>
            <a:endParaRPr lang="en-US" sz="1600" b="1" dirty="0"/>
          </a:p>
          <a:p>
            <a:r>
              <a:rPr lang="en-US" sz="1600" b="1" dirty="0" smtClean="0"/>
              <a:t>Breast milk jaundice: </a:t>
            </a:r>
            <a:r>
              <a:rPr lang="en-US" sz="1600" dirty="0"/>
              <a:t>develops after the first 4-7 days of life, persists longer than physiologic </a:t>
            </a:r>
            <a:r>
              <a:rPr lang="en-US" sz="1600" dirty="0" smtClean="0"/>
              <a:t>jaundice. Although </a:t>
            </a:r>
            <a:r>
              <a:rPr lang="en-US" sz="1600" dirty="0"/>
              <a:t>the mechanism that causes this phenomenon is not yet agreed </a:t>
            </a:r>
            <a:r>
              <a:rPr lang="en-US" sz="1600" dirty="0" smtClean="0"/>
              <a:t>on </a:t>
            </a:r>
            <a:r>
              <a:rPr lang="el-GR" sz="1600" dirty="0"/>
              <a:t>β-</a:t>
            </a:r>
            <a:r>
              <a:rPr lang="en-US" sz="1600" dirty="0" err="1" smtClean="0"/>
              <a:t>glucuronidase</a:t>
            </a:r>
            <a:r>
              <a:rPr lang="en-US" sz="1600" dirty="0" smtClean="0"/>
              <a:t> present </a:t>
            </a:r>
            <a:r>
              <a:rPr lang="en-US" sz="1600" dirty="0"/>
              <a:t>in the breast milk of some mothers </a:t>
            </a:r>
            <a:r>
              <a:rPr lang="en-US" sz="1600" dirty="0" smtClean="0"/>
              <a:t>may </a:t>
            </a:r>
            <a:r>
              <a:rPr lang="en-US" sz="1600" dirty="0"/>
              <a:t>play a role by uncoupling bilirubin from its binding to glucuronic acid, thus making it available for </a:t>
            </a:r>
            <a:r>
              <a:rPr lang="en-US" sz="1600" dirty="0" smtClean="0"/>
              <a:t>reabsorption and increasing </a:t>
            </a:r>
            <a:r>
              <a:rPr lang="en-US" sz="1600" dirty="0"/>
              <a:t>enterohepatic circulation of </a:t>
            </a:r>
            <a:r>
              <a:rPr lang="en-US" sz="1600" dirty="0" smtClean="0"/>
              <a:t>bilirubin. </a:t>
            </a:r>
            <a:r>
              <a:rPr lang="en-US" sz="1600" dirty="0"/>
              <a:t>Data suggest that the risk of breast milk jaundice is significantly increased in infants who have genetic polymorphisms in the coding sequences of the UDPGT1A1 [8] or OATP2 genes</a:t>
            </a:r>
            <a:r>
              <a:rPr lang="en-US" sz="1600" dirty="0" smtClean="0"/>
              <a:t>. </a:t>
            </a:r>
          </a:p>
        </p:txBody>
      </p:sp>
    </p:spTree>
    <p:extLst>
      <p:ext uri="{BB962C8B-B14F-4D97-AF65-F5344CB8AC3E}">
        <p14:creationId xmlns:p14="http://schemas.microsoft.com/office/powerpoint/2010/main" val="393416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5700"/>
            <a:ext cx="8520600" cy="607800"/>
          </a:xfrm>
        </p:spPr>
        <p:txBody>
          <a:bodyPr/>
          <a:lstStyle/>
          <a:p>
            <a:r>
              <a:rPr lang="en-US" dirty="0" smtClean="0"/>
              <a:t>Pathological jaundice </a:t>
            </a:r>
            <a:endParaRPr lang="en-US" dirty="0"/>
          </a:p>
        </p:txBody>
      </p:sp>
      <p:sp>
        <p:nvSpPr>
          <p:cNvPr id="3" name="Text Placeholder 2"/>
          <p:cNvSpPr>
            <a:spLocks noGrp="1"/>
          </p:cNvSpPr>
          <p:nvPr>
            <p:ph type="body" idx="1"/>
          </p:nvPr>
        </p:nvSpPr>
        <p:spPr>
          <a:xfrm>
            <a:off x="311700" y="838200"/>
            <a:ext cx="8520600" cy="4171949"/>
          </a:xfrm>
        </p:spPr>
        <p:txBody>
          <a:bodyPr/>
          <a:lstStyle/>
          <a:p>
            <a:r>
              <a:rPr lang="en-US" sz="1600" dirty="0"/>
              <a:t>However, in some infants, serum bilirubin levels may rise excessively</a:t>
            </a:r>
            <a:r>
              <a:rPr lang="en-US" sz="1600" dirty="0" smtClean="0"/>
              <a:t>, </a:t>
            </a:r>
            <a:r>
              <a:rPr lang="en-US" sz="1600" dirty="0"/>
              <a:t>and cause Neonatal </a:t>
            </a:r>
            <a:r>
              <a:rPr lang="en-US" sz="1600" dirty="0" smtClean="0"/>
              <a:t>hyperbilirubinemia, defined as total </a:t>
            </a:r>
            <a:r>
              <a:rPr lang="en-US" sz="1600" dirty="0"/>
              <a:t>serum </a:t>
            </a:r>
            <a:r>
              <a:rPr lang="en-US" sz="1600" dirty="0" smtClean="0"/>
              <a:t>bilirubin </a:t>
            </a:r>
            <a:r>
              <a:rPr lang="en-US" sz="1600" dirty="0"/>
              <a:t>(TB) &gt;95th percentile on the hour-specific </a:t>
            </a:r>
            <a:r>
              <a:rPr lang="en-US" sz="1600" dirty="0" err="1"/>
              <a:t>Bhutani</a:t>
            </a:r>
            <a:r>
              <a:rPr lang="en-US" sz="1600" dirty="0"/>
              <a:t> nomogram in infants ≥35 weeks gestational age </a:t>
            </a:r>
            <a:endParaRPr lang="en-US" sz="1600" dirty="0" smtClean="0"/>
          </a:p>
          <a:p>
            <a:r>
              <a:rPr lang="en-US" sz="1600" dirty="0"/>
              <a:t>bilirubin may get into the brain and cause reversible damage (called acute bilirubin encephalopathy) or permanent damage (called kernicterus or chronic bilirubin encephalopathy</a:t>
            </a:r>
            <a:r>
              <a:rPr lang="en-US" sz="1600" dirty="0" smtClean="0"/>
              <a:t>)</a:t>
            </a:r>
          </a:p>
          <a:p>
            <a:r>
              <a:rPr lang="en-US" sz="1600" dirty="0"/>
              <a:t>Signs of worsening </a:t>
            </a:r>
            <a:r>
              <a:rPr lang="en-US" sz="1600" dirty="0" smtClean="0"/>
              <a:t>jaundice:</a:t>
            </a:r>
            <a:endParaRPr lang="en-US" sz="1600" dirty="0"/>
          </a:p>
          <a:p>
            <a:pPr>
              <a:buFont typeface="Arial" panose="020B0604020202020204" pitchFamily="34" charset="0"/>
              <a:buChar char="•"/>
            </a:pPr>
            <a:r>
              <a:rPr lang="en-US" sz="1600" dirty="0" smtClean="0"/>
              <a:t>If </a:t>
            </a:r>
            <a:r>
              <a:rPr lang="en-US" sz="1600" dirty="0"/>
              <a:t>the yellow coloring is at the knee or lower, if the yellow color is more intense (lemon yellow to orange yellow) or if the "whites" of the eyes appear yellow</a:t>
            </a:r>
          </a:p>
          <a:p>
            <a:pPr>
              <a:buFont typeface="Arial" panose="020B0604020202020204" pitchFamily="34" charset="0"/>
              <a:buChar char="•"/>
            </a:pPr>
            <a:r>
              <a:rPr lang="en-US" sz="1600" dirty="0" smtClean="0"/>
              <a:t>If </a:t>
            </a:r>
            <a:r>
              <a:rPr lang="en-US" sz="1600" dirty="0"/>
              <a:t>the baby has any difficulty in </a:t>
            </a:r>
            <a:r>
              <a:rPr lang="en-US" sz="1600" dirty="0" smtClean="0"/>
              <a:t>feeding</a:t>
            </a:r>
            <a:endParaRPr lang="en-US" sz="1600" dirty="0"/>
          </a:p>
          <a:p>
            <a:pPr>
              <a:buFont typeface="Arial" panose="020B0604020202020204" pitchFamily="34" charset="0"/>
              <a:buChar char="•"/>
            </a:pPr>
            <a:r>
              <a:rPr lang="en-US" sz="1600" dirty="0" smtClean="0"/>
              <a:t>If </a:t>
            </a:r>
            <a:r>
              <a:rPr lang="en-US" sz="1600" dirty="0"/>
              <a:t>it is hard to wake up </a:t>
            </a:r>
            <a:r>
              <a:rPr lang="en-US" sz="1600" dirty="0" smtClean="0"/>
              <a:t>the infant</a:t>
            </a:r>
            <a:endParaRPr lang="en-US" sz="1600" dirty="0"/>
          </a:p>
          <a:p>
            <a:pPr>
              <a:buFont typeface="Arial" panose="020B0604020202020204" pitchFamily="34" charset="0"/>
              <a:buChar char="•"/>
            </a:pPr>
            <a:r>
              <a:rPr lang="en-US" sz="1600" dirty="0" smtClean="0"/>
              <a:t>If the </a:t>
            </a:r>
            <a:r>
              <a:rPr lang="en-US" sz="1600" dirty="0"/>
              <a:t>infant is irritable and is difficult to </a:t>
            </a:r>
            <a:r>
              <a:rPr lang="en-US" sz="1600" dirty="0" smtClean="0"/>
              <a:t>console</a:t>
            </a:r>
            <a:endParaRPr lang="en-US" sz="1600" dirty="0"/>
          </a:p>
          <a:p>
            <a:pPr>
              <a:buFont typeface="Arial" panose="020B0604020202020204" pitchFamily="34" charset="0"/>
              <a:buChar char="•"/>
            </a:pPr>
            <a:r>
              <a:rPr lang="en-US" sz="1600" dirty="0" smtClean="0"/>
              <a:t>If the </a:t>
            </a:r>
            <a:r>
              <a:rPr lang="en-US" sz="1600" dirty="0"/>
              <a:t>infant arches his/her neck or body backwards</a:t>
            </a:r>
          </a:p>
          <a:p>
            <a:r>
              <a:rPr lang="en-US" sz="1600" dirty="0" smtClean="0"/>
              <a:t>Jaundice </a:t>
            </a:r>
            <a:r>
              <a:rPr lang="en-US" sz="1600" dirty="0"/>
              <a:t>during the first 24 hours after birth or the presence of yellowing of palms and soles is a medical emergency.</a:t>
            </a:r>
          </a:p>
        </p:txBody>
      </p:sp>
    </p:spTree>
    <p:extLst>
      <p:ext uri="{BB962C8B-B14F-4D97-AF65-F5344CB8AC3E}">
        <p14:creationId xmlns:p14="http://schemas.microsoft.com/office/powerpoint/2010/main" val="3163260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395287"/>
            <a:ext cx="6076950" cy="4562475"/>
          </a:xfrm>
          <a:prstGeom prst="rect">
            <a:avLst/>
          </a:prstGeom>
        </p:spPr>
      </p:pic>
    </p:spTree>
    <p:extLst>
      <p:ext uri="{BB962C8B-B14F-4D97-AF65-F5344CB8AC3E}">
        <p14:creationId xmlns:p14="http://schemas.microsoft.com/office/powerpoint/2010/main" val="307320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57475"/>
            <a:ext cx="8258175" cy="23812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1857375"/>
            <a:ext cx="2857500" cy="1428750"/>
          </a:xfrm>
          <a:prstGeom prst="rect">
            <a:avLst/>
          </a:prstGeom>
        </p:spPr>
      </p:pic>
      <p:sp>
        <p:nvSpPr>
          <p:cNvPr id="9" name="Text Placeholder 2"/>
          <p:cNvSpPr>
            <a:spLocks noGrp="1"/>
          </p:cNvSpPr>
          <p:nvPr>
            <p:ph type="body" idx="1"/>
          </p:nvPr>
        </p:nvSpPr>
        <p:spPr>
          <a:xfrm>
            <a:off x="311700" y="1152525"/>
            <a:ext cx="8520600" cy="3416350"/>
          </a:xfrm>
        </p:spPr>
        <p:txBody>
          <a:bodyPr/>
          <a:lstStyle/>
          <a:p>
            <a:r>
              <a:rPr lang="en-US" sz="1600" dirty="0"/>
              <a:t>Bilirubin is </a:t>
            </a:r>
            <a:r>
              <a:rPr lang="en-US" sz="1600" dirty="0" smtClean="0"/>
              <a:t>a </a:t>
            </a:r>
            <a:r>
              <a:rPr lang="en-US" sz="1600" dirty="0"/>
              <a:t>breakdown product of </a:t>
            </a:r>
            <a:r>
              <a:rPr lang="en-US" sz="1600" dirty="0" err="1"/>
              <a:t>heme</a:t>
            </a:r>
            <a:r>
              <a:rPr lang="en-US" sz="1600" dirty="0"/>
              <a:t> catabolism. </a:t>
            </a:r>
            <a:endParaRPr lang="en-US" sz="1600" dirty="0" smtClean="0"/>
          </a:p>
          <a:p>
            <a:pPr marL="114300" indent="0">
              <a:buNone/>
            </a:pPr>
            <a:endParaRPr lang="en-US" sz="1600" dirty="0"/>
          </a:p>
          <a:p>
            <a:r>
              <a:rPr lang="en-US" sz="1600" dirty="0"/>
              <a:t>In its unconjugated form, bilirubin is water-insoluble and binds avidly to tissues such as brain, </a:t>
            </a:r>
            <a:r>
              <a:rPr lang="en-US" sz="1600" dirty="0" smtClean="0"/>
              <a:t>conjunctiva, </a:t>
            </a:r>
            <a:r>
              <a:rPr lang="en-US" sz="1600" dirty="0"/>
              <a:t>and mucous membranes. This is minimized by its binding to albumin in the plasma, which keeps it confined to the vascular space.</a:t>
            </a:r>
          </a:p>
        </p:txBody>
      </p:sp>
      <p:sp>
        <p:nvSpPr>
          <p:cNvPr id="11" name="Title 1"/>
          <p:cNvSpPr>
            <a:spLocks noGrp="1"/>
          </p:cNvSpPr>
          <p:nvPr>
            <p:ph type="title"/>
          </p:nvPr>
        </p:nvSpPr>
        <p:spPr>
          <a:xfrm>
            <a:off x="311700" y="410000"/>
            <a:ext cx="8520600" cy="607800"/>
          </a:xfrm>
        </p:spPr>
        <p:txBody>
          <a:bodyPr/>
          <a:lstStyle/>
          <a:p>
            <a:r>
              <a:rPr lang="en-US" dirty="0" smtClean="0"/>
              <a:t>Bilirubin metabolism </a:t>
            </a:r>
            <a:endParaRPr lang="en-US" dirty="0"/>
          </a:p>
        </p:txBody>
      </p:sp>
    </p:spTree>
    <p:extLst>
      <p:ext uri="{BB962C8B-B14F-4D97-AF65-F5344CB8AC3E}">
        <p14:creationId xmlns:p14="http://schemas.microsoft.com/office/powerpoint/2010/main" val="1839639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850" y="190500"/>
            <a:ext cx="5293950" cy="4953000"/>
          </a:xfrm>
          <a:prstGeom prst="rect">
            <a:avLst/>
          </a:prstGeom>
        </p:spPr>
      </p:pic>
      <p:sp>
        <p:nvSpPr>
          <p:cNvPr id="3" name="Text Placeholder 2"/>
          <p:cNvSpPr>
            <a:spLocks noGrp="1"/>
          </p:cNvSpPr>
          <p:nvPr>
            <p:ph type="body" idx="1"/>
          </p:nvPr>
        </p:nvSpPr>
        <p:spPr>
          <a:xfrm>
            <a:off x="178350" y="315887"/>
            <a:ext cx="3261150" cy="4702225"/>
          </a:xfrm>
        </p:spPr>
        <p:txBody>
          <a:bodyPr/>
          <a:lstStyle/>
          <a:p>
            <a:pPr marL="114300" indent="0">
              <a:buNone/>
            </a:pPr>
            <a:r>
              <a:rPr lang="en-US" sz="1400" dirty="0" smtClean="0"/>
              <a:t>Risk assessment:</a:t>
            </a:r>
          </a:p>
          <a:p>
            <a:r>
              <a:rPr lang="en-US" sz="1400" dirty="0" smtClean="0"/>
              <a:t>In </a:t>
            </a:r>
            <a:r>
              <a:rPr lang="en-US" sz="1400" dirty="0"/>
              <a:t>this group of infants with a </a:t>
            </a:r>
            <a:r>
              <a:rPr lang="en-US" sz="1400" dirty="0" smtClean="0"/>
              <a:t>95th </a:t>
            </a:r>
            <a:r>
              <a:rPr lang="en-US" sz="1400" dirty="0"/>
              <a:t>percentile values for TB were as </a:t>
            </a:r>
            <a:r>
              <a:rPr lang="en-US" sz="1400" dirty="0" smtClean="0"/>
              <a:t>follows</a:t>
            </a:r>
            <a:endParaRPr lang="en-US" sz="1400" dirty="0"/>
          </a:p>
          <a:p>
            <a:pPr>
              <a:buFont typeface="Arial" panose="020B0604020202020204" pitchFamily="34" charset="0"/>
              <a:buChar char="•"/>
            </a:pPr>
            <a:r>
              <a:rPr lang="en-US" sz="1200" dirty="0" smtClean="0"/>
              <a:t>8 </a:t>
            </a:r>
            <a:r>
              <a:rPr lang="en-US" sz="1200" dirty="0"/>
              <a:t>mg/</a:t>
            </a:r>
            <a:r>
              <a:rPr lang="en-US" sz="1200" dirty="0" err="1"/>
              <a:t>dL</a:t>
            </a:r>
            <a:r>
              <a:rPr lang="en-US" sz="1200" dirty="0"/>
              <a:t> (137 </a:t>
            </a:r>
            <a:r>
              <a:rPr lang="en-US" sz="1200" dirty="0" err="1"/>
              <a:t>micromol</a:t>
            </a:r>
            <a:r>
              <a:rPr lang="en-US" sz="1200" dirty="0"/>
              <a:t>/L) at 24 hours of age</a:t>
            </a:r>
          </a:p>
          <a:p>
            <a:pPr>
              <a:buFont typeface="Arial" panose="020B0604020202020204" pitchFamily="34" charset="0"/>
              <a:buChar char="•"/>
            </a:pPr>
            <a:endParaRPr lang="en-US" sz="1200" dirty="0"/>
          </a:p>
          <a:p>
            <a:pPr>
              <a:buFont typeface="Arial" panose="020B0604020202020204" pitchFamily="34" charset="0"/>
              <a:buChar char="•"/>
            </a:pPr>
            <a:r>
              <a:rPr lang="en-US" sz="1200" dirty="0" smtClean="0"/>
              <a:t>11 </a:t>
            </a:r>
            <a:r>
              <a:rPr lang="en-US" sz="1200" dirty="0"/>
              <a:t>mg/</a:t>
            </a:r>
            <a:r>
              <a:rPr lang="en-US" sz="1200" dirty="0" err="1"/>
              <a:t>dL</a:t>
            </a:r>
            <a:r>
              <a:rPr lang="en-US" sz="1200" dirty="0"/>
              <a:t> (188 </a:t>
            </a:r>
            <a:r>
              <a:rPr lang="en-US" sz="1200" dirty="0" err="1"/>
              <a:t>micromol</a:t>
            </a:r>
            <a:r>
              <a:rPr lang="en-US" sz="1200" dirty="0"/>
              <a:t>/L) at 36 hours of age</a:t>
            </a:r>
          </a:p>
          <a:p>
            <a:pPr>
              <a:buFont typeface="Arial" panose="020B0604020202020204" pitchFamily="34" charset="0"/>
              <a:buChar char="•"/>
            </a:pPr>
            <a:endParaRPr lang="en-US" sz="1200" dirty="0"/>
          </a:p>
          <a:p>
            <a:pPr>
              <a:buFont typeface="Arial" panose="020B0604020202020204" pitchFamily="34" charset="0"/>
              <a:buChar char="•"/>
            </a:pPr>
            <a:r>
              <a:rPr lang="en-US" sz="1200" dirty="0" smtClean="0"/>
              <a:t>13 </a:t>
            </a:r>
            <a:r>
              <a:rPr lang="en-US" sz="1200" dirty="0"/>
              <a:t>mg/</a:t>
            </a:r>
            <a:r>
              <a:rPr lang="en-US" sz="1200" dirty="0" err="1"/>
              <a:t>dL</a:t>
            </a:r>
            <a:r>
              <a:rPr lang="en-US" sz="1200" dirty="0"/>
              <a:t> (222 </a:t>
            </a:r>
            <a:r>
              <a:rPr lang="en-US" sz="1200" dirty="0" err="1"/>
              <a:t>micromol</a:t>
            </a:r>
            <a:r>
              <a:rPr lang="en-US" sz="1200" dirty="0"/>
              <a:t>/L) at 48 hours of age</a:t>
            </a:r>
          </a:p>
          <a:p>
            <a:pPr>
              <a:buFont typeface="Arial" panose="020B0604020202020204" pitchFamily="34" charset="0"/>
              <a:buChar char="•"/>
            </a:pPr>
            <a:endParaRPr lang="en-US" sz="1200" dirty="0"/>
          </a:p>
          <a:p>
            <a:pPr>
              <a:buFont typeface="Arial" panose="020B0604020202020204" pitchFamily="34" charset="0"/>
              <a:buChar char="•"/>
            </a:pPr>
            <a:r>
              <a:rPr lang="en-US" sz="1200" dirty="0" smtClean="0"/>
              <a:t>16 </a:t>
            </a:r>
            <a:r>
              <a:rPr lang="en-US" sz="1200" dirty="0"/>
              <a:t>mg/</a:t>
            </a:r>
            <a:r>
              <a:rPr lang="en-US" sz="1200" dirty="0" err="1"/>
              <a:t>dL</a:t>
            </a:r>
            <a:r>
              <a:rPr lang="en-US" sz="1200" dirty="0"/>
              <a:t> (274 </a:t>
            </a:r>
            <a:r>
              <a:rPr lang="en-US" sz="1200" dirty="0" err="1"/>
              <a:t>micromol</a:t>
            </a:r>
            <a:r>
              <a:rPr lang="en-US" sz="1200" dirty="0"/>
              <a:t>/L) at 72 hours of age</a:t>
            </a:r>
          </a:p>
          <a:p>
            <a:endParaRPr lang="en-US" sz="1400" dirty="0"/>
          </a:p>
          <a:p>
            <a:r>
              <a:rPr lang="en-US" sz="1400" dirty="0"/>
              <a:t>Infants with hour-specific values ≥95th percentile are at increased risk for the development of severe hyperbilirubinemia that can evolve to bilirubin-induced neurologic dysfunction (BIND).</a:t>
            </a:r>
            <a:endParaRPr lang="en-US" sz="1400" dirty="0" smtClean="0"/>
          </a:p>
        </p:txBody>
      </p:sp>
    </p:spTree>
    <p:extLst>
      <p:ext uri="{BB962C8B-B14F-4D97-AF65-F5344CB8AC3E}">
        <p14:creationId xmlns:p14="http://schemas.microsoft.com/office/powerpoint/2010/main" val="334056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5700"/>
            <a:ext cx="8520600" cy="607800"/>
          </a:xfrm>
        </p:spPr>
        <p:txBody>
          <a:bodyPr/>
          <a:lstStyle/>
          <a:p>
            <a:r>
              <a:rPr lang="en-US" dirty="0" smtClean="0"/>
              <a:t>Screening </a:t>
            </a:r>
            <a:endParaRPr lang="en-US" dirty="0"/>
          </a:p>
        </p:txBody>
      </p:sp>
      <p:sp>
        <p:nvSpPr>
          <p:cNvPr id="3" name="Text Placeholder 2"/>
          <p:cNvSpPr>
            <a:spLocks noGrp="1"/>
          </p:cNvSpPr>
          <p:nvPr>
            <p:ph type="body" idx="1"/>
          </p:nvPr>
        </p:nvSpPr>
        <p:spPr>
          <a:xfrm>
            <a:off x="311700" y="838200"/>
            <a:ext cx="8520600" cy="4171949"/>
          </a:xfrm>
        </p:spPr>
        <p:txBody>
          <a:bodyPr/>
          <a:lstStyle/>
          <a:p>
            <a:r>
              <a:rPr lang="en-US" sz="1600" dirty="0" smtClean="0"/>
              <a:t>Universal </a:t>
            </a:r>
            <a:r>
              <a:rPr lang="en-US" sz="1600" dirty="0"/>
              <a:t>bilirubin screening before discharge has been recommended by an expert panel of neonatologists and pediatricians to identify infants at high risk for the development of severe hyperbilirubinemia </a:t>
            </a:r>
            <a:endParaRPr lang="en-US" sz="1600" dirty="0" smtClean="0"/>
          </a:p>
          <a:p>
            <a:r>
              <a:rPr lang="en-US" sz="1600" dirty="0" smtClean="0"/>
              <a:t>universal </a:t>
            </a:r>
            <a:r>
              <a:rPr lang="en-US" sz="1600" dirty="0"/>
              <a:t>bilirubin screening is performed at the time of routine metabolic </a:t>
            </a:r>
            <a:r>
              <a:rPr lang="en-US" sz="1600" dirty="0" smtClean="0"/>
              <a:t>screening (24 </a:t>
            </a:r>
            <a:r>
              <a:rPr lang="en-US" sz="1600" dirty="0"/>
              <a:t>to 48 hours old </a:t>
            </a:r>
            <a:r>
              <a:rPr lang="en-US" sz="1600" dirty="0" smtClean="0"/>
              <a:t>earlier in those with risk factors) in </a:t>
            </a:r>
            <a:r>
              <a:rPr lang="en-US" sz="1600" dirty="0"/>
              <a:t>all infants prior to discharge</a:t>
            </a:r>
            <a:r>
              <a:rPr lang="en-US" sz="1600" dirty="0" smtClean="0"/>
              <a:t>.</a:t>
            </a:r>
          </a:p>
          <a:p>
            <a:pPr marL="114300" indent="0">
              <a:buNone/>
            </a:pPr>
            <a:r>
              <a:rPr lang="en-US" sz="1600" dirty="0" smtClean="0"/>
              <a:t> </a:t>
            </a:r>
          </a:p>
          <a:p>
            <a:r>
              <a:rPr lang="en-US" sz="1600" dirty="0" err="1" smtClean="0"/>
              <a:t>TcB</a:t>
            </a:r>
            <a:r>
              <a:rPr lang="en-US" sz="1600" dirty="0" smtClean="0"/>
              <a:t> </a:t>
            </a:r>
            <a:r>
              <a:rPr lang="en-US" sz="1600" dirty="0"/>
              <a:t>measurements are used for screening for term and late preterm infants prior to discharge. Of note, </a:t>
            </a:r>
            <a:r>
              <a:rPr lang="en-US" sz="1600" dirty="0" err="1"/>
              <a:t>TcB</a:t>
            </a:r>
            <a:r>
              <a:rPr lang="en-US" sz="1600" dirty="0"/>
              <a:t> may not be a good substitute for TB measurement in very preterm neonates or term infants who are &gt;7 days of </a:t>
            </a:r>
            <a:r>
              <a:rPr lang="en-US" sz="1600" dirty="0" smtClean="0"/>
              <a:t>age</a:t>
            </a:r>
          </a:p>
          <a:p>
            <a:endParaRPr lang="en-US" sz="1600" dirty="0"/>
          </a:p>
          <a:p>
            <a:r>
              <a:rPr lang="en-US" sz="1600" dirty="0" smtClean="0"/>
              <a:t>Appropriate </a:t>
            </a:r>
            <a:r>
              <a:rPr lang="en-US" sz="1600" dirty="0"/>
              <a:t>follow-up after discharge is essential. In general, the younger the patient age at the time of discharge, the earlier follow-up is </a:t>
            </a:r>
            <a:r>
              <a:rPr lang="en-US" sz="1600" dirty="0" smtClean="0"/>
              <a:t>required</a:t>
            </a:r>
          </a:p>
          <a:p>
            <a:endParaRPr lang="en-US" sz="1600" dirty="0"/>
          </a:p>
          <a:p>
            <a:r>
              <a:rPr lang="en-US" sz="1600" dirty="0" smtClean="0"/>
              <a:t>Infants </a:t>
            </a:r>
            <a:r>
              <a:rPr lang="en-US" sz="1600" dirty="0"/>
              <a:t>who are discharged prior to 72 hours should be seen within two days of discharge, and evaluated for jaundice and the need for additional bilirubin measurements. </a:t>
            </a:r>
            <a:endParaRPr lang="en-US" sz="1600" dirty="0" smtClean="0"/>
          </a:p>
        </p:txBody>
      </p:sp>
    </p:spTree>
    <p:extLst>
      <p:ext uri="{BB962C8B-B14F-4D97-AF65-F5344CB8AC3E}">
        <p14:creationId xmlns:p14="http://schemas.microsoft.com/office/powerpoint/2010/main" val="352008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442912"/>
            <a:ext cx="6076950" cy="4562475"/>
          </a:xfrm>
          <a:prstGeom prst="rect">
            <a:avLst/>
          </a:prstGeom>
        </p:spPr>
      </p:pic>
    </p:spTree>
    <p:extLst>
      <p:ext uri="{BB962C8B-B14F-4D97-AF65-F5344CB8AC3E}">
        <p14:creationId xmlns:p14="http://schemas.microsoft.com/office/powerpoint/2010/main" val="883032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Risk </a:t>
            </a:r>
            <a:r>
              <a:rPr lang="en-US" sz="2000" dirty="0"/>
              <a:t>factors for development of severe hyperbilirubinemia in infants of 35 or more weeks gestation</a:t>
            </a:r>
          </a:p>
        </p:txBody>
      </p:sp>
      <p:sp>
        <p:nvSpPr>
          <p:cNvPr id="3" name="Text Placeholder 2"/>
          <p:cNvSpPr>
            <a:spLocks noGrp="1"/>
          </p:cNvSpPr>
          <p:nvPr>
            <p:ph type="body" idx="1"/>
          </p:nvPr>
        </p:nvSpPr>
        <p:spPr>
          <a:xfrm>
            <a:off x="311700" y="1066800"/>
            <a:ext cx="8520600" cy="3502075"/>
          </a:xfrm>
        </p:spPr>
        <p:txBody>
          <a:bodyPr/>
          <a:lstStyle/>
          <a:p>
            <a:pPr marL="114300" indent="0">
              <a:buNone/>
            </a:pPr>
            <a:endParaRPr lang="en-US" sz="1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11" y="1104901"/>
            <a:ext cx="8181975" cy="4038600"/>
          </a:xfrm>
          <a:prstGeom prst="rect">
            <a:avLst/>
          </a:prstGeom>
        </p:spPr>
      </p:pic>
    </p:spTree>
    <p:extLst>
      <p:ext uri="{BB962C8B-B14F-4D97-AF65-F5344CB8AC3E}">
        <p14:creationId xmlns:p14="http://schemas.microsoft.com/office/powerpoint/2010/main" val="2620804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Text Placeholder 2"/>
          <p:cNvSpPr>
            <a:spLocks noGrp="1"/>
          </p:cNvSpPr>
          <p:nvPr>
            <p:ph type="body" idx="1"/>
          </p:nvPr>
        </p:nvSpPr>
        <p:spPr>
          <a:xfrm>
            <a:off x="311700" y="885825"/>
            <a:ext cx="8520600" cy="3683050"/>
          </a:xfrm>
        </p:spPr>
        <p:txBody>
          <a:bodyPr/>
          <a:lstStyle/>
          <a:p>
            <a:r>
              <a:rPr lang="en-US" sz="1600" dirty="0"/>
              <a:t>Reduction of TB in infants with hyperbilirubinemia using the following interventions:</a:t>
            </a:r>
          </a:p>
          <a:p>
            <a:endParaRPr lang="en-US" sz="1600" dirty="0"/>
          </a:p>
          <a:p>
            <a:pPr>
              <a:buFont typeface="Wingdings" panose="05000000000000000000" pitchFamily="2" charset="2"/>
              <a:buChar char="§"/>
            </a:pPr>
            <a:r>
              <a:rPr lang="en-US" sz="1600" dirty="0" smtClean="0"/>
              <a:t>Phototherapy </a:t>
            </a:r>
            <a:r>
              <a:rPr lang="en-US" sz="1600" dirty="0"/>
              <a:t>is the initial intervention to reduce TB </a:t>
            </a:r>
            <a:r>
              <a:rPr lang="en-US" sz="1600" dirty="0" smtClean="0"/>
              <a:t>levels. </a:t>
            </a:r>
            <a:endParaRPr lang="en-US" sz="1600" dirty="0"/>
          </a:p>
          <a:p>
            <a:pPr>
              <a:buFont typeface="Wingdings" panose="05000000000000000000" pitchFamily="2" charset="2"/>
              <a:buChar char="§"/>
            </a:pPr>
            <a:r>
              <a:rPr lang="en-US" sz="1600" dirty="0" smtClean="0"/>
              <a:t>Exchange transfusion</a:t>
            </a:r>
          </a:p>
          <a:p>
            <a:pPr>
              <a:buFont typeface="Wingdings" panose="05000000000000000000" pitchFamily="2" charset="2"/>
              <a:buChar char="§"/>
            </a:pPr>
            <a:endParaRPr lang="en-US" sz="1600" dirty="0"/>
          </a:p>
          <a:p>
            <a:r>
              <a:rPr lang="en-US" sz="1600" dirty="0" smtClean="0"/>
              <a:t>The </a:t>
            </a:r>
            <a:r>
              <a:rPr lang="en-US" sz="1600" dirty="0"/>
              <a:t>decision of when to initiate therapy and the choice of intervention are based on the probability of developing </a:t>
            </a:r>
            <a:r>
              <a:rPr lang="en-US" sz="1600" b="1" dirty="0"/>
              <a:t>severe</a:t>
            </a:r>
            <a:r>
              <a:rPr lang="en-US" sz="1600" dirty="0"/>
              <a:t> hyperbilirubinemia, defined as TB &gt;25 mg/</a:t>
            </a:r>
            <a:r>
              <a:rPr lang="en-US" sz="1600" dirty="0" err="1"/>
              <a:t>dL</a:t>
            </a:r>
            <a:r>
              <a:rPr lang="en-US" sz="1600" dirty="0"/>
              <a:t> (428 </a:t>
            </a:r>
            <a:r>
              <a:rPr lang="en-US" sz="1600" dirty="0" err="1"/>
              <a:t>micromol</a:t>
            </a:r>
            <a:r>
              <a:rPr lang="en-US" sz="1600" dirty="0"/>
              <a:t>/L), using hour-specific TB values, GA, and the presence or absence of risk factors that increase the risk of brain </a:t>
            </a:r>
            <a:r>
              <a:rPr lang="en-US" sz="1600" dirty="0" smtClean="0"/>
              <a:t>damage</a:t>
            </a:r>
          </a:p>
          <a:p>
            <a:pPr marL="114300" indent="0">
              <a:buNone/>
            </a:pPr>
            <a:r>
              <a:rPr lang="en-US" sz="1600" dirty="0" smtClean="0"/>
              <a:t> </a:t>
            </a:r>
          </a:p>
          <a:p>
            <a:r>
              <a:rPr lang="en-US" sz="1600" dirty="0" smtClean="0"/>
              <a:t>These </a:t>
            </a:r>
            <a:r>
              <a:rPr lang="en-US" sz="1600" dirty="0"/>
              <a:t>factors include isoimmune hemolytic disease, glucose-6-phosphate dehydrogenase (G6PD) deficiency, asphyxia (</a:t>
            </a:r>
            <a:r>
              <a:rPr lang="en-US" sz="1600" dirty="0" smtClean="0"/>
              <a:t>suffocation), </a:t>
            </a:r>
            <a:r>
              <a:rPr lang="en-US" sz="1600" dirty="0"/>
              <a:t>lethargy, temperature instability, sepsis, acidosis, or albumin &lt;3 g/</a:t>
            </a:r>
            <a:r>
              <a:rPr lang="en-US" sz="1600" dirty="0" err="1"/>
              <a:t>dL</a:t>
            </a:r>
            <a:r>
              <a:rPr lang="en-US" sz="1600" dirty="0"/>
              <a:t> (if measured)</a:t>
            </a:r>
            <a:endParaRPr lang="en-US" sz="1600" dirty="0" smtClean="0"/>
          </a:p>
        </p:txBody>
      </p:sp>
    </p:spTree>
    <p:extLst>
      <p:ext uri="{BB962C8B-B14F-4D97-AF65-F5344CB8AC3E}">
        <p14:creationId xmlns:p14="http://schemas.microsoft.com/office/powerpoint/2010/main" val="2568190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Phototherapy</a:t>
            </a:r>
          </a:p>
        </p:txBody>
      </p:sp>
      <p:sp>
        <p:nvSpPr>
          <p:cNvPr id="3" name="Text Placeholder 2"/>
          <p:cNvSpPr>
            <a:spLocks noGrp="1"/>
          </p:cNvSpPr>
          <p:nvPr>
            <p:ph type="body" idx="1"/>
          </p:nvPr>
        </p:nvSpPr>
        <p:spPr>
          <a:xfrm>
            <a:off x="0" y="1076325"/>
            <a:ext cx="5201379" cy="3790950"/>
          </a:xfrm>
        </p:spPr>
        <p:txBody>
          <a:bodyPr/>
          <a:lstStyle/>
          <a:p>
            <a:r>
              <a:rPr lang="en-US" sz="1600" dirty="0" smtClean="0"/>
              <a:t>The </a:t>
            </a:r>
            <a:r>
              <a:rPr lang="en-US" sz="1600" dirty="0"/>
              <a:t>principal mechanism by which phototherapy reduces the TB </a:t>
            </a:r>
            <a:r>
              <a:rPr lang="en-US" sz="1600" dirty="0" smtClean="0"/>
              <a:t>concentration is by converting bilirubin </a:t>
            </a:r>
            <a:r>
              <a:rPr lang="en-US" sz="1600" dirty="0"/>
              <a:t>into </a:t>
            </a:r>
            <a:r>
              <a:rPr lang="en-US" sz="1600" dirty="0" err="1"/>
              <a:t>lumirubin</a:t>
            </a:r>
            <a:r>
              <a:rPr lang="en-US" sz="1600" dirty="0"/>
              <a:t> via structural isomerization that is not </a:t>
            </a:r>
            <a:r>
              <a:rPr lang="en-US" sz="1600" dirty="0" smtClean="0"/>
              <a:t>reversible. </a:t>
            </a:r>
            <a:r>
              <a:rPr lang="en-US" sz="1600" dirty="0" err="1" smtClean="0"/>
              <a:t>Lumirubin</a:t>
            </a:r>
            <a:r>
              <a:rPr lang="en-US" sz="1600" dirty="0"/>
              <a:t>, a more soluble substance than bilirubin, is excreted without conjugation into bile and urine. </a:t>
            </a:r>
            <a:endParaRPr lang="en-US" sz="1600" dirty="0" smtClean="0"/>
          </a:p>
          <a:p>
            <a:endParaRPr lang="en-US" sz="1600" dirty="0"/>
          </a:p>
          <a:p>
            <a:r>
              <a:rPr lang="en-US" sz="1600" dirty="0" smtClean="0"/>
              <a:t>Phototherapy </a:t>
            </a:r>
            <a:r>
              <a:rPr lang="en-US" sz="1600" dirty="0"/>
              <a:t>is less effective in infants whose hyperbilirubinemia is due to cholestasis </a:t>
            </a:r>
            <a:r>
              <a:rPr lang="en-US" sz="1600" dirty="0" smtClean="0"/>
              <a:t>or </a:t>
            </a:r>
            <a:r>
              <a:rPr lang="en-US" sz="1600" dirty="0"/>
              <a:t>hemolysis with a positive direct </a:t>
            </a:r>
            <a:r>
              <a:rPr lang="en-US" sz="1600" dirty="0" err="1"/>
              <a:t>antiglobulin</a:t>
            </a:r>
            <a:r>
              <a:rPr lang="en-US" sz="1600" dirty="0"/>
              <a:t> test </a:t>
            </a:r>
            <a:r>
              <a:rPr lang="en-US" sz="1600" dirty="0" smtClean="0"/>
              <a:t>(positive DAT</a:t>
            </a:r>
            <a:r>
              <a:rPr lang="en-US" sz="1600" dirty="0"/>
              <a:t>; Coombs </a:t>
            </a:r>
            <a:r>
              <a:rPr lang="en-US" sz="1600" dirty="0" smtClean="0"/>
              <a:t>test means The infants have </a:t>
            </a:r>
            <a:r>
              <a:rPr lang="en-US" sz="1600" dirty="0"/>
              <a:t>antibodies attached to the RBCs. This may be due to: Autoimmune hemolytic </a:t>
            </a:r>
            <a:r>
              <a:rPr lang="en-US" sz="1600" dirty="0" smtClean="0"/>
              <a:t>anemia)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379" y="857250"/>
            <a:ext cx="3773358" cy="2952750"/>
          </a:xfrm>
          <a:prstGeom prst="rect">
            <a:avLst/>
          </a:prstGeom>
        </p:spPr>
      </p:pic>
      <p:sp>
        <p:nvSpPr>
          <p:cNvPr id="7" name="TextBox 6"/>
          <p:cNvSpPr txBox="1"/>
          <p:nvPr/>
        </p:nvSpPr>
        <p:spPr>
          <a:xfrm>
            <a:off x="5124451" y="3872240"/>
            <a:ext cx="4200524" cy="954107"/>
          </a:xfrm>
          <a:prstGeom prst="rect">
            <a:avLst/>
          </a:prstGeom>
          <a:noFill/>
        </p:spPr>
        <p:txBody>
          <a:bodyPr wrap="square" rtlCol="0">
            <a:spAutoFit/>
          </a:bodyPr>
          <a:lstStyle/>
          <a:p>
            <a:r>
              <a:rPr lang="en-US" dirty="0"/>
              <a:t> The eyes should be shielded with an opaque </a:t>
            </a:r>
            <a:r>
              <a:rPr lang="en-US" dirty="0" smtClean="0"/>
              <a:t>blindfold cause animal </a:t>
            </a:r>
            <a:r>
              <a:rPr lang="en-US" dirty="0"/>
              <a:t>studies indicate that retinal degeneration may occur after 24 hours of continuous exposure </a:t>
            </a:r>
          </a:p>
        </p:txBody>
      </p:sp>
    </p:spTree>
    <p:extLst>
      <p:ext uri="{BB962C8B-B14F-4D97-AF65-F5344CB8AC3E}">
        <p14:creationId xmlns:p14="http://schemas.microsoft.com/office/powerpoint/2010/main" val="16734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71450" y="1133476"/>
            <a:ext cx="3924300" cy="4010024"/>
          </a:xfrm>
        </p:spPr>
        <p:txBody>
          <a:bodyPr/>
          <a:lstStyle/>
          <a:p>
            <a:r>
              <a:rPr lang="en-US" sz="1400" dirty="0"/>
              <a:t>Infants in </a:t>
            </a:r>
            <a:r>
              <a:rPr lang="en-US" sz="1400" dirty="0" smtClean="0"/>
              <a:t>who </a:t>
            </a:r>
            <a:r>
              <a:rPr lang="en-US" sz="1400" dirty="0"/>
              <a:t>have TB levels 2 to 3 mg/</a:t>
            </a:r>
            <a:r>
              <a:rPr lang="en-US" sz="1400" dirty="0" err="1"/>
              <a:t>dL</a:t>
            </a:r>
            <a:r>
              <a:rPr lang="en-US" sz="1400" dirty="0"/>
              <a:t> (34 to 51 </a:t>
            </a:r>
            <a:r>
              <a:rPr lang="en-US" sz="1400" dirty="0" err="1"/>
              <a:t>micromol</a:t>
            </a:r>
            <a:r>
              <a:rPr lang="en-US" sz="1400" dirty="0"/>
              <a:t>/L) below the recommended levels may be treated at home with </a:t>
            </a:r>
            <a:r>
              <a:rPr lang="en-US" sz="1400" dirty="0" err="1"/>
              <a:t>fiberoptic</a:t>
            </a:r>
            <a:r>
              <a:rPr lang="en-US" sz="1400" dirty="0"/>
              <a:t>, blue light-emitting diodes (LEDs), or conventional phototherapy</a:t>
            </a:r>
            <a:r>
              <a:rPr lang="en-US" sz="1400" dirty="0" smtClean="0"/>
              <a:t>. but </a:t>
            </a:r>
            <a:r>
              <a:rPr lang="en-US" sz="1400" dirty="0"/>
              <a:t>home phototherapy should not be used in any infant with risk </a:t>
            </a:r>
            <a:r>
              <a:rPr lang="en-US" sz="1400" dirty="0" smtClean="0"/>
              <a:t>factors, only for older than 38wk and well</a:t>
            </a:r>
          </a:p>
          <a:p>
            <a:endParaRPr lang="en-US" sz="1400" dirty="0"/>
          </a:p>
          <a:p>
            <a:r>
              <a:rPr lang="en-US" sz="1400" dirty="0"/>
              <a:t>For TB levels ≥20 mg/</a:t>
            </a:r>
            <a:r>
              <a:rPr lang="en-US" sz="1400" dirty="0" err="1"/>
              <a:t>dL</a:t>
            </a:r>
            <a:r>
              <a:rPr lang="en-US" sz="1400" dirty="0"/>
              <a:t> (342 </a:t>
            </a:r>
            <a:r>
              <a:rPr lang="en-US" sz="1400" dirty="0" err="1"/>
              <a:t>micromol</a:t>
            </a:r>
            <a:r>
              <a:rPr lang="en-US" sz="1400" dirty="0"/>
              <a:t>/L), phototherapy should be administered continuously, until the TB falls below 20 mg/</a:t>
            </a:r>
            <a:r>
              <a:rPr lang="en-US" sz="1400" dirty="0" err="1"/>
              <a:t>dL</a:t>
            </a:r>
            <a:r>
              <a:rPr lang="en-US" sz="1400" dirty="0"/>
              <a:t> (342 </a:t>
            </a:r>
            <a:r>
              <a:rPr lang="en-US" sz="1400" dirty="0" err="1"/>
              <a:t>micromol</a:t>
            </a:r>
            <a:r>
              <a:rPr lang="en-US" sz="1400" dirty="0"/>
              <a:t>/L). Once this occurs, phototherapy can be interrupted for feeding and parental visits.</a:t>
            </a:r>
          </a:p>
          <a:p>
            <a:endParaRPr lang="en-US" sz="1400" dirty="0"/>
          </a:p>
          <a:p>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690562"/>
            <a:ext cx="5562600" cy="4333875"/>
          </a:xfrm>
          <a:prstGeom prst="rect">
            <a:avLst/>
          </a:prstGeom>
        </p:spPr>
      </p:pic>
    </p:spTree>
    <p:extLst>
      <p:ext uri="{BB962C8B-B14F-4D97-AF65-F5344CB8AC3E}">
        <p14:creationId xmlns:p14="http://schemas.microsoft.com/office/powerpoint/2010/main" val="2673489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Phototherapy</a:t>
            </a:r>
            <a:r>
              <a:rPr lang="en-US" sz="1600" cap="none" dirty="0">
                <a:solidFill>
                  <a:prstClr val="black"/>
                </a:solidFill>
                <a:ea typeface="+mn-ea"/>
                <a:cs typeface="+mn-cs"/>
              </a:rPr>
              <a:t> Response to therapy </a:t>
            </a:r>
            <a:endParaRPr lang="en-US" dirty="0"/>
          </a:p>
        </p:txBody>
      </p:sp>
      <p:sp>
        <p:nvSpPr>
          <p:cNvPr id="3" name="Text Placeholder 2"/>
          <p:cNvSpPr>
            <a:spLocks noGrp="1"/>
          </p:cNvSpPr>
          <p:nvPr>
            <p:ph type="body" idx="1"/>
          </p:nvPr>
        </p:nvSpPr>
        <p:spPr>
          <a:xfrm>
            <a:off x="0" y="1076325"/>
            <a:ext cx="9039225" cy="3790950"/>
          </a:xfrm>
        </p:spPr>
        <p:txBody>
          <a:bodyPr/>
          <a:lstStyle/>
          <a:p>
            <a:r>
              <a:rPr lang="en-US" sz="1600" dirty="0"/>
              <a:t>With conventional phototherapy, a decline of 6 to 20 percent can be expected in the first 18 to 24 </a:t>
            </a:r>
            <a:r>
              <a:rPr lang="en-US" sz="1600" dirty="0" smtClean="0"/>
              <a:t>hours. Intensive </a:t>
            </a:r>
            <a:r>
              <a:rPr lang="en-US" sz="1600" dirty="0"/>
              <a:t>phototherapy results in a decline of TB of at least 2 to 3 mg/</a:t>
            </a:r>
            <a:r>
              <a:rPr lang="en-US" sz="1600" dirty="0" err="1"/>
              <a:t>dL</a:t>
            </a:r>
            <a:r>
              <a:rPr lang="en-US" sz="1600" dirty="0"/>
              <a:t> (34 to 51 </a:t>
            </a:r>
            <a:r>
              <a:rPr lang="en-US" sz="1600" dirty="0" err="1"/>
              <a:t>micromol</a:t>
            </a:r>
            <a:r>
              <a:rPr lang="en-US" sz="1600" dirty="0"/>
              <a:t>/L) within four to six hours</a:t>
            </a:r>
            <a:endParaRPr lang="en-US" sz="1600" dirty="0" smtClean="0"/>
          </a:p>
          <a:p>
            <a:endParaRPr lang="en-US" sz="1600" dirty="0"/>
          </a:p>
          <a:p>
            <a:r>
              <a:rPr lang="en-US" sz="1600" dirty="0" smtClean="0"/>
              <a:t>When </a:t>
            </a:r>
            <a:r>
              <a:rPr lang="en-US" sz="1600" dirty="0"/>
              <a:t>infants are discharged and readmitted with TB values exceeding the 95th percentile for hour-specific TB </a:t>
            </a:r>
            <a:r>
              <a:rPr lang="en-US" sz="1600" dirty="0" smtClean="0"/>
              <a:t>levels, </a:t>
            </a:r>
            <a:r>
              <a:rPr lang="en-US" sz="1600" dirty="0"/>
              <a:t>the TB measurement should be repeated two to three hours after initiation of phototherapy to assess the response </a:t>
            </a:r>
            <a:endParaRPr lang="en-US" sz="1600" dirty="0" smtClean="0"/>
          </a:p>
          <a:p>
            <a:endParaRPr lang="en-US" sz="1600" dirty="0" smtClean="0"/>
          </a:p>
          <a:p>
            <a:r>
              <a:rPr lang="en-US" sz="1600" dirty="0" smtClean="0"/>
              <a:t>When </a:t>
            </a:r>
            <a:r>
              <a:rPr lang="en-US" sz="1600" dirty="0"/>
              <a:t>phototherapy is started for a rising TB during the birth hospitalization, TB should be measured after 4 to 6 hours and then within 8 to 12 hours, if TB continues to fall. </a:t>
            </a:r>
            <a:endParaRPr lang="en-US" sz="1600" dirty="0" smtClean="0"/>
          </a:p>
          <a:p>
            <a:endParaRPr lang="en-US" sz="1600" dirty="0"/>
          </a:p>
        </p:txBody>
      </p:sp>
    </p:spTree>
    <p:extLst>
      <p:ext uri="{BB962C8B-B14F-4D97-AF65-F5344CB8AC3E}">
        <p14:creationId xmlns:p14="http://schemas.microsoft.com/office/powerpoint/2010/main" val="1979372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Phototherapy</a:t>
            </a:r>
            <a:r>
              <a:rPr lang="en-US" sz="1600" cap="none" dirty="0">
                <a:solidFill>
                  <a:prstClr val="black"/>
                </a:solidFill>
                <a:ea typeface="+mn-ea"/>
                <a:cs typeface="+mn-cs"/>
              </a:rPr>
              <a:t> Discontinuation</a:t>
            </a:r>
            <a:endParaRPr lang="en-US" dirty="0"/>
          </a:p>
        </p:txBody>
      </p:sp>
      <p:sp>
        <p:nvSpPr>
          <p:cNvPr id="3" name="Text Placeholder 2"/>
          <p:cNvSpPr>
            <a:spLocks noGrp="1"/>
          </p:cNvSpPr>
          <p:nvPr>
            <p:ph type="body" idx="1"/>
          </p:nvPr>
        </p:nvSpPr>
        <p:spPr>
          <a:xfrm>
            <a:off x="0" y="1076325"/>
            <a:ext cx="9039225" cy="3790950"/>
          </a:xfrm>
        </p:spPr>
        <p:txBody>
          <a:bodyPr/>
          <a:lstStyle/>
          <a:p>
            <a:r>
              <a:rPr lang="en-US" sz="1600" dirty="0" smtClean="0"/>
              <a:t>For </a:t>
            </a:r>
            <a:r>
              <a:rPr lang="en-US" sz="1600" dirty="0"/>
              <a:t>infants who have been readmitted for phototherapy, we discontinue phototherapy when the TB has reached 12 to 14 mg/</a:t>
            </a:r>
            <a:r>
              <a:rPr lang="en-US" sz="1600" dirty="0" err="1"/>
              <a:t>dL</a:t>
            </a:r>
            <a:r>
              <a:rPr lang="en-US" sz="1600" dirty="0"/>
              <a:t> (205 to 239 </a:t>
            </a:r>
            <a:r>
              <a:rPr lang="en-US" sz="1600" dirty="0" err="1"/>
              <a:t>micromol</a:t>
            </a:r>
            <a:r>
              <a:rPr lang="en-US" sz="1600" dirty="0"/>
              <a:t>/L). </a:t>
            </a:r>
            <a:endParaRPr lang="en-US" sz="1600" dirty="0" smtClean="0"/>
          </a:p>
          <a:p>
            <a:endParaRPr lang="en-US" sz="1600" dirty="0" smtClean="0"/>
          </a:p>
          <a:p>
            <a:r>
              <a:rPr lang="en-US" sz="1600" dirty="0" smtClean="0"/>
              <a:t>For </a:t>
            </a:r>
            <a:r>
              <a:rPr lang="en-US" sz="1600" dirty="0"/>
              <a:t>those who required phototherapy during the birth hospitalization, phototherapy is started at a significantly lower level and, therefore, is stopped at a lower level. For these infants, we generally discontinue phototherapy when the TB has fallen to, or below, the level at which phototherapy was initiated because, by this time, the infant is significantly older and the level for initiation of phototherapy has, consequently, increased.</a:t>
            </a:r>
          </a:p>
          <a:p>
            <a:endParaRPr lang="en-US" sz="1600" dirty="0"/>
          </a:p>
          <a:p>
            <a:r>
              <a:rPr lang="en-US" sz="1600" dirty="0"/>
              <a:t>TB is best measured 18 to 24 hours after phototherapy is terminated. This is important in infants who need phototherapy during their birth hospitalization, but might not be necessary in those who have been readmitted where the risk of rebound is much lower</a:t>
            </a:r>
            <a:r>
              <a:rPr lang="en-US" sz="1600" dirty="0" smtClean="0"/>
              <a:t>.</a:t>
            </a:r>
          </a:p>
          <a:p>
            <a:r>
              <a:rPr lang="en-US" sz="1600" dirty="0"/>
              <a:t>Risk factors for </a:t>
            </a:r>
            <a:r>
              <a:rPr lang="en-US" sz="1600" dirty="0" smtClean="0"/>
              <a:t>rebound </a:t>
            </a:r>
            <a:r>
              <a:rPr lang="en-US" sz="1600" dirty="0"/>
              <a:t>include GA less than 38 weeks, Asian ethnicity, breastfeeding, a positive DAT test, and the use of early phototherapy </a:t>
            </a:r>
            <a:endParaRPr lang="en-US" sz="1600" dirty="0" smtClean="0"/>
          </a:p>
        </p:txBody>
      </p:sp>
    </p:spTree>
    <p:extLst>
      <p:ext uri="{BB962C8B-B14F-4D97-AF65-F5344CB8AC3E}">
        <p14:creationId xmlns:p14="http://schemas.microsoft.com/office/powerpoint/2010/main" val="3953616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Phototherapy</a:t>
            </a:r>
            <a:r>
              <a:rPr lang="en-US" sz="1600" cap="none" dirty="0">
                <a:solidFill>
                  <a:prstClr val="black"/>
                </a:solidFill>
                <a:ea typeface="+mn-ea"/>
                <a:cs typeface="+mn-cs"/>
              </a:rPr>
              <a:t> </a:t>
            </a:r>
            <a:r>
              <a:rPr lang="en-US" sz="1600" cap="none" dirty="0" smtClean="0">
                <a:solidFill>
                  <a:prstClr val="black"/>
                </a:solidFill>
                <a:ea typeface="+mn-ea"/>
                <a:cs typeface="+mn-cs"/>
              </a:rPr>
              <a:t>side effects</a:t>
            </a:r>
            <a:endParaRPr lang="en-US" dirty="0"/>
          </a:p>
        </p:txBody>
      </p:sp>
      <p:sp>
        <p:nvSpPr>
          <p:cNvPr id="3" name="Text Placeholder 2"/>
          <p:cNvSpPr>
            <a:spLocks noGrp="1"/>
          </p:cNvSpPr>
          <p:nvPr>
            <p:ph type="body" idx="1"/>
          </p:nvPr>
        </p:nvSpPr>
        <p:spPr>
          <a:xfrm>
            <a:off x="0" y="1076325"/>
            <a:ext cx="9039225" cy="3790950"/>
          </a:xfrm>
        </p:spPr>
        <p:txBody>
          <a:bodyPr/>
          <a:lstStyle/>
          <a:p>
            <a:r>
              <a:rPr lang="en-US" sz="1600" b="1" dirty="0"/>
              <a:t>Short-term effects </a:t>
            </a:r>
            <a:r>
              <a:rPr lang="en-US" sz="1600" dirty="0" smtClean="0"/>
              <a:t>—include </a:t>
            </a:r>
            <a:r>
              <a:rPr lang="en-US" sz="1600" dirty="0"/>
              <a:t>transient, benign, erythematous rashes, hyperthermia, and interruption of breastfeeding. Increased insensible water loss may lead to dehydration with use of halogen or fluorescent light </a:t>
            </a:r>
            <a:r>
              <a:rPr lang="en-US" sz="1600" dirty="0" smtClean="0"/>
              <a:t>sources. So, It </a:t>
            </a:r>
            <a:r>
              <a:rPr lang="en-US" sz="1600" dirty="0"/>
              <a:t>is important to maintain adequate hydration and urine output during phototherapy since urinary excretion of </a:t>
            </a:r>
            <a:r>
              <a:rPr lang="en-US" sz="1600" dirty="0" err="1"/>
              <a:t>lumirubin</a:t>
            </a:r>
            <a:r>
              <a:rPr lang="en-US" sz="1600" dirty="0"/>
              <a:t> is the principal mechanism by which phototherapy reduces TB. </a:t>
            </a:r>
            <a:endParaRPr lang="en-US" sz="1600" dirty="0" smtClean="0"/>
          </a:p>
          <a:p>
            <a:r>
              <a:rPr lang="en-US" sz="1600" b="1" dirty="0" smtClean="0"/>
              <a:t>Bronze </a:t>
            </a:r>
            <a:r>
              <a:rPr lang="en-US" sz="1600" b="1" dirty="0"/>
              <a:t>baby </a:t>
            </a:r>
            <a:r>
              <a:rPr lang="en-US" sz="1600" b="1" dirty="0" smtClean="0"/>
              <a:t>syndrome </a:t>
            </a:r>
            <a:r>
              <a:rPr lang="en-US" sz="1600" dirty="0"/>
              <a:t>has been described in infants with cholestatic jaundice (conjugate bilirubin &gt;2 mg/</a:t>
            </a:r>
            <a:r>
              <a:rPr lang="en-US" sz="1600" dirty="0" err="1"/>
              <a:t>dL</a:t>
            </a:r>
            <a:r>
              <a:rPr lang="en-US" sz="1600" dirty="0"/>
              <a:t>) treated with phototherapy. This uncommon complication is manifested by a transient dark, grayish-brown discoloration of the skin, serum, and </a:t>
            </a:r>
            <a:r>
              <a:rPr lang="en-US" sz="1600" dirty="0" smtClean="0"/>
              <a:t>urine. </a:t>
            </a:r>
            <a:r>
              <a:rPr lang="en-US" sz="1600" dirty="0"/>
              <a:t>it is proposed that the syndrome is the result of impaired biliary excretion of bile pigment photoproducts due to </a:t>
            </a:r>
            <a:r>
              <a:rPr lang="en-US" sz="1600" dirty="0" smtClean="0"/>
              <a:t>cholestasis. The </a:t>
            </a:r>
            <a:r>
              <a:rPr lang="en-US" sz="1600" dirty="0"/>
              <a:t>condition usually resolves without sequelae within weeks after discontinuation of </a:t>
            </a:r>
            <a:r>
              <a:rPr lang="en-US" sz="1600" dirty="0" smtClean="0"/>
              <a:t>phototherapy. </a:t>
            </a:r>
          </a:p>
          <a:p>
            <a:r>
              <a:rPr lang="en-US" sz="1600" b="1" dirty="0" smtClean="0"/>
              <a:t>Potential </a:t>
            </a:r>
            <a:r>
              <a:rPr lang="en-US" sz="1600" b="1" dirty="0"/>
              <a:t>long-term effects </a:t>
            </a:r>
            <a:r>
              <a:rPr lang="en-US" sz="1600" dirty="0"/>
              <a:t>— Although unlikely, it remains uncertain whether neonatal phototherapy is associated with long-term complications, such as increased risk for childhood cancer and melanocytic nevi.</a:t>
            </a:r>
          </a:p>
          <a:p>
            <a:endParaRPr lang="en-US" sz="1600" dirty="0" smtClean="0"/>
          </a:p>
        </p:txBody>
      </p:sp>
    </p:spTree>
    <p:extLst>
      <p:ext uri="{BB962C8B-B14F-4D97-AF65-F5344CB8AC3E}">
        <p14:creationId xmlns:p14="http://schemas.microsoft.com/office/powerpoint/2010/main" val="972147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857375"/>
            <a:ext cx="2857500" cy="1428750"/>
          </a:xfrm>
          <a:prstGeom prst="rect">
            <a:avLst/>
          </a:prstGeom>
        </p:spPr>
      </p:pic>
      <p:sp>
        <p:nvSpPr>
          <p:cNvPr id="9" name="Text Placeholder 2"/>
          <p:cNvSpPr>
            <a:spLocks noGrp="1"/>
          </p:cNvSpPr>
          <p:nvPr>
            <p:ph type="body" idx="1"/>
          </p:nvPr>
        </p:nvSpPr>
        <p:spPr>
          <a:xfrm>
            <a:off x="311700" y="1152525"/>
            <a:ext cx="8520600" cy="3416350"/>
          </a:xfrm>
        </p:spPr>
        <p:txBody>
          <a:bodyPr/>
          <a:lstStyle/>
          <a:p>
            <a:r>
              <a:rPr lang="en-US" sz="1600" dirty="0"/>
              <a:t>the albumin-bilirubin complex dissociates, and it is taken up by the hepatocytes. It is conjugated via uridine </a:t>
            </a:r>
            <a:r>
              <a:rPr lang="en-US" sz="1600" dirty="0" err="1"/>
              <a:t>diphosphoglucuronate</a:t>
            </a:r>
            <a:r>
              <a:rPr lang="en-US" sz="1600" dirty="0"/>
              <a:t> glucuronosyltransferase (UGT) into its water-soluble form.</a:t>
            </a:r>
          </a:p>
          <a:p>
            <a:pPr marL="114300" indent="0">
              <a:buNone/>
            </a:pPr>
            <a:endParaRPr lang="en-US" sz="1600" dirty="0"/>
          </a:p>
          <a:p>
            <a:r>
              <a:rPr lang="en-US" sz="1600" dirty="0" smtClean="0"/>
              <a:t>Conjugated </a:t>
            </a:r>
            <a:r>
              <a:rPr lang="en-US" sz="1600" dirty="0"/>
              <a:t>bilirubin is excreted into bile and delivered to the small intestine</a:t>
            </a:r>
          </a:p>
        </p:txBody>
      </p:sp>
      <p:sp>
        <p:nvSpPr>
          <p:cNvPr id="11" name="Title 1"/>
          <p:cNvSpPr>
            <a:spLocks noGrp="1"/>
          </p:cNvSpPr>
          <p:nvPr>
            <p:ph type="title"/>
          </p:nvPr>
        </p:nvSpPr>
        <p:spPr>
          <a:xfrm>
            <a:off x="311700" y="410000"/>
            <a:ext cx="8520600" cy="607800"/>
          </a:xfrm>
        </p:spPr>
        <p:txBody>
          <a:bodyPr/>
          <a:lstStyle/>
          <a:p>
            <a:r>
              <a:rPr lang="en-US" dirty="0" smtClean="0"/>
              <a:t>Bilirubin metabolism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46" y="2647950"/>
            <a:ext cx="7677151" cy="2428875"/>
          </a:xfrm>
          <a:prstGeom prst="rect">
            <a:avLst/>
          </a:prstGeom>
        </p:spPr>
      </p:pic>
    </p:spTree>
    <p:extLst>
      <p:ext uri="{BB962C8B-B14F-4D97-AF65-F5344CB8AC3E}">
        <p14:creationId xmlns:p14="http://schemas.microsoft.com/office/powerpoint/2010/main" val="797755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TRANSFUSION</a:t>
            </a:r>
          </a:p>
        </p:txBody>
      </p:sp>
      <p:sp>
        <p:nvSpPr>
          <p:cNvPr id="3" name="Text Placeholder 2"/>
          <p:cNvSpPr>
            <a:spLocks noGrp="1"/>
          </p:cNvSpPr>
          <p:nvPr>
            <p:ph type="body" idx="1"/>
          </p:nvPr>
        </p:nvSpPr>
        <p:spPr>
          <a:xfrm>
            <a:off x="0" y="847725"/>
            <a:ext cx="9039225" cy="4019550"/>
          </a:xfrm>
        </p:spPr>
        <p:txBody>
          <a:bodyPr/>
          <a:lstStyle/>
          <a:p>
            <a:r>
              <a:rPr lang="en-US" sz="1600" dirty="0"/>
              <a:t>Although exchange transfusion is rare, expensive, time-consuming, and requires clinical expertise, it is the most effective method for removing bilirubin </a:t>
            </a:r>
            <a:r>
              <a:rPr lang="en-US" sz="1600" dirty="0" smtClean="0"/>
              <a:t>rapidly</a:t>
            </a:r>
          </a:p>
          <a:p>
            <a:endParaRPr lang="en-US" sz="1600" dirty="0" smtClean="0"/>
          </a:p>
          <a:p>
            <a:r>
              <a:rPr lang="en-US" sz="1600" dirty="0"/>
              <a:t>The procedure involves central catheter placement, and removing and replacing blood in aliquots that are approximately 10 percent or less of the infant's blood volume. Exchange transfusion usually reduces TB by approximately 50 percent </a:t>
            </a:r>
            <a:endParaRPr lang="en-US" sz="1600" dirty="0" smtClean="0"/>
          </a:p>
          <a:p>
            <a:endParaRPr lang="en-US" sz="1600" dirty="0" smtClean="0"/>
          </a:p>
          <a:p>
            <a:r>
              <a:rPr lang="en-US" sz="1600" dirty="0" smtClean="0"/>
              <a:t>Exchange </a:t>
            </a:r>
            <a:r>
              <a:rPr lang="en-US" sz="1600" dirty="0"/>
              <a:t>transfusion is especially useful for infants with increased bilirubin production resulting from isoimmune hemolysis because circulating antibodies and sensitized red blood cells also are removed</a:t>
            </a:r>
            <a:r>
              <a:rPr lang="en-US" sz="1600" dirty="0" smtClean="0"/>
              <a:t>.</a:t>
            </a:r>
          </a:p>
          <a:p>
            <a:endParaRPr lang="en-US" sz="1600" dirty="0" smtClean="0"/>
          </a:p>
          <a:p>
            <a:r>
              <a:rPr lang="en-US" sz="1600" dirty="0"/>
              <a:t>Following exchange transfusion, phototherapy is initiated. TB is measured within two hours following the procedure and management decision are made dependent on the level of TB</a:t>
            </a:r>
            <a:r>
              <a:rPr lang="en-US" sz="1600" dirty="0" smtClean="0"/>
              <a:t>.</a:t>
            </a:r>
            <a:endParaRPr lang="en-US" sz="1600" dirty="0"/>
          </a:p>
        </p:txBody>
      </p:sp>
    </p:spTree>
    <p:extLst>
      <p:ext uri="{BB962C8B-B14F-4D97-AF65-F5344CB8AC3E}">
        <p14:creationId xmlns:p14="http://schemas.microsoft.com/office/powerpoint/2010/main" val="2743465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 </a:t>
            </a:r>
            <a:endParaRPr lang="en-US" dirty="0"/>
          </a:p>
        </p:txBody>
      </p:sp>
      <p:sp>
        <p:nvSpPr>
          <p:cNvPr id="3" name="Text Placeholder 2"/>
          <p:cNvSpPr>
            <a:spLocks noGrp="1"/>
          </p:cNvSpPr>
          <p:nvPr>
            <p:ph type="body" idx="1"/>
          </p:nvPr>
        </p:nvSpPr>
        <p:spPr>
          <a:xfrm>
            <a:off x="142875" y="1229875"/>
            <a:ext cx="3667125" cy="3751700"/>
          </a:xfrm>
        </p:spPr>
        <p:txBody>
          <a:bodyPr/>
          <a:lstStyle/>
          <a:p>
            <a:r>
              <a:rPr lang="en-US" sz="1600" dirty="0" smtClean="0"/>
              <a:t>Immediate </a:t>
            </a:r>
            <a:r>
              <a:rPr lang="en-US" sz="1600" dirty="0"/>
              <a:t>exchange transfusion is recommended if the infant shows signs of acute bilirubin encephalopathy (hypertonia, arching, </a:t>
            </a:r>
            <a:r>
              <a:rPr lang="en-US" sz="1600" dirty="0" err="1"/>
              <a:t>retrocollis</a:t>
            </a:r>
            <a:r>
              <a:rPr lang="en-US" sz="1600" dirty="0"/>
              <a:t>, </a:t>
            </a:r>
            <a:r>
              <a:rPr lang="en-US" sz="1600" dirty="0" err="1"/>
              <a:t>opisthotonos</a:t>
            </a:r>
            <a:r>
              <a:rPr lang="en-US" sz="1600" dirty="0"/>
              <a:t>, fever, high-pitched cry) </a:t>
            </a:r>
            <a:endParaRPr lang="en-US" sz="1600" dirty="0" smtClean="0"/>
          </a:p>
          <a:p>
            <a:r>
              <a:rPr lang="en-US" sz="1600" dirty="0" smtClean="0"/>
              <a:t>or </a:t>
            </a:r>
            <a:r>
              <a:rPr lang="en-US" sz="1600" dirty="0"/>
              <a:t>if TB is ≥5 mg/</a:t>
            </a:r>
            <a:r>
              <a:rPr lang="en-US" sz="1600" dirty="0" err="1"/>
              <a:t>dL</a:t>
            </a:r>
            <a:r>
              <a:rPr lang="en-US" sz="1600" dirty="0"/>
              <a:t> (85 </a:t>
            </a:r>
            <a:r>
              <a:rPr lang="en-US" sz="1600" dirty="0" err="1"/>
              <a:t>micromol</a:t>
            </a:r>
            <a:r>
              <a:rPr lang="en-US" sz="1600" dirty="0"/>
              <a:t>/L) above these lines.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76225"/>
            <a:ext cx="5495925" cy="4343400"/>
          </a:xfrm>
          <a:prstGeom prst="rect">
            <a:avLst/>
          </a:prstGeom>
        </p:spPr>
      </p:pic>
      <p:sp>
        <p:nvSpPr>
          <p:cNvPr id="5" name="TextBox 4"/>
          <p:cNvSpPr txBox="1"/>
          <p:nvPr/>
        </p:nvSpPr>
        <p:spPr>
          <a:xfrm>
            <a:off x="4262437" y="4535269"/>
            <a:ext cx="4591050" cy="646331"/>
          </a:xfrm>
          <a:prstGeom prst="rect">
            <a:avLst/>
          </a:prstGeom>
          <a:noFill/>
        </p:spPr>
        <p:txBody>
          <a:bodyPr wrap="square" rtlCol="0">
            <a:spAutoFit/>
          </a:bodyPr>
          <a:lstStyle/>
          <a:p>
            <a:r>
              <a:rPr lang="en-US" sz="1200" dirty="0"/>
              <a:t>The dashed lines for the first 24 hours indicate uncertainty due to a wide range of clinical circumstances and a range of responses to phototherapy. </a:t>
            </a:r>
          </a:p>
        </p:txBody>
      </p:sp>
    </p:spTree>
    <p:extLst>
      <p:ext uri="{BB962C8B-B14F-4D97-AF65-F5344CB8AC3E}">
        <p14:creationId xmlns:p14="http://schemas.microsoft.com/office/powerpoint/2010/main" val="825829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TRANSFUSION</a:t>
            </a:r>
          </a:p>
        </p:txBody>
      </p:sp>
      <p:sp>
        <p:nvSpPr>
          <p:cNvPr id="3" name="Text Placeholder 2"/>
          <p:cNvSpPr>
            <a:spLocks noGrp="1"/>
          </p:cNvSpPr>
          <p:nvPr>
            <p:ph type="body" idx="1"/>
          </p:nvPr>
        </p:nvSpPr>
        <p:spPr>
          <a:xfrm>
            <a:off x="0" y="1076325"/>
            <a:ext cx="9039225" cy="3790950"/>
          </a:xfrm>
        </p:spPr>
        <p:txBody>
          <a:bodyPr/>
          <a:lstStyle/>
          <a:p>
            <a:r>
              <a:rPr lang="en-US" sz="1600" dirty="0"/>
              <a:t>During birth hospitalization, exchange transfusion is recommended if the TB rises to these levels despite intensive phototherapy.</a:t>
            </a:r>
          </a:p>
          <a:p>
            <a:endParaRPr lang="en-US" sz="1600" dirty="0"/>
          </a:p>
          <a:p>
            <a:r>
              <a:rPr lang="en-US" sz="1600" dirty="0"/>
              <a:t>For readmitted infants, if the TB level is above </a:t>
            </a:r>
            <a:r>
              <a:rPr lang="en-US" sz="1600" dirty="0" smtClean="0"/>
              <a:t>the </a:t>
            </a:r>
            <a:r>
              <a:rPr lang="en-US" sz="1600" dirty="0"/>
              <a:t>hour-specific threshold for exchange transfusion, and the patient has no additional clinical risk factors, repeat TB measurement every two to three hours and consider exchange if the TB remains above the levels indicated after intensive phototherapy for six </a:t>
            </a:r>
            <a:r>
              <a:rPr lang="en-US" sz="1600" dirty="0" smtClean="0"/>
              <a:t>hours</a:t>
            </a:r>
          </a:p>
          <a:p>
            <a:endParaRPr lang="en-US" sz="1600" dirty="0"/>
          </a:p>
          <a:p>
            <a:r>
              <a:rPr lang="en-US" sz="1600" dirty="0"/>
              <a:t>The bilirubin/albumin (B/A) ratio can be used as an additional factor in determining the need for exchange transfusion; it should not be used alone, but in conjunction with TB </a:t>
            </a:r>
            <a:r>
              <a:rPr lang="en-US" sz="1600" dirty="0" smtClean="0"/>
              <a:t>values. In </a:t>
            </a:r>
            <a:r>
              <a:rPr lang="en-US" sz="1600" dirty="0"/>
              <a:t>term neonates, B/A ratio &gt;7.0 (bilirubin mg/</a:t>
            </a:r>
            <a:r>
              <a:rPr lang="en-US" sz="1600" dirty="0" err="1"/>
              <a:t>dL</a:t>
            </a:r>
            <a:r>
              <a:rPr lang="en-US" sz="1600" dirty="0"/>
              <a:t> to albumin g/</a:t>
            </a:r>
            <a:r>
              <a:rPr lang="en-US" sz="1600" dirty="0" err="1"/>
              <a:t>dL</a:t>
            </a:r>
            <a:r>
              <a:rPr lang="en-US" sz="1600" dirty="0"/>
              <a:t>) indicates that all bilirubin binding sites on albumin are occupied</a:t>
            </a:r>
            <a:r>
              <a:rPr lang="en-US" sz="1600" dirty="0" smtClean="0"/>
              <a:t>.</a:t>
            </a:r>
          </a:p>
        </p:txBody>
      </p:sp>
    </p:spTree>
    <p:extLst>
      <p:ext uri="{BB962C8B-B14F-4D97-AF65-F5344CB8AC3E}">
        <p14:creationId xmlns:p14="http://schemas.microsoft.com/office/powerpoint/2010/main" val="3196764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a:t>
            </a:r>
            <a:r>
              <a:rPr lang="en-US" dirty="0" smtClean="0"/>
              <a:t>TRANSFUSION complications </a:t>
            </a:r>
            <a:endParaRPr lang="en-US" dirty="0"/>
          </a:p>
        </p:txBody>
      </p:sp>
      <p:sp>
        <p:nvSpPr>
          <p:cNvPr id="3" name="Text Placeholder 2"/>
          <p:cNvSpPr>
            <a:spLocks noGrp="1"/>
          </p:cNvSpPr>
          <p:nvPr>
            <p:ph type="body" idx="1"/>
          </p:nvPr>
        </p:nvSpPr>
        <p:spPr>
          <a:xfrm>
            <a:off x="0" y="1076325"/>
            <a:ext cx="9039225" cy="3790950"/>
          </a:xfrm>
        </p:spPr>
        <p:txBody>
          <a:bodyPr/>
          <a:lstStyle/>
          <a:p>
            <a:endParaRPr lang="en-US" sz="1600" dirty="0"/>
          </a:p>
          <a:p>
            <a:endParaRPr lang="en-US" sz="1600" dirty="0"/>
          </a:p>
          <a:p>
            <a:pPr>
              <a:buFont typeface="Arial" panose="020B0604020202020204" pitchFamily="34" charset="0"/>
              <a:buChar char="•"/>
            </a:pPr>
            <a:r>
              <a:rPr lang="en-US" sz="1600" dirty="0"/>
              <a:t>Blood-borne </a:t>
            </a:r>
            <a:r>
              <a:rPr lang="en-US" sz="1600" dirty="0" smtClean="0"/>
              <a:t>infections</a:t>
            </a:r>
            <a:endParaRPr lang="en-US" sz="1600" dirty="0"/>
          </a:p>
          <a:p>
            <a:pPr>
              <a:buFont typeface="Arial" panose="020B0604020202020204" pitchFamily="34" charset="0"/>
              <a:buChar char="•"/>
            </a:pPr>
            <a:r>
              <a:rPr lang="en-US" sz="1600" dirty="0" smtClean="0"/>
              <a:t>Thrombocytopenia </a:t>
            </a:r>
            <a:r>
              <a:rPr lang="en-US" sz="1600" dirty="0"/>
              <a:t>and </a:t>
            </a:r>
            <a:r>
              <a:rPr lang="en-US" sz="1600" dirty="0" smtClean="0"/>
              <a:t>coagulopathy</a:t>
            </a:r>
            <a:endParaRPr lang="en-US" sz="1600" dirty="0"/>
          </a:p>
          <a:p>
            <a:pPr>
              <a:buFont typeface="Arial" panose="020B0604020202020204" pitchFamily="34" charset="0"/>
              <a:buChar char="•"/>
            </a:pPr>
            <a:r>
              <a:rPr lang="en-US" sz="1600" dirty="0" smtClean="0"/>
              <a:t>Graft </a:t>
            </a:r>
            <a:r>
              <a:rPr lang="en-US" sz="1600" dirty="0"/>
              <a:t>versus host disease: use Irradiated blood </a:t>
            </a:r>
            <a:r>
              <a:rPr lang="en-US" sz="1600" dirty="0" smtClean="0"/>
              <a:t>products, which </a:t>
            </a:r>
            <a:r>
              <a:rPr lang="en-US" sz="1600" dirty="0"/>
              <a:t>are cellular blood components which have been exposed to irradiation to inactivate </a:t>
            </a:r>
            <a:r>
              <a:rPr lang="en-US" sz="1600" dirty="0" smtClean="0"/>
              <a:t>lymphocytes</a:t>
            </a:r>
            <a:endParaRPr lang="en-US" sz="1600" dirty="0"/>
          </a:p>
          <a:p>
            <a:pPr>
              <a:buFont typeface="Arial" panose="020B0604020202020204" pitchFamily="34" charset="0"/>
              <a:buChar char="•"/>
            </a:pPr>
            <a:r>
              <a:rPr lang="en-US" sz="1600" dirty="0" smtClean="0"/>
              <a:t>Necrotizing </a:t>
            </a:r>
            <a:r>
              <a:rPr lang="en-US" sz="1600" dirty="0"/>
              <a:t>enterocolitis</a:t>
            </a:r>
          </a:p>
          <a:p>
            <a:pPr>
              <a:buFont typeface="Arial" panose="020B0604020202020204" pitchFamily="34" charset="0"/>
              <a:buChar char="•"/>
            </a:pPr>
            <a:r>
              <a:rPr lang="en-US" sz="1600" dirty="0" smtClean="0"/>
              <a:t>Portal </a:t>
            </a:r>
            <a:r>
              <a:rPr lang="en-US" sz="1600" dirty="0"/>
              <a:t>vein </a:t>
            </a:r>
            <a:r>
              <a:rPr lang="en-US" sz="1600" dirty="0" smtClean="0"/>
              <a:t>thrombosis</a:t>
            </a:r>
            <a:endParaRPr lang="en-US" sz="1600" dirty="0"/>
          </a:p>
          <a:p>
            <a:pPr>
              <a:buFont typeface="Arial" panose="020B0604020202020204" pitchFamily="34" charset="0"/>
              <a:buChar char="•"/>
            </a:pPr>
            <a:r>
              <a:rPr lang="en-US" sz="1600" dirty="0" smtClean="0"/>
              <a:t>Electrolyte </a:t>
            </a:r>
            <a:r>
              <a:rPr lang="en-US" sz="1600" dirty="0"/>
              <a:t>abnormalities (</a:t>
            </a:r>
            <a:r>
              <a:rPr lang="en-US" sz="1600" dirty="0" err="1"/>
              <a:t>eg</a:t>
            </a:r>
            <a:r>
              <a:rPr lang="en-US" sz="1600" dirty="0"/>
              <a:t>, hypocalcemia and hyperkalemia</a:t>
            </a:r>
            <a:r>
              <a:rPr lang="en-US" sz="1600" dirty="0" smtClean="0"/>
              <a:t>)</a:t>
            </a:r>
            <a:endParaRPr lang="en-US" sz="1600" dirty="0"/>
          </a:p>
          <a:p>
            <a:pPr>
              <a:buFont typeface="Arial" panose="020B0604020202020204" pitchFamily="34" charset="0"/>
              <a:buChar char="•"/>
            </a:pPr>
            <a:r>
              <a:rPr lang="en-US" sz="1600" dirty="0" smtClean="0"/>
              <a:t>Cardiac </a:t>
            </a:r>
            <a:r>
              <a:rPr lang="en-US" sz="1600" dirty="0"/>
              <a:t>arrhythmias</a:t>
            </a:r>
            <a:endParaRPr lang="en-US" sz="1600" dirty="0" smtClean="0"/>
          </a:p>
        </p:txBody>
      </p:sp>
    </p:spTree>
    <p:extLst>
      <p:ext uri="{BB962C8B-B14F-4D97-AF65-F5344CB8AC3E}">
        <p14:creationId xmlns:p14="http://schemas.microsoft.com/office/powerpoint/2010/main" val="2977603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Pharmacological agents </a:t>
            </a:r>
            <a:endParaRPr lang="en-US" dirty="0"/>
          </a:p>
        </p:txBody>
      </p:sp>
      <p:sp>
        <p:nvSpPr>
          <p:cNvPr id="3" name="Text Placeholder 2"/>
          <p:cNvSpPr>
            <a:spLocks noGrp="1"/>
          </p:cNvSpPr>
          <p:nvPr>
            <p:ph type="body" idx="1"/>
          </p:nvPr>
        </p:nvSpPr>
        <p:spPr>
          <a:xfrm>
            <a:off x="0" y="1076325"/>
            <a:ext cx="9039225" cy="3962400"/>
          </a:xfrm>
        </p:spPr>
        <p:txBody>
          <a:bodyPr/>
          <a:lstStyle/>
          <a:p>
            <a:r>
              <a:rPr lang="en-US" sz="1600" dirty="0"/>
              <a:t>IVIG (dose 0.5 to 1 g/kg over two hours) is recommended in infants with isoimmune hemolytic disease if the total serum or plasma bilirubin (TB) is rising despite intensive phototherapy or is within 2 or 3 mg/</a:t>
            </a:r>
            <a:r>
              <a:rPr lang="en-US" sz="1600" dirty="0" err="1"/>
              <a:t>dL</a:t>
            </a:r>
            <a:r>
              <a:rPr lang="en-US" sz="1600" dirty="0"/>
              <a:t> (34 to 51 </a:t>
            </a:r>
            <a:r>
              <a:rPr lang="en-US" sz="1600" dirty="0" err="1"/>
              <a:t>micromol</a:t>
            </a:r>
            <a:r>
              <a:rPr lang="en-US" sz="1600" dirty="0"/>
              <a:t>/L) of the threshold for exchange transfusion [1,9]. The dose may be repeated in 12 hours if </a:t>
            </a:r>
            <a:r>
              <a:rPr lang="en-US" sz="1600" dirty="0" smtClean="0"/>
              <a:t>necessary</a:t>
            </a:r>
          </a:p>
          <a:p>
            <a:r>
              <a:rPr lang="en-US" sz="1600" dirty="0" smtClean="0"/>
              <a:t>US box warning: thrombosis and acute renal failure </a:t>
            </a:r>
          </a:p>
          <a:p>
            <a:endParaRPr lang="en-US" sz="1600" dirty="0"/>
          </a:p>
          <a:p>
            <a:r>
              <a:rPr lang="en-US" sz="1600" dirty="0"/>
              <a:t>Ursodeoxycholic acid </a:t>
            </a:r>
            <a:r>
              <a:rPr lang="en-US" sz="1600" dirty="0" smtClean="0"/>
              <a:t>(</a:t>
            </a:r>
            <a:r>
              <a:rPr lang="en-US" sz="1600" dirty="0"/>
              <a:t>UDCA) increases bile flow </a:t>
            </a:r>
            <a:r>
              <a:rPr lang="en-US" sz="1600" dirty="0" smtClean="0"/>
              <a:t>by decreasing cholesterol content of bile and bile stones and </a:t>
            </a:r>
            <a:r>
              <a:rPr lang="en-US" sz="1600" dirty="0"/>
              <a:t>helps to lower TB levels </a:t>
            </a:r>
            <a:r>
              <a:rPr lang="en-US" sz="1600" dirty="0" smtClean="0"/>
              <a:t>. </a:t>
            </a:r>
            <a:r>
              <a:rPr lang="en-US" sz="1600" dirty="0"/>
              <a:t>It is useful in the treatment of cholestatic jaundice. However, data are limited on the safety and overall efficacy of UDCA as adjunctive therapy to phototherapy. As a result, </a:t>
            </a:r>
            <a:r>
              <a:rPr lang="en-US" sz="1600" dirty="0" smtClean="0"/>
              <a:t>it is not </a:t>
            </a:r>
            <a:r>
              <a:rPr lang="en-US" sz="1600" dirty="0"/>
              <a:t>routinely recommend </a:t>
            </a:r>
            <a:r>
              <a:rPr lang="en-US" sz="1600" dirty="0" smtClean="0"/>
              <a:t>as </a:t>
            </a:r>
            <a:r>
              <a:rPr lang="en-US" sz="1600" dirty="0"/>
              <a:t>an addition to </a:t>
            </a:r>
            <a:r>
              <a:rPr lang="en-US" sz="1600" dirty="0" smtClean="0"/>
              <a:t>phototherapy</a:t>
            </a:r>
          </a:p>
          <a:p>
            <a:endParaRPr lang="en-US" sz="1600" dirty="0"/>
          </a:p>
        </p:txBody>
      </p:sp>
    </p:spTree>
    <p:extLst>
      <p:ext uri="{BB962C8B-B14F-4D97-AF65-F5344CB8AC3E}">
        <p14:creationId xmlns:p14="http://schemas.microsoft.com/office/powerpoint/2010/main" val="3801670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Pharmacological agents </a:t>
            </a:r>
            <a:endParaRPr lang="en-US" dirty="0"/>
          </a:p>
        </p:txBody>
      </p:sp>
      <p:sp>
        <p:nvSpPr>
          <p:cNvPr id="3" name="Text Placeholder 2"/>
          <p:cNvSpPr>
            <a:spLocks noGrp="1"/>
          </p:cNvSpPr>
          <p:nvPr>
            <p:ph type="body" idx="1"/>
          </p:nvPr>
        </p:nvSpPr>
        <p:spPr>
          <a:xfrm>
            <a:off x="0" y="1076325"/>
            <a:ext cx="9039225" cy="3962400"/>
          </a:xfrm>
        </p:spPr>
        <p:txBody>
          <a:bodyPr/>
          <a:lstStyle/>
          <a:p>
            <a:endParaRPr lang="en-US" sz="1600" dirty="0"/>
          </a:p>
          <a:p>
            <a:r>
              <a:rPr lang="en-US" sz="1600" dirty="0"/>
              <a:t>Phenobarbital — Phenobarbital increases the </a:t>
            </a:r>
            <a:r>
              <a:rPr lang="en-US" sz="1600" dirty="0" smtClean="0"/>
              <a:t>conjugation (induce </a:t>
            </a:r>
            <a:r>
              <a:rPr lang="en-US" sz="1600" dirty="0"/>
              <a:t>the expression of </a:t>
            </a:r>
            <a:r>
              <a:rPr lang="en-US" sz="1600" dirty="0" smtClean="0"/>
              <a:t>UGT) </a:t>
            </a:r>
            <a:r>
              <a:rPr lang="en-US" sz="1600" dirty="0"/>
              <a:t>and excretion of bilirubin </a:t>
            </a:r>
            <a:r>
              <a:rPr lang="en-US" sz="1600" dirty="0" smtClean="0"/>
              <a:t>(increase uptake </a:t>
            </a:r>
            <a:r>
              <a:rPr lang="en-US" sz="1600" dirty="0"/>
              <a:t>of bilirubin into </a:t>
            </a:r>
            <a:r>
              <a:rPr lang="en-US" sz="1600" dirty="0" smtClean="0"/>
              <a:t>hepatocytes) </a:t>
            </a:r>
            <a:r>
              <a:rPr lang="en-US" sz="1600" dirty="0"/>
              <a:t>and decreases postnatal TB levels when given to pregnant women or infants. However, prenatal administration of phenobarbital may adversely affect cognitive development and </a:t>
            </a:r>
            <a:r>
              <a:rPr lang="en-US" sz="1600" dirty="0" smtClean="0"/>
              <a:t>reproduction. </a:t>
            </a:r>
          </a:p>
          <a:p>
            <a:r>
              <a:rPr lang="en-US" sz="1600" dirty="0" smtClean="0"/>
              <a:t>Used in hyperbilirubinemia </a:t>
            </a:r>
            <a:r>
              <a:rPr lang="en-US" sz="1600" dirty="0"/>
              <a:t>(conjugated): </a:t>
            </a:r>
            <a:r>
              <a:rPr lang="en-US" sz="1600" dirty="0" smtClean="0"/>
              <a:t>Infants </a:t>
            </a:r>
            <a:r>
              <a:rPr lang="en-US" sz="1600" dirty="0"/>
              <a:t>and Children: Oral: Usual range: 3 to 8 mg/kg/day in 2 to 3 divided doses; doses up to 10 mg/kg/day in divided doses have been used in case reports </a:t>
            </a:r>
            <a:endParaRPr lang="en-US" sz="1600" dirty="0" smtClean="0"/>
          </a:p>
          <a:p>
            <a:r>
              <a:rPr lang="en-US" sz="1600" dirty="0" smtClean="0"/>
              <a:t>Phenobarbital </a:t>
            </a:r>
            <a:r>
              <a:rPr lang="en-US" sz="1600" dirty="0"/>
              <a:t>is not routinely used to treat indirect neonatal hyperbilirubinemia.</a:t>
            </a:r>
          </a:p>
          <a:p>
            <a:r>
              <a:rPr lang="en-US" sz="1600" dirty="0" smtClean="0"/>
              <a:t>Contraindicated in marked hepatic impairment </a:t>
            </a:r>
          </a:p>
        </p:txBody>
      </p:sp>
    </p:spTree>
    <p:extLst>
      <p:ext uri="{BB962C8B-B14F-4D97-AF65-F5344CB8AC3E}">
        <p14:creationId xmlns:p14="http://schemas.microsoft.com/office/powerpoint/2010/main" val="475790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600" dirty="0"/>
              <a:t>Individuals with type I </a:t>
            </a:r>
            <a:r>
              <a:rPr lang="en-US" sz="1600" dirty="0" err="1"/>
              <a:t>Crigler-Najjar</a:t>
            </a:r>
            <a:r>
              <a:rPr lang="en-US" sz="1600" dirty="0"/>
              <a:t> syndrome usually present with very high levels of unconjugated </a:t>
            </a:r>
            <a:r>
              <a:rPr lang="en-US" sz="1600" dirty="0" err="1"/>
              <a:t>hyperbilirubin</a:t>
            </a:r>
            <a:r>
              <a:rPr lang="en-US" sz="1600" dirty="0"/>
              <a:t> at birth, resulting in kernicterus. Treatment involves emergent plasma exchange to treat kernicterus followed by regular phototherapy. If left untreated, type I is fatal by about age two years. </a:t>
            </a:r>
            <a:endParaRPr lang="en-US" sz="1600" dirty="0" smtClean="0"/>
          </a:p>
          <a:p>
            <a:r>
              <a:rPr lang="en-US" sz="1600" dirty="0" smtClean="0"/>
              <a:t>Patients </a:t>
            </a:r>
            <a:r>
              <a:rPr lang="en-US" sz="1600" dirty="0"/>
              <a:t>with type II may not require any therapy or may be treated with </a:t>
            </a:r>
            <a:r>
              <a:rPr lang="en-US" sz="1600" dirty="0" smtClean="0"/>
              <a:t>phenobarbital (5 mg/kg/day) </a:t>
            </a:r>
          </a:p>
          <a:p>
            <a:endParaRPr lang="en-US" sz="1600" dirty="0"/>
          </a:p>
          <a:p>
            <a:r>
              <a:rPr lang="en-US" sz="1600" dirty="0" smtClean="0"/>
              <a:t>Patients </a:t>
            </a:r>
            <a:r>
              <a:rPr lang="en-US" sz="1600" dirty="0"/>
              <a:t>with type I do not respond to phenobarbital, as the mutation is a loss-of-function </a:t>
            </a:r>
            <a:r>
              <a:rPr lang="en-US" sz="1600" dirty="0" smtClean="0"/>
              <a:t>mutation</a:t>
            </a:r>
          </a:p>
          <a:p>
            <a:endParaRPr lang="en-US" sz="1600" dirty="0"/>
          </a:p>
          <a:p>
            <a:r>
              <a:rPr lang="en-US" sz="1600" dirty="0"/>
              <a:t>Gilbert syndrome is completely benign and has no effect on life expectancy. Therefore, management is centered on reassurance, and no medical therapy is indicated.</a:t>
            </a:r>
          </a:p>
        </p:txBody>
      </p:sp>
    </p:spTree>
    <p:extLst>
      <p:ext uri="{BB962C8B-B14F-4D97-AF65-F5344CB8AC3E}">
        <p14:creationId xmlns:p14="http://schemas.microsoft.com/office/powerpoint/2010/main" val="1390718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for breast milk jaundice </a:t>
            </a:r>
            <a:endParaRPr lang="en-US" dirty="0"/>
          </a:p>
        </p:txBody>
      </p:sp>
      <p:sp>
        <p:nvSpPr>
          <p:cNvPr id="3" name="Text Placeholder 2"/>
          <p:cNvSpPr>
            <a:spLocks noGrp="1"/>
          </p:cNvSpPr>
          <p:nvPr>
            <p:ph type="body" idx="1"/>
          </p:nvPr>
        </p:nvSpPr>
        <p:spPr/>
        <p:txBody>
          <a:bodyPr/>
          <a:lstStyle/>
          <a:p>
            <a:r>
              <a:rPr lang="en-US" sz="1600" dirty="0"/>
              <a:t>healthy term </a:t>
            </a:r>
            <a:r>
              <a:rPr lang="en-US" sz="1600" dirty="0" smtClean="0"/>
              <a:t>infants: Increase </a:t>
            </a:r>
            <a:r>
              <a:rPr lang="en-US" sz="1600" dirty="0"/>
              <a:t>breastfeeding to 8-12 times per day, and recheck the serum bilirubin level in 12-24 hours. Reassure the mother about the relatively benign nature of breast milk jaundice . </a:t>
            </a:r>
            <a:endParaRPr lang="en-US" sz="1600" dirty="0" smtClean="0"/>
          </a:p>
          <a:p>
            <a:endParaRPr lang="en-US" sz="1600" dirty="0"/>
          </a:p>
          <a:p>
            <a:r>
              <a:rPr lang="en-US" sz="1600" dirty="0"/>
              <a:t>Continue breastfeeding and supplement with formula.</a:t>
            </a:r>
          </a:p>
          <a:p>
            <a:pPr marL="114300" indent="0">
              <a:buNone/>
            </a:pPr>
            <a:endParaRPr lang="en-US" sz="1600" dirty="0"/>
          </a:p>
          <a:p>
            <a:r>
              <a:rPr lang="en-US" sz="1600" dirty="0"/>
              <a:t>The most rapid way to reduce the bilirubin level is to interrupt breastfeeding for 24 hours, feed with formula, and use phototherapy; however, in most infants, interrupting breastfeeding is </a:t>
            </a:r>
            <a:r>
              <a:rPr lang="en-US" sz="1600" dirty="0" err="1" smtClean="0"/>
              <a:t>is</a:t>
            </a:r>
            <a:r>
              <a:rPr lang="en-US" sz="1600" dirty="0" smtClean="0"/>
              <a:t> </a:t>
            </a:r>
            <a:r>
              <a:rPr lang="en-US" sz="1600" dirty="0"/>
              <a:t>rarely needed and is not recommended unless serum bilirubin levels reach 20 mg/</a:t>
            </a:r>
            <a:r>
              <a:rPr lang="en-US" sz="1600" dirty="0" err="1"/>
              <a:t>dL</a:t>
            </a:r>
            <a:r>
              <a:rPr lang="en-US" sz="1600" dirty="0"/>
              <a:t> (340 µ</a:t>
            </a:r>
            <a:r>
              <a:rPr lang="en-US" sz="1600" dirty="0" err="1"/>
              <a:t>mol</a:t>
            </a:r>
            <a:r>
              <a:rPr lang="en-US" sz="1600" dirty="0"/>
              <a:t>/L</a:t>
            </a:r>
          </a:p>
        </p:txBody>
      </p:sp>
    </p:spTree>
    <p:extLst>
      <p:ext uri="{BB962C8B-B14F-4D97-AF65-F5344CB8AC3E}">
        <p14:creationId xmlns:p14="http://schemas.microsoft.com/office/powerpoint/2010/main" val="380314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857375"/>
            <a:ext cx="2857500" cy="1428750"/>
          </a:xfrm>
          <a:prstGeom prst="rect">
            <a:avLst/>
          </a:prstGeom>
        </p:spPr>
      </p:pic>
      <p:sp>
        <p:nvSpPr>
          <p:cNvPr id="9" name="Text Placeholder 2"/>
          <p:cNvSpPr>
            <a:spLocks noGrp="1"/>
          </p:cNvSpPr>
          <p:nvPr>
            <p:ph type="body" idx="1"/>
          </p:nvPr>
        </p:nvSpPr>
        <p:spPr>
          <a:xfrm>
            <a:off x="311700" y="1152525"/>
            <a:ext cx="8520600" cy="3416350"/>
          </a:xfrm>
        </p:spPr>
        <p:txBody>
          <a:bodyPr/>
          <a:lstStyle/>
          <a:p>
            <a:r>
              <a:rPr lang="en-US" sz="1600" dirty="0"/>
              <a:t>Intestinal bacteria convert bilirubin into </a:t>
            </a:r>
            <a:r>
              <a:rPr lang="en-US" sz="1600" dirty="0" smtClean="0"/>
              <a:t>urobilinogen, </a:t>
            </a:r>
            <a:r>
              <a:rPr lang="en-US" sz="1600" dirty="0"/>
              <a:t>w</a:t>
            </a:r>
            <a:r>
              <a:rPr lang="en-US" sz="1600" dirty="0" smtClean="0"/>
              <a:t>hich then are reabsorbed </a:t>
            </a:r>
            <a:r>
              <a:rPr lang="en-US" sz="1600" dirty="0"/>
              <a:t>by the intestine and circulated back to the liver in a process called enterohepatic circulation. </a:t>
            </a:r>
            <a:endParaRPr lang="en-US" sz="1600" dirty="0" smtClean="0"/>
          </a:p>
          <a:p>
            <a:r>
              <a:rPr lang="en-US" sz="1600" dirty="0" smtClean="0"/>
              <a:t>A </a:t>
            </a:r>
            <a:r>
              <a:rPr lang="en-US" sz="1600" dirty="0"/>
              <a:t>small portion of urobilinogen is excreted from the body through the urine, while most is excreted in the stool. They give urine and stool their characteristic yellow and brown colors, respectively</a:t>
            </a:r>
          </a:p>
        </p:txBody>
      </p:sp>
      <p:sp>
        <p:nvSpPr>
          <p:cNvPr id="11" name="Title 1"/>
          <p:cNvSpPr>
            <a:spLocks noGrp="1"/>
          </p:cNvSpPr>
          <p:nvPr>
            <p:ph type="title"/>
          </p:nvPr>
        </p:nvSpPr>
        <p:spPr>
          <a:xfrm>
            <a:off x="311700" y="410000"/>
            <a:ext cx="8520600" cy="607800"/>
          </a:xfrm>
        </p:spPr>
        <p:txBody>
          <a:bodyPr/>
          <a:lstStyle/>
          <a:p>
            <a:r>
              <a:rPr lang="en-US" dirty="0" smtClean="0"/>
              <a:t>Bilirubin metabolism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48" y="2781300"/>
            <a:ext cx="7991477" cy="2362200"/>
          </a:xfrm>
          <a:prstGeom prst="rect">
            <a:avLst/>
          </a:prstGeom>
        </p:spPr>
      </p:pic>
    </p:spTree>
    <p:extLst>
      <p:ext uri="{BB962C8B-B14F-4D97-AF65-F5344CB8AC3E}">
        <p14:creationId xmlns:p14="http://schemas.microsoft.com/office/powerpoint/2010/main" val="1322788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600" dirty="0"/>
              <a:t>In the serum, bilirubin is usually measured as both direct bilirubin </a:t>
            </a:r>
            <a:r>
              <a:rPr lang="en-US" sz="1600" dirty="0" smtClean="0"/>
              <a:t>and </a:t>
            </a:r>
            <a:r>
              <a:rPr lang="en-US" sz="1600" dirty="0"/>
              <a:t>total-value bilirubin</a:t>
            </a:r>
            <a:endParaRPr lang="en-US" sz="1600" dirty="0" smtClean="0"/>
          </a:p>
          <a:p>
            <a:endParaRPr lang="en-US" sz="1600" dirty="0"/>
          </a:p>
          <a:p>
            <a:r>
              <a:rPr lang="en-US" sz="1600" dirty="0" smtClean="0"/>
              <a:t>Direct </a:t>
            </a:r>
            <a:r>
              <a:rPr lang="en-US" sz="1600" dirty="0"/>
              <a:t>bilirubin correlates with conjugated bilirubin </a:t>
            </a:r>
            <a:endParaRPr lang="en-US" sz="1600" dirty="0" smtClean="0"/>
          </a:p>
          <a:p>
            <a:r>
              <a:rPr lang="en-US" sz="1600" dirty="0" smtClean="0"/>
              <a:t>Indirect </a:t>
            </a:r>
            <a:r>
              <a:rPr lang="en-US" sz="1600" dirty="0"/>
              <a:t>bilirubin correlates with unconjugated </a:t>
            </a:r>
            <a:r>
              <a:rPr lang="en-US" sz="1600" dirty="0" smtClean="0"/>
              <a:t>bilirubin</a:t>
            </a:r>
            <a:endParaRPr lang="en-US" sz="1600" dirty="0"/>
          </a:p>
          <a:p>
            <a:pPr marL="114300" indent="0">
              <a:buNone/>
            </a:pPr>
            <a:r>
              <a:rPr lang="en-US" sz="1600" b="1" dirty="0"/>
              <a:t>Normal findings</a:t>
            </a:r>
          </a:p>
          <a:p>
            <a:r>
              <a:rPr lang="en-US" sz="1600" dirty="0" smtClean="0"/>
              <a:t>Adult/elderly/child</a:t>
            </a:r>
            <a:endParaRPr lang="en-US" sz="1600" dirty="0"/>
          </a:p>
          <a:p>
            <a:pPr>
              <a:buFont typeface="Arial" panose="020B0604020202020204" pitchFamily="34" charset="0"/>
              <a:buChar char="•"/>
            </a:pPr>
            <a:r>
              <a:rPr lang="en-US" sz="1600" dirty="0"/>
              <a:t>Total bilirubin: 0.3-1.0 mg/</a:t>
            </a:r>
            <a:r>
              <a:rPr lang="en-US" sz="1600" dirty="0" err="1"/>
              <a:t>dL</a:t>
            </a:r>
            <a:r>
              <a:rPr lang="en-US" sz="1600" dirty="0"/>
              <a:t> </a:t>
            </a:r>
            <a:endParaRPr lang="en-US" sz="1600" dirty="0" smtClean="0"/>
          </a:p>
          <a:p>
            <a:pPr>
              <a:buFont typeface="Arial" panose="020B0604020202020204" pitchFamily="34" charset="0"/>
              <a:buChar char="•"/>
            </a:pPr>
            <a:r>
              <a:rPr lang="en-US" sz="1600" dirty="0" smtClean="0"/>
              <a:t>Indirect </a:t>
            </a:r>
            <a:r>
              <a:rPr lang="en-US" sz="1600" dirty="0"/>
              <a:t>bilirubin: 0.2-0.8 </a:t>
            </a:r>
            <a:r>
              <a:rPr lang="en-US" sz="1600" dirty="0" smtClean="0"/>
              <a:t>mg/</a:t>
            </a:r>
            <a:r>
              <a:rPr lang="en-US" sz="1600" dirty="0" err="1" smtClean="0"/>
              <a:t>dL</a:t>
            </a:r>
            <a:endParaRPr lang="en-US" sz="1600" dirty="0"/>
          </a:p>
          <a:p>
            <a:pPr>
              <a:buFont typeface="Arial" panose="020B0604020202020204" pitchFamily="34" charset="0"/>
              <a:buChar char="•"/>
            </a:pPr>
            <a:r>
              <a:rPr lang="en-US" sz="1600" dirty="0"/>
              <a:t>Direct bilirubin: 0.1-0.3 mg/</a:t>
            </a:r>
            <a:r>
              <a:rPr lang="en-US" sz="1600" dirty="0" err="1"/>
              <a:t>dL</a:t>
            </a:r>
            <a:r>
              <a:rPr lang="en-US" sz="1600" dirty="0"/>
              <a:t> </a:t>
            </a:r>
            <a:endParaRPr lang="en-US" sz="1600" dirty="0" smtClean="0"/>
          </a:p>
          <a:p>
            <a:r>
              <a:rPr lang="en-US" sz="1600" dirty="0" smtClean="0"/>
              <a:t>Newborn:</a:t>
            </a:r>
            <a:endParaRPr lang="en-US" sz="1600" dirty="0"/>
          </a:p>
          <a:p>
            <a:pPr>
              <a:buFont typeface="Arial" panose="020B0604020202020204" pitchFamily="34" charset="0"/>
              <a:buChar char="•"/>
            </a:pPr>
            <a:r>
              <a:rPr lang="en-US" sz="1600" dirty="0"/>
              <a:t>Total  bilirubin: 1.0-12.0 </a:t>
            </a:r>
            <a:r>
              <a:rPr lang="en-US" sz="1600" dirty="0" smtClean="0"/>
              <a:t>mg/</a:t>
            </a:r>
            <a:r>
              <a:rPr lang="en-US" sz="1600" dirty="0" err="1" smtClean="0"/>
              <a:t>dL</a:t>
            </a:r>
            <a:endParaRPr lang="en-US" sz="1600" dirty="0" smtClean="0"/>
          </a:p>
        </p:txBody>
      </p:sp>
    </p:spTree>
    <p:extLst>
      <p:ext uri="{BB962C8B-B14F-4D97-AF65-F5344CB8AC3E}">
        <p14:creationId xmlns:p14="http://schemas.microsoft.com/office/powerpoint/2010/main" val="399928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11700" y="1229874"/>
            <a:ext cx="4193625" cy="3837425"/>
          </a:xfrm>
        </p:spPr>
        <p:txBody>
          <a:bodyPr/>
          <a:lstStyle/>
          <a:p>
            <a:r>
              <a:rPr lang="en-US" sz="1600" dirty="0" smtClean="0"/>
              <a:t>Jaundice, the </a:t>
            </a:r>
            <a:r>
              <a:rPr lang="en-US" sz="1600" dirty="0"/>
              <a:t>yellow coloration of the skin and/or conjunctiva, is caused by the accumulation of bilirubin in the blood</a:t>
            </a:r>
            <a:r>
              <a:rPr lang="en-US" sz="1600" dirty="0" smtClean="0"/>
              <a:t>.</a:t>
            </a:r>
          </a:p>
          <a:p>
            <a:endParaRPr lang="en-US" sz="1600" dirty="0" smtClean="0"/>
          </a:p>
          <a:p>
            <a:r>
              <a:rPr lang="en-US" sz="1600" dirty="0"/>
              <a:t>The </a:t>
            </a:r>
            <a:r>
              <a:rPr lang="en-US" sz="1600" dirty="0" smtClean="0"/>
              <a:t>hyperbilirubinemia </a:t>
            </a:r>
            <a:r>
              <a:rPr lang="en-US" sz="1600" dirty="0"/>
              <a:t>can be either unconjugated or </a:t>
            </a:r>
            <a:r>
              <a:rPr lang="en-US" sz="1600" dirty="0" smtClean="0"/>
              <a:t>conjugated</a:t>
            </a:r>
            <a:endParaRPr lang="en-US" sz="1600" dirty="0"/>
          </a:p>
          <a:p>
            <a:endParaRPr lang="en-US" sz="1600" dirty="0" smtClean="0"/>
          </a:p>
          <a:p>
            <a:r>
              <a:rPr lang="en-US" sz="1600" dirty="0" smtClean="0"/>
              <a:t>jaundice </a:t>
            </a:r>
            <a:r>
              <a:rPr lang="en-US" sz="1600" dirty="0"/>
              <a:t>and can be classified into different anatomical sites of pathology: </a:t>
            </a:r>
            <a:r>
              <a:rPr lang="en-US" sz="1600" dirty="0" err="1"/>
              <a:t>prehepatic</a:t>
            </a:r>
            <a:r>
              <a:rPr lang="en-US" sz="1600" dirty="0"/>
              <a:t> (increased bilirubin production), hepatic (liver dysfunction), or </a:t>
            </a:r>
            <a:r>
              <a:rPr lang="en-US" sz="1600" dirty="0" err="1"/>
              <a:t>posthepatic</a:t>
            </a:r>
            <a:r>
              <a:rPr lang="en-US" sz="1600" dirty="0"/>
              <a:t> (duct obstruction</a:t>
            </a:r>
            <a:r>
              <a:rPr lang="en-US" sz="1600" dirty="0" smtClean="0"/>
              <a:t>).</a:t>
            </a:r>
          </a:p>
          <a:p>
            <a:endParaRPr lang="en-US" sz="16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49" y="933450"/>
            <a:ext cx="4281487" cy="4019549"/>
          </a:xfrm>
          <a:prstGeom prst="rect">
            <a:avLst/>
          </a:prstGeom>
        </p:spPr>
      </p:pic>
    </p:spTree>
    <p:extLst>
      <p:ext uri="{BB962C8B-B14F-4D97-AF65-F5344CB8AC3E}">
        <p14:creationId xmlns:p14="http://schemas.microsoft.com/office/powerpoint/2010/main" val="100782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600" dirty="0" smtClean="0"/>
              <a:t>Jaundice </a:t>
            </a:r>
            <a:r>
              <a:rPr lang="en-US" sz="1600" dirty="0"/>
              <a:t>usually becomes clinically apparent when the serum total bilirubin concentration is greater than 2 to 3 </a:t>
            </a:r>
            <a:r>
              <a:rPr lang="en-US" sz="1600" dirty="0" smtClean="0"/>
              <a:t>mg/</a:t>
            </a:r>
            <a:r>
              <a:rPr lang="en-US" sz="1600" dirty="0" err="1" smtClean="0"/>
              <a:t>dL</a:t>
            </a:r>
            <a:r>
              <a:rPr lang="en-US" sz="1600" dirty="0" smtClean="0"/>
              <a:t> and </a:t>
            </a:r>
            <a:r>
              <a:rPr lang="en-US" sz="1600" dirty="0"/>
              <a:t>usually </a:t>
            </a:r>
            <a:r>
              <a:rPr lang="en-US" sz="1600" dirty="0" smtClean="0"/>
              <a:t>appears first </a:t>
            </a:r>
            <a:r>
              <a:rPr lang="en-US" sz="1600" dirty="0"/>
              <a:t>in the </a:t>
            </a:r>
            <a:r>
              <a:rPr lang="en-US" sz="1600" dirty="0" smtClean="0"/>
              <a:t>face may </a:t>
            </a:r>
            <a:r>
              <a:rPr lang="en-US" sz="1600" dirty="0"/>
              <a:t>progress down to the chest, abdomen, arms, and then finally to the </a:t>
            </a:r>
            <a:r>
              <a:rPr lang="en-US" sz="1600" dirty="0" smtClean="0"/>
              <a:t>legs, </a:t>
            </a:r>
          </a:p>
          <a:p>
            <a:endParaRPr lang="en-US" sz="1600" dirty="0"/>
          </a:p>
          <a:p>
            <a:r>
              <a:rPr lang="en-US" sz="1600" dirty="0" smtClean="0"/>
              <a:t>The entire body including </a:t>
            </a:r>
            <a:r>
              <a:rPr lang="en-US" sz="1600" dirty="0"/>
              <a:t>palms and soles, can appear </a:t>
            </a:r>
            <a:r>
              <a:rPr lang="en-US" sz="1600" dirty="0" smtClean="0"/>
              <a:t>at </a:t>
            </a:r>
            <a:r>
              <a:rPr lang="en-US" sz="1600" dirty="0"/>
              <a:t>TB &gt;15 mg/</a:t>
            </a:r>
            <a:r>
              <a:rPr lang="en-US" sz="1600" dirty="0" err="1"/>
              <a:t>dL</a:t>
            </a:r>
            <a:r>
              <a:rPr lang="en-US" sz="1600" dirty="0"/>
              <a:t> </a:t>
            </a:r>
            <a:endParaRPr lang="en-US" sz="1600" dirty="0" smtClean="0"/>
          </a:p>
          <a:p>
            <a:pPr marL="114300" indent="0">
              <a:buNone/>
            </a:pPr>
            <a:endParaRPr lang="en-US" sz="1600" dirty="0"/>
          </a:p>
          <a:p>
            <a:r>
              <a:rPr lang="en-US" sz="1600" dirty="0"/>
              <a:t>However, the presence or absence of jaundice is not a reliable method to assess total serum </a:t>
            </a:r>
            <a:r>
              <a:rPr lang="en-US" sz="1600" dirty="0" smtClean="0"/>
              <a:t>bilirubin </a:t>
            </a:r>
            <a:r>
              <a:rPr lang="en-US" sz="1600" dirty="0"/>
              <a:t>(TB) concentration or identify infants at risk for rapidly rising bilirubin, especially in those with dark skin</a:t>
            </a:r>
          </a:p>
        </p:txBody>
      </p:sp>
    </p:spTree>
    <p:extLst>
      <p:ext uri="{BB962C8B-B14F-4D97-AF65-F5344CB8AC3E}">
        <p14:creationId xmlns:p14="http://schemas.microsoft.com/office/powerpoint/2010/main" val="152369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350" y="314325"/>
            <a:ext cx="5067300" cy="4829175"/>
          </a:xfrm>
          <a:prstGeom prst="rect">
            <a:avLst/>
          </a:prstGeom>
        </p:spPr>
      </p:pic>
    </p:spTree>
    <p:extLst>
      <p:ext uri="{BB962C8B-B14F-4D97-AF65-F5344CB8AC3E}">
        <p14:creationId xmlns:p14="http://schemas.microsoft.com/office/powerpoint/2010/main" val="54772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Unconjugated </a:t>
            </a:r>
            <a:r>
              <a:rPr lang="en-US" dirty="0" smtClean="0"/>
              <a:t>and conjugated hyperbilirubinemia</a:t>
            </a:r>
            <a:endParaRPr lang="en-US" dirty="0"/>
          </a:p>
        </p:txBody>
      </p:sp>
      <p:sp>
        <p:nvSpPr>
          <p:cNvPr id="3" name="Text Placeholder 2"/>
          <p:cNvSpPr>
            <a:spLocks noGrp="1"/>
          </p:cNvSpPr>
          <p:nvPr>
            <p:ph type="body" idx="1"/>
          </p:nvPr>
        </p:nvSpPr>
        <p:spPr/>
        <p:txBody>
          <a:bodyPr/>
          <a:lstStyle/>
          <a:p>
            <a:endParaRPr lang="en-US" sz="1600" dirty="0" smtClean="0"/>
          </a:p>
          <a:p>
            <a:r>
              <a:rPr lang="en-US" sz="1600" dirty="0" smtClean="0"/>
              <a:t>Conjugated </a:t>
            </a:r>
            <a:r>
              <a:rPr lang="en-US" sz="1600" dirty="0"/>
              <a:t>hyperbilirubinemia is defined as serum conjugated bilirubin concentration &gt;0.4 mg/</a:t>
            </a:r>
            <a:r>
              <a:rPr lang="en-US" sz="1600" dirty="0" err="1"/>
              <a:t>dL</a:t>
            </a:r>
            <a:r>
              <a:rPr lang="en-US" sz="1600" dirty="0"/>
              <a:t> </a:t>
            </a:r>
          </a:p>
          <a:p>
            <a:endParaRPr lang="en-US" sz="1600" dirty="0" smtClean="0"/>
          </a:p>
          <a:p>
            <a:r>
              <a:rPr lang="en-US" sz="1600" dirty="0" smtClean="0"/>
              <a:t>Unconjugated </a:t>
            </a:r>
            <a:r>
              <a:rPr lang="en-US" sz="1600" dirty="0"/>
              <a:t>hyperbilirubinemia is defined as hyperbilirubinemia without an increase in the conjugated component. Thus, it is hyperbilirubinemia in which conjugated bilirubin is &lt;1 mg/</a:t>
            </a:r>
            <a:r>
              <a:rPr lang="en-US" sz="1600" dirty="0" err="1"/>
              <a:t>dL</a:t>
            </a:r>
            <a:r>
              <a:rPr lang="en-US" sz="1600" dirty="0"/>
              <a:t> (17 </a:t>
            </a:r>
            <a:r>
              <a:rPr lang="en-US" sz="1600" dirty="0" err="1"/>
              <a:t>micromol</a:t>
            </a:r>
            <a:r>
              <a:rPr lang="en-US" sz="1600" dirty="0"/>
              <a:t>/L) if the total bilirubin is &lt;5 mg/</a:t>
            </a:r>
            <a:r>
              <a:rPr lang="en-US" sz="1600" dirty="0" err="1"/>
              <a:t>dL</a:t>
            </a:r>
            <a:r>
              <a:rPr lang="en-US" sz="1600" dirty="0"/>
              <a:t>, or less than 20 percent of the total bilirubin if the total bilirubin is &gt;5 mg/</a:t>
            </a:r>
            <a:r>
              <a:rPr lang="en-US" sz="1600" dirty="0" err="1"/>
              <a:t>dL</a:t>
            </a:r>
            <a:r>
              <a:rPr lang="en-US" sz="1600" dirty="0"/>
              <a:t> (85 </a:t>
            </a:r>
            <a:r>
              <a:rPr lang="en-US" sz="1600" dirty="0" err="1"/>
              <a:t>micromol</a:t>
            </a:r>
            <a:r>
              <a:rPr lang="en-US" sz="1600" dirty="0"/>
              <a:t>/L</a:t>
            </a:r>
            <a:r>
              <a:rPr lang="en-US" sz="1600" dirty="0" smtClean="0"/>
              <a:t>)</a:t>
            </a:r>
          </a:p>
          <a:p>
            <a:endParaRPr lang="en-US" sz="1600" dirty="0"/>
          </a:p>
        </p:txBody>
      </p:sp>
    </p:spTree>
    <p:extLst>
      <p:ext uri="{BB962C8B-B14F-4D97-AF65-F5344CB8AC3E}">
        <p14:creationId xmlns:p14="http://schemas.microsoft.com/office/powerpoint/2010/main" val="3269295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4581</TotalTime>
  <Words>3410</Words>
  <Application>Microsoft Office PowerPoint</Application>
  <PresentationFormat>On-screen Show (16:9)</PresentationFormat>
  <Paragraphs>207</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Century Schoolbook</vt:lpstr>
      <vt:lpstr>Wingdings</vt:lpstr>
      <vt:lpstr>Wingdings 2</vt:lpstr>
      <vt:lpstr>Oriel</vt:lpstr>
      <vt:lpstr>jaundice</vt:lpstr>
      <vt:lpstr>Bilirubin metabolism </vt:lpstr>
      <vt:lpstr>Bilirubin metabolism </vt:lpstr>
      <vt:lpstr>Bilirubin metabolism </vt:lpstr>
      <vt:lpstr>PowerPoint Presentation</vt:lpstr>
      <vt:lpstr>PowerPoint Presentation</vt:lpstr>
      <vt:lpstr>PowerPoint Presentation</vt:lpstr>
      <vt:lpstr>PowerPoint Presentation</vt:lpstr>
      <vt:lpstr>Unconjugated and conjugated hyperbilirubinemia</vt:lpstr>
      <vt:lpstr>Unconjugated hyperbilirubinemia</vt:lpstr>
      <vt:lpstr>Unconjugated hyperbilirubinemia</vt:lpstr>
      <vt:lpstr>Conjugated hyperbilirubinemia</vt:lpstr>
      <vt:lpstr>Conjugated hyperbilirubinemia</vt:lpstr>
      <vt:lpstr>Conjugated hyperbilirubinemia</vt:lpstr>
      <vt:lpstr>Unconjugated and conjugated hyperbilirubinemia</vt:lpstr>
      <vt:lpstr>Benign/ physiological newborn jaundice</vt:lpstr>
      <vt:lpstr>Breastfeeding jaundice vs breast milk jaundice </vt:lpstr>
      <vt:lpstr>Pathological jaundice </vt:lpstr>
      <vt:lpstr>PowerPoint Presentation</vt:lpstr>
      <vt:lpstr>PowerPoint Presentation</vt:lpstr>
      <vt:lpstr>Screening </vt:lpstr>
      <vt:lpstr>PowerPoint Presentation</vt:lpstr>
      <vt:lpstr>Risk factors for development of severe hyperbilirubinemia in infants of 35 or more weeks gestation</vt:lpstr>
      <vt:lpstr>treatment</vt:lpstr>
      <vt:lpstr>Phototherapy</vt:lpstr>
      <vt:lpstr>PowerPoint Presentation</vt:lpstr>
      <vt:lpstr>Phototherapy Response to therapy </vt:lpstr>
      <vt:lpstr>Phototherapy Discontinuation</vt:lpstr>
      <vt:lpstr>Phototherapy side effects</vt:lpstr>
      <vt:lpstr>EXCHANGE TRANSFUSION</vt:lpstr>
      <vt:lpstr>Indication </vt:lpstr>
      <vt:lpstr>EXCHANGE TRANSFUSION</vt:lpstr>
      <vt:lpstr>EXCHANGE TRANSFUSION complications </vt:lpstr>
      <vt:lpstr>Pharmacological agents </vt:lpstr>
      <vt:lpstr>Pharmacological agents </vt:lpstr>
      <vt:lpstr>PowerPoint Presentation</vt:lpstr>
      <vt:lpstr>Treatment for breast milk jaundice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tract infection</dc:title>
  <dc:creator>hp</dc:creator>
  <cp:lastModifiedBy>hp</cp:lastModifiedBy>
  <cp:revision>394</cp:revision>
  <dcterms:modified xsi:type="dcterms:W3CDTF">2020-12-24T09:48:14Z</dcterms:modified>
</cp:coreProperties>
</file>