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70" r:id="rId2"/>
    <p:sldId id="263" r:id="rId3"/>
    <p:sldId id="298" r:id="rId4"/>
    <p:sldId id="271" r:id="rId5"/>
    <p:sldId id="319" r:id="rId6"/>
    <p:sldId id="320" r:id="rId7"/>
    <p:sldId id="267" r:id="rId8"/>
    <p:sldId id="258" r:id="rId9"/>
    <p:sldId id="301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29" r:id="rId19"/>
    <p:sldId id="308" r:id="rId20"/>
    <p:sldId id="330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93A23-9B7E-4353-8C0F-AD7E4A9B0B59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AE02E1-C12D-4ECE-ABE0-EAB95C3C9C18}">
      <dgm:prSet phldrT="[Text]" custT="1"/>
      <dgm:spPr/>
      <dgm:t>
        <a:bodyPr/>
        <a:lstStyle/>
        <a:p>
          <a:r>
            <a:rPr lang="en-US" sz="2200" dirty="0" smtClean="0"/>
            <a:t>meningococcal</a:t>
          </a:r>
          <a:endParaRPr lang="en-US" sz="2200" dirty="0"/>
        </a:p>
      </dgm:t>
    </dgm:pt>
    <dgm:pt modelId="{8129465F-8F3C-4831-8FA8-B1CD78023F75}" type="parTrans" cxnId="{E3B9D405-C59E-4A61-94F3-670F208F362F}">
      <dgm:prSet/>
      <dgm:spPr/>
      <dgm:t>
        <a:bodyPr/>
        <a:lstStyle/>
        <a:p>
          <a:endParaRPr lang="en-US"/>
        </a:p>
      </dgm:t>
    </dgm:pt>
    <dgm:pt modelId="{8E479D93-0DCD-44A8-8A60-1DC16F9FEA67}" type="sibTrans" cxnId="{E3B9D405-C59E-4A61-94F3-670F208F362F}">
      <dgm:prSet/>
      <dgm:spPr/>
      <dgm:t>
        <a:bodyPr/>
        <a:lstStyle/>
        <a:p>
          <a:endParaRPr lang="en-US"/>
        </a:p>
      </dgm:t>
    </dgm:pt>
    <dgm:pt modelId="{3EE6F339-5389-47FE-9180-733F373AF298}">
      <dgm:prSet phldrT="[Text]" custT="1"/>
      <dgm:spPr/>
      <dgm:t>
        <a:bodyPr/>
        <a:lstStyle/>
        <a:p>
          <a:r>
            <a:rPr lang="en-US" sz="1800" b="0" i="0" u="none" dirty="0" smtClean="0"/>
            <a:t>Occult bacteremia</a:t>
          </a:r>
          <a:endParaRPr lang="en-US" sz="1800" dirty="0"/>
        </a:p>
      </dgm:t>
    </dgm:pt>
    <dgm:pt modelId="{077666AE-F563-45E1-9C7B-65A3188FDE07}" type="parTrans" cxnId="{898F8954-99A2-4D3A-A180-FFF559E04075}">
      <dgm:prSet/>
      <dgm:spPr/>
      <dgm:t>
        <a:bodyPr/>
        <a:lstStyle/>
        <a:p>
          <a:endParaRPr lang="en-US"/>
        </a:p>
      </dgm:t>
    </dgm:pt>
    <dgm:pt modelId="{6CA8954D-218D-428B-84BB-5155CFB7AB2E}" type="sibTrans" cxnId="{898F8954-99A2-4D3A-A180-FFF559E04075}">
      <dgm:prSet/>
      <dgm:spPr/>
      <dgm:t>
        <a:bodyPr/>
        <a:lstStyle/>
        <a:p>
          <a:endParaRPr lang="en-US"/>
        </a:p>
      </dgm:t>
    </dgm:pt>
    <dgm:pt modelId="{A9A39680-8154-4EDF-91C9-90464FCBB24F}">
      <dgm:prSet phldrT="[Text]" custT="1"/>
      <dgm:spPr/>
      <dgm:t>
        <a:bodyPr/>
        <a:lstStyle/>
        <a:p>
          <a:r>
            <a:rPr lang="en-US" sz="1800" b="0" i="0" u="none" dirty="0" smtClean="0"/>
            <a:t>Complement system defects, </a:t>
          </a:r>
          <a:r>
            <a:rPr lang="en-US" sz="1800" b="0" i="0" u="none" dirty="0" err="1" smtClean="0"/>
            <a:t>Properdin</a:t>
          </a:r>
          <a:r>
            <a:rPr lang="en-US" sz="1800" b="0" i="0" u="none" dirty="0" smtClean="0"/>
            <a:t> system defect</a:t>
          </a:r>
          <a:endParaRPr lang="en-US" sz="1800" dirty="0"/>
        </a:p>
      </dgm:t>
    </dgm:pt>
    <dgm:pt modelId="{E5BFAAB5-AFD8-4C81-99C3-B0AC2B39F823}" type="parTrans" cxnId="{CD9AA4C1-3D56-43CE-8601-B28F9AFFE3F5}">
      <dgm:prSet/>
      <dgm:spPr/>
      <dgm:t>
        <a:bodyPr/>
        <a:lstStyle/>
        <a:p>
          <a:endParaRPr lang="en-US"/>
        </a:p>
      </dgm:t>
    </dgm:pt>
    <dgm:pt modelId="{790FA8B5-5F8F-441C-9BBC-293488068415}" type="sibTrans" cxnId="{CD9AA4C1-3D56-43CE-8601-B28F9AFFE3F5}">
      <dgm:prSet/>
      <dgm:spPr/>
      <dgm:t>
        <a:bodyPr/>
        <a:lstStyle/>
        <a:p>
          <a:endParaRPr lang="en-US"/>
        </a:p>
      </dgm:t>
    </dgm:pt>
    <dgm:pt modelId="{B36F2C68-C79B-492B-A009-E887E0B0F823}">
      <dgm:prSet phldrT="[Text]" custT="1"/>
      <dgm:spPr/>
      <dgm:t>
        <a:bodyPr/>
        <a:lstStyle/>
        <a:p>
          <a:r>
            <a:rPr lang="en-US" sz="2200" b="0" i="1" u="none" dirty="0" smtClean="0"/>
            <a:t>H. influenza</a:t>
          </a:r>
          <a:endParaRPr lang="en-US" sz="2200" dirty="0"/>
        </a:p>
      </dgm:t>
    </dgm:pt>
    <dgm:pt modelId="{1453FE20-B643-4C94-98CC-5183B28CB018}" type="parTrans" cxnId="{0C8627B7-898F-4A64-BC10-FE926F2F0D33}">
      <dgm:prSet/>
      <dgm:spPr/>
      <dgm:t>
        <a:bodyPr/>
        <a:lstStyle/>
        <a:p>
          <a:endParaRPr lang="en-US"/>
        </a:p>
      </dgm:t>
    </dgm:pt>
    <dgm:pt modelId="{CFAD47CA-AFD6-44E4-A17A-71A6CFB56F51}" type="sibTrans" cxnId="{0C8627B7-898F-4A64-BC10-FE926F2F0D33}">
      <dgm:prSet/>
      <dgm:spPr/>
      <dgm:t>
        <a:bodyPr/>
        <a:lstStyle/>
        <a:p>
          <a:endParaRPr lang="en-US"/>
        </a:p>
      </dgm:t>
    </dgm:pt>
    <dgm:pt modelId="{D95DC567-3D05-4EFA-8D46-E8D00997E884}">
      <dgm:prSet phldrT="[Text]" custT="1"/>
      <dgm:spPr/>
      <dgm:t>
        <a:bodyPr/>
        <a:lstStyle/>
        <a:p>
          <a:r>
            <a:rPr lang="en-US" sz="1800" dirty="0" smtClean="0"/>
            <a:t>Occult bacteremia to some extent lower than in meningococcal</a:t>
          </a:r>
          <a:endParaRPr lang="en-US" sz="1800" dirty="0"/>
        </a:p>
      </dgm:t>
    </dgm:pt>
    <dgm:pt modelId="{F7CAED04-BDCD-45AC-A7E8-8B0C367713E6}" type="parTrans" cxnId="{DC988D2C-FB9B-4B92-9037-42D77C1F7D13}">
      <dgm:prSet/>
      <dgm:spPr/>
      <dgm:t>
        <a:bodyPr/>
        <a:lstStyle/>
        <a:p>
          <a:endParaRPr lang="en-US"/>
        </a:p>
      </dgm:t>
    </dgm:pt>
    <dgm:pt modelId="{1E9F41C7-4005-400A-B04A-C63ABDE41FC7}" type="sibTrans" cxnId="{DC988D2C-FB9B-4B92-9037-42D77C1F7D13}">
      <dgm:prSet/>
      <dgm:spPr/>
      <dgm:t>
        <a:bodyPr/>
        <a:lstStyle/>
        <a:p>
          <a:endParaRPr lang="en-US"/>
        </a:p>
      </dgm:t>
    </dgm:pt>
    <dgm:pt modelId="{68EEF3DD-53B4-441A-ABE8-6F9FF664A402}" type="pres">
      <dgm:prSet presAssocID="{CDD93A23-9B7E-4353-8C0F-AD7E4A9B0B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862262-B127-42D4-B4DC-9688FCB3F570}" type="pres">
      <dgm:prSet presAssocID="{1DAE02E1-C12D-4ECE-ABE0-EAB95C3C9C18}" presName="root" presStyleCnt="0"/>
      <dgm:spPr/>
    </dgm:pt>
    <dgm:pt modelId="{4DEC3205-FDA2-4EEE-A9EF-C23C960F2D5D}" type="pres">
      <dgm:prSet presAssocID="{1DAE02E1-C12D-4ECE-ABE0-EAB95C3C9C18}" presName="rootComposite" presStyleCnt="0"/>
      <dgm:spPr/>
    </dgm:pt>
    <dgm:pt modelId="{3FAD2B85-E49A-454D-A584-5C2FD2F954DF}" type="pres">
      <dgm:prSet presAssocID="{1DAE02E1-C12D-4ECE-ABE0-EAB95C3C9C18}" presName="rootText" presStyleLbl="node1" presStyleIdx="0" presStyleCnt="2"/>
      <dgm:spPr/>
      <dgm:t>
        <a:bodyPr/>
        <a:lstStyle/>
        <a:p>
          <a:endParaRPr lang="en-US"/>
        </a:p>
      </dgm:t>
    </dgm:pt>
    <dgm:pt modelId="{8D7D1BED-31BE-4939-959F-5D9BF1F19837}" type="pres">
      <dgm:prSet presAssocID="{1DAE02E1-C12D-4ECE-ABE0-EAB95C3C9C18}" presName="rootConnector" presStyleLbl="node1" presStyleIdx="0" presStyleCnt="2"/>
      <dgm:spPr/>
      <dgm:t>
        <a:bodyPr/>
        <a:lstStyle/>
        <a:p>
          <a:endParaRPr lang="en-US"/>
        </a:p>
      </dgm:t>
    </dgm:pt>
    <dgm:pt modelId="{4F587495-23BF-4A2A-BEA1-CD49685F46EA}" type="pres">
      <dgm:prSet presAssocID="{1DAE02E1-C12D-4ECE-ABE0-EAB95C3C9C18}" presName="childShape" presStyleCnt="0"/>
      <dgm:spPr/>
    </dgm:pt>
    <dgm:pt modelId="{2B5F87D9-0CEC-496E-A1E9-B73D3D09E7E0}" type="pres">
      <dgm:prSet presAssocID="{077666AE-F563-45E1-9C7B-65A3188FDE0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5BE89924-08DD-484A-BD50-1FFA354F2F20}" type="pres">
      <dgm:prSet presAssocID="{3EE6F339-5389-47FE-9180-733F373AF29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AA507-B2C8-4415-9AA7-92C2A8AADB20}" type="pres">
      <dgm:prSet presAssocID="{E5BFAAB5-AFD8-4C81-99C3-B0AC2B39F823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4E262DC-7A78-484F-9608-DB7117BD3EE7}" type="pres">
      <dgm:prSet presAssocID="{A9A39680-8154-4EDF-91C9-90464FCBB24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97ADC-4D60-45D1-AA02-EFBB9C9FDA0A}" type="pres">
      <dgm:prSet presAssocID="{B36F2C68-C79B-492B-A009-E887E0B0F823}" presName="root" presStyleCnt="0"/>
      <dgm:spPr/>
    </dgm:pt>
    <dgm:pt modelId="{171FF490-823D-457E-A423-EB8F7E2D2741}" type="pres">
      <dgm:prSet presAssocID="{B36F2C68-C79B-492B-A009-E887E0B0F823}" presName="rootComposite" presStyleCnt="0"/>
      <dgm:spPr/>
    </dgm:pt>
    <dgm:pt modelId="{30BD5215-995A-4ADC-ADD1-68C807760F91}" type="pres">
      <dgm:prSet presAssocID="{B36F2C68-C79B-492B-A009-E887E0B0F823}" presName="rootText" presStyleLbl="node1" presStyleIdx="1" presStyleCnt="2"/>
      <dgm:spPr/>
      <dgm:t>
        <a:bodyPr/>
        <a:lstStyle/>
        <a:p>
          <a:endParaRPr lang="en-US"/>
        </a:p>
      </dgm:t>
    </dgm:pt>
    <dgm:pt modelId="{3A860F90-5672-48BC-865B-9B8F7FB4A62E}" type="pres">
      <dgm:prSet presAssocID="{B36F2C68-C79B-492B-A009-E887E0B0F823}" presName="rootConnector" presStyleLbl="node1" presStyleIdx="1" presStyleCnt="2"/>
      <dgm:spPr/>
      <dgm:t>
        <a:bodyPr/>
        <a:lstStyle/>
        <a:p>
          <a:endParaRPr lang="en-US"/>
        </a:p>
      </dgm:t>
    </dgm:pt>
    <dgm:pt modelId="{5D260AD6-B627-44C9-8868-7B41AD7FDE88}" type="pres">
      <dgm:prSet presAssocID="{B36F2C68-C79B-492B-A009-E887E0B0F823}" presName="childShape" presStyleCnt="0"/>
      <dgm:spPr/>
    </dgm:pt>
    <dgm:pt modelId="{756439B0-70F3-48FD-8827-4661C9CD138D}" type="pres">
      <dgm:prSet presAssocID="{F7CAED04-BDCD-45AC-A7E8-8B0C367713E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AE9EA7A0-E459-4F1D-A0BB-AD9DAD776E30}" type="pres">
      <dgm:prSet presAssocID="{D95DC567-3D05-4EFA-8D46-E8D00997E884}" presName="childText" presStyleLbl="bgAcc1" presStyleIdx="2" presStyleCnt="3" custScaleX="111881" custScaleY="132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300B3-A2B0-4246-B06D-BC3623F371F5}" type="presOf" srcId="{CDD93A23-9B7E-4353-8C0F-AD7E4A9B0B59}" destId="{68EEF3DD-53B4-441A-ABE8-6F9FF664A402}" srcOrd="0" destOrd="0" presId="urn:microsoft.com/office/officeart/2005/8/layout/hierarchy3"/>
    <dgm:cxn modelId="{CD9AA4C1-3D56-43CE-8601-B28F9AFFE3F5}" srcId="{1DAE02E1-C12D-4ECE-ABE0-EAB95C3C9C18}" destId="{A9A39680-8154-4EDF-91C9-90464FCBB24F}" srcOrd="1" destOrd="0" parTransId="{E5BFAAB5-AFD8-4C81-99C3-B0AC2B39F823}" sibTransId="{790FA8B5-5F8F-441C-9BBC-293488068415}"/>
    <dgm:cxn modelId="{E3B9D405-C59E-4A61-94F3-670F208F362F}" srcId="{CDD93A23-9B7E-4353-8C0F-AD7E4A9B0B59}" destId="{1DAE02E1-C12D-4ECE-ABE0-EAB95C3C9C18}" srcOrd="0" destOrd="0" parTransId="{8129465F-8F3C-4831-8FA8-B1CD78023F75}" sibTransId="{8E479D93-0DCD-44A8-8A60-1DC16F9FEA67}"/>
    <dgm:cxn modelId="{1F387EC9-CC40-4727-8CE1-0065CC52E9C4}" type="presOf" srcId="{B36F2C68-C79B-492B-A009-E887E0B0F823}" destId="{30BD5215-995A-4ADC-ADD1-68C807760F91}" srcOrd="0" destOrd="0" presId="urn:microsoft.com/office/officeart/2005/8/layout/hierarchy3"/>
    <dgm:cxn modelId="{C2739A7A-0637-42AB-8BE0-00F96207BEC7}" type="presOf" srcId="{1DAE02E1-C12D-4ECE-ABE0-EAB95C3C9C18}" destId="{3FAD2B85-E49A-454D-A584-5C2FD2F954DF}" srcOrd="0" destOrd="0" presId="urn:microsoft.com/office/officeart/2005/8/layout/hierarchy3"/>
    <dgm:cxn modelId="{898F8954-99A2-4D3A-A180-FFF559E04075}" srcId="{1DAE02E1-C12D-4ECE-ABE0-EAB95C3C9C18}" destId="{3EE6F339-5389-47FE-9180-733F373AF298}" srcOrd="0" destOrd="0" parTransId="{077666AE-F563-45E1-9C7B-65A3188FDE07}" sibTransId="{6CA8954D-218D-428B-84BB-5155CFB7AB2E}"/>
    <dgm:cxn modelId="{71D1F693-FF51-4F3A-9811-2FC6DF3D88D7}" type="presOf" srcId="{F7CAED04-BDCD-45AC-A7E8-8B0C367713E6}" destId="{756439B0-70F3-48FD-8827-4661C9CD138D}" srcOrd="0" destOrd="0" presId="urn:microsoft.com/office/officeart/2005/8/layout/hierarchy3"/>
    <dgm:cxn modelId="{A7694AB2-ABD7-45FD-862D-C866F926C60A}" type="presOf" srcId="{E5BFAAB5-AFD8-4C81-99C3-B0AC2B39F823}" destId="{F99AA507-B2C8-4415-9AA7-92C2A8AADB20}" srcOrd="0" destOrd="0" presId="urn:microsoft.com/office/officeart/2005/8/layout/hierarchy3"/>
    <dgm:cxn modelId="{9AC5BDF4-8C99-4477-B009-6D79EE0744A3}" type="presOf" srcId="{B36F2C68-C79B-492B-A009-E887E0B0F823}" destId="{3A860F90-5672-48BC-865B-9B8F7FB4A62E}" srcOrd="1" destOrd="0" presId="urn:microsoft.com/office/officeart/2005/8/layout/hierarchy3"/>
    <dgm:cxn modelId="{F5DC3487-F11C-415F-ACBC-BDF504533EAE}" type="presOf" srcId="{D95DC567-3D05-4EFA-8D46-E8D00997E884}" destId="{AE9EA7A0-E459-4F1D-A0BB-AD9DAD776E30}" srcOrd="0" destOrd="0" presId="urn:microsoft.com/office/officeart/2005/8/layout/hierarchy3"/>
    <dgm:cxn modelId="{52243353-043C-483C-A19C-4459C50F1D3C}" type="presOf" srcId="{A9A39680-8154-4EDF-91C9-90464FCBB24F}" destId="{74E262DC-7A78-484F-9608-DB7117BD3EE7}" srcOrd="0" destOrd="0" presId="urn:microsoft.com/office/officeart/2005/8/layout/hierarchy3"/>
    <dgm:cxn modelId="{0C8627B7-898F-4A64-BC10-FE926F2F0D33}" srcId="{CDD93A23-9B7E-4353-8C0F-AD7E4A9B0B59}" destId="{B36F2C68-C79B-492B-A009-E887E0B0F823}" srcOrd="1" destOrd="0" parTransId="{1453FE20-B643-4C94-98CC-5183B28CB018}" sibTransId="{CFAD47CA-AFD6-44E4-A17A-71A6CFB56F51}"/>
    <dgm:cxn modelId="{DC988D2C-FB9B-4B92-9037-42D77C1F7D13}" srcId="{B36F2C68-C79B-492B-A009-E887E0B0F823}" destId="{D95DC567-3D05-4EFA-8D46-E8D00997E884}" srcOrd="0" destOrd="0" parTransId="{F7CAED04-BDCD-45AC-A7E8-8B0C367713E6}" sibTransId="{1E9F41C7-4005-400A-B04A-C63ABDE41FC7}"/>
    <dgm:cxn modelId="{F90735CF-70F2-4939-A6B2-4FFF2F000586}" type="presOf" srcId="{3EE6F339-5389-47FE-9180-733F373AF298}" destId="{5BE89924-08DD-484A-BD50-1FFA354F2F20}" srcOrd="0" destOrd="0" presId="urn:microsoft.com/office/officeart/2005/8/layout/hierarchy3"/>
    <dgm:cxn modelId="{95EE8367-AA9D-4ADB-8266-E32CA73B4F26}" type="presOf" srcId="{1DAE02E1-C12D-4ECE-ABE0-EAB95C3C9C18}" destId="{8D7D1BED-31BE-4939-959F-5D9BF1F19837}" srcOrd="1" destOrd="0" presId="urn:microsoft.com/office/officeart/2005/8/layout/hierarchy3"/>
    <dgm:cxn modelId="{80D63E9B-8500-4C73-9710-AF4F5A5350DD}" type="presOf" srcId="{077666AE-F563-45E1-9C7B-65A3188FDE07}" destId="{2B5F87D9-0CEC-496E-A1E9-B73D3D09E7E0}" srcOrd="0" destOrd="0" presId="urn:microsoft.com/office/officeart/2005/8/layout/hierarchy3"/>
    <dgm:cxn modelId="{22C1BEFD-D387-49FE-A5E2-807678BFD576}" type="presParOf" srcId="{68EEF3DD-53B4-441A-ABE8-6F9FF664A402}" destId="{A8862262-B127-42D4-B4DC-9688FCB3F570}" srcOrd="0" destOrd="0" presId="urn:microsoft.com/office/officeart/2005/8/layout/hierarchy3"/>
    <dgm:cxn modelId="{4A9683E5-D06D-4376-98A5-37261FE2988F}" type="presParOf" srcId="{A8862262-B127-42D4-B4DC-9688FCB3F570}" destId="{4DEC3205-FDA2-4EEE-A9EF-C23C960F2D5D}" srcOrd="0" destOrd="0" presId="urn:microsoft.com/office/officeart/2005/8/layout/hierarchy3"/>
    <dgm:cxn modelId="{7ED55909-C990-43D3-ADB2-2C8EE28F5A59}" type="presParOf" srcId="{4DEC3205-FDA2-4EEE-A9EF-C23C960F2D5D}" destId="{3FAD2B85-E49A-454D-A584-5C2FD2F954DF}" srcOrd="0" destOrd="0" presId="urn:microsoft.com/office/officeart/2005/8/layout/hierarchy3"/>
    <dgm:cxn modelId="{480E686E-ABC9-457A-B2EB-2BD25F6900B6}" type="presParOf" srcId="{4DEC3205-FDA2-4EEE-A9EF-C23C960F2D5D}" destId="{8D7D1BED-31BE-4939-959F-5D9BF1F19837}" srcOrd="1" destOrd="0" presId="urn:microsoft.com/office/officeart/2005/8/layout/hierarchy3"/>
    <dgm:cxn modelId="{81F0D13C-F88B-4486-A04C-501BD5D2AD0B}" type="presParOf" srcId="{A8862262-B127-42D4-B4DC-9688FCB3F570}" destId="{4F587495-23BF-4A2A-BEA1-CD49685F46EA}" srcOrd="1" destOrd="0" presId="urn:microsoft.com/office/officeart/2005/8/layout/hierarchy3"/>
    <dgm:cxn modelId="{2FC58BFF-63CC-4AE0-816A-D763D2CB614F}" type="presParOf" srcId="{4F587495-23BF-4A2A-BEA1-CD49685F46EA}" destId="{2B5F87D9-0CEC-496E-A1E9-B73D3D09E7E0}" srcOrd="0" destOrd="0" presId="urn:microsoft.com/office/officeart/2005/8/layout/hierarchy3"/>
    <dgm:cxn modelId="{7A1DDF24-66E9-4323-9C9A-E2958CDCE5D4}" type="presParOf" srcId="{4F587495-23BF-4A2A-BEA1-CD49685F46EA}" destId="{5BE89924-08DD-484A-BD50-1FFA354F2F20}" srcOrd="1" destOrd="0" presId="urn:microsoft.com/office/officeart/2005/8/layout/hierarchy3"/>
    <dgm:cxn modelId="{FD4046BE-199D-48CB-81F3-EA4A0ED14ED9}" type="presParOf" srcId="{4F587495-23BF-4A2A-BEA1-CD49685F46EA}" destId="{F99AA507-B2C8-4415-9AA7-92C2A8AADB20}" srcOrd="2" destOrd="0" presId="urn:microsoft.com/office/officeart/2005/8/layout/hierarchy3"/>
    <dgm:cxn modelId="{BC9431A2-4E87-49B1-BD80-879A51F5682C}" type="presParOf" srcId="{4F587495-23BF-4A2A-BEA1-CD49685F46EA}" destId="{74E262DC-7A78-484F-9608-DB7117BD3EE7}" srcOrd="3" destOrd="0" presId="urn:microsoft.com/office/officeart/2005/8/layout/hierarchy3"/>
    <dgm:cxn modelId="{79E3C2BF-5666-459B-BFAF-81D145344E6C}" type="presParOf" srcId="{68EEF3DD-53B4-441A-ABE8-6F9FF664A402}" destId="{27997ADC-4D60-45D1-AA02-EFBB9C9FDA0A}" srcOrd="1" destOrd="0" presId="urn:microsoft.com/office/officeart/2005/8/layout/hierarchy3"/>
    <dgm:cxn modelId="{02D90D39-3466-47F9-84C0-C09FFD761EE6}" type="presParOf" srcId="{27997ADC-4D60-45D1-AA02-EFBB9C9FDA0A}" destId="{171FF490-823D-457E-A423-EB8F7E2D2741}" srcOrd="0" destOrd="0" presId="urn:microsoft.com/office/officeart/2005/8/layout/hierarchy3"/>
    <dgm:cxn modelId="{CF19F48F-A2AF-47F1-A5BC-7E7A53FB3A10}" type="presParOf" srcId="{171FF490-823D-457E-A423-EB8F7E2D2741}" destId="{30BD5215-995A-4ADC-ADD1-68C807760F91}" srcOrd="0" destOrd="0" presId="urn:microsoft.com/office/officeart/2005/8/layout/hierarchy3"/>
    <dgm:cxn modelId="{9B115103-15F0-4E84-B49A-8CC08DDEBCEA}" type="presParOf" srcId="{171FF490-823D-457E-A423-EB8F7E2D2741}" destId="{3A860F90-5672-48BC-865B-9B8F7FB4A62E}" srcOrd="1" destOrd="0" presId="urn:microsoft.com/office/officeart/2005/8/layout/hierarchy3"/>
    <dgm:cxn modelId="{363E78C8-53E6-4659-A7D7-FB23E28D93FB}" type="presParOf" srcId="{27997ADC-4D60-45D1-AA02-EFBB9C9FDA0A}" destId="{5D260AD6-B627-44C9-8868-7B41AD7FDE88}" srcOrd="1" destOrd="0" presId="urn:microsoft.com/office/officeart/2005/8/layout/hierarchy3"/>
    <dgm:cxn modelId="{2DAE7728-10F6-4506-A2C7-B1462691E12A}" type="presParOf" srcId="{5D260AD6-B627-44C9-8868-7B41AD7FDE88}" destId="{756439B0-70F3-48FD-8827-4661C9CD138D}" srcOrd="0" destOrd="0" presId="urn:microsoft.com/office/officeart/2005/8/layout/hierarchy3"/>
    <dgm:cxn modelId="{DD7D19EF-A214-477C-BC3D-105A4E1D995F}" type="presParOf" srcId="{5D260AD6-B627-44C9-8868-7B41AD7FDE88}" destId="{AE9EA7A0-E459-4F1D-A0BB-AD9DAD776E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B1B6A-DA92-41BB-8089-B677C77D553E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4DCC5C-A085-469F-8620-061F2D7126BD}">
      <dgm:prSet phldrT="[Text]" custT="1"/>
      <dgm:spPr/>
      <dgm:t>
        <a:bodyPr/>
        <a:lstStyle/>
        <a:p>
          <a:r>
            <a:rPr lang="en-US" sz="2200" dirty="0" smtClean="0"/>
            <a:t>L. </a:t>
          </a:r>
          <a:r>
            <a:rPr lang="en-US" sz="2200" dirty="0" err="1" smtClean="0"/>
            <a:t>monocytogens</a:t>
          </a:r>
          <a:endParaRPr lang="en-US" sz="2200" dirty="0"/>
        </a:p>
      </dgm:t>
    </dgm:pt>
    <dgm:pt modelId="{8620C17E-0128-466B-B088-FA504A52AE52}" type="parTrans" cxnId="{CE8BD6AC-D932-4076-A108-78DC378DE556}">
      <dgm:prSet/>
      <dgm:spPr/>
      <dgm:t>
        <a:bodyPr/>
        <a:lstStyle/>
        <a:p>
          <a:endParaRPr lang="en-US"/>
        </a:p>
      </dgm:t>
    </dgm:pt>
    <dgm:pt modelId="{6B03260D-77CF-4551-BF1A-D74F15F346B4}" type="sibTrans" cxnId="{CE8BD6AC-D932-4076-A108-78DC378DE556}">
      <dgm:prSet/>
      <dgm:spPr/>
      <dgm:t>
        <a:bodyPr/>
        <a:lstStyle/>
        <a:p>
          <a:endParaRPr lang="en-US"/>
        </a:p>
      </dgm:t>
    </dgm:pt>
    <dgm:pt modelId="{4700E75A-1399-481E-83D5-4E7BCDA7A084}">
      <dgm:prSet phldrT="[Text]" custT="1"/>
      <dgm:spPr/>
      <dgm:t>
        <a:bodyPr/>
        <a:lstStyle/>
        <a:p>
          <a:r>
            <a:rPr lang="en-US" sz="1800" dirty="0" smtClean="0"/>
            <a:t>T-lymphocyte defects (congenital or acquired by chemotherapy, AIDS, or malignancy) are associated with an increased risk of L. </a:t>
          </a:r>
          <a:r>
            <a:rPr lang="en-US" sz="1800" dirty="0" err="1" smtClean="0"/>
            <a:t>monocytogenes</a:t>
          </a:r>
          <a:r>
            <a:rPr lang="en-US" sz="1800" dirty="0" smtClean="0"/>
            <a:t> infections of the CNS. </a:t>
          </a:r>
          <a:endParaRPr lang="en-US" sz="1800" dirty="0"/>
        </a:p>
      </dgm:t>
    </dgm:pt>
    <dgm:pt modelId="{8E125FF0-494C-45B1-9984-8EDD9FFC7D7E}" type="parTrans" cxnId="{ECF805DF-CFB9-4646-BBFE-1EF5A599FDFC}">
      <dgm:prSet/>
      <dgm:spPr/>
      <dgm:t>
        <a:bodyPr/>
        <a:lstStyle/>
        <a:p>
          <a:endParaRPr lang="en-US"/>
        </a:p>
      </dgm:t>
    </dgm:pt>
    <dgm:pt modelId="{075D23CC-B93A-460D-B419-35234AF9380F}" type="sibTrans" cxnId="{ECF805DF-CFB9-4646-BBFE-1EF5A599FDFC}">
      <dgm:prSet/>
      <dgm:spPr/>
      <dgm:t>
        <a:bodyPr/>
        <a:lstStyle/>
        <a:p>
          <a:endParaRPr lang="en-US"/>
        </a:p>
      </dgm:t>
    </dgm:pt>
    <dgm:pt modelId="{21ACCE81-C89A-4916-A274-28A1D1E8FA6E}">
      <dgm:prSet phldrT="[Text]" custT="1"/>
      <dgm:spPr/>
      <dgm:t>
        <a:bodyPr/>
        <a:lstStyle/>
        <a:p>
          <a:r>
            <a:rPr lang="en-US" sz="2200" dirty="0" smtClean="0"/>
            <a:t>pneumococcal</a:t>
          </a:r>
          <a:endParaRPr lang="en-US" sz="2200" dirty="0"/>
        </a:p>
      </dgm:t>
    </dgm:pt>
    <dgm:pt modelId="{1191A26C-1193-4B38-8D3F-F92823D316D6}" type="parTrans" cxnId="{F5E00CFC-D623-4655-B4CE-A5E6426948FA}">
      <dgm:prSet/>
      <dgm:spPr/>
      <dgm:t>
        <a:bodyPr/>
        <a:lstStyle/>
        <a:p>
          <a:endParaRPr lang="en-US"/>
        </a:p>
      </dgm:t>
    </dgm:pt>
    <dgm:pt modelId="{E3309C68-F3AB-487B-9165-78F6D113F542}" type="sibTrans" cxnId="{F5E00CFC-D623-4655-B4CE-A5E6426948FA}">
      <dgm:prSet/>
      <dgm:spPr/>
      <dgm:t>
        <a:bodyPr/>
        <a:lstStyle/>
        <a:p>
          <a:endParaRPr lang="en-US"/>
        </a:p>
      </dgm:t>
    </dgm:pt>
    <dgm:pt modelId="{4F8522DA-A935-4878-98E9-F8E3E18BB318}">
      <dgm:prSet phldrT="[Text]" custT="1"/>
      <dgm:spPr/>
      <dgm:t>
        <a:bodyPr/>
        <a:lstStyle/>
        <a:p>
          <a:r>
            <a:rPr lang="en-US" sz="1800" b="0" i="0" u="none" dirty="0" smtClean="0"/>
            <a:t>Splenic dysfunction(sickle cell anemia ) and </a:t>
          </a:r>
          <a:r>
            <a:rPr lang="en-US" sz="1800" b="0" i="0" u="none" dirty="0" err="1" smtClean="0"/>
            <a:t>asplenia</a:t>
          </a:r>
          <a:endParaRPr lang="en-US" sz="1800" dirty="0"/>
        </a:p>
      </dgm:t>
    </dgm:pt>
    <dgm:pt modelId="{8D8A4784-0C0F-48E0-B5B7-CD0C83269C34}" type="parTrans" cxnId="{01A6F7CB-D15F-47CD-A9CA-10CB96919259}">
      <dgm:prSet/>
      <dgm:spPr/>
      <dgm:t>
        <a:bodyPr/>
        <a:lstStyle/>
        <a:p>
          <a:endParaRPr lang="en-US"/>
        </a:p>
      </dgm:t>
    </dgm:pt>
    <dgm:pt modelId="{9E910C8A-D220-435E-8E0C-4B1948DDF229}" type="sibTrans" cxnId="{01A6F7CB-D15F-47CD-A9CA-10CB96919259}">
      <dgm:prSet/>
      <dgm:spPr/>
      <dgm:t>
        <a:bodyPr/>
        <a:lstStyle/>
        <a:p>
          <a:endParaRPr lang="en-US"/>
        </a:p>
      </dgm:t>
    </dgm:pt>
    <dgm:pt modelId="{A8E8F1AF-0EFA-4CF2-91EE-B1E13967522C}">
      <dgm:prSet phldrT="[Text]" custT="1"/>
      <dgm:spPr/>
      <dgm:t>
        <a:bodyPr/>
        <a:lstStyle/>
        <a:p>
          <a:r>
            <a:rPr lang="en-US" sz="1800" dirty="0" smtClean="0"/>
            <a:t>CSF leakage</a:t>
          </a:r>
        </a:p>
        <a:p>
          <a:endParaRPr lang="en-US" sz="1700" dirty="0"/>
        </a:p>
      </dgm:t>
    </dgm:pt>
    <dgm:pt modelId="{25952ADB-F7E6-4FB1-967A-E2122DEA5EF9}" type="parTrans" cxnId="{D72873B1-D5CB-4A97-891C-CE940E04A52B}">
      <dgm:prSet/>
      <dgm:spPr/>
      <dgm:t>
        <a:bodyPr/>
        <a:lstStyle/>
        <a:p>
          <a:endParaRPr lang="en-US"/>
        </a:p>
      </dgm:t>
    </dgm:pt>
    <dgm:pt modelId="{0C0449AC-25A2-44B5-BB61-FE6D87A5DEEE}" type="sibTrans" cxnId="{D72873B1-D5CB-4A97-891C-CE940E04A52B}">
      <dgm:prSet/>
      <dgm:spPr/>
      <dgm:t>
        <a:bodyPr/>
        <a:lstStyle/>
        <a:p>
          <a:endParaRPr lang="en-US"/>
        </a:p>
      </dgm:t>
    </dgm:pt>
    <dgm:pt modelId="{21539DA6-ABA8-4032-B878-DD0E17A99C79}">
      <dgm:prSet custT="1"/>
      <dgm:spPr/>
      <dgm:t>
        <a:bodyPr/>
        <a:lstStyle/>
        <a:p>
          <a:r>
            <a:rPr lang="en-US" sz="1800" b="0" i="0" u="none" dirty="0" smtClean="0"/>
            <a:t>Cochlear implants</a:t>
          </a:r>
          <a:endParaRPr lang="en-US" sz="1800" dirty="0"/>
        </a:p>
      </dgm:t>
    </dgm:pt>
    <dgm:pt modelId="{EC9E9E13-BE62-4E45-9672-0465286B973D}" type="parTrans" cxnId="{A2C9D47B-9A2D-437B-8B7D-222570F9CBA1}">
      <dgm:prSet/>
      <dgm:spPr/>
      <dgm:t>
        <a:bodyPr/>
        <a:lstStyle/>
        <a:p>
          <a:endParaRPr lang="en-US"/>
        </a:p>
      </dgm:t>
    </dgm:pt>
    <dgm:pt modelId="{7C9A7871-84F3-47FD-81F0-6AFD94120EF4}" type="sibTrans" cxnId="{A2C9D47B-9A2D-437B-8B7D-222570F9CBA1}">
      <dgm:prSet/>
      <dgm:spPr/>
      <dgm:t>
        <a:bodyPr/>
        <a:lstStyle/>
        <a:p>
          <a:endParaRPr lang="en-US"/>
        </a:p>
      </dgm:t>
    </dgm:pt>
    <dgm:pt modelId="{3827A592-8DEC-47BA-9D30-A48D0B673533}" type="pres">
      <dgm:prSet presAssocID="{3DBB1B6A-DA92-41BB-8089-B677C77D55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8CD310-6D29-4F10-95AC-758A44C12E4B}" type="pres">
      <dgm:prSet presAssocID="{BD4DCC5C-A085-469F-8620-061F2D7126BD}" presName="root" presStyleCnt="0"/>
      <dgm:spPr/>
    </dgm:pt>
    <dgm:pt modelId="{A2FEBA1D-286A-4EB7-9B94-416A937FCCED}" type="pres">
      <dgm:prSet presAssocID="{BD4DCC5C-A085-469F-8620-061F2D7126BD}" presName="rootComposite" presStyleCnt="0"/>
      <dgm:spPr/>
    </dgm:pt>
    <dgm:pt modelId="{DAAE8FD1-A159-4F86-9C1C-DC3A21A89F3E}" type="pres">
      <dgm:prSet presAssocID="{BD4DCC5C-A085-469F-8620-061F2D7126BD}" presName="rootText" presStyleLbl="node1" presStyleIdx="0" presStyleCnt="2" custScaleX="138241" custScaleY="132946"/>
      <dgm:spPr/>
      <dgm:t>
        <a:bodyPr/>
        <a:lstStyle/>
        <a:p>
          <a:endParaRPr lang="en-US"/>
        </a:p>
      </dgm:t>
    </dgm:pt>
    <dgm:pt modelId="{E47DF458-2ABA-4C88-A8BC-A190FF6BF283}" type="pres">
      <dgm:prSet presAssocID="{BD4DCC5C-A085-469F-8620-061F2D7126BD}" presName="rootConnector" presStyleLbl="node1" presStyleIdx="0" presStyleCnt="2"/>
      <dgm:spPr/>
      <dgm:t>
        <a:bodyPr/>
        <a:lstStyle/>
        <a:p>
          <a:endParaRPr lang="en-US"/>
        </a:p>
      </dgm:t>
    </dgm:pt>
    <dgm:pt modelId="{6CF269B1-0136-417F-86DB-42CD131A0E05}" type="pres">
      <dgm:prSet presAssocID="{BD4DCC5C-A085-469F-8620-061F2D7126BD}" presName="childShape" presStyleCnt="0"/>
      <dgm:spPr/>
    </dgm:pt>
    <dgm:pt modelId="{B1B849C0-63B6-45EF-9CA9-EF2C539F2D3E}" type="pres">
      <dgm:prSet presAssocID="{8E125FF0-494C-45B1-9984-8EDD9FFC7D7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7CC9C00-4C1D-4D4B-A564-49965AE5EEDB}" type="pres">
      <dgm:prSet presAssocID="{4700E75A-1399-481E-83D5-4E7BCDA7A084}" presName="childText" presStyleLbl="bgAcc1" presStyleIdx="0" presStyleCnt="4" custScaleX="214357" custScaleY="347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DBC35-D3B3-40BC-B4B1-C5CE30F59C12}" type="pres">
      <dgm:prSet presAssocID="{21ACCE81-C89A-4916-A274-28A1D1E8FA6E}" presName="root" presStyleCnt="0"/>
      <dgm:spPr/>
    </dgm:pt>
    <dgm:pt modelId="{BDF4E7EF-F1F3-4897-9B6C-4FB109E652FF}" type="pres">
      <dgm:prSet presAssocID="{21ACCE81-C89A-4916-A274-28A1D1E8FA6E}" presName="rootComposite" presStyleCnt="0"/>
      <dgm:spPr/>
    </dgm:pt>
    <dgm:pt modelId="{A3BDBD7E-07D9-4B10-804C-7AE4CA7566DE}" type="pres">
      <dgm:prSet presAssocID="{21ACCE81-C89A-4916-A274-28A1D1E8FA6E}" presName="rootText" presStyleLbl="node1" presStyleIdx="1" presStyleCnt="2" custScaleX="131989" custScaleY="125567"/>
      <dgm:spPr/>
      <dgm:t>
        <a:bodyPr/>
        <a:lstStyle/>
        <a:p>
          <a:endParaRPr lang="en-US"/>
        </a:p>
      </dgm:t>
    </dgm:pt>
    <dgm:pt modelId="{2E99AD40-BB96-42EF-B713-7D26869053F5}" type="pres">
      <dgm:prSet presAssocID="{21ACCE81-C89A-4916-A274-28A1D1E8FA6E}" presName="rootConnector" presStyleLbl="node1" presStyleIdx="1" presStyleCnt="2"/>
      <dgm:spPr/>
      <dgm:t>
        <a:bodyPr/>
        <a:lstStyle/>
        <a:p>
          <a:endParaRPr lang="en-US"/>
        </a:p>
      </dgm:t>
    </dgm:pt>
    <dgm:pt modelId="{B7EEC6EC-291B-41AF-B9E1-E0B6559516AF}" type="pres">
      <dgm:prSet presAssocID="{21ACCE81-C89A-4916-A274-28A1D1E8FA6E}" presName="childShape" presStyleCnt="0"/>
      <dgm:spPr/>
    </dgm:pt>
    <dgm:pt modelId="{EA6E3AA6-8E24-444F-A695-7A5D161DFC4C}" type="pres">
      <dgm:prSet presAssocID="{8D8A4784-0C0F-48E0-B5B7-CD0C83269C3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594ABBA-BCB3-459C-BF16-B0C8A19C30F8}" type="pres">
      <dgm:prSet presAssocID="{4F8522DA-A935-4878-98E9-F8E3E18BB318}" presName="childText" presStyleLbl="bgAcc1" presStyleIdx="1" presStyleCnt="4" custScaleX="142600" custScaleY="154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0F1EF-0E47-4797-B225-8C5CFF46511B}" type="pres">
      <dgm:prSet presAssocID="{EC9E9E13-BE62-4E45-9672-0465286B973D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306FC69-BA69-4644-9CAE-0908D4DE44A6}" type="pres">
      <dgm:prSet presAssocID="{21539DA6-ABA8-4032-B878-DD0E17A99C79}" presName="childText" presStyleLbl="bgAcc1" presStyleIdx="2" presStyleCnt="4" custScaleX="124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1B1C-CEC6-43C1-BB18-58A614FA918E}" type="pres">
      <dgm:prSet presAssocID="{25952ADB-F7E6-4FB1-967A-E2122DEA5EF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695F3FC-B8A4-4273-9942-EE9B3E64FA92}" type="pres">
      <dgm:prSet presAssocID="{A8E8F1AF-0EFA-4CF2-91EE-B1E13967522C}" presName="childText" presStyleLbl="bgAcc1" presStyleIdx="3" presStyleCnt="4" custScaleX="136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0A086-5F94-4018-9524-E3BFB30923A2}" type="presOf" srcId="{21ACCE81-C89A-4916-A274-28A1D1E8FA6E}" destId="{2E99AD40-BB96-42EF-B713-7D26869053F5}" srcOrd="1" destOrd="0" presId="urn:microsoft.com/office/officeart/2005/8/layout/hierarchy3"/>
    <dgm:cxn modelId="{ECF805DF-CFB9-4646-BBFE-1EF5A599FDFC}" srcId="{BD4DCC5C-A085-469F-8620-061F2D7126BD}" destId="{4700E75A-1399-481E-83D5-4E7BCDA7A084}" srcOrd="0" destOrd="0" parTransId="{8E125FF0-494C-45B1-9984-8EDD9FFC7D7E}" sibTransId="{075D23CC-B93A-460D-B419-35234AF9380F}"/>
    <dgm:cxn modelId="{FFA31A73-798A-4198-8B62-334410334656}" type="presOf" srcId="{3DBB1B6A-DA92-41BB-8089-B677C77D553E}" destId="{3827A592-8DEC-47BA-9D30-A48D0B673533}" srcOrd="0" destOrd="0" presId="urn:microsoft.com/office/officeart/2005/8/layout/hierarchy3"/>
    <dgm:cxn modelId="{FD71AFD3-51CB-4BA7-95D3-CBBD8A678F2B}" type="presOf" srcId="{EC9E9E13-BE62-4E45-9672-0465286B973D}" destId="{49F0F1EF-0E47-4797-B225-8C5CFF46511B}" srcOrd="0" destOrd="0" presId="urn:microsoft.com/office/officeart/2005/8/layout/hierarchy3"/>
    <dgm:cxn modelId="{D2A52E2E-AEBB-42EF-9523-A9A7E762B454}" type="presOf" srcId="{8E125FF0-494C-45B1-9984-8EDD9FFC7D7E}" destId="{B1B849C0-63B6-45EF-9CA9-EF2C539F2D3E}" srcOrd="0" destOrd="0" presId="urn:microsoft.com/office/officeart/2005/8/layout/hierarchy3"/>
    <dgm:cxn modelId="{C1AC5C12-5818-4CD5-A2AA-E8009EC5D4F5}" type="presOf" srcId="{4F8522DA-A935-4878-98E9-F8E3E18BB318}" destId="{9594ABBA-BCB3-459C-BF16-B0C8A19C30F8}" srcOrd="0" destOrd="0" presId="urn:microsoft.com/office/officeart/2005/8/layout/hierarchy3"/>
    <dgm:cxn modelId="{77899111-3F50-4602-AE7D-0DDAE584A3C5}" type="presOf" srcId="{8D8A4784-0C0F-48E0-B5B7-CD0C83269C34}" destId="{EA6E3AA6-8E24-444F-A695-7A5D161DFC4C}" srcOrd="0" destOrd="0" presId="urn:microsoft.com/office/officeart/2005/8/layout/hierarchy3"/>
    <dgm:cxn modelId="{1A86A718-ACCA-41D0-99F3-205ACCF68E63}" type="presOf" srcId="{21ACCE81-C89A-4916-A274-28A1D1E8FA6E}" destId="{A3BDBD7E-07D9-4B10-804C-7AE4CA7566DE}" srcOrd="0" destOrd="0" presId="urn:microsoft.com/office/officeart/2005/8/layout/hierarchy3"/>
    <dgm:cxn modelId="{675B2E0D-B9D9-49CE-87AD-83AC20F251DA}" type="presOf" srcId="{4700E75A-1399-481E-83D5-4E7BCDA7A084}" destId="{27CC9C00-4C1D-4D4B-A564-49965AE5EEDB}" srcOrd="0" destOrd="0" presId="urn:microsoft.com/office/officeart/2005/8/layout/hierarchy3"/>
    <dgm:cxn modelId="{D72873B1-D5CB-4A97-891C-CE940E04A52B}" srcId="{21ACCE81-C89A-4916-A274-28A1D1E8FA6E}" destId="{A8E8F1AF-0EFA-4CF2-91EE-B1E13967522C}" srcOrd="2" destOrd="0" parTransId="{25952ADB-F7E6-4FB1-967A-E2122DEA5EF9}" sibTransId="{0C0449AC-25A2-44B5-BB61-FE6D87A5DEEE}"/>
    <dgm:cxn modelId="{8F948872-53CD-4675-A96A-12EE42FBFB43}" type="presOf" srcId="{BD4DCC5C-A085-469F-8620-061F2D7126BD}" destId="{DAAE8FD1-A159-4F86-9C1C-DC3A21A89F3E}" srcOrd="0" destOrd="0" presId="urn:microsoft.com/office/officeart/2005/8/layout/hierarchy3"/>
    <dgm:cxn modelId="{01A6F7CB-D15F-47CD-A9CA-10CB96919259}" srcId="{21ACCE81-C89A-4916-A274-28A1D1E8FA6E}" destId="{4F8522DA-A935-4878-98E9-F8E3E18BB318}" srcOrd="0" destOrd="0" parTransId="{8D8A4784-0C0F-48E0-B5B7-CD0C83269C34}" sibTransId="{9E910C8A-D220-435E-8E0C-4B1948DDF229}"/>
    <dgm:cxn modelId="{F5E00CFC-D623-4655-B4CE-A5E6426948FA}" srcId="{3DBB1B6A-DA92-41BB-8089-B677C77D553E}" destId="{21ACCE81-C89A-4916-A274-28A1D1E8FA6E}" srcOrd="1" destOrd="0" parTransId="{1191A26C-1193-4B38-8D3F-F92823D316D6}" sibTransId="{E3309C68-F3AB-487B-9165-78F6D113F542}"/>
    <dgm:cxn modelId="{A2C9D47B-9A2D-437B-8B7D-222570F9CBA1}" srcId="{21ACCE81-C89A-4916-A274-28A1D1E8FA6E}" destId="{21539DA6-ABA8-4032-B878-DD0E17A99C79}" srcOrd="1" destOrd="0" parTransId="{EC9E9E13-BE62-4E45-9672-0465286B973D}" sibTransId="{7C9A7871-84F3-47FD-81F0-6AFD94120EF4}"/>
    <dgm:cxn modelId="{6C532825-5FA9-4183-B1D4-3E7273D87D36}" type="presOf" srcId="{21539DA6-ABA8-4032-B878-DD0E17A99C79}" destId="{8306FC69-BA69-4644-9CAE-0908D4DE44A6}" srcOrd="0" destOrd="0" presId="urn:microsoft.com/office/officeart/2005/8/layout/hierarchy3"/>
    <dgm:cxn modelId="{CE8BD6AC-D932-4076-A108-78DC378DE556}" srcId="{3DBB1B6A-DA92-41BB-8089-B677C77D553E}" destId="{BD4DCC5C-A085-469F-8620-061F2D7126BD}" srcOrd="0" destOrd="0" parTransId="{8620C17E-0128-466B-B088-FA504A52AE52}" sibTransId="{6B03260D-77CF-4551-BF1A-D74F15F346B4}"/>
    <dgm:cxn modelId="{6D4E072D-60FC-48C8-8324-1D9CA3E89FA2}" type="presOf" srcId="{BD4DCC5C-A085-469F-8620-061F2D7126BD}" destId="{E47DF458-2ABA-4C88-A8BC-A190FF6BF283}" srcOrd="1" destOrd="0" presId="urn:microsoft.com/office/officeart/2005/8/layout/hierarchy3"/>
    <dgm:cxn modelId="{1FA1E462-734A-4165-9F9C-C617E9816BBE}" type="presOf" srcId="{A8E8F1AF-0EFA-4CF2-91EE-B1E13967522C}" destId="{7695F3FC-B8A4-4273-9942-EE9B3E64FA92}" srcOrd="0" destOrd="0" presId="urn:microsoft.com/office/officeart/2005/8/layout/hierarchy3"/>
    <dgm:cxn modelId="{EEBB6239-BB2D-4721-8A6F-70BD4C7F828D}" type="presOf" srcId="{25952ADB-F7E6-4FB1-967A-E2122DEA5EF9}" destId="{13E61B1C-CEC6-43C1-BB18-58A614FA918E}" srcOrd="0" destOrd="0" presId="urn:microsoft.com/office/officeart/2005/8/layout/hierarchy3"/>
    <dgm:cxn modelId="{F72CFF29-B86B-48F3-B341-EB81AD19702D}" type="presParOf" srcId="{3827A592-8DEC-47BA-9D30-A48D0B673533}" destId="{2B8CD310-6D29-4F10-95AC-758A44C12E4B}" srcOrd="0" destOrd="0" presId="urn:microsoft.com/office/officeart/2005/8/layout/hierarchy3"/>
    <dgm:cxn modelId="{F0D262E9-FE4F-45AD-B85B-44BD272B8D6C}" type="presParOf" srcId="{2B8CD310-6D29-4F10-95AC-758A44C12E4B}" destId="{A2FEBA1D-286A-4EB7-9B94-416A937FCCED}" srcOrd="0" destOrd="0" presId="urn:microsoft.com/office/officeart/2005/8/layout/hierarchy3"/>
    <dgm:cxn modelId="{0A33F0A1-EAB6-42E5-96ED-F44A7B4B2961}" type="presParOf" srcId="{A2FEBA1D-286A-4EB7-9B94-416A937FCCED}" destId="{DAAE8FD1-A159-4F86-9C1C-DC3A21A89F3E}" srcOrd="0" destOrd="0" presId="urn:microsoft.com/office/officeart/2005/8/layout/hierarchy3"/>
    <dgm:cxn modelId="{108C7EE7-8EAC-423D-B26A-51D28FC3A9CF}" type="presParOf" srcId="{A2FEBA1D-286A-4EB7-9B94-416A937FCCED}" destId="{E47DF458-2ABA-4C88-A8BC-A190FF6BF283}" srcOrd="1" destOrd="0" presId="urn:microsoft.com/office/officeart/2005/8/layout/hierarchy3"/>
    <dgm:cxn modelId="{1C1A86D0-FF7E-487D-BA22-50FEFADD33B5}" type="presParOf" srcId="{2B8CD310-6D29-4F10-95AC-758A44C12E4B}" destId="{6CF269B1-0136-417F-86DB-42CD131A0E05}" srcOrd="1" destOrd="0" presId="urn:microsoft.com/office/officeart/2005/8/layout/hierarchy3"/>
    <dgm:cxn modelId="{6D9319AB-E039-4ACB-9254-7E80FF832815}" type="presParOf" srcId="{6CF269B1-0136-417F-86DB-42CD131A0E05}" destId="{B1B849C0-63B6-45EF-9CA9-EF2C539F2D3E}" srcOrd="0" destOrd="0" presId="urn:microsoft.com/office/officeart/2005/8/layout/hierarchy3"/>
    <dgm:cxn modelId="{F7CD3804-4B34-4E08-88AF-A31ADBAE63FE}" type="presParOf" srcId="{6CF269B1-0136-417F-86DB-42CD131A0E05}" destId="{27CC9C00-4C1D-4D4B-A564-49965AE5EEDB}" srcOrd="1" destOrd="0" presId="urn:microsoft.com/office/officeart/2005/8/layout/hierarchy3"/>
    <dgm:cxn modelId="{5D3DE959-497C-4647-A227-BBEFA8767D4D}" type="presParOf" srcId="{3827A592-8DEC-47BA-9D30-A48D0B673533}" destId="{998DBC35-D3B3-40BC-B4B1-C5CE30F59C12}" srcOrd="1" destOrd="0" presId="urn:microsoft.com/office/officeart/2005/8/layout/hierarchy3"/>
    <dgm:cxn modelId="{475E2CF0-C711-4FF6-89EE-00F0BCD3F8B3}" type="presParOf" srcId="{998DBC35-D3B3-40BC-B4B1-C5CE30F59C12}" destId="{BDF4E7EF-F1F3-4897-9B6C-4FB109E652FF}" srcOrd="0" destOrd="0" presId="urn:microsoft.com/office/officeart/2005/8/layout/hierarchy3"/>
    <dgm:cxn modelId="{01379C9A-851D-404A-81EC-257711769E8A}" type="presParOf" srcId="{BDF4E7EF-F1F3-4897-9B6C-4FB109E652FF}" destId="{A3BDBD7E-07D9-4B10-804C-7AE4CA7566DE}" srcOrd="0" destOrd="0" presId="urn:microsoft.com/office/officeart/2005/8/layout/hierarchy3"/>
    <dgm:cxn modelId="{B3CDE960-D20E-445F-AD85-C876CDD1033B}" type="presParOf" srcId="{BDF4E7EF-F1F3-4897-9B6C-4FB109E652FF}" destId="{2E99AD40-BB96-42EF-B713-7D26869053F5}" srcOrd="1" destOrd="0" presId="urn:microsoft.com/office/officeart/2005/8/layout/hierarchy3"/>
    <dgm:cxn modelId="{147A6F19-BF77-45E1-9B5B-54EC6ED75A26}" type="presParOf" srcId="{998DBC35-D3B3-40BC-B4B1-C5CE30F59C12}" destId="{B7EEC6EC-291B-41AF-B9E1-E0B6559516AF}" srcOrd="1" destOrd="0" presId="urn:microsoft.com/office/officeart/2005/8/layout/hierarchy3"/>
    <dgm:cxn modelId="{6BA3EEBE-2A94-4C2D-9612-B5C03C5153BD}" type="presParOf" srcId="{B7EEC6EC-291B-41AF-B9E1-E0B6559516AF}" destId="{EA6E3AA6-8E24-444F-A695-7A5D161DFC4C}" srcOrd="0" destOrd="0" presId="urn:microsoft.com/office/officeart/2005/8/layout/hierarchy3"/>
    <dgm:cxn modelId="{52C6AAFC-95CC-4418-8421-D74420496608}" type="presParOf" srcId="{B7EEC6EC-291B-41AF-B9E1-E0B6559516AF}" destId="{9594ABBA-BCB3-459C-BF16-B0C8A19C30F8}" srcOrd="1" destOrd="0" presId="urn:microsoft.com/office/officeart/2005/8/layout/hierarchy3"/>
    <dgm:cxn modelId="{2655EB95-848A-4D09-8D6E-5A823E3C07D5}" type="presParOf" srcId="{B7EEC6EC-291B-41AF-B9E1-E0B6559516AF}" destId="{49F0F1EF-0E47-4797-B225-8C5CFF46511B}" srcOrd="2" destOrd="0" presId="urn:microsoft.com/office/officeart/2005/8/layout/hierarchy3"/>
    <dgm:cxn modelId="{D0CF7F19-3911-4BF7-B4A7-87E58BC2ED7F}" type="presParOf" srcId="{B7EEC6EC-291B-41AF-B9E1-E0B6559516AF}" destId="{8306FC69-BA69-4644-9CAE-0908D4DE44A6}" srcOrd="3" destOrd="0" presId="urn:microsoft.com/office/officeart/2005/8/layout/hierarchy3"/>
    <dgm:cxn modelId="{5595A2BE-DD84-4D51-9492-90BE6CD2B57A}" type="presParOf" srcId="{B7EEC6EC-291B-41AF-B9E1-E0B6559516AF}" destId="{13E61B1C-CEC6-43C1-BB18-58A614FA918E}" srcOrd="4" destOrd="0" presId="urn:microsoft.com/office/officeart/2005/8/layout/hierarchy3"/>
    <dgm:cxn modelId="{108C3900-2CCB-4F26-B747-959D735665EC}" type="presParOf" srcId="{B7EEC6EC-291B-41AF-B9E1-E0B6559516AF}" destId="{7695F3FC-B8A4-4273-9942-EE9B3E64FA9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D2B85-E49A-454D-A584-5C2FD2F954DF}">
      <dsp:nvSpPr>
        <dsp:cNvPr id="0" name=""/>
        <dsp:cNvSpPr/>
      </dsp:nvSpPr>
      <dsp:spPr>
        <a:xfrm>
          <a:off x="877" y="1161886"/>
          <a:ext cx="1981386" cy="990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meningococcal</a:t>
          </a:r>
          <a:endParaRPr lang="en-US" sz="2200" kern="1200" dirty="0"/>
        </a:p>
      </dsp:txBody>
      <dsp:txXfrm>
        <a:off x="29893" y="1190902"/>
        <a:ext cx="1923354" cy="932661"/>
      </dsp:txXfrm>
    </dsp:sp>
    <dsp:sp modelId="{2B5F87D9-0CEC-496E-A1E9-B73D3D09E7E0}">
      <dsp:nvSpPr>
        <dsp:cNvPr id="0" name=""/>
        <dsp:cNvSpPr/>
      </dsp:nvSpPr>
      <dsp:spPr>
        <a:xfrm>
          <a:off x="199015" y="2152579"/>
          <a:ext cx="198138" cy="743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019"/>
              </a:lnTo>
              <a:lnTo>
                <a:pt x="198138" y="7430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89924-08DD-484A-BD50-1FFA354F2F20}">
      <dsp:nvSpPr>
        <dsp:cNvPr id="0" name=""/>
        <dsp:cNvSpPr/>
      </dsp:nvSpPr>
      <dsp:spPr>
        <a:xfrm>
          <a:off x="397154" y="2400252"/>
          <a:ext cx="1585108" cy="99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/>
            <a:t>Occult bacteremia</a:t>
          </a:r>
          <a:endParaRPr lang="en-US" sz="1800" kern="1200" dirty="0"/>
        </a:p>
      </dsp:txBody>
      <dsp:txXfrm>
        <a:off x="426170" y="2429268"/>
        <a:ext cx="1527076" cy="932661"/>
      </dsp:txXfrm>
    </dsp:sp>
    <dsp:sp modelId="{F99AA507-B2C8-4415-9AA7-92C2A8AADB20}">
      <dsp:nvSpPr>
        <dsp:cNvPr id="0" name=""/>
        <dsp:cNvSpPr/>
      </dsp:nvSpPr>
      <dsp:spPr>
        <a:xfrm>
          <a:off x="199015" y="2152579"/>
          <a:ext cx="198138" cy="198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386"/>
              </a:lnTo>
              <a:lnTo>
                <a:pt x="198138" y="19813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262DC-7A78-484F-9608-DB7117BD3EE7}">
      <dsp:nvSpPr>
        <dsp:cNvPr id="0" name=""/>
        <dsp:cNvSpPr/>
      </dsp:nvSpPr>
      <dsp:spPr>
        <a:xfrm>
          <a:off x="397154" y="3638619"/>
          <a:ext cx="1585108" cy="99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/>
            <a:t>Complement system defects, </a:t>
          </a:r>
          <a:r>
            <a:rPr lang="en-US" sz="1800" b="0" i="0" u="none" kern="1200" dirty="0" err="1" smtClean="0"/>
            <a:t>Properdin</a:t>
          </a:r>
          <a:r>
            <a:rPr lang="en-US" sz="1800" b="0" i="0" u="none" kern="1200" dirty="0" smtClean="0"/>
            <a:t> system defect</a:t>
          </a:r>
          <a:endParaRPr lang="en-US" sz="1800" kern="1200" dirty="0"/>
        </a:p>
      </dsp:txBody>
      <dsp:txXfrm>
        <a:off x="426170" y="3667635"/>
        <a:ext cx="1527076" cy="932661"/>
      </dsp:txXfrm>
    </dsp:sp>
    <dsp:sp modelId="{30BD5215-995A-4ADC-ADD1-68C807760F91}">
      <dsp:nvSpPr>
        <dsp:cNvPr id="0" name=""/>
        <dsp:cNvSpPr/>
      </dsp:nvSpPr>
      <dsp:spPr>
        <a:xfrm>
          <a:off x="2477609" y="1161886"/>
          <a:ext cx="1981386" cy="990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1" u="none" kern="1200" dirty="0" smtClean="0"/>
            <a:t>H. influenza</a:t>
          </a:r>
          <a:endParaRPr lang="en-US" sz="2200" kern="1200" dirty="0"/>
        </a:p>
      </dsp:txBody>
      <dsp:txXfrm>
        <a:off x="2506625" y="1190902"/>
        <a:ext cx="1923354" cy="932661"/>
      </dsp:txXfrm>
    </dsp:sp>
    <dsp:sp modelId="{756439B0-70F3-48FD-8827-4661C9CD138D}">
      <dsp:nvSpPr>
        <dsp:cNvPr id="0" name=""/>
        <dsp:cNvSpPr/>
      </dsp:nvSpPr>
      <dsp:spPr>
        <a:xfrm>
          <a:off x="2675748" y="2152579"/>
          <a:ext cx="198138" cy="90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592"/>
              </a:lnTo>
              <a:lnTo>
                <a:pt x="198138" y="9055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EA7A0-E459-4F1D-A0BB-AD9DAD776E30}">
      <dsp:nvSpPr>
        <dsp:cNvPr id="0" name=""/>
        <dsp:cNvSpPr/>
      </dsp:nvSpPr>
      <dsp:spPr>
        <a:xfrm>
          <a:off x="2873887" y="2400252"/>
          <a:ext cx="1773435" cy="1315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Occult bacteremia to some extent lower than in meningococcal</a:t>
          </a:r>
          <a:endParaRPr lang="en-US" sz="1800" kern="1200" dirty="0"/>
        </a:p>
      </dsp:txBody>
      <dsp:txXfrm>
        <a:off x="2912427" y="2438792"/>
        <a:ext cx="1696355" cy="123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8FD1-A159-4F86-9C1C-DC3A21A89F3E}">
      <dsp:nvSpPr>
        <dsp:cNvPr id="0" name=""/>
        <dsp:cNvSpPr/>
      </dsp:nvSpPr>
      <dsp:spPr>
        <a:xfrm>
          <a:off x="2050" y="113068"/>
          <a:ext cx="1898222" cy="912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L. </a:t>
          </a:r>
          <a:r>
            <a:rPr lang="en-US" sz="2200" kern="1200" dirty="0" err="1" smtClean="0"/>
            <a:t>monocytogens</a:t>
          </a:r>
          <a:endParaRPr lang="en-US" sz="2200" kern="1200" dirty="0"/>
        </a:p>
      </dsp:txBody>
      <dsp:txXfrm>
        <a:off x="28784" y="139802"/>
        <a:ext cx="1844754" cy="859289"/>
      </dsp:txXfrm>
    </dsp:sp>
    <dsp:sp modelId="{B1B849C0-63B6-45EF-9CA9-EF2C539F2D3E}">
      <dsp:nvSpPr>
        <dsp:cNvPr id="0" name=""/>
        <dsp:cNvSpPr/>
      </dsp:nvSpPr>
      <dsp:spPr>
        <a:xfrm>
          <a:off x="191872" y="1025826"/>
          <a:ext cx="189822" cy="1366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101"/>
              </a:lnTo>
              <a:lnTo>
                <a:pt x="189822" y="13661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9C00-4C1D-4D4B-A564-49965AE5EEDB}">
      <dsp:nvSpPr>
        <dsp:cNvPr id="0" name=""/>
        <dsp:cNvSpPr/>
      </dsp:nvSpPr>
      <dsp:spPr>
        <a:xfrm>
          <a:off x="381694" y="1197467"/>
          <a:ext cx="2354712" cy="2388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T-lymphocyte defects (congenital or acquired by chemotherapy, AIDS, or malignancy) are associated with an increased risk of L. </a:t>
          </a:r>
          <a:r>
            <a:rPr lang="en-US" sz="1800" kern="1200" dirty="0" err="1" smtClean="0"/>
            <a:t>monocytogenes</a:t>
          </a:r>
          <a:r>
            <a:rPr lang="en-US" sz="1800" kern="1200" dirty="0" smtClean="0"/>
            <a:t> infections of the CNS. </a:t>
          </a:r>
          <a:endParaRPr lang="en-US" sz="1800" kern="1200" dirty="0"/>
        </a:p>
      </dsp:txBody>
      <dsp:txXfrm>
        <a:off x="450661" y="1266434"/>
        <a:ext cx="2216778" cy="2250988"/>
      </dsp:txXfrm>
    </dsp:sp>
    <dsp:sp modelId="{A3BDBD7E-07D9-4B10-804C-7AE4CA7566DE}">
      <dsp:nvSpPr>
        <dsp:cNvPr id="0" name=""/>
        <dsp:cNvSpPr/>
      </dsp:nvSpPr>
      <dsp:spPr>
        <a:xfrm>
          <a:off x="2717213" y="113068"/>
          <a:ext cx="1812374" cy="862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pneumococcal</a:t>
          </a:r>
          <a:endParaRPr lang="en-US" sz="2200" kern="1200" dirty="0"/>
        </a:p>
      </dsp:txBody>
      <dsp:txXfrm>
        <a:off x="2742463" y="138318"/>
        <a:ext cx="1761874" cy="811596"/>
      </dsp:txXfrm>
    </dsp:sp>
    <dsp:sp modelId="{EA6E3AA6-8E24-444F-A695-7A5D161DFC4C}">
      <dsp:nvSpPr>
        <dsp:cNvPr id="0" name=""/>
        <dsp:cNvSpPr/>
      </dsp:nvSpPr>
      <dsp:spPr>
        <a:xfrm>
          <a:off x="2898450" y="975165"/>
          <a:ext cx="181237" cy="70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799"/>
              </a:lnTo>
              <a:lnTo>
                <a:pt x="181237" y="70279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4ABBA-BCB3-459C-BF16-B0C8A19C30F8}">
      <dsp:nvSpPr>
        <dsp:cNvPr id="0" name=""/>
        <dsp:cNvSpPr/>
      </dsp:nvSpPr>
      <dsp:spPr>
        <a:xfrm>
          <a:off x="3079688" y="1146805"/>
          <a:ext cx="1566461" cy="1062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/>
            <a:t>Splenic dysfunction(sickle cell anemia ) and </a:t>
          </a:r>
          <a:r>
            <a:rPr lang="en-US" sz="1800" b="0" i="0" u="none" kern="1200" dirty="0" err="1" smtClean="0"/>
            <a:t>asplenia</a:t>
          </a:r>
          <a:endParaRPr lang="en-US" sz="1800" kern="1200" dirty="0"/>
        </a:p>
      </dsp:txBody>
      <dsp:txXfrm>
        <a:off x="3110802" y="1177919"/>
        <a:ext cx="1504233" cy="1000090"/>
      </dsp:txXfrm>
    </dsp:sp>
    <dsp:sp modelId="{49F0F1EF-0E47-4797-B225-8C5CFF46511B}">
      <dsp:nvSpPr>
        <dsp:cNvPr id="0" name=""/>
        <dsp:cNvSpPr/>
      </dsp:nvSpPr>
      <dsp:spPr>
        <a:xfrm>
          <a:off x="2898450" y="975165"/>
          <a:ext cx="181237" cy="174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881"/>
              </a:lnTo>
              <a:lnTo>
                <a:pt x="181237" y="17488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FC69-BA69-4644-9CAE-0908D4DE44A6}">
      <dsp:nvSpPr>
        <dsp:cNvPr id="0" name=""/>
        <dsp:cNvSpPr/>
      </dsp:nvSpPr>
      <dsp:spPr>
        <a:xfrm>
          <a:off x="3079688" y="2380764"/>
          <a:ext cx="1370247" cy="68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/>
            <a:t>Cochlear implants</a:t>
          </a:r>
          <a:endParaRPr lang="en-US" sz="1800" kern="1200" dirty="0"/>
        </a:p>
      </dsp:txBody>
      <dsp:txXfrm>
        <a:off x="3099797" y="2400873"/>
        <a:ext cx="1330029" cy="646344"/>
      </dsp:txXfrm>
    </dsp:sp>
    <dsp:sp modelId="{13E61B1C-CEC6-43C1-BB18-58A614FA918E}">
      <dsp:nvSpPr>
        <dsp:cNvPr id="0" name=""/>
        <dsp:cNvSpPr/>
      </dsp:nvSpPr>
      <dsp:spPr>
        <a:xfrm>
          <a:off x="2898450" y="975165"/>
          <a:ext cx="181237" cy="2607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7084"/>
              </a:lnTo>
              <a:lnTo>
                <a:pt x="181237" y="26070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5F3FC-B8A4-4273-9942-EE9B3E64FA92}">
      <dsp:nvSpPr>
        <dsp:cNvPr id="0" name=""/>
        <dsp:cNvSpPr/>
      </dsp:nvSpPr>
      <dsp:spPr>
        <a:xfrm>
          <a:off x="3079688" y="3238968"/>
          <a:ext cx="1501891" cy="68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CSF leakage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099797" y="3259077"/>
        <a:ext cx="1461673" cy="64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429000"/>
            <a:ext cx="4038600" cy="1239837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Meningitis</a:t>
            </a:r>
            <a:r>
              <a:rPr lang="en-US" sz="6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6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by: </a:t>
            </a:r>
            <a:r>
              <a:rPr lang="en-US" sz="2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Alaa</a:t>
            </a:r>
            <a:r>
              <a:rPr lang="en-US" sz="2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Sandouka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904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533400"/>
            <a:ext cx="9753600" cy="6248400"/>
          </a:xfrm>
        </p:spPr>
        <p:txBody>
          <a:bodyPr>
            <a:normAutofit/>
          </a:bodyPr>
          <a:lstStyle/>
          <a:p>
            <a:r>
              <a:rPr lang="en-US" sz="2000" dirty="0"/>
              <a:t>Increased ICP is suggested by headache, emesis, bulging fontanel, Hypertension with bradycardia, apnea or hyperventilation, decorticate or </a:t>
            </a:r>
            <a:r>
              <a:rPr lang="en-US" sz="2000" dirty="0" err="1"/>
              <a:t>decerebrate</a:t>
            </a:r>
            <a:r>
              <a:rPr lang="en-US" sz="2000" dirty="0"/>
              <a:t> </a:t>
            </a:r>
            <a:r>
              <a:rPr lang="en-US" sz="2000" dirty="0" smtClean="0"/>
              <a:t>posturing ,Coma </a:t>
            </a:r>
            <a:r>
              <a:rPr lang="en-US" sz="2000" dirty="0"/>
              <a:t>or signs of herniation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Papilledema is uncommon in uncomplicated meningitis and should suggest a more chronic process, such as the presence of an intracranial abscess, </a:t>
            </a:r>
            <a:r>
              <a:rPr lang="en-US" sz="2000"/>
              <a:t>subdural </a:t>
            </a:r>
            <a:r>
              <a:rPr lang="en-US" sz="2000" smtClean="0"/>
              <a:t>empyema.</a:t>
            </a:r>
            <a:endParaRPr lang="en-US" sz="2000" dirty="0" smtClean="0"/>
          </a:p>
          <a:p>
            <a:r>
              <a:rPr lang="en-US" sz="2000" dirty="0" smtClean="0"/>
              <a:t>Focal </a:t>
            </a:r>
            <a:r>
              <a:rPr lang="en-US" sz="2000" dirty="0"/>
              <a:t>neurologic </a:t>
            </a:r>
            <a:r>
              <a:rPr lang="en-US" sz="2000" dirty="0" smtClean="0"/>
              <a:t>signs</a:t>
            </a:r>
          </a:p>
          <a:p>
            <a:pPr marL="0" indent="0">
              <a:buNone/>
            </a:pPr>
            <a:r>
              <a:rPr lang="en-US" sz="2000" dirty="0" smtClean="0"/>
              <a:t>Cranial </a:t>
            </a:r>
            <a:r>
              <a:rPr lang="en-US" sz="2000" dirty="0"/>
              <a:t>neuropathies of the ocular, </a:t>
            </a:r>
            <a:r>
              <a:rPr lang="en-US" sz="2000" dirty="0" err="1"/>
              <a:t>oculomotor</a:t>
            </a:r>
            <a:r>
              <a:rPr lang="en-US" sz="2000" dirty="0"/>
              <a:t>, </a:t>
            </a:r>
            <a:r>
              <a:rPr lang="en-US" sz="2000" dirty="0" err="1"/>
              <a:t>abducens</a:t>
            </a:r>
            <a:r>
              <a:rPr lang="en-US" sz="2000" dirty="0"/>
              <a:t>, facial and auditory nerves </a:t>
            </a:r>
            <a:r>
              <a:rPr lang="en-US" sz="2000" dirty="0" smtClean="0"/>
              <a:t>, Present </a:t>
            </a:r>
            <a:r>
              <a:rPr lang="en-US" sz="2000" dirty="0"/>
              <a:t>in 10-20% of bacterial meningitis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1371600"/>
            <a:ext cx="9472824" cy="4572000"/>
          </a:xfrm>
        </p:spPr>
        <p:txBody>
          <a:bodyPr>
            <a:noAutofit/>
          </a:bodyPr>
          <a:lstStyle/>
          <a:p>
            <a:r>
              <a:rPr lang="en-US" sz="2000" dirty="0"/>
              <a:t>Alteration of mental status: Common and associated with raised ICP .Irritability, lethargy, stupor and coma </a:t>
            </a:r>
          </a:p>
          <a:p>
            <a:pPr marL="0" indent="0">
              <a:buNone/>
            </a:pPr>
            <a:r>
              <a:rPr lang="en-US" sz="2000" dirty="0"/>
              <a:t>Comatose – poor prognosis </a:t>
            </a:r>
          </a:p>
          <a:p>
            <a:r>
              <a:rPr lang="en-US" sz="2000" dirty="0"/>
              <a:t>Seizures (focal or generalized) : caused by </a:t>
            </a:r>
            <a:r>
              <a:rPr lang="en-US" sz="2000" dirty="0" err="1"/>
              <a:t>cerebritis</a:t>
            </a:r>
            <a:r>
              <a:rPr lang="en-US" sz="2000" dirty="0"/>
              <a:t>, infarction, or electrolyte disturbances occur in 20-30% of patients with meningitis.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62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228600"/>
            <a:ext cx="3047999" cy="655637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00" y="1066800"/>
            <a:ext cx="9617812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diagnosis of acute pyogenic meningitis is </a:t>
            </a:r>
            <a:r>
              <a:rPr lang="en-US" sz="3200" dirty="0" smtClean="0"/>
              <a:t>confirmed by  </a:t>
            </a:r>
          </a:p>
          <a:p>
            <a:pPr marL="0" indent="0">
              <a:buNone/>
            </a:pPr>
            <a:r>
              <a:rPr lang="en-US" sz="3200" dirty="0" smtClean="0"/>
              <a:t>1. analysis </a:t>
            </a:r>
            <a:r>
              <a:rPr lang="en-US" sz="3200" dirty="0"/>
              <a:t>of the </a:t>
            </a:r>
            <a:r>
              <a:rPr lang="en-US" sz="3200" dirty="0" smtClean="0"/>
              <a:t>CSF (which </a:t>
            </a:r>
            <a:r>
              <a:rPr lang="en-US" sz="3200" dirty="0"/>
              <a:t>typically reveals microorganisms on Gram stain and </a:t>
            </a:r>
            <a:r>
              <a:rPr lang="en-US" sz="3200" dirty="0" smtClean="0"/>
              <a:t>culture)</a:t>
            </a:r>
          </a:p>
          <a:p>
            <a:pPr marL="0" indent="0">
              <a:buNone/>
            </a:pPr>
            <a:r>
              <a:rPr lang="en-US" sz="3200" dirty="0" smtClean="0"/>
              <a:t>- </a:t>
            </a:r>
            <a:r>
              <a:rPr lang="en-US" sz="3200" dirty="0" err="1" smtClean="0"/>
              <a:t>neutrophilic</a:t>
            </a:r>
            <a:r>
              <a:rPr lang="en-US" sz="3200" dirty="0" smtClean="0"/>
              <a:t> </a:t>
            </a:r>
            <a:r>
              <a:rPr lang="en-US" sz="3200" dirty="0" err="1" smtClean="0"/>
              <a:t>pleocytosis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elevated protein</a:t>
            </a:r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/>
              <a:t>and reduced glucose concentrations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LP </a:t>
            </a:r>
            <a:r>
              <a:rPr lang="en-US" sz="3200" dirty="0"/>
              <a:t>should be </a:t>
            </a:r>
            <a:r>
              <a:rPr lang="en-US" sz="3200" dirty="0" smtClean="0"/>
              <a:t>performed </a:t>
            </a:r>
            <a:r>
              <a:rPr lang="en-US" sz="3200" dirty="0"/>
              <a:t>when bacterial meningitis is suspected.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*</a:t>
            </a:r>
            <a:r>
              <a:rPr lang="en-US" sz="3200" dirty="0" smtClean="0"/>
              <a:t>Contraindications </a:t>
            </a:r>
            <a:r>
              <a:rPr lang="en-US" sz="3200" dirty="0"/>
              <a:t>for an immediate LP include </a:t>
            </a:r>
            <a:endParaRPr lang="en-US" sz="3200" dirty="0" smtClean="0"/>
          </a:p>
          <a:p>
            <a:pPr lvl="2" fontAlgn="base"/>
            <a:r>
              <a:rPr lang="en-US" sz="3300" dirty="0" smtClean="0"/>
              <a:t>Severe </a:t>
            </a:r>
            <a:r>
              <a:rPr lang="en-US" sz="3300" dirty="0"/>
              <a:t>cardio pulmonary compromise </a:t>
            </a:r>
            <a:r>
              <a:rPr lang="en-US" sz="3300" dirty="0" smtClean="0"/>
              <a:t>–who require resuscitation for shock or in whom the positioning for </a:t>
            </a:r>
            <a:r>
              <a:rPr lang="en-US" sz="3300" dirty="0"/>
              <a:t>LP would further compromise the cardio-pulmonary function </a:t>
            </a:r>
            <a:endParaRPr lang="en-US" sz="3300" dirty="0" smtClean="0"/>
          </a:p>
          <a:p>
            <a:pPr lvl="2" fontAlgn="base"/>
            <a:r>
              <a:rPr lang="en-US" sz="3300" dirty="0"/>
              <a:t>evidence of increased ICP (other than a bulging fontanel), such as 3rd or 6th cranial nerve palsy with a depressed level of consciousness, or hypertension and bradycardia with respiratory </a:t>
            </a:r>
            <a:r>
              <a:rPr lang="en-US" sz="3300" dirty="0" smtClean="0"/>
              <a:t>abnormalities</a:t>
            </a:r>
            <a:endParaRPr lang="en-US" sz="3300" dirty="0"/>
          </a:p>
          <a:p>
            <a:pPr lvl="2" fontAlgn="base"/>
            <a:r>
              <a:rPr lang="en-US" sz="3300" dirty="0"/>
              <a:t>infection of the skin overlying the site of the LP. </a:t>
            </a:r>
            <a:endParaRPr lang="en-US" sz="3300" dirty="0" smtClean="0"/>
          </a:p>
          <a:p>
            <a:pPr lvl="2" fontAlgn="base"/>
            <a:r>
              <a:rPr lang="en-US" sz="3300" dirty="0" smtClean="0"/>
              <a:t>Thrombocytopenia </a:t>
            </a:r>
            <a:r>
              <a:rPr lang="en-US" sz="3300" dirty="0"/>
              <a:t>is a relative contraindication for LP</a:t>
            </a:r>
            <a:r>
              <a:rPr lang="en-US" sz="3300" dirty="0" smtClean="0"/>
              <a:t>.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3300" dirty="0" smtClean="0"/>
              <a:t>If </a:t>
            </a:r>
            <a:r>
              <a:rPr lang="en-US" sz="3300" dirty="0"/>
              <a:t>an LP is delayed, empirical antibiotic therapy should be initiated</a:t>
            </a:r>
            <a:r>
              <a:rPr lang="en-US" sz="3300" dirty="0" smtClean="0"/>
              <a:t>.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US" sz="3300" dirty="0"/>
              <a:t>CT scanning for evidence of a brain abscess or increased ICP should not delay therapy. LP may be performed </a:t>
            </a:r>
            <a:r>
              <a:rPr lang="en-US" sz="3300" dirty="0" smtClean="0"/>
              <a:t>after </a:t>
            </a:r>
            <a:r>
              <a:rPr lang="en-US" sz="3300" dirty="0"/>
              <a:t>increased ICP has been treated or a brain abscess has been excluded.</a:t>
            </a:r>
          </a:p>
        </p:txBody>
      </p:sp>
    </p:spTree>
    <p:extLst>
      <p:ext uri="{BB962C8B-B14F-4D97-AF65-F5344CB8AC3E}">
        <p14:creationId xmlns:p14="http://schemas.microsoft.com/office/powerpoint/2010/main" val="14384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Blood cultures should be performed in all patients with suspected </a:t>
            </a:r>
            <a:r>
              <a:rPr lang="en-US" sz="2400" dirty="0" smtClean="0"/>
              <a:t>meningitis (Blood </a:t>
            </a:r>
            <a:r>
              <a:rPr lang="en-US" sz="2400" dirty="0"/>
              <a:t>cultures reveal the responsible bacteria in up to 80-90% of cases of </a:t>
            </a:r>
            <a:r>
              <a:rPr lang="en-US" sz="2400" dirty="0" smtClean="0"/>
              <a:t>meningitis)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4.Elevations </a:t>
            </a:r>
            <a:r>
              <a:rPr lang="en-US" sz="2400" dirty="0"/>
              <a:t>of the C-reactive protein, erythrocyte sedimentation rate, and </a:t>
            </a:r>
            <a:r>
              <a:rPr lang="en-US" sz="2400" dirty="0" err="1"/>
              <a:t>procalcitonin</a:t>
            </a:r>
            <a:r>
              <a:rPr lang="en-US" sz="2400" dirty="0"/>
              <a:t> have been used to </a:t>
            </a:r>
            <a:r>
              <a:rPr lang="en-US" sz="2400" dirty="0" err="1"/>
              <a:t>diferentiate</a:t>
            </a:r>
            <a:r>
              <a:rPr lang="en-US" sz="2400" dirty="0"/>
              <a:t> bacterial (usually elevated) from viral causes of </a:t>
            </a:r>
            <a:r>
              <a:rPr lang="en-US" sz="2400" dirty="0" smtClean="0"/>
              <a:t>meningitis.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7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52400"/>
            <a:ext cx="7010399" cy="655637"/>
          </a:xfrm>
        </p:spPr>
        <p:txBody>
          <a:bodyPr>
            <a:normAutofit/>
          </a:bodyPr>
          <a:lstStyle/>
          <a:p>
            <a:r>
              <a:rPr lang="en-US" sz="3000" dirty="0"/>
              <a:t>Lumbar </a:t>
            </a:r>
            <a:r>
              <a:rPr lang="en-US" sz="3000" dirty="0" smtClean="0"/>
              <a:t>Puncture: CSF analysis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76" y="1219200"/>
            <a:ext cx="9472824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CSF leukocyte count in bacterial meningitis usually is elevated to &gt;</a:t>
            </a:r>
            <a:r>
              <a:rPr lang="en-US" sz="2400" dirty="0" smtClean="0"/>
              <a:t>1,000/mm3. </a:t>
            </a:r>
            <a:r>
              <a:rPr lang="en-US" sz="2400" dirty="0"/>
              <a:t>Turbid CSF is present when the CSF leukocyte count exceeds </a:t>
            </a:r>
            <a:r>
              <a:rPr lang="en-US" sz="2400" dirty="0" smtClean="0"/>
              <a:t>200-400/mm3.</a:t>
            </a:r>
          </a:p>
          <a:p>
            <a:r>
              <a:rPr lang="en-US" sz="2400" dirty="0"/>
              <a:t>Normal healthy neonates may have as many as 30 leukocytes/mm3 (usually &lt;10). but older children without viral or bacterial meningitis </a:t>
            </a:r>
            <a:r>
              <a:rPr lang="en-US" sz="2400" dirty="0" smtClean="0"/>
              <a:t>have</a:t>
            </a:r>
            <a:r>
              <a:rPr lang="en-US" sz="2400" dirty="0"/>
              <a:t> &lt; 5 cells / mm3 </a:t>
            </a:r>
            <a:r>
              <a:rPr lang="en-US" sz="2400" dirty="0" smtClean="0"/>
              <a:t> </a:t>
            </a:r>
            <a:r>
              <a:rPr lang="en-US" sz="2400" dirty="0"/>
              <a:t>in the </a:t>
            </a:r>
            <a:r>
              <a:rPr lang="en-US" sz="2400" dirty="0" smtClean="0"/>
              <a:t>CSF, </a:t>
            </a:r>
            <a:r>
              <a:rPr lang="en-US" sz="2400" dirty="0"/>
              <a:t>in both age groups there is a predominance of lymphocytes or monocytes.</a:t>
            </a:r>
            <a:endParaRPr lang="en-US" sz="2400" dirty="0" smtClean="0"/>
          </a:p>
          <a:p>
            <a:r>
              <a:rPr lang="en-US" sz="2400" dirty="0"/>
              <a:t>CSF obtained from children with bacterial meningitis, </a:t>
            </a:r>
            <a:r>
              <a:rPr lang="en-US" sz="2400" dirty="0" smtClean="0"/>
              <a:t>after </a:t>
            </a:r>
            <a:r>
              <a:rPr lang="en-US" sz="2400" dirty="0"/>
              <a:t>the initiation of antibiotics, may be negative on Gram stain and </a:t>
            </a:r>
            <a:r>
              <a:rPr lang="en-US" sz="2400" dirty="0" smtClean="0"/>
              <a:t>culture. </a:t>
            </a:r>
          </a:p>
          <a:p>
            <a:r>
              <a:rPr lang="en-US" sz="2400" dirty="0" smtClean="0"/>
              <a:t>However</a:t>
            </a:r>
            <a:r>
              <a:rPr lang="en-US" sz="2400" dirty="0"/>
              <a:t>, </a:t>
            </a:r>
            <a:r>
              <a:rPr lang="en-US" sz="2400" dirty="0" err="1" smtClean="0"/>
              <a:t>pleocytosis</a:t>
            </a:r>
            <a:r>
              <a:rPr lang="en-US" sz="2400" dirty="0" smtClean="0"/>
              <a:t> </a:t>
            </a:r>
            <a:r>
              <a:rPr lang="en-US" sz="2400" dirty="0"/>
              <a:t>with a predominance of neutrophils, elevated protein level, and a reduced concentration of CSF glucose usually persist for several days </a:t>
            </a:r>
            <a:r>
              <a:rPr lang="en-US" sz="2400" dirty="0" smtClean="0"/>
              <a:t>after </a:t>
            </a:r>
            <a:r>
              <a:rPr lang="en-US" sz="2400" dirty="0"/>
              <a:t>the administration of appropriate intravenous antibiotics. Polymerase chain reactions may be useful in diagnosing </a:t>
            </a:r>
            <a:r>
              <a:rPr lang="en-US" sz="2400" dirty="0" smtClean="0"/>
              <a:t>of </a:t>
            </a:r>
            <a:r>
              <a:rPr lang="en-US" sz="2400" dirty="0"/>
              <a:t>culture-negative meningitis because of prior antibiotic therapy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83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39163"/>
            <a:ext cx="9472824" cy="1239837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rapidly progressing disease of less than 24 </a:t>
            </a:r>
            <a:r>
              <a:rPr lang="en-US" sz="2400" dirty="0" smtClean="0"/>
              <a:t>hour </a:t>
            </a:r>
            <a:r>
              <a:rPr lang="en-US" sz="2400" dirty="0"/>
              <a:t>duration, in the absence of increased ICP, should receive antibiotics as soon as possible </a:t>
            </a:r>
            <a:r>
              <a:rPr lang="en-US" sz="2400" dirty="0" smtClean="0"/>
              <a:t>after </a:t>
            </a:r>
            <a:r>
              <a:rPr lang="en-US" sz="2400" dirty="0"/>
              <a:t>an LP is </a:t>
            </a:r>
            <a:r>
              <a:rPr lang="en-US" sz="2400" dirty="0" smtClean="0"/>
              <a:t>performed.</a:t>
            </a:r>
          </a:p>
          <a:p>
            <a:r>
              <a:rPr lang="en-US" sz="2400" dirty="0"/>
              <a:t>If there are signs of increased ICP or focal neurologic </a:t>
            </a:r>
            <a:r>
              <a:rPr lang="en-US" sz="2400" dirty="0" smtClean="0"/>
              <a:t>findings</a:t>
            </a:r>
            <a:r>
              <a:rPr lang="en-US" sz="2400" dirty="0"/>
              <a:t>, antibiotics should be given without performing an LP and before obtaining a CT scan.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Increased ICP, </a:t>
            </a:r>
            <a:r>
              <a:rPr lang="en-US" sz="2400" dirty="0" smtClean="0"/>
              <a:t>Multiple </a:t>
            </a:r>
            <a:r>
              <a:rPr lang="en-US" sz="2400" dirty="0"/>
              <a:t>organ system failure, S</a:t>
            </a:r>
            <a:r>
              <a:rPr lang="en-US" sz="2400" dirty="0" smtClean="0"/>
              <a:t>hock and ARDS should be treated immediately.</a:t>
            </a:r>
          </a:p>
          <a:p>
            <a:r>
              <a:rPr lang="en-US" sz="2400" dirty="0"/>
              <a:t>Patients who have a </a:t>
            </a:r>
            <a:r>
              <a:rPr lang="en-US" sz="2400" dirty="0" err="1" smtClean="0"/>
              <a:t>subacute</a:t>
            </a:r>
            <a:r>
              <a:rPr lang="en-US" sz="2400" dirty="0" smtClean="0"/>
              <a:t> </a:t>
            </a:r>
            <a:r>
              <a:rPr lang="en-US" sz="2400" dirty="0"/>
              <a:t>course and become ill over a 4-7 day period should also be evaluated for signs of increased ICP and focal neurologic </a:t>
            </a:r>
            <a:r>
              <a:rPr lang="en-US" sz="2400" dirty="0" smtClean="0"/>
              <a:t>defects. if the signs are present antibiotic </a:t>
            </a:r>
            <a:r>
              <a:rPr lang="en-US" sz="2400" dirty="0"/>
              <a:t>therapy should be initiated before LP and CT </a:t>
            </a:r>
            <a:r>
              <a:rPr lang="en-US" sz="2400" dirty="0" smtClean="0"/>
              <a:t>scanning. also </a:t>
            </a:r>
            <a:r>
              <a:rPr lang="en-US" sz="2400" dirty="0"/>
              <a:t>CT scanning should be performed </a:t>
            </a:r>
            <a:r>
              <a:rPr lang="en-US" sz="2400" dirty="0" smtClean="0"/>
              <a:t>first </a:t>
            </a:r>
            <a:r>
              <a:rPr lang="en-US" sz="2400" dirty="0"/>
              <a:t>to determine the safety of performing an LP.</a:t>
            </a:r>
          </a:p>
        </p:txBody>
      </p:sp>
    </p:spTree>
    <p:extLst>
      <p:ext uri="{BB962C8B-B14F-4D97-AF65-F5344CB8AC3E}">
        <p14:creationId xmlns:p14="http://schemas.microsoft.com/office/powerpoint/2010/main" val="31917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initial (empirical) choice of therapy for meningitis in </a:t>
            </a:r>
            <a:r>
              <a:rPr lang="en-US" sz="2400" dirty="0" err="1"/>
              <a:t>immunocompetent</a:t>
            </a:r>
            <a:r>
              <a:rPr lang="en-US" sz="2400" dirty="0"/>
              <a:t> infants and children is primarily </a:t>
            </a:r>
            <a:r>
              <a:rPr lang="en-US" sz="2400" dirty="0" smtClean="0"/>
              <a:t>influenced </a:t>
            </a:r>
            <a:r>
              <a:rPr lang="en-US" sz="2400" dirty="0"/>
              <a:t>by the antibiotic </a:t>
            </a:r>
            <a:r>
              <a:rPr lang="en-US" sz="2400" dirty="0" smtClean="0"/>
              <a:t>susceptibilities of </a:t>
            </a:r>
            <a:r>
              <a:rPr lang="en-US" sz="2400" dirty="0"/>
              <a:t>S. </a:t>
            </a:r>
            <a:r>
              <a:rPr lang="en-US" sz="2400" dirty="0" smtClean="0"/>
              <a:t>pneumonia </a:t>
            </a:r>
            <a:r>
              <a:rPr lang="en-US" sz="2400" dirty="0"/>
              <a:t>also should achieve bactericidal levels in the </a:t>
            </a:r>
            <a:r>
              <a:rPr lang="en-US" sz="2400" dirty="0" smtClean="0"/>
              <a:t>CSF.</a:t>
            </a:r>
          </a:p>
          <a:p>
            <a:r>
              <a:rPr lang="en-US" sz="2400" dirty="0"/>
              <a:t>S. </a:t>
            </a:r>
            <a:r>
              <a:rPr lang="en-US" sz="2400" dirty="0" err="1"/>
              <a:t>pneumoniae</a:t>
            </a:r>
            <a:r>
              <a:rPr lang="en-US" sz="2400" dirty="0"/>
              <a:t> are </a:t>
            </a:r>
            <a:r>
              <a:rPr lang="en-US" sz="2400" dirty="0" smtClean="0"/>
              <a:t>resistant </a:t>
            </a:r>
            <a:r>
              <a:rPr lang="en-US" sz="2400" dirty="0"/>
              <a:t>to </a:t>
            </a:r>
            <a:r>
              <a:rPr lang="en-US" sz="2400" dirty="0" smtClean="0"/>
              <a:t>penicillin (25%-50% of the isolates in the US),resistance </a:t>
            </a:r>
            <a:r>
              <a:rPr lang="en-US" sz="2400" dirty="0"/>
              <a:t>to </a:t>
            </a:r>
            <a:r>
              <a:rPr lang="en-US" sz="2400" dirty="0" err="1"/>
              <a:t>cefotaxime</a:t>
            </a:r>
            <a:r>
              <a:rPr lang="en-US" sz="2400" dirty="0"/>
              <a:t> and </a:t>
            </a:r>
            <a:r>
              <a:rPr lang="en-US" sz="2400" dirty="0" smtClean="0"/>
              <a:t>ceftriaxone(25</a:t>
            </a:r>
            <a:r>
              <a:rPr lang="en-US" sz="2400" dirty="0" smtClean="0"/>
              <a:t>% of isolates).</a:t>
            </a:r>
          </a:p>
          <a:p>
            <a:r>
              <a:rPr lang="en-US" sz="2400" dirty="0"/>
              <a:t>most strains of N. </a:t>
            </a:r>
            <a:r>
              <a:rPr lang="en-US" sz="2400" dirty="0" err="1"/>
              <a:t>meningitidis</a:t>
            </a:r>
            <a:r>
              <a:rPr lang="en-US" sz="2400" dirty="0"/>
              <a:t> are sensitive to penicillin and </a:t>
            </a:r>
            <a:r>
              <a:rPr lang="en-US" sz="2400" dirty="0" err="1" smtClean="0"/>
              <a:t>cephalosporins</a:t>
            </a:r>
            <a:endParaRPr lang="en-US" sz="2400" dirty="0"/>
          </a:p>
          <a:p>
            <a:r>
              <a:rPr lang="en-US" sz="2400" dirty="0"/>
              <a:t>30-40% of isolates of H.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 </a:t>
            </a:r>
            <a:r>
              <a:rPr lang="en-US" sz="2400" dirty="0"/>
              <a:t>type b produce β-lactamases and, therefore, are resistant to ampicillin.</a:t>
            </a:r>
          </a:p>
        </p:txBody>
      </p:sp>
    </p:spTree>
    <p:extLst>
      <p:ext uri="{BB962C8B-B14F-4D97-AF65-F5344CB8AC3E}">
        <p14:creationId xmlns:p14="http://schemas.microsoft.com/office/powerpoint/2010/main" val="15613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1447799" cy="431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838200"/>
            <a:ext cx="9472824" cy="4572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Based on the </a:t>
            </a:r>
            <a:r>
              <a:rPr lang="en-US" sz="2000" dirty="0" smtClean="0"/>
              <a:t>rate </a:t>
            </a:r>
            <a:r>
              <a:rPr lang="en-US" sz="2000" dirty="0"/>
              <a:t>of resistance of S. </a:t>
            </a:r>
            <a:r>
              <a:rPr lang="en-US" sz="2000" dirty="0" err="1"/>
              <a:t>pneumoniae</a:t>
            </a:r>
            <a:r>
              <a:rPr lang="en-US" sz="2000" dirty="0"/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vancomycin</a:t>
            </a:r>
            <a:r>
              <a:rPr lang="en-US" sz="2000" dirty="0" smtClean="0"/>
              <a:t> </a:t>
            </a:r>
            <a:r>
              <a:rPr lang="en-US" sz="2000" dirty="0"/>
              <a:t>(60 mg/kg/24 </a:t>
            </a:r>
            <a:r>
              <a:rPr lang="en-US" sz="2000" dirty="0" err="1"/>
              <a:t>hr</a:t>
            </a:r>
            <a:r>
              <a:rPr lang="en-US" sz="2000" dirty="0"/>
              <a:t>, given </a:t>
            </a:r>
            <a:r>
              <a:rPr lang="en-US" sz="2000" dirty="0" smtClean="0"/>
              <a:t>in 4 divided doses every </a:t>
            </a:r>
            <a:r>
              <a:rPr lang="en-US" sz="2000" dirty="0"/>
              <a:t>6 </a:t>
            </a:r>
            <a:r>
              <a:rPr lang="en-US" sz="2000" dirty="0" err="1"/>
              <a:t>hr</a:t>
            </a:r>
            <a:r>
              <a:rPr lang="en-US" sz="2000" dirty="0"/>
              <a:t>) is recommended as part of initial empirical </a:t>
            </a:r>
            <a:r>
              <a:rPr lang="en-US" sz="2000" dirty="0" smtClean="0"/>
              <a:t>therapy</a:t>
            </a:r>
          </a:p>
          <a:p>
            <a:r>
              <a:rPr lang="en-US" sz="2000" dirty="0"/>
              <a:t>meningitis caused by sensitive S. </a:t>
            </a:r>
            <a:r>
              <a:rPr lang="en-US" sz="2000" dirty="0" err="1"/>
              <a:t>pneumoniae</a:t>
            </a:r>
            <a:r>
              <a:rPr lang="en-US" sz="2000" dirty="0"/>
              <a:t>, N. </a:t>
            </a:r>
            <a:r>
              <a:rPr lang="en-US" sz="2000" dirty="0" err="1"/>
              <a:t>meningitidis</a:t>
            </a:r>
            <a:r>
              <a:rPr lang="en-US" sz="2000" dirty="0"/>
              <a:t>, and H. </a:t>
            </a:r>
            <a:r>
              <a:rPr lang="en-US" sz="2000" dirty="0" err="1" smtClean="0"/>
              <a:t>influenzae</a:t>
            </a:r>
            <a:r>
              <a:rPr lang="en-US" sz="2000" dirty="0" smtClean="0"/>
              <a:t> </a:t>
            </a:r>
            <a:r>
              <a:rPr lang="en-US" sz="2000" dirty="0"/>
              <a:t>type </a:t>
            </a:r>
            <a:r>
              <a:rPr lang="en-US" sz="2000" dirty="0" smtClean="0"/>
              <a:t>b: </a:t>
            </a:r>
            <a:r>
              <a:rPr lang="en-US" sz="2000" dirty="0" err="1" smtClean="0"/>
              <a:t>cefotaxime</a:t>
            </a:r>
            <a:r>
              <a:rPr lang="en-US" sz="2000" dirty="0" smtClean="0"/>
              <a:t> </a:t>
            </a:r>
            <a:r>
              <a:rPr lang="en-US" sz="2000" dirty="0"/>
              <a:t>(300 mg/kg/24 </a:t>
            </a:r>
            <a:r>
              <a:rPr lang="en-US" sz="2000" dirty="0" err="1"/>
              <a:t>hr</a:t>
            </a:r>
            <a:r>
              <a:rPr lang="en-US" sz="2000" dirty="0"/>
              <a:t>, given every 6 </a:t>
            </a:r>
            <a:r>
              <a:rPr lang="en-US" sz="2000" dirty="0" err="1"/>
              <a:t>hr</a:t>
            </a:r>
            <a:r>
              <a:rPr lang="en-US" sz="2000" dirty="0"/>
              <a:t>) or </a:t>
            </a:r>
            <a:r>
              <a:rPr lang="en-US" sz="2000" dirty="0" smtClean="0"/>
              <a:t>ceftriaxone </a:t>
            </a:r>
            <a:r>
              <a:rPr lang="en-US" sz="2000" dirty="0"/>
              <a:t>(100 mg/ kg/24 </a:t>
            </a:r>
            <a:r>
              <a:rPr lang="en-US" sz="2000" dirty="0" err="1"/>
              <a:t>hr</a:t>
            </a:r>
            <a:r>
              <a:rPr lang="en-US" sz="2000" dirty="0"/>
              <a:t> administered once </a:t>
            </a:r>
            <a:r>
              <a:rPr lang="en-US" sz="2000" dirty="0" smtClean="0"/>
              <a:t>or twice daily (every 12 hours)) </a:t>
            </a:r>
            <a:r>
              <a:rPr lang="en-US" sz="2000" dirty="0"/>
              <a:t>should also be used in initial empirical </a:t>
            </a:r>
            <a:r>
              <a:rPr lang="en-US" sz="2000" dirty="0" smtClean="0"/>
              <a:t>therapy.</a:t>
            </a:r>
          </a:p>
          <a:p>
            <a:r>
              <a:rPr lang="en-US" sz="2000" dirty="0"/>
              <a:t>Patients allergic to β-lactam antibiotics and &gt;1 </a:t>
            </a:r>
            <a:r>
              <a:rPr lang="en-US" sz="2000" dirty="0" smtClean="0"/>
              <a:t>month </a:t>
            </a:r>
            <a:r>
              <a:rPr lang="en-US" sz="2000" dirty="0"/>
              <a:t>of age can be treated with chloramphenicol, 100 mg/kg/24 </a:t>
            </a:r>
            <a:r>
              <a:rPr lang="en-US" sz="2000" dirty="0" err="1"/>
              <a:t>hr</a:t>
            </a:r>
            <a:r>
              <a:rPr lang="en-US" sz="2000" dirty="0"/>
              <a:t>, given every 6 hr</a:t>
            </a:r>
            <a:r>
              <a:rPr lang="en-US" sz="2000" dirty="0" smtClean="0"/>
              <a:t>. OR </a:t>
            </a:r>
            <a:r>
              <a:rPr lang="en-US" sz="2000" dirty="0" err="1"/>
              <a:t>Vancomycin</a:t>
            </a:r>
            <a:r>
              <a:rPr lang="en-US" sz="2000" dirty="0"/>
              <a:t> and </a:t>
            </a:r>
            <a:r>
              <a:rPr lang="en-US" sz="2000" dirty="0" smtClean="0"/>
              <a:t>rifampin.</a:t>
            </a:r>
          </a:p>
          <a:p>
            <a:r>
              <a:rPr lang="en-US" sz="2000" dirty="0"/>
              <a:t>If L. </a:t>
            </a:r>
            <a:r>
              <a:rPr lang="en-US" sz="2000" dirty="0" err="1"/>
              <a:t>monocytogenes</a:t>
            </a:r>
            <a:r>
              <a:rPr lang="en-US" sz="2000" dirty="0"/>
              <a:t> infection is suspected, as in young infants or those with a T-lymphocyte </a:t>
            </a:r>
            <a:r>
              <a:rPr lang="en-US" sz="2000" dirty="0" smtClean="0"/>
              <a:t>deficiency: </a:t>
            </a:r>
            <a:r>
              <a:rPr lang="en-US" sz="2000" dirty="0"/>
              <a:t>ampicillin (200 mg/kg/24 </a:t>
            </a:r>
            <a:r>
              <a:rPr lang="en-US" sz="2000" dirty="0" err="1"/>
              <a:t>hr</a:t>
            </a:r>
            <a:r>
              <a:rPr lang="en-US" sz="2000" dirty="0"/>
              <a:t>, given every 6 </a:t>
            </a:r>
            <a:r>
              <a:rPr lang="en-US" sz="2000" dirty="0" err="1"/>
              <a:t>hr</a:t>
            </a:r>
            <a:r>
              <a:rPr lang="en-US" sz="2000" dirty="0" smtClean="0"/>
              <a:t>). </a:t>
            </a:r>
            <a:r>
              <a:rPr lang="en-US" sz="2000" dirty="0" err="1" smtClean="0"/>
              <a:t>Cephalosporins</a:t>
            </a:r>
            <a:r>
              <a:rPr lang="en-US" sz="2000" dirty="0" smtClean="0"/>
              <a:t> don’t work against these organisms.</a:t>
            </a:r>
          </a:p>
          <a:p>
            <a:r>
              <a:rPr lang="en-US" sz="2000" dirty="0"/>
              <a:t>If a patient is </a:t>
            </a:r>
            <a:r>
              <a:rPr lang="en-US" sz="2000" dirty="0" err="1"/>
              <a:t>immunocompromised</a:t>
            </a:r>
            <a:r>
              <a:rPr lang="en-US" sz="2000" dirty="0"/>
              <a:t> and Gram-negative bacterial meningitis is suspected, initial therapy might include </a:t>
            </a:r>
            <a:r>
              <a:rPr lang="en-US" sz="2000" dirty="0" err="1" smtClean="0"/>
              <a:t>ceftazidime</a:t>
            </a:r>
            <a:r>
              <a:rPr lang="en-US" sz="2000" dirty="0" smtClean="0"/>
              <a:t> </a:t>
            </a:r>
            <a:r>
              <a:rPr lang="en-US" sz="2000" dirty="0"/>
              <a:t>and an aminoglycoside or </a:t>
            </a:r>
            <a:r>
              <a:rPr lang="en-US" sz="2000" dirty="0" err="1"/>
              <a:t>meropenem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3" y="2018613"/>
            <a:ext cx="9472612" cy="3735174"/>
          </a:xfrm>
        </p:spPr>
      </p:pic>
    </p:spTree>
    <p:extLst>
      <p:ext uri="{BB962C8B-B14F-4D97-AF65-F5344CB8AC3E}">
        <p14:creationId xmlns:p14="http://schemas.microsoft.com/office/powerpoint/2010/main" val="9115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5105399" cy="584200"/>
          </a:xfrm>
        </p:spPr>
        <p:txBody>
          <a:bodyPr>
            <a:normAutofit/>
          </a:bodyPr>
          <a:lstStyle/>
          <a:p>
            <a:r>
              <a:rPr lang="en-US" sz="2400" dirty="0"/>
              <a:t>DURATION OF ANTIBIOTIC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990600"/>
            <a:ext cx="9982199" cy="5867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uncomplicated </a:t>
            </a:r>
            <a:r>
              <a:rPr lang="en-US" sz="1800" dirty="0"/>
              <a:t>penicillin-sensitive S. </a:t>
            </a:r>
            <a:r>
              <a:rPr lang="en-US" sz="1800" dirty="0" err="1"/>
              <a:t>pneumoniae</a:t>
            </a:r>
            <a:r>
              <a:rPr lang="en-US" sz="1800" dirty="0"/>
              <a:t> meningitis </a:t>
            </a:r>
            <a:r>
              <a:rPr lang="en-US" sz="1800" dirty="0" smtClean="0"/>
              <a:t>treatment should </a:t>
            </a:r>
            <a:r>
              <a:rPr lang="en-US" sz="1800" dirty="0"/>
              <a:t>be for 10-14 days with a third-generation cephalosporin or intravenous penicillin (400,000 units/kg/24 </a:t>
            </a:r>
            <a:r>
              <a:rPr lang="en-US" sz="1800" dirty="0" err="1"/>
              <a:t>hr</a:t>
            </a:r>
            <a:r>
              <a:rPr lang="en-US" sz="1800" dirty="0"/>
              <a:t>, </a:t>
            </a:r>
            <a:r>
              <a:rPr lang="en-US" sz="1800" dirty="0" smtClean="0"/>
              <a:t>in divided doses given </a:t>
            </a:r>
            <a:r>
              <a:rPr lang="en-US" sz="1800" dirty="0"/>
              <a:t>every 4-6 </a:t>
            </a:r>
            <a:r>
              <a:rPr lang="en-US" sz="1800" dirty="0" err="1"/>
              <a:t>hr</a:t>
            </a:r>
            <a:r>
              <a:rPr lang="en-US" sz="1800" dirty="0"/>
              <a:t>).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*</a:t>
            </a:r>
            <a:r>
              <a:rPr lang="en-US" sz="1800" dirty="0" smtClean="0"/>
              <a:t>If </a:t>
            </a:r>
            <a:r>
              <a:rPr lang="en-US" sz="1800" dirty="0"/>
              <a:t>the isolate is resistant to penicillin and the third-generation cephalosporin, therapy should be completed with </a:t>
            </a:r>
            <a:r>
              <a:rPr lang="en-US" sz="1800" dirty="0" err="1"/>
              <a:t>vancomycin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Intravenous penicillin (300,000 units/kg/24 </a:t>
            </a:r>
            <a:r>
              <a:rPr lang="en-US" sz="1800" dirty="0" err="1"/>
              <a:t>hr</a:t>
            </a:r>
            <a:r>
              <a:rPr lang="en-US" sz="1800" dirty="0"/>
              <a:t>) for 5-7 days is the treatment of choice for uncomplicated N. </a:t>
            </a:r>
            <a:r>
              <a:rPr lang="en-US" sz="1800" dirty="0" err="1"/>
              <a:t>meningitidis</a:t>
            </a:r>
            <a:r>
              <a:rPr lang="en-US" sz="1800" dirty="0"/>
              <a:t> </a:t>
            </a:r>
            <a:r>
              <a:rPr lang="en-US" sz="1800" dirty="0" smtClean="0"/>
              <a:t>meningitis</a:t>
            </a:r>
          </a:p>
          <a:p>
            <a:r>
              <a:rPr lang="en-US" sz="1800" dirty="0"/>
              <a:t>Uncomplicated H. </a:t>
            </a:r>
            <a:r>
              <a:rPr lang="en-US" sz="1800" dirty="0" err="1" smtClean="0"/>
              <a:t>influenzae</a:t>
            </a:r>
            <a:r>
              <a:rPr lang="en-US" sz="1800" dirty="0" smtClean="0"/>
              <a:t> </a:t>
            </a:r>
            <a:r>
              <a:rPr lang="en-US" sz="1800" dirty="0"/>
              <a:t>type b meningitis should be treated for 7-10 days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Given IV or oral antibiotic before LP and no identifiable pathogen found, but with evidence of bacterial infection on the basis of the CSF analysis give 3</a:t>
            </a:r>
            <a:r>
              <a:rPr lang="en-US" sz="1800" baseline="30000" dirty="0"/>
              <a:t>rd</a:t>
            </a:r>
            <a:r>
              <a:rPr lang="en-US" sz="1800" dirty="0"/>
              <a:t> gen </a:t>
            </a:r>
            <a:r>
              <a:rPr lang="en-US" sz="1800" dirty="0" err="1"/>
              <a:t>cephalosporins</a:t>
            </a:r>
            <a:r>
              <a:rPr lang="en-US" sz="1800" dirty="0"/>
              <a:t> ceftriaxone, </a:t>
            </a:r>
            <a:r>
              <a:rPr lang="en-US" sz="1800" dirty="0" err="1"/>
              <a:t>cefotaxime</a:t>
            </a:r>
            <a:r>
              <a:rPr lang="en-US" sz="1800" dirty="0"/>
              <a:t> for 7-10 </a:t>
            </a:r>
            <a:r>
              <a:rPr lang="en-US" sz="1800" dirty="0" smtClean="0"/>
              <a:t>days</a:t>
            </a:r>
          </a:p>
          <a:p>
            <a:r>
              <a:rPr lang="en-US" sz="1800" dirty="0"/>
              <a:t>Repeat examination of CSF is indicated in some neonates, in all patients with Gram-negative bacillary meningitis, or in infection caused by a β-lactam–resistant S. </a:t>
            </a:r>
            <a:r>
              <a:rPr lang="en-US" sz="1800" dirty="0" err="1"/>
              <a:t>pneumoniae</a:t>
            </a:r>
            <a:r>
              <a:rPr lang="en-US" sz="1800" dirty="0"/>
              <a:t>. </a:t>
            </a:r>
            <a:r>
              <a:rPr lang="en-US" sz="1800" dirty="0" smtClean="0"/>
              <a:t>The </a:t>
            </a:r>
            <a:r>
              <a:rPr lang="en-US" sz="1800" dirty="0"/>
              <a:t>CSF should be sterile within 24-48 </a:t>
            </a:r>
            <a:r>
              <a:rPr lang="en-US" sz="1800" dirty="0" err="1"/>
              <a:t>hr</a:t>
            </a:r>
            <a:r>
              <a:rPr lang="en-US" sz="1800" dirty="0"/>
              <a:t> of initiation of appropriate antibiotic </a:t>
            </a:r>
            <a:r>
              <a:rPr lang="en-US" sz="1800" dirty="0" smtClean="0"/>
              <a:t>therapy.</a:t>
            </a:r>
          </a:p>
          <a:p>
            <a:r>
              <a:rPr lang="en-US" sz="1800" dirty="0"/>
              <a:t>Most isolates of E. coli are sensitive to </a:t>
            </a:r>
            <a:r>
              <a:rPr lang="en-US" sz="1800" dirty="0" err="1"/>
              <a:t>cefotaxime</a:t>
            </a:r>
            <a:r>
              <a:rPr lang="en-US" sz="1800" dirty="0"/>
              <a:t> or </a:t>
            </a:r>
            <a:r>
              <a:rPr lang="en-US" sz="1800" dirty="0" smtClean="0"/>
              <a:t>ceftriaxone</a:t>
            </a:r>
            <a:r>
              <a:rPr lang="en-US" sz="1800" dirty="0"/>
              <a:t>, and most isolates of P. </a:t>
            </a:r>
            <a:r>
              <a:rPr lang="en-US" sz="1800" dirty="0" err="1"/>
              <a:t>aeruginosa</a:t>
            </a:r>
            <a:r>
              <a:rPr lang="en-US" sz="1800" dirty="0"/>
              <a:t> are sensitive to </a:t>
            </a:r>
            <a:r>
              <a:rPr lang="en-US" sz="1800" dirty="0" err="1" smtClean="0"/>
              <a:t>ceftazidime</a:t>
            </a:r>
            <a:r>
              <a:rPr lang="en-US" sz="1800" dirty="0"/>
              <a:t>. Gram-negative bacillary meningitis should be treated for 3 </a:t>
            </a:r>
            <a:r>
              <a:rPr lang="en-US" sz="1800" dirty="0" err="1"/>
              <a:t>wk</a:t>
            </a:r>
            <a:r>
              <a:rPr lang="en-US" sz="1800" dirty="0"/>
              <a:t> or for at least 2 </a:t>
            </a:r>
            <a:r>
              <a:rPr lang="en-US" sz="1800" dirty="0" err="1"/>
              <a:t>wk</a:t>
            </a:r>
            <a:r>
              <a:rPr lang="en-US" sz="1800" dirty="0"/>
              <a:t> </a:t>
            </a:r>
            <a:r>
              <a:rPr lang="en-US" sz="1800" dirty="0" smtClean="0"/>
              <a:t>after </a:t>
            </a:r>
            <a:r>
              <a:rPr lang="en-US" sz="1800" dirty="0"/>
              <a:t>CSF sterilization, which may occur </a:t>
            </a:r>
            <a:r>
              <a:rPr lang="en-US" sz="1800" dirty="0" smtClean="0"/>
              <a:t>after </a:t>
            </a:r>
            <a:r>
              <a:rPr lang="en-US" sz="1800" dirty="0"/>
              <a:t>2-10 days of treatment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92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9420" y="1325568"/>
            <a:ext cx="976699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fontAlgn="base"/>
            <a:r>
              <a:rPr lang="en-US" sz="2000" dirty="0" smtClean="0"/>
              <a:t>Most common causes: </a:t>
            </a:r>
            <a:r>
              <a:rPr lang="en-US" sz="2000" i="1" dirty="0" smtClean="0"/>
              <a:t>S</a:t>
            </a:r>
            <a:r>
              <a:rPr lang="en-US" sz="2000" i="1" dirty="0"/>
              <a:t>. </a:t>
            </a:r>
            <a:r>
              <a:rPr lang="en-US" sz="2000" i="1" dirty="0" err="1"/>
              <a:t>pneumoniae</a:t>
            </a:r>
            <a:r>
              <a:rPr lang="en-US" sz="2000" i="1" dirty="0"/>
              <a:t> ,</a:t>
            </a:r>
            <a:r>
              <a:rPr lang="en-US" sz="2000" i="1" dirty="0" smtClean="0"/>
              <a:t>N</a:t>
            </a:r>
            <a:r>
              <a:rPr lang="en-US" sz="2000" i="1" dirty="0"/>
              <a:t>. meningitides </a:t>
            </a:r>
            <a:r>
              <a:rPr lang="en-US" sz="2000" i="1" dirty="0" smtClean="0"/>
              <a:t>and H</a:t>
            </a:r>
            <a:r>
              <a:rPr lang="en-US" sz="2000" i="1" dirty="0"/>
              <a:t>. influenza type </a:t>
            </a:r>
            <a:r>
              <a:rPr lang="en-US" sz="2000" i="1" dirty="0" smtClean="0"/>
              <a:t>b</a:t>
            </a:r>
          </a:p>
          <a:p>
            <a:pPr fontAlgn="base"/>
            <a:endParaRPr lang="en-US" sz="2000" i="1" dirty="0"/>
          </a:p>
          <a:p>
            <a:r>
              <a:rPr lang="en-US" sz="2000" dirty="0" smtClean="0"/>
              <a:t>*</a:t>
            </a:r>
            <a:r>
              <a:rPr lang="en-US" sz="2000" dirty="0"/>
              <a:t>Bacterial meningitis caused by S. </a:t>
            </a:r>
            <a:r>
              <a:rPr lang="en-US" sz="2000" dirty="0" err="1"/>
              <a:t>pneumoniae</a:t>
            </a:r>
            <a:r>
              <a:rPr lang="en-US" sz="2000" dirty="0"/>
              <a:t> and </a:t>
            </a:r>
            <a:r>
              <a:rPr lang="en-US" sz="2000" dirty="0" err="1"/>
              <a:t>Haemophilus</a:t>
            </a:r>
            <a:r>
              <a:rPr lang="en-US" sz="2000" dirty="0"/>
              <a:t> </a:t>
            </a:r>
            <a:r>
              <a:rPr lang="en-US" sz="2000" dirty="0" err="1" smtClean="0"/>
              <a:t>influenzae</a:t>
            </a:r>
            <a:r>
              <a:rPr lang="en-US" sz="2000" dirty="0" smtClean="0"/>
              <a:t> </a:t>
            </a:r>
            <a:r>
              <a:rPr lang="en-US" sz="2000" dirty="0"/>
              <a:t>type b has become much less common in developed countries since the introduction of universal immunization against these pathogens beginning at 2 </a:t>
            </a:r>
            <a:r>
              <a:rPr lang="en-US" sz="2000" dirty="0" err="1"/>
              <a:t>mo</a:t>
            </a:r>
            <a:r>
              <a:rPr lang="en-US" sz="2000" dirty="0"/>
              <a:t> of age</a:t>
            </a:r>
            <a:endParaRPr lang="en-US" sz="2000" dirty="0" smtClean="0"/>
          </a:p>
        </p:txBody>
      </p:sp>
      <p:sp>
        <p:nvSpPr>
          <p:cNvPr id="6" name="Oval 5"/>
          <p:cNvSpPr/>
          <p:nvPr/>
        </p:nvSpPr>
        <p:spPr>
          <a:xfrm>
            <a:off x="1874177" y="1447800"/>
            <a:ext cx="21087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74177" y="3657600"/>
            <a:ext cx="21087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74177" y="236920"/>
            <a:ext cx="3763035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Bacterial meningitis</a:t>
            </a:r>
          </a:p>
          <a:p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4412" y="3661893"/>
            <a:ext cx="8643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Infection </a:t>
            </a:r>
            <a:r>
              <a:rPr lang="en-US" sz="2000" dirty="0"/>
              <a:t>caused by S. </a:t>
            </a:r>
            <a:r>
              <a:rPr lang="en-US" sz="2000" dirty="0" err="1"/>
              <a:t>pneumoniae</a:t>
            </a:r>
            <a:r>
              <a:rPr lang="en-US" sz="2000" dirty="0"/>
              <a:t> or H. </a:t>
            </a:r>
            <a:r>
              <a:rPr lang="en-US" sz="2000" dirty="0" err="1" smtClean="0"/>
              <a:t>influenzae</a:t>
            </a:r>
            <a:r>
              <a:rPr lang="en-US" sz="2000" dirty="0" smtClean="0"/>
              <a:t> </a:t>
            </a:r>
            <a:r>
              <a:rPr lang="en-US" sz="2000" dirty="0"/>
              <a:t>type b must be considered in 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incompletely </a:t>
            </a:r>
            <a:r>
              <a:rPr lang="en-US" sz="2000" dirty="0"/>
              <a:t>vaccinated individuals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those in developing </a:t>
            </a:r>
            <a:r>
              <a:rPr lang="en-US" sz="2000" dirty="0" smtClean="0"/>
              <a:t>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Those </a:t>
            </a:r>
            <a:r>
              <a:rPr lang="en-US" sz="2000" dirty="0"/>
              <a:t>with certain underlying immunologic (HIV infection, immunoglobulin [</a:t>
            </a:r>
            <a:r>
              <a:rPr lang="en-US" sz="2000" dirty="0" err="1"/>
              <a:t>Ig</a:t>
            </a:r>
            <a:r>
              <a:rPr lang="en-US" sz="2000" dirty="0"/>
              <a:t>] G subclass </a:t>
            </a:r>
            <a:r>
              <a:rPr lang="en-US" sz="2000" dirty="0" err="1" smtClean="0"/>
              <a:t>deficency</a:t>
            </a:r>
            <a:r>
              <a:rPr lang="en-US" sz="2000" dirty="0"/>
              <a:t>) or anatomic (splenic dysfunction, cochlear defects or implants) disorders also may be at increased risk of infection caused by these bacteria.</a:t>
            </a:r>
          </a:p>
        </p:txBody>
      </p:sp>
    </p:spTree>
    <p:extLst>
      <p:ext uri="{BB962C8B-B14F-4D97-AF65-F5344CB8AC3E}">
        <p14:creationId xmlns:p14="http://schemas.microsoft.com/office/powerpoint/2010/main" val="29514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1" y="1524000"/>
            <a:ext cx="10246243" cy="4267200"/>
          </a:xfrm>
        </p:spPr>
      </p:pic>
    </p:spTree>
    <p:extLst>
      <p:ext uri="{BB962C8B-B14F-4D97-AF65-F5344CB8AC3E}">
        <p14:creationId xmlns:p14="http://schemas.microsoft.com/office/powerpoint/2010/main" val="55301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Side </a:t>
            </a:r>
            <a:r>
              <a:rPr lang="en-US" sz="2400" dirty="0" smtClean="0"/>
              <a:t>effects </a:t>
            </a:r>
            <a:r>
              <a:rPr lang="en-US" sz="2400" dirty="0"/>
              <a:t>of antibiotic therapy of meningitis include </a:t>
            </a:r>
            <a:r>
              <a:rPr lang="en-US" sz="2400" dirty="0" smtClean="0"/>
              <a:t>: phlebitis</a:t>
            </a:r>
            <a:r>
              <a:rPr lang="en-US" sz="2400" dirty="0"/>
              <a:t>, drug fever, rash, emesis, oral candidiasis, and diarrhea. </a:t>
            </a:r>
            <a:endParaRPr lang="en-US" sz="2400" dirty="0" smtClean="0"/>
          </a:p>
          <a:p>
            <a:r>
              <a:rPr lang="en-US" sz="2400" dirty="0" smtClean="0"/>
              <a:t>Ceftriaxone </a:t>
            </a:r>
            <a:r>
              <a:rPr lang="en-US" sz="2400" dirty="0"/>
              <a:t>may cause reversible gallbladder </a:t>
            </a:r>
            <a:r>
              <a:rPr lang="en-US" sz="2400" dirty="0" err="1"/>
              <a:t>pseudolithiasis</a:t>
            </a:r>
            <a:r>
              <a:rPr lang="en-US" sz="2400" dirty="0"/>
              <a:t>, detectable by abdominal ultrasonography. </a:t>
            </a:r>
            <a:r>
              <a:rPr lang="en-US" sz="2400" dirty="0" smtClean="0"/>
              <a:t>This </a:t>
            </a:r>
            <a:r>
              <a:rPr lang="en-US" sz="2400" dirty="0"/>
              <a:t>is usually asymptomatic but may be associated with emesis and upper right quadrant pain.</a:t>
            </a:r>
          </a:p>
        </p:txBody>
      </p:sp>
    </p:spTree>
    <p:extLst>
      <p:ext uri="{BB962C8B-B14F-4D97-AF65-F5344CB8AC3E}">
        <p14:creationId xmlns:p14="http://schemas.microsoft.com/office/powerpoint/2010/main" val="9757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3200399" cy="660400"/>
          </a:xfrm>
        </p:spPr>
        <p:txBody>
          <a:bodyPr>
            <a:normAutofit/>
          </a:bodyPr>
          <a:lstStyle/>
          <a:p>
            <a:r>
              <a:rPr lang="en-US" sz="2600" dirty="0"/>
              <a:t>Corticosteroids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892936"/>
            <a:ext cx="9472824" cy="457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Rapidly kill bacteria </a:t>
            </a:r>
            <a:r>
              <a:rPr lang="en-US" sz="2000" dirty="0"/>
              <a:t>in the CSF </a:t>
            </a:r>
            <a:r>
              <a:rPr lang="en-US" sz="2000" dirty="0" smtClean="0"/>
              <a:t>and effectively </a:t>
            </a:r>
            <a:r>
              <a:rPr lang="en-US" sz="2000" dirty="0"/>
              <a:t>sterilizes the meningeal </a:t>
            </a:r>
            <a:r>
              <a:rPr lang="en-US" sz="2000" dirty="0" smtClean="0"/>
              <a:t>infection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but releases toxic cell products </a:t>
            </a:r>
            <a:r>
              <a:rPr lang="en-US" sz="2000" dirty="0" smtClean="0"/>
              <a:t>after </a:t>
            </a:r>
            <a:r>
              <a:rPr lang="en-US" sz="2000" dirty="0"/>
              <a:t>cell </a:t>
            </a:r>
            <a:r>
              <a:rPr lang="en-US" sz="2000" dirty="0" err="1"/>
              <a:t>lysis</a:t>
            </a:r>
            <a:r>
              <a:rPr lang="en-US" sz="2000" dirty="0"/>
              <a:t> (cell wall endotoxin) that precipitate the cytokine-mediated </a:t>
            </a:r>
            <a:r>
              <a:rPr lang="en-US" sz="2000" dirty="0" smtClean="0"/>
              <a:t>inflammatory cascade. This causes </a:t>
            </a:r>
            <a:r>
              <a:rPr lang="en-US" sz="2000" dirty="0"/>
              <a:t>edema formation and </a:t>
            </a:r>
            <a:r>
              <a:rPr lang="en-US" sz="2000" dirty="0" err="1"/>
              <a:t>neutrophilic</a:t>
            </a:r>
            <a:r>
              <a:rPr lang="en-US" sz="2000" dirty="0"/>
              <a:t> </a:t>
            </a:r>
            <a:r>
              <a:rPr lang="en-US" sz="2000" dirty="0" smtClean="0"/>
              <a:t>infiltration and may </a:t>
            </a:r>
            <a:r>
              <a:rPr lang="en-US" sz="2000" dirty="0"/>
              <a:t>produce additional neurologic injury with worsening of CNS signs and </a:t>
            </a:r>
            <a:r>
              <a:rPr lang="en-US" sz="2000" dirty="0" smtClean="0"/>
              <a:t>symptoms.</a:t>
            </a:r>
          </a:p>
          <a:p>
            <a:r>
              <a:rPr lang="en-US" sz="2000" dirty="0" smtClean="0"/>
              <a:t>So patients need agents </a:t>
            </a:r>
            <a:r>
              <a:rPr lang="en-US" sz="2000" dirty="0"/>
              <a:t>that limit production of </a:t>
            </a:r>
            <a:r>
              <a:rPr lang="en-US" sz="2000" dirty="0" smtClean="0"/>
              <a:t>inflammatory mediators</a:t>
            </a:r>
          </a:p>
          <a:p>
            <a:r>
              <a:rPr lang="en-US" sz="2000" dirty="0" smtClean="0"/>
              <a:t>intravenous </a:t>
            </a:r>
            <a:r>
              <a:rPr lang="en-US" sz="2000" dirty="0"/>
              <a:t>dexamethasone, 0.15 mg/kg/ dose given every 6 </a:t>
            </a:r>
            <a:r>
              <a:rPr lang="en-US" sz="2000" dirty="0" err="1"/>
              <a:t>hr</a:t>
            </a:r>
            <a:r>
              <a:rPr lang="en-US" sz="2000" dirty="0"/>
              <a:t> for 2 days, in the treatment of children older than 6 </a:t>
            </a:r>
            <a:r>
              <a:rPr lang="en-US" sz="2000" dirty="0" err="1"/>
              <a:t>wk</a:t>
            </a:r>
            <a:r>
              <a:rPr lang="en-US" sz="2000" dirty="0"/>
              <a:t> with acute bacterial meningitis caused by H. </a:t>
            </a:r>
            <a:r>
              <a:rPr lang="en-US" sz="2000" dirty="0" err="1" smtClean="0"/>
              <a:t>influenzae</a:t>
            </a:r>
            <a:r>
              <a:rPr lang="en-US" sz="2000" dirty="0" smtClean="0"/>
              <a:t> </a:t>
            </a:r>
            <a:r>
              <a:rPr lang="en-US" sz="2000" dirty="0"/>
              <a:t>type b produces a shorter duration of fever, lower CSF protein and lactate levels, and a reduction </a:t>
            </a:r>
            <a:r>
              <a:rPr lang="en-US" sz="2000" dirty="0" smtClean="0"/>
              <a:t>in </a:t>
            </a:r>
            <a:r>
              <a:rPr lang="en-US" sz="2000" dirty="0"/>
              <a:t>hearing loss. </a:t>
            </a:r>
            <a:endParaRPr lang="en-US" sz="2000" dirty="0" smtClean="0"/>
          </a:p>
          <a:p>
            <a:r>
              <a:rPr lang="en-US" sz="2000" dirty="0"/>
              <a:t>Corticosteroids appear to have maximum </a:t>
            </a:r>
            <a:r>
              <a:rPr lang="en-US" sz="2000" dirty="0" smtClean="0"/>
              <a:t>benefit </a:t>
            </a:r>
            <a:r>
              <a:rPr lang="en-US" sz="2000" dirty="0"/>
              <a:t>if given 1-2 </a:t>
            </a:r>
            <a:r>
              <a:rPr lang="en-US" sz="2000" dirty="0" err="1"/>
              <a:t>hr</a:t>
            </a:r>
            <a:r>
              <a:rPr lang="en-US" sz="2000" dirty="0"/>
              <a:t> before antibiotics are </a:t>
            </a:r>
            <a:r>
              <a:rPr lang="en-US" sz="2000" dirty="0" smtClean="0"/>
              <a:t>initiated</a:t>
            </a:r>
          </a:p>
          <a:p>
            <a:r>
              <a:rPr lang="en-US" sz="2000" dirty="0"/>
              <a:t>Complications of corticosteroids include gastrointestinal bleeding, hypertension, hyperglycemia, leukocytosis, and rebound fever </a:t>
            </a:r>
            <a:r>
              <a:rPr lang="en-US" sz="2000" dirty="0" smtClean="0"/>
              <a:t>after </a:t>
            </a:r>
            <a:r>
              <a:rPr lang="en-US" sz="2000" dirty="0"/>
              <a:t>the last dose.</a:t>
            </a:r>
          </a:p>
        </p:txBody>
      </p:sp>
    </p:spTree>
    <p:extLst>
      <p:ext uri="{BB962C8B-B14F-4D97-AF65-F5344CB8AC3E}">
        <p14:creationId xmlns:p14="http://schemas.microsoft.com/office/powerpoint/2010/main" val="19321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5029199" cy="584200"/>
          </a:xfrm>
        </p:spPr>
        <p:txBody>
          <a:bodyPr>
            <a:normAutofit/>
          </a:bodyPr>
          <a:lstStyle/>
          <a:p>
            <a:r>
              <a:rPr lang="en-US" sz="2800" dirty="0"/>
              <a:t>Supportive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812" y="990600"/>
            <a:ext cx="9472824" cy="4572000"/>
          </a:xfrm>
        </p:spPr>
        <p:txBody>
          <a:bodyPr/>
          <a:lstStyle/>
          <a:p>
            <a:r>
              <a:rPr lang="en-US" sz="2000" dirty="0"/>
              <a:t>If a patient is judged to be </a:t>
            </a:r>
            <a:r>
              <a:rPr lang="en-US" sz="2000" dirty="0" err="1"/>
              <a:t>normovolemic</a:t>
            </a:r>
            <a:r>
              <a:rPr lang="en-US" sz="2000" dirty="0"/>
              <a:t>, with normal blood pressure, intravenous </a:t>
            </a:r>
            <a:r>
              <a:rPr lang="en-US" sz="2000" dirty="0" smtClean="0"/>
              <a:t>fluid </a:t>
            </a:r>
            <a:r>
              <a:rPr lang="en-US" sz="2000" dirty="0"/>
              <a:t>administration should be restricted to one-half to two-thirds of </a:t>
            </a:r>
            <a:r>
              <a:rPr lang="en-US" sz="2000" dirty="0" smtClean="0"/>
              <a:t>maintenance . until there is no increase in intracranial pressure or SIADH.</a:t>
            </a:r>
          </a:p>
          <a:p>
            <a:pPr fontAlgn="base"/>
            <a:r>
              <a:rPr lang="en-US" sz="2000" dirty="0"/>
              <a:t>when blood sodium levels are returned to normal </a:t>
            </a:r>
            <a:r>
              <a:rPr lang="en-US" sz="2000" dirty="0" smtClean="0"/>
              <a:t>,fluid administration is </a:t>
            </a:r>
            <a:r>
              <a:rPr lang="en-US" sz="2000" dirty="0"/>
              <a:t>returned to normal </a:t>
            </a:r>
            <a:endParaRPr lang="en-US" sz="2000" dirty="0" smtClean="0"/>
          </a:p>
          <a:p>
            <a:pPr fontAlgn="base"/>
            <a:r>
              <a:rPr lang="en-US" sz="2000" dirty="0"/>
              <a:t>in the presence of systemic hypotension </a:t>
            </a:r>
            <a:r>
              <a:rPr lang="en-US" sz="2000" dirty="0" smtClean="0"/>
              <a:t>,fluid </a:t>
            </a:r>
            <a:r>
              <a:rPr lang="en-US" sz="2000" dirty="0"/>
              <a:t>restriction is not </a:t>
            </a:r>
            <a:r>
              <a:rPr lang="en-US" sz="2000" dirty="0" smtClean="0"/>
              <a:t>appropriate– </a:t>
            </a:r>
            <a:r>
              <a:rPr lang="en-US" sz="2000" dirty="0"/>
              <a:t>reduced blood pressure causes reduced cerebral perfusion and cause CNS ischemia </a:t>
            </a:r>
          </a:p>
          <a:p>
            <a:pPr fontAlgn="base"/>
            <a:r>
              <a:rPr lang="en-US" sz="2000" dirty="0"/>
              <a:t>Shock </a:t>
            </a:r>
            <a:r>
              <a:rPr lang="en-US" sz="2000" dirty="0" smtClean="0"/>
              <a:t>should </a:t>
            </a:r>
            <a:r>
              <a:rPr lang="en-US" sz="2000" dirty="0"/>
              <a:t>be treated aggressively to prevent brain and other organ </a:t>
            </a:r>
            <a:r>
              <a:rPr lang="en-US" sz="2000" dirty="0" smtClean="0"/>
              <a:t>dysfunction.</a:t>
            </a:r>
          </a:p>
          <a:p>
            <a:pPr fontAlgn="base"/>
            <a:r>
              <a:rPr lang="en-US" sz="2000" dirty="0"/>
              <a:t>Patients with septic shock may require </a:t>
            </a:r>
            <a:r>
              <a:rPr lang="en-US" sz="2000" dirty="0" smtClean="0"/>
              <a:t>fluid </a:t>
            </a:r>
            <a:r>
              <a:rPr lang="en-US" sz="2000" dirty="0"/>
              <a:t>resuscitation and therapy with vasoactive </a:t>
            </a:r>
            <a:r>
              <a:rPr lang="en-US" sz="2000" dirty="0" smtClean="0"/>
              <a:t>agents. Like: epinephrine or dopamine.</a:t>
            </a:r>
          </a:p>
          <a:p>
            <a:pPr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89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609600"/>
            <a:ext cx="9472824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don’t want to</a:t>
            </a:r>
            <a:r>
              <a:rPr lang="en-US" sz="1800" dirty="0"/>
              <a:t> increase ICP </a:t>
            </a:r>
            <a:r>
              <a:rPr lang="en-US" sz="1800" dirty="0" smtClean="0"/>
              <a:t>but also not compromising </a:t>
            </a:r>
            <a:r>
              <a:rPr lang="en-US" sz="1800" dirty="0"/>
              <a:t>blood flow and oxygen delivery to vital organs </a:t>
            </a:r>
            <a:endParaRPr lang="en-US" sz="1800" dirty="0" smtClean="0"/>
          </a:p>
          <a:p>
            <a:pPr fontAlgn="base"/>
            <a:r>
              <a:rPr lang="en-US" sz="1800" dirty="0" smtClean="0"/>
              <a:t>We may use</a:t>
            </a:r>
            <a:endParaRPr lang="en-US" sz="1800" dirty="0"/>
          </a:p>
          <a:p>
            <a:pPr marL="708660" lvl="1" indent="-342900" fontAlgn="base">
              <a:buAutoNum type="arabicPeriod"/>
            </a:pPr>
            <a:r>
              <a:rPr lang="en-US" sz="1800" dirty="0" smtClean="0"/>
              <a:t>Furosemide 1mg </a:t>
            </a:r>
            <a:r>
              <a:rPr lang="en-US" sz="1800" dirty="0"/>
              <a:t>/ </a:t>
            </a:r>
            <a:r>
              <a:rPr lang="en-US" sz="1800" dirty="0" smtClean="0"/>
              <a:t>kg to reduce </a:t>
            </a:r>
            <a:r>
              <a:rPr lang="en-US" sz="1800" dirty="0"/>
              <a:t>brain swelling by </a:t>
            </a:r>
            <a:r>
              <a:rPr lang="en-US" sz="1800" dirty="0" err="1" smtClean="0"/>
              <a:t>venodilation</a:t>
            </a:r>
            <a:r>
              <a:rPr lang="en-US" sz="1800" dirty="0" smtClean="0"/>
              <a:t> </a:t>
            </a:r>
            <a:r>
              <a:rPr lang="en-US" sz="1800" dirty="0"/>
              <a:t>and diuresis </a:t>
            </a:r>
            <a:r>
              <a:rPr lang="en-US" sz="1800" dirty="0" smtClean="0"/>
              <a:t>2. </a:t>
            </a:r>
            <a:r>
              <a:rPr lang="en-US" sz="1800" dirty="0" err="1" smtClean="0"/>
              <a:t>Mannitol</a:t>
            </a:r>
            <a:r>
              <a:rPr lang="en-US" sz="1800" dirty="0" smtClean="0"/>
              <a:t> 0.5-1 g/kg</a:t>
            </a:r>
            <a:r>
              <a:rPr lang="en-US" sz="1800" dirty="0"/>
              <a:t> </a:t>
            </a:r>
            <a:r>
              <a:rPr lang="en-US" sz="1800" dirty="0" smtClean="0"/>
              <a:t>it changes </a:t>
            </a:r>
            <a:r>
              <a:rPr lang="en-US" sz="1800" dirty="0" err="1"/>
              <a:t>osmolar</a:t>
            </a:r>
            <a:r>
              <a:rPr lang="en-US" sz="1800" dirty="0"/>
              <a:t> gradient between brain and plasma to shift fluid from CNS to plasma with excretion during osmotic diuresis </a:t>
            </a:r>
            <a:r>
              <a:rPr lang="en-US" sz="1800" dirty="0" smtClean="0"/>
              <a:t>. This may reduce ICP </a:t>
            </a:r>
          </a:p>
          <a:p>
            <a:r>
              <a:rPr lang="en-US" sz="1800" dirty="0"/>
              <a:t>If seizure developed :Immediate therapy for seizures includes intravenous diazepam (0.1- 0.2 mg/kg/dose) or </a:t>
            </a:r>
            <a:r>
              <a:rPr lang="en-US" sz="1800" dirty="0" err="1"/>
              <a:t>lorazepam</a:t>
            </a:r>
            <a:r>
              <a:rPr lang="en-US" sz="1800" dirty="0"/>
              <a:t> (0.05-0.10 mg/kg/dose</a:t>
            </a:r>
            <a:r>
              <a:rPr lang="en-US" sz="1800" dirty="0" smtClean="0"/>
              <a:t>), </a:t>
            </a:r>
            <a:r>
              <a:rPr lang="en-US" sz="1800" dirty="0"/>
              <a:t>After immediate management give phenytoin 15-20mg/kg loading dose and 5mg/kg/24hrs. Maintenance to reduce likelihood of recurrence </a:t>
            </a:r>
            <a:r>
              <a:rPr lang="en-US" sz="1800" dirty="0" smtClean="0"/>
              <a:t>,Assess phenytoin </a:t>
            </a:r>
            <a:r>
              <a:rPr lang="en-US" sz="1800" dirty="0"/>
              <a:t>level 10-20 mcg/ ml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228600"/>
            <a:ext cx="3276599" cy="655637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990600"/>
            <a:ext cx="9472824" cy="5867400"/>
          </a:xfrm>
        </p:spPr>
        <p:txBody>
          <a:bodyPr>
            <a:noAutofit/>
          </a:bodyPr>
          <a:lstStyle/>
          <a:p>
            <a:pPr fontAlgn="base"/>
            <a:r>
              <a:rPr lang="en-US" sz="1600" dirty="0"/>
              <a:t>Seizures, increased </a:t>
            </a:r>
            <a:r>
              <a:rPr lang="en-US" sz="1600" dirty="0" smtClean="0"/>
              <a:t>ICP, </a:t>
            </a:r>
            <a:r>
              <a:rPr lang="en-US" sz="1600" dirty="0"/>
              <a:t>stroke, cerebral or cerebellar herniation , thrombosis of Dural venous sinuses</a:t>
            </a:r>
          </a:p>
          <a:p>
            <a:pPr fontAlgn="base"/>
            <a:r>
              <a:rPr lang="en-US" sz="1600" dirty="0"/>
              <a:t>Collection of fluid in subdural space: </a:t>
            </a:r>
          </a:p>
          <a:p>
            <a:pPr lvl="1" fontAlgn="base"/>
            <a:r>
              <a:rPr lang="en-US" sz="1600" dirty="0"/>
              <a:t>subdural effusion is common in infants </a:t>
            </a:r>
            <a:r>
              <a:rPr lang="en-US" sz="1600" dirty="0" smtClean="0"/>
              <a:t>,Normally </a:t>
            </a:r>
            <a:r>
              <a:rPr lang="en-US" sz="1600" dirty="0"/>
              <a:t>develops in 10-30% of </a:t>
            </a:r>
            <a:r>
              <a:rPr lang="en-US" sz="1600" dirty="0" smtClean="0"/>
              <a:t>patients.</a:t>
            </a:r>
            <a:endParaRPr lang="en-US" sz="1600" dirty="0"/>
          </a:p>
          <a:p>
            <a:r>
              <a:rPr lang="en-US" sz="1600" dirty="0" smtClean="0"/>
              <a:t>Bulging fontanel, </a:t>
            </a:r>
            <a:r>
              <a:rPr lang="en-US" sz="1600" dirty="0"/>
              <a:t>enlarging head circumference, emesis, seizures, </a:t>
            </a:r>
            <a:r>
              <a:rPr lang="en-US" sz="1600" dirty="0" smtClean="0"/>
              <a:t>fever.</a:t>
            </a:r>
            <a:endParaRPr lang="en-US" sz="1600" dirty="0"/>
          </a:p>
          <a:p>
            <a:pPr lvl="1" fontAlgn="base"/>
            <a:r>
              <a:rPr lang="en-US" sz="1600" dirty="0" smtClean="0"/>
              <a:t>It is Confirmed </a:t>
            </a:r>
            <a:r>
              <a:rPr lang="en-US" sz="1600" dirty="0"/>
              <a:t>by CT and MRI </a:t>
            </a:r>
          </a:p>
          <a:p>
            <a:pPr lvl="1" fontAlgn="base"/>
            <a:r>
              <a:rPr lang="en-US" sz="1600" dirty="0"/>
              <a:t>If increased ICP or depressed level of consciousness, symptomatic subdural effusion treated with aspiration through the open fontanel </a:t>
            </a:r>
          </a:p>
          <a:p>
            <a:pPr lvl="1" fontAlgn="base"/>
            <a:r>
              <a:rPr lang="en-US" sz="1600" dirty="0"/>
              <a:t>Fever alone is not an indication for aspiration </a:t>
            </a:r>
          </a:p>
          <a:p>
            <a:pPr fontAlgn="base"/>
            <a:r>
              <a:rPr lang="en-US" sz="1600" dirty="0"/>
              <a:t>SIADH (syndrome of inappropriate anti diuretic hormone release )</a:t>
            </a:r>
          </a:p>
          <a:p>
            <a:pPr lvl="1" fontAlgn="base"/>
            <a:r>
              <a:rPr lang="en-US" sz="1600" dirty="0" smtClean="0"/>
              <a:t>It produces </a:t>
            </a:r>
            <a:r>
              <a:rPr lang="en-US" sz="1600" dirty="0" err="1" smtClean="0"/>
              <a:t>hyponatremia</a:t>
            </a:r>
            <a:r>
              <a:rPr lang="en-US" sz="1600" dirty="0" smtClean="0"/>
              <a:t> </a:t>
            </a:r>
            <a:r>
              <a:rPr lang="en-US" sz="1600" dirty="0"/>
              <a:t>, reduced serum </a:t>
            </a:r>
            <a:r>
              <a:rPr lang="en-US" sz="1600" dirty="0" err="1"/>
              <a:t>osmolarity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exacerbates cerebral edema</a:t>
            </a:r>
          </a:p>
          <a:p>
            <a:pPr lvl="1" fontAlgn="base"/>
            <a:r>
              <a:rPr lang="en-US" sz="1600" dirty="0" smtClean="0"/>
              <a:t>Vasopressin inhibitor for </a:t>
            </a:r>
            <a:r>
              <a:rPr lang="en-US" sz="1600" dirty="0" smtClean="0"/>
              <a:t>SIADH</a:t>
            </a:r>
          </a:p>
          <a:p>
            <a:pPr marL="365760" lvl="1" indent="0" fontAlgn="base">
              <a:buNone/>
            </a:pPr>
            <a:endParaRPr lang="en-US" sz="1600" dirty="0" smtClean="0"/>
          </a:p>
          <a:p>
            <a:pPr marL="365760" lvl="1" indent="0" fontAlgn="base">
              <a:buNone/>
            </a:pPr>
            <a:r>
              <a:rPr lang="en-US" sz="1600" dirty="0" smtClean="0"/>
              <a:t>*Fever </a:t>
            </a:r>
            <a:r>
              <a:rPr lang="en-US" sz="1600" dirty="0"/>
              <a:t>associated with bacterial meningitis usually resolves within 5-7 days of the onset of therapy. Prolonged fever (&gt;10 days) is noted in approximately 10% of patients. Prolonged fever is usually caused by </a:t>
            </a:r>
            <a:r>
              <a:rPr lang="en-US" sz="1600" dirty="0" err="1"/>
              <a:t>intercurrent</a:t>
            </a:r>
            <a:r>
              <a:rPr lang="en-US" sz="1600" dirty="0"/>
              <a:t> viral infection, nosocomial or secondary bacterial infection, thrombophlebitis, or drug reaction.</a:t>
            </a:r>
          </a:p>
        </p:txBody>
      </p:sp>
    </p:spTree>
    <p:extLst>
      <p:ext uri="{BB962C8B-B14F-4D97-AF65-F5344CB8AC3E}">
        <p14:creationId xmlns:p14="http://schemas.microsoft.com/office/powerpoint/2010/main" val="41392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12" y="381000"/>
            <a:ext cx="9472824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Pericarditis </a:t>
            </a:r>
            <a:r>
              <a:rPr lang="en-US" sz="2000" dirty="0"/>
              <a:t>or </a:t>
            </a:r>
            <a:r>
              <a:rPr lang="en-US" sz="2000" dirty="0" smtClean="0"/>
              <a:t>arthritis </a:t>
            </a:r>
            <a:r>
              <a:rPr lang="en-US" sz="2000" dirty="0"/>
              <a:t>especially with </a:t>
            </a:r>
            <a:r>
              <a:rPr lang="en-US" sz="2000" i="1" dirty="0"/>
              <a:t>N. meningitides </a:t>
            </a:r>
            <a:r>
              <a:rPr lang="en-US" sz="2000" i="1" dirty="0" smtClean="0"/>
              <a:t>may occur early in treatment </a:t>
            </a:r>
            <a:r>
              <a:rPr lang="en-US" sz="2000" dirty="0" smtClean="0"/>
              <a:t>caused </a:t>
            </a:r>
            <a:r>
              <a:rPr lang="en-US" sz="2000" dirty="0"/>
              <a:t>by bacteria </a:t>
            </a:r>
            <a:r>
              <a:rPr lang="en-US" sz="2000" dirty="0" smtClean="0"/>
              <a:t>disseminated.</a:t>
            </a:r>
            <a:endParaRPr lang="en-US" sz="2000" dirty="0" smtClean="0"/>
          </a:p>
          <a:p>
            <a:pPr fontAlgn="base"/>
            <a:r>
              <a:rPr lang="en-US" sz="2000" dirty="0" err="1"/>
              <a:t>Sensorineural</a:t>
            </a:r>
            <a:r>
              <a:rPr lang="en-US" sz="2000" dirty="0"/>
              <a:t> hearing loss </a:t>
            </a:r>
            <a:r>
              <a:rPr lang="en-US" sz="2000" dirty="0" smtClean="0"/>
              <a:t>it Presents </a:t>
            </a:r>
            <a:r>
              <a:rPr lang="en-US" sz="2000" dirty="0"/>
              <a:t>at time of </a:t>
            </a:r>
            <a:r>
              <a:rPr lang="en-US" sz="2000" dirty="0" smtClean="0"/>
              <a:t>presentation. And may result of</a:t>
            </a:r>
            <a:r>
              <a:rPr lang="en-US" sz="2000" dirty="0"/>
              <a:t> cochlear </a:t>
            </a:r>
            <a:r>
              <a:rPr lang="en-US" sz="2000" dirty="0" smtClean="0"/>
              <a:t>infection and direct </a:t>
            </a:r>
            <a:r>
              <a:rPr lang="en-US" sz="2000" dirty="0"/>
              <a:t>inflammation of auditory nerve </a:t>
            </a:r>
            <a:r>
              <a:rPr lang="en-US" sz="2000" dirty="0" smtClean="0"/>
              <a:t>. So All </a:t>
            </a:r>
            <a:r>
              <a:rPr lang="en-US" sz="2000" dirty="0"/>
              <a:t>patients </a:t>
            </a:r>
            <a:r>
              <a:rPr lang="en-US" sz="2000" dirty="0" smtClean="0"/>
              <a:t>should undergo </a:t>
            </a:r>
            <a:r>
              <a:rPr lang="en-US" sz="2000" dirty="0"/>
              <a:t>careful </a:t>
            </a:r>
            <a:r>
              <a:rPr lang="en-US" sz="2000" dirty="0" err="1"/>
              <a:t>audiologic</a:t>
            </a:r>
            <a:r>
              <a:rPr lang="en-US" sz="2000" dirty="0"/>
              <a:t> </a:t>
            </a:r>
            <a:r>
              <a:rPr lang="en-US" sz="2000" dirty="0" smtClean="0"/>
              <a:t>assessment also in outpatients.</a:t>
            </a: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Highest mortality rate with pneumococcal meningitis </a:t>
            </a:r>
          </a:p>
          <a:p>
            <a:pPr fontAlgn="base"/>
            <a:r>
              <a:rPr lang="en-US" dirty="0"/>
              <a:t>Neurodevelopment </a:t>
            </a:r>
            <a:r>
              <a:rPr lang="en-US" dirty="0" err="1"/>
              <a:t>sequalae</a:t>
            </a:r>
            <a:r>
              <a:rPr lang="en-US" dirty="0"/>
              <a:t> occurs in 10-20% of </a:t>
            </a:r>
            <a:r>
              <a:rPr lang="en-US" dirty="0" smtClean="0"/>
              <a:t>patients</a:t>
            </a:r>
          </a:p>
          <a:p>
            <a:pPr fontAlgn="base"/>
            <a:r>
              <a:rPr lang="en-US" dirty="0"/>
              <a:t>Most common </a:t>
            </a:r>
            <a:r>
              <a:rPr lang="en-US" dirty="0" err="1"/>
              <a:t>sequalae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Hearing loss </a:t>
            </a:r>
          </a:p>
          <a:p>
            <a:pPr lvl="1" fontAlgn="base"/>
            <a:r>
              <a:rPr lang="en-US" dirty="0"/>
              <a:t>Cognitive impairment </a:t>
            </a:r>
          </a:p>
          <a:p>
            <a:pPr lvl="1" fontAlgn="base"/>
            <a:r>
              <a:rPr lang="en-US" dirty="0"/>
              <a:t>Recurrent seizures </a:t>
            </a:r>
          </a:p>
          <a:p>
            <a:pPr lvl="1" fontAlgn="base"/>
            <a:r>
              <a:rPr lang="en-US" dirty="0" smtClean="0"/>
              <a:t>Visual </a:t>
            </a:r>
            <a:r>
              <a:rPr lang="en-US" dirty="0"/>
              <a:t>impairment </a:t>
            </a:r>
          </a:p>
          <a:p>
            <a:pPr lvl="1" fontAlgn="base"/>
            <a:r>
              <a:rPr lang="en-US" dirty="0"/>
              <a:t>Behavioral problems  </a:t>
            </a:r>
          </a:p>
          <a:p>
            <a:pPr fontAlgn="base"/>
            <a:r>
              <a:rPr lang="en-US" dirty="0" smtClean="0"/>
              <a:t>Poorest </a:t>
            </a:r>
            <a:r>
              <a:rPr lang="en-US" dirty="0"/>
              <a:t>prognosis: </a:t>
            </a:r>
          </a:p>
          <a:p>
            <a:pPr marL="365760" lvl="1" indent="0" fontAlgn="base">
              <a:buNone/>
            </a:pPr>
            <a:r>
              <a:rPr lang="en-US" dirty="0" smtClean="0"/>
              <a:t>1. Infants </a:t>
            </a:r>
            <a:r>
              <a:rPr lang="en-US" dirty="0"/>
              <a:t>younger than &lt; 6 months with high bacterial / bactericidal products in the CSF </a:t>
            </a:r>
          </a:p>
          <a:p>
            <a:pPr marL="365760" lvl="1" indent="0" fontAlgn="base">
              <a:buNone/>
            </a:pPr>
            <a:r>
              <a:rPr lang="en-US" dirty="0" smtClean="0"/>
              <a:t>2. Seizures </a:t>
            </a:r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4 days of therapy, coma, focal neurologic signs– increased risk of long term consequence </a:t>
            </a:r>
          </a:p>
        </p:txBody>
      </p:sp>
    </p:spTree>
    <p:extLst>
      <p:ext uri="{BB962C8B-B14F-4D97-AF65-F5344CB8AC3E}">
        <p14:creationId xmlns:p14="http://schemas.microsoft.com/office/powerpoint/2010/main" val="3828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1"/>
            <a:ext cx="1981199" cy="43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prevention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410" y="914400"/>
            <a:ext cx="9594201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 smtClean="0"/>
              <a:t>1. Neisseria </a:t>
            </a:r>
            <a:r>
              <a:rPr lang="en-US" sz="2100" dirty="0" err="1"/>
              <a:t>meningitidis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sz="2100" dirty="0" smtClean="0"/>
              <a:t>-prophylaxis </a:t>
            </a:r>
            <a:r>
              <a:rPr lang="en-US" sz="2100" dirty="0"/>
              <a:t>is recommended for all close contacts of patients with meningococcal meningitis regardless of age or immunization </a:t>
            </a:r>
            <a:r>
              <a:rPr lang="en-US" sz="2100" dirty="0" smtClean="0"/>
              <a:t>status.</a:t>
            </a:r>
          </a:p>
          <a:p>
            <a:pPr marL="0" indent="0">
              <a:buNone/>
            </a:pPr>
            <a:r>
              <a:rPr lang="en-US" sz="2100" dirty="0"/>
              <a:t>-</a:t>
            </a:r>
            <a:r>
              <a:rPr lang="en-US" sz="2100" dirty="0" smtClean="0"/>
              <a:t>Close </a:t>
            </a:r>
            <a:r>
              <a:rPr lang="en-US" sz="2100" dirty="0"/>
              <a:t>contacts should be treated with rifampin 10 mg/kg/dose every 12 </a:t>
            </a:r>
            <a:r>
              <a:rPr lang="en-US" sz="2100" dirty="0" err="1"/>
              <a:t>hr</a:t>
            </a:r>
            <a:r>
              <a:rPr lang="en-US" sz="2100" dirty="0"/>
              <a:t> (maximum dose of 600 mg) for 2 days as soon as possible </a:t>
            </a:r>
            <a:r>
              <a:rPr lang="en-US" sz="2100" dirty="0" smtClean="0"/>
              <a:t>after </a:t>
            </a:r>
            <a:r>
              <a:rPr lang="en-US" sz="2100" dirty="0" err="1"/>
              <a:t>identifcation</a:t>
            </a:r>
            <a:r>
              <a:rPr lang="en-US" sz="2100" dirty="0"/>
              <a:t> of a case of suspected meningococcal </a:t>
            </a:r>
            <a:r>
              <a:rPr lang="en-US" sz="2100" dirty="0" smtClean="0"/>
              <a:t>meningitis </a:t>
            </a:r>
            <a:r>
              <a:rPr lang="en-US" sz="2100" dirty="0"/>
              <a:t>or sepsis</a:t>
            </a:r>
            <a:r>
              <a:rPr lang="en-US" sz="2100" dirty="0" smtClean="0"/>
              <a:t>.</a:t>
            </a:r>
          </a:p>
          <a:p>
            <a:pPr marL="0" indent="0">
              <a:buNone/>
            </a:pPr>
            <a:r>
              <a:rPr lang="en-US" sz="2100" dirty="0" smtClean="0"/>
              <a:t>- conjugated </a:t>
            </a:r>
            <a:r>
              <a:rPr lang="en-US" sz="2100" dirty="0"/>
              <a:t>vaccines (MCV-4; </a:t>
            </a:r>
            <a:r>
              <a:rPr lang="en-US" sz="2100" dirty="0" err="1"/>
              <a:t>Menactra</a:t>
            </a:r>
            <a:r>
              <a:rPr lang="en-US" sz="2100" dirty="0"/>
              <a:t> and </a:t>
            </a:r>
            <a:r>
              <a:rPr lang="en-US" sz="2100" dirty="0" err="1"/>
              <a:t>Menveo</a:t>
            </a:r>
            <a:r>
              <a:rPr lang="en-US" sz="2100" dirty="0"/>
              <a:t>) are licensed by the </a:t>
            </a:r>
            <a:r>
              <a:rPr lang="en-US" sz="2100" dirty="0" smtClean="0"/>
              <a:t>FDA. </a:t>
            </a:r>
          </a:p>
          <a:p>
            <a:pPr marL="0" indent="0">
              <a:buNone/>
            </a:pPr>
            <a:r>
              <a:rPr lang="en-US" sz="2100" dirty="0"/>
              <a:t>-routine administration of this vaccine to 11-12 </a:t>
            </a:r>
            <a:r>
              <a:rPr lang="en-US" sz="2100" dirty="0" err="1"/>
              <a:t>yr</a:t>
            </a:r>
            <a:r>
              <a:rPr lang="en-US" sz="2100" dirty="0"/>
              <a:t> old adolescents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-</a:t>
            </a:r>
            <a:r>
              <a:rPr lang="en-US" sz="2100" dirty="0" err="1" smtClean="0"/>
              <a:t>Menactra</a:t>
            </a:r>
            <a:r>
              <a:rPr lang="en-US" sz="2100" dirty="0" smtClean="0"/>
              <a:t> </a:t>
            </a:r>
            <a:r>
              <a:rPr lang="en-US" sz="2100" dirty="0"/>
              <a:t>for infants &gt; 9 months 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dirty="0"/>
              <a:t>-</a:t>
            </a:r>
            <a:r>
              <a:rPr lang="en-US" sz="2100" dirty="0" err="1" smtClean="0"/>
              <a:t>Menvo</a:t>
            </a:r>
            <a:r>
              <a:rPr lang="en-US" sz="2100" dirty="0" smtClean="0"/>
              <a:t> for children </a:t>
            </a:r>
            <a:r>
              <a:rPr lang="en-US" sz="2100" dirty="0"/>
              <a:t>&gt; 2 </a:t>
            </a:r>
            <a:r>
              <a:rPr lang="en-US" sz="2100" dirty="0" smtClean="0"/>
              <a:t>years</a:t>
            </a:r>
          </a:p>
          <a:p>
            <a:pPr marL="0" indent="0">
              <a:buNone/>
            </a:pPr>
            <a:r>
              <a:rPr lang="en-US" sz="2000" dirty="0"/>
              <a:t>a bivalent meningococcal polysaccharide protein conjugate vaccine that provides protection against </a:t>
            </a:r>
            <a:r>
              <a:rPr lang="en-US" sz="2000" dirty="0" err="1"/>
              <a:t>serogroups</a:t>
            </a:r>
            <a:r>
              <a:rPr lang="en-US" sz="2000" dirty="0"/>
              <a:t> C and Y along with H. </a:t>
            </a:r>
            <a:r>
              <a:rPr lang="en-US" sz="2000" dirty="0" err="1"/>
              <a:t>infuenzae</a:t>
            </a:r>
            <a:r>
              <a:rPr lang="en-US" sz="2000" dirty="0"/>
              <a:t> type b. Tis vaccine is licensed for use in children ages 6 </a:t>
            </a:r>
            <a:r>
              <a:rPr lang="en-US" sz="2000" dirty="0" err="1"/>
              <a:t>wk</a:t>
            </a:r>
            <a:r>
              <a:rPr lang="en-US" sz="2000" dirty="0"/>
              <a:t> through 18 </a:t>
            </a:r>
            <a:r>
              <a:rPr lang="en-US" sz="2000" dirty="0" err="1"/>
              <a:t>mo</a:t>
            </a:r>
            <a:endParaRPr lang="en-US" sz="2100" dirty="0"/>
          </a:p>
          <a:p>
            <a:pPr marL="0" indent="0" fontAlgn="base">
              <a:buNone/>
            </a:pPr>
            <a:r>
              <a:rPr lang="en-US" sz="2100" dirty="0" smtClean="0"/>
              <a:t>2.</a:t>
            </a:r>
            <a:r>
              <a:rPr lang="en-US" sz="2100" i="1" dirty="0"/>
              <a:t> H. influenza </a:t>
            </a:r>
            <a:r>
              <a:rPr lang="en-US" sz="2100" dirty="0"/>
              <a:t> type b : </a:t>
            </a:r>
            <a:endParaRPr lang="en-US" sz="2100" i="1" dirty="0"/>
          </a:p>
          <a:p>
            <a:pPr lvl="1" fontAlgn="base"/>
            <a:r>
              <a:rPr lang="en-US" sz="2100" dirty="0"/>
              <a:t>Prophylaxis if close contact </a:t>
            </a:r>
          </a:p>
          <a:p>
            <a:pPr lvl="1" fontAlgn="base"/>
            <a:r>
              <a:rPr lang="en-US" sz="2100" dirty="0"/>
              <a:t>Rifampin 20mg/kg/24hrs. Max 600 mg for 4 days </a:t>
            </a:r>
          </a:p>
          <a:p>
            <a:pPr lvl="1" fontAlgn="base"/>
            <a:r>
              <a:rPr lang="en-US" sz="2100" dirty="0"/>
              <a:t>s/e : colors urine and perspirations red-orange , stains </a:t>
            </a:r>
            <a:r>
              <a:rPr lang="en-US" sz="2100" dirty="0" smtClean="0"/>
              <a:t>lenses, </a:t>
            </a:r>
            <a:r>
              <a:rPr lang="en-US" sz="2100" dirty="0"/>
              <a:t>not allowed in pregnancy </a:t>
            </a:r>
          </a:p>
          <a:p>
            <a:pPr lvl="1" fontAlgn="base"/>
            <a:r>
              <a:rPr lang="en-US" sz="2100" dirty="0"/>
              <a:t>Vaccine : starts at 2 </a:t>
            </a:r>
            <a:r>
              <a:rPr lang="en-US" sz="2100" dirty="0" smtClean="0"/>
              <a:t>months </a:t>
            </a:r>
            <a:r>
              <a:rPr lang="en-US" sz="2100" dirty="0"/>
              <a:t>old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73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685800"/>
            <a:ext cx="8382000" cy="45720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1800" dirty="0" smtClean="0"/>
              <a:t>3.</a:t>
            </a:r>
            <a:r>
              <a:rPr lang="en-US" sz="1800" i="1" dirty="0"/>
              <a:t> S. </a:t>
            </a:r>
            <a:r>
              <a:rPr lang="en-US" sz="1800" i="1" dirty="0" err="1"/>
              <a:t>pneumoniae</a:t>
            </a:r>
            <a:r>
              <a:rPr lang="en-US" sz="1800" i="1" dirty="0"/>
              <a:t> </a:t>
            </a:r>
          </a:p>
          <a:p>
            <a:pPr lvl="1" fontAlgn="base"/>
            <a:r>
              <a:rPr lang="en-US" sz="1800" dirty="0"/>
              <a:t>Vaccine for children younger than 5 years </a:t>
            </a:r>
            <a:r>
              <a:rPr lang="en-US" sz="1800" dirty="0" smtClean="0"/>
              <a:t> and the Initial </a:t>
            </a:r>
            <a:r>
              <a:rPr lang="en-US" sz="1800" dirty="0"/>
              <a:t>dose at 2 months </a:t>
            </a:r>
          </a:p>
          <a:p>
            <a:pPr marL="365760" lvl="1" indent="0" fontAlgn="base">
              <a:buNone/>
            </a:pPr>
            <a:r>
              <a:rPr lang="en-US" sz="1800" dirty="0"/>
              <a:t>High </a:t>
            </a:r>
            <a:r>
              <a:rPr lang="en-US" sz="1800" dirty="0" smtClean="0"/>
              <a:t>risk : </a:t>
            </a:r>
            <a:r>
              <a:rPr lang="en-US" sz="1800" dirty="0"/>
              <a:t>functional or anatomic </a:t>
            </a:r>
            <a:r>
              <a:rPr lang="en-US" sz="1800" dirty="0" err="1"/>
              <a:t>asplenia</a:t>
            </a:r>
            <a:r>
              <a:rPr lang="en-US" sz="1800" dirty="0"/>
              <a:t> </a:t>
            </a:r>
            <a:r>
              <a:rPr lang="en-US" sz="1800" dirty="0" smtClean="0"/>
              <a:t>, Underlining </a:t>
            </a:r>
            <a:r>
              <a:rPr lang="en-US" sz="1800" dirty="0"/>
              <a:t>immunodeficiency ( HIV, primary immune deficiency , immune suppressive therapy )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609600"/>
            <a:ext cx="9472824" cy="4572000"/>
          </a:xfrm>
        </p:spPr>
        <p:txBody>
          <a:bodyPr>
            <a:noAutofit/>
          </a:bodyPr>
          <a:lstStyle/>
          <a:p>
            <a:r>
              <a:rPr lang="en-US" sz="2000" dirty="0"/>
              <a:t>Alterations of host defense resulting from anatomic defects or immune </a:t>
            </a:r>
            <a:r>
              <a:rPr lang="en-US" sz="2000" dirty="0" smtClean="0"/>
              <a:t>defects </a:t>
            </a:r>
            <a:r>
              <a:rPr lang="en-US" sz="2000" dirty="0"/>
              <a:t>also increase the risk of meningitis from less-common pathogens such as Pseudomonas </a:t>
            </a:r>
            <a:r>
              <a:rPr lang="en-US" sz="2000" dirty="0" err="1"/>
              <a:t>aeruginosa</a:t>
            </a:r>
            <a:r>
              <a:rPr lang="en-US" sz="2000" dirty="0"/>
              <a:t>, Staphylococcus </a:t>
            </a:r>
            <a:r>
              <a:rPr lang="en-US" sz="2000" dirty="0" err="1"/>
              <a:t>aureus</a:t>
            </a:r>
            <a:r>
              <a:rPr lang="en-US" sz="2000" dirty="0"/>
              <a:t>, coagulase-negative staphylococci, Salmonella spp., anaerobes, and Listeria </a:t>
            </a:r>
            <a:r>
              <a:rPr lang="en-US" sz="2000" dirty="0" err="1"/>
              <a:t>monocytogenes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can be transmitted through </a:t>
            </a:r>
            <a:r>
              <a:rPr lang="en-US" sz="2000" b="1" dirty="0" smtClean="0">
                <a:solidFill>
                  <a:srgbClr val="FF3300"/>
                </a:solidFill>
              </a:rPr>
              <a:t>person </a:t>
            </a:r>
            <a:r>
              <a:rPr lang="en-US" sz="2000" b="1" dirty="0">
                <a:solidFill>
                  <a:srgbClr val="FF3300"/>
                </a:solidFill>
              </a:rPr>
              <a:t>to person contact through respiratory tract secretions or </a:t>
            </a:r>
            <a:r>
              <a:rPr lang="en-US" sz="2000" b="1" dirty="0" smtClean="0">
                <a:solidFill>
                  <a:srgbClr val="FF3300"/>
                </a:solidFill>
              </a:rPr>
              <a:t>droplets.</a:t>
            </a:r>
          </a:p>
          <a:p>
            <a:r>
              <a:rPr lang="en-US" sz="2000" dirty="0"/>
              <a:t>A major risk factor for meningitis is the </a:t>
            </a:r>
            <a:r>
              <a:rPr lang="en-US" sz="2000" b="1" dirty="0">
                <a:solidFill>
                  <a:srgbClr val="FF3300"/>
                </a:solidFill>
              </a:rPr>
              <a:t>lack of immunity to </a:t>
            </a:r>
            <a:r>
              <a:rPr lang="en-US" sz="2000" b="1" dirty="0" smtClean="0">
                <a:solidFill>
                  <a:srgbClr val="FF3300"/>
                </a:solidFill>
              </a:rPr>
              <a:t>specific </a:t>
            </a:r>
            <a:r>
              <a:rPr lang="en-US" sz="2000" b="1" dirty="0">
                <a:solidFill>
                  <a:srgbClr val="FF3300"/>
                </a:solidFill>
              </a:rPr>
              <a:t>pathogens associated with young age. 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r>
              <a:rPr lang="en-US" sz="2000" dirty="0" smtClean="0"/>
              <a:t>Additional </a:t>
            </a:r>
            <a:r>
              <a:rPr lang="en-US" sz="2000" dirty="0"/>
              <a:t>risks </a:t>
            </a:r>
            <a:r>
              <a:rPr lang="en-US" sz="2000" dirty="0" smtClean="0"/>
              <a:t>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recent colonization with pathogenic </a:t>
            </a:r>
            <a:r>
              <a:rPr lang="en-US" sz="2000" dirty="0" smtClean="0"/>
              <a:t>bacteria,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close </a:t>
            </a:r>
            <a:r>
              <a:rPr lang="en-US" sz="2000" dirty="0"/>
              <a:t>contact (household, daycare centers, </a:t>
            </a:r>
            <a:r>
              <a:rPr lang="en-US" sz="2000" dirty="0" smtClean="0"/>
              <a:t>military </a:t>
            </a:r>
            <a:r>
              <a:rPr lang="en-US" sz="2000" dirty="0"/>
              <a:t>barracks) with individuals having invasive disease caused by N. </a:t>
            </a:r>
            <a:r>
              <a:rPr lang="en-US" sz="2000" dirty="0" err="1"/>
              <a:t>meningitidis</a:t>
            </a:r>
            <a:r>
              <a:rPr lang="en-US" sz="2000" dirty="0"/>
              <a:t> or H. </a:t>
            </a:r>
            <a:r>
              <a:rPr lang="en-US" sz="2000" dirty="0" err="1"/>
              <a:t>infuenzae</a:t>
            </a:r>
            <a:r>
              <a:rPr lang="en-US" sz="2000" dirty="0"/>
              <a:t> </a:t>
            </a:r>
            <a:r>
              <a:rPr lang="en-US" sz="2000" dirty="0" smtClean="0"/>
              <a:t>type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crowding</a:t>
            </a:r>
          </a:p>
        </p:txBody>
      </p:sp>
    </p:spTree>
    <p:extLst>
      <p:ext uri="{BB962C8B-B14F-4D97-AF65-F5344CB8AC3E}">
        <p14:creationId xmlns:p14="http://schemas.microsoft.com/office/powerpoint/2010/main" val="19448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6812" y="457200"/>
            <a:ext cx="2440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Viral meningitis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09466" y="11430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Most cases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self limiting, </a:t>
            </a:r>
            <a:r>
              <a:rPr lang="en-US" sz="2000" dirty="0"/>
              <a:t>CSF characteristics by </a:t>
            </a:r>
            <a:r>
              <a:rPr lang="en-US" sz="2000" dirty="0" err="1" smtClean="0"/>
              <a:t>pleocytosis</a:t>
            </a:r>
            <a:r>
              <a:rPr lang="en-US" sz="2000" dirty="0"/>
              <a:t> (CSF-</a:t>
            </a:r>
            <a:r>
              <a:rPr lang="en-US" sz="2000" dirty="0" err="1"/>
              <a:t>pleocytosis</a:t>
            </a:r>
            <a:r>
              <a:rPr lang="en-US" sz="2000" dirty="0"/>
              <a:t> with 100 to 1,000 WBCs/mm3, which are primarily </a:t>
            </a:r>
            <a:r>
              <a:rPr lang="en-US" sz="2000" dirty="0" smtClean="0"/>
              <a:t>lymphocytic)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absence</a:t>
            </a:r>
            <a:r>
              <a:rPr lang="en-US" sz="2000" dirty="0"/>
              <a:t> of </a:t>
            </a:r>
            <a:r>
              <a:rPr lang="en-US" sz="2000" dirty="0" smtClean="0"/>
              <a:t>micro-organisms </a:t>
            </a:r>
            <a:r>
              <a:rPr lang="en-US" sz="2000" dirty="0"/>
              <a:t>on gram stain and bacterial </a:t>
            </a:r>
            <a:r>
              <a:rPr lang="en-US" sz="2000" dirty="0" smtClean="0"/>
              <a:t>culture.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Etiology: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Enteroviruses</a:t>
            </a:r>
            <a:r>
              <a:rPr lang="en-US" sz="2000" dirty="0" smtClean="0"/>
              <a:t> (RNA viruses) </a:t>
            </a:r>
            <a:r>
              <a:rPr lang="en-US" sz="2000" dirty="0"/>
              <a:t>are the most common cause of viral </a:t>
            </a:r>
            <a:r>
              <a:rPr lang="en-US" sz="2000" dirty="0" err="1"/>
              <a:t>meningoencephalitis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Parechoviruses</a:t>
            </a:r>
            <a:r>
              <a:rPr lang="en-US" sz="2000" dirty="0"/>
              <a:t> may be an important cause of aseptic meningitis or encephalitis in infants. </a:t>
            </a:r>
            <a:r>
              <a:rPr lang="en-US" sz="2000" dirty="0" smtClean="0"/>
              <a:t>The </a:t>
            </a:r>
            <a:r>
              <a:rPr lang="en-US" sz="2000" dirty="0"/>
              <a:t>clinical manifestations are similar to that of the </a:t>
            </a:r>
            <a:r>
              <a:rPr lang="en-US" sz="2000" dirty="0" err="1"/>
              <a:t>enteroviruses</a:t>
            </a:r>
            <a:r>
              <a:rPr lang="en-US" sz="2000" dirty="0"/>
              <a:t> with the exception of more severe MRI lesions of the cerebral cortex and at times an absence of a CSF </a:t>
            </a:r>
            <a:r>
              <a:rPr lang="en-US" sz="2000" dirty="0" err="1" smtClean="0"/>
              <a:t>pleocytosis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/>
              <a:t>Arbovirus</a:t>
            </a:r>
            <a:r>
              <a:rPr lang="en-US" sz="2000" dirty="0"/>
              <a:t> </a:t>
            </a:r>
            <a:r>
              <a:rPr lang="en-US" sz="2000" dirty="0" smtClean="0"/>
              <a:t>: mosquitoes </a:t>
            </a:r>
            <a:r>
              <a:rPr lang="en-US" sz="2000" dirty="0"/>
              <a:t>and ticks are the most common vectors</a:t>
            </a:r>
            <a:r>
              <a:rPr lang="en-US" sz="2000" dirty="0" smtClean="0"/>
              <a:t>, during summer.</a:t>
            </a:r>
          </a:p>
          <a:p>
            <a:pPr marL="457200" indent="-457200">
              <a:buAutoNum type="arabicPeriod"/>
            </a:pPr>
            <a:r>
              <a:rPr lang="en-US" sz="2000" dirty="0"/>
              <a:t>HSV type 2 in neonates who usually contract the virus from their mothers at </a:t>
            </a:r>
            <a:r>
              <a:rPr lang="en-US" sz="2000" dirty="0" err="1" smtClean="0"/>
              <a:t>delivery.also</a:t>
            </a:r>
            <a:r>
              <a:rPr lang="en-US" sz="2000" dirty="0"/>
              <a:t> Herpes simplex virus (HSV) type 1 is an important cause of severe, sporadic encephalitis in children and adults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/>
              <a:t>Cytomegalovirus infection of the CNS may be part of congenital infection or disseminated disease in </a:t>
            </a:r>
            <a:r>
              <a:rPr lang="en-US" sz="2000" dirty="0" err="1"/>
              <a:t>immunocompromised</a:t>
            </a:r>
            <a:r>
              <a:rPr lang="en-US" sz="2000" dirty="0"/>
              <a:t> hosts, but it does not cause </a:t>
            </a:r>
            <a:r>
              <a:rPr lang="en-US" sz="2000" dirty="0" err="1"/>
              <a:t>meningoencephalitis</a:t>
            </a:r>
            <a:r>
              <a:rPr lang="en-US" sz="2000" dirty="0"/>
              <a:t> in normal infants and </a:t>
            </a:r>
            <a:r>
              <a:rPr lang="en-US" sz="2000" dirty="0" smtClean="0"/>
              <a:t>children.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59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228600"/>
            <a:ext cx="947282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6. Mumps is a common pathogen in regions where mumps vaccine is not widely used. Mumps </a:t>
            </a:r>
            <a:r>
              <a:rPr lang="en-US" sz="2000" dirty="0" err="1"/>
              <a:t>meningoencephalitis</a:t>
            </a:r>
            <a:r>
              <a:rPr lang="en-US" sz="2000" dirty="0"/>
              <a:t> is mild, but deafness </a:t>
            </a:r>
            <a:r>
              <a:rPr lang="en-US" sz="2000" dirty="0" smtClean="0"/>
              <a:t>may result.</a:t>
            </a:r>
          </a:p>
          <a:p>
            <a:pPr marL="0" indent="0">
              <a:buNone/>
            </a:pPr>
            <a:r>
              <a:rPr lang="en-US" sz="2000" dirty="0" smtClean="0"/>
              <a:t>7</a:t>
            </a:r>
            <a:r>
              <a:rPr lang="en-US" sz="2000" dirty="0"/>
              <a:t>. </a:t>
            </a:r>
            <a:r>
              <a:rPr lang="en-US" sz="2000" dirty="0" err="1"/>
              <a:t>Meningoencephalitis</a:t>
            </a:r>
            <a:r>
              <a:rPr lang="en-US" sz="2000" dirty="0"/>
              <a:t> is caused occasionally by respiratory viruses (adenovirus, </a:t>
            </a:r>
            <a:r>
              <a:rPr lang="en-US" sz="2000" dirty="0" smtClean="0"/>
              <a:t>influenza </a:t>
            </a:r>
            <a:r>
              <a:rPr lang="en-US" sz="2000" dirty="0"/>
              <a:t>virus, </a:t>
            </a:r>
            <a:r>
              <a:rPr lang="en-US" sz="2000" dirty="0" err="1" smtClean="0"/>
              <a:t>parainfluenza</a:t>
            </a:r>
            <a:r>
              <a:rPr lang="en-US" sz="2000" dirty="0" smtClean="0"/>
              <a:t> </a:t>
            </a:r>
            <a:r>
              <a:rPr lang="en-US" sz="2000" dirty="0"/>
              <a:t>virus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8.</a:t>
            </a:r>
            <a:r>
              <a:rPr lang="en-US" sz="2000" dirty="0"/>
              <a:t> Human herpes virus 6 : causes encephalitis in immune compromised host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9.Epistin bar virus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5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onset of illness is acute nonspecific febrile illness for a few days duration then CNS signs and </a:t>
            </a:r>
            <a:r>
              <a:rPr lang="en-US" sz="2200" dirty="0" smtClean="0"/>
              <a:t>symptoms.</a:t>
            </a:r>
          </a:p>
          <a:p>
            <a:r>
              <a:rPr lang="en-US" sz="2200" dirty="0"/>
              <a:t>irritability and </a:t>
            </a:r>
            <a:r>
              <a:rPr lang="en-US" sz="2200" dirty="0" smtClean="0"/>
              <a:t>lethargy in infants, </a:t>
            </a:r>
            <a:r>
              <a:rPr lang="en-US" sz="2200" dirty="0"/>
              <a:t>headache, hyperesthesia </a:t>
            </a:r>
            <a:r>
              <a:rPr lang="en-US" sz="2200" dirty="0" smtClean="0"/>
              <a:t> in older children.</a:t>
            </a:r>
          </a:p>
          <a:p>
            <a:r>
              <a:rPr lang="en-US" sz="2200" dirty="0" smtClean="0"/>
              <a:t>nausea</a:t>
            </a:r>
            <a:r>
              <a:rPr lang="en-US" sz="2200" dirty="0"/>
              <a:t>, vomiting, </a:t>
            </a:r>
            <a:r>
              <a:rPr lang="en-US" sz="2200" dirty="0" smtClean="0"/>
              <a:t>pain </a:t>
            </a:r>
            <a:r>
              <a:rPr lang="en-US" sz="2200" dirty="0"/>
              <a:t>in neck , back and </a:t>
            </a:r>
            <a:r>
              <a:rPr lang="en-US" sz="2200" dirty="0" smtClean="0"/>
              <a:t>legs and headache.</a:t>
            </a:r>
          </a:p>
          <a:p>
            <a:r>
              <a:rPr lang="en-US" sz="2200" dirty="0" smtClean="0"/>
              <a:t>convulsions </a:t>
            </a:r>
            <a:r>
              <a:rPr lang="en-US" sz="2200" dirty="0" smtClean="0"/>
              <a:t>happen with increased body temperature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2791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is usually made on the basis of the clinical presentation of </a:t>
            </a:r>
            <a:r>
              <a:rPr lang="en-US" sz="2200" dirty="0" smtClean="0"/>
              <a:t>nonspecific </a:t>
            </a:r>
            <a:r>
              <a:rPr lang="en-US" sz="2200" dirty="0" err="1"/>
              <a:t>prodrome</a:t>
            </a:r>
            <a:r>
              <a:rPr lang="en-US" sz="2200" dirty="0"/>
              <a:t> followed by progressive CNS </a:t>
            </a:r>
            <a:r>
              <a:rPr lang="en-US" sz="2200" dirty="0" smtClean="0"/>
              <a:t>symptoms</a:t>
            </a:r>
          </a:p>
          <a:p>
            <a:r>
              <a:rPr lang="en-US" sz="2200" dirty="0" smtClean="0"/>
              <a:t>examination </a:t>
            </a:r>
            <a:r>
              <a:rPr lang="en-US" sz="2200" dirty="0"/>
              <a:t>of the CSF, which usually shows a mild mononuclear predominance </a:t>
            </a:r>
            <a:endParaRPr lang="en-US" sz="2200" dirty="0" smtClean="0"/>
          </a:p>
          <a:p>
            <a:r>
              <a:rPr lang="en-US" sz="2200" dirty="0" smtClean="0"/>
              <a:t>EEG </a:t>
            </a:r>
            <a:r>
              <a:rPr lang="en-US" sz="2200" dirty="0"/>
              <a:t>and neuroimaging studies. </a:t>
            </a:r>
            <a:r>
              <a:rPr lang="en-US" sz="2200" dirty="0" smtClean="0"/>
              <a:t>The </a:t>
            </a:r>
            <a:r>
              <a:rPr lang="en-US" sz="2200" dirty="0"/>
              <a:t>EEG typically shows </a:t>
            </a:r>
            <a:r>
              <a:rPr lang="en-US" sz="2200" dirty="0" smtClean="0"/>
              <a:t>diffuse </a:t>
            </a:r>
            <a:r>
              <a:rPr lang="en-US" sz="2200" dirty="0"/>
              <a:t>slow-wave activity, usually without </a:t>
            </a:r>
            <a:r>
              <a:rPr lang="en-US" sz="2200" dirty="0" smtClean="0"/>
              <a:t>focal </a:t>
            </a:r>
            <a:r>
              <a:rPr lang="en-US" sz="2200" dirty="0"/>
              <a:t>changes</a:t>
            </a:r>
            <a:r>
              <a:rPr lang="en-US" sz="2200" dirty="0" smtClean="0"/>
              <a:t>.</a:t>
            </a:r>
          </a:p>
          <a:p>
            <a:r>
              <a:rPr lang="en-US" sz="2400" dirty="0" smtClean="0"/>
              <a:t>CT/MRI that shows swelling </a:t>
            </a:r>
            <a:r>
              <a:rPr lang="en-US" sz="2400" dirty="0"/>
              <a:t>of brain parenchyma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*Focal seizures or focal </a:t>
            </a:r>
            <a:r>
              <a:rPr lang="en-US" sz="2400" dirty="0" smtClean="0"/>
              <a:t>findings </a:t>
            </a:r>
            <a:r>
              <a:rPr lang="en-US" sz="2400" dirty="0"/>
              <a:t>on EEG, CT, or MRI, especially involving the temporal lobes, suggest HSV encephalitis.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332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0"/>
            <a:ext cx="9168025" cy="579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685800"/>
            <a:ext cx="9472824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Early in the disease, the cells are </a:t>
            </a:r>
            <a:r>
              <a:rPr lang="en-US" sz="2000" dirty="0" smtClean="0"/>
              <a:t>often </a:t>
            </a:r>
            <a:r>
              <a:rPr lang="en-US" sz="2000" dirty="0" err="1"/>
              <a:t>polymorphonuclear</a:t>
            </a:r>
            <a:r>
              <a:rPr lang="en-US" sz="2000" dirty="0"/>
              <a:t>; later, mononuclear cells predominate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CSF </a:t>
            </a:r>
            <a:r>
              <a:rPr lang="en-US" sz="2000" dirty="0"/>
              <a:t>samples obtained as little as 8-12 </a:t>
            </a:r>
            <a:r>
              <a:rPr lang="en-US" sz="2000" dirty="0" smtClean="0"/>
              <a:t>hour apart</a:t>
            </a:r>
          </a:p>
          <a:p>
            <a:r>
              <a:rPr lang="en-US" sz="2000" dirty="0"/>
              <a:t>protein concentration in CSF tends to be normal or slightly </a:t>
            </a:r>
            <a:r>
              <a:rPr lang="en-US" sz="2000" dirty="0" smtClean="0"/>
              <a:t>elevated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but </a:t>
            </a:r>
            <a:r>
              <a:rPr lang="en-US" sz="2000" dirty="0"/>
              <a:t>concentrations may be very high if brain destruction is extensive, such as that accompanying HSV encephalitis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Glucose: normal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except in mumps </a:t>
            </a:r>
            <a:r>
              <a:rPr lang="en-US" sz="2000" dirty="0"/>
              <a:t>may get lowered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Virus isolation should be </a:t>
            </a:r>
            <a:r>
              <a:rPr lang="en-US" sz="2000" dirty="0"/>
              <a:t>done early , </a:t>
            </a:r>
            <a:r>
              <a:rPr lang="en-US" sz="2000" dirty="0" err="1"/>
              <a:t>enteroviruses</a:t>
            </a:r>
            <a:r>
              <a:rPr lang="en-US" sz="2000" dirty="0"/>
              <a:t> tend to be the easiest to isolate, although recovery of these agents from the CSF rarely exceeds 70</a:t>
            </a:r>
            <a:r>
              <a:rPr lang="en-US" sz="2000" dirty="0" smtClean="0"/>
              <a:t>%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specimens </a:t>
            </a:r>
            <a:r>
              <a:rPr lang="en-US" sz="2000" dirty="0"/>
              <a:t>for culture should also be obtained from nasopharyngeal swabs, feces, and urine. Although isolating a virus from 1 or more of these sites does not prove causality, it is highly suggestive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/>
              <a:t>Detection of viral DNA or RNA by polymerase chain reaction is the test of choice in the diagnosis of CNS infection caused by </a:t>
            </a:r>
            <a:r>
              <a:rPr lang="en-US" sz="2000" dirty="0" smtClean="0"/>
              <a:t>HSV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acyclovir for HSV </a:t>
            </a:r>
            <a:r>
              <a:rPr lang="en-US" dirty="0" smtClean="0"/>
              <a:t>encephalitis</a:t>
            </a:r>
            <a:endParaRPr lang="en-US" dirty="0"/>
          </a:p>
          <a:p>
            <a:r>
              <a:rPr lang="en-US" dirty="0"/>
              <a:t>treatment of viral </a:t>
            </a:r>
            <a:r>
              <a:rPr lang="en-US" dirty="0" err="1"/>
              <a:t>meningoencephalitis</a:t>
            </a:r>
            <a:r>
              <a:rPr lang="en-US" dirty="0"/>
              <a:t> is supportive. Treatment of mild disease may require only symptomatic relief. </a:t>
            </a:r>
            <a:endParaRPr lang="en-US" dirty="0" smtClean="0"/>
          </a:p>
          <a:p>
            <a:r>
              <a:rPr lang="en-US" dirty="0"/>
              <a:t>Headache and hyperesthesia are treated with rest, </a:t>
            </a:r>
            <a:r>
              <a:rPr lang="en-US" dirty="0" smtClean="0"/>
              <a:t>non–aspirin containing </a:t>
            </a:r>
            <a:r>
              <a:rPr lang="en-US" dirty="0"/>
              <a:t>analgesics, and a reduction in room light, noise, and visitors. </a:t>
            </a:r>
            <a:endParaRPr lang="en-US" dirty="0" smtClean="0"/>
          </a:p>
          <a:p>
            <a:r>
              <a:rPr lang="en-US" dirty="0"/>
              <a:t>Acetaminophen is recommended for fever.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Motor incoordination, convulsive disorders, total or partial deafness, and behavioral disturbances may follow viral CNS </a:t>
            </a:r>
            <a:r>
              <a:rPr lang="en-US" sz="2000" dirty="0" smtClean="0"/>
              <a:t>infections</a:t>
            </a:r>
          </a:p>
          <a:p>
            <a:r>
              <a:rPr lang="en-US" sz="2000" dirty="0" smtClean="0"/>
              <a:t>Visual disturbances</a:t>
            </a:r>
          </a:p>
          <a:p>
            <a:r>
              <a:rPr lang="en-US" sz="2000" dirty="0"/>
              <a:t>neurodevelopmental and </a:t>
            </a:r>
            <a:r>
              <a:rPr lang="en-US" sz="2000" dirty="0" err="1"/>
              <a:t>audiologic</a:t>
            </a:r>
            <a:r>
              <a:rPr lang="en-US" sz="2000" dirty="0"/>
              <a:t> evaluations should be part of the routine </a:t>
            </a:r>
            <a:r>
              <a:rPr lang="en-US" sz="2000" dirty="0" smtClean="0"/>
              <a:t>follow-up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vaccines for polio, measles, mumps, rubella, and varicella </a:t>
            </a:r>
            <a:endParaRPr lang="en-US" dirty="0" smtClean="0"/>
          </a:p>
          <a:p>
            <a:r>
              <a:rPr lang="en-US" dirty="0" smtClean="0"/>
              <a:t>And methods for eradication of insects.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Nelson, W. E., &amp; </a:t>
            </a:r>
            <a:r>
              <a:rPr lang="en-US" dirty="0" err="1"/>
              <a:t>Kliegman</a:t>
            </a:r>
            <a:r>
              <a:rPr lang="en-US" dirty="0"/>
              <a:t>, R. M. (2016). 603. In </a:t>
            </a:r>
            <a:r>
              <a:rPr lang="en-US" i="1" dirty="0"/>
              <a:t>Nelson Textbook of pediatrics</a:t>
            </a:r>
            <a:r>
              <a:rPr lang="en-US" dirty="0"/>
              <a:t> (pp. 4454-4469). Philadelphia: Elsevier.</a:t>
            </a:r>
          </a:p>
        </p:txBody>
      </p:sp>
    </p:spTree>
    <p:extLst>
      <p:ext uri="{BB962C8B-B14F-4D97-AF65-F5344CB8AC3E}">
        <p14:creationId xmlns:p14="http://schemas.microsoft.com/office/powerpoint/2010/main" val="32569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9673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Source Sans Pro"/>
              </a:rPr>
              <a:t/>
            </a:r>
            <a:br>
              <a:rPr lang="en-US" dirty="0">
                <a:solidFill>
                  <a:srgbClr val="333333"/>
                </a:solidFill>
                <a:latin typeface="Source Sans Pro"/>
              </a:rPr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61054690"/>
              </p:ext>
            </p:extLst>
          </p:nvPr>
        </p:nvGraphicFramePr>
        <p:xfrm>
          <a:off x="2055812" y="0"/>
          <a:ext cx="4648200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9863085"/>
              </p:ext>
            </p:extLst>
          </p:nvPr>
        </p:nvGraphicFramePr>
        <p:xfrm>
          <a:off x="7008812" y="1066800"/>
          <a:ext cx="4648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09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2" y="1600200"/>
            <a:ext cx="9982199" cy="5257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Distribution of </a:t>
            </a:r>
            <a:r>
              <a:rPr lang="en-US" sz="1800" dirty="0"/>
              <a:t>meningeal purulent exudate of varying </a:t>
            </a:r>
            <a:r>
              <a:rPr lang="en-US" sz="1800" dirty="0" smtClean="0"/>
              <a:t>thickness in different brain areas and spinal cord.</a:t>
            </a:r>
          </a:p>
          <a:p>
            <a:r>
              <a:rPr lang="en-US" sz="1800" dirty="0" smtClean="0"/>
              <a:t>May result </a:t>
            </a:r>
            <a:r>
              <a:rPr lang="en-US" sz="1800" dirty="0" err="1" smtClean="0"/>
              <a:t>Ventriculitis</a:t>
            </a:r>
            <a:r>
              <a:rPr lang="en-US" sz="1800" dirty="0" smtClean="0"/>
              <a:t> </a:t>
            </a:r>
            <a:r>
              <a:rPr lang="en-US" sz="1800" dirty="0"/>
              <a:t>with bacteria and </a:t>
            </a:r>
            <a:r>
              <a:rPr lang="en-US" sz="1800" dirty="0" smtClean="0"/>
              <a:t>inflammatory </a:t>
            </a:r>
            <a:r>
              <a:rPr lang="en-US" sz="1800" dirty="0"/>
              <a:t>cells in ventricular </a:t>
            </a:r>
            <a:r>
              <a:rPr lang="en-US" sz="1800" dirty="0" smtClean="0"/>
              <a:t>fluid </a:t>
            </a:r>
            <a:r>
              <a:rPr lang="en-US" sz="1800" dirty="0"/>
              <a:t>may be present (more </a:t>
            </a:r>
            <a:r>
              <a:rPr lang="en-US" sz="1800" dirty="0" smtClean="0"/>
              <a:t>often </a:t>
            </a:r>
            <a:r>
              <a:rPr lang="en-US" sz="1800" dirty="0"/>
              <a:t>in neonates), as may subdural </a:t>
            </a:r>
            <a:r>
              <a:rPr lang="en-US" sz="1800" dirty="0" smtClean="0"/>
              <a:t>effusions </a:t>
            </a:r>
            <a:r>
              <a:rPr lang="en-US" sz="1800" dirty="0"/>
              <a:t>and, rarely, empyema</a:t>
            </a:r>
            <a:r>
              <a:rPr lang="en-US" sz="1800" dirty="0" smtClean="0"/>
              <a:t>.</a:t>
            </a:r>
            <a:r>
              <a:rPr lang="en-US" sz="1800" dirty="0"/>
              <a:t> and the ependymal membrane may be </a:t>
            </a:r>
            <a:r>
              <a:rPr lang="en-US" sz="1800" dirty="0" smtClean="0"/>
              <a:t>disrupted.</a:t>
            </a:r>
          </a:p>
          <a:p>
            <a:r>
              <a:rPr lang="en-US" sz="1800" dirty="0"/>
              <a:t>Cerebral infarction, resulting from vascular occlusion because of </a:t>
            </a:r>
            <a:r>
              <a:rPr lang="en-US" sz="1800" dirty="0" smtClean="0"/>
              <a:t>inflammation.</a:t>
            </a:r>
          </a:p>
          <a:p>
            <a:r>
              <a:rPr lang="en-US" sz="1800" dirty="0" smtClean="0"/>
              <a:t>Inflammation </a:t>
            </a:r>
            <a:r>
              <a:rPr lang="en-US" sz="1800" dirty="0"/>
              <a:t>of spinal nerves </a:t>
            </a:r>
            <a:r>
              <a:rPr lang="en-US" sz="1800" dirty="0" smtClean="0"/>
              <a:t>produces </a:t>
            </a:r>
            <a:r>
              <a:rPr lang="en-US" sz="1800" dirty="0"/>
              <a:t>meningeal signs, and </a:t>
            </a:r>
            <a:r>
              <a:rPr lang="en-US" sz="1800" dirty="0" smtClean="0"/>
              <a:t>inflammation </a:t>
            </a:r>
            <a:r>
              <a:rPr lang="en-US" sz="1800" dirty="0"/>
              <a:t>of the cranial nerves produces cranial neuropathies of optic, </a:t>
            </a:r>
            <a:r>
              <a:rPr lang="en-US" sz="1800" dirty="0" err="1"/>
              <a:t>oculomotor</a:t>
            </a:r>
            <a:r>
              <a:rPr lang="en-US" sz="1800" dirty="0"/>
              <a:t>, facial, and auditory nerves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Increased ICP is a result of cell death (cytotoxic cerebral edema), </a:t>
            </a:r>
            <a:r>
              <a:rPr lang="en-US" sz="1800" dirty="0" smtClean="0"/>
              <a:t>increased </a:t>
            </a:r>
            <a:r>
              <a:rPr lang="en-US" sz="1800" dirty="0"/>
              <a:t>capillary vascular </a:t>
            </a:r>
            <a:r>
              <a:rPr lang="en-US" sz="1800" dirty="0" smtClean="0"/>
              <a:t>permeability and</a:t>
            </a:r>
            <a:r>
              <a:rPr lang="en-US" sz="1800" dirty="0"/>
              <a:t>, possibly, increased hydrostatic pressure </a:t>
            </a:r>
            <a:r>
              <a:rPr lang="en-US" sz="1800" dirty="0" smtClean="0"/>
              <a:t>after </a:t>
            </a:r>
            <a:r>
              <a:rPr lang="en-US" sz="1800" dirty="0"/>
              <a:t>obstructed reabsorption of CSF in the arachnoid villus or obstruction of the </a:t>
            </a:r>
            <a:r>
              <a:rPr lang="en-US" sz="1800" dirty="0" smtClean="0"/>
              <a:t>flow </a:t>
            </a:r>
            <a:r>
              <a:rPr lang="en-US" sz="1800" dirty="0"/>
              <a:t>of </a:t>
            </a:r>
            <a:r>
              <a:rPr lang="en-US" sz="1800" dirty="0" smtClean="0"/>
              <a:t>fluid </a:t>
            </a:r>
            <a:r>
              <a:rPr lang="en-US" sz="1800" dirty="0"/>
              <a:t>from the ventricles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Hydrocephalus can occur as an acute complication of bacterial meningitis</a:t>
            </a:r>
            <a:r>
              <a:rPr lang="en-US" sz="1800" dirty="0" smtClean="0"/>
              <a:t>.(</a:t>
            </a:r>
            <a:r>
              <a:rPr lang="en-US" sz="1800" dirty="0"/>
              <a:t>excess cerebrospinal fluid (CSF) builds up within the fluid-containing cavities or ventricles of the brain</a:t>
            </a:r>
            <a:r>
              <a:rPr lang="en-US" sz="1800" dirty="0" smtClean="0"/>
              <a:t>.)</a:t>
            </a:r>
          </a:p>
          <a:p>
            <a:r>
              <a:rPr lang="en-US" sz="1800" dirty="0"/>
              <a:t>Raised CSF protein levels are partly a result of increased vascular permeability of the blood–brain barrier and </a:t>
            </a:r>
            <a:r>
              <a:rPr lang="en-US" sz="1800" dirty="0" smtClean="0"/>
              <a:t>reduced </a:t>
            </a:r>
            <a:r>
              <a:rPr lang="en-US" sz="1800" dirty="0"/>
              <a:t>CSF glucose </a:t>
            </a:r>
            <a:r>
              <a:rPr lang="en-US" sz="1800" dirty="0" smtClean="0"/>
              <a:t>levels because of reduced glucose transport by tissues.</a:t>
            </a:r>
          </a:p>
          <a:p>
            <a:r>
              <a:rPr lang="en-US" sz="1800" dirty="0" smtClean="0"/>
              <a:t>These </a:t>
            </a:r>
            <a:r>
              <a:rPr lang="en-US" sz="1800" dirty="0"/>
              <a:t>pathologic factors result in the clinical manifestations of impaired consciousness, seizures, cranial nerve </a:t>
            </a:r>
            <a:r>
              <a:rPr lang="en-US" sz="1800" dirty="0" smtClean="0"/>
              <a:t>defects</a:t>
            </a:r>
            <a:r>
              <a:rPr lang="en-US" sz="1800" dirty="0"/>
              <a:t>, motor and sensory </a:t>
            </a:r>
            <a:r>
              <a:rPr lang="en-US" sz="1800" dirty="0" smtClean="0"/>
              <a:t>defects.</a:t>
            </a:r>
          </a:p>
        </p:txBody>
      </p:sp>
    </p:spTree>
    <p:extLst>
      <p:ext uri="{BB962C8B-B14F-4D97-AF65-F5344CB8AC3E}">
        <p14:creationId xmlns:p14="http://schemas.microsoft.com/office/powerpoint/2010/main" val="40870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commonly results from </a:t>
            </a:r>
            <a:r>
              <a:rPr lang="en-US" sz="2000" dirty="0" err="1" smtClean="0"/>
              <a:t>hematogenous</a:t>
            </a:r>
            <a:r>
              <a:rPr lang="en-US" sz="2000" dirty="0" smtClean="0"/>
              <a:t> </a:t>
            </a:r>
            <a:r>
              <a:rPr lang="en-US" sz="2000" dirty="0"/>
              <a:t>dissemination of microorganisms from a distant site of </a:t>
            </a:r>
            <a:r>
              <a:rPr lang="en-US" sz="2000" dirty="0" smtClean="0"/>
              <a:t>infection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Bacteremia usually occur </a:t>
            </a:r>
            <a:r>
              <a:rPr lang="en-US" sz="2000" dirty="0"/>
              <a:t>before meningitis </a:t>
            </a:r>
            <a:r>
              <a:rPr lang="en-US" sz="2000" dirty="0" smtClean="0"/>
              <a:t>(and its usual source : colonization of pathogenic organisms in </a:t>
            </a:r>
            <a:r>
              <a:rPr lang="en-US" sz="2000" dirty="0" err="1" smtClean="0"/>
              <a:t>nasopharynx</a:t>
            </a:r>
            <a:r>
              <a:rPr lang="en-US" sz="2000" dirty="0" smtClean="0"/>
              <a:t>) </a:t>
            </a:r>
          </a:p>
          <a:p>
            <a:pPr marL="457200" indent="-457200">
              <a:buAutoNum type="arabicPeriod"/>
            </a:pPr>
            <a:r>
              <a:rPr lang="en-US" sz="2000" dirty="0"/>
              <a:t>Prior or concurrent viral upper respiratory tract infection may enhance the pathogenicity of bacteria producing meningitis.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/>
              <a:t>Rarely, meningitis may follow bacterial invasion from a contiguous focus of infection such as </a:t>
            </a:r>
            <a:r>
              <a:rPr lang="en-US" sz="2000" dirty="0" err="1"/>
              <a:t>paranasal</a:t>
            </a:r>
            <a:r>
              <a:rPr lang="en-US" sz="2000" dirty="0"/>
              <a:t> sinusitis, otitis media, </a:t>
            </a:r>
            <a:r>
              <a:rPr lang="en-US" sz="2000" dirty="0" err="1"/>
              <a:t>mastoiditis</a:t>
            </a:r>
            <a:r>
              <a:rPr lang="en-US" sz="2000" dirty="0"/>
              <a:t>, orbital cellulitis, or cranial or vertebral osteomyelitis or may occur </a:t>
            </a:r>
            <a:r>
              <a:rPr lang="en-US" sz="2000" dirty="0" smtClean="0"/>
              <a:t>after </a:t>
            </a:r>
            <a:r>
              <a:rPr lang="en-US" sz="2000" dirty="0"/>
              <a:t>introduction of bacteria via penetrating cranial </a:t>
            </a:r>
            <a:r>
              <a:rPr lang="en-US" sz="2000" dirty="0" smtClean="0"/>
              <a:t>trauma or dermal </a:t>
            </a:r>
            <a:r>
              <a:rPr lang="en-US" sz="2000" dirty="0"/>
              <a:t>sinus </a:t>
            </a:r>
            <a:r>
              <a:rPr lang="en-US" sz="2000" dirty="0" smtClean="0"/>
              <a:t>tracts.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43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762000"/>
            <a:ext cx="4038599" cy="6556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onset of acute meningitis has 2 predominant </a:t>
            </a:r>
            <a:r>
              <a:rPr lang="en-US" dirty="0" smtClean="0"/>
              <a:t>patterns</a:t>
            </a:r>
          </a:p>
          <a:p>
            <a:pPr marL="514350" indent="-514350">
              <a:buAutoNum type="arabicPeriod"/>
            </a:pPr>
            <a:r>
              <a:rPr lang="en-US" dirty="0" smtClean="0"/>
              <a:t>less </a:t>
            </a:r>
            <a:r>
              <a:rPr lang="en-US" dirty="0"/>
              <a:t>common presentation is sudden onset with rapidly progressive manifestations of shock, </a:t>
            </a:r>
            <a:r>
              <a:rPr lang="en-US" dirty="0" err="1"/>
              <a:t>purpura</a:t>
            </a:r>
            <a:r>
              <a:rPr lang="en-US" dirty="0"/>
              <a:t>, disseminated intravascular coagulation, and reduced levels of consciousness </a:t>
            </a:r>
            <a:r>
              <a:rPr lang="en-US" dirty="0" smtClean="0"/>
              <a:t>often </a:t>
            </a:r>
            <a:r>
              <a:rPr lang="en-US" dirty="0"/>
              <a:t>resulting in progression to coma or death within 24 hr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More </a:t>
            </a:r>
            <a:r>
              <a:rPr lang="en-US" dirty="0" smtClean="0"/>
              <a:t>often</a:t>
            </a:r>
            <a:r>
              <a:rPr lang="en-US" dirty="0"/>
              <a:t>, meningitis is preceded by several days of fever accompanied by upper respiratory tract or gastrointestinal symptoms, followed by </a:t>
            </a:r>
            <a:r>
              <a:rPr lang="en-US" dirty="0" err="1"/>
              <a:t>nonspecifc</a:t>
            </a:r>
            <a:r>
              <a:rPr lang="en-US" dirty="0"/>
              <a:t> signs of CNS infection, such as increasing lethargy and irritability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5022" y="1951943"/>
            <a:ext cx="9829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200" dirty="0" smtClean="0"/>
              <a:t>Nonspecific </a:t>
            </a:r>
            <a:r>
              <a:rPr lang="en-US" sz="2200" dirty="0" smtClean="0"/>
              <a:t>findings </a:t>
            </a:r>
            <a:r>
              <a:rPr lang="en-US" sz="2200" dirty="0"/>
              <a:t>associated with a systemic infection and </a:t>
            </a:r>
            <a:r>
              <a:rPr lang="en-US" sz="2200" dirty="0" smtClean="0"/>
              <a:t>to manifestations </a:t>
            </a:r>
            <a:r>
              <a:rPr lang="en-US" sz="2200" dirty="0"/>
              <a:t>of meningeal irritation</a:t>
            </a:r>
            <a:endParaRPr lang="en-US" sz="2200" dirty="0" smtClean="0"/>
          </a:p>
        </p:txBody>
      </p:sp>
      <p:sp>
        <p:nvSpPr>
          <p:cNvPr id="7" name="Oval 6"/>
          <p:cNvSpPr/>
          <p:nvPr/>
        </p:nvSpPr>
        <p:spPr>
          <a:xfrm>
            <a:off x="1868384" y="985471"/>
            <a:ext cx="21087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90457" y="849414"/>
            <a:ext cx="7085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</a:rPr>
              <a:t>Signs and Symptoms: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79587" y="2104027"/>
            <a:ext cx="21087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8212" y="3300693"/>
            <a:ext cx="8725335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0000"/>
                </a:solidFill>
              </a:rPr>
              <a:t>Non specific findings: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Fever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anorexia, poor feeding, headache, symptoms of upper respiratory tract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infection</a:t>
            </a:r>
            <a:r>
              <a:rPr lang="en-US" dirty="0" smtClean="0"/>
              <a:t>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myalgias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arthralgias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tachycardia,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hypotension</a:t>
            </a:r>
            <a:endParaRPr lang="en-US" dirty="0" smtClean="0"/>
          </a:p>
          <a:p>
            <a:pPr fontAlgn="base">
              <a:spcBef>
                <a:spcPts val="1000"/>
              </a:spcBef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Also cutaneous signs like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purpura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erythematous macular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rash</a:t>
            </a:r>
            <a:endParaRPr lang="en-US" dirty="0"/>
          </a:p>
          <a:p>
            <a:pPr fontAlgn="base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609600"/>
            <a:ext cx="9472824" cy="4572000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/>
              <a:t>Meningeal signs</a:t>
            </a:r>
            <a:r>
              <a:rPr lang="en-US" sz="1800" dirty="0"/>
              <a:t>:  Nuchal rigidity, back pain, kerning sign, </a:t>
            </a:r>
            <a:r>
              <a:rPr lang="en-US" sz="1800" dirty="0" err="1"/>
              <a:t>Brudzinski</a:t>
            </a:r>
            <a:r>
              <a:rPr lang="en-US" sz="1800" dirty="0"/>
              <a:t> sign. In children, particularly in those younger than 12-18 </a:t>
            </a:r>
            <a:r>
              <a:rPr lang="en-US" sz="1800" dirty="0" err="1"/>
              <a:t>mo</a:t>
            </a:r>
            <a:r>
              <a:rPr lang="en-US" sz="1800" dirty="0"/>
              <a:t>, </a:t>
            </a:r>
            <a:r>
              <a:rPr lang="en-US" sz="1800" dirty="0" err="1"/>
              <a:t>Kernig</a:t>
            </a:r>
            <a:r>
              <a:rPr lang="en-US" sz="1800" dirty="0"/>
              <a:t> and </a:t>
            </a:r>
            <a:r>
              <a:rPr lang="en-US" sz="1800" dirty="0" err="1"/>
              <a:t>Brudzinski</a:t>
            </a:r>
            <a:r>
              <a:rPr lang="en-US" sz="1800" dirty="0"/>
              <a:t> signs are not consistently present. </a:t>
            </a:r>
          </a:p>
        </p:txBody>
      </p:sp>
      <p:pic>
        <p:nvPicPr>
          <p:cNvPr id="4" name="Picture 2" descr="Meningitis signs: Brudzinski's sign &amp; Kernig's Sign | Emergency nursing,  Pediatric nursing, Nursing school surv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17526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5249</TotalTime>
  <Words>2691</Words>
  <Application>Microsoft Office PowerPoint</Application>
  <PresentationFormat>Custom</PresentationFormat>
  <Paragraphs>222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Euphemia</vt:lpstr>
      <vt:lpstr>Franklin Gothic Book</vt:lpstr>
      <vt:lpstr>Source Sans Pro</vt:lpstr>
      <vt:lpstr>Wingdings</vt:lpstr>
      <vt:lpstr>Pharmacy design template</vt:lpstr>
      <vt:lpstr>Meningitis  by: Alaa Sandouka</vt:lpstr>
      <vt:lpstr>PowerPoint Presentation</vt:lpstr>
      <vt:lpstr>PowerPoint Presentation</vt:lpstr>
      <vt:lpstr>PowerPoint Presentation</vt:lpstr>
      <vt:lpstr>pathology</vt:lpstr>
      <vt:lpstr>pathogenesis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Lumbar Puncture: CSF analysis</vt:lpstr>
      <vt:lpstr>treatment</vt:lpstr>
      <vt:lpstr>Initial treatment</vt:lpstr>
      <vt:lpstr>Cont..</vt:lpstr>
      <vt:lpstr>PowerPoint Presentation</vt:lpstr>
      <vt:lpstr>DURATION OF ANTIBIOTIC THERAPY</vt:lpstr>
      <vt:lpstr>PowerPoint Presentation</vt:lpstr>
      <vt:lpstr>PowerPoint Presentation</vt:lpstr>
      <vt:lpstr>Corticosteroids</vt:lpstr>
      <vt:lpstr>Supportive care</vt:lpstr>
      <vt:lpstr>PowerPoint Presentation</vt:lpstr>
      <vt:lpstr>complications</vt:lpstr>
      <vt:lpstr>PowerPoint Presentation</vt:lpstr>
      <vt:lpstr>prognosis</vt:lpstr>
      <vt:lpstr>prevention</vt:lpstr>
      <vt:lpstr>PowerPoint Presentation</vt:lpstr>
      <vt:lpstr>PowerPoint Presentation</vt:lpstr>
      <vt:lpstr>PowerPoint Presentation</vt:lpstr>
      <vt:lpstr>presentation</vt:lpstr>
      <vt:lpstr>diagnosis</vt:lpstr>
      <vt:lpstr>labs</vt:lpstr>
      <vt:lpstr>treatment</vt:lpstr>
      <vt:lpstr>prognosis</vt:lpstr>
      <vt:lpstr>prevention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Psoriasis</dc:title>
  <dc:creator>DELL</dc:creator>
  <cp:lastModifiedBy>DELL</cp:lastModifiedBy>
  <cp:revision>324</cp:revision>
  <dcterms:created xsi:type="dcterms:W3CDTF">2020-10-05T12:28:26Z</dcterms:created>
  <dcterms:modified xsi:type="dcterms:W3CDTF">2020-12-05T08:27:15Z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