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4"/>
  </p:notesMasterIdLst>
  <p:sldIdLst>
    <p:sldId id="256" r:id="rId2"/>
    <p:sldId id="278" r:id="rId3"/>
    <p:sldId id="281" r:id="rId4"/>
    <p:sldId id="282" r:id="rId5"/>
    <p:sldId id="283" r:id="rId6"/>
    <p:sldId id="257" r:id="rId7"/>
    <p:sldId id="260" r:id="rId8"/>
    <p:sldId id="258" r:id="rId9"/>
    <p:sldId id="259" r:id="rId10"/>
    <p:sldId id="261" r:id="rId11"/>
    <p:sldId id="264" r:id="rId12"/>
    <p:sldId id="266" r:id="rId13"/>
    <p:sldId id="274" r:id="rId14"/>
    <p:sldId id="297" r:id="rId15"/>
    <p:sldId id="276" r:id="rId16"/>
    <p:sldId id="267" r:id="rId17"/>
    <p:sldId id="288" r:id="rId18"/>
    <p:sldId id="289" r:id="rId19"/>
    <p:sldId id="268" r:id="rId20"/>
    <p:sldId id="269" r:id="rId21"/>
    <p:sldId id="270" r:id="rId22"/>
    <p:sldId id="272" r:id="rId23"/>
    <p:sldId id="296" r:id="rId24"/>
    <p:sldId id="275" r:id="rId25"/>
    <p:sldId id="299" r:id="rId26"/>
    <p:sldId id="300" r:id="rId27"/>
    <p:sldId id="273" r:id="rId28"/>
    <p:sldId id="279" r:id="rId29"/>
    <p:sldId id="301" r:id="rId30"/>
    <p:sldId id="280" r:id="rId31"/>
    <p:sldId id="286" r:id="rId32"/>
    <p:sldId id="292"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74" autoAdjust="0"/>
    <p:restoredTop sz="94343" autoAdjust="0"/>
  </p:normalViewPr>
  <p:slideViewPr>
    <p:cSldViewPr snapToGrid="0">
      <p:cViewPr varScale="1">
        <p:scale>
          <a:sx n="69" d="100"/>
          <a:sy n="69" d="100"/>
        </p:scale>
        <p:origin x="87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7901345-963D-407A-B726-4E517B9BF8E1}"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D36DE41B-5515-490E-A39B-684374106988}">
      <dgm:prSet custT="1"/>
      <dgm:spPr/>
      <dgm:t>
        <a:bodyPr/>
        <a:lstStyle/>
        <a:p>
          <a:pPr rtl="0"/>
          <a:r>
            <a:rPr lang="en-US" sz="2800" dirty="0" smtClean="0"/>
            <a:t>Neonates with bacterial sepsis may have either nonspecific signs and symptoms or focal signs of infection.</a:t>
          </a:r>
          <a:endParaRPr lang="en-US" sz="2800" dirty="0"/>
        </a:p>
      </dgm:t>
    </dgm:pt>
    <dgm:pt modelId="{B1EF3018-60FF-49AE-A583-9CDFA03FF1DF}" type="parTrans" cxnId="{6BF1E615-E286-4DC5-B0D9-ED2950224959}">
      <dgm:prSet/>
      <dgm:spPr/>
      <dgm:t>
        <a:bodyPr/>
        <a:lstStyle/>
        <a:p>
          <a:endParaRPr lang="en-US"/>
        </a:p>
      </dgm:t>
    </dgm:pt>
    <dgm:pt modelId="{CE4ED0DC-C0D0-41DC-8AE2-3B9457C5FCA8}" type="sibTrans" cxnId="{6BF1E615-E286-4DC5-B0D9-ED2950224959}">
      <dgm:prSet/>
      <dgm:spPr/>
      <dgm:t>
        <a:bodyPr/>
        <a:lstStyle/>
        <a:p>
          <a:endParaRPr lang="en-US"/>
        </a:p>
      </dgm:t>
    </dgm:pt>
    <dgm:pt modelId="{9CFEC4C5-6C81-410B-94F9-E9941D7D699E}">
      <dgm:prSet custT="1"/>
      <dgm:spPr/>
      <dgm:t>
        <a:bodyPr/>
        <a:lstStyle/>
        <a:p>
          <a:pPr rtl="0"/>
          <a:r>
            <a:rPr lang="en-US" sz="2000" dirty="0" smtClean="0"/>
            <a:t>including temperature, instability, hypotension, poor perfusion with pallor and mottled skin, metabolic acidosis, tachycardia or bradycardia, apnea, respiratory distress, grunting, cyanosis, irritability, lethargy, seizures, feeding intolerance, abdominal distention, jaundice, </a:t>
          </a:r>
          <a:r>
            <a:rPr lang="en-US" sz="2000" dirty="0" err="1" smtClean="0"/>
            <a:t>petechiae</a:t>
          </a:r>
          <a:r>
            <a:rPr lang="en-US" sz="2000" dirty="0" smtClean="0"/>
            <a:t>, purpura, and bleeding.</a:t>
          </a:r>
        </a:p>
      </dgm:t>
    </dgm:pt>
    <dgm:pt modelId="{84D3135C-E5D5-4FC6-890C-AADB65A74718}" type="parTrans" cxnId="{4F8AE08C-3619-46B0-A132-33BDC5F815A1}">
      <dgm:prSet/>
      <dgm:spPr/>
      <dgm:t>
        <a:bodyPr/>
        <a:lstStyle/>
        <a:p>
          <a:endParaRPr lang="en-US"/>
        </a:p>
      </dgm:t>
    </dgm:pt>
    <dgm:pt modelId="{CEDB5CA9-4C2C-4652-8C8A-8DD07AD508C2}" type="sibTrans" cxnId="{4F8AE08C-3619-46B0-A132-33BDC5F815A1}">
      <dgm:prSet/>
      <dgm:spPr/>
      <dgm:t>
        <a:bodyPr/>
        <a:lstStyle/>
        <a:p>
          <a:endParaRPr lang="en-US"/>
        </a:p>
      </dgm:t>
    </dgm:pt>
    <dgm:pt modelId="{7888920A-097D-4CA4-9D6B-9AB1F721D075}">
      <dgm:prSet/>
      <dgm:spPr/>
      <dgm:t>
        <a:bodyPr/>
        <a:lstStyle/>
        <a:p>
          <a:r>
            <a:rPr lang="en-US" dirty="0" smtClean="0"/>
            <a:t>Only approximately 50% of infected newborn infants have a temperature higher than 37.8°C (100°F) (axillary)</a:t>
          </a:r>
          <a:endParaRPr lang="en-US" dirty="0"/>
        </a:p>
      </dgm:t>
    </dgm:pt>
    <dgm:pt modelId="{D6BA8E0C-F517-4541-AE4B-B0833BA1B5CE}" type="parTrans" cxnId="{AE640F59-FA88-4E1B-B913-AA9D5023846A}">
      <dgm:prSet/>
      <dgm:spPr/>
      <dgm:t>
        <a:bodyPr/>
        <a:lstStyle/>
        <a:p>
          <a:endParaRPr lang="en-US"/>
        </a:p>
      </dgm:t>
    </dgm:pt>
    <dgm:pt modelId="{4CD7B8F3-690E-4BC2-B50F-57D743E5CB68}" type="sibTrans" cxnId="{AE640F59-FA88-4E1B-B913-AA9D5023846A}">
      <dgm:prSet/>
      <dgm:spPr/>
      <dgm:t>
        <a:bodyPr/>
        <a:lstStyle/>
        <a:p>
          <a:endParaRPr lang="en-US"/>
        </a:p>
      </dgm:t>
    </dgm:pt>
    <dgm:pt modelId="{DCD89C89-A607-4880-9552-CA92333F0167}" type="pres">
      <dgm:prSet presAssocID="{E7901345-963D-407A-B726-4E517B9BF8E1}" presName="Name0" presStyleCnt="0">
        <dgm:presLayoutVars>
          <dgm:dir/>
          <dgm:animLvl val="lvl"/>
          <dgm:resizeHandles val="exact"/>
        </dgm:presLayoutVars>
      </dgm:prSet>
      <dgm:spPr/>
      <dgm:t>
        <a:bodyPr/>
        <a:lstStyle/>
        <a:p>
          <a:endParaRPr lang="en-US"/>
        </a:p>
      </dgm:t>
    </dgm:pt>
    <dgm:pt modelId="{8DFB0FC6-A5FF-41BF-A0C1-C6392661455E}" type="pres">
      <dgm:prSet presAssocID="{D36DE41B-5515-490E-A39B-684374106988}" presName="linNode" presStyleCnt="0"/>
      <dgm:spPr/>
    </dgm:pt>
    <dgm:pt modelId="{D9A5EA0D-C42D-4996-A6B3-B35BA83AEC64}" type="pres">
      <dgm:prSet presAssocID="{D36DE41B-5515-490E-A39B-684374106988}" presName="parentText" presStyleLbl="node1" presStyleIdx="0" presStyleCnt="3" custScaleX="268561">
        <dgm:presLayoutVars>
          <dgm:chMax val="1"/>
          <dgm:bulletEnabled val="1"/>
        </dgm:presLayoutVars>
      </dgm:prSet>
      <dgm:spPr/>
      <dgm:t>
        <a:bodyPr/>
        <a:lstStyle/>
        <a:p>
          <a:endParaRPr lang="en-US"/>
        </a:p>
      </dgm:t>
    </dgm:pt>
    <dgm:pt modelId="{9F3A3608-15E3-4B04-A9BE-45D5C104F273}" type="pres">
      <dgm:prSet presAssocID="{CE4ED0DC-C0D0-41DC-8AE2-3B9457C5FCA8}" presName="sp" presStyleCnt="0"/>
      <dgm:spPr/>
    </dgm:pt>
    <dgm:pt modelId="{DA6A903B-FB8D-4FAC-945A-E778874B00A6}" type="pres">
      <dgm:prSet presAssocID="{9CFEC4C5-6C81-410B-94F9-E9941D7D699E}" presName="linNode" presStyleCnt="0"/>
      <dgm:spPr/>
    </dgm:pt>
    <dgm:pt modelId="{62CD0444-381C-4FBE-B4E1-BDD4B292B8E2}" type="pres">
      <dgm:prSet presAssocID="{9CFEC4C5-6C81-410B-94F9-E9941D7D699E}" presName="parentText" presStyleLbl="node1" presStyleIdx="1" presStyleCnt="3" custScaleX="268384">
        <dgm:presLayoutVars>
          <dgm:chMax val="1"/>
          <dgm:bulletEnabled val="1"/>
        </dgm:presLayoutVars>
      </dgm:prSet>
      <dgm:spPr/>
      <dgm:t>
        <a:bodyPr/>
        <a:lstStyle/>
        <a:p>
          <a:endParaRPr lang="en-US"/>
        </a:p>
      </dgm:t>
    </dgm:pt>
    <dgm:pt modelId="{0D881E69-26B5-4123-BBE6-F4F59C93EF75}" type="pres">
      <dgm:prSet presAssocID="{CEDB5CA9-4C2C-4652-8C8A-8DD07AD508C2}" presName="sp" presStyleCnt="0"/>
      <dgm:spPr/>
    </dgm:pt>
    <dgm:pt modelId="{8FAF961C-E86F-46E8-8EC8-0B9153A5C3A3}" type="pres">
      <dgm:prSet presAssocID="{7888920A-097D-4CA4-9D6B-9AB1F721D075}" presName="linNode" presStyleCnt="0"/>
      <dgm:spPr/>
    </dgm:pt>
    <dgm:pt modelId="{ACE49197-DACB-49CD-9E53-2DF9583EA5E1}" type="pres">
      <dgm:prSet presAssocID="{7888920A-097D-4CA4-9D6B-9AB1F721D075}" presName="parentText" presStyleLbl="node1" presStyleIdx="2" presStyleCnt="3" custScaleX="266472" custScaleY="26900">
        <dgm:presLayoutVars>
          <dgm:chMax val="1"/>
          <dgm:bulletEnabled val="1"/>
        </dgm:presLayoutVars>
      </dgm:prSet>
      <dgm:spPr/>
      <dgm:t>
        <a:bodyPr/>
        <a:lstStyle/>
        <a:p>
          <a:endParaRPr lang="en-US"/>
        </a:p>
      </dgm:t>
    </dgm:pt>
  </dgm:ptLst>
  <dgm:cxnLst>
    <dgm:cxn modelId="{9F9CFD67-6641-49AF-87D4-E3187B6D57A2}" type="presOf" srcId="{9CFEC4C5-6C81-410B-94F9-E9941D7D699E}" destId="{62CD0444-381C-4FBE-B4E1-BDD4B292B8E2}" srcOrd="0" destOrd="0" presId="urn:microsoft.com/office/officeart/2005/8/layout/vList5"/>
    <dgm:cxn modelId="{ACB927FC-79BD-48E3-90EF-5B0A037A94AB}" type="presOf" srcId="{7888920A-097D-4CA4-9D6B-9AB1F721D075}" destId="{ACE49197-DACB-49CD-9E53-2DF9583EA5E1}" srcOrd="0" destOrd="0" presId="urn:microsoft.com/office/officeart/2005/8/layout/vList5"/>
    <dgm:cxn modelId="{6B6F4DC9-D1C7-477D-9534-1D7A1AC5428E}" type="presOf" srcId="{E7901345-963D-407A-B726-4E517B9BF8E1}" destId="{DCD89C89-A607-4880-9552-CA92333F0167}" srcOrd="0" destOrd="0" presId="urn:microsoft.com/office/officeart/2005/8/layout/vList5"/>
    <dgm:cxn modelId="{6BF1E615-E286-4DC5-B0D9-ED2950224959}" srcId="{E7901345-963D-407A-B726-4E517B9BF8E1}" destId="{D36DE41B-5515-490E-A39B-684374106988}" srcOrd="0" destOrd="0" parTransId="{B1EF3018-60FF-49AE-A583-9CDFA03FF1DF}" sibTransId="{CE4ED0DC-C0D0-41DC-8AE2-3B9457C5FCA8}"/>
    <dgm:cxn modelId="{4F8AE08C-3619-46B0-A132-33BDC5F815A1}" srcId="{E7901345-963D-407A-B726-4E517B9BF8E1}" destId="{9CFEC4C5-6C81-410B-94F9-E9941D7D699E}" srcOrd="1" destOrd="0" parTransId="{84D3135C-E5D5-4FC6-890C-AADB65A74718}" sibTransId="{CEDB5CA9-4C2C-4652-8C8A-8DD07AD508C2}"/>
    <dgm:cxn modelId="{AE640F59-FA88-4E1B-B913-AA9D5023846A}" srcId="{E7901345-963D-407A-B726-4E517B9BF8E1}" destId="{7888920A-097D-4CA4-9D6B-9AB1F721D075}" srcOrd="2" destOrd="0" parTransId="{D6BA8E0C-F517-4541-AE4B-B0833BA1B5CE}" sibTransId="{4CD7B8F3-690E-4BC2-B50F-57D743E5CB68}"/>
    <dgm:cxn modelId="{84DB6F95-F607-41FA-B9D8-5A5919D7E315}" type="presOf" srcId="{D36DE41B-5515-490E-A39B-684374106988}" destId="{D9A5EA0D-C42D-4996-A6B3-B35BA83AEC64}" srcOrd="0" destOrd="0" presId="urn:microsoft.com/office/officeart/2005/8/layout/vList5"/>
    <dgm:cxn modelId="{8344CA09-9718-4191-B7D4-E3DC0E721B42}" type="presParOf" srcId="{DCD89C89-A607-4880-9552-CA92333F0167}" destId="{8DFB0FC6-A5FF-41BF-A0C1-C6392661455E}" srcOrd="0" destOrd="0" presId="urn:microsoft.com/office/officeart/2005/8/layout/vList5"/>
    <dgm:cxn modelId="{F147F6FB-BEB7-4AA4-8626-587F9D303D05}" type="presParOf" srcId="{8DFB0FC6-A5FF-41BF-A0C1-C6392661455E}" destId="{D9A5EA0D-C42D-4996-A6B3-B35BA83AEC64}" srcOrd="0" destOrd="0" presId="urn:microsoft.com/office/officeart/2005/8/layout/vList5"/>
    <dgm:cxn modelId="{F6FFBEB5-3CCB-4EE3-A1B4-A39A1AC524BB}" type="presParOf" srcId="{DCD89C89-A607-4880-9552-CA92333F0167}" destId="{9F3A3608-15E3-4B04-A9BE-45D5C104F273}" srcOrd="1" destOrd="0" presId="urn:microsoft.com/office/officeart/2005/8/layout/vList5"/>
    <dgm:cxn modelId="{7E613AB8-B2BB-49F7-8ECE-11C466AAF89E}" type="presParOf" srcId="{DCD89C89-A607-4880-9552-CA92333F0167}" destId="{DA6A903B-FB8D-4FAC-945A-E778874B00A6}" srcOrd="2" destOrd="0" presId="urn:microsoft.com/office/officeart/2005/8/layout/vList5"/>
    <dgm:cxn modelId="{7719EAC9-C91B-48CF-A69A-70D26A24618D}" type="presParOf" srcId="{DA6A903B-FB8D-4FAC-945A-E778874B00A6}" destId="{62CD0444-381C-4FBE-B4E1-BDD4B292B8E2}" srcOrd="0" destOrd="0" presId="urn:microsoft.com/office/officeart/2005/8/layout/vList5"/>
    <dgm:cxn modelId="{A12B111F-42CB-4AA9-9474-B75ABF99ED98}" type="presParOf" srcId="{DCD89C89-A607-4880-9552-CA92333F0167}" destId="{0D881E69-26B5-4123-BBE6-F4F59C93EF75}" srcOrd="3" destOrd="0" presId="urn:microsoft.com/office/officeart/2005/8/layout/vList5"/>
    <dgm:cxn modelId="{BF86DCD3-BBEB-41F9-B8FC-6694FC37D9A9}" type="presParOf" srcId="{DCD89C89-A607-4880-9552-CA92333F0167}" destId="{8FAF961C-E86F-46E8-8EC8-0B9153A5C3A3}" srcOrd="4" destOrd="0" presId="urn:microsoft.com/office/officeart/2005/8/layout/vList5"/>
    <dgm:cxn modelId="{4CE6F1E7-6AB9-45DB-9B00-277D5A775F77}" type="presParOf" srcId="{8FAF961C-E86F-46E8-8EC8-0B9153A5C3A3}" destId="{ACE49197-DACB-49CD-9E53-2DF9583EA5E1}"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99E035A-D0F9-4F24-9ECE-9DC98B18B28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C879C2F8-B313-4819-83E5-70E758CBD3E9}">
      <dgm:prSet/>
      <dgm:spPr/>
      <dgm:t>
        <a:bodyPr/>
        <a:lstStyle/>
        <a:p>
          <a:pPr rtl="0"/>
          <a:r>
            <a:rPr lang="en-US" dirty="0" smtClean="0"/>
            <a:t>Later complications of sepsis include:  respiratory failure, pulmonary hypertension, cardiac failure, shock, renal failure, liver dysfunction, cerebral edema or thrombosis, adrenal hemorrhage and/or insufficiency, bone marrow dysfunction (neutropenia, thrombocytopenia, anemia), and disseminated intravascular coagulopathy (DIC).</a:t>
          </a:r>
          <a:endParaRPr lang="en-US" dirty="0"/>
        </a:p>
      </dgm:t>
    </dgm:pt>
    <dgm:pt modelId="{CFFEF5DD-4AA3-4BB7-ACF3-AFAAC0B013C9}" type="parTrans" cxnId="{EC6531AD-FC2B-4360-8119-DC7CB2AD70A1}">
      <dgm:prSet/>
      <dgm:spPr/>
      <dgm:t>
        <a:bodyPr/>
        <a:lstStyle/>
        <a:p>
          <a:endParaRPr lang="en-US"/>
        </a:p>
      </dgm:t>
    </dgm:pt>
    <dgm:pt modelId="{6A36788D-A04C-401F-97ED-16D5D9E8086E}" type="sibTrans" cxnId="{EC6531AD-FC2B-4360-8119-DC7CB2AD70A1}">
      <dgm:prSet/>
      <dgm:spPr/>
      <dgm:t>
        <a:bodyPr/>
        <a:lstStyle/>
        <a:p>
          <a:endParaRPr lang="en-US"/>
        </a:p>
      </dgm:t>
    </dgm:pt>
    <dgm:pt modelId="{72DF2967-9E0D-4CAE-AAA8-44DBEB01E09D}">
      <dgm:prSet/>
      <dgm:spPr/>
      <dgm:t>
        <a:bodyPr/>
        <a:lstStyle/>
        <a:p>
          <a:pPr rtl="0"/>
          <a:r>
            <a:rPr lang="en-US" dirty="0" smtClean="0"/>
            <a:t>A variety of noninfectious conditions can occur together with neonatal infection or can make the diagnosis of infection more difficult. -Respiratory distress syndrome (RDS) secondary to surfactant deficiency can coexist with bacterial pneumonia-. </a:t>
          </a:r>
          <a:endParaRPr lang="en-US" dirty="0"/>
        </a:p>
      </dgm:t>
    </dgm:pt>
    <dgm:pt modelId="{3E133D09-CA38-4F97-85EF-10607BB8FBA2}" type="parTrans" cxnId="{A6F76A21-8E3A-4176-9B3C-7B4DEF844E86}">
      <dgm:prSet/>
      <dgm:spPr/>
      <dgm:t>
        <a:bodyPr/>
        <a:lstStyle/>
        <a:p>
          <a:endParaRPr lang="en-US"/>
        </a:p>
      </dgm:t>
    </dgm:pt>
    <dgm:pt modelId="{E7F4114A-8477-49B2-A6B6-F596CB558F29}" type="sibTrans" cxnId="{A6F76A21-8E3A-4176-9B3C-7B4DEF844E86}">
      <dgm:prSet/>
      <dgm:spPr/>
      <dgm:t>
        <a:bodyPr/>
        <a:lstStyle/>
        <a:p>
          <a:endParaRPr lang="en-US"/>
        </a:p>
      </dgm:t>
    </dgm:pt>
    <dgm:pt modelId="{77A8EF71-AF2F-49C4-B386-41E736121658}">
      <dgm:prSet/>
      <dgm:spPr/>
      <dgm:t>
        <a:bodyPr/>
        <a:lstStyle/>
        <a:p>
          <a:pPr rtl="0"/>
          <a:r>
            <a:rPr lang="en-US" dirty="0" smtClean="0"/>
            <a:t>Because bacterial sepsis can be rapidly progressive, the physician must be alert to the signs and symptoms of possible infection and must initiate diagnostic evaluation and empirical therapy in a </a:t>
          </a:r>
          <a:r>
            <a:rPr lang="en-US" b="1" u="sng" dirty="0" smtClean="0"/>
            <a:t>timely manner. </a:t>
          </a:r>
          <a:endParaRPr lang="en-US" b="1" u="sng" dirty="0"/>
        </a:p>
      </dgm:t>
    </dgm:pt>
    <dgm:pt modelId="{17F16CE3-723F-494E-BF4F-0A27D55E69C8}" type="parTrans" cxnId="{86490E7F-1CE0-4BE9-A45C-B235621D2CDD}">
      <dgm:prSet/>
      <dgm:spPr/>
      <dgm:t>
        <a:bodyPr/>
        <a:lstStyle/>
        <a:p>
          <a:endParaRPr lang="en-US"/>
        </a:p>
      </dgm:t>
    </dgm:pt>
    <dgm:pt modelId="{59DA8AF7-AB25-4937-BDEC-386D02D0F0D7}" type="sibTrans" cxnId="{86490E7F-1CE0-4BE9-A45C-B235621D2CDD}">
      <dgm:prSet/>
      <dgm:spPr/>
      <dgm:t>
        <a:bodyPr/>
        <a:lstStyle/>
        <a:p>
          <a:endParaRPr lang="en-US"/>
        </a:p>
      </dgm:t>
    </dgm:pt>
    <dgm:pt modelId="{3FB38D02-FC26-464B-8576-5236CD58D280}" type="pres">
      <dgm:prSet presAssocID="{099E035A-D0F9-4F24-9ECE-9DC98B18B289}" presName="Name0" presStyleCnt="0">
        <dgm:presLayoutVars>
          <dgm:dir/>
          <dgm:animLvl val="lvl"/>
          <dgm:resizeHandles val="exact"/>
        </dgm:presLayoutVars>
      </dgm:prSet>
      <dgm:spPr/>
      <dgm:t>
        <a:bodyPr/>
        <a:lstStyle/>
        <a:p>
          <a:endParaRPr lang="en-US"/>
        </a:p>
      </dgm:t>
    </dgm:pt>
    <dgm:pt modelId="{5AB0584C-8632-4709-81E5-05E28DF581CA}" type="pres">
      <dgm:prSet presAssocID="{C879C2F8-B313-4819-83E5-70E758CBD3E9}" presName="linNode" presStyleCnt="0"/>
      <dgm:spPr/>
    </dgm:pt>
    <dgm:pt modelId="{3C19FEBE-69BA-44EF-8813-F94244E9E4AA}" type="pres">
      <dgm:prSet presAssocID="{C879C2F8-B313-4819-83E5-70E758CBD3E9}" presName="parentText" presStyleLbl="node1" presStyleIdx="0" presStyleCnt="3" custScaleX="277778">
        <dgm:presLayoutVars>
          <dgm:chMax val="1"/>
          <dgm:bulletEnabled val="1"/>
        </dgm:presLayoutVars>
      </dgm:prSet>
      <dgm:spPr/>
      <dgm:t>
        <a:bodyPr/>
        <a:lstStyle/>
        <a:p>
          <a:endParaRPr lang="en-US"/>
        </a:p>
      </dgm:t>
    </dgm:pt>
    <dgm:pt modelId="{3C0A407B-FEB4-4C51-8979-9035B0070469}" type="pres">
      <dgm:prSet presAssocID="{6A36788D-A04C-401F-97ED-16D5D9E8086E}" presName="sp" presStyleCnt="0"/>
      <dgm:spPr/>
    </dgm:pt>
    <dgm:pt modelId="{F45A52CD-513F-4E7C-A606-23A5847DFFEC}" type="pres">
      <dgm:prSet presAssocID="{72DF2967-9E0D-4CAE-AAA8-44DBEB01E09D}" presName="linNode" presStyleCnt="0"/>
      <dgm:spPr/>
    </dgm:pt>
    <dgm:pt modelId="{1E54B08D-82FE-4260-8C45-FE5BDA2089F8}" type="pres">
      <dgm:prSet presAssocID="{72DF2967-9E0D-4CAE-AAA8-44DBEB01E09D}" presName="parentText" presStyleLbl="node1" presStyleIdx="1" presStyleCnt="3" custScaleX="277778" custLinFactNeighborX="-136" custLinFactNeighborY="-2071">
        <dgm:presLayoutVars>
          <dgm:chMax val="1"/>
          <dgm:bulletEnabled val="1"/>
        </dgm:presLayoutVars>
      </dgm:prSet>
      <dgm:spPr/>
      <dgm:t>
        <a:bodyPr/>
        <a:lstStyle/>
        <a:p>
          <a:endParaRPr lang="en-US"/>
        </a:p>
      </dgm:t>
    </dgm:pt>
    <dgm:pt modelId="{B9DACA57-2F76-4812-BA3E-EBB1D6BEB1CC}" type="pres">
      <dgm:prSet presAssocID="{E7F4114A-8477-49B2-A6B6-F596CB558F29}" presName="sp" presStyleCnt="0"/>
      <dgm:spPr/>
    </dgm:pt>
    <dgm:pt modelId="{C4310A33-CD53-49DD-9B9F-238ACDC5CCE6}" type="pres">
      <dgm:prSet presAssocID="{77A8EF71-AF2F-49C4-B386-41E736121658}" presName="linNode" presStyleCnt="0"/>
      <dgm:spPr/>
    </dgm:pt>
    <dgm:pt modelId="{024B5C8E-C559-4CBC-B7E2-494E270FF78C}" type="pres">
      <dgm:prSet presAssocID="{77A8EF71-AF2F-49C4-B386-41E736121658}" presName="parentText" presStyleLbl="node1" presStyleIdx="2" presStyleCnt="3" custScaleX="276564">
        <dgm:presLayoutVars>
          <dgm:chMax val="1"/>
          <dgm:bulletEnabled val="1"/>
        </dgm:presLayoutVars>
      </dgm:prSet>
      <dgm:spPr/>
      <dgm:t>
        <a:bodyPr/>
        <a:lstStyle/>
        <a:p>
          <a:endParaRPr lang="en-US"/>
        </a:p>
      </dgm:t>
    </dgm:pt>
  </dgm:ptLst>
  <dgm:cxnLst>
    <dgm:cxn modelId="{A80C3699-843E-44D5-986B-7904ADC76389}" type="presOf" srcId="{72DF2967-9E0D-4CAE-AAA8-44DBEB01E09D}" destId="{1E54B08D-82FE-4260-8C45-FE5BDA2089F8}" srcOrd="0" destOrd="0" presId="urn:microsoft.com/office/officeart/2005/8/layout/vList5"/>
    <dgm:cxn modelId="{68FBD090-3C8B-4AE7-8310-BE33AFF7A32C}" type="presOf" srcId="{099E035A-D0F9-4F24-9ECE-9DC98B18B289}" destId="{3FB38D02-FC26-464B-8576-5236CD58D280}" srcOrd="0" destOrd="0" presId="urn:microsoft.com/office/officeart/2005/8/layout/vList5"/>
    <dgm:cxn modelId="{17B385E8-D039-43ED-9D9D-3A3B6D4D47CC}" type="presOf" srcId="{77A8EF71-AF2F-49C4-B386-41E736121658}" destId="{024B5C8E-C559-4CBC-B7E2-494E270FF78C}" srcOrd="0" destOrd="0" presId="urn:microsoft.com/office/officeart/2005/8/layout/vList5"/>
    <dgm:cxn modelId="{A6F76A21-8E3A-4176-9B3C-7B4DEF844E86}" srcId="{099E035A-D0F9-4F24-9ECE-9DC98B18B289}" destId="{72DF2967-9E0D-4CAE-AAA8-44DBEB01E09D}" srcOrd="1" destOrd="0" parTransId="{3E133D09-CA38-4F97-85EF-10607BB8FBA2}" sibTransId="{E7F4114A-8477-49B2-A6B6-F596CB558F29}"/>
    <dgm:cxn modelId="{86490E7F-1CE0-4BE9-A45C-B235621D2CDD}" srcId="{099E035A-D0F9-4F24-9ECE-9DC98B18B289}" destId="{77A8EF71-AF2F-49C4-B386-41E736121658}" srcOrd="2" destOrd="0" parTransId="{17F16CE3-723F-494E-BF4F-0A27D55E69C8}" sibTransId="{59DA8AF7-AB25-4937-BDEC-386D02D0F0D7}"/>
    <dgm:cxn modelId="{EC6531AD-FC2B-4360-8119-DC7CB2AD70A1}" srcId="{099E035A-D0F9-4F24-9ECE-9DC98B18B289}" destId="{C879C2F8-B313-4819-83E5-70E758CBD3E9}" srcOrd="0" destOrd="0" parTransId="{CFFEF5DD-4AA3-4BB7-ACF3-AFAAC0B013C9}" sibTransId="{6A36788D-A04C-401F-97ED-16D5D9E8086E}"/>
    <dgm:cxn modelId="{34182496-A9B2-4F05-820F-E85B0DDC2365}" type="presOf" srcId="{C879C2F8-B313-4819-83E5-70E758CBD3E9}" destId="{3C19FEBE-69BA-44EF-8813-F94244E9E4AA}" srcOrd="0" destOrd="0" presId="urn:microsoft.com/office/officeart/2005/8/layout/vList5"/>
    <dgm:cxn modelId="{4E93E0B1-A20C-43D1-83AD-2872B56634E4}" type="presParOf" srcId="{3FB38D02-FC26-464B-8576-5236CD58D280}" destId="{5AB0584C-8632-4709-81E5-05E28DF581CA}" srcOrd="0" destOrd="0" presId="urn:microsoft.com/office/officeart/2005/8/layout/vList5"/>
    <dgm:cxn modelId="{60AD7CAA-3BA7-4A3E-8613-06F589958B33}" type="presParOf" srcId="{5AB0584C-8632-4709-81E5-05E28DF581CA}" destId="{3C19FEBE-69BA-44EF-8813-F94244E9E4AA}" srcOrd="0" destOrd="0" presId="urn:microsoft.com/office/officeart/2005/8/layout/vList5"/>
    <dgm:cxn modelId="{2D72D333-7D0B-4B55-AA05-1AC862C8BDCF}" type="presParOf" srcId="{3FB38D02-FC26-464B-8576-5236CD58D280}" destId="{3C0A407B-FEB4-4C51-8979-9035B0070469}" srcOrd="1" destOrd="0" presId="urn:microsoft.com/office/officeart/2005/8/layout/vList5"/>
    <dgm:cxn modelId="{82F0F770-1942-4B68-822B-CED5B3F02F15}" type="presParOf" srcId="{3FB38D02-FC26-464B-8576-5236CD58D280}" destId="{F45A52CD-513F-4E7C-A606-23A5847DFFEC}" srcOrd="2" destOrd="0" presId="urn:microsoft.com/office/officeart/2005/8/layout/vList5"/>
    <dgm:cxn modelId="{75E1796D-DDF7-48CA-851A-9F7AABF8B597}" type="presParOf" srcId="{F45A52CD-513F-4E7C-A606-23A5847DFFEC}" destId="{1E54B08D-82FE-4260-8C45-FE5BDA2089F8}" srcOrd="0" destOrd="0" presId="urn:microsoft.com/office/officeart/2005/8/layout/vList5"/>
    <dgm:cxn modelId="{6FB19CC0-1729-400C-A32C-7D970DC2EF93}" type="presParOf" srcId="{3FB38D02-FC26-464B-8576-5236CD58D280}" destId="{B9DACA57-2F76-4812-BA3E-EBB1D6BEB1CC}" srcOrd="3" destOrd="0" presId="urn:microsoft.com/office/officeart/2005/8/layout/vList5"/>
    <dgm:cxn modelId="{5B213090-1276-43A8-BE10-002B7548CC3F}" type="presParOf" srcId="{3FB38D02-FC26-464B-8576-5236CD58D280}" destId="{C4310A33-CD53-49DD-9B9F-238ACDC5CCE6}" srcOrd="4" destOrd="0" presId="urn:microsoft.com/office/officeart/2005/8/layout/vList5"/>
    <dgm:cxn modelId="{F330895D-3BE2-42A5-BD59-7DD89CE6A37F}" type="presParOf" srcId="{C4310A33-CD53-49DD-9B9F-238ACDC5CCE6}" destId="{024B5C8E-C559-4CBC-B7E2-494E270FF78C}"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5A1323C-1038-428E-A58C-9DCCF9A3911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4DCDA56-DCC8-440E-A7FB-DC8065C328F8}">
      <dgm:prSet/>
      <dgm:spPr/>
      <dgm:t>
        <a:bodyPr/>
        <a:lstStyle/>
        <a:p>
          <a:pPr rtl="0"/>
          <a:r>
            <a:rPr lang="en-US" dirty="0" smtClean="0"/>
            <a:t>The differential diagnosis of many of the signs and symptoms that suggest infection is extensive; noninfectious disorders must also be considered.</a:t>
          </a:r>
          <a:endParaRPr lang="en-US" dirty="0"/>
        </a:p>
      </dgm:t>
    </dgm:pt>
    <dgm:pt modelId="{8FD260FE-D302-4E41-A66B-7695EBE8755B}" type="parTrans" cxnId="{E196E398-4CB8-478D-97BF-1862C18F9901}">
      <dgm:prSet/>
      <dgm:spPr/>
      <dgm:t>
        <a:bodyPr/>
        <a:lstStyle/>
        <a:p>
          <a:endParaRPr lang="en-US"/>
        </a:p>
      </dgm:t>
    </dgm:pt>
    <dgm:pt modelId="{E12692C4-8599-4DAB-AF38-C59916EB594E}" type="sibTrans" cxnId="{E196E398-4CB8-478D-97BF-1862C18F9901}">
      <dgm:prSet/>
      <dgm:spPr/>
      <dgm:t>
        <a:bodyPr/>
        <a:lstStyle/>
        <a:p>
          <a:endParaRPr lang="en-US"/>
        </a:p>
      </dgm:t>
    </dgm:pt>
    <dgm:pt modelId="{0A3B5C01-09C3-4F5D-90E7-6AEF0F3D4563}">
      <dgm:prSet/>
      <dgm:spPr/>
      <dgm:t>
        <a:bodyPr/>
        <a:lstStyle/>
        <a:p>
          <a:pPr rtl="0"/>
          <a:endParaRPr lang="en-US" dirty="0"/>
        </a:p>
      </dgm:t>
    </dgm:pt>
    <dgm:pt modelId="{70CD71B4-15E7-4483-A80D-E7AE8F8B8A9B}" type="parTrans" cxnId="{A2F7DFDB-026D-49AB-935E-0BDBD477533D}">
      <dgm:prSet/>
      <dgm:spPr/>
      <dgm:t>
        <a:bodyPr/>
        <a:lstStyle/>
        <a:p>
          <a:endParaRPr lang="en-US"/>
        </a:p>
      </dgm:t>
    </dgm:pt>
    <dgm:pt modelId="{7224158D-602B-4603-B534-AF2354628156}" type="sibTrans" cxnId="{A2F7DFDB-026D-49AB-935E-0BDBD477533D}">
      <dgm:prSet/>
      <dgm:spPr/>
      <dgm:t>
        <a:bodyPr/>
        <a:lstStyle/>
        <a:p>
          <a:endParaRPr lang="en-US"/>
        </a:p>
      </dgm:t>
    </dgm:pt>
    <dgm:pt modelId="{AD1E594E-4EED-4EBB-9C0C-B7EA606E45AE}" type="pres">
      <dgm:prSet presAssocID="{75A1323C-1038-428E-A58C-9DCCF9A3911A}" presName="linear" presStyleCnt="0">
        <dgm:presLayoutVars>
          <dgm:animLvl val="lvl"/>
          <dgm:resizeHandles val="exact"/>
        </dgm:presLayoutVars>
      </dgm:prSet>
      <dgm:spPr/>
      <dgm:t>
        <a:bodyPr/>
        <a:lstStyle/>
        <a:p>
          <a:endParaRPr lang="en-US"/>
        </a:p>
      </dgm:t>
    </dgm:pt>
    <dgm:pt modelId="{F3F22D6C-B675-4704-B8FA-C0319611E308}" type="pres">
      <dgm:prSet presAssocID="{A4DCDA56-DCC8-440E-A7FB-DC8065C328F8}" presName="parentText" presStyleLbl="node1" presStyleIdx="0" presStyleCnt="1">
        <dgm:presLayoutVars>
          <dgm:chMax val="0"/>
          <dgm:bulletEnabled val="1"/>
        </dgm:presLayoutVars>
      </dgm:prSet>
      <dgm:spPr/>
      <dgm:t>
        <a:bodyPr/>
        <a:lstStyle/>
        <a:p>
          <a:endParaRPr lang="en-US"/>
        </a:p>
      </dgm:t>
    </dgm:pt>
    <dgm:pt modelId="{FC97AB2B-75B3-4F51-B90E-08987E2735DD}" type="pres">
      <dgm:prSet presAssocID="{A4DCDA56-DCC8-440E-A7FB-DC8065C328F8}" presName="childText" presStyleLbl="revTx" presStyleIdx="0" presStyleCnt="1">
        <dgm:presLayoutVars>
          <dgm:bulletEnabled val="1"/>
        </dgm:presLayoutVars>
      </dgm:prSet>
      <dgm:spPr/>
      <dgm:t>
        <a:bodyPr/>
        <a:lstStyle/>
        <a:p>
          <a:endParaRPr lang="en-US"/>
        </a:p>
      </dgm:t>
    </dgm:pt>
  </dgm:ptLst>
  <dgm:cxnLst>
    <dgm:cxn modelId="{E196E398-4CB8-478D-97BF-1862C18F9901}" srcId="{75A1323C-1038-428E-A58C-9DCCF9A3911A}" destId="{A4DCDA56-DCC8-440E-A7FB-DC8065C328F8}" srcOrd="0" destOrd="0" parTransId="{8FD260FE-D302-4E41-A66B-7695EBE8755B}" sibTransId="{E12692C4-8599-4DAB-AF38-C59916EB594E}"/>
    <dgm:cxn modelId="{A2F7DFDB-026D-49AB-935E-0BDBD477533D}" srcId="{A4DCDA56-DCC8-440E-A7FB-DC8065C328F8}" destId="{0A3B5C01-09C3-4F5D-90E7-6AEF0F3D4563}" srcOrd="0" destOrd="0" parTransId="{70CD71B4-15E7-4483-A80D-E7AE8F8B8A9B}" sibTransId="{7224158D-602B-4603-B534-AF2354628156}"/>
    <dgm:cxn modelId="{A316D7B1-5992-4D0D-8012-19AC915ABA90}" type="presOf" srcId="{A4DCDA56-DCC8-440E-A7FB-DC8065C328F8}" destId="{F3F22D6C-B675-4704-B8FA-C0319611E308}" srcOrd="0" destOrd="0" presId="urn:microsoft.com/office/officeart/2005/8/layout/vList2"/>
    <dgm:cxn modelId="{EE697E3D-1056-4189-8544-BAA96153D308}" type="presOf" srcId="{0A3B5C01-09C3-4F5D-90E7-6AEF0F3D4563}" destId="{FC97AB2B-75B3-4F51-B90E-08987E2735DD}" srcOrd="0" destOrd="0" presId="urn:microsoft.com/office/officeart/2005/8/layout/vList2"/>
    <dgm:cxn modelId="{06F80881-AD9E-42B4-A296-AF077DD45613}" type="presOf" srcId="{75A1323C-1038-428E-A58C-9DCCF9A3911A}" destId="{AD1E594E-4EED-4EBB-9C0C-B7EA606E45AE}" srcOrd="0" destOrd="0" presId="urn:microsoft.com/office/officeart/2005/8/layout/vList2"/>
    <dgm:cxn modelId="{260464E9-A4A9-4417-A1C1-C5E38AA161D1}" type="presParOf" srcId="{AD1E594E-4EED-4EBB-9C0C-B7EA606E45AE}" destId="{F3F22D6C-B675-4704-B8FA-C0319611E308}" srcOrd="0" destOrd="0" presId="urn:microsoft.com/office/officeart/2005/8/layout/vList2"/>
    <dgm:cxn modelId="{C2395CF3-DB9F-49C3-A2B4-104B98E3399F}" type="presParOf" srcId="{AD1E594E-4EED-4EBB-9C0C-B7EA606E45AE}" destId="{FC97AB2B-75B3-4F51-B90E-08987E2735DD}"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3CCA823-7835-47B7-96A5-3386FB0528C2}"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0D26DFB4-94F4-4744-A6FF-D4989CF97E8A}">
      <dgm:prSet custT="1"/>
      <dgm:spPr/>
      <dgm:t>
        <a:bodyPr/>
        <a:lstStyle/>
        <a:p>
          <a:pPr rtl="0"/>
          <a:r>
            <a:rPr lang="en-US" sz="2800" dirty="0" smtClean="0"/>
            <a:t>SYSTEMIC INFLAMMATORY RESPONSE SYNDROME</a:t>
          </a:r>
          <a:endParaRPr lang="en-US" sz="2800" dirty="0"/>
        </a:p>
      </dgm:t>
    </dgm:pt>
    <dgm:pt modelId="{96012472-9AAE-4696-9620-296AFE0468B0}" type="parTrans" cxnId="{F4B0BF96-F11E-4DB9-8FE4-D1D13CEDDD07}">
      <dgm:prSet/>
      <dgm:spPr/>
      <dgm:t>
        <a:bodyPr/>
        <a:lstStyle/>
        <a:p>
          <a:endParaRPr lang="en-US"/>
        </a:p>
      </dgm:t>
    </dgm:pt>
    <dgm:pt modelId="{3CCCA08E-0E1A-4054-B316-F3F2F96FA9BC}" type="sibTrans" cxnId="{F4B0BF96-F11E-4DB9-8FE4-D1D13CEDDD07}">
      <dgm:prSet/>
      <dgm:spPr/>
      <dgm:t>
        <a:bodyPr/>
        <a:lstStyle/>
        <a:p>
          <a:endParaRPr lang="en-US"/>
        </a:p>
      </dgm:t>
    </dgm:pt>
    <dgm:pt modelId="{639359C6-77AB-4667-AFE8-E3959F9F84C8}">
      <dgm:prSet custT="1"/>
      <dgm:spPr/>
      <dgm:t>
        <a:bodyPr/>
        <a:lstStyle/>
        <a:p>
          <a:pPr rtl="0"/>
          <a:r>
            <a:rPr lang="en-US" sz="2000" dirty="0" smtClean="0"/>
            <a:t>The clinical manifestations of infection depend on the virulence of the infecting organism and the body’s inflammatory response. </a:t>
          </a:r>
          <a:endParaRPr lang="en-US" sz="2000" dirty="0"/>
        </a:p>
      </dgm:t>
    </dgm:pt>
    <dgm:pt modelId="{83AAEFFE-BF85-4845-AF48-60C7B407624A}" type="parTrans" cxnId="{79C2FF6E-B246-439C-A38B-27580F5B0D18}">
      <dgm:prSet/>
      <dgm:spPr/>
      <dgm:t>
        <a:bodyPr/>
        <a:lstStyle/>
        <a:p>
          <a:endParaRPr lang="en-US"/>
        </a:p>
      </dgm:t>
    </dgm:pt>
    <dgm:pt modelId="{73CBC17B-201A-4C3A-ACAB-535F982DECDC}" type="sibTrans" cxnId="{79C2FF6E-B246-439C-A38B-27580F5B0D18}">
      <dgm:prSet/>
      <dgm:spPr/>
      <dgm:t>
        <a:bodyPr/>
        <a:lstStyle/>
        <a:p>
          <a:endParaRPr lang="en-US"/>
        </a:p>
      </dgm:t>
    </dgm:pt>
    <dgm:pt modelId="{7F0519C2-DD30-4384-AE10-86D5C6BF32E8}">
      <dgm:prSet custT="1"/>
      <dgm:spPr/>
      <dgm:t>
        <a:bodyPr/>
        <a:lstStyle/>
        <a:p>
          <a:pPr rtl="0"/>
          <a:r>
            <a:rPr lang="en-US" sz="1600" dirty="0" smtClean="0"/>
            <a:t>The term systemic inflammatory response syndrome (SIRS) is most frequently used to describe this unique process of infection and the subsequent systemic response. In addition to infection, SIRS may result from trauma, hemorrhagic shock, other causes of ischemia, necrotizing </a:t>
          </a:r>
          <a:r>
            <a:rPr lang="en-US" sz="1600" dirty="0" err="1" smtClean="0"/>
            <a:t>enterocolitis</a:t>
          </a:r>
          <a:r>
            <a:rPr lang="en-US" sz="1600" dirty="0" smtClean="0"/>
            <a:t>, and pancreatitis. Patients with SIRS have a spectrum of clinical symptoms that represent progressive stages of the pathologic process. </a:t>
          </a:r>
          <a:endParaRPr lang="en-US" sz="1600" dirty="0"/>
        </a:p>
      </dgm:t>
    </dgm:pt>
    <dgm:pt modelId="{D167866F-5CC2-434A-B24D-1808BB1F6D1E}" type="parTrans" cxnId="{A62141DF-0F24-4B1F-B202-9761B497855A}">
      <dgm:prSet/>
      <dgm:spPr/>
      <dgm:t>
        <a:bodyPr/>
        <a:lstStyle/>
        <a:p>
          <a:endParaRPr lang="en-US"/>
        </a:p>
      </dgm:t>
    </dgm:pt>
    <dgm:pt modelId="{9C83E996-E953-48F9-A11E-71FA1C06AA7E}" type="sibTrans" cxnId="{A62141DF-0F24-4B1F-B202-9761B497855A}">
      <dgm:prSet/>
      <dgm:spPr/>
      <dgm:t>
        <a:bodyPr/>
        <a:lstStyle/>
        <a:p>
          <a:endParaRPr lang="en-US"/>
        </a:p>
      </dgm:t>
    </dgm:pt>
    <dgm:pt modelId="{57CF13E1-DC7A-4A7B-984D-89E1B79F7EB2}" type="pres">
      <dgm:prSet presAssocID="{63CCA823-7835-47B7-96A5-3386FB0528C2}" presName="Name0" presStyleCnt="0">
        <dgm:presLayoutVars>
          <dgm:dir/>
          <dgm:animLvl val="lvl"/>
          <dgm:resizeHandles val="exact"/>
        </dgm:presLayoutVars>
      </dgm:prSet>
      <dgm:spPr/>
      <dgm:t>
        <a:bodyPr/>
        <a:lstStyle/>
        <a:p>
          <a:endParaRPr lang="en-US"/>
        </a:p>
      </dgm:t>
    </dgm:pt>
    <dgm:pt modelId="{97C69B9F-D0F3-410B-A336-DE2E8D5D4C92}" type="pres">
      <dgm:prSet presAssocID="{0D26DFB4-94F4-4744-A6FF-D4989CF97E8A}" presName="linNode" presStyleCnt="0"/>
      <dgm:spPr/>
    </dgm:pt>
    <dgm:pt modelId="{A3B82445-77B1-4DC4-B2A8-D5811BFB4581}" type="pres">
      <dgm:prSet presAssocID="{0D26DFB4-94F4-4744-A6FF-D4989CF97E8A}" presName="parentText" presStyleLbl="node1" presStyleIdx="0" presStyleCnt="3" custScaleX="256882" custLinFactNeighborX="3482" custLinFactNeighborY="-24331">
        <dgm:presLayoutVars>
          <dgm:chMax val="1"/>
          <dgm:bulletEnabled val="1"/>
        </dgm:presLayoutVars>
      </dgm:prSet>
      <dgm:spPr/>
      <dgm:t>
        <a:bodyPr/>
        <a:lstStyle/>
        <a:p>
          <a:endParaRPr lang="en-US"/>
        </a:p>
      </dgm:t>
    </dgm:pt>
    <dgm:pt modelId="{FC40E9BD-03FF-4E6C-BDEA-E6B034F1E715}" type="pres">
      <dgm:prSet presAssocID="{3CCCA08E-0E1A-4054-B316-F3F2F96FA9BC}" presName="sp" presStyleCnt="0"/>
      <dgm:spPr/>
    </dgm:pt>
    <dgm:pt modelId="{D25ECBB6-C51D-4FF5-BFB4-0793F0CF1B8E}" type="pres">
      <dgm:prSet presAssocID="{639359C6-77AB-4667-AFE8-E3959F9F84C8}" presName="linNode" presStyleCnt="0"/>
      <dgm:spPr/>
    </dgm:pt>
    <dgm:pt modelId="{6C7DCB97-557B-463F-ACBC-42A77F9046C5}" type="pres">
      <dgm:prSet presAssocID="{639359C6-77AB-4667-AFE8-E3959F9F84C8}" presName="parentText" presStyleLbl="node1" presStyleIdx="1" presStyleCnt="3" custScaleX="187416" custLinFactNeighborX="24538" custLinFactNeighborY="1035">
        <dgm:presLayoutVars>
          <dgm:chMax val="1"/>
          <dgm:bulletEnabled val="1"/>
        </dgm:presLayoutVars>
      </dgm:prSet>
      <dgm:spPr/>
      <dgm:t>
        <a:bodyPr/>
        <a:lstStyle/>
        <a:p>
          <a:endParaRPr lang="en-US"/>
        </a:p>
      </dgm:t>
    </dgm:pt>
    <dgm:pt modelId="{5CF7B3C0-FB8B-4B85-92CE-B98230804AB8}" type="pres">
      <dgm:prSet presAssocID="{73CBC17B-201A-4C3A-ACAB-535F982DECDC}" presName="sp" presStyleCnt="0"/>
      <dgm:spPr/>
    </dgm:pt>
    <dgm:pt modelId="{724302BF-BC1F-4706-872C-167797C74726}" type="pres">
      <dgm:prSet presAssocID="{7F0519C2-DD30-4384-AE10-86D5C6BF32E8}" presName="linNode" presStyleCnt="0"/>
      <dgm:spPr/>
    </dgm:pt>
    <dgm:pt modelId="{79B9A92A-68F7-4CDC-94C5-E4EE48695087}" type="pres">
      <dgm:prSet presAssocID="{7F0519C2-DD30-4384-AE10-86D5C6BF32E8}" presName="parentText" presStyleLbl="node1" presStyleIdx="2" presStyleCnt="3" custScaleX="189716" custLinFactNeighborX="25148" custLinFactNeighborY="-1035">
        <dgm:presLayoutVars>
          <dgm:chMax val="1"/>
          <dgm:bulletEnabled val="1"/>
        </dgm:presLayoutVars>
      </dgm:prSet>
      <dgm:spPr/>
      <dgm:t>
        <a:bodyPr/>
        <a:lstStyle/>
        <a:p>
          <a:endParaRPr lang="en-US"/>
        </a:p>
      </dgm:t>
    </dgm:pt>
  </dgm:ptLst>
  <dgm:cxnLst>
    <dgm:cxn modelId="{1315E02D-B782-40EC-B940-914B28805FA6}" type="presOf" srcId="{639359C6-77AB-4667-AFE8-E3959F9F84C8}" destId="{6C7DCB97-557B-463F-ACBC-42A77F9046C5}" srcOrd="0" destOrd="0" presId="urn:microsoft.com/office/officeart/2005/8/layout/vList5"/>
    <dgm:cxn modelId="{F4B0BF96-F11E-4DB9-8FE4-D1D13CEDDD07}" srcId="{63CCA823-7835-47B7-96A5-3386FB0528C2}" destId="{0D26DFB4-94F4-4744-A6FF-D4989CF97E8A}" srcOrd="0" destOrd="0" parTransId="{96012472-9AAE-4696-9620-296AFE0468B0}" sibTransId="{3CCCA08E-0E1A-4054-B316-F3F2F96FA9BC}"/>
    <dgm:cxn modelId="{A62141DF-0F24-4B1F-B202-9761B497855A}" srcId="{63CCA823-7835-47B7-96A5-3386FB0528C2}" destId="{7F0519C2-DD30-4384-AE10-86D5C6BF32E8}" srcOrd="2" destOrd="0" parTransId="{D167866F-5CC2-434A-B24D-1808BB1F6D1E}" sibTransId="{9C83E996-E953-48F9-A11E-71FA1C06AA7E}"/>
    <dgm:cxn modelId="{40F408F1-49EB-424B-8FD1-EAE2951A8442}" type="presOf" srcId="{63CCA823-7835-47B7-96A5-3386FB0528C2}" destId="{57CF13E1-DC7A-4A7B-984D-89E1B79F7EB2}" srcOrd="0" destOrd="0" presId="urn:microsoft.com/office/officeart/2005/8/layout/vList5"/>
    <dgm:cxn modelId="{79C2FF6E-B246-439C-A38B-27580F5B0D18}" srcId="{63CCA823-7835-47B7-96A5-3386FB0528C2}" destId="{639359C6-77AB-4667-AFE8-E3959F9F84C8}" srcOrd="1" destOrd="0" parTransId="{83AAEFFE-BF85-4845-AF48-60C7B407624A}" sibTransId="{73CBC17B-201A-4C3A-ACAB-535F982DECDC}"/>
    <dgm:cxn modelId="{79F6599D-1D99-4C21-98F3-F8EE722F1D9B}" type="presOf" srcId="{0D26DFB4-94F4-4744-A6FF-D4989CF97E8A}" destId="{A3B82445-77B1-4DC4-B2A8-D5811BFB4581}" srcOrd="0" destOrd="0" presId="urn:microsoft.com/office/officeart/2005/8/layout/vList5"/>
    <dgm:cxn modelId="{99F9FA87-4BA4-4A79-8B03-7BA0446AEE37}" type="presOf" srcId="{7F0519C2-DD30-4384-AE10-86D5C6BF32E8}" destId="{79B9A92A-68F7-4CDC-94C5-E4EE48695087}" srcOrd="0" destOrd="0" presId="urn:microsoft.com/office/officeart/2005/8/layout/vList5"/>
    <dgm:cxn modelId="{BE9456A8-2EB5-4230-8A28-B0C19D89C604}" type="presParOf" srcId="{57CF13E1-DC7A-4A7B-984D-89E1B79F7EB2}" destId="{97C69B9F-D0F3-410B-A336-DE2E8D5D4C92}" srcOrd="0" destOrd="0" presId="urn:microsoft.com/office/officeart/2005/8/layout/vList5"/>
    <dgm:cxn modelId="{EEDD3C8E-CD47-4119-A272-4A4A763A6117}" type="presParOf" srcId="{97C69B9F-D0F3-410B-A336-DE2E8D5D4C92}" destId="{A3B82445-77B1-4DC4-B2A8-D5811BFB4581}" srcOrd="0" destOrd="0" presId="urn:microsoft.com/office/officeart/2005/8/layout/vList5"/>
    <dgm:cxn modelId="{48139398-E132-4C13-A534-AB2B6655D334}" type="presParOf" srcId="{57CF13E1-DC7A-4A7B-984D-89E1B79F7EB2}" destId="{FC40E9BD-03FF-4E6C-BDEA-E6B034F1E715}" srcOrd="1" destOrd="0" presId="urn:microsoft.com/office/officeart/2005/8/layout/vList5"/>
    <dgm:cxn modelId="{7450D0F7-6962-4F9F-A428-1D1C686DE85D}" type="presParOf" srcId="{57CF13E1-DC7A-4A7B-984D-89E1B79F7EB2}" destId="{D25ECBB6-C51D-4FF5-BFB4-0793F0CF1B8E}" srcOrd="2" destOrd="0" presId="urn:microsoft.com/office/officeart/2005/8/layout/vList5"/>
    <dgm:cxn modelId="{9CE440B5-6EF6-43BB-A8A7-A17E6028E768}" type="presParOf" srcId="{D25ECBB6-C51D-4FF5-BFB4-0793F0CF1B8E}" destId="{6C7DCB97-557B-463F-ACBC-42A77F9046C5}" srcOrd="0" destOrd="0" presId="urn:microsoft.com/office/officeart/2005/8/layout/vList5"/>
    <dgm:cxn modelId="{BA7F2C2A-5D5D-4BE7-A815-773682A3832D}" type="presParOf" srcId="{57CF13E1-DC7A-4A7B-984D-89E1B79F7EB2}" destId="{5CF7B3C0-FB8B-4B85-92CE-B98230804AB8}" srcOrd="3" destOrd="0" presId="urn:microsoft.com/office/officeart/2005/8/layout/vList5"/>
    <dgm:cxn modelId="{BB856E8E-0F8A-4278-BB2B-B700F3B2709E}" type="presParOf" srcId="{57CF13E1-DC7A-4A7B-984D-89E1B79F7EB2}" destId="{724302BF-BC1F-4706-872C-167797C74726}" srcOrd="4" destOrd="0" presId="urn:microsoft.com/office/officeart/2005/8/layout/vList5"/>
    <dgm:cxn modelId="{115E775E-B738-40A2-B9AF-CE4E6AE58CFD}" type="presParOf" srcId="{724302BF-BC1F-4706-872C-167797C74726}" destId="{79B9A92A-68F7-4CDC-94C5-E4EE48695087}"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511C6C4-B781-4F4A-9CA2-573815CD822F}"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2A741B58-61BF-418E-8F2C-A3222BBE927E}">
      <dgm:prSet/>
      <dgm:spPr/>
      <dgm:t>
        <a:bodyPr/>
        <a:lstStyle/>
        <a:p>
          <a:pPr rtl="0"/>
          <a:r>
            <a:rPr lang="en-US" dirty="0" smtClean="0"/>
            <a:t>In neonates and pediatric patients, SIRS manifests as temperature instability, respiratory dysfunction (altered gas exchange, hypoxemia, acute respiratory distress syndrome), cardiac dysfunction (tachycardia, delayed capillary refill, hypotension), and perfusion abnormalities (oliguria, metabolic acidosis) . </a:t>
          </a:r>
          <a:endParaRPr lang="en-US" dirty="0"/>
        </a:p>
      </dgm:t>
    </dgm:pt>
    <dgm:pt modelId="{42F305DE-D32E-4AC1-8635-9F15EC41BA71}" type="parTrans" cxnId="{9B8B1EEB-B9B1-4697-A895-13EDB4D4A258}">
      <dgm:prSet/>
      <dgm:spPr/>
      <dgm:t>
        <a:bodyPr/>
        <a:lstStyle/>
        <a:p>
          <a:endParaRPr lang="en-US"/>
        </a:p>
      </dgm:t>
    </dgm:pt>
    <dgm:pt modelId="{D8122F53-916A-4FD3-AD90-E27E5C854C77}" type="sibTrans" cxnId="{9B8B1EEB-B9B1-4697-A895-13EDB4D4A258}">
      <dgm:prSet/>
      <dgm:spPr/>
      <dgm:t>
        <a:bodyPr/>
        <a:lstStyle/>
        <a:p>
          <a:endParaRPr lang="en-US"/>
        </a:p>
      </dgm:t>
    </dgm:pt>
    <dgm:pt modelId="{D9784490-4F42-464E-9255-07DC1ED14644}">
      <dgm:prSet/>
      <dgm:spPr/>
      <dgm:t>
        <a:bodyPr/>
        <a:lstStyle/>
        <a:p>
          <a:pPr rtl="0"/>
          <a:r>
            <a:rPr lang="en-US" dirty="0" smtClean="0"/>
            <a:t>Increased vascular permeability results in capillary leak into peripheral tissues and the lungs, with resultant peripheral and pulmonary edema. DIC results in the more severely affected cases. The cascade of escalating tissue injury may lead to multisystem organ failure.</a:t>
          </a:r>
          <a:endParaRPr lang="en-US" dirty="0"/>
        </a:p>
      </dgm:t>
    </dgm:pt>
    <dgm:pt modelId="{CB2A1600-9334-484F-AC44-946C6A590E85}" type="parTrans" cxnId="{9F141FEB-B24E-49E9-96D2-224BFF319835}">
      <dgm:prSet/>
      <dgm:spPr/>
      <dgm:t>
        <a:bodyPr/>
        <a:lstStyle/>
        <a:p>
          <a:endParaRPr lang="en-US"/>
        </a:p>
      </dgm:t>
    </dgm:pt>
    <dgm:pt modelId="{14C865B1-14B5-4BF6-A83A-D8F045511649}" type="sibTrans" cxnId="{9F141FEB-B24E-49E9-96D2-224BFF319835}">
      <dgm:prSet/>
      <dgm:spPr/>
      <dgm:t>
        <a:bodyPr/>
        <a:lstStyle/>
        <a:p>
          <a:endParaRPr lang="en-US"/>
        </a:p>
      </dgm:t>
    </dgm:pt>
    <dgm:pt modelId="{C7639E0E-9334-4AB6-8279-1A9F8CA1AF31}" type="pres">
      <dgm:prSet presAssocID="{8511C6C4-B781-4F4A-9CA2-573815CD822F}" presName="Name0" presStyleCnt="0">
        <dgm:presLayoutVars>
          <dgm:dir/>
          <dgm:animLvl val="lvl"/>
          <dgm:resizeHandles val="exact"/>
        </dgm:presLayoutVars>
      </dgm:prSet>
      <dgm:spPr/>
      <dgm:t>
        <a:bodyPr/>
        <a:lstStyle/>
        <a:p>
          <a:endParaRPr lang="en-US"/>
        </a:p>
      </dgm:t>
    </dgm:pt>
    <dgm:pt modelId="{26EC824B-91D7-4909-AE8C-4089FFF6D24E}" type="pres">
      <dgm:prSet presAssocID="{2A741B58-61BF-418E-8F2C-A3222BBE927E}" presName="linNode" presStyleCnt="0"/>
      <dgm:spPr/>
    </dgm:pt>
    <dgm:pt modelId="{9C17715D-D195-4F87-83C6-D3E1E8D64086}" type="pres">
      <dgm:prSet presAssocID="{2A741B58-61BF-418E-8F2C-A3222BBE927E}" presName="parentText" presStyleLbl="node1" presStyleIdx="0" presStyleCnt="2" custScaleX="255349">
        <dgm:presLayoutVars>
          <dgm:chMax val="1"/>
          <dgm:bulletEnabled val="1"/>
        </dgm:presLayoutVars>
      </dgm:prSet>
      <dgm:spPr/>
      <dgm:t>
        <a:bodyPr/>
        <a:lstStyle/>
        <a:p>
          <a:endParaRPr lang="en-US"/>
        </a:p>
      </dgm:t>
    </dgm:pt>
    <dgm:pt modelId="{A6F44C17-E3C1-441D-8266-DA719CC6F45F}" type="pres">
      <dgm:prSet presAssocID="{D8122F53-916A-4FD3-AD90-E27E5C854C77}" presName="sp" presStyleCnt="0"/>
      <dgm:spPr/>
    </dgm:pt>
    <dgm:pt modelId="{E2184539-3D33-4F1F-937D-3D877A42F98A}" type="pres">
      <dgm:prSet presAssocID="{D9784490-4F42-464E-9255-07DC1ED14644}" presName="linNode" presStyleCnt="0"/>
      <dgm:spPr/>
    </dgm:pt>
    <dgm:pt modelId="{C7934EC6-1D74-410A-9509-BC7FA5735A97}" type="pres">
      <dgm:prSet presAssocID="{D9784490-4F42-464E-9255-07DC1ED14644}" presName="parentText" presStyleLbl="node1" presStyleIdx="1" presStyleCnt="2" custScaleX="255349">
        <dgm:presLayoutVars>
          <dgm:chMax val="1"/>
          <dgm:bulletEnabled val="1"/>
        </dgm:presLayoutVars>
      </dgm:prSet>
      <dgm:spPr/>
      <dgm:t>
        <a:bodyPr/>
        <a:lstStyle/>
        <a:p>
          <a:endParaRPr lang="en-US"/>
        </a:p>
      </dgm:t>
    </dgm:pt>
  </dgm:ptLst>
  <dgm:cxnLst>
    <dgm:cxn modelId="{59077E1E-522B-4883-B02A-917ADC83BE3B}" type="presOf" srcId="{2A741B58-61BF-418E-8F2C-A3222BBE927E}" destId="{9C17715D-D195-4F87-83C6-D3E1E8D64086}" srcOrd="0" destOrd="0" presId="urn:microsoft.com/office/officeart/2005/8/layout/vList5"/>
    <dgm:cxn modelId="{C7E75621-4A58-40CA-9AE7-456CC58CA6DD}" type="presOf" srcId="{D9784490-4F42-464E-9255-07DC1ED14644}" destId="{C7934EC6-1D74-410A-9509-BC7FA5735A97}" srcOrd="0" destOrd="0" presId="urn:microsoft.com/office/officeart/2005/8/layout/vList5"/>
    <dgm:cxn modelId="{9B8B1EEB-B9B1-4697-A895-13EDB4D4A258}" srcId="{8511C6C4-B781-4F4A-9CA2-573815CD822F}" destId="{2A741B58-61BF-418E-8F2C-A3222BBE927E}" srcOrd="0" destOrd="0" parTransId="{42F305DE-D32E-4AC1-8635-9F15EC41BA71}" sibTransId="{D8122F53-916A-4FD3-AD90-E27E5C854C77}"/>
    <dgm:cxn modelId="{9F141FEB-B24E-49E9-96D2-224BFF319835}" srcId="{8511C6C4-B781-4F4A-9CA2-573815CD822F}" destId="{D9784490-4F42-464E-9255-07DC1ED14644}" srcOrd="1" destOrd="0" parTransId="{CB2A1600-9334-484F-AC44-946C6A590E85}" sibTransId="{14C865B1-14B5-4BF6-A83A-D8F045511649}"/>
    <dgm:cxn modelId="{FC667F94-E504-417C-BA84-05FA38AE0840}" type="presOf" srcId="{8511C6C4-B781-4F4A-9CA2-573815CD822F}" destId="{C7639E0E-9334-4AB6-8279-1A9F8CA1AF31}" srcOrd="0" destOrd="0" presId="urn:microsoft.com/office/officeart/2005/8/layout/vList5"/>
    <dgm:cxn modelId="{BADEA09F-B665-4410-B518-05FB0968BBA8}" type="presParOf" srcId="{C7639E0E-9334-4AB6-8279-1A9F8CA1AF31}" destId="{26EC824B-91D7-4909-AE8C-4089FFF6D24E}" srcOrd="0" destOrd="0" presId="urn:microsoft.com/office/officeart/2005/8/layout/vList5"/>
    <dgm:cxn modelId="{F47514B7-503A-4DF3-BFDB-E6D1E8FE816C}" type="presParOf" srcId="{26EC824B-91D7-4909-AE8C-4089FFF6D24E}" destId="{9C17715D-D195-4F87-83C6-D3E1E8D64086}" srcOrd="0" destOrd="0" presId="urn:microsoft.com/office/officeart/2005/8/layout/vList5"/>
    <dgm:cxn modelId="{19B718B7-F560-435C-A0E5-AD119A94E723}" type="presParOf" srcId="{C7639E0E-9334-4AB6-8279-1A9F8CA1AF31}" destId="{A6F44C17-E3C1-441D-8266-DA719CC6F45F}" srcOrd="1" destOrd="0" presId="urn:microsoft.com/office/officeart/2005/8/layout/vList5"/>
    <dgm:cxn modelId="{E185EEA3-17CA-418D-9E6B-EE0E96CC9D8E}" type="presParOf" srcId="{C7639E0E-9334-4AB6-8279-1A9F8CA1AF31}" destId="{E2184539-3D33-4F1F-937D-3D877A42F98A}" srcOrd="2" destOrd="0" presId="urn:microsoft.com/office/officeart/2005/8/layout/vList5"/>
    <dgm:cxn modelId="{386B50C8-C0C4-42AE-B7C6-FC3D726B0375}" type="presParOf" srcId="{E2184539-3D33-4F1F-937D-3D877A42F98A}" destId="{C7934EC6-1D74-410A-9509-BC7FA5735A97}"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A5EA0D-C42D-4996-A6B3-B35BA83AEC64}">
      <dsp:nvSpPr>
        <dsp:cNvPr id="0" name=""/>
        <dsp:cNvSpPr/>
      </dsp:nvSpPr>
      <dsp:spPr>
        <a:xfrm>
          <a:off x="168082" y="1218"/>
          <a:ext cx="9795260" cy="1778793"/>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rtl="0">
            <a:lnSpc>
              <a:spcPct val="90000"/>
            </a:lnSpc>
            <a:spcBef>
              <a:spcPct val="0"/>
            </a:spcBef>
            <a:spcAft>
              <a:spcPct val="35000"/>
            </a:spcAft>
          </a:pPr>
          <a:r>
            <a:rPr lang="en-US" sz="2800" kern="1200" dirty="0" smtClean="0"/>
            <a:t>Neonates with bacterial sepsis may have either nonspecific signs and symptoms or focal signs of infection.</a:t>
          </a:r>
          <a:endParaRPr lang="en-US" sz="2800" kern="1200" dirty="0"/>
        </a:p>
      </dsp:txBody>
      <dsp:txXfrm>
        <a:off x="254916" y="88052"/>
        <a:ext cx="9621592" cy="1605125"/>
      </dsp:txXfrm>
    </dsp:sp>
    <dsp:sp modelId="{62CD0444-381C-4FBE-B4E1-BDD4B292B8E2}">
      <dsp:nvSpPr>
        <dsp:cNvPr id="0" name=""/>
        <dsp:cNvSpPr/>
      </dsp:nvSpPr>
      <dsp:spPr>
        <a:xfrm>
          <a:off x="168082" y="1868952"/>
          <a:ext cx="9788804" cy="1778793"/>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en-US" sz="2000" kern="1200" dirty="0" smtClean="0"/>
            <a:t>including temperature, instability, hypotension, poor perfusion with pallor and mottled skin, metabolic acidosis, tachycardia or bradycardia, apnea, respiratory distress, grunting, cyanosis, irritability, lethargy, seizures, feeding intolerance, abdominal distention, jaundice, </a:t>
          </a:r>
          <a:r>
            <a:rPr lang="en-US" sz="2000" kern="1200" dirty="0" err="1" smtClean="0"/>
            <a:t>petechiae</a:t>
          </a:r>
          <a:r>
            <a:rPr lang="en-US" sz="2000" kern="1200" dirty="0" smtClean="0"/>
            <a:t>, purpura, and bleeding.</a:t>
          </a:r>
        </a:p>
      </dsp:txBody>
      <dsp:txXfrm>
        <a:off x="254916" y="1955786"/>
        <a:ext cx="9615136" cy="1605125"/>
      </dsp:txXfrm>
    </dsp:sp>
    <dsp:sp modelId="{ACE49197-DACB-49CD-9E53-2DF9583EA5E1}">
      <dsp:nvSpPr>
        <dsp:cNvPr id="0" name=""/>
        <dsp:cNvSpPr/>
      </dsp:nvSpPr>
      <dsp:spPr>
        <a:xfrm>
          <a:off x="168082" y="3736685"/>
          <a:ext cx="9719067" cy="47849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32385" rIns="64770" bIns="32385" numCol="1" spcCol="1270" anchor="ctr" anchorCtr="0">
          <a:noAutofit/>
        </a:bodyPr>
        <a:lstStyle/>
        <a:p>
          <a:pPr lvl="0" algn="ctr" defTabSz="755650">
            <a:lnSpc>
              <a:spcPct val="90000"/>
            </a:lnSpc>
            <a:spcBef>
              <a:spcPct val="0"/>
            </a:spcBef>
            <a:spcAft>
              <a:spcPct val="35000"/>
            </a:spcAft>
          </a:pPr>
          <a:r>
            <a:rPr lang="en-US" sz="1700" kern="1200" dirty="0" smtClean="0"/>
            <a:t>Only approximately 50% of infected newborn infants have a temperature higher than 37.8°C (100°F) (axillary)</a:t>
          </a:r>
          <a:endParaRPr lang="en-US" sz="1700" kern="1200" dirty="0"/>
        </a:p>
      </dsp:txBody>
      <dsp:txXfrm>
        <a:off x="191440" y="3760043"/>
        <a:ext cx="9672351" cy="43177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19FEBE-69BA-44EF-8813-F94244E9E4AA}">
      <dsp:nvSpPr>
        <dsp:cNvPr id="0" name=""/>
        <dsp:cNvSpPr/>
      </dsp:nvSpPr>
      <dsp:spPr>
        <a:xfrm>
          <a:off x="5057" y="2271"/>
          <a:ext cx="10356714" cy="149949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lvl="0" algn="ctr" defTabSz="933450" rtl="0">
            <a:lnSpc>
              <a:spcPct val="90000"/>
            </a:lnSpc>
            <a:spcBef>
              <a:spcPct val="0"/>
            </a:spcBef>
            <a:spcAft>
              <a:spcPct val="35000"/>
            </a:spcAft>
          </a:pPr>
          <a:r>
            <a:rPr lang="en-US" sz="2100" kern="1200" dirty="0" smtClean="0"/>
            <a:t>Later complications of sepsis include:  respiratory failure, pulmonary hypertension, cardiac failure, shock, renal failure, liver dysfunction, cerebral edema or thrombosis, adrenal hemorrhage and/or insufficiency, bone marrow dysfunction (neutropenia, thrombocytopenia, anemia), and disseminated intravascular coagulopathy (DIC).</a:t>
          </a:r>
          <a:endParaRPr lang="en-US" sz="2100" kern="1200" dirty="0"/>
        </a:p>
      </dsp:txBody>
      <dsp:txXfrm>
        <a:off x="78256" y="75470"/>
        <a:ext cx="10210316" cy="1353092"/>
      </dsp:txXfrm>
    </dsp:sp>
    <dsp:sp modelId="{1E54B08D-82FE-4260-8C45-FE5BDA2089F8}">
      <dsp:nvSpPr>
        <dsp:cNvPr id="0" name=""/>
        <dsp:cNvSpPr/>
      </dsp:nvSpPr>
      <dsp:spPr>
        <a:xfrm>
          <a:off x="0" y="1545682"/>
          <a:ext cx="10356714" cy="149949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lvl="0" algn="ctr" defTabSz="933450" rtl="0">
            <a:lnSpc>
              <a:spcPct val="90000"/>
            </a:lnSpc>
            <a:spcBef>
              <a:spcPct val="0"/>
            </a:spcBef>
            <a:spcAft>
              <a:spcPct val="35000"/>
            </a:spcAft>
          </a:pPr>
          <a:r>
            <a:rPr lang="en-US" sz="2100" kern="1200" dirty="0" smtClean="0"/>
            <a:t>A variety of noninfectious conditions can occur together with neonatal infection or can make the diagnosis of infection more difficult. -Respiratory distress syndrome (RDS) secondary to surfactant deficiency can coexist with bacterial pneumonia-. </a:t>
          </a:r>
          <a:endParaRPr lang="en-US" sz="2100" kern="1200" dirty="0"/>
        </a:p>
      </dsp:txBody>
      <dsp:txXfrm>
        <a:off x="73199" y="1618881"/>
        <a:ext cx="10210316" cy="1353092"/>
      </dsp:txXfrm>
    </dsp:sp>
    <dsp:sp modelId="{024B5C8E-C559-4CBC-B7E2-494E270FF78C}">
      <dsp:nvSpPr>
        <dsp:cNvPr id="0" name=""/>
        <dsp:cNvSpPr/>
      </dsp:nvSpPr>
      <dsp:spPr>
        <a:xfrm>
          <a:off x="5057" y="3151201"/>
          <a:ext cx="10321531" cy="149949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lvl="0" algn="ctr" defTabSz="933450" rtl="0">
            <a:lnSpc>
              <a:spcPct val="90000"/>
            </a:lnSpc>
            <a:spcBef>
              <a:spcPct val="0"/>
            </a:spcBef>
            <a:spcAft>
              <a:spcPct val="35000"/>
            </a:spcAft>
          </a:pPr>
          <a:r>
            <a:rPr lang="en-US" sz="2100" kern="1200" dirty="0" smtClean="0"/>
            <a:t>Because bacterial sepsis can be rapidly progressive, the physician must be alert to the signs and symptoms of possible infection and must initiate diagnostic evaluation and empirical therapy in a </a:t>
          </a:r>
          <a:r>
            <a:rPr lang="en-US" sz="2100" b="1" u="sng" kern="1200" dirty="0" smtClean="0"/>
            <a:t>timely manner. </a:t>
          </a:r>
          <a:endParaRPr lang="en-US" sz="2100" b="1" u="sng" kern="1200" dirty="0"/>
        </a:p>
      </dsp:txBody>
      <dsp:txXfrm>
        <a:off x="78256" y="3224400"/>
        <a:ext cx="10175133" cy="135309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F22D6C-B675-4704-B8FA-C0319611E308}">
      <dsp:nvSpPr>
        <dsp:cNvPr id="0" name=""/>
        <dsp:cNvSpPr/>
      </dsp:nvSpPr>
      <dsp:spPr>
        <a:xfrm>
          <a:off x="0" y="22265"/>
          <a:ext cx="10131425" cy="292617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lvl="0" algn="l" defTabSz="1822450" rtl="0">
            <a:lnSpc>
              <a:spcPct val="90000"/>
            </a:lnSpc>
            <a:spcBef>
              <a:spcPct val="0"/>
            </a:spcBef>
            <a:spcAft>
              <a:spcPct val="35000"/>
            </a:spcAft>
          </a:pPr>
          <a:r>
            <a:rPr lang="en-US" sz="4100" kern="1200" dirty="0" smtClean="0"/>
            <a:t>The differential diagnosis of many of the signs and symptoms that suggest infection is extensive; noninfectious disorders must also be considered.</a:t>
          </a:r>
          <a:endParaRPr lang="en-US" sz="4100" kern="1200" dirty="0"/>
        </a:p>
      </dsp:txBody>
      <dsp:txXfrm>
        <a:off x="142844" y="165109"/>
        <a:ext cx="9845737" cy="2640482"/>
      </dsp:txXfrm>
    </dsp:sp>
    <dsp:sp modelId="{FC97AB2B-75B3-4F51-B90E-08987E2735DD}">
      <dsp:nvSpPr>
        <dsp:cNvPr id="0" name=""/>
        <dsp:cNvSpPr/>
      </dsp:nvSpPr>
      <dsp:spPr>
        <a:xfrm>
          <a:off x="0" y="2948436"/>
          <a:ext cx="10131425" cy="678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1673" tIns="52070" rIns="291592" bIns="52070" numCol="1" spcCol="1270" anchor="t" anchorCtr="0">
          <a:noAutofit/>
        </a:bodyPr>
        <a:lstStyle/>
        <a:p>
          <a:pPr marL="285750" lvl="1" indent="-285750" algn="l" defTabSz="1422400" rtl="0">
            <a:lnSpc>
              <a:spcPct val="90000"/>
            </a:lnSpc>
            <a:spcBef>
              <a:spcPct val="0"/>
            </a:spcBef>
            <a:spcAft>
              <a:spcPct val="20000"/>
            </a:spcAft>
            <a:buChar char="••"/>
          </a:pPr>
          <a:endParaRPr lang="en-US" sz="3200" kern="1200" dirty="0"/>
        </a:p>
      </dsp:txBody>
      <dsp:txXfrm>
        <a:off x="0" y="2948436"/>
        <a:ext cx="10131425" cy="67896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B82445-77B1-4DC4-B2A8-D5811BFB4581}">
      <dsp:nvSpPr>
        <dsp:cNvPr id="0" name=""/>
        <dsp:cNvSpPr/>
      </dsp:nvSpPr>
      <dsp:spPr>
        <a:xfrm>
          <a:off x="508066" y="0"/>
          <a:ext cx="9369290" cy="1330151"/>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rtl="0">
            <a:lnSpc>
              <a:spcPct val="90000"/>
            </a:lnSpc>
            <a:spcBef>
              <a:spcPct val="0"/>
            </a:spcBef>
            <a:spcAft>
              <a:spcPct val="35000"/>
            </a:spcAft>
          </a:pPr>
          <a:r>
            <a:rPr lang="en-US" sz="2800" kern="1200" dirty="0" smtClean="0"/>
            <a:t>SYSTEMIC INFLAMMATORY RESPONSE SYNDROME</a:t>
          </a:r>
          <a:endParaRPr lang="en-US" sz="2800" kern="1200" dirty="0"/>
        </a:p>
      </dsp:txBody>
      <dsp:txXfrm>
        <a:off x="572999" y="64933"/>
        <a:ext cx="9239424" cy="1200285"/>
      </dsp:txXfrm>
    </dsp:sp>
    <dsp:sp modelId="{6C7DCB97-557B-463F-ACBC-42A77F9046C5}">
      <dsp:nvSpPr>
        <dsp:cNvPr id="0" name=""/>
        <dsp:cNvSpPr/>
      </dsp:nvSpPr>
      <dsp:spPr>
        <a:xfrm>
          <a:off x="1276044" y="1412441"/>
          <a:ext cx="6835648" cy="1330151"/>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en-US" sz="2000" kern="1200" dirty="0" smtClean="0"/>
            <a:t>The clinical manifestations of infection depend on the virulence of the infecting organism and the body’s inflammatory response. </a:t>
          </a:r>
          <a:endParaRPr lang="en-US" sz="2000" kern="1200" dirty="0"/>
        </a:p>
      </dsp:txBody>
      <dsp:txXfrm>
        <a:off x="1340977" y="1477374"/>
        <a:ext cx="6705782" cy="1200285"/>
      </dsp:txXfrm>
    </dsp:sp>
    <dsp:sp modelId="{79B9A92A-68F7-4CDC-94C5-E4EE48695087}">
      <dsp:nvSpPr>
        <dsp:cNvPr id="0" name=""/>
        <dsp:cNvSpPr/>
      </dsp:nvSpPr>
      <dsp:spPr>
        <a:xfrm>
          <a:off x="1298293" y="2781566"/>
          <a:ext cx="6919536" cy="1330151"/>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rtl="0">
            <a:lnSpc>
              <a:spcPct val="90000"/>
            </a:lnSpc>
            <a:spcBef>
              <a:spcPct val="0"/>
            </a:spcBef>
            <a:spcAft>
              <a:spcPct val="35000"/>
            </a:spcAft>
          </a:pPr>
          <a:r>
            <a:rPr lang="en-US" sz="1600" kern="1200" dirty="0" smtClean="0"/>
            <a:t>The term systemic inflammatory response syndrome (SIRS) is most frequently used to describe this unique process of infection and the subsequent systemic response. In addition to infection, SIRS may result from trauma, hemorrhagic shock, other causes of ischemia, necrotizing </a:t>
          </a:r>
          <a:r>
            <a:rPr lang="en-US" sz="1600" kern="1200" dirty="0" err="1" smtClean="0"/>
            <a:t>enterocolitis</a:t>
          </a:r>
          <a:r>
            <a:rPr lang="en-US" sz="1600" kern="1200" dirty="0" smtClean="0"/>
            <a:t>, and pancreatitis. Patients with SIRS have a spectrum of clinical symptoms that represent progressive stages of the pathologic process. </a:t>
          </a:r>
          <a:endParaRPr lang="en-US" sz="1600" kern="1200" dirty="0"/>
        </a:p>
      </dsp:txBody>
      <dsp:txXfrm>
        <a:off x="1363226" y="2846499"/>
        <a:ext cx="6789670" cy="120028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17715D-D195-4F87-83C6-D3E1E8D64086}">
      <dsp:nvSpPr>
        <dsp:cNvPr id="0" name=""/>
        <dsp:cNvSpPr/>
      </dsp:nvSpPr>
      <dsp:spPr>
        <a:xfrm>
          <a:off x="409023" y="44"/>
          <a:ext cx="9313377" cy="178027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lvl="0" algn="ctr" defTabSz="933450" rtl="0">
            <a:lnSpc>
              <a:spcPct val="90000"/>
            </a:lnSpc>
            <a:spcBef>
              <a:spcPct val="0"/>
            </a:spcBef>
            <a:spcAft>
              <a:spcPct val="35000"/>
            </a:spcAft>
          </a:pPr>
          <a:r>
            <a:rPr lang="en-US" sz="2100" kern="1200" dirty="0" smtClean="0"/>
            <a:t>In neonates and pediatric patients, SIRS manifests as temperature instability, respiratory dysfunction (altered gas exchange, hypoxemia, acute respiratory distress syndrome), cardiac dysfunction (tachycardia, delayed capillary refill, hypotension), and perfusion abnormalities (oliguria, metabolic acidosis) . </a:t>
          </a:r>
          <a:endParaRPr lang="en-US" sz="2100" kern="1200" dirty="0"/>
        </a:p>
      </dsp:txBody>
      <dsp:txXfrm>
        <a:off x="495929" y="86950"/>
        <a:ext cx="9139565" cy="1606467"/>
      </dsp:txXfrm>
    </dsp:sp>
    <dsp:sp modelId="{C7934EC6-1D74-410A-9509-BC7FA5735A97}">
      <dsp:nvSpPr>
        <dsp:cNvPr id="0" name=""/>
        <dsp:cNvSpPr/>
      </dsp:nvSpPr>
      <dsp:spPr>
        <a:xfrm>
          <a:off x="409023" y="1869337"/>
          <a:ext cx="9313377" cy="178027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en-US" sz="2000" kern="1200" dirty="0" smtClean="0"/>
            <a:t>Increased vascular permeability results in capillary leak into peripheral tissues and the lungs, with resultant peripheral and pulmonary edema. DIC results in the more severely affected cases. The cascade of escalating tissue injury may lead to multisystem organ failure.</a:t>
          </a:r>
          <a:endParaRPr lang="en-US" sz="2000" kern="1200" dirty="0"/>
        </a:p>
      </dsp:txBody>
      <dsp:txXfrm>
        <a:off x="495929" y="1956243"/>
        <a:ext cx="9139565" cy="1606467"/>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B858B6F-33ED-46FA-94E3-82D7494E2822}" type="datetimeFigureOut">
              <a:rPr lang="en-US" smtClean="0"/>
              <a:t>7/12/2020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CB3CC0-476B-4684-90D1-5674FBAFBC46}" type="slidenum">
              <a:rPr lang="en-US" smtClean="0"/>
              <a:t>‹#›</a:t>
            </a:fld>
            <a:endParaRPr lang="en-US"/>
          </a:p>
        </p:txBody>
      </p:sp>
    </p:spTree>
    <p:extLst>
      <p:ext uri="{BB962C8B-B14F-4D97-AF65-F5344CB8AC3E}">
        <p14:creationId xmlns:p14="http://schemas.microsoft.com/office/powerpoint/2010/main" val="34524501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highest rates occur in</a:t>
            </a:r>
          </a:p>
          <a:p>
            <a:endParaRPr lang="en-US" dirty="0" smtClean="0"/>
          </a:p>
          <a:p>
            <a:pPr marL="171450" indent="-171450">
              <a:buFont typeface="Arial" panose="020B0604020202020204" pitchFamily="34" charset="0"/>
              <a:buChar char="•"/>
            </a:pPr>
            <a:r>
              <a:rPr lang="en-US" dirty="0" smtClean="0"/>
              <a:t>    Low-birth-weight (LBW) infants</a:t>
            </a:r>
          </a:p>
          <a:p>
            <a:pPr marL="171450" indent="-171450">
              <a:buFont typeface="Arial" panose="020B0604020202020204" pitchFamily="34" charset="0"/>
              <a:buChar char="•"/>
            </a:pPr>
            <a:r>
              <a:rPr lang="en-US" dirty="0" smtClean="0"/>
              <a:t>    Infants with depressed function at birth as manifested by a low Apgar score</a:t>
            </a:r>
          </a:p>
          <a:p>
            <a:pPr marL="171450" indent="-171450">
              <a:buFont typeface="Arial" panose="020B0604020202020204" pitchFamily="34" charset="0"/>
              <a:buChar char="•"/>
            </a:pPr>
            <a:r>
              <a:rPr lang="en-US" dirty="0" smtClean="0"/>
              <a:t>    Infants with maternal perinatal risk factors (</a:t>
            </a:r>
            <a:r>
              <a:rPr lang="en-US" dirty="0" err="1" smtClean="0"/>
              <a:t>eg</a:t>
            </a:r>
            <a:r>
              <a:rPr lang="en-US" dirty="0" smtClean="0"/>
              <a:t>, low socioeconomic status, premature rupture of membranes)</a:t>
            </a:r>
          </a:p>
          <a:p>
            <a:pPr marL="171450" indent="-171450">
              <a:buFont typeface="Arial" panose="020B0604020202020204" pitchFamily="34" charset="0"/>
              <a:buChar char="•"/>
            </a:pPr>
            <a:r>
              <a:rPr lang="en-US" dirty="0" smtClean="0"/>
              <a:t>    Minorities</a:t>
            </a:r>
          </a:p>
          <a:p>
            <a:pPr marL="171450" indent="-171450">
              <a:buFont typeface="Arial" panose="020B0604020202020204" pitchFamily="34" charset="0"/>
              <a:buChar char="•"/>
            </a:pPr>
            <a:r>
              <a:rPr lang="en-US" dirty="0" smtClean="0"/>
              <a:t>    Males</a:t>
            </a:r>
          </a:p>
        </p:txBody>
      </p:sp>
      <p:sp>
        <p:nvSpPr>
          <p:cNvPr id="4" name="Slide Number Placeholder 3"/>
          <p:cNvSpPr>
            <a:spLocks noGrp="1"/>
          </p:cNvSpPr>
          <p:nvPr>
            <p:ph type="sldNum" sz="quarter" idx="10"/>
          </p:nvPr>
        </p:nvSpPr>
        <p:spPr/>
        <p:txBody>
          <a:bodyPr/>
          <a:lstStyle/>
          <a:p>
            <a:fld id="{1FCB3CC0-476B-4684-90D1-5674FBAFBC46}" type="slidenum">
              <a:rPr lang="en-US" smtClean="0"/>
              <a:t>2</a:t>
            </a:fld>
            <a:endParaRPr lang="en-US"/>
          </a:p>
        </p:txBody>
      </p:sp>
    </p:spTree>
    <p:extLst>
      <p:ext uri="{BB962C8B-B14F-4D97-AF65-F5344CB8AC3E}">
        <p14:creationId xmlns:p14="http://schemas.microsoft.com/office/powerpoint/2010/main" val="41626306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At least 35% of their infants also become colonized. The density of infant colonization determines the risk of early-onset invasive disease, which is 40 times higher with heavy colonization. Although only 1/100 of infants colonized develop invasive disease due to GBS, &gt; 50% of those present within the first 6 hours of life. </a:t>
            </a:r>
            <a:r>
              <a:rPr lang="en-US" dirty="0" err="1" smtClean="0"/>
              <a:t>Nontypeable</a:t>
            </a:r>
            <a:r>
              <a:rPr lang="en-US" dirty="0" smtClean="0"/>
              <a:t> </a:t>
            </a:r>
            <a:r>
              <a:rPr lang="en-US" dirty="0" err="1" smtClean="0"/>
              <a:t>Haemophilus</a:t>
            </a:r>
            <a:r>
              <a:rPr lang="en-US" dirty="0" smtClean="0"/>
              <a:t> </a:t>
            </a:r>
            <a:r>
              <a:rPr lang="en-US" dirty="0" err="1" smtClean="0"/>
              <a:t>influenzae</a:t>
            </a:r>
            <a:r>
              <a:rPr lang="en-US" dirty="0" smtClean="0"/>
              <a:t> sepsis has also been identified in neonates, especially premature neonates.</a:t>
            </a:r>
            <a:endParaRPr lang="en-US" dirty="0"/>
          </a:p>
        </p:txBody>
      </p:sp>
      <p:sp>
        <p:nvSpPr>
          <p:cNvPr id="4" name="Slide Number Placeholder 3"/>
          <p:cNvSpPr>
            <a:spLocks noGrp="1"/>
          </p:cNvSpPr>
          <p:nvPr>
            <p:ph type="sldNum" sz="quarter" idx="10"/>
          </p:nvPr>
        </p:nvSpPr>
        <p:spPr/>
        <p:txBody>
          <a:bodyPr/>
          <a:lstStyle/>
          <a:p>
            <a:fld id="{1FCB3CC0-476B-4684-90D1-5674FBAFBC46}" type="slidenum">
              <a:rPr lang="en-US" smtClean="0"/>
              <a:t>3</a:t>
            </a:fld>
            <a:endParaRPr lang="en-US"/>
          </a:p>
        </p:txBody>
      </p:sp>
    </p:spTree>
    <p:extLst>
      <p:ext uri="{BB962C8B-B14F-4D97-AF65-F5344CB8AC3E}">
        <p14:creationId xmlns:p14="http://schemas.microsoft.com/office/powerpoint/2010/main" val="262251871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9EAD7238-8247-4CB6-BEBE-153484A312C4}" type="datetimeFigureOut">
              <a:rPr lang="en-US" smtClean="0"/>
              <a:t>7/12/2020</a:t>
            </a:fld>
            <a:endParaRPr lang="en-US"/>
          </a:p>
        </p:txBody>
      </p:sp>
      <p:sp>
        <p:nvSpPr>
          <p:cNvPr id="5" name="Footer Placeholder 4"/>
          <p:cNvSpPr>
            <a:spLocks noGrp="1"/>
          </p:cNvSpPr>
          <p:nvPr>
            <p:ph type="ftr" sz="quarter" idx="11"/>
          </p:nvPr>
        </p:nvSpPr>
        <p:spPr>
          <a:xfrm>
            <a:off x="3962399" y="5870575"/>
            <a:ext cx="4893958" cy="377825"/>
          </a:xfrm>
        </p:spPr>
        <p:txBody>
          <a:bodyPr/>
          <a:lstStyle/>
          <a:p>
            <a:endParaRPr lang="en-US"/>
          </a:p>
        </p:txBody>
      </p:sp>
      <p:sp>
        <p:nvSpPr>
          <p:cNvPr id="6" name="Slide Number Placeholder 5"/>
          <p:cNvSpPr>
            <a:spLocks noGrp="1"/>
          </p:cNvSpPr>
          <p:nvPr>
            <p:ph type="sldNum" sz="quarter" idx="12"/>
          </p:nvPr>
        </p:nvSpPr>
        <p:spPr>
          <a:xfrm>
            <a:off x="10608958" y="5870575"/>
            <a:ext cx="551167" cy="377825"/>
          </a:xfrm>
        </p:spPr>
        <p:txBody>
          <a:bodyPr/>
          <a:lstStyle/>
          <a:p>
            <a:fld id="{D9510D2A-A45F-49D2-82DF-DF134A75CB46}" type="slidenum">
              <a:rPr lang="en-US" smtClean="0"/>
              <a:t>‹#›</a:t>
            </a:fld>
            <a:endParaRPr lang="en-US"/>
          </a:p>
        </p:txBody>
      </p:sp>
    </p:spTree>
    <p:extLst>
      <p:ext uri="{BB962C8B-B14F-4D97-AF65-F5344CB8AC3E}">
        <p14:creationId xmlns:p14="http://schemas.microsoft.com/office/powerpoint/2010/main" val="131121726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EAD7238-8247-4CB6-BEBE-153484A312C4}" type="datetimeFigureOut">
              <a:rPr lang="en-US" smtClean="0"/>
              <a:t>7/12/2020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510D2A-A45F-49D2-82DF-DF134A75CB46}" type="slidenum">
              <a:rPr lang="en-US" smtClean="0"/>
              <a:t>‹#›</a:t>
            </a:fld>
            <a:endParaRPr lang="en-US"/>
          </a:p>
        </p:txBody>
      </p:sp>
    </p:spTree>
    <p:extLst>
      <p:ext uri="{BB962C8B-B14F-4D97-AF65-F5344CB8AC3E}">
        <p14:creationId xmlns:p14="http://schemas.microsoft.com/office/powerpoint/2010/main" val="30521206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EAD7238-8247-4CB6-BEBE-153484A312C4}" type="datetimeFigureOut">
              <a:rPr lang="en-US" smtClean="0"/>
              <a:t>7/12/2020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510D2A-A45F-49D2-82DF-DF134A75CB46}" type="slidenum">
              <a:rPr lang="en-US" smtClean="0"/>
              <a:t>‹#›</a:t>
            </a:fld>
            <a:endParaRPr lang="en-US"/>
          </a:p>
        </p:txBody>
      </p:sp>
    </p:spTree>
    <p:extLst>
      <p:ext uri="{BB962C8B-B14F-4D97-AF65-F5344CB8AC3E}">
        <p14:creationId xmlns:p14="http://schemas.microsoft.com/office/powerpoint/2010/main" val="26802848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EAD7238-8247-4CB6-BEBE-153484A312C4}" type="datetimeFigureOut">
              <a:rPr lang="en-US" smtClean="0"/>
              <a:t>7/12/2020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510D2A-A45F-49D2-82DF-DF134A75CB46}" type="slidenum">
              <a:rPr lang="en-US" smtClean="0"/>
              <a:t>‹#›</a:t>
            </a:fld>
            <a:endParaRPr lang="en-US"/>
          </a:p>
        </p:txBody>
      </p:sp>
    </p:spTree>
    <p:extLst>
      <p:ext uri="{BB962C8B-B14F-4D97-AF65-F5344CB8AC3E}">
        <p14:creationId xmlns:p14="http://schemas.microsoft.com/office/powerpoint/2010/main" val="28935942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EAD7238-8247-4CB6-BEBE-153484A312C4}" type="datetimeFigureOut">
              <a:rPr lang="en-US" smtClean="0"/>
              <a:t>7/12/2020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510D2A-A45F-49D2-82DF-DF134A75CB46}" type="slidenum">
              <a:rPr lang="en-US" smtClean="0"/>
              <a:t>‹#›</a:t>
            </a:fld>
            <a:endParaRPr lang="en-US"/>
          </a:p>
        </p:txBody>
      </p:sp>
    </p:spTree>
    <p:extLst>
      <p:ext uri="{BB962C8B-B14F-4D97-AF65-F5344CB8AC3E}">
        <p14:creationId xmlns:p14="http://schemas.microsoft.com/office/powerpoint/2010/main" val="36301668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EAD7238-8247-4CB6-BEBE-153484A312C4}" type="datetimeFigureOut">
              <a:rPr lang="en-US" smtClean="0"/>
              <a:t>7/12/2020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510D2A-A45F-49D2-82DF-DF134A75CB46}" type="slidenum">
              <a:rPr lang="en-US" smtClean="0"/>
              <a:t>‹#›</a:t>
            </a:fld>
            <a:endParaRPr lang="en-US"/>
          </a:p>
        </p:txBody>
      </p:sp>
    </p:spTree>
    <p:extLst>
      <p:ext uri="{BB962C8B-B14F-4D97-AF65-F5344CB8AC3E}">
        <p14:creationId xmlns:p14="http://schemas.microsoft.com/office/powerpoint/2010/main" val="37652712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EAD7238-8247-4CB6-BEBE-153484A312C4}" type="datetimeFigureOut">
              <a:rPr lang="en-US" smtClean="0"/>
              <a:t>7/12/2020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510D2A-A45F-49D2-82DF-DF134A75CB46}" type="slidenum">
              <a:rPr lang="en-US" smtClean="0"/>
              <a:t>‹#›</a:t>
            </a:fld>
            <a:endParaRPr lang="en-US"/>
          </a:p>
        </p:txBody>
      </p:sp>
    </p:spTree>
    <p:extLst>
      <p:ext uri="{BB962C8B-B14F-4D97-AF65-F5344CB8AC3E}">
        <p14:creationId xmlns:p14="http://schemas.microsoft.com/office/powerpoint/2010/main" val="11212045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EAD7238-8247-4CB6-BEBE-153484A312C4}" type="datetimeFigureOut">
              <a:rPr lang="en-US" smtClean="0"/>
              <a:t>7/12/2020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510D2A-A45F-49D2-82DF-DF134A75CB46}" type="slidenum">
              <a:rPr lang="en-US" smtClean="0"/>
              <a:t>‹#›</a:t>
            </a:fld>
            <a:endParaRPr lang="en-US"/>
          </a:p>
        </p:txBody>
      </p:sp>
      <p:sp>
        <p:nvSpPr>
          <p:cNvPr id="8" name="Title 1"/>
          <p:cNvSpPr>
            <a:spLocks noGrp="1"/>
          </p:cNvSpPr>
          <p:nvPr>
            <p:ph type="title"/>
          </p:nvPr>
        </p:nvSpPr>
        <p:spPr>
          <a:xfrm>
            <a:off x="685801" y="609600"/>
            <a:ext cx="10131425" cy="1456267"/>
          </a:xfrm>
        </p:spPr>
        <p:txBody>
          <a:bodyPr/>
          <a:lstStyle/>
          <a:p>
            <a:r>
              <a:rPr lang="en-US" smtClean="0"/>
              <a:t>Click to edit Master title style</a:t>
            </a:r>
            <a:endParaRPr lang="en-US" dirty="0"/>
          </a:p>
        </p:txBody>
      </p:sp>
    </p:spTree>
    <p:extLst>
      <p:ext uri="{BB962C8B-B14F-4D97-AF65-F5344CB8AC3E}">
        <p14:creationId xmlns:p14="http://schemas.microsoft.com/office/powerpoint/2010/main" val="32323674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EAD7238-8247-4CB6-BEBE-153484A312C4}" type="datetimeFigureOut">
              <a:rPr lang="en-US" smtClean="0"/>
              <a:t>7/12/2020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510D2A-A45F-49D2-82DF-DF134A75CB46}" type="slidenum">
              <a:rPr lang="en-US" smtClean="0"/>
              <a:t>‹#›</a:t>
            </a:fld>
            <a:endParaRPr lang="en-US"/>
          </a:p>
        </p:txBody>
      </p:sp>
    </p:spTree>
    <p:extLst>
      <p:ext uri="{BB962C8B-B14F-4D97-AF65-F5344CB8AC3E}">
        <p14:creationId xmlns:p14="http://schemas.microsoft.com/office/powerpoint/2010/main" val="2604209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EAD7238-8247-4CB6-BEBE-153484A312C4}" type="datetimeFigureOut">
              <a:rPr lang="en-US" smtClean="0"/>
              <a:t>7/12/2020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510D2A-A45F-49D2-82DF-DF134A75CB46}" type="slidenum">
              <a:rPr lang="en-US" smtClean="0"/>
              <a:t>‹#›</a:t>
            </a:fld>
            <a:endParaRPr lang="en-US"/>
          </a:p>
        </p:txBody>
      </p:sp>
    </p:spTree>
    <p:extLst>
      <p:ext uri="{BB962C8B-B14F-4D97-AF65-F5344CB8AC3E}">
        <p14:creationId xmlns:p14="http://schemas.microsoft.com/office/powerpoint/2010/main" val="2866190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EAD7238-8247-4CB6-BEBE-153484A312C4}" type="datetimeFigureOut">
              <a:rPr lang="en-US" smtClean="0"/>
              <a:t>7/12/2020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510D2A-A45F-49D2-82DF-DF134A75CB46}" type="slidenum">
              <a:rPr lang="en-US" smtClean="0"/>
              <a:t>‹#›</a:t>
            </a:fld>
            <a:endParaRPr lang="en-US"/>
          </a:p>
        </p:txBody>
      </p:sp>
    </p:spTree>
    <p:extLst>
      <p:ext uri="{BB962C8B-B14F-4D97-AF65-F5344CB8AC3E}">
        <p14:creationId xmlns:p14="http://schemas.microsoft.com/office/powerpoint/2010/main" val="2571357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EAD7238-8247-4CB6-BEBE-153484A312C4}" type="datetimeFigureOut">
              <a:rPr lang="en-US" smtClean="0"/>
              <a:t>7/12/2020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510D2A-A45F-49D2-82DF-DF134A75CB46}" type="slidenum">
              <a:rPr lang="en-US" smtClean="0"/>
              <a:t>‹#›</a:t>
            </a:fld>
            <a:endParaRPr lang="en-US"/>
          </a:p>
        </p:txBody>
      </p:sp>
    </p:spTree>
    <p:extLst>
      <p:ext uri="{BB962C8B-B14F-4D97-AF65-F5344CB8AC3E}">
        <p14:creationId xmlns:p14="http://schemas.microsoft.com/office/powerpoint/2010/main" val="740197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EAD7238-8247-4CB6-BEBE-153484A312C4}" type="datetimeFigureOut">
              <a:rPr lang="en-US" smtClean="0"/>
              <a:t>7/12/2020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510D2A-A45F-49D2-82DF-DF134A75CB46}" type="slidenum">
              <a:rPr lang="en-US" smtClean="0"/>
              <a:t>‹#›</a:t>
            </a:fld>
            <a:endParaRPr lang="en-US"/>
          </a:p>
        </p:txBody>
      </p:sp>
    </p:spTree>
    <p:extLst>
      <p:ext uri="{BB962C8B-B14F-4D97-AF65-F5344CB8AC3E}">
        <p14:creationId xmlns:p14="http://schemas.microsoft.com/office/powerpoint/2010/main" val="1146301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EAD7238-8247-4CB6-BEBE-153484A312C4}" type="datetimeFigureOut">
              <a:rPr lang="en-US" smtClean="0"/>
              <a:t>7/12/2020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510D2A-A45F-49D2-82DF-DF134A75CB46}" type="slidenum">
              <a:rPr lang="en-US" smtClean="0"/>
              <a:t>‹#›</a:t>
            </a:fld>
            <a:endParaRPr lang="en-US"/>
          </a:p>
        </p:txBody>
      </p:sp>
    </p:spTree>
    <p:extLst>
      <p:ext uri="{BB962C8B-B14F-4D97-AF65-F5344CB8AC3E}">
        <p14:creationId xmlns:p14="http://schemas.microsoft.com/office/powerpoint/2010/main" val="1803748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9EAD7238-8247-4CB6-BEBE-153484A312C4}" type="datetimeFigureOut">
              <a:rPr lang="en-US" smtClean="0"/>
              <a:t>7/12/2020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510D2A-A45F-49D2-82DF-DF134A75CB46}" type="slidenum">
              <a:rPr lang="en-US" smtClean="0"/>
              <a:t>‹#›</a:t>
            </a:fld>
            <a:endParaRPr lang="en-US"/>
          </a:p>
        </p:txBody>
      </p:sp>
    </p:spTree>
    <p:extLst>
      <p:ext uri="{BB962C8B-B14F-4D97-AF65-F5344CB8AC3E}">
        <p14:creationId xmlns:p14="http://schemas.microsoft.com/office/powerpoint/2010/main" val="1826045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EAD7238-8247-4CB6-BEBE-153484A312C4}" type="datetimeFigureOut">
              <a:rPr lang="en-US" smtClean="0"/>
              <a:t>7/12/2020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510D2A-A45F-49D2-82DF-DF134A75CB46}" type="slidenum">
              <a:rPr lang="en-US" smtClean="0"/>
              <a:t>‹#›</a:t>
            </a:fld>
            <a:endParaRPr lang="en-US"/>
          </a:p>
        </p:txBody>
      </p:sp>
    </p:spTree>
    <p:extLst>
      <p:ext uri="{BB962C8B-B14F-4D97-AF65-F5344CB8AC3E}">
        <p14:creationId xmlns:p14="http://schemas.microsoft.com/office/powerpoint/2010/main" val="3511338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EAD7238-8247-4CB6-BEBE-153484A312C4}" type="datetimeFigureOut">
              <a:rPr lang="en-US" smtClean="0"/>
              <a:t>7/12/2020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510D2A-A45F-49D2-82DF-DF134A75CB46}" type="slidenum">
              <a:rPr lang="en-US" smtClean="0"/>
              <a:t>‹#›</a:t>
            </a:fld>
            <a:endParaRPr lang="en-US"/>
          </a:p>
        </p:txBody>
      </p:sp>
    </p:spTree>
    <p:extLst>
      <p:ext uri="{BB962C8B-B14F-4D97-AF65-F5344CB8AC3E}">
        <p14:creationId xmlns:p14="http://schemas.microsoft.com/office/powerpoint/2010/main" val="2937767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EAD7238-8247-4CB6-BEBE-153484A312C4}" type="datetimeFigureOut">
              <a:rPr lang="en-US" smtClean="0"/>
              <a:t>7/12/2020</a:t>
            </a:fld>
            <a:endParaRPr lang="en-US"/>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9510D2A-A45F-49D2-82DF-DF134A75CB46}" type="slidenum">
              <a:rPr lang="en-US" smtClean="0"/>
              <a:t>‹#›</a:t>
            </a:fld>
            <a:endParaRPr lang="en-US"/>
          </a:p>
        </p:txBody>
      </p:sp>
    </p:spTree>
    <p:extLst>
      <p:ext uri="{BB962C8B-B14F-4D97-AF65-F5344CB8AC3E}">
        <p14:creationId xmlns:p14="http://schemas.microsoft.com/office/powerpoint/2010/main" val="3391159966"/>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35399" y="1507067"/>
            <a:ext cx="7197726" cy="2421464"/>
          </a:xfrm>
        </p:spPr>
        <p:txBody>
          <a:bodyPr>
            <a:normAutofit/>
          </a:bodyPr>
          <a:lstStyle/>
          <a:p>
            <a:r>
              <a:rPr lang="en-US" sz="5000" dirty="0" smtClean="0"/>
              <a:t>Sepsis </a:t>
            </a:r>
            <a:endParaRPr lang="en-US" sz="5000"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980209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38647391"/>
              </p:ext>
            </p:extLst>
          </p:nvPr>
        </p:nvGraphicFramePr>
        <p:xfrm>
          <a:off x="685800" y="2141538"/>
          <a:ext cx="10131425" cy="36496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63654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34873702"/>
              </p:ext>
            </p:extLst>
          </p:nvPr>
        </p:nvGraphicFramePr>
        <p:xfrm>
          <a:off x="685800" y="1663700"/>
          <a:ext cx="10131425" cy="41275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056225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079135593"/>
              </p:ext>
            </p:extLst>
          </p:nvPr>
        </p:nvGraphicFramePr>
        <p:xfrm>
          <a:off x="685800" y="2141538"/>
          <a:ext cx="10131425" cy="36496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8639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2715532" y="1144659"/>
            <a:ext cx="6588125" cy="4762316"/>
          </a:xfrm>
          <a:prstGeom prst="rect">
            <a:avLst/>
          </a:prstGeom>
        </p:spPr>
      </p:pic>
    </p:spTree>
    <p:extLst>
      <p:ext uri="{BB962C8B-B14F-4D97-AF65-F5344CB8AC3E}">
        <p14:creationId xmlns:p14="http://schemas.microsoft.com/office/powerpoint/2010/main" val="35258675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Early diagnosis</a:t>
            </a:r>
          </a:p>
        </p:txBody>
      </p:sp>
      <p:sp>
        <p:nvSpPr>
          <p:cNvPr id="3" name="Content Placeholder 2"/>
          <p:cNvSpPr>
            <a:spLocks noGrp="1"/>
          </p:cNvSpPr>
          <p:nvPr>
            <p:ph idx="1"/>
          </p:nvPr>
        </p:nvSpPr>
        <p:spPr>
          <a:xfrm>
            <a:off x="685800" y="2065867"/>
            <a:ext cx="10131425" cy="3649133"/>
          </a:xfrm>
        </p:spPr>
        <p:txBody>
          <a:bodyPr>
            <a:normAutofit/>
          </a:bodyPr>
          <a:lstStyle/>
          <a:p>
            <a:pPr marL="0" indent="0">
              <a:buNone/>
            </a:pPr>
            <a:endParaRPr lang="en-US" dirty="0"/>
          </a:p>
          <a:p>
            <a:r>
              <a:rPr lang="en-US" dirty="0"/>
              <a:t>Early diagnosis of neonatal sepsis is important and requires awareness of risk factors (particularly in LBW neonates) and a high index of suspicion when any neonate deviates from the norm in the first few weeks of life</a:t>
            </a:r>
            <a:r>
              <a:rPr lang="en-US" dirty="0" smtClean="0"/>
              <a:t>.</a:t>
            </a:r>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14067263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Bacterial and fungal infections are diagnosed by</a:t>
            </a:r>
            <a:endParaRPr lang="en-US" dirty="0"/>
          </a:p>
        </p:txBody>
      </p:sp>
      <p:sp>
        <p:nvSpPr>
          <p:cNvPr id="3" name="Content Placeholder 2"/>
          <p:cNvSpPr>
            <a:spLocks noGrp="1"/>
          </p:cNvSpPr>
          <p:nvPr>
            <p:ph idx="1"/>
          </p:nvPr>
        </p:nvSpPr>
        <p:spPr/>
        <p:txBody>
          <a:bodyPr>
            <a:normAutofit/>
          </a:bodyPr>
          <a:lstStyle/>
          <a:p>
            <a:r>
              <a:rPr lang="en-US" dirty="0" smtClean="0"/>
              <a:t> </a:t>
            </a:r>
            <a:r>
              <a:rPr lang="en-US" sz="1900" b="1" dirty="0" smtClean="0"/>
              <a:t>isolating the etiologic agent from a normally sterile body site (blood, CSF, urine, joint fluid). </a:t>
            </a:r>
          </a:p>
          <a:p>
            <a:r>
              <a:rPr lang="en-US" dirty="0" smtClean="0"/>
              <a:t>Although blood cultures are usually the basis for a diagnosis of bacterial infection, the </a:t>
            </a:r>
            <a:r>
              <a:rPr lang="en-US" dirty="0" err="1" smtClean="0"/>
              <a:t>bacteremic</a:t>
            </a:r>
            <a:r>
              <a:rPr lang="en-US" dirty="0"/>
              <a:t> </a:t>
            </a:r>
            <a:r>
              <a:rPr lang="en-US" dirty="0" smtClean="0"/>
              <a:t>phase of the illness may be missed by poor timing of cultures or inadequate blood volume sampled. Low-level bacteremia (&lt;10 colony forming units/mL) has been observed in some infants from birth to 2 </a:t>
            </a:r>
            <a:r>
              <a:rPr lang="en-US" dirty="0" err="1" smtClean="0"/>
              <a:t>mo</a:t>
            </a:r>
            <a:r>
              <a:rPr lang="en-US" dirty="0" smtClean="0"/>
              <a:t> of age with positive culture results, however 1-2 mL of blood should increase microorganism recovery in the face of low-colony count sepsis.</a:t>
            </a:r>
          </a:p>
        </p:txBody>
      </p:sp>
    </p:spTree>
    <p:extLst>
      <p:ext uri="{BB962C8B-B14F-4D97-AF65-F5344CB8AC3E}">
        <p14:creationId xmlns:p14="http://schemas.microsoft.com/office/powerpoint/2010/main" val="33854299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400" u="sng" dirty="0" smtClean="0"/>
              <a:t>Documentation of a positive blood culture result is the first diagnostic criterion that must be met for sepsis </a:t>
            </a:r>
            <a:r>
              <a:rPr lang="en-US" sz="2400" dirty="0" smtClean="0"/>
              <a:t>(Table 109-10). </a:t>
            </a:r>
          </a:p>
          <a:p>
            <a:r>
              <a:rPr lang="en-US" sz="2400" dirty="0" smtClean="0"/>
              <a:t>However, some neonates with bacterial infection may have negative blood culture results (“clinical infection” or “clinical sepsis”), and other approaches to identification of etiology are needed. </a:t>
            </a:r>
          </a:p>
          <a:p>
            <a:r>
              <a:rPr lang="en-US" sz="2400" dirty="0" smtClean="0"/>
              <a:t>Commonly used diagnostic tests include the total WBC count and differential count and the ratio of immature to total neutrophils.</a:t>
            </a:r>
            <a:endParaRPr lang="en-US" sz="2400" dirty="0"/>
          </a:p>
        </p:txBody>
      </p:sp>
    </p:spTree>
    <p:extLst>
      <p:ext uri="{BB962C8B-B14F-4D97-AF65-F5344CB8AC3E}">
        <p14:creationId xmlns:p14="http://schemas.microsoft.com/office/powerpoint/2010/main" val="21598151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2243460" y="363527"/>
            <a:ext cx="6203853" cy="6153387"/>
          </a:xfrm>
          <a:prstGeom prst="rect">
            <a:avLst/>
          </a:prstGeom>
        </p:spPr>
      </p:pic>
    </p:spTree>
    <p:extLst>
      <p:ext uri="{BB962C8B-B14F-4D97-AF65-F5344CB8AC3E}">
        <p14:creationId xmlns:p14="http://schemas.microsoft.com/office/powerpoint/2010/main" val="34332174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3098800" y="726881"/>
            <a:ext cx="4737099" cy="5784937"/>
          </a:xfrm>
          <a:prstGeom prst="rect">
            <a:avLst/>
          </a:prstGeom>
        </p:spPr>
      </p:pic>
    </p:spTree>
    <p:extLst>
      <p:ext uri="{BB962C8B-B14F-4D97-AF65-F5344CB8AC3E}">
        <p14:creationId xmlns:p14="http://schemas.microsoft.com/office/powerpoint/2010/main" val="5024920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63525"/>
            <a:ext cx="10515600" cy="1325563"/>
          </a:xfrm>
        </p:spPr>
        <p:txBody>
          <a:bodyPr/>
          <a:lstStyle/>
          <a:p>
            <a:r>
              <a:rPr lang="en-US" dirty="0" smtClean="0"/>
              <a:t/>
            </a:r>
            <a:br>
              <a:rPr lang="en-US" dirty="0" smtClean="0"/>
            </a:br>
            <a:endParaRPr lang="en-US" dirty="0"/>
          </a:p>
        </p:txBody>
      </p:sp>
      <p:sp>
        <p:nvSpPr>
          <p:cNvPr id="3" name="Content Placeholder 2"/>
          <p:cNvSpPr>
            <a:spLocks noGrp="1"/>
          </p:cNvSpPr>
          <p:nvPr>
            <p:ph idx="1"/>
          </p:nvPr>
        </p:nvSpPr>
        <p:spPr>
          <a:xfrm>
            <a:off x="703944" y="493260"/>
            <a:ext cx="10515600" cy="5892800"/>
          </a:xfrm>
        </p:spPr>
        <p:txBody>
          <a:bodyPr>
            <a:normAutofit/>
          </a:bodyPr>
          <a:lstStyle/>
          <a:p>
            <a:pPr marL="0" indent="0">
              <a:buNone/>
            </a:pPr>
            <a:r>
              <a:rPr lang="en-US" dirty="0" smtClean="0"/>
              <a:t>an immature : total neutrophil ratio of ≥0.2 suggests bacterial infection. </a:t>
            </a:r>
          </a:p>
          <a:p>
            <a:pPr marL="0" indent="0">
              <a:buNone/>
            </a:pPr>
            <a:r>
              <a:rPr lang="en-US" dirty="0" smtClean="0"/>
              <a:t>Neutropenia is more common than neutrophilia in severe neonatal sepsis, but neutropenia also occurs in association with maternal hypertension, preeclampsia, and intrauterine growth restriction. </a:t>
            </a:r>
          </a:p>
          <a:p>
            <a:pPr marL="0" indent="0">
              <a:buNone/>
            </a:pPr>
            <a:r>
              <a:rPr lang="en-US" dirty="0" smtClean="0"/>
              <a:t> Tests to demonstrate an inflammatory response include determinations of C-reactive protein, </a:t>
            </a:r>
            <a:r>
              <a:rPr lang="en-US" dirty="0" err="1" smtClean="0"/>
              <a:t>procalcitonin</a:t>
            </a:r>
            <a:r>
              <a:rPr lang="en-US" dirty="0" smtClean="0"/>
              <a:t>, </a:t>
            </a:r>
            <a:r>
              <a:rPr lang="en-US" dirty="0" err="1" smtClean="0"/>
              <a:t>haptoglobin</a:t>
            </a:r>
            <a:r>
              <a:rPr lang="en-US" dirty="0" smtClean="0"/>
              <a:t>, fibrinogen, proteomic markers in amniotic fluid, inflammatory cytokines (including IL-6, IL-8, and tumor necrosis factor-α), and cell surface markers. </a:t>
            </a:r>
          </a:p>
          <a:p>
            <a:pPr marL="0" indent="0">
              <a:buNone/>
            </a:pPr>
            <a:r>
              <a:rPr lang="en-US" dirty="0" smtClean="0"/>
              <a:t>When the clinical findings suggest an acute infection and the site of infection is unclear, LP with culture of CSF, urine culture, and a chest radiograph should be considered in addition to blood cultures. </a:t>
            </a:r>
          </a:p>
        </p:txBody>
      </p:sp>
    </p:spTree>
    <p:extLst>
      <p:ext uri="{BB962C8B-B14F-4D97-AF65-F5344CB8AC3E}">
        <p14:creationId xmlns:p14="http://schemas.microsoft.com/office/powerpoint/2010/main" val="28394943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Neonatal sepsis </a:t>
            </a:r>
            <a:endParaRPr lang="en-US" dirty="0"/>
          </a:p>
        </p:txBody>
      </p:sp>
      <p:sp>
        <p:nvSpPr>
          <p:cNvPr id="3" name="Content Placeholder 2"/>
          <p:cNvSpPr>
            <a:spLocks noGrp="1"/>
          </p:cNvSpPr>
          <p:nvPr>
            <p:ph idx="1"/>
          </p:nvPr>
        </p:nvSpPr>
        <p:spPr/>
        <p:txBody>
          <a:bodyPr>
            <a:noAutofit/>
          </a:bodyPr>
          <a:lstStyle/>
          <a:p>
            <a:r>
              <a:rPr lang="en-US" sz="2800" b="1" dirty="0" smtClean="0"/>
              <a:t>Sepsis</a:t>
            </a:r>
            <a:r>
              <a:rPr lang="en-US" sz="2800" dirty="0" smtClean="0"/>
              <a:t> is a clinical syndrome of life-threatening organ dysfunction caused by a dysregulated response to infection.</a:t>
            </a:r>
          </a:p>
          <a:p>
            <a:endParaRPr lang="en-US" sz="2400" dirty="0" smtClean="0"/>
          </a:p>
          <a:p>
            <a:r>
              <a:rPr lang="en-US" sz="2400" dirty="0"/>
              <a:t> </a:t>
            </a:r>
            <a:r>
              <a:rPr lang="en-US" sz="2800" dirty="0" smtClean="0"/>
              <a:t>Is invasive infection, usually bacterial, occurring during the neonatal period. </a:t>
            </a:r>
            <a:endParaRPr lang="en-US" sz="2800" dirty="0"/>
          </a:p>
          <a:p>
            <a:r>
              <a:rPr lang="en-US" sz="2000" dirty="0" smtClean="0"/>
              <a:t>Diagnosis is clinical and based on culture results. Treatment is initially , narrowed to organism-specific drugs as soon as possible.</a:t>
            </a:r>
          </a:p>
        </p:txBody>
      </p:sp>
    </p:spTree>
    <p:extLst>
      <p:ext uri="{BB962C8B-B14F-4D97-AF65-F5344CB8AC3E}">
        <p14:creationId xmlns:p14="http://schemas.microsoft.com/office/powerpoint/2010/main" val="38473826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Urine culture for bacteria can be used in late-onset infections because </a:t>
            </a:r>
            <a:r>
              <a:rPr lang="en-US" dirty="0" err="1" smtClean="0"/>
              <a:t>hematogenous</a:t>
            </a:r>
            <a:r>
              <a:rPr lang="en-US" dirty="0" smtClean="0"/>
              <a:t> spread to the urinary tract is rare in the 1st few days of life. </a:t>
            </a:r>
          </a:p>
          <a:p>
            <a:r>
              <a:rPr lang="en-US" dirty="0" smtClean="0"/>
              <a:t>Careful pathologic and microbiologic examination of the placenta can be helpful in the diagnosis of both chronic and acute intrauterine infections.</a:t>
            </a:r>
            <a:endParaRPr lang="en-US" dirty="0"/>
          </a:p>
        </p:txBody>
      </p:sp>
    </p:spTree>
    <p:extLst>
      <p:ext uri="{BB962C8B-B14F-4D97-AF65-F5344CB8AC3E}">
        <p14:creationId xmlns:p14="http://schemas.microsoft.com/office/powerpoint/2010/main" val="9409430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1825624"/>
            <a:ext cx="10947400" cy="4575175"/>
          </a:xfrm>
        </p:spPr>
        <p:txBody>
          <a:bodyPr>
            <a:normAutofit/>
          </a:bodyPr>
          <a:lstStyle/>
          <a:p>
            <a:r>
              <a:rPr lang="en-US" dirty="0" smtClean="0"/>
              <a:t>Diagnostic evaluation (including blood culture) is indicated for asymptomatic infants born to mothers with </a:t>
            </a:r>
            <a:r>
              <a:rPr lang="en-US" dirty="0" err="1" smtClean="0"/>
              <a:t>chorioamnionitis</a:t>
            </a:r>
            <a:r>
              <a:rPr lang="en-US" dirty="0" smtClean="0"/>
              <a:t>. The probability of neonatal infection correlates with the degree of prematurity and bacterial contamination of the amniotic fluid. </a:t>
            </a:r>
          </a:p>
          <a:p>
            <a:r>
              <a:rPr lang="en-US" dirty="0" smtClean="0"/>
              <a:t>There is controversy over whether a LP is necessary for all term infants with suspected early-onset sepsis. Signs and symptoms of sepsis may be nonspecific and may include temperature instability, decreased responsiveness, respiratory distress, poor feeding, emesis, and diarrhea. Findings commonly observed in older infants with bacterial meningitis including stiff neck, bulging fontanel, convulsions, and </a:t>
            </a:r>
            <a:r>
              <a:rPr lang="en-US" dirty="0" err="1" smtClean="0"/>
              <a:t>opisthotonus</a:t>
            </a:r>
            <a:r>
              <a:rPr lang="en-US" dirty="0" smtClean="0"/>
              <a:t>, are rare in neonates with bacterial meningitis, making identification of neonatal meningitis from a clinical examination challenging. If a pathogen is isolated from blood culture or if an infant develops signs and symptoms consistent with sepsis, a LP is indicated.  Some organisms such as GBS may be present only in the CSF and not in the blood at the time of an early onset sepsis evaluation. If the mother has been treated with antibiotics for </a:t>
            </a:r>
            <a:r>
              <a:rPr lang="en-US" dirty="0" err="1" smtClean="0"/>
              <a:t>chorioamnionitis</a:t>
            </a:r>
            <a:r>
              <a:rPr lang="en-US" dirty="0" smtClean="0"/>
              <a:t>, the newborn’s blood culture result may be negative, and the clinician must rely on clinical observation and other laboratory tests (Table 109-11).</a:t>
            </a:r>
            <a:endParaRPr lang="en-US" dirty="0"/>
          </a:p>
        </p:txBody>
      </p:sp>
    </p:spTree>
    <p:extLst>
      <p:ext uri="{BB962C8B-B14F-4D97-AF65-F5344CB8AC3E}">
        <p14:creationId xmlns:p14="http://schemas.microsoft.com/office/powerpoint/2010/main" val="41569717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EMPIRIC THERAPY</a:t>
            </a:r>
            <a:br>
              <a:rPr lang="en-US" dirty="0" smtClean="0"/>
            </a:br>
            <a:endParaRPr lang="en-US" dirty="0"/>
          </a:p>
        </p:txBody>
      </p:sp>
      <p:sp>
        <p:nvSpPr>
          <p:cNvPr id="3" name="Content Placeholder 2"/>
          <p:cNvSpPr>
            <a:spLocks noGrp="1"/>
          </p:cNvSpPr>
          <p:nvPr>
            <p:ph idx="1"/>
          </p:nvPr>
        </p:nvSpPr>
        <p:spPr/>
        <p:txBody>
          <a:bodyPr/>
          <a:lstStyle/>
          <a:p>
            <a:r>
              <a:rPr lang="en-US" sz="2000" dirty="0" smtClean="0"/>
              <a:t>The optimal course of management of neonates with a suspected bacterial infection is determined by the </a:t>
            </a:r>
            <a:r>
              <a:rPr lang="en-US" sz="2000" u="sng" dirty="0" smtClean="0"/>
              <a:t>age of the neonate</a:t>
            </a:r>
            <a:r>
              <a:rPr lang="en-US" sz="2000" dirty="0" smtClean="0"/>
              <a:t>, </a:t>
            </a:r>
            <a:r>
              <a:rPr lang="en-US" sz="2000" u="sng" dirty="0" smtClean="0"/>
              <a:t>the prenatal and postnatal environment</a:t>
            </a:r>
            <a:r>
              <a:rPr lang="en-US" sz="2000" dirty="0" smtClean="0"/>
              <a:t>, and </a:t>
            </a:r>
            <a:r>
              <a:rPr lang="en-US" sz="2000" u="sng" dirty="0" smtClean="0"/>
              <a:t>epidemiology </a:t>
            </a:r>
            <a:r>
              <a:rPr lang="en-US" sz="2000" dirty="0" smtClean="0"/>
              <a:t>(Table 109-12).</a:t>
            </a:r>
          </a:p>
          <a:p>
            <a:r>
              <a:rPr lang="en-US" sz="2000" dirty="0" smtClean="0"/>
              <a:t>Begin spectrum antibiotic within 1 hour.</a:t>
            </a:r>
          </a:p>
          <a:p>
            <a:r>
              <a:rPr lang="en-US" sz="2000" dirty="0" smtClean="0"/>
              <a:t> Once </a:t>
            </a:r>
            <a:r>
              <a:rPr lang="en-US" sz="2000" dirty="0"/>
              <a:t>appropriate culture specimens have been obtained intravenous or, less </a:t>
            </a:r>
            <a:r>
              <a:rPr lang="en-US" sz="2000" dirty="0" smtClean="0"/>
              <a:t> often, intramuscular antibiotic therapy should be instituted </a:t>
            </a:r>
            <a:r>
              <a:rPr lang="en-US" sz="2000" u="sng" dirty="0" smtClean="0"/>
              <a:t>immediately. </a:t>
            </a:r>
          </a:p>
          <a:p>
            <a:endParaRPr lang="en-US" dirty="0"/>
          </a:p>
          <a:p>
            <a:endParaRPr lang="en-US" dirty="0" smtClean="0"/>
          </a:p>
          <a:p>
            <a:endParaRPr lang="en-US" dirty="0"/>
          </a:p>
          <a:p>
            <a:endParaRPr lang="en-US" dirty="0" smtClean="0"/>
          </a:p>
          <a:p>
            <a:endParaRPr lang="en-US" dirty="0"/>
          </a:p>
        </p:txBody>
      </p:sp>
    </p:spTree>
    <p:extLst>
      <p:ext uri="{BB962C8B-B14F-4D97-AF65-F5344CB8AC3E}">
        <p14:creationId xmlns:p14="http://schemas.microsoft.com/office/powerpoint/2010/main" val="34806547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413933"/>
            <a:ext cx="10131425" cy="1456267"/>
          </a:xfrm>
        </p:spPr>
        <p:txBody>
          <a:bodyPr>
            <a:normAutofit fontScale="90000"/>
          </a:bodyPr>
          <a:lstStyle/>
          <a:p>
            <a:r>
              <a:rPr lang="en-US" dirty="0"/>
              <a:t>Children &gt; 28 days of age who are </a:t>
            </a:r>
            <a:r>
              <a:rPr lang="en-US" dirty="0" smtClean="0"/>
              <a:t>normal host: </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Vancomycin (15 mg/kg maximum 1-2g for the initial dose)</a:t>
            </a:r>
          </a:p>
          <a:p>
            <a:r>
              <a:rPr lang="en-US" dirty="0" smtClean="0"/>
              <a:t>Plus </a:t>
            </a:r>
            <a:r>
              <a:rPr lang="en-US" dirty="0" err="1" smtClean="0"/>
              <a:t>cefotaxime</a:t>
            </a:r>
            <a:r>
              <a:rPr lang="en-US" dirty="0" smtClean="0"/>
              <a:t> ( 100mg /kg maximum 2g for the initial dose) or ceftriaxone( 75 mg/kg maximum 2 g for </a:t>
            </a:r>
            <a:r>
              <a:rPr lang="en-US" dirty="0" err="1" smtClean="0"/>
              <a:t>ininti</a:t>
            </a:r>
            <a:r>
              <a:rPr lang="en-US" dirty="0" smtClean="0"/>
              <a:t>  dose.</a:t>
            </a:r>
          </a:p>
          <a:p>
            <a:r>
              <a:rPr lang="en-US" dirty="0" smtClean="0"/>
              <a:t>Consider adding an aminoglycoside( ex gentamicin) for possible </a:t>
            </a:r>
            <a:r>
              <a:rPr lang="en-US" dirty="0" err="1" smtClean="0"/>
              <a:t>gu</a:t>
            </a:r>
            <a:r>
              <a:rPr lang="en-US" dirty="0" smtClean="0"/>
              <a:t> source and/or piperacillin with </a:t>
            </a:r>
            <a:r>
              <a:rPr lang="en-US" dirty="0" err="1" smtClean="0"/>
              <a:t>tazobactam</a:t>
            </a:r>
            <a:r>
              <a:rPr lang="en-US" dirty="0" smtClean="0"/>
              <a:t>, clindamycin or metronidazole for possible </a:t>
            </a:r>
            <a:r>
              <a:rPr lang="en-US" dirty="0" err="1" smtClean="0"/>
              <a:t>Gi</a:t>
            </a:r>
            <a:r>
              <a:rPr lang="en-US" dirty="0" smtClean="0"/>
              <a:t> source. </a:t>
            </a:r>
          </a:p>
          <a:p>
            <a:r>
              <a:rPr lang="en-US" dirty="0" smtClean="0"/>
              <a:t>Consider combination therapy( use at least two antibiotic of different antimicrobial class ) aimed at covering resistant , if prevalent or patient at risk, in presence of septic shock</a:t>
            </a:r>
          </a:p>
        </p:txBody>
      </p:sp>
    </p:spTree>
    <p:extLst>
      <p:ext uri="{BB962C8B-B14F-4D97-AF65-F5344CB8AC3E}">
        <p14:creationId xmlns:p14="http://schemas.microsoft.com/office/powerpoint/2010/main" val="135263240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000" u="sng" dirty="0" smtClean="0"/>
              <a:t>Children &gt; 28 days who are immunosuppressed or at risk for infection with </a:t>
            </a:r>
            <a:r>
              <a:rPr lang="en-US" sz="2000" u="sng" dirty="0" err="1" smtClean="0"/>
              <a:t>pseudomonasspecies</a:t>
            </a:r>
            <a:r>
              <a:rPr lang="en-US" sz="2000" u="sng" dirty="0" smtClean="0"/>
              <a:t>:</a:t>
            </a:r>
          </a:p>
          <a:p>
            <a:pPr marL="0" indent="0">
              <a:buNone/>
            </a:pPr>
            <a:r>
              <a:rPr lang="en-US" dirty="0"/>
              <a:t>Vancomycin (15 mg/kg maximum 1-2g for the initial dose</a:t>
            </a:r>
            <a:r>
              <a:rPr lang="en-US" dirty="0" smtClean="0"/>
              <a:t>)</a:t>
            </a:r>
            <a:endParaRPr lang="en-US" dirty="0"/>
          </a:p>
          <a:p>
            <a:pPr marL="0" indent="0">
              <a:buNone/>
            </a:pPr>
            <a:r>
              <a:rPr lang="en-US" dirty="0" smtClean="0"/>
              <a:t>Plus </a:t>
            </a:r>
            <a:r>
              <a:rPr lang="en-US" dirty="0" err="1" smtClean="0"/>
              <a:t>cefepime</a:t>
            </a:r>
            <a:r>
              <a:rPr lang="en-US" dirty="0" smtClean="0"/>
              <a:t> ( 50mg/kg , maximum 2g for the initial dose)or </a:t>
            </a:r>
            <a:r>
              <a:rPr lang="en-US" dirty="0" err="1" smtClean="0"/>
              <a:t>ceftazidime</a:t>
            </a:r>
            <a:r>
              <a:rPr lang="en-US" dirty="0" smtClean="0"/>
              <a:t>( 50mg/kg maximum 2g for the initial dose) or </a:t>
            </a:r>
            <a:r>
              <a:rPr lang="en-US" dirty="0" err="1" smtClean="0"/>
              <a:t>carbapenem</a:t>
            </a:r>
            <a:r>
              <a:rPr lang="en-US" dirty="0"/>
              <a:t> </a:t>
            </a:r>
            <a:r>
              <a:rPr lang="en-US" dirty="0" smtClean="0"/>
              <a:t>where bacterial organism with extended spectrum beta lactamase </a:t>
            </a:r>
            <a:r>
              <a:rPr lang="en-US" dirty="0" err="1" smtClean="0"/>
              <a:t>esbl</a:t>
            </a:r>
            <a:r>
              <a:rPr lang="en-US" dirty="0" smtClean="0"/>
              <a:t> resistance are prevalent or for patients who have been recently( two weeks)  treated with broad spectrum antibiotic </a:t>
            </a:r>
          </a:p>
          <a:p>
            <a:pPr marL="0" indent="0">
              <a:buNone/>
            </a:pPr>
            <a:r>
              <a:rPr lang="en-US" dirty="0" smtClean="0"/>
              <a:t>Third generation cephalosporin or </a:t>
            </a:r>
            <a:r>
              <a:rPr lang="en-US" dirty="0" err="1" smtClean="0"/>
              <a:t>fluroquinolon</a:t>
            </a:r>
            <a:r>
              <a:rPr lang="en-US" dirty="0"/>
              <a:t>)</a:t>
            </a:r>
            <a:r>
              <a:rPr lang="en-US" dirty="0" smtClean="0"/>
              <a:t> </a:t>
            </a:r>
          </a:p>
          <a:p>
            <a:pPr marL="0" indent="0">
              <a:buNone/>
            </a:pPr>
            <a:r>
              <a:rPr lang="en-US" dirty="0" smtClean="0"/>
              <a:t>If there are </a:t>
            </a:r>
            <a:r>
              <a:rPr lang="en-US" dirty="0" err="1" smtClean="0"/>
              <a:t>concerened</a:t>
            </a:r>
            <a:r>
              <a:rPr lang="en-US" dirty="0" smtClean="0"/>
              <a:t> about resistance to </a:t>
            </a:r>
            <a:r>
              <a:rPr lang="en-US" dirty="0" err="1" smtClean="0"/>
              <a:t>cefipeme</a:t>
            </a:r>
            <a:r>
              <a:rPr lang="en-US" dirty="0" smtClean="0"/>
              <a:t>/ </a:t>
            </a:r>
            <a:r>
              <a:rPr lang="en-US" dirty="0" err="1" smtClean="0"/>
              <a:t>ceftazidime</a:t>
            </a:r>
            <a:r>
              <a:rPr lang="en-US" dirty="0" smtClean="0"/>
              <a:t>/ </a:t>
            </a:r>
            <a:r>
              <a:rPr lang="en-US" dirty="0" err="1" smtClean="0"/>
              <a:t>carbamenem</a:t>
            </a:r>
            <a:r>
              <a:rPr lang="en-US" dirty="0" smtClean="0"/>
              <a:t> , can add aminoglycoside( </a:t>
            </a:r>
            <a:r>
              <a:rPr lang="en-US" dirty="0" err="1" smtClean="0"/>
              <a:t>gentamic</a:t>
            </a:r>
            <a:endParaRPr lang="en-US" dirty="0"/>
          </a:p>
        </p:txBody>
      </p:sp>
    </p:spTree>
    <p:extLst>
      <p:ext uri="{BB962C8B-B14F-4D97-AF65-F5344CB8AC3E}">
        <p14:creationId xmlns:p14="http://schemas.microsoft.com/office/powerpoint/2010/main" val="284886641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000" b="1" dirty="0" smtClean="0"/>
              <a:t>Children who cannot receive penicillin or have received broad spectrum</a:t>
            </a:r>
          </a:p>
          <a:p>
            <a:pPr marL="0" indent="0">
              <a:buNone/>
            </a:pPr>
            <a:r>
              <a:rPr lang="en-US" dirty="0" smtClean="0"/>
              <a:t>Vancomycin </a:t>
            </a:r>
          </a:p>
          <a:p>
            <a:pPr marL="0" indent="0">
              <a:buNone/>
            </a:pPr>
            <a:r>
              <a:rPr lang="en-US" dirty="0" smtClean="0"/>
              <a:t>Plus </a:t>
            </a:r>
            <a:r>
              <a:rPr lang="en-US" dirty="0" err="1" smtClean="0"/>
              <a:t>meropenem</a:t>
            </a:r>
            <a:endParaRPr lang="en-US" dirty="0"/>
          </a:p>
          <a:p>
            <a:pPr marL="0" indent="0">
              <a:buNone/>
            </a:pPr>
            <a:r>
              <a:rPr lang="en-US" dirty="0" smtClean="0"/>
              <a:t>Or </a:t>
            </a:r>
            <a:r>
              <a:rPr lang="en-US" dirty="0" err="1" smtClean="0"/>
              <a:t>Aztreonam</a:t>
            </a:r>
            <a:r>
              <a:rPr lang="en-US" dirty="0" smtClean="0"/>
              <a:t> or ciprofloxacin plus clindamycin may be used instead of </a:t>
            </a:r>
            <a:r>
              <a:rPr lang="en-US" dirty="0" err="1" smtClean="0"/>
              <a:t>meropenem</a:t>
            </a:r>
            <a:r>
              <a:rPr lang="en-US" dirty="0" smtClean="0"/>
              <a:t>.</a:t>
            </a:r>
            <a:endParaRPr lang="en-US" dirty="0"/>
          </a:p>
        </p:txBody>
      </p:sp>
    </p:spTree>
    <p:extLst>
      <p:ext uri="{BB962C8B-B14F-4D97-AF65-F5344CB8AC3E}">
        <p14:creationId xmlns:p14="http://schemas.microsoft.com/office/powerpoint/2010/main" val="232307781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Patients at increased risk of fungal infection( identified fungal . Immunocompromised with persistent fever on broad spectrum antibiotics)</a:t>
            </a:r>
          </a:p>
          <a:p>
            <a:r>
              <a:rPr lang="en-US" dirty="0" smtClean="0"/>
              <a:t>Add liposomal amphotericin B or an </a:t>
            </a:r>
            <a:r>
              <a:rPr lang="en-US" dirty="0" err="1" smtClean="0"/>
              <a:t>echinocandin</a:t>
            </a:r>
            <a:r>
              <a:rPr lang="en-US" dirty="0"/>
              <a:t> </a:t>
            </a:r>
            <a:r>
              <a:rPr lang="en-US" dirty="0" smtClean="0"/>
              <a:t>to the antimicrobial regimen. </a:t>
            </a:r>
          </a:p>
          <a:p>
            <a:endParaRPr lang="en-US" dirty="0" smtClean="0"/>
          </a:p>
          <a:p>
            <a:pPr marL="0" indent="0">
              <a:buNone/>
            </a:pPr>
            <a:endParaRPr lang="en-US" dirty="0"/>
          </a:p>
        </p:txBody>
      </p:sp>
    </p:spTree>
    <p:extLst>
      <p:ext uri="{BB962C8B-B14F-4D97-AF65-F5344CB8AC3E}">
        <p14:creationId xmlns:p14="http://schemas.microsoft.com/office/powerpoint/2010/main" val="24175574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85801" y="2142067"/>
            <a:ext cx="10131425" cy="4447419"/>
          </a:xfrm>
        </p:spPr>
        <p:txBody>
          <a:bodyPr>
            <a:normAutofit fontScale="92500" lnSpcReduction="10000"/>
          </a:bodyPr>
          <a:lstStyle/>
          <a:p>
            <a:r>
              <a:rPr lang="en-US" dirty="0" smtClean="0"/>
              <a:t>Although it is preferable to have specimens obtained prior to the initiation of antimicrobial therapy to optimize recovery of bacterial organisms, antimicrobial therapy administration should not be delayed for specimen collection in clinically ill neonates. </a:t>
            </a:r>
          </a:p>
          <a:p>
            <a:r>
              <a:rPr lang="en-US" dirty="0" smtClean="0"/>
              <a:t>Initial empirical treatment of early-onset bacterial infections should consist of:  </a:t>
            </a:r>
            <a:r>
              <a:rPr lang="en-US" sz="2200" dirty="0" smtClean="0">
                <a:solidFill>
                  <a:schemeClr val="accent4">
                    <a:lumMod val="50000"/>
                  </a:schemeClr>
                </a:solidFill>
              </a:rPr>
              <a:t>ampicillin and an aminoglycoside (usually gentamicin), or </a:t>
            </a:r>
            <a:r>
              <a:rPr lang="en-US" sz="2200" dirty="0" err="1" smtClean="0">
                <a:solidFill>
                  <a:schemeClr val="accent4">
                    <a:lumMod val="50000"/>
                  </a:schemeClr>
                </a:solidFill>
              </a:rPr>
              <a:t>cefotaxime</a:t>
            </a:r>
            <a:r>
              <a:rPr lang="en-US" sz="2200" dirty="0" smtClean="0"/>
              <a:t>. </a:t>
            </a:r>
          </a:p>
          <a:p>
            <a:r>
              <a:rPr lang="en-US" dirty="0" smtClean="0"/>
              <a:t> HAIs acquired in a NICU are more likely to be caused by staphylococci, various </a:t>
            </a:r>
            <a:r>
              <a:rPr lang="en-US" dirty="0" err="1" smtClean="0"/>
              <a:t>Enterobacteriaceae</a:t>
            </a:r>
            <a:r>
              <a:rPr lang="en-US" dirty="0" smtClean="0"/>
              <a:t>, Pseudomonas species, or Candida species. Thus, an </a:t>
            </a:r>
            <a:r>
              <a:rPr lang="en-US" u="sng" dirty="0" err="1" smtClean="0"/>
              <a:t>antistaphylococcal</a:t>
            </a:r>
            <a:r>
              <a:rPr lang="en-US" u="sng" dirty="0" smtClean="0"/>
              <a:t> drug (</a:t>
            </a:r>
            <a:r>
              <a:rPr lang="en-US" u="sng" dirty="0" err="1" smtClean="0"/>
              <a:t>oxacillin</a:t>
            </a:r>
            <a:r>
              <a:rPr lang="en-US" u="sng" dirty="0" smtClean="0"/>
              <a:t> or </a:t>
            </a:r>
            <a:r>
              <a:rPr lang="en-US" u="sng" dirty="0" err="1" smtClean="0"/>
              <a:t>nafcillin</a:t>
            </a:r>
            <a:r>
              <a:rPr lang="en-US" u="sng" dirty="0"/>
              <a:t> </a:t>
            </a:r>
            <a:r>
              <a:rPr lang="en-US" dirty="0" smtClean="0"/>
              <a:t>for S. aureus or, more often, </a:t>
            </a:r>
            <a:r>
              <a:rPr lang="en-US" u="sng" dirty="0" smtClean="0"/>
              <a:t>vancomycin for coagulase-negative staphylococci or methicillin-resistant S. aureus</a:t>
            </a:r>
            <a:r>
              <a:rPr lang="en-US" dirty="0" smtClean="0"/>
              <a:t>) should be substituted for ampicillin in a previously hospitalized neonate. </a:t>
            </a:r>
          </a:p>
          <a:p>
            <a:r>
              <a:rPr lang="en-US" dirty="0" smtClean="0"/>
              <a:t>A history of recent antimicrobial therapy or the presence of antibiotic-resistant infections in the NICU suggests the need for modification of empiric antimicrobial choices. When the history or the presence of necrotic skin lesions suggests Pseudomonas infection, initial therapy should consist of antipseudomonal agent, such as piperacillin, </a:t>
            </a:r>
            <a:r>
              <a:rPr lang="en-US" dirty="0" err="1" smtClean="0"/>
              <a:t>ticarcillin</a:t>
            </a:r>
            <a:r>
              <a:rPr lang="en-US" dirty="0" smtClean="0"/>
              <a:t>, </a:t>
            </a:r>
            <a:r>
              <a:rPr lang="en-US" dirty="0" err="1" smtClean="0"/>
              <a:t>meropenem</a:t>
            </a:r>
            <a:r>
              <a:rPr lang="en-US" dirty="0" smtClean="0"/>
              <a:t>, or </a:t>
            </a:r>
            <a:r>
              <a:rPr lang="en-US" dirty="0" err="1" smtClean="0"/>
              <a:t>ceftazidime</a:t>
            </a:r>
            <a:r>
              <a:rPr lang="en-US" dirty="0" smtClean="0"/>
              <a:t>, and an aminoglycoside. </a:t>
            </a:r>
          </a:p>
          <a:p>
            <a:r>
              <a:rPr lang="en-US" dirty="0" smtClean="0"/>
              <a:t>Fungal infections, including candidiasis or </a:t>
            </a:r>
            <a:r>
              <a:rPr lang="en-US" dirty="0" err="1" smtClean="0"/>
              <a:t>aspergillosis</a:t>
            </a:r>
            <a:r>
              <a:rPr lang="en-US" dirty="0" smtClean="0"/>
              <a:t>, should also be considered when necrotic skin lesions at former sites of adhesive tape are observed. These require immediate surgical intervention as well as antifungal therapy</a:t>
            </a:r>
          </a:p>
        </p:txBody>
      </p:sp>
    </p:spTree>
    <p:extLst>
      <p:ext uri="{BB962C8B-B14F-4D97-AF65-F5344CB8AC3E}">
        <p14:creationId xmlns:p14="http://schemas.microsoft.com/office/powerpoint/2010/main" val="174853449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u="sng" dirty="0" smtClean="0"/>
              <a:t>Trough measurements may be indicated in infants with compromised kidney or liver function who are receiving potentially nephrotoxic or hepatotoxic agents.</a:t>
            </a:r>
          </a:p>
          <a:p>
            <a:r>
              <a:rPr lang="en-US" dirty="0" smtClean="0"/>
              <a:t>Treatment of newborn infants whose mothers received antibiotics during labor should be individualized. If early-onset sepsis is thought to be likely, treatment of the infant should continue until the infant remains asymptomatic for 24-72 </a:t>
            </a:r>
            <a:r>
              <a:rPr lang="en-US" dirty="0" err="1" smtClean="0"/>
              <a:t>hr</a:t>
            </a:r>
            <a:r>
              <a:rPr lang="en-US" dirty="0" smtClean="0"/>
              <a:t> and clinical and laboratory evidence of recovery is apparent. Furthermore, in the context of intrapartum antibiotic use, it is important to consider that the organism resistant to the intrapartum therapy, thus influencing selection of empiric antibiotics for the </a:t>
            </a:r>
            <a:r>
              <a:rPr lang="en-US" dirty="0" err="1" smtClean="0"/>
              <a:t>infan</a:t>
            </a:r>
            <a:r>
              <a:rPr lang="en-US" dirty="0" err="1"/>
              <a:t>causing</a:t>
            </a:r>
            <a:r>
              <a:rPr lang="en-US" dirty="0"/>
              <a:t> infection may be </a:t>
            </a:r>
            <a:r>
              <a:rPr lang="en-US" dirty="0" smtClean="0"/>
              <a:t>t. </a:t>
            </a:r>
            <a:endParaRPr lang="en-US" dirty="0"/>
          </a:p>
        </p:txBody>
      </p:sp>
    </p:spTree>
    <p:extLst>
      <p:ext uri="{BB962C8B-B14F-4D97-AF65-F5344CB8AC3E}">
        <p14:creationId xmlns:p14="http://schemas.microsoft.com/office/powerpoint/2010/main" val="351494566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976311" y="1066800"/>
            <a:ext cx="10476393" cy="4749799"/>
          </a:xfrm>
          <a:prstGeom prst="rect">
            <a:avLst/>
          </a:prstGeom>
        </p:spPr>
      </p:pic>
    </p:spTree>
    <p:extLst>
      <p:ext uri="{BB962C8B-B14F-4D97-AF65-F5344CB8AC3E}">
        <p14:creationId xmlns:p14="http://schemas.microsoft.com/office/powerpoint/2010/main" val="31723661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478971"/>
            <a:ext cx="10131425" cy="1456267"/>
          </a:xfrm>
        </p:spPr>
        <p:txBody>
          <a:bodyPr/>
          <a:lstStyle/>
          <a:p>
            <a:r>
              <a:rPr lang="en-US" dirty="0" smtClean="0"/>
              <a:t>Etiology:</a:t>
            </a:r>
            <a:endParaRPr lang="en-US" dirty="0"/>
          </a:p>
        </p:txBody>
      </p:sp>
      <p:sp>
        <p:nvSpPr>
          <p:cNvPr id="3" name="Content Placeholder 2"/>
          <p:cNvSpPr>
            <a:spLocks noGrp="1"/>
          </p:cNvSpPr>
          <p:nvPr>
            <p:ph idx="1"/>
          </p:nvPr>
        </p:nvSpPr>
        <p:spPr>
          <a:xfrm>
            <a:off x="787399" y="1935238"/>
            <a:ext cx="10131425" cy="3972076"/>
          </a:xfrm>
        </p:spPr>
        <p:txBody>
          <a:bodyPr>
            <a:noAutofit/>
          </a:bodyPr>
          <a:lstStyle/>
          <a:p>
            <a:r>
              <a:rPr lang="en-US" sz="2400" dirty="0" smtClean="0"/>
              <a:t>Onset of neonatal sepsis can be early (≤ 3 days of birth) or late (after 3 days).</a:t>
            </a:r>
          </a:p>
          <a:p>
            <a:pPr marL="400050" indent="-400050">
              <a:buFont typeface="+mj-lt"/>
              <a:buAutoNum type="romanUcPeriod"/>
            </a:pPr>
            <a:r>
              <a:rPr lang="en-US" sz="2400" dirty="0" smtClean="0"/>
              <a:t>Early-onset neonatal sepsis</a:t>
            </a:r>
          </a:p>
          <a:p>
            <a:r>
              <a:rPr lang="en-US" dirty="0"/>
              <a:t>acquired before or during delivery (</a:t>
            </a:r>
            <a:r>
              <a:rPr lang="en-US" dirty="0" smtClean="0"/>
              <a:t>vertical mother-to-child </a:t>
            </a:r>
            <a:r>
              <a:rPr lang="en-US" dirty="0"/>
              <a:t>transmission</a:t>
            </a:r>
            <a:r>
              <a:rPr lang="en-US" dirty="0" smtClean="0"/>
              <a:t>).  </a:t>
            </a:r>
            <a:r>
              <a:rPr lang="en-US" u="sng" dirty="0" smtClean="0"/>
              <a:t>Most infants have symptoms within 6 hours of birth.</a:t>
            </a:r>
            <a:r>
              <a:rPr lang="en-US" dirty="0"/>
              <a:t> </a:t>
            </a:r>
            <a:endParaRPr lang="en-US" dirty="0" smtClean="0"/>
          </a:p>
          <a:p>
            <a:pPr marL="0" indent="0">
              <a:buNone/>
            </a:pPr>
            <a:r>
              <a:rPr lang="en-US" dirty="0" smtClean="0"/>
              <a:t>Most cases are caused by </a:t>
            </a:r>
            <a:r>
              <a:rPr lang="en-US" b="1" dirty="0" smtClean="0"/>
              <a:t>group B streptococcus (GBS) </a:t>
            </a:r>
            <a:r>
              <a:rPr lang="en-US" dirty="0" smtClean="0"/>
              <a:t>and gram-negative enteric organisms (predominantly Escherichia coli). Vaginal or rectal cultures of women at term may show GBS colonization rates of up to 35%. </a:t>
            </a:r>
            <a:r>
              <a:rPr lang="en-US" dirty="0"/>
              <a:t>The more common viruses are CMV, HSV, enteroviruses, and HIV.</a:t>
            </a:r>
            <a:endParaRPr lang="en-US" dirty="0" smtClean="0"/>
          </a:p>
          <a:p>
            <a:pPr marL="0" indent="0">
              <a:buNone/>
            </a:pPr>
            <a:r>
              <a:rPr lang="en-US" dirty="0" smtClean="0"/>
              <a:t>Other cases tend to be caused by gram-negative enteric bacilli (</a:t>
            </a:r>
            <a:r>
              <a:rPr lang="en-US" dirty="0" err="1" smtClean="0"/>
              <a:t>eg</a:t>
            </a:r>
            <a:r>
              <a:rPr lang="en-US" dirty="0" smtClean="0"/>
              <a:t>, </a:t>
            </a:r>
            <a:r>
              <a:rPr lang="en-US" dirty="0" err="1" smtClean="0"/>
              <a:t>Klebsiella</a:t>
            </a:r>
            <a:r>
              <a:rPr lang="en-US" dirty="0" smtClean="0"/>
              <a:t> species) and certain gram-positive organisms (Listeria </a:t>
            </a:r>
            <a:r>
              <a:rPr lang="en-US" dirty="0" err="1" smtClean="0"/>
              <a:t>monocytogenes</a:t>
            </a:r>
            <a:r>
              <a:rPr lang="en-US" dirty="0" smtClean="0"/>
              <a:t>, enterococci [</a:t>
            </a:r>
            <a:r>
              <a:rPr lang="en-US" dirty="0" err="1" smtClean="0"/>
              <a:t>eg</a:t>
            </a:r>
            <a:r>
              <a:rPr lang="en-US" dirty="0" smtClean="0"/>
              <a:t>, Enterococcus </a:t>
            </a:r>
            <a:r>
              <a:rPr lang="en-US" dirty="0" err="1" smtClean="0"/>
              <a:t>faecalis</a:t>
            </a:r>
            <a:r>
              <a:rPr lang="en-US" dirty="0" smtClean="0"/>
              <a:t>, E. </a:t>
            </a:r>
            <a:r>
              <a:rPr lang="en-US" dirty="0" err="1" smtClean="0"/>
              <a:t>faecium</a:t>
            </a:r>
            <a:r>
              <a:rPr lang="en-US" dirty="0" smtClean="0"/>
              <a:t>], group D streptococci [</a:t>
            </a:r>
            <a:r>
              <a:rPr lang="en-US" dirty="0" err="1" smtClean="0"/>
              <a:t>eg</a:t>
            </a:r>
            <a:r>
              <a:rPr lang="en-US" dirty="0" smtClean="0"/>
              <a:t>, Streptococcus </a:t>
            </a:r>
            <a:r>
              <a:rPr lang="en-US" dirty="0" err="1" smtClean="0"/>
              <a:t>bovis</a:t>
            </a:r>
            <a:r>
              <a:rPr lang="en-US" dirty="0" smtClean="0"/>
              <a:t>], alpha-hemolytic streptococci, and staphylococci). Also, S. </a:t>
            </a:r>
            <a:r>
              <a:rPr lang="en-US" dirty="0" err="1" smtClean="0"/>
              <a:t>pneumoniae</a:t>
            </a:r>
            <a:r>
              <a:rPr lang="en-US" dirty="0" smtClean="0"/>
              <a:t>, H. </a:t>
            </a:r>
            <a:r>
              <a:rPr lang="en-US" dirty="0" err="1" smtClean="0"/>
              <a:t>influenzae</a:t>
            </a:r>
            <a:r>
              <a:rPr lang="en-US" dirty="0" smtClean="0"/>
              <a:t> type b, and, less commonly, Neisseria </a:t>
            </a:r>
            <a:r>
              <a:rPr lang="en-US" dirty="0" err="1" smtClean="0"/>
              <a:t>meningitidis</a:t>
            </a:r>
            <a:r>
              <a:rPr lang="en-US" dirty="0" smtClean="0"/>
              <a:t> have been isolated. </a:t>
            </a:r>
            <a:endParaRPr lang="en-US" sz="1400" dirty="0"/>
          </a:p>
        </p:txBody>
      </p:sp>
    </p:spTree>
    <p:extLst>
      <p:ext uri="{BB962C8B-B14F-4D97-AF65-F5344CB8AC3E}">
        <p14:creationId xmlns:p14="http://schemas.microsoft.com/office/powerpoint/2010/main" val="158270867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5201" y="1117600"/>
            <a:ext cx="10131425" cy="1456267"/>
          </a:xfrm>
        </p:spPr>
        <p:txBody>
          <a:bodyPr/>
          <a:lstStyle/>
          <a:p>
            <a:r>
              <a:rPr lang="en-US" dirty="0"/>
              <a:t>DIRECTED THERAPY</a:t>
            </a:r>
            <a:br>
              <a:rPr lang="en-US" dirty="0"/>
            </a:br>
            <a:endParaRPr lang="en-US" dirty="0"/>
          </a:p>
        </p:txBody>
      </p:sp>
      <p:sp>
        <p:nvSpPr>
          <p:cNvPr id="3" name="Content Placeholder 2"/>
          <p:cNvSpPr>
            <a:spLocks noGrp="1"/>
          </p:cNvSpPr>
          <p:nvPr>
            <p:ph idx="1"/>
          </p:nvPr>
        </p:nvSpPr>
        <p:spPr>
          <a:xfrm>
            <a:off x="685801" y="2142067"/>
            <a:ext cx="10261599" cy="4220633"/>
          </a:xfrm>
        </p:spPr>
        <p:txBody>
          <a:bodyPr>
            <a:normAutofit/>
          </a:bodyPr>
          <a:lstStyle/>
          <a:p>
            <a:pPr marL="0" indent="0">
              <a:buNone/>
            </a:pPr>
            <a:r>
              <a:rPr lang="en-US" sz="2000" dirty="0" smtClean="0"/>
              <a:t>Once the pathogen has been identified and its susceptibility determined, the most appropriate antimicrobial should be administered.</a:t>
            </a:r>
          </a:p>
          <a:p>
            <a:r>
              <a:rPr lang="en-US" dirty="0" smtClean="0"/>
              <a:t>For most Gram-negative enteric bacteria, ampicillin and an aminoglycoside or a third-generation cephalosporin (</a:t>
            </a:r>
            <a:r>
              <a:rPr lang="en-US" dirty="0" err="1" smtClean="0"/>
              <a:t>cefotaxime</a:t>
            </a:r>
            <a:r>
              <a:rPr lang="en-US" dirty="0" smtClean="0"/>
              <a:t> or </a:t>
            </a:r>
            <a:r>
              <a:rPr lang="en-US" dirty="0" err="1" smtClean="0"/>
              <a:t>ceftazidime</a:t>
            </a:r>
            <a:r>
              <a:rPr lang="en-US" dirty="0" smtClean="0"/>
              <a:t>  </a:t>
            </a:r>
            <a:r>
              <a:rPr lang="en-US" dirty="0"/>
              <a:t>if Pseudomonas coverage is needed) should be used. </a:t>
            </a:r>
            <a:endParaRPr lang="en-US" dirty="0" smtClean="0"/>
          </a:p>
          <a:p>
            <a:r>
              <a:rPr lang="en-US" dirty="0" smtClean="0"/>
              <a:t>Enterococci should </a:t>
            </a:r>
            <a:r>
              <a:rPr lang="en-US" dirty="0"/>
              <a:t>be treated with both a penicillin-containing antibiotic and </a:t>
            </a:r>
            <a:r>
              <a:rPr lang="en-US" dirty="0" smtClean="0"/>
              <a:t>an aminoglycoside</a:t>
            </a:r>
            <a:r>
              <a:rPr lang="en-US" dirty="0"/>
              <a:t>, if the Enterococcus is susceptible to </a:t>
            </a:r>
            <a:r>
              <a:rPr lang="en-US" dirty="0" smtClean="0"/>
              <a:t>gentamicin. The addition </a:t>
            </a:r>
            <a:r>
              <a:rPr lang="en-US" dirty="0"/>
              <a:t>of gentamicin to a penicillin provides synergistic </a:t>
            </a:r>
            <a:r>
              <a:rPr lang="en-US" dirty="0" smtClean="0"/>
              <a:t>bactericidal and </a:t>
            </a:r>
            <a:r>
              <a:rPr lang="en-US" dirty="0" err="1"/>
              <a:t>postantibiotic</a:t>
            </a:r>
            <a:r>
              <a:rPr lang="en-US" dirty="0"/>
              <a:t> effects. </a:t>
            </a:r>
            <a:endParaRPr lang="en-US" dirty="0" smtClean="0"/>
          </a:p>
          <a:p>
            <a:r>
              <a:rPr lang="en-US" dirty="0" smtClean="0"/>
              <a:t>Ampicillin </a:t>
            </a:r>
            <a:r>
              <a:rPr lang="en-US" dirty="0"/>
              <a:t>alone is adequate for L. </a:t>
            </a:r>
            <a:r>
              <a:rPr lang="en-US" dirty="0" err="1" smtClean="0"/>
              <a:t>monocytogenes</a:t>
            </a:r>
            <a:r>
              <a:rPr lang="en-US" dirty="0" smtClean="0"/>
              <a:t>, and </a:t>
            </a:r>
            <a:r>
              <a:rPr lang="en-US" dirty="0"/>
              <a:t>penicillin suffices for GBS</a:t>
            </a:r>
            <a:r>
              <a:rPr lang="en-US" dirty="0" smtClean="0"/>
              <a:t>.</a:t>
            </a:r>
          </a:p>
          <a:p>
            <a:r>
              <a:rPr lang="en-US" dirty="0" smtClean="0"/>
              <a:t> </a:t>
            </a:r>
            <a:r>
              <a:rPr lang="en-US" dirty="0"/>
              <a:t>Clindamycin or </a:t>
            </a:r>
            <a:r>
              <a:rPr lang="en-US" dirty="0" smtClean="0"/>
              <a:t>metronidazole is </a:t>
            </a:r>
            <a:r>
              <a:rPr lang="en-US" dirty="0"/>
              <a:t>appropriate for anaerobic infections; metronidazole is preferred </a:t>
            </a:r>
            <a:r>
              <a:rPr lang="en-US" dirty="0" smtClean="0"/>
              <a:t>for anaerobic </a:t>
            </a:r>
            <a:r>
              <a:rPr lang="en-US" dirty="0"/>
              <a:t>infections that involve the CNS because of its better </a:t>
            </a:r>
            <a:r>
              <a:rPr lang="en-US" dirty="0" smtClean="0"/>
              <a:t>CNS penetration</a:t>
            </a:r>
            <a:r>
              <a:rPr lang="en-US" dirty="0"/>
              <a:t>, compared to clindamycin.</a:t>
            </a:r>
          </a:p>
        </p:txBody>
      </p:sp>
    </p:spTree>
    <p:extLst>
      <p:ext uri="{BB962C8B-B14F-4D97-AF65-F5344CB8AC3E}">
        <p14:creationId xmlns:p14="http://schemas.microsoft.com/office/powerpoint/2010/main" val="405657043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85801" y="2142067"/>
            <a:ext cx="10131425" cy="4258733"/>
          </a:xfrm>
        </p:spPr>
        <p:txBody>
          <a:bodyPr>
            <a:normAutofit/>
          </a:bodyPr>
          <a:lstStyle/>
          <a:p>
            <a:r>
              <a:rPr lang="en-US" dirty="0" smtClean="0"/>
              <a:t>Third-generation </a:t>
            </a:r>
            <a:r>
              <a:rPr lang="en-US" dirty="0" err="1" smtClean="0"/>
              <a:t>cephalosporins</a:t>
            </a:r>
            <a:r>
              <a:rPr lang="en-US" dirty="0" smtClean="0"/>
              <a:t>, such as </a:t>
            </a:r>
            <a:r>
              <a:rPr lang="en-US" dirty="0" err="1" smtClean="0"/>
              <a:t>cefotaxime</a:t>
            </a:r>
            <a:r>
              <a:rPr lang="en-US" dirty="0" smtClean="0"/>
              <a:t>, are valuable additions for treating documented neonatal sepsis and meningitis </a:t>
            </a:r>
          </a:p>
          <a:p>
            <a:r>
              <a:rPr lang="en-US" dirty="0" smtClean="0"/>
              <a:t>The end result is much higher bactericidal titers in serum and CSF than is achievable with ampicillin-aminoglycoside combinations. However, the routine use of third-generation </a:t>
            </a:r>
            <a:r>
              <a:rPr lang="en-US" dirty="0" err="1" smtClean="0"/>
              <a:t>cephalosporins</a:t>
            </a:r>
            <a:r>
              <a:rPr lang="en-US" dirty="0"/>
              <a:t> </a:t>
            </a:r>
            <a:r>
              <a:rPr lang="en-US" dirty="0" smtClean="0"/>
              <a:t>for suspected sepsis in neonates is not optimal without a clear indication for broader spectrum empiric therapy.</a:t>
            </a:r>
          </a:p>
          <a:p>
            <a:pPr marL="0" indent="0">
              <a:buNone/>
            </a:pPr>
            <a:r>
              <a:rPr lang="en-US" dirty="0" smtClean="0"/>
              <a:t> </a:t>
            </a:r>
            <a:endParaRPr lang="en-US" dirty="0"/>
          </a:p>
        </p:txBody>
      </p:sp>
    </p:spTree>
    <p:extLst>
      <p:ext uri="{BB962C8B-B14F-4D97-AF65-F5344CB8AC3E}">
        <p14:creationId xmlns:p14="http://schemas.microsoft.com/office/powerpoint/2010/main" val="4724586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85801" y="2142067"/>
            <a:ext cx="10413999" cy="4334933"/>
          </a:xfrm>
        </p:spPr>
        <p:txBody>
          <a:bodyPr>
            <a:normAutofit/>
          </a:bodyPr>
          <a:lstStyle/>
          <a:p>
            <a:r>
              <a:rPr lang="en-US" dirty="0"/>
              <a:t>ADJUNCTIVE </a:t>
            </a:r>
            <a:r>
              <a:rPr lang="en-US" dirty="0" smtClean="0"/>
              <a:t>THERAPIES</a:t>
            </a:r>
          </a:p>
          <a:p>
            <a:r>
              <a:rPr lang="en-US" dirty="0" smtClean="0"/>
              <a:t>Treatment </a:t>
            </a:r>
            <a:r>
              <a:rPr lang="en-US" dirty="0"/>
              <a:t>of neonatal infections </a:t>
            </a:r>
            <a:r>
              <a:rPr lang="en-US" dirty="0" smtClean="0"/>
              <a:t>divide into antimicrobial therapy </a:t>
            </a:r>
            <a:r>
              <a:rPr lang="en-US" dirty="0"/>
              <a:t>for the suspected or known pathogen and supportive </a:t>
            </a:r>
            <a:r>
              <a:rPr lang="en-US" dirty="0" smtClean="0"/>
              <a:t>care. </a:t>
            </a:r>
          </a:p>
          <a:p>
            <a:r>
              <a:rPr lang="en-US" dirty="0" smtClean="0"/>
              <a:t>Careful </a:t>
            </a:r>
            <a:r>
              <a:rPr lang="en-US" dirty="0"/>
              <a:t>attention to respiratory and cardiovascular status is </a:t>
            </a:r>
            <a:r>
              <a:rPr lang="en-US" dirty="0" smtClean="0"/>
              <a:t>mandatory. </a:t>
            </a:r>
            <a:r>
              <a:rPr lang="en-US" dirty="0"/>
              <a:t>v</a:t>
            </a:r>
            <a:r>
              <a:rPr lang="en-US" dirty="0" smtClean="0"/>
              <a:t>entilator support </a:t>
            </a:r>
            <a:r>
              <a:rPr lang="en-US" dirty="0"/>
              <a:t>is frequently necessary for respiratory failure caused </a:t>
            </a:r>
            <a:r>
              <a:rPr lang="en-US" dirty="0" smtClean="0"/>
              <a:t>by sepsis</a:t>
            </a:r>
            <a:r>
              <a:rPr lang="en-US" dirty="0"/>
              <a:t>, pneumonia, pulmonary hypertension, or acute respiratory </a:t>
            </a:r>
            <a:r>
              <a:rPr lang="en-US" dirty="0" smtClean="0"/>
              <a:t>distress syndrome</a:t>
            </a:r>
            <a:r>
              <a:rPr lang="en-US" dirty="0"/>
              <a:t>. </a:t>
            </a:r>
            <a:endParaRPr lang="en-US" dirty="0" smtClean="0"/>
          </a:p>
          <a:p>
            <a:r>
              <a:rPr lang="en-US" dirty="0" smtClean="0"/>
              <a:t>Refractory hypoxia and shock may require extracorporeal membrane oxygenation, which has reduced mortality rates in full-term infants with respiratory failure. Shock and metabolic acidosis should be identified and managed with fluid resuscitation and inotropic agents as needed. Corticosteroids should be administered only for adrenal insufficiency and in cases of TB meningitis</a:t>
            </a:r>
            <a:r>
              <a:rPr lang="en-US" dirty="0"/>
              <a:t>. </a:t>
            </a:r>
          </a:p>
        </p:txBody>
      </p:sp>
    </p:spTree>
    <p:extLst>
      <p:ext uri="{BB962C8B-B14F-4D97-AF65-F5344CB8AC3E}">
        <p14:creationId xmlns:p14="http://schemas.microsoft.com/office/powerpoint/2010/main" val="35394935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6057" y="1282700"/>
            <a:ext cx="10479314" cy="5263243"/>
          </a:xfrm>
        </p:spPr>
        <p:txBody>
          <a:bodyPr>
            <a:normAutofit fontScale="85000" lnSpcReduction="10000"/>
          </a:bodyPr>
          <a:lstStyle/>
          <a:p>
            <a:pPr marL="0" indent="0">
              <a:buNone/>
            </a:pPr>
            <a:r>
              <a:rPr lang="en-US" sz="2600" dirty="0" smtClean="0"/>
              <a:t>2.       Late-onset neonatal sepsis</a:t>
            </a:r>
          </a:p>
          <a:p>
            <a:pPr marL="0" indent="0">
              <a:buNone/>
            </a:pPr>
            <a:endParaRPr lang="en-US" dirty="0" smtClean="0"/>
          </a:p>
          <a:p>
            <a:pPr marL="0" indent="0">
              <a:buNone/>
            </a:pPr>
            <a:r>
              <a:rPr lang="en-US" sz="1900" dirty="0" smtClean="0"/>
              <a:t>Late-onset neonatal sepsis is usually acquired from the environment </a:t>
            </a:r>
          </a:p>
          <a:p>
            <a:pPr marL="0" indent="0">
              <a:buNone/>
            </a:pPr>
            <a:r>
              <a:rPr lang="en-US" dirty="0" smtClean="0"/>
              <a:t>Agents </a:t>
            </a:r>
            <a:r>
              <a:rPr lang="en-US" dirty="0"/>
              <a:t>that commonly cause healthcare-associated infections (HAIs) in the newborn include coagulase-negative </a:t>
            </a:r>
            <a:r>
              <a:rPr lang="en-US" b="1" dirty="0"/>
              <a:t>staphylococci</a:t>
            </a:r>
            <a:r>
              <a:rPr lang="en-US" dirty="0"/>
              <a:t>, Gram-negative bacilli (</a:t>
            </a:r>
            <a:r>
              <a:rPr lang="en-US" b="1" dirty="0"/>
              <a:t>E. coli</a:t>
            </a:r>
            <a:r>
              <a:rPr lang="en-US" dirty="0"/>
              <a:t>, </a:t>
            </a:r>
            <a:r>
              <a:rPr lang="en-US" dirty="0" err="1"/>
              <a:t>Klebsiella</a:t>
            </a:r>
            <a:r>
              <a:rPr lang="en-US" dirty="0"/>
              <a:t> </a:t>
            </a:r>
            <a:r>
              <a:rPr lang="en-US" dirty="0" err="1"/>
              <a:t>pneumoniae</a:t>
            </a:r>
            <a:r>
              <a:rPr lang="en-US" dirty="0"/>
              <a:t>, </a:t>
            </a:r>
            <a:r>
              <a:rPr lang="en-US" dirty="0" err="1"/>
              <a:t>Enterobacter</a:t>
            </a:r>
            <a:r>
              <a:rPr lang="en-US" dirty="0"/>
              <a:t>, Pseudomonas aeruginosa), enterococci, Staphylococcus aureus, and Candida. Viruses contributing to HAIs in the neonate include enteroviruses, CMV, hepatitis A, adenoviruses, influenza, RSV, rhinovirus, parainfluenza, HSV, and </a:t>
            </a:r>
            <a:r>
              <a:rPr lang="en-US" dirty="0" smtClean="0"/>
              <a:t>rotavirus. </a:t>
            </a:r>
            <a:r>
              <a:rPr lang="en-US" dirty="0"/>
              <a:t>Community-acquired pathogens such as Streptococcus </a:t>
            </a:r>
            <a:r>
              <a:rPr lang="en-US" dirty="0" err="1"/>
              <a:t>pneumoniae</a:t>
            </a:r>
            <a:r>
              <a:rPr lang="en-US" dirty="0"/>
              <a:t> may also cause infection in newborn </a:t>
            </a:r>
            <a:r>
              <a:rPr lang="en-US" dirty="0" smtClean="0"/>
              <a:t> infants.</a:t>
            </a:r>
          </a:p>
          <a:p>
            <a:pPr marL="0" indent="0">
              <a:buNone/>
            </a:pPr>
            <a:r>
              <a:rPr lang="en-US" sz="1900" u="sng" dirty="0" smtClean="0"/>
              <a:t>Staphylococci</a:t>
            </a:r>
            <a:r>
              <a:rPr lang="en-US" sz="1900" dirty="0" smtClean="0"/>
              <a:t> account for 30 to 60% of late-onset cases and are most frequently due to intravascular devices (particularly central vascular catheters). E. coli is also becoming increasingly recognized as a significant cause of late-onset sepsis, especially in extremely LBW infants. </a:t>
            </a:r>
          </a:p>
          <a:p>
            <a:pPr marL="0" indent="0">
              <a:buNone/>
            </a:pPr>
            <a:r>
              <a:rPr lang="en-US" sz="1900" dirty="0" smtClean="0"/>
              <a:t>Although universal screening and intrapartum antibiotic prophylaxis for group B streptococcus have significantly decreased the rate of early-onset disease due to this organism, the rate of late-onset GBS sepsis has remained unchanged, which is consistent with the hypothesis that late-onset disease is usually acquired from the environment.</a:t>
            </a:r>
          </a:p>
          <a:p>
            <a:pPr marL="0" indent="0">
              <a:buNone/>
            </a:pPr>
            <a:r>
              <a:rPr lang="en-US" sz="1900" dirty="0" smtClean="0"/>
              <a:t>The role of anaerobes (particularly </a:t>
            </a:r>
            <a:r>
              <a:rPr lang="en-US" sz="1900" dirty="0" err="1" smtClean="0"/>
              <a:t>Bacteroides</a:t>
            </a:r>
            <a:r>
              <a:rPr lang="en-US" sz="1900" dirty="0" smtClean="0"/>
              <a:t> </a:t>
            </a:r>
            <a:r>
              <a:rPr lang="en-US" sz="1900" dirty="0" err="1" smtClean="0"/>
              <a:t>fragilis</a:t>
            </a:r>
            <a:r>
              <a:rPr lang="en-US" sz="1900" dirty="0" smtClean="0"/>
              <a:t>) in late-onset sepsis remains unclear, although deaths have been attributed to </a:t>
            </a:r>
            <a:r>
              <a:rPr lang="en-US" sz="1900" dirty="0" err="1" smtClean="0"/>
              <a:t>Bacteroides</a:t>
            </a:r>
            <a:r>
              <a:rPr lang="en-US" sz="1900" dirty="0" smtClean="0"/>
              <a:t> bacteremia.</a:t>
            </a:r>
          </a:p>
          <a:p>
            <a:pPr marL="0" indent="0">
              <a:buNone/>
            </a:pPr>
            <a:r>
              <a:rPr lang="en-US" sz="1900" dirty="0" smtClean="0"/>
              <a:t>Candida species are increasingly important causes of late-onset sepsis, occurring in 12 to 18% of extremely LBW infants. </a:t>
            </a:r>
          </a:p>
          <a:p>
            <a:pPr marL="0" indent="0">
              <a:buNone/>
            </a:pPr>
            <a:endParaRPr lang="en-US" sz="1900" dirty="0" smtClean="0"/>
          </a:p>
          <a:p>
            <a:endParaRPr lang="en-US" dirty="0"/>
          </a:p>
        </p:txBody>
      </p:sp>
    </p:spTree>
    <p:extLst>
      <p:ext uri="{BB962C8B-B14F-4D97-AF65-F5344CB8AC3E}">
        <p14:creationId xmlns:p14="http://schemas.microsoft.com/office/powerpoint/2010/main" val="3011677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sz="2000" dirty="0" smtClean="0"/>
              <a:t>Early- and late-onset neonatal sepsis</a:t>
            </a:r>
          </a:p>
          <a:p>
            <a:pPr marL="0" indent="0">
              <a:buNone/>
            </a:pPr>
            <a:r>
              <a:rPr lang="en-US" sz="2000" dirty="0" smtClean="0"/>
              <a:t>Certain viral infections (</a:t>
            </a:r>
            <a:r>
              <a:rPr lang="en-US" sz="2000" dirty="0" err="1" smtClean="0"/>
              <a:t>eg</a:t>
            </a:r>
            <a:r>
              <a:rPr lang="en-US" sz="2000" dirty="0" smtClean="0"/>
              <a:t>, disseminated herpes simplex, enterovirus, adenovirus, respiratory syncytial virus) may manifest as early-onset or late-onset sepsis.</a:t>
            </a:r>
          </a:p>
          <a:p>
            <a:pPr marL="0" indent="0">
              <a:buNone/>
            </a:pPr>
            <a:endParaRPr lang="en-US" sz="2000" dirty="0"/>
          </a:p>
          <a:p>
            <a:pPr marL="0" indent="0">
              <a:buNone/>
            </a:pPr>
            <a:endParaRPr lang="en-US" sz="2000" dirty="0" smtClean="0"/>
          </a:p>
          <a:p>
            <a:pPr marL="0" indent="0">
              <a:buNone/>
            </a:pPr>
            <a:endParaRPr lang="en-US" sz="2000" dirty="0"/>
          </a:p>
          <a:p>
            <a:pPr marL="0" indent="0">
              <a:buNone/>
            </a:pPr>
            <a:endParaRPr lang="en-US" sz="2000" dirty="0" smtClean="0"/>
          </a:p>
          <a:p>
            <a:endParaRPr lang="en-US" sz="2000" dirty="0"/>
          </a:p>
        </p:txBody>
      </p:sp>
    </p:spTree>
    <p:extLst>
      <p:ext uri="{BB962C8B-B14F-4D97-AF65-F5344CB8AC3E}">
        <p14:creationId xmlns:p14="http://schemas.microsoft.com/office/powerpoint/2010/main" val="21785505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7982"/>
            <a:ext cx="10515600" cy="1325563"/>
          </a:xfrm>
        </p:spPr>
        <p:txBody>
          <a:bodyPr/>
          <a:lstStyle/>
          <a:p>
            <a:r>
              <a:rPr lang="en-US" dirty="0" smtClean="0"/>
              <a:t>BACTERIAL SEPSIS</a:t>
            </a:r>
            <a:br>
              <a:rPr lang="en-US" dirty="0" smtClean="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33502530"/>
              </p:ext>
            </p:extLst>
          </p:nvPr>
        </p:nvGraphicFramePr>
        <p:xfrm>
          <a:off x="685800" y="1803400"/>
          <a:ext cx="10131425" cy="421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394956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843426" y="1077572"/>
            <a:ext cx="5955111" cy="5308714"/>
          </a:xfrm>
          <a:prstGeom prst="rect">
            <a:avLst/>
          </a:prstGeom>
        </p:spPr>
      </p:pic>
    </p:spTree>
    <p:extLst>
      <p:ext uri="{BB962C8B-B14F-4D97-AF65-F5344CB8AC3E}">
        <p14:creationId xmlns:p14="http://schemas.microsoft.com/office/powerpoint/2010/main" val="7660544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95038"/>
            <a:ext cx="10515600" cy="1325563"/>
          </a:xfrm>
        </p:spPr>
        <p:txBody>
          <a:bodyPr>
            <a:normAutofit fontScale="90000"/>
          </a:bodyPr>
          <a:lstStyle/>
          <a:p>
            <a:r>
              <a:rPr lang="en-US" dirty="0" smtClean="0"/>
              <a:t>Table 109-6 lists World Health Organization international criteria for bacterial sepsis. </a:t>
            </a:r>
            <a:br>
              <a:rPr lang="en-US" dirty="0" smtClean="0"/>
            </a:br>
            <a:endParaRPr lang="en-US" dirty="0"/>
          </a:p>
        </p:txBody>
      </p:sp>
      <p:pic>
        <p:nvPicPr>
          <p:cNvPr id="4" name="Picture 3"/>
          <p:cNvPicPr>
            <a:picLocks noChangeAspect="1"/>
          </p:cNvPicPr>
          <p:nvPr/>
        </p:nvPicPr>
        <p:blipFill>
          <a:blip r:embed="rId2"/>
          <a:stretch>
            <a:fillRect/>
          </a:stretch>
        </p:blipFill>
        <p:spPr>
          <a:xfrm>
            <a:off x="2989944" y="1627940"/>
            <a:ext cx="6771418" cy="4961546"/>
          </a:xfrm>
          <a:prstGeom prst="rect">
            <a:avLst/>
          </a:prstGeom>
        </p:spPr>
      </p:pic>
    </p:spTree>
    <p:extLst>
      <p:ext uri="{BB962C8B-B14F-4D97-AF65-F5344CB8AC3E}">
        <p14:creationId xmlns:p14="http://schemas.microsoft.com/office/powerpoint/2010/main" val="26264821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32569242"/>
              </p:ext>
            </p:extLst>
          </p:nvPr>
        </p:nvGraphicFramePr>
        <p:xfrm>
          <a:off x="838199" y="1524000"/>
          <a:ext cx="10366830" cy="4652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230876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Celestial</Template>
  <TotalTime>2593</TotalTime>
  <Words>2609</Words>
  <Application>Microsoft Office PowerPoint</Application>
  <PresentationFormat>Widescreen</PresentationFormat>
  <Paragraphs>111</Paragraphs>
  <Slides>32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32</vt:i4>
      </vt:variant>
    </vt:vector>
  </HeadingPairs>
  <TitlesOfParts>
    <vt:vector size="36" baseType="lpstr">
      <vt:lpstr>Arial</vt:lpstr>
      <vt:lpstr>Calibri</vt:lpstr>
      <vt:lpstr>Calibri Light</vt:lpstr>
      <vt:lpstr>Celestial</vt:lpstr>
      <vt:lpstr>Sepsis </vt:lpstr>
      <vt:lpstr>Neonatal sepsis </vt:lpstr>
      <vt:lpstr>Etiology:</vt:lpstr>
      <vt:lpstr>PowerPoint Presentation</vt:lpstr>
      <vt:lpstr>PowerPoint Presentation</vt:lpstr>
      <vt:lpstr>BACTERIAL SEPSIS </vt:lpstr>
      <vt:lpstr>PowerPoint Presentation</vt:lpstr>
      <vt:lpstr>Table 109-6 lists World Health Organization international criteria for bacterial sepsis.  </vt:lpstr>
      <vt:lpstr>PowerPoint Presentation</vt:lpstr>
      <vt:lpstr>PowerPoint Presentation</vt:lpstr>
      <vt:lpstr>PowerPoint Presentation</vt:lpstr>
      <vt:lpstr>PowerPoint Presentation</vt:lpstr>
      <vt:lpstr>PowerPoint Presentation</vt:lpstr>
      <vt:lpstr>Early diagnosis</vt:lpstr>
      <vt:lpstr>Bacterial and fungal infections are diagnosed by</vt:lpstr>
      <vt:lpstr>PowerPoint Presentation</vt:lpstr>
      <vt:lpstr>PowerPoint Presentation</vt:lpstr>
      <vt:lpstr>PowerPoint Presentation</vt:lpstr>
      <vt:lpstr> </vt:lpstr>
      <vt:lpstr>PowerPoint Presentation</vt:lpstr>
      <vt:lpstr>PowerPoint Presentation</vt:lpstr>
      <vt:lpstr>EMPIRIC THERAPY </vt:lpstr>
      <vt:lpstr>Children &gt; 28 days of age who are normal host:  </vt:lpstr>
      <vt:lpstr>PowerPoint Presentation</vt:lpstr>
      <vt:lpstr>PowerPoint Presentation</vt:lpstr>
      <vt:lpstr>PowerPoint Presentation</vt:lpstr>
      <vt:lpstr>PowerPoint Presentation</vt:lpstr>
      <vt:lpstr>PowerPoint Presentation</vt:lpstr>
      <vt:lpstr>PowerPoint Presentation</vt:lpstr>
      <vt:lpstr>DIRECTED THERAPY </vt:lpstr>
      <vt:lpstr>PowerPoint Presentation</vt:lpstr>
      <vt:lpstr>PowerPoint Presentation</vt:lpstr>
    </vt:vector>
  </TitlesOfParts>
  <Company>User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58</cp:revision>
  <dcterms:created xsi:type="dcterms:W3CDTF">2020-12-05T16:52:37Z</dcterms:created>
  <dcterms:modified xsi:type="dcterms:W3CDTF">2020-12-07T12:10:21Z</dcterms:modified>
</cp:coreProperties>
</file>