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7" r:id="rId5"/>
    <p:sldId id="272" r:id="rId6"/>
    <p:sldId id="277" r:id="rId7"/>
    <p:sldId id="278" r:id="rId8"/>
    <p:sldId id="279" r:id="rId9"/>
    <p:sldId id="298" r:id="rId10"/>
    <p:sldId id="282" r:id="rId11"/>
    <p:sldId id="280" r:id="rId12"/>
    <p:sldId id="281" r:id="rId13"/>
    <p:sldId id="258" r:id="rId14"/>
    <p:sldId id="276" r:id="rId15"/>
    <p:sldId id="283" r:id="rId16"/>
    <p:sldId id="294" r:id="rId17"/>
    <p:sldId id="296" r:id="rId18"/>
    <p:sldId id="284" r:id="rId19"/>
    <p:sldId id="295" r:id="rId20"/>
    <p:sldId id="264" r:id="rId21"/>
    <p:sldId id="267" r:id="rId22"/>
    <p:sldId id="269" r:id="rId23"/>
    <p:sldId id="285" r:id="rId24"/>
    <p:sldId id="286" r:id="rId25"/>
    <p:sldId id="287" r:id="rId26"/>
    <p:sldId id="288" r:id="rId27"/>
    <p:sldId id="289" r:id="rId28"/>
    <p:sldId id="290" r:id="rId29"/>
    <p:sldId id="291" r:id="rId30"/>
    <p:sldId id="292" r:id="rId31"/>
    <p:sldId id="293" r:id="rId32"/>
    <p:sldId id="297" r:id="rId33"/>
    <p:sldId id="299" r:id="rId3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varScale="1">
        <p:scale>
          <a:sx n="74" d="100"/>
          <a:sy n="74" d="100"/>
        </p:scale>
        <p:origin x="582"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12/22/2020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12/22/2020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18</a:t>
            </a:fld>
            <a:endParaRPr lang="en-US"/>
          </a:p>
        </p:txBody>
      </p:sp>
    </p:spTree>
    <p:extLst>
      <p:ext uri="{BB962C8B-B14F-4D97-AF65-F5344CB8AC3E}">
        <p14:creationId xmlns:p14="http://schemas.microsoft.com/office/powerpoint/2010/main" val="2255883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12/22/2020</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12/22/2020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12/22/2020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12/22/2020</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12/22/2020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12/22/2020</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12/22/2020</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12/22/2020</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12/22/2020</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12/22/2020</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12/22/2020</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whooping cough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2" y="1295400"/>
            <a:ext cx="5435600" cy="4572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2412" y="1447800"/>
            <a:ext cx="6399214" cy="3776418"/>
          </a:xfrm>
          <a:prstGeom prst="rect">
            <a:avLst/>
          </a:prstGeom>
          <a:noFill/>
        </p:spPr>
        <p:txBody>
          <a:bodyPr wrap="square" rtlCol="0">
            <a:spAutoFit/>
          </a:bodyPr>
          <a:lstStyle/>
          <a:p>
            <a:pPr algn="ctr">
              <a:lnSpc>
                <a:spcPct val="90000"/>
              </a:lnSpc>
            </a:pPr>
            <a:r>
              <a:rPr lang="en-US" sz="5400" dirty="0" smtClean="0"/>
              <a:t>Pertussis</a:t>
            </a:r>
            <a:endParaRPr lang="en-US" sz="4800" dirty="0" smtClean="0"/>
          </a:p>
          <a:p>
            <a:pPr algn="ctr">
              <a:lnSpc>
                <a:spcPct val="90000"/>
              </a:lnSpc>
            </a:pPr>
            <a:r>
              <a:rPr lang="en-US" sz="4800" dirty="0" smtClean="0"/>
              <a:t>Whooping </a:t>
            </a:r>
            <a:r>
              <a:rPr lang="en-US" sz="4800" dirty="0" smtClean="0"/>
              <a:t>cough</a:t>
            </a:r>
          </a:p>
          <a:p>
            <a:pPr algn="ctr">
              <a:lnSpc>
                <a:spcPct val="90000"/>
              </a:lnSpc>
            </a:pPr>
            <a:endParaRPr lang="en-US" sz="4800" dirty="0"/>
          </a:p>
          <a:p>
            <a:pPr algn="ctr">
              <a:lnSpc>
                <a:spcPct val="90000"/>
              </a:lnSpc>
            </a:pPr>
            <a:endParaRPr lang="en-US" sz="4800" dirty="0" smtClean="0"/>
          </a:p>
          <a:p>
            <a:pPr algn="ctr">
              <a:lnSpc>
                <a:spcPct val="90000"/>
              </a:lnSpc>
            </a:pPr>
            <a:endParaRPr lang="en-US" sz="4800" dirty="0"/>
          </a:p>
          <a:p>
            <a:pPr>
              <a:lnSpc>
                <a:spcPct val="90000"/>
              </a:lnSpc>
            </a:pPr>
            <a:r>
              <a:rPr lang="en-US" sz="2000" dirty="0" smtClean="0"/>
              <a:t>        </a:t>
            </a:r>
            <a:r>
              <a:rPr lang="en-US" sz="2200" dirty="0" err="1" smtClean="0"/>
              <a:t>Alaa</a:t>
            </a:r>
            <a:r>
              <a:rPr lang="en-US" sz="2200" dirty="0" smtClean="0"/>
              <a:t> </a:t>
            </a:r>
            <a:r>
              <a:rPr lang="en-US" sz="2200" dirty="0" err="1" smtClean="0"/>
              <a:t>Sandouka</a:t>
            </a:r>
            <a:r>
              <a:rPr lang="en-US" sz="2200" dirty="0" smtClean="0"/>
              <a:t> </a:t>
            </a:r>
            <a:endParaRPr lang="en-US" sz="2200"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1412" y="685800"/>
            <a:ext cx="9906000" cy="5562600"/>
          </a:xfrm>
        </p:spPr>
        <p:txBody>
          <a:bodyPr>
            <a:normAutofit lnSpcReduction="10000"/>
          </a:bodyPr>
          <a:lstStyle/>
          <a:p>
            <a:pPr marL="342900" indent="-342900">
              <a:buFont typeface="Arial" panose="020B0604020202020204" pitchFamily="34" charset="0"/>
              <a:buChar char="•"/>
            </a:pPr>
            <a:r>
              <a:rPr lang="en-US" dirty="0">
                <a:solidFill>
                  <a:schemeClr val="accent4">
                    <a:lumMod val="50000"/>
                  </a:schemeClr>
                </a:solidFill>
              </a:rPr>
              <a:t>Pertussis should be suspected in older children whose cough illness is escalating at 7-10 days and whose coughing episodes are not continuous</a:t>
            </a:r>
            <a:r>
              <a:rPr lang="en-US" dirty="0" smtClean="0">
                <a:solidFill>
                  <a:schemeClr val="accent4">
                    <a:lumMod val="50000"/>
                  </a:schemeClr>
                </a:solidFill>
              </a:rPr>
              <a:t>.</a:t>
            </a:r>
          </a:p>
          <a:p>
            <a:endParaRPr lang="en-US" dirty="0" smtClean="0">
              <a:solidFill>
                <a:schemeClr val="accent4">
                  <a:lumMod val="50000"/>
                </a:schemeClr>
              </a:solidFill>
            </a:endParaRPr>
          </a:p>
          <a:p>
            <a:pPr marL="342900" indent="-342900">
              <a:buFont typeface="Arial" panose="020B0604020202020204" pitchFamily="34" charset="0"/>
              <a:buChar char="•"/>
            </a:pPr>
            <a:r>
              <a:rPr lang="en-US" dirty="0">
                <a:solidFill>
                  <a:schemeClr val="accent4">
                    <a:lumMod val="50000"/>
                  </a:schemeClr>
                </a:solidFill>
              </a:rPr>
              <a:t>Pertussis should be suspected in infants younger than 3 </a:t>
            </a:r>
            <a:r>
              <a:rPr lang="en-US" dirty="0" err="1">
                <a:solidFill>
                  <a:schemeClr val="accent4">
                    <a:lumMod val="50000"/>
                  </a:schemeClr>
                </a:solidFill>
              </a:rPr>
              <a:t>mo</a:t>
            </a:r>
            <a:r>
              <a:rPr lang="en-US" dirty="0">
                <a:solidFill>
                  <a:schemeClr val="accent4">
                    <a:lumMod val="50000"/>
                  </a:schemeClr>
                </a:solidFill>
              </a:rPr>
              <a:t> of age with gagging, gasping, apnea, cyanosis, or an apparent life-threatening event. Sudden infant death occasionally is caused by B. pertussis</a:t>
            </a:r>
            <a:r>
              <a:rPr lang="en-US" dirty="0" smtClean="0">
                <a:solidFill>
                  <a:schemeClr val="accent4">
                    <a:lumMod val="50000"/>
                  </a:schemeClr>
                </a:solidFill>
              </a:rPr>
              <a:t>.</a:t>
            </a:r>
          </a:p>
          <a:p>
            <a:pPr marL="342900" indent="-342900">
              <a:buFont typeface="Arial" panose="020B0604020202020204" pitchFamily="34" charset="0"/>
              <a:buChar char="•"/>
            </a:pPr>
            <a:endParaRPr lang="en-US" dirty="0">
              <a:solidFill>
                <a:schemeClr val="accent4">
                  <a:lumMod val="50000"/>
                </a:schemeClr>
              </a:solidFill>
            </a:endParaRPr>
          </a:p>
          <a:p>
            <a:pPr marL="342900" indent="-342900">
              <a:buFont typeface="Wingdings" panose="05000000000000000000" pitchFamily="2" charset="2"/>
              <a:buChar char="q"/>
            </a:pPr>
            <a:r>
              <a:rPr lang="en-US" dirty="0"/>
              <a:t>Leukocytosis (15,000-100,000 cells/</a:t>
            </a:r>
            <a:r>
              <a:rPr lang="en-US" dirty="0" err="1"/>
              <a:t>μL</a:t>
            </a:r>
            <a:r>
              <a:rPr lang="en-US" dirty="0"/>
              <a:t>) caused by absolute lymphocytosis is characteristic in the catarrhal stage. Lymphocytes are of </a:t>
            </a:r>
            <a:r>
              <a:rPr lang="en-US" dirty="0" smtClean="0"/>
              <a:t>T and </a:t>
            </a:r>
            <a:r>
              <a:rPr lang="en-US" dirty="0"/>
              <a:t>B-lymphocyte origin and are normal small cells, rather than the large atypical lymphocytes seen with viral infections. </a:t>
            </a:r>
            <a:endParaRPr lang="en-US" dirty="0" smtClean="0"/>
          </a:p>
          <a:p>
            <a:endParaRPr lang="en-US" dirty="0" smtClean="0"/>
          </a:p>
          <a:p>
            <a:pPr marL="342900" indent="-342900">
              <a:buFont typeface="Arial" panose="020B0604020202020204" pitchFamily="34" charset="0"/>
              <a:buChar char="•"/>
            </a:pPr>
            <a:r>
              <a:rPr lang="en-US" dirty="0"/>
              <a:t>Absolute increase in neutrophils suggests a </a:t>
            </a:r>
            <a:r>
              <a:rPr lang="en-US" dirty="0" smtClean="0"/>
              <a:t>different </a:t>
            </a:r>
            <a:r>
              <a:rPr lang="en-US" dirty="0"/>
              <a:t>diagnosis or secondary bacterial infection</a:t>
            </a:r>
            <a:r>
              <a:rPr lang="en-US" dirty="0" smtClean="0"/>
              <a:t>.</a:t>
            </a:r>
          </a:p>
          <a:p>
            <a:endParaRPr lang="en-US" dirty="0" smtClean="0"/>
          </a:p>
          <a:p>
            <a:pPr marL="342900" indent="-342900">
              <a:buFont typeface="Arial" panose="020B0604020202020204" pitchFamily="34" charset="0"/>
              <a:buChar char="•"/>
            </a:pPr>
            <a:r>
              <a:rPr lang="en-US" dirty="0"/>
              <a:t>Eosinophilia is not a manifestation of pertussis</a:t>
            </a:r>
            <a:endParaRPr lang="en-US" dirty="0">
              <a:solidFill>
                <a:schemeClr val="accent4">
                  <a:lumMod val="50000"/>
                </a:schemeClr>
              </a:solidFill>
            </a:endParaRPr>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2" y="990600"/>
            <a:ext cx="10286999" cy="5486400"/>
          </a:xfrm>
        </p:spPr>
        <p:txBody>
          <a:bodyPr/>
          <a:lstStyle/>
          <a:p>
            <a:r>
              <a:rPr lang="en-US" dirty="0"/>
              <a:t>Adenoviral infections usually are distinguishable by associated features, such as fever, sore throat, and conjunctivitis</a:t>
            </a:r>
            <a:r>
              <a:rPr lang="en-US" dirty="0" smtClean="0"/>
              <a:t>.</a:t>
            </a:r>
          </a:p>
          <a:p>
            <a:pPr marL="0" indent="0">
              <a:buNone/>
            </a:pPr>
            <a:endParaRPr lang="en-US" dirty="0" smtClean="0"/>
          </a:p>
          <a:p>
            <a:r>
              <a:rPr lang="en-US" dirty="0" smtClean="0"/>
              <a:t>Also purulent </a:t>
            </a:r>
            <a:r>
              <a:rPr lang="en-US" dirty="0"/>
              <a:t>conjunctivitis, tachypnea, </a:t>
            </a:r>
            <a:r>
              <a:rPr lang="en-US" dirty="0" err="1"/>
              <a:t>rales</a:t>
            </a:r>
            <a:r>
              <a:rPr lang="en-US" dirty="0"/>
              <a:t> or wheezes that typify infection by Chlamydia </a:t>
            </a:r>
            <a:r>
              <a:rPr lang="en-US" dirty="0" smtClean="0"/>
              <a:t>trachomatis</a:t>
            </a:r>
          </a:p>
          <a:p>
            <a:pPr marL="0" indent="0">
              <a:buNone/>
            </a:pPr>
            <a:endParaRPr lang="en-US" dirty="0" smtClean="0"/>
          </a:p>
          <a:p>
            <a:r>
              <a:rPr lang="en-US" dirty="0"/>
              <a:t>predominant lower respiratory tract signs </a:t>
            </a:r>
            <a:r>
              <a:rPr lang="en-US" dirty="0" smtClean="0"/>
              <a:t>typify </a:t>
            </a:r>
            <a:r>
              <a:rPr lang="en-US" dirty="0"/>
              <a:t>infection by respiratory syncytial virus.</a:t>
            </a:r>
            <a:endParaRPr lang="en-US" dirty="0" smtClean="0"/>
          </a:p>
          <a:p>
            <a:endParaRPr lang="en-US" dirty="0"/>
          </a:p>
        </p:txBody>
      </p:sp>
    </p:spTree>
    <p:extLst>
      <p:ext uri="{BB962C8B-B14F-4D97-AF65-F5344CB8AC3E}">
        <p14:creationId xmlns:p14="http://schemas.microsoft.com/office/powerpoint/2010/main" val="136534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990600"/>
            <a:ext cx="10591800" cy="6248400"/>
          </a:xfrm>
        </p:spPr>
        <p:txBody>
          <a:bodyPr>
            <a:noAutofit/>
          </a:bodyPr>
          <a:lstStyle/>
          <a:p>
            <a:r>
              <a:rPr lang="en-US" sz="2100" dirty="0">
                <a:solidFill>
                  <a:schemeClr val="accent4">
                    <a:lumMod val="50000"/>
                  </a:schemeClr>
                </a:solidFill>
              </a:rPr>
              <a:t>Chest radiographic </a:t>
            </a:r>
            <a:r>
              <a:rPr lang="en-US" sz="2100" dirty="0" smtClean="0">
                <a:solidFill>
                  <a:schemeClr val="accent4">
                    <a:lumMod val="50000"/>
                  </a:schemeClr>
                </a:solidFill>
              </a:rPr>
              <a:t>findings </a:t>
            </a:r>
            <a:r>
              <a:rPr lang="en-US" sz="2100" dirty="0">
                <a:solidFill>
                  <a:schemeClr val="accent4">
                    <a:lumMod val="50000"/>
                  </a:schemeClr>
                </a:solidFill>
              </a:rPr>
              <a:t>are only mildly abnormal in the majority of hospitalized infants, showing </a:t>
            </a:r>
            <a:r>
              <a:rPr lang="en-US" sz="2100" dirty="0" smtClean="0">
                <a:solidFill>
                  <a:schemeClr val="accent4">
                    <a:lumMod val="50000"/>
                  </a:schemeClr>
                </a:solidFill>
              </a:rPr>
              <a:t>infiltrate </a:t>
            </a:r>
            <a:r>
              <a:rPr lang="en-US" sz="2100" dirty="0">
                <a:solidFill>
                  <a:schemeClr val="accent4">
                    <a:lumMod val="50000"/>
                  </a:schemeClr>
                </a:solidFill>
              </a:rPr>
              <a:t>or edema (sometimes with a </a:t>
            </a:r>
            <a:r>
              <a:rPr lang="en-US" sz="2100" dirty="0" smtClean="0">
                <a:solidFill>
                  <a:schemeClr val="accent4">
                    <a:lumMod val="50000"/>
                  </a:schemeClr>
                </a:solidFill>
              </a:rPr>
              <a:t>butterfly </a:t>
            </a:r>
            <a:r>
              <a:rPr lang="en-US" sz="2100" dirty="0">
                <a:solidFill>
                  <a:schemeClr val="accent4">
                    <a:lumMod val="50000"/>
                  </a:schemeClr>
                </a:solidFill>
              </a:rPr>
              <a:t>appearance) and variable atelectasis</a:t>
            </a:r>
            <a:r>
              <a:rPr lang="en-US" sz="2100" dirty="0" smtClean="0">
                <a:solidFill>
                  <a:schemeClr val="accent4">
                    <a:lumMod val="50000"/>
                  </a:schemeClr>
                </a:solidFill>
              </a:rPr>
              <a:t>.</a:t>
            </a:r>
          </a:p>
          <a:p>
            <a:r>
              <a:rPr lang="en-US" sz="2100" dirty="0">
                <a:solidFill>
                  <a:schemeClr val="accent4">
                    <a:lumMod val="50000"/>
                  </a:schemeClr>
                </a:solidFill>
              </a:rPr>
              <a:t>For culture, careful attention must be directed to specimen collection, transport, and isolation technique. </a:t>
            </a:r>
            <a:endParaRPr lang="en-US" sz="2100" dirty="0" smtClean="0">
              <a:solidFill>
                <a:schemeClr val="accent4">
                  <a:lumMod val="50000"/>
                </a:schemeClr>
              </a:solidFill>
            </a:endParaRPr>
          </a:p>
          <a:p>
            <a:pPr marL="457200" indent="-457200">
              <a:buAutoNum type="arabicPeriod"/>
            </a:pPr>
            <a:r>
              <a:rPr lang="en-US" sz="2100" dirty="0" smtClean="0">
                <a:solidFill>
                  <a:schemeClr val="accent4">
                    <a:lumMod val="50000"/>
                  </a:schemeClr>
                </a:solidFill>
              </a:rPr>
              <a:t>The </a:t>
            </a:r>
            <a:r>
              <a:rPr lang="en-US" sz="2100" dirty="0">
                <a:solidFill>
                  <a:schemeClr val="accent4">
                    <a:lumMod val="50000"/>
                  </a:schemeClr>
                </a:solidFill>
              </a:rPr>
              <a:t>specimen is obtained with deep nasopharyngeal aspiration or with the use of a </a:t>
            </a:r>
            <a:r>
              <a:rPr lang="en-US" sz="2100" dirty="0" smtClean="0">
                <a:solidFill>
                  <a:schemeClr val="accent4">
                    <a:lumMod val="50000"/>
                  </a:schemeClr>
                </a:solidFill>
              </a:rPr>
              <a:t>flexible swab</a:t>
            </a:r>
            <a:endParaRPr lang="en-US" sz="2100" dirty="0">
              <a:solidFill>
                <a:schemeClr val="accent4">
                  <a:lumMod val="50000"/>
                </a:schemeClr>
              </a:solidFill>
            </a:endParaRPr>
          </a:p>
          <a:p>
            <a:pPr marL="457200" indent="-457200">
              <a:buAutoNum type="arabicPeriod"/>
            </a:pPr>
            <a:r>
              <a:rPr lang="en-US" sz="2100" dirty="0">
                <a:solidFill>
                  <a:schemeClr val="accent4">
                    <a:lumMod val="50000"/>
                  </a:schemeClr>
                </a:solidFill>
              </a:rPr>
              <a:t>held in the posterior nasopharynx for 15-30 sec (or until cough occurs</a:t>
            </a:r>
            <a:r>
              <a:rPr lang="en-US" sz="2100" dirty="0" smtClean="0">
                <a:solidFill>
                  <a:schemeClr val="accent4">
                    <a:lumMod val="50000"/>
                  </a:schemeClr>
                </a:solidFill>
              </a:rPr>
              <a:t>)</a:t>
            </a:r>
          </a:p>
          <a:p>
            <a:pPr marL="457200" indent="-457200">
              <a:buAutoNum type="arabicPeriod"/>
            </a:pPr>
            <a:r>
              <a:rPr lang="en-US" sz="2100" dirty="0">
                <a:solidFill>
                  <a:schemeClr val="accent4">
                    <a:lumMod val="50000"/>
                  </a:schemeClr>
                </a:solidFill>
              </a:rPr>
              <a:t>Cultures are incubated at 35-37°C in a humid environment and examined daily for 7 days for slow-growing, tiny, glistening </a:t>
            </a:r>
            <a:r>
              <a:rPr lang="en-US" sz="2100" dirty="0" smtClean="0">
                <a:solidFill>
                  <a:schemeClr val="accent4">
                    <a:lumMod val="50000"/>
                  </a:schemeClr>
                </a:solidFill>
              </a:rPr>
              <a:t>colonies</a:t>
            </a:r>
          </a:p>
        </p:txBody>
      </p:sp>
    </p:spTree>
    <p:extLst>
      <p:ext uri="{BB962C8B-B14F-4D97-AF65-F5344CB8AC3E}">
        <p14:creationId xmlns:p14="http://schemas.microsoft.com/office/powerpoint/2010/main" val="413298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3812" y="685800"/>
            <a:ext cx="10363199" cy="5486400"/>
          </a:xfrm>
        </p:spPr>
        <p:txBody>
          <a:bodyPr>
            <a:normAutofit/>
          </a:bodyPr>
          <a:lstStyle/>
          <a:p>
            <a:pPr marL="0" indent="0">
              <a:buNone/>
            </a:pPr>
            <a:r>
              <a:rPr lang="en-US" sz="2100" dirty="0">
                <a:solidFill>
                  <a:schemeClr val="accent4">
                    <a:lumMod val="50000"/>
                  </a:schemeClr>
                </a:solidFill>
              </a:rPr>
              <a:t>*Direct fluorescent antibody testing of potential isolates using specific antibody for B. pertussis and B. </a:t>
            </a:r>
            <a:r>
              <a:rPr lang="en-US" sz="2100" dirty="0" err="1">
                <a:solidFill>
                  <a:schemeClr val="accent4">
                    <a:lumMod val="50000"/>
                  </a:schemeClr>
                </a:solidFill>
              </a:rPr>
              <a:t>parapertussis</a:t>
            </a:r>
            <a:r>
              <a:rPr lang="en-US" sz="2100" dirty="0">
                <a:solidFill>
                  <a:schemeClr val="accent4">
                    <a:lumMod val="50000"/>
                  </a:schemeClr>
                </a:solidFill>
              </a:rPr>
              <a:t> </a:t>
            </a:r>
            <a:r>
              <a:rPr lang="en-US" sz="2100" dirty="0" smtClean="0">
                <a:solidFill>
                  <a:schemeClr val="accent4">
                    <a:lumMod val="50000"/>
                  </a:schemeClr>
                </a:solidFill>
              </a:rPr>
              <a:t>.</a:t>
            </a:r>
            <a:endParaRPr lang="en-US" sz="2100" dirty="0">
              <a:solidFill>
                <a:schemeClr val="accent4">
                  <a:lumMod val="50000"/>
                </a:schemeClr>
              </a:solidFill>
            </a:endParaRPr>
          </a:p>
          <a:p>
            <a:pPr marL="0" indent="0">
              <a:buNone/>
            </a:pPr>
            <a:r>
              <a:rPr lang="en-US" sz="2100" dirty="0">
                <a:solidFill>
                  <a:schemeClr val="accent4">
                    <a:lumMod val="50000"/>
                  </a:schemeClr>
                </a:solidFill>
              </a:rPr>
              <a:t>*PCR testing has a sensitivity similar to that of </a:t>
            </a:r>
            <a:r>
              <a:rPr lang="en-US" sz="2100" dirty="0" smtClean="0">
                <a:solidFill>
                  <a:schemeClr val="accent4">
                    <a:lumMod val="50000"/>
                  </a:schemeClr>
                </a:solidFill>
              </a:rPr>
              <a:t>culture.</a:t>
            </a:r>
            <a:endParaRPr lang="en-US" sz="2100" dirty="0">
              <a:solidFill>
                <a:schemeClr val="accent4">
                  <a:lumMod val="50000"/>
                </a:schemeClr>
              </a:solidFill>
            </a:endParaRPr>
          </a:p>
          <a:p>
            <a:pPr marL="0" indent="0">
              <a:buNone/>
            </a:pPr>
            <a:r>
              <a:rPr lang="en-US" sz="2100" dirty="0">
                <a:solidFill>
                  <a:schemeClr val="accent4">
                    <a:lumMod val="50000"/>
                  </a:schemeClr>
                </a:solidFill>
              </a:rPr>
              <a:t>*Serologic tests for detection of change in antibodies to B. pertussis antigens in acute and convalescent samples are the most sensitive tests in immunized individuals and are useful </a:t>
            </a:r>
            <a:r>
              <a:rPr lang="en-US" sz="2100" dirty="0" smtClean="0">
                <a:solidFill>
                  <a:schemeClr val="accent4">
                    <a:lumMod val="50000"/>
                  </a:schemeClr>
                </a:solidFill>
              </a:rPr>
              <a:t>epidemiologically</a:t>
            </a:r>
          </a:p>
          <a:p>
            <a:pPr marL="0" indent="0">
              <a:buNone/>
            </a:pPr>
            <a:endParaRPr lang="en-US" sz="2100" dirty="0"/>
          </a:p>
          <a:p>
            <a:r>
              <a:rPr lang="en-US" sz="2100" dirty="0" smtClean="0"/>
              <a:t>The </a:t>
            </a:r>
            <a:r>
              <a:rPr lang="en-US" sz="2100" dirty="0"/>
              <a:t>CDC recommends a combination of culture and PCR assay if a patient has a cough lasting longer than 3 weeks.</a:t>
            </a:r>
          </a:p>
        </p:txBody>
      </p:sp>
    </p:spTree>
    <p:extLst>
      <p:ext uri="{BB962C8B-B14F-4D97-AF65-F5344CB8AC3E}">
        <p14:creationId xmlns:p14="http://schemas.microsoft.com/office/powerpoint/2010/main" val="3139493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3812" y="685800"/>
            <a:ext cx="10286999" cy="5486400"/>
          </a:xfrm>
        </p:spPr>
        <p:txBody>
          <a:bodyPr/>
          <a:lstStyle/>
          <a:p>
            <a:endParaRPr lang="en-US" sz="2200" b="1" dirty="0">
              <a:solidFill>
                <a:schemeClr val="tx1">
                  <a:lumMod val="95000"/>
                  <a:lumOff val="5000"/>
                </a:schemeClr>
              </a:solidFill>
            </a:endParaRPr>
          </a:p>
          <a:p>
            <a:pPr marL="285750" indent="-285750"/>
            <a:r>
              <a:rPr lang="en-US" sz="2000" b="1" dirty="0"/>
              <a:t>Infants younger than 3 months of age with suspected pertussis usually are admitted to hospital</a:t>
            </a:r>
          </a:p>
          <a:p>
            <a:pPr marL="285750" indent="-285750"/>
            <a:r>
              <a:rPr lang="en-US" sz="2000" b="1" dirty="0"/>
              <a:t>Many of between 3 and 6 months of age with severe paroxysms.</a:t>
            </a:r>
          </a:p>
          <a:p>
            <a:pPr marL="285750" indent="-285750"/>
            <a:r>
              <a:rPr lang="en-US" sz="2000" b="1" dirty="0"/>
              <a:t>as well as are patients of any age if significant complications </a:t>
            </a:r>
            <a:r>
              <a:rPr lang="en-US" sz="2000" b="1" dirty="0" smtClean="0"/>
              <a:t>occur</a:t>
            </a:r>
          </a:p>
          <a:p>
            <a:pPr marL="285750" indent="-285750"/>
            <a:endParaRPr lang="en-US" sz="2000" b="1" dirty="0"/>
          </a:p>
          <a:p>
            <a:pPr marL="285750" indent="-285750"/>
            <a:r>
              <a:rPr lang="en-US" sz="2000" b="1" dirty="0">
                <a:solidFill>
                  <a:schemeClr val="tx1">
                    <a:lumMod val="95000"/>
                    <a:lumOff val="5000"/>
                  </a:schemeClr>
                </a:solidFill>
              </a:rPr>
              <a:t>Many infants have marked improvement upon hospitalization and antibiotic therapy, especially if they are hospitalized early in the course of disease or have been removed from aggravating environmental smoke, excessive stimulation, or a dry or polluting heat source</a:t>
            </a:r>
          </a:p>
          <a:p>
            <a:pPr marL="0" indent="0">
              <a:buNone/>
            </a:pPr>
            <a:endParaRPr lang="en-US" sz="2000" dirty="0"/>
          </a:p>
          <a:p>
            <a:pPr marL="0" indent="0">
              <a:buNone/>
            </a:pPr>
            <a:endParaRPr lang="en-US" sz="2200" b="1"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3661662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70012" y="3657600"/>
            <a:ext cx="4379976" cy="2400300"/>
          </a:xfrm>
          <a:prstGeom prst="rect">
            <a:avLst/>
          </a:prstGeom>
          <a:ln>
            <a:noFill/>
          </a:ln>
          <a:effectLst>
            <a:softEdge rad="112500"/>
          </a:effectLst>
        </p:spPr>
      </p:pic>
      <p:sp>
        <p:nvSpPr>
          <p:cNvPr id="3" name="Content Placeholder 2"/>
          <p:cNvSpPr>
            <a:spLocks noGrp="1"/>
          </p:cNvSpPr>
          <p:nvPr>
            <p:ph idx="1"/>
          </p:nvPr>
        </p:nvSpPr>
        <p:spPr>
          <a:xfrm>
            <a:off x="1370012" y="990600"/>
            <a:ext cx="9677400" cy="2667000"/>
          </a:xfrm>
        </p:spPr>
        <p:txBody>
          <a:bodyPr/>
          <a:lstStyle/>
          <a:p>
            <a:r>
              <a:rPr lang="en-US" b="1" dirty="0" smtClean="0"/>
              <a:t>Suspected poor outcome in</a:t>
            </a:r>
          </a:p>
          <a:p>
            <a:pPr marL="457200" indent="-457200">
              <a:buAutoNum type="arabicPeriod"/>
            </a:pPr>
            <a:r>
              <a:rPr lang="en-US" sz="2000" b="1" dirty="0" smtClean="0"/>
              <a:t>Prematurely </a:t>
            </a:r>
            <a:r>
              <a:rPr lang="en-US" sz="2000" b="1" dirty="0"/>
              <a:t>born young infants have a high risk for severe, potentially fatal </a:t>
            </a:r>
            <a:r>
              <a:rPr lang="en-US" sz="2000" b="1" dirty="0" smtClean="0"/>
              <a:t>disease</a:t>
            </a:r>
          </a:p>
          <a:p>
            <a:pPr marL="457200" indent="-457200">
              <a:buAutoNum type="arabicPeriod"/>
            </a:pPr>
            <a:r>
              <a:rPr lang="en-US" sz="2000" b="1" dirty="0" smtClean="0"/>
              <a:t> children </a:t>
            </a:r>
            <a:r>
              <a:rPr lang="en-US" sz="2000" b="1" dirty="0"/>
              <a:t>with underlying cardiac, pulmonary, muscular, or neurologic disorders have increased risk of poor outcome beyond infancy. </a:t>
            </a:r>
          </a:p>
        </p:txBody>
      </p:sp>
    </p:spTree>
    <p:extLst>
      <p:ext uri="{BB962C8B-B14F-4D97-AF65-F5344CB8AC3E}">
        <p14:creationId xmlns:p14="http://schemas.microsoft.com/office/powerpoint/2010/main" val="3062860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1600200"/>
            <a:ext cx="9525000" cy="4953000"/>
          </a:xfrm>
        </p:spPr>
        <p:txBody>
          <a:bodyPr>
            <a:normAutofit/>
          </a:bodyPr>
          <a:lstStyle/>
          <a:p>
            <a:r>
              <a:rPr lang="en-US" dirty="0">
                <a:solidFill>
                  <a:schemeClr val="tx1">
                    <a:lumMod val="95000"/>
                    <a:lumOff val="5000"/>
                  </a:schemeClr>
                </a:solidFill>
              </a:rPr>
              <a:t>The specific, limited goals of hospitalization are to:</a:t>
            </a:r>
          </a:p>
          <a:p>
            <a:pPr marL="457200" indent="-457200">
              <a:buAutoNum type="arabicPeriod"/>
            </a:pPr>
            <a:r>
              <a:rPr lang="en-US" dirty="0" smtClean="0">
                <a:solidFill>
                  <a:schemeClr val="tx1">
                    <a:lumMod val="95000"/>
                    <a:lumOff val="5000"/>
                  </a:schemeClr>
                </a:solidFill>
              </a:rPr>
              <a:t>Assess </a:t>
            </a:r>
            <a:r>
              <a:rPr lang="en-US" dirty="0">
                <a:solidFill>
                  <a:schemeClr val="tx1">
                    <a:lumMod val="95000"/>
                    <a:lumOff val="5000"/>
                  </a:schemeClr>
                </a:solidFill>
              </a:rPr>
              <a:t>progression of disease and likelihood of life-threatening events at peak of </a:t>
            </a:r>
            <a:r>
              <a:rPr lang="en-US" dirty="0" smtClean="0">
                <a:solidFill>
                  <a:schemeClr val="tx1">
                    <a:lumMod val="95000"/>
                    <a:lumOff val="5000"/>
                  </a:schemeClr>
                </a:solidFill>
              </a:rPr>
              <a:t>disease</a:t>
            </a:r>
          </a:p>
          <a:p>
            <a:pPr marL="457200" indent="-457200">
              <a:buAutoNum type="arabicPeriod"/>
            </a:pPr>
            <a:r>
              <a:rPr lang="en-US" dirty="0" smtClean="0">
                <a:solidFill>
                  <a:schemeClr val="tx1">
                    <a:lumMod val="95000"/>
                    <a:lumOff val="5000"/>
                  </a:schemeClr>
                </a:solidFill>
              </a:rPr>
              <a:t> </a:t>
            </a:r>
            <a:r>
              <a:rPr lang="en-US" dirty="0">
                <a:solidFill>
                  <a:schemeClr val="tx1">
                    <a:lumMod val="95000"/>
                    <a:lumOff val="5000"/>
                  </a:schemeClr>
                </a:solidFill>
              </a:rPr>
              <a:t>Maximize </a:t>
            </a:r>
            <a:r>
              <a:rPr lang="en-US" dirty="0" smtClean="0">
                <a:solidFill>
                  <a:schemeClr val="tx1">
                    <a:lumMod val="95000"/>
                    <a:lumOff val="5000"/>
                  </a:schemeClr>
                </a:solidFill>
              </a:rPr>
              <a:t>nutrition</a:t>
            </a:r>
          </a:p>
          <a:p>
            <a:pPr marL="457200" indent="-457200">
              <a:buAutoNum type="arabicPeriod"/>
            </a:pPr>
            <a:r>
              <a:rPr lang="en-US" dirty="0" smtClean="0">
                <a:solidFill>
                  <a:schemeClr val="tx1">
                    <a:lumMod val="95000"/>
                    <a:lumOff val="5000"/>
                  </a:schemeClr>
                </a:solidFill>
              </a:rPr>
              <a:t>Prevent </a:t>
            </a:r>
            <a:r>
              <a:rPr lang="en-US" dirty="0">
                <a:solidFill>
                  <a:schemeClr val="tx1">
                    <a:lumMod val="95000"/>
                    <a:lumOff val="5000"/>
                  </a:schemeClr>
                </a:solidFill>
              </a:rPr>
              <a:t>or treat </a:t>
            </a:r>
            <a:r>
              <a:rPr lang="en-US" dirty="0" smtClean="0">
                <a:solidFill>
                  <a:schemeClr val="tx1">
                    <a:lumMod val="95000"/>
                    <a:lumOff val="5000"/>
                  </a:schemeClr>
                </a:solidFill>
              </a:rPr>
              <a:t>complications</a:t>
            </a:r>
          </a:p>
          <a:p>
            <a:pPr marL="0" indent="0">
              <a:buNone/>
            </a:pPr>
            <a:endParaRPr lang="en-US" sz="2200" dirty="0">
              <a:solidFill>
                <a:schemeClr val="tx1">
                  <a:lumMod val="95000"/>
                  <a:lumOff val="5000"/>
                </a:schemeClr>
              </a:solidFill>
            </a:endParaRPr>
          </a:p>
        </p:txBody>
      </p:sp>
      <p:sp>
        <p:nvSpPr>
          <p:cNvPr id="5" name="Title 1"/>
          <p:cNvSpPr>
            <a:spLocks noGrp="1"/>
          </p:cNvSpPr>
          <p:nvPr>
            <p:ph type="title"/>
          </p:nvPr>
        </p:nvSpPr>
        <p:spPr>
          <a:xfrm>
            <a:off x="1293813" y="381000"/>
            <a:ext cx="3352799" cy="685800"/>
          </a:xfrm>
        </p:spPr>
        <p:txBody>
          <a:bodyPr>
            <a:normAutofit/>
          </a:bodyPr>
          <a:lstStyle/>
          <a:p>
            <a:r>
              <a:rPr lang="en-US" sz="3200" dirty="0"/>
              <a:t>TREATMENT</a:t>
            </a:r>
          </a:p>
        </p:txBody>
      </p:sp>
    </p:spTree>
    <p:extLst>
      <p:ext uri="{BB962C8B-B14F-4D97-AF65-F5344CB8AC3E}">
        <p14:creationId xmlns:p14="http://schemas.microsoft.com/office/powerpoint/2010/main" val="1589509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7612" y="1524000"/>
            <a:ext cx="10210800" cy="1569660"/>
          </a:xfrm>
          <a:prstGeom prst="rect">
            <a:avLst/>
          </a:prstGeom>
        </p:spPr>
        <p:txBody>
          <a:bodyPr wrap="square">
            <a:spAutoFit/>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endParaRPr lang="en-US" sz="2000" dirty="0" smtClean="0"/>
          </a:p>
          <a:p>
            <a:endParaRPr lang="en-US" dirty="0" smtClean="0"/>
          </a:p>
          <a:p>
            <a:endParaRPr lang="en-US" dirty="0"/>
          </a:p>
        </p:txBody>
      </p:sp>
      <p:sp>
        <p:nvSpPr>
          <p:cNvPr id="4" name="TextBox 3"/>
          <p:cNvSpPr txBox="1"/>
          <p:nvPr/>
        </p:nvSpPr>
        <p:spPr>
          <a:xfrm>
            <a:off x="1217612" y="1219200"/>
            <a:ext cx="9601200" cy="4635115"/>
          </a:xfrm>
          <a:prstGeom prst="rect">
            <a:avLst/>
          </a:prstGeom>
          <a:noFill/>
        </p:spPr>
        <p:txBody>
          <a:bodyPr wrap="square" rtlCol="0">
            <a:spAutoFit/>
          </a:bodyPr>
          <a:lstStyle/>
          <a:p>
            <a:pPr>
              <a:lnSpc>
                <a:spcPct val="90000"/>
              </a:lnSpc>
            </a:pPr>
            <a:r>
              <a:rPr lang="en-US" sz="2050" dirty="0" smtClean="0">
                <a:solidFill>
                  <a:schemeClr val="accent4">
                    <a:lumMod val="50000"/>
                  </a:schemeClr>
                </a:solidFill>
              </a:rPr>
              <a:t>Assessment </a:t>
            </a:r>
          </a:p>
          <a:p>
            <a:pPr>
              <a:lnSpc>
                <a:spcPct val="90000"/>
              </a:lnSpc>
            </a:pPr>
            <a:endParaRPr lang="en-US" sz="2050" dirty="0" smtClean="0">
              <a:solidFill>
                <a:schemeClr val="accent4">
                  <a:lumMod val="50000"/>
                </a:schemeClr>
              </a:solidFill>
            </a:endParaRPr>
          </a:p>
          <a:p>
            <a:pPr marL="342900" indent="-342900">
              <a:lnSpc>
                <a:spcPct val="90000"/>
              </a:lnSpc>
              <a:buFont typeface="Wingdings" panose="05000000000000000000" pitchFamily="2" charset="2"/>
              <a:buChar char="v"/>
            </a:pPr>
            <a:r>
              <a:rPr lang="en-US" sz="2050" dirty="0" smtClean="0">
                <a:solidFill>
                  <a:schemeClr val="accent4">
                    <a:lumMod val="50000"/>
                  </a:schemeClr>
                </a:solidFill>
              </a:rPr>
              <a:t>Heart </a:t>
            </a:r>
            <a:r>
              <a:rPr lang="en-US" sz="2050" dirty="0">
                <a:solidFill>
                  <a:schemeClr val="accent4">
                    <a:lumMod val="50000"/>
                  </a:schemeClr>
                </a:solidFill>
              </a:rPr>
              <a:t>rate, respiratory rate, and pulse </a:t>
            </a:r>
            <a:r>
              <a:rPr lang="en-US" sz="2050" dirty="0" err="1">
                <a:solidFill>
                  <a:schemeClr val="accent4">
                    <a:lumMod val="50000"/>
                  </a:schemeClr>
                </a:solidFill>
              </a:rPr>
              <a:t>oximetry</a:t>
            </a:r>
            <a:r>
              <a:rPr lang="en-US" sz="2050" dirty="0">
                <a:solidFill>
                  <a:schemeClr val="accent4">
                    <a:lumMod val="50000"/>
                  </a:schemeClr>
                </a:solidFill>
              </a:rPr>
              <a:t> are monitored continuously with alarm settings so that paroxysms can be witnessed and recorded by healthcare </a:t>
            </a:r>
            <a:r>
              <a:rPr lang="en-US" sz="2050" dirty="0" smtClean="0">
                <a:solidFill>
                  <a:schemeClr val="accent4">
                    <a:lumMod val="50000"/>
                  </a:schemeClr>
                </a:solidFill>
              </a:rPr>
              <a:t>personnel</a:t>
            </a:r>
          </a:p>
          <a:p>
            <a:pPr>
              <a:lnSpc>
                <a:spcPct val="90000"/>
              </a:lnSpc>
            </a:pPr>
            <a:endParaRPr lang="en-US" sz="2050" dirty="0">
              <a:solidFill>
                <a:schemeClr val="accent4">
                  <a:lumMod val="50000"/>
                </a:schemeClr>
              </a:solidFill>
            </a:endParaRPr>
          </a:p>
          <a:p>
            <a:pPr marL="342900" indent="-342900">
              <a:lnSpc>
                <a:spcPct val="90000"/>
              </a:lnSpc>
              <a:buFont typeface="Wingdings" panose="05000000000000000000" pitchFamily="2" charset="2"/>
              <a:buChar char="v"/>
            </a:pPr>
            <a:r>
              <a:rPr lang="en-US" sz="2050" dirty="0">
                <a:solidFill>
                  <a:schemeClr val="accent4">
                    <a:lumMod val="50000"/>
                  </a:schemeClr>
                </a:solidFill>
              </a:rPr>
              <a:t>documentation of feeding, vomiting, and weight change provide data to assess </a:t>
            </a:r>
            <a:r>
              <a:rPr lang="en-US" sz="2050" dirty="0" smtClean="0">
                <a:solidFill>
                  <a:schemeClr val="accent4">
                    <a:lumMod val="50000"/>
                  </a:schemeClr>
                </a:solidFill>
              </a:rPr>
              <a:t>severity</a:t>
            </a:r>
          </a:p>
          <a:p>
            <a:pPr>
              <a:lnSpc>
                <a:spcPct val="90000"/>
              </a:lnSpc>
            </a:pPr>
            <a:endParaRPr lang="en-US" sz="2050" dirty="0" smtClean="0">
              <a:solidFill>
                <a:schemeClr val="accent4">
                  <a:lumMod val="50000"/>
                </a:schemeClr>
              </a:solidFill>
            </a:endParaRPr>
          </a:p>
          <a:p>
            <a:pPr marL="342900" indent="-342900">
              <a:lnSpc>
                <a:spcPct val="90000"/>
              </a:lnSpc>
              <a:buFont typeface="Wingdings" panose="05000000000000000000" pitchFamily="2" charset="2"/>
              <a:buChar char="v"/>
            </a:pPr>
            <a:r>
              <a:rPr lang="en-US" sz="2050" dirty="0">
                <a:solidFill>
                  <a:schemeClr val="accent4">
                    <a:lumMod val="50000"/>
                  </a:schemeClr>
                </a:solidFill>
              </a:rPr>
              <a:t>Typical paroxysms that are not </a:t>
            </a:r>
            <a:r>
              <a:rPr lang="en-US" sz="2050" dirty="0" smtClean="0">
                <a:solidFill>
                  <a:schemeClr val="accent4">
                    <a:lumMod val="50000"/>
                  </a:schemeClr>
                </a:solidFill>
              </a:rPr>
              <a:t>life threatening </a:t>
            </a:r>
            <a:r>
              <a:rPr lang="en-US" sz="2050" dirty="0">
                <a:solidFill>
                  <a:schemeClr val="accent4">
                    <a:lumMod val="50000"/>
                  </a:schemeClr>
                </a:solidFill>
              </a:rPr>
              <a:t>have the following features: duration </a:t>
            </a:r>
            <a:r>
              <a:rPr lang="en-US" sz="2050" dirty="0" smtClean="0">
                <a:solidFill>
                  <a:schemeClr val="accent4">
                    <a:lumMod val="50000"/>
                  </a:schemeClr>
                </a:solidFill>
              </a:rPr>
              <a:t>&lt;45 sec, </a:t>
            </a:r>
            <a:r>
              <a:rPr lang="en-US" sz="2050" dirty="0">
                <a:solidFill>
                  <a:schemeClr val="accent4">
                    <a:lumMod val="50000"/>
                  </a:schemeClr>
                </a:solidFill>
              </a:rPr>
              <a:t>red but not blue color </a:t>
            </a:r>
            <a:r>
              <a:rPr lang="en-US" sz="2050" dirty="0" smtClean="0">
                <a:solidFill>
                  <a:schemeClr val="accent4">
                    <a:lumMod val="50000"/>
                  </a:schemeClr>
                </a:solidFill>
              </a:rPr>
              <a:t>change, </a:t>
            </a:r>
            <a:r>
              <a:rPr lang="en-US" sz="2050" dirty="0">
                <a:solidFill>
                  <a:schemeClr val="accent4">
                    <a:lumMod val="50000"/>
                  </a:schemeClr>
                </a:solidFill>
              </a:rPr>
              <a:t>tachycardia, bradycardia (not </a:t>
            </a:r>
            <a:r>
              <a:rPr lang="en-US" sz="2050" dirty="0" smtClean="0">
                <a:solidFill>
                  <a:schemeClr val="accent4">
                    <a:lumMod val="50000"/>
                  </a:schemeClr>
                </a:solidFill>
              </a:rPr>
              <a:t>&lt;60 beats/</a:t>
            </a:r>
            <a:r>
              <a:rPr lang="en-US" sz="2050" dirty="0" err="1" smtClean="0">
                <a:solidFill>
                  <a:schemeClr val="accent4">
                    <a:lumMod val="50000"/>
                  </a:schemeClr>
                </a:solidFill>
              </a:rPr>
              <a:t>mins</a:t>
            </a:r>
            <a:r>
              <a:rPr lang="en-US" sz="2050" dirty="0" smtClean="0">
                <a:solidFill>
                  <a:schemeClr val="accent4">
                    <a:lumMod val="50000"/>
                  </a:schemeClr>
                </a:solidFill>
              </a:rPr>
              <a:t> in infants)</a:t>
            </a:r>
            <a:r>
              <a:rPr lang="en-US" sz="2050" dirty="0">
                <a:solidFill>
                  <a:schemeClr val="accent4">
                    <a:lumMod val="50000"/>
                  </a:schemeClr>
                </a:solidFill>
              </a:rPr>
              <a:t> </a:t>
            </a:r>
            <a:r>
              <a:rPr lang="en-US" sz="2050" dirty="0" smtClean="0">
                <a:solidFill>
                  <a:schemeClr val="accent4">
                    <a:lumMod val="50000"/>
                  </a:schemeClr>
                </a:solidFill>
              </a:rPr>
              <a:t>,</a:t>
            </a:r>
            <a:r>
              <a:rPr lang="en-US" sz="2050" dirty="0">
                <a:solidFill>
                  <a:schemeClr val="accent4">
                    <a:lumMod val="50000"/>
                  </a:schemeClr>
                </a:solidFill>
              </a:rPr>
              <a:t> or oxygen desaturation that spontaneously resolves at the end of the </a:t>
            </a:r>
            <a:r>
              <a:rPr lang="en-US" sz="2050" dirty="0" smtClean="0">
                <a:solidFill>
                  <a:schemeClr val="accent4">
                    <a:lumMod val="50000"/>
                  </a:schemeClr>
                </a:solidFill>
              </a:rPr>
              <a:t>paroxysm, </a:t>
            </a:r>
            <a:r>
              <a:rPr lang="en-US" sz="2050" dirty="0">
                <a:solidFill>
                  <a:schemeClr val="accent4">
                    <a:lumMod val="50000"/>
                  </a:schemeClr>
                </a:solidFill>
              </a:rPr>
              <a:t>whooping or strength for brisk self-rescue at the end of the paroxysm; self-expectorated mucus plug; and </a:t>
            </a:r>
            <a:r>
              <a:rPr lang="en-US" sz="2050" dirty="0" err="1">
                <a:solidFill>
                  <a:schemeClr val="accent4">
                    <a:lumMod val="50000"/>
                  </a:schemeClr>
                </a:solidFill>
              </a:rPr>
              <a:t>posttussive</a:t>
            </a:r>
            <a:r>
              <a:rPr lang="en-US" sz="2050" dirty="0">
                <a:solidFill>
                  <a:schemeClr val="accent4">
                    <a:lumMod val="50000"/>
                  </a:schemeClr>
                </a:solidFill>
              </a:rPr>
              <a:t> exhaustion but not unresponsiveness</a:t>
            </a:r>
            <a:r>
              <a:rPr lang="en-US" sz="2050" dirty="0" smtClean="0">
                <a:solidFill>
                  <a:schemeClr val="accent4">
                    <a:lumMod val="50000"/>
                  </a:schemeClr>
                </a:solidFill>
              </a:rPr>
              <a:t>.</a:t>
            </a:r>
          </a:p>
          <a:p>
            <a:pPr>
              <a:lnSpc>
                <a:spcPct val="90000"/>
              </a:lnSpc>
            </a:pPr>
            <a:endParaRPr lang="en-US" sz="2050" dirty="0" smtClean="0">
              <a:solidFill>
                <a:schemeClr val="accent4">
                  <a:lumMod val="50000"/>
                </a:schemeClr>
              </a:solidFill>
            </a:endParaRPr>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89012" y="990600"/>
            <a:ext cx="10134600" cy="5410200"/>
          </a:xfrm>
        </p:spPr>
        <p:txBody>
          <a:bodyPr/>
          <a:lstStyle/>
          <a:p>
            <a:pPr marL="342900" indent="-342900">
              <a:buFont typeface="Wingdings" panose="05000000000000000000" pitchFamily="2" charset="2"/>
              <a:buChar char="v"/>
            </a:pPr>
            <a:r>
              <a:rPr lang="en-US" sz="2100" dirty="0">
                <a:solidFill>
                  <a:schemeClr val="accent4">
                    <a:lumMod val="50000"/>
                  </a:schemeClr>
                </a:solidFill>
              </a:rPr>
              <a:t>Assessing the need to provide </a:t>
            </a:r>
            <a:r>
              <a:rPr lang="en-US" sz="2100" dirty="0" smtClean="0">
                <a:solidFill>
                  <a:schemeClr val="accent4">
                    <a:lumMod val="50000"/>
                  </a:schemeClr>
                </a:solidFill>
              </a:rPr>
              <a:t>oxygen or </a:t>
            </a:r>
            <a:r>
              <a:rPr lang="en-US" sz="2100" dirty="0">
                <a:solidFill>
                  <a:schemeClr val="accent4">
                    <a:lumMod val="50000"/>
                  </a:schemeClr>
                </a:solidFill>
              </a:rPr>
              <a:t>suctioning requires skilled personnel who can watchfully observe an infant’s ability for self-rescue but who will intervene rapidly and expertly when necessary. </a:t>
            </a:r>
          </a:p>
          <a:p>
            <a:pPr marL="0" indent="0">
              <a:buNone/>
            </a:pPr>
            <a:endParaRPr lang="en-US" sz="2100" dirty="0" smtClean="0"/>
          </a:p>
          <a:p>
            <a:pPr marL="342900" indent="-342900">
              <a:buFont typeface="Wingdings" panose="05000000000000000000" pitchFamily="2" charset="2"/>
              <a:buChar char="v"/>
            </a:pPr>
            <a:r>
              <a:rPr lang="en-US" sz="2100" dirty="0" smtClean="0"/>
              <a:t>The </a:t>
            </a:r>
            <a:r>
              <a:rPr lang="en-US" sz="2100" dirty="0"/>
              <a:t>benefit of a quiet, dimly lighted, undisturbed, comforting environment cannot be overestimated or forfeited in a desire to monitor and intervene</a:t>
            </a:r>
            <a:r>
              <a:rPr lang="en-US" sz="2100" dirty="0" smtClean="0"/>
              <a:t>.</a:t>
            </a:r>
          </a:p>
          <a:p>
            <a:pPr marL="0" indent="0">
              <a:buNone/>
            </a:pPr>
            <a:endParaRPr lang="en-US" sz="2100" dirty="0"/>
          </a:p>
          <a:p>
            <a:pPr marL="342900" indent="-342900">
              <a:buFont typeface="Wingdings" panose="05000000000000000000" pitchFamily="2" charset="2"/>
              <a:buChar char="v"/>
            </a:pPr>
            <a:r>
              <a:rPr lang="en-US" sz="2100" dirty="0"/>
              <a:t>Feeding children with pertussis is challenging. </a:t>
            </a:r>
            <a:r>
              <a:rPr lang="en-US" sz="2100" dirty="0" smtClean="0"/>
              <a:t>The </a:t>
            </a:r>
            <a:r>
              <a:rPr lang="en-US" sz="2100" dirty="0"/>
              <a:t>composition or thickness of formula does not </a:t>
            </a:r>
            <a:r>
              <a:rPr lang="en-US" sz="2100" dirty="0" smtClean="0"/>
              <a:t>affect </a:t>
            </a:r>
            <a:r>
              <a:rPr lang="en-US" sz="2100" dirty="0"/>
              <a:t>the quality of secretions, cough, or retention. </a:t>
            </a:r>
            <a:r>
              <a:rPr lang="en-US" sz="2100" dirty="0" smtClean="0"/>
              <a:t>Large volume </a:t>
            </a:r>
            <a:r>
              <a:rPr lang="en-US" sz="2100" dirty="0"/>
              <a:t>feedings are avoided.</a:t>
            </a:r>
            <a:endParaRPr lang="en-US" sz="2100" dirty="0" smtClean="0"/>
          </a:p>
          <a:p>
            <a:pPr marL="342900" indent="-342900">
              <a:buFont typeface="Wingdings" panose="05000000000000000000" pitchFamily="2" charset="2"/>
              <a:buChar char="v"/>
            </a:pPr>
            <a:endParaRPr lang="en-US" dirty="0"/>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510" y="1066800"/>
            <a:ext cx="9755702" cy="3108543"/>
          </a:xfrm>
          <a:prstGeom prst="rect">
            <a:avLst/>
          </a:prstGeom>
        </p:spPr>
        <p:txBody>
          <a:bodyPr wrap="square">
            <a:spAutoFit/>
          </a:bodyPr>
          <a:lstStyle/>
          <a:p>
            <a:pPr marL="342900" indent="-342900">
              <a:buFont typeface="Wingdings" panose="05000000000000000000" pitchFamily="2" charset="2"/>
              <a:buChar char="v"/>
            </a:pPr>
            <a:r>
              <a:rPr lang="en-US" sz="2200" dirty="0">
                <a:solidFill>
                  <a:schemeClr val="accent4">
                    <a:lumMod val="50000"/>
                  </a:schemeClr>
                </a:solidFill>
              </a:rPr>
              <a:t>Hospital discharge is appropriate if </a:t>
            </a:r>
            <a:endParaRPr lang="en-US" sz="2200" dirty="0" smtClean="0">
              <a:solidFill>
                <a:schemeClr val="accent4">
                  <a:lumMod val="50000"/>
                </a:schemeClr>
              </a:solidFill>
            </a:endParaRPr>
          </a:p>
          <a:p>
            <a:endParaRPr lang="en-US" sz="2200" dirty="0" smtClean="0">
              <a:solidFill>
                <a:schemeClr val="accent4">
                  <a:lumMod val="50000"/>
                </a:schemeClr>
              </a:solidFill>
            </a:endParaRPr>
          </a:p>
          <a:p>
            <a:pPr marL="457200" indent="-457200">
              <a:buAutoNum type="arabicPeriod"/>
            </a:pPr>
            <a:r>
              <a:rPr lang="en-US" sz="2200" dirty="0" smtClean="0">
                <a:solidFill>
                  <a:schemeClr val="accent4">
                    <a:lumMod val="50000"/>
                  </a:schemeClr>
                </a:solidFill>
              </a:rPr>
              <a:t>over </a:t>
            </a:r>
            <a:r>
              <a:rPr lang="en-US" sz="2200" dirty="0">
                <a:solidFill>
                  <a:schemeClr val="accent4">
                    <a:lumMod val="50000"/>
                  </a:schemeClr>
                </a:solidFill>
              </a:rPr>
              <a:t>a 48-hr period disease severity is unchanged or </a:t>
            </a:r>
            <a:r>
              <a:rPr lang="en-US" sz="2200" dirty="0" smtClean="0">
                <a:solidFill>
                  <a:schemeClr val="accent4">
                    <a:lumMod val="50000"/>
                  </a:schemeClr>
                </a:solidFill>
              </a:rPr>
              <a:t>diminished</a:t>
            </a:r>
          </a:p>
          <a:p>
            <a:pPr marL="457200" indent="-457200">
              <a:buAutoNum type="arabicPeriod"/>
            </a:pPr>
            <a:r>
              <a:rPr lang="en-US" sz="2200" dirty="0" smtClean="0">
                <a:solidFill>
                  <a:schemeClr val="accent4">
                    <a:lumMod val="50000"/>
                  </a:schemeClr>
                </a:solidFill>
              </a:rPr>
              <a:t>nutrition </a:t>
            </a:r>
            <a:r>
              <a:rPr lang="en-US" sz="2200" dirty="0">
                <a:solidFill>
                  <a:schemeClr val="accent4">
                    <a:lumMod val="50000"/>
                  </a:schemeClr>
                </a:solidFill>
              </a:rPr>
              <a:t>is </a:t>
            </a:r>
            <a:r>
              <a:rPr lang="en-US" sz="2200" dirty="0" smtClean="0">
                <a:solidFill>
                  <a:schemeClr val="accent4">
                    <a:lumMod val="50000"/>
                  </a:schemeClr>
                </a:solidFill>
              </a:rPr>
              <a:t>adequate</a:t>
            </a:r>
          </a:p>
          <a:p>
            <a:pPr marL="457200" indent="-457200">
              <a:buAutoNum type="arabicPeriod"/>
            </a:pPr>
            <a:r>
              <a:rPr lang="en-US" sz="2200" dirty="0">
                <a:solidFill>
                  <a:schemeClr val="accent4">
                    <a:lumMod val="50000"/>
                  </a:schemeClr>
                </a:solidFill>
              </a:rPr>
              <a:t>i</a:t>
            </a:r>
            <a:r>
              <a:rPr lang="en-US" sz="2200" dirty="0" smtClean="0">
                <a:solidFill>
                  <a:schemeClr val="accent4">
                    <a:lumMod val="50000"/>
                  </a:schemeClr>
                </a:solidFill>
              </a:rPr>
              <a:t>ntervention </a:t>
            </a:r>
            <a:r>
              <a:rPr lang="en-US" sz="2200" dirty="0">
                <a:solidFill>
                  <a:schemeClr val="accent4">
                    <a:lumMod val="50000"/>
                  </a:schemeClr>
                </a:solidFill>
              </a:rPr>
              <a:t>is not required during </a:t>
            </a:r>
            <a:r>
              <a:rPr lang="en-US" sz="2200" dirty="0" smtClean="0">
                <a:solidFill>
                  <a:schemeClr val="accent4">
                    <a:lumMod val="50000"/>
                  </a:schemeClr>
                </a:solidFill>
              </a:rPr>
              <a:t>paroxysms</a:t>
            </a:r>
          </a:p>
          <a:p>
            <a:pPr marL="457200" indent="-457200">
              <a:buAutoNum type="arabicPeriod"/>
            </a:pPr>
            <a:r>
              <a:rPr lang="en-US" sz="2200" dirty="0" smtClean="0">
                <a:solidFill>
                  <a:schemeClr val="accent4">
                    <a:lumMod val="50000"/>
                  </a:schemeClr>
                </a:solidFill>
              </a:rPr>
              <a:t>No </a:t>
            </a:r>
            <a:r>
              <a:rPr lang="en-US" sz="2200" dirty="0">
                <a:solidFill>
                  <a:schemeClr val="accent4">
                    <a:lumMod val="50000"/>
                  </a:schemeClr>
                </a:solidFill>
              </a:rPr>
              <a:t>complication has </a:t>
            </a:r>
            <a:r>
              <a:rPr lang="en-US" sz="2200" dirty="0" smtClean="0">
                <a:solidFill>
                  <a:schemeClr val="accent4">
                    <a:lumMod val="50000"/>
                  </a:schemeClr>
                </a:solidFill>
              </a:rPr>
              <a:t>occurred and </a:t>
            </a:r>
            <a:r>
              <a:rPr lang="en-US" sz="2200" dirty="0">
                <a:solidFill>
                  <a:schemeClr val="accent4">
                    <a:lumMod val="50000"/>
                  </a:schemeClr>
                </a:solidFill>
              </a:rPr>
              <a:t>parents are adequately prepared for care at </a:t>
            </a:r>
            <a:r>
              <a:rPr lang="en-US" sz="2200" dirty="0" smtClean="0">
                <a:solidFill>
                  <a:schemeClr val="accent4">
                    <a:lumMod val="50000"/>
                  </a:schemeClr>
                </a:solidFill>
              </a:rPr>
              <a:t>home . </a:t>
            </a:r>
            <a:r>
              <a:rPr lang="en-US" sz="2200" dirty="0" smtClean="0"/>
              <a:t>Portable </a:t>
            </a:r>
            <a:r>
              <a:rPr lang="en-US" sz="2200" dirty="0"/>
              <a:t>oxygen, monitoring, or suction apparatus should not be needed at home.</a:t>
            </a:r>
            <a:endParaRPr lang="en-US" sz="2200" dirty="0">
              <a:solidFill>
                <a:schemeClr val="accent4">
                  <a:lumMod val="50000"/>
                </a:schemeClr>
              </a:solidFill>
            </a:endParaRPr>
          </a:p>
          <a:p>
            <a:endParaRPr lang="en-US" sz="2000" dirty="0">
              <a:solidFill>
                <a:schemeClr val="accent4">
                  <a:lumMod val="50000"/>
                </a:schemeClr>
              </a:solidFill>
            </a:endParaRPr>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89012" y="838200"/>
            <a:ext cx="10668000" cy="4724400"/>
          </a:xfrm>
        </p:spPr>
        <p:txBody>
          <a:bodyPr>
            <a:noAutofit/>
          </a:bodyPr>
          <a:lstStyle/>
          <a:p>
            <a:r>
              <a:rPr lang="en-US" sz="2150" dirty="0">
                <a:solidFill>
                  <a:schemeClr val="accent4">
                    <a:lumMod val="50000"/>
                  </a:schemeClr>
                </a:solidFill>
              </a:rPr>
              <a:t>Pertussis is an acute respiratory tract </a:t>
            </a:r>
            <a:r>
              <a:rPr lang="en-US" sz="2150" dirty="0" smtClean="0">
                <a:solidFill>
                  <a:schemeClr val="accent4">
                    <a:lumMod val="50000"/>
                  </a:schemeClr>
                </a:solidFill>
              </a:rPr>
              <a:t>infection .</a:t>
            </a:r>
            <a:endParaRPr lang="en-US" sz="2150" dirty="0">
              <a:solidFill>
                <a:schemeClr val="accent4">
                  <a:lumMod val="50000"/>
                </a:schemeClr>
              </a:solidFill>
            </a:endParaRPr>
          </a:p>
          <a:p>
            <a:pPr marL="342900" indent="-342900">
              <a:buFont typeface="Wingdings" panose="05000000000000000000" pitchFamily="2" charset="2"/>
              <a:buChar char="ü"/>
            </a:pPr>
            <a:r>
              <a:rPr lang="en-US" sz="2150" dirty="0" err="1" smtClean="0">
                <a:solidFill>
                  <a:schemeClr val="accent4">
                    <a:lumMod val="50000"/>
                  </a:schemeClr>
                </a:solidFill>
              </a:rPr>
              <a:t>Bordetella</a:t>
            </a:r>
            <a:r>
              <a:rPr lang="en-US" sz="2150" dirty="0" smtClean="0">
                <a:solidFill>
                  <a:schemeClr val="accent4">
                    <a:lumMod val="50000"/>
                  </a:schemeClr>
                </a:solidFill>
              </a:rPr>
              <a:t> </a:t>
            </a:r>
            <a:r>
              <a:rPr lang="en-US" sz="2150" dirty="0">
                <a:solidFill>
                  <a:schemeClr val="accent4">
                    <a:lumMod val="50000"/>
                  </a:schemeClr>
                </a:solidFill>
              </a:rPr>
              <a:t>pertussis is </a:t>
            </a:r>
            <a:r>
              <a:rPr lang="en-US" sz="2150" dirty="0" smtClean="0">
                <a:solidFill>
                  <a:schemeClr val="accent4">
                    <a:lumMod val="50000"/>
                  </a:schemeClr>
                </a:solidFill>
              </a:rPr>
              <a:t>the most </a:t>
            </a:r>
            <a:r>
              <a:rPr lang="en-US" sz="2150" dirty="0">
                <a:solidFill>
                  <a:schemeClr val="accent4">
                    <a:lumMod val="50000"/>
                  </a:schemeClr>
                </a:solidFill>
              </a:rPr>
              <a:t>common causative organism </a:t>
            </a:r>
          </a:p>
          <a:p>
            <a:pPr marL="342900" indent="-342900">
              <a:buFont typeface="Wingdings" panose="05000000000000000000" pitchFamily="2" charset="2"/>
              <a:buChar char="ü"/>
            </a:pPr>
            <a:r>
              <a:rPr lang="en-US" sz="2150" dirty="0" err="1" smtClean="0">
                <a:solidFill>
                  <a:schemeClr val="accent4">
                    <a:lumMod val="50000"/>
                  </a:schemeClr>
                </a:solidFill>
              </a:rPr>
              <a:t>Bordetella</a:t>
            </a:r>
            <a:r>
              <a:rPr lang="en-US" sz="2150" dirty="0" smtClean="0">
                <a:solidFill>
                  <a:schemeClr val="accent4">
                    <a:lumMod val="50000"/>
                  </a:schemeClr>
                </a:solidFill>
              </a:rPr>
              <a:t> </a:t>
            </a:r>
            <a:r>
              <a:rPr lang="en-US" sz="2150" dirty="0" err="1">
                <a:solidFill>
                  <a:schemeClr val="accent4">
                    <a:lumMod val="50000"/>
                  </a:schemeClr>
                </a:solidFill>
              </a:rPr>
              <a:t>parapertussis</a:t>
            </a:r>
            <a:r>
              <a:rPr lang="en-US" sz="2150" dirty="0">
                <a:solidFill>
                  <a:schemeClr val="accent4">
                    <a:lumMod val="50000"/>
                  </a:schemeClr>
                </a:solidFill>
              </a:rPr>
              <a:t> is an occasional cause of sporadic </a:t>
            </a:r>
            <a:r>
              <a:rPr lang="en-US" sz="2150" dirty="0" smtClean="0">
                <a:solidFill>
                  <a:schemeClr val="accent4">
                    <a:lumMod val="50000"/>
                  </a:schemeClr>
                </a:solidFill>
              </a:rPr>
              <a:t>pertussis</a:t>
            </a:r>
          </a:p>
          <a:p>
            <a:pPr marL="342900" indent="-342900">
              <a:buFont typeface="Wingdings" panose="05000000000000000000" pitchFamily="2" charset="2"/>
              <a:buChar char="ü"/>
            </a:pPr>
            <a:r>
              <a:rPr lang="en-US" sz="2150" dirty="0" err="1" smtClean="0">
                <a:solidFill>
                  <a:schemeClr val="accent4">
                    <a:lumMod val="50000"/>
                  </a:schemeClr>
                </a:solidFill>
              </a:rPr>
              <a:t>Bordetella</a:t>
            </a:r>
            <a:r>
              <a:rPr lang="en-US" sz="2150" dirty="0" smtClean="0">
                <a:solidFill>
                  <a:schemeClr val="accent4">
                    <a:lumMod val="50000"/>
                  </a:schemeClr>
                </a:solidFill>
              </a:rPr>
              <a:t> </a:t>
            </a:r>
            <a:r>
              <a:rPr lang="en-US" sz="2150" dirty="0" err="1">
                <a:solidFill>
                  <a:schemeClr val="accent4">
                    <a:lumMod val="50000"/>
                  </a:schemeClr>
                </a:solidFill>
              </a:rPr>
              <a:t>holmesii</a:t>
            </a:r>
            <a:r>
              <a:rPr lang="en-US" sz="2150" dirty="0">
                <a:solidFill>
                  <a:schemeClr val="accent4">
                    <a:lumMod val="50000"/>
                  </a:schemeClr>
                </a:solidFill>
              </a:rPr>
              <a:t>, </a:t>
            </a:r>
            <a:r>
              <a:rPr lang="en-US" sz="2150" dirty="0" smtClean="0">
                <a:solidFill>
                  <a:schemeClr val="accent4">
                    <a:lumMod val="50000"/>
                  </a:schemeClr>
                </a:solidFill>
              </a:rPr>
              <a:t>first identified </a:t>
            </a:r>
            <a:r>
              <a:rPr lang="en-US" sz="2150" dirty="0">
                <a:solidFill>
                  <a:schemeClr val="accent4">
                    <a:lumMod val="50000"/>
                  </a:schemeClr>
                </a:solidFill>
              </a:rPr>
              <a:t>as a cause of bacteremia in </a:t>
            </a:r>
            <a:r>
              <a:rPr lang="en-US" sz="2150" dirty="0" err="1">
                <a:solidFill>
                  <a:schemeClr val="accent4">
                    <a:lumMod val="50000"/>
                  </a:schemeClr>
                </a:solidFill>
              </a:rPr>
              <a:t>immunocompromised</a:t>
            </a:r>
            <a:r>
              <a:rPr lang="en-US" sz="2150" dirty="0">
                <a:solidFill>
                  <a:schemeClr val="accent4">
                    <a:lumMod val="50000"/>
                  </a:schemeClr>
                </a:solidFill>
              </a:rPr>
              <a:t> hosts, is also reported to cause pertussis-like cough illness in healthy persons </a:t>
            </a:r>
            <a:endParaRPr lang="en-US" sz="2150" dirty="0" smtClean="0">
              <a:solidFill>
                <a:schemeClr val="accent4">
                  <a:lumMod val="50000"/>
                </a:schemeClr>
              </a:solidFill>
            </a:endParaRPr>
          </a:p>
          <a:p>
            <a:pPr marL="342900" indent="-342900">
              <a:buFont typeface="Wingdings" panose="05000000000000000000" pitchFamily="2" charset="2"/>
              <a:buChar char="ü"/>
            </a:pPr>
            <a:r>
              <a:rPr lang="en-US" sz="2150" dirty="0" err="1" smtClean="0">
                <a:solidFill>
                  <a:schemeClr val="accent4">
                    <a:lumMod val="50000"/>
                  </a:schemeClr>
                </a:solidFill>
              </a:rPr>
              <a:t>Bordetella</a:t>
            </a:r>
            <a:r>
              <a:rPr lang="en-US" sz="2150" dirty="0" smtClean="0">
                <a:solidFill>
                  <a:schemeClr val="accent4">
                    <a:lumMod val="50000"/>
                  </a:schemeClr>
                </a:solidFill>
              </a:rPr>
              <a:t> </a:t>
            </a:r>
            <a:r>
              <a:rPr lang="en-US" sz="2150" dirty="0" err="1">
                <a:solidFill>
                  <a:schemeClr val="accent4">
                    <a:lumMod val="50000"/>
                  </a:schemeClr>
                </a:solidFill>
              </a:rPr>
              <a:t>bronchiseptica</a:t>
            </a:r>
            <a:r>
              <a:rPr lang="en-US" sz="2150" dirty="0">
                <a:solidFill>
                  <a:schemeClr val="accent4">
                    <a:lumMod val="50000"/>
                  </a:schemeClr>
                </a:solidFill>
              </a:rPr>
              <a:t> is a common animal pathogen. Occasional reports in </a:t>
            </a:r>
            <a:r>
              <a:rPr lang="en-US" sz="2150" dirty="0" smtClean="0">
                <a:solidFill>
                  <a:schemeClr val="accent4">
                    <a:lumMod val="50000"/>
                  </a:schemeClr>
                </a:solidFill>
              </a:rPr>
              <a:t>humans and </a:t>
            </a:r>
            <a:r>
              <a:rPr lang="en-US" sz="2150" dirty="0">
                <a:solidFill>
                  <a:schemeClr val="accent4">
                    <a:lumMod val="50000"/>
                  </a:schemeClr>
                </a:solidFill>
              </a:rPr>
              <a:t>cases typically occur in </a:t>
            </a:r>
            <a:endParaRPr lang="en-US" sz="2150" dirty="0" smtClean="0">
              <a:solidFill>
                <a:schemeClr val="accent4">
                  <a:lumMod val="50000"/>
                </a:schemeClr>
              </a:solidFill>
            </a:endParaRPr>
          </a:p>
          <a:p>
            <a:pPr marL="457200" indent="-457200">
              <a:buAutoNum type="arabicPeriod"/>
            </a:pPr>
            <a:r>
              <a:rPr lang="en-US" sz="2150" dirty="0" err="1" smtClean="0">
                <a:solidFill>
                  <a:schemeClr val="accent4">
                    <a:lumMod val="50000"/>
                  </a:schemeClr>
                </a:solidFill>
              </a:rPr>
              <a:t>immunocompromised</a:t>
            </a:r>
            <a:r>
              <a:rPr lang="en-US" sz="2150" dirty="0" smtClean="0">
                <a:solidFill>
                  <a:schemeClr val="accent4">
                    <a:lumMod val="50000"/>
                  </a:schemeClr>
                </a:solidFill>
              </a:rPr>
              <a:t> persons</a:t>
            </a:r>
          </a:p>
          <a:p>
            <a:pPr marL="457200" indent="-457200">
              <a:buAutoNum type="arabicPeriod"/>
            </a:pPr>
            <a:r>
              <a:rPr lang="en-US" sz="2150" dirty="0" smtClean="0">
                <a:solidFill>
                  <a:schemeClr val="accent4">
                    <a:lumMod val="50000"/>
                  </a:schemeClr>
                </a:solidFill>
              </a:rPr>
              <a:t> </a:t>
            </a:r>
            <a:r>
              <a:rPr lang="en-US" sz="2150" dirty="0">
                <a:solidFill>
                  <a:schemeClr val="accent4">
                    <a:lumMod val="50000"/>
                  </a:schemeClr>
                </a:solidFill>
              </a:rPr>
              <a:t>young children with intense exposure to </a:t>
            </a:r>
            <a:r>
              <a:rPr lang="en-US" sz="2150" dirty="0" smtClean="0">
                <a:solidFill>
                  <a:schemeClr val="accent4">
                    <a:lumMod val="50000"/>
                  </a:schemeClr>
                </a:solidFill>
              </a:rPr>
              <a:t>animals</a:t>
            </a:r>
          </a:p>
          <a:p>
            <a:pPr marL="0" indent="0">
              <a:buNone/>
            </a:pPr>
            <a:r>
              <a:rPr lang="en-US" sz="2000" dirty="0" err="1" smtClean="0"/>
              <a:t>Bordetella</a:t>
            </a:r>
            <a:r>
              <a:rPr lang="en-US" sz="2000" dirty="0" smtClean="0"/>
              <a:t> </a:t>
            </a:r>
            <a:r>
              <a:rPr lang="en-US" sz="2000" dirty="0"/>
              <a:t>organisms are </a:t>
            </a:r>
            <a:r>
              <a:rPr lang="en-US" sz="2000" dirty="0" smtClean="0"/>
              <a:t>small, </a:t>
            </a:r>
            <a:r>
              <a:rPr lang="en-US" sz="2000" dirty="0"/>
              <a:t>Gram-negative </a:t>
            </a:r>
            <a:r>
              <a:rPr lang="en-US" sz="2000" dirty="0" err="1"/>
              <a:t>coccobacilli</a:t>
            </a:r>
            <a:r>
              <a:rPr lang="en-US" sz="2000" dirty="0"/>
              <a:t> that colonize only ciliated epithelium. </a:t>
            </a:r>
            <a:endParaRPr lang="en-US" sz="2150" dirty="0" smtClean="0">
              <a:solidFill>
                <a:schemeClr val="accent4">
                  <a:lumMod val="50000"/>
                </a:schemeClr>
              </a:solidFill>
            </a:endParaRP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18" y="914400"/>
            <a:ext cx="8686800" cy="5016758"/>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accent4">
                    <a:lumMod val="50000"/>
                  </a:schemeClr>
                </a:solidFill>
              </a:rPr>
              <a:t>An antimicrobial agent always is given when pertussis is suspected or </a:t>
            </a:r>
            <a:r>
              <a:rPr lang="en-US" sz="2000" dirty="0" smtClean="0">
                <a:solidFill>
                  <a:schemeClr val="accent4">
                    <a:lumMod val="50000"/>
                  </a:schemeClr>
                </a:solidFill>
              </a:rPr>
              <a:t>confirmed</a:t>
            </a:r>
            <a:r>
              <a:rPr lang="en-US" sz="2000" dirty="0">
                <a:solidFill>
                  <a:schemeClr val="accent4">
                    <a:lumMod val="50000"/>
                  </a:schemeClr>
                </a:solidFill>
              </a:rPr>
              <a:t>, primarily to limit the spread of infection and secondarily for possible clinical </a:t>
            </a:r>
            <a:r>
              <a:rPr lang="en-US" sz="2000" dirty="0" smtClean="0">
                <a:solidFill>
                  <a:schemeClr val="accent4">
                    <a:lumMod val="50000"/>
                  </a:schemeClr>
                </a:solidFill>
              </a:rPr>
              <a:t>benefit.</a:t>
            </a:r>
          </a:p>
          <a:p>
            <a:pPr marL="342900" indent="-342900">
              <a:buFont typeface="Arial" panose="020B0604020202020204" pitchFamily="34" charset="0"/>
              <a:buChar char="•"/>
            </a:pPr>
            <a:endParaRPr lang="en-US" sz="2000" dirty="0">
              <a:solidFill>
                <a:schemeClr val="accent4">
                  <a:lumMod val="50000"/>
                </a:schemeClr>
              </a:solidFill>
            </a:endParaRPr>
          </a:p>
          <a:p>
            <a:pPr marL="342900" indent="-342900">
              <a:buFont typeface="Arial" panose="020B0604020202020204" pitchFamily="34" charset="0"/>
              <a:buChar char="•"/>
            </a:pPr>
            <a:r>
              <a:rPr lang="en-US" sz="2000" dirty="0"/>
              <a:t>Macrolides are preferred agents, Resistance has been reported </a:t>
            </a:r>
            <a:r>
              <a:rPr lang="en-US" sz="2000" dirty="0" smtClean="0"/>
              <a:t>rarely</a:t>
            </a:r>
          </a:p>
          <a:p>
            <a:pPr marL="342900" indent="-342900">
              <a:buFont typeface="Arial" panose="020B0604020202020204" pitchFamily="34" charset="0"/>
              <a:buChar char="•"/>
            </a:pPr>
            <a:endParaRPr lang="en-US" sz="2000" dirty="0" smtClean="0">
              <a:solidFill>
                <a:schemeClr val="accent4">
                  <a:lumMod val="50000"/>
                </a:schemeClr>
              </a:solidFill>
            </a:endParaRPr>
          </a:p>
          <a:p>
            <a:pPr marL="342900" indent="-342900">
              <a:buFont typeface="Arial" panose="020B0604020202020204" pitchFamily="34" charset="0"/>
              <a:buChar char="•"/>
            </a:pPr>
            <a:r>
              <a:rPr lang="en-US" sz="2000" dirty="0">
                <a:solidFill>
                  <a:schemeClr val="accent4">
                    <a:lumMod val="50000"/>
                  </a:schemeClr>
                </a:solidFill>
              </a:rPr>
              <a:t>Azithromycin is the preferred agent in all age groups; rare cases of infantile hypertrophic pyloric stenosis have followed its use in neonates</a:t>
            </a:r>
            <a:r>
              <a:rPr lang="en-US" sz="2000" dirty="0" smtClean="0">
                <a:solidFill>
                  <a:schemeClr val="accent4">
                    <a:lumMod val="50000"/>
                  </a:schemeClr>
                </a:solidFill>
              </a:rPr>
              <a:t>.</a:t>
            </a:r>
            <a:r>
              <a:rPr lang="en-US" sz="2000" dirty="0">
                <a:solidFill>
                  <a:schemeClr val="accent4">
                    <a:lumMod val="50000"/>
                  </a:schemeClr>
                </a:solidFill>
              </a:rPr>
              <a:t> Infantile hypertrophic pyloric stenosis </a:t>
            </a:r>
            <a:r>
              <a:rPr lang="en-US" sz="2000" dirty="0" smtClean="0">
                <a:solidFill>
                  <a:schemeClr val="accent4">
                    <a:lumMod val="50000"/>
                  </a:schemeClr>
                </a:solidFill>
              </a:rPr>
              <a:t>disorder </a:t>
            </a:r>
            <a:r>
              <a:rPr lang="en-US" sz="2000" dirty="0">
                <a:solidFill>
                  <a:schemeClr val="accent4">
                    <a:lumMod val="50000"/>
                  </a:schemeClr>
                </a:solidFill>
              </a:rPr>
              <a:t>of young infants caused by hypertrophy of the pylorus, which can progress to near-complete obstruction of the gastric outlet, leading to forceful vomiting</a:t>
            </a:r>
            <a:r>
              <a:rPr lang="en-US" sz="2000" dirty="0" smtClean="0">
                <a:solidFill>
                  <a:schemeClr val="accent4">
                    <a:lumMod val="50000"/>
                  </a:schemeClr>
                </a:solidFill>
              </a:rPr>
              <a:t>. </a:t>
            </a:r>
          </a:p>
          <a:p>
            <a:pPr marL="342900" indent="-342900">
              <a:buFont typeface="Arial" panose="020B0604020202020204" pitchFamily="34" charset="0"/>
              <a:buChar char="•"/>
            </a:pPr>
            <a:endParaRPr lang="en-US" sz="2000" dirty="0" smtClean="0">
              <a:solidFill>
                <a:schemeClr val="accent4">
                  <a:lumMod val="50000"/>
                </a:schemeClr>
              </a:solidFill>
            </a:endParaRPr>
          </a:p>
          <a:p>
            <a:pPr marL="342900" indent="-342900">
              <a:buFont typeface="Arial" panose="020B0604020202020204" pitchFamily="34" charset="0"/>
              <a:buChar char="•"/>
            </a:pPr>
            <a:r>
              <a:rPr lang="en-US" sz="2000" dirty="0" smtClean="0"/>
              <a:t>The </a:t>
            </a:r>
            <a:r>
              <a:rPr lang="en-US" sz="2000" dirty="0"/>
              <a:t>FDA also warns of risk of fatal heart rhythms with use of azithromycin in patients already at risk for cardiovascular events, especially those with prolongation of the QT interval.</a:t>
            </a:r>
            <a:endParaRPr lang="en-US" sz="2000" dirty="0">
              <a:solidFill>
                <a:schemeClr val="accent4">
                  <a:lumMod val="50000"/>
                </a:schemeClr>
              </a:solidFill>
            </a:endParaRPr>
          </a:p>
          <a:p>
            <a:pPr marL="342900" indent="-342900">
              <a:buFont typeface="Arial" panose="020B0604020202020204" pitchFamily="34" charset="0"/>
              <a:buChar char="•"/>
            </a:pPr>
            <a:endParaRPr lang="en-US" sz="2000" dirty="0">
              <a:solidFill>
                <a:schemeClr val="accent4">
                  <a:lumMod val="50000"/>
                </a:schemeClr>
              </a:solidFill>
            </a:endParaRPr>
          </a:p>
        </p:txBody>
      </p:sp>
      <p:sp>
        <p:nvSpPr>
          <p:cNvPr id="3" name="TextBox 2"/>
          <p:cNvSpPr txBox="1"/>
          <p:nvPr/>
        </p:nvSpPr>
        <p:spPr>
          <a:xfrm>
            <a:off x="608012" y="228600"/>
            <a:ext cx="2743200" cy="480131"/>
          </a:xfrm>
          <a:prstGeom prst="rect">
            <a:avLst/>
          </a:prstGeom>
          <a:noFill/>
        </p:spPr>
        <p:txBody>
          <a:bodyPr wrap="square" rtlCol="0">
            <a:spAutoFit/>
          </a:bodyPr>
          <a:lstStyle/>
          <a:p>
            <a:pPr>
              <a:lnSpc>
                <a:spcPct val="90000"/>
              </a:lnSpc>
            </a:pPr>
            <a:r>
              <a:rPr lang="en-US" sz="2800" dirty="0" smtClean="0">
                <a:solidFill>
                  <a:schemeClr val="accent4">
                    <a:lumMod val="50000"/>
                  </a:schemeClr>
                </a:solidFill>
              </a:rPr>
              <a:t>Antibiotics</a:t>
            </a:r>
            <a:endParaRPr lang="en-US" sz="2800" dirty="0">
              <a:solidFill>
                <a:schemeClr val="accent4">
                  <a:lumMod val="50000"/>
                </a:schemeClr>
              </a:solidFill>
            </a:endParaRP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8080" y="2590800"/>
            <a:ext cx="3650745" cy="2044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83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6074" r="6074"/>
          <a:stretch/>
        </p:blipFill>
        <p:spPr>
          <a:xfrm>
            <a:off x="119396" y="381000"/>
            <a:ext cx="12064621" cy="5943600"/>
          </a:xfrm>
          <a:prstGeom prst="rect">
            <a:avLst/>
          </a:prstGeom>
        </p:spPr>
      </p:pic>
    </p:spTree>
    <p:extLst>
      <p:ext uri="{BB962C8B-B14F-4D97-AF65-F5344CB8AC3E}">
        <p14:creationId xmlns:p14="http://schemas.microsoft.com/office/powerpoint/2010/main" val="3575319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4114799" cy="914400"/>
          </a:xfrm>
        </p:spPr>
        <p:txBody>
          <a:bodyPr>
            <a:normAutofit/>
          </a:bodyPr>
          <a:lstStyle/>
          <a:p>
            <a:r>
              <a:rPr lang="en-US" sz="3200" dirty="0" smtClean="0"/>
              <a:t>Adjunct therapies</a:t>
            </a:r>
            <a:endParaRPr lang="en-US" sz="3200" dirty="0"/>
          </a:p>
        </p:txBody>
      </p:sp>
      <p:sp>
        <p:nvSpPr>
          <p:cNvPr id="3" name="Rectangle 2"/>
          <p:cNvSpPr/>
          <p:nvPr/>
        </p:nvSpPr>
        <p:spPr>
          <a:xfrm>
            <a:off x="1293813" y="1676400"/>
            <a:ext cx="9730502" cy="2862322"/>
          </a:xfrm>
          <a:prstGeom prst="rect">
            <a:avLst/>
          </a:prstGeom>
        </p:spPr>
        <p:txBody>
          <a:bodyPr wrap="square">
            <a:spAutoFit/>
          </a:bodyPr>
          <a:lstStyle/>
          <a:p>
            <a:pPr marL="285750" indent="-285750">
              <a:buFontTx/>
              <a:buChar char="-"/>
            </a:pPr>
            <a:r>
              <a:rPr lang="en-US" b="1" dirty="0" smtClean="0">
                <a:solidFill>
                  <a:schemeClr val="tx1">
                    <a:lumMod val="95000"/>
                    <a:lumOff val="5000"/>
                  </a:schemeClr>
                </a:solidFill>
              </a:rPr>
              <a:t>No </a:t>
            </a:r>
            <a:r>
              <a:rPr lang="en-US" b="1" dirty="0">
                <a:solidFill>
                  <a:schemeClr val="tx1">
                    <a:lumMod val="95000"/>
                    <a:lumOff val="5000"/>
                  </a:schemeClr>
                </a:solidFill>
              </a:rPr>
              <a:t>rigorous clinical trial has demonstrated a beneficial effect of β2-adrenergic stimulants such as </a:t>
            </a:r>
            <a:r>
              <a:rPr lang="en-US" b="1" dirty="0" smtClean="0">
                <a:solidFill>
                  <a:schemeClr val="tx1">
                    <a:lumMod val="95000"/>
                    <a:lumOff val="5000"/>
                  </a:schemeClr>
                </a:solidFill>
              </a:rPr>
              <a:t>albuterol.</a:t>
            </a:r>
          </a:p>
          <a:p>
            <a:pPr marL="285750" indent="-285750">
              <a:buFontTx/>
              <a:buChar char="-"/>
            </a:pPr>
            <a:endParaRPr lang="en-US" b="1" dirty="0">
              <a:solidFill>
                <a:schemeClr val="tx1">
                  <a:lumMod val="95000"/>
                  <a:lumOff val="5000"/>
                </a:schemeClr>
              </a:solidFill>
            </a:endParaRPr>
          </a:p>
          <a:p>
            <a:pPr marL="285750" indent="-285750">
              <a:buFontTx/>
              <a:buChar char="-"/>
            </a:pPr>
            <a:r>
              <a:rPr lang="en-US" b="1" dirty="0" smtClean="0"/>
              <a:t>Corticosteroids clinical </a:t>
            </a:r>
            <a:r>
              <a:rPr lang="en-US" b="1" dirty="0"/>
              <a:t>use is not </a:t>
            </a:r>
            <a:r>
              <a:rPr lang="en-US" b="1" dirty="0" smtClean="0"/>
              <a:t>warranted</a:t>
            </a:r>
          </a:p>
          <a:p>
            <a:endParaRPr lang="en-US" b="1" dirty="0">
              <a:solidFill>
                <a:schemeClr val="tx1">
                  <a:lumMod val="95000"/>
                  <a:lumOff val="5000"/>
                </a:schemeClr>
              </a:solidFill>
            </a:endParaRPr>
          </a:p>
          <a:p>
            <a:pPr marL="285750" indent="-285750">
              <a:buFontTx/>
              <a:buChar char="-"/>
            </a:pPr>
            <a:r>
              <a:rPr lang="en-US" b="1" dirty="0" smtClean="0">
                <a:solidFill>
                  <a:schemeClr val="tx1">
                    <a:lumMod val="95000"/>
                    <a:lumOff val="5000"/>
                  </a:schemeClr>
                </a:solidFill>
              </a:rPr>
              <a:t>Study of the benefit of intravenous </a:t>
            </a:r>
            <a:r>
              <a:rPr lang="en-US" b="1" dirty="0">
                <a:solidFill>
                  <a:schemeClr val="tx1">
                    <a:lumMod val="95000"/>
                    <a:lumOff val="5000"/>
                  </a:schemeClr>
                </a:solidFill>
              </a:rPr>
              <a:t>immunoglobulin </a:t>
            </a:r>
            <a:r>
              <a:rPr lang="en-US" b="1" dirty="0" smtClean="0">
                <a:solidFill>
                  <a:schemeClr val="tx1">
                    <a:lumMod val="95000"/>
                    <a:lumOff val="5000"/>
                  </a:schemeClr>
                </a:solidFill>
              </a:rPr>
              <a:t>had stopped and </a:t>
            </a:r>
            <a:r>
              <a:rPr lang="en-US" b="1" dirty="0"/>
              <a:t>there was no indication of clinical </a:t>
            </a:r>
            <a:r>
              <a:rPr lang="en-US" b="1" dirty="0" smtClean="0"/>
              <a:t>benefit also should </a:t>
            </a:r>
            <a:r>
              <a:rPr lang="en-US" b="1" dirty="0"/>
              <a:t>not be used for treatment or prophylaxis</a:t>
            </a:r>
            <a:r>
              <a:rPr lang="en-US" b="1" dirty="0" smtClean="0"/>
              <a:t>.</a:t>
            </a:r>
          </a:p>
          <a:p>
            <a:pPr marL="285750" indent="-285750">
              <a:buFontTx/>
              <a:buChar char="-"/>
            </a:pPr>
            <a:endParaRPr lang="en-US" b="1" dirty="0">
              <a:solidFill>
                <a:schemeClr val="tx1">
                  <a:lumMod val="95000"/>
                  <a:lumOff val="5000"/>
                </a:schemeClr>
              </a:solidFill>
            </a:endParaRPr>
          </a:p>
          <a:p>
            <a:pPr marL="285750" indent="-285750">
              <a:buFontTx/>
              <a:buChar char="-"/>
            </a:pPr>
            <a:r>
              <a:rPr lang="en-US" b="1" dirty="0"/>
              <a:t>Infants who cannot tolerate oral feedings may require intravenous fluids.</a:t>
            </a:r>
            <a:endParaRPr lang="en-US" b="1" dirty="0" smtClean="0">
              <a:solidFill>
                <a:schemeClr val="tx1">
                  <a:lumMod val="95000"/>
                  <a:lumOff val="5000"/>
                </a:schemeClr>
              </a:solidFill>
            </a:endParaRPr>
          </a:p>
          <a:p>
            <a:pPr marL="285750" indent="-285750">
              <a:buFontTx/>
              <a:buChar char="-"/>
            </a:pPr>
            <a:endParaRPr lang="en-US" b="1" dirty="0">
              <a:solidFill>
                <a:schemeClr val="tx1">
                  <a:lumMod val="95000"/>
                  <a:lumOff val="5000"/>
                </a:schemeClr>
              </a:solidFill>
            </a:endParaRPr>
          </a:p>
        </p:txBody>
      </p:sp>
    </p:spTree>
    <p:extLst>
      <p:ext uri="{BB962C8B-B14F-4D97-AF65-F5344CB8AC3E}">
        <p14:creationId xmlns:p14="http://schemas.microsoft.com/office/powerpoint/2010/main" val="3193837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1447800"/>
            <a:ext cx="2133599" cy="533400"/>
          </a:xfrm>
        </p:spPr>
        <p:txBody>
          <a:bodyPr>
            <a:noAutofit/>
          </a:bodyPr>
          <a:lstStyle/>
          <a:p>
            <a:r>
              <a:rPr lang="en-US" dirty="0" smtClean="0"/>
              <a:t>Isolation</a:t>
            </a:r>
            <a:endParaRPr lang="en-US" dirty="0"/>
          </a:p>
        </p:txBody>
      </p:sp>
      <p:sp>
        <p:nvSpPr>
          <p:cNvPr id="3" name="Rectangle 2"/>
          <p:cNvSpPr/>
          <p:nvPr/>
        </p:nvSpPr>
        <p:spPr>
          <a:xfrm>
            <a:off x="1293812" y="2819400"/>
            <a:ext cx="9982200" cy="1631216"/>
          </a:xfrm>
          <a:prstGeom prst="rect">
            <a:avLst/>
          </a:prstGeom>
        </p:spPr>
        <p:txBody>
          <a:bodyPr wrap="square">
            <a:spAutoFit/>
          </a:bodyPr>
          <a:lstStyle/>
          <a:p>
            <a:r>
              <a:rPr lang="en-US" sz="2000" dirty="0">
                <a:solidFill>
                  <a:schemeClr val="accent4">
                    <a:lumMod val="50000"/>
                  </a:schemeClr>
                </a:solidFill>
              </a:rPr>
              <a:t>Patients with suspected pertussis are placed in </a:t>
            </a:r>
            <a:r>
              <a:rPr lang="en-US" sz="2000" dirty="0" smtClean="0">
                <a:solidFill>
                  <a:schemeClr val="accent4">
                    <a:lumMod val="50000"/>
                  </a:schemeClr>
                </a:solidFill>
              </a:rPr>
              <a:t>isolation .To </a:t>
            </a:r>
            <a:r>
              <a:rPr lang="en-US" sz="2000" dirty="0">
                <a:solidFill>
                  <a:schemeClr val="accent4">
                    <a:lumMod val="50000"/>
                  </a:schemeClr>
                </a:solidFill>
              </a:rPr>
              <a:t>reduce </a:t>
            </a:r>
            <a:r>
              <a:rPr lang="en-US" sz="2000" dirty="0" smtClean="0">
                <a:solidFill>
                  <a:schemeClr val="accent4">
                    <a:lumMod val="50000"/>
                  </a:schemeClr>
                </a:solidFill>
              </a:rPr>
              <a:t>close contact </a:t>
            </a:r>
            <a:r>
              <a:rPr lang="en-US" sz="2000" dirty="0">
                <a:solidFill>
                  <a:schemeClr val="accent4">
                    <a:lumMod val="50000"/>
                  </a:schemeClr>
                </a:solidFill>
              </a:rPr>
              <a:t>with respiratory </a:t>
            </a:r>
            <a:r>
              <a:rPr lang="en-US" sz="2000" dirty="0" smtClean="0">
                <a:solidFill>
                  <a:schemeClr val="accent4">
                    <a:lumMod val="50000"/>
                  </a:schemeClr>
                </a:solidFill>
              </a:rPr>
              <a:t>secretions, </a:t>
            </a:r>
            <a:r>
              <a:rPr lang="en-US" sz="2000" dirty="0"/>
              <a:t>All healthcare personnel should wear a mask upon entering the room. Screening for cough should be performed upon entrance of patients to emergency </a:t>
            </a:r>
            <a:r>
              <a:rPr lang="en-US" sz="2000" dirty="0" smtClean="0"/>
              <a:t>departments and </a:t>
            </a:r>
            <a:r>
              <a:rPr lang="en-US" sz="2000" dirty="0"/>
              <a:t>clinics to begin isolation immediately and until 5 days </a:t>
            </a:r>
            <a:r>
              <a:rPr lang="en-US" sz="2000" dirty="0" smtClean="0"/>
              <a:t>after </a:t>
            </a:r>
            <a:r>
              <a:rPr lang="en-US" sz="2000" dirty="0"/>
              <a:t>initiation of macrolide therapy</a:t>
            </a:r>
            <a:endParaRPr lang="en-US" sz="2000" dirty="0" smtClean="0">
              <a:solidFill>
                <a:schemeClr val="accent4">
                  <a:lumMod val="50000"/>
                </a:schemeClr>
              </a:solidFill>
            </a:endParaRPr>
          </a:p>
        </p:txBody>
      </p:sp>
    </p:spTree>
    <p:extLst>
      <p:ext uri="{BB962C8B-B14F-4D97-AF65-F5344CB8AC3E}">
        <p14:creationId xmlns:p14="http://schemas.microsoft.com/office/powerpoint/2010/main" val="1202085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838200"/>
            <a:ext cx="7543799" cy="685800"/>
          </a:xfrm>
        </p:spPr>
        <p:txBody>
          <a:bodyPr>
            <a:normAutofit/>
          </a:bodyPr>
          <a:lstStyle/>
          <a:p>
            <a:r>
              <a:rPr lang="en-US" sz="2800" dirty="0"/>
              <a:t>Care of Household and Other Close Contacts</a:t>
            </a:r>
          </a:p>
        </p:txBody>
      </p:sp>
      <p:sp>
        <p:nvSpPr>
          <p:cNvPr id="3" name="Rectangle 2"/>
          <p:cNvSpPr/>
          <p:nvPr/>
        </p:nvSpPr>
        <p:spPr>
          <a:xfrm>
            <a:off x="1304030" y="1981200"/>
            <a:ext cx="10276781" cy="3693319"/>
          </a:xfrm>
          <a:prstGeom prst="rect">
            <a:avLst/>
          </a:prstGeom>
        </p:spPr>
        <p:txBody>
          <a:bodyPr wrap="square">
            <a:spAutoFit/>
          </a:bodyPr>
          <a:lstStyle/>
          <a:p>
            <a:r>
              <a:rPr lang="en-US" b="1" dirty="0"/>
              <a:t>A macrolide agent should be given promptly to all household contacts and other close contacts, such as those in daycare, regardless of age, history of immunization, and </a:t>
            </a:r>
            <a:r>
              <a:rPr lang="en-US" b="1" dirty="0" smtClean="0"/>
              <a:t>symptoms.</a:t>
            </a:r>
          </a:p>
          <a:p>
            <a:endParaRPr lang="en-US" b="1" dirty="0"/>
          </a:p>
          <a:p>
            <a:r>
              <a:rPr lang="en-US" b="1" dirty="0"/>
              <a:t>In close contacts younger than 7 </a:t>
            </a:r>
            <a:r>
              <a:rPr lang="en-US" b="1" dirty="0" err="1"/>
              <a:t>yr</a:t>
            </a:r>
            <a:r>
              <a:rPr lang="en-US" b="1" dirty="0"/>
              <a:t> of age who have received fewer than 4 doses of pertussis-containing vaccines, DTaP should be initiated or continued to complete the recommended series</a:t>
            </a:r>
            <a:r>
              <a:rPr lang="en-US" b="1" dirty="0" smtClean="0"/>
              <a:t>.</a:t>
            </a:r>
          </a:p>
          <a:p>
            <a:endParaRPr lang="en-US" b="1" dirty="0"/>
          </a:p>
          <a:p>
            <a:r>
              <a:rPr lang="en-US" b="1" dirty="0">
                <a:solidFill>
                  <a:schemeClr val="accent4">
                    <a:lumMod val="50000"/>
                  </a:schemeClr>
                </a:solidFill>
              </a:rPr>
              <a:t>Children younger than 7 </a:t>
            </a:r>
            <a:r>
              <a:rPr lang="en-US" b="1" dirty="0" err="1">
                <a:solidFill>
                  <a:schemeClr val="accent4">
                    <a:lumMod val="50000"/>
                  </a:schemeClr>
                </a:solidFill>
              </a:rPr>
              <a:t>yr</a:t>
            </a:r>
            <a:r>
              <a:rPr lang="en-US" b="1" dirty="0">
                <a:solidFill>
                  <a:schemeClr val="accent4">
                    <a:lumMod val="50000"/>
                  </a:schemeClr>
                </a:solidFill>
              </a:rPr>
              <a:t> of age who received a 3rd dose more than 6 </a:t>
            </a:r>
            <a:r>
              <a:rPr lang="en-US" b="1" dirty="0" err="1">
                <a:solidFill>
                  <a:schemeClr val="accent4">
                    <a:lumMod val="50000"/>
                  </a:schemeClr>
                </a:solidFill>
              </a:rPr>
              <a:t>mo</a:t>
            </a:r>
            <a:r>
              <a:rPr lang="en-US" b="1" dirty="0">
                <a:solidFill>
                  <a:schemeClr val="accent4">
                    <a:lumMod val="50000"/>
                  </a:schemeClr>
                </a:solidFill>
              </a:rPr>
              <a:t> before exposure or a 4th dose 3 </a:t>
            </a:r>
            <a:r>
              <a:rPr lang="en-US" b="1" dirty="0" err="1">
                <a:solidFill>
                  <a:schemeClr val="accent4">
                    <a:lumMod val="50000"/>
                  </a:schemeClr>
                </a:solidFill>
              </a:rPr>
              <a:t>yr</a:t>
            </a:r>
            <a:r>
              <a:rPr lang="en-US" b="1" dirty="0">
                <a:solidFill>
                  <a:schemeClr val="accent4">
                    <a:lumMod val="50000"/>
                  </a:schemeClr>
                </a:solidFill>
              </a:rPr>
              <a:t> or more before exposure should receive a DTaP booster dose. </a:t>
            </a:r>
            <a:endParaRPr lang="en-US" b="1" dirty="0" smtClean="0">
              <a:solidFill>
                <a:schemeClr val="accent4">
                  <a:lumMod val="50000"/>
                </a:schemeClr>
              </a:solidFill>
            </a:endParaRPr>
          </a:p>
          <a:p>
            <a:endParaRPr lang="en-US" b="1" dirty="0" smtClean="0">
              <a:solidFill>
                <a:schemeClr val="accent4">
                  <a:lumMod val="50000"/>
                </a:schemeClr>
              </a:solidFill>
            </a:endParaRPr>
          </a:p>
          <a:p>
            <a:r>
              <a:rPr lang="en-US" b="1" dirty="0" smtClean="0">
                <a:solidFill>
                  <a:schemeClr val="accent4">
                    <a:lumMod val="50000"/>
                  </a:schemeClr>
                </a:solidFill>
              </a:rPr>
              <a:t>Individuals </a:t>
            </a:r>
            <a:r>
              <a:rPr lang="en-US" b="1" dirty="0">
                <a:solidFill>
                  <a:schemeClr val="accent4">
                    <a:lumMod val="50000"/>
                  </a:schemeClr>
                </a:solidFill>
              </a:rPr>
              <a:t>9 </a:t>
            </a:r>
            <a:r>
              <a:rPr lang="en-US" b="1" dirty="0" err="1">
                <a:solidFill>
                  <a:schemeClr val="accent4">
                    <a:lumMod val="50000"/>
                  </a:schemeClr>
                </a:solidFill>
              </a:rPr>
              <a:t>yr</a:t>
            </a:r>
            <a:r>
              <a:rPr lang="en-US" b="1" dirty="0">
                <a:solidFill>
                  <a:schemeClr val="accent4">
                    <a:lumMod val="50000"/>
                  </a:schemeClr>
                </a:solidFill>
              </a:rPr>
              <a:t> of age or older should be given </a:t>
            </a:r>
            <a:r>
              <a:rPr lang="en-US" b="1" dirty="0" err="1">
                <a:solidFill>
                  <a:schemeClr val="accent4">
                    <a:lumMod val="50000"/>
                  </a:schemeClr>
                </a:solidFill>
              </a:rPr>
              <a:t>Tdap</a:t>
            </a:r>
            <a:r>
              <a:rPr lang="en-US" b="1" dirty="0">
                <a:solidFill>
                  <a:schemeClr val="accent4">
                    <a:lumMod val="50000"/>
                  </a:schemeClr>
                </a:solidFill>
              </a:rPr>
              <a:t> if they have not received </a:t>
            </a:r>
            <a:r>
              <a:rPr lang="en-US" b="1" dirty="0" err="1">
                <a:solidFill>
                  <a:schemeClr val="accent4">
                    <a:lumMod val="50000"/>
                  </a:schemeClr>
                </a:solidFill>
              </a:rPr>
              <a:t>Tdap</a:t>
            </a:r>
            <a:r>
              <a:rPr lang="en-US" b="1" dirty="0">
                <a:solidFill>
                  <a:schemeClr val="accent4">
                    <a:lumMod val="50000"/>
                  </a:schemeClr>
                </a:solidFill>
              </a:rPr>
              <a:t> previously. </a:t>
            </a:r>
          </a:p>
        </p:txBody>
      </p:sp>
    </p:spTree>
    <p:extLst>
      <p:ext uri="{BB962C8B-B14F-4D97-AF65-F5344CB8AC3E}">
        <p14:creationId xmlns:p14="http://schemas.microsoft.com/office/powerpoint/2010/main" val="3762530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914400"/>
            <a:ext cx="3047999" cy="609600"/>
          </a:xfrm>
        </p:spPr>
        <p:txBody>
          <a:bodyPr>
            <a:normAutofit/>
          </a:bodyPr>
          <a:lstStyle/>
          <a:p>
            <a:r>
              <a:rPr lang="en-US" sz="2800" dirty="0"/>
              <a:t>PREVENTION</a:t>
            </a:r>
          </a:p>
        </p:txBody>
      </p:sp>
      <p:sp>
        <p:nvSpPr>
          <p:cNvPr id="3" name="Rectangle 2"/>
          <p:cNvSpPr/>
          <p:nvPr/>
        </p:nvSpPr>
        <p:spPr>
          <a:xfrm>
            <a:off x="1264321" y="1937141"/>
            <a:ext cx="10515599" cy="4955203"/>
          </a:xfrm>
          <a:prstGeom prst="rect">
            <a:avLst/>
          </a:prstGeom>
        </p:spPr>
        <p:txBody>
          <a:bodyPr wrap="square">
            <a:spAutoFit/>
          </a:bodyPr>
          <a:lstStyle/>
          <a:p>
            <a:r>
              <a:rPr lang="en-US" sz="2000" dirty="0">
                <a:solidFill>
                  <a:schemeClr val="accent4">
                    <a:lumMod val="50000"/>
                  </a:schemeClr>
                </a:solidFill>
              </a:rPr>
              <a:t>DTaP </a:t>
            </a:r>
            <a:r>
              <a:rPr lang="en-US" sz="2000" dirty="0" smtClean="0">
                <a:solidFill>
                  <a:schemeClr val="accent4">
                    <a:lumMod val="50000"/>
                  </a:schemeClr>
                </a:solidFill>
              </a:rPr>
              <a:t>Vaccines :diphtheria </a:t>
            </a:r>
            <a:r>
              <a:rPr lang="en-US" sz="2000" dirty="0">
                <a:solidFill>
                  <a:schemeClr val="accent4">
                    <a:lumMod val="50000"/>
                  </a:schemeClr>
                </a:solidFill>
              </a:rPr>
              <a:t>and tetanus toxoids combined with </a:t>
            </a:r>
            <a:r>
              <a:rPr lang="en-US" sz="2000" dirty="0" err="1">
                <a:solidFill>
                  <a:schemeClr val="accent4">
                    <a:lumMod val="50000"/>
                  </a:schemeClr>
                </a:solidFill>
              </a:rPr>
              <a:t>acellular</a:t>
            </a:r>
            <a:r>
              <a:rPr lang="en-US" sz="2000" dirty="0">
                <a:solidFill>
                  <a:schemeClr val="accent4">
                    <a:lumMod val="50000"/>
                  </a:schemeClr>
                </a:solidFill>
              </a:rPr>
              <a:t> pertussis vaccines </a:t>
            </a:r>
            <a:endParaRPr lang="en-US" sz="2000" dirty="0" smtClean="0">
              <a:solidFill>
                <a:schemeClr val="accent4">
                  <a:lumMod val="50000"/>
                </a:schemeClr>
              </a:solidFill>
            </a:endParaRPr>
          </a:p>
          <a:p>
            <a:endParaRPr lang="en-US" sz="2000" dirty="0">
              <a:solidFill>
                <a:schemeClr val="accent4">
                  <a:lumMod val="50000"/>
                </a:schemeClr>
              </a:solidFill>
            </a:endParaRPr>
          </a:p>
          <a:p>
            <a:r>
              <a:rPr lang="en-US" sz="2000" dirty="0" err="1" smtClean="0">
                <a:solidFill>
                  <a:schemeClr val="accent4">
                    <a:lumMod val="50000"/>
                  </a:schemeClr>
                </a:solidFill>
              </a:rPr>
              <a:t>Acellular</a:t>
            </a:r>
            <a:r>
              <a:rPr lang="en-US" sz="2000" dirty="0" smtClean="0">
                <a:solidFill>
                  <a:schemeClr val="accent4">
                    <a:lumMod val="50000"/>
                  </a:schemeClr>
                </a:solidFill>
              </a:rPr>
              <a:t> </a:t>
            </a:r>
            <a:r>
              <a:rPr lang="en-US" sz="2000" dirty="0">
                <a:solidFill>
                  <a:schemeClr val="accent4">
                    <a:lumMod val="50000"/>
                  </a:schemeClr>
                </a:solidFill>
              </a:rPr>
              <a:t>pertussis vaccines all contain inactivated PT and 2 or more other bacterial components (</a:t>
            </a:r>
            <a:r>
              <a:rPr lang="en-US" sz="2000" dirty="0" smtClean="0">
                <a:solidFill>
                  <a:schemeClr val="accent4">
                    <a:lumMod val="50000"/>
                  </a:schemeClr>
                </a:solidFill>
              </a:rPr>
              <a:t>filamentous </a:t>
            </a:r>
            <a:r>
              <a:rPr lang="en-US" sz="2000" dirty="0" err="1">
                <a:solidFill>
                  <a:schemeClr val="accent4">
                    <a:lumMod val="50000"/>
                  </a:schemeClr>
                </a:solidFill>
              </a:rPr>
              <a:t>hemagglutinin</a:t>
            </a:r>
            <a:r>
              <a:rPr lang="en-US" sz="2000" dirty="0">
                <a:solidFill>
                  <a:schemeClr val="accent4">
                    <a:lumMod val="50000"/>
                  </a:schemeClr>
                </a:solidFill>
              </a:rPr>
              <a:t>, Prn, and </a:t>
            </a:r>
            <a:r>
              <a:rPr lang="en-US" sz="2000" dirty="0" err="1">
                <a:solidFill>
                  <a:schemeClr val="accent4">
                    <a:lumMod val="50000"/>
                  </a:schemeClr>
                </a:solidFill>
              </a:rPr>
              <a:t>Fim</a:t>
            </a:r>
            <a:r>
              <a:rPr lang="en-US" sz="2000" dirty="0">
                <a:solidFill>
                  <a:schemeClr val="accent4">
                    <a:lumMod val="50000"/>
                  </a:schemeClr>
                </a:solidFill>
              </a:rPr>
              <a:t> 2 and 3). </a:t>
            </a:r>
            <a:endParaRPr lang="en-US" sz="2000" dirty="0" smtClean="0">
              <a:solidFill>
                <a:schemeClr val="accent4">
                  <a:lumMod val="50000"/>
                </a:schemeClr>
              </a:solidFill>
            </a:endParaRPr>
          </a:p>
          <a:p>
            <a:endParaRPr lang="en-US" sz="2000" dirty="0">
              <a:solidFill>
                <a:schemeClr val="accent4">
                  <a:lumMod val="50000"/>
                </a:schemeClr>
              </a:solidFill>
            </a:endParaRPr>
          </a:p>
          <a:p>
            <a:r>
              <a:rPr lang="en-US" sz="2000" dirty="0">
                <a:solidFill>
                  <a:schemeClr val="accent4">
                    <a:lumMod val="50000"/>
                  </a:schemeClr>
                </a:solidFill>
              </a:rPr>
              <a:t>Clinical </a:t>
            </a:r>
            <a:r>
              <a:rPr lang="en-US" sz="2000" dirty="0" smtClean="0">
                <a:solidFill>
                  <a:schemeClr val="accent4">
                    <a:lumMod val="50000"/>
                  </a:schemeClr>
                </a:solidFill>
              </a:rPr>
              <a:t>efficacy </a:t>
            </a:r>
            <a:r>
              <a:rPr lang="en-US" sz="2000" dirty="0">
                <a:solidFill>
                  <a:schemeClr val="accent4">
                    <a:lumMod val="50000"/>
                  </a:schemeClr>
                </a:solidFill>
              </a:rPr>
              <a:t>against severe pertussis, </a:t>
            </a:r>
            <a:r>
              <a:rPr lang="en-US" sz="2000" dirty="0" smtClean="0">
                <a:solidFill>
                  <a:schemeClr val="accent4">
                    <a:lumMod val="50000"/>
                  </a:schemeClr>
                </a:solidFill>
              </a:rPr>
              <a:t>defined </a:t>
            </a:r>
            <a:r>
              <a:rPr lang="en-US" sz="2000" dirty="0">
                <a:solidFill>
                  <a:schemeClr val="accent4">
                    <a:lumMod val="50000"/>
                  </a:schemeClr>
                </a:solidFill>
              </a:rPr>
              <a:t>as paroxysmal cough for longer than 21 days, is approximately 85%.</a:t>
            </a:r>
            <a:endParaRPr lang="en-US" sz="2000" dirty="0" smtClean="0">
              <a:solidFill>
                <a:schemeClr val="accent4">
                  <a:lumMod val="50000"/>
                </a:schemeClr>
              </a:solidFill>
            </a:endParaRPr>
          </a:p>
          <a:p>
            <a:endParaRPr lang="en-US" sz="2000" dirty="0">
              <a:solidFill>
                <a:schemeClr val="accent4">
                  <a:lumMod val="50000"/>
                </a:schemeClr>
              </a:solidFill>
            </a:endParaRPr>
          </a:p>
          <a:p>
            <a:r>
              <a:rPr lang="en-US" sz="2000" dirty="0">
                <a:solidFill>
                  <a:schemeClr val="accent4">
                    <a:lumMod val="50000"/>
                  </a:schemeClr>
                </a:solidFill>
              </a:rPr>
              <a:t>Mild local and systemic adverse events as well as more serious events (including high fever, persistent crying for 3 </a:t>
            </a:r>
            <a:r>
              <a:rPr lang="en-US" sz="2000" dirty="0" err="1">
                <a:solidFill>
                  <a:schemeClr val="accent4">
                    <a:lumMod val="50000"/>
                  </a:schemeClr>
                </a:solidFill>
              </a:rPr>
              <a:t>hr</a:t>
            </a:r>
            <a:r>
              <a:rPr lang="en-US" sz="2000" dirty="0">
                <a:solidFill>
                  <a:schemeClr val="accent4">
                    <a:lumMod val="50000"/>
                  </a:schemeClr>
                </a:solidFill>
              </a:rPr>
              <a:t> or longer, hypotonic hyporesponsive episodes, and seizures) occur </a:t>
            </a:r>
            <a:r>
              <a:rPr lang="en-US" sz="2000" dirty="0" smtClean="0">
                <a:solidFill>
                  <a:schemeClr val="accent4">
                    <a:lumMod val="50000"/>
                  </a:schemeClr>
                </a:solidFill>
              </a:rPr>
              <a:t>significantly </a:t>
            </a:r>
            <a:r>
              <a:rPr lang="en-US" sz="2000" dirty="0">
                <a:solidFill>
                  <a:schemeClr val="accent4">
                    <a:lumMod val="50000"/>
                  </a:schemeClr>
                </a:solidFill>
              </a:rPr>
              <a:t>less frequently among infants who receive DTaP than in those who receive DTP vaccine.</a:t>
            </a:r>
            <a:endParaRPr lang="en-US" sz="2000" dirty="0" smtClean="0">
              <a:solidFill>
                <a:schemeClr val="accent4">
                  <a:lumMod val="50000"/>
                </a:schemeClr>
              </a:solidFill>
            </a:endParaRPr>
          </a:p>
          <a:p>
            <a:endParaRPr lang="en-US" sz="2000" dirty="0"/>
          </a:p>
          <a:p>
            <a:endParaRPr lang="en-US" sz="2000" dirty="0" smtClean="0"/>
          </a:p>
          <a:p>
            <a:endParaRPr lang="en-US" dirty="0"/>
          </a:p>
          <a:p>
            <a:endParaRPr lang="en-US" dirty="0"/>
          </a:p>
        </p:txBody>
      </p:sp>
    </p:spTree>
    <p:extLst>
      <p:ext uri="{BB962C8B-B14F-4D97-AF65-F5344CB8AC3E}">
        <p14:creationId xmlns:p14="http://schemas.microsoft.com/office/powerpoint/2010/main" val="4251433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3810000"/>
            <a:ext cx="9829800" cy="1600200"/>
          </a:xfrm>
        </p:spPr>
        <p:txBody>
          <a:bodyPr>
            <a:noAutofit/>
          </a:bodyPr>
          <a:lstStyle/>
          <a:p>
            <a:pPr marL="342900" indent="-342900">
              <a:buFont typeface="Wingdings" panose="05000000000000000000" pitchFamily="2" charset="2"/>
              <a:buChar char="ü"/>
            </a:pPr>
            <a:r>
              <a:rPr lang="en-US" sz="2000" dirty="0">
                <a:solidFill>
                  <a:schemeClr val="accent4">
                    <a:lumMod val="50000"/>
                  </a:schemeClr>
                </a:solidFill>
              </a:rPr>
              <a:t>Four doses of DTaP should be administered during the 1st 2 </a:t>
            </a:r>
            <a:r>
              <a:rPr lang="en-US" sz="2000" dirty="0" err="1">
                <a:solidFill>
                  <a:schemeClr val="accent4">
                    <a:lumMod val="50000"/>
                  </a:schemeClr>
                </a:solidFill>
              </a:rPr>
              <a:t>yr</a:t>
            </a:r>
            <a:r>
              <a:rPr lang="en-US" sz="2000" dirty="0">
                <a:solidFill>
                  <a:schemeClr val="accent4">
                    <a:lumMod val="50000"/>
                  </a:schemeClr>
                </a:solidFill>
              </a:rPr>
              <a:t> of life, generally at ages 2, 4, 6, and 15-18 </a:t>
            </a:r>
            <a:r>
              <a:rPr lang="en-US" sz="2000" dirty="0" err="1">
                <a:solidFill>
                  <a:schemeClr val="accent4">
                    <a:lumMod val="50000"/>
                  </a:schemeClr>
                </a:solidFill>
              </a:rPr>
              <a:t>mo</a:t>
            </a:r>
            <a:r>
              <a:rPr lang="en-US" sz="2000" dirty="0">
                <a:solidFill>
                  <a:schemeClr val="accent4">
                    <a:lumMod val="50000"/>
                  </a:schemeClr>
                </a:solidFill>
              </a:rPr>
              <a:t> of age. </a:t>
            </a:r>
            <a:r>
              <a:rPr lang="en-US" sz="2000" dirty="0" smtClean="0">
                <a:solidFill>
                  <a:schemeClr val="accent4">
                    <a:lumMod val="50000"/>
                  </a:schemeClr>
                </a:solidFill>
              </a:rPr>
              <a:t>The </a:t>
            </a:r>
            <a:r>
              <a:rPr lang="en-US" sz="2000" dirty="0">
                <a:solidFill>
                  <a:schemeClr val="accent4">
                    <a:lumMod val="50000"/>
                  </a:schemeClr>
                </a:solidFill>
              </a:rPr>
              <a:t>4th dose may be administered as early as 12 </a:t>
            </a:r>
            <a:r>
              <a:rPr lang="en-US" sz="2000" dirty="0" err="1">
                <a:solidFill>
                  <a:schemeClr val="accent4">
                    <a:lumMod val="50000"/>
                  </a:schemeClr>
                </a:solidFill>
              </a:rPr>
              <a:t>mo</a:t>
            </a:r>
            <a:r>
              <a:rPr lang="en-US" sz="2000" dirty="0">
                <a:solidFill>
                  <a:schemeClr val="accent4">
                    <a:lumMod val="50000"/>
                  </a:schemeClr>
                </a:solidFill>
              </a:rPr>
              <a:t> of age, provided that 6 </a:t>
            </a:r>
            <a:r>
              <a:rPr lang="en-US" sz="2000" dirty="0" err="1">
                <a:solidFill>
                  <a:schemeClr val="accent4">
                    <a:lumMod val="50000"/>
                  </a:schemeClr>
                </a:solidFill>
              </a:rPr>
              <a:t>mo</a:t>
            </a:r>
            <a:r>
              <a:rPr lang="en-US" sz="2000" dirty="0">
                <a:solidFill>
                  <a:schemeClr val="accent4">
                    <a:lumMod val="50000"/>
                  </a:schemeClr>
                </a:solidFill>
              </a:rPr>
              <a:t> have elapsed since the 3rd dose. </a:t>
            </a:r>
            <a:r>
              <a:rPr lang="en-US" sz="2000" dirty="0" smtClean="0">
                <a:solidFill>
                  <a:schemeClr val="accent4">
                    <a:lumMod val="50000"/>
                  </a:schemeClr>
                </a:solidFill>
              </a:rPr>
              <a:t>The </a:t>
            </a:r>
            <a:r>
              <a:rPr lang="en-US" sz="2000" dirty="0">
                <a:solidFill>
                  <a:schemeClr val="accent4">
                    <a:lumMod val="50000"/>
                  </a:schemeClr>
                </a:solidFill>
              </a:rPr>
              <a:t>5th dose of DTaP is recommended for children at 4-6 </a:t>
            </a:r>
            <a:r>
              <a:rPr lang="en-US" sz="2000" dirty="0" err="1">
                <a:solidFill>
                  <a:schemeClr val="accent4">
                    <a:lumMod val="50000"/>
                  </a:schemeClr>
                </a:solidFill>
              </a:rPr>
              <a:t>yr</a:t>
            </a:r>
            <a:r>
              <a:rPr lang="en-US" sz="2000" dirty="0">
                <a:solidFill>
                  <a:schemeClr val="accent4">
                    <a:lumMod val="50000"/>
                  </a:schemeClr>
                </a:solidFill>
              </a:rPr>
              <a:t> of age; a 5th dose is not necessary if the 4th dose in the series is administered on or </a:t>
            </a:r>
            <a:r>
              <a:rPr lang="en-US" sz="2000" dirty="0" smtClean="0">
                <a:solidFill>
                  <a:schemeClr val="accent4">
                    <a:lumMod val="50000"/>
                  </a:schemeClr>
                </a:solidFill>
              </a:rPr>
              <a:t>after </a:t>
            </a:r>
            <a:r>
              <a:rPr lang="en-US" sz="2000" dirty="0">
                <a:solidFill>
                  <a:schemeClr val="accent4">
                    <a:lumMod val="50000"/>
                  </a:schemeClr>
                </a:solidFill>
              </a:rPr>
              <a:t>the 4th </a:t>
            </a:r>
            <a:r>
              <a:rPr lang="en-US" sz="2000" dirty="0" smtClean="0">
                <a:solidFill>
                  <a:schemeClr val="accent4">
                    <a:lumMod val="50000"/>
                  </a:schemeClr>
                </a:solidFill>
              </a:rPr>
              <a:t>birthday.</a:t>
            </a:r>
            <a:br>
              <a:rPr lang="en-US" sz="2000" dirty="0" smtClean="0">
                <a:solidFill>
                  <a:schemeClr val="accent4">
                    <a:lumMod val="50000"/>
                  </a:schemeClr>
                </a:solidFill>
              </a:rPr>
            </a:br>
            <a:r>
              <a:rPr lang="en-US" sz="2000" dirty="0">
                <a:solidFill>
                  <a:schemeClr val="accent4">
                    <a:lumMod val="50000"/>
                  </a:schemeClr>
                </a:solidFill>
              </a:rPr>
              <a:t/>
            </a:r>
            <a:br>
              <a:rPr lang="en-US" sz="2000" dirty="0">
                <a:solidFill>
                  <a:schemeClr val="accent4">
                    <a:lumMod val="50000"/>
                  </a:schemeClr>
                </a:solidFill>
              </a:rPr>
            </a:br>
            <a:r>
              <a:rPr lang="en-US" sz="2000" dirty="0">
                <a:solidFill>
                  <a:schemeClr val="accent4">
                    <a:lumMod val="50000"/>
                  </a:schemeClr>
                </a:solidFill>
              </a:rPr>
              <a:t>Swelling of the entire thigh or upper arm, sometimes accompanied by pain, erythema, and fever, has been reported in 2-3% of </a:t>
            </a:r>
            <a:r>
              <a:rPr lang="en-US" sz="2000" dirty="0" smtClean="0">
                <a:solidFill>
                  <a:schemeClr val="accent4">
                    <a:lumMod val="50000"/>
                  </a:schemeClr>
                </a:solidFill>
              </a:rPr>
              <a:t>vaccines after </a:t>
            </a:r>
            <a:r>
              <a:rPr lang="en-US" sz="2000" dirty="0">
                <a:solidFill>
                  <a:schemeClr val="accent4">
                    <a:lumMod val="50000"/>
                  </a:schemeClr>
                </a:solidFill>
              </a:rPr>
              <a:t>the 4th or 5th dose of a variety of DTaP products</a:t>
            </a:r>
            <a:r>
              <a:rPr lang="en-US" sz="2000" dirty="0" smtClean="0">
                <a:solidFill>
                  <a:schemeClr val="accent4">
                    <a:lumMod val="50000"/>
                  </a:schemeClr>
                </a:solidFill>
              </a:rPr>
              <a:t>.</a:t>
            </a:r>
            <a:br>
              <a:rPr lang="en-US" sz="2000" dirty="0" smtClean="0">
                <a:solidFill>
                  <a:schemeClr val="accent4">
                    <a:lumMod val="50000"/>
                  </a:schemeClr>
                </a:solidFill>
              </a:rPr>
            </a:br>
            <a:r>
              <a:rPr lang="en-US" sz="2000" dirty="0">
                <a:solidFill>
                  <a:schemeClr val="accent4">
                    <a:lumMod val="50000"/>
                  </a:schemeClr>
                </a:solidFill>
              </a:rPr>
              <a:t/>
            </a:r>
            <a:br>
              <a:rPr lang="en-US" sz="2000" dirty="0">
                <a:solidFill>
                  <a:schemeClr val="accent4">
                    <a:lumMod val="50000"/>
                  </a:schemeClr>
                </a:solidFill>
              </a:rPr>
            </a:br>
            <a:r>
              <a:rPr lang="en-US" sz="2000" dirty="0"/>
              <a:t>Although </a:t>
            </a:r>
            <a:r>
              <a:rPr lang="en-US" sz="2000" dirty="0" smtClean="0"/>
              <a:t>well documented </a:t>
            </a:r>
            <a:r>
              <a:rPr lang="en-US" sz="2000" dirty="0"/>
              <a:t>pertussis confers short-term protection, the duration of protection is unknown; immunization should be completed on schedule in children diagnosed with pertussis. </a:t>
            </a:r>
            <a:r>
              <a:rPr lang="en-US" sz="2000" dirty="0" smtClean="0"/>
              <a:t/>
            </a:r>
            <a:br>
              <a:rPr lang="en-US" sz="2000" dirty="0" smtClean="0"/>
            </a:br>
            <a:r>
              <a:rPr lang="en-US" sz="2000" dirty="0" smtClean="0"/>
              <a:t/>
            </a:r>
            <a:br>
              <a:rPr lang="en-US" sz="2000" dirty="0" smtClean="0"/>
            </a:br>
            <a:endParaRPr lang="en-US" sz="2000" dirty="0"/>
          </a:p>
        </p:txBody>
      </p:sp>
    </p:spTree>
    <p:extLst>
      <p:ext uri="{BB962C8B-B14F-4D97-AF65-F5344CB8AC3E}">
        <p14:creationId xmlns:p14="http://schemas.microsoft.com/office/powerpoint/2010/main" val="2141609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2812" y="685800"/>
            <a:ext cx="10820400" cy="4616648"/>
          </a:xfrm>
          <a:prstGeom prst="rect">
            <a:avLst/>
          </a:prstGeom>
        </p:spPr>
        <p:txBody>
          <a:bodyPr wrap="square">
            <a:spAutoFit/>
          </a:bodyPr>
          <a:lstStyle/>
          <a:p>
            <a:r>
              <a:rPr lang="en-US" sz="2400" b="1" dirty="0" err="1" smtClean="0">
                <a:solidFill>
                  <a:schemeClr val="tx1">
                    <a:lumMod val="95000"/>
                    <a:lumOff val="5000"/>
                  </a:schemeClr>
                </a:solidFill>
              </a:rPr>
              <a:t>Tdap</a:t>
            </a:r>
            <a:r>
              <a:rPr lang="en-US" sz="2400" b="1" dirty="0" smtClean="0">
                <a:solidFill>
                  <a:schemeClr val="tx1">
                    <a:lumMod val="95000"/>
                    <a:lumOff val="5000"/>
                  </a:schemeClr>
                </a:solidFill>
              </a:rPr>
              <a:t> vaccine</a:t>
            </a:r>
          </a:p>
          <a:p>
            <a:endParaRPr lang="en-US" b="1" dirty="0" smtClean="0">
              <a:solidFill>
                <a:schemeClr val="tx1">
                  <a:lumMod val="95000"/>
                  <a:lumOff val="5000"/>
                </a:schemeClr>
              </a:solidFill>
            </a:endParaRPr>
          </a:p>
          <a:p>
            <a:r>
              <a:rPr lang="en-US" b="1" dirty="0" smtClean="0">
                <a:solidFill>
                  <a:schemeClr val="tx1">
                    <a:lumMod val="95000"/>
                    <a:lumOff val="5000"/>
                  </a:schemeClr>
                </a:solidFill>
              </a:rPr>
              <a:t>Two </a:t>
            </a:r>
            <a:r>
              <a:rPr lang="en-US" b="1" dirty="0">
                <a:solidFill>
                  <a:schemeClr val="tx1">
                    <a:lumMod val="95000"/>
                    <a:lumOff val="5000"/>
                  </a:schemeClr>
                </a:solidFill>
              </a:rPr>
              <a:t>tetanus toxoid, reduced-diphtheria toxoid, and </a:t>
            </a:r>
            <a:r>
              <a:rPr lang="en-US" b="1" dirty="0" err="1">
                <a:solidFill>
                  <a:schemeClr val="tx1">
                    <a:lumMod val="95000"/>
                    <a:lumOff val="5000"/>
                  </a:schemeClr>
                </a:solidFill>
              </a:rPr>
              <a:t>acellular</a:t>
            </a:r>
            <a:r>
              <a:rPr lang="en-US" b="1" dirty="0">
                <a:solidFill>
                  <a:schemeClr val="tx1">
                    <a:lumMod val="95000"/>
                    <a:lumOff val="5000"/>
                  </a:schemeClr>
                </a:solidFill>
              </a:rPr>
              <a:t> pertussis antigen vaccine (</a:t>
            </a:r>
            <a:r>
              <a:rPr lang="en-US" b="1" dirty="0" err="1">
                <a:solidFill>
                  <a:schemeClr val="tx1">
                    <a:lumMod val="95000"/>
                    <a:lumOff val="5000"/>
                  </a:schemeClr>
                </a:solidFill>
              </a:rPr>
              <a:t>Tdap</a:t>
            </a:r>
            <a:r>
              <a:rPr lang="en-US" b="1" dirty="0">
                <a:solidFill>
                  <a:schemeClr val="tx1">
                    <a:lumMod val="95000"/>
                    <a:lumOff val="5000"/>
                  </a:schemeClr>
                </a:solidFill>
              </a:rPr>
              <a:t>) </a:t>
            </a:r>
            <a:r>
              <a:rPr lang="en-US" b="1" dirty="0" smtClean="0">
                <a:solidFill>
                  <a:schemeClr val="tx1">
                    <a:lumMod val="95000"/>
                    <a:lumOff val="5000"/>
                  </a:schemeClr>
                </a:solidFill>
              </a:rPr>
              <a:t>products.</a:t>
            </a:r>
          </a:p>
          <a:p>
            <a:endParaRPr lang="en-US" b="1" dirty="0">
              <a:solidFill>
                <a:schemeClr val="tx1">
                  <a:lumMod val="95000"/>
                  <a:lumOff val="5000"/>
                </a:schemeClr>
              </a:solidFill>
            </a:endParaRPr>
          </a:p>
          <a:p>
            <a:r>
              <a:rPr lang="en-US" b="1" dirty="0" smtClean="0"/>
              <a:t>The </a:t>
            </a:r>
            <a:r>
              <a:rPr lang="en-US" b="1" dirty="0"/>
              <a:t>preferred age for </a:t>
            </a:r>
            <a:r>
              <a:rPr lang="en-US" b="1" dirty="0" err="1"/>
              <a:t>Tdap</a:t>
            </a:r>
            <a:r>
              <a:rPr lang="en-US" b="1" dirty="0"/>
              <a:t> vaccination is 11-12 yr. </a:t>
            </a:r>
            <a:endParaRPr lang="en-US" b="1" dirty="0" smtClean="0"/>
          </a:p>
          <a:p>
            <a:endParaRPr lang="en-US" b="1" dirty="0" smtClean="0"/>
          </a:p>
          <a:p>
            <a:r>
              <a:rPr lang="en-US" b="1" dirty="0" smtClean="0"/>
              <a:t>older </a:t>
            </a:r>
            <a:r>
              <a:rPr lang="en-US" b="1" dirty="0"/>
              <a:t>individuals </a:t>
            </a:r>
            <a:r>
              <a:rPr lang="en-US" b="1" dirty="0" smtClean="0"/>
              <a:t>can receive a </a:t>
            </a:r>
            <a:r>
              <a:rPr lang="en-US" b="1" dirty="0"/>
              <a:t>single-dose booster vaccine to provide protection against tetanus, diphtheria, and pertussis. </a:t>
            </a:r>
            <a:endParaRPr lang="en-US" b="1" dirty="0" smtClean="0"/>
          </a:p>
          <a:p>
            <a:endParaRPr lang="en-US" b="1" dirty="0">
              <a:solidFill>
                <a:schemeClr val="tx1">
                  <a:lumMod val="95000"/>
                  <a:lumOff val="5000"/>
                </a:schemeClr>
              </a:solidFill>
            </a:endParaRPr>
          </a:p>
          <a:p>
            <a:r>
              <a:rPr lang="en-US" b="1" dirty="0"/>
              <a:t>Pregnant women should be given </a:t>
            </a:r>
            <a:r>
              <a:rPr lang="en-US" b="1" dirty="0" err="1"/>
              <a:t>Tdap</a:t>
            </a:r>
            <a:r>
              <a:rPr lang="en-US" b="1" dirty="0"/>
              <a:t> during every pregnancy to provide passive antibody protection to the infant until administration of DTaP. Optimal timing of maternal </a:t>
            </a:r>
            <a:r>
              <a:rPr lang="en-US" b="1" dirty="0" err="1"/>
              <a:t>Tdap</a:t>
            </a:r>
            <a:r>
              <a:rPr lang="en-US" b="1" dirty="0"/>
              <a:t> is 26 through 37 </a:t>
            </a:r>
            <a:r>
              <a:rPr lang="en-US" b="1" dirty="0" err="1"/>
              <a:t>wk</a:t>
            </a:r>
            <a:r>
              <a:rPr lang="en-US" b="1" dirty="0"/>
              <a:t> of gestation </a:t>
            </a:r>
            <a:r>
              <a:rPr lang="en-US" b="1" dirty="0" smtClean="0"/>
              <a:t>.</a:t>
            </a:r>
          </a:p>
          <a:p>
            <a:endParaRPr lang="en-US" b="1" dirty="0">
              <a:solidFill>
                <a:schemeClr val="tx1">
                  <a:lumMod val="95000"/>
                  <a:lumOff val="5000"/>
                </a:schemeClr>
              </a:solidFill>
            </a:endParaRPr>
          </a:p>
          <a:p>
            <a:r>
              <a:rPr lang="en-US" b="1" dirty="0" smtClean="0"/>
              <a:t>A </a:t>
            </a:r>
            <a:r>
              <a:rPr lang="en-US" b="1" dirty="0"/>
              <a:t>single dose of </a:t>
            </a:r>
            <a:r>
              <a:rPr lang="en-US" b="1" dirty="0" err="1"/>
              <a:t>Tdap</a:t>
            </a:r>
            <a:r>
              <a:rPr lang="en-US" b="1" dirty="0"/>
              <a:t> is recommended for children 7-10 </a:t>
            </a:r>
            <a:r>
              <a:rPr lang="en-US" b="1" dirty="0" err="1"/>
              <a:t>yr</a:t>
            </a:r>
            <a:r>
              <a:rPr lang="en-US" b="1" dirty="0"/>
              <a:t> old who had incomplete pertussis vaccination prior to age 7 yr.</a:t>
            </a:r>
            <a:endParaRPr lang="en-US" b="1" dirty="0">
              <a:solidFill>
                <a:schemeClr val="tx1">
                  <a:lumMod val="95000"/>
                  <a:lumOff val="5000"/>
                </a:schemeClr>
              </a:solidFill>
            </a:endParaRPr>
          </a:p>
        </p:txBody>
      </p:sp>
    </p:spTree>
    <p:extLst>
      <p:ext uri="{BB962C8B-B14F-4D97-AF65-F5344CB8AC3E}">
        <p14:creationId xmlns:p14="http://schemas.microsoft.com/office/powerpoint/2010/main" val="4016382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57200"/>
            <a:ext cx="2743199" cy="609600"/>
          </a:xfrm>
        </p:spPr>
        <p:txBody>
          <a:bodyPr>
            <a:normAutofit/>
          </a:bodyPr>
          <a:lstStyle/>
          <a:p>
            <a:r>
              <a:rPr lang="en-US" sz="3200" dirty="0" smtClean="0"/>
              <a:t>complications</a:t>
            </a:r>
            <a:endParaRPr lang="en-US" sz="3200" dirty="0"/>
          </a:p>
        </p:txBody>
      </p:sp>
      <p:sp>
        <p:nvSpPr>
          <p:cNvPr id="3" name="Rectangle 2"/>
          <p:cNvSpPr/>
          <p:nvPr/>
        </p:nvSpPr>
        <p:spPr>
          <a:xfrm>
            <a:off x="989012" y="1447800"/>
            <a:ext cx="10895012" cy="5539978"/>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accent4">
                    <a:lumMod val="50000"/>
                  </a:schemeClr>
                </a:solidFill>
              </a:rPr>
              <a:t>Infants younger than 6 </a:t>
            </a:r>
            <a:r>
              <a:rPr lang="en-US" sz="2000" dirty="0" err="1">
                <a:solidFill>
                  <a:schemeClr val="accent4">
                    <a:lumMod val="50000"/>
                  </a:schemeClr>
                </a:solidFill>
              </a:rPr>
              <a:t>mo</a:t>
            </a:r>
            <a:r>
              <a:rPr lang="en-US" sz="2000" dirty="0">
                <a:solidFill>
                  <a:schemeClr val="accent4">
                    <a:lumMod val="50000"/>
                  </a:schemeClr>
                </a:solidFill>
              </a:rPr>
              <a:t> of age have excessive mortality and </a:t>
            </a:r>
            <a:r>
              <a:rPr lang="en-US" sz="2000" dirty="0" smtClean="0">
                <a:solidFill>
                  <a:schemeClr val="accent4">
                    <a:lumMod val="50000"/>
                  </a:schemeClr>
                </a:solidFill>
              </a:rPr>
              <a:t>morbidity </a:t>
            </a:r>
          </a:p>
          <a:p>
            <a:endParaRPr lang="en-US" sz="2000" dirty="0" smtClean="0">
              <a:solidFill>
                <a:schemeClr val="accent4">
                  <a:lumMod val="50000"/>
                </a:schemeClr>
              </a:solidFill>
            </a:endParaRPr>
          </a:p>
          <a:p>
            <a:pPr marL="285750" indent="-285750">
              <a:buFont typeface="Arial" panose="020B0604020202020204" pitchFamily="34" charset="0"/>
              <a:buChar char="•"/>
            </a:pPr>
            <a:r>
              <a:rPr lang="en-US" sz="2000" dirty="0" smtClean="0">
                <a:solidFill>
                  <a:schemeClr val="accent4">
                    <a:lumMod val="50000"/>
                  </a:schemeClr>
                </a:solidFill>
              </a:rPr>
              <a:t>Infants </a:t>
            </a:r>
            <a:r>
              <a:rPr lang="en-US" sz="2000" dirty="0">
                <a:solidFill>
                  <a:schemeClr val="accent4">
                    <a:lumMod val="50000"/>
                  </a:schemeClr>
                </a:solidFill>
              </a:rPr>
              <a:t>younger than 4 </a:t>
            </a:r>
            <a:r>
              <a:rPr lang="en-US" sz="2000" dirty="0" err="1">
                <a:solidFill>
                  <a:schemeClr val="accent4">
                    <a:lumMod val="50000"/>
                  </a:schemeClr>
                </a:solidFill>
              </a:rPr>
              <a:t>mo</a:t>
            </a:r>
            <a:r>
              <a:rPr lang="en-US" sz="2000" dirty="0">
                <a:solidFill>
                  <a:schemeClr val="accent4">
                    <a:lumMod val="50000"/>
                  </a:schemeClr>
                </a:solidFill>
              </a:rPr>
              <a:t> of age account for 90% of cases of fatal pertussis</a:t>
            </a:r>
            <a:r>
              <a:rPr lang="en-US" sz="2000" dirty="0" smtClean="0">
                <a:solidFill>
                  <a:schemeClr val="accent4">
                    <a:lumMod val="50000"/>
                  </a:schemeClr>
                </a:solidFill>
              </a:rPr>
              <a:t>.</a:t>
            </a:r>
          </a:p>
          <a:p>
            <a:endParaRPr lang="en-US" sz="2000" dirty="0" smtClean="0">
              <a:solidFill>
                <a:schemeClr val="accent4">
                  <a:lumMod val="50000"/>
                </a:schemeClr>
              </a:solidFill>
            </a:endParaRPr>
          </a:p>
          <a:p>
            <a:pPr marL="285750" indent="-285750">
              <a:buFont typeface="Arial" panose="020B0604020202020204" pitchFamily="34" charset="0"/>
              <a:buChar char="•"/>
            </a:pPr>
            <a:r>
              <a:rPr lang="en-US" sz="2000" dirty="0" smtClean="0">
                <a:solidFill>
                  <a:schemeClr val="accent4">
                    <a:lumMod val="50000"/>
                  </a:schemeClr>
                </a:solidFill>
              </a:rPr>
              <a:t> </a:t>
            </a:r>
            <a:r>
              <a:rPr lang="en-US" sz="2000" dirty="0">
                <a:solidFill>
                  <a:schemeClr val="accent4">
                    <a:lumMod val="50000"/>
                  </a:schemeClr>
                </a:solidFill>
              </a:rPr>
              <a:t>infants younger than 2 </a:t>
            </a:r>
            <a:r>
              <a:rPr lang="en-US" sz="2000" dirty="0" err="1">
                <a:solidFill>
                  <a:schemeClr val="accent4">
                    <a:lumMod val="50000"/>
                  </a:schemeClr>
                </a:solidFill>
              </a:rPr>
              <a:t>mo</a:t>
            </a:r>
            <a:r>
              <a:rPr lang="en-US" sz="2000" dirty="0">
                <a:solidFill>
                  <a:schemeClr val="accent4">
                    <a:lumMod val="50000"/>
                  </a:schemeClr>
                </a:solidFill>
              </a:rPr>
              <a:t> of age have the highest reported rates of pertussis-associated hospitalization (82%), pneumonia </a:t>
            </a:r>
            <a:r>
              <a:rPr lang="en-US" sz="2000" dirty="0" smtClean="0">
                <a:solidFill>
                  <a:schemeClr val="accent4">
                    <a:lumMod val="50000"/>
                  </a:schemeClr>
                </a:solidFill>
              </a:rPr>
              <a:t>,seizures , encephalopathy and death.</a:t>
            </a:r>
          </a:p>
          <a:p>
            <a:endParaRPr lang="en-US" sz="2000" dirty="0">
              <a:solidFill>
                <a:schemeClr val="accent4">
                  <a:lumMod val="50000"/>
                </a:schemeClr>
              </a:solidFill>
            </a:endParaRPr>
          </a:p>
          <a:p>
            <a:pPr marL="285750" indent="-285750">
              <a:buFont typeface="Arial" panose="020B0604020202020204" pitchFamily="34" charset="0"/>
              <a:buChar char="•"/>
            </a:pPr>
            <a:r>
              <a:rPr lang="en-US" sz="2000" dirty="0">
                <a:solidFill>
                  <a:schemeClr val="accent4">
                    <a:lumMod val="50000"/>
                  </a:schemeClr>
                </a:solidFill>
              </a:rPr>
              <a:t>Preterm birth and young maternal age are </a:t>
            </a:r>
            <a:r>
              <a:rPr lang="en-US" sz="2000" dirty="0" smtClean="0">
                <a:solidFill>
                  <a:schemeClr val="accent4">
                    <a:lumMod val="50000"/>
                  </a:schemeClr>
                </a:solidFill>
              </a:rPr>
              <a:t>significantly </a:t>
            </a:r>
            <a:r>
              <a:rPr lang="en-US" sz="2000" dirty="0">
                <a:solidFill>
                  <a:schemeClr val="accent4">
                    <a:lumMod val="50000"/>
                  </a:schemeClr>
                </a:solidFill>
              </a:rPr>
              <a:t>associated with fatal pertussis</a:t>
            </a:r>
            <a:r>
              <a:rPr lang="en-US" sz="2000" dirty="0" smtClean="0">
                <a:solidFill>
                  <a:schemeClr val="accent4">
                    <a:lumMod val="50000"/>
                  </a:schemeClr>
                </a:solidFill>
              </a:rPr>
              <a:t>.</a:t>
            </a:r>
          </a:p>
          <a:p>
            <a:endParaRPr lang="en-US" sz="2000" dirty="0" smtClean="0">
              <a:solidFill>
                <a:schemeClr val="accent4">
                  <a:lumMod val="50000"/>
                </a:schemeClr>
              </a:solidFill>
            </a:endParaRPr>
          </a:p>
          <a:p>
            <a:pPr marL="285750" indent="-285750">
              <a:buFont typeface="Arial" panose="020B0604020202020204" pitchFamily="34" charset="0"/>
              <a:buChar char="•"/>
            </a:pPr>
            <a:r>
              <a:rPr lang="en-US" sz="2000" dirty="0" smtClean="0">
                <a:solidFill>
                  <a:schemeClr val="accent4">
                    <a:lumMod val="50000"/>
                  </a:schemeClr>
                </a:solidFill>
              </a:rPr>
              <a:t>The </a:t>
            </a:r>
            <a:r>
              <a:rPr lang="en-US" sz="2000" dirty="0">
                <a:solidFill>
                  <a:schemeClr val="accent4">
                    <a:lumMod val="50000"/>
                  </a:schemeClr>
                </a:solidFill>
              </a:rPr>
              <a:t>principal complications of pertussis are apnea, secondary infections (such as otitis media and pneumonia</a:t>
            </a:r>
            <a:r>
              <a:rPr lang="en-US" sz="2000" dirty="0" smtClean="0">
                <a:solidFill>
                  <a:schemeClr val="accent4">
                    <a:lumMod val="50000"/>
                  </a:schemeClr>
                </a:solidFill>
              </a:rPr>
              <a:t>)</a:t>
            </a:r>
          </a:p>
          <a:p>
            <a:pPr marL="285750" indent="-285750">
              <a:buFont typeface="Arial" panose="020B0604020202020204" pitchFamily="34" charset="0"/>
              <a:buChar char="•"/>
            </a:pPr>
            <a:endParaRPr lang="en-US" sz="2000" dirty="0" smtClean="0">
              <a:solidFill>
                <a:schemeClr val="accent4">
                  <a:lumMod val="50000"/>
                </a:schemeClr>
              </a:solidFill>
            </a:endParaRPr>
          </a:p>
          <a:p>
            <a:pPr marL="285750" indent="-285750">
              <a:buFont typeface="Arial" panose="020B0604020202020204" pitchFamily="34" charset="0"/>
              <a:buChar char="•"/>
            </a:pPr>
            <a:r>
              <a:rPr lang="en-US" sz="2000" dirty="0">
                <a:solidFill>
                  <a:schemeClr val="accent4">
                    <a:lumMod val="50000"/>
                  </a:schemeClr>
                </a:solidFill>
              </a:rPr>
              <a:t>Increased </a:t>
            </a:r>
            <a:r>
              <a:rPr lang="en-US" sz="2000" dirty="0" err="1">
                <a:solidFill>
                  <a:schemeClr val="accent4">
                    <a:lumMod val="50000"/>
                  </a:schemeClr>
                </a:solidFill>
              </a:rPr>
              <a:t>intrathoracic</a:t>
            </a:r>
            <a:r>
              <a:rPr lang="en-US" sz="2000" dirty="0">
                <a:solidFill>
                  <a:schemeClr val="accent4">
                    <a:lumMod val="50000"/>
                  </a:schemeClr>
                </a:solidFill>
              </a:rPr>
              <a:t> and </a:t>
            </a:r>
            <a:r>
              <a:rPr lang="en-US" sz="2000" dirty="0" err="1">
                <a:solidFill>
                  <a:schemeClr val="accent4">
                    <a:lumMod val="50000"/>
                  </a:schemeClr>
                </a:solidFill>
              </a:rPr>
              <a:t>intraabdominal</a:t>
            </a:r>
            <a:r>
              <a:rPr lang="en-US" sz="2000" dirty="0">
                <a:solidFill>
                  <a:schemeClr val="accent4">
                    <a:lumMod val="50000"/>
                  </a:schemeClr>
                </a:solidFill>
              </a:rPr>
              <a:t> pressure during coughing can result in conjunctival and scleral hemorrhages, </a:t>
            </a:r>
            <a:r>
              <a:rPr lang="en-US" sz="2000" dirty="0" err="1">
                <a:solidFill>
                  <a:schemeClr val="accent4">
                    <a:lumMod val="50000"/>
                  </a:schemeClr>
                </a:solidFill>
              </a:rPr>
              <a:t>petechiae</a:t>
            </a:r>
            <a:r>
              <a:rPr lang="en-US" sz="2000" dirty="0">
                <a:solidFill>
                  <a:schemeClr val="accent4">
                    <a:lumMod val="50000"/>
                  </a:schemeClr>
                </a:solidFill>
              </a:rPr>
              <a:t> on the upper body, epistaxis, hemorrhage in the central nervous system and retina, pneumothorax </a:t>
            </a:r>
            <a:r>
              <a:rPr lang="en-US" sz="2000" dirty="0" smtClean="0">
                <a:solidFill>
                  <a:schemeClr val="accent4">
                    <a:lumMod val="50000"/>
                  </a:schemeClr>
                </a:solidFill>
              </a:rPr>
              <a:t>and </a:t>
            </a:r>
            <a:r>
              <a:rPr lang="en-US" sz="2000" dirty="0">
                <a:solidFill>
                  <a:schemeClr val="accent4">
                    <a:lumMod val="50000"/>
                  </a:schemeClr>
                </a:solidFill>
              </a:rPr>
              <a:t>umbilical </a:t>
            </a:r>
            <a:r>
              <a:rPr lang="en-US" sz="2000" dirty="0" smtClean="0">
                <a:solidFill>
                  <a:schemeClr val="accent4">
                    <a:lumMod val="50000"/>
                  </a:schemeClr>
                </a:solidFill>
              </a:rPr>
              <a:t>hernias</a:t>
            </a:r>
          </a:p>
          <a:p>
            <a:endParaRPr lang="en-US" dirty="0"/>
          </a:p>
          <a:p>
            <a:endParaRPr lang="en-US" dirty="0" smtClean="0"/>
          </a:p>
          <a:p>
            <a:endParaRPr lang="en-US" dirty="0"/>
          </a:p>
        </p:txBody>
      </p:sp>
    </p:spTree>
    <p:extLst>
      <p:ext uri="{BB962C8B-B14F-4D97-AF65-F5344CB8AC3E}">
        <p14:creationId xmlns:p14="http://schemas.microsoft.com/office/powerpoint/2010/main" val="3363428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2812" y="1219200"/>
            <a:ext cx="10668000" cy="2677656"/>
          </a:xfrm>
          <a:prstGeom prst="rect">
            <a:avLst/>
          </a:prstGeom>
        </p:spPr>
        <p:txBody>
          <a:bodyPr wrap="square">
            <a:spAutoFit/>
          </a:bodyPr>
          <a:lstStyle/>
          <a:p>
            <a:endParaRPr lang="en-US" sz="2100" dirty="0">
              <a:solidFill>
                <a:schemeClr val="accent4">
                  <a:lumMod val="50000"/>
                </a:schemeClr>
              </a:solidFill>
            </a:endParaRPr>
          </a:p>
          <a:p>
            <a:pPr marL="285750" indent="-285750">
              <a:buFont typeface="Arial" panose="020B0604020202020204" pitchFamily="34" charset="0"/>
              <a:buChar char="•"/>
            </a:pPr>
            <a:r>
              <a:rPr lang="en-US" sz="2100" dirty="0">
                <a:solidFill>
                  <a:schemeClr val="accent4">
                    <a:lumMod val="50000"/>
                  </a:schemeClr>
                </a:solidFill>
              </a:rPr>
              <a:t>Progressive pulmonary hypertension in very young infants and secondary bacterial pneumonia are severe complications of pertussis and are the usual causes of death.</a:t>
            </a:r>
          </a:p>
          <a:p>
            <a:pPr marL="285750" indent="-285750">
              <a:buFont typeface="Arial" panose="020B0604020202020204" pitchFamily="34" charset="0"/>
              <a:buChar char="•"/>
            </a:pPr>
            <a:endParaRPr lang="en-US" sz="2100" dirty="0">
              <a:solidFill>
                <a:schemeClr val="accent4">
                  <a:lumMod val="50000"/>
                </a:schemeClr>
              </a:solidFill>
            </a:endParaRPr>
          </a:p>
          <a:p>
            <a:pPr marL="285750" indent="-285750">
              <a:buFont typeface="Arial" panose="020B0604020202020204" pitchFamily="34" charset="0"/>
              <a:buChar char="•"/>
            </a:pPr>
            <a:r>
              <a:rPr lang="en-US" sz="2100" dirty="0">
                <a:solidFill>
                  <a:schemeClr val="accent4">
                    <a:lumMod val="50000"/>
                  </a:schemeClr>
                </a:solidFill>
              </a:rPr>
              <a:t>Central nervous system abnormalities</a:t>
            </a:r>
          </a:p>
          <a:p>
            <a:endParaRPr lang="en-US" sz="2100" dirty="0">
              <a:solidFill>
                <a:schemeClr val="accent4">
                  <a:lumMod val="50000"/>
                </a:schemeClr>
              </a:solidFill>
            </a:endParaRPr>
          </a:p>
          <a:p>
            <a:pPr marL="285750" indent="-285750">
              <a:buFont typeface="Arial" panose="020B0604020202020204" pitchFamily="34" charset="0"/>
              <a:buChar char="•"/>
            </a:pPr>
            <a:r>
              <a:rPr lang="en-US" sz="2100" dirty="0">
                <a:solidFill>
                  <a:schemeClr val="accent4">
                    <a:lumMod val="50000"/>
                  </a:schemeClr>
                </a:solidFill>
              </a:rPr>
              <a:t>Bronchiectasis has been reported rarely after pertussis. Children who have pertussis before the age of 2 </a:t>
            </a:r>
            <a:r>
              <a:rPr lang="en-US" sz="2100" dirty="0" err="1">
                <a:solidFill>
                  <a:schemeClr val="accent4">
                    <a:lumMod val="50000"/>
                  </a:schemeClr>
                </a:solidFill>
              </a:rPr>
              <a:t>yr</a:t>
            </a:r>
            <a:r>
              <a:rPr lang="en-US" sz="2100" dirty="0">
                <a:solidFill>
                  <a:schemeClr val="accent4">
                    <a:lumMod val="50000"/>
                  </a:schemeClr>
                </a:solidFill>
              </a:rPr>
              <a:t> may have abnormal pulmonary function into adulthood.</a:t>
            </a:r>
          </a:p>
        </p:txBody>
      </p:sp>
    </p:spTree>
    <p:extLst>
      <p:ext uri="{BB962C8B-B14F-4D97-AF65-F5344CB8AC3E}">
        <p14:creationId xmlns:p14="http://schemas.microsoft.com/office/powerpoint/2010/main" val="4090949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p>
        </p:txBody>
      </p:sp>
      <p:sp>
        <p:nvSpPr>
          <p:cNvPr id="3" name="Content Placeholder 2"/>
          <p:cNvSpPr>
            <a:spLocks noGrp="1"/>
          </p:cNvSpPr>
          <p:nvPr>
            <p:ph idx="1"/>
          </p:nvPr>
        </p:nvSpPr>
        <p:spPr/>
        <p:txBody>
          <a:bodyPr>
            <a:normAutofit/>
          </a:bodyPr>
          <a:lstStyle/>
          <a:p>
            <a:r>
              <a:rPr lang="en-US" sz="2300" dirty="0" smtClean="0"/>
              <a:t>B </a:t>
            </a:r>
            <a:r>
              <a:rPr lang="en-US" sz="2300" dirty="0"/>
              <a:t>pertussis spreads via aerosolized droplets produced by the cough of infected individuals</a:t>
            </a:r>
            <a:endParaRPr lang="en-US" sz="2300" dirty="0">
              <a:solidFill>
                <a:schemeClr val="accent4">
                  <a:lumMod val="50000"/>
                </a:schemeClr>
              </a:solidFill>
            </a:endParaRPr>
          </a:p>
          <a:p>
            <a:pPr marL="0" indent="0">
              <a:buNone/>
            </a:pPr>
            <a:r>
              <a:rPr lang="en-US" sz="2300" dirty="0"/>
              <a:t>The exact mechanism of disease symptomatology remains unknown</a:t>
            </a:r>
            <a:r>
              <a:rPr lang="en-US" sz="2300" dirty="0" smtClean="0"/>
              <a:t>.</a:t>
            </a:r>
          </a:p>
          <a:p>
            <a:r>
              <a:rPr lang="en-US" sz="2300" dirty="0"/>
              <a:t>Only B. pertussis expresses pertussis toxin (PT), the major virulence protein. PT has numerous proven biologic activities (e.g., histamine sensitivity, insulin secretion, leukocyte dysfunction</a:t>
            </a:r>
            <a:r>
              <a:rPr lang="en-US" sz="2300" dirty="0" smtClean="0"/>
              <a:t>).</a:t>
            </a:r>
          </a:p>
          <a:p>
            <a:r>
              <a:rPr lang="en-US" sz="2300" dirty="0"/>
              <a:t>PT appears to have a central, but not a singular, role in pathogenesis. B. pertussis produces an array of other biologically active substances, many of which are postulated to have a role in disease and immunity.</a:t>
            </a:r>
          </a:p>
        </p:txBody>
      </p:sp>
    </p:spTree>
    <p:extLst>
      <p:ext uri="{BB962C8B-B14F-4D97-AF65-F5344CB8AC3E}">
        <p14:creationId xmlns:p14="http://schemas.microsoft.com/office/powerpoint/2010/main" val="2228801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2667000"/>
            <a:ext cx="9601200" cy="1143000"/>
          </a:xfrm>
        </p:spPr>
        <p:txBody>
          <a:bodyPr/>
          <a:lstStyle/>
          <a:p>
            <a:pPr algn="ctr"/>
            <a:r>
              <a:rPr lang="en-US" dirty="0" smtClean="0"/>
              <a:t>Thank you</a:t>
            </a:r>
            <a:endParaRPr lang="en-US" dirty="0"/>
          </a:p>
        </p:txBody>
      </p:sp>
    </p:spTree>
    <p:extLst>
      <p:ext uri="{BB962C8B-B14F-4D97-AF65-F5344CB8AC3E}">
        <p14:creationId xmlns:p14="http://schemas.microsoft.com/office/powerpoint/2010/main" val="2101473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12" y="1066800"/>
            <a:ext cx="11125200" cy="5181600"/>
          </a:xfrm>
        </p:spPr>
        <p:txBody>
          <a:bodyPr>
            <a:normAutofit/>
          </a:bodyPr>
          <a:lstStyle/>
          <a:p>
            <a:r>
              <a:rPr lang="en-US" sz="2100" dirty="0" smtClean="0">
                <a:solidFill>
                  <a:schemeClr val="accent4">
                    <a:lumMod val="50000"/>
                  </a:schemeClr>
                </a:solidFill>
              </a:rPr>
              <a:t>After </a:t>
            </a:r>
            <a:r>
              <a:rPr lang="en-US" sz="2100" dirty="0">
                <a:solidFill>
                  <a:schemeClr val="accent4">
                    <a:lumMod val="50000"/>
                  </a:schemeClr>
                </a:solidFill>
              </a:rPr>
              <a:t>aerosol acquisition, </a:t>
            </a:r>
            <a:r>
              <a:rPr lang="en-US" sz="2100" dirty="0" smtClean="0">
                <a:solidFill>
                  <a:schemeClr val="accent4">
                    <a:lumMod val="50000"/>
                  </a:schemeClr>
                </a:solidFill>
              </a:rPr>
              <a:t>filamentous </a:t>
            </a:r>
            <a:r>
              <a:rPr lang="en-US" sz="2100" dirty="0" err="1" smtClean="0">
                <a:solidFill>
                  <a:schemeClr val="accent4">
                    <a:lumMod val="50000"/>
                  </a:schemeClr>
                </a:solidFill>
              </a:rPr>
              <a:t>hemagglutin</a:t>
            </a:r>
            <a:r>
              <a:rPr lang="en-US" sz="2100" dirty="0" smtClean="0">
                <a:solidFill>
                  <a:schemeClr val="accent4">
                    <a:lumMod val="50000"/>
                  </a:schemeClr>
                </a:solidFill>
              </a:rPr>
              <a:t>, </a:t>
            </a:r>
            <a:r>
              <a:rPr lang="en-US" sz="2100" dirty="0">
                <a:solidFill>
                  <a:schemeClr val="accent4">
                    <a:lumMod val="50000"/>
                  </a:schemeClr>
                </a:solidFill>
              </a:rPr>
              <a:t>some </a:t>
            </a:r>
            <a:r>
              <a:rPr lang="en-US" sz="2100" dirty="0" err="1">
                <a:solidFill>
                  <a:schemeClr val="accent4">
                    <a:lumMod val="50000"/>
                  </a:schemeClr>
                </a:solidFill>
              </a:rPr>
              <a:t>agglutinogens</a:t>
            </a:r>
            <a:r>
              <a:rPr lang="en-US" sz="2100" dirty="0">
                <a:solidFill>
                  <a:schemeClr val="accent4">
                    <a:lumMod val="50000"/>
                  </a:schemeClr>
                </a:solidFill>
              </a:rPr>
              <a:t> (especially </a:t>
            </a:r>
            <a:r>
              <a:rPr lang="en-US" sz="2100" dirty="0" smtClean="0">
                <a:solidFill>
                  <a:schemeClr val="accent4">
                    <a:lumMod val="50000"/>
                  </a:schemeClr>
                </a:solidFill>
              </a:rPr>
              <a:t>fimbriae types </a:t>
            </a:r>
            <a:r>
              <a:rPr lang="en-US" sz="2100" dirty="0">
                <a:solidFill>
                  <a:schemeClr val="accent4">
                    <a:lumMod val="50000"/>
                  </a:schemeClr>
                </a:solidFill>
              </a:rPr>
              <a:t>2 and 3), and a 69-kDa </a:t>
            </a:r>
            <a:r>
              <a:rPr lang="en-US" sz="2100" dirty="0" smtClean="0">
                <a:solidFill>
                  <a:schemeClr val="accent4">
                    <a:lumMod val="50000"/>
                  </a:schemeClr>
                </a:solidFill>
              </a:rPr>
              <a:t>nonfimbrial </a:t>
            </a:r>
            <a:r>
              <a:rPr lang="en-US" sz="2100" dirty="0">
                <a:solidFill>
                  <a:schemeClr val="accent4">
                    <a:lumMod val="50000"/>
                  </a:schemeClr>
                </a:solidFill>
              </a:rPr>
              <a:t>surface protein called </a:t>
            </a:r>
            <a:r>
              <a:rPr lang="en-US" sz="2100" dirty="0" err="1">
                <a:solidFill>
                  <a:schemeClr val="accent4">
                    <a:lumMod val="50000"/>
                  </a:schemeClr>
                </a:solidFill>
              </a:rPr>
              <a:t>pertactin</a:t>
            </a:r>
            <a:r>
              <a:rPr lang="en-US" sz="2100" dirty="0">
                <a:solidFill>
                  <a:schemeClr val="accent4">
                    <a:lumMod val="50000"/>
                  </a:schemeClr>
                </a:solidFill>
              </a:rPr>
              <a:t> (Prn) are important for attachment to ciliated respiratory epithelial cells. </a:t>
            </a:r>
            <a:endParaRPr lang="en-US" sz="2100" dirty="0" smtClean="0">
              <a:solidFill>
                <a:schemeClr val="accent4">
                  <a:lumMod val="50000"/>
                </a:schemeClr>
              </a:solidFill>
            </a:endParaRPr>
          </a:p>
          <a:p>
            <a:r>
              <a:rPr lang="en-US" sz="2100" dirty="0" smtClean="0">
                <a:solidFill>
                  <a:schemeClr val="accent4">
                    <a:lumMod val="50000"/>
                  </a:schemeClr>
                </a:solidFill>
              </a:rPr>
              <a:t>Tracheal </a:t>
            </a:r>
            <a:r>
              <a:rPr lang="en-US" sz="2100" dirty="0" err="1" smtClean="0">
                <a:solidFill>
                  <a:schemeClr val="accent4">
                    <a:lumMod val="50000"/>
                  </a:schemeClr>
                </a:solidFill>
              </a:rPr>
              <a:t>cytotoxin</a:t>
            </a:r>
            <a:r>
              <a:rPr lang="en-US" sz="2100" dirty="0" smtClean="0">
                <a:solidFill>
                  <a:schemeClr val="accent4">
                    <a:lumMod val="50000"/>
                  </a:schemeClr>
                </a:solidFill>
              </a:rPr>
              <a:t> inhibits DNA synthesis and promotes cell death , </a:t>
            </a:r>
            <a:r>
              <a:rPr lang="en-US" sz="2100" dirty="0" err="1">
                <a:solidFill>
                  <a:schemeClr val="accent4">
                    <a:lumMod val="50000"/>
                  </a:schemeClr>
                </a:solidFill>
              </a:rPr>
              <a:t>adenylate</a:t>
            </a:r>
            <a:r>
              <a:rPr lang="en-US" sz="2100" dirty="0">
                <a:solidFill>
                  <a:schemeClr val="accent4">
                    <a:lumMod val="50000"/>
                  </a:schemeClr>
                </a:solidFill>
              </a:rPr>
              <a:t> </a:t>
            </a:r>
            <a:r>
              <a:rPr lang="en-US" sz="2100" dirty="0" smtClean="0">
                <a:solidFill>
                  <a:schemeClr val="accent4">
                    <a:lumMod val="50000"/>
                  </a:schemeClr>
                </a:solidFill>
              </a:rPr>
              <a:t>cyclase inhibits phagocytosis.</a:t>
            </a:r>
          </a:p>
          <a:p>
            <a:pPr marL="342900" indent="-342900"/>
            <a:r>
              <a:rPr lang="en-US" sz="2100" dirty="0" smtClean="0">
                <a:solidFill>
                  <a:schemeClr val="accent4">
                    <a:lumMod val="50000"/>
                  </a:schemeClr>
                </a:solidFill>
              </a:rPr>
              <a:t>Tracheal </a:t>
            </a:r>
            <a:r>
              <a:rPr lang="en-US" sz="2100" dirty="0" err="1" smtClean="0">
                <a:solidFill>
                  <a:schemeClr val="accent4">
                    <a:lumMod val="50000"/>
                  </a:schemeClr>
                </a:solidFill>
              </a:rPr>
              <a:t>cytotoxin</a:t>
            </a:r>
            <a:r>
              <a:rPr lang="en-US" sz="2100" dirty="0" smtClean="0">
                <a:solidFill>
                  <a:schemeClr val="accent4">
                    <a:lumMod val="50000"/>
                  </a:schemeClr>
                </a:solidFill>
              </a:rPr>
              <a:t> and </a:t>
            </a:r>
            <a:r>
              <a:rPr lang="en-US" sz="2100" dirty="0" err="1">
                <a:solidFill>
                  <a:schemeClr val="accent4">
                    <a:lumMod val="50000"/>
                  </a:schemeClr>
                </a:solidFill>
              </a:rPr>
              <a:t>adenylate</a:t>
            </a:r>
            <a:r>
              <a:rPr lang="en-US" sz="2100" dirty="0">
                <a:solidFill>
                  <a:schemeClr val="accent4">
                    <a:lumMod val="50000"/>
                  </a:schemeClr>
                </a:solidFill>
              </a:rPr>
              <a:t> cyclase are postulated to be predominantly responsible for the local epithelial damage that produces respiratory symptoms and facilitates absorption of PT</a:t>
            </a:r>
            <a:r>
              <a:rPr lang="en-US" sz="2100" dirty="0" smtClean="0">
                <a:solidFill>
                  <a:schemeClr val="accent4">
                    <a:lumMod val="50000"/>
                  </a:schemeClr>
                </a:solidFill>
              </a:rPr>
              <a:t>.</a:t>
            </a:r>
          </a:p>
          <a:p>
            <a:r>
              <a:rPr lang="en-US" sz="2100" dirty="0" smtClean="0">
                <a:solidFill>
                  <a:schemeClr val="accent4">
                    <a:lumMod val="50000"/>
                  </a:schemeClr>
                </a:solidFill>
              </a:rPr>
              <a:t>Pertussis </a:t>
            </a:r>
            <a:r>
              <a:rPr lang="en-US" sz="2100" dirty="0">
                <a:solidFill>
                  <a:schemeClr val="accent4">
                    <a:lumMod val="50000"/>
                  </a:schemeClr>
                </a:solidFill>
              </a:rPr>
              <a:t>is extremely </a:t>
            </a:r>
            <a:r>
              <a:rPr lang="en-US" sz="2100" dirty="0" smtClean="0">
                <a:solidFill>
                  <a:schemeClr val="accent4">
                    <a:lumMod val="50000"/>
                  </a:schemeClr>
                </a:solidFill>
              </a:rPr>
              <a:t>contagious.</a:t>
            </a:r>
          </a:p>
          <a:p>
            <a:r>
              <a:rPr lang="en-US" sz="2100" dirty="0" smtClean="0">
                <a:solidFill>
                  <a:schemeClr val="accent4">
                    <a:lumMod val="50000"/>
                  </a:schemeClr>
                </a:solidFill>
              </a:rPr>
              <a:t>Survival outside host for </a:t>
            </a:r>
            <a:r>
              <a:rPr lang="en-US" sz="2100" dirty="0">
                <a:solidFill>
                  <a:schemeClr val="accent4">
                    <a:lumMod val="50000"/>
                  </a:schemeClr>
                </a:solidFill>
              </a:rPr>
              <a:t>3-5 days</a:t>
            </a:r>
          </a:p>
          <a:p>
            <a:endParaRPr lang="en-US" dirty="0"/>
          </a:p>
        </p:txBody>
      </p:sp>
    </p:spTree>
    <p:extLst>
      <p:ext uri="{BB962C8B-B14F-4D97-AF65-F5344CB8AC3E}">
        <p14:creationId xmlns:p14="http://schemas.microsoft.com/office/powerpoint/2010/main" val="3603853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4" y="304800"/>
            <a:ext cx="5257799" cy="609600"/>
          </a:xfrm>
        </p:spPr>
        <p:txBody>
          <a:bodyPr>
            <a:normAutofit/>
          </a:bodyPr>
          <a:lstStyle/>
          <a:p>
            <a:r>
              <a:rPr lang="en-US" sz="2800" dirty="0"/>
              <a:t>CLINICAL MANIFESTATIONS</a:t>
            </a:r>
          </a:p>
        </p:txBody>
      </p:sp>
      <p:sp>
        <p:nvSpPr>
          <p:cNvPr id="3" name="Content Placeholder 2"/>
          <p:cNvSpPr>
            <a:spLocks noGrp="1"/>
          </p:cNvSpPr>
          <p:nvPr>
            <p:ph idx="1"/>
          </p:nvPr>
        </p:nvSpPr>
        <p:spPr>
          <a:xfrm>
            <a:off x="912812" y="1295400"/>
            <a:ext cx="10896600" cy="5257800"/>
          </a:xfrm>
        </p:spPr>
        <p:txBody>
          <a:bodyPr>
            <a:normAutofit lnSpcReduction="10000"/>
          </a:bodyPr>
          <a:lstStyle/>
          <a:p>
            <a:r>
              <a:rPr lang="en-US" sz="2100" dirty="0"/>
              <a:t>Classically, pertussis is a prolonged disease, divided into catarrhal, paroxysmal, and convalescent stages</a:t>
            </a:r>
            <a:r>
              <a:rPr lang="en-US" sz="2100" dirty="0" smtClean="0"/>
              <a:t>.</a:t>
            </a:r>
          </a:p>
          <a:p>
            <a:pPr marL="342900" indent="-342900">
              <a:buFont typeface="Wingdings" panose="05000000000000000000" pitchFamily="2" charset="2"/>
              <a:buChar char="q"/>
            </a:pPr>
            <a:r>
              <a:rPr lang="en-US" sz="2100" dirty="0" smtClean="0"/>
              <a:t>The </a:t>
            </a:r>
            <a:r>
              <a:rPr lang="en-US" sz="2100" dirty="0"/>
              <a:t>catarrhal stage (1-2 </a:t>
            </a:r>
            <a:r>
              <a:rPr lang="en-US" sz="2100" dirty="0" err="1"/>
              <a:t>wk</a:t>
            </a:r>
            <a:r>
              <a:rPr lang="en-US" sz="2100" dirty="0"/>
              <a:t>) begins insidiously </a:t>
            </a:r>
            <a:r>
              <a:rPr lang="en-US" sz="2100" dirty="0" smtClean="0"/>
              <a:t>after </a:t>
            </a:r>
            <a:r>
              <a:rPr lang="en-US" sz="2100" dirty="0"/>
              <a:t>an incubation period ranging from 3-12 days with </a:t>
            </a:r>
            <a:r>
              <a:rPr lang="en-US" sz="2100" dirty="0" smtClean="0"/>
              <a:t>non-distinctive </a:t>
            </a:r>
            <a:r>
              <a:rPr lang="en-US" sz="2100" dirty="0"/>
              <a:t>symptoms of congestion and rhinorrhea variably accompanied by low-grade fever, sneezing, lacrimation, and conjunctival </a:t>
            </a:r>
            <a:r>
              <a:rPr lang="en-US" sz="2100" dirty="0" smtClean="0"/>
              <a:t>suffusion</a:t>
            </a:r>
          </a:p>
          <a:p>
            <a:pPr marL="342900" indent="-342900">
              <a:buFont typeface="Wingdings" panose="05000000000000000000" pitchFamily="2" charset="2"/>
              <a:buChar char="q"/>
            </a:pPr>
            <a:r>
              <a:rPr lang="en-US" sz="2100" dirty="0"/>
              <a:t>As initial symptoms wane, coughing marks the onset of the paroxysmal stage (2-6 </a:t>
            </a:r>
            <a:r>
              <a:rPr lang="en-US" sz="2100" dirty="0" err="1"/>
              <a:t>wk</a:t>
            </a:r>
            <a:r>
              <a:rPr lang="en-US" sz="2100" dirty="0"/>
              <a:t>). </a:t>
            </a:r>
            <a:r>
              <a:rPr lang="en-US" sz="2100" dirty="0" smtClean="0"/>
              <a:t>The </a:t>
            </a:r>
            <a:r>
              <a:rPr lang="en-US" sz="2100" dirty="0"/>
              <a:t>cough begins as a dry, </a:t>
            </a:r>
            <a:r>
              <a:rPr lang="en-US" sz="2100" dirty="0" smtClean="0"/>
              <a:t>intermittent and </a:t>
            </a:r>
            <a:r>
              <a:rPr lang="en-US" sz="2100" dirty="0"/>
              <a:t>evolves into </a:t>
            </a:r>
            <a:r>
              <a:rPr lang="en-US" sz="2100" dirty="0" smtClean="0"/>
              <a:t>paroxysmal cough that </a:t>
            </a:r>
            <a:r>
              <a:rPr lang="en-US" sz="2100" dirty="0"/>
              <a:t>are the hallmark of pertussis</a:t>
            </a:r>
            <a:r>
              <a:rPr lang="en-US" sz="2100" dirty="0" smtClean="0"/>
              <a:t>.</a:t>
            </a:r>
            <a:r>
              <a:rPr lang="en-US" sz="2100" dirty="0"/>
              <a:t> </a:t>
            </a:r>
            <a:endParaRPr lang="en-US" sz="2100" dirty="0" smtClean="0"/>
          </a:p>
          <a:p>
            <a:pPr marL="0" indent="0">
              <a:buNone/>
            </a:pPr>
            <a:r>
              <a:rPr lang="en-US" sz="2100" dirty="0" smtClean="0"/>
              <a:t>A </a:t>
            </a:r>
            <a:r>
              <a:rPr lang="en-US" sz="2100" dirty="0"/>
              <a:t>well-appearing, playful toddler </a:t>
            </a:r>
            <a:r>
              <a:rPr lang="en-US" sz="2100" dirty="0" smtClean="0"/>
              <a:t>suddenly </a:t>
            </a:r>
            <a:r>
              <a:rPr lang="en-US" sz="2100" dirty="0"/>
              <a:t>expresses an anxious aura and may clutch a parent or comforting adult before beginning a machine-gun burst of uninterrupted cough on a single exhalation, chin and chest held forward, tongue protruding maximally, eyes bulging and watering, face </a:t>
            </a:r>
            <a:r>
              <a:rPr lang="en-US" sz="2100" dirty="0" smtClean="0"/>
              <a:t>red, </a:t>
            </a:r>
            <a:r>
              <a:rPr lang="en-US" sz="2100" dirty="0"/>
              <a:t>until coughing ceases and a loud whoop follows as inspired air traverses the still partially closed airway. </a:t>
            </a:r>
            <a:r>
              <a:rPr lang="en-US" sz="2100" dirty="0" err="1"/>
              <a:t>Posttussive</a:t>
            </a:r>
            <a:r>
              <a:rPr lang="en-US" sz="2100" dirty="0"/>
              <a:t> emesis is common, and exhaustion is universal. </a:t>
            </a:r>
            <a:r>
              <a:rPr lang="en-US" sz="2100" dirty="0" smtClean="0"/>
              <a:t>The </a:t>
            </a:r>
            <a:r>
              <a:rPr lang="en-US" sz="2100" dirty="0"/>
              <a:t>number and severity of paroxysms escalate over days to a week and remain at that plateau for days to weeks. At the peak of the paroxysmal stage, patients may have more than 1 episode hourly</a:t>
            </a:r>
            <a:endParaRPr lang="en-US" sz="2100" dirty="0" smtClean="0"/>
          </a:p>
          <a:p>
            <a:endParaRPr lang="en-US" dirty="0"/>
          </a:p>
        </p:txBody>
      </p:sp>
    </p:spTree>
    <p:extLst>
      <p:ext uri="{BB962C8B-B14F-4D97-AF65-F5344CB8AC3E}">
        <p14:creationId xmlns:p14="http://schemas.microsoft.com/office/powerpoint/2010/main" val="2999992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e Sound of Whooping Cough">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951412" y="2133600"/>
            <a:ext cx="2209801" cy="2209801"/>
          </a:xfrm>
        </p:spPr>
      </p:pic>
    </p:spTree>
    <p:extLst>
      <p:ext uri="{BB962C8B-B14F-4D97-AF65-F5344CB8AC3E}">
        <p14:creationId xmlns:p14="http://schemas.microsoft.com/office/powerpoint/2010/main" val="366031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6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381000"/>
            <a:ext cx="10591800" cy="5715000"/>
          </a:xfrm>
        </p:spPr>
        <p:txBody>
          <a:bodyPr>
            <a:normAutofit/>
          </a:bodyPr>
          <a:lstStyle/>
          <a:p>
            <a:pPr>
              <a:buFont typeface="Wingdings" panose="05000000000000000000" pitchFamily="2" charset="2"/>
              <a:buChar char="q"/>
            </a:pPr>
            <a:r>
              <a:rPr lang="en-US" sz="2100" dirty="0" smtClean="0"/>
              <a:t> As </a:t>
            </a:r>
            <a:r>
              <a:rPr lang="en-US" sz="2100" dirty="0"/>
              <a:t>the paroxysmal stage fades into the convalescent stage (≥2 </a:t>
            </a:r>
            <a:r>
              <a:rPr lang="en-US" sz="2100" dirty="0" err="1"/>
              <a:t>wk</a:t>
            </a:r>
            <a:r>
              <a:rPr lang="en-US" sz="2100" dirty="0"/>
              <a:t>), the number, severity, and duration of episodes diminish</a:t>
            </a:r>
            <a:r>
              <a:rPr lang="en-US" sz="2100" dirty="0" smtClean="0"/>
              <a:t>.</a:t>
            </a:r>
          </a:p>
          <a:p>
            <a:pPr>
              <a:buFont typeface="Wingdings" panose="05000000000000000000" pitchFamily="2" charset="2"/>
              <a:buChar char="q"/>
            </a:pPr>
            <a:r>
              <a:rPr lang="en-US" sz="2000" dirty="0" smtClean="0"/>
              <a:t> </a:t>
            </a:r>
            <a:r>
              <a:rPr lang="en-US" sz="2000" b="1" dirty="0" smtClean="0"/>
              <a:t>Infants </a:t>
            </a:r>
            <a:r>
              <a:rPr lang="en-US" sz="2000" b="1" dirty="0"/>
              <a:t>younger than 3 </a:t>
            </a:r>
            <a:r>
              <a:rPr lang="en-US" sz="2000" b="1" dirty="0" err="1"/>
              <a:t>mo</a:t>
            </a:r>
            <a:r>
              <a:rPr lang="en-US" sz="2000" b="1" dirty="0"/>
              <a:t> </a:t>
            </a:r>
            <a:r>
              <a:rPr lang="en-US" sz="2000" dirty="0"/>
              <a:t>of age do not display the classic stages</a:t>
            </a:r>
            <a:r>
              <a:rPr lang="en-US" sz="2000" dirty="0" smtClean="0"/>
              <a:t>.</a:t>
            </a:r>
          </a:p>
          <a:p>
            <a:pPr marL="0" indent="0">
              <a:buNone/>
            </a:pPr>
            <a:r>
              <a:rPr lang="en-US" sz="2000" dirty="0" smtClean="0"/>
              <a:t> -  The </a:t>
            </a:r>
            <a:r>
              <a:rPr lang="en-US" sz="2000" dirty="0"/>
              <a:t>catarrhal phase lasts only a few days or is unnoticed, and then, </a:t>
            </a:r>
            <a:r>
              <a:rPr lang="en-US" sz="2000" dirty="0" smtClean="0"/>
              <a:t>after </a:t>
            </a:r>
            <a:r>
              <a:rPr lang="en-US" sz="2000" dirty="0"/>
              <a:t>the most </a:t>
            </a:r>
            <a:r>
              <a:rPr lang="en-US" sz="2000" dirty="0" smtClean="0"/>
              <a:t>insignificant </a:t>
            </a:r>
            <a:r>
              <a:rPr lang="en-US" sz="2000" dirty="0"/>
              <a:t>startle from </a:t>
            </a:r>
            <a:r>
              <a:rPr lang="en-US" sz="2000" dirty="0" smtClean="0"/>
              <a:t>light</a:t>
            </a:r>
            <a:r>
              <a:rPr lang="en-US" sz="2000" dirty="0"/>
              <a:t>, </a:t>
            </a:r>
            <a:r>
              <a:rPr lang="en-US" sz="2000" dirty="0" smtClean="0"/>
              <a:t>sound, </a:t>
            </a:r>
            <a:r>
              <a:rPr lang="en-US" sz="2000" dirty="0"/>
              <a:t>a well-appearing young infant begins to choke, gasp, </a:t>
            </a:r>
            <a:r>
              <a:rPr lang="en-US" sz="2000" dirty="0" smtClean="0"/>
              <a:t>gag with </a:t>
            </a:r>
            <a:r>
              <a:rPr lang="en-US" sz="2000" dirty="0"/>
              <a:t>face reddened. </a:t>
            </a:r>
            <a:endParaRPr lang="en-US" sz="2000" dirty="0" smtClean="0"/>
          </a:p>
          <a:p>
            <a:pPr marL="342900" indent="-342900">
              <a:buFontTx/>
              <a:buChar char="-"/>
            </a:pPr>
            <a:r>
              <a:rPr lang="en-US" sz="2000" dirty="0" smtClean="0"/>
              <a:t>Cough </a:t>
            </a:r>
            <a:r>
              <a:rPr lang="en-US" sz="2000" dirty="0"/>
              <a:t>may not be prominent, especially in the early phase. Whoop infrequently occurs in infants younger than 3 </a:t>
            </a:r>
            <a:r>
              <a:rPr lang="en-US" sz="2000" dirty="0" err="1"/>
              <a:t>mo</a:t>
            </a:r>
            <a:r>
              <a:rPr lang="en-US" sz="2000" dirty="0"/>
              <a:t> of age who at the end of a paroxysm lack stature or muscular strength to create sudden negative intrathoracic pressure. </a:t>
            </a:r>
            <a:endParaRPr lang="en-US" sz="2000" dirty="0" smtClean="0"/>
          </a:p>
          <a:p>
            <a:pPr marL="342900" indent="-342900">
              <a:buFontTx/>
              <a:buChar char="-"/>
            </a:pPr>
            <a:r>
              <a:rPr lang="en-US" sz="2000" dirty="0" smtClean="0"/>
              <a:t>Apnea </a:t>
            </a:r>
            <a:r>
              <a:rPr lang="en-US" sz="2000" dirty="0"/>
              <a:t>and cyanosis can follow a coughing paroxysm, or apnea can occur without a cough. Apnea may be the only symptom. </a:t>
            </a:r>
            <a:endParaRPr lang="en-US" sz="2000" dirty="0" smtClean="0"/>
          </a:p>
          <a:p>
            <a:pPr marL="342900" indent="-342900">
              <a:buFontTx/>
              <a:buChar char="-"/>
            </a:pPr>
            <a:r>
              <a:rPr lang="en-US" sz="2000" dirty="0"/>
              <a:t>Apnea and cyanosis both are more common with pertussis than with neonatal infections from viruses, including respiratory syncytial virus</a:t>
            </a:r>
            <a:r>
              <a:rPr lang="en-US" sz="2000" dirty="0" smtClean="0"/>
              <a:t>.</a:t>
            </a:r>
          </a:p>
          <a:p>
            <a:pPr marL="342900" indent="-342900">
              <a:buFontTx/>
              <a:buChar char="-"/>
            </a:pPr>
            <a:r>
              <a:rPr lang="en-US" sz="2000" dirty="0" smtClean="0"/>
              <a:t>The </a:t>
            </a:r>
            <a:r>
              <a:rPr lang="en-US" sz="2000" dirty="0"/>
              <a:t>paroxysmal and convalescent stages in young infants are lengthy. Paradoxically, in infants, cough and whooping may become louder and more classic in convalescence</a:t>
            </a:r>
            <a:endParaRPr lang="en-US" sz="2100" dirty="0"/>
          </a:p>
        </p:txBody>
      </p:sp>
    </p:spTree>
    <p:extLst>
      <p:ext uri="{BB962C8B-B14F-4D97-AF65-F5344CB8AC3E}">
        <p14:creationId xmlns:p14="http://schemas.microsoft.com/office/powerpoint/2010/main" val="1544954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q"/>
            </a:pPr>
            <a:r>
              <a:rPr lang="en-US" sz="2100" b="1" dirty="0">
                <a:solidFill>
                  <a:schemeClr val="accent4">
                    <a:lumMod val="50000"/>
                  </a:schemeClr>
                </a:solidFill>
              </a:rPr>
              <a:t>Adolescents</a:t>
            </a:r>
            <a:r>
              <a:rPr lang="en-US" sz="2100" dirty="0"/>
              <a:t> and previously immunized children have foreshortening of all stages of pertussis. </a:t>
            </a:r>
            <a:endParaRPr lang="en-US" sz="2100" dirty="0" smtClean="0"/>
          </a:p>
          <a:p>
            <a:r>
              <a:rPr lang="en-US" sz="2100" b="1" dirty="0" smtClean="0"/>
              <a:t>Adults</a:t>
            </a:r>
            <a:r>
              <a:rPr lang="en-US" sz="2100" dirty="0" smtClean="0"/>
              <a:t> </a:t>
            </a:r>
            <a:r>
              <a:rPr lang="en-US" sz="2100" dirty="0"/>
              <a:t>have no distinct stages. Classically, adolescents and adults describe a sudden feeling of strangulation followed by uninterrupted coughs, feeling of </a:t>
            </a:r>
            <a:r>
              <a:rPr lang="en-US" sz="2100" dirty="0" smtClean="0"/>
              <a:t>suffocation</a:t>
            </a:r>
            <a:r>
              <a:rPr lang="en-US" sz="2100" dirty="0"/>
              <a:t>, bursting headache, diminished awareness, and then a gasping </a:t>
            </a:r>
            <a:r>
              <a:rPr lang="en-US" sz="2100" dirty="0" smtClean="0"/>
              <a:t>breath.</a:t>
            </a:r>
          </a:p>
          <a:p>
            <a:r>
              <a:rPr lang="en-US" sz="2100" dirty="0" smtClean="0"/>
              <a:t>At </a:t>
            </a:r>
            <a:r>
              <a:rPr lang="en-US" sz="2100" dirty="0"/>
              <a:t>least 30% of older individuals with pertussis have </a:t>
            </a:r>
            <a:r>
              <a:rPr lang="en-US" sz="2100" dirty="0" err="1"/>
              <a:t>nonspecifc</a:t>
            </a:r>
            <a:r>
              <a:rPr lang="en-US" sz="2100" dirty="0"/>
              <a:t> cough illness, distinguished only by duration, which usually is longer than 21 days.</a:t>
            </a:r>
            <a:endParaRPr lang="en-US" sz="2100" dirty="0" smtClean="0"/>
          </a:p>
          <a:p>
            <a:endParaRPr lang="en-US" sz="2200" dirty="0"/>
          </a:p>
        </p:txBody>
      </p:sp>
    </p:spTree>
    <p:extLst>
      <p:ext uri="{BB962C8B-B14F-4D97-AF65-F5344CB8AC3E}">
        <p14:creationId xmlns:p14="http://schemas.microsoft.com/office/powerpoint/2010/main" val="532664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3428999" cy="990600"/>
          </a:xfrm>
        </p:spPr>
        <p:txBody>
          <a:bodyPr>
            <a:normAutofit/>
          </a:bodyPr>
          <a:lstStyle/>
          <a:p>
            <a:r>
              <a:rPr lang="en-US" sz="2800" dirty="0"/>
              <a:t>DIAGNOSIS</a:t>
            </a:r>
          </a:p>
        </p:txBody>
      </p:sp>
      <p:sp>
        <p:nvSpPr>
          <p:cNvPr id="3" name="Content Placeholder 2"/>
          <p:cNvSpPr>
            <a:spLocks noGrp="1"/>
          </p:cNvSpPr>
          <p:nvPr>
            <p:ph idx="1"/>
          </p:nvPr>
        </p:nvSpPr>
        <p:spPr>
          <a:xfrm>
            <a:off x="760412" y="1676400"/>
            <a:ext cx="11277599" cy="4495800"/>
          </a:xfrm>
        </p:spPr>
        <p:txBody>
          <a:bodyPr/>
          <a:lstStyle/>
          <a:p>
            <a:r>
              <a:rPr lang="en-US" dirty="0"/>
              <a:t>Pertussis should be suspected in any individual who has a </a:t>
            </a:r>
            <a:r>
              <a:rPr lang="en-US" dirty="0" smtClean="0"/>
              <a:t>predominant </a:t>
            </a:r>
            <a:r>
              <a:rPr lang="en-US" dirty="0"/>
              <a:t>complaint of cough, especially if the following features are absent: fever, </a:t>
            </a:r>
            <a:r>
              <a:rPr lang="en-US" dirty="0" smtClean="0"/>
              <a:t>myalgia</a:t>
            </a:r>
            <a:r>
              <a:rPr lang="en-US" dirty="0"/>
              <a:t>, </a:t>
            </a:r>
            <a:r>
              <a:rPr lang="en-US" dirty="0" err="1"/>
              <a:t>exanthem</a:t>
            </a:r>
            <a:r>
              <a:rPr lang="en-US" dirty="0"/>
              <a:t> ,</a:t>
            </a:r>
            <a:r>
              <a:rPr lang="en-US" dirty="0" smtClean="0"/>
              <a:t>sore </a:t>
            </a:r>
            <a:r>
              <a:rPr lang="en-US" dirty="0"/>
              <a:t>throat, hoarseness, tachypnea, wheezes, and </a:t>
            </a:r>
            <a:r>
              <a:rPr lang="en-US" dirty="0" err="1"/>
              <a:t>rales</a:t>
            </a:r>
            <a:r>
              <a:rPr lang="en-US" dirty="0" smtClean="0"/>
              <a:t>.</a:t>
            </a:r>
          </a:p>
          <a:p>
            <a:r>
              <a:rPr lang="en-US" dirty="0" smtClean="0"/>
              <a:t>a </a:t>
            </a:r>
            <a:r>
              <a:rPr lang="en-US" dirty="0"/>
              <a:t>clinical case </a:t>
            </a:r>
            <a:r>
              <a:rPr lang="en-US" dirty="0" smtClean="0"/>
              <a:t>definition </a:t>
            </a:r>
            <a:r>
              <a:rPr lang="en-US" dirty="0"/>
              <a:t>of cough of 14 days or longer duration with at least 1 associated symptom of </a:t>
            </a:r>
            <a:endParaRPr lang="en-US" dirty="0" smtClean="0"/>
          </a:p>
          <a:p>
            <a:pPr marL="0" indent="0">
              <a:buNone/>
            </a:pPr>
            <a:r>
              <a:rPr lang="en-US" dirty="0"/>
              <a:t>-</a:t>
            </a:r>
            <a:r>
              <a:rPr lang="en-US" dirty="0" smtClean="0"/>
              <a:t>paroxysms</a:t>
            </a:r>
          </a:p>
          <a:p>
            <a:pPr marL="342900" indent="-342900">
              <a:buFontTx/>
              <a:buChar char="-"/>
            </a:pPr>
            <a:r>
              <a:rPr lang="en-US" dirty="0" smtClean="0"/>
              <a:t>whoop,</a:t>
            </a:r>
          </a:p>
          <a:p>
            <a:pPr marL="0" indent="0">
              <a:buNone/>
            </a:pPr>
            <a:r>
              <a:rPr lang="en-US" dirty="0" smtClean="0"/>
              <a:t>- </a:t>
            </a:r>
            <a:r>
              <a:rPr lang="en-US" dirty="0"/>
              <a:t>or </a:t>
            </a:r>
            <a:r>
              <a:rPr lang="en-US" dirty="0" err="1"/>
              <a:t>posttussive</a:t>
            </a:r>
            <a:r>
              <a:rPr lang="en-US" dirty="0"/>
              <a:t> vomiting </a:t>
            </a:r>
            <a:endParaRPr lang="en-US" dirty="0" smtClean="0"/>
          </a:p>
          <a:p>
            <a:pPr marL="0" indent="0">
              <a:buNone/>
            </a:pPr>
            <a:r>
              <a:rPr lang="en-US" dirty="0"/>
              <a:t>*</a:t>
            </a:r>
            <a:r>
              <a:rPr lang="en-US" dirty="0" smtClean="0"/>
              <a:t>has </a:t>
            </a:r>
            <a:r>
              <a:rPr lang="en-US" dirty="0"/>
              <a:t>a sensitivity of 81% and a </a:t>
            </a:r>
            <a:r>
              <a:rPr lang="en-US" dirty="0" smtClean="0"/>
              <a:t>specificity </a:t>
            </a:r>
            <a:r>
              <a:rPr lang="en-US" dirty="0"/>
              <a:t>of 58% for </a:t>
            </a:r>
            <a:r>
              <a:rPr lang="en-US" dirty="0" smtClean="0"/>
              <a:t>confirmation </a:t>
            </a:r>
            <a:r>
              <a:rPr lang="en-US" dirty="0"/>
              <a:t>of pertussis. </a:t>
            </a:r>
          </a:p>
        </p:txBody>
      </p:sp>
    </p:spTree>
    <p:extLst>
      <p:ext uri="{BB962C8B-B14F-4D97-AF65-F5344CB8AC3E}">
        <p14:creationId xmlns:p14="http://schemas.microsoft.com/office/powerpoint/2010/main" val="4031439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2009</TotalTime>
  <Words>2302</Words>
  <Application>Microsoft Office PowerPoint</Application>
  <PresentationFormat>Custom</PresentationFormat>
  <Paragraphs>175</Paragraphs>
  <Slides>30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Euphemia</vt:lpstr>
      <vt:lpstr>Wingdings</vt:lpstr>
      <vt:lpstr>Serenity 16x9</vt:lpstr>
      <vt:lpstr>PowerPoint Presentation</vt:lpstr>
      <vt:lpstr>PowerPoint Presentation</vt:lpstr>
      <vt:lpstr>PATHOGENESIS</vt:lpstr>
      <vt:lpstr>PowerPoint Presentation</vt:lpstr>
      <vt:lpstr>CLINICAL MANIFESTATIONS</vt:lpstr>
      <vt:lpstr>PowerPoint Presentation</vt:lpstr>
      <vt:lpstr>PowerPoint Presentation</vt:lpstr>
      <vt:lpstr>PowerPoint Presentation</vt:lpstr>
      <vt:lpstr>DIAGNOSIS</vt:lpstr>
      <vt:lpstr>PowerPoint Presentation</vt:lpstr>
      <vt:lpstr>PowerPoint Presentation</vt:lpstr>
      <vt:lpstr>PowerPoint Presentation</vt:lpstr>
      <vt:lpstr>PowerPoint Presentation</vt:lpstr>
      <vt:lpstr>PowerPoint Presentation</vt:lpstr>
      <vt:lpstr>PowerPoint Presentation</vt:lpstr>
      <vt:lpstr>TREATMENT</vt:lpstr>
      <vt:lpstr>PowerPoint Presentation</vt:lpstr>
      <vt:lpstr>PowerPoint Presentation</vt:lpstr>
      <vt:lpstr>PowerPoint Presentation</vt:lpstr>
      <vt:lpstr>PowerPoint Presentation</vt:lpstr>
      <vt:lpstr>PowerPoint Presentation</vt:lpstr>
      <vt:lpstr>Adjunct therapies</vt:lpstr>
      <vt:lpstr>Isolation</vt:lpstr>
      <vt:lpstr>Care of Household and Other Close Contacts</vt:lpstr>
      <vt:lpstr>PREVENTION</vt:lpstr>
      <vt:lpstr>Four doses of DTaP should be administered during the 1st 2 yr of life, generally at ages 2, 4, 6, and 15-18 mo of age. The 4th dose may be administered as early as 12 mo of age, provided that 6 mo have elapsed since the 3rd dose. The 5th dose of DTaP is recommended for children at 4-6 yr of age; a 5th dose is not necessary if the 4th dose in the series is administered on or after the 4th birthday.  Swelling of the entire thigh or upper arm, sometimes accompanied by pain, erythema, and fever, has been reported in 2-3% of vaccines after the 4th or 5th dose of a variety of DTaP products.  Although well documented pertussis confers short-term protection, the duration of protection is unknown; immunization should be completed on schedule in children diagnosed with pertussis.   </vt:lpstr>
      <vt:lpstr>PowerPoint Presentation</vt:lpstr>
      <vt:lpstr>complications</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123</cp:revision>
  <dcterms:created xsi:type="dcterms:W3CDTF">2020-12-19T19:04:08Z</dcterms:created>
  <dcterms:modified xsi:type="dcterms:W3CDTF">2020-12-22T10:46:53Z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