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5"/>
  </p:notesMasterIdLst>
  <p:sldIdLst>
    <p:sldId id="256" r:id="rId2"/>
    <p:sldId id="257" r:id="rId3"/>
    <p:sldId id="258" r:id="rId4"/>
    <p:sldId id="260" r:id="rId5"/>
    <p:sldId id="261" r:id="rId6"/>
    <p:sldId id="301" r:id="rId7"/>
    <p:sldId id="302" r:id="rId8"/>
    <p:sldId id="264" r:id="rId9"/>
    <p:sldId id="265" r:id="rId10"/>
    <p:sldId id="267" r:id="rId11"/>
    <p:sldId id="270" r:id="rId12"/>
    <p:sldId id="275" r:id="rId13"/>
    <p:sldId id="272" r:id="rId14"/>
    <p:sldId id="273" r:id="rId15"/>
    <p:sldId id="274" r:id="rId16"/>
    <p:sldId id="285" r:id="rId17"/>
    <p:sldId id="286" r:id="rId18"/>
    <p:sldId id="278" r:id="rId19"/>
    <p:sldId id="279" r:id="rId20"/>
    <p:sldId id="280" r:id="rId21"/>
    <p:sldId id="281" r:id="rId22"/>
    <p:sldId id="288" r:id="rId23"/>
    <p:sldId id="282" r:id="rId24"/>
    <p:sldId id="283" r:id="rId25"/>
    <p:sldId id="284" r:id="rId26"/>
    <p:sldId id="289" r:id="rId27"/>
    <p:sldId id="303" r:id="rId28"/>
    <p:sldId id="290" r:id="rId29"/>
    <p:sldId id="291" r:id="rId30"/>
    <p:sldId id="292" r:id="rId31"/>
    <p:sldId id="293" r:id="rId32"/>
    <p:sldId id="294" r:id="rId33"/>
    <p:sldId id="295" r:id="rId34"/>
    <p:sldId id="296" r:id="rId35"/>
    <p:sldId id="297" r:id="rId36"/>
    <p:sldId id="298" r:id="rId37"/>
    <p:sldId id="299" r:id="rId38"/>
    <p:sldId id="300" r:id="rId39"/>
    <p:sldId id="304" r:id="rId40"/>
    <p:sldId id="305" r:id="rId41"/>
    <p:sldId id="306" r:id="rId42"/>
    <p:sldId id="307" r:id="rId43"/>
    <p:sldId id="308" r:id="rId44"/>
  </p:sldIdLst>
  <p:sldSz cx="9144000" cy="5143500" type="screen16x9"/>
  <p:notesSz cx="6858000" cy="9144000"/>
  <p:embeddedFontLst>
    <p:embeddedFont>
      <p:font typeface="Roboto" charset="0"/>
      <p:regular r:id="rId46"/>
      <p:bold r:id="rId47"/>
      <p:italic r:id="rId48"/>
      <p:boldItalic r:id="rId49"/>
    </p:embeddedFont>
    <p:embeddedFont>
      <p:font typeface="Calibri"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946" y="-259"/>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138036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ffe3ffe3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ffe3ffe3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lvl="0">
              <a:lnSpc>
                <a:spcPct val="115000"/>
              </a:lnSpc>
              <a:spcBef>
                <a:spcPts val="900"/>
              </a:spcBef>
            </a:pPr>
            <a:r>
              <a:rPr lang="en-GB" dirty="0"/>
              <a:t>Urinary tract infection </a:t>
            </a:r>
            <a:r>
              <a:rPr lang="en-GB" dirty="0"/>
              <a:t>and </a:t>
            </a:r>
            <a:r>
              <a:rPr lang="en-GB" dirty="0" err="1"/>
              <a:t>vesicoureteral</a:t>
            </a:r>
            <a:r>
              <a:rPr lang="en-GB" dirty="0"/>
              <a:t> reflux </a:t>
            </a:r>
            <a:r>
              <a:rPr lang="en-GB" dirty="0" smtClean="0"/>
              <a:t>(VUR)</a:t>
            </a:r>
            <a:endParaRPr dirty="0"/>
          </a:p>
        </p:txBody>
      </p:sp>
      <p:sp>
        <p:nvSpPr>
          <p:cNvPr id="86" name="Google Shape;86;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 pediatrics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sz="1400" b="1" dirty="0" smtClean="0"/>
              <a:t>The </a:t>
            </a:r>
            <a:r>
              <a:rPr lang="en-US" sz="1400" b="1" dirty="0"/>
              <a:t>pathogenesis of UTI is based in part on the presence of bacterial </a:t>
            </a:r>
            <a:r>
              <a:rPr lang="en-US" sz="1400" b="1" dirty="0" err="1"/>
              <a:t>pili</a:t>
            </a:r>
            <a:r>
              <a:rPr lang="en-US" sz="1400" b="1" dirty="0"/>
              <a:t> or </a:t>
            </a:r>
            <a:r>
              <a:rPr lang="en-US" sz="1400" b="1" dirty="0" smtClean="0"/>
              <a:t>fimbriae </a:t>
            </a:r>
            <a:r>
              <a:rPr lang="en-US" sz="1400" b="1" dirty="0"/>
              <a:t>on the bacterial surface. </a:t>
            </a:r>
            <a:r>
              <a:rPr lang="en-US" sz="1400" b="1" dirty="0" smtClean="0"/>
              <a:t>There </a:t>
            </a:r>
            <a:r>
              <a:rPr lang="en-US" sz="1400" b="1" dirty="0"/>
              <a:t>are 2 types of </a:t>
            </a:r>
            <a:r>
              <a:rPr lang="en-US" sz="1400" b="1" dirty="0" smtClean="0"/>
              <a:t>fimbriae</a:t>
            </a:r>
            <a:r>
              <a:rPr lang="en-US" sz="1400" b="1" dirty="0"/>
              <a:t>, type I and type II. </a:t>
            </a:r>
            <a:endParaRPr lang="en-US" sz="1400" b="1" dirty="0" smtClean="0"/>
          </a:p>
          <a:p>
            <a:r>
              <a:rPr lang="en-US" sz="1400" b="1" dirty="0" smtClean="0"/>
              <a:t>Type </a:t>
            </a:r>
            <a:r>
              <a:rPr lang="en-US" sz="1400" b="1" dirty="0"/>
              <a:t>I </a:t>
            </a:r>
            <a:r>
              <a:rPr lang="en-US" sz="1400" b="1" dirty="0" smtClean="0"/>
              <a:t>fimbriae </a:t>
            </a:r>
            <a:r>
              <a:rPr lang="en-US" sz="1400" b="1" dirty="0"/>
              <a:t>are found on most strains of E. coli. Because attachment to target cells can be blocked by d-mannose, these </a:t>
            </a:r>
            <a:r>
              <a:rPr lang="en-US" sz="1400" b="1" dirty="0" smtClean="0"/>
              <a:t>fimbriae </a:t>
            </a:r>
            <a:r>
              <a:rPr lang="en-US" sz="1400" b="1" dirty="0"/>
              <a:t>are referred to as mannose sensitive. </a:t>
            </a:r>
            <a:r>
              <a:rPr lang="en-US" sz="1400" b="1" dirty="0" smtClean="0"/>
              <a:t>They </a:t>
            </a:r>
            <a:r>
              <a:rPr lang="en-US" sz="1400" b="1" dirty="0"/>
              <a:t>have no role in pyelonephritis. </a:t>
            </a:r>
            <a:endParaRPr lang="en-US" sz="1400" b="1" dirty="0" smtClean="0"/>
          </a:p>
          <a:p>
            <a:r>
              <a:rPr lang="en-US" sz="1400" b="1" dirty="0" smtClean="0"/>
              <a:t>The </a:t>
            </a:r>
            <a:r>
              <a:rPr lang="en-US" sz="1400" b="1" dirty="0"/>
              <a:t>attachment of type II </a:t>
            </a:r>
            <a:r>
              <a:rPr lang="en-US" sz="1400" b="1" dirty="0" smtClean="0"/>
              <a:t>fimbriae </a:t>
            </a:r>
            <a:r>
              <a:rPr lang="en-US" sz="1400" b="1" dirty="0"/>
              <a:t>is not inhibited by mannose, and these are known as mannose resistant. These fimbriae are expressed by only certain strains of E. coli. </a:t>
            </a:r>
            <a:endParaRPr lang="en-US" sz="1400" b="1" dirty="0" smtClean="0"/>
          </a:p>
          <a:p>
            <a:r>
              <a:rPr lang="en-US" sz="1400" b="1" dirty="0"/>
              <a:t>The receptor for type II </a:t>
            </a:r>
            <a:r>
              <a:rPr lang="en-US" sz="1400" b="1" dirty="0" smtClean="0"/>
              <a:t>fimbriae </a:t>
            </a:r>
            <a:r>
              <a:rPr lang="en-US" sz="1400" b="1" dirty="0"/>
              <a:t>is a </a:t>
            </a:r>
            <a:r>
              <a:rPr lang="en-US" sz="1400" b="1" dirty="0" err="1"/>
              <a:t>glycosphingolipid</a:t>
            </a:r>
            <a:r>
              <a:rPr lang="en-US" sz="1400" b="1" dirty="0"/>
              <a:t> that is present on both the </a:t>
            </a:r>
            <a:r>
              <a:rPr lang="en-US" sz="1400" b="1" dirty="0" err="1"/>
              <a:t>uroepithelial</a:t>
            </a:r>
            <a:r>
              <a:rPr lang="en-US" sz="1400" b="1" dirty="0"/>
              <a:t> cell membrane and red blood cells. </a:t>
            </a:r>
            <a:r>
              <a:rPr lang="en-US" sz="1400" b="1" dirty="0" smtClean="0"/>
              <a:t>Because </a:t>
            </a:r>
            <a:r>
              <a:rPr lang="en-US" sz="1400" b="1" dirty="0"/>
              <a:t>these </a:t>
            </a:r>
            <a:r>
              <a:rPr lang="en-US" sz="1400" b="1" dirty="0" smtClean="0"/>
              <a:t>fimbriae </a:t>
            </a:r>
            <a:r>
              <a:rPr lang="en-US" sz="1400" b="1" dirty="0"/>
              <a:t>can agglutinate by P blood group erythrocytes, they are known as P </a:t>
            </a:r>
            <a:r>
              <a:rPr lang="en-US" sz="1400" b="1" dirty="0" smtClean="0"/>
              <a:t>fimbriae</a:t>
            </a:r>
            <a:r>
              <a:rPr lang="en-US" sz="1400" b="1" dirty="0"/>
              <a:t>. Bacteria with P </a:t>
            </a:r>
            <a:r>
              <a:rPr lang="en-US" sz="1400" b="1" dirty="0" smtClean="0"/>
              <a:t>fimbriae </a:t>
            </a:r>
            <a:r>
              <a:rPr lang="en-US" sz="1400" b="1" dirty="0"/>
              <a:t>are more likely to cause </a:t>
            </a:r>
            <a:r>
              <a:rPr lang="en-US" sz="1400" b="1" dirty="0" smtClean="0"/>
              <a:t>pyelonephritis</a:t>
            </a:r>
            <a:endParaRPr lang="en-US" sz="1400" b="1" dirty="0"/>
          </a:p>
        </p:txBody>
      </p:sp>
    </p:spTree>
    <p:extLst>
      <p:ext uri="{BB962C8B-B14F-4D97-AF65-F5344CB8AC3E}">
        <p14:creationId xmlns:p14="http://schemas.microsoft.com/office/powerpoint/2010/main" val="1100500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DIAGNOSIS</a:t>
            </a:r>
          </a:p>
        </p:txBody>
      </p:sp>
      <p:sp>
        <p:nvSpPr>
          <p:cNvPr id="3" name="Text Placeholder 2"/>
          <p:cNvSpPr>
            <a:spLocks noGrp="1"/>
          </p:cNvSpPr>
          <p:nvPr>
            <p:ph type="body" idx="1"/>
          </p:nvPr>
        </p:nvSpPr>
        <p:spPr/>
        <p:txBody>
          <a:bodyPr/>
          <a:lstStyle/>
          <a:p>
            <a:r>
              <a:rPr lang="en-US" sz="1400" b="1" dirty="0"/>
              <a:t>UTI may be suspected based on symptoms or </a:t>
            </a:r>
            <a:r>
              <a:rPr lang="en-US" sz="1400" b="1" dirty="0" smtClean="0"/>
              <a:t>findings </a:t>
            </a:r>
            <a:r>
              <a:rPr lang="en-US" sz="1400" b="1" dirty="0"/>
              <a:t>on urinalysis, or both; a urine culture is necessary for </a:t>
            </a:r>
            <a:r>
              <a:rPr lang="en-US" sz="1400" b="1" dirty="0" smtClean="0"/>
              <a:t>confirmation </a:t>
            </a:r>
            <a:r>
              <a:rPr lang="en-US" sz="1400" b="1" dirty="0"/>
              <a:t>and appropriate </a:t>
            </a:r>
            <a:r>
              <a:rPr lang="en-US" sz="1400" b="1" dirty="0" smtClean="0"/>
              <a:t>therapy</a:t>
            </a:r>
          </a:p>
          <a:p>
            <a:pPr marL="114300" indent="0">
              <a:buNone/>
            </a:pPr>
            <a:r>
              <a:rPr lang="en-US" sz="1400" b="1" dirty="0" smtClean="0"/>
              <a:t>There </a:t>
            </a:r>
            <a:r>
              <a:rPr lang="en-US" sz="1400" b="1" dirty="0"/>
              <a:t>are several ways to obtain a urine sample; some are more accurate than others. In toilet-trained children, a midstream urine sample usually is </a:t>
            </a:r>
            <a:r>
              <a:rPr lang="en-US" sz="1400" b="1" dirty="0" smtClean="0"/>
              <a:t>satisfactory</a:t>
            </a:r>
          </a:p>
          <a:p>
            <a:r>
              <a:rPr lang="en-US" sz="1400" b="1" dirty="0"/>
              <a:t>in children who are not toilet trained, a catheterized or </a:t>
            </a:r>
            <a:r>
              <a:rPr lang="en-US" sz="1400" b="1" dirty="0" err="1"/>
              <a:t>suprapubic</a:t>
            </a:r>
            <a:r>
              <a:rPr lang="en-US" sz="1400" b="1" dirty="0"/>
              <a:t> aspirate urine sample should be obtained. Alternatively, the application of an adhesive, sealed, sterile collection bag after disinfection of the skin of the genitals can be useful only if the culture is negative or if a single </a:t>
            </a:r>
            <a:r>
              <a:rPr lang="en-US" sz="1400" b="1" dirty="0" err="1"/>
              <a:t>uropathogen</a:t>
            </a:r>
            <a:r>
              <a:rPr lang="en-US" sz="1400" b="1" dirty="0"/>
              <a:t> is identified. However, a positive culture can result from skin contamination, particularly in girls and uncircumcised boys</a:t>
            </a:r>
            <a:r>
              <a:rPr lang="en-US" sz="1400" b="1" dirty="0">
                <a:solidFill>
                  <a:schemeClr val="bg2"/>
                </a:solidFill>
              </a:rPr>
              <a:t>. If treatment is planned immediately after obtaining the urine culture, a bagged specimen should not be the method because of a high rate of contamination, often with mixed organisms. A </a:t>
            </a:r>
            <a:r>
              <a:rPr lang="en-US" sz="1400" b="1" dirty="0" err="1">
                <a:solidFill>
                  <a:schemeClr val="bg2"/>
                </a:solidFill>
              </a:rPr>
              <a:t>suprapubic</a:t>
            </a:r>
            <a:r>
              <a:rPr lang="en-US" sz="1400" b="1" dirty="0">
                <a:solidFill>
                  <a:schemeClr val="bg2"/>
                </a:solidFill>
              </a:rPr>
              <a:t> aspirate generally is unnecessary</a:t>
            </a:r>
          </a:p>
          <a:p>
            <a:pPr marL="114300" indent="0">
              <a:buNone/>
            </a:pPr>
            <a:endParaRPr lang="en-US" sz="1400" b="1" dirty="0" smtClean="0"/>
          </a:p>
        </p:txBody>
      </p:sp>
    </p:spTree>
    <p:extLst>
      <p:ext uri="{BB962C8B-B14F-4D97-AF65-F5344CB8AC3E}">
        <p14:creationId xmlns:p14="http://schemas.microsoft.com/office/powerpoint/2010/main" val="4096634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1026" name="Picture 2" descr="Liquid gold: the cost-effectiveness of urine sample collection methods for  young precontinent children | Archives of Disease in Childh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1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468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sz="1400" b="1" dirty="0"/>
              <a:t>Nitrites and leukocyte esterase usually are positive in infected urine. </a:t>
            </a:r>
            <a:endParaRPr lang="en-US" sz="1400" b="1" dirty="0" smtClean="0"/>
          </a:p>
          <a:p>
            <a:r>
              <a:rPr lang="en-US" sz="1400" b="1" dirty="0" smtClean="0"/>
              <a:t>Microscopic </a:t>
            </a:r>
            <a:r>
              <a:rPr lang="en-US" sz="1400" b="1" dirty="0"/>
              <a:t>hematuria is common in acute cystitis, but </a:t>
            </a:r>
            <a:r>
              <a:rPr lang="en-US" sz="1400" b="1" dirty="0" err="1"/>
              <a:t>microhematuria</a:t>
            </a:r>
            <a:r>
              <a:rPr lang="en-US" sz="1400" b="1" dirty="0"/>
              <a:t> alone does not suggest UTI. </a:t>
            </a:r>
            <a:r>
              <a:rPr lang="en-US" sz="1400" b="1" dirty="0" smtClean="0"/>
              <a:t>WBC casts </a:t>
            </a:r>
            <a:r>
              <a:rPr lang="en-US" sz="1400" b="1" dirty="0"/>
              <a:t>in the urinary sediment suggest renal involvement, but in practice these are rarely seen</a:t>
            </a:r>
            <a:r>
              <a:rPr lang="en-US" sz="1400" b="1" dirty="0" smtClean="0"/>
              <a:t>.</a:t>
            </a:r>
          </a:p>
          <a:p>
            <a:r>
              <a:rPr lang="en-US" sz="1400" b="1" dirty="0" smtClean="0"/>
              <a:t> </a:t>
            </a:r>
            <a:r>
              <a:rPr lang="en-US" sz="1400" b="1" dirty="0"/>
              <a:t>If the child is asymptomatic and the urinalysis result is normal, it is unlikely that there is a UTI. However, if the child is symptomatic, a UTI is possible, even if the urinalysis result is negative</a:t>
            </a:r>
          </a:p>
        </p:txBody>
      </p:sp>
    </p:spTree>
    <p:extLst>
      <p:ext uri="{BB962C8B-B14F-4D97-AF65-F5344CB8AC3E}">
        <p14:creationId xmlns:p14="http://schemas.microsoft.com/office/powerpoint/2010/main" val="3825821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sz="1400" dirty="0" err="1">
                <a:solidFill>
                  <a:schemeClr val="bg2"/>
                </a:solidFill>
                <a:latin typeface="+mj-lt"/>
              </a:rPr>
              <a:t>Pyuria</a:t>
            </a:r>
            <a:r>
              <a:rPr lang="en-US" sz="1400" dirty="0">
                <a:solidFill>
                  <a:schemeClr val="bg2"/>
                </a:solidFill>
                <a:latin typeface="+mj-lt"/>
              </a:rPr>
              <a:t> (leukocytes on urine microscopy) suggests infection, but infection can occur in the absence of </a:t>
            </a:r>
            <a:r>
              <a:rPr lang="en-US" sz="1400" dirty="0" err="1">
                <a:solidFill>
                  <a:schemeClr val="bg2"/>
                </a:solidFill>
                <a:latin typeface="+mj-lt"/>
              </a:rPr>
              <a:t>pyuria</a:t>
            </a:r>
            <a:r>
              <a:rPr lang="en-US" sz="1400" dirty="0">
                <a:solidFill>
                  <a:schemeClr val="bg2"/>
                </a:solidFill>
                <a:latin typeface="+mj-lt"/>
              </a:rPr>
              <a:t>; this </a:t>
            </a:r>
            <a:r>
              <a:rPr lang="en-US" sz="1400" dirty="0" smtClean="0">
                <a:solidFill>
                  <a:schemeClr val="bg2"/>
                </a:solidFill>
                <a:latin typeface="+mj-lt"/>
              </a:rPr>
              <a:t>finding </a:t>
            </a:r>
            <a:r>
              <a:rPr lang="en-US" sz="1400" dirty="0">
                <a:solidFill>
                  <a:schemeClr val="bg2"/>
                </a:solidFill>
                <a:latin typeface="+mj-lt"/>
              </a:rPr>
              <a:t>is more </a:t>
            </a:r>
            <a:r>
              <a:rPr lang="en-US" sz="1400" dirty="0" smtClean="0">
                <a:solidFill>
                  <a:schemeClr val="bg2"/>
                </a:solidFill>
                <a:latin typeface="+mj-lt"/>
              </a:rPr>
              <a:t>confirmatory </a:t>
            </a:r>
            <a:r>
              <a:rPr lang="en-US" sz="1400" dirty="0">
                <a:solidFill>
                  <a:schemeClr val="bg2"/>
                </a:solidFill>
                <a:latin typeface="+mj-lt"/>
              </a:rPr>
              <a:t>than diagnostic. Conversely, </a:t>
            </a:r>
            <a:r>
              <a:rPr lang="en-US" sz="1400" dirty="0" err="1">
                <a:solidFill>
                  <a:schemeClr val="bg2"/>
                </a:solidFill>
                <a:latin typeface="+mj-lt"/>
              </a:rPr>
              <a:t>pyuria</a:t>
            </a:r>
            <a:r>
              <a:rPr lang="en-US" sz="1400" dirty="0">
                <a:solidFill>
                  <a:schemeClr val="bg2"/>
                </a:solidFill>
                <a:latin typeface="+mj-lt"/>
              </a:rPr>
              <a:t> can be present without </a:t>
            </a:r>
            <a:r>
              <a:rPr lang="en-US" sz="1400" dirty="0" smtClean="0">
                <a:solidFill>
                  <a:schemeClr val="bg2"/>
                </a:solidFill>
                <a:latin typeface="+mj-lt"/>
              </a:rPr>
              <a:t>UTI</a:t>
            </a:r>
            <a:endParaRPr lang="en-US" sz="1400" dirty="0">
              <a:solidFill>
                <a:schemeClr val="bg2"/>
              </a:solidFill>
              <a:latin typeface="+mj-lt"/>
            </a:endParaRPr>
          </a:p>
          <a:p>
            <a:r>
              <a:rPr lang="en-US" sz="1400" dirty="0" smtClean="0">
                <a:solidFill>
                  <a:schemeClr val="bg2"/>
                </a:solidFill>
                <a:latin typeface="+mj-lt"/>
              </a:rPr>
              <a:t> </a:t>
            </a:r>
            <a:r>
              <a:rPr lang="en-US" sz="1400" dirty="0">
                <a:solidFill>
                  <a:schemeClr val="bg2"/>
                </a:solidFill>
                <a:latin typeface="+mj-lt"/>
              </a:rPr>
              <a:t>Sterile </a:t>
            </a:r>
            <a:r>
              <a:rPr lang="en-US" sz="1400" dirty="0" err="1">
                <a:solidFill>
                  <a:schemeClr val="bg2"/>
                </a:solidFill>
                <a:latin typeface="+mj-lt"/>
              </a:rPr>
              <a:t>pyuria</a:t>
            </a:r>
            <a:r>
              <a:rPr lang="en-US" sz="1400" dirty="0">
                <a:solidFill>
                  <a:schemeClr val="bg2"/>
                </a:solidFill>
                <a:latin typeface="+mj-lt"/>
              </a:rPr>
              <a:t> (positive leukocytes, negative culture) may occur in partially treated bacterial UTIs, viral infections, renal tuberculosis, renal abscess, UTI in the presence of urinary obstruction, urethritis as a consequence of a sexually transmitted infection</a:t>
            </a:r>
          </a:p>
        </p:txBody>
      </p:sp>
    </p:spTree>
    <p:extLst>
      <p:ext uri="{BB962C8B-B14F-4D97-AF65-F5344CB8AC3E}">
        <p14:creationId xmlns:p14="http://schemas.microsoft.com/office/powerpoint/2010/main" val="2993325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4780" y="345954"/>
            <a:ext cx="8740860" cy="3601205"/>
          </a:xfrm>
        </p:spPr>
        <p:txBody>
          <a:bodyPr/>
          <a:lstStyle/>
          <a:p>
            <a:r>
              <a:rPr lang="en-US" sz="1400" b="1" dirty="0"/>
              <a:t>If the culture shows &gt;50,000 colonies of a single pathogen (</a:t>
            </a:r>
            <a:r>
              <a:rPr lang="en-US" sz="1400" b="1" dirty="0" err="1"/>
              <a:t>suprapubic</a:t>
            </a:r>
            <a:r>
              <a:rPr lang="en-US" sz="1400" b="1" dirty="0"/>
              <a:t> or catheter sample), or if there are 10,000 colonies and the child is symptomatic, the child is considered to have a UTI. </a:t>
            </a:r>
            <a:endParaRPr lang="en-US" sz="1400" b="1" dirty="0" smtClean="0"/>
          </a:p>
          <a:p>
            <a:r>
              <a:rPr lang="en-US" sz="1400" b="1" dirty="0" smtClean="0"/>
              <a:t>In </a:t>
            </a:r>
            <a:r>
              <a:rPr lang="en-US" sz="1400" b="1" dirty="0"/>
              <a:t>a bag sample, if the urinalysis result is positive, the patient is symptomatic, and there is a single organism cultured with a colony count &gt;100,000, there is a presumed UTI. If any of these criteria are not met, </a:t>
            </a:r>
            <a:r>
              <a:rPr lang="en-US" sz="1400" b="1" dirty="0" smtClean="0"/>
              <a:t>confirmation </a:t>
            </a:r>
            <a:r>
              <a:rPr lang="en-US" sz="1400" b="1" dirty="0"/>
              <a:t>of infection with a catheterized sample is </a:t>
            </a:r>
            <a:r>
              <a:rPr lang="en-US" sz="1400" b="1" dirty="0" smtClean="0"/>
              <a:t>recommended</a:t>
            </a:r>
          </a:p>
          <a:p>
            <a:pPr marL="114300" indent="0">
              <a:buNone/>
            </a:pPr>
            <a:endParaRPr lang="en-US" sz="1400" b="1" dirty="0" smtClean="0"/>
          </a:p>
          <a:p>
            <a:r>
              <a:rPr lang="en-US" sz="1400" b="1" dirty="0"/>
              <a:t>With acute renal infection, leukocytosis, </a:t>
            </a:r>
            <a:r>
              <a:rPr lang="en-US" sz="1400" b="1" dirty="0" err="1"/>
              <a:t>neutrophilia</a:t>
            </a:r>
            <a:r>
              <a:rPr lang="en-US" sz="1400" b="1" dirty="0"/>
              <a:t>, and elevated serum erythrocyte sedimentation rate, </a:t>
            </a:r>
            <a:r>
              <a:rPr lang="en-US" sz="1400" b="1" dirty="0" err="1"/>
              <a:t>procalcitonin</a:t>
            </a:r>
            <a:r>
              <a:rPr lang="en-US" sz="1400" b="1" dirty="0"/>
              <a:t>, and C-reactive protein are common. However these are all </a:t>
            </a:r>
            <a:r>
              <a:rPr lang="en-US" sz="1400" b="1" dirty="0" smtClean="0"/>
              <a:t>nonspecific </a:t>
            </a:r>
            <a:r>
              <a:rPr lang="en-US" sz="1400" b="1" dirty="0"/>
              <a:t>markers of </a:t>
            </a:r>
            <a:r>
              <a:rPr lang="en-US" sz="1400" b="1" dirty="0" smtClean="0"/>
              <a:t>inflammation, </a:t>
            </a:r>
            <a:r>
              <a:rPr lang="en-US" sz="1400" b="1" dirty="0"/>
              <a:t>and their elevation does not prove that the child has acute pyelonephritis. With a renal abscess, the WBC count is markedly elevated to &gt;20,000-25,000/mm3 . An elevated serum </a:t>
            </a:r>
            <a:r>
              <a:rPr lang="en-US" sz="1400" b="1" dirty="0" err="1"/>
              <a:t>procalcitonin</a:t>
            </a:r>
            <a:r>
              <a:rPr lang="en-US" sz="1400" b="1" dirty="0"/>
              <a:t> level is associated with pyelonephritis and a high risk of renal scarring. </a:t>
            </a:r>
            <a:endParaRPr lang="en-US" sz="1400" b="1" dirty="0" smtClean="0"/>
          </a:p>
          <a:p>
            <a:r>
              <a:rPr lang="en-US" sz="1400" b="1" dirty="0"/>
              <a:t>Because sepsis is common in pyelonephritis, particularly in infants and in any child with obstructive </a:t>
            </a:r>
            <a:r>
              <a:rPr lang="en-US" sz="1400" b="1" dirty="0" err="1"/>
              <a:t>uropathy</a:t>
            </a:r>
            <a:r>
              <a:rPr lang="en-US" sz="1400" b="1" dirty="0"/>
              <a:t>, blood cultures should be drawn before starting antibiotics if possible</a:t>
            </a:r>
          </a:p>
          <a:p>
            <a:endParaRPr lang="en-US" sz="1400" b="1" dirty="0"/>
          </a:p>
        </p:txBody>
      </p:sp>
    </p:spTree>
    <p:extLst>
      <p:ext uri="{BB962C8B-B14F-4D97-AF65-F5344CB8AC3E}">
        <p14:creationId xmlns:p14="http://schemas.microsoft.com/office/powerpoint/2010/main" val="3994122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TREATMENT</a:t>
            </a:r>
            <a:endParaRPr lang="en-US" dirty="0"/>
          </a:p>
        </p:txBody>
      </p:sp>
      <p:sp>
        <p:nvSpPr>
          <p:cNvPr id="3" name="Text Placeholder 2"/>
          <p:cNvSpPr>
            <a:spLocks noGrp="1"/>
          </p:cNvSpPr>
          <p:nvPr>
            <p:ph type="body" idx="1"/>
          </p:nvPr>
        </p:nvSpPr>
        <p:spPr/>
        <p:txBody>
          <a:bodyPr/>
          <a:lstStyle/>
          <a:p>
            <a:r>
              <a:rPr lang="en-US" sz="1200" dirty="0" smtClean="0">
                <a:solidFill>
                  <a:schemeClr val="bg2"/>
                </a:solidFill>
                <a:latin typeface="Calibri" pitchFamily="34" charset="0"/>
                <a:cs typeface="Calibri" pitchFamily="34" charset="0"/>
              </a:rPr>
              <a:t>Treatment </a:t>
            </a:r>
            <a:r>
              <a:rPr lang="en-US" sz="1200" dirty="0">
                <a:solidFill>
                  <a:schemeClr val="bg2"/>
                </a:solidFill>
                <a:latin typeface="Calibri" pitchFamily="34" charset="0"/>
                <a:cs typeface="Calibri" pitchFamily="34" charset="0"/>
              </a:rPr>
              <a:t>with </a:t>
            </a:r>
            <a:r>
              <a:rPr lang="en-US" sz="1200" dirty="0" smtClean="0">
                <a:solidFill>
                  <a:schemeClr val="bg2"/>
                </a:solidFill>
                <a:latin typeface="Calibri" pitchFamily="34" charset="0"/>
                <a:cs typeface="Calibri" pitchFamily="34" charset="0"/>
              </a:rPr>
              <a:t>IV </a:t>
            </a:r>
            <a:r>
              <a:rPr lang="en-US" sz="1200" dirty="0">
                <a:solidFill>
                  <a:schemeClr val="bg2"/>
                </a:solidFill>
                <a:latin typeface="Calibri" pitchFamily="34" charset="0"/>
                <a:cs typeface="Calibri" pitchFamily="34" charset="0"/>
              </a:rPr>
              <a:t>broad-spectrum antimicrobial agents should be initiated as soon as cultures of urine, blood, and cerebrospinal fluid (if indicated) have been obtained. The effectiveness of antimicrobial therapy for pediatric UTIs is demonstrated by the change in mortality between the pre- and post-antibiotic eras</a:t>
            </a:r>
            <a:r>
              <a:rPr lang="en-US" sz="1200" dirty="0" smtClean="0">
                <a:solidFill>
                  <a:schemeClr val="bg2"/>
                </a:solidFill>
                <a:latin typeface="Calibri" pitchFamily="34" charset="0"/>
                <a:cs typeface="Calibri" pitchFamily="34" charset="0"/>
              </a:rPr>
              <a:t>.</a:t>
            </a:r>
          </a:p>
          <a:p>
            <a:r>
              <a:rPr lang="en-US" sz="1200" dirty="0" smtClean="0">
                <a:solidFill>
                  <a:schemeClr val="bg2"/>
                </a:solidFill>
                <a:latin typeface="Calibri" pitchFamily="34" charset="0"/>
                <a:cs typeface="Calibri" pitchFamily="34" charset="0"/>
              </a:rPr>
              <a:t>when </a:t>
            </a:r>
            <a:r>
              <a:rPr lang="en-US" sz="1200" dirty="0">
                <a:solidFill>
                  <a:schemeClr val="bg2"/>
                </a:solidFill>
                <a:latin typeface="Calibri" pitchFamily="34" charset="0"/>
                <a:cs typeface="Calibri" pitchFamily="34" charset="0"/>
              </a:rPr>
              <a:t>UTIs are appropriately treated with antibiotics, acute complications (</a:t>
            </a:r>
            <a:r>
              <a:rPr lang="en-US" sz="1200" dirty="0" err="1">
                <a:solidFill>
                  <a:schemeClr val="bg2"/>
                </a:solidFill>
                <a:latin typeface="Calibri" pitchFamily="34" charset="0"/>
                <a:cs typeface="Calibri" pitchFamily="34" charset="0"/>
              </a:rPr>
              <a:t>eg</a:t>
            </a:r>
            <a:r>
              <a:rPr lang="en-US" sz="1200" dirty="0">
                <a:solidFill>
                  <a:schemeClr val="bg2"/>
                </a:solidFill>
                <a:latin typeface="Calibri" pitchFamily="34" charset="0"/>
                <a:cs typeface="Calibri" pitchFamily="34" charset="0"/>
              </a:rPr>
              <a:t>, renal abscess, death) are uncommon. </a:t>
            </a:r>
            <a:endParaRPr lang="en-US" sz="1200" dirty="0">
              <a:solidFill>
                <a:schemeClr val="bg2"/>
              </a:solidFill>
              <a:latin typeface="Calibri" pitchFamily="34" charset="0"/>
              <a:cs typeface="Calibri" pitchFamily="34" charset="0"/>
            </a:endParaRPr>
          </a:p>
          <a:p>
            <a:r>
              <a:rPr lang="en-US" sz="1200" b="1" dirty="0" smtClean="0">
                <a:solidFill>
                  <a:schemeClr val="bg2"/>
                </a:solidFill>
                <a:latin typeface="Calibri" pitchFamily="34" charset="0"/>
                <a:cs typeface="Calibri" pitchFamily="34" charset="0"/>
              </a:rPr>
              <a:t>Choice </a:t>
            </a:r>
            <a:r>
              <a:rPr lang="en-US" sz="1200" b="1" dirty="0">
                <a:solidFill>
                  <a:schemeClr val="bg2"/>
                </a:solidFill>
                <a:latin typeface="Calibri" pitchFamily="34" charset="0"/>
                <a:cs typeface="Calibri" pitchFamily="34" charset="0"/>
              </a:rPr>
              <a:t>of agent and dosing</a:t>
            </a:r>
            <a:r>
              <a:rPr lang="en-US" sz="1200" dirty="0">
                <a:solidFill>
                  <a:schemeClr val="bg2"/>
                </a:solidFill>
                <a:latin typeface="Calibri" pitchFamily="34" charset="0"/>
                <a:cs typeface="Calibri" pitchFamily="34" charset="0"/>
              </a:rPr>
              <a:t> — Antibiotic therapy includes initial parenteral empiric antibiotic therapy pending culture results, and organism-specific therapy based on the isolated organism and its antibiotic susceptibility.</a:t>
            </a:r>
          </a:p>
          <a:p>
            <a:r>
              <a:rPr lang="en-US" sz="1200" b="1" dirty="0">
                <a:solidFill>
                  <a:schemeClr val="bg2"/>
                </a:solidFill>
                <a:latin typeface="Calibri" pitchFamily="34" charset="0"/>
                <a:cs typeface="Calibri" pitchFamily="34" charset="0"/>
              </a:rPr>
              <a:t>Empiric therapy</a:t>
            </a:r>
            <a:r>
              <a:rPr lang="en-US" sz="1200" dirty="0">
                <a:solidFill>
                  <a:schemeClr val="bg2"/>
                </a:solidFill>
                <a:latin typeface="Calibri" pitchFamily="34" charset="0"/>
                <a:cs typeface="Calibri" pitchFamily="34" charset="0"/>
              </a:rPr>
              <a:t> — The choice and dosing of empiric antibiotic therapy is generally the same as for the treatment of neonatal sepsis. This is because the causative agents are similar in neonatal sepsis and UTI, it is difficult to differentiate between the two based on presentation, and there is risk of concurrent </a:t>
            </a:r>
            <a:r>
              <a:rPr lang="en-US" sz="1200" dirty="0" smtClean="0">
                <a:solidFill>
                  <a:schemeClr val="bg2"/>
                </a:solidFill>
                <a:latin typeface="Calibri" pitchFamily="34" charset="0"/>
                <a:cs typeface="Calibri" pitchFamily="34" charset="0"/>
              </a:rPr>
              <a:t>infection</a:t>
            </a:r>
          </a:p>
          <a:p>
            <a:r>
              <a:rPr lang="en-US" sz="1200" dirty="0" smtClean="0">
                <a:solidFill>
                  <a:schemeClr val="bg2"/>
                </a:solidFill>
                <a:latin typeface="Calibri" pitchFamily="34" charset="0"/>
                <a:cs typeface="Calibri" pitchFamily="34" charset="0"/>
              </a:rPr>
              <a:t>The </a:t>
            </a:r>
            <a:r>
              <a:rPr lang="en-US" sz="1200" dirty="0">
                <a:solidFill>
                  <a:schemeClr val="bg2"/>
                </a:solidFill>
                <a:latin typeface="Calibri" pitchFamily="34" charset="0"/>
                <a:cs typeface="Calibri" pitchFamily="34" charset="0"/>
              </a:rPr>
              <a:t>combination of </a:t>
            </a:r>
            <a:r>
              <a:rPr lang="en-US" sz="1200" b="1" dirty="0">
                <a:solidFill>
                  <a:schemeClr val="bg2"/>
                </a:solidFill>
                <a:latin typeface="Calibri" pitchFamily="34" charset="0"/>
                <a:cs typeface="Calibri" pitchFamily="34" charset="0"/>
              </a:rPr>
              <a:t>parenteral </a:t>
            </a:r>
            <a:r>
              <a:rPr lang="en-US" sz="1200" b="1" dirty="0" smtClean="0">
                <a:solidFill>
                  <a:schemeClr val="bg2"/>
                </a:solidFill>
                <a:latin typeface="Calibri" pitchFamily="34" charset="0"/>
                <a:cs typeface="Calibri" pitchFamily="34" charset="0"/>
              </a:rPr>
              <a:t>ampicillin</a:t>
            </a:r>
            <a:r>
              <a:rPr lang="en-US" sz="1200" b="1" dirty="0">
                <a:solidFill>
                  <a:schemeClr val="bg2"/>
                </a:solidFill>
                <a:latin typeface="Calibri" pitchFamily="34" charset="0"/>
                <a:cs typeface="Calibri" pitchFamily="34" charset="0"/>
              </a:rPr>
              <a:t> and </a:t>
            </a:r>
            <a:r>
              <a:rPr lang="en-US" sz="1200" b="1" dirty="0" smtClean="0">
                <a:solidFill>
                  <a:schemeClr val="bg2"/>
                </a:solidFill>
                <a:latin typeface="Calibri" pitchFamily="34" charset="0"/>
                <a:cs typeface="Calibri" pitchFamily="34" charset="0"/>
              </a:rPr>
              <a:t>gentamicin </a:t>
            </a:r>
            <a:r>
              <a:rPr lang="en-US" sz="1200" dirty="0" smtClean="0">
                <a:solidFill>
                  <a:schemeClr val="bg2"/>
                </a:solidFill>
                <a:latin typeface="Calibri" pitchFamily="34" charset="0"/>
                <a:cs typeface="Calibri" pitchFamily="34" charset="0"/>
              </a:rPr>
              <a:t>provides </a:t>
            </a:r>
            <a:r>
              <a:rPr lang="en-US" sz="1200" dirty="0">
                <a:solidFill>
                  <a:schemeClr val="bg2"/>
                </a:solidFill>
                <a:latin typeface="Calibri" pitchFamily="34" charset="0"/>
                <a:cs typeface="Calibri" pitchFamily="34" charset="0"/>
              </a:rPr>
              <a:t>coverage for the most common bacterial pathogens. </a:t>
            </a:r>
          </a:p>
        </p:txBody>
      </p:sp>
    </p:spTree>
    <p:extLst>
      <p:ext uri="{BB962C8B-B14F-4D97-AF65-F5344CB8AC3E}">
        <p14:creationId xmlns:p14="http://schemas.microsoft.com/office/powerpoint/2010/main" val="1362140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6920" y="185935"/>
            <a:ext cx="8520600" cy="3339000"/>
          </a:xfrm>
        </p:spPr>
        <p:txBody>
          <a:bodyPr/>
          <a:lstStyle/>
          <a:p>
            <a:r>
              <a:rPr lang="en-US" sz="1400" dirty="0">
                <a:latin typeface="Calibri" pitchFamily="34" charset="0"/>
                <a:cs typeface="Calibri" pitchFamily="34" charset="0"/>
              </a:rPr>
              <a:t>Recommendations </a:t>
            </a:r>
            <a:r>
              <a:rPr lang="en-US" sz="1400" dirty="0" smtClean="0">
                <a:latin typeface="Calibri" pitchFamily="34" charset="0"/>
                <a:cs typeface="Calibri" pitchFamily="34" charset="0"/>
              </a:rPr>
              <a:t>for</a:t>
            </a:r>
            <a:r>
              <a:rPr lang="en-US" sz="1400" dirty="0">
                <a:latin typeface="Calibri" pitchFamily="34" charset="0"/>
                <a:cs typeface="Calibri" pitchFamily="34" charset="0"/>
              </a:rPr>
              <a:t> </a:t>
            </a:r>
            <a:r>
              <a:rPr lang="en-US" sz="1400" b="1" dirty="0">
                <a:latin typeface="Calibri" pitchFamily="34" charset="0"/>
                <a:cs typeface="Calibri" pitchFamily="34" charset="0"/>
              </a:rPr>
              <a:t>ampicillin and </a:t>
            </a:r>
            <a:r>
              <a:rPr lang="en-US" sz="1400" b="1" dirty="0" smtClean="0">
                <a:latin typeface="Calibri" pitchFamily="34" charset="0"/>
                <a:cs typeface="Calibri" pitchFamily="34" charset="0"/>
              </a:rPr>
              <a:t>gentamicin</a:t>
            </a:r>
            <a:r>
              <a:rPr lang="en-US" sz="1400" dirty="0">
                <a:latin typeface="Calibri" pitchFamily="34" charset="0"/>
                <a:cs typeface="Calibri" pitchFamily="34" charset="0"/>
              </a:rPr>
              <a:t> dosing in neonates vary </a:t>
            </a:r>
            <a:r>
              <a:rPr lang="en-US" sz="1400" dirty="0" smtClean="0">
                <a:latin typeface="Calibri" pitchFamily="34" charset="0"/>
                <a:cs typeface="Calibri" pitchFamily="34" charset="0"/>
              </a:rPr>
              <a:t> </a:t>
            </a:r>
            <a:r>
              <a:rPr lang="en-US" sz="1400" dirty="0">
                <a:latin typeface="Calibri" pitchFamily="34" charset="0"/>
                <a:cs typeface="Calibri" pitchFamily="34" charset="0"/>
              </a:rPr>
              <a:t>Doses are dependent on the weight and chronologic age of the infant </a:t>
            </a:r>
            <a:r>
              <a:rPr lang="en-US" sz="1400" dirty="0" smtClean="0">
                <a:latin typeface="Calibri" pitchFamily="34" charset="0"/>
                <a:cs typeface="Calibri" pitchFamily="34" charset="0"/>
              </a:rPr>
              <a:t>:</a:t>
            </a:r>
            <a:endParaRPr lang="en-US" sz="1400" dirty="0">
              <a:latin typeface="Calibri" pitchFamily="34" charset="0"/>
              <a:cs typeface="Calibri" pitchFamily="34" charset="0"/>
            </a:endParaRPr>
          </a:p>
          <a:p>
            <a:r>
              <a:rPr lang="en-US" sz="1400" dirty="0" smtClean="0">
                <a:latin typeface="Calibri" pitchFamily="34" charset="0"/>
                <a:cs typeface="Calibri" pitchFamily="34" charset="0"/>
              </a:rPr>
              <a:t>Weight </a:t>
            </a:r>
            <a:r>
              <a:rPr lang="en-US" sz="1400" dirty="0">
                <a:latin typeface="Calibri" pitchFamily="34" charset="0"/>
                <a:cs typeface="Calibri" pitchFamily="34" charset="0"/>
              </a:rPr>
              <a:t>&gt;2 kg </a:t>
            </a:r>
            <a:r>
              <a:rPr lang="en-US" sz="1400" dirty="0" smtClean="0">
                <a:latin typeface="Calibri" pitchFamily="34" charset="0"/>
                <a:cs typeface="Calibri" pitchFamily="34" charset="0"/>
              </a:rPr>
              <a:t>:  </a:t>
            </a:r>
            <a:r>
              <a:rPr lang="en-US" sz="1400" b="1" u="sng" dirty="0" smtClean="0">
                <a:latin typeface="Calibri" pitchFamily="34" charset="0"/>
                <a:cs typeface="Calibri" pitchFamily="34" charset="0"/>
              </a:rPr>
              <a:t>≤</a:t>
            </a:r>
            <a:r>
              <a:rPr lang="en-US" sz="1400" b="1" u="sng" dirty="0">
                <a:latin typeface="Calibri" pitchFamily="34" charset="0"/>
                <a:cs typeface="Calibri" pitchFamily="34" charset="0"/>
              </a:rPr>
              <a:t>7 days old</a:t>
            </a:r>
            <a:r>
              <a:rPr lang="en-US" sz="1400" dirty="0">
                <a:latin typeface="Calibri" pitchFamily="34" charset="0"/>
                <a:cs typeface="Calibri" pitchFamily="34" charset="0"/>
              </a:rPr>
              <a:t>,  </a:t>
            </a:r>
            <a:r>
              <a:rPr lang="en-US" sz="1400" b="1" dirty="0">
                <a:latin typeface="Calibri" pitchFamily="34" charset="0"/>
                <a:cs typeface="Calibri" pitchFamily="34" charset="0"/>
              </a:rPr>
              <a:t>ampicillin  is given at a dose of 50 mg/kg per dose </a:t>
            </a:r>
            <a:r>
              <a:rPr lang="en-US" sz="1400" b="1" dirty="0" smtClean="0">
                <a:latin typeface="Calibri" pitchFamily="34" charset="0"/>
                <a:cs typeface="Calibri" pitchFamily="34" charset="0"/>
              </a:rPr>
              <a:t> IV </a:t>
            </a:r>
            <a:r>
              <a:rPr lang="en-US" sz="1400" b="1" dirty="0">
                <a:latin typeface="Calibri" pitchFamily="34" charset="0"/>
                <a:cs typeface="Calibri" pitchFamily="34" charset="0"/>
              </a:rPr>
              <a:t>every </a:t>
            </a:r>
            <a:r>
              <a:rPr lang="en-US" sz="1400" b="1" dirty="0" smtClean="0">
                <a:latin typeface="Calibri" pitchFamily="34" charset="0"/>
                <a:cs typeface="Calibri" pitchFamily="34" charset="0"/>
              </a:rPr>
              <a:t>8 </a:t>
            </a:r>
            <a:r>
              <a:rPr lang="en-US" sz="1400" b="1" dirty="0">
                <a:latin typeface="Calibri" pitchFamily="34" charset="0"/>
                <a:cs typeface="Calibri" pitchFamily="34" charset="0"/>
              </a:rPr>
              <a:t>hours </a:t>
            </a:r>
            <a:r>
              <a:rPr lang="en-US" sz="1400" dirty="0">
                <a:latin typeface="Calibri" pitchFamily="34" charset="0"/>
                <a:cs typeface="Calibri" pitchFamily="34" charset="0"/>
              </a:rPr>
              <a:t>and  </a:t>
            </a:r>
            <a:r>
              <a:rPr lang="en-US" sz="1400" b="1" dirty="0">
                <a:latin typeface="Calibri" pitchFamily="34" charset="0"/>
                <a:cs typeface="Calibri" pitchFamily="34" charset="0"/>
              </a:rPr>
              <a:t>gentamicin </a:t>
            </a:r>
            <a:r>
              <a:rPr lang="en-US" sz="1400" b="1" dirty="0" smtClean="0">
                <a:latin typeface="Calibri" pitchFamily="34" charset="0"/>
                <a:cs typeface="Calibri" pitchFamily="34" charset="0"/>
              </a:rPr>
              <a:t>is </a:t>
            </a:r>
            <a:r>
              <a:rPr lang="en-US" sz="1400" b="1" dirty="0">
                <a:latin typeface="Calibri" pitchFamily="34" charset="0"/>
                <a:cs typeface="Calibri" pitchFamily="34" charset="0"/>
              </a:rPr>
              <a:t>given at a dose of 4 mg/kg per dose IV every 24 hours</a:t>
            </a:r>
            <a:r>
              <a:rPr lang="en-US" sz="1400" b="1" u="sng" dirty="0">
                <a:latin typeface="Calibri" pitchFamily="34" charset="0"/>
                <a:cs typeface="Calibri" pitchFamily="34" charset="0"/>
              </a:rPr>
              <a:t>. For infants &gt;7 days old</a:t>
            </a:r>
            <a:r>
              <a:rPr lang="en-US" sz="1400" dirty="0">
                <a:latin typeface="Calibri" pitchFamily="34" charset="0"/>
                <a:cs typeface="Calibri" pitchFamily="34" charset="0"/>
              </a:rPr>
              <a:t>, the dose of </a:t>
            </a:r>
            <a:r>
              <a:rPr lang="en-US" sz="1400" b="1" dirty="0">
                <a:latin typeface="Calibri" pitchFamily="34" charset="0"/>
                <a:cs typeface="Calibri" pitchFamily="34" charset="0"/>
              </a:rPr>
              <a:t>ampicillin is 50 mg/kg per dose IV every 6 hours; gentamicin dosing is the same as in younger neonates.</a:t>
            </a:r>
          </a:p>
          <a:p>
            <a:r>
              <a:rPr lang="en-US" sz="1400" dirty="0" smtClean="0">
                <a:latin typeface="Calibri" pitchFamily="34" charset="0"/>
                <a:cs typeface="Calibri" pitchFamily="34" charset="0"/>
              </a:rPr>
              <a:t>Weight </a:t>
            </a:r>
            <a:r>
              <a:rPr lang="en-US" sz="1400" dirty="0">
                <a:latin typeface="Calibri" pitchFamily="34" charset="0"/>
                <a:cs typeface="Calibri" pitchFamily="34" charset="0"/>
              </a:rPr>
              <a:t>≤2 kg </a:t>
            </a:r>
            <a:r>
              <a:rPr lang="en-US" sz="1400" dirty="0" smtClean="0">
                <a:latin typeface="Calibri" pitchFamily="34" charset="0"/>
                <a:cs typeface="Calibri" pitchFamily="34" charset="0"/>
              </a:rPr>
              <a:t>:  </a:t>
            </a:r>
            <a:r>
              <a:rPr lang="en-US" sz="1400" b="1" u="sng" dirty="0" smtClean="0">
                <a:latin typeface="Calibri" pitchFamily="34" charset="0"/>
                <a:cs typeface="Calibri" pitchFamily="34" charset="0"/>
              </a:rPr>
              <a:t>≤</a:t>
            </a:r>
            <a:r>
              <a:rPr lang="en-US" sz="1400" b="1" u="sng" dirty="0">
                <a:latin typeface="Calibri" pitchFamily="34" charset="0"/>
                <a:cs typeface="Calibri" pitchFamily="34" charset="0"/>
              </a:rPr>
              <a:t>7 days old</a:t>
            </a:r>
            <a:r>
              <a:rPr lang="en-US" sz="1400" dirty="0">
                <a:latin typeface="Calibri" pitchFamily="34" charset="0"/>
                <a:cs typeface="Calibri" pitchFamily="34" charset="0"/>
              </a:rPr>
              <a:t>, </a:t>
            </a:r>
            <a:r>
              <a:rPr lang="en-US" sz="1400" b="1" dirty="0">
                <a:latin typeface="Calibri" pitchFamily="34" charset="0"/>
                <a:cs typeface="Calibri" pitchFamily="34" charset="0"/>
              </a:rPr>
              <a:t>the dose of  ampicillin  is 50 mg/kg per dose IV every 12 hours and  </a:t>
            </a:r>
            <a:r>
              <a:rPr lang="en-US" sz="1400" b="1" dirty="0" smtClean="0">
                <a:latin typeface="Calibri" pitchFamily="34" charset="0"/>
                <a:cs typeface="Calibri" pitchFamily="34" charset="0"/>
              </a:rPr>
              <a:t>gentamicin</a:t>
            </a:r>
            <a:r>
              <a:rPr lang="en-US" sz="1400" b="1" dirty="0">
                <a:latin typeface="Calibri" pitchFamily="34" charset="0"/>
                <a:cs typeface="Calibri" pitchFamily="34" charset="0"/>
              </a:rPr>
              <a:t> is 5 mg/kg per dose IV every 48 hours. For infants &gt;7 days old with community-acquired UTI, the dose of ampicillin is 50 mg/kg per dose IV every 8 hours and gentamicin dosing is 5 mg/kg per dose IV every 36 hours</a:t>
            </a:r>
            <a:r>
              <a:rPr lang="en-US" sz="1400" b="1" dirty="0" smtClean="0">
                <a:latin typeface="Calibri" pitchFamily="34" charset="0"/>
                <a:cs typeface="Calibri" pitchFamily="34" charset="0"/>
              </a:rPr>
              <a:t>.</a:t>
            </a:r>
          </a:p>
          <a:p>
            <a:r>
              <a:rPr lang="en-US" sz="1400" dirty="0" smtClean="0">
                <a:latin typeface="Calibri" pitchFamily="34" charset="0"/>
                <a:cs typeface="Calibri" pitchFamily="34" charset="0"/>
              </a:rPr>
              <a:t> </a:t>
            </a:r>
            <a:r>
              <a:rPr lang="en-US" sz="1400" dirty="0">
                <a:latin typeface="Calibri" pitchFamily="34" charset="0"/>
                <a:cs typeface="Calibri" pitchFamily="34" charset="0"/>
              </a:rPr>
              <a:t>However, most late UTIs in low birth weight neonates are hospital-acquired, and </a:t>
            </a:r>
            <a:r>
              <a:rPr lang="en-US" sz="1400" dirty="0" err="1" smtClean="0">
                <a:latin typeface="Calibri" pitchFamily="34" charset="0"/>
                <a:cs typeface="Calibri" pitchFamily="34" charset="0"/>
              </a:rPr>
              <a:t>vancomyin</a:t>
            </a:r>
            <a:r>
              <a:rPr lang="en-US" sz="1400" dirty="0">
                <a:latin typeface="Calibri" pitchFamily="34" charset="0"/>
                <a:cs typeface="Calibri" pitchFamily="34" charset="0"/>
              </a:rPr>
              <a:t> is suggested rather than ampicillin in this setting, </a:t>
            </a:r>
            <a:r>
              <a:rPr lang="en-US" sz="1400" dirty="0" smtClean="0">
                <a:latin typeface="Calibri" pitchFamily="34" charset="0"/>
                <a:cs typeface="Calibri" pitchFamily="34" charset="0"/>
              </a:rPr>
              <a:t>The </a:t>
            </a:r>
            <a:r>
              <a:rPr lang="en-US" sz="1400" dirty="0">
                <a:latin typeface="Calibri" pitchFamily="34" charset="0"/>
                <a:cs typeface="Calibri" pitchFamily="34" charset="0"/>
              </a:rPr>
              <a:t>choice of empiric regimen also depends on the clinical setting:</a:t>
            </a:r>
          </a:p>
          <a:p>
            <a:r>
              <a:rPr lang="en-US" sz="1400" dirty="0" smtClean="0">
                <a:latin typeface="Calibri" pitchFamily="34" charset="0"/>
                <a:cs typeface="Calibri" pitchFamily="34" charset="0"/>
              </a:rPr>
              <a:t>For </a:t>
            </a:r>
            <a:r>
              <a:rPr lang="en-US" sz="1400" dirty="0">
                <a:latin typeface="Calibri" pitchFamily="34" charset="0"/>
                <a:cs typeface="Calibri" pitchFamily="34" charset="0"/>
              </a:rPr>
              <a:t>hospital-acquired infections,  </a:t>
            </a:r>
            <a:r>
              <a:rPr lang="en-US" sz="1400" dirty="0" err="1">
                <a:latin typeface="Calibri" pitchFamily="34" charset="0"/>
                <a:cs typeface="Calibri" pitchFamily="34" charset="0"/>
              </a:rPr>
              <a:t>vancomyin</a:t>
            </a:r>
            <a:r>
              <a:rPr lang="en-US" sz="1400" dirty="0">
                <a:latin typeface="Calibri" pitchFamily="34" charset="0"/>
                <a:cs typeface="Calibri" pitchFamily="34" charset="0"/>
              </a:rPr>
              <a:t>  is substituted for  ampicillin  since the predominant organisms include coagulase-negative staphylococci, </a:t>
            </a:r>
            <a:r>
              <a:rPr lang="en-US" sz="1400" i="1" dirty="0">
                <a:latin typeface="Calibri" pitchFamily="34" charset="0"/>
                <a:cs typeface="Calibri" pitchFamily="34" charset="0"/>
              </a:rPr>
              <a:t>Staphylococcus </a:t>
            </a:r>
            <a:r>
              <a:rPr lang="en-US" sz="1400" i="1" dirty="0" err="1">
                <a:latin typeface="Calibri" pitchFamily="34" charset="0"/>
                <a:cs typeface="Calibri" pitchFamily="34" charset="0"/>
              </a:rPr>
              <a:t>aureus</a:t>
            </a:r>
            <a:r>
              <a:rPr lang="en-US" sz="1400" dirty="0">
                <a:latin typeface="Calibri" pitchFamily="34" charset="0"/>
                <a:cs typeface="Calibri" pitchFamily="34" charset="0"/>
              </a:rPr>
              <a:t>, and </a:t>
            </a:r>
            <a:r>
              <a:rPr lang="en-US" sz="1400" i="1" dirty="0">
                <a:latin typeface="Calibri" pitchFamily="34" charset="0"/>
                <a:cs typeface="Calibri" pitchFamily="34" charset="0"/>
              </a:rPr>
              <a:t>Enterococcus</a:t>
            </a:r>
            <a:r>
              <a:rPr lang="en-US" sz="1400" dirty="0">
                <a:latin typeface="Calibri" pitchFamily="34" charset="0"/>
                <a:cs typeface="Calibri" pitchFamily="34" charset="0"/>
              </a:rPr>
              <a:t> </a:t>
            </a:r>
            <a:r>
              <a:rPr lang="en-US" sz="1400" dirty="0" smtClean="0">
                <a:latin typeface="Calibri" pitchFamily="34" charset="0"/>
                <a:cs typeface="Calibri" pitchFamily="34" charset="0"/>
              </a:rPr>
              <a:t>species</a:t>
            </a:r>
          </a:p>
          <a:p>
            <a:r>
              <a:rPr lang="en-US" sz="1400" b="1" dirty="0">
                <a:latin typeface="Calibri" pitchFamily="34" charset="0"/>
                <a:cs typeface="Calibri" pitchFamily="34" charset="0"/>
              </a:rPr>
              <a:t>Organism-specific therapy</a:t>
            </a:r>
            <a:r>
              <a:rPr lang="en-US" sz="1400" dirty="0">
                <a:latin typeface="Calibri" pitchFamily="34" charset="0"/>
                <a:cs typeface="Calibri" pitchFamily="34" charset="0"/>
              </a:rPr>
              <a:t> — Antimicrobial therapy is altered based upon the isolation of a pathogen, its pattern of antimicrobial susceptibility, and if there are concurrent infections (</a:t>
            </a:r>
            <a:r>
              <a:rPr lang="en-US" sz="1400" dirty="0" err="1">
                <a:latin typeface="Calibri" pitchFamily="34" charset="0"/>
                <a:cs typeface="Calibri" pitchFamily="34" charset="0"/>
              </a:rPr>
              <a:t>eg</a:t>
            </a:r>
            <a:r>
              <a:rPr lang="en-US" sz="1400" dirty="0">
                <a:latin typeface="Calibri" pitchFamily="34" charset="0"/>
                <a:cs typeface="Calibri" pitchFamily="34" charset="0"/>
              </a:rPr>
              <a:t>, sepsis or meningitis</a:t>
            </a:r>
          </a:p>
          <a:p>
            <a:endParaRPr lang="en-US" sz="1400" dirty="0" smtClean="0">
              <a:latin typeface="Calibri" pitchFamily="34" charset="0"/>
              <a:cs typeface="Calibri" pitchFamily="34" charset="0"/>
            </a:endParaRPr>
          </a:p>
        </p:txBody>
      </p:sp>
    </p:spTree>
    <p:extLst>
      <p:ext uri="{BB962C8B-B14F-4D97-AF65-F5344CB8AC3E}">
        <p14:creationId xmlns:p14="http://schemas.microsoft.com/office/powerpoint/2010/main" val="58741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Acute cystitis</a:t>
            </a:r>
            <a:endParaRPr lang="en-US" dirty="0"/>
          </a:p>
        </p:txBody>
      </p:sp>
      <p:sp>
        <p:nvSpPr>
          <p:cNvPr id="3" name="Text Placeholder 2"/>
          <p:cNvSpPr>
            <a:spLocks noGrp="1"/>
          </p:cNvSpPr>
          <p:nvPr>
            <p:ph type="body" idx="1"/>
          </p:nvPr>
        </p:nvSpPr>
        <p:spPr/>
        <p:txBody>
          <a:bodyPr/>
          <a:lstStyle/>
          <a:p>
            <a:r>
              <a:rPr lang="en-US" sz="1400" b="1" dirty="0" smtClean="0"/>
              <a:t>trimethoprim-</a:t>
            </a:r>
            <a:r>
              <a:rPr lang="en-US" sz="1400" b="1" dirty="0" err="1" smtClean="0"/>
              <a:t>sulfamethoxazole</a:t>
            </a:r>
            <a:r>
              <a:rPr lang="en-US" sz="1400" b="1" dirty="0" smtClean="0"/>
              <a:t> </a:t>
            </a:r>
            <a:r>
              <a:rPr lang="en-US" sz="1400" b="1" dirty="0"/>
              <a:t>(TMP-SMX) or trimethoprim is </a:t>
            </a:r>
            <a:r>
              <a:rPr lang="en-US" sz="1400" b="1" dirty="0" smtClean="0"/>
              <a:t>effective </a:t>
            </a:r>
            <a:r>
              <a:rPr lang="en-US" sz="1400" b="1" dirty="0"/>
              <a:t>against many strains of E. coli. </a:t>
            </a:r>
            <a:endParaRPr lang="en-US" sz="1400" b="1" dirty="0" smtClean="0"/>
          </a:p>
          <a:p>
            <a:r>
              <a:rPr lang="en-US" sz="1400" b="1" dirty="0" smtClean="0"/>
              <a:t>Oral: Infants </a:t>
            </a:r>
            <a:r>
              <a:rPr lang="en-US" sz="1400" b="1" dirty="0"/>
              <a:t>and Children 2 to 24 months: 6 to 12 mg TMP/kg/day in divided doses every 12 hours for 7 to 14 </a:t>
            </a:r>
            <a:r>
              <a:rPr lang="en-US" sz="1400" b="1" dirty="0" smtClean="0"/>
              <a:t>days</a:t>
            </a:r>
            <a:endParaRPr lang="en-US" sz="1400" b="1" dirty="0"/>
          </a:p>
          <a:p>
            <a:r>
              <a:rPr lang="en-US" sz="1400" b="1" dirty="0"/>
              <a:t>Children &gt;24 months and Adolescents: 8 mg TMP/kg/day in divided doses every 12 hours for 3 days; longer duration may be required in some patients; maximum single dose: 160 mg </a:t>
            </a:r>
            <a:r>
              <a:rPr lang="en-US" sz="1400" b="1" dirty="0" smtClean="0"/>
              <a:t>TMP</a:t>
            </a:r>
            <a:endParaRPr lang="en-US" sz="1400" b="1" dirty="0"/>
          </a:p>
          <a:p>
            <a:r>
              <a:rPr lang="en-US" sz="1400" b="1" dirty="0"/>
              <a:t>IV: Infants ≥2 months, Children, and Adolescents: 8 to 10 mg TMP/kg/day in divided doses every 6, 8, or 12 hours for up to 14 days with serious </a:t>
            </a:r>
            <a:r>
              <a:rPr lang="en-US" sz="1400" b="1" dirty="0" smtClean="0"/>
              <a:t>infections</a:t>
            </a:r>
          </a:p>
          <a:p>
            <a:r>
              <a:rPr lang="en-US" sz="1400" b="1" dirty="0" smtClean="0"/>
              <a:t>Prophylaxis</a:t>
            </a:r>
            <a:r>
              <a:rPr lang="en-US" sz="1400" b="1" dirty="0"/>
              <a:t>: Infants ≥2 months, Children, and Adolescents: Oral: 2 mg TMP/kg/dose once</a:t>
            </a:r>
            <a:endParaRPr lang="en-US" sz="1400" b="1" dirty="0" smtClean="0"/>
          </a:p>
          <a:p>
            <a:r>
              <a:rPr lang="en-US" sz="1400" dirty="0" err="1" smtClean="0"/>
              <a:t>Nitrofurantoin</a:t>
            </a:r>
            <a:r>
              <a:rPr lang="en-US" sz="1400" dirty="0" smtClean="0"/>
              <a:t> </a:t>
            </a:r>
            <a:r>
              <a:rPr lang="en-US" sz="1400" dirty="0"/>
              <a:t>(5-7 mg/ kg/24 </a:t>
            </a:r>
            <a:r>
              <a:rPr lang="en-US" sz="1400" dirty="0" err="1"/>
              <a:t>hr</a:t>
            </a:r>
            <a:r>
              <a:rPr lang="en-US" sz="1400" dirty="0"/>
              <a:t> in 3-4 divided doses) also is </a:t>
            </a:r>
            <a:r>
              <a:rPr lang="en-US" sz="1400" dirty="0" smtClean="0"/>
              <a:t>effective </a:t>
            </a:r>
            <a:r>
              <a:rPr lang="en-US" sz="1400" dirty="0"/>
              <a:t>and has the advantage of being active against </a:t>
            </a:r>
            <a:r>
              <a:rPr lang="en-US" sz="1400" dirty="0" err="1"/>
              <a:t>Klebsiella</a:t>
            </a:r>
            <a:r>
              <a:rPr lang="en-US" sz="1400" dirty="0"/>
              <a:t> and </a:t>
            </a:r>
            <a:r>
              <a:rPr lang="en-US" sz="1400" dirty="0" err="1"/>
              <a:t>Enterobacter</a:t>
            </a:r>
            <a:r>
              <a:rPr lang="en-US" sz="1400" dirty="0"/>
              <a:t> organisms. </a:t>
            </a:r>
            <a:endParaRPr lang="en-US" sz="1400" dirty="0" smtClean="0"/>
          </a:p>
          <a:p>
            <a:r>
              <a:rPr lang="en-US" sz="1400" dirty="0" smtClean="0"/>
              <a:t>Amoxicillin </a:t>
            </a:r>
            <a:r>
              <a:rPr lang="en-US" sz="1400" dirty="0"/>
              <a:t>(50 mg/kg/24 </a:t>
            </a:r>
            <a:r>
              <a:rPr lang="en-US" sz="1400" dirty="0" err="1"/>
              <a:t>hr</a:t>
            </a:r>
            <a:r>
              <a:rPr lang="en-US" sz="1400" dirty="0"/>
              <a:t>) also is </a:t>
            </a:r>
            <a:r>
              <a:rPr lang="en-US" sz="1400" dirty="0" smtClean="0"/>
              <a:t>effective </a:t>
            </a:r>
            <a:r>
              <a:rPr lang="en-US" sz="1400" dirty="0"/>
              <a:t>as initial treatment but has a high rate of bacterial resistance</a:t>
            </a:r>
          </a:p>
        </p:txBody>
      </p:sp>
    </p:spTree>
    <p:extLst>
      <p:ext uri="{BB962C8B-B14F-4D97-AF65-F5344CB8AC3E}">
        <p14:creationId xmlns:p14="http://schemas.microsoft.com/office/powerpoint/2010/main" val="1749031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Pyelonephritis </a:t>
            </a:r>
            <a:endParaRPr lang="en-US" dirty="0"/>
          </a:p>
        </p:txBody>
      </p:sp>
      <p:sp>
        <p:nvSpPr>
          <p:cNvPr id="3" name="Text Placeholder 2"/>
          <p:cNvSpPr>
            <a:spLocks noGrp="1"/>
          </p:cNvSpPr>
          <p:nvPr>
            <p:ph type="body" idx="1"/>
          </p:nvPr>
        </p:nvSpPr>
        <p:spPr/>
        <p:txBody>
          <a:bodyPr/>
          <a:lstStyle/>
          <a:p>
            <a:r>
              <a:rPr lang="en-US" sz="1400" b="1" dirty="0"/>
              <a:t>In acute febrile infections suggesting clinical pyelonephritis, a 7-14 day course of broad-spectrum antibiotics capable of reaching </a:t>
            </a:r>
            <a:r>
              <a:rPr lang="en-US" sz="1400" b="1" dirty="0" smtClean="0"/>
              <a:t>significant </a:t>
            </a:r>
            <a:r>
              <a:rPr lang="en-US" sz="1400" b="1" dirty="0"/>
              <a:t>tissue levels is preferable. Children who are dehydrated, are vomiting, are unable to drink </a:t>
            </a:r>
            <a:r>
              <a:rPr lang="en-US" sz="1400" b="1" dirty="0" smtClean="0"/>
              <a:t>fluids</a:t>
            </a:r>
            <a:r>
              <a:rPr lang="en-US" sz="1400" b="1" dirty="0"/>
              <a:t>, are 1 </a:t>
            </a:r>
            <a:r>
              <a:rPr lang="en-US" sz="1400" b="1" dirty="0" err="1"/>
              <a:t>mo</a:t>
            </a:r>
            <a:r>
              <a:rPr lang="en-US" sz="1400" b="1" dirty="0"/>
              <a:t> of age or younger, have complicated infection, or in whom </a:t>
            </a:r>
            <a:r>
              <a:rPr lang="en-US" sz="1400" b="1" dirty="0" err="1"/>
              <a:t>urosepsis</a:t>
            </a:r>
            <a:r>
              <a:rPr lang="en-US" sz="1400" b="1" dirty="0"/>
              <a:t> is a possibility should be admitted to the hospital for IV rehydration and IV antibiotic therapy</a:t>
            </a:r>
            <a:r>
              <a:rPr lang="en-US" sz="1400" b="1" dirty="0" smtClean="0"/>
              <a:t>.</a:t>
            </a:r>
          </a:p>
          <a:p>
            <a:r>
              <a:rPr lang="en-US" sz="1400" b="1" dirty="0" smtClean="0"/>
              <a:t> </a:t>
            </a:r>
            <a:r>
              <a:rPr lang="en-US" sz="1400" b="1" dirty="0"/>
              <a:t>Parenteral treatment with </a:t>
            </a:r>
            <a:r>
              <a:rPr lang="en-US" sz="1400" b="1" dirty="0" smtClean="0"/>
              <a:t>ceftriaxone </a:t>
            </a:r>
            <a:r>
              <a:rPr lang="en-US" sz="1400" b="1" dirty="0"/>
              <a:t>(50-75 mg/kg/24 </a:t>
            </a:r>
            <a:r>
              <a:rPr lang="en-US" sz="1400" b="1" dirty="0" err="1"/>
              <a:t>hr</a:t>
            </a:r>
            <a:r>
              <a:rPr lang="en-US" sz="1400" b="1" dirty="0"/>
              <a:t>, not to exceed 2 g) or </a:t>
            </a:r>
            <a:r>
              <a:rPr lang="en-US" sz="1400" b="1" dirty="0" err="1"/>
              <a:t>cefotaxime</a:t>
            </a:r>
            <a:r>
              <a:rPr lang="en-US" sz="1400" b="1" dirty="0"/>
              <a:t> (100 mg/kg/24 </a:t>
            </a:r>
            <a:r>
              <a:rPr lang="en-US" sz="1400" b="1" dirty="0" err="1"/>
              <a:t>hr</a:t>
            </a:r>
            <a:r>
              <a:rPr lang="en-US" sz="1400" b="1" dirty="0"/>
              <a:t>), or ampicillin (100 mg/ kg/24 </a:t>
            </a:r>
            <a:r>
              <a:rPr lang="en-US" sz="1400" b="1" dirty="0" err="1"/>
              <a:t>hr</a:t>
            </a:r>
            <a:r>
              <a:rPr lang="en-US" sz="1400" b="1" dirty="0"/>
              <a:t>) with an aminoglycoside such as gentamicin (3-5 mg/kg/24 </a:t>
            </a:r>
            <a:r>
              <a:rPr lang="en-US" sz="1400" b="1" dirty="0" err="1"/>
              <a:t>hr</a:t>
            </a:r>
            <a:r>
              <a:rPr lang="en-US" sz="1400" b="1" dirty="0"/>
              <a:t> in 1-3 divided doses) is preferable</a:t>
            </a:r>
          </a:p>
        </p:txBody>
      </p:sp>
    </p:spTree>
    <p:extLst>
      <p:ext uri="{BB962C8B-B14F-4D97-AF65-F5344CB8AC3E}">
        <p14:creationId xmlns:p14="http://schemas.microsoft.com/office/powerpoint/2010/main" val="143663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lvl="0"/>
            <a:r>
              <a:rPr lang="en-US" dirty="0" smtClean="0"/>
              <a:t>PREVALENCE of UTI</a:t>
            </a:r>
            <a:endParaRPr dirty="0"/>
          </a:p>
        </p:txBody>
      </p:sp>
      <p:sp>
        <p:nvSpPr>
          <p:cNvPr id="92" name="Google Shape;92;p1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lang="en-US" dirty="0" smtClean="0"/>
          </a:p>
          <a:p>
            <a:pPr marL="285750" indent="-285750">
              <a:spcAft>
                <a:spcPts val="1600"/>
              </a:spcAft>
            </a:pPr>
            <a:r>
              <a:rPr lang="en-US" dirty="0" smtClean="0"/>
              <a:t>                                                                                    </a:t>
            </a:r>
            <a:endParaRPr lang="en-US" dirty="0"/>
          </a:p>
          <a:p>
            <a:pPr marL="0" lvl="0" indent="0" algn="l" rtl="0">
              <a:spcBef>
                <a:spcPts val="0"/>
              </a:spcBef>
              <a:spcAft>
                <a:spcPts val="1600"/>
              </a:spcAft>
              <a:buNone/>
            </a:pPr>
            <a:endParaRPr lang="en-US" sz="1600" dirty="0" smtClean="0">
              <a:latin typeface="+mj-lt"/>
            </a:endParaRPr>
          </a:p>
          <a:p>
            <a:pPr marL="0" lvl="0" indent="0">
              <a:lnSpc>
                <a:spcPct val="50000"/>
              </a:lnSpc>
              <a:spcAft>
                <a:spcPts val="1600"/>
              </a:spcAft>
              <a:buNone/>
            </a:pPr>
            <a:r>
              <a:rPr lang="en-US" sz="1600" dirty="0">
                <a:latin typeface="+mj-lt"/>
              </a:rPr>
              <a:t>During the 1st </a:t>
            </a:r>
            <a:r>
              <a:rPr lang="en-US" sz="1600" dirty="0" err="1">
                <a:latin typeface="+mj-lt"/>
              </a:rPr>
              <a:t>yr</a:t>
            </a:r>
            <a:r>
              <a:rPr lang="en-US" sz="1600" dirty="0">
                <a:latin typeface="+mj-lt"/>
              </a:rPr>
              <a:t> of life, the</a:t>
            </a:r>
          </a:p>
          <a:p>
            <a:pPr marL="0" lvl="0" indent="0">
              <a:lnSpc>
                <a:spcPct val="50000"/>
              </a:lnSpc>
              <a:spcAft>
                <a:spcPts val="1600"/>
              </a:spcAft>
              <a:buNone/>
            </a:pPr>
            <a:r>
              <a:rPr lang="en-US" sz="1600" dirty="0">
                <a:latin typeface="+mj-lt"/>
              </a:rPr>
              <a:t>male :female ratio is 2.8-5.4 : </a:t>
            </a:r>
            <a:r>
              <a:rPr lang="en-US" sz="1600" dirty="0" smtClean="0">
                <a:latin typeface="+mj-lt"/>
              </a:rPr>
              <a:t>1</a:t>
            </a:r>
          </a:p>
          <a:p>
            <a:pPr marL="0" lvl="0" indent="0">
              <a:lnSpc>
                <a:spcPct val="50000"/>
              </a:lnSpc>
              <a:spcAft>
                <a:spcPts val="1600"/>
              </a:spcAft>
              <a:buNone/>
            </a:pPr>
            <a:r>
              <a:rPr lang="en-US" sz="1600" dirty="0">
                <a:latin typeface="+mj-lt"/>
              </a:rPr>
              <a:t>Beyond 1-2 </a:t>
            </a:r>
            <a:r>
              <a:rPr lang="en-US" sz="1600" dirty="0" err="1">
                <a:latin typeface="+mj-lt"/>
              </a:rPr>
              <a:t>yr</a:t>
            </a:r>
            <a:r>
              <a:rPr lang="en-US" sz="1600" dirty="0">
                <a:latin typeface="+mj-lt"/>
              </a:rPr>
              <a:t>, there is a female preponderance</a:t>
            </a:r>
            <a:r>
              <a:rPr lang="en-US" sz="1600" dirty="0" smtClean="0">
                <a:latin typeface="+mj-lt"/>
              </a:rPr>
              <a:t>,</a:t>
            </a:r>
          </a:p>
          <a:p>
            <a:pPr marL="0" lvl="0" indent="0">
              <a:lnSpc>
                <a:spcPct val="50000"/>
              </a:lnSpc>
              <a:spcAft>
                <a:spcPts val="1600"/>
              </a:spcAft>
              <a:buNone/>
            </a:pPr>
            <a:r>
              <a:rPr lang="en-US" sz="1600" dirty="0" smtClean="0">
                <a:latin typeface="+mj-lt"/>
              </a:rPr>
              <a:t> </a:t>
            </a:r>
            <a:r>
              <a:rPr lang="en-US" sz="1600" dirty="0">
                <a:latin typeface="+mj-lt"/>
              </a:rPr>
              <a:t>with a male :female ratio of 1 : 10.</a:t>
            </a:r>
            <a:endParaRPr lang="en-US" sz="1600" dirty="0" smtClean="0">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013" y="1119340"/>
            <a:ext cx="1875998" cy="1532958"/>
          </a:xfrm>
          <a:prstGeom prst="rect">
            <a:avLst/>
          </a:prstGeom>
        </p:spPr>
      </p:pic>
      <p:sp>
        <p:nvSpPr>
          <p:cNvPr id="4" name="TextBox 3"/>
          <p:cNvSpPr txBox="1"/>
          <p:nvPr/>
        </p:nvSpPr>
        <p:spPr>
          <a:xfrm>
            <a:off x="4777740" y="1478281"/>
            <a:ext cx="4198620" cy="1169551"/>
          </a:xfrm>
          <a:prstGeom prst="rect">
            <a:avLst/>
          </a:prstGeom>
          <a:noFill/>
        </p:spPr>
        <p:txBody>
          <a:bodyPr wrap="square" rtlCol="0">
            <a:spAutoFit/>
          </a:bodyPr>
          <a:lstStyle/>
          <a:p>
            <a:r>
              <a:rPr lang="en-US" dirty="0"/>
              <a:t>In boys, most UTIs occur during the 1st </a:t>
            </a:r>
            <a:r>
              <a:rPr lang="en-US" dirty="0" err="1"/>
              <a:t>yr</a:t>
            </a:r>
            <a:r>
              <a:rPr lang="en-US" dirty="0"/>
              <a:t> of life; UTIs are much more common in uncircumcised boys, especially in the 1st </a:t>
            </a:r>
            <a:r>
              <a:rPr lang="en-US" dirty="0" err="1"/>
              <a:t>yr</a:t>
            </a:r>
            <a:r>
              <a:rPr lang="en-US" dirty="0"/>
              <a:t> of life. In girls, the </a:t>
            </a:r>
            <a:r>
              <a:rPr lang="en-US" dirty="0" smtClean="0"/>
              <a:t>first </a:t>
            </a:r>
            <a:r>
              <a:rPr lang="en-US" dirty="0"/>
              <a:t>UTI usually occurs by the age of 5 </a:t>
            </a:r>
            <a:r>
              <a:rPr lang="en-US" dirty="0" err="1"/>
              <a:t>yr</a:t>
            </a:r>
            <a:r>
              <a:rPr lang="en-US" dirty="0"/>
              <a:t>, with peaks during infancy and toilet training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sz="1400" b="1" dirty="0"/>
              <a:t>Oral third-generation </a:t>
            </a:r>
            <a:r>
              <a:rPr lang="en-US" sz="1400" b="1" dirty="0" err="1"/>
              <a:t>cephalosporins</a:t>
            </a:r>
            <a:r>
              <a:rPr lang="en-US" sz="1400" b="1" dirty="0"/>
              <a:t> such as </a:t>
            </a:r>
            <a:r>
              <a:rPr lang="en-US" sz="1400" b="1" dirty="0" err="1"/>
              <a:t>cefxime</a:t>
            </a:r>
            <a:r>
              <a:rPr lang="en-US" sz="1400" b="1" dirty="0"/>
              <a:t> are as </a:t>
            </a:r>
            <a:r>
              <a:rPr lang="en-US" sz="1400" b="1" dirty="0" smtClean="0"/>
              <a:t>effective </a:t>
            </a:r>
            <a:r>
              <a:rPr lang="en-US" sz="1400" b="1" dirty="0"/>
              <a:t>as parenteral </a:t>
            </a:r>
            <a:r>
              <a:rPr lang="en-US" sz="1400" b="1" dirty="0" smtClean="0"/>
              <a:t>ceftriaxone </a:t>
            </a:r>
            <a:r>
              <a:rPr lang="en-US" sz="1400" b="1" dirty="0"/>
              <a:t>against a variety of Gram-negative organisms other than Pseudomonas, and these medications are considered by some authorities to be the treatment of choice for oral outpatient therapy. </a:t>
            </a:r>
            <a:endParaRPr lang="en-US" sz="1400" b="1" dirty="0" smtClean="0"/>
          </a:p>
          <a:p>
            <a:r>
              <a:rPr lang="en-US" sz="1400" b="1" dirty="0" err="1" smtClean="0"/>
              <a:t>Nitrofurantoin</a:t>
            </a:r>
            <a:r>
              <a:rPr lang="en-US" sz="1400" b="1" dirty="0" smtClean="0"/>
              <a:t> </a:t>
            </a:r>
            <a:r>
              <a:rPr lang="en-US" sz="1400" b="1" dirty="0"/>
              <a:t>should not be used routinely in children with a </a:t>
            </a:r>
            <a:r>
              <a:rPr lang="en-US" sz="1400" b="1" u="sng" dirty="0"/>
              <a:t>febrile UTI </a:t>
            </a:r>
            <a:r>
              <a:rPr lang="en-US" sz="1400" b="1" dirty="0"/>
              <a:t>because it does not achieve </a:t>
            </a:r>
            <a:r>
              <a:rPr lang="en-US" sz="1400" b="1" dirty="0" smtClean="0"/>
              <a:t>significant </a:t>
            </a:r>
            <a:r>
              <a:rPr lang="en-US" sz="1400" b="1" dirty="0"/>
              <a:t>renal tissue levels. </a:t>
            </a:r>
            <a:r>
              <a:rPr lang="en-US" sz="1400" b="1" dirty="0" smtClean="0"/>
              <a:t>The </a:t>
            </a:r>
            <a:r>
              <a:rPr lang="en-US" sz="1400" b="1" dirty="0"/>
              <a:t>oral </a:t>
            </a:r>
            <a:r>
              <a:rPr lang="en-US" sz="1400" b="1" dirty="0" err="1" smtClean="0"/>
              <a:t>fluoroquiniolone</a:t>
            </a:r>
            <a:r>
              <a:rPr lang="en-US" sz="1400" b="1" dirty="0" smtClean="0"/>
              <a:t> ciprofloxacin </a:t>
            </a:r>
            <a:r>
              <a:rPr lang="en-US" sz="1400" b="1" dirty="0"/>
              <a:t>is an alternative agent for resistant microorganisms, particularly Pseudomonas, in patients older than age 17 yr. </a:t>
            </a:r>
            <a:r>
              <a:rPr lang="en-US" sz="1400" b="1" dirty="0" smtClean="0"/>
              <a:t>It </a:t>
            </a:r>
            <a:r>
              <a:rPr lang="en-US" sz="1400" b="1" dirty="0"/>
              <a:t>also has been used on occasion for short-course therapy in younger children with Pseudomonas UTI</a:t>
            </a:r>
            <a:r>
              <a:rPr lang="en-US" sz="1400" b="1" dirty="0" smtClean="0"/>
              <a:t>.</a:t>
            </a:r>
          </a:p>
        </p:txBody>
      </p:sp>
    </p:spTree>
    <p:extLst>
      <p:ext uri="{BB962C8B-B14F-4D97-AF65-F5344CB8AC3E}">
        <p14:creationId xmlns:p14="http://schemas.microsoft.com/office/powerpoint/2010/main" val="552404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1074" y="741737"/>
            <a:ext cx="8520600" cy="3339000"/>
          </a:xfrm>
        </p:spPr>
        <p:txBody>
          <a:bodyPr/>
          <a:lstStyle/>
          <a:p>
            <a:r>
              <a:rPr lang="en-US" dirty="0"/>
              <a:t> </a:t>
            </a:r>
            <a:r>
              <a:rPr lang="en-US" sz="1400" b="1" dirty="0" smtClean="0"/>
              <a:t>Levofloxacin </a:t>
            </a:r>
            <a:r>
              <a:rPr lang="en-US" sz="1400" b="1" dirty="0"/>
              <a:t>is an alternative quinolone with a good safety </a:t>
            </a:r>
            <a:r>
              <a:rPr lang="en-US" sz="1400" b="1" dirty="0" smtClean="0"/>
              <a:t>profile </a:t>
            </a:r>
            <a:r>
              <a:rPr lang="en-US" sz="1400" b="1" dirty="0"/>
              <a:t>in children. However, the clinical use of </a:t>
            </a:r>
            <a:r>
              <a:rPr lang="en-US" sz="1400" b="1" dirty="0" err="1" smtClean="0"/>
              <a:t>fluoroquiniolones</a:t>
            </a:r>
            <a:r>
              <a:rPr lang="en-US" sz="1400" b="1" dirty="0" smtClean="0"/>
              <a:t> </a:t>
            </a:r>
            <a:r>
              <a:rPr lang="en-US" sz="1400" b="1" dirty="0"/>
              <a:t>in children should be used with caution because of potential cartilage damage. In some children with a febrile UTI, intramuscular injection of a loading dose of </a:t>
            </a:r>
            <a:r>
              <a:rPr lang="en-US" sz="1400" b="1" dirty="0" smtClean="0"/>
              <a:t>ceftriaxone </a:t>
            </a:r>
            <a:r>
              <a:rPr lang="en-US" sz="1400" b="1" dirty="0"/>
              <a:t>followed by oral therapy with a third-generation cephalosporin is </a:t>
            </a:r>
            <a:r>
              <a:rPr lang="en-US" sz="1400" b="1" dirty="0" smtClean="0"/>
              <a:t>effective</a:t>
            </a:r>
            <a:r>
              <a:rPr lang="en-US" sz="1400" b="1" dirty="0"/>
              <a:t>. A urine culture 1 </a:t>
            </a:r>
            <a:r>
              <a:rPr lang="en-US" sz="1400" b="1" dirty="0" err="1"/>
              <a:t>wk</a:t>
            </a:r>
            <a:r>
              <a:rPr lang="en-US" sz="1400" b="1" dirty="0"/>
              <a:t> </a:t>
            </a:r>
            <a:r>
              <a:rPr lang="en-US" sz="1400" b="1" dirty="0" smtClean="0"/>
              <a:t>after </a:t>
            </a:r>
            <a:r>
              <a:rPr lang="en-US" sz="1400" b="1" dirty="0"/>
              <a:t>the termination of treatment of a UTI ensures that the urine is sterile but is not routinely needed. A urine culture during treatment almost invariably is negative</a:t>
            </a:r>
            <a:r>
              <a:rPr lang="en-US" sz="1400" b="1" dirty="0" smtClean="0"/>
              <a:t>.</a:t>
            </a:r>
          </a:p>
          <a:p>
            <a:r>
              <a:rPr lang="en-US" sz="1400" b="1" dirty="0"/>
              <a:t>Children with a renal or </a:t>
            </a:r>
            <a:r>
              <a:rPr lang="en-US" sz="1400" b="1" dirty="0" err="1"/>
              <a:t>perirenal</a:t>
            </a:r>
            <a:r>
              <a:rPr lang="en-US" sz="1400" b="1" dirty="0"/>
              <a:t> abscess or with infection in obstructed urinary tracts can require surgical or percutaneous drainage in addition to antibiotic therapy and other supportive measures </a:t>
            </a:r>
            <a:r>
              <a:rPr lang="en-US" sz="1400" b="1" dirty="0" smtClean="0"/>
              <a:t>Small </a:t>
            </a:r>
            <a:r>
              <a:rPr lang="en-US" sz="1400" b="1" dirty="0"/>
              <a:t>abscesses may initially be treated without drainage.</a:t>
            </a:r>
          </a:p>
          <a:p>
            <a:endParaRPr lang="en-US" dirty="0"/>
          </a:p>
        </p:txBody>
      </p:sp>
    </p:spTree>
    <p:extLst>
      <p:ext uri="{BB962C8B-B14F-4D97-AF65-F5344CB8AC3E}">
        <p14:creationId xmlns:p14="http://schemas.microsoft.com/office/powerpoint/2010/main" val="831322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sz="1400" b="1" dirty="0" smtClean="0"/>
              <a:t>Duration of therapy</a:t>
            </a:r>
            <a:r>
              <a:rPr lang="en-US" sz="1400" dirty="0" smtClean="0"/>
              <a:t> — The optimal duration of treatment for neonatal UTI is uncertain and decisions are based on clinical judgment and experience. the duration of antibiotic therapy is 10 to 14 days for neonates with uncomplicated bacterial UTI. </a:t>
            </a:r>
          </a:p>
          <a:p>
            <a:endParaRPr lang="en-US" sz="1400" dirty="0"/>
          </a:p>
        </p:txBody>
      </p:sp>
    </p:spTree>
    <p:extLst>
      <p:ext uri="{BB962C8B-B14F-4D97-AF65-F5344CB8AC3E}">
        <p14:creationId xmlns:p14="http://schemas.microsoft.com/office/powerpoint/2010/main" val="1866652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recurrent </a:t>
            </a:r>
            <a:r>
              <a:rPr lang="en-US" sz="3200" dirty="0" smtClean="0"/>
              <a:t>UTIs </a:t>
            </a:r>
            <a:endParaRPr lang="en-US" dirty="0"/>
          </a:p>
        </p:txBody>
      </p:sp>
      <p:sp>
        <p:nvSpPr>
          <p:cNvPr id="3" name="Text Placeholder 2"/>
          <p:cNvSpPr>
            <a:spLocks noGrp="1"/>
          </p:cNvSpPr>
          <p:nvPr>
            <p:ph type="body" idx="1"/>
          </p:nvPr>
        </p:nvSpPr>
        <p:spPr/>
        <p:txBody>
          <a:bodyPr/>
          <a:lstStyle/>
          <a:p>
            <a:r>
              <a:rPr lang="en-US" sz="1400" dirty="0"/>
              <a:t>In a child with recurrent UTIs, </a:t>
            </a:r>
            <a:r>
              <a:rPr lang="en-US" sz="1400" dirty="0" smtClean="0"/>
              <a:t>identification </a:t>
            </a:r>
            <a:r>
              <a:rPr lang="en-US" sz="1400" dirty="0"/>
              <a:t>of predisposing factors is </a:t>
            </a:r>
            <a:r>
              <a:rPr lang="en-US" sz="1400" dirty="0" smtClean="0"/>
              <a:t>beneficial. </a:t>
            </a:r>
            <a:r>
              <a:rPr lang="en-US" sz="1400" dirty="0"/>
              <a:t>Many school-age girls have bladder–bowel dysfunction </a:t>
            </a:r>
            <a:r>
              <a:rPr lang="en-US" sz="1400" dirty="0" smtClean="0"/>
              <a:t>treatment </a:t>
            </a:r>
            <a:r>
              <a:rPr lang="en-US" sz="1400" dirty="0"/>
              <a:t>of this condition </a:t>
            </a:r>
            <a:r>
              <a:rPr lang="en-US" sz="1400" dirty="0" smtClean="0"/>
              <a:t>often </a:t>
            </a:r>
            <a:r>
              <a:rPr lang="en-US" sz="1400" dirty="0"/>
              <a:t>reduces the likelihood of recurrent UTI. </a:t>
            </a:r>
            <a:r>
              <a:rPr lang="en-US" sz="1400" dirty="0" smtClean="0"/>
              <a:t>Behavioral modification, </a:t>
            </a:r>
            <a:r>
              <a:rPr lang="en-US" sz="1400" dirty="0"/>
              <a:t>with treatment of </a:t>
            </a:r>
            <a:r>
              <a:rPr lang="en-US" sz="1400" dirty="0" smtClean="0"/>
              <a:t>constipation, often </a:t>
            </a:r>
            <a:r>
              <a:rPr lang="en-US" sz="1400" dirty="0"/>
              <a:t>is </a:t>
            </a:r>
            <a:r>
              <a:rPr lang="en-US" sz="1400" dirty="0" smtClean="0"/>
              <a:t>effective</a:t>
            </a:r>
            <a:r>
              <a:rPr lang="en-US" sz="1400" dirty="0"/>
              <a:t>. </a:t>
            </a:r>
            <a:endParaRPr lang="en-US" sz="1400" dirty="0" smtClean="0"/>
          </a:p>
          <a:p>
            <a:r>
              <a:rPr lang="en-US" sz="1400" dirty="0" smtClean="0"/>
              <a:t>Antimicrobial </a:t>
            </a:r>
            <a:r>
              <a:rPr lang="en-US" sz="1400" dirty="0"/>
              <a:t>prophylaxis using trimethoprim or </a:t>
            </a:r>
            <a:r>
              <a:rPr lang="en-US" sz="1400" dirty="0" err="1"/>
              <a:t>nitrofurantoin</a:t>
            </a:r>
            <a:r>
              <a:rPr lang="en-US" sz="1400" dirty="0"/>
              <a:t> at 30% of the normal therapeutic dose once a day is another approach to this problem but is unnecessary in most children with recurrent UTIs in the absence of severe </a:t>
            </a:r>
            <a:r>
              <a:rPr lang="en-US" sz="1400" dirty="0" smtClean="0"/>
              <a:t>reflux.</a:t>
            </a:r>
          </a:p>
          <a:p>
            <a:r>
              <a:rPr lang="en-US" sz="1400" dirty="0" smtClean="0"/>
              <a:t> </a:t>
            </a:r>
            <a:r>
              <a:rPr lang="en-US" sz="1400" dirty="0"/>
              <a:t>Prophylaxis with TMP-SMZ, amoxicillin, or cephalexin can also be </a:t>
            </a:r>
            <a:r>
              <a:rPr lang="en-US" sz="1400" dirty="0" smtClean="0"/>
              <a:t>effective</a:t>
            </a:r>
            <a:r>
              <a:rPr lang="en-US" sz="1400" dirty="0"/>
              <a:t>, but the risk of breakthrough UTI may be higher because bacterial resistance may be </a:t>
            </a:r>
            <a:r>
              <a:rPr lang="en-US" sz="1400" dirty="0" smtClean="0"/>
              <a:t>induced</a:t>
            </a:r>
            <a:endParaRPr lang="en-US" sz="1400" dirty="0"/>
          </a:p>
        </p:txBody>
      </p:sp>
    </p:spTree>
    <p:extLst>
      <p:ext uri="{BB962C8B-B14F-4D97-AF65-F5344CB8AC3E}">
        <p14:creationId xmlns:p14="http://schemas.microsoft.com/office/powerpoint/2010/main" val="2961419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sz="1400" dirty="0" smtClean="0"/>
              <a:t>Urologic </a:t>
            </a:r>
            <a:r>
              <a:rPr lang="en-US" sz="1400" dirty="0"/>
              <a:t>conditions for recurrent UTIs that might </a:t>
            </a:r>
            <a:r>
              <a:rPr lang="en-US" sz="1400" dirty="0" smtClean="0"/>
              <a:t>benefit </a:t>
            </a:r>
            <a:r>
              <a:rPr lang="en-US" sz="1400" dirty="0"/>
              <a:t>from long-term prophylaxis include neuropathic bladder, urinary tract stasis and obstruction, severe </a:t>
            </a:r>
            <a:r>
              <a:rPr lang="en-US" sz="1400" dirty="0" smtClean="0"/>
              <a:t>VUR and </a:t>
            </a:r>
            <a:r>
              <a:rPr lang="en-US" sz="1400" dirty="0"/>
              <a:t>urinary calculi. </a:t>
            </a:r>
            <a:endParaRPr lang="en-US" sz="1400" dirty="0" smtClean="0"/>
          </a:p>
          <a:p>
            <a:r>
              <a:rPr lang="en-US" sz="1400" dirty="0" smtClean="0"/>
              <a:t>The </a:t>
            </a:r>
            <a:r>
              <a:rPr lang="en-US" sz="1400" dirty="0"/>
              <a:t>main consequences of chronic renal damage caused by pyelonephritis are arterial hypertension and end-stage renal </a:t>
            </a:r>
            <a:r>
              <a:rPr lang="en-US" sz="1400" dirty="0" smtClean="0"/>
              <a:t>insufficiency; </a:t>
            </a:r>
            <a:r>
              <a:rPr lang="en-US" sz="1400" dirty="0"/>
              <a:t>when they are found they should be treated </a:t>
            </a:r>
            <a:r>
              <a:rPr lang="en-US" sz="1400" dirty="0" smtClean="0"/>
              <a:t>appropriately</a:t>
            </a:r>
            <a:endParaRPr lang="en-US" sz="1400" dirty="0"/>
          </a:p>
        </p:txBody>
      </p:sp>
    </p:spTree>
    <p:extLst>
      <p:ext uri="{BB962C8B-B14F-4D97-AF65-F5344CB8AC3E}">
        <p14:creationId xmlns:p14="http://schemas.microsoft.com/office/powerpoint/2010/main" val="2561014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IMAGING STUDIES IN CHILDREN WITH A FEBRILE UTI</a:t>
            </a:r>
          </a:p>
        </p:txBody>
      </p:sp>
      <p:sp>
        <p:nvSpPr>
          <p:cNvPr id="3" name="Text Placeholder 2"/>
          <p:cNvSpPr>
            <a:spLocks noGrp="1"/>
          </p:cNvSpPr>
          <p:nvPr>
            <p:ph type="body" idx="1"/>
          </p:nvPr>
        </p:nvSpPr>
        <p:spPr/>
        <p:txBody>
          <a:bodyPr/>
          <a:lstStyle/>
          <a:p>
            <a:r>
              <a:rPr lang="en-US" sz="1400" dirty="0" smtClean="0"/>
              <a:t>The </a:t>
            </a:r>
            <a:r>
              <a:rPr lang="en-US" sz="1400" dirty="0"/>
              <a:t>goal of imaging studies in children with a UTI is to identify anatomic abnormalities that predispose to infection, determine whether there is active renal involvement, and to assess whether renal function is normal or at risk. </a:t>
            </a:r>
            <a:r>
              <a:rPr lang="en-US" sz="1400" dirty="0" smtClean="0"/>
              <a:t>There </a:t>
            </a:r>
            <a:r>
              <a:rPr lang="en-US" sz="1400" dirty="0"/>
              <a:t>are 2 historical approaches to imaging, the traditional “bottom-up” and the “top-down” approaches</a:t>
            </a:r>
            <a:r>
              <a:rPr lang="en-US" sz="1400" dirty="0" smtClean="0"/>
              <a:t>.</a:t>
            </a:r>
          </a:p>
          <a:p>
            <a:r>
              <a:rPr lang="en-US" sz="1400" b="1" dirty="0"/>
              <a:t>Renal </a:t>
            </a:r>
            <a:r>
              <a:rPr lang="en-US" sz="1400" b="1" dirty="0" smtClean="0"/>
              <a:t>ultrasonography</a:t>
            </a:r>
          </a:p>
          <a:p>
            <a:r>
              <a:rPr lang="en-US" sz="1400" b="1" dirty="0"/>
              <a:t>Voiding </a:t>
            </a:r>
            <a:r>
              <a:rPr lang="en-US" sz="1400" b="1" dirty="0" err="1"/>
              <a:t>cystourethrogram</a:t>
            </a:r>
            <a:r>
              <a:rPr lang="en-US" sz="1400" dirty="0"/>
              <a:t> — A VCUG should be performed in neonates with abnormal ultrasound findings</a:t>
            </a:r>
            <a:r>
              <a:rPr lang="en-US" sz="1400" dirty="0" smtClean="0"/>
              <a:t>.</a:t>
            </a:r>
          </a:p>
          <a:p>
            <a:r>
              <a:rPr lang="en-US" sz="1400" b="1" dirty="0"/>
              <a:t>Renal cortical </a:t>
            </a:r>
            <a:r>
              <a:rPr lang="en-US" sz="1400" b="1" dirty="0" err="1"/>
              <a:t>scintigraphy</a:t>
            </a:r>
            <a:r>
              <a:rPr lang="en-US" sz="1400" b="1" dirty="0"/>
              <a:t> </a:t>
            </a:r>
            <a:r>
              <a:rPr lang="en-US" sz="1400" dirty="0"/>
              <a:t>(with Tc99m-dimercaptocuccinic acid [DMSA]) may be used to identify renal scarring and acute changes due to pyelonephritis. </a:t>
            </a:r>
            <a:r>
              <a:rPr lang="en-US" sz="1400" dirty="0" smtClean="0"/>
              <a:t> </a:t>
            </a:r>
            <a:endParaRPr lang="en-US" sz="1400" dirty="0"/>
          </a:p>
        </p:txBody>
      </p:sp>
    </p:spTree>
    <p:extLst>
      <p:ext uri="{BB962C8B-B14F-4D97-AF65-F5344CB8AC3E}">
        <p14:creationId xmlns:p14="http://schemas.microsoft.com/office/powerpoint/2010/main" val="89165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vesicoureteral</a:t>
            </a:r>
            <a:r>
              <a:rPr lang="en-US" b="1" dirty="0"/>
              <a:t> </a:t>
            </a:r>
            <a:r>
              <a:rPr lang="en-US" b="1" dirty="0" smtClean="0"/>
              <a:t>reflux  </a:t>
            </a:r>
            <a:endParaRPr lang="en-US" dirty="0"/>
          </a:p>
        </p:txBody>
      </p:sp>
      <p:sp>
        <p:nvSpPr>
          <p:cNvPr id="3" name="Text Placeholder 2"/>
          <p:cNvSpPr>
            <a:spLocks noGrp="1"/>
          </p:cNvSpPr>
          <p:nvPr>
            <p:ph type="body" idx="1"/>
          </p:nvPr>
        </p:nvSpPr>
        <p:spPr/>
        <p:txBody>
          <a:bodyPr/>
          <a:lstStyle/>
          <a:p>
            <a:r>
              <a:rPr lang="en-US" sz="1400" dirty="0" smtClean="0"/>
              <a:t>VUR </a:t>
            </a:r>
            <a:r>
              <a:rPr lang="en-US" sz="1400" dirty="0"/>
              <a:t>is the retrograde passage of urine from the bladder into the upper urinary tract. The clinical significance of VUR has been based on the premise that VUR predisposes patients to acute pyelonephritis by transporting bacteria from the bladder to the kidney and recurrent urinary tract infection, which may lead to renal scarring, hypertension, and end-stage renal disease (ESRD</a:t>
            </a:r>
            <a:r>
              <a:rPr lang="en-US" sz="1400" dirty="0" smtClean="0"/>
              <a:t>)</a:t>
            </a:r>
          </a:p>
          <a:p>
            <a:r>
              <a:rPr lang="en-US" sz="1400" dirty="0" smtClean="0"/>
              <a:t>In </a:t>
            </a:r>
            <a:r>
              <a:rPr lang="en-US" sz="1400" dirty="0"/>
              <a:t>children with a febrile </a:t>
            </a:r>
            <a:r>
              <a:rPr lang="en-US" sz="1400" dirty="0" smtClean="0"/>
              <a:t>UTI, </a:t>
            </a:r>
            <a:r>
              <a:rPr lang="en-US" sz="1400" dirty="0"/>
              <a:t>those with VUR are 3 times more likely to develop renal injury compared to those without </a:t>
            </a:r>
            <a:r>
              <a:rPr lang="en-US" sz="1400" dirty="0" smtClean="0"/>
              <a:t>VUR</a:t>
            </a:r>
          </a:p>
          <a:p>
            <a:r>
              <a:rPr lang="en-US" sz="1400" b="1" u="sng" dirty="0" smtClean="0"/>
              <a:t>CLASSIFICATION:</a:t>
            </a:r>
          </a:p>
          <a:p>
            <a:r>
              <a:rPr lang="en-US" sz="1400" dirty="0"/>
              <a:t>VUR severity is graded using the International </a:t>
            </a:r>
            <a:r>
              <a:rPr lang="en-US" sz="1400" dirty="0" smtClean="0"/>
              <a:t>Reflux </a:t>
            </a:r>
            <a:r>
              <a:rPr lang="en-US" sz="1400" dirty="0"/>
              <a:t>Study </a:t>
            </a:r>
            <a:r>
              <a:rPr lang="en-US" sz="1400" dirty="0" smtClean="0"/>
              <a:t>Classification </a:t>
            </a:r>
            <a:r>
              <a:rPr lang="en-US" sz="1400" dirty="0"/>
              <a:t>of I-V and is based on the appearance of the urinary tract on a contrast voiding </a:t>
            </a:r>
            <a:r>
              <a:rPr lang="en-US" sz="1400" dirty="0" err="1"/>
              <a:t>cystourethrogram</a:t>
            </a:r>
            <a:r>
              <a:rPr lang="en-US" sz="1400" dirty="0"/>
              <a:t> (VCUG) </a:t>
            </a:r>
            <a:endParaRPr lang="en-US" sz="1400" dirty="0" smtClean="0"/>
          </a:p>
          <a:p>
            <a:r>
              <a:rPr lang="en-US" sz="1400" dirty="0" smtClean="0"/>
              <a:t>The </a:t>
            </a:r>
            <a:r>
              <a:rPr lang="en-US" sz="1400" dirty="0"/>
              <a:t>higher the VUR grade the greater the likelihood of renal injury. </a:t>
            </a:r>
            <a:endParaRPr lang="en-US" sz="1400" dirty="0" smtClean="0"/>
          </a:p>
          <a:p>
            <a:r>
              <a:rPr lang="en-US" sz="1400" dirty="0"/>
              <a:t>It is divided into two categories: primary and secondary based on the underlying pathogenesis.</a:t>
            </a:r>
          </a:p>
          <a:p>
            <a:pPr marL="114300" indent="0">
              <a:buNone/>
            </a:pPr>
            <a:endParaRPr lang="en-US" sz="1400" b="1" u="sng" dirty="0" smtClean="0"/>
          </a:p>
        </p:txBody>
      </p:sp>
    </p:spTree>
    <p:extLst>
      <p:ext uri="{BB962C8B-B14F-4D97-AF65-F5344CB8AC3E}">
        <p14:creationId xmlns:p14="http://schemas.microsoft.com/office/powerpoint/2010/main" val="681416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098" name="Picture 2" descr="Vesicoureteral Reflux: Symptoms, Causes, and Treat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363"/>
            <a:ext cx="9144000" cy="4886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261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1240" y="277375"/>
            <a:ext cx="8520600" cy="3339000"/>
          </a:xfrm>
        </p:spPr>
        <p:txBody>
          <a:bodyPr/>
          <a:lstStyle/>
          <a:p>
            <a:endParaRPr lang="en-US"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802"/>
            <a:ext cx="9143999" cy="5022497"/>
          </a:xfrm>
          <a:prstGeom prst="rect">
            <a:avLst/>
          </a:prstGeom>
        </p:spPr>
      </p:pic>
    </p:spTree>
    <p:extLst>
      <p:ext uri="{BB962C8B-B14F-4D97-AF65-F5344CB8AC3E}">
        <p14:creationId xmlns:p14="http://schemas.microsoft.com/office/powerpoint/2010/main" val="1178758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sz="1500" b="1" dirty="0">
                <a:latin typeface="Calibri" pitchFamily="34" charset="0"/>
                <a:cs typeface="Calibri" pitchFamily="34" charset="0"/>
              </a:rPr>
              <a:t>Approximately 1 in 125 children have a duplication of the upper urinary tract, in which 2 ureters rather than 1 drain the </a:t>
            </a:r>
            <a:r>
              <a:rPr lang="en-US" sz="1500" b="1" dirty="0" smtClean="0">
                <a:latin typeface="Calibri" pitchFamily="34" charset="0"/>
                <a:cs typeface="Calibri" pitchFamily="34" charset="0"/>
              </a:rPr>
              <a:t>kidney</a:t>
            </a:r>
          </a:p>
          <a:p>
            <a:r>
              <a:rPr lang="en-US" sz="1500" b="1" dirty="0">
                <a:latin typeface="Calibri" pitchFamily="34" charset="0"/>
                <a:cs typeface="Calibri" pitchFamily="34" charset="0"/>
              </a:rPr>
              <a:t>With a duplication anomaly, some patients have an ectopic ureter, in which the upper pole ureter drains outside the </a:t>
            </a:r>
            <a:r>
              <a:rPr lang="en-US" sz="1500" b="1" dirty="0" smtClean="0">
                <a:latin typeface="Calibri" pitchFamily="34" charset="0"/>
                <a:cs typeface="Calibri" pitchFamily="34" charset="0"/>
              </a:rPr>
              <a:t>bladder. </a:t>
            </a:r>
            <a:r>
              <a:rPr lang="en-US" sz="1500" b="1" dirty="0">
                <a:latin typeface="Calibri" pitchFamily="34" charset="0"/>
                <a:cs typeface="Calibri" pitchFamily="34" charset="0"/>
              </a:rPr>
              <a:t>If the ectopic ureter drains into the bladder neck, typically it is obstructed and </a:t>
            </a:r>
            <a:r>
              <a:rPr lang="en-US" sz="1500" b="1" dirty="0" smtClean="0">
                <a:latin typeface="Calibri" pitchFamily="34" charset="0"/>
                <a:cs typeface="Calibri" pitchFamily="34" charset="0"/>
              </a:rPr>
              <a:t>refluxes</a:t>
            </a:r>
            <a:r>
              <a:rPr lang="en-US" sz="1500" b="1" dirty="0">
                <a:latin typeface="Calibri" pitchFamily="34" charset="0"/>
                <a:cs typeface="Calibri" pitchFamily="34" charset="0"/>
              </a:rPr>
              <a:t>. </a:t>
            </a:r>
            <a:endParaRPr lang="en-US" sz="1500" b="1" dirty="0" smtClean="0">
              <a:latin typeface="Calibri" pitchFamily="34" charset="0"/>
              <a:cs typeface="Calibri" pitchFamily="34" charset="0"/>
            </a:endParaRPr>
          </a:p>
          <a:p>
            <a:r>
              <a:rPr lang="en-US" sz="1500" b="1" dirty="0">
                <a:latin typeface="Calibri" pitchFamily="34" charset="0"/>
                <a:cs typeface="Calibri" pitchFamily="34" charset="0"/>
              </a:rPr>
              <a:t>VUR with increased </a:t>
            </a:r>
            <a:r>
              <a:rPr lang="en-US" sz="1500" b="1" dirty="0" err="1">
                <a:latin typeface="Calibri" pitchFamily="34" charset="0"/>
                <a:cs typeface="Calibri" pitchFamily="34" charset="0"/>
              </a:rPr>
              <a:t>intravesical</a:t>
            </a:r>
            <a:r>
              <a:rPr lang="en-US" sz="1500" b="1" dirty="0">
                <a:latin typeface="Calibri" pitchFamily="34" charset="0"/>
                <a:cs typeface="Calibri" pitchFamily="34" charset="0"/>
              </a:rPr>
              <a:t> pressure </a:t>
            </a:r>
            <a:r>
              <a:rPr lang="en-US" sz="1500" b="1" dirty="0" smtClean="0">
                <a:latin typeface="Calibri" pitchFamily="34" charset="0"/>
                <a:cs typeface="Calibri" pitchFamily="34" charset="0"/>
              </a:rPr>
              <a:t>can </a:t>
            </a:r>
            <a:r>
              <a:rPr lang="en-US" sz="1500" b="1" dirty="0">
                <a:latin typeface="Calibri" pitchFamily="34" charset="0"/>
                <a:cs typeface="Calibri" pitchFamily="34" charset="0"/>
              </a:rPr>
              <a:t>result in renal injury because of increased </a:t>
            </a:r>
            <a:r>
              <a:rPr lang="en-US" sz="1500" b="1" dirty="0" err="1">
                <a:latin typeface="Calibri" pitchFamily="34" charset="0"/>
                <a:cs typeface="Calibri" pitchFamily="34" charset="0"/>
              </a:rPr>
              <a:t>intravesical</a:t>
            </a:r>
            <a:r>
              <a:rPr lang="en-US" sz="1500" b="1" dirty="0">
                <a:latin typeface="Calibri" pitchFamily="34" charset="0"/>
                <a:cs typeface="Calibri" pitchFamily="34" charset="0"/>
              </a:rPr>
              <a:t> pressure transmitted to the upper urinary tract, even in the absence of infection</a:t>
            </a:r>
            <a:r>
              <a:rPr lang="en-US" sz="1500" b="1" dirty="0" smtClean="0">
                <a:latin typeface="Calibri" pitchFamily="34" charset="0"/>
                <a:cs typeface="Calibri" pitchFamily="34" charset="0"/>
              </a:rPr>
              <a:t>.</a:t>
            </a:r>
          </a:p>
        </p:txBody>
      </p:sp>
    </p:spTree>
    <p:extLst>
      <p:ext uri="{BB962C8B-B14F-4D97-AF65-F5344CB8AC3E}">
        <p14:creationId xmlns:p14="http://schemas.microsoft.com/office/powerpoint/2010/main" val="1547692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Etiology</a:t>
            </a:r>
            <a:endParaRPr lang="en-US" dirty="0"/>
          </a:p>
        </p:txBody>
      </p:sp>
      <p:sp>
        <p:nvSpPr>
          <p:cNvPr id="3" name="Text Placeholder 2"/>
          <p:cNvSpPr>
            <a:spLocks noGrp="1"/>
          </p:cNvSpPr>
          <p:nvPr>
            <p:ph type="body" idx="1"/>
          </p:nvPr>
        </p:nvSpPr>
        <p:spPr/>
        <p:txBody>
          <a:bodyPr/>
          <a:lstStyle/>
          <a:p>
            <a:r>
              <a:rPr lang="en-US" sz="1400" dirty="0"/>
              <a:t>UTIs are caused primarily by colonic bacteria. In girls, 75-90% of </a:t>
            </a:r>
            <a:r>
              <a:rPr lang="en-US" sz="1400" dirty="0" smtClean="0"/>
              <a:t>all infections </a:t>
            </a:r>
            <a:r>
              <a:rPr lang="en-US" sz="1400" dirty="0"/>
              <a:t>are caused by </a:t>
            </a:r>
            <a:r>
              <a:rPr lang="en-US" sz="1400" dirty="0" err="1" smtClean="0"/>
              <a:t>E.coli</a:t>
            </a:r>
            <a:r>
              <a:rPr lang="en-US" sz="1400" dirty="0" smtClean="0"/>
              <a:t>, </a:t>
            </a:r>
            <a:r>
              <a:rPr lang="en-US" sz="1400" dirty="0"/>
              <a:t>followed </a:t>
            </a:r>
            <a:r>
              <a:rPr lang="en-US" sz="1400" dirty="0" smtClean="0"/>
              <a:t>by </a:t>
            </a:r>
            <a:r>
              <a:rPr lang="en-US" sz="1400" dirty="0" err="1" smtClean="0"/>
              <a:t>Klebsiella</a:t>
            </a:r>
            <a:r>
              <a:rPr lang="en-US" sz="1400" dirty="0" smtClean="0"/>
              <a:t> </a:t>
            </a:r>
            <a:r>
              <a:rPr lang="en-US" sz="1400" dirty="0"/>
              <a:t>spp. and Proteus spp. </a:t>
            </a:r>
            <a:endParaRPr lang="en-US" sz="1400" dirty="0" smtClean="0"/>
          </a:p>
          <a:p>
            <a:pPr marL="114300" indent="0">
              <a:buNone/>
            </a:pPr>
            <a:r>
              <a:rPr lang="en-US" sz="1400" dirty="0" smtClean="0"/>
              <a:t>Although </a:t>
            </a:r>
            <a:r>
              <a:rPr lang="en-US" sz="1400" dirty="0"/>
              <a:t>E. coli </a:t>
            </a:r>
            <a:r>
              <a:rPr lang="en-US" sz="1400" dirty="0" smtClean="0"/>
              <a:t>is also </a:t>
            </a:r>
            <a:r>
              <a:rPr lang="en-US" sz="1400" dirty="0"/>
              <a:t>the most common organism in males, some series report that </a:t>
            </a:r>
            <a:r>
              <a:rPr lang="en-US" sz="1400" dirty="0" smtClean="0"/>
              <a:t>in boys </a:t>
            </a:r>
            <a:r>
              <a:rPr lang="en-US" sz="1400" dirty="0"/>
              <a:t>older than 1 </a:t>
            </a:r>
            <a:r>
              <a:rPr lang="en-US" sz="1400" dirty="0" err="1"/>
              <a:t>yr</a:t>
            </a:r>
            <a:r>
              <a:rPr lang="en-US" sz="1400" dirty="0"/>
              <a:t> of age, Proteus is as common a cause as E. coli;</a:t>
            </a:r>
          </a:p>
          <a:p>
            <a:r>
              <a:rPr lang="en-US" sz="1400" dirty="0"/>
              <a:t>others report a preponderance of Gram-positive organisms in boys.</a:t>
            </a:r>
          </a:p>
          <a:p>
            <a:r>
              <a:rPr lang="en-US" sz="1400" dirty="0"/>
              <a:t>Staphylococcus </a:t>
            </a:r>
            <a:r>
              <a:rPr lang="en-US" sz="1400" dirty="0" err="1"/>
              <a:t>saprophyticus</a:t>
            </a:r>
            <a:r>
              <a:rPr lang="en-US" sz="1400" dirty="0"/>
              <a:t> and enterococcus are pathogens in both </a:t>
            </a:r>
            <a:r>
              <a:rPr lang="en-US" sz="1400" dirty="0" smtClean="0"/>
              <a:t>sexes</a:t>
            </a:r>
          </a:p>
          <a:p>
            <a:r>
              <a:rPr lang="en-US" sz="1400" dirty="0"/>
              <a:t>Adenovirus and other viral infections also can occur, especially as a cause of cystitis with gross hematuria</a:t>
            </a:r>
            <a:r>
              <a:rPr lang="en-US" sz="1400" dirty="0" smtClean="0"/>
              <a:t>.</a:t>
            </a:r>
          </a:p>
          <a:p>
            <a:r>
              <a:rPr lang="en-US" sz="1400" b="1" dirty="0"/>
              <a:t>UTIs have been considered a risk factor for the development of renal </a:t>
            </a:r>
            <a:r>
              <a:rPr lang="en-US" sz="1400" b="1" dirty="0" smtClean="0"/>
              <a:t>insufficiency </a:t>
            </a:r>
            <a:r>
              <a:rPr lang="en-US" sz="1400" b="1" dirty="0"/>
              <a:t>or end-stage renal disease in children</a:t>
            </a:r>
          </a:p>
          <a:p>
            <a:endParaRPr lang="en-US" sz="1400" dirty="0"/>
          </a:p>
        </p:txBody>
      </p:sp>
    </p:spTree>
    <p:extLst>
      <p:ext uri="{BB962C8B-B14F-4D97-AF65-F5344CB8AC3E}">
        <p14:creationId xmlns:p14="http://schemas.microsoft.com/office/powerpoint/2010/main" val="507592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sz="1400" dirty="0"/>
              <a:t>VUR (idiopathic) appears to be an autosomal dominant inherited </a:t>
            </a:r>
            <a:r>
              <a:rPr lang="en-US" sz="1400" dirty="0" smtClean="0"/>
              <a:t>trait</a:t>
            </a:r>
          </a:p>
          <a:p>
            <a:r>
              <a:rPr lang="en-US" sz="1400" dirty="0" smtClean="0"/>
              <a:t> </a:t>
            </a:r>
            <a:r>
              <a:rPr lang="en-US" sz="1400" dirty="0"/>
              <a:t>Approximately 35% of siblings of children with VUR also have VUR, and VUR is found in nearly half of newborn siblings. </a:t>
            </a:r>
            <a:r>
              <a:rPr lang="en-US" sz="1400" dirty="0" smtClean="0"/>
              <a:t>The </a:t>
            </a:r>
            <a:r>
              <a:rPr lang="en-US" sz="1400" dirty="0"/>
              <a:t>likelihood of a sibling having VUR is independent of the grade of VUR or sex of the index child</a:t>
            </a:r>
            <a:r>
              <a:rPr lang="en-US" sz="1400" dirty="0" smtClean="0"/>
              <a:t>..</a:t>
            </a:r>
            <a:endParaRPr lang="en-US" sz="1400" dirty="0"/>
          </a:p>
        </p:txBody>
      </p:sp>
    </p:spTree>
    <p:extLst>
      <p:ext uri="{BB962C8B-B14F-4D97-AF65-F5344CB8AC3E}">
        <p14:creationId xmlns:p14="http://schemas.microsoft.com/office/powerpoint/2010/main" val="3505287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MANIFESTATIONS</a:t>
            </a:r>
          </a:p>
        </p:txBody>
      </p:sp>
      <p:sp>
        <p:nvSpPr>
          <p:cNvPr id="3" name="Text Placeholder 2"/>
          <p:cNvSpPr>
            <a:spLocks noGrp="1"/>
          </p:cNvSpPr>
          <p:nvPr>
            <p:ph type="body" idx="1"/>
          </p:nvPr>
        </p:nvSpPr>
        <p:spPr/>
        <p:txBody>
          <a:bodyPr/>
          <a:lstStyle/>
          <a:p>
            <a:r>
              <a:rPr lang="en-US" sz="1400" b="1" dirty="0" smtClean="0"/>
              <a:t>CLINICAL </a:t>
            </a:r>
            <a:r>
              <a:rPr lang="en-US" sz="1400" b="1" dirty="0"/>
              <a:t>PRESENTATION</a:t>
            </a:r>
            <a:endParaRPr lang="en-US" sz="1400" dirty="0"/>
          </a:p>
          <a:p>
            <a:r>
              <a:rPr lang="en-US" sz="1400" b="1" dirty="0"/>
              <a:t>Prenatal presentation</a:t>
            </a:r>
            <a:r>
              <a:rPr lang="en-US" sz="1400" dirty="0"/>
              <a:t> — The presence of VUR is suggested by the finding of </a:t>
            </a:r>
            <a:r>
              <a:rPr lang="en-US" sz="1400" dirty="0" err="1"/>
              <a:t>hydronephrosis</a:t>
            </a:r>
            <a:r>
              <a:rPr lang="en-US" sz="1400" dirty="0"/>
              <a:t> on prenatal ultrasonography</a:t>
            </a:r>
            <a:r>
              <a:rPr lang="en-US" sz="1400" dirty="0" smtClean="0"/>
              <a:t>.</a:t>
            </a:r>
            <a:endParaRPr lang="en-US" sz="1400" dirty="0"/>
          </a:p>
          <a:p>
            <a:r>
              <a:rPr lang="en-US" sz="1400" dirty="0"/>
              <a:t>prenatal </a:t>
            </a:r>
            <a:r>
              <a:rPr lang="en-US" sz="1400" dirty="0" err="1"/>
              <a:t>hydronephrosis</a:t>
            </a:r>
            <a:r>
              <a:rPr lang="en-US" sz="1400" dirty="0"/>
              <a:t> was defined </a:t>
            </a:r>
            <a:r>
              <a:rPr lang="en-US" sz="1400" dirty="0" smtClean="0"/>
              <a:t>by the </a:t>
            </a:r>
            <a:r>
              <a:rPr lang="en-US" sz="1400" dirty="0"/>
              <a:t>American Urological Association (AUA), </a:t>
            </a:r>
            <a:r>
              <a:rPr lang="en-US" sz="1400" dirty="0" smtClean="0"/>
              <a:t>as </a:t>
            </a:r>
            <a:r>
              <a:rPr lang="en-US" sz="1400" dirty="0"/>
              <a:t>a renal pelvic diameter (RPD) ≥4 mm during the second trimester and ≥7 mm during the third </a:t>
            </a:r>
            <a:r>
              <a:rPr lang="en-US" sz="1400" dirty="0" smtClean="0"/>
              <a:t>trimester</a:t>
            </a:r>
            <a:endParaRPr lang="en-US" sz="1400" dirty="0"/>
          </a:p>
          <a:p>
            <a:r>
              <a:rPr lang="en-US" sz="1400" b="1" dirty="0" smtClean="0"/>
              <a:t>Postnatal presentation </a:t>
            </a:r>
            <a:r>
              <a:rPr lang="en-US" sz="1400" dirty="0" smtClean="0"/>
              <a:t>:VUR </a:t>
            </a:r>
            <a:r>
              <a:rPr lang="en-US" sz="1400" dirty="0"/>
              <a:t>usually is discovered during evaluation for a UTI . The UTI may be symptomatic, an isolated febrile event, or more often both febrile and </a:t>
            </a:r>
            <a:r>
              <a:rPr lang="en-US" sz="1400" dirty="0" smtClean="0"/>
              <a:t>.Bladder </a:t>
            </a:r>
            <a:r>
              <a:rPr lang="en-US" sz="1400" dirty="0"/>
              <a:t>and bowel dysfunction (constipation) may be present in 50% of children with reflux and a UTI</a:t>
            </a:r>
          </a:p>
          <a:p>
            <a:endParaRPr lang="en-US" sz="1400" dirty="0"/>
          </a:p>
        </p:txBody>
      </p:sp>
    </p:spTree>
    <p:extLst>
      <p:ext uri="{BB962C8B-B14F-4D97-AF65-F5344CB8AC3E}">
        <p14:creationId xmlns:p14="http://schemas.microsoft.com/office/powerpoint/2010/main" val="963181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a:t>
            </a:r>
          </a:p>
        </p:txBody>
      </p:sp>
      <p:sp>
        <p:nvSpPr>
          <p:cNvPr id="3" name="Text Placeholder 2"/>
          <p:cNvSpPr>
            <a:spLocks noGrp="1"/>
          </p:cNvSpPr>
          <p:nvPr>
            <p:ph type="body" idx="1"/>
          </p:nvPr>
        </p:nvSpPr>
        <p:spPr/>
        <p:txBody>
          <a:bodyPr/>
          <a:lstStyle/>
          <a:p>
            <a:r>
              <a:rPr lang="en-US" sz="1400" dirty="0"/>
              <a:t> The diagnosis of VUR is based upon the demonstration of reflux of urine from the bladder to the upper urinary tract by either contrast voiding </a:t>
            </a:r>
            <a:r>
              <a:rPr lang="en-US" sz="1400" dirty="0" err="1"/>
              <a:t>cystourethrogram</a:t>
            </a:r>
            <a:r>
              <a:rPr lang="en-US" sz="1400" dirty="0"/>
              <a:t> (VCUG) or radionuclide </a:t>
            </a:r>
            <a:r>
              <a:rPr lang="en-US" sz="1400" dirty="0" err="1"/>
              <a:t>cystogram</a:t>
            </a:r>
            <a:r>
              <a:rPr lang="en-US" sz="1400" dirty="0"/>
              <a:t> (RNC).</a:t>
            </a:r>
            <a:endParaRPr lang="en-US" sz="1400" dirty="0" smtClean="0"/>
          </a:p>
          <a:p>
            <a:r>
              <a:rPr lang="en-US" sz="1400" dirty="0" smtClean="0"/>
              <a:t>The </a:t>
            </a:r>
            <a:r>
              <a:rPr lang="en-US" sz="1400" dirty="0"/>
              <a:t>bladder and upper urinary tracts are imaged during bladder </a:t>
            </a:r>
            <a:r>
              <a:rPr lang="en-US" sz="1400" dirty="0" smtClean="0"/>
              <a:t>filling </a:t>
            </a:r>
            <a:r>
              <a:rPr lang="en-US" sz="1400" dirty="0"/>
              <a:t>and voiding. VUR occurring during bladder </a:t>
            </a:r>
            <a:r>
              <a:rPr lang="en-US" sz="1400" dirty="0" smtClean="0"/>
              <a:t>filling </a:t>
            </a:r>
            <a:r>
              <a:rPr lang="en-US" sz="1400" dirty="0"/>
              <a:t>is termed low-pressure VUR; VUR during voiding is termed high-pressure VUR. VUR in children with low-pressure VUR is </a:t>
            </a:r>
            <a:r>
              <a:rPr lang="en-US" sz="1400" dirty="0" smtClean="0"/>
              <a:t>significantly </a:t>
            </a:r>
            <a:r>
              <a:rPr lang="en-US" sz="1400" dirty="0"/>
              <a:t>less likely to resolve spontaneously than in children who exhibit only high-pressure VUR. Radiation exposure during a </a:t>
            </a:r>
            <a:r>
              <a:rPr lang="en-US" sz="1400" dirty="0" smtClean="0"/>
              <a:t>RNC is significantly </a:t>
            </a:r>
            <a:r>
              <a:rPr lang="en-US" sz="1400" dirty="0"/>
              <a:t>less than that from a contrast VCUG. However, the contrast VCUG provides more anatomic information, </a:t>
            </a:r>
            <a:r>
              <a:rPr lang="en-US" sz="1400" dirty="0" smtClean="0"/>
              <a:t>For </a:t>
            </a:r>
            <a:r>
              <a:rPr lang="en-US" sz="1400" dirty="0"/>
              <a:t>follow-up evaluation, some prefer the </a:t>
            </a:r>
            <a:r>
              <a:rPr lang="en-US" sz="1400" dirty="0" smtClean="0"/>
              <a:t>RNC because </a:t>
            </a:r>
            <a:r>
              <a:rPr lang="en-US" sz="1400" dirty="0"/>
              <a:t>of the lower radiation </a:t>
            </a:r>
            <a:r>
              <a:rPr lang="en-US" sz="1400" dirty="0" smtClean="0"/>
              <a:t>exposure</a:t>
            </a:r>
            <a:endParaRPr lang="en-US" sz="1400" dirty="0">
              <a:solidFill>
                <a:schemeClr val="accent4"/>
              </a:solidFill>
            </a:endParaRPr>
          </a:p>
        </p:txBody>
      </p:sp>
    </p:spTree>
    <p:extLst>
      <p:ext uri="{BB962C8B-B14F-4D97-AF65-F5344CB8AC3E}">
        <p14:creationId xmlns:p14="http://schemas.microsoft.com/office/powerpoint/2010/main" val="956613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sz="1200" b="1" dirty="0">
                <a:latin typeface="Calibri" pitchFamily="34" charset="0"/>
                <a:cs typeface="Calibri" pitchFamily="34" charset="0"/>
              </a:rPr>
              <a:t>Indirect cystography is a technique of detecting VUR without catheterization that involves injecting an intravenous radiopharmaceutical that is excreted by the kidneys, waiting for it to be excreted into the bladder, and imaging the lower urinary tract while the patient voids. </a:t>
            </a:r>
            <a:r>
              <a:rPr lang="en-US" sz="1200" b="1" dirty="0" smtClean="0">
                <a:latin typeface="Calibri" pitchFamily="34" charset="0"/>
                <a:cs typeface="Calibri" pitchFamily="34" charset="0"/>
              </a:rPr>
              <a:t>This </a:t>
            </a:r>
            <a:r>
              <a:rPr lang="en-US" sz="1200" b="1" dirty="0">
                <a:latin typeface="Calibri" pitchFamily="34" charset="0"/>
                <a:cs typeface="Calibri" pitchFamily="34" charset="0"/>
              </a:rPr>
              <a:t>technique detects only 75% of VUR cases</a:t>
            </a:r>
            <a:r>
              <a:rPr lang="en-US" sz="1200" b="1" dirty="0" smtClean="0">
                <a:latin typeface="Calibri" pitchFamily="34" charset="0"/>
                <a:cs typeface="Calibri" pitchFamily="34" charset="0"/>
              </a:rPr>
              <a:t>.</a:t>
            </a:r>
          </a:p>
          <a:p>
            <a:r>
              <a:rPr lang="en-US" sz="1200" b="1" dirty="0" smtClean="0">
                <a:latin typeface="Calibri" pitchFamily="34" charset="0"/>
                <a:cs typeface="Calibri" pitchFamily="34" charset="0"/>
              </a:rPr>
              <a:t> </a:t>
            </a:r>
            <a:r>
              <a:rPr lang="en-US" sz="1200" b="1" dirty="0">
                <a:latin typeface="Calibri" pitchFamily="34" charset="0"/>
                <a:cs typeface="Calibri" pitchFamily="34" charset="0"/>
              </a:rPr>
              <a:t>Another technique, which avoids radiation exposure, involves instilling </a:t>
            </a:r>
            <a:r>
              <a:rPr lang="en-US" sz="1200" b="1" dirty="0" err="1">
                <a:latin typeface="Calibri" pitchFamily="34" charset="0"/>
                <a:cs typeface="Calibri" pitchFamily="34" charset="0"/>
              </a:rPr>
              <a:t>sonographic</a:t>
            </a:r>
            <a:r>
              <a:rPr lang="en-US" sz="1200" b="1" dirty="0">
                <a:latin typeface="Calibri" pitchFamily="34" charset="0"/>
                <a:cs typeface="Calibri" pitchFamily="34" charset="0"/>
              </a:rPr>
              <a:t> contrast medium through a urethral catheter. </a:t>
            </a:r>
            <a:r>
              <a:rPr lang="en-US" sz="1200" b="1" dirty="0" smtClean="0">
                <a:latin typeface="Calibri" pitchFamily="34" charset="0"/>
                <a:cs typeface="Calibri" pitchFamily="34" charset="0"/>
              </a:rPr>
              <a:t>The </a:t>
            </a:r>
            <a:r>
              <a:rPr lang="en-US" sz="1200" b="1" dirty="0">
                <a:latin typeface="Calibri" pitchFamily="34" charset="0"/>
                <a:cs typeface="Calibri" pitchFamily="34" charset="0"/>
              </a:rPr>
              <a:t>kidneys are imaged </a:t>
            </a:r>
            <a:r>
              <a:rPr lang="en-US" sz="1200" b="1" dirty="0" err="1">
                <a:latin typeface="Calibri" pitchFamily="34" charset="0"/>
                <a:cs typeface="Calibri" pitchFamily="34" charset="0"/>
              </a:rPr>
              <a:t>sonographically</a:t>
            </a:r>
            <a:r>
              <a:rPr lang="en-US" sz="1200" b="1" dirty="0">
                <a:latin typeface="Calibri" pitchFamily="34" charset="0"/>
                <a:cs typeface="Calibri" pitchFamily="34" charset="0"/>
              </a:rPr>
              <a:t> to determine whether any of the material </a:t>
            </a:r>
            <a:r>
              <a:rPr lang="en-US" sz="1200" b="1" dirty="0" smtClean="0">
                <a:latin typeface="Calibri" pitchFamily="34" charset="0"/>
                <a:cs typeface="Calibri" pitchFamily="34" charset="0"/>
              </a:rPr>
              <a:t>refluxes</a:t>
            </a:r>
            <a:r>
              <a:rPr lang="en-US" sz="1200" b="1" dirty="0">
                <a:latin typeface="Calibri" pitchFamily="34" charset="0"/>
                <a:cs typeface="Calibri" pitchFamily="34" charset="0"/>
              </a:rPr>
              <a:t>. </a:t>
            </a:r>
            <a:r>
              <a:rPr lang="en-US" sz="1200" b="1" dirty="0" smtClean="0">
                <a:latin typeface="Calibri" pitchFamily="34" charset="0"/>
                <a:cs typeface="Calibri" pitchFamily="34" charset="0"/>
              </a:rPr>
              <a:t>This </a:t>
            </a:r>
            <a:r>
              <a:rPr lang="en-US" sz="1200" b="1" dirty="0">
                <a:latin typeface="Calibri" pitchFamily="34" charset="0"/>
                <a:cs typeface="Calibri" pitchFamily="34" charset="0"/>
              </a:rPr>
              <a:t>technique is investigational. </a:t>
            </a:r>
          </a:p>
          <a:p>
            <a:r>
              <a:rPr lang="en-US" sz="1200" b="1" dirty="0" smtClean="0">
                <a:latin typeface="Calibri" pitchFamily="34" charset="0"/>
                <a:cs typeface="Calibri" pitchFamily="34" charset="0"/>
              </a:rPr>
              <a:t>After </a:t>
            </a:r>
            <a:r>
              <a:rPr lang="en-US" sz="1200" b="1" dirty="0">
                <a:latin typeface="Calibri" pitchFamily="34" charset="0"/>
                <a:cs typeface="Calibri" pitchFamily="34" charset="0"/>
              </a:rPr>
              <a:t>VUR is diagnosed, assessment of the upper urinary tract is important. </a:t>
            </a:r>
            <a:r>
              <a:rPr lang="en-US" sz="1200" b="1" dirty="0" smtClean="0">
                <a:latin typeface="Calibri" pitchFamily="34" charset="0"/>
                <a:cs typeface="Calibri" pitchFamily="34" charset="0"/>
              </a:rPr>
              <a:t>The </a:t>
            </a:r>
            <a:r>
              <a:rPr lang="en-US" sz="1200" b="1" dirty="0">
                <a:latin typeface="Calibri" pitchFamily="34" charset="0"/>
                <a:cs typeface="Calibri" pitchFamily="34" charset="0"/>
              </a:rPr>
              <a:t>goal of upper tract imaging is to assess whether renal scarring and associated urinary tract anomalies are </a:t>
            </a:r>
            <a:r>
              <a:rPr lang="en-US" sz="1200" b="1" dirty="0" smtClean="0">
                <a:latin typeface="Calibri" pitchFamily="34" charset="0"/>
                <a:cs typeface="Calibri" pitchFamily="34" charset="0"/>
              </a:rPr>
              <a:t>present.</a:t>
            </a:r>
          </a:p>
          <a:p>
            <a:r>
              <a:rPr lang="en-US" sz="1200" b="1" dirty="0" smtClean="0">
                <a:latin typeface="Calibri" pitchFamily="34" charset="0"/>
                <a:cs typeface="Calibri" pitchFamily="34" charset="0"/>
              </a:rPr>
              <a:t>After </a:t>
            </a:r>
            <a:r>
              <a:rPr lang="en-US" sz="1200" b="1" dirty="0">
                <a:latin typeface="Calibri" pitchFamily="34" charset="0"/>
                <a:cs typeface="Calibri" pitchFamily="34" charset="0"/>
              </a:rPr>
              <a:t>diagnosis, the child’s height, weight, and blood pressure </a:t>
            </a:r>
            <a:r>
              <a:rPr lang="en-US" sz="1200" b="1" dirty="0" smtClean="0">
                <a:latin typeface="Calibri" pitchFamily="34" charset="0"/>
                <a:cs typeface="Calibri" pitchFamily="34" charset="0"/>
              </a:rPr>
              <a:t>should be </a:t>
            </a:r>
            <a:r>
              <a:rPr lang="en-US" sz="1200" b="1" dirty="0">
                <a:latin typeface="Calibri" pitchFamily="34" charset="0"/>
                <a:cs typeface="Calibri" pitchFamily="34" charset="0"/>
              </a:rPr>
              <a:t>measured and monitored. If upper tract imaging shows renal scarring, a serum </a:t>
            </a:r>
            <a:r>
              <a:rPr lang="en-US" sz="1200" b="1" dirty="0" err="1">
                <a:latin typeface="Calibri" pitchFamily="34" charset="0"/>
                <a:cs typeface="Calibri" pitchFamily="34" charset="0"/>
              </a:rPr>
              <a:t>creatinine</a:t>
            </a:r>
            <a:r>
              <a:rPr lang="en-US" sz="1200" b="1" dirty="0">
                <a:latin typeface="Calibri" pitchFamily="34" charset="0"/>
                <a:cs typeface="Calibri" pitchFamily="34" charset="0"/>
              </a:rPr>
              <a:t> measurement should be obtained. </a:t>
            </a:r>
            <a:r>
              <a:rPr lang="en-US" sz="1200" b="1" dirty="0" smtClean="0">
                <a:latin typeface="Calibri" pitchFamily="34" charset="0"/>
                <a:cs typeface="Calibri" pitchFamily="34" charset="0"/>
              </a:rPr>
              <a:t>The urine should </a:t>
            </a:r>
            <a:r>
              <a:rPr lang="en-US" sz="1200" b="1" dirty="0">
                <a:latin typeface="Calibri" pitchFamily="34" charset="0"/>
                <a:cs typeface="Calibri" pitchFamily="34" charset="0"/>
              </a:rPr>
              <a:t>be assessed for infection and proteinuria.</a:t>
            </a:r>
          </a:p>
        </p:txBody>
      </p:sp>
    </p:spTree>
    <p:extLst>
      <p:ext uri="{BB962C8B-B14F-4D97-AF65-F5344CB8AC3E}">
        <p14:creationId xmlns:p14="http://schemas.microsoft.com/office/powerpoint/2010/main" val="3655235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sz="1200" dirty="0"/>
              <a:t>With bladder growth and maturation, the VUR grade </a:t>
            </a:r>
            <a:r>
              <a:rPr lang="en-US" sz="1200" dirty="0" smtClean="0"/>
              <a:t>often </a:t>
            </a:r>
            <a:r>
              <a:rPr lang="en-US" sz="1200" dirty="0"/>
              <a:t>resolves or improves</a:t>
            </a:r>
            <a:r>
              <a:rPr lang="en-US" sz="1200" dirty="0" smtClean="0"/>
              <a:t>.</a:t>
            </a:r>
          </a:p>
          <a:p>
            <a:r>
              <a:rPr lang="en-US" sz="1200" dirty="0" smtClean="0"/>
              <a:t> </a:t>
            </a:r>
            <a:r>
              <a:rPr lang="en-US" sz="1200" dirty="0"/>
              <a:t>Lower grades of VUR are much more likely to resolve than are higher grades. For grades I and II VUR, the likelihood of resolution is similar regardless of age at diagnosis and whether it is unilateral or bilateral</a:t>
            </a:r>
            <a:r>
              <a:rPr lang="en-US" sz="1200" dirty="0" smtClean="0"/>
              <a:t>.</a:t>
            </a:r>
          </a:p>
          <a:p>
            <a:r>
              <a:rPr lang="en-US" sz="1200" dirty="0" smtClean="0"/>
              <a:t> </a:t>
            </a:r>
            <a:r>
              <a:rPr lang="en-US" sz="1200" dirty="0"/>
              <a:t>For grade III, a younger age at diagnosis and unilateral VUR usually are associated with a higher rate of spontaneous resolution </a:t>
            </a:r>
          </a:p>
          <a:p>
            <a:r>
              <a:rPr lang="en-US" sz="1200" dirty="0" smtClean="0"/>
              <a:t> </a:t>
            </a:r>
            <a:r>
              <a:rPr lang="en-US" sz="1200" dirty="0"/>
              <a:t>Bilateral grade IV VUR is much less likely to resolve than is unilateral grade IV VUR. </a:t>
            </a:r>
            <a:endParaRPr lang="en-US" sz="1200" dirty="0" smtClean="0"/>
          </a:p>
          <a:p>
            <a:r>
              <a:rPr lang="en-US" sz="1200" dirty="0" smtClean="0"/>
              <a:t>Grade </a:t>
            </a:r>
            <a:r>
              <a:rPr lang="en-US" sz="1200" dirty="0"/>
              <a:t>V VUR rarely resolves. </a:t>
            </a:r>
            <a:r>
              <a:rPr lang="en-US" sz="1200" dirty="0" smtClean="0"/>
              <a:t>The </a:t>
            </a:r>
            <a:r>
              <a:rPr lang="en-US" sz="1200" dirty="0"/>
              <a:t>mean age at VUR resolution is 6 yr</a:t>
            </a:r>
            <a:r>
              <a:rPr lang="en-US" sz="1200" dirty="0" smtClean="0"/>
              <a:t>.</a:t>
            </a:r>
          </a:p>
          <a:p>
            <a:r>
              <a:rPr lang="en-US" sz="1200" dirty="0" smtClean="0"/>
              <a:t> </a:t>
            </a:r>
            <a:r>
              <a:rPr lang="en-US" sz="1200" dirty="0"/>
              <a:t>VUR does not usually cause renal injury in the absence of infection, but in situations with high-pressure VUR, as in children with posterior urethral valves, neuropathic bladder, and </a:t>
            </a:r>
            <a:r>
              <a:rPr lang="en-US" sz="1200" dirty="0" err="1"/>
              <a:t>nonneurogenic</a:t>
            </a:r>
            <a:r>
              <a:rPr lang="en-US" sz="1200" dirty="0"/>
              <a:t> neurogenic bladder </a:t>
            </a:r>
            <a:r>
              <a:rPr lang="en-US" sz="1200" dirty="0" smtClean="0"/>
              <a:t>can </a:t>
            </a:r>
            <a:r>
              <a:rPr lang="en-US" sz="1200" dirty="0"/>
              <a:t>cause </a:t>
            </a:r>
            <a:r>
              <a:rPr lang="en-US" sz="1200" dirty="0" smtClean="0"/>
              <a:t>significant </a:t>
            </a:r>
            <a:r>
              <a:rPr lang="en-US" sz="1200" dirty="0"/>
              <a:t>renal damage. Children with high-grade VUR who acquire a UTI are at </a:t>
            </a:r>
            <a:r>
              <a:rPr lang="en-US" sz="1200" dirty="0" smtClean="0"/>
              <a:t>significant </a:t>
            </a:r>
            <a:r>
              <a:rPr lang="en-US" sz="1200" dirty="0"/>
              <a:t>risk for acute and recurrent pyelonephritis and new renal scarring</a:t>
            </a:r>
          </a:p>
        </p:txBody>
      </p:sp>
    </p:spTree>
    <p:extLst>
      <p:ext uri="{BB962C8B-B14F-4D97-AF65-F5344CB8AC3E}">
        <p14:creationId xmlns:p14="http://schemas.microsoft.com/office/powerpoint/2010/main" val="1139202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Text Placeholder 2"/>
          <p:cNvSpPr>
            <a:spLocks noGrp="1"/>
          </p:cNvSpPr>
          <p:nvPr>
            <p:ph type="body" idx="1"/>
          </p:nvPr>
        </p:nvSpPr>
        <p:spPr/>
        <p:txBody>
          <a:bodyPr/>
          <a:lstStyle/>
          <a:p>
            <a:r>
              <a:rPr lang="en-US" sz="1200" dirty="0" smtClean="0"/>
              <a:t>The </a:t>
            </a:r>
            <a:r>
              <a:rPr lang="en-US" sz="1200" dirty="0"/>
              <a:t>goals of treatment are to </a:t>
            </a:r>
            <a:r>
              <a:rPr lang="en-US" sz="1200" b="1" dirty="0"/>
              <a:t>prevent pyelonephritis, VUR-related renal injury, and other complications of VUR</a:t>
            </a:r>
            <a:r>
              <a:rPr lang="en-US" sz="1200" dirty="0"/>
              <a:t>. Medical therapy is based on the principle that VUR </a:t>
            </a:r>
            <a:r>
              <a:rPr lang="en-US" sz="1200" dirty="0" smtClean="0"/>
              <a:t>often </a:t>
            </a:r>
            <a:r>
              <a:rPr lang="en-US" sz="1200" dirty="0"/>
              <a:t>resolves over time and that if UTIs can be prevented, the morbidity or complications of VUR may be avoided without surgery. Medical therapy includes observation with behavioral </a:t>
            </a:r>
            <a:r>
              <a:rPr lang="en-US" sz="1200" dirty="0" smtClean="0"/>
              <a:t>modification </a:t>
            </a:r>
            <a:r>
              <a:rPr lang="en-US" sz="1200" dirty="0"/>
              <a:t>or behavioral </a:t>
            </a:r>
            <a:r>
              <a:rPr lang="en-US" sz="1200" dirty="0" smtClean="0"/>
              <a:t>modification </a:t>
            </a:r>
            <a:r>
              <a:rPr lang="en-US" sz="1200" dirty="0"/>
              <a:t>with antimicrobial prophylaxis in some patients. </a:t>
            </a:r>
            <a:r>
              <a:rPr lang="en-US" sz="1200" dirty="0" smtClean="0"/>
              <a:t>The </a:t>
            </a:r>
            <a:r>
              <a:rPr lang="en-US" sz="1200" dirty="0"/>
              <a:t>basis for surgical therapy is that in selected children, ongoing VUR has caused or has </a:t>
            </a:r>
            <a:r>
              <a:rPr lang="en-US" sz="1200" dirty="0" smtClean="0"/>
              <a:t>significant </a:t>
            </a:r>
            <a:r>
              <a:rPr lang="en-US" sz="1200" dirty="0"/>
              <a:t>potential for causing renal injury or other VUR-related complications, and that elimination of VUR minimizes the risk of these problems. </a:t>
            </a:r>
            <a:r>
              <a:rPr lang="en-US" sz="1200" dirty="0" smtClean="0"/>
              <a:t>Therapy </a:t>
            </a:r>
            <a:r>
              <a:rPr lang="en-US" sz="1200" dirty="0"/>
              <a:t>for VUR should be individualized based on a particular patient’s risk factors</a:t>
            </a:r>
            <a:r>
              <a:rPr lang="en-US" sz="1200" dirty="0" smtClean="0"/>
              <a:t>.</a:t>
            </a:r>
          </a:p>
          <a:p>
            <a:r>
              <a:rPr lang="en-US" sz="1200" b="1" dirty="0"/>
              <a:t>Observation </a:t>
            </a:r>
            <a:r>
              <a:rPr lang="en-US" sz="1200" dirty="0" smtClean="0"/>
              <a:t>: In </a:t>
            </a:r>
            <a:r>
              <a:rPr lang="en-US" sz="1200" dirty="0"/>
              <a:t>children undergoing observation, therapeutic emphasis is directed to minimizing the risk of UTI by behavioral </a:t>
            </a:r>
            <a:r>
              <a:rPr lang="en-US" sz="1200" dirty="0" smtClean="0"/>
              <a:t>modification. These </a:t>
            </a:r>
            <a:r>
              <a:rPr lang="en-US" sz="1200" dirty="0"/>
              <a:t>methods include timed voiding during the day, ensuring regular fecal elimination, increased </a:t>
            </a:r>
            <a:r>
              <a:rPr lang="en-US" sz="1200" dirty="0" smtClean="0"/>
              <a:t>fluid </a:t>
            </a:r>
            <a:r>
              <a:rPr lang="en-US" sz="1200" dirty="0"/>
              <a:t>intake, periodic assessment of satisfactory bladder emptying, and prompt assessment and treatment of UTIs, particularly febrile UTIs. </a:t>
            </a:r>
            <a:r>
              <a:rPr lang="en-US" sz="1200" dirty="0" smtClean="0"/>
              <a:t>This </a:t>
            </a:r>
            <a:r>
              <a:rPr lang="en-US" sz="1200" dirty="0"/>
              <a:t>approach is most appropriate for children with grades I and II VUR, and perhaps older children with persistent VUR and normal kidneys who have not experienced clinical pyelonephritis</a:t>
            </a:r>
          </a:p>
        </p:txBody>
      </p:sp>
    </p:spTree>
    <p:extLst>
      <p:ext uri="{BB962C8B-B14F-4D97-AF65-F5344CB8AC3E}">
        <p14:creationId xmlns:p14="http://schemas.microsoft.com/office/powerpoint/2010/main" val="14432373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sz="1400" dirty="0" smtClean="0"/>
              <a:t>In 1997 </a:t>
            </a:r>
            <a:r>
              <a:rPr lang="en-US" sz="1400" dirty="0"/>
              <a:t>American Urological Association (AUA) </a:t>
            </a:r>
            <a:r>
              <a:rPr lang="en-US" sz="1400" dirty="0" smtClean="0"/>
              <a:t>Reflux </a:t>
            </a:r>
            <a:r>
              <a:rPr lang="en-US" sz="1400" dirty="0"/>
              <a:t>Guidelines, daily prophylaxis was recommended as initial therapy for most children with VUR. </a:t>
            </a:r>
            <a:endParaRPr lang="en-US" sz="1400" dirty="0" smtClean="0"/>
          </a:p>
          <a:p>
            <a:r>
              <a:rPr lang="en-US" sz="1400" dirty="0" smtClean="0"/>
              <a:t>Currently</a:t>
            </a:r>
            <a:r>
              <a:rPr lang="en-US" sz="1400" dirty="0"/>
              <a:t>, many families express concern regarding the safety and </a:t>
            </a:r>
            <a:r>
              <a:rPr lang="en-US" sz="1400" dirty="0" smtClean="0"/>
              <a:t>benefit </a:t>
            </a:r>
            <a:r>
              <a:rPr lang="en-US" sz="1400" dirty="0"/>
              <a:t>of prophylaxis. In addition, as a result of several prospective clinical trials, the </a:t>
            </a:r>
            <a:r>
              <a:rPr lang="en-US" sz="1400" dirty="0" smtClean="0"/>
              <a:t>benefit </a:t>
            </a:r>
            <a:r>
              <a:rPr lang="en-US" sz="1400" dirty="0"/>
              <a:t>of prophylaxis has been questioned in children with VUR. </a:t>
            </a:r>
            <a:r>
              <a:rPr lang="en-US" sz="1400" dirty="0" smtClean="0"/>
              <a:t>The </a:t>
            </a:r>
            <a:r>
              <a:rPr lang="en-US" sz="1400" dirty="0"/>
              <a:t>risk of recurrent UTI is highest in patients with grade III or IV </a:t>
            </a:r>
            <a:r>
              <a:rPr lang="en-US" sz="1400" dirty="0" smtClean="0"/>
              <a:t>reflux</a:t>
            </a:r>
            <a:r>
              <a:rPr lang="en-US" sz="1400" dirty="0"/>
              <a:t>, those with bowel and bladder dysfunction, and those whose </a:t>
            </a:r>
            <a:r>
              <a:rPr lang="en-US" sz="1400" dirty="0" smtClean="0"/>
              <a:t>first reflux </a:t>
            </a:r>
            <a:r>
              <a:rPr lang="en-US" sz="1400" dirty="0"/>
              <a:t>associated UTI was febrile rather than just symptomatic without fever</a:t>
            </a:r>
            <a:r>
              <a:rPr lang="en-US" sz="1400" b="1" dirty="0"/>
              <a:t>. Antibiotic prophylaxis </a:t>
            </a:r>
            <a:r>
              <a:rPr lang="en-US" sz="1400" b="1" dirty="0" smtClean="0"/>
              <a:t>after </a:t>
            </a:r>
            <a:r>
              <a:rPr lang="en-US" sz="1400" b="1" dirty="0"/>
              <a:t>a </a:t>
            </a:r>
            <a:r>
              <a:rPr lang="en-US" sz="1400" b="1" dirty="0" smtClean="0"/>
              <a:t>reflux </a:t>
            </a:r>
            <a:r>
              <a:rPr lang="en-US" sz="1400" b="1" dirty="0"/>
              <a:t>associated UTI decreases the risk of recurrent UTI but increases the risk of developing resistant bacteria</a:t>
            </a:r>
            <a:r>
              <a:rPr lang="en-US" sz="1400" dirty="0"/>
              <a:t>. </a:t>
            </a:r>
            <a:endParaRPr lang="en-US" sz="1400" dirty="0" smtClean="0"/>
          </a:p>
        </p:txBody>
      </p:sp>
    </p:spTree>
    <p:extLst>
      <p:ext uri="{BB962C8B-B14F-4D97-AF65-F5344CB8AC3E}">
        <p14:creationId xmlns:p14="http://schemas.microsoft.com/office/powerpoint/2010/main" val="1197433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sz="1400" dirty="0"/>
              <a:t>Current </a:t>
            </a:r>
            <a:r>
              <a:rPr lang="en-US" sz="1400" dirty="0" smtClean="0"/>
              <a:t>VUR Guidelines </a:t>
            </a:r>
            <a:r>
              <a:rPr lang="en-US" sz="1400" dirty="0"/>
              <a:t>In 2010 the AUA provided updated evidence-based guidelines regarding VUR management, and in 2012 the European Association of Urology published expert opinion based guidelines. Both society recommendations </a:t>
            </a:r>
            <a:r>
              <a:rPr lang="en-US" sz="1400" b="1" dirty="0"/>
              <a:t>were based on risk assessment of children with VUR</a:t>
            </a:r>
            <a:r>
              <a:rPr lang="en-US" sz="1400" dirty="0"/>
              <a:t>. </a:t>
            </a:r>
            <a:r>
              <a:rPr lang="en-US" sz="1400" dirty="0" smtClean="0"/>
              <a:t>The </a:t>
            </a:r>
            <a:r>
              <a:rPr lang="en-US" sz="1400" dirty="0"/>
              <a:t>long-standing belief regarding the </a:t>
            </a:r>
            <a:r>
              <a:rPr lang="en-US" sz="1400" dirty="0" smtClean="0"/>
              <a:t>benefit </a:t>
            </a:r>
            <a:r>
              <a:rPr lang="en-US" sz="1400" dirty="0"/>
              <a:t>of antibiotic prophylaxis in children with VUR has been questioned. Multiple randomized controlled prospective trials suggested that </a:t>
            </a:r>
            <a:r>
              <a:rPr lang="en-US" sz="1400" b="1" dirty="0"/>
              <a:t>the risk of UTI in children with VUR is not reduced by </a:t>
            </a:r>
            <a:r>
              <a:rPr lang="en-US" sz="1400" b="1" dirty="0" smtClean="0"/>
              <a:t>prophylaxis</a:t>
            </a:r>
            <a:r>
              <a:rPr lang="en-US" sz="1400" dirty="0" smtClean="0"/>
              <a:t>. </a:t>
            </a:r>
            <a:r>
              <a:rPr lang="en-US" sz="1400" dirty="0"/>
              <a:t>In contrast, the PRIVENT (Prevention of Recurrent Urinary Tract Infection in Children with </a:t>
            </a:r>
            <a:r>
              <a:rPr lang="en-US" sz="1400" dirty="0" err="1"/>
              <a:t>Vesicoureteric</a:t>
            </a:r>
            <a:r>
              <a:rPr lang="en-US" sz="1400" dirty="0"/>
              <a:t> </a:t>
            </a:r>
            <a:r>
              <a:rPr lang="en-US" sz="1400" dirty="0" err="1"/>
              <a:t>Refux</a:t>
            </a:r>
            <a:r>
              <a:rPr lang="en-US" sz="1400" dirty="0"/>
              <a:t> and Normal Renal Tracts) trial from Australia </a:t>
            </a:r>
            <a:r>
              <a:rPr lang="en-US" sz="1400" b="1" dirty="0"/>
              <a:t>showed </a:t>
            </a:r>
            <a:r>
              <a:rPr lang="en-US" sz="1400" b="1" dirty="0" smtClean="0"/>
              <a:t>significant benefit </a:t>
            </a:r>
            <a:r>
              <a:rPr lang="en-US" sz="1400" b="1" dirty="0"/>
              <a:t>to prophylaxis in children with VUR</a:t>
            </a:r>
            <a:r>
              <a:rPr lang="en-US" sz="1400" dirty="0"/>
              <a:t>. </a:t>
            </a:r>
            <a:endParaRPr lang="en-US" sz="1000" dirty="0"/>
          </a:p>
        </p:txBody>
      </p:sp>
    </p:spTree>
    <p:extLst>
      <p:ext uri="{BB962C8B-B14F-4D97-AF65-F5344CB8AC3E}">
        <p14:creationId xmlns:p14="http://schemas.microsoft.com/office/powerpoint/2010/main" val="3949916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6940" y="620275"/>
            <a:ext cx="8520600" cy="3339000"/>
          </a:xfrm>
        </p:spPr>
        <p:txBody>
          <a:bodyPr/>
          <a:lstStyle/>
          <a:p>
            <a:r>
              <a:rPr lang="en-US" sz="1400" dirty="0" smtClean="0"/>
              <a:t>The </a:t>
            </a:r>
            <a:r>
              <a:rPr lang="en-US" sz="1400" dirty="0"/>
              <a:t>largest randomized trial (RIVUR [Randomized Intervention for Children with </a:t>
            </a:r>
            <a:r>
              <a:rPr lang="en-US" sz="1400" dirty="0" err="1"/>
              <a:t>Vesicoureteral</a:t>
            </a:r>
            <a:r>
              <a:rPr lang="en-US" sz="1400" dirty="0"/>
              <a:t> </a:t>
            </a:r>
            <a:r>
              <a:rPr lang="en-US" sz="1400" dirty="0" err="1"/>
              <a:t>Refux</a:t>
            </a:r>
            <a:r>
              <a:rPr lang="en-US" sz="1400" dirty="0"/>
              <a:t>]) enrolled more than 600 children and demonstrated </a:t>
            </a:r>
            <a:r>
              <a:rPr lang="en-US" sz="1400" b="1" dirty="0"/>
              <a:t>a reduction in the recurrence rate of UTIs but no reduction of the occurrence of renal scarring with antibiotic prophylaxis</a:t>
            </a:r>
            <a:r>
              <a:rPr lang="en-US" sz="1400" dirty="0"/>
              <a:t>. Prophylaxis is recommended by the AUA in children at greatest risk for VUR-related renal injury (i.e., those younger than 1 </a:t>
            </a:r>
            <a:r>
              <a:rPr lang="en-US" sz="1400" dirty="0" err="1"/>
              <a:t>yr</a:t>
            </a:r>
            <a:r>
              <a:rPr lang="en-US" sz="1400" dirty="0"/>
              <a:t> of age). In addition, </a:t>
            </a:r>
            <a:r>
              <a:rPr lang="en-US" sz="1400" b="1" dirty="0"/>
              <a:t>evaluation for bladder and bowel dysfunction is considered a standard part of initial and ongoing patient evaluation in children with VUR. Because children with bladder and bowel dysfunction and VUR are much more likely to have recurrent UTIs and renal scarring, prophylaxis is recommended for these children. </a:t>
            </a:r>
          </a:p>
        </p:txBody>
      </p:sp>
    </p:spTree>
    <p:extLst>
      <p:ext uri="{BB962C8B-B14F-4D97-AF65-F5344CB8AC3E}">
        <p14:creationId xmlns:p14="http://schemas.microsoft.com/office/powerpoint/2010/main" val="1599001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sz="1400" dirty="0"/>
              <a:t>In children with VUR who are being managed by surveillance, if a febrile UTI occurs, prophylaxis is recommended. </a:t>
            </a:r>
            <a:r>
              <a:rPr lang="en-US" sz="1400" dirty="0" smtClean="0"/>
              <a:t>The </a:t>
            </a:r>
            <a:r>
              <a:rPr lang="en-US" sz="1400" dirty="0"/>
              <a:t>decision whether to recommend observation, medical therapy, or surgery is based on the </a:t>
            </a:r>
            <a:r>
              <a:rPr lang="en-US" sz="1400" b="1" dirty="0"/>
              <a:t>risk of VUR to the patient, the likelihood of spontaneous resolution, and the parents’ and patient’s </a:t>
            </a:r>
            <a:r>
              <a:rPr lang="en-US" sz="1400" b="1" dirty="0" smtClean="0"/>
              <a:t>preferences</a:t>
            </a:r>
            <a:r>
              <a:rPr lang="en-US" sz="1400" dirty="0" smtClean="0"/>
              <a:t>.</a:t>
            </a:r>
          </a:p>
          <a:p>
            <a:r>
              <a:rPr lang="en-US" sz="1400" dirty="0" smtClean="0"/>
              <a:t> </a:t>
            </a:r>
            <a:r>
              <a:rPr lang="en-US" sz="1400" dirty="0"/>
              <a:t>Another aspect of VUR management pertains to screening. VUR is known to be a familial disorder with autosomal dominant transmission with variable penetrance. </a:t>
            </a:r>
            <a:r>
              <a:rPr lang="en-US" sz="1400" dirty="0" smtClean="0"/>
              <a:t>The </a:t>
            </a:r>
            <a:r>
              <a:rPr lang="en-US" sz="1400" dirty="0"/>
              <a:t>advantage of early VUR detection is to implement treatment before a potentially damaging episode of clinical pyelonephritis. In siblings of an index patient with VUR, optional management includes screening of asymptomatic siblings or </a:t>
            </a:r>
            <a:r>
              <a:rPr lang="en-US" sz="1400" dirty="0" smtClean="0"/>
              <a:t>offspring </a:t>
            </a:r>
            <a:r>
              <a:rPr lang="en-US" sz="1400" dirty="0"/>
              <a:t>with a renal ultrasound or VCUG. </a:t>
            </a:r>
            <a:r>
              <a:rPr lang="en-US" sz="1400" dirty="0" smtClean="0"/>
              <a:t>The </a:t>
            </a:r>
            <a:r>
              <a:rPr lang="en-US" sz="1400" dirty="0"/>
              <a:t>AUA recommends that a VCUG should be obtained if a screening ultrasound demonstrated a renal abnormality or if the sibling had a UTI</a:t>
            </a:r>
          </a:p>
          <a:p>
            <a:endParaRPr lang="en-US" sz="1400" dirty="0"/>
          </a:p>
        </p:txBody>
      </p:sp>
    </p:spTree>
    <p:extLst>
      <p:ext uri="{BB962C8B-B14F-4D97-AF65-F5344CB8AC3E}">
        <p14:creationId xmlns:p14="http://schemas.microsoft.com/office/powerpoint/2010/main" val="828412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96640"/>
            <a:ext cx="8832300" cy="908260"/>
          </a:xfrm>
        </p:spPr>
        <p:txBody>
          <a:bodyPr/>
          <a:lstStyle/>
          <a:p>
            <a:r>
              <a:rPr lang="en-US" dirty="0"/>
              <a:t>CLINICAL MANIFESTATIONS AND CLASSIFICATION</a:t>
            </a:r>
          </a:p>
        </p:txBody>
      </p:sp>
      <p:sp>
        <p:nvSpPr>
          <p:cNvPr id="3" name="Text Placeholder 2"/>
          <p:cNvSpPr>
            <a:spLocks noGrp="1"/>
          </p:cNvSpPr>
          <p:nvPr>
            <p:ph type="body" idx="1"/>
          </p:nvPr>
        </p:nvSpPr>
        <p:spPr/>
        <p:txBody>
          <a:bodyPr/>
          <a:lstStyle/>
          <a:p>
            <a:r>
              <a:rPr lang="en-US" dirty="0" smtClean="0"/>
              <a:t>The </a:t>
            </a:r>
            <a:r>
              <a:rPr lang="en-US" dirty="0"/>
              <a:t>3 basic forms of UTI are </a:t>
            </a:r>
            <a:endParaRPr lang="en-US" dirty="0" smtClean="0"/>
          </a:p>
          <a:p>
            <a:r>
              <a:rPr lang="en-US" dirty="0" smtClean="0"/>
              <a:t>pyelonephritis</a:t>
            </a:r>
            <a:endParaRPr lang="en-US" dirty="0"/>
          </a:p>
          <a:p>
            <a:r>
              <a:rPr lang="en-US" dirty="0" smtClean="0"/>
              <a:t>cystitis</a:t>
            </a:r>
            <a:r>
              <a:rPr lang="en-US" dirty="0"/>
              <a:t>, </a:t>
            </a:r>
            <a:endParaRPr lang="en-US" dirty="0" smtClean="0"/>
          </a:p>
          <a:p>
            <a:r>
              <a:rPr lang="en-US" dirty="0" smtClean="0"/>
              <a:t>and </a:t>
            </a:r>
            <a:r>
              <a:rPr lang="en-US" dirty="0"/>
              <a:t>asymptomatic </a:t>
            </a:r>
            <a:r>
              <a:rPr lang="en-US" dirty="0" err="1"/>
              <a:t>bacteriuria</a:t>
            </a:r>
            <a:r>
              <a:rPr lang="en-US" dirty="0" smtClean="0"/>
              <a:t>.</a:t>
            </a:r>
          </a:p>
          <a:p>
            <a:r>
              <a:rPr lang="en-US" dirty="0" smtClean="0"/>
              <a:t> </a:t>
            </a:r>
            <a:r>
              <a:rPr lang="en-US" dirty="0"/>
              <a:t>Focal pyelonephritis (“</a:t>
            </a:r>
            <a:r>
              <a:rPr lang="en-US" dirty="0" err="1"/>
              <a:t>nephronia</a:t>
            </a:r>
            <a:r>
              <a:rPr lang="en-US" dirty="0"/>
              <a:t>”) and renal </a:t>
            </a:r>
            <a:r>
              <a:rPr lang="en-US" dirty="0" smtClean="0"/>
              <a:t>abscesses are </a:t>
            </a:r>
            <a:r>
              <a:rPr lang="en-US" dirty="0"/>
              <a:t>less common.</a:t>
            </a:r>
          </a:p>
        </p:txBody>
      </p:sp>
      <p:pic>
        <p:nvPicPr>
          <p:cNvPr id="2050" name="Picture 2" descr="Anatomy of the Urinary System | Johns Hopkins Medic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020" y="3200400"/>
            <a:ext cx="3439759" cy="1607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5267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sz="1400" b="1" dirty="0"/>
              <a:t>Antibiotic prophylaxis</a:t>
            </a:r>
            <a:r>
              <a:rPr lang="en-US" sz="1400" dirty="0"/>
              <a:t> — Medical therapy for VUR consists of daily prophylactic administration of an antibiotic agent. It is based on the assumptions that use of continuous antibiotics results in sterile urine and the continued reflux of sterile urine does not cause renal damage, and the observation that reflux spontaneously resolves in most cases.</a:t>
            </a:r>
          </a:p>
          <a:p>
            <a:r>
              <a:rPr lang="en-US" sz="1400" b="1" dirty="0"/>
              <a:t>Indications</a:t>
            </a:r>
            <a:r>
              <a:rPr lang="en-US" sz="1400" dirty="0"/>
              <a:t> — </a:t>
            </a:r>
            <a:endParaRPr lang="en-US" sz="1400" dirty="0" smtClean="0"/>
          </a:p>
          <a:p>
            <a:r>
              <a:rPr lang="en-US" sz="1400" dirty="0" smtClean="0"/>
              <a:t>All </a:t>
            </a:r>
            <a:r>
              <a:rPr lang="en-US" sz="1400" dirty="0"/>
              <a:t>patients who are not toilet-trained regardless of the severity of VUR</a:t>
            </a:r>
          </a:p>
          <a:p>
            <a:r>
              <a:rPr lang="en-US" sz="1400" dirty="0" smtClean="0"/>
              <a:t>All </a:t>
            </a:r>
            <a:r>
              <a:rPr lang="en-US" sz="1400" dirty="0"/>
              <a:t>patients with bladder and bowel dysfunction (BBD) regardless of the severity of VUR</a:t>
            </a:r>
          </a:p>
          <a:p>
            <a:r>
              <a:rPr lang="en-US" sz="1400" dirty="0" smtClean="0"/>
              <a:t>All </a:t>
            </a:r>
            <a:r>
              <a:rPr lang="en-US" sz="1400" dirty="0"/>
              <a:t>patients with high-grade reflux (Grade III to IV</a:t>
            </a:r>
            <a:r>
              <a:rPr lang="en-US" sz="1400" dirty="0" smtClean="0"/>
              <a:t>)</a:t>
            </a:r>
            <a:endParaRPr lang="en-US" sz="1400" dirty="0"/>
          </a:p>
        </p:txBody>
      </p:sp>
    </p:spTree>
    <p:extLst>
      <p:ext uri="{BB962C8B-B14F-4D97-AF65-F5344CB8AC3E}">
        <p14:creationId xmlns:p14="http://schemas.microsoft.com/office/powerpoint/2010/main" val="1136947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sz="1400" dirty="0"/>
              <a:t>Agents and dosing — Antimicrobial agents most commonly used for prophylaxis include TMP-SMZ, TMP alone, or </a:t>
            </a:r>
            <a:r>
              <a:rPr lang="en-US" sz="1400" dirty="0" err="1"/>
              <a:t>nitrofurantoin</a:t>
            </a:r>
            <a:r>
              <a:rPr lang="en-US" sz="1400" dirty="0"/>
              <a:t> . One daily dose is administered at bedtime.</a:t>
            </a:r>
          </a:p>
          <a:p>
            <a:r>
              <a:rPr lang="en-US" sz="1400" dirty="0"/>
              <a:t>The following are single daily prophylactic doses of commonly used antimicrobial agents</a:t>
            </a:r>
            <a:r>
              <a:rPr lang="en-US" sz="1400" dirty="0" smtClean="0"/>
              <a:t>:</a:t>
            </a:r>
            <a:endParaRPr lang="en-US" sz="1400" dirty="0"/>
          </a:p>
          <a:p>
            <a:pPr marL="114300" indent="0">
              <a:buNone/>
            </a:pPr>
            <a:r>
              <a:rPr lang="en-US" sz="1400" dirty="0"/>
              <a:t>●TMP-SMX or TMP alone − Dosing is based on TMP at 2 mg/kg</a:t>
            </a:r>
          </a:p>
          <a:p>
            <a:pPr marL="114300" indent="0">
              <a:buNone/>
            </a:pPr>
            <a:r>
              <a:rPr lang="en-US" sz="1400" dirty="0" smtClean="0"/>
              <a:t>●</a:t>
            </a:r>
            <a:r>
              <a:rPr lang="en-US" sz="1400" dirty="0" err="1"/>
              <a:t>Nitrofurantoin</a:t>
            </a:r>
            <a:r>
              <a:rPr lang="en-US" sz="1400" dirty="0"/>
              <a:t> − 1 to 2 </a:t>
            </a:r>
            <a:r>
              <a:rPr lang="en-US" sz="1400" dirty="0" smtClean="0"/>
              <a:t>mg/kg</a:t>
            </a:r>
            <a:endParaRPr lang="en-US" sz="1400" dirty="0"/>
          </a:p>
          <a:p>
            <a:r>
              <a:rPr lang="en-US" sz="1400" dirty="0"/>
              <a:t>Amoxicillin, ampicillin, and </a:t>
            </a:r>
            <a:r>
              <a:rPr lang="en-US" sz="1400" dirty="0" err="1"/>
              <a:t>cephalosporins</a:t>
            </a:r>
            <a:r>
              <a:rPr lang="en-US" sz="1400" dirty="0"/>
              <a:t> are not generally recommended because of the increased likelihood of resistant organisms .</a:t>
            </a:r>
            <a:r>
              <a:rPr lang="en-US" sz="1400" dirty="0" smtClean="0"/>
              <a:t> </a:t>
            </a:r>
            <a:r>
              <a:rPr lang="en-US" sz="1400" dirty="0"/>
              <a:t>However, these agents are used in infants below two months of age, because sulfonamides, trimethoprim, or </a:t>
            </a:r>
            <a:r>
              <a:rPr lang="en-US" sz="1400" dirty="0" err="1"/>
              <a:t>nitrofurantoin</a:t>
            </a:r>
            <a:r>
              <a:rPr lang="en-US" sz="1400" dirty="0"/>
              <a:t> are associated with serious adverse effects (</a:t>
            </a:r>
            <a:r>
              <a:rPr lang="en-US" sz="1400" dirty="0" err="1"/>
              <a:t>eg</a:t>
            </a:r>
            <a:r>
              <a:rPr lang="en-US" sz="1400" dirty="0"/>
              <a:t>, </a:t>
            </a:r>
            <a:r>
              <a:rPr lang="en-US" sz="1400" dirty="0" err="1"/>
              <a:t>hyperbilirubinemia</a:t>
            </a:r>
            <a:r>
              <a:rPr lang="en-US" sz="1400" dirty="0"/>
              <a:t>) in this age group and should be avoided. </a:t>
            </a:r>
            <a:r>
              <a:rPr lang="en-US" sz="1400" dirty="0" smtClean="0"/>
              <a:t>The </a:t>
            </a:r>
            <a:r>
              <a:rPr lang="en-US" sz="1400" dirty="0"/>
              <a:t>following are single daily prophylactic doses for these agents</a:t>
            </a:r>
            <a:r>
              <a:rPr lang="en-US" sz="1400" dirty="0" smtClean="0"/>
              <a:t>:</a:t>
            </a:r>
            <a:endParaRPr lang="en-US" sz="1400" dirty="0"/>
          </a:p>
          <a:p>
            <a:pPr marL="114300" indent="0">
              <a:buNone/>
            </a:pPr>
            <a:r>
              <a:rPr lang="en-US" sz="1400" dirty="0"/>
              <a:t>●Cephalexin − 10 mg/kg</a:t>
            </a:r>
          </a:p>
          <a:p>
            <a:pPr marL="114300" indent="0">
              <a:buNone/>
            </a:pPr>
            <a:r>
              <a:rPr lang="en-US" sz="1400" dirty="0" smtClean="0"/>
              <a:t>●</a:t>
            </a:r>
            <a:r>
              <a:rPr lang="en-US" sz="1400" dirty="0"/>
              <a:t>Ampicillin − 20 mg/kg</a:t>
            </a:r>
          </a:p>
          <a:p>
            <a:pPr marL="114300" indent="0">
              <a:buNone/>
            </a:pPr>
            <a:r>
              <a:rPr lang="en-US" sz="1400" dirty="0" smtClean="0"/>
              <a:t>●</a:t>
            </a:r>
            <a:r>
              <a:rPr lang="en-US" sz="1400" dirty="0"/>
              <a:t>Amoxicillin − 10 mg/kg</a:t>
            </a:r>
          </a:p>
          <a:p>
            <a:endParaRPr lang="en-US" sz="1400" dirty="0"/>
          </a:p>
        </p:txBody>
      </p:sp>
    </p:spTree>
    <p:extLst>
      <p:ext uri="{BB962C8B-B14F-4D97-AF65-F5344CB8AC3E}">
        <p14:creationId xmlns:p14="http://schemas.microsoft.com/office/powerpoint/2010/main" val="38166881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sz="1400" b="1" dirty="0"/>
              <a:t>Discontinuation</a:t>
            </a:r>
            <a:r>
              <a:rPr lang="en-US" sz="1400" dirty="0"/>
              <a:t> — Antibiotic prophylaxis is discontinued when VUR resolves spontaneously or is surgically corrected, which is documented by contrast voiding </a:t>
            </a:r>
            <a:r>
              <a:rPr lang="en-US" sz="1400" dirty="0" err="1"/>
              <a:t>cystourethrogram</a:t>
            </a:r>
            <a:r>
              <a:rPr lang="en-US" sz="1400" dirty="0"/>
              <a:t> (VCUG) or radionuclide </a:t>
            </a:r>
            <a:r>
              <a:rPr lang="en-US" sz="1400" dirty="0" err="1"/>
              <a:t>cystogram</a:t>
            </a:r>
            <a:r>
              <a:rPr lang="en-US" sz="1400" dirty="0"/>
              <a:t> (RNC). Although the evidence is not conclusive, some experts stop prophylaxis therapy in select older children with persistent VUR, because the risk of recurrent urinary infection diminishes with </a:t>
            </a:r>
            <a:r>
              <a:rPr lang="en-US" sz="1400" dirty="0" smtClean="0"/>
              <a:t>age</a:t>
            </a:r>
          </a:p>
          <a:p>
            <a:r>
              <a:rPr lang="en-US" sz="1400" b="1" dirty="0"/>
              <a:t>Surgical treatment</a:t>
            </a:r>
            <a:r>
              <a:rPr lang="en-US" sz="1400" dirty="0"/>
              <a:t> — Surgical treatment corrects the anatomy at the refluxing </a:t>
            </a:r>
            <a:r>
              <a:rPr lang="en-US" sz="1400" dirty="0" err="1"/>
              <a:t>ureterovesical</a:t>
            </a:r>
            <a:r>
              <a:rPr lang="en-US" sz="1400" dirty="0"/>
              <a:t> junction. The surgical approaches used are open surgical or robotic-assisted laparoscopic </a:t>
            </a:r>
            <a:r>
              <a:rPr lang="en-US" sz="1400" dirty="0" err="1"/>
              <a:t>reimplantation</a:t>
            </a:r>
            <a:r>
              <a:rPr lang="en-US" sz="1400" dirty="0"/>
              <a:t> and endoscopic </a:t>
            </a:r>
            <a:r>
              <a:rPr lang="en-US" sz="1400" dirty="0" smtClean="0"/>
              <a:t>correction</a:t>
            </a:r>
          </a:p>
          <a:p>
            <a:endParaRPr lang="en-US" sz="1400" dirty="0"/>
          </a:p>
        </p:txBody>
      </p:sp>
    </p:spTree>
    <p:extLst>
      <p:ext uri="{BB962C8B-B14F-4D97-AF65-F5344CB8AC3E}">
        <p14:creationId xmlns:p14="http://schemas.microsoft.com/office/powerpoint/2010/main" val="7526602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sz="1400" dirty="0"/>
              <a:t>Indications : </a:t>
            </a:r>
          </a:p>
          <a:p>
            <a:r>
              <a:rPr lang="en-US" sz="1400" dirty="0"/>
              <a:t>Children with Grade IV/V reflux that persists beyond two or three years of age. Surgery is delayed until this age because VUR may spontaneously resolve during the first two or three years of age, and is less likely to resolve beyond this age range.</a:t>
            </a:r>
          </a:p>
          <a:p>
            <a:r>
              <a:rPr lang="en-US" sz="1400" dirty="0" smtClean="0"/>
              <a:t>Children </a:t>
            </a:r>
            <a:r>
              <a:rPr lang="en-US" sz="1400" dirty="0"/>
              <a:t>with Grade III to IV reflux:</a:t>
            </a:r>
          </a:p>
          <a:p>
            <a:r>
              <a:rPr lang="en-US" sz="1400" dirty="0" smtClean="0"/>
              <a:t>Who </a:t>
            </a:r>
            <a:r>
              <a:rPr lang="en-US" sz="1400" dirty="0"/>
              <a:t>cannot tolerate prophylactic antibiotic therapy.</a:t>
            </a:r>
          </a:p>
          <a:p>
            <a:r>
              <a:rPr lang="en-US" sz="1400" dirty="0" smtClean="0"/>
              <a:t>Who </a:t>
            </a:r>
            <a:r>
              <a:rPr lang="en-US" sz="1400" dirty="0"/>
              <a:t>are not compliant with medical management (</a:t>
            </a:r>
            <a:r>
              <a:rPr lang="en-US" sz="1400" dirty="0" err="1"/>
              <a:t>eg</a:t>
            </a:r>
            <a:r>
              <a:rPr lang="en-US" sz="1400" dirty="0"/>
              <a:t>, prophylactic antibiotic therapy or follow-up after a febrile illness).</a:t>
            </a:r>
          </a:p>
          <a:p>
            <a:r>
              <a:rPr lang="en-US" sz="1400" dirty="0" smtClean="0"/>
              <a:t>With </a:t>
            </a:r>
            <a:r>
              <a:rPr lang="en-US" sz="1400" dirty="0"/>
              <a:t>breakthrough infections on prophylactic antibiotic therapy.</a:t>
            </a:r>
          </a:p>
          <a:p>
            <a:endParaRPr lang="en-US" sz="1400" dirty="0"/>
          </a:p>
        </p:txBody>
      </p:sp>
    </p:spTree>
    <p:extLst>
      <p:ext uri="{BB962C8B-B14F-4D97-AF65-F5344CB8AC3E}">
        <p14:creationId xmlns:p14="http://schemas.microsoft.com/office/powerpoint/2010/main" val="2008033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Pyelonephritis </a:t>
            </a:r>
            <a:endParaRPr lang="en-US" dirty="0"/>
          </a:p>
        </p:txBody>
      </p:sp>
      <p:sp>
        <p:nvSpPr>
          <p:cNvPr id="3" name="Text Placeholder 2"/>
          <p:cNvSpPr>
            <a:spLocks noGrp="1"/>
          </p:cNvSpPr>
          <p:nvPr>
            <p:ph type="body" idx="1"/>
          </p:nvPr>
        </p:nvSpPr>
        <p:spPr/>
        <p:txBody>
          <a:bodyPr/>
          <a:lstStyle/>
          <a:p>
            <a:r>
              <a:rPr lang="en-US" sz="1400" b="1" dirty="0"/>
              <a:t>Clinical pyelonephritis is characterized by any or all of the following</a:t>
            </a:r>
            <a:r>
              <a:rPr lang="en-US" sz="1400" b="1" dirty="0" smtClean="0"/>
              <a:t>:</a:t>
            </a:r>
          </a:p>
          <a:p>
            <a:r>
              <a:rPr lang="en-US" sz="1400" b="1" dirty="0" smtClean="0"/>
              <a:t> </a:t>
            </a:r>
            <a:r>
              <a:rPr lang="en-US" sz="1400" b="1" dirty="0"/>
              <a:t>abdominal, back, or </a:t>
            </a:r>
            <a:r>
              <a:rPr lang="en-US" sz="1400" b="1" dirty="0" smtClean="0"/>
              <a:t>flank </a:t>
            </a:r>
            <a:r>
              <a:rPr lang="en-US" sz="1400" b="1" dirty="0"/>
              <a:t>pain; fever; malaise; nausea; vomiting; and, occasionally, diarrhea. Fever may be the only manifestation. Newborns can show </a:t>
            </a:r>
            <a:r>
              <a:rPr lang="en-US" sz="1400" b="1" dirty="0" smtClean="0"/>
              <a:t>nonspecific </a:t>
            </a:r>
            <a:r>
              <a:rPr lang="en-US" sz="1400" b="1" dirty="0"/>
              <a:t>symptoms such as poor feeding, irritability, jaundice, and weight loss</a:t>
            </a:r>
            <a:r>
              <a:rPr lang="en-US" sz="1400" b="1" dirty="0" smtClean="0"/>
              <a:t>.</a:t>
            </a:r>
          </a:p>
          <a:p>
            <a:r>
              <a:rPr lang="en-US" sz="1400" b="1" dirty="0" smtClean="0"/>
              <a:t> </a:t>
            </a:r>
            <a:r>
              <a:rPr lang="en-US" sz="1400" b="1" dirty="0"/>
              <a:t>Pyelonephritis is the most common serious bacterial infection in infants younger than 24 </a:t>
            </a:r>
            <a:r>
              <a:rPr lang="en-US" sz="1400" b="1" dirty="0" err="1"/>
              <a:t>mo</a:t>
            </a:r>
            <a:r>
              <a:rPr lang="en-US" sz="1400" b="1" dirty="0"/>
              <a:t> of age who have fever without an obvious </a:t>
            </a:r>
            <a:r>
              <a:rPr lang="en-US" sz="1400" b="1" dirty="0" smtClean="0"/>
              <a:t>focus.</a:t>
            </a:r>
          </a:p>
          <a:p>
            <a:r>
              <a:rPr lang="en-US" sz="1400" b="1" dirty="0" smtClean="0"/>
              <a:t> </a:t>
            </a:r>
            <a:r>
              <a:rPr lang="en-US" sz="1400" b="1" dirty="0"/>
              <a:t>Involvement of the renal parenchyma is termed </a:t>
            </a:r>
            <a:r>
              <a:rPr lang="en-US" sz="1400" b="1" u="sng" dirty="0"/>
              <a:t>acute pyelonephritis</a:t>
            </a:r>
            <a:r>
              <a:rPr lang="en-US" sz="1400" b="1" dirty="0"/>
              <a:t>, whereas if there is no parenchymal involvement, the condition may be termed</a:t>
            </a:r>
            <a:r>
              <a:rPr lang="en-US" sz="1400" b="1" u="sng" dirty="0"/>
              <a:t> </a:t>
            </a:r>
            <a:r>
              <a:rPr lang="en-US" sz="1400" b="1" u="sng" dirty="0" err="1"/>
              <a:t>pyelitis</a:t>
            </a:r>
            <a:r>
              <a:rPr lang="en-US" sz="1400" b="1" dirty="0"/>
              <a:t>. Acute pyelonephritis can result in renal injury, termed </a:t>
            </a:r>
            <a:r>
              <a:rPr lang="en-US" sz="1400" b="1" dirty="0" err="1"/>
              <a:t>pyelonephritic</a:t>
            </a:r>
            <a:r>
              <a:rPr lang="en-US" sz="1400" b="1" dirty="0"/>
              <a:t> </a:t>
            </a:r>
            <a:r>
              <a:rPr lang="en-US" sz="1400" b="1" dirty="0" smtClean="0"/>
              <a:t>scarring</a:t>
            </a:r>
          </a:p>
        </p:txBody>
      </p:sp>
      <p:pic>
        <p:nvPicPr>
          <p:cNvPr id="3074" name="Picture 2" descr="What are Kidney Biomark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76027"/>
            <a:ext cx="3205163" cy="1367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444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Cystitis</a:t>
            </a:r>
            <a:endParaRPr lang="en-US" dirty="0"/>
          </a:p>
        </p:txBody>
      </p:sp>
      <p:sp>
        <p:nvSpPr>
          <p:cNvPr id="3" name="Text Placeholder 2"/>
          <p:cNvSpPr>
            <a:spLocks noGrp="1"/>
          </p:cNvSpPr>
          <p:nvPr>
            <p:ph type="body" idx="1"/>
          </p:nvPr>
        </p:nvSpPr>
        <p:spPr/>
        <p:txBody>
          <a:bodyPr/>
          <a:lstStyle/>
          <a:p>
            <a:r>
              <a:rPr lang="en-US" sz="1400" dirty="0" smtClean="0"/>
              <a:t>Cystitis </a:t>
            </a:r>
            <a:r>
              <a:rPr lang="en-US" sz="1400" dirty="0"/>
              <a:t>indicates that there is bladder involvement; symptoms include dysuria, urgency, frequency, </a:t>
            </a:r>
            <a:r>
              <a:rPr lang="en-US" sz="1400" dirty="0" err="1"/>
              <a:t>suprapubic</a:t>
            </a:r>
            <a:r>
              <a:rPr lang="en-US" sz="1400" dirty="0"/>
              <a:t> pain, incontinence, and malodorous urine. Cystitis does not cause fever and does not result in renal injury. </a:t>
            </a:r>
            <a:endParaRPr lang="en-US" sz="1400" dirty="0" smtClean="0"/>
          </a:p>
          <a:p>
            <a:r>
              <a:rPr lang="en-US" sz="1400" dirty="0" smtClean="0"/>
              <a:t>Acute </a:t>
            </a:r>
            <a:r>
              <a:rPr lang="en-US" sz="1400" dirty="0"/>
              <a:t>hemorrhagic cystitis </a:t>
            </a:r>
            <a:r>
              <a:rPr lang="en-US" sz="1400" dirty="0" smtClean="0"/>
              <a:t>often </a:t>
            </a:r>
            <a:r>
              <a:rPr lang="en-US" sz="1400" dirty="0"/>
              <a:t>is caused by E. coli; it also has been attributed to adenovirus types 11 and 21. Adenovirus cystitis is more common in boys; it is self-limiting, with hematuria lasting approximately 4 days</a:t>
            </a:r>
            <a:r>
              <a:rPr lang="en-US" sz="1400" dirty="0" smtClean="0"/>
              <a:t>.</a:t>
            </a:r>
          </a:p>
          <a:p>
            <a:r>
              <a:rPr lang="en-US" sz="1400" dirty="0" smtClean="0"/>
              <a:t> </a:t>
            </a:r>
            <a:r>
              <a:rPr lang="en-US" sz="1400" dirty="0" err="1" smtClean="0"/>
              <a:t>Eosinophilic</a:t>
            </a:r>
            <a:r>
              <a:rPr lang="en-US" sz="1400" dirty="0" smtClean="0"/>
              <a:t> </a:t>
            </a:r>
            <a:r>
              <a:rPr lang="en-US" sz="1400" dirty="0"/>
              <a:t>cystitis is a rare form of cystitis of obscure origin that occasionally is found in children. </a:t>
            </a:r>
            <a:r>
              <a:rPr lang="en-US" sz="1400" dirty="0" smtClean="0"/>
              <a:t>The </a:t>
            </a:r>
            <a:r>
              <a:rPr lang="en-US" sz="1400" dirty="0"/>
              <a:t>usual symptoms are those of cystitis with </a:t>
            </a:r>
            <a:r>
              <a:rPr lang="en-US" sz="1400" dirty="0" smtClean="0"/>
              <a:t>hematuria</a:t>
            </a:r>
          </a:p>
          <a:p>
            <a:r>
              <a:rPr lang="en-US" sz="1400" dirty="0"/>
              <a:t>Interstitial cystitis is characterized by </a:t>
            </a:r>
            <a:r>
              <a:rPr lang="en-US" sz="1400" dirty="0" err="1"/>
              <a:t>irritative</a:t>
            </a:r>
            <a:r>
              <a:rPr lang="en-US" sz="1400" dirty="0"/>
              <a:t> voiding symptoms such as urgency, frequency, and dysuria, and bladder and pelvic pain relieved by voiding with a negative urine culture. </a:t>
            </a:r>
            <a:r>
              <a:rPr lang="en-US" sz="1400" dirty="0" smtClean="0"/>
              <a:t>The </a:t>
            </a:r>
            <a:r>
              <a:rPr lang="en-US" sz="1400" dirty="0"/>
              <a:t>disorder is most likely to </a:t>
            </a:r>
            <a:r>
              <a:rPr lang="en-US" sz="1400" dirty="0" smtClean="0"/>
              <a:t>affect </a:t>
            </a:r>
            <a:r>
              <a:rPr lang="en-US" sz="1400" dirty="0"/>
              <a:t>adolescent girls and is </a:t>
            </a:r>
            <a:r>
              <a:rPr lang="en-US" sz="1400" dirty="0" smtClean="0"/>
              <a:t>idiopathic</a:t>
            </a:r>
            <a:endParaRPr lang="en-US" sz="1400" dirty="0"/>
          </a:p>
        </p:txBody>
      </p:sp>
    </p:spTree>
    <p:extLst>
      <p:ext uri="{BB962C8B-B14F-4D97-AF65-F5344CB8AC3E}">
        <p14:creationId xmlns:p14="http://schemas.microsoft.com/office/powerpoint/2010/main" val="835121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Asymptomatic </a:t>
            </a:r>
            <a:r>
              <a:rPr lang="en-US" sz="3200" dirty="0" err="1"/>
              <a:t>bacteriuria</a:t>
            </a:r>
            <a:endParaRPr lang="en-US" dirty="0"/>
          </a:p>
        </p:txBody>
      </p:sp>
      <p:sp>
        <p:nvSpPr>
          <p:cNvPr id="3" name="Text Placeholder 2"/>
          <p:cNvSpPr>
            <a:spLocks noGrp="1"/>
          </p:cNvSpPr>
          <p:nvPr>
            <p:ph type="body" idx="1"/>
          </p:nvPr>
        </p:nvSpPr>
        <p:spPr/>
        <p:txBody>
          <a:bodyPr/>
          <a:lstStyle/>
          <a:p>
            <a:r>
              <a:rPr lang="en-US" sz="1400" dirty="0"/>
              <a:t>Asymptomatic </a:t>
            </a:r>
            <a:r>
              <a:rPr lang="en-US" sz="1400" dirty="0" err="1"/>
              <a:t>bacteriuria</a:t>
            </a:r>
            <a:r>
              <a:rPr lang="en-US" sz="1400" dirty="0"/>
              <a:t> refers to a condition in which there is a positive urine culture without any manifestations of infection. It is most common in girls. </a:t>
            </a:r>
            <a:r>
              <a:rPr lang="en-US" sz="1400" dirty="0" smtClean="0"/>
              <a:t>The </a:t>
            </a:r>
            <a:r>
              <a:rPr lang="en-US" sz="1400" dirty="0"/>
              <a:t>incidence is </a:t>
            </a:r>
            <a:r>
              <a:rPr lang="en-US" sz="1400" dirty="0" smtClean="0"/>
              <a:t>&lt;1% </a:t>
            </a:r>
            <a:r>
              <a:rPr lang="en-US" sz="1400" dirty="0"/>
              <a:t>in preschool and </a:t>
            </a:r>
            <a:r>
              <a:rPr lang="en-US" sz="1400" dirty="0" err="1"/>
              <a:t>schoolage</a:t>
            </a:r>
            <a:r>
              <a:rPr lang="en-US" sz="1400" dirty="0"/>
              <a:t> girls and is rare in boys. </a:t>
            </a:r>
            <a:r>
              <a:rPr lang="en-US" sz="1400" dirty="0" smtClean="0"/>
              <a:t>This </a:t>
            </a:r>
            <a:r>
              <a:rPr lang="en-US" sz="1400" dirty="0"/>
              <a:t>condition is benign and does not cause renal injury, except in pregnant women, in whom asymptomatic </a:t>
            </a:r>
            <a:r>
              <a:rPr lang="en-US" sz="1400" dirty="0" err="1"/>
              <a:t>bacteriuria</a:t>
            </a:r>
            <a:r>
              <a:rPr lang="en-US" sz="1400" dirty="0"/>
              <a:t>, if </a:t>
            </a:r>
            <a:r>
              <a:rPr lang="en-US" sz="1400" dirty="0" smtClean="0"/>
              <a:t>left </a:t>
            </a:r>
            <a:r>
              <a:rPr lang="en-US" sz="1400" dirty="0"/>
              <a:t>untreated, can result in a symptomatic UTI. Some girls are mistakenly </a:t>
            </a:r>
            <a:r>
              <a:rPr lang="en-US" sz="1400" dirty="0" smtClean="0"/>
              <a:t>identified </a:t>
            </a:r>
            <a:r>
              <a:rPr lang="en-US" sz="1400" dirty="0"/>
              <a:t>as having asymptomatic </a:t>
            </a:r>
            <a:r>
              <a:rPr lang="en-US" sz="1400" dirty="0" err="1"/>
              <a:t>bacteriuria</a:t>
            </a:r>
            <a:r>
              <a:rPr lang="en-US" sz="1400" dirty="0"/>
              <a:t>, whereas they actually are experiencing day or night incontinence or </a:t>
            </a:r>
            <a:r>
              <a:rPr lang="en-US" sz="1400" dirty="0" err="1"/>
              <a:t>perineal</a:t>
            </a:r>
            <a:r>
              <a:rPr lang="en-US" sz="1400" dirty="0"/>
              <a:t> discomfort secondary to UTI; these patients should undergo antibiotic therapy.</a:t>
            </a:r>
          </a:p>
        </p:txBody>
      </p:sp>
    </p:spTree>
    <p:extLst>
      <p:ext uri="{BB962C8B-B14F-4D97-AF65-F5344CB8AC3E}">
        <p14:creationId xmlns:p14="http://schemas.microsoft.com/office/powerpoint/2010/main" val="1404982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PATHOGENESIS AND PATHOLOGY</a:t>
            </a:r>
          </a:p>
        </p:txBody>
      </p:sp>
      <p:sp>
        <p:nvSpPr>
          <p:cNvPr id="3" name="Text Placeholder 2"/>
          <p:cNvSpPr>
            <a:spLocks noGrp="1"/>
          </p:cNvSpPr>
          <p:nvPr>
            <p:ph type="body" idx="1"/>
          </p:nvPr>
        </p:nvSpPr>
        <p:spPr>
          <a:xfrm>
            <a:off x="0" y="963174"/>
            <a:ext cx="9144000" cy="3555485"/>
          </a:xfrm>
        </p:spPr>
        <p:txBody>
          <a:bodyPr/>
          <a:lstStyle/>
          <a:p>
            <a:r>
              <a:rPr lang="en-US" sz="1400" b="1" dirty="0"/>
              <a:t>Nearly all UTIs are ascending infections. </a:t>
            </a:r>
            <a:r>
              <a:rPr lang="en-US" sz="1400" b="1" dirty="0" smtClean="0"/>
              <a:t>The </a:t>
            </a:r>
            <a:r>
              <a:rPr lang="en-US" sz="1400" b="1" dirty="0"/>
              <a:t>bacteria arise from the fecal </a:t>
            </a:r>
            <a:r>
              <a:rPr lang="en-US" sz="1400" b="1" dirty="0" smtClean="0"/>
              <a:t>flora</a:t>
            </a:r>
            <a:r>
              <a:rPr lang="en-US" sz="1400" b="1" dirty="0"/>
              <a:t>, colonize the perineum, and enter the bladder via the urethra</a:t>
            </a:r>
            <a:r>
              <a:rPr lang="en-US" sz="1400" b="1" dirty="0" smtClean="0"/>
              <a:t>.</a:t>
            </a:r>
          </a:p>
          <a:p>
            <a:r>
              <a:rPr lang="en-US" sz="1400" b="1" dirty="0" smtClean="0"/>
              <a:t> </a:t>
            </a:r>
            <a:r>
              <a:rPr lang="en-US" sz="1400" b="1" dirty="0"/>
              <a:t>In uncircumcised boys, the bacterial pathogens arise from the </a:t>
            </a:r>
            <a:r>
              <a:rPr lang="en-US" sz="1400" b="1" dirty="0" smtClean="0"/>
              <a:t>flora </a:t>
            </a:r>
            <a:r>
              <a:rPr lang="en-US" sz="1400" b="1" dirty="0"/>
              <a:t>beneath the prepuce. </a:t>
            </a:r>
            <a:endParaRPr lang="en-US" sz="1400" b="1" dirty="0" smtClean="0"/>
          </a:p>
          <a:p>
            <a:r>
              <a:rPr lang="en-US" sz="1400" b="1" dirty="0" smtClean="0"/>
              <a:t>In </a:t>
            </a:r>
            <a:r>
              <a:rPr lang="en-US" sz="1400" b="1" dirty="0"/>
              <a:t>some cases, the bacteria causing cystitis ascend to the kidney to cause pyelonephritis. Rarely, renal infection occurs by </a:t>
            </a:r>
            <a:r>
              <a:rPr lang="en-US" sz="1400" b="1" dirty="0" err="1"/>
              <a:t>hematogenous</a:t>
            </a:r>
            <a:r>
              <a:rPr lang="en-US" sz="1400" b="1" dirty="0"/>
              <a:t> spread, </a:t>
            </a:r>
            <a:endParaRPr lang="en-US" sz="1400" b="1" dirty="0" smtClean="0"/>
          </a:p>
          <a:p>
            <a:r>
              <a:rPr lang="en-US" sz="1400" b="1" dirty="0" smtClean="0"/>
              <a:t>If </a:t>
            </a:r>
            <a:r>
              <a:rPr lang="en-US" sz="1400" b="1" dirty="0"/>
              <a:t>bacteria ascend from the bladder to the kidney, acute pyelonephritis can occur. Normally the simple and compound papillae in the kidney have an </a:t>
            </a:r>
            <a:r>
              <a:rPr lang="en-US" sz="1400" b="1" dirty="0" err="1" smtClean="0"/>
              <a:t>antireflux</a:t>
            </a:r>
            <a:r>
              <a:rPr lang="en-US" sz="1400" b="1" dirty="0" smtClean="0"/>
              <a:t> </a:t>
            </a:r>
            <a:r>
              <a:rPr lang="en-US" sz="1400" b="1" dirty="0"/>
              <a:t>mechanism that prevents urine in the renal pelvis from entering the collecting tubules. However, some compound </a:t>
            </a:r>
            <a:r>
              <a:rPr lang="en-US" sz="1400" b="1" dirty="0" smtClean="0"/>
              <a:t>papillae, </a:t>
            </a:r>
            <a:r>
              <a:rPr lang="en-US" sz="1400" b="1" dirty="0"/>
              <a:t>allow </a:t>
            </a:r>
            <a:r>
              <a:rPr lang="en-US" sz="1400" b="1" dirty="0" err="1"/>
              <a:t>intrarenal</a:t>
            </a:r>
            <a:r>
              <a:rPr lang="en-US" sz="1400" b="1" dirty="0"/>
              <a:t> </a:t>
            </a:r>
            <a:r>
              <a:rPr lang="en-US" sz="1400" b="1" dirty="0" smtClean="0"/>
              <a:t>reflux</a:t>
            </a:r>
            <a:r>
              <a:rPr lang="en-US" sz="1400" b="1" dirty="0"/>
              <a:t>. Infected urine then stimulates an immunologic and </a:t>
            </a:r>
            <a:r>
              <a:rPr lang="en-US" sz="1400" b="1" dirty="0" smtClean="0"/>
              <a:t>inflammatory </a:t>
            </a:r>
            <a:r>
              <a:rPr lang="en-US" sz="1400" b="1" dirty="0"/>
              <a:t>response. </a:t>
            </a:r>
            <a:r>
              <a:rPr lang="en-US" sz="1400" b="1" dirty="0" smtClean="0"/>
              <a:t>The </a:t>
            </a:r>
            <a:r>
              <a:rPr lang="en-US" sz="1400" b="1" dirty="0"/>
              <a:t>result can cause renal injury and scarring</a:t>
            </a:r>
          </a:p>
        </p:txBody>
      </p:sp>
    </p:spTree>
    <p:extLst>
      <p:ext uri="{BB962C8B-B14F-4D97-AF65-F5344CB8AC3E}">
        <p14:creationId xmlns:p14="http://schemas.microsoft.com/office/powerpoint/2010/main" val="1749754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sz="1400" b="1" dirty="0"/>
              <a:t>Children of any age with a febrile UTI can have acute pyelonephritis and subsequent renal scarring, but the risk is highest in those younger than 2 </a:t>
            </a:r>
            <a:r>
              <a:rPr lang="en-US" sz="1400" b="1" dirty="0" err="1"/>
              <a:t>yr</a:t>
            </a:r>
            <a:r>
              <a:rPr lang="en-US" sz="1400" b="1" dirty="0"/>
              <a:t> of age.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104" y="1844869"/>
            <a:ext cx="8671896" cy="2803789"/>
          </a:xfrm>
          <a:prstGeom prst="rect">
            <a:avLst/>
          </a:prstGeom>
        </p:spPr>
      </p:pic>
    </p:spTree>
    <p:extLst>
      <p:ext uri="{BB962C8B-B14F-4D97-AF65-F5344CB8AC3E}">
        <p14:creationId xmlns:p14="http://schemas.microsoft.com/office/powerpoint/2010/main" val="3932939270"/>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1295</TotalTime>
  <Words>3909</Words>
  <Application>Microsoft Office PowerPoint</Application>
  <PresentationFormat>On-screen Show (16:9)</PresentationFormat>
  <Paragraphs>159</Paragraphs>
  <Slides>43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Roboto</vt:lpstr>
      <vt:lpstr>Calibri</vt:lpstr>
      <vt:lpstr>Geometric</vt:lpstr>
      <vt:lpstr>Urinary tract infection and vesicoureteral reflux (VUR)</vt:lpstr>
      <vt:lpstr>PREVALENCE of UTI</vt:lpstr>
      <vt:lpstr>Etiology</vt:lpstr>
      <vt:lpstr>CLINICAL MANIFESTATIONS AND CLASSIFICATION</vt:lpstr>
      <vt:lpstr>Pyelonephritis </vt:lpstr>
      <vt:lpstr>Cystitis</vt:lpstr>
      <vt:lpstr>Asymptomatic bacteriuria</vt:lpstr>
      <vt:lpstr>PATHOGENESIS AND PATHOLOGY</vt:lpstr>
      <vt:lpstr>PowerPoint Presentation</vt:lpstr>
      <vt:lpstr>PowerPoint Presentation</vt:lpstr>
      <vt:lpstr>DIAGNOSIS</vt:lpstr>
      <vt:lpstr>PowerPoint Presentation</vt:lpstr>
      <vt:lpstr>PowerPoint Presentation</vt:lpstr>
      <vt:lpstr>PowerPoint Presentation</vt:lpstr>
      <vt:lpstr>PowerPoint Presentation</vt:lpstr>
      <vt:lpstr>TREATMENT</vt:lpstr>
      <vt:lpstr>PowerPoint Presentation</vt:lpstr>
      <vt:lpstr>Acute cystitis</vt:lpstr>
      <vt:lpstr>Pyelonephritis </vt:lpstr>
      <vt:lpstr>PowerPoint Presentation</vt:lpstr>
      <vt:lpstr>PowerPoint Presentation</vt:lpstr>
      <vt:lpstr>PowerPoint Presentation</vt:lpstr>
      <vt:lpstr>recurrent UTIs </vt:lpstr>
      <vt:lpstr>PowerPoint Presentation</vt:lpstr>
      <vt:lpstr>IMAGING STUDIES IN CHILDREN WITH A FEBRILE UTI</vt:lpstr>
      <vt:lpstr>vesicoureteral reflux  </vt:lpstr>
      <vt:lpstr>PowerPoint Presentation</vt:lpstr>
      <vt:lpstr>PowerPoint Presentation</vt:lpstr>
      <vt:lpstr>PowerPoint Presentation</vt:lpstr>
      <vt:lpstr>PowerPoint Presentation</vt:lpstr>
      <vt:lpstr>CLINICAL MANIFESTATIONS</vt:lpstr>
      <vt:lpstr>DIAGNOSIS</vt:lpstr>
      <vt:lpstr>PowerPoint Presentation</vt:lpstr>
      <vt:lpstr>PowerPoint Presentation</vt:lpstr>
      <vt:lpstr>TREATMENT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Urinary tract infection</dc:title>
  <dc:creator>hp</dc:creator>
  <cp:lastModifiedBy>hp</cp:lastModifiedBy>
  <cp:revision>59</cp:revision>
  <dcterms:modified xsi:type="dcterms:W3CDTF">2020-12-08T08:47:50Z</dcterms:modified>
</cp:coreProperties>
</file>