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93" r:id="rId12"/>
    <p:sldId id="266" r:id="rId13"/>
    <p:sldId id="267" r:id="rId14"/>
    <p:sldId id="268" r:id="rId15"/>
    <p:sldId id="269" r:id="rId16"/>
    <p:sldId id="271" r:id="rId17"/>
    <p:sldId id="272" r:id="rId18"/>
    <p:sldId id="273" r:id="rId19"/>
    <p:sldId id="270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عنوان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22" name="عنوان فرعي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6E5DF9-46A9-407A-A107-E0E2E40ED7A5}" type="datetimeFigureOut">
              <a:rPr lang="en-US" smtClean="0"/>
              <a:t>1/10/2020</a:t>
            </a:fld>
            <a:endParaRPr lang="en-US"/>
          </a:p>
        </p:txBody>
      </p:sp>
      <p:sp>
        <p:nvSpPr>
          <p:cNvPr id="20" name="عنصر نائب للتذييل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عنصر نائب لرقم الشريحة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2F4229-AD2E-4115-8956-E502ECB1AD5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شكل بيضاوي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شكل بيضاوي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6E5DF9-46A9-407A-A107-E0E2E40ED7A5}" type="datetimeFigureOut">
              <a:rPr lang="en-US" smtClean="0"/>
              <a:t>1/10/2020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2F4229-AD2E-4115-8956-E502ECB1AD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6E5DF9-46A9-407A-A107-E0E2E40ED7A5}" type="datetimeFigureOut">
              <a:rPr lang="en-US" smtClean="0"/>
              <a:t>1/10/2020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2F4229-AD2E-4115-8956-E502ECB1AD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6E5DF9-46A9-407A-A107-E0E2E40ED7A5}" type="datetimeFigureOut">
              <a:rPr lang="en-US" smtClean="0"/>
              <a:t>1/10/2020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2F4229-AD2E-4115-8956-E502ECB1AD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6E5DF9-46A9-407A-A107-E0E2E40ED7A5}" type="datetimeFigureOut">
              <a:rPr lang="en-US" smtClean="0"/>
              <a:t>1/10/2020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2F4229-AD2E-4115-8956-E502ECB1AD5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مستطيل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شكل بيضاوي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شكل بيضاوي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6E5DF9-46A9-407A-A107-E0E2E40ED7A5}" type="datetimeFigureOut">
              <a:rPr lang="en-US" smtClean="0"/>
              <a:t>1/10/2020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2F4229-AD2E-4115-8956-E502ECB1AD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6E5DF9-46A9-407A-A107-E0E2E40ED7A5}" type="datetimeFigureOut">
              <a:rPr lang="en-US" smtClean="0"/>
              <a:t>1/10/2020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2F4229-AD2E-4115-8956-E502ECB1AD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6E5DF9-46A9-407A-A107-E0E2E40ED7A5}" type="datetimeFigureOut">
              <a:rPr lang="en-US" smtClean="0"/>
              <a:t>1/10/2020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2F4229-AD2E-4115-8956-E502ECB1AD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6E5DF9-46A9-407A-A107-E0E2E40ED7A5}" type="datetimeFigureOut">
              <a:rPr lang="en-US" smtClean="0"/>
              <a:t>1/10/2020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2F4229-AD2E-4115-8956-E502ECB1AD56}" type="slidenum">
              <a:rPr lang="en-US" smtClean="0"/>
              <a:t>‹#›</a:t>
            </a:fld>
            <a:endParaRPr lang="en-US"/>
          </a:p>
        </p:txBody>
      </p:sp>
      <p:sp>
        <p:nvSpPr>
          <p:cNvPr id="6" name="مستطيل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6E5DF9-46A9-407A-A107-E0E2E40ED7A5}" type="datetimeFigureOut">
              <a:rPr lang="en-US" smtClean="0"/>
              <a:t>1/10/2020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2F4229-AD2E-4115-8956-E502ECB1AD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6E5DF9-46A9-407A-A107-E0E2E40ED7A5}" type="datetimeFigureOut">
              <a:rPr lang="en-US" smtClean="0"/>
              <a:t>1/10/2020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2F4229-AD2E-4115-8956-E502ECB1AD5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مستطيل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ar-SA" smtClean="0"/>
              <a:t>انقر فوق الأيقونة لإضافة صورة</a:t>
            </a:r>
            <a:endParaRPr kumimoji="0" lang="en-US" dirty="0"/>
          </a:p>
        </p:txBody>
      </p:sp>
      <p:sp>
        <p:nvSpPr>
          <p:cNvPr id="9" name="مخطط انسيابي: معالجة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مخطط انسيابي: معالجة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دائري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شكل بيضاوي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دائرة مجوفة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مستطيل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عنصر نائب للعنوان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9" name="عنصر نائب للنص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24" name="عنصر نائب للتاريخ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7D6E5DF9-46A9-407A-A107-E0E2E40ED7A5}" type="datetimeFigureOut">
              <a:rPr lang="en-US" smtClean="0"/>
              <a:t>1/10/2020</a:t>
            </a:fld>
            <a:endParaRPr lang="en-US"/>
          </a:p>
        </p:txBody>
      </p:sp>
      <p:sp>
        <p:nvSpPr>
          <p:cNvPr id="10" name="عنصر نائب للتذييل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عنصر نائب لرقم الشريحة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A22F4229-AD2E-4115-8956-E502ECB1AD56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مستطيل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2764302"/>
          </a:xfrm>
        </p:spPr>
        <p:txBody>
          <a:bodyPr/>
          <a:lstStyle/>
          <a:p>
            <a:r>
              <a:rPr lang="en-US" dirty="0" smtClean="0"/>
              <a:t>Assessment of speech sound disorders</a:t>
            </a:r>
            <a:endParaRPr lang="en-US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447800" y="3352800"/>
            <a:ext cx="7406640" cy="2721936"/>
          </a:xfrm>
        </p:spPr>
        <p:txBody>
          <a:bodyPr/>
          <a:lstStyle/>
          <a:p>
            <a:r>
              <a:rPr lang="en-US" dirty="0" smtClean="0"/>
              <a:t>Chapter 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4027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1797" y="1905000"/>
            <a:ext cx="5645956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67268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cont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evaluating clients with moderate to severe articulation disorders, tests of phonological processes may prove more diagnostically valuable than traditional articulation tests. </a:t>
            </a:r>
          </a:p>
        </p:txBody>
      </p:sp>
    </p:spTree>
    <p:extLst>
      <p:ext uri="{BB962C8B-B14F-4D97-AF65-F5344CB8AC3E}">
        <p14:creationId xmlns:p14="http://schemas.microsoft.com/office/powerpoint/2010/main" val="35276568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Stimulability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447800" y="1447800"/>
            <a:ext cx="7498080" cy="4800600"/>
          </a:xfrm>
        </p:spPr>
        <p:txBody>
          <a:bodyPr/>
          <a:lstStyle/>
          <a:p>
            <a:pPr marL="82296" indent="0">
              <a:buNone/>
            </a:pPr>
            <a:r>
              <a:rPr lang="en-US" dirty="0"/>
              <a:t> client’s ability to produce a correct (or improved) production of </a:t>
            </a:r>
            <a:r>
              <a:rPr lang="en-US" dirty="0" smtClean="0"/>
              <a:t>an erred </a:t>
            </a:r>
            <a:r>
              <a:rPr lang="en-US" dirty="0"/>
              <a:t>sound. The client attempts to imitate </a:t>
            </a:r>
            <a:r>
              <a:rPr lang="en-US" dirty="0" smtClean="0"/>
              <a:t>the clinician’s </a:t>
            </a:r>
            <a:r>
              <a:rPr lang="en-US" dirty="0"/>
              <a:t>correct production, </a:t>
            </a:r>
            <a:r>
              <a:rPr lang="en-US" dirty="0" smtClean="0"/>
              <a:t>often after receiving </a:t>
            </a:r>
            <a:r>
              <a:rPr lang="en-US" dirty="0"/>
              <a:t>specific instructions regarding the articulatory placement or manner of sound </a:t>
            </a:r>
            <a:r>
              <a:rPr lang="en-US" dirty="0" smtClean="0"/>
              <a:t>production.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77097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assessment of </a:t>
            </a:r>
            <a:r>
              <a:rPr lang="en-US" dirty="0" err="1"/>
              <a:t>stimulability</a:t>
            </a:r>
            <a:r>
              <a:rPr lang="en-US" dirty="0"/>
              <a:t> provides important prognostic </a:t>
            </a:r>
            <a:r>
              <a:rPr lang="en-US" dirty="0" smtClean="0"/>
              <a:t>information.</a:t>
            </a:r>
          </a:p>
          <a:p>
            <a:r>
              <a:rPr lang="en-US" dirty="0"/>
              <a:t>Those behaviors that are most easily stimulated provide excellent starting points </a:t>
            </a:r>
            <a:r>
              <a:rPr lang="en-US" dirty="0" smtClean="0"/>
              <a:t>in therapy </a:t>
            </a:r>
            <a:r>
              <a:rPr lang="en-US" dirty="0"/>
              <a:t>because they often lead to treatment success quicker than other, less </a:t>
            </a:r>
            <a:r>
              <a:rPr lang="en-US" dirty="0" err="1" smtClean="0"/>
              <a:t>stimulable</a:t>
            </a:r>
            <a:r>
              <a:rPr lang="en-US" dirty="0" smtClean="0"/>
              <a:t> behaviors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409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cont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2296" indent="0">
              <a:buNone/>
            </a:pPr>
            <a:r>
              <a:rPr lang="en-US" sz="2000" b="1" dirty="0"/>
              <a:t>The ability to stimulate erred sounds is based on </a:t>
            </a:r>
            <a:r>
              <a:rPr lang="en-US" sz="2000" b="1" dirty="0" smtClean="0"/>
              <a:t>:</a:t>
            </a:r>
          </a:p>
          <a:p>
            <a:pPr marL="82296" indent="0">
              <a:buNone/>
            </a:pPr>
            <a:r>
              <a:rPr lang="en-US" sz="2400" dirty="0" smtClean="0"/>
              <a:t>1. good </a:t>
            </a:r>
            <a:r>
              <a:rPr lang="en-US" sz="2400" dirty="0"/>
              <a:t>working knowledge of </a:t>
            </a:r>
            <a:r>
              <a:rPr lang="en-US" sz="2400" dirty="0" smtClean="0"/>
              <a:t>phonetics.  The </a:t>
            </a:r>
            <a:r>
              <a:rPr lang="en-US" sz="2400" dirty="0"/>
              <a:t>clinician must know what needs to be changed in order to improve the production. </a:t>
            </a:r>
          </a:p>
          <a:p>
            <a:pPr marL="82296" indent="0">
              <a:buNone/>
            </a:pPr>
            <a:r>
              <a:rPr lang="en-US" sz="2400" b="1" dirty="0" smtClean="0"/>
              <a:t>Note</a:t>
            </a:r>
            <a:r>
              <a:rPr lang="en-US" sz="2400" dirty="0" smtClean="0"/>
              <a:t>: in </a:t>
            </a:r>
            <a:r>
              <a:rPr lang="en-US" sz="2400" dirty="0"/>
              <a:t>some cases, there is more than one way to correctly articulate a sound. For example, a “textbook description” of /t/ is a </a:t>
            </a:r>
            <a:r>
              <a:rPr lang="en-US" sz="2400" dirty="0" smtClean="0"/>
              <a:t>lingua-alveolar sound produced  </a:t>
            </a:r>
            <a:r>
              <a:rPr lang="en-US" sz="2400" dirty="0"/>
              <a:t>by tapping the tongue on the hard palate. However, some people produce </a:t>
            </a:r>
            <a:r>
              <a:rPr lang="en-US" sz="2400" dirty="0" smtClean="0"/>
              <a:t>a good </a:t>
            </a:r>
            <a:r>
              <a:rPr lang="en-US" sz="2400" dirty="0"/>
              <a:t>/t/ by tapping the tongue on the front teeth.</a:t>
            </a:r>
          </a:p>
        </p:txBody>
      </p:sp>
    </p:spTree>
    <p:extLst>
      <p:ext uri="{BB962C8B-B14F-4D97-AF65-F5344CB8AC3E}">
        <p14:creationId xmlns:p14="http://schemas.microsoft.com/office/powerpoint/2010/main" val="29126016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cont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>
              <a:buNone/>
            </a:pPr>
            <a:r>
              <a:rPr lang="en-US" sz="2400" dirty="0" smtClean="0"/>
              <a:t>2</a:t>
            </a:r>
            <a:r>
              <a:rPr lang="en-US" dirty="0" smtClean="0"/>
              <a:t>. </a:t>
            </a:r>
            <a:r>
              <a:rPr lang="en-US" sz="2400" dirty="0" smtClean="0"/>
              <a:t>Visually </a:t>
            </a:r>
            <a:r>
              <a:rPr lang="en-US" sz="2400" dirty="0"/>
              <a:t>observing the client’s erred productions</a:t>
            </a:r>
            <a:r>
              <a:rPr lang="en-US" dirty="0"/>
              <a:t>. </a:t>
            </a:r>
            <a:endParaRPr lang="en-US" dirty="0" smtClean="0"/>
          </a:p>
          <a:p>
            <a:pPr marL="82296" indent="0">
              <a:buNone/>
            </a:pPr>
            <a:r>
              <a:rPr lang="en-US" sz="2400" dirty="0"/>
              <a:t>seeing an error can help identify what needs to change in </a:t>
            </a:r>
            <a:r>
              <a:rPr lang="en-US" sz="2400" dirty="0" smtClean="0"/>
              <a:t>order to </a:t>
            </a:r>
            <a:r>
              <a:rPr lang="en-US" sz="2400" dirty="0"/>
              <a:t>produce a better sound.</a:t>
            </a:r>
          </a:p>
        </p:txBody>
      </p:sp>
    </p:spTree>
    <p:extLst>
      <p:ext uri="{BB962C8B-B14F-4D97-AF65-F5344CB8AC3E}">
        <p14:creationId xmlns:p14="http://schemas.microsoft.com/office/powerpoint/2010/main" val="25235594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DEVELOPMENTAL NORMS FOR PHONEMES AND BLENDS</a:t>
            </a:r>
            <a:br>
              <a:rPr lang="en-US" sz="2000" dirty="0"/>
            </a:br>
            <a:endParaRPr lang="en-US" sz="20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Clinicians </a:t>
            </a:r>
            <a:r>
              <a:rPr lang="en-US" sz="2000" dirty="0"/>
              <a:t>often use normative data to determine whether or not a child is developing </a:t>
            </a:r>
            <a:r>
              <a:rPr lang="en-US" sz="2000" dirty="0" smtClean="0"/>
              <a:t>within normal </a:t>
            </a:r>
            <a:r>
              <a:rPr lang="en-US" sz="2000" dirty="0"/>
              <a:t>expectations. </a:t>
            </a:r>
            <a:endParaRPr lang="en-US" sz="2000" dirty="0" smtClean="0"/>
          </a:p>
          <a:p>
            <a:r>
              <a:rPr lang="en-US" sz="2000" b="1" u="sng" dirty="0"/>
              <a:t>DEVELOPMENTAL NORMS FOR PHONEMES AND </a:t>
            </a:r>
            <a:r>
              <a:rPr lang="en-US" sz="2000" b="1" u="sng" dirty="0" smtClean="0"/>
              <a:t>BLENDS:</a:t>
            </a:r>
            <a:endParaRPr lang="en-US" sz="2000" b="1" u="sng" dirty="0"/>
          </a:p>
          <a:p>
            <a:r>
              <a:rPr lang="en-US" sz="2000" dirty="0" smtClean="0"/>
              <a:t>• </a:t>
            </a:r>
            <a:r>
              <a:rPr lang="en-US" sz="2000" dirty="0"/>
              <a:t>A norm is only an average age at which a behavior occurs. It refers, therefore, to </a:t>
            </a:r>
            <a:r>
              <a:rPr lang="en-US" sz="2000" dirty="0" smtClean="0"/>
              <a:t>a hypothetical </a:t>
            </a:r>
            <a:r>
              <a:rPr lang="en-US" sz="2000" dirty="0"/>
              <a:t>child who does not, and never did, exist.</a:t>
            </a:r>
          </a:p>
          <a:p>
            <a:r>
              <a:rPr lang="en-US" sz="2000" dirty="0"/>
              <a:t>• True norms are collected from and apply to a normal, randomly selected </a:t>
            </a:r>
            <a:r>
              <a:rPr lang="en-US" sz="2000" dirty="0" smtClean="0"/>
              <a:t>sample. These </a:t>
            </a:r>
            <a:r>
              <a:rPr lang="en-US" sz="2000" dirty="0"/>
              <a:t>exact representative samples rarely exist in the real world.</a:t>
            </a:r>
          </a:p>
          <a:p>
            <a:r>
              <a:rPr lang="en-US" sz="2000" dirty="0"/>
              <a:t>• Different norms are rarely in agreement with each </a:t>
            </a:r>
            <a:r>
              <a:rPr lang="en-US" sz="2000" dirty="0" smtClean="0"/>
              <a:t>other.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399899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5415" y="1447800"/>
            <a:ext cx="621872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37013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7819" y="1447800"/>
            <a:ext cx="4633912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35440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2014" y="1525322"/>
            <a:ext cx="6285521" cy="4645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97308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6221" y="1447800"/>
            <a:ext cx="5517107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5122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100" y="2198362"/>
            <a:ext cx="7499350" cy="3299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57721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DISTINCTIVE FEATURES OF CONSONANTS</a:t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2296" indent="0">
              <a:buNone/>
            </a:pPr>
            <a:r>
              <a:rPr lang="en-US" sz="2000" dirty="0"/>
              <a:t>Individual sounds consist of unique and distinct features that, make each sound different from all other sounds</a:t>
            </a:r>
            <a:r>
              <a:rPr lang="en-US" sz="2000" dirty="0" smtClean="0"/>
              <a:t>.</a:t>
            </a:r>
          </a:p>
          <a:p>
            <a:pPr marL="82296" indent="0">
              <a:buNone/>
            </a:pPr>
            <a:r>
              <a:rPr lang="en-US" sz="2000" dirty="0"/>
              <a:t>The following examples show several distinctive feature patterns:</a:t>
            </a:r>
          </a:p>
          <a:p>
            <a:pPr marL="82296" indent="0">
              <a:buNone/>
            </a:pPr>
            <a:r>
              <a:rPr lang="en-US" sz="2000" dirty="0"/>
              <a:t>/t/ for /k/ (</a:t>
            </a:r>
            <a:r>
              <a:rPr lang="en-US" sz="2000" dirty="0" err="1"/>
              <a:t>tup</a:t>
            </a:r>
            <a:r>
              <a:rPr lang="en-US" sz="2000" dirty="0"/>
              <a:t> for cup)</a:t>
            </a:r>
          </a:p>
          <a:p>
            <a:pPr marL="82296" indent="0">
              <a:buNone/>
            </a:pPr>
            <a:r>
              <a:rPr lang="en-US" sz="2000" dirty="0"/>
              <a:t>/d/ for /g/ (dumb for gum</a:t>
            </a:r>
            <a:r>
              <a:rPr lang="en-US" sz="2000" dirty="0" smtClean="0"/>
              <a:t>)</a:t>
            </a:r>
          </a:p>
          <a:p>
            <a:pPr marL="82296" indent="0">
              <a:buNone/>
            </a:pPr>
            <a:r>
              <a:rPr lang="en-US" sz="2000" dirty="0"/>
              <a:t>The erred feature in this example is an anterior placement. </a:t>
            </a:r>
            <a:r>
              <a:rPr lang="en-US" sz="2000" dirty="0" smtClean="0"/>
              <a:t>(place of articulation)</a:t>
            </a:r>
          </a:p>
          <a:p>
            <a:pPr marL="82296" indent="0">
              <a:buNone/>
            </a:pPr>
            <a:r>
              <a:rPr lang="en-US" sz="2000" dirty="0"/>
              <a:t>/d/ for /n/ (dice for nice)</a:t>
            </a:r>
          </a:p>
          <a:p>
            <a:pPr marL="82296" indent="0">
              <a:buNone/>
            </a:pPr>
            <a:r>
              <a:rPr lang="en-US" sz="2000" dirty="0"/>
              <a:t>/b/ for /m/ (bake for make)</a:t>
            </a:r>
          </a:p>
          <a:p>
            <a:pPr marL="82296" indent="0">
              <a:buNone/>
            </a:pPr>
            <a:r>
              <a:rPr lang="en-US" sz="2000" dirty="0" smtClean="0"/>
              <a:t>The </a:t>
            </a:r>
            <a:r>
              <a:rPr lang="en-US" sz="2000" dirty="0"/>
              <a:t>erred pattern involves nasality. </a:t>
            </a:r>
            <a:r>
              <a:rPr lang="en-US" sz="2000" dirty="0" err="1"/>
              <a:t>Nonnasal</a:t>
            </a:r>
            <a:r>
              <a:rPr lang="en-US" sz="2000" dirty="0"/>
              <a:t> sounds are substituted for nasal sounds.</a:t>
            </a:r>
          </a:p>
        </p:txBody>
      </p:sp>
    </p:spTree>
    <p:extLst>
      <p:ext uri="{BB962C8B-B14F-4D97-AF65-F5344CB8AC3E}">
        <p14:creationId xmlns:p14="http://schemas.microsoft.com/office/powerpoint/2010/main" val="14350677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PHONOLOGICAL PROCESSES</a:t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2296" indent="0">
              <a:buNone/>
            </a:pPr>
            <a:r>
              <a:rPr lang="en-US" sz="2800" dirty="0" smtClean="0"/>
              <a:t>Phonological </a:t>
            </a:r>
            <a:r>
              <a:rPr lang="en-US" sz="2800" dirty="0"/>
              <a:t>processes describe what children do in the normal developmental process of speech to simplify standard adult productions. When a child uses </a:t>
            </a:r>
            <a:r>
              <a:rPr lang="en-US" sz="2800" dirty="0" smtClean="0"/>
              <a:t>many different </a:t>
            </a:r>
            <a:r>
              <a:rPr lang="en-US" sz="2800" dirty="0"/>
              <a:t>processes or uses processes that are not commonly present during speech acquisition, intelligibility may be impaired</a:t>
            </a:r>
            <a:r>
              <a:rPr lang="en-US" dirty="0" smtClean="0"/>
              <a:t>.</a:t>
            </a:r>
          </a:p>
          <a:p>
            <a:pPr marL="82296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35587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cont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2296" indent="0">
              <a:buNone/>
            </a:pPr>
            <a:r>
              <a:rPr lang="en-US" sz="2800" dirty="0"/>
              <a:t>The advantage of using a phonological processes approach when analyzing </a:t>
            </a:r>
            <a:r>
              <a:rPr lang="en-US" sz="2800" dirty="0" smtClean="0"/>
              <a:t>articulation is </a:t>
            </a:r>
            <a:r>
              <a:rPr lang="en-US" sz="2800" dirty="0"/>
              <a:t>that the clinician can identify error patterns and then target those patterns to </a:t>
            </a:r>
            <a:r>
              <a:rPr lang="en-US" sz="2800" dirty="0" smtClean="0"/>
              <a:t>remediate more </a:t>
            </a:r>
            <a:r>
              <a:rPr lang="en-US" sz="2800" dirty="0"/>
              <a:t>than one sound at a time. </a:t>
            </a:r>
            <a:r>
              <a:rPr lang="en-US" sz="2800" b="1" dirty="0"/>
              <a:t>For example</a:t>
            </a:r>
            <a:r>
              <a:rPr lang="en-US" sz="2800" dirty="0"/>
              <a:t>, if a child exhibits a final consonant deletion pattern, the clinician may choose to target final consonants in general rather than focus on </a:t>
            </a:r>
            <a:r>
              <a:rPr lang="en-US" sz="2800" dirty="0" smtClean="0"/>
              <a:t>only a </a:t>
            </a:r>
            <a:r>
              <a:rPr lang="en-US" sz="2800" dirty="0"/>
              <a:t>few sounds in the final position</a:t>
            </a:r>
          </a:p>
        </p:txBody>
      </p:sp>
    </p:spTree>
    <p:extLst>
      <p:ext uri="{BB962C8B-B14F-4D97-AF65-F5344CB8AC3E}">
        <p14:creationId xmlns:p14="http://schemas.microsoft.com/office/powerpoint/2010/main" val="8183306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000" b="1" u="sng" dirty="0" err="1" smtClean="0"/>
              <a:t>Alveolarization</a:t>
            </a:r>
            <a:r>
              <a:rPr lang="en-US" sz="2000" b="1" u="sng" dirty="0" smtClean="0"/>
              <a:t>:</a:t>
            </a:r>
            <a:endParaRPr lang="en-US" sz="2000" b="1" u="sng" dirty="0"/>
          </a:p>
          <a:p>
            <a:pPr marL="82296" indent="0">
              <a:buNone/>
            </a:pPr>
            <a:r>
              <a:rPr lang="en-US" sz="2400" dirty="0"/>
              <a:t>Substitution of an alveolar phoneme for a labial or </a:t>
            </a:r>
            <a:r>
              <a:rPr lang="en-US" sz="2400" dirty="0" err="1"/>
              <a:t>linguadental</a:t>
            </a:r>
            <a:r>
              <a:rPr lang="en-US" sz="2400" dirty="0"/>
              <a:t> phoneme:</a:t>
            </a:r>
          </a:p>
          <a:p>
            <a:pPr marL="82296" indent="0">
              <a:buNone/>
            </a:pPr>
            <a:r>
              <a:rPr lang="en-US" sz="2400" dirty="0"/>
              <a:t>/</a:t>
            </a:r>
            <a:r>
              <a:rPr lang="en-US" sz="2400" dirty="0" err="1"/>
              <a:t>tœn</a:t>
            </a:r>
            <a:r>
              <a:rPr lang="en-US" sz="2400" dirty="0"/>
              <a:t>/ for </a:t>
            </a:r>
            <a:r>
              <a:rPr lang="en-US" sz="2400" dirty="0" smtClean="0"/>
              <a:t>pan</a:t>
            </a:r>
          </a:p>
          <a:p>
            <a:r>
              <a:rPr lang="en-US" sz="2000" b="1" u="sng" dirty="0"/>
              <a:t>Assimilation (Harmony</a:t>
            </a:r>
            <a:r>
              <a:rPr lang="en-US" sz="2000" b="1" u="sng" dirty="0" smtClean="0"/>
              <a:t>):</a:t>
            </a:r>
            <a:endParaRPr lang="en-US" sz="2000" b="1" u="sng" dirty="0"/>
          </a:p>
          <a:p>
            <a:pPr marL="82296" indent="0">
              <a:buNone/>
            </a:pPr>
            <a:r>
              <a:rPr lang="en-US" sz="2400" dirty="0"/>
              <a:t>Alteration of a consonant phoneme that is influenced by, and becomes more like, a surrounding phoneme:</a:t>
            </a:r>
          </a:p>
          <a:p>
            <a:pPr marL="82296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</a:t>
            </a:r>
            <a:r>
              <a:rPr lang="en-US" sz="2400" dirty="0"/>
              <a:t>/</a:t>
            </a:r>
            <a:r>
              <a:rPr lang="en-US" sz="2400" dirty="0" err="1" smtClean="0"/>
              <a:t>bɛb</a:t>
            </a:r>
            <a:r>
              <a:rPr lang="en-US" sz="2400" dirty="0"/>
              <a:t>/ for bed          ɛ</a:t>
            </a:r>
            <a:r>
              <a:rPr lang="en-US" sz="2400" dirty="0" smtClean="0"/>
              <a:t>] ʤ</a:t>
            </a:r>
          </a:p>
          <a:p>
            <a:r>
              <a:rPr lang="en-US" sz="2000" b="1" u="sng" dirty="0" smtClean="0"/>
              <a:t>Backing</a:t>
            </a:r>
            <a:r>
              <a:rPr lang="en-US" sz="2000" b="1" dirty="0" smtClean="0"/>
              <a:t>:</a:t>
            </a:r>
            <a:endParaRPr lang="en-US" sz="2000" b="1" dirty="0"/>
          </a:p>
          <a:p>
            <a:pPr marL="82296" indent="0">
              <a:buNone/>
            </a:pPr>
            <a:r>
              <a:rPr lang="en-US" sz="2400" dirty="0"/>
              <a:t>Substitution of a more posteriorly produced phoneme for an anteriorly produced phoneme:</a:t>
            </a:r>
          </a:p>
          <a:p>
            <a:pPr marL="82296" indent="0">
              <a:buNone/>
            </a:pPr>
            <a:r>
              <a:rPr lang="en-US" sz="2400" dirty="0"/>
              <a:t>/</a:t>
            </a:r>
            <a:r>
              <a:rPr lang="en-US" sz="2400" dirty="0" err="1" smtClean="0"/>
              <a:t>kap</a:t>
            </a:r>
            <a:r>
              <a:rPr lang="en-US" sz="2400" dirty="0"/>
              <a:t>/ for top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1968936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000" b="1" u="sng" dirty="0"/>
              <a:t>Cluster </a:t>
            </a:r>
            <a:r>
              <a:rPr lang="en-US" sz="2000" b="1" u="sng" dirty="0" smtClean="0"/>
              <a:t>Reduction:</a:t>
            </a:r>
            <a:endParaRPr lang="en-US" sz="2000" b="1" u="sng" dirty="0"/>
          </a:p>
          <a:p>
            <a:pPr marL="82296" indent="0">
              <a:buNone/>
            </a:pPr>
            <a:r>
              <a:rPr lang="en-US" sz="2000" dirty="0"/>
              <a:t>Reduction of a cluster </a:t>
            </a:r>
            <a:r>
              <a:rPr lang="en-US" sz="2000" dirty="0" smtClean="0"/>
              <a:t>to </a:t>
            </a:r>
            <a:r>
              <a:rPr lang="en-US" sz="2000" dirty="0"/>
              <a:t>a singleton:</a:t>
            </a:r>
          </a:p>
          <a:p>
            <a:pPr marL="82296" indent="0">
              <a:buNone/>
            </a:pPr>
            <a:r>
              <a:rPr lang="en-US" sz="2000" dirty="0"/>
              <a:t>/pen/ for </a:t>
            </a:r>
            <a:r>
              <a:rPr lang="en-US" sz="2000" dirty="0" smtClean="0"/>
              <a:t>plane</a:t>
            </a:r>
          </a:p>
          <a:p>
            <a:pPr marL="82296" indent="0">
              <a:buNone/>
            </a:pPr>
            <a:r>
              <a:rPr lang="en-US" sz="2000" b="1" u="sng" dirty="0" smtClean="0"/>
              <a:t>Coalescence:</a:t>
            </a:r>
            <a:endParaRPr lang="en-US" sz="2000" b="1" u="sng" dirty="0"/>
          </a:p>
          <a:p>
            <a:pPr marL="82296" indent="0">
              <a:buNone/>
            </a:pPr>
            <a:r>
              <a:rPr lang="en-US" sz="2000" dirty="0"/>
              <a:t>Substitution of a single phoneme that is different from two adjacent target phonemes </a:t>
            </a:r>
            <a:r>
              <a:rPr lang="en-US" sz="2000" dirty="0" smtClean="0"/>
              <a:t>yet takes </a:t>
            </a:r>
            <a:r>
              <a:rPr lang="en-US" sz="2000" dirty="0"/>
              <a:t>on features of the target:</a:t>
            </a:r>
          </a:p>
          <a:p>
            <a:pPr marL="82296" indent="0">
              <a:buNone/>
            </a:pPr>
            <a:r>
              <a:rPr lang="en-US" sz="2000" dirty="0"/>
              <a:t>/</a:t>
            </a:r>
            <a:r>
              <a:rPr lang="en-US" sz="2000" dirty="0" err="1"/>
              <a:t>fok</a:t>
            </a:r>
            <a:r>
              <a:rPr lang="en-US" sz="2000" dirty="0"/>
              <a:t>/ for </a:t>
            </a:r>
            <a:r>
              <a:rPr lang="en-US" sz="2000" dirty="0" smtClean="0"/>
              <a:t>smoke</a:t>
            </a:r>
          </a:p>
          <a:p>
            <a:pPr marL="82296" indent="0">
              <a:buNone/>
            </a:pPr>
            <a:r>
              <a:rPr lang="en-US" sz="2000" b="1" u="sng" dirty="0" err="1" smtClean="0"/>
              <a:t>Deaffrication</a:t>
            </a:r>
            <a:r>
              <a:rPr lang="en-US" sz="2000" b="1" u="sng" dirty="0" smtClean="0"/>
              <a:t>:</a:t>
            </a:r>
            <a:endParaRPr lang="en-US" sz="2000" b="1" u="sng" dirty="0"/>
          </a:p>
          <a:p>
            <a:pPr marL="82296" indent="0">
              <a:buNone/>
            </a:pPr>
            <a:r>
              <a:rPr lang="en-US" sz="2000" dirty="0"/>
              <a:t>Substitution of a fricative for an affricate phoneme:</a:t>
            </a:r>
          </a:p>
          <a:p>
            <a:pPr marL="82296" indent="0">
              <a:buNone/>
            </a:pPr>
            <a:r>
              <a:rPr lang="en-US" sz="2000" dirty="0"/>
              <a:t>/</a:t>
            </a:r>
            <a:r>
              <a:rPr lang="en-US" sz="2000" dirty="0" err="1"/>
              <a:t>ʃip</a:t>
            </a:r>
            <a:r>
              <a:rPr lang="en-US" sz="2000" dirty="0"/>
              <a:t>/ for </a:t>
            </a:r>
            <a:r>
              <a:rPr lang="en-US" sz="2000" dirty="0" smtClean="0"/>
              <a:t>chip</a:t>
            </a:r>
          </a:p>
          <a:p>
            <a:pPr marL="82296" indent="0">
              <a:buNone/>
            </a:pPr>
            <a:r>
              <a:rPr lang="en-US" sz="2000" b="1" u="sng" dirty="0" err="1" smtClean="0"/>
              <a:t>Denasalization</a:t>
            </a:r>
            <a:r>
              <a:rPr lang="en-US" sz="2000" b="1" u="sng" dirty="0" smtClean="0"/>
              <a:t>:</a:t>
            </a:r>
            <a:endParaRPr lang="en-US" sz="2000" b="1" u="sng" dirty="0"/>
          </a:p>
          <a:p>
            <a:pPr marL="82296" indent="0">
              <a:buNone/>
            </a:pPr>
            <a:r>
              <a:rPr lang="en-US" sz="2000" dirty="0"/>
              <a:t>Substitution of a homorganic stop (similar place of articulation) for a nasal phoneme:</a:t>
            </a:r>
          </a:p>
          <a:p>
            <a:pPr marL="82296" indent="0">
              <a:buNone/>
            </a:pPr>
            <a:r>
              <a:rPr lang="en-US" sz="2000" dirty="0"/>
              <a:t>/do/ for no</a:t>
            </a:r>
          </a:p>
          <a:p>
            <a:pPr marL="82296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616556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b="1" u="sng" dirty="0" err="1" smtClean="0"/>
              <a:t>Depalatalization</a:t>
            </a:r>
            <a:r>
              <a:rPr lang="en-US" sz="2000" b="1" dirty="0" smtClean="0"/>
              <a:t>:</a:t>
            </a:r>
            <a:endParaRPr lang="en-US" sz="2000" b="1" dirty="0"/>
          </a:p>
          <a:p>
            <a:pPr marL="82296" indent="0">
              <a:buNone/>
            </a:pPr>
            <a:r>
              <a:rPr lang="en-US" sz="2000" dirty="0"/>
              <a:t>Substitution of an alveolar fricative or affricate for a palatal fricative or affricate</a:t>
            </a:r>
            <a:r>
              <a:rPr lang="en-US" sz="2000" dirty="0" smtClean="0"/>
              <a:t>:</a:t>
            </a:r>
          </a:p>
          <a:p>
            <a:pPr marL="82296" indent="0">
              <a:buNone/>
            </a:pPr>
            <a:r>
              <a:rPr lang="en-US" sz="2000" dirty="0"/>
              <a:t>/</a:t>
            </a:r>
            <a:r>
              <a:rPr lang="en-US" sz="2000" dirty="0" err="1" smtClean="0"/>
              <a:t>wats</a:t>
            </a:r>
            <a:r>
              <a:rPr lang="en-US" sz="2000" dirty="0"/>
              <a:t>/ for wash</a:t>
            </a:r>
          </a:p>
          <a:p>
            <a:pPr marL="82296" indent="0">
              <a:buNone/>
            </a:pPr>
            <a:r>
              <a:rPr lang="en-US" sz="2000" dirty="0"/>
              <a:t>/</a:t>
            </a:r>
            <a:r>
              <a:rPr lang="en-US" sz="2000" dirty="0" err="1"/>
              <a:t>fIs</a:t>
            </a:r>
            <a:r>
              <a:rPr lang="en-US" sz="2000" dirty="0"/>
              <a:t>/ for fish</a:t>
            </a:r>
          </a:p>
          <a:p>
            <a:pPr marL="82296" indent="0">
              <a:buNone/>
            </a:pPr>
            <a:r>
              <a:rPr lang="en-US" sz="2000" b="1" dirty="0" err="1" smtClean="0"/>
              <a:t>Diminutization</a:t>
            </a:r>
            <a:r>
              <a:rPr lang="en-US" sz="2000" b="1" dirty="0" smtClean="0"/>
              <a:t>:</a:t>
            </a:r>
            <a:endParaRPr lang="en-US" sz="2000" b="1" dirty="0"/>
          </a:p>
          <a:p>
            <a:pPr marL="82296" indent="0">
              <a:buNone/>
            </a:pPr>
            <a:r>
              <a:rPr lang="en-US" sz="2000" dirty="0"/>
              <a:t>Addition of /i/ or consonant + /i/:</a:t>
            </a:r>
          </a:p>
          <a:p>
            <a:pPr marL="82296" indent="0">
              <a:buNone/>
            </a:pPr>
            <a:r>
              <a:rPr lang="en-US" sz="2000" dirty="0"/>
              <a:t>/</a:t>
            </a:r>
            <a:r>
              <a:rPr lang="en-US" sz="2000" dirty="0" err="1" smtClean="0"/>
              <a:t>legi</a:t>
            </a:r>
            <a:r>
              <a:rPr lang="en-US" sz="2000" dirty="0"/>
              <a:t>/ for leg</a:t>
            </a:r>
          </a:p>
          <a:p>
            <a:pPr marL="82296" indent="0">
              <a:buNone/>
            </a:pPr>
            <a:r>
              <a:rPr lang="en-US" sz="2000" dirty="0"/>
              <a:t>/</a:t>
            </a:r>
            <a:r>
              <a:rPr lang="en-US" sz="2000" dirty="0" err="1"/>
              <a:t>hœti</a:t>
            </a:r>
            <a:r>
              <a:rPr lang="en-US" sz="2000" dirty="0"/>
              <a:t>/ for </a:t>
            </a:r>
            <a:r>
              <a:rPr lang="en-US" sz="2000" dirty="0" smtClean="0"/>
              <a:t>hat</a:t>
            </a:r>
          </a:p>
          <a:p>
            <a:pPr marL="82296" indent="0">
              <a:buNone/>
            </a:pPr>
            <a:r>
              <a:rPr lang="en-US" sz="2000" b="1" u="sng" dirty="0" smtClean="0"/>
              <a:t>Doubling:</a:t>
            </a:r>
            <a:endParaRPr lang="en-US" sz="2000" b="1" u="sng" dirty="0"/>
          </a:p>
          <a:p>
            <a:pPr marL="82296" indent="0">
              <a:buNone/>
            </a:pPr>
            <a:r>
              <a:rPr lang="en-US" sz="2000" dirty="0"/>
              <a:t>Repetition of a word:</a:t>
            </a:r>
          </a:p>
          <a:p>
            <a:pPr marL="82296" indent="0">
              <a:buNone/>
            </a:pPr>
            <a:r>
              <a:rPr lang="en-US" sz="2000" dirty="0"/>
              <a:t>/</a:t>
            </a:r>
            <a:r>
              <a:rPr lang="en-US" sz="2000" dirty="0" err="1"/>
              <a:t>gogo</a:t>
            </a:r>
            <a:r>
              <a:rPr lang="en-US" sz="2000" dirty="0"/>
              <a:t>/ for go</a:t>
            </a:r>
          </a:p>
        </p:txBody>
      </p:sp>
    </p:spTree>
    <p:extLst>
      <p:ext uri="{BB962C8B-B14F-4D97-AF65-F5344CB8AC3E}">
        <p14:creationId xmlns:p14="http://schemas.microsoft.com/office/powerpoint/2010/main" val="16065324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2296" indent="0">
              <a:buNone/>
            </a:pPr>
            <a:r>
              <a:rPr lang="en-US" sz="2000" b="1" u="sng" dirty="0" smtClean="0"/>
              <a:t>Epenthesis:</a:t>
            </a:r>
            <a:endParaRPr lang="en-US" sz="2000" b="1" u="sng" dirty="0"/>
          </a:p>
          <a:p>
            <a:pPr marL="82296" indent="0">
              <a:buNone/>
            </a:pPr>
            <a:r>
              <a:rPr lang="en-US" sz="2000" dirty="0"/>
              <a:t>Insertion of a new phoneme:</a:t>
            </a:r>
          </a:p>
          <a:p>
            <a:pPr marL="82296" indent="0">
              <a:buNone/>
            </a:pPr>
            <a:r>
              <a:rPr lang="en-US" sz="2000" dirty="0"/>
              <a:t>/</a:t>
            </a:r>
            <a:r>
              <a:rPr lang="en-US" sz="2000" dirty="0" err="1"/>
              <a:t>bəlu</a:t>
            </a:r>
            <a:r>
              <a:rPr lang="en-US" sz="2000" dirty="0"/>
              <a:t>/ for </a:t>
            </a:r>
            <a:r>
              <a:rPr lang="en-US" sz="2000" dirty="0" smtClean="0"/>
              <a:t>blue</a:t>
            </a:r>
          </a:p>
          <a:p>
            <a:pPr marL="82296" indent="0">
              <a:buNone/>
            </a:pPr>
            <a:r>
              <a:rPr lang="en-US" sz="2000" b="1" u="sng" dirty="0"/>
              <a:t>Final Consonant </a:t>
            </a:r>
            <a:r>
              <a:rPr lang="en-US" sz="2000" b="1" u="sng" dirty="0" smtClean="0"/>
              <a:t>Deletion:</a:t>
            </a:r>
            <a:endParaRPr lang="en-US" sz="2000" b="1" u="sng" dirty="0"/>
          </a:p>
          <a:p>
            <a:pPr marL="82296" indent="0">
              <a:buNone/>
            </a:pPr>
            <a:r>
              <a:rPr lang="en-US" sz="2000" dirty="0"/>
              <a:t>Deletion of the final consonant:</a:t>
            </a:r>
          </a:p>
          <a:p>
            <a:pPr marL="82296" indent="0">
              <a:buNone/>
            </a:pPr>
            <a:r>
              <a:rPr lang="en-US" sz="2000" dirty="0" smtClean="0"/>
              <a:t>/</a:t>
            </a:r>
            <a:r>
              <a:rPr lang="en-US" sz="2000" dirty="0" err="1"/>
              <a:t>pu</a:t>
            </a:r>
            <a:r>
              <a:rPr lang="en-US" sz="2000" dirty="0"/>
              <a:t>/ for pool</a:t>
            </a:r>
          </a:p>
          <a:p>
            <a:pPr marL="82296" indent="0">
              <a:buNone/>
            </a:pPr>
            <a:r>
              <a:rPr lang="en-US" sz="2000" b="1" u="sng" dirty="0" smtClean="0"/>
              <a:t>Fronting:</a:t>
            </a:r>
            <a:endParaRPr lang="en-US" sz="2000" b="1" u="sng" dirty="0"/>
          </a:p>
          <a:p>
            <a:pPr marL="82296" indent="0">
              <a:buNone/>
            </a:pPr>
            <a:r>
              <a:rPr lang="en-US" sz="2000" dirty="0"/>
              <a:t>Substitution of a more anteriorly produced phoneme:</a:t>
            </a:r>
          </a:p>
          <a:p>
            <a:pPr marL="82296" indent="0">
              <a:buNone/>
            </a:pPr>
            <a:r>
              <a:rPr lang="en-US" sz="2000" dirty="0"/>
              <a:t>/</a:t>
            </a:r>
            <a:r>
              <a:rPr lang="en-US" sz="2000" dirty="0" err="1"/>
              <a:t>su</a:t>
            </a:r>
            <a:r>
              <a:rPr lang="en-US" sz="2000" dirty="0"/>
              <a:t>/ for shoe</a:t>
            </a:r>
          </a:p>
          <a:p>
            <a:pPr marL="82296" indent="0">
              <a:buNone/>
            </a:pPr>
            <a:r>
              <a:rPr lang="en-US" sz="2000" b="1" u="sng" dirty="0" smtClean="0"/>
              <a:t>Gliding:</a:t>
            </a:r>
            <a:endParaRPr lang="en-US" sz="2000" b="1" u="sng" dirty="0"/>
          </a:p>
          <a:p>
            <a:pPr marL="82296" indent="0">
              <a:buNone/>
            </a:pPr>
            <a:r>
              <a:rPr lang="en-US" sz="2000" dirty="0"/>
              <a:t>Substitution of a glide for a liquid:</a:t>
            </a:r>
          </a:p>
          <a:p>
            <a:pPr marL="82296" indent="0">
              <a:buNone/>
            </a:pPr>
            <a:r>
              <a:rPr lang="en-US" sz="2000" dirty="0"/>
              <a:t>/</a:t>
            </a:r>
            <a:r>
              <a:rPr lang="en-US" sz="2000" dirty="0" err="1"/>
              <a:t>pwey</a:t>
            </a:r>
            <a:r>
              <a:rPr lang="en-US" sz="2000" dirty="0"/>
              <a:t>/ for </a:t>
            </a:r>
            <a:r>
              <a:rPr lang="en-US" sz="2000" dirty="0" smtClean="0"/>
              <a:t>play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885901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2296" indent="0">
              <a:buNone/>
            </a:pPr>
            <a:r>
              <a:rPr lang="en-US" sz="2000" b="1" u="sng" dirty="0"/>
              <a:t>Initial Consonant </a:t>
            </a:r>
            <a:r>
              <a:rPr lang="en-US" sz="2000" b="1" u="sng" dirty="0" smtClean="0"/>
              <a:t>Deletion:</a:t>
            </a:r>
            <a:endParaRPr lang="en-US" sz="2000" b="1" u="sng" dirty="0"/>
          </a:p>
          <a:p>
            <a:pPr marL="82296" indent="0">
              <a:buNone/>
            </a:pPr>
            <a:r>
              <a:rPr lang="en-US" sz="2000" dirty="0"/>
              <a:t>Deletion of the initial singleton consonant:</a:t>
            </a:r>
          </a:p>
          <a:p>
            <a:pPr marL="82296" indent="0">
              <a:buNone/>
            </a:pPr>
            <a:r>
              <a:rPr lang="en-US" sz="2000" dirty="0" smtClean="0"/>
              <a:t>   /</a:t>
            </a:r>
            <a:r>
              <a:rPr lang="en-US" sz="2000" dirty="0" err="1"/>
              <a:t>œn</a:t>
            </a:r>
            <a:r>
              <a:rPr lang="en-US" sz="2000" dirty="0"/>
              <a:t>/ for man</a:t>
            </a:r>
          </a:p>
          <a:p>
            <a:pPr marL="82296" indent="0">
              <a:buNone/>
            </a:pPr>
            <a:r>
              <a:rPr lang="en-US" sz="2000" dirty="0" smtClean="0"/>
              <a:t>   /</a:t>
            </a:r>
            <a:r>
              <a:rPr lang="en-US" sz="2000" dirty="0" err="1"/>
              <a:t>ul</a:t>
            </a:r>
            <a:r>
              <a:rPr lang="en-US" sz="2000" dirty="0"/>
              <a:t>/ for pool</a:t>
            </a:r>
          </a:p>
          <a:p>
            <a:pPr marL="82296" indent="0">
              <a:buNone/>
            </a:pPr>
            <a:r>
              <a:rPr lang="en-US" sz="2000" b="1" u="sng" dirty="0" smtClean="0"/>
              <a:t>Labialization:</a:t>
            </a:r>
            <a:endParaRPr lang="en-US" sz="2000" b="1" u="sng" dirty="0"/>
          </a:p>
          <a:p>
            <a:pPr marL="82296" indent="0">
              <a:buNone/>
            </a:pPr>
            <a:r>
              <a:rPr lang="en-US" sz="2000" dirty="0"/>
              <a:t>Substitution of a labial phoneme for a phoneme produced with the tip of the tongue:</a:t>
            </a:r>
          </a:p>
          <a:p>
            <a:pPr marL="82296" indent="0">
              <a:buNone/>
            </a:pPr>
            <a:r>
              <a:rPr lang="en-US" sz="2000" dirty="0" smtClean="0"/>
              <a:t>/</a:t>
            </a:r>
            <a:r>
              <a:rPr lang="en-US" sz="2000" dirty="0" err="1"/>
              <a:t>hœf</a:t>
            </a:r>
            <a:r>
              <a:rPr lang="en-US" sz="2000" dirty="0"/>
              <a:t>/ for hat</a:t>
            </a:r>
          </a:p>
          <a:p>
            <a:pPr marL="82296" indent="0">
              <a:buNone/>
            </a:pPr>
            <a:r>
              <a:rPr lang="en-US" sz="2000" b="1" u="sng" dirty="0" smtClean="0"/>
              <a:t>Metathesis</a:t>
            </a:r>
            <a:r>
              <a:rPr lang="en-US" sz="2000" dirty="0" smtClean="0"/>
              <a:t> </a:t>
            </a:r>
            <a:r>
              <a:rPr lang="en-US" sz="2000" dirty="0"/>
              <a:t>(Spoonerism</a:t>
            </a:r>
            <a:r>
              <a:rPr lang="en-US" sz="2000" dirty="0" smtClean="0"/>
              <a:t>):</a:t>
            </a:r>
            <a:endParaRPr lang="en-US" sz="2000" dirty="0"/>
          </a:p>
          <a:p>
            <a:pPr marL="82296" indent="0">
              <a:buNone/>
            </a:pPr>
            <a:r>
              <a:rPr lang="en-US" sz="2000" dirty="0"/>
              <a:t>Transposition of two phonemes</a:t>
            </a:r>
            <a:r>
              <a:rPr lang="en-US" sz="2000" dirty="0" smtClean="0"/>
              <a:t>:</a:t>
            </a:r>
          </a:p>
          <a:p>
            <a:pPr marL="82296" indent="0">
              <a:buNone/>
            </a:pPr>
            <a:r>
              <a:rPr lang="en-US" sz="2000" dirty="0"/>
              <a:t>/</a:t>
            </a:r>
            <a:r>
              <a:rPr lang="en-US" sz="2000" dirty="0" err="1" smtClean="0"/>
              <a:t>likstip</a:t>
            </a:r>
            <a:r>
              <a:rPr lang="en-US" sz="2000" dirty="0"/>
              <a:t>/ for lipstick</a:t>
            </a:r>
          </a:p>
        </p:txBody>
      </p:sp>
    </p:spTree>
    <p:extLst>
      <p:ext uri="{BB962C8B-B14F-4D97-AF65-F5344CB8AC3E}">
        <p14:creationId xmlns:p14="http://schemas.microsoft.com/office/powerpoint/2010/main" val="37391214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2296" indent="0">
              <a:buNone/>
            </a:pPr>
            <a:r>
              <a:rPr lang="en-US" sz="2000" b="1" u="sng" dirty="0" smtClean="0"/>
              <a:t>Reduplication:</a:t>
            </a:r>
            <a:endParaRPr lang="en-US" sz="2000" b="1" u="sng" dirty="0"/>
          </a:p>
          <a:p>
            <a:pPr marL="82296" indent="0">
              <a:buNone/>
            </a:pPr>
            <a:r>
              <a:rPr lang="en-US" sz="2000" dirty="0"/>
              <a:t>Repetition of a complete or incomplete syllable:</a:t>
            </a:r>
          </a:p>
          <a:p>
            <a:pPr marL="82296" indent="0">
              <a:buNone/>
            </a:pPr>
            <a:r>
              <a:rPr lang="en-US" sz="2000" dirty="0"/>
              <a:t>/</a:t>
            </a:r>
            <a:r>
              <a:rPr lang="en-US" sz="2000" dirty="0" err="1" smtClean="0"/>
              <a:t>wawa</a:t>
            </a:r>
            <a:r>
              <a:rPr lang="en-US" sz="2000" dirty="0" smtClean="0"/>
              <a:t>/ </a:t>
            </a:r>
            <a:r>
              <a:rPr lang="en-US" sz="2000" dirty="0"/>
              <a:t>for water</a:t>
            </a:r>
          </a:p>
          <a:p>
            <a:pPr marL="82296" indent="0">
              <a:buNone/>
            </a:pPr>
            <a:r>
              <a:rPr lang="en-US" sz="2000" dirty="0"/>
              <a:t>/</a:t>
            </a:r>
            <a:r>
              <a:rPr lang="en-US" sz="2000" dirty="0" smtClean="0"/>
              <a:t>dada/ </a:t>
            </a:r>
            <a:r>
              <a:rPr lang="en-US" sz="2000" dirty="0"/>
              <a:t>for dog</a:t>
            </a:r>
          </a:p>
          <a:p>
            <a:pPr marL="82296" indent="0">
              <a:buNone/>
            </a:pPr>
            <a:r>
              <a:rPr lang="en-US" sz="2000" b="1" u="sng" dirty="0" smtClean="0"/>
              <a:t>Stopping:</a:t>
            </a:r>
            <a:endParaRPr lang="en-US" sz="2000" b="1" u="sng" dirty="0"/>
          </a:p>
          <a:p>
            <a:pPr marL="82296" indent="0">
              <a:buNone/>
            </a:pPr>
            <a:r>
              <a:rPr lang="en-US" sz="2000" dirty="0"/>
              <a:t>Substitution of a stop for a fricative or affricate:</a:t>
            </a:r>
          </a:p>
          <a:p>
            <a:pPr marL="82296" indent="0">
              <a:buNone/>
            </a:pPr>
            <a:r>
              <a:rPr lang="en-US" sz="2000" dirty="0"/>
              <a:t>/top/ for soap</a:t>
            </a:r>
          </a:p>
          <a:p>
            <a:pPr marL="82296" indent="0">
              <a:buNone/>
            </a:pPr>
            <a:r>
              <a:rPr lang="en-US" sz="2000" dirty="0"/>
              <a:t>/</a:t>
            </a:r>
            <a:r>
              <a:rPr lang="en-US" sz="2000" dirty="0" err="1"/>
              <a:t>kœt</a:t>
            </a:r>
            <a:r>
              <a:rPr lang="en-US" sz="2000" dirty="0"/>
              <a:t>/ for catch</a:t>
            </a:r>
          </a:p>
          <a:p>
            <a:pPr marL="82296" indent="0">
              <a:buNone/>
            </a:pPr>
            <a:r>
              <a:rPr lang="en-US" sz="2000" b="1" u="sng" dirty="0" smtClean="0"/>
              <a:t>Stridency Deletion:</a:t>
            </a:r>
            <a:endParaRPr lang="en-US" sz="2000" b="1" u="sng" dirty="0"/>
          </a:p>
          <a:p>
            <a:pPr marL="82296" indent="0">
              <a:buNone/>
            </a:pPr>
            <a:r>
              <a:rPr lang="en-US" sz="2000" dirty="0"/>
              <a:t>Omission of a strident or the substitution of a </a:t>
            </a:r>
            <a:r>
              <a:rPr lang="en-US" sz="2000" dirty="0" err="1"/>
              <a:t>nonstrident</a:t>
            </a:r>
            <a:r>
              <a:rPr lang="en-US" sz="2000" dirty="0"/>
              <a:t> consonant:</a:t>
            </a:r>
          </a:p>
          <a:p>
            <a:pPr marL="82296" indent="0">
              <a:buNone/>
            </a:pPr>
            <a:r>
              <a:rPr lang="en-US" sz="2000" dirty="0"/>
              <a:t>/op/ for soap</a:t>
            </a:r>
          </a:p>
          <a:p>
            <a:pPr marL="82296" indent="0">
              <a:buNone/>
            </a:pPr>
            <a:r>
              <a:rPr lang="en-US" sz="2000" dirty="0" smtClean="0"/>
              <a:t>/</a:t>
            </a:r>
            <a:r>
              <a:rPr lang="en-US" sz="2000" dirty="0" err="1" smtClean="0"/>
              <a:t>ki</a:t>
            </a:r>
            <a:r>
              <a:rPr lang="el-GR" sz="2000" dirty="0" smtClean="0"/>
              <a:t>θ</a:t>
            </a:r>
            <a:r>
              <a:rPr lang="en-US" sz="2000" dirty="0" smtClean="0"/>
              <a:t>/ </a:t>
            </a:r>
            <a:r>
              <a:rPr lang="en-US" sz="2000" dirty="0"/>
              <a:t>for kiss</a:t>
            </a:r>
          </a:p>
        </p:txBody>
      </p:sp>
    </p:spTree>
    <p:extLst>
      <p:ext uri="{BB962C8B-B14F-4D97-AF65-F5344CB8AC3E}">
        <p14:creationId xmlns:p14="http://schemas.microsoft.com/office/powerpoint/2010/main" val="2167416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causes of articulation disorder: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/>
              <a:t>1</a:t>
            </a:r>
            <a:r>
              <a:rPr lang="en-US" sz="3000" dirty="0" smtClean="0"/>
              <a:t>. organic causes (a known physical cause) such as hearing loss, cleft lip or palate, cerebral palsy, </a:t>
            </a:r>
            <a:r>
              <a:rPr lang="en-US" sz="3000" dirty="0" err="1" smtClean="0"/>
              <a:t>ankyloglossia</a:t>
            </a:r>
            <a:r>
              <a:rPr lang="en-US" sz="3000" dirty="0" smtClean="0"/>
              <a:t> (tongue-tie), apraxia, or dysarthria</a:t>
            </a:r>
          </a:p>
          <a:p>
            <a:pPr marL="0" indent="0">
              <a:buNone/>
            </a:pPr>
            <a:r>
              <a:rPr lang="en-US" sz="3000" dirty="0" smtClean="0"/>
              <a:t>2. Functional causes  (no known physical cause issues). </a:t>
            </a:r>
          </a:p>
          <a:p>
            <a:pPr marL="0" indent="0">
              <a:buNone/>
            </a:pPr>
            <a:endParaRPr lang="en-US" sz="3000" dirty="0" smtClean="0"/>
          </a:p>
          <a:p>
            <a:pPr marL="0" indent="0">
              <a:buNone/>
            </a:pPr>
            <a:r>
              <a:rPr lang="en-US" sz="3000" dirty="0" smtClean="0"/>
              <a:t>       Clinicians attempt to identify physical cause particularly during the oral-facial examination. However, in many cases, the precise cause of a speech sound disorder</a:t>
            </a:r>
          </a:p>
          <a:p>
            <a:pPr marL="0" indent="0">
              <a:buNone/>
            </a:pPr>
            <a:r>
              <a:rPr lang="en-US" sz="3000" dirty="0" smtClean="0"/>
              <a:t>is unknown.</a:t>
            </a:r>
          </a:p>
          <a:p>
            <a:pPr marL="0" indent="0">
              <a:buNone/>
            </a:pP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1618232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2296" indent="0">
              <a:buNone/>
            </a:pPr>
            <a:r>
              <a:rPr lang="en-US" sz="2000" b="1" u="sng" dirty="0"/>
              <a:t>Unstressed Syllable </a:t>
            </a:r>
            <a:r>
              <a:rPr lang="en-US" sz="2000" b="1" u="sng" dirty="0" smtClean="0"/>
              <a:t>Deletion:</a:t>
            </a:r>
            <a:endParaRPr lang="en-US" sz="2000" b="1" u="sng" dirty="0"/>
          </a:p>
          <a:p>
            <a:pPr marL="82296" indent="0">
              <a:buNone/>
            </a:pPr>
            <a:r>
              <a:rPr lang="en-US" sz="2000" dirty="0"/>
              <a:t>Deletion of an unstressed syllable:</a:t>
            </a:r>
          </a:p>
          <a:p>
            <a:pPr marL="82296" indent="0">
              <a:buNone/>
            </a:pPr>
            <a:r>
              <a:rPr lang="en-US" sz="2000" dirty="0" smtClean="0"/>
              <a:t>/</a:t>
            </a:r>
            <a:r>
              <a:rPr lang="en-US" sz="2000" dirty="0" err="1"/>
              <a:t>nœnə</a:t>
            </a:r>
            <a:r>
              <a:rPr lang="en-US" sz="2000" dirty="0"/>
              <a:t> / for banana</a:t>
            </a:r>
          </a:p>
          <a:p>
            <a:pPr marL="82296" indent="0">
              <a:buNone/>
            </a:pPr>
            <a:r>
              <a:rPr lang="en-US" sz="2000" b="1" dirty="0"/>
              <a:t>Voicing or </a:t>
            </a:r>
            <a:r>
              <a:rPr lang="en-US" sz="2000" b="1" dirty="0" smtClean="0"/>
              <a:t>Devoicing:</a:t>
            </a:r>
            <a:endParaRPr lang="en-US" sz="2000" b="1" dirty="0"/>
          </a:p>
          <a:p>
            <a:pPr marL="82296" indent="0">
              <a:buNone/>
            </a:pPr>
            <a:r>
              <a:rPr lang="en-US" sz="2000" dirty="0"/>
              <a:t>Alteration in voicing influenced by a surrounding phoneme:</a:t>
            </a:r>
          </a:p>
          <a:p>
            <a:pPr marL="82296" indent="0">
              <a:buNone/>
            </a:pPr>
            <a:r>
              <a:rPr lang="en-US" sz="2000" dirty="0" smtClean="0"/>
              <a:t>/</a:t>
            </a:r>
            <a:r>
              <a:rPr lang="en-US" sz="2000" dirty="0"/>
              <a:t>beg/ for bake</a:t>
            </a:r>
          </a:p>
          <a:p>
            <a:pPr marL="82296" indent="0">
              <a:buNone/>
            </a:pPr>
            <a:r>
              <a:rPr lang="en-US" sz="2000" dirty="0" smtClean="0"/>
              <a:t>Vocalization </a:t>
            </a:r>
            <a:r>
              <a:rPr lang="en-US" sz="2000" dirty="0"/>
              <a:t>(</a:t>
            </a:r>
            <a:r>
              <a:rPr lang="en-US" sz="2000" dirty="0" err="1"/>
              <a:t>Vowelization</a:t>
            </a:r>
            <a:r>
              <a:rPr lang="en-US" sz="2000" dirty="0"/>
              <a:t>)</a:t>
            </a:r>
          </a:p>
          <a:p>
            <a:pPr marL="82296" indent="0">
              <a:buNone/>
            </a:pPr>
            <a:r>
              <a:rPr lang="en-US" sz="2000" dirty="0"/>
              <a:t>Substitution of a vowel for a liquid phoneme in the final position:</a:t>
            </a:r>
          </a:p>
          <a:p>
            <a:pPr marL="82296" indent="0">
              <a:buNone/>
            </a:pPr>
            <a:r>
              <a:rPr lang="en-US" sz="2000" dirty="0" smtClean="0"/>
              <a:t>/</a:t>
            </a:r>
            <a:r>
              <a:rPr lang="en-US" sz="2000" dirty="0" err="1"/>
              <a:t>pipo</a:t>
            </a:r>
            <a:r>
              <a:rPr lang="en-US" sz="2000" dirty="0"/>
              <a:t>/ for </a:t>
            </a:r>
            <a:r>
              <a:rPr lang="en-US" sz="2000" dirty="0" smtClean="0"/>
              <a:t>people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587214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>
              <a:buNone/>
            </a:pPr>
            <a:r>
              <a:rPr lang="en-US" dirty="0"/>
              <a:t> </a:t>
            </a:r>
            <a:r>
              <a:rPr lang="en-US" sz="2000" dirty="0"/>
              <a:t>The most </a:t>
            </a:r>
            <a:r>
              <a:rPr lang="en-US" sz="2000" dirty="0" smtClean="0"/>
              <a:t>common processes </a:t>
            </a:r>
            <a:r>
              <a:rPr lang="en-US" sz="2000" dirty="0"/>
              <a:t>that occur in normal speech are unstressed syllable deletion, </a:t>
            </a:r>
            <a:endParaRPr lang="en-US" sz="2000" dirty="0" smtClean="0"/>
          </a:p>
          <a:p>
            <a:pPr marL="82296" indent="0">
              <a:buNone/>
            </a:pPr>
            <a:r>
              <a:rPr lang="en-US" sz="2000" dirty="0" smtClean="0"/>
              <a:t>final </a:t>
            </a:r>
            <a:r>
              <a:rPr lang="en-US" sz="2000" dirty="0"/>
              <a:t>consonant deletion</a:t>
            </a:r>
            <a:r>
              <a:rPr lang="en-US" sz="2000" dirty="0" smtClean="0"/>
              <a:t>,</a:t>
            </a:r>
          </a:p>
          <a:p>
            <a:pPr marL="82296" indent="0">
              <a:buNone/>
            </a:pPr>
            <a:r>
              <a:rPr lang="en-US" sz="2000" dirty="0" smtClean="0"/>
              <a:t> </a:t>
            </a:r>
            <a:r>
              <a:rPr lang="en-US" sz="2000" dirty="0"/>
              <a:t>gliding</a:t>
            </a:r>
            <a:r>
              <a:rPr lang="en-US" sz="2000" dirty="0" smtClean="0"/>
              <a:t>,</a:t>
            </a:r>
          </a:p>
          <a:p>
            <a:pPr marL="82296" indent="0">
              <a:buNone/>
            </a:pPr>
            <a:r>
              <a:rPr lang="en-US" sz="2000" dirty="0" smtClean="0"/>
              <a:t> cluster </a:t>
            </a:r>
            <a:r>
              <a:rPr lang="en-US" sz="2000" dirty="0"/>
              <a:t>reduction</a:t>
            </a:r>
            <a:r>
              <a:rPr lang="en-US" sz="2000" dirty="0" smtClean="0"/>
              <a:t>.</a:t>
            </a:r>
          </a:p>
          <a:p>
            <a:pPr marL="82296" indent="0">
              <a:buNone/>
            </a:pPr>
            <a:r>
              <a:rPr lang="en-US" sz="2000" dirty="0" smtClean="0"/>
              <a:t> </a:t>
            </a:r>
            <a:r>
              <a:rPr lang="en-US" sz="2000" dirty="0"/>
              <a:t>Note that some children never produce certain processes</a:t>
            </a:r>
          </a:p>
        </p:txBody>
      </p:sp>
    </p:spTree>
    <p:extLst>
      <p:ext uri="{BB962C8B-B14F-4D97-AF65-F5344CB8AC3E}">
        <p14:creationId xmlns:p14="http://schemas.microsoft.com/office/powerpoint/2010/main" val="17063322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6822" y="1447800"/>
            <a:ext cx="5895906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00269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Childhood apraxia of speech </a:t>
            </a:r>
            <a:endParaRPr lang="en-US" sz="24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82296" indent="0">
              <a:buNone/>
            </a:pPr>
            <a:r>
              <a:rPr lang="en-US" sz="2000" dirty="0"/>
              <a:t>Childhood apraxia of speech (CAS) is a motor speech disorder. A child with CAS has difficulty sequencing sounds, syllables, and words for speech even though there is no </a:t>
            </a:r>
            <a:r>
              <a:rPr lang="en-US" sz="2000" dirty="0" smtClean="0"/>
              <a:t>muscle weakness</a:t>
            </a:r>
            <a:r>
              <a:rPr lang="en-US" sz="2000" dirty="0"/>
              <a:t>, paralysis, or other physical limitation</a:t>
            </a:r>
            <a:r>
              <a:rPr lang="en-US" sz="2000" dirty="0" smtClean="0"/>
              <a:t>.</a:t>
            </a:r>
          </a:p>
          <a:p>
            <a:pPr marL="82296" indent="0">
              <a:buNone/>
            </a:pPr>
            <a:r>
              <a:rPr lang="en-US" sz="2000" dirty="0" smtClean="0"/>
              <a:t> </a:t>
            </a:r>
            <a:r>
              <a:rPr lang="en-US" sz="2000" dirty="0"/>
              <a:t>Its etiology is usually </a:t>
            </a:r>
            <a:r>
              <a:rPr lang="en-US" sz="2000" b="1" dirty="0"/>
              <a:t>unknown</a:t>
            </a:r>
            <a:r>
              <a:rPr lang="en-US" sz="2000" dirty="0"/>
              <a:t>, although in some cases it is secondary to a </a:t>
            </a:r>
            <a:r>
              <a:rPr lang="en-US" sz="2000" b="1" dirty="0"/>
              <a:t>genetic disorder </a:t>
            </a:r>
            <a:r>
              <a:rPr lang="en-US" sz="2000" dirty="0"/>
              <a:t>or acquired from </a:t>
            </a:r>
            <a:r>
              <a:rPr lang="en-US" sz="2000" b="1" dirty="0"/>
              <a:t>a stroke or brain injury</a:t>
            </a:r>
            <a:r>
              <a:rPr lang="en-US" sz="2000" dirty="0"/>
              <a:t>. </a:t>
            </a:r>
            <a:endParaRPr lang="en-US" sz="2000" dirty="0" smtClean="0"/>
          </a:p>
          <a:p>
            <a:pPr marL="82296" indent="0">
              <a:buNone/>
            </a:pPr>
            <a:r>
              <a:rPr lang="en-US" sz="2000" dirty="0"/>
              <a:t>Differential diagnosis is challenging because behaviors associated with CAS are </a:t>
            </a:r>
            <a:r>
              <a:rPr lang="en-US" sz="2000" dirty="0" smtClean="0"/>
              <a:t>also associated </a:t>
            </a:r>
            <a:r>
              <a:rPr lang="en-US" sz="2000" dirty="0"/>
              <a:t>with other communicative disorders. These may </a:t>
            </a:r>
            <a:r>
              <a:rPr lang="en-US" sz="2000" dirty="0" smtClean="0"/>
              <a:t>include</a:t>
            </a:r>
          </a:p>
          <a:p>
            <a:pPr marL="82296" indent="0">
              <a:buNone/>
            </a:pPr>
            <a:r>
              <a:rPr lang="en-US" sz="2000" dirty="0" smtClean="0"/>
              <a:t> dysarthria</a:t>
            </a:r>
          </a:p>
          <a:p>
            <a:pPr marL="82296" indent="0">
              <a:buNone/>
            </a:pPr>
            <a:r>
              <a:rPr lang="en-US" sz="2000" dirty="0" smtClean="0"/>
              <a:t>speech </a:t>
            </a:r>
            <a:r>
              <a:rPr lang="en-US" sz="2000" dirty="0"/>
              <a:t>delay,</a:t>
            </a:r>
          </a:p>
          <a:p>
            <a:pPr marL="82296" indent="0">
              <a:buNone/>
            </a:pPr>
            <a:r>
              <a:rPr lang="en-US" sz="2000" dirty="0"/>
              <a:t>fluency </a:t>
            </a:r>
            <a:r>
              <a:rPr lang="en-US" sz="2000" dirty="0" smtClean="0"/>
              <a:t>disorder</a:t>
            </a:r>
          </a:p>
          <a:p>
            <a:pPr marL="82296" indent="0">
              <a:buNone/>
            </a:pPr>
            <a:r>
              <a:rPr lang="en-US" sz="2000" dirty="0" smtClean="0"/>
              <a:t>expressive </a:t>
            </a:r>
            <a:r>
              <a:rPr lang="en-US" sz="2000" dirty="0"/>
              <a:t>and receptive language </a:t>
            </a:r>
            <a:r>
              <a:rPr lang="en-US" sz="2000" dirty="0" smtClean="0"/>
              <a:t>impairment,</a:t>
            </a:r>
          </a:p>
          <a:p>
            <a:pPr marL="82296" indent="0">
              <a:buNone/>
            </a:pPr>
            <a:r>
              <a:rPr lang="en-US" sz="2000" dirty="0" smtClean="0"/>
              <a:t>literacy </a:t>
            </a:r>
            <a:r>
              <a:rPr lang="en-US" sz="2000" dirty="0"/>
              <a:t>disorder, and phonological impairment. 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3143103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cont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82296" indent="0">
              <a:buNone/>
            </a:pPr>
            <a:r>
              <a:rPr lang="en-US" sz="2400" dirty="0"/>
              <a:t>This is complicated by the fact that CAS often co-occurs with one </a:t>
            </a:r>
            <a:r>
              <a:rPr lang="en-US" sz="2400" dirty="0" smtClean="0"/>
              <a:t>or more </a:t>
            </a:r>
            <a:r>
              <a:rPr lang="en-US" sz="2400" dirty="0"/>
              <a:t>of these other communicative disorders. Behaviors associated with CAS vary from </a:t>
            </a:r>
            <a:r>
              <a:rPr lang="en-US" sz="2400" dirty="0" smtClean="0"/>
              <a:t>one child </a:t>
            </a:r>
            <a:r>
              <a:rPr lang="en-US" sz="2400" dirty="0"/>
              <a:t>to another, and also vary within the same child as the child matures</a:t>
            </a:r>
          </a:p>
          <a:p>
            <a:pPr marL="82296" indent="0">
              <a:buNone/>
            </a:pPr>
            <a:r>
              <a:rPr lang="en-US" sz="2400" b="1" dirty="0"/>
              <a:t> three segmental and </a:t>
            </a:r>
            <a:r>
              <a:rPr lang="en-US" sz="2400" b="1" dirty="0" err="1"/>
              <a:t>suprasegmental</a:t>
            </a:r>
            <a:r>
              <a:rPr lang="en-US" sz="2400" b="1" dirty="0"/>
              <a:t> features of CAS:</a:t>
            </a:r>
          </a:p>
          <a:p>
            <a:pPr marL="82296" indent="0">
              <a:buNone/>
            </a:pPr>
            <a:r>
              <a:rPr lang="en-US" sz="2400" dirty="0"/>
              <a:t>1. Inconsistent errors on consonants and vowels in repeated productions of </a:t>
            </a:r>
            <a:r>
              <a:rPr lang="en-US" sz="2400" dirty="0" smtClean="0"/>
              <a:t>syllables or </a:t>
            </a:r>
            <a:r>
              <a:rPr lang="en-US" sz="2400" dirty="0"/>
              <a:t>words</a:t>
            </a:r>
          </a:p>
          <a:p>
            <a:pPr marL="82296" indent="0">
              <a:buNone/>
            </a:pPr>
            <a:r>
              <a:rPr lang="en-US" sz="2400" dirty="0"/>
              <a:t>2. Lengthened and disrupted </a:t>
            </a:r>
            <a:r>
              <a:rPr lang="en-US" sz="2400" dirty="0" err="1"/>
              <a:t>coarticulatory</a:t>
            </a:r>
            <a:r>
              <a:rPr lang="en-US" sz="2400" dirty="0"/>
              <a:t> transitions between sounds and syllables</a:t>
            </a:r>
          </a:p>
          <a:p>
            <a:pPr marL="82296" indent="0">
              <a:buNone/>
            </a:pPr>
            <a:r>
              <a:rPr lang="en-US" sz="2400" dirty="0"/>
              <a:t>3. Inappropriate prosody, especially in the realization of lexical or phrasal stress</a:t>
            </a:r>
          </a:p>
        </p:txBody>
      </p:sp>
    </p:spTree>
    <p:extLst>
      <p:ext uri="{BB962C8B-B14F-4D97-AF65-F5344CB8AC3E}">
        <p14:creationId xmlns:p14="http://schemas.microsoft.com/office/powerpoint/2010/main" val="79877105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cont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2296" indent="0">
              <a:buNone/>
            </a:pPr>
            <a:r>
              <a:rPr lang="en-US" sz="2400" dirty="0" smtClean="0"/>
              <a:t>clinicians </a:t>
            </a:r>
            <a:r>
              <a:rPr lang="en-US" sz="2400" dirty="0"/>
              <a:t>should focus on differentiating CAS </a:t>
            </a:r>
            <a:r>
              <a:rPr lang="en-US" sz="2400" dirty="0" smtClean="0"/>
              <a:t>from other </a:t>
            </a:r>
            <a:r>
              <a:rPr lang="en-US" sz="2400" dirty="0"/>
              <a:t>similar disorders during an assessment. Evaluate all aspects of speech that may </a:t>
            </a:r>
            <a:r>
              <a:rPr lang="en-US" sz="2400" dirty="0" smtClean="0"/>
              <a:t>be affected</a:t>
            </a:r>
            <a:r>
              <a:rPr lang="en-US" sz="2400" dirty="0"/>
              <a:t>, with particular emphasis on:</a:t>
            </a:r>
          </a:p>
          <a:p>
            <a:r>
              <a:rPr lang="en-US" sz="2400" dirty="0" smtClean="0"/>
              <a:t> </a:t>
            </a:r>
            <a:r>
              <a:rPr lang="en-US" sz="2400" dirty="0"/>
              <a:t>Automatic versus volitional actions</a:t>
            </a:r>
          </a:p>
          <a:p>
            <a:r>
              <a:rPr lang="en-US" sz="2400" dirty="0" smtClean="0"/>
              <a:t> </a:t>
            </a:r>
            <a:r>
              <a:rPr lang="en-US" sz="2400" dirty="0"/>
              <a:t>Single postures versus sequences of postures</a:t>
            </a:r>
          </a:p>
          <a:p>
            <a:r>
              <a:rPr lang="en-US" sz="2400" dirty="0" smtClean="0"/>
              <a:t> </a:t>
            </a:r>
            <a:r>
              <a:rPr lang="en-US" sz="2400" dirty="0"/>
              <a:t>Simple contexts versus more complex or novel contexts</a:t>
            </a:r>
          </a:p>
          <a:p>
            <a:r>
              <a:rPr lang="en-US" sz="2400" dirty="0" smtClean="0"/>
              <a:t> </a:t>
            </a:r>
            <a:r>
              <a:rPr lang="en-US" sz="2400" dirty="0"/>
              <a:t>Repetitions of the same stimuli versus repetitions of varying stimuli</a:t>
            </a:r>
          </a:p>
          <a:p>
            <a:pPr marL="82296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8787424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cont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800" dirty="0"/>
              <a:t>Tasks for which responses can be judged after auditory versus visual cues, auditory</a:t>
            </a:r>
          </a:p>
          <a:p>
            <a:r>
              <a:rPr lang="en-US" sz="2800" dirty="0"/>
              <a:t>versus tactile cues, visual versus tactile cues, or which combinations (e.g., auditory</a:t>
            </a:r>
          </a:p>
          <a:p>
            <a:r>
              <a:rPr lang="en-US" sz="2800" dirty="0"/>
              <a:t>and visual) seem to produce the best results.</a:t>
            </a:r>
          </a:p>
          <a:p>
            <a:r>
              <a:rPr lang="en-US" sz="2800" dirty="0"/>
              <a:t>• Fluidity, rate, and accuracy of speech in relationship to one another</a:t>
            </a:r>
          </a:p>
          <a:p>
            <a:r>
              <a:rPr lang="en-US" sz="2800" dirty="0"/>
              <a:t>• Performance of tasks in multiple contexts (e.g., spontaneous speech, imitation,</a:t>
            </a:r>
          </a:p>
          <a:p>
            <a:r>
              <a:rPr lang="en-US" sz="2800" dirty="0"/>
              <a:t>elicited speech, discourse, utterances of varying lengths, etc.) (ASHA, 2007a)</a:t>
            </a:r>
          </a:p>
          <a:p>
            <a:r>
              <a:rPr lang="en-US" sz="2800" dirty="0"/>
              <a:t>• Impaired auditory comprehension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148164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cont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</a:t>
            </a:r>
            <a:r>
              <a:rPr lang="en-US" sz="2400" dirty="0"/>
              <a:t>Impaired verbal expression</a:t>
            </a:r>
          </a:p>
          <a:p>
            <a:r>
              <a:rPr lang="en-US" sz="2400" dirty="0" smtClean="0"/>
              <a:t> </a:t>
            </a:r>
            <a:r>
              <a:rPr lang="en-US" sz="2400" dirty="0"/>
              <a:t>Presence of </a:t>
            </a:r>
            <a:r>
              <a:rPr lang="en-US" sz="2400" dirty="0" err="1"/>
              <a:t>paraphasias</a:t>
            </a:r>
            <a:endParaRPr lang="en-US" sz="2400" dirty="0"/>
          </a:p>
          <a:p>
            <a:r>
              <a:rPr lang="en-US" sz="2400" dirty="0" smtClean="0"/>
              <a:t> </a:t>
            </a:r>
            <a:r>
              <a:rPr lang="en-US" sz="2400" dirty="0"/>
              <a:t>Perseveration</a:t>
            </a:r>
          </a:p>
          <a:p>
            <a:r>
              <a:rPr lang="en-US" sz="2400" dirty="0" smtClean="0"/>
              <a:t> </a:t>
            </a:r>
            <a:r>
              <a:rPr lang="en-US" sz="2400" dirty="0" err="1"/>
              <a:t>Agrammatism</a:t>
            </a:r>
            <a:r>
              <a:rPr lang="en-US" sz="2400" dirty="0"/>
              <a:t>, or grammatical errors</a:t>
            </a:r>
          </a:p>
          <a:p>
            <a:r>
              <a:rPr lang="en-US" sz="2400" dirty="0" smtClean="0"/>
              <a:t> </a:t>
            </a:r>
            <a:r>
              <a:rPr lang="en-US" sz="2400" dirty="0" err="1"/>
              <a:t>Nonfluent</a:t>
            </a:r>
            <a:r>
              <a:rPr lang="en-US" sz="2400" dirty="0"/>
              <a:t> speech or </a:t>
            </a:r>
            <a:r>
              <a:rPr lang="en-US" sz="2400" dirty="0" err="1"/>
              <a:t>nonmeaningful</a:t>
            </a:r>
            <a:r>
              <a:rPr lang="en-US" sz="2400" dirty="0"/>
              <a:t> fluent speech</a:t>
            </a:r>
          </a:p>
          <a:p>
            <a:r>
              <a:rPr lang="en-US" sz="2400" dirty="0" smtClean="0"/>
              <a:t> </a:t>
            </a:r>
            <a:r>
              <a:rPr lang="en-US" sz="2400" dirty="0"/>
              <a:t>Impaired prosodic features of speech</a:t>
            </a:r>
          </a:p>
          <a:p>
            <a:r>
              <a:rPr lang="en-US" sz="2400" dirty="0" smtClean="0"/>
              <a:t> </a:t>
            </a:r>
            <a:r>
              <a:rPr lang="en-US" sz="2400" dirty="0"/>
              <a:t>Difficulty repeating words, phrases, and sentences</a:t>
            </a:r>
          </a:p>
        </p:txBody>
      </p:sp>
    </p:spTree>
    <p:extLst>
      <p:ext uri="{BB962C8B-B14F-4D97-AF65-F5344CB8AC3E}">
        <p14:creationId xmlns:p14="http://schemas.microsoft.com/office/powerpoint/2010/main" val="158510362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>
              <a:buNone/>
            </a:pPr>
            <a:r>
              <a:rPr lang="ar-SA" dirty="0" smtClean="0"/>
              <a:t>في جدول صفحة  229ما بعرف اذا مهم </a:t>
            </a:r>
            <a:r>
              <a:rPr lang="ar-SA" dirty="0" err="1" smtClean="0"/>
              <a:t>شوفو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31606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purposes of an assessment of articulation and phonological processes</a:t>
            </a:r>
            <a:br>
              <a:rPr lang="en-US" sz="2000" dirty="0"/>
            </a:br>
            <a:r>
              <a:rPr lang="en-US" sz="2000" dirty="0"/>
              <a:t>include</a:t>
            </a:r>
            <a:r>
              <a:rPr lang="en-US" sz="2400" dirty="0"/>
              <a:t>: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 </a:t>
            </a:r>
            <a:r>
              <a:rPr lang="en-US" sz="2800" dirty="0"/>
              <a:t>Describing the articulatory or phonological development and status of the client</a:t>
            </a:r>
          </a:p>
          <a:p>
            <a:pPr>
              <a:lnSpc>
                <a:spcPct val="120000"/>
              </a:lnSpc>
            </a:pPr>
            <a:r>
              <a:rPr lang="en-US" sz="2800" dirty="0" smtClean="0"/>
              <a:t> </a:t>
            </a:r>
            <a:r>
              <a:rPr lang="en-US" sz="2800" dirty="0"/>
              <a:t>Determining whether the individual’s speech sufficiently deviates from normal expectations to warrant concern or intervention</a:t>
            </a:r>
          </a:p>
          <a:p>
            <a:pPr>
              <a:lnSpc>
                <a:spcPct val="120000"/>
              </a:lnSpc>
            </a:pPr>
            <a:r>
              <a:rPr lang="en-US" sz="2800" dirty="0" smtClean="0"/>
              <a:t> </a:t>
            </a:r>
            <a:r>
              <a:rPr lang="en-US" sz="2800" dirty="0"/>
              <a:t>Identifying factors that relate to the presence or maintenance of the speech disorder</a:t>
            </a:r>
          </a:p>
          <a:p>
            <a:pPr>
              <a:lnSpc>
                <a:spcPct val="120000"/>
              </a:lnSpc>
            </a:pPr>
            <a:r>
              <a:rPr lang="en-US" sz="2800" dirty="0" smtClean="0"/>
              <a:t> </a:t>
            </a:r>
            <a:r>
              <a:rPr lang="en-US" sz="2800" dirty="0"/>
              <a:t>Determining the direction of treatment</a:t>
            </a:r>
          </a:p>
          <a:p>
            <a:pPr>
              <a:lnSpc>
                <a:spcPct val="120000"/>
              </a:lnSpc>
            </a:pPr>
            <a:r>
              <a:rPr lang="en-US" sz="2800" dirty="0" smtClean="0"/>
              <a:t> </a:t>
            </a:r>
            <a:r>
              <a:rPr lang="en-US" sz="2800" dirty="0"/>
              <a:t>Making prognostic judgments about change with and without intervention</a:t>
            </a:r>
          </a:p>
          <a:p>
            <a:pPr>
              <a:lnSpc>
                <a:spcPct val="120000"/>
              </a:lnSpc>
            </a:pPr>
            <a:r>
              <a:rPr lang="en-US" sz="2800" dirty="0" smtClean="0"/>
              <a:t> </a:t>
            </a:r>
            <a:r>
              <a:rPr lang="en-US" sz="2800" dirty="0"/>
              <a:t>Monitoring changes in articulatory or phonological abilities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266582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Components of articulation evaluation: </a:t>
            </a:r>
            <a:endParaRPr lang="en-US" sz="36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539496" indent="-457200">
              <a:buFont typeface="+mj-lt"/>
              <a:buAutoNum type="arabicPeriod"/>
            </a:pPr>
            <a:r>
              <a:rPr lang="en-US" sz="2400" b="1" dirty="0" smtClean="0"/>
              <a:t>History </a:t>
            </a:r>
            <a:r>
              <a:rPr lang="en-US" sz="2400" b="1" dirty="0"/>
              <a:t>of the </a:t>
            </a:r>
            <a:r>
              <a:rPr lang="en-US" sz="2400" b="1" dirty="0" smtClean="0"/>
              <a:t>Client</a:t>
            </a:r>
          </a:p>
          <a:p>
            <a:pPr marL="539496" indent="-457200">
              <a:buFont typeface="+mj-lt"/>
              <a:buAutoNum type="arabicPeriod"/>
            </a:pPr>
            <a:r>
              <a:rPr lang="en-US" sz="2400" b="1" dirty="0" smtClean="0"/>
              <a:t>Contributing Factors </a:t>
            </a:r>
            <a:r>
              <a:rPr lang="en-US" sz="2800" dirty="0" smtClean="0"/>
              <a:t>: hearing Impairment, medical </a:t>
            </a:r>
            <a:r>
              <a:rPr lang="en-US" sz="2800" dirty="0"/>
              <a:t>or Neurological </a:t>
            </a:r>
            <a:r>
              <a:rPr lang="en-US" sz="2800" dirty="0" smtClean="0"/>
              <a:t>Factors dental Problems ,maturation </a:t>
            </a:r>
            <a:r>
              <a:rPr lang="en-US" sz="2800" dirty="0"/>
              <a:t>and </a:t>
            </a:r>
            <a:r>
              <a:rPr lang="en-US" sz="2800" dirty="0" smtClean="0"/>
              <a:t>motor development</a:t>
            </a:r>
            <a:endParaRPr lang="en-US" sz="2800" dirty="0"/>
          </a:p>
          <a:p>
            <a:pPr marL="539496" indent="-457200">
              <a:buFont typeface="+mj-lt"/>
              <a:buAutoNum type="arabicPeriod"/>
            </a:pPr>
            <a:r>
              <a:rPr lang="en-US" sz="2400" b="1" dirty="0" smtClean="0"/>
              <a:t>Assessment </a:t>
            </a:r>
            <a:r>
              <a:rPr lang="en-US" sz="2400" b="1" dirty="0"/>
              <a:t>of Speech Sound </a:t>
            </a:r>
            <a:r>
              <a:rPr lang="en-US" sz="2400" b="1" dirty="0" smtClean="0"/>
              <a:t>Disorders :</a:t>
            </a:r>
          </a:p>
          <a:p>
            <a:r>
              <a:rPr lang="en-US" sz="2800" dirty="0" smtClean="0"/>
              <a:t>-Screening: </a:t>
            </a:r>
            <a:endParaRPr lang="en-US" sz="2800" dirty="0"/>
          </a:p>
          <a:p>
            <a:r>
              <a:rPr lang="en-US" sz="2800" dirty="0"/>
              <a:t>Formal and Informal Tests</a:t>
            </a:r>
          </a:p>
          <a:p>
            <a:r>
              <a:rPr lang="en-US" sz="2800" dirty="0"/>
              <a:t>Speech Sampling</a:t>
            </a:r>
          </a:p>
          <a:p>
            <a:r>
              <a:rPr lang="en-US" sz="2800" dirty="0" err="1"/>
              <a:t>Stimulability</a:t>
            </a:r>
            <a:r>
              <a:rPr lang="en-US" sz="2800" dirty="0"/>
              <a:t> of Errors</a:t>
            </a:r>
          </a:p>
          <a:p>
            <a:r>
              <a:rPr lang="en-US" sz="2800" dirty="0"/>
              <a:t>-</a:t>
            </a:r>
            <a:r>
              <a:rPr lang="en-US" sz="2800" dirty="0" smtClean="0"/>
              <a:t>Analysis:</a:t>
            </a:r>
            <a:endParaRPr lang="en-US" sz="2800" dirty="0"/>
          </a:p>
          <a:p>
            <a:r>
              <a:rPr lang="en-US" sz="2800" dirty="0"/>
              <a:t>Number of Errors</a:t>
            </a:r>
          </a:p>
          <a:p>
            <a:r>
              <a:rPr lang="en-US" sz="2800" dirty="0"/>
              <a:t>Error Types (substitutions, omissions, distortions, additions)</a:t>
            </a:r>
          </a:p>
          <a:p>
            <a:r>
              <a:rPr lang="en-US" sz="2800" dirty="0"/>
              <a:t>Form of Errors (distinctive features, phonological processes)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9673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Consistency of Errors</a:t>
            </a:r>
          </a:p>
          <a:p>
            <a:r>
              <a:rPr lang="en-US" sz="2400" dirty="0"/>
              <a:t>Intelligibility</a:t>
            </a:r>
          </a:p>
          <a:p>
            <a:r>
              <a:rPr lang="en-US" sz="2400" dirty="0"/>
              <a:t>Rate of Speech</a:t>
            </a:r>
          </a:p>
          <a:p>
            <a:r>
              <a:rPr lang="en-US" sz="2400" dirty="0" smtClean="0"/>
              <a:t>Prosody</a:t>
            </a:r>
            <a:endParaRPr lang="en-US" sz="2400" dirty="0"/>
          </a:p>
          <a:p>
            <a:pPr marL="539496" indent="-457200">
              <a:buFont typeface="+mj-lt"/>
              <a:buAutoNum type="arabicPeriod" startAt="4"/>
            </a:pPr>
            <a:r>
              <a:rPr lang="en-US" sz="2000" b="1" dirty="0" err="1" smtClean="0"/>
              <a:t>Orofacial</a:t>
            </a:r>
            <a:r>
              <a:rPr lang="en-US" sz="2000" b="1" dirty="0" smtClean="0"/>
              <a:t> Examination</a:t>
            </a:r>
            <a:endParaRPr lang="en-US" sz="2000" b="1" dirty="0"/>
          </a:p>
          <a:p>
            <a:pPr marL="539496" indent="-457200">
              <a:buFont typeface="+mj-lt"/>
              <a:buAutoNum type="arabicPeriod" startAt="4"/>
            </a:pPr>
            <a:r>
              <a:rPr lang="en-US" sz="2000" b="1" dirty="0"/>
              <a:t>Hearing Assessment</a:t>
            </a:r>
          </a:p>
          <a:p>
            <a:pPr marL="539496" indent="-457200">
              <a:buFont typeface="+mj-lt"/>
              <a:buAutoNum type="arabicPeriod" startAt="4"/>
            </a:pPr>
            <a:r>
              <a:rPr lang="en-US" sz="2000" b="1" dirty="0"/>
              <a:t>Language Assessment</a:t>
            </a:r>
          </a:p>
          <a:p>
            <a:pPr marL="539496" indent="-457200">
              <a:buFont typeface="+mj-lt"/>
              <a:buAutoNum type="arabicPeriod" startAt="4"/>
            </a:pPr>
            <a:r>
              <a:rPr lang="en-US" sz="2000" b="1" dirty="0"/>
              <a:t>Determining the Diagnosis</a:t>
            </a:r>
          </a:p>
          <a:p>
            <a:pPr marL="539496" indent="-457200">
              <a:buFont typeface="+mj-lt"/>
              <a:buAutoNum type="arabicPeriod" startAt="4"/>
            </a:pPr>
            <a:r>
              <a:rPr lang="en-US" sz="2000" b="1" dirty="0"/>
              <a:t>Providing Information </a:t>
            </a:r>
            <a:r>
              <a:rPr lang="en-US" sz="2000" dirty="0"/>
              <a:t>(written report, interview, etc.)</a:t>
            </a:r>
          </a:p>
        </p:txBody>
      </p:sp>
    </p:spTree>
    <p:extLst>
      <p:ext uri="{BB962C8B-B14F-4D97-AF65-F5344CB8AC3E}">
        <p14:creationId xmlns:p14="http://schemas.microsoft.com/office/powerpoint/2010/main" val="21664813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447800"/>
            <a:ext cx="6400800" cy="4800600"/>
          </a:xfrm>
        </p:spPr>
      </p:pic>
    </p:spTree>
    <p:extLst>
      <p:ext uri="{BB962C8B-B14F-4D97-AF65-F5344CB8AC3E}">
        <p14:creationId xmlns:p14="http://schemas.microsoft.com/office/powerpoint/2010/main" val="32601270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Screening 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/>
              <a:t>quickly identify those people who communicate within normal limits and those who may have a communicative disorder. </a:t>
            </a:r>
            <a:endParaRPr lang="en-US" sz="2600" dirty="0" smtClean="0"/>
          </a:p>
          <a:p>
            <a:r>
              <a:rPr lang="en-US" sz="2600" dirty="0" smtClean="0"/>
              <a:t>People with communicative disorder  </a:t>
            </a:r>
            <a:r>
              <a:rPr lang="en-US" sz="2600" dirty="0"/>
              <a:t>referred for a complete evaluation. </a:t>
            </a:r>
            <a:endParaRPr lang="en-US" sz="2600" dirty="0" smtClean="0"/>
          </a:p>
          <a:p>
            <a:r>
              <a:rPr lang="en-US" sz="2600" dirty="0" smtClean="0"/>
              <a:t> A </a:t>
            </a:r>
            <a:r>
              <a:rPr lang="en-US" sz="2600" dirty="0"/>
              <a:t>screening is not an in-depth assessment </a:t>
            </a:r>
            <a:r>
              <a:rPr lang="en-US" sz="2600" dirty="0" smtClean="0"/>
              <a:t>and should </a:t>
            </a:r>
            <a:r>
              <a:rPr lang="en-US" sz="2600" dirty="0"/>
              <a:t>not take more than a few minutes. </a:t>
            </a:r>
            <a:endParaRPr lang="en-US" sz="2600" dirty="0" smtClean="0"/>
          </a:p>
          <a:p>
            <a:r>
              <a:rPr lang="en-US" sz="2600" dirty="0" smtClean="0"/>
              <a:t>Screenings </a:t>
            </a:r>
            <a:r>
              <a:rPr lang="en-US" sz="2600" dirty="0"/>
              <a:t>most commonly occur in the </a:t>
            </a:r>
            <a:r>
              <a:rPr lang="en-US" sz="2600" dirty="0" smtClean="0"/>
              <a:t>schools</a:t>
            </a:r>
            <a:r>
              <a:rPr lang="en-US" sz="2600" dirty="0"/>
              <a:t>.</a:t>
            </a:r>
          </a:p>
          <a:p>
            <a:r>
              <a:rPr lang="en-US" sz="2600" dirty="0"/>
              <a:t>An articulation or phonological processes screening test </a:t>
            </a:r>
            <a:r>
              <a:rPr lang="en-US" sz="2600" b="1" dirty="0"/>
              <a:t>does not have to be formal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05916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Formal test: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600200"/>
            <a:ext cx="7145337" cy="465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737649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انقلاب">
  <a:themeElements>
    <a:clrScheme name="انقلاب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انقلاب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انقلاب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213</TotalTime>
  <Words>1784</Words>
  <Application>Microsoft Office PowerPoint</Application>
  <PresentationFormat>عرض على الشاشة (3:4)‏</PresentationFormat>
  <Paragraphs>193</Paragraphs>
  <Slides>38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38</vt:i4>
      </vt:variant>
    </vt:vector>
  </HeadingPairs>
  <TitlesOfParts>
    <vt:vector size="39" baseType="lpstr">
      <vt:lpstr>انقلاب</vt:lpstr>
      <vt:lpstr>Assessment of speech sound disorders</vt:lpstr>
      <vt:lpstr>عرض تقديمي في PowerPoint</vt:lpstr>
      <vt:lpstr>The causes of articulation disorder:</vt:lpstr>
      <vt:lpstr>purposes of an assessment of articulation and phonological processes include:</vt:lpstr>
      <vt:lpstr>Components of articulation evaluation: </vt:lpstr>
      <vt:lpstr>عرض تقديمي في PowerPoint</vt:lpstr>
      <vt:lpstr>عرض تقديمي في PowerPoint</vt:lpstr>
      <vt:lpstr>Screening </vt:lpstr>
      <vt:lpstr>Formal test:</vt:lpstr>
      <vt:lpstr>عرض تقديمي في PowerPoint</vt:lpstr>
      <vt:lpstr>cont</vt:lpstr>
      <vt:lpstr>Stimulability </vt:lpstr>
      <vt:lpstr>عرض تقديمي في PowerPoint</vt:lpstr>
      <vt:lpstr>cont</vt:lpstr>
      <vt:lpstr>cont</vt:lpstr>
      <vt:lpstr>DEVELOPMENTAL NORMS FOR PHONEMES AND BLENDS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DISTINCTIVE FEATURES OF CONSONANTS </vt:lpstr>
      <vt:lpstr>PHONOLOGICAL PROCESSES </vt:lpstr>
      <vt:lpstr>cont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Childhood apraxia of speech </vt:lpstr>
      <vt:lpstr>cont</vt:lpstr>
      <vt:lpstr>cont</vt:lpstr>
      <vt:lpstr>cont</vt:lpstr>
      <vt:lpstr>cont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A7mad</dc:creator>
  <cp:lastModifiedBy>A7mad</cp:lastModifiedBy>
  <cp:revision>18</cp:revision>
  <dcterms:created xsi:type="dcterms:W3CDTF">2020-01-10T09:19:06Z</dcterms:created>
  <dcterms:modified xsi:type="dcterms:W3CDTF">2020-01-10T12:52:25Z</dcterms:modified>
</cp:coreProperties>
</file>