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6" r:id="rId16"/>
    <p:sldId id="279" r:id="rId17"/>
    <p:sldId id="290" r:id="rId18"/>
    <p:sldId id="291" r:id="rId19"/>
    <p:sldId id="293" r:id="rId20"/>
    <p:sldId id="294" r:id="rId21"/>
    <p:sldId id="292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sI0QKzRoI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the patient with oropharyngeal swallowing disorders </a:t>
            </a:r>
            <a:r>
              <a:rPr lang="en-US" dirty="0" smtClean="0"/>
              <a:t>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Swallowing apraxia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mentioned earlier, changing bolus characteristics and thermal-tactile stimulation works best for these patients.</a:t>
            </a:r>
          </a:p>
        </p:txBody>
      </p:sp>
    </p:spTree>
    <p:extLst>
      <p:ext uri="{BB962C8B-B14F-4D97-AF65-F5344CB8AC3E}">
        <p14:creationId xmlns:p14="http://schemas.microsoft.com/office/powerpoint/2010/main" val="3312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Scarred tongue contour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Scarred tongue can be compensated for by teaching patient to </a:t>
            </a:r>
            <a:r>
              <a:rPr lang="en-US" b="1" dirty="0">
                <a:solidFill>
                  <a:srgbClr val="00B0F0"/>
                </a:solidFill>
              </a:rPr>
              <a:t>position food posterior to this scarring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</a:rPr>
              <a:t>tilt the head backward </a:t>
            </a:r>
            <a:r>
              <a:rPr lang="en-US" dirty="0"/>
              <a:t>(why?)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Actual treatment of the scar is surgical  removal.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1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or absent triggered of pharyngeal swallow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Thermal tactile stimulation: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This needs to be done 3 to 4 times a day for 5-10 mins, the patient’s family can be trained to do this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Compensatory techniques: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Titling head forward when  swallowing ( why? 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Eat in small boluses ( control volume)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Slower speed of presenting food, to allow patient enough time to clear the pharynx</a:t>
            </a:r>
          </a:p>
          <a:p>
            <a:pPr marL="310896" lvl="2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Suck swallow technique 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https://www.youtube.com/watch?v=gsI0QKzRoIc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3483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Disorders affecting the pharyngeal stage of swallow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The techniques that target this stage may be either: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Compensatory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Rehabilitative</a:t>
            </a:r>
          </a:p>
        </p:txBody>
      </p:sp>
    </p:spTree>
    <p:extLst>
      <p:ext uri="{BB962C8B-B14F-4D97-AF65-F5344CB8AC3E}">
        <p14:creationId xmlns:p14="http://schemas.microsoft.com/office/powerpoint/2010/main" val="350497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33756"/>
            <a:ext cx="9720072" cy="1499616"/>
          </a:xfrm>
        </p:spPr>
        <p:txBody>
          <a:bodyPr/>
          <a:lstStyle/>
          <a:p>
            <a:r>
              <a:rPr lang="en-US" dirty="0"/>
              <a:t>Bilateral reduction in pharyngeal contraction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3372"/>
            <a:ext cx="10440162" cy="44759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no direct therapy technique to improve overall pharyngeal contraction.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The tongue holding/ </a:t>
            </a:r>
            <a:r>
              <a:rPr lang="en-US" b="1" dirty="0" err="1">
                <a:solidFill>
                  <a:srgbClr val="00B0F0"/>
                </a:solidFill>
              </a:rPr>
              <a:t>Musako</a:t>
            </a:r>
            <a:r>
              <a:rPr lang="en-US" b="1" dirty="0">
                <a:solidFill>
                  <a:srgbClr val="00B0F0"/>
                </a:solidFill>
              </a:rPr>
              <a:t> Maneuver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This technique targets the superior pharyngeal constrictor (</a:t>
            </a:r>
            <a:r>
              <a:rPr lang="en-US" sz="2200" dirty="0" err="1"/>
              <a:t>glossopharyngeus</a:t>
            </a:r>
            <a:r>
              <a:rPr lang="en-US" sz="2200" dirty="0"/>
              <a:t> muscle), see next slide.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The tongue is placed between the teeth and its tip is is extended ¾ inches, this stabilizes the anterior attachment of the muscle in the tongue base and places all contraction on the posterior attachment ( pharyngeal wall)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The result of the maneuver is to pull the pharyngeal wall more forward during the swallow while doing the tongue holding. </a:t>
            </a:r>
          </a:p>
          <a:p>
            <a:pPr lvl="2">
              <a:buFont typeface="Wingdings" pitchFamily="2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4539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33756"/>
            <a:ext cx="9720072" cy="1499616"/>
          </a:xfrm>
        </p:spPr>
        <p:txBody>
          <a:bodyPr/>
          <a:lstStyle/>
          <a:p>
            <a:r>
              <a:rPr lang="en-US" dirty="0"/>
              <a:t>Bilateral reduction in pharyngeal contraction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3372"/>
            <a:ext cx="10440162" cy="44759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Compensatory technique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F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Alternating liquid and semi solid swallows, so the liquid washed the material of thick consistency stuck in the pharynx</a:t>
            </a:r>
          </a:p>
          <a:p>
            <a:pPr lvl="2">
              <a:buFont typeface="Wingdings" pitchFamily="2" charset="2"/>
              <a:buChar char="Ø"/>
            </a:pPr>
            <a:endParaRPr lang="en-US" sz="2200" dirty="0"/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Limiting the diet to liquids and thin paste which require less pressure to clear the cavity</a:t>
            </a:r>
          </a:p>
          <a:p>
            <a:pPr lvl="2">
              <a:buFont typeface="Wingdings" pitchFamily="2" charset="2"/>
              <a:buChar char="Ø"/>
            </a:pPr>
            <a:endParaRPr lang="en-US" sz="2200" dirty="0"/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Following each swallow of food or liquid with several repetitive dry swallows.</a:t>
            </a:r>
          </a:p>
          <a:p>
            <a:pPr lvl="2">
              <a:buFont typeface="Wingdings" pitchFamily="2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4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988846-0CAF-3343-B159-293A17A2F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11480"/>
            <a:ext cx="6194042" cy="5861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65" y="570825"/>
            <a:ext cx="9720072" cy="1499616"/>
          </a:xfrm>
        </p:spPr>
        <p:txBody>
          <a:bodyPr/>
          <a:lstStyle/>
          <a:p>
            <a:r>
              <a:rPr lang="en-US" sz="5400" dirty="0" err="1"/>
              <a:t>glossopharyngeus</a:t>
            </a:r>
            <a:r>
              <a:rPr lang="en-US" sz="5400" dirty="0"/>
              <a:t> muscle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4F0434-E3E5-BA41-9FD8-D2AC8245147F}"/>
              </a:ext>
            </a:extLst>
          </p:cNvPr>
          <p:cNvSpPr txBox="1"/>
          <p:nvPr/>
        </p:nvSpPr>
        <p:spPr>
          <a:xfrm>
            <a:off x="2011680" y="3886200"/>
            <a:ext cx="299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this muscle important ? </a:t>
            </a:r>
          </a:p>
        </p:txBody>
      </p:sp>
    </p:spTree>
    <p:extLst>
      <p:ext uri="{BB962C8B-B14F-4D97-AF65-F5344CB8AC3E}">
        <p14:creationId xmlns:p14="http://schemas.microsoft.com/office/powerpoint/2010/main" val="3076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pharyngeal paralysis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Compensatory techniques 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 teach patient to turn his head toward the affected side (why?)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If the patient has unilateral tongue paralysis on the same side, he should be asked to tilt his head towards the strong side ( why? )</a:t>
            </a:r>
          </a:p>
          <a:p>
            <a:pPr lvl="2">
              <a:buFont typeface="Wingdings" pitchFamily="2" charset="2"/>
              <a:buChar char="Ø"/>
            </a:pPr>
            <a:endParaRPr lang="en-US" sz="2200" dirty="0"/>
          </a:p>
          <a:p>
            <a:pPr marL="0" indent="-45720">
              <a:buNone/>
            </a:pPr>
            <a:r>
              <a:rPr lang="en-US" b="1" dirty="0">
                <a:solidFill>
                  <a:srgbClr val="00B0F0"/>
                </a:solidFill>
              </a:rPr>
              <a:t>Additionally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Supraglottic swallow  (why?)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 alternating between liquid and solid food when eating (why?)</a:t>
            </a:r>
            <a:br>
              <a:rPr lang="en-US" sz="2200" dirty="0"/>
            </a:b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2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Scarred pharyngeal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Use Same techniques in unilateral pharyngeal paralysis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9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osteophyte ( bony growth)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Solutions for bony growth on the cervical vertebra: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Surgically reduced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Changing head posture rotating to one side or the other . 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Thinning out the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ED50E-277F-8D4A-BDA0-14D2010B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38BA9F-8DA7-124D-889B-FD3F5E5E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/>
          </a:bodyPr>
          <a:lstStyle/>
          <a:p>
            <a:pPr algn="ctr"/>
            <a:endParaRPr lang="en-US" sz="4400" b="1" dirty="0">
              <a:solidFill>
                <a:srgbClr val="00B0F0"/>
              </a:solidFill>
            </a:endParaRPr>
          </a:p>
          <a:p>
            <a:pPr algn="ctr"/>
            <a:r>
              <a:rPr lang="en-US" sz="4400" b="1" dirty="0">
                <a:solidFill>
                  <a:srgbClr val="00B0F0"/>
                </a:solidFill>
              </a:rPr>
              <a:t>Therapy and Management for Specific Swallowing Disorders</a:t>
            </a:r>
          </a:p>
        </p:txBody>
      </p:sp>
    </p:spTree>
    <p:extLst>
      <p:ext uri="{BB962C8B-B14F-4D97-AF65-F5344CB8AC3E}">
        <p14:creationId xmlns:p14="http://schemas.microsoft.com/office/powerpoint/2010/main" val="235511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Psuedoepiglottis</a:t>
            </a:r>
            <a:r>
              <a:rPr lang="en-US" dirty="0"/>
              <a:t> at the base of the tongue at total laryngectomees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Surgically removed.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adjust to it by swallowing only liquids and paste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Head rotation.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5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49784"/>
            <a:ext cx="9720072" cy="1499616"/>
          </a:xfrm>
        </p:spPr>
        <p:txBody>
          <a:bodyPr/>
          <a:lstStyle/>
          <a:p>
            <a:r>
              <a:rPr lang="en-US" dirty="0" err="1"/>
              <a:t>Crico</a:t>
            </a:r>
            <a:r>
              <a:rPr lang="en-US" dirty="0"/>
              <a:t>-pharyngeal dysfunction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499616"/>
            <a:ext cx="9720073" cy="5334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This results from: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Failure of the cricopharyngeal muscular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Reduced laryngeal motion up and forward 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Poor pressure to drive the bolus through the sphincter.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problem is caused by poor laryngeal motion the </a:t>
            </a:r>
            <a:r>
              <a:rPr lang="en-US" b="1" dirty="0">
                <a:solidFill>
                  <a:srgbClr val="00B0F0"/>
                </a:solidFill>
              </a:rPr>
              <a:t>Mandelson maneuver </a:t>
            </a:r>
            <a:r>
              <a:rPr lang="en-US" dirty="0"/>
              <a:t>may be very helpful.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This issue is found in patients with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Brainstem stroke, cervical spinal cord radiation therapy, surgery to pharynx affecting </a:t>
            </a:r>
            <a:r>
              <a:rPr lang="en-US" sz="2200" dirty="0" err="1"/>
              <a:t>larygeal</a:t>
            </a:r>
            <a:r>
              <a:rPr lang="en-US" sz="2200" dirty="0"/>
              <a:t> elevation.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laryngeal elevation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Mandelsohn</a:t>
            </a:r>
            <a:r>
              <a:rPr lang="en-US" dirty="0"/>
              <a:t> maneuver.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Supraglottic swallow.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Falsetto exercise.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 pressure upward on the thyroid cartilage (questionable).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89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laryngeal closure at airway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Super-supra glottic swallow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 the entire maneuver need to be done ( ask the patient to breathe, hold breath and bear down)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would be a range of motion </a:t>
            </a:r>
            <a:r>
              <a:rPr lang="en-US" dirty="0" err="1"/>
              <a:t>excesise</a:t>
            </a:r>
            <a:r>
              <a:rPr lang="en-US" dirty="0"/>
              <a:t> for the titling of r arytenoids and false VF.</a:t>
            </a:r>
          </a:p>
        </p:txBody>
      </p:sp>
    </p:spTree>
    <p:extLst>
      <p:ext uri="{BB962C8B-B14F-4D97-AF65-F5344CB8AC3E}">
        <p14:creationId xmlns:p14="http://schemas.microsoft.com/office/powerpoint/2010/main" val="391322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laryngeal closure at the vocal folds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Supraglottic swallow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Patient is taught to his his breath and swallow simultaneously and release the air into a cough after swallow.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Reminder to cough after swallow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Practice with dry swallows first then introduce food.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If the patient has reduced  laryngeal closure, what food consistency do you start with?  What if they additionally have pharyngeal wall weakness?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Head posture can also assist in airway closure, like? </a:t>
            </a:r>
          </a:p>
        </p:txBody>
      </p:sp>
    </p:spTree>
    <p:extLst>
      <p:ext uri="{BB962C8B-B14F-4D97-AF65-F5344CB8AC3E}">
        <p14:creationId xmlns:p14="http://schemas.microsoft.com/office/powerpoint/2010/main" val="326123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Disorders affecting the esophageal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disorders are handled by  medication and surgery. May be diagnosed by the radiologist and swallowing therapist.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9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b="1" dirty="0">
              <a:solidFill>
                <a:srgbClr val="00B0F0"/>
              </a:solidFill>
            </a:endParaRPr>
          </a:p>
          <a:p>
            <a:pPr algn="ctr"/>
            <a:r>
              <a:rPr lang="en-US" sz="4400" b="1" dirty="0">
                <a:solidFill>
                  <a:srgbClr val="00B0F0"/>
                </a:solidFill>
              </a:rPr>
              <a:t>Other issues in swallowing therapy </a:t>
            </a:r>
          </a:p>
        </p:txBody>
      </p:sp>
    </p:spTree>
    <p:extLst>
      <p:ext uri="{BB962C8B-B14F-4D97-AF65-F5344CB8AC3E}">
        <p14:creationId xmlns:p14="http://schemas.microsoft.com/office/powerpoint/2010/main" val="96716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postures and swallow maneuvers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patients need both techniques to attain safe swallowing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Examples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 patient with </a:t>
            </a:r>
            <a:r>
              <a:rPr lang="en-US" sz="2200" b="1" dirty="0">
                <a:solidFill>
                  <a:srgbClr val="00B0F0"/>
                </a:solidFill>
              </a:rPr>
              <a:t>poor tongue base motion </a:t>
            </a:r>
            <a:r>
              <a:rPr lang="en-US" sz="2200" dirty="0"/>
              <a:t>( chin-down + effortful swallow)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Poor </a:t>
            </a:r>
            <a:r>
              <a:rPr lang="en-US" sz="2200" dirty="0" err="1"/>
              <a:t>circo</a:t>
            </a:r>
            <a:r>
              <a:rPr lang="en-US" sz="2200" dirty="0"/>
              <a:t>-pharyngeal opening  due </a:t>
            </a:r>
            <a:r>
              <a:rPr lang="en-US" sz="2200" b="1" dirty="0">
                <a:solidFill>
                  <a:srgbClr val="00B0F0"/>
                </a:solidFill>
              </a:rPr>
              <a:t>to  reduced laryngeal elevation and unilateral pharyngeal weakness</a:t>
            </a:r>
            <a:r>
              <a:rPr lang="en-US" sz="2200" dirty="0"/>
              <a:t> (  head rotation + Mandelson maneuver)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8878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432816"/>
            <a:ext cx="9720072" cy="1499616"/>
          </a:xfrm>
        </p:spPr>
        <p:txBody>
          <a:bodyPr/>
          <a:lstStyle/>
          <a:p>
            <a:r>
              <a:rPr lang="en-US" dirty="0"/>
              <a:t>Biofeedback as an assist to swallow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b="1" dirty="0">
                <a:solidFill>
                  <a:srgbClr val="00B0F0"/>
                </a:solidFill>
              </a:rPr>
              <a:t>Surface Electro-</a:t>
            </a:r>
            <a:r>
              <a:rPr lang="en-US" sz="2300" b="1" dirty="0" err="1">
                <a:solidFill>
                  <a:srgbClr val="00B0F0"/>
                </a:solidFill>
              </a:rPr>
              <a:t>Myography</a:t>
            </a:r>
            <a:r>
              <a:rPr lang="en-US" sz="2300" b="1" dirty="0">
                <a:solidFill>
                  <a:srgbClr val="00B0F0"/>
                </a:solidFill>
              </a:rPr>
              <a:t>:</a:t>
            </a:r>
          </a:p>
          <a:p>
            <a:pPr lvl="2"/>
            <a:r>
              <a:rPr lang="en-US" sz="2300" dirty="0"/>
              <a:t>Provides information about muscle effort </a:t>
            </a:r>
          </a:p>
          <a:p>
            <a:pPr lvl="2"/>
            <a:endParaRPr lang="en-US" sz="2300" dirty="0"/>
          </a:p>
          <a:p>
            <a:pPr marL="128016" lvl="1" indent="0">
              <a:buNone/>
            </a:pPr>
            <a:r>
              <a:rPr lang="en-US" sz="2300" b="1" dirty="0">
                <a:solidFill>
                  <a:srgbClr val="00B0F0"/>
                </a:solidFill>
              </a:rPr>
              <a:t>Ultra sound</a:t>
            </a:r>
          </a:p>
          <a:p>
            <a:pPr lvl="3">
              <a:buFont typeface="Wingdings" pitchFamily="2" charset="2"/>
              <a:buChar char="Ø"/>
            </a:pPr>
            <a:r>
              <a:rPr lang="en-US" sz="2300" dirty="0"/>
              <a:t>Allows patient to observe tongue motion and Pattern of movements </a:t>
            </a:r>
          </a:p>
          <a:p>
            <a:pPr lvl="2"/>
            <a:endParaRPr lang="en-US" sz="2300" dirty="0"/>
          </a:p>
          <a:p>
            <a:pPr marL="128016" lvl="1" indent="0">
              <a:buNone/>
            </a:pPr>
            <a:r>
              <a:rPr lang="en-US" sz="2300" b="1" dirty="0">
                <a:solidFill>
                  <a:srgbClr val="00B0F0"/>
                </a:solidFill>
              </a:rPr>
              <a:t>Video-</a:t>
            </a:r>
            <a:r>
              <a:rPr lang="en-US" sz="2300" b="1" dirty="0" err="1">
                <a:solidFill>
                  <a:srgbClr val="00B0F0"/>
                </a:solidFill>
              </a:rPr>
              <a:t>flurouscopy</a:t>
            </a:r>
            <a:endParaRPr lang="en-US" sz="2300" b="1" dirty="0">
              <a:solidFill>
                <a:srgbClr val="00B0F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en-US" sz="2300" dirty="0"/>
              <a:t>Helps the patient in understanding therapy goals, allows for observation of pharyngeal swallow</a:t>
            </a:r>
          </a:p>
          <a:p>
            <a:pPr lvl="2"/>
            <a:endParaRPr lang="en-US" sz="2300" dirty="0"/>
          </a:p>
          <a:p>
            <a:pPr marL="128016" lvl="1" indent="0">
              <a:buNone/>
            </a:pPr>
            <a:r>
              <a:rPr lang="en-US" sz="2300" b="1" dirty="0">
                <a:solidFill>
                  <a:srgbClr val="00B0F0"/>
                </a:solidFill>
              </a:rPr>
              <a:t>Video-endoscopy</a:t>
            </a:r>
          </a:p>
          <a:p>
            <a:pPr lvl="3">
              <a:buFont typeface="Wingdings" pitchFamily="2" charset="2"/>
              <a:buChar char="Ø"/>
            </a:pPr>
            <a:r>
              <a:rPr lang="en-US" sz="2300" dirty="0"/>
              <a:t>Allows patient to observe vocal folds and airway closure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77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begin swallowing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a therapy plan is initiated,  patient will be seen daily and weekly thereafter.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F0"/>
                </a:solidFill>
              </a:rPr>
              <a:t>There are variations according to the case: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patients with surgically treated head and neck cancer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Patients with stroke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Outpatients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Patients undergoing radiation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Undergoing tracheostomy tubes and non-oral feeding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3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30B64-2BA4-A546-BFEF-E67B9980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Disorders affecting the oral phase of swallow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8B46D-F3B1-AB44-AC35-4657DEF2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The techniques that target this stage may be either: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Compensatory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Rehabilitative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81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Maintenance programs  include the application of therapy to help the patient maintain the their function for a period of 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Needed for patients who cannot monitor their own performance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Example : </a:t>
            </a:r>
            <a:r>
              <a:rPr lang="en-US" dirty="0" err="1"/>
              <a:t>cargiver</a:t>
            </a:r>
            <a:r>
              <a:rPr lang="en-US" dirty="0"/>
              <a:t> will conduct thermal-tactile stimulation after being taught by the swallowing therapist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91101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 Swallowing Therapy into Eating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first goal with dysphagic patients is to identify the safest way to eat  and this means using compensatory strategies then swallowing therapy </a:t>
            </a:r>
          </a:p>
          <a:p>
            <a:endParaRPr lang="en-US" dirty="0"/>
          </a:p>
          <a:p>
            <a:r>
              <a:rPr lang="en-US" dirty="0"/>
              <a:t>Patient can swallow  only when incorporating some swallow therapy procedures  particularly, swallowing maneuvers. Patient can be giving practice during meal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4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C3F20-6F1F-DA4A-8531-77BE268A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 the book ( pages 239-245)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5CC1-D3C6-F947-8230-AB80E643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Group therapy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Meal time 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Medications and surgical interventions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Issues  in the management of dysphagia in various settings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Tongue thrust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Here the focus is on tongue thrust resulting from a neurological lesion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what we can do is: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Heightening patient’s awareness of thrust pattern and correct position of tongue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Tilting the head backward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Tilting body backward 60 degrees during feeding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Applying down ward pressure to the middle of the tongue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tongue elevation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Patient is  taught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Position food posteriorly in the oral cavity  or to syringes 5 to 10 ml liquid into oral pharynx, or use a straw to suck liquids ( this bypass the necessity of tongue elevation).</a:t>
            </a:r>
          </a:p>
          <a:p>
            <a:pPr marL="310896" lvl="2" indent="0">
              <a:buNone/>
            </a:pPr>
            <a:r>
              <a:rPr lang="en-US" sz="2200" b="1" u="sng" dirty="0"/>
              <a:t>Note: the above technique requires good airway protection and normal pharyngeal trigger</a:t>
            </a:r>
          </a:p>
          <a:p>
            <a:pPr marL="310896" lvl="2" indent="0">
              <a:buNone/>
            </a:pPr>
            <a:endParaRPr lang="en-US" sz="2200" b="1" u="sng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patient can tilt the head backward when ready to swallow </a:t>
            </a:r>
            <a:r>
              <a:rPr lang="en-US" sz="2200" b="1" dirty="0"/>
              <a:t>( why?) , what if there is a risk of aspiration? </a:t>
            </a:r>
          </a:p>
        </p:txBody>
      </p:sp>
    </p:spTree>
    <p:extLst>
      <p:ext uri="{BB962C8B-B14F-4D97-AF65-F5344CB8AC3E}">
        <p14:creationId xmlns:p14="http://schemas.microsoft.com/office/powerpoint/2010/main" val="142373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tongue elevation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Swallowing sequence in a patient with  reduced tongue elevation: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Take breath and hold it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Place the food in the mouth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Tilt the head backward and swallow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/>
              <a:t>Cough after the swallow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6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anterior-posterior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the same compensatory postures and position of food in oral cavity to improve tongue elevation used to reduced anterior-posterior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4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17352" cy="1499616"/>
          </a:xfrm>
        </p:spPr>
        <p:txBody>
          <a:bodyPr/>
          <a:lstStyle/>
          <a:p>
            <a:r>
              <a:rPr lang="en-US" dirty="0"/>
              <a:t>Disorganized anterior-posterior tongue movement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with  a disorganized tongue movement have a </a:t>
            </a:r>
            <a:r>
              <a:rPr lang="en-US" b="1" dirty="0">
                <a:solidFill>
                  <a:srgbClr val="00B0F0"/>
                </a:solidFill>
              </a:rPr>
              <a:t>delays in oral transit </a:t>
            </a:r>
            <a:r>
              <a:rPr lang="en-US" dirty="0"/>
              <a:t>(e.g.,  </a:t>
            </a:r>
            <a:r>
              <a:rPr lang="en-US" dirty="0" err="1"/>
              <a:t>Parkinsons</a:t>
            </a:r>
            <a:r>
              <a:rPr lang="en-US" dirty="0"/>
              <a:t> disease) they have repeating tongue pumping actions that </a:t>
            </a:r>
            <a:r>
              <a:rPr lang="en-US" b="1" dirty="0">
                <a:solidFill>
                  <a:srgbClr val="00B0F0"/>
                </a:solidFill>
              </a:rPr>
              <a:t>keeps food in oral cavity for long time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We can Reduce this by: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 lvl="2"/>
            <a:r>
              <a:rPr lang="en-US" sz="2200" b="1" dirty="0">
                <a:solidFill>
                  <a:srgbClr val="00B0F0"/>
                </a:solidFill>
              </a:rPr>
              <a:t>Alerting the  patient </a:t>
            </a:r>
            <a:r>
              <a:rPr lang="en-US" sz="2200" dirty="0"/>
              <a:t>and asking him consciously hold the bolus against the palate with tongue and to </a:t>
            </a:r>
            <a:r>
              <a:rPr lang="en-US" sz="2200" b="1" dirty="0">
                <a:solidFill>
                  <a:srgbClr val="00B0F0"/>
                </a:solidFill>
              </a:rPr>
              <a:t>initiate the swallow with a single strong backward movement </a:t>
            </a:r>
            <a:r>
              <a:rPr lang="en-US" sz="2200" dirty="0"/>
              <a:t>of the tongue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7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44FF-A7B1-0C41-96F2-866B096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tongue strength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A4F95-FF2D-C544-8ED3-40FB812A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For such patients, resistance exercises are needed: </a:t>
            </a:r>
          </a:p>
          <a:p>
            <a:pPr marL="642366" lvl="2" indent="-285750">
              <a:buFont typeface="Wingdings" pitchFamily="2" charset="2"/>
              <a:buChar char="Ø"/>
            </a:pPr>
            <a:r>
              <a:rPr lang="en-US" sz="2200" dirty="0"/>
              <a:t>a flat object or tongue blade  can be used to push vertically down, laterally and in front  of the tongue  and asking patient to resist against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3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2775</TotalTime>
  <Words>1198</Words>
  <Application>Microsoft Office PowerPoint</Application>
  <PresentationFormat>Widescreen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Tw Cen MT</vt:lpstr>
      <vt:lpstr>Tw Cen MT Condensed</vt:lpstr>
      <vt:lpstr>Wingdings</vt:lpstr>
      <vt:lpstr>Wingdings 3</vt:lpstr>
      <vt:lpstr>Integral</vt:lpstr>
      <vt:lpstr>Management of the patient with oropharyngeal swallowing disorders 3 </vt:lpstr>
      <vt:lpstr>PowerPoint Presentation</vt:lpstr>
      <vt:lpstr>Disorders affecting the oral phase of swallow </vt:lpstr>
      <vt:lpstr>Tongue thrust </vt:lpstr>
      <vt:lpstr>Reduced tongue elevation </vt:lpstr>
      <vt:lpstr>Reduced tongue elevation </vt:lpstr>
      <vt:lpstr>Reduced anterior-posterior movement</vt:lpstr>
      <vt:lpstr>Disorganized anterior-posterior tongue movement </vt:lpstr>
      <vt:lpstr>Reduced tongue strength </vt:lpstr>
      <vt:lpstr>Swallowing apraxia </vt:lpstr>
      <vt:lpstr>Scarred tongue contour </vt:lpstr>
      <vt:lpstr>Delayed or absent triggered of pharyngeal swallow </vt:lpstr>
      <vt:lpstr>Disorders affecting the pharyngeal stage of swallow </vt:lpstr>
      <vt:lpstr>Bilateral reduction in pharyngeal contraction </vt:lpstr>
      <vt:lpstr>Bilateral reduction in pharyngeal contraction </vt:lpstr>
      <vt:lpstr>glossopharyngeus muscle</vt:lpstr>
      <vt:lpstr>Unilateral pharyngeal paralysis </vt:lpstr>
      <vt:lpstr>Scarred pharyngeal wall</vt:lpstr>
      <vt:lpstr>Cervical osteophyte ( bony growth)</vt:lpstr>
      <vt:lpstr>Psuedoepiglottis at the base of the tongue at total laryngectomees</vt:lpstr>
      <vt:lpstr>Crico-pharyngeal dysfunction </vt:lpstr>
      <vt:lpstr>Reduced laryngeal elevation</vt:lpstr>
      <vt:lpstr>Reduced laryngeal closure at airway</vt:lpstr>
      <vt:lpstr>Reduced laryngeal closure at the vocal folds </vt:lpstr>
      <vt:lpstr>Disorders affecting the esophageal phase </vt:lpstr>
      <vt:lpstr>PowerPoint Presentation</vt:lpstr>
      <vt:lpstr>Combining postures and swallow maneuvers</vt:lpstr>
      <vt:lpstr>Biofeedback as an assist to swallow therapy</vt:lpstr>
      <vt:lpstr>When to begin swallowing therapy </vt:lpstr>
      <vt:lpstr>Maintenance program </vt:lpstr>
      <vt:lpstr>Incorporating Swallowing Therapy into Eating  </vt:lpstr>
      <vt:lpstr>Refer the book ( pages 239-245)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the patient with oropharyngeal swallowing disorders</dc:title>
  <dc:creator>Juhayna B Taha</dc:creator>
  <cp:lastModifiedBy>Juhayna B Taha</cp:lastModifiedBy>
  <cp:revision>83</cp:revision>
  <dcterms:created xsi:type="dcterms:W3CDTF">2019-10-31T13:24:54Z</dcterms:created>
  <dcterms:modified xsi:type="dcterms:W3CDTF">2019-11-23T09:23:30Z</dcterms:modified>
</cp:coreProperties>
</file>