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0" r:id="rId5"/>
    <p:sldId id="259" r:id="rId6"/>
    <p:sldId id="264" r:id="rId7"/>
    <p:sldId id="260" r:id="rId8"/>
    <p:sldId id="261" r:id="rId9"/>
    <p:sldId id="265" r:id="rId10"/>
    <p:sldId id="262" r:id="rId11"/>
    <p:sldId id="263" r:id="rId12"/>
    <p:sldId id="266" r:id="rId13"/>
    <p:sldId id="267" r:id="rId14"/>
    <p:sldId id="268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5" r:id="rId29"/>
    <p:sldId id="284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071UnqO2I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60HannQGe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WkhwzQKy88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Management of the patient with oropharyngeal swallowing disorders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33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 rotation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784EF0A-6702-D04C-AB92-22EFDBB06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814256"/>
            <a:ext cx="9720073" cy="38484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Physiologic changes: 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twists the pharynx and closes the damaged side of the pharynx so the food flows in the normal side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Basically we eliminate damaged side from the bolus path </a:t>
            </a:r>
          </a:p>
          <a:p>
            <a:pPr marL="310896" lvl="2" indent="0">
              <a:buNone/>
            </a:pPr>
            <a:endParaRPr lang="en-US" sz="2200" dirty="0"/>
          </a:p>
          <a:p>
            <a:pPr marL="0" indent="-45720">
              <a:buNone/>
            </a:pPr>
            <a:r>
              <a:rPr lang="en-US" b="1" dirty="0">
                <a:solidFill>
                  <a:schemeClr val="accent1"/>
                </a:solidFill>
              </a:rPr>
              <a:t>Helpful in patients with 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Unilateral pharyngeal wall impairment ( residue on one side of pharynx)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Unilateral vocal fold weakness ( how? )</a:t>
            </a:r>
          </a:p>
          <a:p>
            <a:pPr lvl="2">
              <a:buFont typeface="Wingdings" pitchFamily="2" charset="2"/>
              <a:buChar char="ü"/>
            </a:pPr>
            <a:endParaRPr lang="en-US" sz="2200" dirty="0"/>
          </a:p>
          <a:p>
            <a:pPr marL="310896" lvl="2" indent="0" algn="ctr">
              <a:buNone/>
            </a:pPr>
            <a:r>
              <a:rPr lang="en-US" dirty="0">
                <a:hlinkClick r:id="rId2"/>
              </a:rPr>
              <a:t>https://www.youtube.com/watch?v=K071UnqO2IA</a:t>
            </a:r>
            <a:endParaRPr lang="en-US" dirty="0"/>
          </a:p>
          <a:p>
            <a:pPr lvl="2"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03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 down and head rotation ( to weak side)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A6976F1-6A9A-B74E-9A25-2C50D17A78A9}"/>
              </a:ext>
            </a:extLst>
          </p:cNvPr>
          <p:cNvSpPr txBox="1">
            <a:spLocks/>
          </p:cNvSpPr>
          <p:nvPr/>
        </p:nvSpPr>
        <p:spPr>
          <a:xfrm>
            <a:off x="1024127" y="1814256"/>
            <a:ext cx="9720073" cy="384841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Physiologic changes: 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Puts epiglottis in a more protective position 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Narrows laryngeal entrance 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Increases vocal fold closure </a:t>
            </a:r>
          </a:p>
          <a:p>
            <a:pPr marL="310896" lvl="2" indent="0">
              <a:buFont typeface="Wingdings 3" pitchFamily="18" charset="2"/>
              <a:buNone/>
            </a:pPr>
            <a:endParaRPr lang="en-US" sz="2200" dirty="0"/>
          </a:p>
          <a:p>
            <a:pPr marL="0" indent="-45720">
              <a:buFont typeface="Tw Cen MT" panose="020B0602020104020603" pitchFamily="34" charset="0"/>
              <a:buNone/>
            </a:pPr>
            <a:r>
              <a:rPr lang="en-US" b="1" dirty="0">
                <a:solidFill>
                  <a:schemeClr val="accent1"/>
                </a:solidFill>
              </a:rPr>
              <a:t>Helpful in patients with 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Reduced laryngeal closure ( aspiration during swallow).</a:t>
            </a:r>
          </a:p>
          <a:p>
            <a:pPr lvl="2">
              <a:buFont typeface="Wingdings" pitchFamily="2" charset="2"/>
              <a:buChar char="ü"/>
            </a:pPr>
            <a:endParaRPr lang="en-US" sz="2200" dirty="0"/>
          </a:p>
          <a:p>
            <a:pPr marL="310896" lvl="2" indent="0">
              <a:buFont typeface="Wingdings 3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4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F3C37-7A41-DD42-99F8-584D98C29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 tilt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9564CC4-A122-274F-B5AE-9E8F3E698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Physiologic changes: 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Head is tilted to better side to use gravity to drain food down the stronger side</a:t>
            </a:r>
          </a:p>
          <a:p>
            <a:pPr marL="310896" lvl="2" indent="0">
              <a:buNone/>
            </a:pPr>
            <a:endParaRPr lang="en-US" sz="2200" dirty="0"/>
          </a:p>
          <a:p>
            <a:pPr marL="0" indent="-45720">
              <a:buNone/>
            </a:pPr>
            <a:r>
              <a:rPr lang="en-US" b="1" dirty="0">
                <a:solidFill>
                  <a:schemeClr val="accent1"/>
                </a:solidFill>
              </a:rPr>
              <a:t>Helpful in patients with 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Unilateral oral impairment and unilateral pharyngeal impairment on same side ( residue in mouth and pharynx on same side) </a:t>
            </a:r>
            <a:endParaRPr lang="en-US" sz="2200" dirty="0" smtClean="0"/>
          </a:p>
          <a:p>
            <a:pPr lvl="2">
              <a:buFont typeface="Wingdings" pitchFamily="2" charset="2"/>
              <a:buChar char="ü"/>
            </a:pPr>
            <a:endParaRPr lang="en-US" sz="2200" dirty="0"/>
          </a:p>
          <a:p>
            <a:pPr lvl="2">
              <a:buFont typeface="Wingdings" pitchFamily="2" charset="2"/>
              <a:buChar char="ü"/>
            </a:pPr>
            <a:endParaRPr lang="en-US" sz="2200" dirty="0" smtClean="0"/>
          </a:p>
          <a:p>
            <a:pPr marL="310896" lvl="2" indent="0" algn="ctr">
              <a:buNone/>
            </a:pPr>
            <a:r>
              <a:rPr lang="en-US" sz="2400" dirty="0">
                <a:hlinkClick r:id="rId2"/>
              </a:rPr>
              <a:t>https://www.youtube.com/watch?v=T60HannQGeQ</a:t>
            </a:r>
            <a:endParaRPr lang="en-US" sz="2400" dirty="0"/>
          </a:p>
          <a:p>
            <a:pPr marL="310896" lvl="2" indent="0" algn="ctr">
              <a:buNone/>
            </a:pPr>
            <a:endParaRPr lang="en-US" sz="2200" dirty="0"/>
          </a:p>
          <a:p>
            <a:pPr marL="310896" lvl="2" indent="0">
              <a:buNone/>
            </a:pPr>
            <a:endParaRPr lang="en-US" dirty="0"/>
          </a:p>
          <a:p>
            <a:pPr lvl="2"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4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91C55-FE8B-4241-9F21-39C6C601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Lying down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BAEB892-3AD3-204F-BCDE-608A47152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814256"/>
            <a:ext cx="9720073" cy="48296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Physiologic changes: 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Gravity will hold the bolus against pharyngeal wall</a:t>
            </a:r>
          </a:p>
          <a:p>
            <a:pPr marL="310896" lvl="2" indent="0">
              <a:buNone/>
            </a:pPr>
            <a:endParaRPr lang="en-US" sz="2200" dirty="0"/>
          </a:p>
          <a:p>
            <a:pPr marL="0" indent="-45720">
              <a:buNone/>
            </a:pPr>
            <a:r>
              <a:rPr lang="en-US" b="1" dirty="0">
                <a:solidFill>
                  <a:schemeClr val="accent1"/>
                </a:solidFill>
              </a:rPr>
              <a:t>Helpful in patients with 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Bilateral reduction in pharyngeal wall contraction 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Reduced laryngeal elevation ( aspiration after swallow). </a:t>
            </a:r>
          </a:p>
          <a:p>
            <a:pPr marL="310896" lvl="2" indent="0">
              <a:buNone/>
            </a:pPr>
            <a:endParaRPr lang="en-US" sz="2200" dirty="0"/>
          </a:p>
          <a:p>
            <a:pPr marL="0" indent="-45720">
              <a:buNone/>
            </a:pPr>
            <a:r>
              <a:rPr lang="en-US" dirty="0"/>
              <a:t>Things to consider:</a:t>
            </a:r>
          </a:p>
          <a:p>
            <a:pPr lvl="2"/>
            <a:r>
              <a:rPr lang="en-US" sz="2200" dirty="0"/>
              <a:t>Straw drinking </a:t>
            </a:r>
          </a:p>
          <a:p>
            <a:pPr lvl="2"/>
            <a:r>
              <a:rPr lang="en-US" sz="2200" dirty="0" err="1"/>
              <a:t>Grastoesophageal</a:t>
            </a:r>
            <a:r>
              <a:rPr lang="en-US" sz="2200" dirty="0"/>
              <a:t> reflux </a:t>
            </a:r>
          </a:p>
          <a:p>
            <a:pPr lvl="2"/>
            <a:endParaRPr lang="en-US" dirty="0"/>
          </a:p>
          <a:p>
            <a:pPr lvl="2"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77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E8047-2E9E-2B45-9D6B-FEF2D7FF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Postural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44CAB3-A5B2-7D46-8A31-7B89E6228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 postural technique is successful and the patient is able to eat with them, the patient may or may be not given additional therapy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patient will be rescheduled for a re-assessed after 3-4 weeks, while he exercises eating with the required posture.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07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89122-8E85-6D4D-BA1F-A76C22F16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F529D-E42C-624A-898B-E9994C9EB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359041"/>
            <a:ext cx="9720073" cy="4023360"/>
          </a:xfrm>
        </p:spPr>
        <p:txBody>
          <a:bodyPr>
            <a:normAutofit/>
          </a:bodyPr>
          <a:lstStyle/>
          <a:p>
            <a:pPr algn="ctr"/>
            <a:endParaRPr lang="en-US" sz="6000" b="1" dirty="0">
              <a:solidFill>
                <a:schemeClr val="accent1"/>
              </a:solidFill>
            </a:endParaRPr>
          </a:p>
          <a:p>
            <a:pPr algn="ctr"/>
            <a:r>
              <a:rPr lang="en-US" sz="6000" b="1" dirty="0">
                <a:solidFill>
                  <a:schemeClr val="accent1"/>
                </a:solidFill>
              </a:rPr>
              <a:t>Techniques to improve oral sensory awareness</a:t>
            </a:r>
          </a:p>
        </p:txBody>
      </p:sp>
    </p:spTree>
    <p:extLst>
      <p:ext uri="{BB962C8B-B14F-4D97-AF65-F5344CB8AC3E}">
        <p14:creationId xmlns:p14="http://schemas.microsoft.com/office/powerpoint/2010/main" val="2926434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E8047-2E9E-2B45-9D6B-FEF2D7FF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Techniques to improve oral sensory awareness</a:t>
            </a:r>
            <a:r>
              <a:rPr lang="en-US" sz="5400" b="1" dirty="0">
                <a:solidFill>
                  <a:schemeClr val="accent1"/>
                </a:solidFill>
              </a:rPr>
              <a:t/>
            </a:r>
            <a:br>
              <a:rPr lang="en-US" sz="5400" b="1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44CAB3-A5B2-7D46-8A31-7B89E6228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These are useful for patients with :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Apraxia 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Tactile agnosia for food 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Delayed onset of oral swallow 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Reduced oral sensation 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Delayed pharyngeal triggering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7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E8047-2E9E-2B45-9D6B-FEF2D7FF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Techniques to improve oral sensory awareness</a:t>
            </a:r>
            <a:r>
              <a:rPr lang="en-US" sz="5400" b="1" dirty="0">
                <a:solidFill>
                  <a:schemeClr val="accent1"/>
                </a:solidFill>
              </a:rPr>
              <a:t/>
            </a:r>
            <a:br>
              <a:rPr lang="en-US" sz="5400" b="1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44CAB3-A5B2-7D46-8A31-7B89E6228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can either be compensatory or therapy techniques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techniques involve providing preliminary sensory stimulus prior to the initiation of swallow, which alerts central nervous system.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74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E8047-2E9E-2B45-9D6B-FEF2D7FF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Techniques to improve oral sensory awareness</a:t>
            </a:r>
            <a:r>
              <a:rPr lang="en-US" sz="5400" b="1" dirty="0">
                <a:solidFill>
                  <a:schemeClr val="accent1"/>
                </a:solidFill>
              </a:rPr>
              <a:t/>
            </a:r>
            <a:br>
              <a:rPr lang="en-US" sz="5400" b="1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44CAB3-A5B2-7D46-8A31-7B89E6228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These techniques include :</a:t>
            </a:r>
          </a:p>
          <a:p>
            <a:pPr lvl="2"/>
            <a:r>
              <a:rPr lang="en-US" sz="2200" dirty="0"/>
              <a:t>Increasing downward pressure of spoon when presenting food </a:t>
            </a:r>
          </a:p>
          <a:p>
            <a:pPr lvl="2"/>
            <a:r>
              <a:rPr lang="en-US" sz="2200" dirty="0"/>
              <a:t>Presenting a sour bolus </a:t>
            </a:r>
          </a:p>
          <a:p>
            <a:pPr lvl="2"/>
            <a:r>
              <a:rPr lang="en-US" sz="2200" dirty="0"/>
              <a:t>Presenting a cold bolus </a:t>
            </a:r>
          </a:p>
          <a:p>
            <a:pPr lvl="2"/>
            <a:r>
              <a:rPr lang="en-US" sz="2200" dirty="0"/>
              <a:t>Presenting a bolus that requires chewing </a:t>
            </a:r>
          </a:p>
          <a:p>
            <a:pPr lvl="2"/>
            <a:r>
              <a:rPr lang="en-US" sz="2200" dirty="0"/>
              <a:t>Presenting larger volume bolus </a:t>
            </a:r>
          </a:p>
          <a:p>
            <a:pPr lvl="2"/>
            <a:r>
              <a:rPr lang="en-US" sz="2200" dirty="0"/>
              <a:t>Thermal tactile stimulation </a:t>
            </a:r>
          </a:p>
        </p:txBody>
      </p:sp>
    </p:spTree>
    <p:extLst>
      <p:ext uri="{BB962C8B-B14F-4D97-AF65-F5344CB8AC3E}">
        <p14:creationId xmlns:p14="http://schemas.microsoft.com/office/powerpoint/2010/main" val="652847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E8047-2E9E-2B45-9D6B-FEF2D7FF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0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oral sensory stimulation to improve pharyngeal trigger </a:t>
            </a:r>
            <a:r>
              <a:rPr lang="en-US" sz="5400" b="1" dirty="0">
                <a:solidFill>
                  <a:schemeClr val="accent1"/>
                </a:solidFill>
              </a:rPr>
              <a:t/>
            </a:r>
            <a:br>
              <a:rPr lang="en-US" sz="5400" b="1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44CAB3-A5B2-7D46-8A31-7B89E6228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916305"/>
            <a:ext cx="9720073" cy="480974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Thermal-tactile stimulation 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lvl="2"/>
            <a:r>
              <a:rPr lang="en-US" sz="2200" dirty="0" smtClean="0"/>
              <a:t>Vertically </a:t>
            </a:r>
            <a:r>
              <a:rPr lang="en-US" sz="2200" dirty="0"/>
              <a:t>rubbing anterior </a:t>
            </a:r>
            <a:r>
              <a:rPr lang="en-US" sz="2200" dirty="0" err="1"/>
              <a:t>faucial</a:t>
            </a:r>
            <a:r>
              <a:rPr lang="en-US" sz="2200" dirty="0"/>
              <a:t> arches with a 00 laryngeal mirror that has been placed in crushed ice before presenting the bolus </a:t>
            </a:r>
          </a:p>
          <a:p>
            <a:pPr lvl="2"/>
            <a:r>
              <a:rPr lang="en-US" sz="2200" dirty="0"/>
              <a:t>This will heighten oral awareness by providing alternating sensory stimulus to the cortex and brain stem. </a:t>
            </a:r>
          </a:p>
          <a:p>
            <a:pPr lvl="2"/>
            <a:endParaRPr lang="en-US" sz="2200" dirty="0"/>
          </a:p>
          <a:p>
            <a:r>
              <a:rPr lang="en-US" sz="2400" b="1" dirty="0">
                <a:solidFill>
                  <a:schemeClr val="accent1"/>
                </a:solidFill>
              </a:rPr>
              <a:t>Suck-swallow</a:t>
            </a:r>
            <a:r>
              <a:rPr lang="en-US" sz="3000" dirty="0"/>
              <a:t> </a:t>
            </a:r>
          </a:p>
          <a:p>
            <a:endParaRPr lang="en-US" sz="3000" dirty="0"/>
          </a:p>
          <a:p>
            <a:pPr lvl="2"/>
            <a:r>
              <a:rPr lang="en-US" sz="2200" dirty="0"/>
              <a:t>Uses increased vertical tongue-jaw sucking movement with the lips closed </a:t>
            </a:r>
          </a:p>
          <a:p>
            <a:pPr lvl="2"/>
            <a:r>
              <a:rPr lang="en-US" sz="2200" dirty="0"/>
              <a:t>Facilitates triggering of the pharyngeal swallow</a:t>
            </a:r>
          </a:p>
          <a:p>
            <a:pPr lvl="2"/>
            <a:endParaRPr lang="en-US" sz="2200" dirty="0"/>
          </a:p>
          <a:p>
            <a:endParaRPr lang="en-US" sz="3000" dirty="0"/>
          </a:p>
          <a:p>
            <a:pPr lvl="2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5006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0"/>
            <a:ext cx="9720072" cy="1499616"/>
          </a:xfrm>
        </p:spPr>
        <p:txBody>
          <a:bodyPr/>
          <a:lstStyle/>
          <a:p>
            <a:r>
              <a:rPr lang="en-US" dirty="0"/>
              <a:t>Treatment planning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366092"/>
            <a:ext cx="9720073" cy="4943268"/>
          </a:xfrm>
        </p:spPr>
        <p:txBody>
          <a:bodyPr/>
          <a:lstStyle/>
          <a:p>
            <a:r>
              <a:rPr lang="en-US" dirty="0"/>
              <a:t>The clinician should consider the following when deciding on swallowing treatment: 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Diagnosis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Prognosis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Reaction to compensatory strategies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Severity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Ability </a:t>
            </a:r>
            <a:r>
              <a:rPr lang="en-US" dirty="0"/>
              <a:t>o follow commands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Respiratory function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Availability of support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Patient motivation </a:t>
            </a:r>
          </a:p>
        </p:txBody>
      </p:sp>
    </p:spTree>
    <p:extLst>
      <p:ext uri="{BB962C8B-B14F-4D97-AF65-F5344CB8AC3E}">
        <p14:creationId xmlns:p14="http://schemas.microsoft.com/office/powerpoint/2010/main" val="2631219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C67EC70-90B9-0444-ABFF-51A34FE63044}"/>
              </a:ext>
            </a:extLst>
          </p:cNvPr>
          <p:cNvSpPr txBox="1">
            <a:spLocks/>
          </p:cNvSpPr>
          <p:nvPr/>
        </p:nvSpPr>
        <p:spPr>
          <a:xfrm>
            <a:off x="1167347" y="1821749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000" b="1" dirty="0">
              <a:solidFill>
                <a:schemeClr val="accent1"/>
              </a:solidFill>
            </a:endParaRPr>
          </a:p>
          <a:p>
            <a:pPr algn="ctr"/>
            <a:r>
              <a:rPr lang="en-US" sz="6000" b="1" dirty="0">
                <a:solidFill>
                  <a:schemeClr val="accent1"/>
                </a:solidFill>
              </a:rPr>
              <a:t>Modifying volume and speed of food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96087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E8047-2E9E-2B45-9D6B-FEF2D7FF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Modifying volume and speed of food presentation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44CAB3-A5B2-7D46-8A31-7B89E6228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E.g., larger bolus enhances pharyngeal triggering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Patients with weakened laryngeal swallow might need to take smaller boluses at a slower rate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30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E8047-2E9E-2B45-9D6B-FEF2D7FF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consistency changes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44CAB3-A5B2-7D46-8A31-7B89E6228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should be the last compensatory strategy to be </a:t>
            </a:r>
            <a:r>
              <a:rPr lang="en-US" dirty="0" err="1"/>
              <a:t>examind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Usually appropriate for patients who: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Have movement disorders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Cannot follow directions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Oral sensory procedures cannot be done for them </a:t>
            </a:r>
          </a:p>
        </p:txBody>
      </p:sp>
    </p:spTree>
    <p:extLst>
      <p:ext uri="{BB962C8B-B14F-4D97-AF65-F5344CB8AC3E}">
        <p14:creationId xmlns:p14="http://schemas.microsoft.com/office/powerpoint/2010/main" val="182957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A448C6-AC2F-F44D-B825-1C3B08B7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A096F1-56D2-6942-83B5-4750692EA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Disorders that liquids are appropriate with: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Oral tongue dysfunction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Reduced tongue base retraction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</a:t>
            </a:r>
            <a:r>
              <a:rPr lang="en-US" dirty="0" smtClean="0"/>
              <a:t>educed pharyngeal wall retraction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</a:t>
            </a:r>
            <a:r>
              <a:rPr lang="en-US" dirty="0" smtClean="0"/>
              <a:t>educed laryngeal elevation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</a:t>
            </a:r>
            <a:r>
              <a:rPr lang="en-US" dirty="0" smtClean="0"/>
              <a:t>educed </a:t>
            </a:r>
            <a:r>
              <a:rPr lang="en-US" dirty="0" err="1" smtClean="0"/>
              <a:t>crico-pharngeal</a:t>
            </a:r>
            <a:r>
              <a:rPr lang="en-US" dirty="0" smtClean="0"/>
              <a:t> opening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94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A448C6-AC2F-F44D-B825-1C3B08B7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Thickened liquids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A096F1-56D2-6942-83B5-4750692EA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Disorders that </a:t>
            </a:r>
            <a:r>
              <a:rPr lang="en-US" b="1" dirty="0" smtClean="0">
                <a:solidFill>
                  <a:schemeClr val="accent1"/>
                </a:solidFill>
              </a:rPr>
              <a:t>thickened liquids </a:t>
            </a:r>
            <a:r>
              <a:rPr lang="en-US" b="1" dirty="0">
                <a:solidFill>
                  <a:schemeClr val="accent1"/>
                </a:solidFill>
              </a:rPr>
              <a:t>are appropriate with: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Oral tongue dysfunction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Delayed pharyngeal swallow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55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Puree and thick food 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FA096F1-56D2-6942-83B5-4750692EA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Disorders that </a:t>
            </a:r>
            <a:r>
              <a:rPr lang="en-US" b="1" dirty="0" smtClean="0">
                <a:solidFill>
                  <a:schemeClr val="accent1"/>
                </a:solidFill>
              </a:rPr>
              <a:t>thick food / puree are </a:t>
            </a:r>
            <a:r>
              <a:rPr lang="en-US" b="1" dirty="0">
                <a:solidFill>
                  <a:schemeClr val="accent1"/>
                </a:solidFill>
              </a:rPr>
              <a:t>appropriate with: </a:t>
            </a: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Delayed pharyngeal swallow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Reduced laryngeal closure at the entrance </a:t>
            </a:r>
            <a:br>
              <a:rPr lang="en-US" dirty="0" smtClean="0"/>
            </a:br>
            <a:r>
              <a:rPr lang="en-US" dirty="0" smtClean="0"/>
              <a:t>reduced laryngeal closure throughout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28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C67EC70-90B9-0444-ABFF-51A34FE630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4127" y="1944477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000" b="1" dirty="0">
              <a:solidFill>
                <a:schemeClr val="accent1"/>
              </a:solidFill>
            </a:endParaRPr>
          </a:p>
          <a:p>
            <a:pPr algn="ctr"/>
            <a:r>
              <a:rPr lang="en-US" sz="6000" b="1" dirty="0" smtClean="0">
                <a:solidFill>
                  <a:schemeClr val="accent1"/>
                </a:solidFill>
              </a:rPr>
              <a:t>Intraoral prosthetics </a:t>
            </a:r>
            <a:endParaRPr lang="en-US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6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Intraoral prosthetics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Oral cancer patients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Patients with hypoglossal paralysis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Velo-pharngeal</a:t>
            </a:r>
            <a:r>
              <a:rPr lang="en-US" dirty="0" smtClean="0"/>
              <a:t> deficits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98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Intraoral prosthetics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1"/>
                </a:solidFill>
              </a:rPr>
              <a:t>Palatal lift Prosthesis: </a:t>
            </a:r>
            <a:r>
              <a:rPr lang="en-US" dirty="0" smtClean="0"/>
              <a:t>used with patients with palatal paralysis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37" y="3344315"/>
            <a:ext cx="9228463" cy="26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47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Intraoral prosthetics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Palatal obturator: used with patients with significant resection of soft palate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Image result for palatal obturato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91" y="2804520"/>
            <a:ext cx="4647780" cy="36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22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Versus Non-oral feeding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clinician should determine if the patient should be fed orally, or placed on nasogastric tube, gastrostomy or </a:t>
            </a:r>
            <a:r>
              <a:rPr lang="en-US" dirty="0" err="1"/>
              <a:t>jejunostomy</a:t>
            </a:r>
            <a:r>
              <a:rPr lang="en-US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Usually the recommendation of the type of food delivery depends on: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Time taken to swallow ( oral and pharyngeal transit times)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Aspiration </a:t>
            </a:r>
          </a:p>
          <a:p>
            <a:pPr marL="310896" lvl="2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83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Intraoral prosthetics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553" y="2254250"/>
            <a:ext cx="9720073" cy="402336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Palatal augmentation / reshaping prosthesis: </a:t>
            </a:r>
            <a:r>
              <a:rPr lang="en-US" dirty="0" smtClean="0"/>
              <a:t>used with patients with significant tongue resections  or bilateral tongue paralysis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Image result for palatal augumenta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72" y="3614966"/>
            <a:ext cx="9088691" cy="237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5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750" y="2348022"/>
            <a:ext cx="4168002" cy="3990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428" y="35033"/>
            <a:ext cx="3034996" cy="2599981"/>
          </a:xfrm>
          <a:prstGeom prst="rect">
            <a:avLst/>
          </a:prstGeom>
        </p:spPr>
      </p:pic>
      <p:pic>
        <p:nvPicPr>
          <p:cNvPr id="1026" name="Picture 2" descr="Image result for nasogastric tub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752" y="1943692"/>
            <a:ext cx="41148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ejunostomy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8" y="2909378"/>
            <a:ext cx="3674544" cy="342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133524"/>
            <a:ext cx="9720072" cy="1499616"/>
          </a:xfrm>
        </p:spPr>
        <p:txBody>
          <a:bodyPr/>
          <a:lstStyle/>
          <a:p>
            <a:r>
              <a:rPr lang="en-US" dirty="0"/>
              <a:t>Compensatory treatment procedures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61851"/>
            <a:ext cx="9720073" cy="44475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do we introduce them  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are strategies that </a:t>
            </a:r>
            <a:r>
              <a:rPr lang="en-US" b="1" dirty="0">
                <a:solidFill>
                  <a:schemeClr val="accent1"/>
                </a:solidFill>
              </a:rPr>
              <a:t>control the flow of food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1"/>
                </a:solidFill>
              </a:rPr>
              <a:t>eliminate the patient symptoms </a:t>
            </a:r>
            <a:r>
              <a:rPr lang="en-US" dirty="0"/>
              <a:t>but do not change the physiology of the patient’s swallow.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Types of compensatory strategies: 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2000" dirty="0"/>
              <a:t>Postural techniques 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2000" dirty="0"/>
              <a:t>Oral sensory awareness 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2000" dirty="0"/>
              <a:t>Modifying volume and speed of food presentation 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2000" dirty="0"/>
              <a:t>Changing </a:t>
            </a:r>
            <a:r>
              <a:rPr lang="en-US" sz="2000" dirty="0" err="1"/>
              <a:t>fod</a:t>
            </a:r>
            <a:r>
              <a:rPr lang="en-US" sz="2000" dirty="0"/>
              <a:t> consistency or viscosity 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2000" dirty="0"/>
              <a:t>Introducing intraoral prosthetics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2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89122-8E85-6D4D-BA1F-A76C22F16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F529D-E42C-624A-898B-E9994C9EB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359041"/>
            <a:ext cx="9720073" cy="4023360"/>
          </a:xfrm>
        </p:spPr>
        <p:txBody>
          <a:bodyPr>
            <a:normAutofit/>
          </a:bodyPr>
          <a:lstStyle/>
          <a:p>
            <a:pPr algn="ctr"/>
            <a:endParaRPr lang="en-US" sz="7200" b="1" dirty="0">
              <a:solidFill>
                <a:schemeClr val="accent1"/>
              </a:solidFill>
            </a:endParaRPr>
          </a:p>
          <a:p>
            <a:pPr algn="ctr"/>
            <a:r>
              <a:rPr lang="en-US" sz="6000" b="1" dirty="0">
                <a:solidFill>
                  <a:schemeClr val="accent1"/>
                </a:solidFill>
              </a:rPr>
              <a:t>Postural</a:t>
            </a:r>
            <a:r>
              <a:rPr lang="en-US" sz="7200" b="1" dirty="0">
                <a:solidFill>
                  <a:schemeClr val="accent1"/>
                </a:solidFill>
              </a:rPr>
              <a:t> techniques </a:t>
            </a:r>
          </a:p>
        </p:txBody>
      </p:sp>
    </p:spTree>
    <p:extLst>
      <p:ext uri="{BB962C8B-B14F-4D97-AF65-F5344CB8AC3E}">
        <p14:creationId xmlns:p14="http://schemas.microsoft.com/office/powerpoint/2010/main" val="365210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Postural techniques </a:t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Postural techniques redirect food flow and change pharyngeal directions in a systematic  way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During the diagnostic procedure: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/>
              <a:t> the clinician must choose the postural technique that best fits the physiologic/anatomic swallowing disorder identifies earlier in the radiographic study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/>
              <a:t>Next, the client is asked to use these postural changes while swallowing the same type of food that exhibited residue or aspiration ( why?)</a:t>
            </a:r>
          </a:p>
          <a:p>
            <a:pPr lvl="2">
              <a:buFont typeface="Wingdings" pitchFamily="2" charset="2"/>
              <a:buChar char="ü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think that these techniques are used permanently or temporarily and why ? </a:t>
            </a:r>
          </a:p>
        </p:txBody>
      </p:sp>
    </p:spTree>
    <p:extLst>
      <p:ext uri="{BB962C8B-B14F-4D97-AF65-F5344CB8AC3E}">
        <p14:creationId xmlns:p14="http://schemas.microsoft.com/office/powerpoint/2010/main" val="269559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E35A61-6A48-4840-A74F-84BEB0B14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480" y="2543040"/>
            <a:ext cx="7625520" cy="299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44542"/>
            <a:ext cx="9720072" cy="1499616"/>
          </a:xfrm>
        </p:spPr>
        <p:txBody>
          <a:bodyPr/>
          <a:lstStyle/>
          <a:p>
            <a:r>
              <a:rPr lang="en-US" dirty="0"/>
              <a:t>Chin-down posture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516" y="1344058"/>
            <a:ext cx="9720073" cy="53169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Involves touching the neck to the chin.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Physiologic changes: 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The tongue base and epiglottis are pushed closer to the posterior pharyngeal wall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Airway entrance is narrowed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Vallecular space is widened </a:t>
            </a:r>
          </a:p>
          <a:p>
            <a:pPr marL="310896" lvl="2" indent="0">
              <a:buNone/>
            </a:pPr>
            <a:endParaRPr lang="en-US" sz="2200" dirty="0"/>
          </a:p>
          <a:p>
            <a:pPr marL="310896" lvl="2" indent="0">
              <a:buNone/>
            </a:pPr>
            <a:endParaRPr lang="en-US" sz="2200" dirty="0"/>
          </a:p>
          <a:p>
            <a:pPr marL="0" indent="-45720">
              <a:buNone/>
            </a:pPr>
            <a:r>
              <a:rPr lang="en-US" b="1" dirty="0">
                <a:solidFill>
                  <a:schemeClr val="accent1"/>
                </a:solidFill>
              </a:rPr>
              <a:t>Helpful in patients with 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Delayed pharyngeal triggering 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Reduced tongue base retraction  ( residue in vallecula) 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Reduced airway entrance closure </a:t>
            </a:r>
            <a:endParaRPr lang="en-US" sz="2200" dirty="0" smtClean="0"/>
          </a:p>
          <a:p>
            <a:pPr marL="310896" lvl="2" indent="0" algn="ctr">
              <a:buNone/>
            </a:pPr>
            <a:r>
              <a:rPr lang="en-US" sz="2200" dirty="0">
                <a:hlinkClick r:id="rId3"/>
              </a:rPr>
              <a:t>  https://www.youtube.com/watch?v=kWkhwzQKy88</a:t>
            </a:r>
            <a:endParaRPr lang="en-US" sz="2200" dirty="0"/>
          </a:p>
          <a:p>
            <a:pPr lvl="2">
              <a:buFont typeface="Wingdings" pitchFamily="2" charset="2"/>
              <a:buChar char="ü"/>
            </a:pPr>
            <a:endParaRPr lang="en-US" dirty="0"/>
          </a:p>
          <a:p>
            <a:pPr lvl="2"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0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C23B0-D4BE-9440-AD59-AD728CA0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Chin-up posture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723F74F-2451-8145-B9E5-3417B95F8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Used to drain food from oral cavity using gravity </a:t>
            </a:r>
          </a:p>
          <a:p>
            <a:pPr marL="310896" lvl="2" indent="0">
              <a:buNone/>
            </a:pPr>
            <a:endParaRPr lang="en-US" sz="2200" dirty="0"/>
          </a:p>
          <a:p>
            <a:pPr marL="0" indent="-45720">
              <a:buNone/>
            </a:pPr>
            <a:r>
              <a:rPr lang="en-US" b="1" dirty="0">
                <a:solidFill>
                  <a:schemeClr val="accent1"/>
                </a:solidFill>
              </a:rPr>
              <a:t>Helpful in patients with 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Reduced tongue control ( inefficient oral transit / bolus propulsion) </a:t>
            </a:r>
          </a:p>
          <a:p>
            <a:pPr lvl="2">
              <a:buFont typeface="Wingdings" pitchFamily="2" charset="2"/>
              <a:buChar char="ü"/>
            </a:pPr>
            <a:endParaRPr lang="en-US" dirty="0"/>
          </a:p>
          <a:p>
            <a:pPr lvl="2"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61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1124</TotalTime>
  <Words>856</Words>
  <Application>Microsoft Office PowerPoint</Application>
  <PresentationFormat>Widescreen</PresentationFormat>
  <Paragraphs>167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Tw Cen MT</vt:lpstr>
      <vt:lpstr>Tw Cen MT Condensed</vt:lpstr>
      <vt:lpstr>Wingdings</vt:lpstr>
      <vt:lpstr>Wingdings 3</vt:lpstr>
      <vt:lpstr>Integral</vt:lpstr>
      <vt:lpstr>Management of the patient with oropharyngeal swallowing disorders </vt:lpstr>
      <vt:lpstr>Treatment planning </vt:lpstr>
      <vt:lpstr>Oral Versus Non-oral feeding </vt:lpstr>
      <vt:lpstr>PowerPoint Presentation</vt:lpstr>
      <vt:lpstr>Compensatory treatment procedures </vt:lpstr>
      <vt:lpstr>PowerPoint Presentation</vt:lpstr>
      <vt:lpstr>Postural techniques  </vt:lpstr>
      <vt:lpstr>Chin-down posture </vt:lpstr>
      <vt:lpstr>Chin-up posture </vt:lpstr>
      <vt:lpstr>Head rotation </vt:lpstr>
      <vt:lpstr>Chin down and head rotation ( to weak side) </vt:lpstr>
      <vt:lpstr>Head tilt </vt:lpstr>
      <vt:lpstr>Lying down </vt:lpstr>
      <vt:lpstr>Postural techniques</vt:lpstr>
      <vt:lpstr>PowerPoint Presentation</vt:lpstr>
      <vt:lpstr> Techniques to improve oral sensory awareness </vt:lpstr>
      <vt:lpstr> Techniques to improve oral sensory awareness </vt:lpstr>
      <vt:lpstr> Techniques to improve oral sensory awareness </vt:lpstr>
      <vt:lpstr> oral sensory stimulation to improve pharyngeal trigger  </vt:lpstr>
      <vt:lpstr>PowerPoint Presentation</vt:lpstr>
      <vt:lpstr> Modifying volume and speed of food presentation </vt:lpstr>
      <vt:lpstr>Food consistency changes </vt:lpstr>
      <vt:lpstr>Liquids </vt:lpstr>
      <vt:lpstr>Thickened liquids </vt:lpstr>
      <vt:lpstr>Puree and thick food </vt:lpstr>
      <vt:lpstr>PowerPoint Presentation</vt:lpstr>
      <vt:lpstr>Intraoral prosthetics </vt:lpstr>
      <vt:lpstr>Intraoral prosthetics </vt:lpstr>
      <vt:lpstr>Intraoral prosthetics </vt:lpstr>
      <vt:lpstr>Intraoral prosthetics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the patient with oropharyngeal swallowing disorders</dc:title>
  <dc:creator>Juhayna B Taha</dc:creator>
  <cp:lastModifiedBy>Juhayna B Taha</cp:lastModifiedBy>
  <cp:revision>29</cp:revision>
  <dcterms:created xsi:type="dcterms:W3CDTF">2019-10-31T13:24:54Z</dcterms:created>
  <dcterms:modified xsi:type="dcterms:W3CDTF">2019-11-02T08:21:36Z</dcterms:modified>
</cp:coreProperties>
</file>