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325" r:id="rId5"/>
    <p:sldId id="326" r:id="rId6"/>
    <p:sldId id="327" r:id="rId7"/>
    <p:sldId id="328" r:id="rId8"/>
    <p:sldId id="258" r:id="rId9"/>
    <p:sldId id="323" r:id="rId10"/>
    <p:sldId id="259" r:id="rId11"/>
    <p:sldId id="260" r:id="rId12"/>
    <p:sldId id="263" r:id="rId13"/>
    <p:sldId id="261" r:id="rId14"/>
    <p:sldId id="317" r:id="rId15"/>
    <p:sldId id="264" r:id="rId16"/>
    <p:sldId id="265" r:id="rId17"/>
    <p:sldId id="318" r:id="rId18"/>
    <p:sldId id="266" r:id="rId19"/>
    <p:sldId id="267" r:id="rId20"/>
    <p:sldId id="319" r:id="rId21"/>
    <p:sldId id="268" r:id="rId22"/>
    <p:sldId id="269" r:id="rId23"/>
    <p:sldId id="320" r:id="rId24"/>
    <p:sldId id="321" r:id="rId25"/>
    <p:sldId id="270" r:id="rId26"/>
    <p:sldId id="271" r:id="rId27"/>
    <p:sldId id="272" r:id="rId28"/>
    <p:sldId id="304" r:id="rId29"/>
    <p:sldId id="274" r:id="rId30"/>
    <p:sldId id="275" r:id="rId31"/>
    <p:sldId id="276" r:id="rId32"/>
    <p:sldId id="277" r:id="rId33"/>
    <p:sldId id="305" r:id="rId34"/>
    <p:sldId id="278" r:id="rId35"/>
    <p:sldId id="279" r:id="rId36"/>
    <p:sldId id="280" r:id="rId37"/>
    <p:sldId id="281" r:id="rId38"/>
    <p:sldId id="282" r:id="rId39"/>
    <p:sldId id="303" r:id="rId40"/>
    <p:sldId id="283" r:id="rId41"/>
    <p:sldId id="284" r:id="rId42"/>
    <p:sldId id="285" r:id="rId43"/>
    <p:sldId id="286" r:id="rId44"/>
    <p:sldId id="287" r:id="rId45"/>
    <p:sldId id="294" r:id="rId46"/>
    <p:sldId id="295" r:id="rId47"/>
    <p:sldId id="288" r:id="rId48"/>
    <p:sldId id="289" r:id="rId49"/>
    <p:sldId id="296" r:id="rId50"/>
    <p:sldId id="290" r:id="rId51"/>
    <p:sldId id="297" r:id="rId52"/>
    <p:sldId id="298" r:id="rId53"/>
    <p:sldId id="291" r:id="rId54"/>
    <p:sldId id="292" r:id="rId55"/>
    <p:sldId id="293" r:id="rId56"/>
    <p:sldId id="299" r:id="rId57"/>
    <p:sldId id="300" r:id="rId58"/>
    <p:sldId id="301" r:id="rId59"/>
    <p:sldId id="302" r:id="rId60"/>
    <p:sldId id="306" r:id="rId61"/>
    <p:sldId id="307" r:id="rId62"/>
    <p:sldId id="308" r:id="rId63"/>
    <p:sldId id="309" r:id="rId64"/>
    <p:sldId id="310" r:id="rId65"/>
    <p:sldId id="311" r:id="rId66"/>
    <p:sldId id="329" r:id="rId67"/>
    <p:sldId id="330" r:id="rId68"/>
    <p:sldId id="331" r:id="rId69"/>
    <p:sldId id="332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6B57-3097-41C4-9713-F247863CF15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BC3-36CC-41F4-B68E-977B907BC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07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6B57-3097-41C4-9713-F247863CF15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BC3-36CC-41F4-B68E-977B907BC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76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6B57-3097-41C4-9713-F247863CF15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BC3-36CC-41F4-B68E-977B907BC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906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6B57-3097-41C4-9713-F247863CF15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BC3-36CC-41F4-B68E-977B907BC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5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6B57-3097-41C4-9713-F247863CF15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BC3-36CC-41F4-B68E-977B907BC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872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6B57-3097-41C4-9713-F247863CF15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BC3-36CC-41F4-B68E-977B907BC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076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6B57-3097-41C4-9713-F247863CF15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BC3-36CC-41F4-B68E-977B907BC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6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6B57-3097-41C4-9713-F247863CF15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BC3-36CC-41F4-B68E-977B907BC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394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6B57-3097-41C4-9713-F247863CF15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BC3-36CC-41F4-B68E-977B907BC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80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6B57-3097-41C4-9713-F247863CF15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BC3-36CC-41F4-B68E-977B907BC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48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6B57-3097-41C4-9713-F247863CF15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BC3-36CC-41F4-B68E-977B907BC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079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16B57-3097-41C4-9713-F247863CF15C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7BC3-36CC-41F4-B68E-977B907BC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760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Neuroanatomy</a:t>
            </a:r>
            <a:r>
              <a:rPr lang="en-US" dirty="0" smtClean="0"/>
              <a:t> &amp; Neurophysiology for Neurogenic Speech and Language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699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Responsible for:</a:t>
            </a:r>
            <a:br>
              <a:rPr lang="en-US" dirty="0" smtClean="0"/>
            </a:b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Voluntary movements of skeletal muscles including speech</a:t>
            </a:r>
          </a:p>
          <a:p>
            <a:pPr>
              <a:buFontTx/>
              <a:buChar char="-"/>
            </a:pPr>
            <a:r>
              <a:rPr lang="en-US" dirty="0" smtClean="0"/>
              <a:t>Cognitive functions</a:t>
            </a:r>
          </a:p>
          <a:p>
            <a:pPr>
              <a:buFontTx/>
              <a:buChar char="-"/>
            </a:pPr>
            <a:r>
              <a:rPr lang="en-US" dirty="0" smtClean="0"/>
              <a:t>Involved in storing complex memories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977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Motor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It’s located in the frontal lobe  (anterior to the central fissure)</a:t>
            </a:r>
          </a:p>
          <a:p>
            <a:r>
              <a:rPr lang="en-US" dirty="0" smtClean="0"/>
              <a:t>Controls voluntary movements of skeletal muscles on the opposite side of the body</a:t>
            </a:r>
          </a:p>
          <a:p>
            <a:r>
              <a:rPr lang="en-US" dirty="0" smtClean="0"/>
              <a:t>The </a:t>
            </a:r>
            <a:r>
              <a:rPr lang="en-US" b="1" dirty="0" err="1" smtClean="0"/>
              <a:t>precentral</a:t>
            </a:r>
            <a:r>
              <a:rPr lang="en-US" b="1" dirty="0" smtClean="0"/>
              <a:t> gyrus </a:t>
            </a:r>
            <a:r>
              <a:rPr lang="en-US" dirty="0" smtClean="0"/>
              <a:t>is a major portion of the primary motor cortex and it controls movements of arms, hands, fingers, face, lips, legs, and feet</a:t>
            </a:r>
          </a:p>
          <a:p>
            <a:r>
              <a:rPr lang="en-US" dirty="0" smtClean="0"/>
              <a:t>The primary motor cortex (the motor strip) controls movements through a neural pathway called </a:t>
            </a:r>
            <a:r>
              <a:rPr lang="en-US" b="1" dirty="0" smtClean="0"/>
              <a:t>PYRAMIDAL</a:t>
            </a:r>
            <a:r>
              <a:rPr lang="en-US" dirty="0" smtClean="0"/>
              <a:t> system. Neural impulses are modified by another system called the </a:t>
            </a:r>
            <a:r>
              <a:rPr lang="en-US" b="1" dirty="0" smtClean="0"/>
              <a:t>extra-pyramidal</a:t>
            </a:r>
            <a:r>
              <a:rPr lang="en-US" dirty="0" smtClean="0"/>
              <a:t>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93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premotor</a:t>
            </a:r>
            <a:r>
              <a:rPr lang="en-US" dirty="0" smtClean="0"/>
              <a:t> area &amp; Supplementary motor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anterior to the primary motor cortex.</a:t>
            </a:r>
          </a:p>
          <a:p>
            <a:endParaRPr lang="en-US" dirty="0" smtClean="0"/>
          </a:p>
          <a:p>
            <a:r>
              <a:rPr lang="en-US" dirty="0" smtClean="0"/>
              <a:t>Specialize in controlling </a:t>
            </a:r>
            <a:r>
              <a:rPr lang="en-US" u="sng" dirty="0" smtClean="0"/>
              <a:t>fine</a:t>
            </a:r>
            <a:r>
              <a:rPr lang="en-US" dirty="0" smtClean="0"/>
              <a:t> and </a:t>
            </a:r>
            <a:r>
              <a:rPr lang="en-US" u="sng" dirty="0" smtClean="0"/>
              <a:t>complex</a:t>
            </a:r>
            <a:r>
              <a:rPr lang="en-US" dirty="0" smtClean="0"/>
              <a:t> </a:t>
            </a:r>
            <a:r>
              <a:rPr lang="en-US" b="1" dirty="0" smtClean="0"/>
              <a:t>motor skills.</a:t>
            </a:r>
          </a:p>
        </p:txBody>
      </p:sp>
    </p:spTree>
    <p:extLst>
      <p:ext uri="{BB962C8B-B14F-4D97-AF65-F5344CB8AC3E}">
        <p14:creationId xmlns="" xmlns:p14="http://schemas.microsoft.com/office/powerpoint/2010/main" val="366589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Primary motor cortex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133600"/>
            <a:ext cx="4114800" cy="347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15127"/>
            <a:ext cx="3810000" cy="34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0003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prefrontal cortex of the frontal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frontal lobe except primary motor cortex/ </a:t>
            </a:r>
            <a:r>
              <a:rPr lang="en-US" dirty="0" err="1" smtClean="0"/>
              <a:t>premotor</a:t>
            </a:r>
            <a:r>
              <a:rPr lang="en-US" dirty="0" smtClean="0"/>
              <a:t> cortex/ supplementary motor cortex.</a:t>
            </a:r>
          </a:p>
          <a:p>
            <a:r>
              <a:rPr lang="en-US" dirty="0" smtClean="0"/>
              <a:t>Controls intellectual abilities/reasoning/decision making/planning/ social responsibility and foresight</a:t>
            </a:r>
            <a:endParaRPr lang="en-US" dirty="0"/>
          </a:p>
        </p:txBody>
      </p:sp>
      <p:pic>
        <p:nvPicPr>
          <p:cNvPr id="73730" name="Picture 2" descr="http://www.adhdandyou.com/Content/images/fig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743200"/>
            <a:ext cx="4152900" cy="3457576"/>
          </a:xfrm>
          <a:prstGeom prst="rect">
            <a:avLst/>
          </a:prstGeom>
          <a:noFill/>
        </p:spPr>
      </p:pic>
      <p:pic>
        <p:nvPicPr>
          <p:cNvPr id="73732" name="Picture 4" descr="https://upload.wikimedia.org/wikipedia/commons/a/ae/Prefrontal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52800"/>
            <a:ext cx="4069242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Broca’s</a:t>
            </a:r>
            <a:r>
              <a:rPr lang="en-US" dirty="0" smtClean="0"/>
              <a:t>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Broca’s</a:t>
            </a:r>
            <a:r>
              <a:rPr lang="en-US" dirty="0" smtClean="0"/>
              <a:t> area is present in the frontal lobe in the inferior  frontal gyrus </a:t>
            </a:r>
          </a:p>
          <a:p>
            <a:r>
              <a:rPr lang="en-US" dirty="0" err="1" smtClean="0"/>
              <a:t>Broca’s</a:t>
            </a:r>
            <a:r>
              <a:rPr lang="en-US" dirty="0" smtClean="0"/>
              <a:t> area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Low, left, posterior frontal lobe on the inferior frontal gyrus at the junction of the central and lateral fissures</a:t>
            </a:r>
          </a:p>
          <a:p>
            <a:r>
              <a:rPr lang="en-US" dirty="0" smtClean="0"/>
              <a:t>P.49 fig2-17</a:t>
            </a:r>
          </a:p>
          <a:p>
            <a:r>
              <a:rPr lang="en-US" dirty="0" err="1" smtClean="0"/>
              <a:t>Broca’s</a:t>
            </a:r>
            <a:r>
              <a:rPr lang="en-US" dirty="0" smtClean="0"/>
              <a:t> area is also called: Motor speech area because it controls motor movements involved in the production of speech.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141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Broca’s</a:t>
            </a:r>
            <a:r>
              <a:rPr lang="en-US" dirty="0" smtClean="0"/>
              <a:t> area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1752600"/>
            <a:ext cx="50196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6944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temporal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Lies beneath the temporal bone</a:t>
            </a:r>
          </a:p>
          <a:p>
            <a:r>
              <a:rPr lang="en-US" dirty="0" smtClean="0"/>
              <a:t>It is the lower one-third part of the brain </a:t>
            </a:r>
          </a:p>
          <a:p>
            <a:r>
              <a:rPr lang="en-US" dirty="0" smtClean="0"/>
              <a:t>Starts from the lateral fissure and ends at an imaginary point with the occipital lobe</a:t>
            </a:r>
          </a:p>
          <a:p>
            <a:pPr>
              <a:buNone/>
            </a:pPr>
            <a:r>
              <a:rPr lang="en-US" dirty="0" smtClean="0"/>
              <a:t>3 important gyri:</a:t>
            </a:r>
          </a:p>
          <a:p>
            <a:pPr>
              <a:buFontTx/>
              <a:buChar char="-"/>
            </a:pPr>
            <a:r>
              <a:rPr lang="en-US" dirty="0" smtClean="0"/>
              <a:t>Superior temporal gyrus</a:t>
            </a:r>
          </a:p>
          <a:p>
            <a:pPr>
              <a:buFontTx/>
              <a:buChar char="-"/>
            </a:pPr>
            <a:r>
              <a:rPr lang="en-US" dirty="0" smtClean="0"/>
              <a:t>Middle temporal gyrus</a:t>
            </a:r>
          </a:p>
          <a:p>
            <a:pPr>
              <a:buFontTx/>
              <a:buChar char="-"/>
            </a:pPr>
            <a:r>
              <a:rPr lang="en-US" dirty="0" smtClean="0"/>
              <a:t>Inferior temporal gyrus</a:t>
            </a:r>
          </a:p>
          <a:p>
            <a:r>
              <a:rPr lang="en-US" dirty="0" smtClean="0"/>
              <a:t>It is the sight of auditory reception and interpretation and auditory-visual associate. It is the sight of receptive language functions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temporal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Handles complex memories</a:t>
            </a:r>
          </a:p>
          <a:p>
            <a:r>
              <a:rPr lang="en-US" dirty="0" smtClean="0"/>
              <a:t>Contains the </a:t>
            </a:r>
            <a:r>
              <a:rPr lang="en-US" b="1" u="sng" dirty="0" smtClean="0"/>
              <a:t>primary auditory cortex </a:t>
            </a:r>
            <a:r>
              <a:rPr lang="en-US" dirty="0" smtClean="0"/>
              <a:t>which is also known as </a:t>
            </a:r>
            <a:r>
              <a:rPr lang="en-US" b="1" u="sng" dirty="0" err="1" smtClean="0"/>
              <a:t>Heschl’s</a:t>
            </a:r>
            <a:r>
              <a:rPr lang="en-US" b="1" u="sng" dirty="0" smtClean="0"/>
              <a:t> gyrus </a:t>
            </a:r>
            <a:r>
              <a:rPr lang="en-US" dirty="0" smtClean="0"/>
              <a:t>and is present at the border of </a:t>
            </a:r>
            <a:r>
              <a:rPr lang="en-US" b="1" u="sng" dirty="0" smtClean="0"/>
              <a:t>superior temporal gyrus </a:t>
            </a:r>
            <a:r>
              <a:rPr lang="en-US" dirty="0" smtClean="0"/>
              <a:t>and the </a:t>
            </a:r>
            <a:r>
              <a:rPr lang="en-US" u="sng" dirty="0" smtClean="0"/>
              <a:t>lateral fissure </a:t>
            </a:r>
            <a:r>
              <a:rPr lang="en-US" dirty="0" smtClean="0"/>
              <a:t>(found </a:t>
            </a:r>
            <a:r>
              <a:rPr lang="en-US" b="1" u="sng" dirty="0" smtClean="0"/>
              <a:t>in both hemispheres </a:t>
            </a:r>
            <a:r>
              <a:rPr lang="en-US" dirty="0" smtClean="0"/>
              <a:t>but it’s larger in the </a:t>
            </a:r>
            <a:r>
              <a:rPr lang="en-US" b="1" u="sng" dirty="0" smtClean="0"/>
              <a:t>left </a:t>
            </a:r>
            <a:r>
              <a:rPr lang="en-US" b="1" u="sng" dirty="0" err="1" smtClean="0"/>
              <a:t>tempral</a:t>
            </a:r>
            <a:r>
              <a:rPr lang="en-US" b="1" u="sng" dirty="0" smtClean="0"/>
              <a:t> </a:t>
            </a:r>
            <a:r>
              <a:rPr lang="en-US" dirty="0" smtClean="0"/>
              <a:t>lobe than the right which suggests left dominance of receptive language functions.</a:t>
            </a:r>
          </a:p>
        </p:txBody>
      </p:sp>
    </p:spTree>
    <p:extLst>
      <p:ext uri="{BB962C8B-B14F-4D97-AF65-F5344CB8AC3E}">
        <p14:creationId xmlns="" xmlns:p14="http://schemas.microsoft.com/office/powerpoint/2010/main" val="1964937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lobe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57413"/>
            <a:ext cx="5930007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10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</a:t>
            </a:r>
          </a:p>
          <a:p>
            <a:r>
              <a:rPr lang="en-US" dirty="0" smtClean="0"/>
              <a:t>Spinal Cord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5233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Wernick’s</a:t>
            </a:r>
            <a:r>
              <a:rPr lang="en-US" dirty="0" smtClean="0"/>
              <a:t>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Posterior to the primary auditory cortex lies </a:t>
            </a:r>
            <a:r>
              <a:rPr lang="en-US" b="1" u="sng" dirty="0" err="1" smtClean="0"/>
              <a:t>Wernick’s</a:t>
            </a:r>
            <a:r>
              <a:rPr lang="en-US" b="1" u="sng" dirty="0" smtClean="0"/>
              <a:t> area </a:t>
            </a:r>
            <a:r>
              <a:rPr lang="en-US" dirty="0" smtClean="0"/>
              <a:t>and it is the posterior two-thirds of the superior temporal gyrus in the left hemisphere.</a:t>
            </a:r>
          </a:p>
          <a:p>
            <a:r>
              <a:rPr lang="en-US" dirty="0" err="1" smtClean="0"/>
              <a:t>Wernick’s</a:t>
            </a:r>
            <a:r>
              <a:rPr lang="en-US" dirty="0" smtClean="0"/>
              <a:t> area in the left hemisphere is 7 times larger than in the right</a:t>
            </a:r>
          </a:p>
          <a:p>
            <a:r>
              <a:rPr lang="en-US" dirty="0" err="1" smtClean="0"/>
              <a:t>Wernick’s</a:t>
            </a:r>
            <a:r>
              <a:rPr lang="en-US" dirty="0" smtClean="0"/>
              <a:t> area is connected to </a:t>
            </a:r>
            <a:r>
              <a:rPr lang="en-US" dirty="0" err="1" smtClean="0"/>
              <a:t>broca’s</a:t>
            </a:r>
            <a:r>
              <a:rPr lang="en-US" dirty="0" smtClean="0"/>
              <a:t> area through the </a:t>
            </a:r>
            <a:r>
              <a:rPr lang="en-US" dirty="0" err="1" smtClean="0"/>
              <a:t>arcuate</a:t>
            </a:r>
            <a:r>
              <a:rPr lang="en-US" dirty="0" smtClean="0"/>
              <a:t> fasciculus.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occipital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Posterior inferior portion of the brain</a:t>
            </a:r>
          </a:p>
          <a:p>
            <a:r>
              <a:rPr lang="en-US" dirty="0" smtClean="0"/>
              <a:t>Responsible for translation of vision the </a:t>
            </a:r>
            <a:r>
              <a:rPr lang="en-US" dirty="0" err="1" smtClean="0"/>
              <a:t>the</a:t>
            </a:r>
            <a:r>
              <a:rPr lang="en-US" dirty="0" smtClean="0"/>
              <a:t> visual cortex</a:t>
            </a:r>
          </a:p>
          <a:p>
            <a:endParaRPr lang="en-US" dirty="0"/>
          </a:p>
          <a:p>
            <a:r>
              <a:rPr lang="en-US" dirty="0" smtClean="0"/>
              <a:t>The visual cortex in each hemisphere receives visual information from the contralateral visual fields of each eye. (At the level of the optic chiasm, neural cross over takes place).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7688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Parietal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Lies posterior to central fissure and above the lateral fissure </a:t>
            </a:r>
          </a:p>
          <a:p>
            <a:r>
              <a:rPr lang="en-US" dirty="0" smtClean="0"/>
              <a:t>Contains the sensory cortex</a:t>
            </a:r>
          </a:p>
          <a:p>
            <a:endParaRPr lang="en-US" dirty="0" smtClean="0"/>
          </a:p>
          <a:p>
            <a:r>
              <a:rPr lang="en-US" dirty="0" smtClean="0"/>
              <a:t>Enables body touch and sensation and spatial orientation and understanding of </a:t>
            </a:r>
            <a:r>
              <a:rPr lang="en-US" b="1" u="sng" dirty="0" smtClean="0"/>
              <a:t>selective attention.</a:t>
            </a:r>
          </a:p>
          <a:p>
            <a:r>
              <a:rPr lang="en-US" dirty="0" smtClean="0"/>
              <a:t>Damage to the right parietal lobe leads to </a:t>
            </a:r>
            <a:r>
              <a:rPr lang="en-US" b="1" dirty="0" smtClean="0"/>
              <a:t>left neglect; </a:t>
            </a:r>
            <a:r>
              <a:rPr lang="en-US" dirty="0" smtClean="0"/>
              <a:t>a condition in which the patient is unaware of objects and persons on the left side.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64899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Parietal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Two important gyri for speech and language</a:t>
            </a:r>
          </a:p>
          <a:p>
            <a:pPr>
              <a:buFontTx/>
              <a:buChar char="-"/>
            </a:pPr>
            <a:r>
              <a:rPr lang="en-US" b="1" u="sng" dirty="0" smtClean="0"/>
              <a:t>Supramarginal gyrus </a:t>
            </a:r>
          </a:p>
          <a:p>
            <a:pPr>
              <a:buNone/>
            </a:pPr>
            <a:r>
              <a:rPr lang="en-US" dirty="0" smtClean="0"/>
              <a:t>Lies above the lateral fissure in the inferior portion of the parietal lobe. Damage to the </a:t>
            </a:r>
            <a:r>
              <a:rPr lang="en-US" dirty="0" err="1" smtClean="0"/>
              <a:t>supramarginal</a:t>
            </a:r>
            <a:r>
              <a:rPr lang="en-US" dirty="0" smtClean="0"/>
              <a:t> gyrus causes </a:t>
            </a:r>
            <a:r>
              <a:rPr lang="en-US" b="1" u="sng" dirty="0" err="1" smtClean="0"/>
              <a:t>agraphia</a:t>
            </a:r>
            <a:r>
              <a:rPr lang="en-US" dirty="0" smtClean="0"/>
              <a:t> (writing problems) or </a:t>
            </a:r>
            <a:r>
              <a:rPr lang="en-US" b="1" u="sng" dirty="0" smtClean="0"/>
              <a:t>conduction </a:t>
            </a:r>
            <a:r>
              <a:rPr lang="en-US" b="1" u="sng" dirty="0" err="1" smtClean="0"/>
              <a:t>aphaisa</a:t>
            </a:r>
            <a:endParaRPr lang="en-US" b="1" u="sng" dirty="0" smtClean="0"/>
          </a:p>
          <a:p>
            <a:pPr>
              <a:buFontTx/>
              <a:buChar char="-"/>
            </a:pPr>
            <a:r>
              <a:rPr lang="en-US" b="1" u="sng" dirty="0" smtClean="0"/>
              <a:t>Angular gyrus</a:t>
            </a:r>
          </a:p>
          <a:p>
            <a:pPr>
              <a:buNone/>
            </a:pPr>
            <a:r>
              <a:rPr lang="en-US" dirty="0" smtClean="0"/>
              <a:t>Lies posterior to the </a:t>
            </a:r>
            <a:r>
              <a:rPr lang="en-US" dirty="0" err="1" smtClean="0"/>
              <a:t>supramarginal</a:t>
            </a:r>
            <a:r>
              <a:rPr lang="en-US" dirty="0" smtClean="0"/>
              <a:t> gyrus</a:t>
            </a:r>
          </a:p>
          <a:p>
            <a:pPr>
              <a:buNone/>
            </a:pPr>
            <a:r>
              <a:rPr lang="en-US" dirty="0" smtClean="0"/>
              <a:t>Damage to the angular gyrus causes naming/reading/writing difficulties (a type of aphasia called transcortical sensory aphasia)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lobe</a:t>
            </a:r>
            <a:endParaRPr lang="en-US" dirty="0"/>
          </a:p>
        </p:txBody>
      </p:sp>
      <p:pic>
        <p:nvPicPr>
          <p:cNvPr id="75778" name="Picture 2" descr="http://thebrain.mcgill.ca/flash/a/a_10/a_10_cr/a_10_cr_lan/a_10_cr_lan_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5943600" cy="4409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 PNS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composed of </a:t>
            </a:r>
            <a:r>
              <a:rPr lang="en-US" b="1" u="sng" dirty="0" smtClean="0"/>
              <a:t>cranial nerves </a:t>
            </a:r>
            <a:r>
              <a:rPr lang="en-US" dirty="0" smtClean="0"/>
              <a:t>and </a:t>
            </a:r>
            <a:r>
              <a:rPr lang="en-US" b="1" u="sng" dirty="0" smtClean="0"/>
              <a:t>spinal nerves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PNS is divided into:</a:t>
            </a:r>
          </a:p>
          <a:p>
            <a:pPr>
              <a:buFontTx/>
              <a:buChar char="-"/>
            </a:pPr>
            <a:r>
              <a:rPr lang="en-US" dirty="0" smtClean="0"/>
              <a:t>Somatic PNS</a:t>
            </a:r>
          </a:p>
          <a:p>
            <a:pPr>
              <a:buFontTx/>
              <a:buChar char="-"/>
            </a:pPr>
            <a:r>
              <a:rPr lang="en-US" dirty="0" smtClean="0"/>
              <a:t>Autonomic PNS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6361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Somatic PNS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Effector organ: is the voluntary skeletal muscles</a:t>
            </a:r>
          </a:p>
          <a:p>
            <a:r>
              <a:rPr lang="en-US" dirty="0" smtClean="0"/>
              <a:t>Acetylcholine is the neurotransmitter</a:t>
            </a:r>
          </a:p>
          <a:p>
            <a:r>
              <a:rPr lang="en-US" dirty="0" smtClean="0"/>
              <a:t>Heavily </a:t>
            </a:r>
            <a:r>
              <a:rPr lang="en-US" dirty="0" err="1" smtClean="0"/>
              <a:t>myalinated</a:t>
            </a:r>
            <a:r>
              <a:rPr lang="en-US" dirty="0" smtClean="0"/>
              <a:t> nerve fibers</a:t>
            </a:r>
          </a:p>
          <a:p>
            <a:r>
              <a:rPr lang="en-US" dirty="0" smtClean="0"/>
              <a:t>Have long axons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9240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Autonomic PNS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Effector organs: smooth/cardiac muscles and involuntary glands</a:t>
            </a:r>
          </a:p>
          <a:p>
            <a:r>
              <a:rPr lang="en-US" dirty="0" smtClean="0"/>
              <a:t>Autonomic PNS is divided into: Sympathetic and parasympathetic divisions</a:t>
            </a:r>
          </a:p>
          <a:p>
            <a:r>
              <a:rPr lang="en-US" b="1" dirty="0" smtClean="0"/>
              <a:t>Sympathetic Autonomic PNS: </a:t>
            </a:r>
            <a:r>
              <a:rPr lang="en-US" dirty="0" smtClean="0"/>
              <a:t>functions in cases of stress and threat. </a:t>
            </a:r>
          </a:p>
          <a:p>
            <a:r>
              <a:rPr lang="en-US" b="1" dirty="0" smtClean="0"/>
              <a:t>Parasympathetic Autonomic PNS</a:t>
            </a:r>
            <a:r>
              <a:rPr lang="en-US" dirty="0" smtClean="0"/>
              <a:t>: operates when we are relaxed (e.g. after a heavy meal). Minimizes energy used, getting rid of </a:t>
            </a:r>
            <a:r>
              <a:rPr lang="en-US" dirty="0" err="1" smtClean="0"/>
              <a:t>feaces</a:t>
            </a:r>
            <a:r>
              <a:rPr lang="en-US" dirty="0" smtClean="0"/>
              <a:t> and urine.</a:t>
            </a:r>
          </a:p>
          <a:p>
            <a:r>
              <a:rPr lang="en-US" dirty="0" smtClean="0"/>
              <a:t>In autonomic PNS, Pre-ganglion neurons release acetylcholine and post ganglion fibers release norepinephrine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6093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Diencephalon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Between the brainstem and the cerebral cortex</a:t>
            </a:r>
          </a:p>
          <a:p>
            <a:r>
              <a:rPr lang="en-US" dirty="0" smtClean="0"/>
              <a:t>Contains ventricles that are filled w/ CSF</a:t>
            </a:r>
          </a:p>
          <a:p>
            <a:r>
              <a:rPr lang="en-US" dirty="0" smtClean="0"/>
              <a:t>Regions of diencephalon:</a:t>
            </a:r>
          </a:p>
          <a:p>
            <a:pPr>
              <a:buFontTx/>
              <a:buChar char="-"/>
            </a:pPr>
            <a:r>
              <a:rPr lang="en-US" dirty="0" smtClean="0"/>
              <a:t>Thalamus</a:t>
            </a:r>
          </a:p>
          <a:p>
            <a:pPr>
              <a:buFontTx/>
              <a:buChar char="-"/>
            </a:pPr>
            <a:r>
              <a:rPr lang="en-US" dirty="0" smtClean="0"/>
              <a:t>Hypothalamus</a:t>
            </a:r>
          </a:p>
          <a:p>
            <a:pPr>
              <a:buFontTx/>
              <a:buChar char="-"/>
            </a:pPr>
            <a:r>
              <a:rPr lang="en-US" dirty="0" err="1" smtClean="0"/>
              <a:t>Epithalamus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subthalamus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Diencephalon Region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Includes:</a:t>
            </a:r>
          </a:p>
          <a:p>
            <a:pPr>
              <a:buFontTx/>
              <a:buChar char="-"/>
            </a:pPr>
            <a:r>
              <a:rPr lang="en-US" dirty="0" smtClean="0"/>
              <a:t>Thalamus</a:t>
            </a:r>
          </a:p>
          <a:p>
            <a:pPr>
              <a:buFontTx/>
              <a:buChar char="-"/>
            </a:pPr>
            <a:r>
              <a:rPr lang="en-US" dirty="0" smtClean="0"/>
              <a:t>Hypothalamus</a:t>
            </a:r>
          </a:p>
          <a:p>
            <a:pPr>
              <a:buFontTx/>
              <a:buChar char="-"/>
            </a:pPr>
            <a:r>
              <a:rPr lang="en-US" dirty="0" smtClean="0"/>
              <a:t>Pituitary gland </a:t>
            </a:r>
          </a:p>
          <a:p>
            <a:pPr>
              <a:buFontTx/>
              <a:buChar char="-"/>
            </a:pPr>
            <a:r>
              <a:rPr lang="en-US" dirty="0" smtClean="0"/>
              <a:t>Pinal gland </a:t>
            </a:r>
          </a:p>
          <a:p>
            <a:pPr>
              <a:buFontTx/>
              <a:buChar char="-"/>
            </a:pPr>
            <a:r>
              <a:rPr lang="en-US" dirty="0" smtClean="0"/>
              <a:t>Basal Ganglia</a:t>
            </a:r>
          </a:p>
          <a:p>
            <a:pPr>
              <a:buFontTx/>
              <a:buChar char="-"/>
            </a:pPr>
            <a:endParaRPr lang="en-US" dirty="0"/>
          </a:p>
          <a:p>
            <a:r>
              <a:rPr lang="en-US" dirty="0" smtClean="0"/>
              <a:t>Diencephalon region plays an important role in movement and sensation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005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Composed of 4 lobes</a:t>
            </a:r>
          </a:p>
          <a:p>
            <a:endParaRPr lang="en-US" dirty="0"/>
          </a:p>
          <a:p>
            <a:r>
              <a:rPr lang="en-US" dirty="0" smtClean="0"/>
              <a:t>2 paired lobes: Temporal &amp; Parietal</a:t>
            </a:r>
          </a:p>
          <a:p>
            <a:endParaRPr lang="en-US" dirty="0"/>
          </a:p>
          <a:p>
            <a:r>
              <a:rPr lang="en-US" dirty="0" smtClean="0"/>
              <a:t>2 Unpaired Lobes; 1 lobe each : frontal &amp; Occipital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0958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Diencephalon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1"/>
            <a:ext cx="408507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1"/>
            <a:ext cx="3975332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8527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It’s the largest of the diencephalon </a:t>
            </a:r>
          </a:p>
          <a:p>
            <a:r>
              <a:rPr lang="en-US" dirty="0" smtClean="0"/>
              <a:t>The region where motor information leave the brain. </a:t>
            </a:r>
          </a:p>
          <a:p>
            <a:r>
              <a:rPr lang="en-US" dirty="0" smtClean="0"/>
              <a:t>The region where sensory information enter the brain.</a:t>
            </a:r>
          </a:p>
          <a:p>
            <a:r>
              <a:rPr lang="en-US" dirty="0" smtClean="0"/>
              <a:t>It is a major rely center for movement and sensation </a:t>
            </a:r>
          </a:p>
          <a:p>
            <a:r>
              <a:rPr lang="en-US" dirty="0" smtClean="0"/>
              <a:t>It maintains alertness/ consciousness and attention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384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 Ganglia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Composed of several nuclei that rely and communicate information</a:t>
            </a:r>
          </a:p>
          <a:p>
            <a:r>
              <a:rPr lang="en-US" dirty="0" smtClean="0"/>
              <a:t>The nuclei are:</a:t>
            </a:r>
          </a:p>
          <a:p>
            <a:pPr>
              <a:buFontTx/>
              <a:buChar char="-"/>
            </a:pPr>
            <a:r>
              <a:rPr lang="en-US" dirty="0" smtClean="0"/>
              <a:t>Caudate Nucleus </a:t>
            </a:r>
          </a:p>
          <a:p>
            <a:pPr>
              <a:buFontTx/>
              <a:buChar char="-"/>
            </a:pPr>
            <a:r>
              <a:rPr lang="en-US" dirty="0" smtClean="0"/>
              <a:t>Putamen Nucleus</a:t>
            </a:r>
          </a:p>
          <a:p>
            <a:pPr>
              <a:buFontTx/>
              <a:buChar char="-"/>
            </a:pPr>
            <a:r>
              <a:rPr lang="en-US" dirty="0" smtClean="0"/>
              <a:t>Globus Nucleus</a:t>
            </a:r>
          </a:p>
          <a:p>
            <a:pPr>
              <a:buFontTx/>
              <a:buChar char="-"/>
            </a:pPr>
            <a:r>
              <a:rPr lang="en-US" dirty="0" err="1" smtClean="0"/>
              <a:t>Subthalamus</a:t>
            </a:r>
            <a:r>
              <a:rPr lang="en-US" dirty="0" smtClean="0"/>
              <a:t> Nucleus </a:t>
            </a:r>
          </a:p>
          <a:p>
            <a:pPr>
              <a:buFontTx/>
              <a:buChar char="-"/>
            </a:pPr>
            <a:r>
              <a:rPr lang="en-US" dirty="0" err="1" smtClean="0"/>
              <a:t>Substentia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endParaRPr lang="en-US" dirty="0" smtClean="0"/>
          </a:p>
          <a:p>
            <a:r>
              <a:rPr lang="en-US" dirty="0" smtClean="0"/>
              <a:t>Damage to the basal ganglia affects motor/sensation and voluntary &amp; involuntary movement depending on the site of lesion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0421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 Ganglia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Basal ganglia receive input mostly </a:t>
            </a:r>
            <a:r>
              <a:rPr lang="en-US" b="1" i="1" u="sng" dirty="0" smtClean="0"/>
              <a:t>from frontal lobe</a:t>
            </a:r>
          </a:p>
          <a:p>
            <a:r>
              <a:rPr lang="en-US" dirty="0" smtClean="0"/>
              <a:t>Sends info back to </a:t>
            </a:r>
            <a:r>
              <a:rPr lang="en-US" u="sng" dirty="0" smtClean="0"/>
              <a:t>higher centers</a:t>
            </a:r>
            <a:r>
              <a:rPr lang="en-US" dirty="0" smtClean="0"/>
              <a:t> in the brain through the </a:t>
            </a:r>
            <a:r>
              <a:rPr lang="en-US" u="sng" dirty="0" smtClean="0"/>
              <a:t>thalamus</a:t>
            </a:r>
          </a:p>
          <a:p>
            <a:r>
              <a:rPr lang="en-US" dirty="0" smtClean="0"/>
              <a:t>Modulates movements because it produces important neurotransmitters </a:t>
            </a:r>
            <a:r>
              <a:rPr lang="en-US" dirty="0" smtClean="0">
                <a:sym typeface="Wingdings" pitchFamily="2" charset="2"/>
              </a:rPr>
              <a:t> regulating and controlling movement</a:t>
            </a:r>
          </a:p>
          <a:p>
            <a:r>
              <a:rPr lang="en-US" dirty="0" smtClean="0">
                <a:sym typeface="Wingdings" pitchFamily="2" charset="2"/>
              </a:rPr>
              <a:t>Damage to basal ganglia leads to </a:t>
            </a:r>
            <a:r>
              <a:rPr lang="en-US" u="sng" dirty="0" smtClean="0">
                <a:sym typeface="Wingdings" pitchFamily="2" charset="2"/>
              </a:rPr>
              <a:t>movement disorders </a:t>
            </a:r>
            <a:r>
              <a:rPr lang="en-US" dirty="0" smtClean="0">
                <a:sym typeface="Wingdings" pitchFamily="2" charset="2"/>
              </a:rPr>
              <a:t>(i.e. </a:t>
            </a:r>
            <a:r>
              <a:rPr lang="en-US" dirty="0" err="1" smtClean="0">
                <a:sym typeface="Wingdings" pitchFamily="2" charset="2"/>
              </a:rPr>
              <a:t>parkinson’s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dirty="0" err="1" smtClean="0">
                <a:sym typeface="Wingdings" pitchFamily="2" charset="2"/>
              </a:rPr>
              <a:t>huntington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smtClean="0">
                <a:sym typeface="Wingdings" pitchFamily="2" charset="2"/>
              </a:rPr>
              <a:t>Motor disorders associated with impaired functioning of basal ganglia include </a:t>
            </a:r>
            <a:r>
              <a:rPr lang="en-US" u="sng" dirty="0" err="1" smtClean="0">
                <a:sym typeface="Wingdings" pitchFamily="2" charset="2"/>
              </a:rPr>
              <a:t>dyskinesias</a:t>
            </a:r>
            <a:r>
              <a:rPr lang="en-US" u="sng" dirty="0" smtClean="0">
                <a:sym typeface="Wingdings" pitchFamily="2" charset="2"/>
              </a:rPr>
              <a:t> (</a:t>
            </a:r>
            <a:r>
              <a:rPr lang="en-US" dirty="0" smtClean="0">
                <a:sym typeface="Wingdings" pitchFamily="2" charset="2"/>
              </a:rPr>
              <a:t>involuntary movements and tremors), </a:t>
            </a:r>
            <a:r>
              <a:rPr lang="en-US" u="sng" dirty="0" err="1" smtClean="0">
                <a:sym typeface="Wingdings" pitchFamily="2" charset="2"/>
              </a:rPr>
              <a:t>hypokensia</a:t>
            </a:r>
            <a:r>
              <a:rPr lang="en-US" dirty="0" smtClean="0">
                <a:sym typeface="Wingdings" pitchFamily="2" charset="2"/>
              </a:rPr>
              <a:t> (restricted range of movement) and </a:t>
            </a:r>
            <a:r>
              <a:rPr lang="en-US" u="sng" dirty="0" err="1" smtClean="0">
                <a:sym typeface="Wingdings" pitchFamily="2" charset="2"/>
              </a:rPr>
              <a:t>bradykinesia</a:t>
            </a:r>
            <a:r>
              <a:rPr lang="en-US" u="sng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slownness</a:t>
            </a:r>
            <a:r>
              <a:rPr lang="en-US" dirty="0" smtClean="0">
                <a:sym typeface="Wingdings" pitchFamily="2" charset="2"/>
              </a:rPr>
              <a:t> of movement) </a:t>
            </a:r>
          </a:p>
          <a:p>
            <a:r>
              <a:rPr lang="en-US" dirty="0" smtClean="0">
                <a:sym typeface="Wingdings" pitchFamily="2" charset="2"/>
              </a:rPr>
              <a:t>Impaired basal ganglia  </a:t>
            </a:r>
            <a:r>
              <a:rPr lang="en-US" u="sng" dirty="0" smtClean="0">
                <a:sym typeface="Wingdings" pitchFamily="2" charset="2"/>
              </a:rPr>
              <a:t>impaired muscle tone </a:t>
            </a:r>
            <a:r>
              <a:rPr lang="en-US" dirty="0" smtClean="0">
                <a:sym typeface="Wingdings" pitchFamily="2" charset="2"/>
              </a:rPr>
              <a:t> dysarthria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brainstem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brainstem is composed of 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Mid brain</a:t>
            </a:r>
          </a:p>
          <a:p>
            <a:pPr>
              <a:buFontTx/>
              <a:buChar char="-"/>
            </a:pPr>
            <a:r>
              <a:rPr lang="en-US" dirty="0" smtClean="0"/>
              <a:t>Pons </a:t>
            </a:r>
          </a:p>
          <a:p>
            <a:pPr>
              <a:buFontTx/>
              <a:buChar char="-"/>
            </a:pPr>
            <a:r>
              <a:rPr lang="en-US" dirty="0" smtClean="0"/>
              <a:t>Medulla Oblongata 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The brainstem is the region that connects the spinal cord to the brain</a:t>
            </a:r>
          </a:p>
          <a:p>
            <a:r>
              <a:rPr lang="en-US" dirty="0" smtClean="0"/>
              <a:t>Damage to the brainstem affects sensory/motor info. Transmission/ involuntary breathing/ heart rate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721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brainstem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638800" cy="51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8029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mid-brain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Lies above the </a:t>
            </a:r>
            <a:r>
              <a:rPr lang="en-US" dirty="0" err="1" smtClean="0"/>
              <a:t>pons</a:t>
            </a:r>
            <a:endParaRPr lang="en-US" dirty="0" smtClean="0"/>
          </a:p>
          <a:p>
            <a:r>
              <a:rPr lang="en-US" dirty="0" smtClean="0"/>
              <a:t>CN III and CN IV originate from the midbrain</a:t>
            </a:r>
          </a:p>
          <a:p>
            <a:endParaRPr lang="en-US" dirty="0" smtClean="0"/>
          </a:p>
          <a:p>
            <a:r>
              <a:rPr lang="en-US" dirty="0" smtClean="0"/>
              <a:t>CN III and IV connect to muscles that move the eyes.</a:t>
            </a:r>
          </a:p>
          <a:p>
            <a:r>
              <a:rPr lang="en-US" dirty="0" smtClean="0"/>
              <a:t>Midbrain controls many sensory and motor functions, including eye movements, postural reflexes, and coordination of visual and auditory reflexes.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Contains several nuclei involved in hearing and balance</a:t>
            </a:r>
          </a:p>
          <a:p>
            <a:endParaRPr lang="en-US" dirty="0" smtClean="0"/>
          </a:p>
          <a:p>
            <a:r>
              <a:rPr lang="en-US" dirty="0" smtClean="0"/>
              <a:t>CN V, CN VI, VII originate from it.</a:t>
            </a:r>
          </a:p>
          <a:p>
            <a:endParaRPr lang="en-US" dirty="0" smtClean="0"/>
          </a:p>
          <a:p>
            <a:r>
              <a:rPr lang="en-US" dirty="0" smtClean="0"/>
              <a:t>Damage to the Pons </a:t>
            </a:r>
            <a:r>
              <a:rPr lang="en-US" dirty="0" smtClean="0">
                <a:sym typeface="Wingdings" pitchFamily="2" charset="2"/>
              </a:rPr>
              <a:t> Paralysis of muscles moving the eye horizontally</a:t>
            </a:r>
          </a:p>
          <a:p>
            <a:r>
              <a:rPr lang="en-US" dirty="0" smtClean="0">
                <a:sym typeface="Wingdings" pitchFamily="2" charset="2"/>
              </a:rPr>
              <a:t>Lesion of anterior </a:t>
            </a:r>
            <a:r>
              <a:rPr lang="en-US" dirty="0" err="1" smtClean="0">
                <a:sym typeface="Wingdings" pitchFamily="2" charset="2"/>
              </a:rPr>
              <a:t>pons</a:t>
            </a:r>
            <a:r>
              <a:rPr lang="en-US" dirty="0" smtClean="0">
                <a:sym typeface="Wingdings" pitchFamily="2" charset="2"/>
              </a:rPr>
              <a:t> leads to </a:t>
            </a:r>
            <a:r>
              <a:rPr lang="en-US" dirty="0" err="1" smtClean="0">
                <a:sym typeface="Wingdings" pitchFamily="2" charset="2"/>
              </a:rPr>
              <a:t>quadraplegia</a:t>
            </a:r>
            <a:r>
              <a:rPr lang="en-US" dirty="0" smtClean="0">
                <a:sym typeface="Wingdings" pitchFamily="2" charset="2"/>
              </a:rPr>
              <a:t> (locked-in syndrome)-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 </a:t>
            </a:r>
            <a:r>
              <a:rPr lang="en-US" dirty="0" err="1" smtClean="0"/>
              <a:t>Oblengate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the nuclei of CN VIII </a:t>
            </a:r>
            <a:r>
              <a:rPr lang="en-US" dirty="0" smtClean="0">
                <a:sym typeface="Wingdings" pitchFamily="2" charset="2"/>
              </a:rPr>
              <a:t> CN XII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Damage to medulla results in vertigo/dizziness, paralysis of the muscles of the throat and the larynx (voice and swallowing), plus a combination of sensory loss of limbs and face.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Meudulla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</a:t>
            </a:r>
            <a:r>
              <a:rPr lang="en-US" dirty="0" err="1" smtClean="0"/>
              <a:t>Myelencephalon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Passes through the foramen magnum of the skull.</a:t>
            </a:r>
          </a:p>
          <a:p>
            <a:endParaRPr lang="en-US" dirty="0" smtClean="0"/>
          </a:p>
          <a:p>
            <a:r>
              <a:rPr lang="en-US" b="1" u="sng" dirty="0" smtClean="0"/>
              <a:t>Controls several centers that control autonomic functions such as breathing (affecting speech), blood pressure, and heart rate.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Cerebral cortex is the outer layer of the brain (2-4 mm thickness)</a:t>
            </a:r>
          </a:p>
          <a:p>
            <a:r>
              <a:rPr lang="en-US" dirty="0" smtClean="0"/>
              <a:t>Elevated folds in the cerebrum are called </a:t>
            </a:r>
            <a:r>
              <a:rPr lang="en-US" b="1" dirty="0" smtClean="0"/>
              <a:t>gyri </a:t>
            </a:r>
            <a:r>
              <a:rPr lang="en-US" dirty="0" smtClean="0"/>
              <a:t>(</a:t>
            </a:r>
            <a:r>
              <a:rPr lang="en-US" b="1" dirty="0" smtClean="0"/>
              <a:t>gyrus</a:t>
            </a:r>
            <a:r>
              <a:rPr lang="en-US" dirty="0" smtClean="0"/>
              <a:t>, singular)</a:t>
            </a:r>
          </a:p>
          <a:p>
            <a:r>
              <a:rPr lang="en-US" dirty="0" smtClean="0"/>
              <a:t>The grooves or valleys are called </a:t>
            </a:r>
            <a:r>
              <a:rPr lang="en-US" b="1" dirty="0" err="1" smtClean="0"/>
              <a:t>sulci</a:t>
            </a:r>
            <a:r>
              <a:rPr lang="en-US" dirty="0" smtClean="0"/>
              <a:t> (</a:t>
            </a:r>
            <a:r>
              <a:rPr lang="en-US" dirty="0" err="1" smtClean="0"/>
              <a:t>salacus</a:t>
            </a:r>
            <a:r>
              <a:rPr lang="en-US" dirty="0" smtClean="0"/>
              <a:t>, singular)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Has two hemispheres called </a:t>
            </a:r>
            <a:r>
              <a:rPr lang="en-US" dirty="0" err="1" smtClean="0"/>
              <a:t>cerebellar</a:t>
            </a:r>
            <a:r>
              <a:rPr lang="en-US" dirty="0" smtClean="0"/>
              <a:t> hemispheres)</a:t>
            </a:r>
          </a:p>
          <a:p>
            <a:r>
              <a:rPr lang="en-US" dirty="0" smtClean="0"/>
              <a:t>Has grey matter on the surface and white matter inside.</a:t>
            </a:r>
          </a:p>
          <a:p>
            <a:r>
              <a:rPr lang="en-US" dirty="0" smtClean="0"/>
              <a:t>Coordinates movements that has been initiated somewhere else.</a:t>
            </a:r>
          </a:p>
          <a:p>
            <a:r>
              <a:rPr lang="en-US" dirty="0" smtClean="0"/>
              <a:t>Doesn’t initiate movements itself.</a:t>
            </a:r>
          </a:p>
          <a:p>
            <a:endParaRPr lang="en-US" dirty="0" smtClean="0"/>
          </a:p>
          <a:p>
            <a:r>
              <a:rPr lang="en-US" dirty="0" smtClean="0"/>
              <a:t>Damage to the cerebellum results in a clumsy movements; a condition called ataxic dysarthria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divided into white and grey matter.</a:t>
            </a:r>
          </a:p>
          <a:p>
            <a:endParaRPr lang="en-US" dirty="0" smtClean="0"/>
          </a:p>
          <a:p>
            <a:r>
              <a:rPr lang="en-US" dirty="0" smtClean="0"/>
              <a:t>2 branches of the spinal cord : </a:t>
            </a:r>
          </a:p>
          <a:p>
            <a:pPr>
              <a:buFontTx/>
              <a:buChar char="-"/>
            </a:pPr>
            <a:r>
              <a:rPr lang="en-US" dirty="0" smtClean="0"/>
              <a:t>Ventral branch </a:t>
            </a:r>
            <a:r>
              <a:rPr lang="en-US" dirty="0" smtClean="0">
                <a:sym typeface="Wingdings" pitchFamily="2" charset="2"/>
              </a:rPr>
              <a:t> motor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Dorsal root ganglia  sensory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Reflex Arch: Rapid, unpredictable, automatic response to a stimulus.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Receptor (picks up the stimulus) </a:t>
            </a:r>
            <a:r>
              <a:rPr lang="en-US" dirty="0" smtClean="0">
                <a:sym typeface="Wingdings" pitchFamily="2" charset="2"/>
              </a:rPr>
              <a:t> Afferent pathway (Sensory info/sensory fibers)  Dorsal root ganglia  Integrated CNS  efferent pathway (through the ventral root)  </a:t>
            </a:r>
            <a:r>
              <a:rPr lang="en-US" dirty="0" err="1" smtClean="0">
                <a:sym typeface="Wingdings" pitchFamily="2" charset="2"/>
              </a:rPr>
              <a:t>Effector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Arch</a:t>
            </a:r>
            <a:endParaRPr lang="en-US" dirty="0"/>
          </a:p>
        </p:txBody>
      </p:sp>
      <p:pic>
        <p:nvPicPr>
          <p:cNvPr id="1026" name="Picture 2" descr="http://aandponline.com/wp-content/uploads/2015/01/Screen-Shot-2015-01-30-at-12.39.09-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077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Somatic / Autonomic Reflexes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Somatic Reflexes:</a:t>
            </a:r>
          </a:p>
          <a:p>
            <a:pPr>
              <a:buFontTx/>
              <a:buChar char="-"/>
            </a:pPr>
            <a:r>
              <a:rPr lang="en-US" dirty="0" smtClean="0"/>
              <a:t>Knee Jerk</a:t>
            </a:r>
          </a:p>
          <a:p>
            <a:pPr>
              <a:buFontTx/>
              <a:buChar char="-"/>
            </a:pPr>
            <a:r>
              <a:rPr lang="en-US" dirty="0" smtClean="0"/>
              <a:t>Flexor reflex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Autonomic Reflexes</a:t>
            </a:r>
          </a:p>
          <a:p>
            <a:pPr>
              <a:buFontTx/>
              <a:buChar char="-"/>
            </a:pPr>
            <a:r>
              <a:rPr lang="en-US" dirty="0" smtClean="0"/>
              <a:t>Salivary reflex</a:t>
            </a:r>
          </a:p>
          <a:p>
            <a:pPr>
              <a:buFontTx/>
              <a:buChar char="-"/>
            </a:pPr>
            <a:r>
              <a:rPr lang="en-US" dirty="0" smtClean="0"/>
              <a:t>Pupil’s reflex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neuronal reflexes</a:t>
            </a:r>
            <a:endParaRPr lang="en-US" dirty="0"/>
          </a:p>
        </p:txBody>
      </p:sp>
      <p:pic>
        <p:nvPicPr>
          <p:cNvPr id="2050" name="Picture 2" descr="https://backyardbrains.com/experiments/img/BYB_Exp3_Pic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67690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neuronal reflexes</a:t>
            </a:r>
            <a:endParaRPr lang="en-US" dirty="0"/>
          </a:p>
        </p:txBody>
      </p:sp>
      <p:pic>
        <p:nvPicPr>
          <p:cNvPr id="1028" name="Picture 4" descr="http://img.tfd.com/mk/A/X2604-A-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7315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Pathways: Motor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1- Pyramidal Tracts</a:t>
            </a:r>
          </a:p>
          <a:p>
            <a:pPr>
              <a:buNone/>
            </a:pPr>
            <a:r>
              <a:rPr lang="en-US" dirty="0" smtClean="0"/>
              <a:t>2- </a:t>
            </a:r>
            <a:r>
              <a:rPr lang="en-US" dirty="0" err="1" smtClean="0"/>
              <a:t>Vestibulospinal</a:t>
            </a:r>
            <a:r>
              <a:rPr lang="en-US" dirty="0" smtClean="0"/>
              <a:t> Tract</a:t>
            </a:r>
          </a:p>
          <a:p>
            <a:pPr>
              <a:buNone/>
            </a:pPr>
            <a:r>
              <a:rPr lang="en-US" dirty="0" smtClean="0"/>
              <a:t>3- Descending Autonomic Tract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Pyramidal Tracts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Both"/>
            </a:pPr>
            <a:r>
              <a:rPr lang="en-US" dirty="0" err="1" smtClean="0"/>
              <a:t>Corticospinal</a:t>
            </a:r>
            <a:r>
              <a:rPr lang="en-US" dirty="0" smtClean="0"/>
              <a:t> tract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begins in the cerebral cortex and ends on the spinal cord.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Contracts muscles that are responsible for voluntary movements of trunk and limbs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Corticospinal</a:t>
            </a:r>
            <a:endParaRPr lang="en-US" dirty="0"/>
          </a:p>
        </p:txBody>
      </p:sp>
      <p:pic>
        <p:nvPicPr>
          <p:cNvPr id="53252" name="Picture 4" descr="http://accessphysiotherapy.mhmedical.com/data/Multimedia/grandRounds/motorpathways/media/slideImages/Burke-Doe03_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7315200" cy="472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1524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Decussates at medulla of brainstem and ends in the </a:t>
            </a:r>
            <a:r>
              <a:rPr lang="en-US" sz="2400" dirty="0" err="1" smtClean="0"/>
              <a:t>effector</a:t>
            </a:r>
            <a:r>
              <a:rPr lang="en-US" sz="2400" dirty="0" smtClean="0"/>
              <a:t> organ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cerebral fissure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Separates left and right hemispheres of the cerebrum</a:t>
            </a:r>
            <a:endParaRPr lang="en-US" dirty="0"/>
          </a:p>
        </p:txBody>
      </p:sp>
      <p:pic>
        <p:nvPicPr>
          <p:cNvPr id="1026" name="Picture 2" descr="https://upload.wikimedia.org/wikipedia/commons/0/04/Human_brain_longitudinal_fiss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438400"/>
            <a:ext cx="3810000" cy="4138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Pyramidal Tracts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(B) </a:t>
            </a:r>
            <a:r>
              <a:rPr lang="en-US" dirty="0" err="1" smtClean="0"/>
              <a:t>Corticobulbar</a:t>
            </a:r>
            <a:r>
              <a:rPr lang="en-US" dirty="0" smtClean="0"/>
              <a:t> tract: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Begins from the cerebral cortex and ends in the brainstem (medulla)</a:t>
            </a:r>
          </a:p>
          <a:p>
            <a:r>
              <a:rPr lang="en-US" dirty="0" smtClean="0"/>
              <a:t>(Bulbar: medulla)</a:t>
            </a:r>
          </a:p>
          <a:p>
            <a:r>
              <a:rPr lang="en-US" dirty="0" smtClean="0"/>
              <a:t>Functions: </a:t>
            </a:r>
          </a:p>
          <a:p>
            <a:pPr>
              <a:buFontTx/>
              <a:buChar char="-"/>
            </a:pPr>
            <a:r>
              <a:rPr lang="en-US" dirty="0" smtClean="0"/>
              <a:t>Activates CNS</a:t>
            </a:r>
          </a:p>
          <a:p>
            <a:pPr>
              <a:buFontTx/>
              <a:buChar char="-"/>
            </a:pPr>
            <a:r>
              <a:rPr lang="en-US" dirty="0" smtClean="0"/>
              <a:t>Controls muscles of head and neck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Corticobulbar</a:t>
            </a:r>
            <a:r>
              <a:rPr lang="en-US" dirty="0" smtClean="0"/>
              <a:t>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Decussates at the medulla and ends at the brainstem</a:t>
            </a:r>
            <a:endParaRPr lang="en-US" dirty="0"/>
          </a:p>
        </p:txBody>
      </p:sp>
      <p:pic>
        <p:nvPicPr>
          <p:cNvPr id="55298" name="Picture 2" descr="https://s-media-cache-ak0.pinimg.com/736x/0d/37/68/0d3768a8fbb72ab8c28b7c6f3bdb9d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6553200" cy="4374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and Lower motor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Upper motor neuron: is the motor cortex</a:t>
            </a:r>
          </a:p>
          <a:p>
            <a:endParaRPr lang="en-US" dirty="0" smtClean="0"/>
          </a:p>
          <a:p>
            <a:r>
              <a:rPr lang="en-US" dirty="0" smtClean="0"/>
              <a:t>Brainstem and spinal cord : Lower motor neuron</a:t>
            </a:r>
          </a:p>
          <a:p>
            <a:endParaRPr lang="en-US" dirty="0" smtClean="0"/>
          </a:p>
          <a:p>
            <a:r>
              <a:rPr lang="en-US" dirty="0" smtClean="0"/>
              <a:t>Lesions in the upper motor neuron (motor cortex) causes spasticity; a motor function disorder</a:t>
            </a:r>
          </a:p>
          <a:p>
            <a:r>
              <a:rPr lang="en-US" dirty="0" smtClean="0"/>
              <a:t>Lesions in the lower neuron: decrease in tone, decrease in strength, decrease in reflex and paralysis of muscle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Vestibulospinal</a:t>
            </a:r>
            <a:r>
              <a:rPr lang="en-US" dirty="0" smtClean="0"/>
              <a:t>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Vestibulo</a:t>
            </a:r>
            <a:r>
              <a:rPr lang="en-US" dirty="0" smtClean="0"/>
              <a:t>: Brainstem</a:t>
            </a:r>
          </a:p>
          <a:p>
            <a:r>
              <a:rPr lang="en-US" dirty="0" smtClean="0"/>
              <a:t>Begins from the brainstem and ends in the spinal cord</a:t>
            </a:r>
          </a:p>
          <a:p>
            <a:r>
              <a:rPr lang="en-US" dirty="0" smtClean="0"/>
              <a:t>Controls muscles that are responsible for quick movement in response to sudden change in body position.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Descending Autonomic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deep within the brain and ends in motor neurons in the brainstem and spinal cord (Lower motor </a:t>
            </a:r>
            <a:r>
              <a:rPr lang="en-US" dirty="0" err="1" smtClean="0"/>
              <a:t>neurones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Regulates autonomic functions (i.e. heart rate and blood pressure)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I. Olfactory: sense of smell (sensory)</a:t>
            </a:r>
          </a:p>
          <a:p>
            <a:r>
              <a:rPr lang="en-US" dirty="0" smtClean="0"/>
              <a:t>II. Optic: Vision (motor)</a:t>
            </a:r>
          </a:p>
          <a:p>
            <a:r>
              <a:rPr lang="en-US" dirty="0" smtClean="0"/>
              <a:t>III. Occulomotor: Eye movement (motor)</a:t>
            </a:r>
          </a:p>
          <a:p>
            <a:r>
              <a:rPr lang="en-US" dirty="0" smtClean="0"/>
              <a:t>IV. Trochlear: Eye movement (motor)</a:t>
            </a:r>
          </a:p>
          <a:p>
            <a:r>
              <a:rPr lang="en-US" dirty="0" smtClean="0"/>
              <a:t>V. Trigeminal: Face (sensory); jaw (motor)</a:t>
            </a:r>
          </a:p>
          <a:p>
            <a:r>
              <a:rPr lang="en-US" dirty="0" smtClean="0"/>
              <a:t>VI. Abducens: Eye movement (motor)</a:t>
            </a:r>
          </a:p>
          <a:p>
            <a:r>
              <a:rPr lang="en-US" dirty="0" smtClean="0"/>
              <a:t>VII. Facial: Tongue (sensory); Face (motor)</a:t>
            </a:r>
          </a:p>
          <a:p>
            <a:r>
              <a:rPr lang="en-US" dirty="0" smtClean="0"/>
              <a:t>VIII. Vestibular acoustic: Hearing and balance (sensory)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IX. Glossopharyngeal: Tongue and pharynx (sensory); Pharynx only (motor)</a:t>
            </a:r>
          </a:p>
          <a:p>
            <a:r>
              <a:rPr lang="en-US" dirty="0" smtClean="0"/>
              <a:t>X. Vagus: larynx, respiratory, cardiac, and gastrointestinal systems (sensory and motor)</a:t>
            </a:r>
          </a:p>
          <a:p>
            <a:r>
              <a:rPr lang="en-US" dirty="0" smtClean="0"/>
              <a:t>XI. Accessory: Shoulder, arm, and throat movements (motor)</a:t>
            </a:r>
          </a:p>
          <a:p>
            <a:r>
              <a:rPr lang="en-US" dirty="0" smtClean="0"/>
              <a:t>XII. Hypoglossal: Mostly tongue movements (motor)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Arise from the </a:t>
            </a:r>
            <a:r>
              <a:rPr lang="en-US" b="1" u="sng" dirty="0" smtClean="0"/>
              <a:t>spinal cord </a:t>
            </a:r>
          </a:p>
          <a:p>
            <a:r>
              <a:rPr lang="en-US" u="sng" dirty="0" smtClean="0"/>
              <a:t>31 </a:t>
            </a:r>
            <a:r>
              <a:rPr lang="en-US" dirty="0" smtClean="0"/>
              <a:t>pairs </a:t>
            </a:r>
          </a:p>
          <a:p>
            <a:r>
              <a:rPr lang="en-US" dirty="0" smtClean="0"/>
              <a:t>8 pairs of cervical nerves</a:t>
            </a:r>
          </a:p>
          <a:p>
            <a:r>
              <a:rPr lang="en-US" dirty="0" smtClean="0"/>
              <a:t>12 pairs of thoracic </a:t>
            </a:r>
          </a:p>
          <a:p>
            <a:r>
              <a:rPr lang="en-US" dirty="0" smtClean="0"/>
              <a:t>5 pairs of lumbar</a:t>
            </a:r>
          </a:p>
          <a:p>
            <a:r>
              <a:rPr lang="en-US" dirty="0" smtClean="0"/>
              <a:t>5 pairs of sacral</a:t>
            </a:r>
          </a:p>
          <a:p>
            <a:r>
              <a:rPr lang="en-US" dirty="0" smtClean="0"/>
              <a:t> Spinal nerves carry sensory and motor info from/to CNS </a:t>
            </a:r>
            <a:r>
              <a:rPr lang="en-US" dirty="0" smtClean="0">
                <a:sym typeface="Wingdings" pitchFamily="2" charset="2"/>
              </a:rPr>
              <a:t>&lt;-&gt; muscles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important in language comprehension, formulation, and expression</a:t>
            </a:r>
          </a:p>
          <a:p>
            <a:r>
              <a:rPr lang="en-US" dirty="0" smtClean="0"/>
              <a:t>Important in speech because some spinal nerves control </a:t>
            </a:r>
            <a:r>
              <a:rPr lang="en-US" b="1" u="sng" dirty="0" smtClean="0"/>
              <a:t>respiration.</a:t>
            </a:r>
          </a:p>
          <a:p>
            <a:r>
              <a:rPr lang="en-US" dirty="0" smtClean="0"/>
              <a:t>Damage to some spinal nerves may impair the function of </a:t>
            </a:r>
            <a:r>
              <a:rPr lang="en-US" b="1" u="sng" dirty="0" smtClean="0"/>
              <a:t>muscles of breathing</a:t>
            </a:r>
            <a:endParaRPr lang="en-US" b="1" u="sng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 Matter and the connecting fibers in the 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Short connecting fibers in CNS connect adjacent areas while long fibers connect distant areas</a:t>
            </a:r>
          </a:p>
          <a:p>
            <a:r>
              <a:rPr lang="en-US" dirty="0" smtClean="0"/>
              <a:t>Longer fibers are called </a:t>
            </a:r>
            <a:r>
              <a:rPr lang="en-US" b="1" dirty="0" smtClean="0"/>
              <a:t>FASCICULI (Fasciculus)</a:t>
            </a:r>
          </a:p>
          <a:p>
            <a:pPr>
              <a:buNone/>
            </a:pPr>
            <a:r>
              <a:rPr lang="en-US" dirty="0" smtClean="0"/>
              <a:t>Connecting fibers in the white matter core of brain are classified into:</a:t>
            </a:r>
          </a:p>
          <a:p>
            <a:pPr>
              <a:buFontTx/>
              <a:buChar char="-"/>
            </a:pPr>
            <a:r>
              <a:rPr lang="en-US" dirty="0" smtClean="0"/>
              <a:t>Projection fibers</a:t>
            </a:r>
          </a:p>
          <a:p>
            <a:pPr>
              <a:buFontTx/>
              <a:buChar char="-"/>
            </a:pPr>
            <a:r>
              <a:rPr lang="en-US" dirty="0" smtClean="0"/>
              <a:t>Commissural fibers</a:t>
            </a:r>
          </a:p>
          <a:p>
            <a:pPr>
              <a:buFontTx/>
              <a:buChar char="-"/>
            </a:pPr>
            <a:r>
              <a:rPr lang="en-US" dirty="0" smtClean="0"/>
              <a:t>Association fibers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</a:t>
            </a:r>
            <a:r>
              <a:rPr lang="en-US" dirty="0" err="1" smtClean="0"/>
              <a:t>Salacus</a:t>
            </a:r>
            <a:r>
              <a:rPr lang="en-US" dirty="0" smtClean="0"/>
              <a:t> / Fissure of Rolando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Divides the anterior part of the cerebrum from the posterior part</a:t>
            </a:r>
            <a:endParaRPr lang="en-US" dirty="0"/>
          </a:p>
        </p:txBody>
      </p:sp>
      <p:pic>
        <p:nvPicPr>
          <p:cNvPr id="71682" name="Picture 2" descr="https://classconnection.s3.amazonaws.com/246/flashcards/889246/jpg/31331640339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4343399" cy="3648076"/>
          </a:xfrm>
          <a:prstGeom prst="rect">
            <a:avLst/>
          </a:prstGeom>
          <a:noFill/>
        </p:spPr>
      </p:pic>
      <p:pic>
        <p:nvPicPr>
          <p:cNvPr id="71684" name="Picture 4" descr="https://upload.wikimedia.org/wikipedia/commons/b/b6/Central_sulc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819400"/>
            <a:ext cx="36576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Fibers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transmit sensory info to the brain and motor info to muscles and glands</a:t>
            </a:r>
          </a:p>
          <a:p>
            <a:r>
              <a:rPr lang="en-US" dirty="0" smtClean="0"/>
              <a:t>They connect cortical structures at the top &lt;-&gt; brainstem and spinal cord at lower levels</a:t>
            </a:r>
          </a:p>
          <a:p>
            <a:r>
              <a:rPr lang="en-US" dirty="0" smtClean="0"/>
              <a:t>As they move toward upper regions of the brain, they fan out in a structure called </a:t>
            </a:r>
            <a:r>
              <a:rPr lang="en-US" b="1" i="1" dirty="0" smtClean="0"/>
              <a:t>corona </a:t>
            </a:r>
            <a:r>
              <a:rPr lang="en-US" b="1" i="1" dirty="0" err="1" smtClean="0"/>
              <a:t>radiata</a:t>
            </a:r>
            <a:endParaRPr lang="en-US" b="1" i="1" dirty="0" smtClean="0"/>
          </a:p>
          <a:p>
            <a:r>
              <a:rPr lang="en-US" dirty="0" smtClean="0"/>
              <a:t>Efferent projection fibers pass through the thalamus and basal ganglia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May be short or long</a:t>
            </a:r>
          </a:p>
          <a:p>
            <a:r>
              <a:rPr lang="en-US" dirty="0" smtClean="0"/>
              <a:t>Connect areas within </a:t>
            </a:r>
            <a:r>
              <a:rPr lang="en-US" b="1" u="sng" dirty="0" smtClean="0"/>
              <a:t>the same hemisphere</a:t>
            </a:r>
          </a:p>
          <a:p>
            <a:r>
              <a:rPr lang="en-US" dirty="0" smtClean="0"/>
              <a:t>They are </a:t>
            </a:r>
            <a:r>
              <a:rPr lang="en-US" i="1" dirty="0" err="1" smtClean="0"/>
              <a:t>intrahemispheric</a:t>
            </a:r>
            <a:r>
              <a:rPr lang="en-US" i="1" dirty="0" smtClean="0"/>
              <a:t> </a:t>
            </a:r>
            <a:r>
              <a:rPr lang="en-US" dirty="0" smtClean="0"/>
              <a:t>in their connections</a:t>
            </a:r>
            <a:endParaRPr lang="en-US" i="1" dirty="0" smtClean="0"/>
          </a:p>
          <a:p>
            <a:r>
              <a:rPr lang="en-US" dirty="0" smtClean="0"/>
              <a:t>Shorter association fibers connect adjacent areas</a:t>
            </a:r>
          </a:p>
          <a:p>
            <a:r>
              <a:rPr lang="en-US" dirty="0" smtClean="0"/>
              <a:t>Longer association fibers (</a:t>
            </a:r>
            <a:r>
              <a:rPr lang="en-US" dirty="0" err="1" smtClean="0"/>
              <a:t>fasciculi</a:t>
            </a:r>
            <a:r>
              <a:rPr lang="en-US" dirty="0" smtClean="0"/>
              <a:t>) connect more distant areas within the same hemisphere</a:t>
            </a:r>
          </a:p>
          <a:p>
            <a:r>
              <a:rPr lang="en-US" dirty="0" smtClean="0"/>
              <a:t>Example of association fibers important for speech and language is the </a:t>
            </a:r>
            <a:r>
              <a:rPr lang="en-US" b="1" dirty="0" smtClean="0"/>
              <a:t>superior</a:t>
            </a:r>
            <a:r>
              <a:rPr lang="en-US" dirty="0" smtClean="0"/>
              <a:t> </a:t>
            </a:r>
            <a:r>
              <a:rPr lang="en-US" b="1" dirty="0" smtClean="0"/>
              <a:t>longitudinal fibers (ARCUATE FASICULUS)</a:t>
            </a:r>
            <a:endParaRPr lang="en-US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Arcuate</a:t>
            </a:r>
            <a:r>
              <a:rPr lang="en-US" dirty="0" smtClean="0"/>
              <a:t> Fasciculus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Connects the </a:t>
            </a:r>
            <a:r>
              <a:rPr lang="en-US" b="1" u="sng" dirty="0" smtClean="0"/>
              <a:t>inferior</a:t>
            </a:r>
            <a:r>
              <a:rPr lang="en-US" dirty="0" smtClean="0"/>
              <a:t> part of the </a:t>
            </a:r>
            <a:r>
              <a:rPr lang="en-US" b="1" dirty="0" smtClean="0"/>
              <a:t>frontal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u="sng" dirty="0" smtClean="0">
                <a:sym typeface="Wingdings" pitchFamily="2" charset="2"/>
              </a:rPr>
              <a:t>posterior superior </a:t>
            </a:r>
            <a:r>
              <a:rPr lang="en-US" dirty="0" smtClean="0">
                <a:sym typeface="Wingdings" pitchFamily="2" charset="2"/>
              </a:rPr>
              <a:t>part of the </a:t>
            </a:r>
            <a:r>
              <a:rPr lang="en-US" b="1" dirty="0" smtClean="0">
                <a:sym typeface="Wingdings" pitchFamily="2" charset="2"/>
              </a:rPr>
              <a:t>temporal lobe</a:t>
            </a:r>
          </a:p>
          <a:p>
            <a:r>
              <a:rPr lang="en-US" dirty="0" smtClean="0">
                <a:sym typeface="Wingdings" pitchFamily="2" charset="2"/>
              </a:rPr>
              <a:t>Connect the </a:t>
            </a:r>
            <a:r>
              <a:rPr lang="en-US" u="sng" dirty="0" smtClean="0">
                <a:sym typeface="Wingdings" pitchFamily="2" charset="2"/>
              </a:rPr>
              <a:t>motor speech area </a:t>
            </a:r>
            <a:r>
              <a:rPr lang="en-US" b="1" dirty="0" err="1" smtClean="0">
                <a:sym typeface="Wingdings" pitchFamily="2" charset="2"/>
              </a:rPr>
              <a:t>broca’s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area (frontal lobe) with  </a:t>
            </a:r>
            <a:r>
              <a:rPr lang="en-US" u="sng" dirty="0" smtClean="0">
                <a:sym typeface="Wingdings" pitchFamily="2" charset="2"/>
              </a:rPr>
              <a:t>sensory speech area 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Wernick’s</a:t>
            </a:r>
            <a:r>
              <a:rPr lang="en-US" b="1" dirty="0" smtClean="0">
                <a:sym typeface="Wingdings" pitchFamily="2" charset="2"/>
              </a:rPr>
              <a:t> area</a:t>
            </a:r>
          </a:p>
          <a:p>
            <a:r>
              <a:rPr lang="en-US" dirty="0" smtClean="0">
                <a:sym typeface="Wingdings" pitchFamily="2" charset="2"/>
              </a:rPr>
              <a:t>Important for language acquisition/verbal memory/language production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Commissural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Connect corresponding areas of the two hemispheres</a:t>
            </a:r>
          </a:p>
          <a:p>
            <a:r>
              <a:rPr lang="en-US" dirty="0" smtClean="0"/>
              <a:t>They are </a:t>
            </a:r>
            <a:r>
              <a:rPr lang="en-US" i="1" dirty="0" smtClean="0"/>
              <a:t>interhemispheric </a:t>
            </a:r>
            <a:r>
              <a:rPr lang="en-US" dirty="0" smtClean="0"/>
              <a:t>in their connection</a:t>
            </a:r>
          </a:p>
          <a:p>
            <a:r>
              <a:rPr lang="en-US" b="1" dirty="0" smtClean="0"/>
              <a:t>The corpus </a:t>
            </a:r>
            <a:r>
              <a:rPr lang="en-US" b="1" dirty="0" err="1" smtClean="0"/>
              <a:t>callosum</a:t>
            </a:r>
            <a:r>
              <a:rPr lang="en-US" dirty="0" smtClean="0"/>
              <a:t> is the most important of commissural fibers</a:t>
            </a:r>
          </a:p>
          <a:p>
            <a:r>
              <a:rPr lang="en-US" dirty="0" smtClean="0"/>
              <a:t>Damage to the corpus </a:t>
            </a:r>
            <a:r>
              <a:rPr lang="en-US" dirty="0" err="1" smtClean="0"/>
              <a:t>callosum</a:t>
            </a:r>
            <a:r>
              <a:rPr lang="en-US" dirty="0" smtClean="0"/>
              <a:t> results in disconnecting the hemispheres resulting in movement, reading, and naming problems knows as </a:t>
            </a:r>
            <a:r>
              <a:rPr lang="en-US" b="1" dirty="0" smtClean="0"/>
              <a:t>disconnection syndromes</a:t>
            </a:r>
            <a:endParaRPr lang="en-US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fiber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Shorter tracts: connect regions within the same lobe and they are also called association fibers</a:t>
            </a:r>
          </a:p>
          <a:p>
            <a:r>
              <a:rPr lang="en-US" dirty="0" smtClean="0"/>
              <a:t>Longer tracts: connect regions from separate lobes and they are called </a:t>
            </a:r>
            <a:r>
              <a:rPr lang="en-US" dirty="0" err="1" smtClean="0"/>
              <a:t>fasciculi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 on longer tract fibers is the </a:t>
            </a:r>
            <a:r>
              <a:rPr lang="en-US" dirty="0" err="1" smtClean="0"/>
              <a:t>arcuate</a:t>
            </a:r>
            <a:r>
              <a:rPr lang="en-US" dirty="0" smtClean="0"/>
              <a:t> fasciculus 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corpus collosum and the split brain </a:t>
            </a:r>
            <a:r>
              <a:rPr lang="en-US" dirty="0" err="1" smtClean="0"/>
              <a:t>contraversy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severe cases of epilepsy the corpus collosum is cut in a surgery called </a:t>
            </a:r>
            <a:r>
              <a:rPr lang="en-US" b="1" u="sng" dirty="0" smtClean="0"/>
              <a:t>commisurotomy</a:t>
            </a:r>
            <a:r>
              <a:rPr lang="en-US" dirty="0" smtClean="0"/>
              <a:t>  to prevent the spread of seizures from one hemisphere to the other.</a:t>
            </a:r>
          </a:p>
          <a:p>
            <a:r>
              <a:rPr lang="en-US" dirty="0" smtClean="0"/>
              <a:t>Right brain </a:t>
            </a:r>
            <a:r>
              <a:rPr lang="en-US" dirty="0" smtClean="0">
                <a:sym typeface="Wingdings" pitchFamily="2" charset="2"/>
              </a:rPr>
              <a:t> intuitive / holistic/ spatial and perceptual skills</a:t>
            </a:r>
          </a:p>
          <a:p>
            <a:r>
              <a:rPr lang="en-US" dirty="0" smtClean="0">
                <a:sym typeface="Wingdings" pitchFamily="2" charset="2"/>
              </a:rPr>
              <a:t>Left brain  logical / analytic / verbal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ventricles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System of interconnected cavities deep within the brain</a:t>
            </a:r>
          </a:p>
          <a:p>
            <a:r>
              <a:rPr lang="en-US" dirty="0" smtClean="0"/>
              <a:t>the ventricles are filled with the cerebrospinal fluid CSF</a:t>
            </a:r>
          </a:p>
          <a:p>
            <a:r>
              <a:rPr lang="en-US" dirty="0" smtClean="0"/>
              <a:t>There 4 ventricles</a:t>
            </a:r>
          </a:p>
          <a:p>
            <a:pPr>
              <a:buFontTx/>
              <a:buChar char="-"/>
            </a:pPr>
            <a:r>
              <a:rPr lang="en-US" dirty="0" smtClean="0"/>
              <a:t>Two lateral ventricles (one in each hemisphere)</a:t>
            </a:r>
          </a:p>
          <a:p>
            <a:pPr>
              <a:buFontTx/>
              <a:buChar char="-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ventricle</a:t>
            </a:r>
          </a:p>
          <a:p>
            <a:pPr>
              <a:buFontTx/>
              <a:buChar char="-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ventricle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ventricles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lateral ventricles are the largest of all ventricles. They lie just below the corpus collosum</a:t>
            </a:r>
          </a:p>
          <a:p>
            <a:r>
              <a:rPr lang="en-US" dirty="0" smtClean="0"/>
              <a:t>Ventricles contain the </a:t>
            </a:r>
            <a:r>
              <a:rPr lang="en-US" b="1" u="sng" dirty="0" smtClean="0"/>
              <a:t>choroid plexus</a:t>
            </a:r>
            <a:r>
              <a:rPr lang="en-US" dirty="0" smtClean="0"/>
              <a:t>: a vascular membrane that produces the CSF</a:t>
            </a:r>
          </a:p>
          <a:p>
            <a:r>
              <a:rPr lang="en-US" dirty="0" smtClean="0"/>
              <a:t>CSF circulates through the CNS and :</a:t>
            </a:r>
          </a:p>
          <a:p>
            <a:pPr>
              <a:buFontTx/>
              <a:buChar char="-"/>
            </a:pPr>
            <a:r>
              <a:rPr lang="en-US" dirty="0" smtClean="0"/>
              <a:t>Cushions the brain</a:t>
            </a:r>
          </a:p>
          <a:p>
            <a:pPr>
              <a:buFontTx/>
              <a:buChar char="-"/>
            </a:pPr>
            <a:r>
              <a:rPr lang="en-US" dirty="0" smtClean="0"/>
              <a:t>Regulates intracranial pressure</a:t>
            </a:r>
          </a:p>
          <a:p>
            <a:pPr>
              <a:buFontTx/>
              <a:buChar char="-"/>
            </a:pPr>
            <a:r>
              <a:rPr lang="en-US" dirty="0" smtClean="0"/>
              <a:t>Nourishes neural tissues</a:t>
            </a:r>
          </a:p>
          <a:p>
            <a:pPr>
              <a:buFontTx/>
              <a:buChar char="-"/>
            </a:pPr>
            <a:r>
              <a:rPr lang="en-US" dirty="0" smtClean="0"/>
              <a:t>Removes wastes</a:t>
            </a:r>
          </a:p>
          <a:p>
            <a:r>
              <a:rPr lang="en-US" dirty="0" smtClean="0"/>
              <a:t>When the movement of CSF through the ventricles is blocked or it’s absorption is impaired, the result is a condition called </a:t>
            </a:r>
            <a:r>
              <a:rPr lang="en-US" b="1" u="sng" dirty="0" smtClean="0"/>
              <a:t>hydrocephalus</a:t>
            </a:r>
            <a:r>
              <a:rPr lang="en-US" dirty="0" smtClean="0"/>
              <a:t> (associated with MR)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protective layers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The brain is protected by a layer of tissue called the </a:t>
            </a:r>
            <a:r>
              <a:rPr lang="en-US" b="1" u="sng" dirty="0" smtClean="0"/>
              <a:t>meninges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meninges is composed of 3 layers covering the </a:t>
            </a:r>
            <a:r>
              <a:rPr lang="en-US" b="1" u="sng" dirty="0" smtClean="0"/>
              <a:t>brain</a:t>
            </a:r>
            <a:r>
              <a:rPr lang="en-US" dirty="0" smtClean="0"/>
              <a:t> and </a:t>
            </a:r>
            <a:r>
              <a:rPr lang="en-US" b="1" u="sng" dirty="0" smtClean="0"/>
              <a:t>spinal cord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Dura mater</a:t>
            </a:r>
          </a:p>
          <a:p>
            <a:pPr>
              <a:buFontTx/>
              <a:buChar char="-"/>
            </a:pPr>
            <a:r>
              <a:rPr lang="en-US" dirty="0" smtClean="0"/>
              <a:t>Arachnoid mater</a:t>
            </a:r>
          </a:p>
          <a:p>
            <a:pPr>
              <a:buFontTx/>
              <a:buChar char="-"/>
            </a:pPr>
            <a:r>
              <a:rPr lang="en-US" dirty="0" smtClean="0"/>
              <a:t>Pia mater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Dura mater </a:t>
            </a:r>
            <a:r>
              <a:rPr lang="en-US" dirty="0" smtClean="0"/>
              <a:t>is tough and thick membrane with one side adhering to the skull. It is composed of </a:t>
            </a:r>
            <a:r>
              <a:rPr lang="en-US" b="1" u="sng" dirty="0" smtClean="0"/>
              <a:t>connective tissue </a:t>
            </a:r>
            <a:r>
              <a:rPr lang="en-US" dirty="0" smtClean="0"/>
              <a:t>protecting from external shock.</a:t>
            </a:r>
          </a:p>
          <a:p>
            <a:r>
              <a:rPr lang="en-US" b="1" u="sng" dirty="0" smtClean="0"/>
              <a:t>Arachnoid mater</a:t>
            </a:r>
            <a:r>
              <a:rPr lang="en-US" dirty="0" smtClean="0"/>
              <a:t>, semitransparent/ non-vascular/ delicate/ web-like. The CSF fills the Arachnoid mater</a:t>
            </a:r>
          </a:p>
          <a:p>
            <a:r>
              <a:rPr lang="en-US" b="1" u="sng" dirty="0" smtClean="0"/>
              <a:t>Pia mater</a:t>
            </a:r>
            <a:r>
              <a:rPr lang="en-US" dirty="0" smtClean="0"/>
              <a:t> thin/ delicate transparent membrane that adheres to the brain </a:t>
            </a:r>
            <a:r>
              <a:rPr lang="en-US" dirty="0" err="1" smtClean="0"/>
              <a:t>serfuce</a:t>
            </a:r>
            <a:r>
              <a:rPr lang="en-US" dirty="0" smtClean="0"/>
              <a:t> closely following surface </a:t>
            </a:r>
            <a:r>
              <a:rPr lang="en-US" dirty="0" err="1" smtClean="0"/>
              <a:t>sulci</a:t>
            </a:r>
            <a:r>
              <a:rPr lang="en-US" dirty="0" smtClean="0"/>
              <a:t> and gyri. It covers blood vessels. Pia mater is </a:t>
            </a:r>
            <a:r>
              <a:rPr lang="en-US" u="sng" dirty="0" smtClean="0"/>
              <a:t>highly vascular</a:t>
            </a:r>
            <a:endParaRPr lang="en-US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Lateral cerebral fissure / </a:t>
            </a:r>
            <a:r>
              <a:rPr lang="en-US" dirty="0" err="1" smtClean="0"/>
              <a:t>Sylvian</a:t>
            </a:r>
            <a:r>
              <a:rPr lang="en-US" dirty="0" smtClean="0"/>
              <a:t> Fissure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Separates frontal and temporal </a:t>
            </a:r>
          </a:p>
          <a:p>
            <a:r>
              <a:rPr lang="en-US" dirty="0" smtClean="0"/>
              <a:t>Regions </a:t>
            </a:r>
            <a:r>
              <a:rPr lang="en-US" dirty="0" err="1" smtClean="0"/>
              <a:t>arount</a:t>
            </a:r>
            <a:r>
              <a:rPr lang="en-US" dirty="0" smtClean="0"/>
              <a:t> it are involved in speech and language</a:t>
            </a:r>
            <a:endParaRPr lang="en-US" dirty="0"/>
          </a:p>
        </p:txBody>
      </p:sp>
      <p:pic>
        <p:nvPicPr>
          <p:cNvPr id="72706" name="Picture 2" descr="http://image.slidesharecdn.com/cerebrumandcerebellum2012-120424132005-phpapp01/95/1-10-728.jpg?cb=13352738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62200"/>
            <a:ext cx="69342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Lobes of the brain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953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662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frontal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all of the cortex that is in front of the central fissure</a:t>
            </a:r>
          </a:p>
          <a:p>
            <a:r>
              <a:rPr lang="en-US" dirty="0" smtClean="0"/>
              <a:t>Above the lateral fissure</a:t>
            </a:r>
          </a:p>
          <a:p>
            <a:r>
              <a:rPr lang="en-US" dirty="0" smtClean="0"/>
              <a:t>It is the largest lobe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2450</Words>
  <Application>Microsoft Office PowerPoint</Application>
  <PresentationFormat>On-screen Show (4:3)</PresentationFormat>
  <Paragraphs>329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Neuroanatomy &amp; Neurophysiology for Neurogenic Speech and Language Disorders</vt:lpstr>
      <vt:lpstr>Central Nervous System</vt:lpstr>
      <vt:lpstr>The Human Brain</vt:lpstr>
      <vt:lpstr>Cerebral cortex</vt:lpstr>
      <vt:lpstr>Longitudinal cerebral fissure </vt:lpstr>
      <vt:lpstr>Central Salacus / Fissure of Rolando</vt:lpstr>
      <vt:lpstr>Lateral cerebral fissure / Sylvian Fissure  </vt:lpstr>
      <vt:lpstr>Lobes of the brain </vt:lpstr>
      <vt:lpstr>The frontal lobe</vt:lpstr>
      <vt:lpstr>Frontal Lobe</vt:lpstr>
      <vt:lpstr>Primary Motor Cortex</vt:lpstr>
      <vt:lpstr>The premotor area &amp; Supplementary motor area</vt:lpstr>
      <vt:lpstr>The Primary motor cortex</vt:lpstr>
      <vt:lpstr>The prefrontal cortex of the frontal lobe</vt:lpstr>
      <vt:lpstr>Broca’s area</vt:lpstr>
      <vt:lpstr>Broca’s area</vt:lpstr>
      <vt:lpstr>The temporal lobe</vt:lpstr>
      <vt:lpstr>The temporal lobe</vt:lpstr>
      <vt:lpstr>Temporal lobe</vt:lpstr>
      <vt:lpstr>Wernick’s area</vt:lpstr>
      <vt:lpstr>The occipital lobe</vt:lpstr>
      <vt:lpstr>The Parietal Lobe</vt:lpstr>
      <vt:lpstr>The Parietal lobe</vt:lpstr>
      <vt:lpstr>Parietal lobe</vt:lpstr>
      <vt:lpstr>Peripheral Nervous System PNS</vt:lpstr>
      <vt:lpstr>Somatic PNS</vt:lpstr>
      <vt:lpstr>Autonomic PNS</vt:lpstr>
      <vt:lpstr>Diencephalon</vt:lpstr>
      <vt:lpstr>Diencephalon Region </vt:lpstr>
      <vt:lpstr>Diencephalon </vt:lpstr>
      <vt:lpstr>Thalamus</vt:lpstr>
      <vt:lpstr>Basal Ganglia </vt:lpstr>
      <vt:lpstr>Basal Ganglia</vt:lpstr>
      <vt:lpstr>The brainstem </vt:lpstr>
      <vt:lpstr>The brainstem</vt:lpstr>
      <vt:lpstr>The mid-brain </vt:lpstr>
      <vt:lpstr>Pons</vt:lpstr>
      <vt:lpstr>Medulla Oblengate</vt:lpstr>
      <vt:lpstr>Meudulla </vt:lpstr>
      <vt:lpstr>Cerebellum</vt:lpstr>
      <vt:lpstr>Spinal Cord</vt:lpstr>
      <vt:lpstr>Reflex Arch </vt:lpstr>
      <vt:lpstr>Reflex Arch</vt:lpstr>
      <vt:lpstr>Somatic / Autonomic Reflexes</vt:lpstr>
      <vt:lpstr>Two neuronal reflexes</vt:lpstr>
      <vt:lpstr>Three neuronal reflexes</vt:lpstr>
      <vt:lpstr>Motor Pathways: Motor Tracts</vt:lpstr>
      <vt:lpstr>Pyramidal Tracts </vt:lpstr>
      <vt:lpstr>Corticospinal</vt:lpstr>
      <vt:lpstr>Pyramidal Tracts </vt:lpstr>
      <vt:lpstr>Corticobulbar Tract</vt:lpstr>
      <vt:lpstr>Upper and Lower motor neuron</vt:lpstr>
      <vt:lpstr>Vestibulospinal Tract</vt:lpstr>
      <vt:lpstr>Descending Autonomic Tract</vt:lpstr>
      <vt:lpstr>CRANIAL NERVES</vt:lpstr>
      <vt:lpstr>Cranial Nerves</vt:lpstr>
      <vt:lpstr>Spinal nerves</vt:lpstr>
      <vt:lpstr>Spinal Nerves</vt:lpstr>
      <vt:lpstr>White Matter and the connecting fibers in the CNS</vt:lpstr>
      <vt:lpstr>Projection Fibers </vt:lpstr>
      <vt:lpstr>Association Fibers</vt:lpstr>
      <vt:lpstr>Arcuate Fasciculus </vt:lpstr>
      <vt:lpstr>Commissural Fibers</vt:lpstr>
      <vt:lpstr>Association fiber tracts</vt:lpstr>
      <vt:lpstr>The corpus collosum and the split brain contraversy </vt:lpstr>
      <vt:lpstr>The ventricles </vt:lpstr>
      <vt:lpstr>The ventricles</vt:lpstr>
      <vt:lpstr>The protective layers of the brain</vt:lpstr>
      <vt:lpstr>Meninges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Neuroanatomy &amp; Neurophysiology for Neurogenic Speech and Language Disorders</dc:title>
  <dc:creator>Adnan Shihabi</dc:creator>
  <cp:lastModifiedBy>Windows7</cp:lastModifiedBy>
  <cp:revision>25</cp:revision>
  <dcterms:created xsi:type="dcterms:W3CDTF">2015-10-26T12:35:33Z</dcterms:created>
  <dcterms:modified xsi:type="dcterms:W3CDTF">2015-11-05T00:38:18Z</dcterms:modified>
</cp:coreProperties>
</file>