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59" r:id="rId6"/>
    <p:sldId id="264" r:id="rId7"/>
    <p:sldId id="265" r:id="rId8"/>
    <p:sldId id="263" r:id="rId9"/>
    <p:sldId id="262" r:id="rId10"/>
    <p:sldId id="261" r:id="rId11"/>
    <p:sldId id="260" r:id="rId12"/>
    <p:sldId id="258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1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5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0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2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4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1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1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1D5961-6AF1-407D-AD4A-97C469235E59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4D8D97-B7F0-4250-B0AC-DB087511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infancy: let the language achievements begin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4373"/>
            <a:ext cx="9720072" cy="1499616"/>
          </a:xfrm>
        </p:spPr>
        <p:txBody>
          <a:bodyPr/>
          <a:lstStyle/>
          <a:p>
            <a:pPr algn="ctr"/>
            <a:r>
              <a:rPr lang="en-US" dirty="0"/>
              <a:t>Attention to Phonetic Regularities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83" t="20404" r="14602" b="21537"/>
          <a:stretch/>
        </p:blipFill>
        <p:spPr>
          <a:xfrm>
            <a:off x="2093885" y="1533988"/>
            <a:ext cx="7931464" cy="53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Nonnative Phonetic Differences.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 to </a:t>
            </a:r>
            <a:r>
              <a:rPr lang="en-US" b="1" dirty="0">
                <a:solidFill>
                  <a:schemeClr val="accent2"/>
                </a:solidFill>
              </a:rPr>
              <a:t>about 6 months </a:t>
            </a:r>
            <a:r>
              <a:rPr lang="en-US" dirty="0"/>
              <a:t>of age, infants learning English can distinguish between two different sounds in the Hindi language that would both sound like “da” to older English-speaking children and adults.</a:t>
            </a:r>
          </a:p>
          <a:p>
            <a:endParaRPr lang="en-US" dirty="0"/>
          </a:p>
          <a:p>
            <a:r>
              <a:rPr lang="en-US" dirty="0"/>
              <a:t>the process by which infants start to focus more on perceptual differences that are relevant to them is called </a:t>
            </a:r>
            <a:r>
              <a:rPr lang="en-US" b="1" dirty="0">
                <a:solidFill>
                  <a:schemeClr val="accent2"/>
                </a:solidFill>
              </a:rPr>
              <a:t>perceptual narrowing.</a:t>
            </a:r>
          </a:p>
        </p:txBody>
      </p:sp>
    </p:spTree>
    <p:extLst>
      <p:ext uri="{BB962C8B-B14F-4D97-AF65-F5344CB8AC3E}">
        <p14:creationId xmlns:p14="http://schemas.microsoft.com/office/powerpoint/2010/main" val="356663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</a:t>
            </a:r>
            <a:r>
              <a:rPr lang="en-US" dirty="0" err="1"/>
              <a:t>Phonotactic</a:t>
            </a:r>
            <a:r>
              <a:rPr lang="en-US" dirty="0"/>
              <a:t> Regularities.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infants hear their native language more and more, they also develop the ability to recognize </a:t>
            </a:r>
            <a:r>
              <a:rPr lang="en-US" b="1" dirty="0">
                <a:solidFill>
                  <a:schemeClr val="accent2"/>
                </a:solidFill>
              </a:rPr>
              <a:t>permissible combinations of phonemes </a:t>
            </a:r>
            <a:r>
              <a:rPr lang="en-US" dirty="0"/>
              <a:t>in their language, or </a:t>
            </a:r>
            <a:r>
              <a:rPr lang="en-US" dirty="0" err="1"/>
              <a:t>phonotactic</a:t>
            </a:r>
            <a:r>
              <a:rPr lang="en-US" dirty="0"/>
              <a:t> regularities.</a:t>
            </a:r>
          </a:p>
          <a:p>
            <a:endParaRPr lang="en-US" dirty="0"/>
          </a:p>
          <a:p>
            <a:r>
              <a:rPr lang="en-US" dirty="0"/>
              <a:t>Infants’ ability to differentiate between permissible and impermissible sound sequences in their native language is present by about </a:t>
            </a:r>
            <a:r>
              <a:rPr lang="en-US" b="1" dirty="0">
                <a:solidFill>
                  <a:schemeClr val="accent2"/>
                </a:solidFill>
              </a:rPr>
              <a:t>age 9 months </a:t>
            </a:r>
            <a:r>
              <a:rPr lang="en-US" dirty="0"/>
              <a:t>(</a:t>
            </a:r>
            <a:r>
              <a:rPr lang="en-US" dirty="0" err="1"/>
              <a:t>jusczyk</a:t>
            </a:r>
            <a:r>
              <a:rPr lang="en-US" dirty="0"/>
              <a:t>, </a:t>
            </a:r>
            <a:r>
              <a:rPr lang="en-US" dirty="0" err="1"/>
              <a:t>Luce</a:t>
            </a:r>
            <a:r>
              <a:rPr lang="en-US" dirty="0"/>
              <a:t>, &amp; </a:t>
            </a:r>
            <a:r>
              <a:rPr lang="en-US" dirty="0" err="1"/>
              <a:t>charles-Luce</a:t>
            </a:r>
            <a:r>
              <a:rPr lang="en-US" dirty="0"/>
              <a:t>, 1994).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Some research suggests </a:t>
            </a:r>
            <a:r>
              <a:rPr lang="en-US" sz="2800" b="1" dirty="0" err="1">
                <a:solidFill>
                  <a:schemeClr val="accent2"/>
                </a:solidFill>
              </a:rPr>
              <a:t>phonotactic</a:t>
            </a:r>
            <a:r>
              <a:rPr lang="en-US" sz="2800" b="1" dirty="0">
                <a:solidFill>
                  <a:schemeClr val="accent2"/>
                </a:solidFill>
              </a:rPr>
              <a:t> regularities may play a role in later-developing skills, such as word learning. HOW?</a:t>
            </a:r>
          </a:p>
        </p:txBody>
      </p:sp>
    </p:spTree>
    <p:extLst>
      <p:ext uri="{BB962C8B-B14F-4D97-AF65-F5344CB8AC3E}">
        <p14:creationId xmlns:p14="http://schemas.microsoft.com/office/powerpoint/2010/main" val="180337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Perception of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categorize input in ways that highlight differences in meaning. This develops gradually:</a:t>
            </a:r>
          </a:p>
          <a:p>
            <a:endParaRPr lang="en-US" dirty="0"/>
          </a:p>
          <a:p>
            <a:r>
              <a:rPr lang="en-US" dirty="0"/>
              <a:t>infants categorize incoming sounds into speech and </a:t>
            </a:r>
            <a:r>
              <a:rPr lang="en-US" dirty="0" err="1"/>
              <a:t>nonspeech</a:t>
            </a:r>
            <a:r>
              <a:rPr lang="en-US" dirty="0"/>
              <a:t> sounds. </a:t>
            </a:r>
          </a:p>
          <a:p>
            <a:r>
              <a:rPr lang="en-US" dirty="0"/>
              <a:t>then infants learn to categorize speech sounds according to the particular features of the sounds( voice/voiceless). </a:t>
            </a:r>
          </a:p>
          <a:p>
            <a:r>
              <a:rPr lang="en-US" dirty="0"/>
              <a:t>without special training, people cannot distinguish between </a:t>
            </a:r>
            <a:r>
              <a:rPr lang="en-US" b="1" dirty="0">
                <a:solidFill>
                  <a:schemeClr val="accent2"/>
                </a:solidFill>
              </a:rPr>
              <a:t>allophones.</a:t>
            </a:r>
          </a:p>
          <a:p>
            <a:r>
              <a:rPr lang="en-US" dirty="0"/>
              <a:t>of the same phoneme. al- </a:t>
            </a:r>
            <a:r>
              <a:rPr lang="en-US" dirty="0" err="1"/>
              <a:t>lophones</a:t>
            </a:r>
            <a:r>
              <a:rPr lang="en-US" dirty="0"/>
              <a:t> of a phoneme are measurably different from one another (such as in the amount of aspiration they contain), but they do not signal a difference in meaning between two words, as phonemes do.</a:t>
            </a:r>
          </a:p>
        </p:txBody>
      </p:sp>
    </p:spTree>
    <p:extLst>
      <p:ext uri="{BB962C8B-B14F-4D97-AF65-F5344CB8AC3E}">
        <p14:creationId xmlns:p14="http://schemas.microsoft.com/office/powerpoint/2010/main" val="237529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of actions and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By age 4 months, </a:t>
            </a:r>
            <a:r>
              <a:rPr lang="en-US" dirty="0"/>
              <a:t>infants can distinguish between purposeful and accidental actions, and they appear to focus on the intentions underlying actions rather than the physical details of the actions.</a:t>
            </a:r>
          </a:p>
          <a:p>
            <a:endParaRPr lang="en-US" dirty="0"/>
          </a:p>
          <a:p>
            <a:r>
              <a:rPr lang="en-US" dirty="0"/>
              <a:t>Woodward (1998) experiment:  details are in the book.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4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form categories, or to group items and events according to the perceptual and conceptual features they share, is crucial for language development.</a:t>
            </a:r>
          </a:p>
          <a:p>
            <a:endParaRPr lang="en-US" dirty="0"/>
          </a:p>
          <a:p>
            <a:r>
              <a:rPr lang="en-US" dirty="0"/>
              <a:t>Hierarchical Structure of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Structure of Categories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5" t="10544" r="22972" b="28384"/>
          <a:stretch/>
        </p:blipFill>
        <p:spPr>
          <a:xfrm>
            <a:off x="1839818" y="1167787"/>
            <a:ext cx="7094862" cy="57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Categories at Each Hierarchical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Infants form </a:t>
            </a:r>
            <a:r>
              <a:rPr lang="en-US" b="1" dirty="0">
                <a:solidFill>
                  <a:schemeClr val="accent2"/>
                </a:solidFill>
              </a:rPr>
              <a:t>perceptual categories on </a:t>
            </a:r>
            <a:r>
              <a:rPr lang="en-US" dirty="0"/>
              <a:t>the basis of similar-appearing features, including color, shape, texture, size, and so forth. They use perceptual categories to recognize and identify objects around them.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Conceptual  categorization </a:t>
            </a:r>
            <a:r>
              <a:rPr lang="en-US" dirty="0"/>
              <a:t>requires infants to know what an object does. Infants learn that balls roll, dogs bark, and air- planes fly. </a:t>
            </a:r>
          </a:p>
        </p:txBody>
      </p:sp>
    </p:spTree>
    <p:extLst>
      <p:ext uri="{BB962C8B-B14F-4D97-AF65-F5344CB8AC3E}">
        <p14:creationId xmlns:p14="http://schemas.microsoft.com/office/powerpoint/2010/main" val="96976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vocalizations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can be distinguished according to  a stage model like the </a:t>
            </a:r>
            <a:r>
              <a:rPr lang="en-US" b="1" dirty="0">
                <a:solidFill>
                  <a:schemeClr val="accent2"/>
                </a:solidFill>
              </a:rPr>
              <a:t>stark assessment of early vocal Development</a:t>
            </a:r>
            <a:r>
              <a:rPr lang="en-US" dirty="0"/>
              <a:t>—revised (</a:t>
            </a:r>
            <a:r>
              <a:rPr lang="en-US" dirty="0" err="1"/>
              <a:t>saevD</a:t>
            </a:r>
            <a:r>
              <a:rPr lang="en-US" dirty="0"/>
              <a:t>-r; </a:t>
            </a:r>
            <a:r>
              <a:rPr lang="en-US" dirty="0" err="1"/>
              <a:t>nathani</a:t>
            </a:r>
            <a:r>
              <a:rPr lang="en-US" dirty="0"/>
              <a:t>, </a:t>
            </a:r>
            <a:r>
              <a:rPr lang="en-US" dirty="0" err="1"/>
              <a:t>ertmer</a:t>
            </a:r>
            <a:r>
              <a:rPr lang="en-US" dirty="0"/>
              <a:t>, &amp; stark, 2006)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Reflexive (0–2 months).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Control of phonation (1–4 months)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Expansion (3–8 months).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Basic canonical syllables (5–10 months).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Advanced forms (9–18 months).</a:t>
            </a:r>
          </a:p>
        </p:txBody>
      </p:sp>
    </p:spTree>
    <p:extLst>
      <p:ext uri="{BB962C8B-B14F-4D97-AF65-F5344CB8AC3E}">
        <p14:creationId xmlns:p14="http://schemas.microsoft.com/office/powerpoint/2010/main" val="217787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85" t="11830" r="14585" b="13049"/>
          <a:stretch/>
        </p:blipFill>
        <p:spPr>
          <a:xfrm>
            <a:off x="1222872" y="801511"/>
            <a:ext cx="8350786" cy="6075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74" y="0"/>
            <a:ext cx="9720072" cy="1036908"/>
          </a:xfrm>
        </p:spPr>
        <p:txBody>
          <a:bodyPr/>
          <a:lstStyle/>
          <a:p>
            <a:pPr algn="ctr"/>
            <a:r>
              <a:rPr lang="en-US" dirty="0"/>
              <a:t>Developmental timeline : Phonology</a:t>
            </a:r>
          </a:p>
        </p:txBody>
      </p:sp>
    </p:spTree>
    <p:extLst>
      <p:ext uri="{BB962C8B-B14F-4D97-AF65-F5344CB8AC3E}">
        <p14:creationId xmlns:p14="http://schemas.microsoft.com/office/powerpoint/2010/main" val="407313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major Language-</a:t>
            </a:r>
            <a:r>
              <a:rPr lang="en-US" dirty="0" err="1"/>
              <a:t>DeveLOpment</a:t>
            </a:r>
            <a:r>
              <a:rPr lang="en-US" dirty="0"/>
              <a:t> milestones Occur In Infancy?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2"/>
                </a:solidFill>
              </a:rPr>
              <a:t>What do we mean by milestones ?</a:t>
            </a:r>
            <a:r>
              <a:rPr lang="en-US" sz="4000" dirty="0">
                <a:solidFill>
                  <a:schemeClr val="accent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059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major Language-</a:t>
            </a:r>
            <a:r>
              <a:rPr lang="en-US" dirty="0" err="1"/>
              <a:t>DeveLOpment</a:t>
            </a:r>
            <a:r>
              <a:rPr lang="en-US" dirty="0"/>
              <a:t> milestones Occur In Infancy?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Infant Speech Perception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 Awareness of Actions and Intentions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Category Formation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Early Vocalizations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283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speech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Infants’ speech perception ability: </a:t>
            </a:r>
            <a:r>
              <a:rPr lang="en-US" dirty="0"/>
              <a:t>ability to devote attention to the prosodic and phonetic regularities of .</a:t>
            </a:r>
          </a:p>
        </p:txBody>
      </p:sp>
    </p:spTree>
    <p:extLst>
      <p:ext uri="{BB962C8B-B14F-4D97-AF65-F5344CB8AC3E}">
        <p14:creationId xmlns:p14="http://schemas.microsoft.com/office/powerpoint/2010/main" val="125068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 speech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Attention to Prosodic Regularities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Attention to Phonetic Regularities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Categorical Perception of Speech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44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to Prosodic Regularities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Prosodic characteristics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frequency, or pitch, of sounds.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duration, or length, of sounds.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Intensity, or loudness, of sounds.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Stress </a:t>
            </a:r>
            <a:r>
              <a:rPr lang="en-US" dirty="0"/>
              <a:t>is the prominence placed on certain syllables of multisyllabic words.</a:t>
            </a:r>
          </a:p>
          <a:p>
            <a:r>
              <a:rPr lang="en-US" b="1" dirty="0">
                <a:solidFill>
                  <a:schemeClr val="accent2"/>
                </a:solidFill>
              </a:rPr>
              <a:t>Intonation </a:t>
            </a:r>
            <a:r>
              <a:rPr lang="en-US" dirty="0"/>
              <a:t>is the prominence placed on certain syllables, but it also applies to entire phrases and sentences. </a:t>
            </a:r>
          </a:p>
        </p:txBody>
      </p:sp>
    </p:spTree>
    <p:extLst>
      <p:ext uri="{BB962C8B-B14F-4D97-AF65-F5344CB8AC3E}">
        <p14:creationId xmlns:p14="http://schemas.microsoft.com/office/powerpoint/2010/main" val="359432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to Prosodic Regularities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Stress </a:t>
            </a:r>
            <a:r>
              <a:rPr lang="en-US" sz="2400" dirty="0"/>
              <a:t>is the prominence placed on certain syllables of multisyllabic words.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Intonation </a:t>
            </a:r>
            <a:r>
              <a:rPr lang="en-US" sz="2400" dirty="0"/>
              <a:t>is the prominence placed on certain syllables, but it also applies to entire phrases and sentences. </a:t>
            </a:r>
            <a:endParaRPr lang="en-US" sz="4400" b="1" dirty="0">
              <a:solidFill>
                <a:schemeClr val="accent2"/>
              </a:solidFill>
            </a:endParaRP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You are happy. 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Are you happy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By age </a:t>
            </a:r>
            <a:r>
              <a:rPr lang="en-US" b="1" dirty="0">
                <a:solidFill>
                  <a:schemeClr val="accent2"/>
                </a:solidFill>
              </a:rPr>
              <a:t>9 months</a:t>
            </a:r>
            <a:r>
              <a:rPr lang="en-US" dirty="0"/>
              <a:t>, infants learning English prefer to listen to words containing strong–weak stress patterns (</a:t>
            </a:r>
            <a:r>
              <a:rPr lang="en-US" dirty="0" err="1"/>
              <a:t>jusczyk</a:t>
            </a:r>
            <a:r>
              <a:rPr lang="en-US" dirty="0"/>
              <a:t>, cutler, &amp; </a:t>
            </a:r>
            <a:r>
              <a:rPr lang="en-US" dirty="0" err="1"/>
              <a:t>redanz</a:t>
            </a:r>
            <a:r>
              <a:rPr lang="en-US" dirty="0"/>
              <a:t>, 1993).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How does this help infants begin to isolate words in continuous speech? </a:t>
            </a:r>
          </a:p>
        </p:txBody>
      </p:sp>
    </p:spTree>
    <p:extLst>
      <p:ext uri="{BB962C8B-B14F-4D97-AF65-F5344CB8AC3E}">
        <p14:creationId xmlns:p14="http://schemas.microsoft.com/office/powerpoint/2010/main" val="149790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to Phonetic Regularities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phonetic details </a:t>
            </a:r>
            <a:r>
              <a:rPr lang="en-US" dirty="0"/>
              <a:t>of speech include phonemes, or speech sounds, and combinations of phonemes.</a:t>
            </a:r>
          </a:p>
          <a:p>
            <a:r>
              <a:rPr lang="en-US" dirty="0"/>
              <a:t>According to stager and </a:t>
            </a:r>
            <a:r>
              <a:rPr lang="en-US" dirty="0" err="1"/>
              <a:t>Werker</a:t>
            </a:r>
            <a:r>
              <a:rPr lang="en-US" dirty="0"/>
              <a:t> (1997), infants (8months old)  devote much attention to the phonetic details of speech, whereas older children ( 14 months) concentrate their efforts on word learning at the expense of fine phonetic details</a:t>
            </a:r>
          </a:p>
        </p:txBody>
      </p:sp>
    </p:spTree>
    <p:extLst>
      <p:ext uri="{BB962C8B-B14F-4D97-AF65-F5344CB8AC3E}">
        <p14:creationId xmlns:p14="http://schemas.microsoft.com/office/powerpoint/2010/main" val="651333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151</TotalTime>
  <Words>774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Tw Cen MT</vt:lpstr>
      <vt:lpstr>Tw Cen MT Condensed</vt:lpstr>
      <vt:lpstr>Wingdings</vt:lpstr>
      <vt:lpstr>Wingdings 3</vt:lpstr>
      <vt:lpstr>Integral</vt:lpstr>
      <vt:lpstr>infancy: let the language achievements begin</vt:lpstr>
      <vt:lpstr>What major Language-DeveLOpment milestones Occur In Infancy? </vt:lpstr>
      <vt:lpstr>What major Language-DeveLOpment milestones Occur In Infancy? </vt:lpstr>
      <vt:lpstr>Infant speech perception</vt:lpstr>
      <vt:lpstr>Infant speech perception</vt:lpstr>
      <vt:lpstr>Attention to Prosodic Regularities </vt:lpstr>
      <vt:lpstr>Attention to Prosodic Regularities</vt:lpstr>
      <vt:lpstr>PowerPoint Presentation</vt:lpstr>
      <vt:lpstr>Attention to Phonetic Regularities</vt:lpstr>
      <vt:lpstr>Attention to Phonetic Regularities</vt:lpstr>
      <vt:lpstr>Detection of Nonnative Phonetic Differences.</vt:lpstr>
      <vt:lpstr>Detection of Phonotactic Regularities.</vt:lpstr>
      <vt:lpstr>Categorical Perception of Speech</vt:lpstr>
      <vt:lpstr>awareness of actions and Intentions</vt:lpstr>
      <vt:lpstr>category Formation</vt:lpstr>
      <vt:lpstr>Hierarchical Structure of Categories </vt:lpstr>
      <vt:lpstr>Basic Categories at Each Hierarchical Level</vt:lpstr>
      <vt:lpstr>early vocalizations</vt:lpstr>
      <vt:lpstr>Developmental timeline : Phonology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infancy: let the language achievements begin</dc:title>
  <dc:creator>Juhayna B Taha</dc:creator>
  <cp:lastModifiedBy>pc</cp:lastModifiedBy>
  <cp:revision>14</cp:revision>
  <dcterms:created xsi:type="dcterms:W3CDTF">2017-10-23T10:04:58Z</dcterms:created>
  <dcterms:modified xsi:type="dcterms:W3CDTF">2021-10-09T01:56:47Z</dcterms:modified>
</cp:coreProperties>
</file>