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9" r:id="rId3"/>
    <p:sldId id="258" r:id="rId4"/>
    <p:sldId id="261" r:id="rId5"/>
    <p:sldId id="262" r:id="rId6"/>
    <p:sldId id="263" r:id="rId7"/>
    <p:sldId id="264" r:id="rId8"/>
    <p:sldId id="266" r:id="rId9"/>
    <p:sldId id="257" r:id="rId10"/>
    <p:sldId id="267" r:id="rId11"/>
    <p:sldId id="268" r:id="rId12"/>
    <p:sldId id="290" r:id="rId13"/>
    <p:sldId id="269" r:id="rId14"/>
    <p:sldId id="270" r:id="rId15"/>
    <p:sldId id="271" r:id="rId16"/>
    <p:sldId id="272" r:id="rId17"/>
    <p:sldId id="274" r:id="rId18"/>
    <p:sldId id="275" r:id="rId19"/>
    <p:sldId id="276" r:id="rId20"/>
    <p:sldId id="277" r:id="rId21"/>
    <p:sldId id="278"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250" autoAdjust="0"/>
  </p:normalViewPr>
  <p:slideViewPr>
    <p:cSldViewPr snapToGrid="0">
      <p:cViewPr>
        <p:scale>
          <a:sx n="63" d="100"/>
          <a:sy n="63" d="100"/>
        </p:scale>
        <p:origin x="72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3T12:23:46.3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1,'405'0,"-368"1,62 12,12 1,-75-10,1 2,42 12,-41-9,70 9,209-15,-171-5,334 2,-434 2,56 10,3 0,309-7,-234-7,808 2,-962-1,-1-2,35-7,-30 4,37-2,326 6,-203 3,852-1,-1018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4A172-00FB-4359-A3D7-879FFD336B13}"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83A1D-1D2B-489D-8979-15E8B9F99BD5}" type="slidenum">
              <a:rPr lang="en-GB" smtClean="0"/>
              <a:t>‹#›</a:t>
            </a:fld>
            <a:endParaRPr lang="en-GB"/>
          </a:p>
        </p:txBody>
      </p:sp>
    </p:spTree>
    <p:extLst>
      <p:ext uri="{BB962C8B-B14F-4D97-AF65-F5344CB8AC3E}">
        <p14:creationId xmlns:p14="http://schemas.microsoft.com/office/powerpoint/2010/main" val="259698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383A1D-1D2B-489D-8979-15E8B9F99BD5}" type="slidenum">
              <a:rPr lang="en-GB" smtClean="0"/>
              <a:t>4</a:t>
            </a:fld>
            <a:endParaRPr lang="en-GB"/>
          </a:p>
        </p:txBody>
      </p:sp>
    </p:spTree>
    <p:extLst>
      <p:ext uri="{BB962C8B-B14F-4D97-AF65-F5344CB8AC3E}">
        <p14:creationId xmlns:p14="http://schemas.microsoft.com/office/powerpoint/2010/main" val="381031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AD48789-9623-4C82-90AE-DEEC939AC31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E93F8-3C66-44F4-95F9-44EA09D79F7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18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48789-9623-4C82-90AE-DEEC939AC31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179290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48789-9623-4C82-90AE-DEEC939AC31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E93F8-3C66-44F4-95F9-44EA09D79F7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6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48789-9623-4C82-90AE-DEEC939AC31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389321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48789-9623-4C82-90AE-DEEC939AC31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E93F8-3C66-44F4-95F9-44EA09D79F7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9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48789-9623-4C82-90AE-DEEC939AC319}"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300323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48789-9623-4C82-90AE-DEEC939AC319}"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337389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48789-9623-4C82-90AE-DEEC939AC319}"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228784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48789-9623-4C82-90AE-DEEC939AC319}"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62938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48789-9623-4C82-90AE-DEEC939AC319}"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E93F8-3C66-44F4-95F9-44EA09D79F7E}" type="slidenum">
              <a:rPr lang="en-US" smtClean="0"/>
              <a:t>‹#›</a:t>
            </a:fld>
            <a:endParaRPr lang="en-US"/>
          </a:p>
        </p:txBody>
      </p:sp>
    </p:spTree>
    <p:extLst>
      <p:ext uri="{BB962C8B-B14F-4D97-AF65-F5344CB8AC3E}">
        <p14:creationId xmlns:p14="http://schemas.microsoft.com/office/powerpoint/2010/main" val="215692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D48789-9623-4C82-90AE-DEEC939AC319}"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E93F8-3C66-44F4-95F9-44EA09D79F7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62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D48789-9623-4C82-90AE-DEEC939AC319}" type="datetimeFigureOut">
              <a:rPr lang="en-US" smtClean="0"/>
              <a:t>3/3/2022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0E93F8-3C66-44F4-95F9-44EA09D79F7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49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Preschool</a:t>
            </a:r>
            <a:br>
              <a:rPr lang="en-US" dirty="0"/>
            </a:br>
            <a:r>
              <a:rPr lang="en-US" dirty="0"/>
              <a:t>Building Literacy on Language</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4301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97" y="752826"/>
            <a:ext cx="9720072" cy="1499616"/>
          </a:xfrm>
        </p:spPr>
        <p:txBody>
          <a:bodyPr/>
          <a:lstStyle/>
          <a:p>
            <a:r>
              <a:rPr lang="en-US" dirty="0"/>
              <a:t>Achievements in speech Production</a:t>
            </a:r>
            <a:br>
              <a:rPr lang="en-US" dirty="0"/>
            </a:br>
            <a:endParaRPr lang="en-US" dirty="0"/>
          </a:p>
        </p:txBody>
      </p:sp>
      <p:sp>
        <p:nvSpPr>
          <p:cNvPr id="3" name="Content Placeholder 2"/>
          <p:cNvSpPr>
            <a:spLocks noGrp="1"/>
          </p:cNvSpPr>
          <p:nvPr>
            <p:ph idx="1"/>
          </p:nvPr>
        </p:nvSpPr>
        <p:spPr>
          <a:xfrm>
            <a:off x="692458" y="1784412"/>
            <a:ext cx="10963923" cy="4533826"/>
          </a:xfrm>
        </p:spPr>
        <p:txBody>
          <a:bodyPr>
            <a:normAutofit fontScale="92500" lnSpcReduction="20000"/>
          </a:bodyPr>
          <a:lstStyle/>
          <a:p>
            <a:endParaRPr lang="en-US" dirty="0"/>
          </a:p>
          <a:p>
            <a:pPr>
              <a:buFont typeface="Wingdings" panose="05000000000000000000" pitchFamily="2" charset="2"/>
              <a:buChar char="§"/>
            </a:pPr>
            <a:r>
              <a:rPr lang="ar-SA" sz="2400" dirty="0"/>
              <a:t>4</a:t>
            </a:r>
            <a:r>
              <a:rPr lang="en-US" sz="2400" dirty="0"/>
              <a:t> and 5-year-old children generally show only minimal difficulties with a few of the later-developing phonemes, including /r/ , /l/,/s/,/</a:t>
            </a:r>
            <a:r>
              <a:rPr lang="en-US" sz="2400" dirty="0" err="1"/>
              <a:t>tʃ</a:t>
            </a:r>
            <a:r>
              <a:rPr lang="en-US" sz="2400" dirty="0"/>
              <a:t>/,/ʃ/, /z/,/θ/and /ð/, also may exhibit persistent difficulties of earlier-acquired phonemes when they appear in complex multisyllabic words or in words with consonant clusters.</a:t>
            </a:r>
          </a:p>
          <a:p>
            <a:pPr>
              <a:buFont typeface="Wingdings" panose="05000000000000000000" pitchFamily="2" charset="2"/>
              <a:buChar char="§"/>
            </a:pPr>
            <a:r>
              <a:rPr lang="en-US" sz="2400" dirty="0"/>
              <a:t>The phonological processes continue to diminish. t</a:t>
            </a:r>
            <a:r>
              <a:rPr lang="en-GB" sz="2400" dirty="0"/>
              <a:t>wo patterns that may persist past the fifth birthday are Liquid gliding and stopping</a:t>
            </a:r>
            <a:endParaRPr lang="en-US" sz="2400" dirty="0"/>
          </a:p>
          <a:p>
            <a:pPr>
              <a:buFont typeface="Wingdings" panose="05000000000000000000" pitchFamily="2" charset="2"/>
              <a:buChar char="§"/>
            </a:pPr>
            <a:r>
              <a:rPr lang="en-GB" sz="2400" b="0" i="0" u="none" strike="noStrike" baseline="0" dirty="0"/>
              <a:t>receptive phonology continues to develop during the preschool years, which becomes important to children’s early reading development. </a:t>
            </a:r>
            <a:r>
              <a:rPr lang="en-GB" sz="2400" b="0" i="0" u="none" strike="noStrike" baseline="0" dirty="0">
                <a:solidFill>
                  <a:schemeClr val="accent1"/>
                </a:solidFill>
              </a:rPr>
              <a:t>alphabetic principle</a:t>
            </a:r>
            <a:r>
              <a:rPr lang="en-GB" sz="2400" b="0" i="0" u="none" strike="noStrike" baseline="0" dirty="0"/>
              <a:t>, or the relationship between letters or combinations of letters (graphemes) and sounds (phonemes).</a:t>
            </a:r>
          </a:p>
          <a:p>
            <a:pPr>
              <a:buFont typeface="Wingdings" panose="05000000000000000000" pitchFamily="2" charset="2"/>
              <a:buChar char="§"/>
            </a:pPr>
            <a:r>
              <a:rPr lang="en-GB" sz="2400" b="0" i="0" u="none" strike="noStrike" baseline="0" dirty="0"/>
              <a:t> environmental and biological factors can affect children’s development of adequate phonological representations. For instance, children who receive little linguistic stimulation, and those who have ongoing middle ear infections are at risk for having delays in the development of phonological representations</a:t>
            </a:r>
            <a:endParaRPr lang="en-US" dirty="0"/>
          </a:p>
        </p:txBody>
      </p:sp>
    </p:spTree>
    <p:extLst>
      <p:ext uri="{BB962C8B-B14F-4D97-AF65-F5344CB8AC3E}">
        <p14:creationId xmlns:p14="http://schemas.microsoft.com/office/powerpoint/2010/main" val="301212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86" y="624445"/>
            <a:ext cx="10294899" cy="1499616"/>
          </a:xfrm>
        </p:spPr>
        <p:txBody>
          <a:bodyPr/>
          <a:lstStyle/>
          <a:p>
            <a:r>
              <a:rPr lang="en-US" dirty="0"/>
              <a:t>grammatical and Derivational morphology</a:t>
            </a:r>
          </a:p>
        </p:txBody>
      </p:sp>
      <p:sp>
        <p:nvSpPr>
          <p:cNvPr id="3" name="Content Placeholder 2"/>
          <p:cNvSpPr>
            <a:spLocks noGrp="1"/>
          </p:cNvSpPr>
          <p:nvPr>
            <p:ph idx="1"/>
          </p:nvPr>
        </p:nvSpPr>
        <p:spPr>
          <a:xfrm>
            <a:off x="713410" y="1911519"/>
            <a:ext cx="10596504" cy="4649079"/>
          </a:xfrm>
        </p:spPr>
        <p:txBody>
          <a:bodyPr>
            <a:normAutofit fontScale="85000" lnSpcReduction="20000"/>
          </a:bodyPr>
          <a:lstStyle/>
          <a:p>
            <a:pPr marL="0" indent="0">
              <a:buNone/>
            </a:pPr>
            <a:r>
              <a:rPr lang="en-GB" dirty="0"/>
              <a:t>Derivational morphology: is similar to grammatical morphology in that it modifies the structure of words. however, derivational morphemes are the prefixes, suffixes and infixes we add to a word to change its meaning and sometimes it’s part of speech.</a:t>
            </a:r>
            <a:endParaRPr lang="en-US" dirty="0"/>
          </a:p>
          <a:p>
            <a:r>
              <a:rPr lang="en-US" dirty="0"/>
              <a:t>six factors contribute to </a:t>
            </a:r>
            <a:r>
              <a:rPr lang="en-US" b="1" dirty="0">
                <a:solidFill>
                  <a:schemeClr val="accent1"/>
                </a:solidFill>
              </a:rPr>
              <a:t>the order </a:t>
            </a:r>
            <a:r>
              <a:rPr lang="en-US" dirty="0"/>
              <a:t>in which children acquire morphemes: </a:t>
            </a:r>
          </a:p>
          <a:p>
            <a:r>
              <a:rPr lang="en-US" dirty="0"/>
              <a:t>1. Frequent occurrence in utterance-final position (</a:t>
            </a:r>
            <a:r>
              <a:rPr lang="en-GB" dirty="0"/>
              <a:t>suffixes first)</a:t>
            </a:r>
            <a:endParaRPr lang="en-US" dirty="0"/>
          </a:p>
          <a:p>
            <a:pPr marL="0" indent="0">
              <a:buNone/>
            </a:pPr>
            <a:r>
              <a:rPr lang="en-US" dirty="0"/>
              <a:t> 2. Syllabicity</a:t>
            </a:r>
            <a:r>
              <a:rPr lang="ar-SA" dirty="0"/>
              <a:t>:</a:t>
            </a:r>
            <a:r>
              <a:rPr lang="en-US" dirty="0"/>
              <a:t> </a:t>
            </a:r>
            <a:r>
              <a:rPr lang="en-GB" dirty="0"/>
              <a:t>learn morphemes that constitute their own </a:t>
            </a:r>
            <a:r>
              <a:rPr lang="en-GB" dirty="0">
                <a:solidFill>
                  <a:srgbClr val="C00000"/>
                </a:solidFill>
              </a:rPr>
              <a:t>syllables</a:t>
            </a:r>
            <a:r>
              <a:rPr lang="en-GB" dirty="0"/>
              <a:t> (ing) earlier than morphemes that contain only a </a:t>
            </a:r>
            <a:r>
              <a:rPr lang="en-GB" dirty="0">
                <a:solidFill>
                  <a:srgbClr val="C00000"/>
                </a:solidFill>
              </a:rPr>
              <a:t>single sound </a:t>
            </a:r>
            <a:r>
              <a:rPr lang="en-GB" dirty="0"/>
              <a:t>(s).</a:t>
            </a:r>
            <a:endParaRPr lang="en-US" dirty="0"/>
          </a:p>
          <a:p>
            <a:pPr marL="0" indent="0">
              <a:buNone/>
            </a:pPr>
            <a:r>
              <a:rPr lang="en-US" dirty="0"/>
              <a:t> 3. Single relation between morpheme and meaning: </a:t>
            </a:r>
            <a:r>
              <a:rPr lang="en-GB" dirty="0"/>
              <a:t>(morpheme </a:t>
            </a:r>
            <a:r>
              <a:rPr lang="en-GB" dirty="0">
                <a:solidFill>
                  <a:srgbClr val="C00000"/>
                </a:solidFill>
              </a:rPr>
              <a:t>the</a:t>
            </a:r>
            <a:r>
              <a:rPr lang="en-GB" dirty="0"/>
              <a:t> functions only as a definite article) (-</a:t>
            </a:r>
            <a:r>
              <a:rPr lang="en-GB" dirty="0">
                <a:solidFill>
                  <a:srgbClr val="C00000"/>
                </a:solidFill>
              </a:rPr>
              <a:t>s</a:t>
            </a:r>
            <a:r>
              <a:rPr lang="en-GB" dirty="0"/>
              <a:t> denotes present tense, third person, and plural number).</a:t>
            </a:r>
            <a:endParaRPr lang="en-US" dirty="0"/>
          </a:p>
          <a:p>
            <a:pPr marL="0" indent="0">
              <a:buNone/>
            </a:pPr>
            <a:r>
              <a:rPr lang="en-US" dirty="0"/>
              <a:t>4. Consistency in use: </a:t>
            </a:r>
            <a:r>
              <a:rPr lang="en-US" dirty="0">
                <a:sym typeface="Wingdings" panose="05000000000000000000" pitchFamily="2" charset="2"/>
              </a:rPr>
              <a:t>(</a:t>
            </a:r>
            <a:r>
              <a:rPr lang="en-GB" dirty="0"/>
              <a:t>possessive nouns always end in ’s) more easily than morphemes that vary in their use (e.g., past tense verbs sometimes end in -ed but at other times take an irregular form).</a:t>
            </a:r>
            <a:endParaRPr lang="en-US" dirty="0"/>
          </a:p>
          <a:p>
            <a:pPr marL="0" indent="0">
              <a:buNone/>
            </a:pPr>
            <a:r>
              <a:rPr lang="en-US" dirty="0"/>
              <a:t> 5. Allomorphic variation: </a:t>
            </a:r>
            <a:r>
              <a:rPr lang="en-GB" dirty="0"/>
              <a:t>children learn morphemes that have a consistent pronunciation (e.g., -ing) before they learn morphemes that have allomorphic variation (e.g., the plural morpheme has three variations: /s/, /z/, and /</a:t>
            </a:r>
            <a:r>
              <a:rPr lang="en-GB" dirty="0" err="1"/>
              <a:t>Iz</a:t>
            </a:r>
            <a:r>
              <a:rPr lang="en-GB" dirty="0"/>
              <a:t>/).</a:t>
            </a:r>
            <a:endParaRPr lang="en-US" dirty="0"/>
          </a:p>
          <a:p>
            <a:pPr marL="0" indent="0">
              <a:buNone/>
            </a:pPr>
            <a:r>
              <a:rPr lang="en-US" dirty="0"/>
              <a:t>6. Clear semantic function: </a:t>
            </a:r>
            <a:r>
              <a:rPr lang="en-GB" dirty="0"/>
              <a:t>children first learn morphemes that have a clear meaning (e.g., plural morpheme) before they learn morphemes with less clear meaning (e.g., third-person singular morpheme such as “he runs”)</a:t>
            </a:r>
            <a:endParaRPr lang="en-US" dirty="0"/>
          </a:p>
        </p:txBody>
      </p:sp>
    </p:spTree>
    <p:extLst>
      <p:ext uri="{BB962C8B-B14F-4D97-AF65-F5344CB8AC3E}">
        <p14:creationId xmlns:p14="http://schemas.microsoft.com/office/powerpoint/2010/main" val="62183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DC448-37EF-4B43-8C9E-92D1D4C8B696}"/>
              </a:ext>
            </a:extLst>
          </p:cNvPr>
          <p:cNvSpPr>
            <a:spLocks noGrp="1"/>
          </p:cNvSpPr>
          <p:nvPr>
            <p:ph idx="1"/>
          </p:nvPr>
        </p:nvSpPr>
        <p:spPr>
          <a:xfrm>
            <a:off x="621437" y="1979721"/>
            <a:ext cx="11301273" cy="4338517"/>
          </a:xfrm>
        </p:spPr>
        <p:txBody>
          <a:bodyPr>
            <a:normAutofit/>
          </a:bodyPr>
          <a:lstStyle/>
          <a:p>
            <a:pPr>
              <a:buFont typeface="Wingdings" panose="05000000000000000000" pitchFamily="2" charset="2"/>
              <a:buChar char="§"/>
            </a:pPr>
            <a:r>
              <a:rPr lang="en-GB" dirty="0"/>
              <a:t>the most significant area of morpheme development in the preschool period</a:t>
            </a:r>
            <a:r>
              <a:rPr lang="ar-SA" dirty="0"/>
              <a:t> </a:t>
            </a:r>
            <a:r>
              <a:rPr lang="en-GB" b="1" dirty="0"/>
              <a:t>is </a:t>
            </a:r>
            <a:r>
              <a:rPr lang="en-GB" b="1" dirty="0">
                <a:solidFill>
                  <a:schemeClr val="accent1"/>
                </a:solidFill>
              </a:rPr>
              <a:t>verb</a:t>
            </a:r>
            <a:r>
              <a:rPr lang="en-GB" b="1" dirty="0"/>
              <a:t> </a:t>
            </a:r>
            <a:r>
              <a:rPr lang="en-GB" b="1" dirty="0">
                <a:solidFill>
                  <a:schemeClr val="accent1"/>
                </a:solidFill>
              </a:rPr>
              <a:t>morphology</a:t>
            </a:r>
            <a:r>
              <a:rPr lang="en-GB" dirty="0"/>
              <a:t>. One way English speakers inflect verbs is with tense (e.g., past,</a:t>
            </a:r>
            <a:r>
              <a:rPr lang="ar-SA" dirty="0"/>
              <a:t> </a:t>
            </a:r>
            <a:r>
              <a:rPr lang="en-GB" dirty="0"/>
              <a:t>present, future) to provide information about time.</a:t>
            </a:r>
          </a:p>
          <a:p>
            <a:pPr>
              <a:buFont typeface="Wingdings" panose="05000000000000000000" pitchFamily="2" charset="2"/>
              <a:buChar char="§"/>
            </a:pPr>
            <a:r>
              <a:rPr lang="en-GB" dirty="0"/>
              <a:t>When the verb to be or any of its derivatives (am, is, are, was, were) is the main verb in a sentence as in I am Doug it is called a </a:t>
            </a:r>
            <a:r>
              <a:rPr lang="en-GB" dirty="0">
                <a:solidFill>
                  <a:schemeClr val="accent1"/>
                </a:solidFill>
              </a:rPr>
              <a:t>copula</a:t>
            </a:r>
            <a:r>
              <a:rPr lang="en-GB" dirty="0"/>
              <a:t>. When the verb to be or one of its derivatives is a helping verb in a sentence as in I am hugging Doug it is called an </a:t>
            </a:r>
            <a:r>
              <a:rPr lang="en-GB" dirty="0">
                <a:solidFill>
                  <a:schemeClr val="accent1"/>
                </a:solidFill>
              </a:rPr>
              <a:t>auxiliary</a:t>
            </a:r>
            <a:r>
              <a:rPr lang="en-GB" dirty="0"/>
              <a:t>. the to be copula and auxiliary forms can be made into contractions (I’m bouncing the ball) or left in their uncontracted forms (I am bouncing the ball).</a:t>
            </a:r>
          </a:p>
          <a:p>
            <a:pPr>
              <a:buFont typeface="Wingdings" panose="05000000000000000000" pitchFamily="2" charset="2"/>
              <a:buChar char="§"/>
            </a:pPr>
            <a:r>
              <a:rPr lang="en-GB" dirty="0"/>
              <a:t>Preschoolers master the verb to be in its copula and auxiliary forms, representing a major syntactic achievement of these years.</a:t>
            </a:r>
          </a:p>
          <a:p>
            <a:pPr marL="0" indent="0">
              <a:buNone/>
            </a:pPr>
            <a:endParaRPr lang="en-GB" dirty="0"/>
          </a:p>
        </p:txBody>
      </p:sp>
      <p:sp>
        <p:nvSpPr>
          <p:cNvPr id="4" name="Title 1">
            <a:extLst>
              <a:ext uri="{FF2B5EF4-FFF2-40B4-BE49-F238E27FC236}">
                <a16:creationId xmlns:a16="http://schemas.microsoft.com/office/drawing/2014/main" id="{55F150C0-6EEE-4789-A6E3-FE8E5E529E50}"/>
              </a:ext>
            </a:extLst>
          </p:cNvPr>
          <p:cNvSpPr txBox="1">
            <a:spLocks/>
          </p:cNvSpPr>
          <p:nvPr/>
        </p:nvSpPr>
        <p:spPr>
          <a:xfrm>
            <a:off x="882086" y="624445"/>
            <a:ext cx="10294899"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a:t>grammatical and Derivational morphology</a:t>
            </a:r>
            <a:endParaRPr lang="en-US" dirty="0"/>
          </a:p>
        </p:txBody>
      </p:sp>
    </p:spTree>
    <p:extLst>
      <p:ext uri="{BB962C8B-B14F-4D97-AF65-F5344CB8AC3E}">
        <p14:creationId xmlns:p14="http://schemas.microsoft.com/office/powerpoint/2010/main" val="116295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Form</a:t>
            </a:r>
          </a:p>
        </p:txBody>
      </p:sp>
      <p:sp>
        <p:nvSpPr>
          <p:cNvPr id="3" name="Content Placeholder 2"/>
          <p:cNvSpPr>
            <a:spLocks noGrp="1"/>
          </p:cNvSpPr>
          <p:nvPr>
            <p:ph idx="1"/>
          </p:nvPr>
        </p:nvSpPr>
        <p:spPr/>
        <p:txBody>
          <a:bodyPr/>
          <a:lstStyle/>
          <a:p>
            <a:r>
              <a:rPr lang="en-US" dirty="0"/>
              <a:t>Preschoolers move from simple to more elaborate sentence patterns: </a:t>
            </a:r>
          </a:p>
          <a:p>
            <a:r>
              <a:rPr lang="en-US" b="1" dirty="0">
                <a:solidFill>
                  <a:schemeClr val="accent1"/>
                </a:solidFill>
              </a:rPr>
              <a:t>1. Subject–verb–object–adverb: </a:t>
            </a:r>
            <a:r>
              <a:rPr lang="en-US" dirty="0"/>
              <a:t>“Daddy’s hitting the hammer outside.” </a:t>
            </a:r>
          </a:p>
          <a:p>
            <a:r>
              <a:rPr lang="en-US" b="1" dirty="0">
                <a:solidFill>
                  <a:schemeClr val="accent1"/>
                </a:solidFill>
              </a:rPr>
              <a:t>2. Subject–verb–complement–adverb: </a:t>
            </a:r>
            <a:r>
              <a:rPr lang="en-US" dirty="0"/>
              <a:t>“Daddy is hungry now.” </a:t>
            </a:r>
          </a:p>
          <a:p>
            <a:r>
              <a:rPr lang="en-US" b="1" dirty="0">
                <a:solidFill>
                  <a:schemeClr val="accent1"/>
                </a:solidFill>
              </a:rPr>
              <a:t>3. Subject–auxiliary–verb–adverb</a:t>
            </a:r>
            <a:r>
              <a:rPr lang="en-US" dirty="0"/>
              <a:t>: “Daddy is eating </a:t>
            </a:r>
            <a:r>
              <a:rPr lang="en-US" dirty="0" err="1"/>
              <a:t>fastly</a:t>
            </a:r>
            <a:r>
              <a:rPr lang="en-US" dirty="0"/>
              <a:t>.</a:t>
            </a:r>
          </a:p>
          <a:p>
            <a:endParaRPr lang="en-US" dirty="0"/>
          </a:p>
          <a:p>
            <a:r>
              <a:rPr lang="en-US" dirty="0"/>
              <a:t>children also begin to </a:t>
            </a:r>
            <a:r>
              <a:rPr lang="en-US" b="1" dirty="0">
                <a:solidFill>
                  <a:schemeClr val="accent1"/>
                </a:solidFill>
              </a:rPr>
              <a:t>embed multiple phrases </a:t>
            </a:r>
            <a:r>
              <a:rPr lang="en-US" dirty="0"/>
              <a:t>and clauses into their utterances to create complex and compound sentences </a:t>
            </a:r>
            <a:r>
              <a:rPr lang="en-US"/>
              <a:t>and use </a:t>
            </a:r>
            <a:r>
              <a:rPr lang="en-US" dirty="0"/>
              <a:t>coordinating conjunctions (e.g., and, or, but) and subordinating conjunctions (e.g., then, when, because) to connect clauses. </a:t>
            </a:r>
          </a:p>
        </p:txBody>
      </p:sp>
    </p:spTree>
    <p:extLst>
      <p:ext uri="{BB962C8B-B14F-4D97-AF65-F5344CB8AC3E}">
        <p14:creationId xmlns:p14="http://schemas.microsoft.com/office/powerpoint/2010/main" val="171400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content</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2800" dirty="0">
              <a:solidFill>
                <a:schemeClr val="accent1"/>
              </a:solidFill>
            </a:endParaRPr>
          </a:p>
          <a:p>
            <a:pPr>
              <a:buFont typeface="Wingdings" panose="05000000000000000000" pitchFamily="2" charset="2"/>
              <a:buChar char="§"/>
            </a:pPr>
            <a:r>
              <a:rPr lang="en-US" sz="2800" dirty="0">
                <a:solidFill>
                  <a:schemeClr val="accent1"/>
                </a:solidFill>
              </a:rPr>
              <a:t>Fast mapping</a:t>
            </a:r>
          </a:p>
          <a:p>
            <a:pPr>
              <a:buFont typeface="Wingdings" panose="05000000000000000000" pitchFamily="2" charset="2"/>
              <a:buChar char="§"/>
            </a:pPr>
            <a:r>
              <a:rPr lang="en-US" sz="2800" dirty="0">
                <a:solidFill>
                  <a:schemeClr val="accent1"/>
                </a:solidFill>
              </a:rPr>
              <a:t>Knowledge of semantics and syntax</a:t>
            </a:r>
          </a:p>
          <a:p>
            <a:pPr>
              <a:buFont typeface="Wingdings" panose="05000000000000000000" pitchFamily="2" charset="2"/>
              <a:buChar char="§"/>
            </a:pPr>
            <a:r>
              <a:rPr lang="en-US" sz="2800" dirty="0">
                <a:solidFill>
                  <a:schemeClr val="accent1"/>
                </a:solidFill>
              </a:rPr>
              <a:t>shared storybook reading</a:t>
            </a:r>
          </a:p>
          <a:p>
            <a:pPr>
              <a:buFont typeface="Wingdings" panose="05000000000000000000" pitchFamily="2" charset="2"/>
              <a:buChar char="§"/>
            </a:pPr>
            <a:r>
              <a:rPr lang="en-US" sz="2800" dirty="0">
                <a:solidFill>
                  <a:schemeClr val="accent1"/>
                </a:solidFill>
              </a:rPr>
              <a:t>relational terms</a:t>
            </a:r>
          </a:p>
          <a:p>
            <a:endParaRPr lang="en-US" dirty="0"/>
          </a:p>
        </p:txBody>
      </p:sp>
    </p:spTree>
    <p:extLst>
      <p:ext uri="{BB962C8B-B14F-4D97-AF65-F5344CB8AC3E}">
        <p14:creationId xmlns:p14="http://schemas.microsoft.com/office/powerpoint/2010/main" val="388433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mapping</a:t>
            </a:r>
          </a:p>
        </p:txBody>
      </p:sp>
      <p:sp>
        <p:nvSpPr>
          <p:cNvPr id="3" name="Content Placeholder 2"/>
          <p:cNvSpPr>
            <a:spLocks noGrp="1"/>
          </p:cNvSpPr>
          <p:nvPr>
            <p:ph idx="1"/>
          </p:nvPr>
        </p:nvSpPr>
        <p:spPr>
          <a:xfrm>
            <a:off x="648070" y="2015231"/>
            <a:ext cx="11017188" cy="4294129"/>
          </a:xfrm>
        </p:spPr>
        <p:txBody>
          <a:bodyPr/>
          <a:lstStyle/>
          <a:p>
            <a:endParaRPr lang="en-US" dirty="0"/>
          </a:p>
          <a:p>
            <a:r>
              <a:rPr lang="en-US" dirty="0"/>
              <a:t>Many researchers view word learning as a gradual process in which word</a:t>
            </a:r>
            <a:r>
              <a:rPr lang="ar-SA" dirty="0"/>
              <a:t> </a:t>
            </a:r>
            <a:r>
              <a:rPr lang="en-US" dirty="0"/>
              <a:t>representations progressively develop from </a:t>
            </a:r>
            <a:r>
              <a:rPr lang="en-US" b="1" dirty="0">
                <a:solidFill>
                  <a:schemeClr val="accent1"/>
                </a:solidFill>
              </a:rPr>
              <a:t>immature, incomplete representations </a:t>
            </a:r>
            <a:r>
              <a:rPr lang="en-US" dirty="0"/>
              <a:t>to </a:t>
            </a:r>
            <a:r>
              <a:rPr lang="en-US" b="1" dirty="0">
                <a:solidFill>
                  <a:schemeClr val="accent1"/>
                </a:solidFill>
              </a:rPr>
              <a:t>mature, accurate, and precise representations</a:t>
            </a:r>
            <a:r>
              <a:rPr lang="en-US" dirty="0"/>
              <a:t>.</a:t>
            </a:r>
          </a:p>
          <a:p>
            <a:r>
              <a:rPr lang="en-US" dirty="0"/>
              <a:t>recall that children are able to acquire a general representation of a new word with as little as a single exposure through </a:t>
            </a:r>
            <a:r>
              <a:rPr lang="en-US" b="1" dirty="0">
                <a:solidFill>
                  <a:schemeClr val="accent1"/>
                </a:solidFill>
              </a:rPr>
              <a:t>fast mapping </a:t>
            </a:r>
            <a:r>
              <a:rPr lang="en-US" dirty="0"/>
              <a:t>(</a:t>
            </a:r>
            <a:r>
              <a:rPr lang="en-US" dirty="0" err="1"/>
              <a:t>carey</a:t>
            </a:r>
            <a:r>
              <a:rPr lang="en-US" dirty="0"/>
              <a:t>, 1978). after fast mapping occurs, children engage in </a:t>
            </a:r>
            <a:r>
              <a:rPr lang="en-US" b="1" dirty="0">
                <a:solidFill>
                  <a:schemeClr val="accent1"/>
                </a:solidFill>
              </a:rPr>
              <a:t>slow mapping,</a:t>
            </a:r>
            <a:r>
              <a:rPr lang="en-US" dirty="0"/>
              <a:t> during which they gradually refine representations with time and multiple exposures to the word in varying contexts</a:t>
            </a:r>
          </a:p>
        </p:txBody>
      </p:sp>
    </p:spTree>
    <p:extLst>
      <p:ext uri="{BB962C8B-B14F-4D97-AF65-F5344CB8AC3E}">
        <p14:creationId xmlns:p14="http://schemas.microsoft.com/office/powerpoint/2010/main" val="748901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mapping</a:t>
            </a:r>
          </a:p>
        </p:txBody>
      </p:sp>
      <p:sp>
        <p:nvSpPr>
          <p:cNvPr id="3" name="Content Placeholder 2"/>
          <p:cNvSpPr>
            <a:spLocks noGrp="1"/>
          </p:cNvSpPr>
          <p:nvPr>
            <p:ph idx="1"/>
          </p:nvPr>
        </p:nvSpPr>
        <p:spPr>
          <a:xfrm>
            <a:off x="688370" y="2084833"/>
            <a:ext cx="10664574" cy="4274870"/>
          </a:xfrm>
        </p:spPr>
        <p:txBody>
          <a:bodyPr>
            <a:normAutofit/>
          </a:bodyPr>
          <a:lstStyle/>
          <a:p>
            <a:r>
              <a:rPr lang="en-US" sz="2400" dirty="0"/>
              <a:t>Dale (1965) described vocabulary knowledge development as a </a:t>
            </a:r>
            <a:r>
              <a:rPr lang="en-US" sz="2400" b="1" dirty="0">
                <a:solidFill>
                  <a:schemeClr val="accent1"/>
                </a:solidFill>
              </a:rPr>
              <a:t>four-stage process: Stage 1  </a:t>
            </a:r>
            <a:r>
              <a:rPr lang="en-US" sz="2400" dirty="0"/>
              <a:t>no knowledge of a word “I never saw it before.” </a:t>
            </a:r>
          </a:p>
          <a:p>
            <a:r>
              <a:rPr lang="en-US" sz="2400" b="1" dirty="0">
                <a:solidFill>
                  <a:schemeClr val="accent1"/>
                </a:solidFill>
              </a:rPr>
              <a:t>Stage 2  </a:t>
            </a:r>
            <a:r>
              <a:rPr lang="en-US" sz="2400" dirty="0"/>
              <a:t>emergent knowledge “I’ve heard of it but don’t know what it means.”</a:t>
            </a:r>
          </a:p>
          <a:p>
            <a:r>
              <a:rPr lang="en-US" sz="2400" b="1" dirty="0">
                <a:solidFill>
                  <a:schemeClr val="accent1"/>
                </a:solidFill>
              </a:rPr>
              <a:t>Stage 3  </a:t>
            </a:r>
            <a:r>
              <a:rPr lang="en-US" sz="2400" dirty="0"/>
              <a:t>contextual knowledge “I recognize it in context</a:t>
            </a:r>
            <a:r>
              <a:rPr lang="ar-SA" sz="2400" dirty="0"/>
              <a:t> </a:t>
            </a:r>
            <a:r>
              <a:rPr lang="en-US" sz="2400" dirty="0"/>
              <a:t>it has something to do with”</a:t>
            </a:r>
          </a:p>
          <a:p>
            <a:r>
              <a:rPr lang="en-US" sz="2400" dirty="0"/>
              <a:t> </a:t>
            </a:r>
            <a:r>
              <a:rPr lang="en-US" sz="2400" b="1" dirty="0">
                <a:solidFill>
                  <a:schemeClr val="accent1"/>
                </a:solidFill>
              </a:rPr>
              <a:t>Stage 4  </a:t>
            </a:r>
            <a:r>
              <a:rPr lang="en-US" sz="2400" dirty="0"/>
              <a:t>Full knowledge  “I know it”</a:t>
            </a:r>
            <a:endParaRPr lang="ar-SA" sz="2400" dirty="0"/>
          </a:p>
          <a:p>
            <a:r>
              <a:rPr lang="en-US" sz="2400" dirty="0"/>
              <a:t>Preschoolers, like toddlers, use the principle </a:t>
            </a:r>
            <a:r>
              <a:rPr lang="en-US" sz="2400" b="1" dirty="0">
                <a:solidFill>
                  <a:schemeClr val="accent1"/>
                </a:solidFill>
              </a:rPr>
              <a:t>of novel name–nameless category (n3c)</a:t>
            </a:r>
            <a:r>
              <a:rPr lang="en-US" sz="2400" dirty="0"/>
              <a:t> to match novel labels to nameless objects and can then fast map novel words through this process. </a:t>
            </a:r>
          </a:p>
          <a:p>
            <a:endParaRPr lang="en-US" sz="2400" dirty="0"/>
          </a:p>
        </p:txBody>
      </p:sp>
      <p:pic>
        <p:nvPicPr>
          <p:cNvPr id="4" name="Picture 3">
            <a:extLst>
              <a:ext uri="{FF2B5EF4-FFF2-40B4-BE49-F238E27FC236}">
                <a16:creationId xmlns:a16="http://schemas.microsoft.com/office/drawing/2014/main" id="{3824BC04-C24C-451F-9783-688A64F25BBF}"/>
              </a:ext>
            </a:extLst>
          </p:cNvPr>
          <p:cNvPicPr>
            <a:picLocks noChangeAspect="1"/>
          </p:cNvPicPr>
          <p:nvPr/>
        </p:nvPicPr>
        <p:blipFill rotWithShape="1">
          <a:blip r:embed="rId2">
            <a:alphaModFix amt="50000"/>
          </a:blip>
          <a:srcRect l="38366" t="8942" r="28693" b="25176"/>
          <a:stretch/>
        </p:blipFill>
        <p:spPr>
          <a:xfrm>
            <a:off x="9763461" y="3883631"/>
            <a:ext cx="2172949" cy="2716186"/>
          </a:xfrm>
          <a:prstGeom prst="rect">
            <a:avLst/>
          </a:prstGeom>
        </p:spPr>
      </p:pic>
    </p:spTree>
    <p:extLst>
      <p:ext uri="{BB962C8B-B14F-4D97-AF65-F5344CB8AC3E}">
        <p14:creationId xmlns:p14="http://schemas.microsoft.com/office/powerpoint/2010/main" val="9937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50" y="2177298"/>
            <a:ext cx="11150747" cy="4357065"/>
          </a:xfrm>
        </p:spPr>
        <p:txBody>
          <a:bodyPr>
            <a:normAutofit/>
          </a:bodyPr>
          <a:lstStyle/>
          <a:p>
            <a:pPr>
              <a:buFont typeface="Wingdings" panose="05000000000000000000" pitchFamily="2" charset="2"/>
              <a:buChar char="§"/>
            </a:pPr>
            <a:r>
              <a:rPr lang="en-US" sz="2400" dirty="0"/>
              <a:t>preschool children continue to overextend object names basis on </a:t>
            </a:r>
            <a:r>
              <a:rPr lang="en-US" sz="2400" b="1" dirty="0">
                <a:solidFill>
                  <a:schemeClr val="accent1"/>
                </a:solidFill>
              </a:rPr>
              <a:t>function of other objects </a:t>
            </a:r>
            <a:r>
              <a:rPr lang="en-US" sz="2400" dirty="0"/>
              <a:t>not perceptual features.</a:t>
            </a:r>
            <a:endParaRPr lang="en-US" sz="2400" dirty="0">
              <a:solidFill>
                <a:schemeClr val="accent1"/>
              </a:solidFill>
            </a:endParaRPr>
          </a:p>
          <a:p>
            <a:pPr>
              <a:buFont typeface="Wingdings" panose="05000000000000000000" pitchFamily="2" charset="2"/>
              <a:buChar char="§"/>
            </a:pPr>
            <a:r>
              <a:rPr lang="en-US" sz="2400" dirty="0"/>
              <a:t>Preschool-age children using </a:t>
            </a:r>
            <a:r>
              <a:rPr lang="en-US" sz="2400" b="1" dirty="0">
                <a:solidFill>
                  <a:schemeClr val="accent1"/>
                </a:solidFill>
              </a:rPr>
              <a:t>the animacy of objects </a:t>
            </a:r>
            <a:r>
              <a:rPr lang="en-US" sz="2400" dirty="0"/>
              <a:t>to infer the meaning of new words.</a:t>
            </a:r>
            <a:r>
              <a:rPr lang="en-GB" sz="2400" dirty="0"/>
              <a:t> Preschoolers select </a:t>
            </a:r>
            <a:r>
              <a:rPr lang="en-GB" sz="2400" dirty="0">
                <a:solidFill>
                  <a:srgbClr val="C00000"/>
                </a:solidFill>
              </a:rPr>
              <a:t>animate objects </a:t>
            </a:r>
            <a:r>
              <a:rPr lang="en-GB" sz="2400" dirty="0"/>
              <a:t>as referents for novel </a:t>
            </a:r>
            <a:r>
              <a:rPr lang="en-GB" sz="2400" dirty="0">
                <a:solidFill>
                  <a:srgbClr val="C00000"/>
                </a:solidFill>
              </a:rPr>
              <a:t>proper names </a:t>
            </a:r>
            <a:r>
              <a:rPr lang="en-GB" sz="2400" dirty="0"/>
              <a:t>and</a:t>
            </a:r>
            <a:r>
              <a:rPr lang="en-GB" sz="2400" dirty="0">
                <a:solidFill>
                  <a:srgbClr val="C00000"/>
                </a:solidFill>
              </a:rPr>
              <a:t> inanimate objects</a:t>
            </a:r>
            <a:r>
              <a:rPr lang="en-GB" sz="2400" dirty="0">
                <a:solidFill>
                  <a:srgbClr val="FF0000"/>
                </a:solidFill>
              </a:rPr>
              <a:t> </a:t>
            </a:r>
            <a:r>
              <a:rPr lang="en-GB" sz="2400" dirty="0"/>
              <a:t>as referents for </a:t>
            </a:r>
            <a:r>
              <a:rPr lang="en-GB" sz="2400" dirty="0">
                <a:solidFill>
                  <a:srgbClr val="C00000"/>
                </a:solidFill>
              </a:rPr>
              <a:t>common nouns </a:t>
            </a:r>
            <a:r>
              <a:rPr lang="en-GB" sz="2400" dirty="0"/>
              <a:t>For example, if given the choice of a novel inanimate object and a novel animate object, preschoolers will select the inanimate object when you tell them “Find the dax” and will select the animate object when you tell them “Find Dax.”</a:t>
            </a:r>
            <a:endParaRPr lang="en-US" sz="2400" dirty="0"/>
          </a:p>
          <a:p>
            <a:pPr>
              <a:buFont typeface="Wingdings" panose="05000000000000000000" pitchFamily="2" charset="2"/>
              <a:buChar char="§"/>
            </a:pPr>
            <a:r>
              <a:rPr lang="en-US" sz="2400" dirty="0"/>
              <a:t>another way preschoolers infer the meanings of new words is by </a:t>
            </a:r>
            <a:r>
              <a:rPr lang="en-US" sz="2400" b="1" dirty="0">
                <a:solidFill>
                  <a:schemeClr val="accent1"/>
                </a:solidFill>
              </a:rPr>
              <a:t>recruiting syntactic cues </a:t>
            </a:r>
            <a:r>
              <a:rPr lang="en-US" sz="2400" dirty="0"/>
              <a:t>that signal the form class (e.g., noun, verb, adjective) of a novel word.</a:t>
            </a:r>
          </a:p>
          <a:p>
            <a:pPr>
              <a:buFont typeface="Wingdings" panose="05000000000000000000" pitchFamily="2" charset="2"/>
              <a:buChar char="§"/>
            </a:pPr>
            <a:r>
              <a:rPr lang="en-US" sz="2400" dirty="0"/>
              <a:t> distinguish between Generic vs Specific sentences. </a:t>
            </a:r>
          </a:p>
        </p:txBody>
      </p:sp>
      <p:sp>
        <p:nvSpPr>
          <p:cNvPr id="6" name="Title 5">
            <a:extLst>
              <a:ext uri="{FF2B5EF4-FFF2-40B4-BE49-F238E27FC236}">
                <a16:creationId xmlns:a16="http://schemas.microsoft.com/office/drawing/2014/main" id="{E039AF6B-AEA3-49FD-A616-8CB91DAD7F1A}"/>
              </a:ext>
            </a:extLst>
          </p:cNvPr>
          <p:cNvSpPr>
            <a:spLocks noGrp="1"/>
          </p:cNvSpPr>
          <p:nvPr>
            <p:ph type="title"/>
          </p:nvPr>
        </p:nvSpPr>
        <p:spPr>
          <a:xfrm>
            <a:off x="787823" y="677683"/>
            <a:ext cx="9720072" cy="1499616"/>
          </a:xfrm>
        </p:spPr>
        <p:txBody>
          <a:bodyPr/>
          <a:lstStyle/>
          <a:p>
            <a:r>
              <a:rPr lang="en-GB" dirty="0"/>
              <a:t>Knowledge of semantics and syntax</a:t>
            </a:r>
          </a:p>
        </p:txBody>
      </p:sp>
    </p:spTree>
    <p:extLst>
      <p:ext uri="{BB962C8B-B14F-4D97-AF65-F5344CB8AC3E}">
        <p14:creationId xmlns:p14="http://schemas.microsoft.com/office/powerpoint/2010/main" val="64674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storybook reading</a:t>
            </a:r>
          </a:p>
        </p:txBody>
      </p:sp>
      <p:sp>
        <p:nvSpPr>
          <p:cNvPr id="3" name="Content Placeholder 2"/>
          <p:cNvSpPr>
            <a:spLocks noGrp="1"/>
          </p:cNvSpPr>
          <p:nvPr>
            <p:ph idx="1"/>
          </p:nvPr>
        </p:nvSpPr>
        <p:spPr>
          <a:xfrm>
            <a:off x="616449" y="2084833"/>
            <a:ext cx="11147461" cy="4511176"/>
          </a:xfrm>
        </p:spPr>
        <p:txBody>
          <a:bodyPr>
            <a:normAutofit/>
          </a:bodyPr>
          <a:lstStyle/>
          <a:p>
            <a:pPr>
              <a:buFont typeface="Wingdings" panose="05000000000000000000" pitchFamily="2" charset="2"/>
              <a:buChar char="§"/>
            </a:pPr>
            <a:r>
              <a:rPr lang="en-US" sz="2400" dirty="0"/>
              <a:t>Variations in reading interactions with young children are </a:t>
            </a:r>
            <a:r>
              <a:rPr lang="en-US" sz="2400" u="sng" dirty="0"/>
              <a:t>related to children’s receptive and expressive vocabulary abilities.</a:t>
            </a:r>
          </a:p>
          <a:p>
            <a:pPr>
              <a:buFont typeface="Wingdings" panose="05000000000000000000" pitchFamily="2" charset="2"/>
              <a:buChar char="§"/>
            </a:pPr>
            <a:r>
              <a:rPr lang="en-US" sz="2400" dirty="0"/>
              <a:t>research results indicate </a:t>
            </a:r>
            <a:r>
              <a:rPr lang="en-US" sz="2400" u="sng" dirty="0"/>
              <a:t>children can learn new words through </a:t>
            </a:r>
            <a:r>
              <a:rPr lang="en-US" sz="2400" b="1" u="sng" dirty="0">
                <a:solidFill>
                  <a:schemeClr val="accent1"/>
                </a:solidFill>
              </a:rPr>
              <a:t>incidental exposure </a:t>
            </a:r>
            <a:r>
              <a:rPr lang="en-US" sz="2400" dirty="0"/>
              <a:t>to words during storybook-reading sessions </a:t>
            </a:r>
            <a:r>
              <a:rPr lang="en-US" sz="2400" u="sng" dirty="0"/>
              <a:t>in which the meanings of target words are not discussed .</a:t>
            </a:r>
          </a:p>
          <a:p>
            <a:pPr>
              <a:buFont typeface="Wingdings" panose="05000000000000000000" pitchFamily="2" charset="2"/>
              <a:buChar char="§"/>
            </a:pPr>
            <a:r>
              <a:rPr lang="en-GB" sz="2400" u="sng" dirty="0"/>
              <a:t>preschoolers better comprehend stories when adults read them with an expressive style</a:t>
            </a:r>
            <a:r>
              <a:rPr lang="en-GB" sz="2400" dirty="0"/>
              <a:t> (using variation in pitch, tone, volume, pace, and pausing) than with a less expressive style</a:t>
            </a:r>
            <a:endParaRPr lang="en-US" sz="2400" dirty="0"/>
          </a:p>
        </p:txBody>
      </p:sp>
    </p:spTree>
    <p:extLst>
      <p:ext uri="{BB962C8B-B14F-4D97-AF65-F5344CB8AC3E}">
        <p14:creationId xmlns:p14="http://schemas.microsoft.com/office/powerpoint/2010/main" val="356571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terms</a:t>
            </a:r>
          </a:p>
        </p:txBody>
      </p:sp>
      <p:sp>
        <p:nvSpPr>
          <p:cNvPr id="3" name="Content Placeholder 2"/>
          <p:cNvSpPr>
            <a:spLocks noGrp="1"/>
          </p:cNvSpPr>
          <p:nvPr>
            <p:ph idx="1"/>
          </p:nvPr>
        </p:nvSpPr>
        <p:spPr>
          <a:xfrm>
            <a:off x="616449" y="1982912"/>
            <a:ext cx="11301573" cy="4326448"/>
          </a:xfrm>
        </p:spPr>
        <p:txBody>
          <a:bodyPr>
            <a:normAutofit lnSpcReduction="10000"/>
          </a:bodyPr>
          <a:lstStyle/>
          <a:p>
            <a:pPr algn="l">
              <a:buFont typeface="Wingdings" panose="05000000000000000000" pitchFamily="2" charset="2"/>
              <a:buChar char="§"/>
            </a:pPr>
            <a:r>
              <a:rPr lang="en-US" sz="2400" dirty="0">
                <a:solidFill>
                  <a:schemeClr val="accent2"/>
                </a:solidFill>
              </a:rPr>
              <a:t>Deictic Terms </a:t>
            </a:r>
            <a:r>
              <a:rPr lang="en-GB" sz="2400" dirty="0"/>
              <a:t>words use and interrupt depend on the location of a speaker and listener within a particular setting. Children master </a:t>
            </a:r>
            <a:r>
              <a:rPr lang="en-GB" sz="2400" dirty="0">
                <a:solidFill>
                  <a:schemeClr val="accent2"/>
                </a:solidFill>
              </a:rPr>
              <a:t>proximal deictic </a:t>
            </a:r>
            <a:r>
              <a:rPr lang="en-GB" sz="2400" dirty="0"/>
              <a:t>terms such as “this and here” more easily than they master </a:t>
            </a:r>
            <a:r>
              <a:rPr lang="en-GB" sz="2400" dirty="0">
                <a:solidFill>
                  <a:schemeClr val="accent2"/>
                </a:solidFill>
              </a:rPr>
              <a:t>distal deictic </a:t>
            </a:r>
            <a:r>
              <a:rPr lang="en-GB" sz="2400" dirty="0"/>
              <a:t>terms such as “that and there”.</a:t>
            </a:r>
            <a:endParaRPr lang="en-US" sz="2400" dirty="0"/>
          </a:p>
          <a:p>
            <a:pPr>
              <a:buFont typeface="Wingdings" panose="05000000000000000000" pitchFamily="2" charset="2"/>
              <a:buChar char="§"/>
            </a:pPr>
            <a:r>
              <a:rPr lang="en-US" sz="2400" dirty="0">
                <a:solidFill>
                  <a:schemeClr val="accent2"/>
                </a:solidFill>
              </a:rPr>
              <a:t>Interrogatives </a:t>
            </a:r>
            <a:r>
              <a:rPr lang="en-GB" sz="2400" dirty="0"/>
              <a:t>answering and asking questions. they understand and use question words with more </a:t>
            </a:r>
            <a:r>
              <a:rPr lang="en-GB" sz="2400" dirty="0">
                <a:solidFill>
                  <a:schemeClr val="accent2"/>
                </a:solidFill>
              </a:rPr>
              <a:t>concrete</a:t>
            </a:r>
            <a:r>
              <a:rPr lang="en-GB" sz="2400" dirty="0"/>
              <a:t> applications, such as what, where, who, whose, and which before other </a:t>
            </a:r>
            <a:r>
              <a:rPr lang="en-GB" sz="2400" dirty="0">
                <a:solidFill>
                  <a:schemeClr val="accent2"/>
                </a:solidFill>
              </a:rPr>
              <a:t>abstract</a:t>
            </a:r>
            <a:r>
              <a:rPr lang="en-GB" sz="2400" dirty="0"/>
              <a:t> applications, such as when, how, and why.</a:t>
            </a:r>
            <a:endParaRPr lang="en-US" sz="2400" dirty="0"/>
          </a:p>
          <a:p>
            <a:pPr algn="l">
              <a:buFont typeface="Wingdings" panose="05000000000000000000" pitchFamily="2" charset="2"/>
              <a:buChar char="§"/>
            </a:pPr>
            <a:r>
              <a:rPr lang="en-US" sz="2400" dirty="0">
                <a:solidFill>
                  <a:schemeClr val="accent2"/>
                </a:solidFill>
              </a:rPr>
              <a:t>Temporal Terms </a:t>
            </a:r>
            <a:r>
              <a:rPr lang="en-GB" sz="2400" dirty="0"/>
              <a:t>temporal terms describe the order of events (before, after), the duration of events (since, until), and the concurrence of events (while, during).</a:t>
            </a:r>
            <a:endParaRPr lang="en-US" sz="2400" dirty="0"/>
          </a:p>
          <a:p>
            <a:pPr>
              <a:buFont typeface="Wingdings" panose="05000000000000000000" pitchFamily="2" charset="2"/>
              <a:buChar char="§"/>
            </a:pPr>
            <a:r>
              <a:rPr lang="en-US" sz="2400" dirty="0">
                <a:solidFill>
                  <a:schemeClr val="accent2"/>
                </a:solidFill>
              </a:rPr>
              <a:t>Opposites </a:t>
            </a:r>
          </a:p>
          <a:p>
            <a:pPr>
              <a:buFont typeface="Wingdings" panose="05000000000000000000" pitchFamily="2" charset="2"/>
              <a:buChar char="§"/>
            </a:pPr>
            <a:r>
              <a:rPr lang="en-US" sz="2400" dirty="0">
                <a:solidFill>
                  <a:schemeClr val="accent2"/>
                </a:solidFill>
              </a:rPr>
              <a:t>Locational Prepositions </a:t>
            </a:r>
            <a:r>
              <a:rPr lang="en-GB" sz="2400" dirty="0"/>
              <a:t>under, next to, behind, in back of, and in front of</a:t>
            </a:r>
            <a:endParaRPr lang="en-US" sz="2400" dirty="0"/>
          </a:p>
          <a:p>
            <a:pPr>
              <a:buFont typeface="Wingdings" panose="05000000000000000000" pitchFamily="2" charset="2"/>
              <a:buChar char="§"/>
            </a:pPr>
            <a:r>
              <a:rPr lang="en-US" sz="2400" dirty="0">
                <a:solidFill>
                  <a:schemeClr val="accent2"/>
                </a:solidFill>
              </a:rPr>
              <a:t>Kinship Terms </a:t>
            </a:r>
            <a:r>
              <a:rPr lang="en-GB" sz="2400" dirty="0"/>
              <a:t>mommy, sister, and friend to refer to specific individuals</a:t>
            </a:r>
            <a:endParaRPr lang="en-US" sz="2400" dirty="0"/>
          </a:p>
        </p:txBody>
      </p:sp>
    </p:spTree>
    <p:extLst>
      <p:ext uri="{BB962C8B-B14F-4D97-AF65-F5344CB8AC3E}">
        <p14:creationId xmlns:p14="http://schemas.microsoft.com/office/powerpoint/2010/main" val="292125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1"/>
                </a:solidFill>
              </a:rPr>
              <a:t>Decontextualized Language</a:t>
            </a:r>
            <a:br>
              <a:rPr lang="en-US" sz="5400" dirty="0">
                <a:solidFill>
                  <a:schemeClr val="accent1"/>
                </a:solidFill>
              </a:rPr>
            </a:br>
            <a:endParaRPr lang="en-US" dirty="0"/>
          </a:p>
        </p:txBody>
      </p:sp>
      <p:sp>
        <p:nvSpPr>
          <p:cNvPr id="3" name="Content Placeholder 2"/>
          <p:cNvSpPr>
            <a:spLocks noGrp="1"/>
          </p:cNvSpPr>
          <p:nvPr>
            <p:ph idx="1"/>
          </p:nvPr>
        </p:nvSpPr>
        <p:spPr>
          <a:xfrm>
            <a:off x="701336" y="1740574"/>
            <a:ext cx="11248008" cy="4578214"/>
          </a:xfrm>
        </p:spPr>
        <p:txBody>
          <a:bodyPr>
            <a:normAutofit/>
          </a:bodyPr>
          <a:lstStyle/>
          <a:p>
            <a:pPr marL="0" indent="0" algn="ctr">
              <a:buNone/>
            </a:pPr>
            <a:endParaRPr lang="en-US" sz="2400" b="1" dirty="0"/>
          </a:p>
          <a:p>
            <a:pPr algn="l"/>
            <a:r>
              <a:rPr lang="en-US" sz="3200" b="1" dirty="0"/>
              <a:t>Contextualized Language: </a:t>
            </a:r>
            <a:r>
              <a:rPr lang="en-US" sz="2400" dirty="0"/>
              <a:t>use for </a:t>
            </a:r>
            <a:r>
              <a:rPr lang="en-GB" sz="2400" dirty="0"/>
              <a:t>the immediate context, or the here and now, relies on the background knowledge a speaker and a listener share, and on gestures, intonation, and immediately present situational cues.</a:t>
            </a:r>
            <a:endParaRPr lang="ar-SA" sz="2400" dirty="0"/>
          </a:p>
          <a:p>
            <a:r>
              <a:rPr lang="en-US" sz="3200" b="1" dirty="0"/>
              <a:t>De-</a:t>
            </a:r>
            <a:r>
              <a:rPr lang="en-US" sz="3200" b="1" dirty="0" err="1"/>
              <a:t>contexualized</a:t>
            </a:r>
            <a:r>
              <a:rPr lang="en-US" sz="3200" b="1" dirty="0"/>
              <a:t> language: </a:t>
            </a:r>
            <a:r>
              <a:rPr lang="en-GB" sz="2400" dirty="0"/>
              <a:t>does not contain context cues and does not assume a speaker and a listener share background knowledge or context.</a:t>
            </a:r>
          </a:p>
          <a:p>
            <a:r>
              <a:rPr lang="en-GB" sz="2400" dirty="0"/>
              <a:t>the ability to use decontextualized language is fundamental to academic success because nearly all the learning that occurs in schools focuses on event sand concepts beyond the classroom walls.</a:t>
            </a:r>
            <a:endParaRPr lang="en-US" sz="2400" dirty="0"/>
          </a:p>
        </p:txBody>
      </p:sp>
    </p:spTree>
    <p:extLst>
      <p:ext uri="{BB962C8B-B14F-4D97-AF65-F5344CB8AC3E}">
        <p14:creationId xmlns:p14="http://schemas.microsoft.com/office/powerpoint/2010/main" val="288967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use: Discourse </a:t>
            </a:r>
            <a:r>
              <a:rPr lang="en-US" dirty="0" err="1"/>
              <a:t>funcTIONS</a:t>
            </a:r>
            <a:endParaRPr lang="en-US" dirty="0"/>
          </a:p>
        </p:txBody>
      </p:sp>
      <p:sp>
        <p:nvSpPr>
          <p:cNvPr id="3" name="Content Placeholder 2"/>
          <p:cNvSpPr>
            <a:spLocks noGrp="1"/>
          </p:cNvSpPr>
          <p:nvPr>
            <p:ph idx="1"/>
          </p:nvPr>
        </p:nvSpPr>
        <p:spPr/>
        <p:txBody>
          <a:bodyPr>
            <a:normAutofit/>
          </a:bodyPr>
          <a:lstStyle/>
          <a:p>
            <a:r>
              <a:rPr lang="en-US" b="1" dirty="0">
                <a:solidFill>
                  <a:schemeClr val="accent1"/>
                </a:solidFill>
              </a:rPr>
              <a:t>Interpretive functions </a:t>
            </a:r>
            <a:r>
              <a:rPr lang="en-US" dirty="0"/>
              <a:t>make clear the whole of a person’s experience (e.g., “I was pretty scared after watching that movie.”). </a:t>
            </a:r>
          </a:p>
          <a:p>
            <a:r>
              <a:rPr lang="en-US" b="1" dirty="0">
                <a:solidFill>
                  <a:schemeClr val="accent1"/>
                </a:solidFill>
              </a:rPr>
              <a:t>Logical functions </a:t>
            </a:r>
            <a:r>
              <a:rPr lang="en-US" dirty="0"/>
              <a:t>express logical relations between ideas (e.g., “Let’s put our boots on so our feet don’t get wet.”). </a:t>
            </a:r>
          </a:p>
          <a:p>
            <a:r>
              <a:rPr lang="en-US" b="1" dirty="0">
                <a:solidFill>
                  <a:schemeClr val="accent1"/>
                </a:solidFill>
              </a:rPr>
              <a:t>Participatory functions </a:t>
            </a:r>
            <a:r>
              <a:rPr lang="en-US" dirty="0"/>
              <a:t>express wishes, feelings, attitudes, and judgments (e.g., “I don’t like this game. Let’s play a different one.”).</a:t>
            </a:r>
          </a:p>
          <a:p>
            <a:r>
              <a:rPr lang="en-US" b="1" dirty="0">
                <a:solidFill>
                  <a:schemeClr val="accent1"/>
                </a:solidFill>
              </a:rPr>
              <a:t>Organizing functions </a:t>
            </a:r>
            <a:r>
              <a:rPr lang="en-US" dirty="0"/>
              <a:t>manage discourse (e.g., “First we added the flour, and next we added the eggs.”).</a:t>
            </a:r>
          </a:p>
        </p:txBody>
      </p:sp>
    </p:spTree>
    <p:extLst>
      <p:ext uri="{BB962C8B-B14F-4D97-AF65-F5344CB8AC3E}">
        <p14:creationId xmlns:p14="http://schemas.microsoft.com/office/powerpoint/2010/main" val="696581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Conversational skills</a:t>
            </a:r>
          </a:p>
        </p:txBody>
      </p:sp>
      <p:sp>
        <p:nvSpPr>
          <p:cNvPr id="3" name="Content Placeholder 2"/>
          <p:cNvSpPr>
            <a:spLocks noGrp="1"/>
          </p:cNvSpPr>
          <p:nvPr>
            <p:ph idx="1"/>
          </p:nvPr>
        </p:nvSpPr>
        <p:spPr>
          <a:xfrm>
            <a:off x="1024128" y="2229492"/>
            <a:ext cx="10452106" cy="4079868"/>
          </a:xfrm>
        </p:spPr>
        <p:txBody>
          <a:bodyPr/>
          <a:lstStyle/>
          <a:p>
            <a:pPr>
              <a:buFont typeface="Wingdings" panose="05000000000000000000" pitchFamily="2" charset="2"/>
              <a:buChar char="§"/>
            </a:pPr>
            <a:r>
              <a:rPr lang="en-US" dirty="0"/>
              <a:t> Preschoolers begin </a:t>
            </a:r>
            <a:r>
              <a:rPr lang="en-US" b="1" dirty="0">
                <a:solidFill>
                  <a:schemeClr val="accent1"/>
                </a:solidFill>
              </a:rPr>
              <a:t>to improve their conversational skills </a:t>
            </a:r>
            <a:r>
              <a:rPr lang="en-US" dirty="0"/>
              <a:t>as they learn how to take turns in a conversation, </a:t>
            </a:r>
            <a:r>
              <a:rPr lang="en-GB" dirty="0"/>
              <a:t>particularly when they select the discussion topic </a:t>
            </a:r>
            <a:r>
              <a:rPr lang="en-US" dirty="0"/>
              <a:t>. </a:t>
            </a:r>
          </a:p>
          <a:p>
            <a:pPr>
              <a:buFont typeface="Wingdings" panose="05000000000000000000" pitchFamily="2" charset="2"/>
              <a:buChar char="§"/>
            </a:pPr>
            <a:r>
              <a:rPr lang="en-US" dirty="0"/>
              <a:t>They still have some difficulty </a:t>
            </a:r>
            <a:r>
              <a:rPr lang="en-US" b="1" dirty="0">
                <a:solidFill>
                  <a:schemeClr val="accent1"/>
                </a:solidFill>
              </a:rPr>
              <a:t>realizing when communication breakdowns occur </a:t>
            </a:r>
            <a:r>
              <a:rPr lang="en-US" dirty="0"/>
              <a:t>and giving listeners the appropriate amount of feedback to facilitate understanding.</a:t>
            </a:r>
            <a:r>
              <a:rPr lang="en-GB" dirty="0"/>
              <a:t> </a:t>
            </a:r>
          </a:p>
          <a:p>
            <a:pPr>
              <a:buFont typeface="Wingdings" panose="05000000000000000000" pitchFamily="2" charset="2"/>
              <a:buChar char="§"/>
            </a:pPr>
            <a:r>
              <a:rPr lang="en-GB"/>
              <a:t>trying </a:t>
            </a:r>
            <a:r>
              <a:rPr lang="en-GB" dirty="0"/>
              <a:t>to avoid being unclear and ambiguous and be brief and orderly.</a:t>
            </a:r>
            <a:endParaRPr lang="en-US" dirty="0"/>
          </a:p>
          <a:p>
            <a:pP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331958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309" y="0"/>
            <a:ext cx="9720072" cy="1499616"/>
          </a:xfrm>
        </p:spPr>
        <p:txBody>
          <a:bodyPr/>
          <a:lstStyle/>
          <a:p>
            <a:r>
              <a:rPr lang="en-US" dirty="0"/>
              <a:t>narrative skills</a:t>
            </a:r>
          </a:p>
        </p:txBody>
      </p:sp>
      <p:sp>
        <p:nvSpPr>
          <p:cNvPr id="3" name="Content Placeholder 2"/>
          <p:cNvSpPr>
            <a:spLocks noGrp="1"/>
          </p:cNvSpPr>
          <p:nvPr>
            <p:ph idx="1"/>
          </p:nvPr>
        </p:nvSpPr>
        <p:spPr>
          <a:xfrm>
            <a:off x="318499" y="1736333"/>
            <a:ext cx="11671443" cy="4993240"/>
          </a:xfrm>
        </p:spPr>
        <p:txBody>
          <a:bodyPr>
            <a:normAutofit fontScale="92500" lnSpcReduction="10000"/>
          </a:bodyPr>
          <a:lstStyle/>
          <a:p>
            <a:pPr>
              <a:buFont typeface="Wingdings" panose="05000000000000000000" pitchFamily="2" charset="2"/>
              <a:buChar char="§"/>
            </a:pPr>
            <a:r>
              <a:rPr lang="en-US" sz="2400" b="1" dirty="0">
                <a:solidFill>
                  <a:schemeClr val="accent1"/>
                </a:solidFill>
              </a:rPr>
              <a:t>a narrative </a:t>
            </a:r>
            <a:r>
              <a:rPr lang="en-US" sz="2400" dirty="0"/>
              <a:t>is a child’s spoken or written description of a real or fictional event from the past, the present, or the future.</a:t>
            </a:r>
          </a:p>
          <a:p>
            <a:pPr>
              <a:buFont typeface="Wingdings" panose="05000000000000000000" pitchFamily="2" charset="2"/>
              <a:buChar char="§"/>
            </a:pPr>
            <a:r>
              <a:rPr lang="en-US" sz="2400" dirty="0"/>
              <a:t>Preschool children’s narratives serve as a showcase for multiple language achievements. </a:t>
            </a:r>
            <a:r>
              <a:rPr lang="en-US" sz="2400" b="1" dirty="0">
                <a:solidFill>
                  <a:schemeClr val="accent1"/>
                </a:solidFill>
              </a:rPr>
              <a:t>How? </a:t>
            </a:r>
            <a:r>
              <a:rPr lang="en-GB" sz="2400" b="1" dirty="0">
                <a:solidFill>
                  <a:schemeClr val="accent1"/>
                </a:solidFill>
              </a:rPr>
              <a:t>including those in syntax, morphology, semantics, phonology, and pragmatics. children must use syntax to arrange words and ideas, verb morphology to signal the time of events, vocabulary to represent events and persons precisely, phonology to pronounce words clearly and with proper intonation, and pragmatics to share an appropriate amount of information with the listener</a:t>
            </a:r>
            <a:endParaRPr lang="en-US" sz="2400" b="1" dirty="0">
              <a:solidFill>
                <a:schemeClr val="accent1"/>
              </a:solidFill>
            </a:endParaRPr>
          </a:p>
          <a:p>
            <a:pPr>
              <a:buFont typeface="Wingdings" panose="05000000000000000000" pitchFamily="2" charset="2"/>
              <a:buChar char="§"/>
            </a:pPr>
            <a:r>
              <a:rPr lang="en-US" sz="2400" dirty="0"/>
              <a:t>to produce a narrative, the child </a:t>
            </a:r>
            <a:r>
              <a:rPr lang="en-US" sz="2400" b="1" dirty="0">
                <a:solidFill>
                  <a:schemeClr val="accent1"/>
                </a:solidFill>
              </a:rPr>
              <a:t>introduces a topic and organizes </a:t>
            </a:r>
            <a:r>
              <a:rPr lang="en-US" sz="2400" dirty="0"/>
              <a:t>the information pertaining to the topic in such a way that the listener can assume a </a:t>
            </a:r>
            <a:r>
              <a:rPr lang="en-US" sz="2400" u="sng" dirty="0"/>
              <a:t>relatively passive role, providing only minimal support to the speaker. </a:t>
            </a:r>
          </a:p>
          <a:p>
            <a:pPr>
              <a:buFont typeface="Wingdings" panose="05000000000000000000" pitchFamily="2" charset="2"/>
              <a:buChar char="§"/>
            </a:pPr>
            <a:r>
              <a:rPr lang="en-US" sz="2400" dirty="0"/>
              <a:t>Two important types of narratives are the </a:t>
            </a:r>
            <a:r>
              <a:rPr lang="en-US" sz="2400" b="1" dirty="0">
                <a:solidFill>
                  <a:schemeClr val="accent1"/>
                </a:solidFill>
              </a:rPr>
              <a:t>personal narrative</a:t>
            </a:r>
            <a:r>
              <a:rPr lang="en-US" sz="2400" dirty="0"/>
              <a:t>, in which an individual shares a factual event, and the </a:t>
            </a:r>
            <a:r>
              <a:rPr lang="en-US" sz="2400" b="1" dirty="0">
                <a:solidFill>
                  <a:schemeClr val="accent1"/>
                </a:solidFill>
              </a:rPr>
              <a:t>fictional narrative</a:t>
            </a:r>
            <a:r>
              <a:rPr lang="en-US" sz="2400" dirty="0"/>
              <a:t>, in which an individual shares an imaginary event. </a:t>
            </a:r>
          </a:p>
          <a:p>
            <a:pPr>
              <a:buFont typeface="Wingdings" panose="05000000000000000000" pitchFamily="2" charset="2"/>
              <a:buChar char="§"/>
            </a:pPr>
            <a:r>
              <a:rPr lang="en-US" sz="2400" dirty="0"/>
              <a:t>A </a:t>
            </a:r>
            <a:r>
              <a:rPr lang="en-US" sz="2400" b="1" dirty="0">
                <a:solidFill>
                  <a:schemeClr val="accent1"/>
                </a:solidFill>
              </a:rPr>
              <a:t>causal sequence </a:t>
            </a:r>
            <a:r>
              <a:rPr lang="en-US" sz="2400" dirty="0"/>
              <a:t>unfolds following a cause-and-effect chain of events. A </a:t>
            </a:r>
            <a:r>
              <a:rPr lang="en-US" sz="2400" b="1" dirty="0">
                <a:solidFill>
                  <a:schemeClr val="accent1"/>
                </a:solidFill>
              </a:rPr>
              <a:t>temporal sequence </a:t>
            </a:r>
            <a:r>
              <a:rPr lang="en-US" sz="2400" dirty="0"/>
              <a:t>unfolds with time (e.g., “First, we rode our bikes around the lake. next, we fed the ducks”).</a:t>
            </a:r>
          </a:p>
        </p:txBody>
      </p:sp>
    </p:spTree>
    <p:extLst>
      <p:ext uri="{BB962C8B-B14F-4D97-AF65-F5344CB8AC3E}">
        <p14:creationId xmlns:p14="http://schemas.microsoft.com/office/powerpoint/2010/main" val="301850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skills </a:t>
            </a:r>
          </a:p>
        </p:txBody>
      </p:sp>
      <p:sp>
        <p:nvSpPr>
          <p:cNvPr id="3" name="Content Placeholder 2"/>
          <p:cNvSpPr>
            <a:spLocks noGrp="1"/>
          </p:cNvSpPr>
          <p:nvPr>
            <p:ph idx="1"/>
          </p:nvPr>
        </p:nvSpPr>
        <p:spPr>
          <a:xfrm>
            <a:off x="703617" y="2032230"/>
            <a:ext cx="9720073" cy="4023360"/>
          </a:xfrm>
        </p:spPr>
        <p:txBody>
          <a:bodyPr/>
          <a:lstStyle/>
          <a:p>
            <a:r>
              <a:rPr lang="en-US" dirty="0"/>
              <a:t>Although narrative skills begin to develop as early as age 2 years, most children cannot construct true narratives with a problem and a resolution (or high point) until around age 4 years.</a:t>
            </a:r>
          </a:p>
          <a:p>
            <a:r>
              <a:rPr lang="en-US" dirty="0"/>
              <a:t>Children’s early narratives may include only a minimal description of the participants, time, and location relevant to the event and may contain only a series of events. </a:t>
            </a:r>
          </a:p>
          <a:p>
            <a:r>
              <a:rPr lang="en-GB" b="1" dirty="0">
                <a:solidFill>
                  <a:schemeClr val="accent1"/>
                </a:solidFill>
              </a:rPr>
              <a:t>ethnographic research </a:t>
            </a:r>
            <a:r>
              <a:rPr lang="en-GB" dirty="0"/>
              <a:t>is a qualitative research method that involves gathering data about different societies and cultures with the aim of describing the nature of the populations interest.</a:t>
            </a:r>
            <a:endParaRPr lang="en-US" dirty="0"/>
          </a:p>
        </p:txBody>
      </p:sp>
    </p:spTree>
    <p:extLst>
      <p:ext uri="{BB962C8B-B14F-4D97-AF65-F5344CB8AC3E}">
        <p14:creationId xmlns:p14="http://schemas.microsoft.com/office/powerpoint/2010/main" val="319057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mind</a:t>
            </a:r>
          </a:p>
        </p:txBody>
      </p:sp>
      <p:sp>
        <p:nvSpPr>
          <p:cNvPr id="3" name="Content Placeholder 2"/>
          <p:cNvSpPr>
            <a:spLocks noGrp="1"/>
          </p:cNvSpPr>
          <p:nvPr>
            <p:ph idx="1"/>
          </p:nvPr>
        </p:nvSpPr>
        <p:spPr>
          <a:xfrm>
            <a:off x="594804" y="2084832"/>
            <a:ext cx="11372295" cy="3868001"/>
          </a:xfrm>
        </p:spPr>
        <p:txBody>
          <a:bodyPr>
            <a:normAutofit/>
          </a:bodyPr>
          <a:lstStyle/>
          <a:p>
            <a:r>
              <a:rPr lang="en-GB" dirty="0"/>
              <a:t>First, diverse desires. second,  diverse beliefs. third, false belief. Fourth, knowledge access. Fifth, hidden emotion. sixth, understanding sarcasm—a nonliteral type of language in which the meaning of a speaker’s words is the opposite of the literal interpretation.</a:t>
            </a:r>
            <a:endParaRPr lang="en-US" dirty="0"/>
          </a:p>
          <a:p>
            <a:r>
              <a:rPr lang="en-US" dirty="0"/>
              <a:t>children’s knowledge of </a:t>
            </a:r>
            <a:r>
              <a:rPr lang="en-US" b="1" dirty="0">
                <a:solidFill>
                  <a:schemeClr val="accent1"/>
                </a:solidFill>
              </a:rPr>
              <a:t>sentential complements </a:t>
            </a:r>
            <a:r>
              <a:rPr lang="en-GB" dirty="0"/>
              <a:t>are structures that represent a person’s speech or mental state, </a:t>
            </a:r>
            <a:r>
              <a:rPr lang="en-US" dirty="0"/>
              <a:t>facilitates TOM development. These contain a main clause with a verb of communication </a:t>
            </a:r>
            <a:r>
              <a:rPr lang="en-US" b="1" dirty="0">
                <a:solidFill>
                  <a:schemeClr val="accent1"/>
                </a:solidFill>
              </a:rPr>
              <a:t>(e.g., to say; to exclaim) </a:t>
            </a:r>
            <a:r>
              <a:rPr lang="en-US" dirty="0"/>
              <a:t>or a mental state verb </a:t>
            </a:r>
            <a:r>
              <a:rPr lang="en-US" b="1" dirty="0">
                <a:solidFill>
                  <a:schemeClr val="accent1"/>
                </a:solidFill>
              </a:rPr>
              <a:t>(e.g., to think; to believe), </a:t>
            </a:r>
            <a:r>
              <a:rPr lang="en-US" dirty="0"/>
              <a:t>and an embedded clause that may or may not be true. </a:t>
            </a:r>
          </a:p>
          <a:p>
            <a:r>
              <a:rPr lang="en-GB" dirty="0"/>
              <a:t>conversations and social interactions contribute to social-cognitive advances, including theory of mind development.</a:t>
            </a:r>
          </a:p>
        </p:txBody>
      </p:sp>
    </p:spTree>
    <p:extLst>
      <p:ext uri="{BB962C8B-B14F-4D97-AF65-F5344CB8AC3E}">
        <p14:creationId xmlns:p14="http://schemas.microsoft.com/office/powerpoint/2010/main" val="278569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emergent Literacy</a:t>
            </a:r>
          </a:p>
        </p:txBody>
      </p:sp>
      <p:sp>
        <p:nvSpPr>
          <p:cNvPr id="3" name="Content Placeholder 2"/>
          <p:cNvSpPr>
            <a:spLocks noGrp="1"/>
          </p:cNvSpPr>
          <p:nvPr>
            <p:ph idx="1"/>
          </p:nvPr>
        </p:nvSpPr>
        <p:spPr>
          <a:xfrm>
            <a:off x="532660" y="1873188"/>
            <a:ext cx="11434439" cy="4740676"/>
          </a:xfrm>
        </p:spPr>
        <p:txBody>
          <a:bodyPr>
            <a:normAutofit/>
          </a:bodyPr>
          <a:lstStyle/>
          <a:p>
            <a:pPr>
              <a:buFont typeface="Wingdings" panose="05000000000000000000" pitchFamily="2" charset="2"/>
              <a:buChar char="§"/>
            </a:pPr>
            <a:r>
              <a:rPr lang="en-US" b="1" dirty="0">
                <a:solidFill>
                  <a:schemeClr val="accent1"/>
                </a:solidFill>
              </a:rPr>
              <a:t>emergent Literacy</a:t>
            </a:r>
            <a:r>
              <a:rPr lang="en-US" dirty="0"/>
              <a:t>: the earliest period of learning about reading and writing that depend heavily on the oral language skills (</a:t>
            </a:r>
            <a:r>
              <a:rPr lang="en-GB" dirty="0"/>
              <a:t>well-developed phonological systems, well-developed vocabularies)</a:t>
            </a:r>
            <a:r>
              <a:rPr lang="en-US" dirty="0"/>
              <a:t> </a:t>
            </a:r>
            <a:r>
              <a:rPr lang="en-GB" dirty="0"/>
              <a:t>for comprehending language and using language expressively.</a:t>
            </a:r>
          </a:p>
          <a:p>
            <a:pPr>
              <a:buFont typeface="Wingdings" panose="05000000000000000000" pitchFamily="2" charset="2"/>
              <a:buChar char="§"/>
            </a:pPr>
            <a:r>
              <a:rPr lang="en-GB" dirty="0"/>
              <a:t> For example, children need not only well-developed phonological systems before they can make sense of grapheme-to-phoneme (letter-to-sound) correspondences, but also well-developed vocabularies so derive meaning from text. For this reason, pre-schoolers are said to “build literacy on language.”</a:t>
            </a:r>
            <a:r>
              <a:rPr lang="en-US" dirty="0"/>
              <a:t> </a:t>
            </a:r>
          </a:p>
          <a:p>
            <a:pPr>
              <a:buFont typeface="Wingdings" panose="05000000000000000000" pitchFamily="2" charset="2"/>
              <a:buChar char="§"/>
            </a:pPr>
            <a:r>
              <a:rPr lang="en-US" dirty="0"/>
              <a:t>Preschooler viewing language as an object of attention (</a:t>
            </a:r>
            <a:r>
              <a:rPr lang="en-US" b="1" dirty="0">
                <a:solidFill>
                  <a:schemeClr val="accent1"/>
                </a:solidFill>
              </a:rPr>
              <a:t>metalinguistic ability</a:t>
            </a:r>
            <a:r>
              <a:rPr lang="en-US" dirty="0"/>
              <a:t>)</a:t>
            </a:r>
          </a:p>
          <a:p>
            <a:pPr>
              <a:buFont typeface="Wingdings" panose="05000000000000000000" pitchFamily="2" charset="2"/>
              <a:buChar char="§"/>
            </a:pPr>
            <a:r>
              <a:rPr lang="en-US" dirty="0"/>
              <a:t>three important achievements in emergent literacy for preschoolers are:</a:t>
            </a:r>
          </a:p>
        </p:txBody>
      </p:sp>
    </p:spTree>
    <p:extLst>
      <p:ext uri="{BB962C8B-B14F-4D97-AF65-F5344CB8AC3E}">
        <p14:creationId xmlns:p14="http://schemas.microsoft.com/office/powerpoint/2010/main" val="265654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alphabet knowledge</a:t>
            </a:r>
          </a:p>
        </p:txBody>
      </p:sp>
      <p:sp>
        <p:nvSpPr>
          <p:cNvPr id="3" name="Content Placeholder 2"/>
          <p:cNvSpPr>
            <a:spLocks noGrp="1"/>
          </p:cNvSpPr>
          <p:nvPr>
            <p:ph idx="1"/>
          </p:nvPr>
        </p:nvSpPr>
        <p:spPr>
          <a:xfrm>
            <a:off x="514905" y="2084832"/>
            <a:ext cx="11461071" cy="4224528"/>
          </a:xfrm>
        </p:spPr>
        <p:txBody>
          <a:bodyPr>
            <a:normAutofit lnSpcReduction="10000"/>
          </a:bodyPr>
          <a:lstStyle/>
          <a:p>
            <a:r>
              <a:rPr lang="en-US" dirty="0"/>
              <a:t>Do children know all letters in preschool years ? </a:t>
            </a:r>
            <a:r>
              <a:rPr lang="en-US" dirty="0">
                <a:solidFill>
                  <a:srgbClr val="C00000"/>
                </a:solidFill>
              </a:rPr>
              <a:t>no</a:t>
            </a:r>
            <a:endParaRPr lang="en-US" dirty="0"/>
          </a:p>
          <a:p>
            <a:r>
              <a:rPr lang="en-US" dirty="0"/>
              <a:t>Factors in letter acquisition: </a:t>
            </a:r>
          </a:p>
          <a:p>
            <a:r>
              <a:rPr lang="en-US" dirty="0"/>
              <a:t>1. Own-name advantage By age 5 years, children are often familiar with the letters that make up their names.</a:t>
            </a:r>
          </a:p>
          <a:p>
            <a:r>
              <a:rPr lang="en-US" dirty="0"/>
              <a:t>2. Letter-name pronunciation effect: </a:t>
            </a:r>
            <a:r>
              <a:rPr lang="en-GB" dirty="0"/>
              <a:t>children learn alphabet letters with the name of the letter in its pronunciation earlier than letters for which this is not the case (e.g., letter B is pronounced /bi/, but letter X is pronounced /</a:t>
            </a:r>
            <a:r>
              <a:rPr lang="en-GB" dirty="0" err="1"/>
              <a:t>εks</a:t>
            </a:r>
            <a:r>
              <a:rPr lang="en-GB" dirty="0"/>
              <a:t>/).</a:t>
            </a:r>
          </a:p>
          <a:p>
            <a:r>
              <a:rPr lang="en-GB" dirty="0"/>
              <a:t>3. Letter-order hypothesis: children learn letters occurring earlier in the alphabet string (e.g., A, B, C) before letters occurring later in the alphabet string (e.g., X, Y, Z).</a:t>
            </a:r>
          </a:p>
          <a:p>
            <a:r>
              <a:rPr lang="en-GB" dirty="0"/>
              <a:t>4. Consonant-order hypothesis: children learn letters for which corresponding consonantal phonemes are learned early in development (e.g., B, M) before letters for which corresponding consonantal phonemes are learned later (e.g., J, V).</a:t>
            </a:r>
            <a:endParaRPr lang="en-US" dirty="0"/>
          </a:p>
        </p:txBody>
      </p:sp>
    </p:spTree>
    <p:extLst>
      <p:ext uri="{BB962C8B-B14F-4D97-AF65-F5344CB8AC3E}">
        <p14:creationId xmlns:p14="http://schemas.microsoft.com/office/powerpoint/2010/main" val="42212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75" y="816454"/>
            <a:ext cx="7947750" cy="727217"/>
          </a:xfrm>
        </p:spPr>
        <p:txBody>
          <a:bodyPr/>
          <a:lstStyle/>
          <a:p>
            <a:r>
              <a:rPr lang="en-US" dirty="0"/>
              <a:t>print awareness</a:t>
            </a:r>
          </a:p>
        </p:txBody>
      </p:sp>
      <p:pic>
        <p:nvPicPr>
          <p:cNvPr id="9" name="Content Placeholder 8">
            <a:extLst>
              <a:ext uri="{FF2B5EF4-FFF2-40B4-BE49-F238E27FC236}">
                <a16:creationId xmlns:a16="http://schemas.microsoft.com/office/drawing/2014/main" id="{17A86A85-F068-461D-A6F6-A7D00F133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2533" y="62391"/>
            <a:ext cx="7383111" cy="6428132"/>
          </a:xfrm>
          <a:ln>
            <a:solidFill>
              <a:schemeClr val="bg1"/>
            </a:solidFill>
          </a:ln>
        </p:spPr>
      </p:pic>
      <p:sp>
        <p:nvSpPr>
          <p:cNvPr id="10" name="TextBox 9">
            <a:extLst>
              <a:ext uri="{FF2B5EF4-FFF2-40B4-BE49-F238E27FC236}">
                <a16:creationId xmlns:a16="http://schemas.microsoft.com/office/drawing/2014/main" id="{26EBCE47-6DA5-4CC6-9A22-A5AD6843AAAD}"/>
              </a:ext>
            </a:extLst>
          </p:cNvPr>
          <p:cNvSpPr txBox="1"/>
          <p:nvPr/>
        </p:nvSpPr>
        <p:spPr>
          <a:xfrm>
            <a:off x="603682" y="2145191"/>
            <a:ext cx="4296792" cy="1446550"/>
          </a:xfrm>
          <a:prstGeom prst="rect">
            <a:avLst/>
          </a:prstGeom>
          <a:noFill/>
        </p:spPr>
        <p:txBody>
          <a:bodyPr wrap="square" rtlCol="0">
            <a:spAutoFit/>
          </a:bodyPr>
          <a:lstStyle/>
          <a:p>
            <a:pPr algn="l"/>
            <a:r>
              <a:rPr lang="en-GB" sz="2200" dirty="0"/>
              <a:t>some research indicates preschoolers do not, on their own, focus on print; they seem to need prompting from adults to pay attention to print</a:t>
            </a:r>
            <a:r>
              <a:rPr lang="en-GB" sz="1800" b="0" i="0" u="none" strike="noStrike" baseline="0" dirty="0">
                <a:latin typeface="ITCGaramondStd-Lt"/>
              </a:rPr>
              <a:t>.</a:t>
            </a:r>
            <a:endParaRPr lang="en-GB"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4D34E67-0BA5-4A13-9E79-E9C947E1F910}"/>
                  </a:ext>
                </a:extLst>
              </p14:cNvPr>
              <p14:cNvContentPartPr/>
              <p14:nvPr/>
            </p14:nvContentPartPr>
            <p14:xfrm>
              <a:off x="9143840" y="4357840"/>
              <a:ext cx="2010960" cy="41760"/>
            </p14:xfrm>
          </p:contentPart>
        </mc:Choice>
        <mc:Fallback>
          <p:pic>
            <p:nvPicPr>
              <p:cNvPr id="4" name="Ink 3">
                <a:extLst>
                  <a:ext uri="{FF2B5EF4-FFF2-40B4-BE49-F238E27FC236}">
                    <a16:creationId xmlns:a16="http://schemas.microsoft.com/office/drawing/2014/main" id="{84D34E67-0BA5-4A13-9E79-E9C947E1F910}"/>
                  </a:ext>
                </a:extLst>
              </p:cNvPr>
              <p:cNvPicPr/>
              <p:nvPr/>
            </p:nvPicPr>
            <p:blipFill>
              <a:blip r:embed="rId4"/>
              <a:stretch>
                <a:fillRect/>
              </a:stretch>
            </p:blipFill>
            <p:spPr>
              <a:xfrm>
                <a:off x="9089840" y="4250200"/>
                <a:ext cx="2118600" cy="257400"/>
              </a:xfrm>
              <a:prstGeom prst="rect">
                <a:avLst/>
              </a:prstGeom>
            </p:spPr>
          </p:pic>
        </mc:Fallback>
      </mc:AlternateContent>
    </p:spTree>
    <p:extLst>
      <p:ext uri="{BB962C8B-B14F-4D97-AF65-F5344CB8AC3E}">
        <p14:creationId xmlns:p14="http://schemas.microsoft.com/office/powerpoint/2010/main" val="323710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75" y="0"/>
            <a:ext cx="9720072" cy="1499616"/>
          </a:xfrm>
        </p:spPr>
        <p:txBody>
          <a:bodyPr/>
          <a:lstStyle/>
          <a:p>
            <a:r>
              <a:rPr lang="en-US" dirty="0"/>
              <a:t>phonological awareness</a:t>
            </a:r>
            <a:br>
              <a:rPr lang="en-US" dirty="0"/>
            </a:br>
            <a:endParaRPr lang="en-US" dirty="0"/>
          </a:p>
        </p:txBody>
      </p:sp>
      <p:pic>
        <p:nvPicPr>
          <p:cNvPr id="4" name="Content Placeholder 3"/>
          <p:cNvPicPr>
            <a:picLocks noGrp="1" noChangeAspect="1"/>
          </p:cNvPicPr>
          <p:nvPr>
            <p:ph idx="1"/>
          </p:nvPr>
        </p:nvPicPr>
        <p:blipFill rotWithShape="1">
          <a:blip r:embed="rId2"/>
          <a:srcRect l="13737" t="9494" r="4533" b="6536"/>
          <a:stretch/>
        </p:blipFill>
        <p:spPr>
          <a:xfrm>
            <a:off x="1602890" y="909692"/>
            <a:ext cx="9047181" cy="5809438"/>
          </a:xfrm>
          <a:prstGeom prst="rect">
            <a:avLst/>
          </a:prstGeom>
        </p:spPr>
      </p:pic>
    </p:spTree>
    <p:extLst>
      <p:ext uri="{BB962C8B-B14F-4D97-AF65-F5344CB8AC3E}">
        <p14:creationId xmlns:p14="http://schemas.microsoft.com/office/powerpoint/2010/main" val="403899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a:t>
            </a:r>
            <a:r>
              <a:rPr lang="en-US" dirty="0" err="1"/>
              <a:t>majOr</a:t>
            </a:r>
            <a:r>
              <a:rPr lang="en-US" dirty="0"/>
              <a:t> </a:t>
            </a:r>
            <a:r>
              <a:rPr lang="en-US" dirty="0" err="1"/>
              <a:t>achIevements</a:t>
            </a:r>
            <a:r>
              <a:rPr lang="en-US" dirty="0"/>
              <a:t> In </a:t>
            </a:r>
            <a:r>
              <a:rPr lang="en-US" dirty="0" err="1"/>
              <a:t>LanGuaGe</a:t>
            </a:r>
            <a:r>
              <a:rPr lang="en-US" dirty="0"/>
              <a:t> </a:t>
            </a:r>
            <a:r>
              <a:rPr lang="en-US" dirty="0" err="1"/>
              <a:t>FOrm</a:t>
            </a:r>
            <a:r>
              <a:rPr lang="en-US" dirty="0"/>
              <a:t>, </a:t>
            </a:r>
            <a:r>
              <a:rPr lang="en-US" dirty="0" err="1"/>
              <a:t>cOntent</a:t>
            </a:r>
            <a:r>
              <a:rPr lang="en-US" dirty="0"/>
              <a:t>, </a:t>
            </a:r>
            <a:r>
              <a:rPr lang="en-US" dirty="0" err="1"/>
              <a:t>anD</a:t>
            </a:r>
            <a:r>
              <a:rPr lang="en-US" dirty="0"/>
              <a:t> use </a:t>
            </a:r>
            <a:r>
              <a:rPr lang="en-US" dirty="0" err="1"/>
              <a:t>characterIZe</a:t>
            </a:r>
            <a:r>
              <a:rPr lang="en-US" dirty="0"/>
              <a:t> the </a:t>
            </a:r>
            <a:r>
              <a:rPr lang="en-US" dirty="0" err="1"/>
              <a:t>PreschOOL</a:t>
            </a:r>
            <a:r>
              <a:rPr lang="en-US" dirty="0"/>
              <a:t> </a:t>
            </a:r>
            <a:r>
              <a:rPr lang="en-US" dirty="0" err="1"/>
              <a:t>PerIOD</a:t>
            </a:r>
            <a:r>
              <a:rPr lang="en-US" dirty="0"/>
              <a:t>?</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744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Form</a:t>
            </a:r>
          </a:p>
        </p:txBody>
      </p:sp>
      <p:sp>
        <p:nvSpPr>
          <p:cNvPr id="3" name="Content Placeholder 2"/>
          <p:cNvSpPr>
            <a:spLocks noGrp="1"/>
          </p:cNvSpPr>
          <p:nvPr>
            <p:ph idx="1"/>
          </p:nvPr>
        </p:nvSpPr>
        <p:spPr/>
        <p:txBody>
          <a:bodyPr>
            <a:normAutofit/>
          </a:bodyPr>
          <a:lstStyle/>
          <a:p>
            <a:pPr marL="0" indent="0">
              <a:buNone/>
            </a:pPr>
            <a:endParaRPr lang="en-US" sz="2800" dirty="0">
              <a:solidFill>
                <a:schemeClr val="accent1"/>
              </a:solidFill>
            </a:endParaRPr>
          </a:p>
          <a:p>
            <a:pPr>
              <a:buFont typeface="Wingdings" panose="05000000000000000000" pitchFamily="2" charset="2"/>
              <a:buChar char="§"/>
            </a:pPr>
            <a:r>
              <a:rPr lang="en-US" sz="2800" dirty="0">
                <a:solidFill>
                  <a:schemeClr val="accent1"/>
                </a:solidFill>
              </a:rPr>
              <a:t>Achievements in speech Production</a:t>
            </a:r>
          </a:p>
          <a:p>
            <a:pPr>
              <a:buFont typeface="Wingdings" panose="05000000000000000000" pitchFamily="2" charset="2"/>
              <a:buChar char="§"/>
            </a:pPr>
            <a:r>
              <a:rPr lang="en-US" sz="2800" dirty="0">
                <a:solidFill>
                  <a:schemeClr val="accent1"/>
                </a:solidFill>
              </a:rPr>
              <a:t>grammatical and Derivational morphology</a:t>
            </a:r>
          </a:p>
          <a:p>
            <a:pPr>
              <a:buFont typeface="Wingdings" panose="05000000000000000000" pitchFamily="2" charset="2"/>
              <a:buChar char="§"/>
            </a:pPr>
            <a:r>
              <a:rPr lang="en-US" sz="2800" dirty="0">
                <a:solidFill>
                  <a:schemeClr val="accent1"/>
                </a:solidFill>
              </a:rPr>
              <a:t>sentence Forms</a:t>
            </a:r>
          </a:p>
        </p:txBody>
      </p:sp>
    </p:spTree>
    <p:extLst>
      <p:ext uri="{BB962C8B-B14F-4D97-AF65-F5344CB8AC3E}">
        <p14:creationId xmlns:p14="http://schemas.microsoft.com/office/powerpoint/2010/main" val="3900538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1823</TotalTime>
  <Words>2390</Words>
  <Application>Microsoft Office PowerPoint</Application>
  <PresentationFormat>Widescreen</PresentationFormat>
  <Paragraphs>109</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ITCGaramondStd-Lt</vt:lpstr>
      <vt:lpstr>Tw Cen MT</vt:lpstr>
      <vt:lpstr>Tw Cen MT Condensed</vt:lpstr>
      <vt:lpstr>Wingdings</vt:lpstr>
      <vt:lpstr>Wingdings 3</vt:lpstr>
      <vt:lpstr>Integral</vt:lpstr>
      <vt:lpstr>Preschool Building Literacy on Language </vt:lpstr>
      <vt:lpstr>Decontextualized Language </vt:lpstr>
      <vt:lpstr>theory of mind</vt:lpstr>
      <vt:lpstr>emergent Literacy</vt:lpstr>
      <vt:lpstr>alphabet knowledge</vt:lpstr>
      <vt:lpstr>print awareness</vt:lpstr>
      <vt:lpstr>phonological awareness </vt:lpstr>
      <vt:lpstr>What majOr achIevements In LanGuaGe FOrm, cOntent, anD use characterIZe the PreschOOL PerIOD? </vt:lpstr>
      <vt:lpstr>Language Form</vt:lpstr>
      <vt:lpstr>Achievements in speech Production </vt:lpstr>
      <vt:lpstr>grammatical and Derivational morphology</vt:lpstr>
      <vt:lpstr>PowerPoint Presentation</vt:lpstr>
      <vt:lpstr>sentence Form</vt:lpstr>
      <vt:lpstr>Language content</vt:lpstr>
      <vt:lpstr>Fast mapping</vt:lpstr>
      <vt:lpstr>Fast mapping</vt:lpstr>
      <vt:lpstr>Knowledge of semantics and syntax</vt:lpstr>
      <vt:lpstr>shared storybook reading</vt:lpstr>
      <vt:lpstr>relational terms</vt:lpstr>
      <vt:lpstr>Language use: Discourse funcTIONS</vt:lpstr>
      <vt:lpstr>Language use: Conversational skills</vt:lpstr>
      <vt:lpstr>narrative skills</vt:lpstr>
      <vt:lpstr>Narrative skills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Building Literacy on Language</dc:title>
  <cp:lastModifiedBy>Maher Mohammad Eid Abuhelal</cp:lastModifiedBy>
  <cp:revision>86</cp:revision>
  <dcterms:created xsi:type="dcterms:W3CDTF">2017-12-11T10:54:17Z</dcterms:created>
  <dcterms:modified xsi:type="dcterms:W3CDTF">2022-03-03T12:24:32Z</dcterms:modified>
</cp:coreProperties>
</file>