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66" r:id="rId5"/>
    <p:sldId id="265" r:id="rId6"/>
    <p:sldId id="264" r:id="rId7"/>
    <p:sldId id="263" r:id="rId8"/>
    <p:sldId id="262" r:id="rId9"/>
    <p:sldId id="261" r:id="rId10"/>
    <p:sldId id="260" r:id="rId11"/>
    <p:sldId id="259" r:id="rId12"/>
    <p:sldId id="267" r:id="rId13"/>
    <p:sldId id="268" r:id="rId14"/>
    <p:sldId id="271" r:id="rId15"/>
    <p:sldId id="272" r:id="rId16"/>
    <p:sldId id="273" r:id="rId17"/>
    <p:sldId id="274" r:id="rId18"/>
    <p:sldId id="296" r:id="rId19"/>
    <p:sldId id="275" r:id="rId20"/>
    <p:sldId id="277" r:id="rId21"/>
    <p:sldId id="278" r:id="rId22"/>
    <p:sldId id="279" r:id="rId23"/>
    <p:sldId id="280" r:id="rId24"/>
    <p:sldId id="281" r:id="rId25"/>
    <p:sldId id="282" r:id="rId26"/>
    <p:sldId id="283" r:id="rId27"/>
    <p:sldId id="284" r:id="rId28"/>
    <p:sldId id="292" r:id="rId29"/>
    <p:sldId id="287" r:id="rId30"/>
    <p:sldId id="297" r:id="rId31"/>
    <p:sldId id="298" r:id="rId32"/>
    <p:sldId id="288" r:id="rId33"/>
    <p:sldId id="289" r:id="rId34"/>
    <p:sldId id="290" r:id="rId35"/>
    <p:sldId id="291" r:id="rId36"/>
    <p:sldId id="293" r:id="rId37"/>
    <p:sldId id="294" r:id="rId38"/>
    <p:sldId id="29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250" autoAdjust="0"/>
  </p:normalViewPr>
  <p:slideViewPr>
    <p:cSldViewPr snapToGrid="0">
      <p:cViewPr>
        <p:scale>
          <a:sx n="68" d="100"/>
          <a:sy n="68" d="100"/>
        </p:scale>
        <p:origin x="5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643AA0B-63AC-46F3-8F0C-0B1B3CD0A498}"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C6623-55D7-4A51-9BD4-450BC4306E9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974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43AA0B-63AC-46F3-8F0C-0B1B3CD0A498}"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C6623-55D7-4A51-9BD4-450BC4306E92}" type="slidenum">
              <a:rPr lang="en-US" smtClean="0"/>
              <a:t>‹#›</a:t>
            </a:fld>
            <a:endParaRPr lang="en-US"/>
          </a:p>
        </p:txBody>
      </p:sp>
    </p:spTree>
    <p:extLst>
      <p:ext uri="{BB962C8B-B14F-4D97-AF65-F5344CB8AC3E}">
        <p14:creationId xmlns:p14="http://schemas.microsoft.com/office/powerpoint/2010/main" val="1234986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43AA0B-63AC-46F3-8F0C-0B1B3CD0A498}"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C6623-55D7-4A51-9BD4-450BC4306E9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46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43AA0B-63AC-46F3-8F0C-0B1B3CD0A498}"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C6623-55D7-4A51-9BD4-450BC4306E92}" type="slidenum">
              <a:rPr lang="en-US" smtClean="0"/>
              <a:t>‹#›</a:t>
            </a:fld>
            <a:endParaRPr lang="en-US"/>
          </a:p>
        </p:txBody>
      </p:sp>
    </p:spTree>
    <p:extLst>
      <p:ext uri="{BB962C8B-B14F-4D97-AF65-F5344CB8AC3E}">
        <p14:creationId xmlns:p14="http://schemas.microsoft.com/office/powerpoint/2010/main" val="1406815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43AA0B-63AC-46F3-8F0C-0B1B3CD0A498}"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C6623-55D7-4A51-9BD4-450BC4306E9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440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43AA0B-63AC-46F3-8F0C-0B1B3CD0A498}"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C6623-55D7-4A51-9BD4-450BC4306E92}" type="slidenum">
              <a:rPr lang="en-US" smtClean="0"/>
              <a:t>‹#›</a:t>
            </a:fld>
            <a:endParaRPr lang="en-US"/>
          </a:p>
        </p:txBody>
      </p:sp>
    </p:spTree>
    <p:extLst>
      <p:ext uri="{BB962C8B-B14F-4D97-AF65-F5344CB8AC3E}">
        <p14:creationId xmlns:p14="http://schemas.microsoft.com/office/powerpoint/2010/main" val="710717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43AA0B-63AC-46F3-8F0C-0B1B3CD0A498}" type="datetimeFigureOut">
              <a:rPr lang="en-US" smtClean="0"/>
              <a:t>3/6/2022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AC6623-55D7-4A51-9BD4-450BC4306E92}" type="slidenum">
              <a:rPr lang="en-US" smtClean="0"/>
              <a:t>‹#›</a:t>
            </a:fld>
            <a:endParaRPr lang="en-US"/>
          </a:p>
        </p:txBody>
      </p:sp>
    </p:spTree>
    <p:extLst>
      <p:ext uri="{BB962C8B-B14F-4D97-AF65-F5344CB8AC3E}">
        <p14:creationId xmlns:p14="http://schemas.microsoft.com/office/powerpoint/2010/main" val="1534089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43AA0B-63AC-46F3-8F0C-0B1B3CD0A498}" type="datetimeFigureOut">
              <a:rPr lang="en-US" smtClean="0"/>
              <a:t>3/6/2022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AC6623-55D7-4A51-9BD4-450BC4306E92}" type="slidenum">
              <a:rPr lang="en-US" smtClean="0"/>
              <a:t>‹#›</a:t>
            </a:fld>
            <a:endParaRPr lang="en-US"/>
          </a:p>
        </p:txBody>
      </p:sp>
    </p:spTree>
    <p:extLst>
      <p:ext uri="{BB962C8B-B14F-4D97-AF65-F5344CB8AC3E}">
        <p14:creationId xmlns:p14="http://schemas.microsoft.com/office/powerpoint/2010/main" val="1319661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43AA0B-63AC-46F3-8F0C-0B1B3CD0A498}" type="datetimeFigureOut">
              <a:rPr lang="en-US" smtClean="0"/>
              <a:t>3/6/2022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AC6623-55D7-4A51-9BD4-450BC4306E92}" type="slidenum">
              <a:rPr lang="en-US" smtClean="0"/>
              <a:t>‹#›</a:t>
            </a:fld>
            <a:endParaRPr lang="en-US"/>
          </a:p>
        </p:txBody>
      </p:sp>
    </p:spTree>
    <p:extLst>
      <p:ext uri="{BB962C8B-B14F-4D97-AF65-F5344CB8AC3E}">
        <p14:creationId xmlns:p14="http://schemas.microsoft.com/office/powerpoint/2010/main" val="318954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43AA0B-63AC-46F3-8F0C-0B1B3CD0A498}"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C6623-55D7-4A51-9BD4-450BC4306E92}" type="slidenum">
              <a:rPr lang="en-US" smtClean="0"/>
              <a:t>‹#›</a:t>
            </a:fld>
            <a:endParaRPr lang="en-US"/>
          </a:p>
        </p:txBody>
      </p:sp>
    </p:spTree>
    <p:extLst>
      <p:ext uri="{BB962C8B-B14F-4D97-AF65-F5344CB8AC3E}">
        <p14:creationId xmlns:p14="http://schemas.microsoft.com/office/powerpoint/2010/main" val="1572458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43AA0B-63AC-46F3-8F0C-0B1B3CD0A498}"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C6623-55D7-4A51-9BD4-450BC4306E9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494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643AA0B-63AC-46F3-8F0C-0B1B3CD0A498}" type="datetimeFigureOut">
              <a:rPr lang="en-US" smtClean="0"/>
              <a:t>3/6/2022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EAC6623-55D7-4A51-9BD4-450BC4306E9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87731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Toddlerhood Exploring the World and Experimenting with Language</a:t>
            </a:r>
          </a:p>
        </p:txBody>
      </p:sp>
    </p:spTree>
    <p:extLst>
      <p:ext uri="{BB962C8B-B14F-4D97-AF65-F5344CB8AC3E}">
        <p14:creationId xmlns:p14="http://schemas.microsoft.com/office/powerpoint/2010/main" val="734652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Gestures use </a:t>
            </a:r>
          </a:p>
        </p:txBody>
      </p:sp>
      <p:sp>
        <p:nvSpPr>
          <p:cNvPr id="3" name="Content Placeholder 2"/>
          <p:cNvSpPr>
            <a:spLocks noGrp="1"/>
          </p:cNvSpPr>
          <p:nvPr>
            <p:ph idx="1"/>
          </p:nvPr>
        </p:nvSpPr>
        <p:spPr/>
        <p:txBody>
          <a:bodyPr/>
          <a:lstStyle/>
          <a:p>
            <a:endParaRPr lang="en-US" dirty="0"/>
          </a:p>
          <a:p>
            <a:r>
              <a:rPr lang="en-US" dirty="0"/>
              <a:t>Research has found that children’s gesture use at 14 months is a significant predictor of their vocabulary size at 42 months, above and beyond the effects of parent and child word use at 14 months (</a:t>
            </a:r>
            <a:r>
              <a:rPr lang="en-US" dirty="0" err="1"/>
              <a:t>rowe</a:t>
            </a:r>
            <a:r>
              <a:rPr lang="en-US" dirty="0"/>
              <a:t>, </a:t>
            </a:r>
            <a:r>
              <a:rPr lang="en-US" dirty="0" err="1"/>
              <a:t>Özçalişkan</a:t>
            </a:r>
            <a:r>
              <a:rPr lang="en-US" dirty="0"/>
              <a:t>, &amp; </a:t>
            </a:r>
            <a:r>
              <a:rPr lang="en-US" dirty="0" err="1"/>
              <a:t>goldin</a:t>
            </a:r>
            <a:r>
              <a:rPr lang="en-US" dirty="0"/>
              <a:t>-meadow, 2008). parents’ gesture use at 14 months is also related to children’s gesture use Discussion Point at 14 months. </a:t>
            </a:r>
          </a:p>
        </p:txBody>
      </p:sp>
    </p:spTree>
    <p:extLst>
      <p:ext uri="{BB962C8B-B14F-4D97-AF65-F5344CB8AC3E}">
        <p14:creationId xmlns:p14="http://schemas.microsoft.com/office/powerpoint/2010/main" val="1109613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Mirror Neurons and Gestures</a:t>
            </a:r>
          </a:p>
        </p:txBody>
      </p:sp>
      <p:sp>
        <p:nvSpPr>
          <p:cNvPr id="3" name="Content Placeholder 2"/>
          <p:cNvSpPr>
            <a:spLocks noGrp="1"/>
          </p:cNvSpPr>
          <p:nvPr>
            <p:ph idx="1"/>
          </p:nvPr>
        </p:nvSpPr>
        <p:spPr/>
        <p:txBody>
          <a:bodyPr>
            <a:normAutofit/>
          </a:bodyPr>
          <a:lstStyle/>
          <a:p>
            <a:r>
              <a:rPr lang="en-US" b="1" dirty="0">
                <a:solidFill>
                  <a:schemeClr val="bg2">
                    <a:lumMod val="50000"/>
                  </a:schemeClr>
                </a:solidFill>
              </a:rPr>
              <a:t>Mirror neurons</a:t>
            </a:r>
            <a:r>
              <a:rPr lang="en-US" dirty="0"/>
              <a:t>, a type of visuomotor neurons (related both to vision and to muscular movement), activate when people perform actions (including communicative actions) and when they observe other people perform actions.</a:t>
            </a:r>
          </a:p>
          <a:p>
            <a:r>
              <a:rPr lang="en-GB" dirty="0"/>
              <a:t>mirror neuron system in humans comes from neurophysiological and brain imaging studies whish illustrate that </a:t>
            </a:r>
            <a:r>
              <a:rPr lang="en-US" dirty="0"/>
              <a:t>activation occur </a:t>
            </a:r>
            <a:r>
              <a:rPr lang="en-US" b="1" dirty="0">
                <a:solidFill>
                  <a:schemeClr val="bg2">
                    <a:lumMod val="50000"/>
                  </a:schemeClr>
                </a:solidFill>
              </a:rPr>
              <a:t>only</a:t>
            </a:r>
            <a:r>
              <a:rPr lang="en-US" dirty="0"/>
              <a:t> in the left hemisphere and hands.</a:t>
            </a:r>
          </a:p>
        </p:txBody>
      </p:sp>
    </p:spTree>
    <p:extLst>
      <p:ext uri="{BB962C8B-B14F-4D97-AF65-F5344CB8AC3E}">
        <p14:creationId xmlns:p14="http://schemas.microsoft.com/office/powerpoint/2010/main" val="1692450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Theory of mind</a:t>
            </a:r>
          </a:p>
        </p:txBody>
      </p:sp>
      <p:sp>
        <p:nvSpPr>
          <p:cNvPr id="3" name="Content Placeholder 2"/>
          <p:cNvSpPr>
            <a:spLocks noGrp="1"/>
          </p:cNvSpPr>
          <p:nvPr>
            <p:ph idx="1"/>
          </p:nvPr>
        </p:nvSpPr>
        <p:spPr>
          <a:xfrm>
            <a:off x="621438" y="2084832"/>
            <a:ext cx="10122764" cy="4224528"/>
          </a:xfrm>
        </p:spPr>
        <p:txBody>
          <a:bodyPr>
            <a:normAutofit lnSpcReduction="10000"/>
          </a:bodyPr>
          <a:lstStyle/>
          <a:p>
            <a:r>
              <a:rPr lang="en-US" b="1" dirty="0">
                <a:solidFill>
                  <a:schemeClr val="bg2">
                    <a:lumMod val="50000"/>
                  </a:schemeClr>
                </a:solidFill>
              </a:rPr>
              <a:t>Theory of mind (TOM) </a:t>
            </a:r>
            <a:r>
              <a:rPr lang="en-US" dirty="0"/>
              <a:t>as the ability to understand one’s own mental or emotional state, to understand that others also have mental or emotional states, and to realize that others’ mental and emotional states, beliefs, intentions, and perspectives </a:t>
            </a:r>
            <a:r>
              <a:rPr lang="en-US" b="1" dirty="0">
                <a:solidFill>
                  <a:schemeClr val="bg2">
                    <a:lumMod val="50000"/>
                  </a:schemeClr>
                </a:solidFill>
              </a:rPr>
              <a:t>differ from one’s own.</a:t>
            </a:r>
            <a:r>
              <a:rPr lang="en-US" dirty="0"/>
              <a:t> </a:t>
            </a:r>
            <a:endParaRPr lang="ar-SA" dirty="0"/>
          </a:p>
          <a:p>
            <a:r>
              <a:rPr lang="en-US" dirty="0"/>
              <a:t>Theory of mind develops from birth, and is </a:t>
            </a:r>
            <a:r>
              <a:rPr lang="en-US" b="1" dirty="0">
                <a:solidFill>
                  <a:schemeClr val="bg2">
                    <a:lumMod val="50000"/>
                  </a:schemeClr>
                </a:solidFill>
              </a:rPr>
              <a:t>evident by 18 months of age </a:t>
            </a:r>
            <a:r>
              <a:rPr lang="en-US" dirty="0"/>
              <a:t>as toddlers are adept at reading the goals and intentions in other people’s actions.</a:t>
            </a:r>
            <a:endParaRPr lang="en-US" b="1" dirty="0">
              <a:solidFill>
                <a:schemeClr val="bg2">
                  <a:lumMod val="50000"/>
                </a:schemeClr>
              </a:solidFill>
            </a:endParaRPr>
          </a:p>
          <a:p>
            <a:r>
              <a:rPr lang="en-US" dirty="0"/>
              <a:t>One common measure of TOM development is a </a:t>
            </a:r>
            <a:r>
              <a:rPr lang="en-US" b="1" dirty="0">
                <a:solidFill>
                  <a:schemeClr val="bg2">
                    <a:lumMod val="50000"/>
                  </a:schemeClr>
                </a:solidFill>
              </a:rPr>
              <a:t>false-belief task </a:t>
            </a:r>
            <a:r>
              <a:rPr lang="en-US" dirty="0"/>
              <a:t>(of which there are a number of variations). False-belief tasks assess whether children demonstrate understanding that another’s beliefs can differ from one’s own beliefs.</a:t>
            </a:r>
          </a:p>
          <a:p>
            <a:r>
              <a:rPr lang="en-US" dirty="0"/>
              <a:t>toddlers </a:t>
            </a:r>
            <a:r>
              <a:rPr lang="en-US" b="1" dirty="0">
                <a:solidFill>
                  <a:schemeClr val="bg2">
                    <a:lumMod val="50000"/>
                  </a:schemeClr>
                </a:solidFill>
              </a:rPr>
              <a:t>(18 to 21 months of age) </a:t>
            </a:r>
            <a:r>
              <a:rPr lang="en-US" dirty="0"/>
              <a:t>who spend more time in coordinated joint engagement (active coordination of attention between objects and social partners) and toddlers </a:t>
            </a:r>
            <a:r>
              <a:rPr lang="en-US" b="1" dirty="0">
                <a:solidFill>
                  <a:schemeClr val="bg2">
                    <a:lumMod val="50000"/>
                  </a:schemeClr>
                </a:solidFill>
              </a:rPr>
              <a:t>(27 to 30 months of age) </a:t>
            </a:r>
            <a:r>
              <a:rPr lang="en-US" dirty="0"/>
              <a:t>who spend more time in symbol-infused joint engagement, including conversations and pretend play, demonstrate higher scores on false-belief tasks in the preschool years </a:t>
            </a:r>
            <a:r>
              <a:rPr lang="en-US" b="1" dirty="0">
                <a:solidFill>
                  <a:schemeClr val="bg2">
                    <a:lumMod val="50000"/>
                  </a:schemeClr>
                </a:solidFill>
              </a:rPr>
              <a:t>(between 42 and 66 months of age).</a:t>
            </a:r>
          </a:p>
        </p:txBody>
      </p:sp>
    </p:spTree>
    <p:extLst>
      <p:ext uri="{BB962C8B-B14F-4D97-AF65-F5344CB8AC3E}">
        <p14:creationId xmlns:p14="http://schemas.microsoft.com/office/powerpoint/2010/main" val="2661527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118334"/>
            <a:ext cx="9720072" cy="1095128"/>
          </a:xfrm>
        </p:spPr>
        <p:txBody>
          <a:bodyPr/>
          <a:lstStyle/>
          <a:p>
            <a:r>
              <a:rPr lang="en-US" dirty="0"/>
              <a:t>Theory of mind  </a:t>
            </a:r>
          </a:p>
        </p:txBody>
      </p:sp>
      <p:pic>
        <p:nvPicPr>
          <p:cNvPr id="1026" name="Picture 2" descr="نتيجة بحث الصور عن ‪sally ann false belief task photo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36584" y="718129"/>
            <a:ext cx="3695161" cy="5743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790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WhAT</a:t>
            </a:r>
            <a:r>
              <a:rPr lang="en-US" dirty="0"/>
              <a:t> </a:t>
            </a:r>
            <a:r>
              <a:rPr lang="en-US" dirty="0" err="1"/>
              <a:t>mAjOr</a:t>
            </a:r>
            <a:r>
              <a:rPr lang="en-US" dirty="0"/>
              <a:t> </a:t>
            </a:r>
            <a:r>
              <a:rPr lang="en-US" dirty="0" err="1"/>
              <a:t>AchievemenTS</a:t>
            </a:r>
            <a:r>
              <a:rPr lang="en-US" dirty="0"/>
              <a:t> in Language </a:t>
            </a:r>
            <a:r>
              <a:rPr lang="en-US" dirty="0" err="1"/>
              <a:t>FOrm</a:t>
            </a:r>
            <a:r>
              <a:rPr lang="en-US" dirty="0"/>
              <a:t>, content, And use characterize Toddlerhood</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4800" dirty="0"/>
              <a:t>Language Form</a:t>
            </a:r>
          </a:p>
          <a:p>
            <a:pPr>
              <a:buFont typeface="Wingdings" panose="05000000000000000000" pitchFamily="2" charset="2"/>
              <a:buChar char="§"/>
            </a:pPr>
            <a:r>
              <a:rPr lang="en-US" sz="4800" dirty="0"/>
              <a:t>Language Content </a:t>
            </a:r>
          </a:p>
          <a:p>
            <a:pPr>
              <a:buFont typeface="Wingdings" panose="05000000000000000000" pitchFamily="2" charset="2"/>
              <a:buChar char="§"/>
            </a:pPr>
            <a:r>
              <a:rPr lang="en-US" sz="4800" dirty="0"/>
              <a:t>Language use </a:t>
            </a:r>
          </a:p>
          <a:p>
            <a:endParaRPr lang="en-US" dirty="0"/>
          </a:p>
        </p:txBody>
      </p:sp>
    </p:spTree>
    <p:extLst>
      <p:ext uri="{BB962C8B-B14F-4D97-AF65-F5344CB8AC3E}">
        <p14:creationId xmlns:p14="http://schemas.microsoft.com/office/powerpoint/2010/main" val="3519765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form </a:t>
            </a:r>
          </a:p>
        </p:txBody>
      </p:sp>
      <p:sp>
        <p:nvSpPr>
          <p:cNvPr id="3" name="Content Placeholder 2"/>
          <p:cNvSpPr>
            <a:spLocks noGrp="1"/>
          </p:cNvSpPr>
          <p:nvPr>
            <p:ph idx="1"/>
          </p:nvPr>
        </p:nvSpPr>
        <p:spPr>
          <a:xfrm>
            <a:off x="1058552" y="2286000"/>
            <a:ext cx="9720073" cy="4023360"/>
          </a:xfrm>
        </p:spPr>
        <p:txBody>
          <a:bodyPr/>
          <a:lstStyle/>
          <a:p>
            <a:r>
              <a:rPr lang="en-US" b="1" dirty="0">
                <a:solidFill>
                  <a:schemeClr val="bg2">
                    <a:lumMod val="50000"/>
                  </a:schemeClr>
                </a:solidFill>
              </a:rPr>
              <a:t>Achievements in Phonology : </a:t>
            </a:r>
          </a:p>
          <a:p>
            <a:pPr>
              <a:buFont typeface="Wingdings" panose="05000000000000000000" pitchFamily="2" charset="2"/>
              <a:buChar char="§"/>
            </a:pPr>
            <a:r>
              <a:rPr lang="en-US" dirty="0"/>
              <a:t>Toddlers begin to </a:t>
            </a:r>
            <a:r>
              <a:rPr lang="en-US" b="1" dirty="0">
                <a:solidFill>
                  <a:schemeClr val="bg2">
                    <a:lumMod val="50000"/>
                  </a:schemeClr>
                </a:solidFill>
              </a:rPr>
              <a:t>acquire and refine their repertoire of speech sounds</a:t>
            </a:r>
            <a:r>
              <a:rPr lang="en-US" dirty="0"/>
              <a:t>, or phonemes, and, as they do so, adults witness their phonological processes or those arguably </a:t>
            </a:r>
            <a:r>
              <a:rPr lang="en-US" b="1" dirty="0">
                <a:solidFill>
                  <a:schemeClr val="bg2">
                    <a:lumMod val="50000"/>
                  </a:schemeClr>
                </a:solidFill>
              </a:rPr>
              <a:t>rule-governed errors </a:t>
            </a:r>
            <a:r>
              <a:rPr lang="en-US" dirty="0"/>
              <a:t>children make when pronouncing certain words.</a:t>
            </a:r>
          </a:p>
          <a:p>
            <a:pPr marL="0" indent="0">
              <a:buNone/>
            </a:pPr>
            <a:r>
              <a:rPr lang="en-US" b="1" dirty="0">
                <a:solidFill>
                  <a:schemeClr val="bg2">
                    <a:lumMod val="50000"/>
                  </a:schemeClr>
                </a:solidFill>
              </a:rPr>
              <a:t> </a:t>
            </a:r>
          </a:p>
          <a:p>
            <a:pPr>
              <a:buFont typeface="Wingdings" panose="05000000000000000000" pitchFamily="2" charset="2"/>
              <a:buChar char="§"/>
            </a:pPr>
            <a:endParaRPr lang="en-US" dirty="0"/>
          </a:p>
          <a:p>
            <a:pPr>
              <a:buFont typeface="Wingdings" panose="05000000000000000000" pitchFamily="2" charset="2"/>
              <a:buChar char="§"/>
            </a:pPr>
            <a:endParaRPr lang="en-US" dirty="0"/>
          </a:p>
        </p:txBody>
      </p:sp>
    </p:spTree>
    <p:extLst>
      <p:ext uri="{BB962C8B-B14F-4D97-AF65-F5344CB8AC3E}">
        <p14:creationId xmlns:p14="http://schemas.microsoft.com/office/powerpoint/2010/main" val="1202340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307" y="984710"/>
            <a:ext cx="9720072" cy="1083787"/>
          </a:xfrm>
        </p:spPr>
        <p:txBody>
          <a:bodyPr>
            <a:normAutofit fontScale="90000"/>
          </a:bodyPr>
          <a:lstStyle/>
          <a:p>
            <a:r>
              <a:rPr lang="en-US" dirty="0"/>
              <a:t>Norms for Phoneme Attainment</a:t>
            </a:r>
            <a:br>
              <a:rPr lang="en-US" b="1" dirty="0">
                <a:solidFill>
                  <a:schemeClr val="bg2">
                    <a:lumMod val="50000"/>
                  </a:schemeClr>
                </a:solidFill>
              </a:rPr>
            </a:br>
            <a:endParaRPr lang="en-US" dirty="0"/>
          </a:p>
        </p:txBody>
      </p:sp>
      <p:sp>
        <p:nvSpPr>
          <p:cNvPr id="3" name="Content Placeholder 2"/>
          <p:cNvSpPr>
            <a:spLocks noGrp="1"/>
          </p:cNvSpPr>
          <p:nvPr>
            <p:ph idx="1"/>
          </p:nvPr>
        </p:nvSpPr>
        <p:spPr/>
        <p:txBody>
          <a:bodyPr>
            <a:normAutofit/>
          </a:bodyPr>
          <a:lstStyle/>
          <a:p>
            <a:r>
              <a:rPr lang="en-US" dirty="0"/>
              <a:t>The term </a:t>
            </a:r>
            <a:r>
              <a:rPr lang="en-US" b="1" dirty="0">
                <a:solidFill>
                  <a:schemeClr val="accent2"/>
                </a:solidFill>
              </a:rPr>
              <a:t>customary age of production </a:t>
            </a:r>
            <a:r>
              <a:rPr lang="en-US" dirty="0"/>
              <a:t>describes the age by which 50% of children can produce a given sound in multiple positions in words in an adultlike way. </a:t>
            </a:r>
          </a:p>
          <a:p>
            <a:r>
              <a:rPr lang="en-US" dirty="0"/>
              <a:t>The term </a:t>
            </a:r>
            <a:r>
              <a:rPr lang="en-US" b="1" dirty="0">
                <a:solidFill>
                  <a:schemeClr val="accent2"/>
                </a:solidFill>
              </a:rPr>
              <a:t>age of mastery </a:t>
            </a:r>
            <a:r>
              <a:rPr lang="en-US" dirty="0"/>
              <a:t>describes the age by which most children produce a sound in an adultlike manner. </a:t>
            </a:r>
          </a:p>
          <a:p>
            <a:pPr algn="ctr"/>
            <a:r>
              <a:rPr lang="en-US" b="1" dirty="0">
                <a:solidFill>
                  <a:schemeClr val="accent2"/>
                </a:solidFill>
              </a:rPr>
              <a:t>How do we assess toddlers’ sound production abilities?</a:t>
            </a:r>
          </a:p>
          <a:p>
            <a:pPr algn="just"/>
            <a:r>
              <a:rPr lang="en-GB" dirty="0"/>
              <a:t>to obtain an accurate picture of children’s abilities, practitioners (</a:t>
            </a:r>
            <a:r>
              <a:rPr lang="en-GB" dirty="0" err="1"/>
              <a:t>Amaria</a:t>
            </a:r>
            <a:r>
              <a:rPr lang="en-GB" dirty="0"/>
              <a:t> test) usually ask children to produce speech sounds in various positions (e.g., initial position of words and final position of words) and with a variety of neighboring sounds (e.g., followed by a vowel, after certain consonants).</a:t>
            </a:r>
            <a:endParaRPr lang="en-US" dirty="0"/>
          </a:p>
        </p:txBody>
      </p:sp>
    </p:spTree>
    <p:extLst>
      <p:ext uri="{BB962C8B-B14F-4D97-AF65-F5344CB8AC3E}">
        <p14:creationId xmlns:p14="http://schemas.microsoft.com/office/powerpoint/2010/main" val="2172304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Phonological Processes</a:t>
            </a:r>
          </a:p>
        </p:txBody>
      </p:sp>
      <p:sp>
        <p:nvSpPr>
          <p:cNvPr id="3" name="Content Placeholder 2"/>
          <p:cNvSpPr>
            <a:spLocks noGrp="1"/>
          </p:cNvSpPr>
          <p:nvPr>
            <p:ph idx="1"/>
          </p:nvPr>
        </p:nvSpPr>
        <p:spPr/>
        <p:txBody>
          <a:bodyPr>
            <a:normAutofit/>
          </a:bodyPr>
          <a:lstStyle/>
          <a:p>
            <a:r>
              <a:rPr lang="en-US" b="1" dirty="0">
                <a:solidFill>
                  <a:schemeClr val="accent2"/>
                </a:solidFill>
              </a:rPr>
              <a:t>Phonological processes  </a:t>
            </a:r>
            <a:r>
              <a:rPr lang="en-US" dirty="0"/>
              <a:t>are systematic, rule-governed processes that characterize toddlers’ speech .</a:t>
            </a:r>
          </a:p>
          <a:p>
            <a:r>
              <a:rPr lang="en-US" dirty="0"/>
              <a:t>phonological process categories include </a:t>
            </a:r>
          </a:p>
          <a:p>
            <a:pPr>
              <a:buFont typeface="Wingdings" panose="05000000000000000000" pitchFamily="2" charset="2"/>
              <a:buChar char="§"/>
            </a:pPr>
            <a:r>
              <a:rPr lang="en-US" b="1" dirty="0">
                <a:solidFill>
                  <a:schemeClr val="accent2"/>
                </a:solidFill>
              </a:rPr>
              <a:t>syllable structure changes</a:t>
            </a:r>
            <a:r>
              <a:rPr lang="en-US" dirty="0"/>
              <a:t>: (water becomes “wa-wa” and Daddy becomes “Da-Da”). </a:t>
            </a:r>
          </a:p>
          <a:p>
            <a:pPr>
              <a:buFont typeface="Wingdings" panose="05000000000000000000" pitchFamily="2" charset="2"/>
              <a:buChar char="§"/>
            </a:pPr>
            <a:r>
              <a:rPr lang="en-US" b="1" dirty="0">
                <a:solidFill>
                  <a:schemeClr val="accent2"/>
                </a:solidFill>
              </a:rPr>
              <a:t>assimilation</a:t>
            </a:r>
            <a:r>
              <a:rPr lang="en-US" dirty="0"/>
              <a:t> ( dog becomes </a:t>
            </a:r>
            <a:r>
              <a:rPr lang="en-US" dirty="0" err="1"/>
              <a:t>gog</a:t>
            </a:r>
            <a:r>
              <a:rPr lang="en-US" dirty="0"/>
              <a:t>)</a:t>
            </a:r>
          </a:p>
          <a:p>
            <a:pPr>
              <a:buFont typeface="Wingdings" panose="05000000000000000000" pitchFamily="2" charset="2"/>
              <a:buChar char="§"/>
            </a:pPr>
            <a:r>
              <a:rPr lang="en-US" b="1" dirty="0">
                <a:solidFill>
                  <a:schemeClr val="accent2"/>
                </a:solidFill>
              </a:rPr>
              <a:t>Place of articulation changes</a:t>
            </a:r>
            <a:r>
              <a:rPr lang="en-US" dirty="0"/>
              <a:t> /</a:t>
            </a:r>
            <a:r>
              <a:rPr lang="en-US" dirty="0" err="1"/>
              <a:t>kursi</a:t>
            </a:r>
            <a:r>
              <a:rPr lang="en-US" dirty="0"/>
              <a:t>/ -&gt; /</a:t>
            </a:r>
            <a:r>
              <a:rPr lang="en-US" dirty="0" err="1"/>
              <a:t>tursi</a:t>
            </a:r>
            <a:r>
              <a:rPr lang="en-US" dirty="0"/>
              <a:t>/</a:t>
            </a:r>
          </a:p>
          <a:p>
            <a:pPr>
              <a:buFont typeface="Wingdings" panose="05000000000000000000" pitchFamily="2" charset="2"/>
              <a:buChar char="§"/>
            </a:pPr>
            <a:r>
              <a:rPr lang="en-US" b="1" dirty="0">
                <a:solidFill>
                  <a:schemeClr val="accent2"/>
                </a:solidFill>
              </a:rPr>
              <a:t>Manner of articulation changes </a:t>
            </a:r>
            <a:r>
              <a:rPr lang="en-US" dirty="0"/>
              <a:t>/jeep/ -&gt;/deep/</a:t>
            </a:r>
          </a:p>
        </p:txBody>
      </p:sp>
    </p:spTree>
    <p:extLst>
      <p:ext uri="{BB962C8B-B14F-4D97-AF65-F5344CB8AC3E}">
        <p14:creationId xmlns:p14="http://schemas.microsoft.com/office/powerpoint/2010/main" val="4110280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5203A-9EFD-40CF-9971-D99B1510DA08}"/>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21469E94-367A-4065-98A6-B30095D7AC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4348"/>
            <a:ext cx="12192000" cy="6832530"/>
          </a:xfrm>
        </p:spPr>
      </p:pic>
    </p:spTree>
    <p:extLst>
      <p:ext uri="{BB962C8B-B14F-4D97-AF65-F5344CB8AC3E}">
        <p14:creationId xmlns:p14="http://schemas.microsoft.com/office/powerpoint/2010/main" val="3679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Phonological Perception</a:t>
            </a:r>
          </a:p>
        </p:txBody>
      </p:sp>
      <p:sp>
        <p:nvSpPr>
          <p:cNvPr id="3" name="Content Placeholder 2"/>
          <p:cNvSpPr>
            <a:spLocks noGrp="1"/>
          </p:cNvSpPr>
          <p:nvPr>
            <p:ph idx="1"/>
          </p:nvPr>
        </p:nvSpPr>
        <p:spPr>
          <a:xfrm>
            <a:off x="150920" y="1961965"/>
            <a:ext cx="12182383" cy="4471682"/>
          </a:xfrm>
        </p:spPr>
        <p:txBody>
          <a:bodyPr>
            <a:normAutofit fontScale="85000" lnSpcReduction="20000"/>
          </a:bodyPr>
          <a:lstStyle/>
          <a:p>
            <a:r>
              <a:rPr lang="en-US" dirty="0"/>
              <a:t>Toddlers become familiar with the </a:t>
            </a:r>
            <a:r>
              <a:rPr lang="en-US" b="1" dirty="0">
                <a:solidFill>
                  <a:schemeClr val="accent2"/>
                </a:solidFill>
              </a:rPr>
              <a:t>differences in speech that do and do not signal a difference in meaning.</a:t>
            </a:r>
            <a:r>
              <a:rPr lang="en-US" dirty="0"/>
              <a:t> Toddlers, unlike their younger infant counterparts, recognize that when different speakers say two identical words, they are the same word. </a:t>
            </a:r>
          </a:p>
          <a:p>
            <a:r>
              <a:rPr lang="en-US" dirty="0"/>
              <a:t>The time at around 18 months of age seems to mark a transitional period in phonological development. </a:t>
            </a:r>
          </a:p>
          <a:p>
            <a:r>
              <a:rPr lang="en-US" b="1" dirty="0">
                <a:solidFill>
                  <a:schemeClr val="accent2"/>
                </a:solidFill>
              </a:rPr>
              <a:t>A transitional period </a:t>
            </a:r>
            <a:r>
              <a:rPr lang="en-US" dirty="0"/>
              <a:t>is a developmental time frame during which language abilities are emerging and changing. During a transitional period, it may sometimes appear that a toddler has mastered a certain ability, such as word learning, and at other times, it may appear that the same toddler has not mastered the same ability. </a:t>
            </a:r>
          </a:p>
          <a:p>
            <a:r>
              <a:rPr lang="en-US" dirty="0"/>
              <a:t>The transitional period in phonological perception is evidenced, in part, by toddlers’ successful learning of </a:t>
            </a:r>
            <a:r>
              <a:rPr lang="en-US" b="1" dirty="0">
                <a:solidFill>
                  <a:schemeClr val="accent2"/>
                </a:solidFill>
              </a:rPr>
              <a:t>novel non-neighbors </a:t>
            </a:r>
            <a:r>
              <a:rPr lang="en-US" dirty="0"/>
              <a:t>(new words that are not phonologically similar to known words) and difficulty in learning </a:t>
            </a:r>
            <a:r>
              <a:rPr lang="en-US" b="1" dirty="0">
                <a:solidFill>
                  <a:schemeClr val="accent2"/>
                </a:solidFill>
              </a:rPr>
              <a:t>novel neighbors </a:t>
            </a:r>
            <a:r>
              <a:rPr lang="en-US" dirty="0"/>
              <a:t>(new words that are phonologically similar to known words).</a:t>
            </a:r>
          </a:p>
          <a:p>
            <a:r>
              <a:rPr lang="en-US" dirty="0"/>
              <a:t>In terms of other developments in phonological perception in toddlerhood, research indicates that toddlers become increasingly adept at recognizing words after hearing only parts of the words, or what is called </a:t>
            </a:r>
            <a:r>
              <a:rPr lang="en-US" b="1" dirty="0">
                <a:solidFill>
                  <a:schemeClr val="accent2"/>
                </a:solidFill>
              </a:rPr>
              <a:t>partial phonetic information. </a:t>
            </a:r>
          </a:p>
          <a:p>
            <a:r>
              <a:rPr lang="en-US" dirty="0"/>
              <a:t>It appears that speech-perception abilities are important not only to word learning that occurs in toddlerhood, but also to speech processing and language abilities throughout the life span. </a:t>
            </a:r>
            <a:endParaRPr lang="en-US" b="1" dirty="0">
              <a:solidFill>
                <a:schemeClr val="accent2"/>
              </a:solidFill>
            </a:endParaRPr>
          </a:p>
          <a:p>
            <a:endParaRPr lang="en-US" dirty="0"/>
          </a:p>
        </p:txBody>
      </p:sp>
    </p:spTree>
    <p:extLst>
      <p:ext uri="{BB962C8B-B14F-4D97-AF65-F5344CB8AC3E}">
        <p14:creationId xmlns:p14="http://schemas.microsoft.com/office/powerpoint/2010/main" val="777227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r>
              <a:rPr lang="en-US" dirty="0"/>
              <a:t>Toddlerhood is the period between about age 1 and age 3 years. </a:t>
            </a:r>
          </a:p>
        </p:txBody>
      </p:sp>
    </p:spTree>
    <p:extLst>
      <p:ext uri="{BB962C8B-B14F-4D97-AF65-F5344CB8AC3E}">
        <p14:creationId xmlns:p14="http://schemas.microsoft.com/office/powerpoint/2010/main" val="4173200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Achievements in Morphology</a:t>
            </a:r>
            <a:endParaRPr lang="en-US" dirty="0"/>
          </a:p>
        </p:txBody>
      </p:sp>
      <p:sp>
        <p:nvSpPr>
          <p:cNvPr id="3" name="Content Placeholder 2"/>
          <p:cNvSpPr>
            <a:spLocks noGrp="1"/>
          </p:cNvSpPr>
          <p:nvPr>
            <p:ph idx="1"/>
          </p:nvPr>
        </p:nvSpPr>
        <p:spPr>
          <a:xfrm>
            <a:off x="651266" y="1966404"/>
            <a:ext cx="9720073" cy="4023360"/>
          </a:xfrm>
        </p:spPr>
        <p:txBody>
          <a:bodyPr/>
          <a:lstStyle/>
          <a:p>
            <a:r>
              <a:rPr lang="en-US" b="1" dirty="0">
                <a:solidFill>
                  <a:schemeClr val="accent2"/>
                </a:solidFill>
              </a:rPr>
              <a:t>The 50-word mark </a:t>
            </a:r>
            <a:r>
              <a:rPr lang="en-US" dirty="0"/>
              <a:t>for productive vocabulary, which toddlers reach between about ages 18 months and 2 years, signals some important changes, including the </a:t>
            </a:r>
            <a:r>
              <a:rPr lang="en-US" b="1" dirty="0">
                <a:solidFill>
                  <a:schemeClr val="accent2"/>
                </a:solidFill>
              </a:rPr>
              <a:t>vocabulary spurt.</a:t>
            </a:r>
          </a:p>
          <a:p>
            <a:r>
              <a:rPr lang="en-US" b="1" dirty="0">
                <a:solidFill>
                  <a:schemeClr val="accent2"/>
                </a:solidFill>
              </a:rPr>
              <a:t>The 50-word mark </a:t>
            </a:r>
            <a:r>
              <a:rPr lang="en-US" dirty="0"/>
              <a:t>also usually co-occurs with the appearance of children’s </a:t>
            </a:r>
            <a:r>
              <a:rPr lang="en-US" b="1" dirty="0">
                <a:solidFill>
                  <a:schemeClr val="accent2"/>
                </a:solidFill>
              </a:rPr>
              <a:t>first grammatical morpheme</a:t>
            </a:r>
            <a:endParaRPr lang="ar-SA" b="1" dirty="0">
              <a:solidFill>
                <a:schemeClr val="accent2"/>
              </a:solidFill>
            </a:endParaRPr>
          </a:p>
          <a:p>
            <a:endParaRPr lang="en-US" b="1" dirty="0">
              <a:solidFill>
                <a:schemeClr val="accent2"/>
              </a:solidFill>
            </a:endParaRPr>
          </a:p>
        </p:txBody>
      </p:sp>
      <p:pic>
        <p:nvPicPr>
          <p:cNvPr id="5" name="Picture 4">
            <a:extLst>
              <a:ext uri="{FF2B5EF4-FFF2-40B4-BE49-F238E27FC236}">
                <a16:creationId xmlns:a16="http://schemas.microsoft.com/office/drawing/2014/main" id="{0E18F853-7AC7-483D-B4BC-194EE073DE48}"/>
              </a:ext>
            </a:extLst>
          </p:cNvPr>
          <p:cNvPicPr>
            <a:picLocks noChangeAspect="1"/>
          </p:cNvPicPr>
          <p:nvPr/>
        </p:nvPicPr>
        <p:blipFill>
          <a:blip r:embed="rId2"/>
          <a:stretch>
            <a:fillRect/>
          </a:stretch>
        </p:blipFill>
        <p:spPr>
          <a:xfrm>
            <a:off x="4225771" y="3466020"/>
            <a:ext cx="7444734" cy="3253761"/>
          </a:xfrm>
          <a:prstGeom prst="rect">
            <a:avLst/>
          </a:prstGeom>
        </p:spPr>
      </p:pic>
    </p:spTree>
    <p:extLst>
      <p:ext uri="{BB962C8B-B14F-4D97-AF65-F5344CB8AC3E}">
        <p14:creationId xmlns:p14="http://schemas.microsoft.com/office/powerpoint/2010/main" val="2479297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Grammatical Morphemes.</a:t>
            </a:r>
          </a:p>
        </p:txBody>
      </p:sp>
      <p:sp>
        <p:nvSpPr>
          <p:cNvPr id="3" name="Content Placeholder 2"/>
          <p:cNvSpPr>
            <a:spLocks noGrp="1"/>
          </p:cNvSpPr>
          <p:nvPr>
            <p:ph idx="1"/>
          </p:nvPr>
        </p:nvSpPr>
        <p:spPr/>
        <p:txBody>
          <a:bodyPr/>
          <a:lstStyle/>
          <a:p>
            <a:r>
              <a:rPr lang="en-US" b="1" dirty="0">
                <a:solidFill>
                  <a:schemeClr val="accent2"/>
                </a:solidFill>
              </a:rPr>
              <a:t>Grammatical morphemes </a:t>
            </a:r>
            <a:r>
              <a:rPr lang="en-US" dirty="0"/>
              <a:t>are inflections we add to words to indicate aspects of grammar, such as the plural -s (two dogs ), the possessive ‘s (the dog’s bone), the past tense -</a:t>
            </a:r>
            <a:r>
              <a:rPr lang="en-US" dirty="0" err="1"/>
              <a:t>ed</a:t>
            </a:r>
            <a:r>
              <a:rPr lang="en-US" dirty="0"/>
              <a:t> (The dog barked), and the present progressive -</a:t>
            </a:r>
            <a:r>
              <a:rPr lang="en-US" dirty="0" err="1"/>
              <a:t>ing</a:t>
            </a:r>
            <a:r>
              <a:rPr lang="en-US" dirty="0"/>
              <a:t> (The dog is still barking).</a:t>
            </a:r>
          </a:p>
          <a:p>
            <a:r>
              <a:rPr lang="en-US" b="1" dirty="0">
                <a:solidFill>
                  <a:schemeClr val="accent2"/>
                </a:solidFill>
              </a:rPr>
              <a:t>grammatical morphemes </a:t>
            </a:r>
            <a:r>
              <a:rPr lang="en-US" dirty="0"/>
              <a:t>begin to appear in children’s speech between ages 18 and 24 months—at about the time when they have learned their </a:t>
            </a:r>
            <a:r>
              <a:rPr lang="en-US" b="1" dirty="0">
                <a:solidFill>
                  <a:schemeClr val="accent2"/>
                </a:solidFill>
              </a:rPr>
              <a:t>first 50 words.</a:t>
            </a:r>
          </a:p>
          <a:p>
            <a:r>
              <a:rPr lang="en-US" dirty="0"/>
              <a:t>the </a:t>
            </a:r>
            <a:r>
              <a:rPr lang="en-US" b="1" dirty="0">
                <a:solidFill>
                  <a:schemeClr val="accent2"/>
                </a:solidFill>
              </a:rPr>
              <a:t>first</a:t>
            </a:r>
            <a:r>
              <a:rPr lang="en-US" dirty="0"/>
              <a:t> grammatical morpheme children tend to produce is the </a:t>
            </a:r>
            <a:r>
              <a:rPr lang="en-US" b="1" dirty="0">
                <a:solidFill>
                  <a:schemeClr val="accent2"/>
                </a:solidFill>
              </a:rPr>
              <a:t>present progressive -</a:t>
            </a:r>
            <a:r>
              <a:rPr lang="en-US" b="1" dirty="0" err="1">
                <a:solidFill>
                  <a:schemeClr val="accent2"/>
                </a:solidFill>
              </a:rPr>
              <a:t>ing</a:t>
            </a:r>
            <a:r>
              <a:rPr lang="en-US" dirty="0"/>
              <a:t>, as in Baby sleeping and they master it by </a:t>
            </a:r>
            <a:r>
              <a:rPr lang="en-US" b="1" dirty="0">
                <a:solidFill>
                  <a:schemeClr val="accent2"/>
                </a:solidFill>
              </a:rPr>
              <a:t>age 28 months</a:t>
            </a:r>
          </a:p>
        </p:txBody>
      </p:sp>
    </p:spTree>
    <p:extLst>
      <p:ext uri="{BB962C8B-B14F-4D97-AF65-F5344CB8AC3E}">
        <p14:creationId xmlns:p14="http://schemas.microsoft.com/office/powerpoint/2010/main" val="1073692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Grammatical Morphemes.</a:t>
            </a:r>
          </a:p>
        </p:txBody>
      </p:sp>
      <p:sp>
        <p:nvSpPr>
          <p:cNvPr id="3" name="Content Placeholder 2"/>
          <p:cNvSpPr>
            <a:spLocks noGrp="1"/>
          </p:cNvSpPr>
          <p:nvPr>
            <p:ph idx="1"/>
          </p:nvPr>
        </p:nvSpPr>
        <p:spPr/>
        <p:txBody>
          <a:bodyPr/>
          <a:lstStyle/>
          <a:p>
            <a:r>
              <a:rPr lang="en-US" dirty="0"/>
              <a:t>Additional morphemes that appear during toddlerhood include the</a:t>
            </a:r>
            <a:r>
              <a:rPr lang="en-US" b="1" dirty="0">
                <a:solidFill>
                  <a:schemeClr val="accent2"/>
                </a:solidFill>
              </a:rPr>
              <a:t> prepositions </a:t>
            </a:r>
            <a:r>
              <a:rPr lang="en-US" dirty="0"/>
              <a:t>in and on, which children start to use at about age </a:t>
            </a:r>
            <a:r>
              <a:rPr lang="en-US" b="1" dirty="0">
                <a:solidFill>
                  <a:schemeClr val="accent2"/>
                </a:solidFill>
              </a:rPr>
              <a:t>2 years </a:t>
            </a:r>
            <a:r>
              <a:rPr lang="en-US" dirty="0"/>
              <a:t>(in cup, on table). At this time, toddlers also start to use the </a:t>
            </a:r>
            <a:r>
              <a:rPr lang="en-US" b="1" dirty="0">
                <a:solidFill>
                  <a:schemeClr val="accent2"/>
                </a:solidFill>
              </a:rPr>
              <a:t>regular plural -s</a:t>
            </a:r>
            <a:r>
              <a:rPr lang="en-US" dirty="0"/>
              <a:t>, as in two dogs; </a:t>
            </a:r>
            <a:r>
              <a:rPr lang="en-US" b="1" dirty="0">
                <a:solidFill>
                  <a:schemeClr val="accent2"/>
                </a:solidFill>
              </a:rPr>
              <a:t>the possessive’s</a:t>
            </a:r>
            <a:r>
              <a:rPr lang="en-US" dirty="0"/>
              <a:t>, as in kitty’s bowl; and </a:t>
            </a:r>
            <a:r>
              <a:rPr lang="en-US" b="1" dirty="0">
                <a:solidFill>
                  <a:schemeClr val="accent2"/>
                </a:solidFill>
              </a:rPr>
              <a:t>irregular past tense </a:t>
            </a:r>
            <a:r>
              <a:rPr lang="en-US" dirty="0"/>
              <a:t>verbs, as in eat–ate and break–broke.</a:t>
            </a:r>
          </a:p>
          <a:p>
            <a:r>
              <a:rPr lang="en-US" dirty="0"/>
              <a:t>When you talk with toddlers, you will likely notice they tend to </a:t>
            </a:r>
            <a:r>
              <a:rPr lang="en-US" b="1" dirty="0">
                <a:solidFill>
                  <a:schemeClr val="accent2"/>
                </a:solidFill>
              </a:rPr>
              <a:t>overgeneralize </a:t>
            </a:r>
            <a:r>
              <a:rPr lang="en-US" dirty="0"/>
              <a:t>the rule for regular past tense verbs (“Add -</a:t>
            </a:r>
            <a:r>
              <a:rPr lang="en-US" dirty="0" err="1"/>
              <a:t>ed</a:t>
            </a:r>
            <a:r>
              <a:rPr lang="en-US" dirty="0"/>
              <a:t>”) by applying it to irregular verbs. As a result, toddlers often say things such as “</a:t>
            </a:r>
            <a:r>
              <a:rPr lang="en-US" dirty="0" err="1"/>
              <a:t>i</a:t>
            </a:r>
            <a:r>
              <a:rPr lang="en-US" dirty="0"/>
              <a:t> </a:t>
            </a:r>
            <a:r>
              <a:rPr lang="en-US" dirty="0" err="1"/>
              <a:t>maked</a:t>
            </a:r>
            <a:r>
              <a:rPr lang="en-US" dirty="0"/>
              <a:t> it” and “mommy </a:t>
            </a:r>
            <a:r>
              <a:rPr lang="en-US" dirty="0" err="1"/>
              <a:t>goed</a:t>
            </a:r>
            <a:r>
              <a:rPr lang="en-US" dirty="0"/>
              <a:t> to the store.”</a:t>
            </a:r>
          </a:p>
        </p:txBody>
      </p:sp>
    </p:spTree>
    <p:extLst>
      <p:ext uri="{BB962C8B-B14F-4D97-AF65-F5344CB8AC3E}">
        <p14:creationId xmlns:p14="http://schemas.microsoft.com/office/powerpoint/2010/main" val="1659676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Achievements in Syntax</a:t>
            </a:r>
          </a:p>
        </p:txBody>
      </p:sp>
      <p:sp>
        <p:nvSpPr>
          <p:cNvPr id="3" name="Content Placeholder 2"/>
          <p:cNvSpPr>
            <a:spLocks noGrp="1"/>
          </p:cNvSpPr>
          <p:nvPr>
            <p:ph idx="1"/>
          </p:nvPr>
        </p:nvSpPr>
        <p:spPr/>
        <p:txBody>
          <a:bodyPr>
            <a:normAutofit/>
          </a:bodyPr>
          <a:lstStyle/>
          <a:p>
            <a:r>
              <a:rPr lang="en-US" b="1" dirty="0">
                <a:solidFill>
                  <a:schemeClr val="accent2"/>
                </a:solidFill>
              </a:rPr>
              <a:t>In the two-word stage</a:t>
            </a:r>
            <a:r>
              <a:rPr lang="en-US" dirty="0"/>
              <a:t>, toddlers begin to combine words to make utterances, and it marks the true beginning of syntax.</a:t>
            </a:r>
          </a:p>
          <a:p>
            <a:r>
              <a:rPr lang="en-US" dirty="0"/>
              <a:t>Some </a:t>
            </a:r>
            <a:r>
              <a:rPr lang="en-US" b="1" dirty="0">
                <a:solidFill>
                  <a:schemeClr val="accent2"/>
                </a:solidFill>
              </a:rPr>
              <a:t>simple functions </a:t>
            </a:r>
            <a:r>
              <a:rPr lang="en-US" dirty="0"/>
              <a:t>toddlers can express :</a:t>
            </a:r>
          </a:p>
          <a:p>
            <a:pPr>
              <a:buFont typeface="Wingdings" panose="05000000000000000000" pitchFamily="2" charset="2"/>
              <a:buChar char="§"/>
            </a:pPr>
            <a:r>
              <a:rPr lang="en-US" dirty="0"/>
              <a:t>commenting (“Baby cry”)</a:t>
            </a:r>
          </a:p>
          <a:p>
            <a:pPr>
              <a:buFont typeface="Wingdings" panose="05000000000000000000" pitchFamily="2" charset="2"/>
              <a:buChar char="§"/>
            </a:pPr>
            <a:r>
              <a:rPr lang="en-US" dirty="0"/>
              <a:t> negating (“no juice”)</a:t>
            </a:r>
          </a:p>
          <a:p>
            <a:pPr>
              <a:buFont typeface="Wingdings" panose="05000000000000000000" pitchFamily="2" charset="2"/>
              <a:buChar char="§"/>
            </a:pPr>
            <a:r>
              <a:rPr lang="en-US" dirty="0"/>
              <a:t> requesting (“more juice”)</a:t>
            </a:r>
          </a:p>
          <a:p>
            <a:pPr>
              <a:buFont typeface="Wingdings" panose="05000000000000000000" pitchFamily="2" charset="2"/>
              <a:buChar char="§"/>
            </a:pPr>
            <a:r>
              <a:rPr lang="en-US" dirty="0"/>
              <a:t> questioning (“What that?”). </a:t>
            </a:r>
          </a:p>
        </p:txBody>
      </p:sp>
    </p:spTree>
    <p:extLst>
      <p:ext uri="{BB962C8B-B14F-4D97-AF65-F5344CB8AC3E}">
        <p14:creationId xmlns:p14="http://schemas.microsoft.com/office/powerpoint/2010/main" val="3909918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253880"/>
            <a:ext cx="9720072" cy="1499616"/>
          </a:xfrm>
        </p:spPr>
        <p:txBody>
          <a:bodyPr/>
          <a:lstStyle/>
          <a:p>
            <a:r>
              <a:rPr lang="en-US" dirty="0"/>
              <a:t>Mean length of utterance </a:t>
            </a:r>
          </a:p>
        </p:txBody>
      </p:sp>
      <p:sp>
        <p:nvSpPr>
          <p:cNvPr id="3" name="Content Placeholder 2"/>
          <p:cNvSpPr>
            <a:spLocks noGrp="1"/>
          </p:cNvSpPr>
          <p:nvPr>
            <p:ph idx="1"/>
          </p:nvPr>
        </p:nvSpPr>
        <p:spPr>
          <a:xfrm>
            <a:off x="737119" y="763741"/>
            <a:ext cx="11454881" cy="5534810"/>
          </a:xfrm>
        </p:spPr>
        <p:txBody>
          <a:bodyPr/>
          <a:lstStyle/>
          <a:p>
            <a:pPr marL="0" indent="0">
              <a:buNone/>
            </a:pPr>
            <a:r>
              <a:rPr lang="en-US" dirty="0"/>
              <a:t>We can calculate </a:t>
            </a:r>
            <a:r>
              <a:rPr lang="en-US" dirty="0" err="1"/>
              <a:t>mLu</a:t>
            </a:r>
            <a:r>
              <a:rPr lang="en-US" dirty="0"/>
              <a:t> by counting the total number of morphemes in a sample of 50–100 spontaneous utterances and then dividing that number by the total number of utterances: </a:t>
            </a:r>
          </a:p>
          <a:p>
            <a:pPr algn="ctr"/>
            <a:r>
              <a:rPr lang="en-US" b="1" dirty="0">
                <a:solidFill>
                  <a:schemeClr val="accent2"/>
                </a:solidFill>
              </a:rPr>
              <a:t>MLU = Total number of morphemes /Total number of utterances)</a:t>
            </a:r>
            <a:endParaRPr lang="ar-SA" b="1" dirty="0">
              <a:solidFill>
                <a:schemeClr val="accent2"/>
              </a:solidFill>
            </a:endParaRPr>
          </a:p>
          <a:p>
            <a:pPr marL="0" indent="0">
              <a:buNone/>
            </a:pPr>
            <a:r>
              <a:rPr lang="en-GB" sz="2000" dirty="0"/>
              <a:t>There are additional conventions for counting morphemes including the following: Do not count fillers, such as umm or oh; count proper names, compound words (e.g., birthday) and ritualized reduplications (e.g., choo choo) as a single word; count catenatives (e.g.,</a:t>
            </a:r>
            <a:r>
              <a:rPr lang="en-GB" sz="2000" dirty="0" err="1"/>
              <a:t>gonna</a:t>
            </a:r>
            <a:r>
              <a:rPr lang="en-GB" sz="2000" dirty="0"/>
              <a:t>, </a:t>
            </a:r>
            <a:r>
              <a:rPr lang="en-GB" sz="2000" dirty="0" err="1"/>
              <a:t>wanna</a:t>
            </a:r>
            <a:r>
              <a:rPr lang="en-GB" sz="2000" dirty="0"/>
              <a:t>) as a single word, but count auxiliaries (e.g., is, have) as separate morphemes.</a:t>
            </a:r>
            <a:endParaRPr lang="en-US" sz="2000" dirty="0"/>
          </a:p>
          <a:p>
            <a:pPr algn="ctr"/>
            <a:endParaRPr lang="en-US" b="1" dirty="0">
              <a:solidFill>
                <a:schemeClr val="accent2"/>
              </a:solidFill>
            </a:endParaRPr>
          </a:p>
          <a:p>
            <a:pPr algn="ctr"/>
            <a:endParaRPr lang="en-US" b="1" dirty="0">
              <a:solidFill>
                <a:schemeClr val="accent2"/>
              </a:solidFill>
            </a:endParaRPr>
          </a:p>
        </p:txBody>
      </p:sp>
      <p:pic>
        <p:nvPicPr>
          <p:cNvPr id="4" name="Content Placeholder 3"/>
          <p:cNvPicPr>
            <a:picLocks noChangeAspect="1"/>
          </p:cNvPicPr>
          <p:nvPr/>
        </p:nvPicPr>
        <p:blipFill rotWithShape="1">
          <a:blip r:embed="rId2"/>
          <a:srcRect l="36696" t="33107" r="7040" b="23836"/>
          <a:stretch/>
        </p:blipFill>
        <p:spPr>
          <a:xfrm>
            <a:off x="3258105" y="3126589"/>
            <a:ext cx="7077722" cy="3385181"/>
          </a:xfrm>
          <a:prstGeom prst="rect">
            <a:avLst/>
          </a:prstGeom>
        </p:spPr>
      </p:pic>
    </p:spTree>
    <p:extLst>
      <p:ext uri="{BB962C8B-B14F-4D97-AF65-F5344CB8AC3E}">
        <p14:creationId xmlns:p14="http://schemas.microsoft.com/office/powerpoint/2010/main" val="2211445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Sentence Forms</a:t>
            </a:r>
          </a:p>
        </p:txBody>
      </p:sp>
      <p:sp>
        <p:nvSpPr>
          <p:cNvPr id="5" name="Content Placeholder 4"/>
          <p:cNvSpPr>
            <a:spLocks noGrp="1"/>
          </p:cNvSpPr>
          <p:nvPr>
            <p:ph idx="1"/>
          </p:nvPr>
        </p:nvSpPr>
        <p:spPr/>
        <p:txBody>
          <a:bodyPr/>
          <a:lstStyle/>
          <a:p>
            <a:r>
              <a:rPr lang="en-US" dirty="0"/>
              <a:t>When grammatical morphemes first emerge and children begin to combine words, language exhibits a </a:t>
            </a:r>
            <a:r>
              <a:rPr lang="en-US" b="1" dirty="0">
                <a:solidFill>
                  <a:schemeClr val="accent2"/>
                </a:solidFill>
              </a:rPr>
              <a:t>telegraphic quality </a:t>
            </a:r>
            <a:r>
              <a:rPr lang="en-US" dirty="0"/>
              <a:t>that results when children omit key grammatical markers. </a:t>
            </a:r>
          </a:p>
          <a:p>
            <a:r>
              <a:rPr lang="en-US" dirty="0"/>
              <a:t>toddlers begin to use more </a:t>
            </a:r>
            <a:r>
              <a:rPr lang="en-US" dirty="0" err="1"/>
              <a:t>adul-tlike</a:t>
            </a:r>
            <a:r>
              <a:rPr lang="en-US" dirty="0"/>
              <a:t> forms for a variety of sentence types:</a:t>
            </a:r>
          </a:p>
          <a:p>
            <a:pPr>
              <a:buFont typeface="Wingdings" panose="05000000000000000000" pitchFamily="2" charset="2"/>
              <a:buChar char="§"/>
            </a:pPr>
            <a:r>
              <a:rPr lang="en-US" dirty="0"/>
              <a:t>yes–no question (“Are we going, mommy?”)</a:t>
            </a:r>
          </a:p>
          <a:p>
            <a:pPr>
              <a:buFont typeface="Wingdings" panose="05000000000000000000" pitchFamily="2" charset="2"/>
              <a:buChar char="§"/>
            </a:pPr>
            <a:r>
              <a:rPr lang="en-US" dirty="0"/>
              <a:t> </a:t>
            </a:r>
            <a:r>
              <a:rPr lang="en-US" dirty="0" err="1"/>
              <a:t>wh</a:t>
            </a:r>
            <a:r>
              <a:rPr lang="en-US" dirty="0"/>
              <a:t>- questions (“What’s that?”)</a:t>
            </a:r>
          </a:p>
          <a:p>
            <a:pPr>
              <a:buFont typeface="Wingdings" panose="05000000000000000000" pitchFamily="2" charset="2"/>
              <a:buChar char="§"/>
            </a:pPr>
            <a:r>
              <a:rPr lang="en-US" dirty="0"/>
              <a:t> commands (“You do it”)</a:t>
            </a:r>
          </a:p>
          <a:p>
            <a:pPr>
              <a:buFont typeface="Wingdings" panose="05000000000000000000" pitchFamily="2" charset="2"/>
              <a:buChar char="§"/>
            </a:pPr>
            <a:r>
              <a:rPr lang="en-US" dirty="0"/>
              <a:t>negatives (“me no want that”).</a:t>
            </a:r>
          </a:p>
        </p:txBody>
      </p:sp>
    </p:spTree>
    <p:extLst>
      <p:ext uri="{BB962C8B-B14F-4D97-AF65-F5344CB8AC3E}">
        <p14:creationId xmlns:p14="http://schemas.microsoft.com/office/powerpoint/2010/main" val="1304461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use </a:t>
            </a:r>
          </a:p>
        </p:txBody>
      </p:sp>
      <p:sp>
        <p:nvSpPr>
          <p:cNvPr id="3" name="Content Placeholder 2"/>
          <p:cNvSpPr>
            <a:spLocks noGrp="1"/>
          </p:cNvSpPr>
          <p:nvPr>
            <p:ph idx="1"/>
          </p:nvPr>
        </p:nvSpPr>
        <p:spPr/>
        <p:txBody>
          <a:bodyPr>
            <a:normAutofit lnSpcReduction="10000"/>
          </a:bodyPr>
          <a:lstStyle/>
          <a:p>
            <a:r>
              <a:rPr lang="en-US" b="1" dirty="0">
                <a:solidFill>
                  <a:schemeClr val="accent2"/>
                </a:solidFill>
              </a:rPr>
              <a:t>Discourse functions </a:t>
            </a:r>
          </a:p>
          <a:p>
            <a:pPr>
              <a:buFont typeface="Wingdings" panose="05000000000000000000" pitchFamily="2" charset="2"/>
              <a:buChar char="§"/>
            </a:pPr>
            <a:r>
              <a:rPr lang="en-US" dirty="0"/>
              <a:t>instrumental functions, including requests, to satisfy their needs</a:t>
            </a:r>
          </a:p>
          <a:p>
            <a:pPr>
              <a:buFont typeface="Wingdings" panose="05000000000000000000" pitchFamily="2" charset="2"/>
              <a:buChar char="§"/>
            </a:pPr>
            <a:r>
              <a:rPr lang="en-US" dirty="0"/>
              <a:t>regulatory functions, such as imperatives (commands), to control other people’s behavior</a:t>
            </a:r>
          </a:p>
          <a:p>
            <a:pPr>
              <a:buFont typeface="Wingdings" panose="05000000000000000000" pitchFamily="2" charset="2"/>
              <a:buChar char="§"/>
            </a:pPr>
            <a:r>
              <a:rPr lang="en-US" dirty="0"/>
              <a:t> interactional functions to interact with others in a social way</a:t>
            </a:r>
          </a:p>
          <a:p>
            <a:pPr>
              <a:buFont typeface="Wingdings" panose="05000000000000000000" pitchFamily="2" charset="2"/>
              <a:buChar char="§"/>
            </a:pPr>
            <a:r>
              <a:rPr lang="en-US" dirty="0"/>
              <a:t>personal functions to express their feelings about something. </a:t>
            </a:r>
          </a:p>
          <a:p>
            <a:pPr>
              <a:buFont typeface="Wingdings" panose="05000000000000000000" pitchFamily="2" charset="2"/>
              <a:buChar char="§"/>
            </a:pPr>
            <a:r>
              <a:rPr lang="en-US" dirty="0"/>
              <a:t>heuristic functions by requesting information from other people to learn about the world</a:t>
            </a:r>
          </a:p>
          <a:p>
            <a:pPr>
              <a:buFont typeface="Wingdings" panose="05000000000000000000" pitchFamily="2" charset="2"/>
              <a:buChar char="§"/>
            </a:pPr>
            <a:r>
              <a:rPr lang="en-US" dirty="0"/>
              <a:t>imaginative functions by telling stories to pretend</a:t>
            </a:r>
          </a:p>
          <a:p>
            <a:pPr>
              <a:buFont typeface="Wingdings" panose="05000000000000000000" pitchFamily="2" charset="2"/>
              <a:buChar char="§"/>
            </a:pPr>
            <a:r>
              <a:rPr lang="en-US" dirty="0"/>
              <a:t>informative functions to provide information to other people. </a:t>
            </a:r>
          </a:p>
        </p:txBody>
      </p:sp>
    </p:spTree>
    <p:extLst>
      <p:ext uri="{BB962C8B-B14F-4D97-AF65-F5344CB8AC3E}">
        <p14:creationId xmlns:p14="http://schemas.microsoft.com/office/powerpoint/2010/main" val="2153103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use </a:t>
            </a:r>
          </a:p>
        </p:txBody>
      </p:sp>
      <p:sp>
        <p:nvSpPr>
          <p:cNvPr id="3" name="Content Placeholder 2"/>
          <p:cNvSpPr>
            <a:spLocks noGrp="1"/>
          </p:cNvSpPr>
          <p:nvPr>
            <p:ph idx="1"/>
          </p:nvPr>
        </p:nvSpPr>
        <p:spPr>
          <a:xfrm>
            <a:off x="686776" y="2249424"/>
            <a:ext cx="11058381" cy="4023360"/>
          </a:xfrm>
        </p:spPr>
        <p:txBody>
          <a:bodyPr>
            <a:normAutofit/>
          </a:bodyPr>
          <a:lstStyle/>
          <a:p>
            <a:r>
              <a:rPr lang="en-US" b="1" dirty="0">
                <a:solidFill>
                  <a:schemeClr val="accent2"/>
                </a:solidFill>
              </a:rPr>
              <a:t>Conversational Skills </a:t>
            </a:r>
          </a:p>
          <a:p>
            <a:r>
              <a:rPr lang="en-US" dirty="0"/>
              <a:t>conversational skill requires the ability </a:t>
            </a:r>
            <a:r>
              <a:rPr lang="en-US" b="1" dirty="0">
                <a:solidFill>
                  <a:schemeClr val="accent2"/>
                </a:solidFill>
              </a:rPr>
              <a:t>to initiate a conversational topic</a:t>
            </a:r>
            <a:r>
              <a:rPr lang="en-US" dirty="0"/>
              <a:t>, </a:t>
            </a:r>
            <a:r>
              <a:rPr lang="en-US" b="1" dirty="0">
                <a:solidFill>
                  <a:schemeClr val="accent2"/>
                </a:solidFill>
              </a:rPr>
              <a:t>sustain the topic for several turns</a:t>
            </a:r>
            <a:r>
              <a:rPr lang="en-US" dirty="0"/>
              <a:t>, then </a:t>
            </a:r>
            <a:r>
              <a:rPr lang="en-US" b="1" dirty="0">
                <a:solidFill>
                  <a:schemeClr val="accent2"/>
                </a:solidFill>
              </a:rPr>
              <a:t>appropriately take leave of the conversation</a:t>
            </a:r>
            <a:r>
              <a:rPr lang="en-US" dirty="0"/>
              <a:t>. </a:t>
            </a:r>
          </a:p>
          <a:p>
            <a:pPr>
              <a:buFont typeface="Wingdings" panose="05000000000000000000" pitchFamily="2" charset="2"/>
              <a:buChar char="§"/>
            </a:pPr>
            <a:r>
              <a:rPr lang="en-US" dirty="0"/>
              <a:t>Toddlers are relatively </a:t>
            </a:r>
            <a:r>
              <a:rPr lang="en-US" b="1" dirty="0">
                <a:solidFill>
                  <a:schemeClr val="accent2"/>
                </a:solidFill>
              </a:rPr>
              <a:t>poor conversationalists</a:t>
            </a:r>
            <a:r>
              <a:rPr lang="en-US" dirty="0"/>
              <a:t>. Toddlers may demonstrate some skill in starting a conversation, but they </a:t>
            </a:r>
            <a:r>
              <a:rPr lang="en-US" b="1" dirty="0">
                <a:solidFill>
                  <a:schemeClr val="accent2"/>
                </a:solidFill>
              </a:rPr>
              <a:t>cannot usually sustain it </a:t>
            </a:r>
            <a:r>
              <a:rPr lang="en-US" dirty="0"/>
              <a:t>for more than one or two turns. </a:t>
            </a:r>
          </a:p>
          <a:p>
            <a:pPr>
              <a:buFont typeface="Wingdings" panose="05000000000000000000" pitchFamily="2" charset="2"/>
              <a:buChar char="§"/>
            </a:pPr>
            <a:r>
              <a:rPr lang="en-US" dirty="0"/>
              <a:t>Toddlers also have difficulty keeping their </a:t>
            </a:r>
            <a:r>
              <a:rPr lang="en-US" b="1" dirty="0">
                <a:solidFill>
                  <a:schemeClr val="accent2"/>
                </a:solidFill>
              </a:rPr>
              <a:t>audience’s needs in mind</a:t>
            </a:r>
            <a:r>
              <a:rPr lang="en-US" dirty="0"/>
              <a:t>: They may use pronouns without appropriately defining to whom they refer (“he is cheating!”).</a:t>
            </a:r>
          </a:p>
          <a:p>
            <a:pPr>
              <a:buFont typeface="Wingdings" panose="05000000000000000000" pitchFamily="2" charset="2"/>
              <a:buChar char="§"/>
            </a:pPr>
            <a:r>
              <a:rPr lang="en-US" dirty="0"/>
              <a:t>Toddlers may simply not respond or may </a:t>
            </a:r>
            <a:r>
              <a:rPr lang="en-US" b="1" dirty="0">
                <a:solidFill>
                  <a:schemeClr val="accent2"/>
                </a:solidFill>
              </a:rPr>
              <a:t>respond non-contingently </a:t>
            </a:r>
            <a:r>
              <a:rPr lang="en-US" dirty="0"/>
              <a:t>(off the topic). </a:t>
            </a:r>
          </a:p>
          <a:p>
            <a:pPr>
              <a:buFont typeface="Wingdings" panose="05000000000000000000" pitchFamily="2" charset="2"/>
              <a:buChar char="§"/>
            </a:pPr>
            <a:r>
              <a:rPr lang="en-US" dirty="0"/>
              <a:t>Toddlers are not yet proficient at realizing when they are not following along in a conversation and are thus not likely to seek clarification</a:t>
            </a:r>
          </a:p>
        </p:txBody>
      </p:sp>
    </p:spTree>
    <p:extLst>
      <p:ext uri="{BB962C8B-B14F-4D97-AF65-F5344CB8AC3E}">
        <p14:creationId xmlns:p14="http://schemas.microsoft.com/office/powerpoint/2010/main" val="589505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content </a:t>
            </a:r>
            <a:br>
              <a:rPr lang="en-US" dirty="0"/>
            </a:br>
            <a:r>
              <a:rPr lang="en-US" dirty="0"/>
              <a:t>receptive and Expressive Lexicons</a:t>
            </a:r>
          </a:p>
        </p:txBody>
      </p:sp>
      <p:sp>
        <p:nvSpPr>
          <p:cNvPr id="3" name="Content Placeholder 2"/>
          <p:cNvSpPr>
            <a:spLocks noGrp="1"/>
          </p:cNvSpPr>
          <p:nvPr>
            <p:ph idx="1"/>
          </p:nvPr>
        </p:nvSpPr>
        <p:spPr>
          <a:xfrm>
            <a:off x="227813" y="1914609"/>
            <a:ext cx="11499590" cy="4848273"/>
          </a:xfrm>
        </p:spPr>
        <p:txBody>
          <a:bodyPr/>
          <a:lstStyle/>
          <a:p>
            <a:r>
              <a:rPr lang="en-US" dirty="0"/>
              <a:t>Although young children begin acquiring new words relatively slowly, some researchers contend that toddlers’ word learning enters </a:t>
            </a:r>
            <a:r>
              <a:rPr lang="en-US" b="1" dirty="0">
                <a:solidFill>
                  <a:schemeClr val="accent2"/>
                </a:solidFill>
              </a:rPr>
              <a:t>an explosive period </a:t>
            </a:r>
            <a:r>
              <a:rPr lang="en-US" dirty="0"/>
              <a:t>between approximately </a:t>
            </a:r>
            <a:r>
              <a:rPr lang="en-US" b="1" dirty="0">
                <a:solidFill>
                  <a:schemeClr val="accent2"/>
                </a:solidFill>
              </a:rPr>
              <a:t>18 and 24 months </a:t>
            </a:r>
            <a:r>
              <a:rPr lang="en-US" dirty="0"/>
              <a:t>of age, or at around the time they can produce 50 words. This period has been aptly termed the vocabulary spurt, word spurt, or naming explosion.</a:t>
            </a:r>
          </a:p>
          <a:p>
            <a:pPr marL="0" indent="0">
              <a:buNone/>
            </a:pPr>
            <a:r>
              <a:rPr lang="en-GB" dirty="0"/>
              <a:t>children may learn up to (7-9) new words per day.</a:t>
            </a:r>
            <a:endParaRPr lang="en-US" dirty="0"/>
          </a:p>
          <a:p>
            <a:pPr>
              <a:spcAft>
                <a:spcPts val="0"/>
              </a:spcAft>
            </a:pPr>
            <a:r>
              <a:rPr lang="en-US" dirty="0"/>
              <a:t>Early in development, children often </a:t>
            </a:r>
            <a:r>
              <a:rPr lang="en-US" b="1" dirty="0">
                <a:solidFill>
                  <a:schemeClr val="accent2"/>
                </a:solidFill>
              </a:rPr>
              <a:t>overextend, underextend, and overlap words</a:t>
            </a:r>
            <a:r>
              <a:rPr lang="en-US" dirty="0"/>
              <a:t>.</a:t>
            </a:r>
            <a:r>
              <a:rPr lang="en-GB" dirty="0"/>
              <a:t> underextensions are more common than overextensions.</a:t>
            </a:r>
            <a:endParaRPr lang="en-US" dirty="0"/>
          </a:p>
          <a:p>
            <a:endParaRPr lang="en-US" b="1" dirty="0">
              <a:solidFill>
                <a:schemeClr val="accent2"/>
              </a:solidFill>
            </a:endParaRPr>
          </a:p>
        </p:txBody>
      </p:sp>
      <p:cxnSp>
        <p:nvCxnSpPr>
          <p:cNvPr id="5" name="Straight Arrow Connector 4">
            <a:extLst>
              <a:ext uri="{FF2B5EF4-FFF2-40B4-BE49-F238E27FC236}">
                <a16:creationId xmlns:a16="http://schemas.microsoft.com/office/drawing/2014/main" id="{F84F2924-3FE5-4170-8B59-2C775ECAB0B1}"/>
              </a:ext>
            </a:extLst>
          </p:cNvPr>
          <p:cNvCxnSpPr/>
          <p:nvPr/>
        </p:nvCxnSpPr>
        <p:spPr>
          <a:xfrm>
            <a:off x="5479839" y="4078314"/>
            <a:ext cx="0" cy="7421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1038E68-9D74-4DBA-BA64-CE9F868183BC}"/>
              </a:ext>
            </a:extLst>
          </p:cNvPr>
          <p:cNvSpPr/>
          <p:nvPr/>
        </p:nvSpPr>
        <p:spPr>
          <a:xfrm>
            <a:off x="2572792" y="4820436"/>
            <a:ext cx="3762484" cy="14996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200" b="1" dirty="0">
                <a:solidFill>
                  <a:schemeClr val="accent2"/>
                </a:solidFill>
              </a:rPr>
              <a:t>Three types: </a:t>
            </a:r>
          </a:p>
          <a:p>
            <a:r>
              <a:rPr lang="en-US" dirty="0"/>
              <a:t>-categorical (same category).</a:t>
            </a:r>
          </a:p>
          <a:p>
            <a:r>
              <a:rPr lang="en-US" dirty="0"/>
              <a:t> -analogical (perceptually similar).</a:t>
            </a:r>
          </a:p>
          <a:p>
            <a:r>
              <a:rPr lang="en-US" dirty="0"/>
              <a:t>-rational (</a:t>
            </a:r>
            <a:r>
              <a:rPr lang="en-GB" sz="1800" b="0" i="0" u="none" strike="noStrike" baseline="0" dirty="0">
                <a:latin typeface="ITCGaramondStd-Lt"/>
              </a:rPr>
              <a:t>semantically or thematically related)</a:t>
            </a:r>
            <a:r>
              <a:rPr lang="en-US" dirty="0"/>
              <a:t>.</a:t>
            </a:r>
          </a:p>
        </p:txBody>
      </p:sp>
      <p:sp>
        <p:nvSpPr>
          <p:cNvPr id="7" name="Oval 6">
            <a:extLst>
              <a:ext uri="{FF2B5EF4-FFF2-40B4-BE49-F238E27FC236}">
                <a16:creationId xmlns:a16="http://schemas.microsoft.com/office/drawing/2014/main" id="{DF08BDE5-8472-4104-822B-1D2EF4ECDEF0}"/>
              </a:ext>
            </a:extLst>
          </p:cNvPr>
          <p:cNvSpPr/>
          <p:nvPr/>
        </p:nvSpPr>
        <p:spPr>
          <a:xfrm>
            <a:off x="7107414" y="4232214"/>
            <a:ext cx="4055160" cy="1912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But why these errors happened?? </a:t>
            </a:r>
          </a:p>
        </p:txBody>
      </p:sp>
      <p:sp>
        <p:nvSpPr>
          <p:cNvPr id="8" name="Oval 7">
            <a:extLst>
              <a:ext uri="{FF2B5EF4-FFF2-40B4-BE49-F238E27FC236}">
                <a16:creationId xmlns:a16="http://schemas.microsoft.com/office/drawing/2014/main" id="{0DBE45C1-8C5F-49E6-A835-7DEC600F294C}"/>
              </a:ext>
            </a:extLst>
          </p:cNvPr>
          <p:cNvSpPr/>
          <p:nvPr/>
        </p:nvSpPr>
        <p:spPr>
          <a:xfrm>
            <a:off x="6711097" y="5311074"/>
            <a:ext cx="1895062" cy="73258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Categorical error </a:t>
            </a:r>
          </a:p>
        </p:txBody>
      </p:sp>
      <p:sp>
        <p:nvSpPr>
          <p:cNvPr id="9" name="Oval 8">
            <a:extLst>
              <a:ext uri="{FF2B5EF4-FFF2-40B4-BE49-F238E27FC236}">
                <a16:creationId xmlns:a16="http://schemas.microsoft.com/office/drawing/2014/main" id="{450CC005-E724-4A78-ADB2-9469C258404C}"/>
              </a:ext>
            </a:extLst>
          </p:cNvPr>
          <p:cNvSpPr/>
          <p:nvPr/>
        </p:nvSpPr>
        <p:spPr>
          <a:xfrm>
            <a:off x="7542350" y="5791928"/>
            <a:ext cx="3154019" cy="97095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pragmatical error</a:t>
            </a:r>
            <a:r>
              <a:rPr lang="en-US" sz="1500" dirty="0"/>
              <a:t>: don’t know the name or word they should use so they use the close one </a:t>
            </a:r>
          </a:p>
        </p:txBody>
      </p:sp>
      <p:sp>
        <p:nvSpPr>
          <p:cNvPr id="10" name="Oval 9">
            <a:extLst>
              <a:ext uri="{FF2B5EF4-FFF2-40B4-BE49-F238E27FC236}">
                <a16:creationId xmlns:a16="http://schemas.microsoft.com/office/drawing/2014/main" id="{DE70DFB6-F2F4-4CE4-9E11-29B36B6CD54A}"/>
              </a:ext>
            </a:extLst>
          </p:cNvPr>
          <p:cNvSpPr/>
          <p:nvPr/>
        </p:nvSpPr>
        <p:spPr>
          <a:xfrm>
            <a:off x="9590774" y="5051393"/>
            <a:ext cx="2580511" cy="93164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retrieval error </a:t>
            </a:r>
            <a:r>
              <a:rPr lang="en-GB" sz="1400" dirty="0" err="1"/>
              <a:t>diffucalty</a:t>
            </a:r>
            <a:r>
              <a:rPr lang="en-GB" sz="1400" dirty="0"/>
              <a:t> in restoring the word quickly so they use the closest on</a:t>
            </a:r>
            <a:endParaRPr lang="en-US" sz="1400" dirty="0"/>
          </a:p>
        </p:txBody>
      </p:sp>
    </p:spTree>
    <p:extLst>
      <p:ext uri="{BB962C8B-B14F-4D97-AF65-F5344CB8AC3E}">
        <p14:creationId xmlns:p14="http://schemas.microsoft.com/office/powerpoint/2010/main" val="2873724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Font typeface="Wingdings" panose="05000000000000000000" pitchFamily="2" charset="2"/>
              <a:buChar char="§"/>
            </a:pPr>
            <a:r>
              <a:rPr lang="en-US" b="1" dirty="0"/>
              <a:t>Acquisition of New words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GB" dirty="0"/>
              <a:t>Mapping: is the key to learning a new word successfully and may require more than meets the eye.</a:t>
            </a:r>
          </a:p>
          <a:p>
            <a:pPr>
              <a:buFont typeface="Wingdings" panose="05000000000000000000" pitchFamily="2" charset="2"/>
              <a:buChar char="§"/>
            </a:pPr>
            <a:r>
              <a:rPr lang="en-GB" dirty="0"/>
              <a:t>imagine, as philosopher W. v. O. Quine proposed, that you encounter a native speaker of a foreign language who utters the word </a:t>
            </a:r>
            <a:r>
              <a:rPr lang="en-GB" dirty="0" err="1"/>
              <a:t>gavagai</a:t>
            </a:r>
            <a:r>
              <a:rPr lang="en-GB" dirty="0"/>
              <a:t> in the presence of a rabbit. Should you infer the word </a:t>
            </a:r>
            <a:r>
              <a:rPr lang="en-GB" dirty="0" err="1"/>
              <a:t>gavagai</a:t>
            </a:r>
            <a:r>
              <a:rPr lang="en-GB" dirty="0"/>
              <a:t> means “rabbit,” “food,” “</a:t>
            </a:r>
            <a:r>
              <a:rPr lang="en-GB" dirty="0" err="1"/>
              <a:t>undetached</a:t>
            </a:r>
            <a:r>
              <a:rPr lang="en-GB" dirty="0"/>
              <a:t> rabbit </a:t>
            </a:r>
            <a:r>
              <a:rPr lang="en-GB" dirty="0" err="1"/>
              <a:t>part,”or</a:t>
            </a:r>
            <a:r>
              <a:rPr lang="en-GB" dirty="0"/>
              <a:t> something else? </a:t>
            </a:r>
          </a:p>
          <a:p>
            <a:pPr>
              <a:buFont typeface="Wingdings" panose="05000000000000000000" pitchFamily="2" charset="2"/>
              <a:buChar char="§"/>
            </a:pPr>
            <a:r>
              <a:rPr lang="en-GB" dirty="0"/>
              <a:t>the uncertainty surrounding the mapping of a word to its referent in the face of endless interpretations, </a:t>
            </a:r>
            <a:r>
              <a:rPr lang="en-US" dirty="0"/>
              <a:t>Called th</a:t>
            </a:r>
            <a:r>
              <a:rPr lang="en-US" b="1" dirty="0"/>
              <a:t>e Quinean Conundrum ( The mapping problem) or induction problem.</a:t>
            </a:r>
          </a:p>
          <a:p>
            <a:pPr>
              <a:buFont typeface="Wingdings" panose="05000000000000000000" pitchFamily="2" charset="2"/>
              <a:buChar char="§"/>
            </a:pPr>
            <a:r>
              <a:rPr lang="en-GB" dirty="0"/>
              <a:t>challenges for all people learning a new language, but especially for infants and toddlers learning their first language</a:t>
            </a:r>
            <a:endParaRPr lang="en-US" dirty="0"/>
          </a:p>
        </p:txBody>
      </p:sp>
    </p:spTree>
    <p:extLst>
      <p:ext uri="{BB962C8B-B14F-4D97-AF65-F5344CB8AC3E}">
        <p14:creationId xmlns:p14="http://schemas.microsoft.com/office/powerpoint/2010/main" val="630999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WhAT</a:t>
            </a:r>
            <a:r>
              <a:rPr lang="en-US" dirty="0"/>
              <a:t> </a:t>
            </a:r>
            <a:r>
              <a:rPr lang="en-US" dirty="0" err="1"/>
              <a:t>mAjOr</a:t>
            </a:r>
            <a:r>
              <a:rPr lang="en-US" dirty="0"/>
              <a:t> </a:t>
            </a:r>
            <a:r>
              <a:rPr lang="en-US" dirty="0" err="1"/>
              <a:t>LAnguAge-DeveLOpmenT</a:t>
            </a:r>
            <a:r>
              <a:rPr lang="en-US" dirty="0"/>
              <a:t> </a:t>
            </a:r>
            <a:r>
              <a:rPr lang="en-US" dirty="0" err="1"/>
              <a:t>miLeSTOneS</a:t>
            </a:r>
            <a:r>
              <a:rPr lang="en-US" dirty="0"/>
              <a:t> Occur in </a:t>
            </a:r>
            <a:r>
              <a:rPr lang="en-US" dirty="0" err="1"/>
              <a:t>TODDLerhOOD</a:t>
            </a:r>
            <a:r>
              <a:rPr lang="en-US" dirty="0"/>
              <a:t>?</a:t>
            </a:r>
          </a:p>
        </p:txBody>
      </p:sp>
      <p:sp>
        <p:nvSpPr>
          <p:cNvPr id="3" name="Content Placeholder 2"/>
          <p:cNvSpPr>
            <a:spLocks noGrp="1"/>
          </p:cNvSpPr>
          <p:nvPr>
            <p:ph idx="1"/>
          </p:nvPr>
        </p:nvSpPr>
        <p:spPr/>
        <p:txBody>
          <a:bodyPr/>
          <a:lstStyle/>
          <a:p>
            <a:pPr>
              <a:buFont typeface="Wingdings" panose="05000000000000000000" pitchFamily="2" charset="2"/>
              <a:buChar char="§"/>
            </a:pPr>
            <a:endParaRPr lang="en-US" b="1" dirty="0">
              <a:solidFill>
                <a:schemeClr val="bg2">
                  <a:lumMod val="50000"/>
                </a:schemeClr>
              </a:solidFill>
            </a:endParaRPr>
          </a:p>
          <a:p>
            <a:pPr>
              <a:buFont typeface="Wingdings" panose="05000000000000000000" pitchFamily="2" charset="2"/>
              <a:buChar char="§"/>
            </a:pPr>
            <a:endParaRPr lang="en-US" b="1" dirty="0">
              <a:solidFill>
                <a:schemeClr val="bg2">
                  <a:lumMod val="50000"/>
                </a:schemeClr>
              </a:solidFill>
            </a:endParaRPr>
          </a:p>
          <a:p>
            <a:pPr>
              <a:buFont typeface="Wingdings" panose="05000000000000000000" pitchFamily="2" charset="2"/>
              <a:buChar char="§"/>
            </a:pPr>
            <a:r>
              <a:rPr lang="en-US" sz="2800" b="1" dirty="0">
                <a:solidFill>
                  <a:schemeClr val="bg2">
                    <a:lumMod val="50000"/>
                  </a:schemeClr>
                </a:solidFill>
              </a:rPr>
              <a:t>First words</a:t>
            </a:r>
          </a:p>
          <a:p>
            <a:pPr>
              <a:buFont typeface="Wingdings" panose="05000000000000000000" pitchFamily="2" charset="2"/>
              <a:buChar char="§"/>
            </a:pPr>
            <a:r>
              <a:rPr lang="en-US" sz="2800" b="1" dirty="0">
                <a:solidFill>
                  <a:schemeClr val="bg2">
                    <a:lumMod val="50000"/>
                  </a:schemeClr>
                </a:solidFill>
              </a:rPr>
              <a:t>Gestures </a:t>
            </a:r>
          </a:p>
          <a:p>
            <a:pPr>
              <a:buFont typeface="Wingdings" panose="05000000000000000000" pitchFamily="2" charset="2"/>
              <a:buChar char="§"/>
            </a:pPr>
            <a:r>
              <a:rPr lang="en-US" sz="2800" b="1" dirty="0">
                <a:solidFill>
                  <a:schemeClr val="bg2">
                    <a:lumMod val="50000"/>
                  </a:schemeClr>
                </a:solidFill>
              </a:rPr>
              <a:t>Theory of mind </a:t>
            </a:r>
          </a:p>
          <a:p>
            <a:endParaRPr lang="en-US" dirty="0"/>
          </a:p>
        </p:txBody>
      </p:sp>
    </p:spTree>
    <p:extLst>
      <p:ext uri="{BB962C8B-B14F-4D97-AF65-F5344CB8AC3E}">
        <p14:creationId xmlns:p14="http://schemas.microsoft.com/office/powerpoint/2010/main" val="1923327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DF337D-2791-4C4B-9621-B104CE89D5C2}"/>
              </a:ext>
            </a:extLst>
          </p:cNvPr>
          <p:cNvSpPr>
            <a:spLocks noGrp="1"/>
          </p:cNvSpPr>
          <p:nvPr>
            <p:ph idx="1"/>
          </p:nvPr>
        </p:nvSpPr>
        <p:spPr>
          <a:xfrm>
            <a:off x="600840" y="1944210"/>
            <a:ext cx="10566647" cy="4300461"/>
          </a:xfrm>
        </p:spPr>
        <p:txBody>
          <a:bodyPr>
            <a:normAutofit/>
          </a:bodyPr>
          <a:lstStyle/>
          <a:p>
            <a:pPr>
              <a:buFont typeface="Wingdings" panose="05000000000000000000" pitchFamily="2" charset="2"/>
              <a:buChar char="§"/>
            </a:pPr>
            <a:r>
              <a:rPr lang="en-GB" b="1" dirty="0">
                <a:solidFill>
                  <a:schemeClr val="accent2"/>
                </a:solidFill>
              </a:rPr>
              <a:t>First-Tier Principles: </a:t>
            </a:r>
            <a:r>
              <a:rPr lang="en-GB" dirty="0"/>
              <a:t>do not require much linguistic sophistication, acquire words rely on cognitive-perceptual abilities.</a:t>
            </a:r>
          </a:p>
          <a:p>
            <a:pPr>
              <a:buFont typeface="Wingdings" panose="05000000000000000000" pitchFamily="2" charset="2"/>
              <a:buChar char="§"/>
            </a:pPr>
            <a:r>
              <a:rPr lang="en-GB" b="1" dirty="0">
                <a:solidFill>
                  <a:schemeClr val="accent2"/>
                </a:solidFill>
              </a:rPr>
              <a:t>Principles:</a:t>
            </a:r>
          </a:p>
          <a:p>
            <a:pPr marL="0" indent="0">
              <a:buNone/>
            </a:pPr>
            <a:r>
              <a:rPr lang="en-GB" b="1" dirty="0">
                <a:solidFill>
                  <a:schemeClr val="accent2"/>
                </a:solidFill>
              </a:rPr>
              <a:t>- Reference: </a:t>
            </a:r>
            <a:r>
              <a:rPr lang="en-GB" dirty="0"/>
              <a:t>states that words symbolize objects, actions, events, and concepts.</a:t>
            </a:r>
          </a:p>
          <a:p>
            <a:pPr marL="0" indent="0">
              <a:buNone/>
            </a:pPr>
            <a:r>
              <a:rPr lang="en-GB" b="1" dirty="0">
                <a:solidFill>
                  <a:schemeClr val="accent2"/>
                </a:solidFill>
              </a:rPr>
              <a:t>- Extendibility:</a:t>
            </a:r>
            <a:r>
              <a:rPr lang="en-GB" dirty="0"/>
              <a:t> conveys that words label categories of objects and not just the original exemplar. children commonly extend words to include objects of similar shape, size, colour, smell, and material makeup; shape is the most common feature.</a:t>
            </a:r>
          </a:p>
          <a:p>
            <a:pPr marL="0" indent="0">
              <a:buNone/>
            </a:pPr>
            <a:r>
              <a:rPr lang="en-GB" b="1" dirty="0">
                <a:solidFill>
                  <a:schemeClr val="accent2"/>
                </a:solidFill>
              </a:rPr>
              <a:t>- Object Scope: </a:t>
            </a:r>
            <a:r>
              <a:rPr lang="en-GB" dirty="0"/>
              <a:t>states that words map to whole objects. First, assume novel words label objects rather than actions. Second</a:t>
            </a:r>
            <a:r>
              <a:rPr lang="en-GB" b="1" dirty="0">
                <a:solidFill>
                  <a:schemeClr val="accent2"/>
                </a:solidFill>
              </a:rPr>
              <a:t>, whole object assumption</a:t>
            </a:r>
            <a:r>
              <a:rPr lang="en-GB" dirty="0"/>
              <a:t>, which means words label whole objects and not object parts</a:t>
            </a:r>
          </a:p>
          <a:p>
            <a:pPr marL="0" indent="0">
              <a:buNone/>
            </a:pPr>
            <a:endParaRPr lang="en-GB" dirty="0"/>
          </a:p>
          <a:p>
            <a:pPr marL="0" indent="0">
              <a:buNone/>
            </a:pPr>
            <a:endParaRPr lang="en-GB" dirty="0"/>
          </a:p>
        </p:txBody>
      </p:sp>
      <p:sp>
        <p:nvSpPr>
          <p:cNvPr id="4" name="Title 1">
            <a:extLst>
              <a:ext uri="{FF2B5EF4-FFF2-40B4-BE49-F238E27FC236}">
                <a16:creationId xmlns:a16="http://schemas.microsoft.com/office/drawing/2014/main" id="{6B72E97F-D0C7-408E-8C9C-3D5859BBE9FC}"/>
              </a:ext>
            </a:extLst>
          </p:cNvPr>
          <p:cNvSpPr txBox="1">
            <a:spLocks/>
          </p:cNvSpPr>
          <p:nvPr/>
        </p:nvSpPr>
        <p:spPr>
          <a:xfrm>
            <a:off x="1024128" y="613329"/>
            <a:ext cx="97200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dirty="0"/>
              <a:t>Lexical Principles framework for Acquiring New words</a:t>
            </a:r>
          </a:p>
        </p:txBody>
      </p:sp>
    </p:spTree>
    <p:extLst>
      <p:ext uri="{BB962C8B-B14F-4D97-AF65-F5344CB8AC3E}">
        <p14:creationId xmlns:p14="http://schemas.microsoft.com/office/powerpoint/2010/main" val="4252980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4B78CC-0B0A-4ED4-B1F4-5D6F6698CBAE}"/>
              </a:ext>
            </a:extLst>
          </p:cNvPr>
          <p:cNvSpPr>
            <a:spLocks noGrp="1"/>
          </p:cNvSpPr>
          <p:nvPr>
            <p:ph idx="1"/>
          </p:nvPr>
        </p:nvSpPr>
        <p:spPr>
          <a:xfrm>
            <a:off x="533400" y="2048966"/>
            <a:ext cx="11658600" cy="4809034"/>
          </a:xfrm>
        </p:spPr>
        <p:txBody>
          <a:bodyPr>
            <a:normAutofit/>
          </a:bodyPr>
          <a:lstStyle/>
          <a:p>
            <a:pPr>
              <a:buFont typeface="Wingdings" panose="05000000000000000000" pitchFamily="2" charset="2"/>
              <a:buChar char="§"/>
            </a:pPr>
            <a:r>
              <a:rPr lang="en-GB" b="1" dirty="0">
                <a:solidFill>
                  <a:schemeClr val="accent2"/>
                </a:solidFill>
              </a:rPr>
              <a:t>Second-Tier Principles:</a:t>
            </a:r>
            <a:r>
              <a:rPr lang="en-GB" dirty="0"/>
              <a:t> are more sophisticated and become available to children as they refine their hypotheses about the nature of words.</a:t>
            </a:r>
          </a:p>
          <a:p>
            <a:pPr>
              <a:buFont typeface="Wingdings" panose="05000000000000000000" pitchFamily="2" charset="2"/>
              <a:buChar char="§"/>
            </a:pPr>
            <a:r>
              <a:rPr lang="en-GB" b="1" dirty="0">
                <a:solidFill>
                  <a:schemeClr val="accent2"/>
                </a:solidFill>
              </a:rPr>
              <a:t>Principles: </a:t>
            </a:r>
          </a:p>
          <a:p>
            <a:pPr marL="0" indent="0">
              <a:buNone/>
            </a:pPr>
            <a:r>
              <a:rPr lang="en-GB" b="1" dirty="0">
                <a:solidFill>
                  <a:schemeClr val="accent2"/>
                </a:solidFill>
              </a:rPr>
              <a:t>- conventionality:</a:t>
            </a:r>
            <a:r>
              <a:rPr lang="en-GB" dirty="0"/>
              <a:t> states that for children to communicate successfully, they must adopt the terms that people in their language community understand. And refine their vocabulary and the reference principle in Tier 1 by using the conventionality principle when they recognize that some of their “baby” words, such as blankie for blanket, are not conventional among other speakers in their culture.</a:t>
            </a:r>
          </a:p>
          <a:p>
            <a:r>
              <a:rPr lang="en-GB" b="1" dirty="0">
                <a:solidFill>
                  <a:schemeClr val="accent2"/>
                </a:solidFill>
              </a:rPr>
              <a:t>- categorical scope: </a:t>
            </a:r>
            <a:r>
              <a:rPr lang="en-GB" dirty="0"/>
              <a:t>builds on the Tier 1 principle of extendibility by limiting the basis for extension to words in the same category</a:t>
            </a:r>
          </a:p>
          <a:p>
            <a:r>
              <a:rPr lang="en-GB" b="1" dirty="0">
                <a:solidFill>
                  <a:schemeClr val="accent2"/>
                </a:solidFill>
              </a:rPr>
              <a:t>novel name–nameless category (N3C):</a:t>
            </a:r>
            <a:r>
              <a:rPr lang="en-GB" dirty="0"/>
              <a:t> supports the Tier 1 principle of object scope by helping children select a nameless object as the recipient of a novel label. Have the same principle of mutual exclusivity.</a:t>
            </a:r>
          </a:p>
        </p:txBody>
      </p:sp>
      <p:sp>
        <p:nvSpPr>
          <p:cNvPr id="5" name="Title 1">
            <a:extLst>
              <a:ext uri="{FF2B5EF4-FFF2-40B4-BE49-F238E27FC236}">
                <a16:creationId xmlns:a16="http://schemas.microsoft.com/office/drawing/2014/main" id="{623240C7-3A41-48C9-A489-1B51ADE3C084}"/>
              </a:ext>
            </a:extLst>
          </p:cNvPr>
          <p:cNvSpPr txBox="1">
            <a:spLocks/>
          </p:cNvSpPr>
          <p:nvPr/>
        </p:nvSpPr>
        <p:spPr>
          <a:xfrm>
            <a:off x="1024128" y="613329"/>
            <a:ext cx="97200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dirty="0"/>
              <a:t>Lexical Principles framework for Acquiring New words</a:t>
            </a:r>
          </a:p>
        </p:txBody>
      </p:sp>
    </p:spTree>
    <p:extLst>
      <p:ext uri="{BB962C8B-B14F-4D97-AF65-F5344CB8AC3E}">
        <p14:creationId xmlns:p14="http://schemas.microsoft.com/office/powerpoint/2010/main" val="3488687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Lexical Principles framework for Acquiring New words</a:t>
            </a:r>
          </a:p>
        </p:txBody>
      </p:sp>
      <p:pic>
        <p:nvPicPr>
          <p:cNvPr id="4" name="Content Placeholder 3"/>
          <p:cNvPicPr>
            <a:picLocks noGrp="1" noChangeAspect="1"/>
          </p:cNvPicPr>
          <p:nvPr>
            <p:ph idx="1"/>
          </p:nvPr>
        </p:nvPicPr>
        <p:blipFill rotWithShape="1">
          <a:blip r:embed="rId2"/>
          <a:srcRect l="30617" t="26074" r="7040" b="26325"/>
          <a:stretch/>
        </p:blipFill>
        <p:spPr>
          <a:xfrm>
            <a:off x="1430768" y="2162288"/>
            <a:ext cx="8068235" cy="3850256"/>
          </a:xfrm>
          <a:prstGeom prst="rect">
            <a:avLst/>
          </a:prstGeom>
        </p:spPr>
      </p:pic>
    </p:spTree>
    <p:extLst>
      <p:ext uri="{BB962C8B-B14F-4D97-AF65-F5344CB8AC3E}">
        <p14:creationId xmlns:p14="http://schemas.microsoft.com/office/powerpoint/2010/main" val="1179669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Social-Pragmatic framework for Acquiring New work</a:t>
            </a:r>
          </a:p>
        </p:txBody>
      </p:sp>
      <p:sp>
        <p:nvSpPr>
          <p:cNvPr id="3" name="Content Placeholder 2"/>
          <p:cNvSpPr>
            <a:spLocks noGrp="1"/>
          </p:cNvSpPr>
          <p:nvPr>
            <p:ph idx="1"/>
          </p:nvPr>
        </p:nvSpPr>
        <p:spPr>
          <a:xfrm>
            <a:off x="1024128" y="2084832"/>
            <a:ext cx="9720073" cy="4224528"/>
          </a:xfrm>
        </p:spPr>
        <p:txBody>
          <a:bodyPr/>
          <a:lstStyle/>
          <a:p>
            <a:endParaRPr lang="en-US" dirty="0"/>
          </a:p>
          <a:p>
            <a:endParaRPr lang="en-US" dirty="0"/>
          </a:p>
          <a:p>
            <a:r>
              <a:rPr lang="en-US" dirty="0"/>
              <a:t>Proponents of the social-pragmatic view of word learning believe children do not require </a:t>
            </a:r>
            <a:r>
              <a:rPr lang="en-US" b="1" dirty="0">
                <a:solidFill>
                  <a:schemeClr val="accent2"/>
                </a:solidFill>
              </a:rPr>
              <a:t>domain-specific mechanisms </a:t>
            </a:r>
            <a:r>
              <a:rPr lang="en-US" dirty="0"/>
              <a:t>to acquire new words. Young children are adept at using </a:t>
            </a:r>
            <a:r>
              <a:rPr lang="en-US" b="1" dirty="0">
                <a:solidFill>
                  <a:schemeClr val="accent2"/>
                </a:solidFill>
              </a:rPr>
              <a:t>social cues </a:t>
            </a:r>
            <a:r>
              <a:rPr lang="en-US" dirty="0"/>
              <a:t>to determine what a speaker is referring to, and that understanding speakers’ referential intentions assists children in learning language.</a:t>
            </a:r>
          </a:p>
          <a:p>
            <a:endParaRPr lang="en-US" dirty="0"/>
          </a:p>
        </p:txBody>
      </p:sp>
    </p:spTree>
    <p:extLst>
      <p:ext uri="{BB962C8B-B14F-4D97-AF65-F5344CB8AC3E}">
        <p14:creationId xmlns:p14="http://schemas.microsoft.com/office/powerpoint/2010/main" val="553246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 Mapping</a:t>
            </a:r>
          </a:p>
        </p:txBody>
      </p:sp>
      <p:sp>
        <p:nvSpPr>
          <p:cNvPr id="3" name="Content Placeholder 2"/>
          <p:cNvSpPr>
            <a:spLocks noGrp="1"/>
          </p:cNvSpPr>
          <p:nvPr>
            <p:ph idx="1"/>
          </p:nvPr>
        </p:nvSpPr>
        <p:spPr/>
        <p:txBody>
          <a:bodyPr/>
          <a:lstStyle/>
          <a:p>
            <a:endParaRPr lang="en-US" dirty="0"/>
          </a:p>
          <a:p>
            <a:endParaRPr lang="en-US" dirty="0"/>
          </a:p>
          <a:p>
            <a:r>
              <a:rPr lang="en-US" dirty="0"/>
              <a:t>Fast mapping is a term that refers to the toddlers ability to </a:t>
            </a:r>
            <a:r>
              <a:rPr lang="en-US" b="1" dirty="0">
                <a:solidFill>
                  <a:schemeClr val="accent2"/>
                </a:solidFill>
              </a:rPr>
              <a:t>pick up words </a:t>
            </a:r>
            <a:r>
              <a:rPr lang="en-US" dirty="0"/>
              <a:t>after only a </a:t>
            </a:r>
            <a:r>
              <a:rPr lang="en-US" b="1" dirty="0">
                <a:solidFill>
                  <a:schemeClr val="accent2"/>
                </a:solidFill>
              </a:rPr>
              <a:t>few incidental exposures</a:t>
            </a:r>
            <a:r>
              <a:rPr lang="en-US" dirty="0"/>
              <a:t>, or even a single exposure. </a:t>
            </a:r>
          </a:p>
        </p:txBody>
      </p:sp>
    </p:spTree>
    <p:extLst>
      <p:ext uri="{BB962C8B-B14F-4D97-AF65-F5344CB8AC3E}">
        <p14:creationId xmlns:p14="http://schemas.microsoft.com/office/powerpoint/2010/main" val="3250065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Thematic roles Toddlers Acquire</a:t>
            </a:r>
          </a:p>
        </p:txBody>
      </p:sp>
      <p:sp>
        <p:nvSpPr>
          <p:cNvPr id="3" name="Content Placeholder 2"/>
          <p:cNvSpPr>
            <a:spLocks noGrp="1"/>
          </p:cNvSpPr>
          <p:nvPr>
            <p:ph idx="1"/>
          </p:nvPr>
        </p:nvSpPr>
        <p:spPr/>
        <p:txBody>
          <a:bodyPr/>
          <a:lstStyle/>
          <a:p>
            <a:r>
              <a:rPr lang="en-US" dirty="0"/>
              <a:t>A thematic role is the part a word plays in an event, and such roles include agent, theme, source, goal, and location (</a:t>
            </a:r>
            <a:r>
              <a:rPr lang="en-US" dirty="0" err="1"/>
              <a:t>O’grady</a:t>
            </a:r>
            <a:r>
              <a:rPr lang="en-US" dirty="0"/>
              <a:t>, 1997). </a:t>
            </a:r>
          </a:p>
          <a:p>
            <a:r>
              <a:rPr lang="en-US" dirty="0"/>
              <a:t>An </a:t>
            </a:r>
            <a:r>
              <a:rPr lang="en-US" b="1" dirty="0">
                <a:solidFill>
                  <a:schemeClr val="accent2"/>
                </a:solidFill>
              </a:rPr>
              <a:t>agent</a:t>
            </a:r>
            <a:r>
              <a:rPr lang="en-US" dirty="0"/>
              <a:t> is the entity that performs the action (Nicole ate pasta). </a:t>
            </a:r>
          </a:p>
          <a:p>
            <a:pPr marL="0" indent="0">
              <a:buNone/>
            </a:pPr>
            <a:r>
              <a:rPr lang="en-US" dirty="0"/>
              <a:t> The </a:t>
            </a:r>
            <a:r>
              <a:rPr lang="en-US" b="1" dirty="0">
                <a:solidFill>
                  <a:schemeClr val="accent2"/>
                </a:solidFill>
              </a:rPr>
              <a:t>theme</a:t>
            </a:r>
            <a:r>
              <a:rPr lang="en-US" dirty="0"/>
              <a:t> is the entity undergoing an action or a movement (Tamika flew a kite). </a:t>
            </a:r>
          </a:p>
          <a:p>
            <a:r>
              <a:rPr lang="en-US" dirty="0"/>
              <a:t>A </a:t>
            </a:r>
            <a:r>
              <a:rPr lang="en-US" b="1" dirty="0">
                <a:solidFill>
                  <a:schemeClr val="accent2"/>
                </a:solidFill>
              </a:rPr>
              <a:t>source</a:t>
            </a:r>
            <a:r>
              <a:rPr lang="en-US" dirty="0"/>
              <a:t> is the starting point for movement A </a:t>
            </a:r>
            <a:r>
              <a:rPr lang="en-US" b="1" dirty="0">
                <a:solidFill>
                  <a:schemeClr val="accent2"/>
                </a:solidFill>
              </a:rPr>
              <a:t>goal</a:t>
            </a:r>
            <a:r>
              <a:rPr lang="en-US" dirty="0"/>
              <a:t> is the ending point for movement (</a:t>
            </a:r>
            <a:r>
              <a:rPr lang="en-US" dirty="0" err="1"/>
              <a:t>Maurie</a:t>
            </a:r>
            <a:r>
              <a:rPr lang="en-US" dirty="0"/>
              <a:t> drove from Richmond to Char- </a:t>
            </a:r>
            <a:r>
              <a:rPr lang="en-US" dirty="0" err="1"/>
              <a:t>lottesvill</a:t>
            </a:r>
            <a:r>
              <a:rPr lang="en-US" dirty="0"/>
              <a:t>).</a:t>
            </a:r>
          </a:p>
          <a:p>
            <a:pPr marL="0" indent="0">
              <a:buNone/>
            </a:pPr>
            <a:r>
              <a:rPr lang="en-US" b="1" dirty="0">
                <a:solidFill>
                  <a:schemeClr val="accent2"/>
                </a:solidFill>
              </a:rPr>
              <a:t>Location</a:t>
            </a:r>
            <a:r>
              <a:rPr lang="en-US" dirty="0"/>
              <a:t> is the place where an action occurs (Ryan hiked through the park).</a:t>
            </a:r>
          </a:p>
        </p:txBody>
      </p:sp>
    </p:spTree>
    <p:extLst>
      <p:ext uri="{BB962C8B-B14F-4D97-AF65-F5344CB8AC3E}">
        <p14:creationId xmlns:p14="http://schemas.microsoft.com/office/powerpoint/2010/main" val="1003492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WhAT</a:t>
            </a:r>
            <a:r>
              <a:rPr lang="en-US" dirty="0"/>
              <a:t> </a:t>
            </a:r>
            <a:r>
              <a:rPr lang="en-US" dirty="0" err="1"/>
              <a:t>FAcTOrS</a:t>
            </a:r>
            <a:r>
              <a:rPr lang="en-US" dirty="0"/>
              <a:t> </a:t>
            </a:r>
            <a:r>
              <a:rPr lang="en-US" dirty="0" err="1"/>
              <a:t>cOnTriBuTe</a:t>
            </a:r>
            <a:r>
              <a:rPr lang="en-US" dirty="0"/>
              <a:t> TO </a:t>
            </a:r>
            <a:r>
              <a:rPr lang="en-US" dirty="0" err="1"/>
              <a:t>TODDLerS’</a:t>
            </a:r>
            <a:r>
              <a:rPr lang="en-US" dirty="0"/>
              <a:t> </a:t>
            </a:r>
            <a:r>
              <a:rPr lang="en-US" dirty="0" err="1"/>
              <a:t>inDiviDuAL</a:t>
            </a:r>
            <a:r>
              <a:rPr lang="en-US" dirty="0"/>
              <a:t> </a:t>
            </a:r>
            <a:r>
              <a:rPr lang="en-US" dirty="0" err="1"/>
              <a:t>AchievemenTS</a:t>
            </a:r>
            <a:r>
              <a:rPr lang="en-US" dirty="0"/>
              <a:t> in </a:t>
            </a:r>
            <a:r>
              <a:rPr lang="en-US" dirty="0" err="1"/>
              <a:t>LAnguAge</a:t>
            </a:r>
            <a:r>
              <a:rPr lang="en-US" dirty="0"/>
              <a:t>?</a:t>
            </a:r>
          </a:p>
        </p:txBody>
      </p:sp>
      <p:sp>
        <p:nvSpPr>
          <p:cNvPr id="3" name="Content Placeholder 2"/>
          <p:cNvSpPr>
            <a:spLocks noGrp="1"/>
          </p:cNvSpPr>
          <p:nvPr>
            <p:ph idx="1"/>
          </p:nvPr>
        </p:nvSpPr>
        <p:spPr/>
        <p:txBody>
          <a:bodyPr/>
          <a:lstStyle/>
          <a:p>
            <a:r>
              <a:rPr lang="en-US" dirty="0"/>
              <a:t>Intra-individual Differences : check chapter 5 </a:t>
            </a:r>
          </a:p>
          <a:p>
            <a:r>
              <a:rPr lang="en-US" dirty="0"/>
              <a:t>Inter-individual differences : </a:t>
            </a:r>
          </a:p>
          <a:p>
            <a:pPr>
              <a:buFont typeface="Wingdings" panose="05000000000000000000" pitchFamily="2" charset="2"/>
              <a:buChar char="§"/>
            </a:pPr>
            <a:r>
              <a:rPr lang="en-US" b="1" dirty="0"/>
              <a:t>Gender </a:t>
            </a:r>
          </a:p>
          <a:p>
            <a:pPr>
              <a:buFont typeface="Wingdings" panose="05000000000000000000" pitchFamily="2" charset="2"/>
              <a:buChar char="§"/>
            </a:pPr>
            <a:r>
              <a:rPr lang="en-US" b="1" dirty="0"/>
              <a:t>Birth order</a:t>
            </a:r>
          </a:p>
          <a:p>
            <a:pPr>
              <a:buFont typeface="Wingdings" panose="05000000000000000000" pitchFamily="2" charset="2"/>
              <a:buChar char="§"/>
            </a:pPr>
            <a:r>
              <a:rPr lang="en-US" b="1" dirty="0"/>
              <a:t> parental education and socioeconomic status </a:t>
            </a:r>
          </a:p>
          <a:p>
            <a:endParaRPr lang="en-US" dirty="0"/>
          </a:p>
          <a:p>
            <a:endParaRPr lang="en-US" dirty="0"/>
          </a:p>
        </p:txBody>
      </p:sp>
    </p:spTree>
    <p:extLst>
      <p:ext uri="{BB962C8B-B14F-4D97-AF65-F5344CB8AC3E}">
        <p14:creationId xmlns:p14="http://schemas.microsoft.com/office/powerpoint/2010/main" val="3761177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hOW</a:t>
            </a:r>
            <a:r>
              <a:rPr lang="en-US" dirty="0"/>
              <a:t> DO </a:t>
            </a:r>
            <a:r>
              <a:rPr lang="en-US" dirty="0" err="1"/>
              <a:t>reSeArcherS</a:t>
            </a:r>
            <a:r>
              <a:rPr lang="en-US" dirty="0"/>
              <a:t> </a:t>
            </a:r>
            <a:r>
              <a:rPr lang="en-US" dirty="0" err="1"/>
              <a:t>AnD</a:t>
            </a:r>
            <a:r>
              <a:rPr lang="en-US" dirty="0"/>
              <a:t> </a:t>
            </a:r>
            <a:r>
              <a:rPr lang="en-US" dirty="0" err="1"/>
              <a:t>cLiniciAnS</a:t>
            </a:r>
            <a:r>
              <a:rPr lang="en-US" dirty="0"/>
              <a:t> </a:t>
            </a:r>
            <a:r>
              <a:rPr lang="en-US" dirty="0" err="1"/>
              <a:t>meASure</a:t>
            </a:r>
            <a:r>
              <a:rPr lang="en-US" dirty="0"/>
              <a:t> </a:t>
            </a:r>
            <a:r>
              <a:rPr lang="en-US" dirty="0" err="1"/>
              <a:t>LAnguAge</a:t>
            </a:r>
            <a:r>
              <a:rPr lang="en-US" dirty="0"/>
              <a:t> </a:t>
            </a:r>
            <a:r>
              <a:rPr lang="en-US" dirty="0" err="1"/>
              <a:t>DeveLOpmenT</a:t>
            </a:r>
            <a:r>
              <a:rPr lang="en-US" dirty="0"/>
              <a:t> in </a:t>
            </a:r>
            <a:r>
              <a:rPr lang="en-US" dirty="0" err="1"/>
              <a:t>TODDLerhOOD</a:t>
            </a:r>
            <a:r>
              <a:rPr lang="en-US" dirty="0"/>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9299223"/>
              </p:ext>
            </p:extLst>
          </p:nvPr>
        </p:nvGraphicFramePr>
        <p:xfrm>
          <a:off x="1023938" y="2286000"/>
          <a:ext cx="9720262" cy="3662680"/>
        </p:xfrm>
        <a:graphic>
          <a:graphicData uri="http://schemas.openxmlformats.org/drawingml/2006/table">
            <a:tbl>
              <a:tblPr firstRow="1" bandRow="1">
                <a:tableStyleId>{5C22544A-7EE6-4342-B048-85BDC9FD1C3A}</a:tableStyleId>
              </a:tblPr>
              <a:tblGrid>
                <a:gridCol w="4860131">
                  <a:extLst>
                    <a:ext uri="{9D8B030D-6E8A-4147-A177-3AD203B41FA5}">
                      <a16:colId xmlns:a16="http://schemas.microsoft.com/office/drawing/2014/main" val="20000"/>
                    </a:ext>
                  </a:extLst>
                </a:gridCol>
                <a:gridCol w="4860131">
                  <a:extLst>
                    <a:ext uri="{9D8B030D-6E8A-4147-A177-3AD203B41FA5}">
                      <a16:colId xmlns:a16="http://schemas.microsoft.com/office/drawing/2014/main" val="20001"/>
                    </a:ext>
                  </a:extLst>
                </a:gridCol>
              </a:tblGrid>
              <a:tr h="370840">
                <a:tc>
                  <a:txBody>
                    <a:bodyPr/>
                    <a:lstStyle/>
                    <a:p>
                      <a:r>
                        <a:rPr lang="en-US" dirty="0" err="1"/>
                        <a:t>Resreachers</a:t>
                      </a:r>
                      <a:r>
                        <a:rPr lang="en-US" dirty="0"/>
                        <a:t> </a:t>
                      </a:r>
                    </a:p>
                  </a:txBody>
                  <a:tcPr/>
                </a:tc>
                <a:tc>
                  <a:txBody>
                    <a:bodyPr/>
                    <a:lstStyle/>
                    <a:p>
                      <a:r>
                        <a:rPr lang="en-US" dirty="0"/>
                        <a:t>Clinicians </a:t>
                      </a:r>
                    </a:p>
                  </a:txBody>
                  <a:tcPr/>
                </a:tc>
                <a:extLst>
                  <a:ext uri="{0D108BD9-81ED-4DB2-BD59-A6C34878D82A}">
                    <a16:rowId xmlns:a16="http://schemas.microsoft.com/office/drawing/2014/main" val="10000"/>
                  </a:ext>
                </a:extLst>
              </a:tr>
              <a:tr h="370840">
                <a:tc>
                  <a:txBody>
                    <a:bodyPr/>
                    <a:lstStyle/>
                    <a:p>
                      <a:pPr marL="457200" indent="-457200">
                        <a:buFont typeface="Wingdings" panose="05000000000000000000" pitchFamily="2" charset="2"/>
                        <a:buChar char="§"/>
                      </a:pPr>
                      <a:r>
                        <a:rPr lang="en-US" sz="2400" dirty="0"/>
                        <a:t>Naturalistic Observation</a:t>
                      </a:r>
                    </a:p>
                    <a:p>
                      <a:pPr marL="457200" indent="-457200">
                        <a:buFont typeface="Wingdings" panose="05000000000000000000" pitchFamily="2" charset="2"/>
                        <a:buChar char="§"/>
                      </a:pPr>
                      <a:r>
                        <a:rPr lang="en-US" sz="2400" dirty="0"/>
                        <a:t>Elicited Imitation Tasks</a:t>
                      </a:r>
                    </a:p>
                    <a:p>
                      <a:pPr marL="457200" indent="-457200">
                        <a:buFont typeface="Wingdings" panose="05000000000000000000" pitchFamily="2" charset="2"/>
                        <a:buChar char="§"/>
                      </a:pPr>
                      <a:r>
                        <a:rPr lang="en-US" sz="2400" dirty="0"/>
                        <a:t>Elicited production tasks </a:t>
                      </a:r>
                    </a:p>
                    <a:p>
                      <a:pPr marL="457200" indent="-457200">
                        <a:buFont typeface="Wingdings" panose="05000000000000000000" pitchFamily="2" charset="2"/>
                        <a:buChar char="§"/>
                      </a:pPr>
                      <a:r>
                        <a:rPr lang="en-US" sz="2400" dirty="0"/>
                        <a:t>The Picture Selection Task.</a:t>
                      </a:r>
                    </a:p>
                    <a:p>
                      <a:pPr marL="457200" indent="-457200">
                        <a:buFont typeface="Wingdings" panose="05000000000000000000" pitchFamily="2" charset="2"/>
                        <a:buChar char="§"/>
                      </a:pPr>
                      <a:r>
                        <a:rPr lang="en-US" sz="2400" dirty="0"/>
                        <a:t>The act out task </a:t>
                      </a:r>
                    </a:p>
                    <a:p>
                      <a:pPr marL="457200" indent="-457200">
                        <a:buFont typeface="Wingdings" panose="05000000000000000000" pitchFamily="2" charset="2"/>
                        <a:buChar char="§"/>
                      </a:pPr>
                      <a:r>
                        <a:rPr lang="en-US" sz="2400" dirty="0"/>
                        <a:t>Truth Value Judgment Tasks (grammatical skill).</a:t>
                      </a:r>
                    </a:p>
                    <a:p>
                      <a:pPr marL="457200" indent="-457200">
                        <a:buFont typeface="Wingdings" panose="05000000000000000000" pitchFamily="2" charset="2"/>
                        <a:buChar char="§"/>
                      </a:pPr>
                      <a:r>
                        <a:rPr lang="en-US" sz="2400" dirty="0"/>
                        <a:t>Grammaticality Judgment Tasks.</a:t>
                      </a:r>
                    </a:p>
                    <a:p>
                      <a:endParaRPr lang="en-US" dirty="0"/>
                    </a:p>
                  </a:txBody>
                  <a:tcPr/>
                </a:tc>
                <a:tc>
                  <a:txBody>
                    <a:bodyPr/>
                    <a:lstStyle/>
                    <a:p>
                      <a:pPr marL="285750" indent="-285750">
                        <a:buFont typeface="Wingdings" panose="05000000000000000000" pitchFamily="2" charset="2"/>
                        <a:buChar char="§"/>
                      </a:pPr>
                      <a:r>
                        <a:rPr lang="en-US" sz="2400" b="0" dirty="0"/>
                        <a:t>Screening</a:t>
                      </a:r>
                      <a:r>
                        <a:rPr lang="en-US" sz="2400" b="0" baseline="0" dirty="0"/>
                        <a:t> </a:t>
                      </a:r>
                    </a:p>
                    <a:p>
                      <a:pPr marL="285750" indent="-285750">
                        <a:buFont typeface="Wingdings" panose="05000000000000000000" pitchFamily="2" charset="2"/>
                        <a:buChar char="§"/>
                      </a:pPr>
                      <a:r>
                        <a:rPr lang="en-US" sz="2400" b="0" baseline="0" dirty="0"/>
                        <a:t>Comprehensive evaluation </a:t>
                      </a:r>
                    </a:p>
                    <a:p>
                      <a:pPr marL="285750" indent="-285750">
                        <a:buFont typeface="Wingdings" panose="05000000000000000000" pitchFamily="2" charset="2"/>
                        <a:buChar char="§"/>
                      </a:pPr>
                      <a:r>
                        <a:rPr lang="en-US" sz="2400" b="0" baseline="0" dirty="0"/>
                        <a:t>Progress monitoring </a:t>
                      </a:r>
                    </a:p>
                    <a:p>
                      <a:pPr algn="ctr"/>
                      <a:r>
                        <a:rPr lang="en-US" dirty="0"/>
                        <a:t>   </a:t>
                      </a:r>
                      <a:r>
                        <a:rPr lang="en-US" sz="2800" dirty="0">
                          <a:solidFill>
                            <a:srgbClr val="FF0000"/>
                          </a:solidFill>
                        </a:rPr>
                        <a:t>(just for read)</a:t>
                      </a:r>
                      <a:endParaRPr lang="en-US" dirty="0">
                        <a:solidFill>
                          <a:srgbClr val="FF0000"/>
                        </a:solidFil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344071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1499616"/>
            <a:ext cx="9720073" cy="4809744"/>
          </a:xfrm>
        </p:spPr>
        <p:txBody>
          <a:bodyPr/>
          <a:lstStyle/>
          <a:p>
            <a:endParaRPr lang="en-US" b="1" dirty="0"/>
          </a:p>
          <a:p>
            <a:endParaRPr lang="en-US" b="1" dirty="0"/>
          </a:p>
        </p:txBody>
      </p:sp>
      <p:pic>
        <p:nvPicPr>
          <p:cNvPr id="4" name="Picture 3"/>
          <p:cNvPicPr>
            <a:picLocks noChangeAspect="1"/>
          </p:cNvPicPr>
          <p:nvPr/>
        </p:nvPicPr>
        <p:blipFill rotWithShape="1">
          <a:blip r:embed="rId2"/>
          <a:srcRect l="37778" t="6903" r="6438" b="8392"/>
          <a:stretch/>
        </p:blipFill>
        <p:spPr>
          <a:xfrm>
            <a:off x="3073999" y="0"/>
            <a:ext cx="6952128" cy="6597802"/>
          </a:xfrm>
          <a:prstGeom prst="rect">
            <a:avLst/>
          </a:prstGeom>
        </p:spPr>
      </p:pic>
    </p:spTree>
    <p:extLst>
      <p:ext uri="{BB962C8B-B14F-4D97-AF65-F5344CB8AC3E}">
        <p14:creationId xmlns:p14="http://schemas.microsoft.com/office/powerpoint/2010/main" val="3285710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words </a:t>
            </a:r>
          </a:p>
        </p:txBody>
      </p:sp>
      <p:sp>
        <p:nvSpPr>
          <p:cNvPr id="3" name="Content Placeholder 2"/>
          <p:cNvSpPr>
            <a:spLocks noGrp="1"/>
          </p:cNvSpPr>
          <p:nvPr>
            <p:ph idx="1"/>
          </p:nvPr>
        </p:nvSpPr>
        <p:spPr/>
        <p:txBody>
          <a:bodyPr>
            <a:normAutofit/>
          </a:bodyPr>
          <a:lstStyle/>
          <a:p>
            <a:r>
              <a:rPr lang="en-US" dirty="0"/>
              <a:t>A baby’s </a:t>
            </a:r>
            <a:r>
              <a:rPr lang="en-US" b="1" dirty="0">
                <a:solidFill>
                  <a:schemeClr val="bg2">
                    <a:lumMod val="50000"/>
                  </a:schemeClr>
                </a:solidFill>
              </a:rPr>
              <a:t>first word </a:t>
            </a:r>
            <a:r>
              <a:rPr lang="en-US" dirty="0"/>
              <a:t>marks the beginning of a transition from </a:t>
            </a:r>
            <a:r>
              <a:rPr lang="en-US" b="1" dirty="0">
                <a:solidFill>
                  <a:schemeClr val="bg2">
                    <a:lumMod val="50000"/>
                  </a:schemeClr>
                </a:solidFill>
              </a:rPr>
              <a:t>preverbal </a:t>
            </a:r>
            <a:r>
              <a:rPr lang="en-US" dirty="0"/>
              <a:t>to </a:t>
            </a:r>
            <a:r>
              <a:rPr lang="en-US" b="1" dirty="0">
                <a:solidFill>
                  <a:schemeClr val="bg2">
                    <a:lumMod val="50000"/>
                  </a:schemeClr>
                </a:solidFill>
              </a:rPr>
              <a:t>verbal </a:t>
            </a:r>
            <a:r>
              <a:rPr lang="en-US" dirty="0"/>
              <a:t>communication.</a:t>
            </a:r>
          </a:p>
          <a:p>
            <a:r>
              <a:rPr lang="en-US" dirty="0"/>
              <a:t>Researchers know that, on average, babies produce their </a:t>
            </a:r>
            <a:r>
              <a:rPr lang="en-US" b="1" dirty="0">
                <a:solidFill>
                  <a:schemeClr val="bg2">
                    <a:lumMod val="50000"/>
                  </a:schemeClr>
                </a:solidFill>
              </a:rPr>
              <a:t>first word </a:t>
            </a:r>
            <a:r>
              <a:rPr lang="en-US" dirty="0"/>
              <a:t>around age </a:t>
            </a:r>
            <a:r>
              <a:rPr lang="en-US" b="1" dirty="0">
                <a:solidFill>
                  <a:schemeClr val="bg2">
                    <a:lumMod val="50000"/>
                  </a:schemeClr>
                </a:solidFill>
              </a:rPr>
              <a:t>12 months. </a:t>
            </a:r>
          </a:p>
          <a:p>
            <a:r>
              <a:rPr lang="en-US" dirty="0"/>
              <a:t>Words are also </a:t>
            </a:r>
            <a:r>
              <a:rPr lang="en-US" b="1" dirty="0">
                <a:solidFill>
                  <a:schemeClr val="bg2">
                    <a:lumMod val="50000"/>
                  </a:schemeClr>
                </a:solidFill>
              </a:rPr>
              <a:t>symbolic </a:t>
            </a:r>
            <a:r>
              <a:rPr lang="en-US" dirty="0"/>
              <a:t>and </a:t>
            </a:r>
            <a:r>
              <a:rPr lang="en-US" b="1" dirty="0">
                <a:solidFill>
                  <a:schemeClr val="bg2">
                    <a:lumMod val="50000"/>
                  </a:schemeClr>
                </a:solidFill>
              </a:rPr>
              <a:t>arbitrary. </a:t>
            </a:r>
          </a:p>
          <a:p>
            <a:r>
              <a:rPr lang="en-US" dirty="0"/>
              <a:t>For each word babies learn, they create an </a:t>
            </a:r>
            <a:r>
              <a:rPr lang="en-US" b="1" dirty="0">
                <a:solidFill>
                  <a:schemeClr val="bg2">
                    <a:lumMod val="50000"/>
                  </a:schemeClr>
                </a:solidFill>
              </a:rPr>
              <a:t>entry in their lexicon</a:t>
            </a:r>
            <a:r>
              <a:rPr lang="en-US" dirty="0"/>
              <a:t>, or mental dictionary. </a:t>
            </a:r>
            <a:endParaRPr lang="en-US" b="1" dirty="0">
              <a:solidFill>
                <a:schemeClr val="bg2">
                  <a:lumMod val="50000"/>
                </a:schemeClr>
              </a:solidFill>
            </a:endParaRPr>
          </a:p>
        </p:txBody>
      </p:sp>
    </p:spTree>
    <p:extLst>
      <p:ext uri="{BB962C8B-B14F-4D97-AF65-F5344CB8AC3E}">
        <p14:creationId xmlns:p14="http://schemas.microsoft.com/office/powerpoint/2010/main" val="758368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words</a:t>
            </a:r>
          </a:p>
        </p:txBody>
      </p:sp>
      <p:pic>
        <p:nvPicPr>
          <p:cNvPr id="4" name="Content Placeholder 3"/>
          <p:cNvPicPr>
            <a:picLocks noGrp="1" noChangeAspect="1"/>
          </p:cNvPicPr>
          <p:nvPr>
            <p:ph idx="1"/>
          </p:nvPr>
        </p:nvPicPr>
        <p:blipFill rotWithShape="1">
          <a:blip r:embed="rId2"/>
          <a:srcRect l="35131" t="45328" r="14394" b="17768"/>
          <a:stretch/>
        </p:blipFill>
        <p:spPr>
          <a:xfrm>
            <a:off x="634701" y="1677411"/>
            <a:ext cx="9703398" cy="4434000"/>
          </a:xfrm>
          <a:prstGeom prst="rect">
            <a:avLst/>
          </a:prstGeom>
        </p:spPr>
      </p:pic>
    </p:spTree>
    <p:extLst>
      <p:ext uri="{BB962C8B-B14F-4D97-AF65-F5344CB8AC3E}">
        <p14:creationId xmlns:p14="http://schemas.microsoft.com/office/powerpoint/2010/main" val="1406111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14031"/>
            <a:ext cx="9720072" cy="1499616"/>
          </a:xfrm>
        </p:spPr>
        <p:txBody>
          <a:bodyPr/>
          <a:lstStyle/>
          <a:p>
            <a:r>
              <a:rPr lang="en-US" dirty="0"/>
              <a:t>First words</a:t>
            </a:r>
          </a:p>
        </p:txBody>
      </p:sp>
      <p:sp>
        <p:nvSpPr>
          <p:cNvPr id="3" name="Content Placeholder 2"/>
          <p:cNvSpPr>
            <a:spLocks noGrp="1"/>
          </p:cNvSpPr>
          <p:nvPr>
            <p:ph idx="1"/>
          </p:nvPr>
        </p:nvSpPr>
        <p:spPr>
          <a:xfrm>
            <a:off x="1024128" y="1011219"/>
            <a:ext cx="9720073" cy="5298141"/>
          </a:xfrm>
        </p:spPr>
        <p:txBody>
          <a:bodyPr>
            <a:normAutofit lnSpcReduction="10000"/>
          </a:bodyPr>
          <a:lstStyle/>
          <a:p>
            <a:r>
              <a:rPr lang="en-US" dirty="0"/>
              <a:t>First words usually refer to </a:t>
            </a:r>
            <a:r>
              <a:rPr lang="en-US" b="1" dirty="0">
                <a:solidFill>
                  <a:schemeClr val="bg2">
                    <a:lumMod val="50000"/>
                  </a:schemeClr>
                </a:solidFill>
              </a:rPr>
              <a:t>salient people and objects </a:t>
            </a:r>
            <a:r>
              <a:rPr lang="en-US" dirty="0"/>
              <a:t>in babies’ everyday lives. For a vocalization to be a true word, it must meet </a:t>
            </a:r>
            <a:r>
              <a:rPr lang="en-US" b="1" dirty="0">
                <a:solidFill>
                  <a:schemeClr val="bg2">
                    <a:lumMod val="50000"/>
                  </a:schemeClr>
                </a:solidFill>
              </a:rPr>
              <a:t>three important criteria.</a:t>
            </a:r>
          </a:p>
          <a:p>
            <a:pPr>
              <a:buFont typeface="Wingdings" panose="05000000000000000000" pitchFamily="2" charset="2"/>
              <a:buChar char="§"/>
            </a:pPr>
            <a:r>
              <a:rPr lang="en-US" b="1" dirty="0">
                <a:solidFill>
                  <a:schemeClr val="bg2">
                    <a:lumMod val="50000"/>
                  </a:schemeClr>
                </a:solidFill>
              </a:rPr>
              <a:t> </a:t>
            </a:r>
            <a:r>
              <a:rPr lang="en-US" b="1" dirty="0"/>
              <a:t>First</a:t>
            </a:r>
            <a:r>
              <a:rPr lang="en-US" dirty="0"/>
              <a:t>, the baby must produce the word with a clear purpose.</a:t>
            </a:r>
          </a:p>
          <a:p>
            <a:pPr>
              <a:buFont typeface="Wingdings" panose="05000000000000000000" pitchFamily="2" charset="2"/>
              <a:buChar char="§"/>
            </a:pPr>
            <a:r>
              <a:rPr lang="en-US" b="1" dirty="0"/>
              <a:t>Second</a:t>
            </a:r>
            <a:r>
              <a:rPr lang="en-US" dirty="0"/>
              <a:t>, a true word must have recognizable pronunciation similar to the adult form of the word. </a:t>
            </a:r>
          </a:p>
          <a:p>
            <a:r>
              <a:rPr lang="en-US" dirty="0"/>
              <a:t>The term</a:t>
            </a:r>
            <a:r>
              <a:rPr lang="en-US" b="1" dirty="0">
                <a:solidFill>
                  <a:schemeClr val="bg2">
                    <a:lumMod val="50000"/>
                  </a:schemeClr>
                </a:solidFill>
              </a:rPr>
              <a:t> phonetically consistent forms </a:t>
            </a:r>
            <a:r>
              <a:rPr lang="en-US" dirty="0"/>
              <a:t>(PCF) describes the idiosyncratic word-like productions children use consistently and meaningfully but that do not approximate adult forms. </a:t>
            </a:r>
          </a:p>
          <a:p>
            <a:pPr algn="l"/>
            <a:r>
              <a:rPr lang="en-US" dirty="0"/>
              <a:t>Example of PCF : the baby girl who uses the PCF “</a:t>
            </a:r>
            <a:r>
              <a:rPr lang="en-US" dirty="0" err="1"/>
              <a:t>aaaah</a:t>
            </a:r>
            <a:r>
              <a:rPr lang="en-US" dirty="0"/>
              <a:t>” to refer to water might also use this sound when requesting other objects or actions, such as when asking someone to pick her up or give her a toy.  </a:t>
            </a:r>
            <a:r>
              <a:rPr lang="en-US" b="1" dirty="0">
                <a:solidFill>
                  <a:schemeClr val="bg2">
                    <a:lumMod val="50000"/>
                  </a:schemeClr>
                </a:solidFill>
              </a:rPr>
              <a:t>WHY ARE THEY IMPORANT?</a:t>
            </a:r>
            <a:r>
              <a:rPr lang="en-GB" sz="2400" b="0" i="0" u="none" strike="noStrike" baseline="0" dirty="0">
                <a:latin typeface="ITCGaramondStd-Lt"/>
              </a:rPr>
              <a:t> </a:t>
            </a:r>
            <a:r>
              <a:rPr lang="en-GB" dirty="0"/>
              <a:t>children learn the value of adopting a stable pronunciation for communicating in a particular situation</a:t>
            </a:r>
            <a:endParaRPr lang="en-US" dirty="0"/>
          </a:p>
          <a:p>
            <a:pPr>
              <a:buFont typeface="Wingdings" panose="05000000000000000000" pitchFamily="2" charset="2"/>
              <a:buChar char="§"/>
            </a:pPr>
            <a:r>
              <a:rPr lang="en-US" b="1" dirty="0"/>
              <a:t>Third</a:t>
            </a:r>
            <a:r>
              <a:rPr lang="en-US" dirty="0"/>
              <a:t>, a true word is a word a child uses consistently and extends beyond the original context</a:t>
            </a:r>
            <a:endParaRPr lang="en-US" b="1" dirty="0">
              <a:solidFill>
                <a:schemeClr val="bg2">
                  <a:lumMod val="50000"/>
                </a:schemeClr>
              </a:solidFill>
            </a:endParaRPr>
          </a:p>
        </p:txBody>
      </p:sp>
    </p:spTree>
    <p:extLst>
      <p:ext uri="{BB962C8B-B14F-4D97-AF65-F5344CB8AC3E}">
        <p14:creationId xmlns:p14="http://schemas.microsoft.com/office/powerpoint/2010/main" val="2128181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GESTURES </a:t>
            </a:r>
          </a:p>
        </p:txBody>
      </p:sp>
      <p:sp>
        <p:nvSpPr>
          <p:cNvPr id="3" name="Content Placeholder 2"/>
          <p:cNvSpPr>
            <a:spLocks noGrp="1"/>
          </p:cNvSpPr>
          <p:nvPr>
            <p:ph idx="1"/>
          </p:nvPr>
        </p:nvSpPr>
        <p:spPr/>
        <p:txBody>
          <a:bodyPr>
            <a:normAutofit/>
          </a:bodyPr>
          <a:lstStyle/>
          <a:p>
            <a:r>
              <a:rPr lang="en-US" dirty="0"/>
              <a:t>Toddlers come to </a:t>
            </a:r>
            <a:r>
              <a:rPr lang="en-US" b="1" dirty="0">
                <a:solidFill>
                  <a:schemeClr val="bg2">
                    <a:lumMod val="50000"/>
                  </a:schemeClr>
                </a:solidFill>
              </a:rPr>
              <a:t>rely less on gestures </a:t>
            </a:r>
            <a:r>
              <a:rPr lang="en-US" dirty="0"/>
              <a:t>and </a:t>
            </a:r>
            <a:r>
              <a:rPr lang="en-US" b="1" dirty="0">
                <a:solidFill>
                  <a:schemeClr val="bg2">
                    <a:lumMod val="50000"/>
                  </a:schemeClr>
                </a:solidFill>
              </a:rPr>
              <a:t>more on words </a:t>
            </a:r>
            <a:r>
              <a:rPr lang="en-US" dirty="0"/>
              <a:t>when making inferences about how to categorize or label new objects. </a:t>
            </a:r>
          </a:p>
          <a:p>
            <a:r>
              <a:rPr lang="en-US" dirty="0"/>
              <a:t>One study showed that </a:t>
            </a:r>
            <a:r>
              <a:rPr lang="en-US" b="1" dirty="0">
                <a:solidFill>
                  <a:schemeClr val="bg2">
                    <a:lumMod val="50000"/>
                  </a:schemeClr>
                </a:solidFill>
              </a:rPr>
              <a:t>14-month-olds</a:t>
            </a:r>
            <a:r>
              <a:rPr lang="en-US" dirty="0"/>
              <a:t> are able to interpret </a:t>
            </a:r>
            <a:r>
              <a:rPr lang="en-US" b="1" dirty="0">
                <a:solidFill>
                  <a:schemeClr val="bg2">
                    <a:lumMod val="50000"/>
                  </a:schemeClr>
                </a:solidFill>
              </a:rPr>
              <a:t>both words and gestures </a:t>
            </a:r>
            <a:r>
              <a:rPr lang="en-US" dirty="0"/>
              <a:t>to determine what new words refer to, whereas </a:t>
            </a:r>
            <a:r>
              <a:rPr lang="en-US" b="1" dirty="0">
                <a:solidFill>
                  <a:schemeClr val="bg2">
                    <a:lumMod val="50000"/>
                  </a:schemeClr>
                </a:solidFill>
              </a:rPr>
              <a:t>22-month-olds</a:t>
            </a:r>
            <a:r>
              <a:rPr lang="en-US" dirty="0"/>
              <a:t> rely on others’</a:t>
            </a:r>
            <a:r>
              <a:rPr lang="en-US" b="1" dirty="0">
                <a:solidFill>
                  <a:schemeClr val="bg2">
                    <a:lumMod val="50000"/>
                  </a:schemeClr>
                </a:solidFill>
              </a:rPr>
              <a:t> words</a:t>
            </a:r>
            <a:r>
              <a:rPr lang="en-US" dirty="0"/>
              <a:t>, but not gestures alone.</a:t>
            </a:r>
          </a:p>
          <a:p>
            <a:r>
              <a:rPr lang="en-US" dirty="0"/>
              <a:t>Thus, as (hearing) toddlers develop, they seem to move from using a more </a:t>
            </a:r>
            <a:r>
              <a:rPr lang="en-US" b="1" dirty="0">
                <a:solidFill>
                  <a:schemeClr val="bg2">
                    <a:lumMod val="50000"/>
                  </a:schemeClr>
                </a:solidFill>
              </a:rPr>
              <a:t>generalized symbolic system </a:t>
            </a:r>
            <a:r>
              <a:rPr lang="en-US" dirty="0"/>
              <a:t>(that equally accepts others’ use of words and gestures) to a </a:t>
            </a:r>
            <a:r>
              <a:rPr lang="en-US" b="1" dirty="0">
                <a:solidFill>
                  <a:schemeClr val="bg2">
                    <a:lumMod val="50000"/>
                  </a:schemeClr>
                </a:solidFill>
              </a:rPr>
              <a:t>more narrow and restricted symbolic system </a:t>
            </a:r>
            <a:r>
              <a:rPr lang="en-US" dirty="0"/>
              <a:t>that privileges words. </a:t>
            </a:r>
          </a:p>
        </p:txBody>
      </p:sp>
    </p:spTree>
    <p:extLst>
      <p:ext uri="{BB962C8B-B14F-4D97-AF65-F5344CB8AC3E}">
        <p14:creationId xmlns:p14="http://schemas.microsoft.com/office/powerpoint/2010/main" val="1790348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GESTURE USE</a:t>
            </a:r>
          </a:p>
        </p:txBody>
      </p:sp>
      <p:sp>
        <p:nvSpPr>
          <p:cNvPr id="3" name="Content Placeholder 2"/>
          <p:cNvSpPr>
            <a:spLocks noGrp="1"/>
          </p:cNvSpPr>
          <p:nvPr>
            <p:ph idx="1"/>
          </p:nvPr>
        </p:nvSpPr>
        <p:spPr>
          <a:xfrm>
            <a:off x="1024128" y="2286000"/>
            <a:ext cx="9913161" cy="4023360"/>
          </a:xfrm>
        </p:spPr>
        <p:txBody>
          <a:bodyPr>
            <a:normAutofit/>
          </a:bodyPr>
          <a:lstStyle/>
          <a:p>
            <a:r>
              <a:rPr lang="en-US" dirty="0"/>
              <a:t>Children who are beginning to transition from the </a:t>
            </a:r>
            <a:r>
              <a:rPr lang="en-US" b="1" dirty="0">
                <a:solidFill>
                  <a:schemeClr val="bg2">
                    <a:lumMod val="50000"/>
                  </a:schemeClr>
                </a:solidFill>
              </a:rPr>
              <a:t>prelinguistic</a:t>
            </a:r>
            <a:r>
              <a:rPr lang="en-US" dirty="0"/>
              <a:t> stage to the </a:t>
            </a:r>
            <a:r>
              <a:rPr lang="en-US" b="1" dirty="0">
                <a:solidFill>
                  <a:schemeClr val="bg2">
                    <a:lumMod val="50000"/>
                  </a:schemeClr>
                </a:solidFill>
              </a:rPr>
              <a:t>one-word stage </a:t>
            </a:r>
            <a:r>
              <a:rPr lang="en-US" dirty="0"/>
              <a:t>use </a:t>
            </a:r>
            <a:r>
              <a:rPr lang="en-US" b="1" dirty="0">
                <a:solidFill>
                  <a:schemeClr val="bg2">
                    <a:lumMod val="50000"/>
                  </a:schemeClr>
                </a:solidFill>
              </a:rPr>
              <a:t>referential gestures. </a:t>
            </a:r>
          </a:p>
          <a:p>
            <a:r>
              <a:rPr lang="en-US" dirty="0"/>
              <a:t>A </a:t>
            </a:r>
            <a:r>
              <a:rPr lang="en-US" b="1" dirty="0">
                <a:solidFill>
                  <a:schemeClr val="bg2">
                    <a:lumMod val="50000"/>
                  </a:schemeClr>
                </a:solidFill>
              </a:rPr>
              <a:t>referential gesture</a:t>
            </a:r>
            <a:r>
              <a:rPr lang="en-US" dirty="0"/>
              <a:t> is one that indicates a precise referent and has stable meaning across different contexts. These gestures are different from the </a:t>
            </a:r>
            <a:r>
              <a:rPr lang="en-US" b="1" dirty="0">
                <a:solidFill>
                  <a:schemeClr val="bg2">
                    <a:lumMod val="50000"/>
                  </a:schemeClr>
                </a:solidFill>
              </a:rPr>
              <a:t>deictic gestures </a:t>
            </a:r>
            <a:r>
              <a:rPr lang="en-US" dirty="0"/>
              <a:t>(e.g., pointing, showing, giving) that characterize infancy, as deictic gestures are gestures whose meanings change </a:t>
            </a:r>
            <a:r>
              <a:rPr lang="en-US" b="1" dirty="0">
                <a:solidFill>
                  <a:schemeClr val="bg2">
                    <a:lumMod val="50000"/>
                  </a:schemeClr>
                </a:solidFill>
              </a:rPr>
              <a:t>depending on the context</a:t>
            </a:r>
            <a:r>
              <a:rPr lang="en-US" dirty="0"/>
              <a:t>. </a:t>
            </a:r>
          </a:p>
          <a:p>
            <a:r>
              <a:rPr lang="en-US" dirty="0"/>
              <a:t>An infant might point to a bottle and make a grabbing motion with his hand when he would like to drink his milk, and he might later point to a toy that he dropped from his high chair while making the same grabbing motion. </a:t>
            </a:r>
            <a:r>
              <a:rPr lang="en-US" b="1" dirty="0">
                <a:solidFill>
                  <a:schemeClr val="bg2">
                    <a:lumMod val="50000"/>
                  </a:schemeClr>
                </a:solidFill>
              </a:rPr>
              <a:t>What kind of gesture is this? </a:t>
            </a:r>
          </a:p>
        </p:txBody>
      </p:sp>
    </p:spTree>
    <p:extLst>
      <p:ext uri="{BB962C8B-B14F-4D97-AF65-F5344CB8AC3E}">
        <p14:creationId xmlns:p14="http://schemas.microsoft.com/office/powerpoint/2010/main" val="3176574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Gesture use </a:t>
            </a:r>
          </a:p>
        </p:txBody>
      </p:sp>
      <p:sp>
        <p:nvSpPr>
          <p:cNvPr id="3" name="Content Placeholder 2"/>
          <p:cNvSpPr>
            <a:spLocks noGrp="1"/>
          </p:cNvSpPr>
          <p:nvPr>
            <p:ph idx="1"/>
          </p:nvPr>
        </p:nvSpPr>
        <p:spPr/>
        <p:txBody>
          <a:bodyPr>
            <a:normAutofit/>
          </a:bodyPr>
          <a:lstStyle/>
          <a:p>
            <a:r>
              <a:rPr lang="en-US" dirty="0"/>
              <a:t>Furthermore, as children are preparing to transition from the </a:t>
            </a:r>
            <a:r>
              <a:rPr lang="en-US" b="1" dirty="0">
                <a:solidFill>
                  <a:schemeClr val="bg2">
                    <a:lumMod val="50000"/>
                  </a:schemeClr>
                </a:solidFill>
              </a:rPr>
              <a:t>one-word stage to the two-word stage</a:t>
            </a:r>
            <a:r>
              <a:rPr lang="en-US" dirty="0"/>
              <a:t>, they begin to exhibit </a:t>
            </a:r>
            <a:r>
              <a:rPr lang="en-US" b="1" dirty="0">
                <a:solidFill>
                  <a:schemeClr val="bg2">
                    <a:lumMod val="50000"/>
                  </a:schemeClr>
                </a:solidFill>
              </a:rPr>
              <a:t>gesture–word combinations. </a:t>
            </a:r>
            <a:r>
              <a:rPr lang="en-US" dirty="0"/>
              <a:t>For instance, a </a:t>
            </a:r>
            <a:r>
              <a:rPr lang="en-US" b="1" dirty="0">
                <a:solidFill>
                  <a:schemeClr val="bg2">
                    <a:lumMod val="50000"/>
                  </a:schemeClr>
                </a:solidFill>
              </a:rPr>
              <a:t>24-month-old</a:t>
            </a:r>
            <a:r>
              <a:rPr lang="en-US" dirty="0"/>
              <a:t> child might point to a chair while saying “mommy” as a way to request that her mother sit in a chair</a:t>
            </a:r>
          </a:p>
          <a:p>
            <a:r>
              <a:rPr lang="en-GB" dirty="0"/>
              <a:t>a child at this age might use </a:t>
            </a:r>
            <a:r>
              <a:rPr lang="en-GB" b="1" dirty="0">
                <a:solidFill>
                  <a:schemeClr val="bg2">
                    <a:lumMod val="50000"/>
                  </a:schemeClr>
                </a:solidFill>
              </a:rPr>
              <a:t>two-gesture combinations</a:t>
            </a:r>
            <a:r>
              <a:rPr lang="en-GB" dirty="0"/>
              <a:t>, such as pointing to a banana while pretending to eat it to request to be fed</a:t>
            </a:r>
            <a:endParaRPr lang="en-US" dirty="0"/>
          </a:p>
          <a:p>
            <a:r>
              <a:rPr lang="en-US" dirty="0"/>
              <a:t>Toddlers who use more </a:t>
            </a:r>
            <a:r>
              <a:rPr lang="en-US" b="1" dirty="0">
                <a:solidFill>
                  <a:schemeClr val="bg2">
                    <a:lumMod val="50000"/>
                  </a:schemeClr>
                </a:solidFill>
              </a:rPr>
              <a:t>gesture + speech combinations </a:t>
            </a:r>
            <a:r>
              <a:rPr lang="en-US" dirty="0"/>
              <a:t>(particularly those conveying sentence-like ideas) at 18 months also demonstrate greater sentence complexity at 42 months of age (</a:t>
            </a:r>
            <a:r>
              <a:rPr lang="en-US" dirty="0" err="1"/>
              <a:t>rowe</a:t>
            </a:r>
            <a:r>
              <a:rPr lang="en-US" dirty="0"/>
              <a:t> &amp; </a:t>
            </a:r>
            <a:r>
              <a:rPr lang="en-US" dirty="0" err="1"/>
              <a:t>goldin</a:t>
            </a:r>
            <a:r>
              <a:rPr lang="en-US" dirty="0"/>
              <a:t>-meadow, 2009). </a:t>
            </a:r>
          </a:p>
          <a:p>
            <a:r>
              <a:rPr lang="en-US" dirty="0"/>
              <a:t>When children begin to use </a:t>
            </a:r>
            <a:r>
              <a:rPr lang="en-US" b="1" dirty="0">
                <a:solidFill>
                  <a:schemeClr val="bg2">
                    <a:lumMod val="50000"/>
                  </a:schemeClr>
                </a:solidFill>
              </a:rPr>
              <a:t>two-word utterances</a:t>
            </a:r>
            <a:r>
              <a:rPr lang="en-US" dirty="0"/>
              <a:t>, they stop </a:t>
            </a:r>
            <a:r>
              <a:rPr lang="en-US" b="1" dirty="0">
                <a:solidFill>
                  <a:schemeClr val="bg2">
                    <a:lumMod val="50000"/>
                  </a:schemeClr>
                </a:solidFill>
              </a:rPr>
              <a:t>combining two referential gestures.</a:t>
            </a:r>
          </a:p>
          <a:p>
            <a:endParaRPr lang="en-US" dirty="0"/>
          </a:p>
        </p:txBody>
      </p:sp>
    </p:spTree>
    <p:extLst>
      <p:ext uri="{BB962C8B-B14F-4D97-AF65-F5344CB8AC3E}">
        <p14:creationId xmlns:p14="http://schemas.microsoft.com/office/powerpoint/2010/main" val="14131534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12217</TotalTime>
  <Words>3079</Words>
  <Application>Microsoft Office PowerPoint</Application>
  <PresentationFormat>Widescreen</PresentationFormat>
  <Paragraphs>181</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ITCGaramondStd-Lt</vt:lpstr>
      <vt:lpstr>Tw Cen MT</vt:lpstr>
      <vt:lpstr>Tw Cen MT Condensed</vt:lpstr>
      <vt:lpstr>Wingdings</vt:lpstr>
      <vt:lpstr>Wingdings 3</vt:lpstr>
      <vt:lpstr>Integral</vt:lpstr>
      <vt:lpstr>Toddlerhood Exploring the World and Experimenting with Language</vt:lpstr>
      <vt:lpstr>PowerPoint Presentation</vt:lpstr>
      <vt:lpstr>WhAT mAjOr LAnguAge-DeveLOpmenT miLeSTOneS Occur in TODDLerhOOD?</vt:lpstr>
      <vt:lpstr>First words </vt:lpstr>
      <vt:lpstr>First words</vt:lpstr>
      <vt:lpstr>First words</vt:lpstr>
      <vt:lpstr>GESTURES </vt:lpstr>
      <vt:lpstr>GESTURE USE</vt:lpstr>
      <vt:lpstr>Gesture use </vt:lpstr>
      <vt:lpstr>Gestures use </vt:lpstr>
      <vt:lpstr>Mirror Neurons and Gestures</vt:lpstr>
      <vt:lpstr>Theory of mind</vt:lpstr>
      <vt:lpstr>Theory of mind  </vt:lpstr>
      <vt:lpstr>WhAT mAjOr AchievemenTS in Language FOrm, content, And use characterize Toddlerhood</vt:lpstr>
      <vt:lpstr>Language form </vt:lpstr>
      <vt:lpstr>Norms for Phoneme Attainment </vt:lpstr>
      <vt:lpstr>Phonological Processes</vt:lpstr>
      <vt:lpstr>PowerPoint Presentation</vt:lpstr>
      <vt:lpstr>Phonological Perception</vt:lpstr>
      <vt:lpstr>Achievements in Morphology</vt:lpstr>
      <vt:lpstr>Grammatical Morphemes.</vt:lpstr>
      <vt:lpstr>Grammatical Morphemes.</vt:lpstr>
      <vt:lpstr>Achievements in Syntax</vt:lpstr>
      <vt:lpstr>Mean length of utterance </vt:lpstr>
      <vt:lpstr>Sentence Forms</vt:lpstr>
      <vt:lpstr>Language use </vt:lpstr>
      <vt:lpstr>Language use </vt:lpstr>
      <vt:lpstr>Language content  receptive and Expressive Lexicons</vt:lpstr>
      <vt:lpstr>Acquisition of New words</vt:lpstr>
      <vt:lpstr>PowerPoint Presentation</vt:lpstr>
      <vt:lpstr>PowerPoint Presentation</vt:lpstr>
      <vt:lpstr>Lexical Principles framework for Acquiring New words</vt:lpstr>
      <vt:lpstr>Social-Pragmatic framework for Acquiring New work</vt:lpstr>
      <vt:lpstr>fast Mapping</vt:lpstr>
      <vt:lpstr>Thematic roles Toddlers Acquire</vt:lpstr>
      <vt:lpstr>WhAT FAcTOrS cOnTriBuTe TO TODDLerS’ inDiviDuAL AchievemenTS in LAnguAge?</vt:lpstr>
      <vt:lpstr>hOW DO reSeArcherS AnD cLiniciAnS meASure LAnguAge DeveLOpmenT in TODDLerhOOD?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Maher Mohammad Eid Abuhelal</cp:lastModifiedBy>
  <cp:revision>76</cp:revision>
  <dcterms:created xsi:type="dcterms:W3CDTF">2017-11-08T10:48:23Z</dcterms:created>
  <dcterms:modified xsi:type="dcterms:W3CDTF">2022-03-06T02:03:40Z</dcterms:modified>
</cp:coreProperties>
</file>