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7"/>
  </p:notesMasterIdLst>
  <p:sldIdLst>
    <p:sldId id="256" r:id="rId2"/>
    <p:sldId id="257" r:id="rId3"/>
    <p:sldId id="258" r:id="rId4"/>
    <p:sldId id="259" r:id="rId5"/>
    <p:sldId id="260" r:id="rId6"/>
    <p:sldId id="261" r:id="rId7"/>
    <p:sldId id="262" r:id="rId8"/>
    <p:sldId id="263" r:id="rId9"/>
    <p:sldId id="264" r:id="rId10"/>
    <p:sldId id="466" r:id="rId11"/>
    <p:sldId id="467"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8" r:id="rId35"/>
    <p:sldId id="289" r:id="rId36"/>
    <p:sldId id="391" r:id="rId37"/>
    <p:sldId id="290" r:id="rId38"/>
    <p:sldId id="287" r:id="rId39"/>
    <p:sldId id="292" r:id="rId40"/>
    <p:sldId id="311" r:id="rId41"/>
    <p:sldId id="293" r:id="rId42"/>
    <p:sldId id="294" r:id="rId43"/>
    <p:sldId id="295" r:id="rId44"/>
    <p:sldId id="296" r:id="rId45"/>
    <p:sldId id="297" r:id="rId46"/>
    <p:sldId id="298" r:id="rId47"/>
    <p:sldId id="299" r:id="rId48"/>
    <p:sldId id="392" r:id="rId49"/>
    <p:sldId id="300" r:id="rId50"/>
    <p:sldId id="304" r:id="rId51"/>
    <p:sldId id="301" r:id="rId52"/>
    <p:sldId id="305" r:id="rId53"/>
    <p:sldId id="306" r:id="rId54"/>
    <p:sldId id="312" r:id="rId55"/>
    <p:sldId id="307" r:id="rId56"/>
    <p:sldId id="313" r:id="rId57"/>
    <p:sldId id="315" r:id="rId58"/>
    <p:sldId id="393" r:id="rId59"/>
    <p:sldId id="303" r:id="rId60"/>
    <p:sldId id="308" r:id="rId61"/>
    <p:sldId id="309" r:id="rId62"/>
    <p:sldId id="316" r:id="rId63"/>
    <p:sldId id="317" r:id="rId64"/>
    <p:sldId id="318" r:id="rId65"/>
    <p:sldId id="320" r:id="rId66"/>
    <p:sldId id="321" r:id="rId67"/>
    <p:sldId id="322" r:id="rId68"/>
    <p:sldId id="323" r:id="rId69"/>
    <p:sldId id="324" r:id="rId70"/>
    <p:sldId id="325" r:id="rId71"/>
    <p:sldId id="326" r:id="rId72"/>
    <p:sldId id="329" r:id="rId73"/>
    <p:sldId id="330" r:id="rId74"/>
    <p:sldId id="331" r:id="rId75"/>
    <p:sldId id="332" r:id="rId76"/>
    <p:sldId id="333" r:id="rId77"/>
    <p:sldId id="334" r:id="rId78"/>
    <p:sldId id="335" r:id="rId79"/>
    <p:sldId id="336" r:id="rId80"/>
    <p:sldId id="337" r:id="rId81"/>
    <p:sldId id="338" r:id="rId82"/>
    <p:sldId id="339" r:id="rId83"/>
    <p:sldId id="340" r:id="rId84"/>
    <p:sldId id="341" r:id="rId85"/>
    <p:sldId id="342" r:id="rId86"/>
    <p:sldId id="343" r:id="rId87"/>
    <p:sldId id="348" r:id="rId88"/>
    <p:sldId id="349" r:id="rId89"/>
    <p:sldId id="350" r:id="rId90"/>
    <p:sldId id="344" r:id="rId91"/>
    <p:sldId id="345" r:id="rId92"/>
    <p:sldId id="346" r:id="rId93"/>
    <p:sldId id="347" r:id="rId94"/>
    <p:sldId id="327" r:id="rId95"/>
    <p:sldId id="328" r:id="rId96"/>
    <p:sldId id="351" r:id="rId97"/>
    <p:sldId id="352" r:id="rId98"/>
    <p:sldId id="353" r:id="rId99"/>
    <p:sldId id="354" r:id="rId100"/>
    <p:sldId id="355" r:id="rId101"/>
    <p:sldId id="356" r:id="rId102"/>
    <p:sldId id="357" r:id="rId103"/>
    <p:sldId id="358" r:id="rId104"/>
    <p:sldId id="359" r:id="rId105"/>
    <p:sldId id="360" r:id="rId106"/>
    <p:sldId id="361" r:id="rId107"/>
    <p:sldId id="362" r:id="rId108"/>
    <p:sldId id="363" r:id="rId109"/>
    <p:sldId id="364" r:id="rId110"/>
    <p:sldId id="365" r:id="rId111"/>
    <p:sldId id="366" r:id="rId112"/>
    <p:sldId id="367" r:id="rId113"/>
    <p:sldId id="368" r:id="rId114"/>
    <p:sldId id="369" r:id="rId115"/>
    <p:sldId id="370" r:id="rId116"/>
    <p:sldId id="371" r:id="rId117"/>
    <p:sldId id="372" r:id="rId118"/>
    <p:sldId id="373" r:id="rId119"/>
    <p:sldId id="374" r:id="rId120"/>
    <p:sldId id="375" r:id="rId121"/>
    <p:sldId id="376" r:id="rId122"/>
    <p:sldId id="377" r:id="rId123"/>
    <p:sldId id="378" r:id="rId124"/>
    <p:sldId id="379" r:id="rId125"/>
    <p:sldId id="394" r:id="rId126"/>
    <p:sldId id="395" r:id="rId127"/>
    <p:sldId id="397" r:id="rId128"/>
    <p:sldId id="398" r:id="rId129"/>
    <p:sldId id="399" r:id="rId130"/>
    <p:sldId id="400" r:id="rId131"/>
    <p:sldId id="401" r:id="rId132"/>
    <p:sldId id="402" r:id="rId133"/>
    <p:sldId id="403" r:id="rId134"/>
    <p:sldId id="404" r:id="rId135"/>
    <p:sldId id="405" r:id="rId136"/>
    <p:sldId id="406" r:id="rId137"/>
    <p:sldId id="407" r:id="rId138"/>
    <p:sldId id="380" r:id="rId139"/>
    <p:sldId id="381" r:id="rId140"/>
    <p:sldId id="382" r:id="rId141"/>
    <p:sldId id="383" r:id="rId142"/>
    <p:sldId id="384" r:id="rId143"/>
    <p:sldId id="385" r:id="rId144"/>
    <p:sldId id="386" r:id="rId145"/>
    <p:sldId id="388" r:id="rId146"/>
    <p:sldId id="389" r:id="rId147"/>
    <p:sldId id="390" r:id="rId148"/>
    <p:sldId id="408" r:id="rId149"/>
    <p:sldId id="409" r:id="rId150"/>
    <p:sldId id="410" r:id="rId151"/>
    <p:sldId id="411" r:id="rId152"/>
    <p:sldId id="412" r:id="rId153"/>
    <p:sldId id="413" r:id="rId154"/>
    <p:sldId id="414" r:id="rId155"/>
    <p:sldId id="415" r:id="rId156"/>
    <p:sldId id="416" r:id="rId157"/>
    <p:sldId id="417" r:id="rId158"/>
    <p:sldId id="418" r:id="rId159"/>
    <p:sldId id="419" r:id="rId160"/>
    <p:sldId id="420" r:id="rId161"/>
    <p:sldId id="421" r:id="rId162"/>
    <p:sldId id="422" r:id="rId163"/>
    <p:sldId id="423" r:id="rId164"/>
    <p:sldId id="424" r:id="rId165"/>
    <p:sldId id="425" r:id="rId166"/>
    <p:sldId id="426" r:id="rId167"/>
    <p:sldId id="427" r:id="rId168"/>
    <p:sldId id="428" r:id="rId169"/>
    <p:sldId id="429" r:id="rId170"/>
    <p:sldId id="430" r:id="rId171"/>
    <p:sldId id="431" r:id="rId172"/>
    <p:sldId id="432" r:id="rId173"/>
    <p:sldId id="433" r:id="rId174"/>
    <p:sldId id="434" r:id="rId175"/>
    <p:sldId id="435" r:id="rId176"/>
    <p:sldId id="436" r:id="rId177"/>
    <p:sldId id="437" r:id="rId178"/>
    <p:sldId id="438" r:id="rId179"/>
    <p:sldId id="439" r:id="rId180"/>
    <p:sldId id="440" r:id="rId181"/>
    <p:sldId id="441" r:id="rId182"/>
    <p:sldId id="442" r:id="rId183"/>
    <p:sldId id="443" r:id="rId184"/>
    <p:sldId id="444" r:id="rId185"/>
    <p:sldId id="445" r:id="rId186"/>
    <p:sldId id="446" r:id="rId187"/>
    <p:sldId id="447" r:id="rId188"/>
    <p:sldId id="448" r:id="rId189"/>
    <p:sldId id="449" r:id="rId190"/>
    <p:sldId id="450" r:id="rId191"/>
    <p:sldId id="451" r:id="rId192"/>
    <p:sldId id="452" r:id="rId193"/>
    <p:sldId id="453" r:id="rId194"/>
    <p:sldId id="454" r:id="rId195"/>
    <p:sldId id="455" r:id="rId196"/>
    <p:sldId id="456" r:id="rId197"/>
    <p:sldId id="457" r:id="rId198"/>
    <p:sldId id="458" r:id="rId199"/>
    <p:sldId id="459" r:id="rId200"/>
    <p:sldId id="460" r:id="rId201"/>
    <p:sldId id="461" r:id="rId202"/>
    <p:sldId id="462" r:id="rId203"/>
    <p:sldId id="463" r:id="rId204"/>
    <p:sldId id="464" r:id="rId205"/>
    <p:sldId id="465" r:id="rId206"/>
  </p:sldIdLst>
  <p:sldSz cx="9144000" cy="6858000" type="screen4x3"/>
  <p:notesSz cx="6797675" cy="99250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08" autoAdjust="0"/>
    <p:restoredTop sz="94660"/>
  </p:normalViewPr>
  <p:slideViewPr>
    <p:cSldViewPr>
      <p:cViewPr>
        <p:scale>
          <a:sx n="68" d="100"/>
          <a:sy n="68" d="100"/>
        </p:scale>
        <p:origin x="1252"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6" Type="http://schemas.openxmlformats.org/officeDocument/2006/relationships/slide" Target="slides/slide5.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notesMaster" Target="notesMasters/notesMaster1.xml"/><Relationship Id="rId13" Type="http://schemas.openxmlformats.org/officeDocument/2006/relationships/slide" Target="slides/slide12.xml"/><Relationship Id="rId109" Type="http://schemas.openxmlformats.org/officeDocument/2006/relationships/slide" Target="slides/slide108.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slide" Target="slides/slide198.xml"/><Relationship Id="rId203" Type="http://schemas.openxmlformats.org/officeDocument/2006/relationships/slide" Target="slides/slide202.xml"/><Relationship Id="rId208"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viewProps" Target="viewProps.xml"/><Relationship Id="rId190" Type="http://schemas.openxmlformats.org/officeDocument/2006/relationships/slide" Target="slides/slide189.xml"/><Relationship Id="rId204" Type="http://schemas.openxmlformats.org/officeDocument/2006/relationships/slide" Target="slides/slide203.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theme" Target="theme/theme1.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tableStyles" Target="tableStyles.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18" Type="http://schemas.openxmlformats.org/officeDocument/2006/relationships/slide" Target="slides/slide17.xml"/><Relationship Id="rId39" Type="http://schemas.openxmlformats.org/officeDocument/2006/relationships/slide" Target="slides/slide38.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25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253"/>
          </a:xfrm>
          <a:prstGeom prst="rect">
            <a:avLst/>
          </a:prstGeom>
        </p:spPr>
        <p:txBody>
          <a:bodyPr vert="horz" lIns="91440" tIns="45720" rIns="91440" bIns="45720" rtlCol="0"/>
          <a:lstStyle>
            <a:lvl1pPr algn="r">
              <a:defRPr sz="1200"/>
            </a:lvl1pPr>
          </a:lstStyle>
          <a:p>
            <a:fld id="{7E0D9C9B-4BDF-4A4D-9DF2-F16E93016CB2}" type="datetimeFigureOut">
              <a:rPr lang="en-GB" smtClean="0"/>
              <a:t>17/06/2022</a:t>
            </a:fld>
            <a:endParaRPr lang="en-GB"/>
          </a:p>
        </p:txBody>
      </p:sp>
      <p:sp>
        <p:nvSpPr>
          <p:cNvPr id="4" name="Slide Image Placeholder 3"/>
          <p:cNvSpPr>
            <a:spLocks noGrp="1" noRot="1" noChangeAspect="1"/>
          </p:cNvSpPr>
          <p:nvPr>
            <p:ph type="sldImg" idx="2"/>
          </p:nvPr>
        </p:nvSpPr>
        <p:spPr>
          <a:xfrm>
            <a:off x="919163" y="744538"/>
            <a:ext cx="4959350" cy="3721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4399"/>
            <a:ext cx="5438140" cy="446627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7075"/>
            <a:ext cx="2945659" cy="496253"/>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7075"/>
            <a:ext cx="2945659" cy="496253"/>
          </a:xfrm>
          <a:prstGeom prst="rect">
            <a:avLst/>
          </a:prstGeom>
        </p:spPr>
        <p:txBody>
          <a:bodyPr vert="horz" lIns="91440" tIns="45720" rIns="91440" bIns="45720" rtlCol="0" anchor="b"/>
          <a:lstStyle>
            <a:lvl1pPr algn="r">
              <a:defRPr sz="1200"/>
            </a:lvl1pPr>
          </a:lstStyle>
          <a:p>
            <a:fld id="{95343DC8-8CF1-4A4F-BADF-EA9307B1A80F}" type="slidenum">
              <a:rPr lang="en-GB" smtClean="0"/>
              <a:t>‹#›</a:t>
            </a:fld>
            <a:endParaRPr lang="en-GB"/>
          </a:p>
        </p:txBody>
      </p:sp>
    </p:spTree>
    <p:extLst>
      <p:ext uri="{BB962C8B-B14F-4D97-AF65-F5344CB8AC3E}">
        <p14:creationId xmlns:p14="http://schemas.microsoft.com/office/powerpoint/2010/main" val="39305031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343DC8-8CF1-4A4F-BADF-EA9307B1A80F}" type="slidenum">
              <a:rPr lang="en-GB" smtClean="0"/>
              <a:t>117</a:t>
            </a:fld>
            <a:endParaRPr lang="en-GB"/>
          </a:p>
        </p:txBody>
      </p:sp>
    </p:spTree>
    <p:extLst>
      <p:ext uri="{BB962C8B-B14F-4D97-AF65-F5344CB8AC3E}">
        <p14:creationId xmlns:p14="http://schemas.microsoft.com/office/powerpoint/2010/main" val="34126664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343DC8-8CF1-4A4F-BADF-EA9307B1A80F}" type="slidenum">
              <a:rPr lang="en-GB" smtClean="0"/>
              <a:t>146</a:t>
            </a:fld>
            <a:endParaRPr lang="en-GB"/>
          </a:p>
        </p:txBody>
      </p:sp>
    </p:spTree>
    <p:extLst>
      <p:ext uri="{BB962C8B-B14F-4D97-AF65-F5344CB8AC3E}">
        <p14:creationId xmlns:p14="http://schemas.microsoft.com/office/powerpoint/2010/main" val="14750718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343DC8-8CF1-4A4F-BADF-EA9307B1A80F}" type="slidenum">
              <a:rPr lang="en-GB" smtClean="0"/>
              <a:t>148</a:t>
            </a:fld>
            <a:endParaRPr lang="en-GB"/>
          </a:p>
        </p:txBody>
      </p:sp>
    </p:spTree>
    <p:extLst>
      <p:ext uri="{BB962C8B-B14F-4D97-AF65-F5344CB8AC3E}">
        <p14:creationId xmlns:p14="http://schemas.microsoft.com/office/powerpoint/2010/main" val="13251176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58AC2C1E-A233-478F-BEBC-29FD990192C0}" type="datetimeFigureOut">
              <a:rPr lang="en-GB" smtClean="0"/>
              <a:t>17/06/2022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5432E39-6CE5-4F5A-8E43-BD63CAB16EDF}" type="slidenum">
              <a:rPr lang="en-GB" smtClean="0"/>
              <a:t>‹#›</a:t>
            </a:fld>
            <a:endParaRPr lang="en-GB"/>
          </a:p>
        </p:txBody>
      </p:sp>
    </p:spTree>
    <p:extLst>
      <p:ext uri="{BB962C8B-B14F-4D97-AF65-F5344CB8AC3E}">
        <p14:creationId xmlns:p14="http://schemas.microsoft.com/office/powerpoint/2010/main" val="18518545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8AC2C1E-A233-478F-BEBC-29FD990192C0}" type="datetimeFigureOut">
              <a:rPr lang="en-GB" smtClean="0"/>
              <a:t>17/06/2022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5432E39-6CE5-4F5A-8E43-BD63CAB16EDF}" type="slidenum">
              <a:rPr lang="en-GB" smtClean="0"/>
              <a:t>‹#›</a:t>
            </a:fld>
            <a:endParaRPr lang="en-GB"/>
          </a:p>
        </p:txBody>
      </p:sp>
    </p:spTree>
    <p:extLst>
      <p:ext uri="{BB962C8B-B14F-4D97-AF65-F5344CB8AC3E}">
        <p14:creationId xmlns:p14="http://schemas.microsoft.com/office/powerpoint/2010/main" val="26260183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8AC2C1E-A233-478F-BEBC-29FD990192C0}" type="datetimeFigureOut">
              <a:rPr lang="en-GB" smtClean="0"/>
              <a:t>17/06/2022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5432E39-6CE5-4F5A-8E43-BD63CAB16EDF}" type="slidenum">
              <a:rPr lang="en-GB" smtClean="0"/>
              <a:t>‹#›</a:t>
            </a:fld>
            <a:endParaRPr lang="en-GB"/>
          </a:p>
        </p:txBody>
      </p:sp>
    </p:spTree>
    <p:extLst>
      <p:ext uri="{BB962C8B-B14F-4D97-AF65-F5344CB8AC3E}">
        <p14:creationId xmlns:p14="http://schemas.microsoft.com/office/powerpoint/2010/main" val="27424463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8AC2C1E-A233-478F-BEBC-29FD990192C0}" type="datetimeFigureOut">
              <a:rPr lang="en-GB" smtClean="0"/>
              <a:t>17/06/2022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5432E39-6CE5-4F5A-8E43-BD63CAB16EDF}" type="slidenum">
              <a:rPr lang="en-GB" smtClean="0"/>
              <a:t>‹#›</a:t>
            </a:fld>
            <a:endParaRPr lang="en-GB"/>
          </a:p>
        </p:txBody>
      </p:sp>
    </p:spTree>
    <p:extLst>
      <p:ext uri="{BB962C8B-B14F-4D97-AF65-F5344CB8AC3E}">
        <p14:creationId xmlns:p14="http://schemas.microsoft.com/office/powerpoint/2010/main" val="31512748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8AC2C1E-A233-478F-BEBC-29FD990192C0}" type="datetimeFigureOut">
              <a:rPr lang="en-GB" smtClean="0"/>
              <a:t>17/06/2022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5432E39-6CE5-4F5A-8E43-BD63CAB16EDF}" type="slidenum">
              <a:rPr lang="en-GB" smtClean="0"/>
              <a:t>‹#›</a:t>
            </a:fld>
            <a:endParaRPr lang="en-GB"/>
          </a:p>
        </p:txBody>
      </p:sp>
    </p:spTree>
    <p:extLst>
      <p:ext uri="{BB962C8B-B14F-4D97-AF65-F5344CB8AC3E}">
        <p14:creationId xmlns:p14="http://schemas.microsoft.com/office/powerpoint/2010/main" val="36252065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58AC2C1E-A233-478F-BEBC-29FD990192C0}" type="datetimeFigureOut">
              <a:rPr lang="en-GB" smtClean="0"/>
              <a:t>17/06/2022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5432E39-6CE5-4F5A-8E43-BD63CAB16EDF}" type="slidenum">
              <a:rPr lang="en-GB" smtClean="0"/>
              <a:t>‹#›</a:t>
            </a:fld>
            <a:endParaRPr lang="en-GB"/>
          </a:p>
        </p:txBody>
      </p:sp>
    </p:spTree>
    <p:extLst>
      <p:ext uri="{BB962C8B-B14F-4D97-AF65-F5344CB8AC3E}">
        <p14:creationId xmlns:p14="http://schemas.microsoft.com/office/powerpoint/2010/main" val="33800068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58AC2C1E-A233-478F-BEBC-29FD990192C0}" type="datetimeFigureOut">
              <a:rPr lang="en-GB" smtClean="0"/>
              <a:t>17/06/2022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5432E39-6CE5-4F5A-8E43-BD63CAB16EDF}" type="slidenum">
              <a:rPr lang="en-GB" smtClean="0"/>
              <a:t>‹#›</a:t>
            </a:fld>
            <a:endParaRPr lang="en-GB"/>
          </a:p>
        </p:txBody>
      </p:sp>
    </p:spTree>
    <p:extLst>
      <p:ext uri="{BB962C8B-B14F-4D97-AF65-F5344CB8AC3E}">
        <p14:creationId xmlns:p14="http://schemas.microsoft.com/office/powerpoint/2010/main" val="38828587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58AC2C1E-A233-478F-BEBC-29FD990192C0}" type="datetimeFigureOut">
              <a:rPr lang="en-GB" smtClean="0"/>
              <a:t>17/06/2022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5432E39-6CE5-4F5A-8E43-BD63CAB16EDF}" type="slidenum">
              <a:rPr lang="en-GB" smtClean="0"/>
              <a:t>‹#›</a:t>
            </a:fld>
            <a:endParaRPr lang="en-GB"/>
          </a:p>
        </p:txBody>
      </p:sp>
    </p:spTree>
    <p:extLst>
      <p:ext uri="{BB962C8B-B14F-4D97-AF65-F5344CB8AC3E}">
        <p14:creationId xmlns:p14="http://schemas.microsoft.com/office/powerpoint/2010/main" val="8212855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AC2C1E-A233-478F-BEBC-29FD990192C0}" type="datetimeFigureOut">
              <a:rPr lang="en-GB" smtClean="0"/>
              <a:t>17/06/2022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5432E39-6CE5-4F5A-8E43-BD63CAB16EDF}" type="slidenum">
              <a:rPr lang="en-GB" smtClean="0"/>
              <a:t>‹#›</a:t>
            </a:fld>
            <a:endParaRPr lang="en-GB"/>
          </a:p>
        </p:txBody>
      </p:sp>
    </p:spTree>
    <p:extLst>
      <p:ext uri="{BB962C8B-B14F-4D97-AF65-F5344CB8AC3E}">
        <p14:creationId xmlns:p14="http://schemas.microsoft.com/office/powerpoint/2010/main" val="13521185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8AC2C1E-A233-478F-BEBC-29FD990192C0}" type="datetimeFigureOut">
              <a:rPr lang="en-GB" smtClean="0"/>
              <a:t>17/06/2022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5432E39-6CE5-4F5A-8E43-BD63CAB16EDF}" type="slidenum">
              <a:rPr lang="en-GB" smtClean="0"/>
              <a:t>‹#›</a:t>
            </a:fld>
            <a:endParaRPr lang="en-GB"/>
          </a:p>
        </p:txBody>
      </p:sp>
    </p:spTree>
    <p:extLst>
      <p:ext uri="{BB962C8B-B14F-4D97-AF65-F5344CB8AC3E}">
        <p14:creationId xmlns:p14="http://schemas.microsoft.com/office/powerpoint/2010/main" val="42940659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8AC2C1E-A233-478F-BEBC-29FD990192C0}" type="datetimeFigureOut">
              <a:rPr lang="en-GB" smtClean="0"/>
              <a:t>17/06/2022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5432E39-6CE5-4F5A-8E43-BD63CAB16EDF}" type="slidenum">
              <a:rPr lang="en-GB" smtClean="0"/>
              <a:t>‹#›</a:t>
            </a:fld>
            <a:endParaRPr lang="en-GB"/>
          </a:p>
        </p:txBody>
      </p:sp>
    </p:spTree>
    <p:extLst>
      <p:ext uri="{BB962C8B-B14F-4D97-AF65-F5344CB8AC3E}">
        <p14:creationId xmlns:p14="http://schemas.microsoft.com/office/powerpoint/2010/main" val="28873851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AC2C1E-A233-478F-BEBC-29FD990192C0}" type="datetimeFigureOut">
              <a:rPr lang="en-GB" smtClean="0"/>
              <a:t>17/06/2022</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432E39-6CE5-4F5A-8E43-BD63CAB16EDF}" type="slidenum">
              <a:rPr lang="en-GB" smtClean="0"/>
              <a:t>‹#›</a:t>
            </a:fld>
            <a:endParaRPr lang="en-GB"/>
          </a:p>
        </p:txBody>
      </p:sp>
    </p:spTree>
    <p:extLst>
      <p:ext uri="{BB962C8B-B14F-4D97-AF65-F5344CB8AC3E}">
        <p14:creationId xmlns:p14="http://schemas.microsoft.com/office/powerpoint/2010/main" val="29272198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LANGUAGE DISORDERS IN CHILDREN</a:t>
            </a:r>
            <a:endParaRPr lang="en-GB" dirty="0"/>
          </a:p>
        </p:txBody>
      </p:sp>
      <p:sp>
        <p:nvSpPr>
          <p:cNvPr id="3" name="Subtitle 2"/>
          <p:cNvSpPr>
            <a:spLocks noGrp="1"/>
          </p:cNvSpPr>
          <p:nvPr>
            <p:ph type="subTitle" idx="1"/>
          </p:nvPr>
        </p:nvSpPr>
        <p:spPr>
          <a:xfrm>
            <a:off x="1371600" y="5257800"/>
            <a:ext cx="6400800" cy="381000"/>
          </a:xfrm>
        </p:spPr>
        <p:txBody>
          <a:bodyPr>
            <a:normAutofit fontScale="70000" lnSpcReduction="20000"/>
          </a:bodyPr>
          <a:lstStyle/>
          <a:p>
            <a:endParaRPr lang="en-GB" dirty="0"/>
          </a:p>
        </p:txBody>
      </p:sp>
    </p:spTree>
    <p:extLst>
      <p:ext uri="{BB962C8B-B14F-4D97-AF65-F5344CB8AC3E}">
        <p14:creationId xmlns:p14="http://schemas.microsoft.com/office/powerpoint/2010/main" val="18448519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GB" dirty="0"/>
              <a:t>ETIOLOGY OF DLD</a:t>
            </a:r>
          </a:p>
        </p:txBody>
      </p:sp>
      <p:pic>
        <p:nvPicPr>
          <p:cNvPr id="1026" name="Picture 2" descr="C:\Users\Toshiba\Desktop\factors.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90600" y="1371600"/>
            <a:ext cx="7391400" cy="518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7909042"/>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GB" b="1" dirty="0"/>
              <a:t>Fragile X Syndrome</a:t>
            </a:r>
            <a:endParaRPr lang="en-GB" dirty="0"/>
          </a:p>
        </p:txBody>
      </p:sp>
      <p:sp>
        <p:nvSpPr>
          <p:cNvPr id="3" name="Content Placeholder 2"/>
          <p:cNvSpPr>
            <a:spLocks noGrp="1"/>
          </p:cNvSpPr>
          <p:nvPr>
            <p:ph idx="1"/>
          </p:nvPr>
        </p:nvSpPr>
        <p:spPr>
          <a:xfrm>
            <a:off x="457200" y="1143000"/>
            <a:ext cx="8229600" cy="5638800"/>
          </a:xfrm>
        </p:spPr>
        <p:txBody>
          <a:bodyPr>
            <a:normAutofit fontScale="92500" lnSpcReduction="10000"/>
          </a:bodyPr>
          <a:lstStyle/>
          <a:p>
            <a:pPr>
              <a:buFont typeface="Wingdings" pitchFamily="2" charset="2"/>
              <a:buChar char="Ø"/>
            </a:pPr>
            <a:r>
              <a:rPr lang="en-GB" dirty="0"/>
              <a:t>Definition and Classification</a:t>
            </a:r>
          </a:p>
          <a:p>
            <a:r>
              <a:rPr lang="it-IT" dirty="0"/>
              <a:t>Fragile X syndrome (FXS) is a single gene disorder</a:t>
            </a:r>
            <a:r>
              <a:rPr lang="en-GB" dirty="0"/>
              <a:t> located on the bottom end of the X chromosome (FMR1),(FMRP).</a:t>
            </a:r>
          </a:p>
          <a:p>
            <a:r>
              <a:rPr lang="en-GB" dirty="0"/>
              <a:t>FXS is an inherited disorder, and is the most common inherited form of ID.</a:t>
            </a:r>
          </a:p>
          <a:p>
            <a:r>
              <a:rPr lang="en-GB" dirty="0"/>
              <a:t>FXS occurs in approximately 1 in 4000 males and 1 in 8000 females.</a:t>
            </a:r>
          </a:p>
          <a:p>
            <a:r>
              <a:rPr lang="en-GB" dirty="0"/>
              <a:t>FXS do not have clearly </a:t>
            </a:r>
            <a:r>
              <a:rPr lang="en-GB" dirty="0" err="1"/>
              <a:t>dysmorphic</a:t>
            </a:r>
            <a:r>
              <a:rPr lang="en-GB" dirty="0"/>
              <a:t> features and are often difficult to identify before the age of 3, unlike children with DS, whose physical features are noticeable from birth.</a:t>
            </a:r>
            <a:endParaRPr lang="it-IT" dirty="0"/>
          </a:p>
          <a:p>
            <a:endParaRPr lang="en-GB" dirty="0"/>
          </a:p>
        </p:txBody>
      </p:sp>
    </p:spTree>
    <p:extLst>
      <p:ext uri="{BB962C8B-B14F-4D97-AF65-F5344CB8AC3E}">
        <p14:creationId xmlns:p14="http://schemas.microsoft.com/office/powerpoint/2010/main" val="80496417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a:t>Cont.</a:t>
            </a:r>
            <a:endParaRPr lang="en-GB" dirty="0"/>
          </a:p>
        </p:txBody>
      </p:sp>
      <p:sp>
        <p:nvSpPr>
          <p:cNvPr id="3" name="Content Placeholder 2"/>
          <p:cNvSpPr>
            <a:spLocks noGrp="1"/>
          </p:cNvSpPr>
          <p:nvPr>
            <p:ph idx="1"/>
          </p:nvPr>
        </p:nvSpPr>
        <p:spPr>
          <a:xfrm>
            <a:off x="457200" y="990600"/>
            <a:ext cx="8229600" cy="5715000"/>
          </a:xfrm>
        </p:spPr>
        <p:txBody>
          <a:bodyPr>
            <a:normAutofit fontScale="92500" lnSpcReduction="10000"/>
          </a:bodyPr>
          <a:lstStyle/>
          <a:p>
            <a:r>
              <a:rPr lang="en-GB" dirty="0"/>
              <a:t>These include elongated face, long and prominent ears, highly arched </a:t>
            </a:r>
            <a:r>
              <a:rPr lang="en-GB" dirty="0" err="1"/>
              <a:t>palate,enlarged</a:t>
            </a:r>
            <a:r>
              <a:rPr lang="en-GB" dirty="0"/>
              <a:t> head, </a:t>
            </a:r>
            <a:r>
              <a:rPr lang="en-GB" dirty="0" err="1"/>
              <a:t>hypotonia</a:t>
            </a:r>
            <a:r>
              <a:rPr lang="en-GB" dirty="0"/>
              <a:t>, flat feet, </a:t>
            </a:r>
            <a:r>
              <a:rPr lang="en-GB" dirty="0" err="1"/>
              <a:t>hyperextensible</a:t>
            </a:r>
            <a:r>
              <a:rPr lang="en-GB" dirty="0"/>
              <a:t> finger </a:t>
            </a:r>
            <a:r>
              <a:rPr lang="en-GB" dirty="0" err="1"/>
              <a:t>joints,and</a:t>
            </a:r>
            <a:r>
              <a:rPr lang="en-GB" dirty="0"/>
              <a:t> large testicles (</a:t>
            </a:r>
            <a:r>
              <a:rPr lang="en-GB" dirty="0" err="1"/>
              <a:t>macroorchidism</a:t>
            </a:r>
            <a:r>
              <a:rPr lang="en-GB" dirty="0"/>
              <a:t>).</a:t>
            </a:r>
          </a:p>
          <a:p>
            <a:r>
              <a:rPr lang="en-GB" dirty="0"/>
              <a:t>Occasional joint dislocations, recurrent otitis media, strabismus, mitral valve prolapse, and/or dilation at the base of the aorta and gastrointestinal reflux, which is seen in the majority of male infants with FXS.</a:t>
            </a:r>
          </a:p>
          <a:p>
            <a:r>
              <a:rPr lang="en-GB" dirty="0"/>
              <a:t>Co-morbid conditions are extremely common in FXS and affect language development and disorder.</a:t>
            </a:r>
          </a:p>
        </p:txBody>
      </p:sp>
    </p:spTree>
    <p:extLst>
      <p:ext uri="{BB962C8B-B14F-4D97-AF65-F5344CB8AC3E}">
        <p14:creationId xmlns:p14="http://schemas.microsoft.com/office/powerpoint/2010/main" val="3747810993"/>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5719"/>
          </a:xfrm>
        </p:spPr>
        <p:txBody>
          <a:bodyPr>
            <a:normAutofit fontScale="90000"/>
          </a:bodyPr>
          <a:lstStyle/>
          <a:p>
            <a:endParaRPr lang="en-GB" dirty="0"/>
          </a:p>
        </p:txBody>
      </p:sp>
      <p:sp>
        <p:nvSpPr>
          <p:cNvPr id="3" name="Content Placeholder 2"/>
          <p:cNvSpPr>
            <a:spLocks noGrp="1"/>
          </p:cNvSpPr>
          <p:nvPr>
            <p:ph idx="1"/>
          </p:nvPr>
        </p:nvSpPr>
        <p:spPr>
          <a:xfrm>
            <a:off x="457200" y="609600"/>
            <a:ext cx="8229600" cy="6096000"/>
          </a:xfrm>
        </p:spPr>
        <p:txBody>
          <a:bodyPr>
            <a:normAutofit lnSpcReduction="10000"/>
          </a:bodyPr>
          <a:lstStyle/>
          <a:p>
            <a:r>
              <a:rPr lang="en-GB" dirty="0"/>
              <a:t>Most striking are the high rates of autism spectrum disorder identified in males with the full FXS mutation; approximately 30% to 50% of boys with FXS meet criteria for a diagnosis of autism spectrum disorder (Harris, 2008).</a:t>
            </a:r>
          </a:p>
          <a:p>
            <a:r>
              <a:rPr lang="en-GB" dirty="0"/>
              <a:t>This makes FXS the single largest known genetic cause of ASD, though only 2% to 6% of ASD cases can be attributed to FXS (Reddy, 2005).</a:t>
            </a:r>
          </a:p>
          <a:p>
            <a:r>
              <a:rPr lang="en-GB" dirty="0"/>
              <a:t>FMRP expression is predictive of cognitive ability, it does not appear to be associated with severity of ASD symptoms (</a:t>
            </a:r>
            <a:r>
              <a:rPr lang="en-GB" dirty="0" err="1"/>
              <a:t>Loesch</a:t>
            </a:r>
            <a:r>
              <a:rPr lang="en-GB" dirty="0"/>
              <a:t> et al., 2007).</a:t>
            </a:r>
          </a:p>
        </p:txBody>
      </p:sp>
    </p:spTree>
    <p:extLst>
      <p:ext uri="{BB962C8B-B14F-4D97-AF65-F5344CB8AC3E}">
        <p14:creationId xmlns:p14="http://schemas.microsoft.com/office/powerpoint/2010/main" val="285900140"/>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457200" y="228600"/>
            <a:ext cx="8229600" cy="46038"/>
          </a:xfrm>
        </p:spPr>
        <p:txBody>
          <a:bodyPr>
            <a:normAutofit fontScale="90000"/>
          </a:bodyPr>
          <a:lstStyle/>
          <a:p>
            <a:endParaRPr lang="en-GB" dirty="0"/>
          </a:p>
        </p:txBody>
      </p:sp>
      <p:sp>
        <p:nvSpPr>
          <p:cNvPr id="3" name="Content Placeholder 2"/>
          <p:cNvSpPr>
            <a:spLocks noGrp="1"/>
          </p:cNvSpPr>
          <p:nvPr>
            <p:ph idx="1"/>
          </p:nvPr>
        </p:nvSpPr>
        <p:spPr>
          <a:xfrm>
            <a:off x="457200" y="381000"/>
            <a:ext cx="8229600" cy="6477000"/>
          </a:xfrm>
        </p:spPr>
        <p:txBody>
          <a:bodyPr/>
          <a:lstStyle/>
          <a:p>
            <a:r>
              <a:rPr lang="en-GB" dirty="0"/>
              <a:t>Other co-morbidities include </a:t>
            </a:r>
            <a:r>
              <a:rPr lang="en-GB" dirty="0" err="1"/>
              <a:t>attentiondeficit</a:t>
            </a:r>
            <a:r>
              <a:rPr lang="en-GB" dirty="0"/>
              <a:t> hyperactivity disorder (ADHD), which is reported to affect 44% to 93% of children with FXS meeting diagnostic criteria for ADHD (Sullivan et al., 2006).</a:t>
            </a:r>
          </a:p>
          <a:p>
            <a:r>
              <a:rPr lang="en-GB" dirty="0"/>
              <a:t>Seizures, which affect approximately 20% of males; and high rates of anxiety, reported in a national parent survey to affect approximately 70% of males and 56% of </a:t>
            </a:r>
            <a:r>
              <a:rPr lang="fr-FR" dirty="0" err="1"/>
              <a:t>females</a:t>
            </a:r>
            <a:r>
              <a:rPr lang="fr-FR" dirty="0"/>
              <a:t> (Bailey et al,. 2008).</a:t>
            </a:r>
            <a:endParaRPr lang="en-GB" dirty="0"/>
          </a:p>
        </p:txBody>
      </p:sp>
    </p:spTree>
    <p:extLst>
      <p:ext uri="{BB962C8B-B14F-4D97-AF65-F5344CB8AC3E}">
        <p14:creationId xmlns:p14="http://schemas.microsoft.com/office/powerpoint/2010/main" val="831707251"/>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GB" dirty="0"/>
              <a:t>Cognitive Characteristics</a:t>
            </a:r>
          </a:p>
        </p:txBody>
      </p:sp>
      <p:sp>
        <p:nvSpPr>
          <p:cNvPr id="3" name="Content Placeholder 2"/>
          <p:cNvSpPr>
            <a:spLocks noGrp="1"/>
          </p:cNvSpPr>
          <p:nvPr>
            <p:ph idx="1"/>
          </p:nvPr>
        </p:nvSpPr>
        <p:spPr>
          <a:xfrm>
            <a:off x="457200" y="990600"/>
            <a:ext cx="8229600" cy="5867400"/>
          </a:xfrm>
        </p:spPr>
        <p:txBody>
          <a:bodyPr>
            <a:normAutofit fontScale="92500" lnSpcReduction="10000"/>
          </a:bodyPr>
          <a:lstStyle/>
          <a:p>
            <a:r>
              <a:rPr lang="en-GB" dirty="0"/>
              <a:t>ID is the predominant cognitive characteristic; nearly all males have a degree of ID that is similar to that seen in DS.</a:t>
            </a:r>
          </a:p>
          <a:p>
            <a:r>
              <a:rPr lang="en-GB" dirty="0"/>
              <a:t>Females tend to have less severe ID; approximately 25% have IQ scores less than 70, though about half have borderline IQ scores (Cornish, 2008).</a:t>
            </a:r>
          </a:p>
          <a:p>
            <a:r>
              <a:rPr lang="en-GB" dirty="0"/>
              <a:t>Deficits in executive function has also been proposed, with significant deficits in sequential processing, working memory deficits, cognitive flexibility, planning, selective attention, inhibitory control problems, and fine and gross motor delay (Hooper et al., 2008).</a:t>
            </a:r>
          </a:p>
        </p:txBody>
      </p:sp>
    </p:spTree>
    <p:extLst>
      <p:ext uri="{BB962C8B-B14F-4D97-AF65-F5344CB8AC3E}">
        <p14:creationId xmlns:p14="http://schemas.microsoft.com/office/powerpoint/2010/main" val="1141882226"/>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GB" dirty="0"/>
              <a:t>Language Characteristics</a:t>
            </a:r>
          </a:p>
        </p:txBody>
      </p:sp>
      <p:sp>
        <p:nvSpPr>
          <p:cNvPr id="3" name="Content Placeholder 2"/>
          <p:cNvSpPr>
            <a:spLocks noGrp="1"/>
          </p:cNvSpPr>
          <p:nvPr>
            <p:ph idx="1"/>
          </p:nvPr>
        </p:nvSpPr>
        <p:spPr>
          <a:xfrm>
            <a:off x="457200" y="1143000"/>
            <a:ext cx="8229600" cy="5562600"/>
          </a:xfrm>
        </p:spPr>
        <p:txBody>
          <a:bodyPr>
            <a:normAutofit fontScale="92500" lnSpcReduction="20000"/>
          </a:bodyPr>
          <a:lstStyle/>
          <a:p>
            <a:r>
              <a:rPr lang="en-GB" dirty="0"/>
              <a:t>Gender differences in language attainment are particularly pronounced in FXS, with girls invariably demonstrating higher levels of linguistic competence relative to males with FXS.</a:t>
            </a:r>
          </a:p>
          <a:p>
            <a:r>
              <a:rPr lang="en-GB" dirty="0"/>
              <a:t>It will be absolutely essential for the clinician to establish whether co-morbid ASD is present</a:t>
            </a:r>
          </a:p>
          <a:p>
            <a:r>
              <a:rPr lang="en-GB" dirty="0" err="1"/>
              <a:t>Researchs</a:t>
            </a:r>
            <a:r>
              <a:rPr lang="en-GB" dirty="0"/>
              <a:t> in FXS has been directed at understanding the genetic pathways to </a:t>
            </a:r>
            <a:r>
              <a:rPr lang="en-GB" dirty="0" err="1"/>
              <a:t>behavior</a:t>
            </a:r>
            <a:r>
              <a:rPr lang="en-GB" dirty="0"/>
              <a:t>; as a result very little is known about environmental influences on language development in FXS, or whether modifying the </a:t>
            </a:r>
            <a:r>
              <a:rPr lang="en-GB" dirty="0" err="1"/>
              <a:t>languagelearning</a:t>
            </a:r>
            <a:r>
              <a:rPr lang="en-GB" dirty="0"/>
              <a:t> environment can positively alter developmental trajectories(</a:t>
            </a:r>
            <a:r>
              <a:rPr lang="en-GB" dirty="0" err="1"/>
              <a:t>Finestack</a:t>
            </a:r>
            <a:r>
              <a:rPr lang="en-GB" dirty="0"/>
              <a:t> et al., 2009).</a:t>
            </a:r>
          </a:p>
        </p:txBody>
      </p:sp>
    </p:spTree>
    <p:extLst>
      <p:ext uri="{BB962C8B-B14F-4D97-AF65-F5344CB8AC3E}">
        <p14:creationId xmlns:p14="http://schemas.microsoft.com/office/powerpoint/2010/main" val="2347610410"/>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5719"/>
          </a:xfrm>
        </p:spPr>
        <p:txBody>
          <a:bodyPr>
            <a:normAutofit fontScale="90000"/>
          </a:bodyPr>
          <a:lstStyle/>
          <a:p>
            <a:endParaRPr lang="en-GB" dirty="0"/>
          </a:p>
        </p:txBody>
      </p:sp>
      <p:sp>
        <p:nvSpPr>
          <p:cNvPr id="3" name="Content Placeholder 2"/>
          <p:cNvSpPr>
            <a:spLocks noGrp="1"/>
          </p:cNvSpPr>
          <p:nvPr>
            <p:ph idx="1"/>
          </p:nvPr>
        </p:nvSpPr>
        <p:spPr>
          <a:xfrm>
            <a:off x="457200" y="533400"/>
            <a:ext cx="8229600" cy="6324600"/>
          </a:xfrm>
        </p:spPr>
        <p:txBody>
          <a:bodyPr>
            <a:normAutofit lnSpcReduction="10000"/>
          </a:bodyPr>
          <a:lstStyle/>
          <a:p>
            <a:pPr>
              <a:buFont typeface="Wingdings" pitchFamily="2" charset="2"/>
              <a:buChar char="Ø"/>
            </a:pPr>
            <a:r>
              <a:rPr lang="en-GB" b="1" dirty="0"/>
              <a:t>Form</a:t>
            </a:r>
            <a:r>
              <a:rPr lang="en-GB" dirty="0"/>
              <a:t>:</a:t>
            </a:r>
          </a:p>
          <a:p>
            <a:r>
              <a:rPr lang="en-GB" dirty="0"/>
              <a:t>In general, the speech sound production of boys with FXS is commensurate with nonverbal mental age expectations.</a:t>
            </a:r>
          </a:p>
          <a:p>
            <a:r>
              <a:rPr lang="en-GB" dirty="0"/>
              <a:t>Less intelligible in connected speech.</a:t>
            </a:r>
          </a:p>
          <a:p>
            <a:r>
              <a:rPr lang="en-GB" dirty="0"/>
              <a:t>Phonological processing is less well developed in FXS demonstrating significant impairments in phonological short-term memory .</a:t>
            </a:r>
          </a:p>
          <a:p>
            <a:r>
              <a:rPr lang="en-GB" dirty="0"/>
              <a:t>Boys with FXS are delayed in both their understanding and production of grammar and </a:t>
            </a:r>
            <a:r>
              <a:rPr lang="en-GB" dirty="0" err="1"/>
              <a:t>morphosyntax</a:t>
            </a:r>
            <a:r>
              <a:rPr lang="en-GB" dirty="0"/>
              <a:t>.</a:t>
            </a:r>
          </a:p>
          <a:p>
            <a:r>
              <a:rPr lang="en-GB" dirty="0"/>
              <a:t>Boys with FXS have shorter MLUs.</a:t>
            </a:r>
          </a:p>
          <a:p>
            <a:endParaRPr lang="en-GB" dirty="0"/>
          </a:p>
        </p:txBody>
      </p:sp>
    </p:spTree>
    <p:extLst>
      <p:ext uri="{BB962C8B-B14F-4D97-AF65-F5344CB8AC3E}">
        <p14:creationId xmlns:p14="http://schemas.microsoft.com/office/powerpoint/2010/main" val="975121876"/>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a:t>Cont.</a:t>
            </a:r>
            <a:endParaRPr lang="en-GB" dirty="0"/>
          </a:p>
        </p:txBody>
      </p:sp>
      <p:sp>
        <p:nvSpPr>
          <p:cNvPr id="3" name="Content Placeholder 2"/>
          <p:cNvSpPr>
            <a:spLocks noGrp="1"/>
          </p:cNvSpPr>
          <p:nvPr>
            <p:ph idx="1"/>
          </p:nvPr>
        </p:nvSpPr>
        <p:spPr>
          <a:xfrm>
            <a:off x="457200" y="1066800"/>
            <a:ext cx="8229600" cy="5715000"/>
          </a:xfrm>
        </p:spPr>
        <p:txBody>
          <a:bodyPr>
            <a:normAutofit/>
          </a:bodyPr>
          <a:lstStyle/>
          <a:p>
            <a:r>
              <a:rPr lang="en-GB" dirty="0"/>
              <a:t>Less complex noun and verb phrases are evident in conversational language.</a:t>
            </a:r>
          </a:p>
          <a:p>
            <a:r>
              <a:rPr lang="en-GB" dirty="0"/>
              <a:t>Production of questions/negation may be more in line with nonverbal skills.</a:t>
            </a:r>
          </a:p>
          <a:p>
            <a:r>
              <a:rPr lang="en-GB" dirty="0"/>
              <a:t>Expressive and receptive grammatical skills of boys with FXS are somewhat better than boys with DS, and are comparable in individuals with and without co-morbid ASD (Price et al., 2007, 2008).</a:t>
            </a:r>
          </a:p>
        </p:txBody>
      </p:sp>
    </p:spTree>
    <p:extLst>
      <p:ext uri="{BB962C8B-B14F-4D97-AF65-F5344CB8AC3E}">
        <p14:creationId xmlns:p14="http://schemas.microsoft.com/office/powerpoint/2010/main" val="2915334610"/>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5719"/>
          </a:xfrm>
        </p:spPr>
        <p:txBody>
          <a:bodyPr>
            <a:normAutofit fontScale="90000"/>
          </a:bodyPr>
          <a:lstStyle/>
          <a:p>
            <a:endParaRPr lang="en-GB" dirty="0"/>
          </a:p>
        </p:txBody>
      </p:sp>
      <p:sp>
        <p:nvSpPr>
          <p:cNvPr id="3" name="Content Placeholder 2"/>
          <p:cNvSpPr>
            <a:spLocks noGrp="1"/>
          </p:cNvSpPr>
          <p:nvPr>
            <p:ph idx="1"/>
          </p:nvPr>
        </p:nvSpPr>
        <p:spPr>
          <a:xfrm>
            <a:off x="457200" y="609600"/>
            <a:ext cx="8229600" cy="6096000"/>
          </a:xfrm>
        </p:spPr>
        <p:txBody>
          <a:bodyPr>
            <a:normAutofit fontScale="92500" lnSpcReduction="20000"/>
          </a:bodyPr>
          <a:lstStyle/>
          <a:p>
            <a:pPr>
              <a:buFont typeface="Wingdings" pitchFamily="2" charset="2"/>
              <a:buChar char="Ø"/>
            </a:pPr>
            <a:r>
              <a:rPr lang="en-GB" b="1" dirty="0"/>
              <a:t>Content</a:t>
            </a:r>
            <a:r>
              <a:rPr lang="en-GB" dirty="0"/>
              <a:t>:</a:t>
            </a:r>
          </a:p>
          <a:p>
            <a:r>
              <a:rPr lang="en-GB" dirty="0"/>
              <a:t>Some investigators reporting weaker vocabulary scores and others suggesting that vocabulary is commensurate with nonverbal mental age expectations (</a:t>
            </a:r>
            <a:r>
              <a:rPr lang="en-GB" dirty="0" err="1"/>
              <a:t>Finestack</a:t>
            </a:r>
            <a:r>
              <a:rPr lang="en-GB" dirty="0"/>
              <a:t> et al., 2009).</a:t>
            </a:r>
          </a:p>
          <a:p>
            <a:r>
              <a:rPr lang="en-GB" dirty="0"/>
              <a:t>expressive vocabulary is impaired and rates of vocabulary growth are slower than those seen for younger typically developing children (Roberts et al., 2002).</a:t>
            </a:r>
          </a:p>
          <a:p>
            <a:r>
              <a:rPr lang="en-GB" dirty="0"/>
              <a:t>We know very little about the integrity of semantic networks in FXS or about how flexibly children with FXS use their semantic knowledge, for example in understanding figurative expressive or verbal </a:t>
            </a:r>
            <a:r>
              <a:rPr lang="en-GB" dirty="0" err="1"/>
              <a:t>humor</a:t>
            </a:r>
            <a:r>
              <a:rPr lang="en-GB" dirty="0"/>
              <a:t>.</a:t>
            </a:r>
          </a:p>
        </p:txBody>
      </p:sp>
    </p:spTree>
    <p:extLst>
      <p:ext uri="{BB962C8B-B14F-4D97-AF65-F5344CB8AC3E}">
        <p14:creationId xmlns:p14="http://schemas.microsoft.com/office/powerpoint/2010/main" val="335146078"/>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457200" y="228600"/>
            <a:ext cx="8229600" cy="46038"/>
          </a:xfrm>
        </p:spPr>
        <p:txBody>
          <a:bodyPr>
            <a:normAutofit fontScale="90000"/>
          </a:bodyPr>
          <a:lstStyle/>
          <a:p>
            <a:endParaRPr lang="en-GB" dirty="0"/>
          </a:p>
        </p:txBody>
      </p:sp>
      <p:sp>
        <p:nvSpPr>
          <p:cNvPr id="3" name="Content Placeholder 2"/>
          <p:cNvSpPr>
            <a:spLocks noGrp="1"/>
          </p:cNvSpPr>
          <p:nvPr>
            <p:ph idx="1"/>
          </p:nvPr>
        </p:nvSpPr>
        <p:spPr>
          <a:xfrm>
            <a:off x="457200" y="381000"/>
            <a:ext cx="8229600" cy="6324600"/>
          </a:xfrm>
        </p:spPr>
        <p:txBody>
          <a:bodyPr>
            <a:normAutofit fontScale="92500" lnSpcReduction="10000"/>
          </a:bodyPr>
          <a:lstStyle/>
          <a:p>
            <a:pPr>
              <a:buFont typeface="Wingdings" pitchFamily="2" charset="2"/>
              <a:buChar char="Ø"/>
            </a:pPr>
            <a:r>
              <a:rPr lang="en-GB" b="1" dirty="0"/>
              <a:t>Use</a:t>
            </a:r>
            <a:r>
              <a:rPr lang="en-GB" dirty="0"/>
              <a:t>:</a:t>
            </a:r>
          </a:p>
          <a:p>
            <a:r>
              <a:rPr lang="en-US" dirty="0"/>
              <a:t>Closely matched with ASD boys.</a:t>
            </a:r>
            <a:endParaRPr lang="en-GB" dirty="0"/>
          </a:p>
          <a:p>
            <a:r>
              <a:rPr lang="en-GB" dirty="0"/>
              <a:t>Different language characteristics have been reported including increased use of tangential language, perseverative and repetitive speech, delayed echolalia, and use of stereotyped phrases (Cornish et al., 2004).</a:t>
            </a:r>
          </a:p>
          <a:p>
            <a:r>
              <a:rPr lang="en-GB" dirty="0"/>
              <a:t>Boys with FXS have difficulty maintaining coherent, semantically rich conversational </a:t>
            </a:r>
            <a:r>
              <a:rPr lang="fr-FR" dirty="0"/>
              <a:t>exchanges (Roberts, Martin et al., 2007).</a:t>
            </a:r>
          </a:p>
          <a:p>
            <a:r>
              <a:rPr lang="en-GB" dirty="0"/>
              <a:t>Children with FXS also show evidence of poor understanding of other people’s minds, as indexed by false belief tasks (Grant, </a:t>
            </a:r>
            <a:r>
              <a:rPr lang="en-GB" dirty="0" err="1"/>
              <a:t>Apperly</a:t>
            </a:r>
            <a:r>
              <a:rPr lang="en-GB" dirty="0"/>
              <a:t>, &amp; Oliver,2007).</a:t>
            </a:r>
          </a:p>
        </p:txBody>
      </p:sp>
    </p:spTree>
    <p:extLst>
      <p:ext uri="{BB962C8B-B14F-4D97-AF65-F5344CB8AC3E}">
        <p14:creationId xmlns:p14="http://schemas.microsoft.com/office/powerpoint/2010/main" val="42746130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GB" dirty="0"/>
              <a:t>ETIOLOGY OF DLD</a:t>
            </a:r>
          </a:p>
        </p:txBody>
      </p:sp>
      <p:pic>
        <p:nvPicPr>
          <p:cNvPr id="2050" name="Picture 2" descr="C:\Users\Toshiba\Desktop\factors.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90600" y="990600"/>
            <a:ext cx="7162799" cy="563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996260"/>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5719"/>
          </a:xfrm>
        </p:spPr>
        <p:txBody>
          <a:bodyPr>
            <a:normAutofit fontScale="90000"/>
          </a:bodyPr>
          <a:lstStyle/>
          <a:p>
            <a:endParaRPr lang="en-GB" dirty="0"/>
          </a:p>
        </p:txBody>
      </p:sp>
      <p:sp>
        <p:nvSpPr>
          <p:cNvPr id="3" name="Content Placeholder 2"/>
          <p:cNvSpPr>
            <a:spLocks noGrp="1"/>
          </p:cNvSpPr>
          <p:nvPr>
            <p:ph idx="1"/>
          </p:nvPr>
        </p:nvSpPr>
        <p:spPr>
          <a:xfrm>
            <a:off x="457200" y="533400"/>
            <a:ext cx="8229600" cy="6248400"/>
          </a:xfrm>
        </p:spPr>
        <p:txBody>
          <a:bodyPr>
            <a:normAutofit fontScale="85000" lnSpcReduction="10000"/>
          </a:bodyPr>
          <a:lstStyle/>
          <a:p>
            <a:r>
              <a:rPr lang="en-GB" dirty="0"/>
              <a:t>These deficits appear to be associated with deficits in working memory and executive control (inhibition) rather than social understanding per se.</a:t>
            </a:r>
          </a:p>
          <a:p>
            <a:r>
              <a:rPr lang="en-GB" dirty="0"/>
              <a:t>Measures of referential communication also reveal pragmatic weaknesses in FXS.</a:t>
            </a:r>
          </a:p>
          <a:p>
            <a:pPr>
              <a:buFont typeface="Wingdings" pitchFamily="2" charset="2"/>
              <a:buChar char="Ø"/>
            </a:pPr>
            <a:r>
              <a:rPr lang="en-GB" b="1" dirty="0"/>
              <a:t>Literacy</a:t>
            </a:r>
            <a:r>
              <a:rPr lang="en-GB" dirty="0"/>
              <a:t>:</a:t>
            </a:r>
          </a:p>
          <a:p>
            <a:r>
              <a:rPr lang="en-GB" dirty="0"/>
              <a:t>Investigations of literacy development in FXS are lacking.</a:t>
            </a:r>
          </a:p>
          <a:p>
            <a:r>
              <a:rPr lang="en-GB" dirty="0"/>
              <a:t>No systematic investigations of percentages of children with FXS who develop functional reading.</a:t>
            </a:r>
          </a:p>
          <a:p>
            <a:r>
              <a:rPr lang="en-GB" dirty="0"/>
              <a:t>Given oral language weaknesses and pervasive pragmatic difficulties, reading comprehension is likely to present significant challenges to individuals with FXS.</a:t>
            </a:r>
            <a:endParaRPr lang="en-GB" b="1" dirty="0"/>
          </a:p>
        </p:txBody>
      </p:sp>
    </p:spTree>
    <p:extLst>
      <p:ext uri="{BB962C8B-B14F-4D97-AF65-F5344CB8AC3E}">
        <p14:creationId xmlns:p14="http://schemas.microsoft.com/office/powerpoint/2010/main" val="1961750539"/>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GB" b="1" dirty="0"/>
              <a:t>Visual Impairment</a:t>
            </a:r>
            <a:endParaRPr lang="en-GB" dirty="0"/>
          </a:p>
        </p:txBody>
      </p:sp>
      <p:sp>
        <p:nvSpPr>
          <p:cNvPr id="3" name="Content Placeholder 2"/>
          <p:cNvSpPr>
            <a:spLocks noGrp="1"/>
          </p:cNvSpPr>
          <p:nvPr>
            <p:ph idx="1"/>
          </p:nvPr>
        </p:nvSpPr>
        <p:spPr>
          <a:xfrm>
            <a:off x="457200" y="1143000"/>
            <a:ext cx="8229600" cy="5715000"/>
          </a:xfrm>
        </p:spPr>
        <p:txBody>
          <a:bodyPr/>
          <a:lstStyle/>
          <a:p>
            <a:r>
              <a:rPr lang="en-GB" dirty="0"/>
              <a:t>(VI) may experience some early delays in the acquisition of language, but by school age these problems are largely resolved (</a:t>
            </a:r>
            <a:r>
              <a:rPr lang="en-GB" dirty="0" err="1"/>
              <a:t>Mulford</a:t>
            </a:r>
            <a:r>
              <a:rPr lang="en-GB" dirty="0"/>
              <a:t>, 1988).</a:t>
            </a:r>
          </a:p>
          <a:p>
            <a:r>
              <a:rPr lang="en-GB" dirty="0"/>
              <a:t>VI may also learn to read with the help of specially adapted writing systems such as Braille and computer programs that convert text to speech.</a:t>
            </a:r>
          </a:p>
          <a:p>
            <a:r>
              <a:rPr lang="en-GB" dirty="0"/>
              <a:t>Pragmatic skills are vulnerable in children with VI.</a:t>
            </a:r>
          </a:p>
        </p:txBody>
      </p:sp>
    </p:spTree>
    <p:extLst>
      <p:ext uri="{BB962C8B-B14F-4D97-AF65-F5344CB8AC3E}">
        <p14:creationId xmlns:p14="http://schemas.microsoft.com/office/powerpoint/2010/main" val="3066857864"/>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dirty="0"/>
              <a:t>Cont.</a:t>
            </a:r>
            <a:endParaRPr lang="en-GB" dirty="0"/>
          </a:p>
        </p:txBody>
      </p:sp>
      <p:sp>
        <p:nvSpPr>
          <p:cNvPr id="3" name="Content Placeholder 2"/>
          <p:cNvSpPr>
            <a:spLocks noGrp="1"/>
          </p:cNvSpPr>
          <p:nvPr>
            <p:ph idx="1"/>
          </p:nvPr>
        </p:nvSpPr>
        <p:spPr>
          <a:xfrm>
            <a:off x="457200" y="1143000"/>
            <a:ext cx="8229600" cy="5638800"/>
          </a:xfrm>
        </p:spPr>
        <p:txBody>
          <a:bodyPr>
            <a:normAutofit fontScale="92500" lnSpcReduction="20000"/>
          </a:bodyPr>
          <a:lstStyle/>
          <a:p>
            <a:r>
              <a:rPr lang="en-GB" dirty="0"/>
              <a:t>Early differences in language acquisition may be attributable in part to disruptions in early visual experiences joint attention.</a:t>
            </a:r>
          </a:p>
          <a:p>
            <a:r>
              <a:rPr lang="en-GB" dirty="0"/>
              <a:t>VI are delayed in their acquisition of first words and phrases (</a:t>
            </a:r>
            <a:r>
              <a:rPr lang="en-GB" dirty="0" err="1"/>
              <a:t>Lahey</a:t>
            </a:r>
            <a:r>
              <a:rPr lang="en-GB" dirty="0"/>
              <a:t>, 1988).</a:t>
            </a:r>
          </a:p>
          <a:p>
            <a:r>
              <a:rPr lang="en-GB" dirty="0" err="1"/>
              <a:t>Researchs</a:t>
            </a:r>
            <a:r>
              <a:rPr lang="en-GB" dirty="0"/>
              <a:t> has consistently demonstrated that children with VI develop age appropriate vocabularies and MLUs by their third birthday.</a:t>
            </a:r>
          </a:p>
          <a:p>
            <a:r>
              <a:rPr lang="en-GB" dirty="0"/>
              <a:t>Some pragmatic impairments include the extensive, and sometimes inappropriate use of questions.</a:t>
            </a:r>
          </a:p>
          <a:p>
            <a:r>
              <a:rPr lang="en-GB" dirty="0"/>
              <a:t>A paucity of communicative gestures; and extensive use of imitative speech, repetitions.</a:t>
            </a:r>
          </a:p>
        </p:txBody>
      </p:sp>
    </p:spTree>
    <p:extLst>
      <p:ext uri="{BB962C8B-B14F-4D97-AF65-F5344CB8AC3E}">
        <p14:creationId xmlns:p14="http://schemas.microsoft.com/office/powerpoint/2010/main" val="3320147471"/>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a:t>Cont.</a:t>
            </a:r>
            <a:endParaRPr lang="en-GB" dirty="0"/>
          </a:p>
        </p:txBody>
      </p:sp>
      <p:sp>
        <p:nvSpPr>
          <p:cNvPr id="3" name="Content Placeholder 2"/>
          <p:cNvSpPr>
            <a:spLocks noGrp="1"/>
          </p:cNvSpPr>
          <p:nvPr>
            <p:ph idx="1"/>
          </p:nvPr>
        </p:nvSpPr>
        <p:spPr>
          <a:xfrm>
            <a:off x="457200" y="990600"/>
            <a:ext cx="8229600" cy="5791200"/>
          </a:xfrm>
        </p:spPr>
        <p:txBody>
          <a:bodyPr>
            <a:normAutofit fontScale="92500" lnSpcReduction="20000"/>
          </a:bodyPr>
          <a:lstStyle/>
          <a:p>
            <a:pPr>
              <a:buFont typeface="Wingdings" pitchFamily="2" charset="2"/>
              <a:buChar char="Ø"/>
            </a:pPr>
            <a:r>
              <a:rPr lang="en-GB" dirty="0"/>
              <a:t>Some methods of facilitating language and social communication in this population include:</a:t>
            </a:r>
          </a:p>
          <a:p>
            <a:pPr>
              <a:buFont typeface="Wingdings" pitchFamily="2" charset="2"/>
              <a:buChar char="ü"/>
            </a:pPr>
            <a:r>
              <a:rPr lang="en-GB" dirty="0"/>
              <a:t>Provide labels and descriptions of the objects the child handles and what he or she can do with these objects</a:t>
            </a:r>
          </a:p>
          <a:p>
            <a:pPr>
              <a:buFont typeface="Wingdings" pitchFamily="2" charset="2"/>
              <a:buChar char="ü"/>
            </a:pPr>
            <a:r>
              <a:rPr lang="en-GB" dirty="0"/>
              <a:t>• Ask both open-ended and more directive questions</a:t>
            </a:r>
          </a:p>
          <a:p>
            <a:pPr>
              <a:buFont typeface="Wingdings" pitchFamily="2" charset="2"/>
              <a:buChar char="ü"/>
            </a:pPr>
            <a:r>
              <a:rPr lang="en-GB" dirty="0"/>
              <a:t>• Provide more qualitative information not only about the child’s actions, but also other things going on in the environment</a:t>
            </a:r>
          </a:p>
          <a:p>
            <a:pPr>
              <a:buFont typeface="Wingdings" pitchFamily="2" charset="2"/>
              <a:buChar char="ü"/>
            </a:pPr>
            <a:r>
              <a:rPr lang="en-GB" dirty="0"/>
              <a:t>• Model and encourage the child to engage in pretend play</a:t>
            </a:r>
          </a:p>
          <a:p>
            <a:pPr>
              <a:buFont typeface="Wingdings" pitchFamily="2" charset="2"/>
              <a:buChar char="ü"/>
            </a:pPr>
            <a:r>
              <a:rPr lang="en-GB" dirty="0"/>
              <a:t>• Engage in shared book reading activities</a:t>
            </a:r>
          </a:p>
        </p:txBody>
      </p:sp>
    </p:spTree>
    <p:extLst>
      <p:ext uri="{BB962C8B-B14F-4D97-AF65-F5344CB8AC3E}">
        <p14:creationId xmlns:p14="http://schemas.microsoft.com/office/powerpoint/2010/main" val="1129793056"/>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GB" b="1" dirty="0"/>
              <a:t>Hearing Impairment</a:t>
            </a:r>
            <a:endParaRPr lang="en-GB" dirty="0"/>
          </a:p>
        </p:txBody>
      </p:sp>
      <p:pic>
        <p:nvPicPr>
          <p:cNvPr id="1026" name="Picture 2" descr="C:\Users\Toshiba\Desktop\hea.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43000" y="1447800"/>
            <a:ext cx="6705600" cy="472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2388857"/>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GB" b="1" dirty="0" err="1"/>
              <a:t>Sensori</a:t>
            </a:r>
            <a:r>
              <a:rPr lang="en-GB" b="1" dirty="0"/>
              <a:t>-Neural Hearing Loss</a:t>
            </a:r>
            <a:endParaRPr lang="en-GB" dirty="0"/>
          </a:p>
        </p:txBody>
      </p:sp>
      <p:sp>
        <p:nvSpPr>
          <p:cNvPr id="3" name="Content Placeholder 2"/>
          <p:cNvSpPr>
            <a:spLocks noGrp="1"/>
          </p:cNvSpPr>
          <p:nvPr>
            <p:ph idx="1"/>
          </p:nvPr>
        </p:nvSpPr>
        <p:spPr>
          <a:xfrm>
            <a:off x="457200" y="1143000"/>
            <a:ext cx="8229600" cy="5486400"/>
          </a:xfrm>
        </p:spPr>
        <p:txBody>
          <a:bodyPr/>
          <a:lstStyle/>
          <a:p>
            <a:pPr>
              <a:buFont typeface="Wingdings" pitchFamily="2" charset="2"/>
              <a:buChar char="Ø"/>
            </a:pPr>
            <a:r>
              <a:rPr lang="en-GB" dirty="0"/>
              <a:t>Cognitive Characteristics:</a:t>
            </a:r>
          </a:p>
          <a:p>
            <a:r>
              <a:rPr lang="en-GB" dirty="0"/>
              <a:t>Many (HI) children score within the normal range on appropriate tests of nonverbal reasoning.</a:t>
            </a:r>
          </a:p>
          <a:p>
            <a:r>
              <a:rPr lang="en-GB" dirty="0"/>
              <a:t>Approximately 30% of children with moderate to profound losses have additional medical conditions that may adversely affect cognitive development.</a:t>
            </a:r>
          </a:p>
          <a:p>
            <a:endParaRPr lang="en-GB" dirty="0"/>
          </a:p>
        </p:txBody>
      </p:sp>
    </p:spTree>
    <p:extLst>
      <p:ext uri="{BB962C8B-B14F-4D97-AF65-F5344CB8AC3E}">
        <p14:creationId xmlns:p14="http://schemas.microsoft.com/office/powerpoint/2010/main" val="2640219025"/>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GB" dirty="0"/>
              <a:t>Language Characteristics</a:t>
            </a:r>
          </a:p>
        </p:txBody>
      </p:sp>
      <p:sp>
        <p:nvSpPr>
          <p:cNvPr id="3" name="Content Placeholder 2"/>
          <p:cNvSpPr>
            <a:spLocks noGrp="1"/>
          </p:cNvSpPr>
          <p:nvPr>
            <p:ph idx="1"/>
          </p:nvPr>
        </p:nvSpPr>
        <p:spPr>
          <a:xfrm>
            <a:off x="457200" y="1143000"/>
            <a:ext cx="8229600" cy="5638800"/>
          </a:xfrm>
        </p:spPr>
        <p:txBody>
          <a:bodyPr/>
          <a:lstStyle/>
          <a:p>
            <a:r>
              <a:rPr lang="en-GB" dirty="0"/>
              <a:t>In profound hearing losses, what language the child will learn and when he or she will learn it.</a:t>
            </a:r>
          </a:p>
          <a:p>
            <a:r>
              <a:rPr lang="en-GB" dirty="0"/>
              <a:t>Deaf children born to deaf parents are likely to learn American Sign Language and will have exposure to this language from the earliest opportunity.</a:t>
            </a:r>
          </a:p>
          <a:p>
            <a:r>
              <a:rPr lang="en-GB" dirty="0"/>
              <a:t>Members of Deaf have developed a rich culture and fulfilling social world for members of the community.</a:t>
            </a:r>
          </a:p>
          <a:p>
            <a:endParaRPr lang="en-GB" dirty="0"/>
          </a:p>
          <a:p>
            <a:endParaRPr lang="en-GB" dirty="0"/>
          </a:p>
        </p:txBody>
      </p:sp>
    </p:spTree>
    <p:extLst>
      <p:ext uri="{BB962C8B-B14F-4D97-AF65-F5344CB8AC3E}">
        <p14:creationId xmlns:p14="http://schemas.microsoft.com/office/powerpoint/2010/main" val="2595146670"/>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GB" dirty="0"/>
              <a:t>Three Important Issues</a:t>
            </a:r>
          </a:p>
        </p:txBody>
      </p:sp>
      <p:sp>
        <p:nvSpPr>
          <p:cNvPr id="3" name="Content Placeholder 2"/>
          <p:cNvSpPr>
            <a:spLocks noGrp="1"/>
          </p:cNvSpPr>
          <p:nvPr>
            <p:ph idx="1"/>
          </p:nvPr>
        </p:nvSpPr>
        <p:spPr>
          <a:xfrm>
            <a:off x="457200" y="1066800"/>
            <a:ext cx="8229600" cy="5791200"/>
          </a:xfrm>
        </p:spPr>
        <p:txBody>
          <a:bodyPr>
            <a:normAutofit fontScale="92500" lnSpcReduction="20000"/>
          </a:bodyPr>
          <a:lstStyle/>
          <a:p>
            <a:pPr>
              <a:buFont typeface="Wingdings" pitchFamily="2" charset="2"/>
              <a:buChar char="Ø"/>
            </a:pPr>
            <a:r>
              <a:rPr lang="en-GB" dirty="0"/>
              <a:t>Majority of deaf children are born to hearing parents</a:t>
            </a:r>
          </a:p>
          <a:p>
            <a:r>
              <a:rPr lang="en-GB" dirty="0"/>
              <a:t> Who do not know Sign and </a:t>
            </a:r>
          </a:p>
          <a:p>
            <a:r>
              <a:rPr lang="en-GB" dirty="0"/>
              <a:t>May not even be immediately aware that their child has a hearing impairment.</a:t>
            </a:r>
          </a:p>
          <a:p>
            <a:pPr>
              <a:buFont typeface="Wingdings" pitchFamily="2" charset="2"/>
              <a:buChar char="Ø"/>
            </a:pPr>
            <a:r>
              <a:rPr lang="en-GB" dirty="0"/>
              <a:t>Within Signing communities, there are individual differences in language competence</a:t>
            </a:r>
          </a:p>
          <a:p>
            <a:r>
              <a:rPr lang="en-GB" dirty="0"/>
              <a:t> Until recently we have lacked linguistically and culturally appropriate assessment instruments.</a:t>
            </a:r>
          </a:p>
          <a:p>
            <a:pPr>
              <a:buFont typeface="Wingdings" pitchFamily="2" charset="2"/>
              <a:buChar char="Ø"/>
            </a:pPr>
            <a:r>
              <a:rPr lang="en-GB" dirty="0"/>
              <a:t>Improvements in universal screening of hearing of newborn infants mean that hearing impairment is now identified at birth.</a:t>
            </a:r>
          </a:p>
          <a:p>
            <a:r>
              <a:rPr lang="en-GB" dirty="0"/>
              <a:t>FDA approved cochlear implantation for children as young as 12 months in year 2000.</a:t>
            </a:r>
          </a:p>
        </p:txBody>
      </p:sp>
    </p:spTree>
    <p:extLst>
      <p:ext uri="{BB962C8B-B14F-4D97-AF65-F5344CB8AC3E}">
        <p14:creationId xmlns:p14="http://schemas.microsoft.com/office/powerpoint/2010/main" val="642210673"/>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5719"/>
          </a:xfrm>
        </p:spPr>
        <p:txBody>
          <a:bodyPr>
            <a:normAutofit fontScale="90000"/>
          </a:bodyPr>
          <a:lstStyle/>
          <a:p>
            <a:endParaRPr lang="en-GB" dirty="0"/>
          </a:p>
        </p:txBody>
      </p:sp>
      <p:sp>
        <p:nvSpPr>
          <p:cNvPr id="3" name="Content Placeholder 2"/>
          <p:cNvSpPr>
            <a:spLocks noGrp="1"/>
          </p:cNvSpPr>
          <p:nvPr>
            <p:ph idx="1"/>
          </p:nvPr>
        </p:nvSpPr>
        <p:spPr>
          <a:xfrm>
            <a:off x="457200" y="533400"/>
            <a:ext cx="8229600" cy="6324600"/>
          </a:xfrm>
        </p:spPr>
        <p:txBody>
          <a:bodyPr>
            <a:normAutofit fontScale="92500" lnSpcReduction="10000"/>
          </a:bodyPr>
          <a:lstStyle/>
          <a:p>
            <a:pPr>
              <a:buFont typeface="Wingdings" pitchFamily="2" charset="2"/>
              <a:buChar char="Ø"/>
            </a:pPr>
            <a:r>
              <a:rPr lang="en-GB" b="1" dirty="0"/>
              <a:t>Form</a:t>
            </a:r>
            <a:r>
              <a:rPr lang="en-GB" dirty="0"/>
              <a:t>:</a:t>
            </a:r>
          </a:p>
          <a:p>
            <a:r>
              <a:rPr lang="en-GB" dirty="0"/>
              <a:t>early speech sound inventories and patterns of babbling observed in children with HI are different from those of hearing children.</a:t>
            </a:r>
          </a:p>
          <a:p>
            <a:r>
              <a:rPr lang="en-GB" dirty="0"/>
              <a:t> In (CI) cases once words are acquired, the sequence of phonemes learned is roughly similar to that of hearing children, though protracted in development.</a:t>
            </a:r>
          </a:p>
          <a:p>
            <a:r>
              <a:rPr lang="en-GB" dirty="0"/>
              <a:t>Children with HI are more likely to produce voicing errors, extra </a:t>
            </a:r>
            <a:r>
              <a:rPr lang="en-GB" dirty="0" err="1"/>
              <a:t>nasality,and</a:t>
            </a:r>
            <a:r>
              <a:rPr lang="en-GB" dirty="0"/>
              <a:t> initial syllable omission.</a:t>
            </a:r>
          </a:p>
          <a:p>
            <a:r>
              <a:rPr lang="en-GB" dirty="0"/>
              <a:t>Many children with severe and profound hearing losses will have lower levels of speech intelligibility.</a:t>
            </a:r>
          </a:p>
        </p:txBody>
      </p:sp>
    </p:spTree>
    <p:extLst>
      <p:ext uri="{BB962C8B-B14F-4D97-AF65-F5344CB8AC3E}">
        <p14:creationId xmlns:p14="http://schemas.microsoft.com/office/powerpoint/2010/main" val="478883285"/>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dirty="0"/>
              <a:t>Cont.</a:t>
            </a:r>
            <a:endParaRPr lang="en-GB" dirty="0"/>
          </a:p>
        </p:txBody>
      </p:sp>
      <p:sp>
        <p:nvSpPr>
          <p:cNvPr id="3" name="Content Placeholder 2"/>
          <p:cNvSpPr>
            <a:spLocks noGrp="1"/>
          </p:cNvSpPr>
          <p:nvPr>
            <p:ph idx="1"/>
          </p:nvPr>
        </p:nvSpPr>
        <p:spPr>
          <a:xfrm>
            <a:off x="457200" y="1143000"/>
            <a:ext cx="8229600" cy="5715000"/>
          </a:xfrm>
        </p:spPr>
        <p:txBody>
          <a:bodyPr/>
          <a:lstStyle/>
          <a:p>
            <a:r>
              <a:rPr lang="en-GB" dirty="0"/>
              <a:t>Spoken language morphology and syntax have long been recognized as particularly challenging for children with HI.</a:t>
            </a:r>
          </a:p>
          <a:p>
            <a:r>
              <a:rPr lang="en-GB" dirty="0"/>
              <a:t>rate of MLU growth is slower than that seen in NH children (</a:t>
            </a:r>
            <a:r>
              <a:rPr lang="en-GB" dirty="0" err="1"/>
              <a:t>Geffner</a:t>
            </a:r>
            <a:r>
              <a:rPr lang="en-GB" dirty="0"/>
              <a:t> 1987).</a:t>
            </a:r>
          </a:p>
          <a:p>
            <a:r>
              <a:rPr lang="en-GB" dirty="0"/>
              <a:t>It appears that age of (CI) implantation or level of residual hearing can dramatically influence growth; in this case earlier definitely better.</a:t>
            </a:r>
          </a:p>
          <a:p>
            <a:r>
              <a:rPr lang="en-GB" dirty="0"/>
              <a:t>Many children fail to acquire the typical range of morphemes used in English.</a:t>
            </a:r>
          </a:p>
        </p:txBody>
      </p:sp>
    </p:spTree>
    <p:extLst>
      <p:ext uri="{BB962C8B-B14F-4D97-AF65-F5344CB8AC3E}">
        <p14:creationId xmlns:p14="http://schemas.microsoft.com/office/powerpoint/2010/main" val="7554813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dirty="0"/>
              <a:t>Etiology cont.</a:t>
            </a:r>
            <a:endParaRPr lang="en-GB" dirty="0"/>
          </a:p>
        </p:txBody>
      </p:sp>
      <p:sp>
        <p:nvSpPr>
          <p:cNvPr id="3" name="Content Placeholder 2"/>
          <p:cNvSpPr>
            <a:spLocks noGrp="1"/>
          </p:cNvSpPr>
          <p:nvPr>
            <p:ph idx="1"/>
          </p:nvPr>
        </p:nvSpPr>
        <p:spPr>
          <a:xfrm>
            <a:off x="457200" y="1371600"/>
            <a:ext cx="8229600" cy="5562600"/>
          </a:xfrm>
        </p:spPr>
        <p:txBody>
          <a:bodyPr>
            <a:normAutofit fontScale="85000" lnSpcReduction="20000"/>
          </a:bodyPr>
          <a:lstStyle/>
          <a:p>
            <a:pPr>
              <a:buFont typeface="Wingdings" pitchFamily="2" charset="2"/>
              <a:buChar char="Ø"/>
            </a:pPr>
            <a:r>
              <a:rPr lang="en-GB" dirty="0"/>
              <a:t>Neurobiological Factors in DLD:</a:t>
            </a:r>
          </a:p>
          <a:p>
            <a:pPr marL="0" indent="0">
              <a:buNone/>
            </a:pPr>
            <a:r>
              <a:rPr lang="en-US" dirty="0"/>
              <a:t>   -</a:t>
            </a:r>
            <a:r>
              <a:rPr lang="en-GB" dirty="0"/>
              <a:t>Functional specialization(Synaptic Pruning),results in localization</a:t>
            </a:r>
          </a:p>
          <a:p>
            <a:pPr marL="0" indent="0">
              <a:buNone/>
            </a:pPr>
            <a:r>
              <a:rPr lang="en-US" dirty="0"/>
              <a:t>   -</a:t>
            </a:r>
            <a:r>
              <a:rPr lang="en-GB" dirty="0"/>
              <a:t>Left lateralization,</a:t>
            </a:r>
          </a:p>
          <a:p>
            <a:pPr marL="0" indent="0">
              <a:buNone/>
            </a:pPr>
            <a:r>
              <a:rPr lang="en-US" dirty="0"/>
              <a:t>   -</a:t>
            </a:r>
            <a:r>
              <a:rPr lang="en-US" dirty="0" err="1"/>
              <a:t>MRI,fMRI,NIRS,EEG.MEG</a:t>
            </a:r>
            <a:r>
              <a:rPr lang="en-US" dirty="0"/>
              <a:t>.</a:t>
            </a:r>
          </a:p>
          <a:p>
            <a:pPr>
              <a:buFont typeface="Wingdings" pitchFamily="2" charset="2"/>
              <a:buChar char="Ø"/>
            </a:pPr>
            <a:r>
              <a:rPr lang="en-US" dirty="0"/>
              <a:t>Environmental Factors.</a:t>
            </a:r>
          </a:p>
          <a:p>
            <a:pPr>
              <a:buFont typeface="Wingdings" pitchFamily="2" charset="2"/>
              <a:buChar char="Ø"/>
            </a:pPr>
            <a:r>
              <a:rPr lang="en-GB" dirty="0"/>
              <a:t>Cognitive Models of DLD:</a:t>
            </a:r>
          </a:p>
          <a:p>
            <a:pPr marL="0" indent="0">
              <a:buNone/>
            </a:pPr>
            <a:r>
              <a:rPr lang="en-US" dirty="0"/>
              <a:t>   -</a:t>
            </a:r>
            <a:r>
              <a:rPr lang="en-GB" dirty="0"/>
              <a:t>Auditory Processing.</a:t>
            </a:r>
          </a:p>
          <a:p>
            <a:pPr marL="0" indent="0">
              <a:buNone/>
            </a:pPr>
            <a:r>
              <a:rPr lang="en-US" dirty="0"/>
              <a:t>   -</a:t>
            </a:r>
            <a:r>
              <a:rPr lang="en-GB" dirty="0"/>
              <a:t>Limited Processing Capacity. (capacity and</a:t>
            </a:r>
          </a:p>
          <a:p>
            <a:pPr marL="0" indent="0">
              <a:buNone/>
            </a:pPr>
            <a:r>
              <a:rPr lang="en-GB" dirty="0"/>
              <a:t>     demands). </a:t>
            </a:r>
          </a:p>
          <a:p>
            <a:pPr marL="0" indent="0">
              <a:buNone/>
            </a:pPr>
            <a:r>
              <a:rPr lang="en-GB" dirty="0"/>
              <a:t>   -Procedural Deficits:</a:t>
            </a:r>
          </a:p>
          <a:p>
            <a:r>
              <a:rPr lang="en-GB" dirty="0"/>
              <a:t>Procedural memory systems-rule based learning.</a:t>
            </a:r>
          </a:p>
          <a:p>
            <a:r>
              <a:rPr lang="en-GB" dirty="0"/>
              <a:t>declarative memory systems-knowledge learning.</a:t>
            </a:r>
          </a:p>
          <a:p>
            <a:endParaRPr lang="en-GB" dirty="0"/>
          </a:p>
        </p:txBody>
      </p:sp>
    </p:spTree>
    <p:extLst>
      <p:ext uri="{BB962C8B-B14F-4D97-AF65-F5344CB8AC3E}">
        <p14:creationId xmlns:p14="http://schemas.microsoft.com/office/powerpoint/2010/main" val="2666871127"/>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a:t>Cont.</a:t>
            </a:r>
            <a:endParaRPr lang="en-GB" dirty="0"/>
          </a:p>
        </p:txBody>
      </p:sp>
      <p:sp>
        <p:nvSpPr>
          <p:cNvPr id="3" name="Content Placeholder 2"/>
          <p:cNvSpPr>
            <a:spLocks noGrp="1"/>
          </p:cNvSpPr>
          <p:nvPr>
            <p:ph idx="1"/>
          </p:nvPr>
        </p:nvSpPr>
        <p:spPr>
          <a:xfrm>
            <a:off x="457200" y="990600"/>
            <a:ext cx="8229600" cy="5715000"/>
          </a:xfrm>
        </p:spPr>
        <p:txBody>
          <a:bodyPr>
            <a:normAutofit/>
          </a:bodyPr>
          <a:lstStyle/>
          <a:p>
            <a:r>
              <a:rPr lang="en-GB" dirty="0"/>
              <a:t>Children with HI (including CI users) may rely more on semantic/conceptual cues than purely grammatical markers in developing morphology (Ruder,2004).</a:t>
            </a:r>
          </a:p>
          <a:p>
            <a:r>
              <a:rPr lang="en-GB" dirty="0"/>
              <a:t>Children with primary DLD, children with HI are able to mark plural –s with little difficulty but are more likely to omit third person singular –s.</a:t>
            </a:r>
          </a:p>
          <a:p>
            <a:r>
              <a:rPr lang="en-GB" dirty="0"/>
              <a:t>Children with HI are significantly delayed in their acquisition of complex grammatical structures (</a:t>
            </a:r>
            <a:r>
              <a:rPr lang="en-GB" dirty="0" err="1"/>
              <a:t>Friedmann</a:t>
            </a:r>
            <a:r>
              <a:rPr lang="en-GB" dirty="0"/>
              <a:t> &amp; </a:t>
            </a:r>
            <a:r>
              <a:rPr lang="en-GB" dirty="0" err="1"/>
              <a:t>Szterman</a:t>
            </a:r>
            <a:r>
              <a:rPr lang="en-GB" dirty="0"/>
              <a:t>, 2006).</a:t>
            </a:r>
          </a:p>
          <a:p>
            <a:endParaRPr lang="en-GB" dirty="0"/>
          </a:p>
        </p:txBody>
      </p:sp>
    </p:spTree>
    <p:extLst>
      <p:ext uri="{BB962C8B-B14F-4D97-AF65-F5344CB8AC3E}">
        <p14:creationId xmlns:p14="http://schemas.microsoft.com/office/powerpoint/2010/main" val="1120008304"/>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5719"/>
          </a:xfrm>
        </p:spPr>
        <p:txBody>
          <a:bodyPr>
            <a:normAutofit fontScale="90000"/>
          </a:bodyPr>
          <a:lstStyle/>
          <a:p>
            <a:endParaRPr lang="en-GB" dirty="0"/>
          </a:p>
        </p:txBody>
      </p:sp>
      <p:sp>
        <p:nvSpPr>
          <p:cNvPr id="3" name="Content Placeholder 2"/>
          <p:cNvSpPr>
            <a:spLocks noGrp="1"/>
          </p:cNvSpPr>
          <p:nvPr>
            <p:ph idx="1"/>
          </p:nvPr>
        </p:nvSpPr>
        <p:spPr>
          <a:xfrm>
            <a:off x="457200" y="533400"/>
            <a:ext cx="8229600" cy="6324600"/>
          </a:xfrm>
        </p:spPr>
        <p:txBody>
          <a:bodyPr>
            <a:normAutofit fontScale="92500" lnSpcReduction="20000"/>
          </a:bodyPr>
          <a:lstStyle/>
          <a:p>
            <a:pPr>
              <a:buFont typeface="Wingdings" pitchFamily="2" charset="2"/>
              <a:buChar char="Ø"/>
            </a:pPr>
            <a:r>
              <a:rPr lang="en-GB" b="1" dirty="0"/>
              <a:t>Content</a:t>
            </a:r>
            <a:r>
              <a:rPr lang="en-GB" dirty="0"/>
              <a:t>:</a:t>
            </a:r>
          </a:p>
          <a:p>
            <a:r>
              <a:rPr lang="en-GB" dirty="0"/>
              <a:t>Overall, there is some evidence that vocabulary levels may be delayed in HI.</a:t>
            </a:r>
          </a:p>
          <a:p>
            <a:r>
              <a:rPr lang="en-GB" dirty="0"/>
              <a:t>CI use can alter the developmental trajectory such that children achieve typical levels of receptive vocabulary (Hayes, </a:t>
            </a:r>
            <a:r>
              <a:rPr lang="en-GB" dirty="0" err="1"/>
              <a:t>Geers</a:t>
            </a:r>
            <a:r>
              <a:rPr lang="en-GB" dirty="0"/>
              <a:t>, </a:t>
            </a:r>
            <a:r>
              <a:rPr lang="en-GB" dirty="0" err="1"/>
              <a:t>Treiman</a:t>
            </a:r>
            <a:r>
              <a:rPr lang="en-GB" dirty="0"/>
              <a:t>, &amp; Moog, 2009).</a:t>
            </a:r>
          </a:p>
          <a:p>
            <a:r>
              <a:rPr lang="en-GB" dirty="0"/>
              <a:t>Language revealed similar growth curves and patterns of vocabulary development, and indicated that predictors of language growth in Signing HI children are similar to those seen in NH </a:t>
            </a:r>
            <a:r>
              <a:rPr lang="en-GB" dirty="0" err="1"/>
              <a:t>populations,namely</a:t>
            </a:r>
            <a:r>
              <a:rPr lang="en-GB" dirty="0"/>
              <a:t> maternal education and maternal language input (</a:t>
            </a:r>
            <a:r>
              <a:rPr lang="en-GB" dirty="0" err="1"/>
              <a:t>Woolfe</a:t>
            </a:r>
            <a:r>
              <a:rPr lang="en-GB" dirty="0"/>
              <a:t> et al., 2010).</a:t>
            </a:r>
          </a:p>
          <a:p>
            <a:r>
              <a:rPr lang="en-GB" dirty="0"/>
              <a:t>Children with </a:t>
            </a:r>
            <a:r>
              <a:rPr lang="en-GB" dirty="0" err="1"/>
              <a:t>HIhave</a:t>
            </a:r>
            <a:r>
              <a:rPr lang="en-GB" dirty="0"/>
              <a:t> more difficulty labelling new referents and recalling the label after training (Houston et al., 2005).</a:t>
            </a:r>
          </a:p>
          <a:p>
            <a:endParaRPr lang="en-GB" dirty="0"/>
          </a:p>
        </p:txBody>
      </p:sp>
    </p:spTree>
    <p:extLst>
      <p:ext uri="{BB962C8B-B14F-4D97-AF65-F5344CB8AC3E}">
        <p14:creationId xmlns:p14="http://schemas.microsoft.com/office/powerpoint/2010/main" val="3609024334"/>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5719"/>
          </a:xfrm>
        </p:spPr>
        <p:txBody>
          <a:bodyPr>
            <a:normAutofit fontScale="90000"/>
          </a:bodyPr>
          <a:lstStyle/>
          <a:p>
            <a:endParaRPr lang="en-GB" dirty="0"/>
          </a:p>
        </p:txBody>
      </p:sp>
      <p:sp>
        <p:nvSpPr>
          <p:cNvPr id="3" name="Content Placeholder 2"/>
          <p:cNvSpPr>
            <a:spLocks noGrp="1"/>
          </p:cNvSpPr>
          <p:nvPr>
            <p:ph idx="1"/>
          </p:nvPr>
        </p:nvSpPr>
        <p:spPr>
          <a:xfrm>
            <a:off x="457200" y="533400"/>
            <a:ext cx="8229600" cy="6324600"/>
          </a:xfrm>
        </p:spPr>
        <p:txBody>
          <a:bodyPr>
            <a:normAutofit/>
          </a:bodyPr>
          <a:lstStyle/>
          <a:p>
            <a:pPr>
              <a:buFont typeface="Wingdings" pitchFamily="2" charset="2"/>
              <a:buChar char="Ø"/>
            </a:pPr>
            <a:r>
              <a:rPr lang="en-GB" b="1" dirty="0"/>
              <a:t>Use</a:t>
            </a:r>
            <a:r>
              <a:rPr lang="en-GB" dirty="0"/>
              <a:t>:</a:t>
            </a:r>
          </a:p>
          <a:p>
            <a:r>
              <a:rPr lang="en-GB" dirty="0"/>
              <a:t>early exposure to language and communication in socially meaningful contexts is more important than hearing status per se.</a:t>
            </a:r>
          </a:p>
          <a:p>
            <a:r>
              <a:rPr lang="en-GB" dirty="0" err="1"/>
              <a:t>Falkman</a:t>
            </a:r>
            <a:r>
              <a:rPr lang="en-GB" dirty="0"/>
              <a:t> and </a:t>
            </a:r>
            <a:r>
              <a:rPr lang="en-GB" dirty="0" err="1"/>
              <a:t>Hjelmquist</a:t>
            </a:r>
            <a:r>
              <a:rPr lang="en-GB" dirty="0"/>
              <a:t> (2006) reported that non-native signers were less successful than hearing peers on referential communication tasks, but that performance was associated with working memory, rather than social cognition.</a:t>
            </a:r>
          </a:p>
        </p:txBody>
      </p:sp>
    </p:spTree>
    <p:extLst>
      <p:ext uri="{BB962C8B-B14F-4D97-AF65-F5344CB8AC3E}">
        <p14:creationId xmlns:p14="http://schemas.microsoft.com/office/powerpoint/2010/main" val="1725192190"/>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5719"/>
          </a:xfrm>
        </p:spPr>
        <p:txBody>
          <a:bodyPr>
            <a:normAutofit fontScale="90000"/>
          </a:bodyPr>
          <a:lstStyle/>
          <a:p>
            <a:endParaRPr lang="en-GB" dirty="0"/>
          </a:p>
        </p:txBody>
      </p:sp>
      <p:sp>
        <p:nvSpPr>
          <p:cNvPr id="3" name="Content Placeholder 2"/>
          <p:cNvSpPr>
            <a:spLocks noGrp="1"/>
          </p:cNvSpPr>
          <p:nvPr>
            <p:ph idx="1"/>
          </p:nvPr>
        </p:nvSpPr>
        <p:spPr>
          <a:xfrm>
            <a:off x="457200" y="533400"/>
            <a:ext cx="8229600" cy="6324600"/>
          </a:xfrm>
        </p:spPr>
        <p:txBody>
          <a:bodyPr>
            <a:normAutofit fontScale="92500"/>
          </a:bodyPr>
          <a:lstStyle/>
          <a:p>
            <a:pPr>
              <a:buFont typeface="Wingdings" pitchFamily="2" charset="2"/>
              <a:buChar char="Ø"/>
            </a:pPr>
            <a:r>
              <a:rPr lang="en-GB" b="1" dirty="0"/>
              <a:t>Literacy</a:t>
            </a:r>
            <a:r>
              <a:rPr lang="en-GB" dirty="0"/>
              <a:t>:</a:t>
            </a:r>
          </a:p>
          <a:p>
            <a:r>
              <a:rPr lang="en-GB" dirty="0"/>
              <a:t>Literacy outcomes for children with HI have changed dramatically with the introduction of CI.</a:t>
            </a:r>
          </a:p>
          <a:p>
            <a:r>
              <a:rPr lang="en-GB" dirty="0"/>
              <a:t>It has also been the case that the gap between HI and NH readers has increased over time; a delay of 1 year at age 8 can become a 4-year delay at age 14 (Harris &amp;Moreno, 2004).</a:t>
            </a:r>
          </a:p>
          <a:p>
            <a:r>
              <a:rPr lang="en-GB" dirty="0"/>
              <a:t>There is evidence that CI use can result in near normal levels of reading comprehension (Spencer et al., 2003),though others have reported continued deficits in reading and spelling in adolescents with HI (Harris &amp; </a:t>
            </a:r>
            <a:r>
              <a:rPr lang="en-GB" dirty="0" err="1"/>
              <a:t>Terleksti</a:t>
            </a:r>
            <a:r>
              <a:rPr lang="en-GB" dirty="0"/>
              <a:t>, 2010). </a:t>
            </a:r>
            <a:endParaRPr lang="en-GB" b="1" dirty="0"/>
          </a:p>
        </p:txBody>
      </p:sp>
    </p:spTree>
    <p:extLst>
      <p:ext uri="{BB962C8B-B14F-4D97-AF65-F5344CB8AC3E}">
        <p14:creationId xmlns:p14="http://schemas.microsoft.com/office/powerpoint/2010/main" val="3414751182"/>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a:t>Cont.</a:t>
            </a:r>
            <a:endParaRPr lang="en-GB" dirty="0"/>
          </a:p>
        </p:txBody>
      </p:sp>
      <p:sp>
        <p:nvSpPr>
          <p:cNvPr id="3" name="Content Placeholder 2"/>
          <p:cNvSpPr>
            <a:spLocks noGrp="1"/>
          </p:cNvSpPr>
          <p:nvPr>
            <p:ph idx="1"/>
          </p:nvPr>
        </p:nvSpPr>
        <p:spPr>
          <a:xfrm>
            <a:off x="457200" y="914400"/>
            <a:ext cx="8229600" cy="5867400"/>
          </a:xfrm>
        </p:spPr>
        <p:txBody>
          <a:bodyPr>
            <a:normAutofit fontScale="92500" lnSpcReduction="10000"/>
          </a:bodyPr>
          <a:lstStyle/>
          <a:p>
            <a:r>
              <a:rPr lang="en-GB" dirty="0" err="1"/>
              <a:t>Kretschmer</a:t>
            </a:r>
            <a:r>
              <a:rPr lang="en-GB" dirty="0"/>
              <a:t> and </a:t>
            </a:r>
            <a:r>
              <a:rPr lang="en-GB" dirty="0" err="1"/>
              <a:t>Kretschmer</a:t>
            </a:r>
            <a:r>
              <a:rPr lang="en-GB" dirty="0"/>
              <a:t> (2001) reported that children with HI exhibit more emergent literacy </a:t>
            </a:r>
            <a:r>
              <a:rPr lang="en-GB" dirty="0" err="1"/>
              <a:t>behaviors</a:t>
            </a:r>
            <a:r>
              <a:rPr lang="en-GB" dirty="0"/>
              <a:t> when they are provided with </a:t>
            </a:r>
            <a:r>
              <a:rPr lang="en-GB" dirty="0" err="1"/>
              <a:t>engaging,print</a:t>
            </a:r>
            <a:r>
              <a:rPr lang="en-GB" dirty="0"/>
              <a:t>-rich environments at home and at school, and when their early attempts at writing in these environments are similar in form and content to NH peers.</a:t>
            </a:r>
          </a:p>
          <a:p>
            <a:r>
              <a:rPr lang="en-GB" dirty="0"/>
              <a:t>Exposing children with HI to books and stories, demonstrating the uses of writing in everyday activities, and providing attractive writing materials and opportunities will be useful in this population, as in others, for fostering literacy development.</a:t>
            </a:r>
          </a:p>
        </p:txBody>
      </p:sp>
    </p:spTree>
    <p:extLst>
      <p:ext uri="{BB962C8B-B14F-4D97-AF65-F5344CB8AC3E}">
        <p14:creationId xmlns:p14="http://schemas.microsoft.com/office/powerpoint/2010/main" val="4118236345"/>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t>Autism Spectrum Disorders</a:t>
            </a:r>
            <a:br>
              <a:rPr lang="en-GB" b="1" dirty="0"/>
            </a:br>
            <a:r>
              <a:rPr lang="en-GB" b="1" dirty="0"/>
              <a:t>ASD</a:t>
            </a:r>
            <a:endParaRPr lang="en-GB" dirty="0"/>
          </a:p>
        </p:txBody>
      </p:sp>
      <p:sp>
        <p:nvSpPr>
          <p:cNvPr id="3" name="Content Placeholder 2"/>
          <p:cNvSpPr>
            <a:spLocks noGrp="1"/>
          </p:cNvSpPr>
          <p:nvPr>
            <p:ph idx="1"/>
          </p:nvPr>
        </p:nvSpPr>
        <p:spPr>
          <a:xfrm>
            <a:off x="457200" y="1600200"/>
            <a:ext cx="8229600" cy="5257800"/>
          </a:xfrm>
        </p:spPr>
        <p:txBody>
          <a:bodyPr>
            <a:normAutofit lnSpcReduction="10000"/>
          </a:bodyPr>
          <a:lstStyle/>
          <a:p>
            <a:pPr>
              <a:buFont typeface="Wingdings" pitchFamily="2" charset="2"/>
              <a:buChar char="v"/>
            </a:pPr>
            <a:r>
              <a:rPr lang="en-GB" dirty="0"/>
              <a:t>(DSM‑5,V; American Psychiatric Association ,APA 2013):</a:t>
            </a:r>
          </a:p>
          <a:p>
            <a:pPr>
              <a:buFont typeface="Wingdings" pitchFamily="2" charset="2"/>
              <a:buChar char="Ø"/>
            </a:pPr>
            <a:r>
              <a:rPr lang="en-GB" b="1" dirty="0"/>
              <a:t>(ASD) </a:t>
            </a:r>
            <a:r>
              <a:rPr lang="en-GB" dirty="0"/>
              <a:t>to categorize individuals who have:</a:t>
            </a:r>
          </a:p>
          <a:p>
            <a:r>
              <a:rPr lang="en-GB" dirty="0"/>
              <a:t>(a) deficits in social communication and social interaction.</a:t>
            </a:r>
          </a:p>
          <a:p>
            <a:r>
              <a:rPr lang="en-GB" dirty="0"/>
              <a:t>(b) demonstrate restricted repetitive </a:t>
            </a:r>
            <a:r>
              <a:rPr lang="en-GB" dirty="0" err="1"/>
              <a:t>behaviors</a:t>
            </a:r>
            <a:r>
              <a:rPr lang="en-GB" dirty="0"/>
              <a:t>, interests, and activities (RRBs).</a:t>
            </a:r>
          </a:p>
          <a:p>
            <a:pPr>
              <a:buFont typeface="Wingdings" pitchFamily="2" charset="2"/>
              <a:buChar char="ü"/>
            </a:pPr>
            <a:r>
              <a:rPr lang="en-GB" dirty="0"/>
              <a:t>specific </a:t>
            </a:r>
            <a:r>
              <a:rPr lang="en-GB" dirty="0" err="1"/>
              <a:t>nonfunctional</a:t>
            </a:r>
            <a:r>
              <a:rPr lang="en-GB" dirty="0"/>
              <a:t> routines.</a:t>
            </a:r>
          </a:p>
          <a:p>
            <a:pPr>
              <a:buFont typeface="Wingdings" pitchFamily="2" charset="2"/>
              <a:buChar char="ü"/>
            </a:pPr>
            <a:r>
              <a:rPr lang="en-GB" dirty="0"/>
              <a:t>repetitive motor manners.</a:t>
            </a:r>
          </a:p>
          <a:p>
            <a:pPr>
              <a:buFont typeface="Wingdings" pitchFamily="2" charset="2"/>
              <a:buChar char="ü"/>
            </a:pPr>
            <a:r>
              <a:rPr lang="en-GB" dirty="0"/>
              <a:t>preoccupation with parts of objects.</a:t>
            </a:r>
          </a:p>
        </p:txBody>
      </p:sp>
    </p:spTree>
    <p:extLst>
      <p:ext uri="{BB962C8B-B14F-4D97-AF65-F5344CB8AC3E}">
        <p14:creationId xmlns:p14="http://schemas.microsoft.com/office/powerpoint/2010/main" val="4213053514"/>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dirty="0"/>
              <a:t>Cont.</a:t>
            </a:r>
            <a:endParaRPr lang="en-GB" dirty="0"/>
          </a:p>
        </p:txBody>
      </p:sp>
      <p:sp>
        <p:nvSpPr>
          <p:cNvPr id="3" name="Content Placeholder 2"/>
          <p:cNvSpPr>
            <a:spLocks noGrp="1"/>
          </p:cNvSpPr>
          <p:nvPr>
            <p:ph idx="1"/>
          </p:nvPr>
        </p:nvSpPr>
        <p:spPr>
          <a:xfrm>
            <a:off x="457200" y="914400"/>
            <a:ext cx="8229600" cy="5867400"/>
          </a:xfrm>
        </p:spPr>
        <p:txBody>
          <a:bodyPr>
            <a:normAutofit fontScale="92500" lnSpcReduction="20000"/>
          </a:bodyPr>
          <a:lstStyle/>
          <a:p>
            <a:r>
              <a:rPr lang="en-GB" dirty="0"/>
              <a:t>ASD category now is an umbrella term that applies to individuals with:</a:t>
            </a:r>
          </a:p>
          <a:p>
            <a:r>
              <a:rPr lang="en-US" dirty="0"/>
              <a:t>1- </a:t>
            </a:r>
            <a:r>
              <a:rPr lang="en-GB" dirty="0"/>
              <a:t>Autistic disorder.</a:t>
            </a:r>
          </a:p>
          <a:p>
            <a:r>
              <a:rPr lang="en-US" dirty="0"/>
              <a:t>2- </a:t>
            </a:r>
            <a:r>
              <a:rPr lang="en-GB" dirty="0"/>
              <a:t>Asperger’s disorder.</a:t>
            </a:r>
          </a:p>
          <a:p>
            <a:r>
              <a:rPr lang="en-US" dirty="0"/>
              <a:t>3- </a:t>
            </a:r>
            <a:r>
              <a:rPr lang="en-GB" dirty="0"/>
              <a:t>Childhood Disintegrative Disorder.</a:t>
            </a:r>
          </a:p>
          <a:p>
            <a:r>
              <a:rPr lang="en-US" dirty="0"/>
              <a:t>4- Any other </a:t>
            </a:r>
            <a:r>
              <a:rPr lang="en-GB" dirty="0"/>
              <a:t>pervasive developmental disorder not otherwise specified.</a:t>
            </a:r>
          </a:p>
          <a:p>
            <a:pPr>
              <a:buFont typeface="Wingdings" pitchFamily="2" charset="2"/>
              <a:buChar char="q"/>
            </a:pPr>
            <a:r>
              <a:rPr lang="en-US" dirty="0"/>
              <a:t>Note:</a:t>
            </a:r>
            <a:r>
              <a:rPr lang="en-GB" dirty="0"/>
              <a:t> new category called “social (pragmatic) communication disorder”: have difficulties with social skills but do not show restricted or repetitive patterns of </a:t>
            </a:r>
            <a:r>
              <a:rPr lang="en-GB" dirty="0" err="1"/>
              <a:t>behavior</a:t>
            </a:r>
            <a:r>
              <a:rPr lang="en-GB" dirty="0"/>
              <a:t>.</a:t>
            </a:r>
          </a:p>
          <a:p>
            <a:pPr>
              <a:buFont typeface="Wingdings" pitchFamily="2" charset="2"/>
              <a:buChar char="Ø"/>
            </a:pPr>
            <a:r>
              <a:rPr lang="en-GB" dirty="0"/>
              <a:t>Individuals with ASD must show symptoms from early childhood, even if those symptoms are not recognized until later.</a:t>
            </a:r>
          </a:p>
          <a:p>
            <a:pPr marL="0" indent="0">
              <a:buNone/>
            </a:pPr>
            <a:endParaRPr lang="en-GB" dirty="0"/>
          </a:p>
        </p:txBody>
      </p:sp>
    </p:spTree>
    <p:extLst>
      <p:ext uri="{BB962C8B-B14F-4D97-AF65-F5344CB8AC3E}">
        <p14:creationId xmlns:p14="http://schemas.microsoft.com/office/powerpoint/2010/main" val="2871279092"/>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t>DSM‑5,V Criteria for Autism Spectrum Disorder</a:t>
            </a:r>
            <a:endParaRPr lang="en-GB" dirty="0"/>
          </a:p>
        </p:txBody>
      </p:sp>
      <p:pic>
        <p:nvPicPr>
          <p:cNvPr id="1026" name="Picture 2" descr="C:\Users\Toshiba\Desktop\asd.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1000" y="1371600"/>
            <a:ext cx="8458200" cy="541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9193199"/>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GB" dirty="0"/>
              <a:t>Early Communication</a:t>
            </a:r>
          </a:p>
        </p:txBody>
      </p:sp>
      <p:sp>
        <p:nvSpPr>
          <p:cNvPr id="3" name="Content Placeholder 2"/>
          <p:cNvSpPr>
            <a:spLocks noGrp="1"/>
          </p:cNvSpPr>
          <p:nvPr>
            <p:ph idx="1"/>
          </p:nvPr>
        </p:nvSpPr>
        <p:spPr>
          <a:xfrm>
            <a:off x="457200" y="1143000"/>
            <a:ext cx="8229600" cy="5867400"/>
          </a:xfrm>
        </p:spPr>
        <p:txBody>
          <a:bodyPr>
            <a:normAutofit fontScale="92500"/>
          </a:bodyPr>
          <a:lstStyle/>
          <a:p>
            <a:r>
              <a:rPr lang="en-GB" dirty="0"/>
              <a:t>Studies at babies who are at genetic risk of developing ASD, by virtue of having an older sibling with the disorder showed:</a:t>
            </a:r>
          </a:p>
          <a:p>
            <a:pPr>
              <a:buFont typeface="Wingdings" pitchFamily="2" charset="2"/>
              <a:buChar char="ü"/>
            </a:pPr>
            <a:r>
              <a:rPr lang="en-GB" dirty="0"/>
              <a:t>within the first year of life infants who later receive a diagnosis of ASD are indistinguishable from low-risk peers in terms of social </a:t>
            </a:r>
            <a:r>
              <a:rPr lang="en-GB" dirty="0" err="1"/>
              <a:t>behavior</a:t>
            </a:r>
            <a:r>
              <a:rPr lang="en-GB" dirty="0"/>
              <a:t> (Rogers, 2009).</a:t>
            </a:r>
          </a:p>
          <a:p>
            <a:pPr>
              <a:buFont typeface="Wingdings" pitchFamily="2" charset="2"/>
              <a:buChar char="ü"/>
            </a:pPr>
            <a:r>
              <a:rPr lang="en-GB" dirty="0"/>
              <a:t>Between the end of the first year and the child’s second birthday, differences in social interaction</a:t>
            </a:r>
          </a:p>
          <a:p>
            <a:pPr marL="0" indent="0">
              <a:buNone/>
            </a:pPr>
            <a:r>
              <a:rPr lang="en-GB" dirty="0"/>
              <a:t>    </a:t>
            </a:r>
            <a:r>
              <a:rPr lang="en-GB" dirty="0" err="1"/>
              <a:t>behaviors</a:t>
            </a:r>
            <a:r>
              <a:rPr lang="en-GB" dirty="0"/>
              <a:t> become more apparent and some   children show signs of regression (</a:t>
            </a:r>
            <a:r>
              <a:rPr lang="en-GB" dirty="0" err="1"/>
              <a:t>Ozonoff</a:t>
            </a:r>
            <a:r>
              <a:rPr lang="en-GB" dirty="0"/>
              <a:t> et al., 2010).</a:t>
            </a:r>
          </a:p>
          <a:p>
            <a:pPr marL="0" indent="0">
              <a:buNone/>
            </a:pPr>
            <a:endParaRPr lang="en-GB" dirty="0"/>
          </a:p>
          <a:p>
            <a:pPr marL="0" indent="0">
              <a:buNone/>
            </a:pPr>
            <a:endParaRPr lang="en-GB" dirty="0"/>
          </a:p>
          <a:p>
            <a:pPr>
              <a:buFont typeface="Wingdings" pitchFamily="2" charset="2"/>
              <a:buChar char="ü"/>
            </a:pPr>
            <a:endParaRPr lang="en-GB" dirty="0"/>
          </a:p>
        </p:txBody>
      </p:sp>
    </p:spTree>
    <p:extLst>
      <p:ext uri="{BB962C8B-B14F-4D97-AF65-F5344CB8AC3E}">
        <p14:creationId xmlns:p14="http://schemas.microsoft.com/office/powerpoint/2010/main" val="2782546586"/>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a:t>Cont.</a:t>
            </a:r>
            <a:endParaRPr lang="en-GB" dirty="0"/>
          </a:p>
        </p:txBody>
      </p:sp>
      <p:sp>
        <p:nvSpPr>
          <p:cNvPr id="3" name="Content Placeholder 2"/>
          <p:cNvSpPr>
            <a:spLocks noGrp="1"/>
          </p:cNvSpPr>
          <p:nvPr>
            <p:ph idx="1"/>
          </p:nvPr>
        </p:nvSpPr>
        <p:spPr>
          <a:xfrm>
            <a:off x="457200" y="990600"/>
            <a:ext cx="8229600" cy="5867400"/>
          </a:xfrm>
        </p:spPr>
        <p:txBody>
          <a:bodyPr/>
          <a:lstStyle/>
          <a:p>
            <a:pPr>
              <a:buFont typeface="Wingdings" pitchFamily="2" charset="2"/>
              <a:buChar char="Ø"/>
            </a:pPr>
            <a:r>
              <a:rPr lang="en-GB" dirty="0"/>
              <a:t>These aberrant social </a:t>
            </a:r>
            <a:r>
              <a:rPr lang="en-GB" dirty="0" err="1"/>
              <a:t>behaviors</a:t>
            </a:r>
            <a:r>
              <a:rPr lang="en-GB" dirty="0"/>
              <a:t> include:</a:t>
            </a:r>
          </a:p>
          <a:p>
            <a:r>
              <a:rPr lang="en-GB" dirty="0"/>
              <a:t>reduced eye contact. </a:t>
            </a:r>
          </a:p>
          <a:p>
            <a:r>
              <a:rPr lang="en-GB" dirty="0"/>
              <a:t>reduced social smiling.</a:t>
            </a:r>
          </a:p>
          <a:p>
            <a:r>
              <a:rPr lang="en-GB" dirty="0"/>
              <a:t>reduced social interest.</a:t>
            </a:r>
          </a:p>
          <a:p>
            <a:r>
              <a:rPr lang="en-GB" dirty="0"/>
              <a:t>reduced social imitation. </a:t>
            </a:r>
          </a:p>
          <a:p>
            <a:r>
              <a:rPr lang="en-GB" dirty="0"/>
              <a:t>reduced response to their own name. </a:t>
            </a:r>
          </a:p>
          <a:p>
            <a:r>
              <a:rPr lang="en-GB" dirty="0"/>
              <a:t>fewer responses to bids for joint attention.</a:t>
            </a:r>
          </a:p>
          <a:p>
            <a:pPr>
              <a:buFont typeface="Wingdings" pitchFamily="2" charset="2"/>
              <a:buChar char="Ø"/>
            </a:pPr>
            <a:r>
              <a:rPr lang="en-GB" dirty="0"/>
              <a:t>This combination of social </a:t>
            </a:r>
            <a:r>
              <a:rPr lang="en-GB" dirty="0" err="1"/>
              <a:t>behaviors</a:t>
            </a:r>
            <a:r>
              <a:rPr lang="en-GB" dirty="0"/>
              <a:t> often</a:t>
            </a:r>
          </a:p>
          <a:p>
            <a:pPr marL="0" indent="0">
              <a:buNone/>
            </a:pPr>
            <a:r>
              <a:rPr lang="en-GB" dirty="0"/>
              <a:t> co-occurs with delays in gestural  communication and language.</a:t>
            </a:r>
          </a:p>
        </p:txBody>
      </p:sp>
    </p:spTree>
    <p:extLst>
      <p:ext uri="{BB962C8B-B14F-4D97-AF65-F5344CB8AC3E}">
        <p14:creationId xmlns:p14="http://schemas.microsoft.com/office/powerpoint/2010/main" val="23686408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0"/>
            <a:ext cx="8229600" cy="3810000"/>
          </a:xfrm>
        </p:spPr>
        <p:txBody>
          <a:bodyPr/>
          <a:lstStyle/>
          <a:p>
            <a:r>
              <a:rPr lang="en-GB" dirty="0"/>
              <a:t>ASSESSMENT</a:t>
            </a:r>
          </a:p>
        </p:txBody>
      </p:sp>
      <p:sp>
        <p:nvSpPr>
          <p:cNvPr id="3" name="Content Placeholder 2"/>
          <p:cNvSpPr>
            <a:spLocks noGrp="1"/>
          </p:cNvSpPr>
          <p:nvPr>
            <p:ph idx="1"/>
          </p:nvPr>
        </p:nvSpPr>
        <p:spPr>
          <a:xfrm>
            <a:off x="457200" y="5715000"/>
            <a:ext cx="8229600" cy="411163"/>
          </a:xfrm>
        </p:spPr>
        <p:txBody>
          <a:bodyPr>
            <a:normAutofit fontScale="77500" lnSpcReduction="20000"/>
          </a:bodyPr>
          <a:lstStyle/>
          <a:p>
            <a:endParaRPr lang="en-GB" dirty="0"/>
          </a:p>
        </p:txBody>
      </p:sp>
    </p:spTree>
    <p:extLst>
      <p:ext uri="{BB962C8B-B14F-4D97-AF65-F5344CB8AC3E}">
        <p14:creationId xmlns:p14="http://schemas.microsoft.com/office/powerpoint/2010/main" val="678832229"/>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GB" dirty="0"/>
              <a:t>Cognitive Characteristics</a:t>
            </a:r>
          </a:p>
        </p:txBody>
      </p:sp>
      <p:sp>
        <p:nvSpPr>
          <p:cNvPr id="3" name="Content Placeholder 2"/>
          <p:cNvSpPr>
            <a:spLocks noGrp="1"/>
          </p:cNvSpPr>
          <p:nvPr>
            <p:ph idx="1"/>
          </p:nvPr>
        </p:nvSpPr>
        <p:spPr>
          <a:xfrm>
            <a:off x="457200" y="1066800"/>
            <a:ext cx="8229600" cy="5791200"/>
          </a:xfrm>
        </p:spPr>
        <p:txBody>
          <a:bodyPr>
            <a:normAutofit fontScale="92500" lnSpcReduction="20000"/>
          </a:bodyPr>
          <a:lstStyle/>
          <a:p>
            <a:r>
              <a:rPr lang="en-GB" dirty="0"/>
              <a:t>50% to 70% of children with ASD obtaining scores on nonverbal IQ measures of less than 70 (Matson &amp; Shoemaker, 2009).</a:t>
            </a:r>
          </a:p>
          <a:p>
            <a:r>
              <a:rPr lang="en-GB" dirty="0"/>
              <a:t>ASD is diagnosed in children with IQ ranges in the average (28%) or above average range (3%) (</a:t>
            </a:r>
            <a:r>
              <a:rPr lang="en-GB" dirty="0" err="1"/>
              <a:t>Charman</a:t>
            </a:r>
            <a:r>
              <a:rPr lang="en-GB" dirty="0"/>
              <a:t> et al., 2011).</a:t>
            </a:r>
          </a:p>
          <a:p>
            <a:r>
              <a:rPr lang="en-GB" dirty="0"/>
              <a:t>Executive functions (EF) are very often impaired in children with ASD.</a:t>
            </a:r>
          </a:p>
          <a:p>
            <a:r>
              <a:rPr lang="en-GB" dirty="0"/>
              <a:t>Deficits in social cognition or in understanding other minds, are the most well known cognitive deficits ,which is linked to:</a:t>
            </a:r>
          </a:p>
          <a:p>
            <a:pPr marL="0" indent="0">
              <a:buNone/>
            </a:pPr>
            <a:r>
              <a:rPr lang="en-GB" dirty="0"/>
              <a:t>--problems learning new words. </a:t>
            </a:r>
          </a:p>
          <a:p>
            <a:pPr marL="0" indent="0">
              <a:buNone/>
            </a:pPr>
            <a:r>
              <a:rPr lang="en-GB" dirty="0"/>
              <a:t>--understanding non-literal language.</a:t>
            </a:r>
          </a:p>
          <a:p>
            <a:endParaRPr lang="en-GB" dirty="0"/>
          </a:p>
        </p:txBody>
      </p:sp>
    </p:spTree>
    <p:extLst>
      <p:ext uri="{BB962C8B-B14F-4D97-AF65-F5344CB8AC3E}">
        <p14:creationId xmlns:p14="http://schemas.microsoft.com/office/powerpoint/2010/main" val="1348235876"/>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GB" dirty="0"/>
              <a:t>Language Characteristics</a:t>
            </a:r>
          </a:p>
        </p:txBody>
      </p:sp>
      <p:sp>
        <p:nvSpPr>
          <p:cNvPr id="3" name="Content Placeholder 2"/>
          <p:cNvSpPr>
            <a:spLocks noGrp="1"/>
          </p:cNvSpPr>
          <p:nvPr>
            <p:ph idx="1"/>
          </p:nvPr>
        </p:nvSpPr>
        <p:spPr>
          <a:xfrm>
            <a:off x="457200" y="1143000"/>
            <a:ext cx="8229600" cy="5715000"/>
          </a:xfrm>
        </p:spPr>
        <p:txBody>
          <a:bodyPr>
            <a:normAutofit fontScale="92500" lnSpcReduction="10000"/>
          </a:bodyPr>
          <a:lstStyle/>
          <a:p>
            <a:r>
              <a:rPr lang="en-GB" dirty="0"/>
              <a:t>Structural language skills are extremely variable in ASD.</a:t>
            </a:r>
          </a:p>
          <a:p>
            <a:r>
              <a:rPr lang="en-GB" dirty="0"/>
              <a:t>Significant percentage of children with minimal language skills in early life develop at least some spoken language skills by the age of nine (Lord, </a:t>
            </a:r>
            <a:r>
              <a:rPr lang="en-GB" dirty="0" err="1"/>
              <a:t>Risi</a:t>
            </a:r>
            <a:r>
              <a:rPr lang="en-GB" dirty="0"/>
              <a:t>, &amp; Pickles, 2004).</a:t>
            </a:r>
          </a:p>
          <a:p>
            <a:r>
              <a:rPr lang="en-GB" dirty="0"/>
              <a:t>9% of children remaining nonverbal in later childhood (Hus, Pickles, Cook, </a:t>
            </a:r>
            <a:r>
              <a:rPr lang="en-GB" dirty="0" err="1"/>
              <a:t>Risi</a:t>
            </a:r>
            <a:r>
              <a:rPr lang="en-GB" dirty="0"/>
              <a:t>, &amp; Lord, 2007).</a:t>
            </a:r>
          </a:p>
          <a:p>
            <a:r>
              <a:rPr lang="en-GB" dirty="0"/>
              <a:t>Tow different “neurocognitive phenotypes” (</a:t>
            </a:r>
            <a:r>
              <a:rPr lang="en-GB" dirty="0" err="1"/>
              <a:t>Tager-Flusberg</a:t>
            </a:r>
            <a:r>
              <a:rPr lang="en-GB" dirty="0"/>
              <a:t> &amp; Joseph, 2003).</a:t>
            </a:r>
          </a:p>
          <a:p>
            <a:pPr>
              <a:buFont typeface="Wingdings" pitchFamily="2" charset="2"/>
              <a:buChar char="ü"/>
            </a:pPr>
            <a:r>
              <a:rPr lang="en-GB" dirty="0"/>
              <a:t>Autism Language Normal (ALN) phenotype.</a:t>
            </a:r>
          </a:p>
          <a:p>
            <a:pPr>
              <a:buFont typeface="Wingdings" pitchFamily="2" charset="2"/>
              <a:buChar char="ü"/>
            </a:pPr>
            <a:r>
              <a:rPr lang="en-GB" dirty="0"/>
              <a:t>Autism Language Impaired (ALI) phenotype.</a:t>
            </a:r>
          </a:p>
          <a:p>
            <a:pPr>
              <a:buFont typeface="Wingdings" pitchFamily="2" charset="2"/>
              <a:buChar char="ü"/>
            </a:pPr>
            <a:endParaRPr lang="en-GB" dirty="0"/>
          </a:p>
        </p:txBody>
      </p:sp>
    </p:spTree>
    <p:extLst>
      <p:ext uri="{BB962C8B-B14F-4D97-AF65-F5344CB8AC3E}">
        <p14:creationId xmlns:p14="http://schemas.microsoft.com/office/powerpoint/2010/main" val="361951654"/>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GB" b="1" i="1" dirty="0"/>
              <a:t>Form</a:t>
            </a:r>
            <a:endParaRPr lang="en-GB" dirty="0"/>
          </a:p>
        </p:txBody>
      </p:sp>
      <p:sp>
        <p:nvSpPr>
          <p:cNvPr id="3" name="Content Placeholder 2"/>
          <p:cNvSpPr>
            <a:spLocks noGrp="1"/>
          </p:cNvSpPr>
          <p:nvPr>
            <p:ph idx="1"/>
          </p:nvPr>
        </p:nvSpPr>
        <p:spPr>
          <a:xfrm>
            <a:off x="457200" y="1143000"/>
            <a:ext cx="8229600" cy="5715000"/>
          </a:xfrm>
        </p:spPr>
        <p:txBody>
          <a:bodyPr>
            <a:normAutofit lnSpcReduction="10000"/>
          </a:bodyPr>
          <a:lstStyle/>
          <a:p>
            <a:r>
              <a:rPr lang="en-GB" dirty="0"/>
              <a:t>Significant proportion of children with ASD perform poorly on measures of nonsense word repetition, which taps phonological short-term memory.</a:t>
            </a:r>
          </a:p>
          <a:p>
            <a:r>
              <a:rPr lang="en-GB" dirty="0"/>
              <a:t>Rhyme awareness is very poor.</a:t>
            </a:r>
          </a:p>
          <a:p>
            <a:r>
              <a:rPr lang="en-GB" dirty="0"/>
              <a:t>Atypical patterns in processing speech prosody, more prominent at the sentence level than at the level of an individual word.</a:t>
            </a:r>
          </a:p>
          <a:p>
            <a:r>
              <a:rPr lang="en-GB" dirty="0"/>
              <a:t>Distortions of speech sounds and voicing patterns.</a:t>
            </a:r>
          </a:p>
          <a:p>
            <a:r>
              <a:rPr lang="en-GB" dirty="0"/>
              <a:t>Sound substitutions are rare.</a:t>
            </a:r>
          </a:p>
          <a:p>
            <a:endParaRPr lang="en-GB" dirty="0"/>
          </a:p>
          <a:p>
            <a:endParaRPr lang="en-GB" dirty="0"/>
          </a:p>
          <a:p>
            <a:endParaRPr lang="en-GB" dirty="0"/>
          </a:p>
        </p:txBody>
      </p:sp>
    </p:spTree>
    <p:extLst>
      <p:ext uri="{BB962C8B-B14F-4D97-AF65-F5344CB8AC3E}">
        <p14:creationId xmlns:p14="http://schemas.microsoft.com/office/powerpoint/2010/main" val="4245704253"/>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a:t>Cont.</a:t>
            </a:r>
            <a:endParaRPr lang="en-GB" dirty="0"/>
          </a:p>
        </p:txBody>
      </p:sp>
      <p:sp>
        <p:nvSpPr>
          <p:cNvPr id="3" name="Content Placeholder 2"/>
          <p:cNvSpPr>
            <a:spLocks noGrp="1"/>
          </p:cNvSpPr>
          <p:nvPr>
            <p:ph idx="1"/>
          </p:nvPr>
        </p:nvSpPr>
        <p:spPr>
          <a:xfrm>
            <a:off x="457200" y="990600"/>
            <a:ext cx="8229600" cy="5867400"/>
          </a:xfrm>
        </p:spPr>
        <p:txBody>
          <a:bodyPr/>
          <a:lstStyle/>
          <a:p>
            <a:r>
              <a:rPr lang="en-GB" dirty="0"/>
              <a:t>Children with ASD use fewer grammatical morphemes than non-ASD peers to mark verb tense and agreement.</a:t>
            </a:r>
          </a:p>
          <a:p>
            <a:r>
              <a:rPr lang="en-GB" dirty="0"/>
              <a:t>children with ASD produce short and grammatically simple sentences relative to non-ASD peers.</a:t>
            </a:r>
          </a:p>
          <a:p>
            <a:r>
              <a:rPr lang="en-GB" dirty="0"/>
              <a:t>Sentence repetition also reveal poorer performance for individuals with ALI.</a:t>
            </a:r>
          </a:p>
          <a:p>
            <a:r>
              <a:rPr lang="en-GB" dirty="0"/>
              <a:t>Impaired sentence comprehension is particularly striking in ALI.</a:t>
            </a:r>
          </a:p>
        </p:txBody>
      </p:sp>
    </p:spTree>
    <p:extLst>
      <p:ext uri="{BB962C8B-B14F-4D97-AF65-F5344CB8AC3E}">
        <p14:creationId xmlns:p14="http://schemas.microsoft.com/office/powerpoint/2010/main" val="4088195141"/>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GB" b="1" i="1" dirty="0"/>
              <a:t>Content</a:t>
            </a:r>
            <a:endParaRPr lang="en-GB" dirty="0"/>
          </a:p>
        </p:txBody>
      </p:sp>
      <p:sp>
        <p:nvSpPr>
          <p:cNvPr id="3" name="Content Placeholder 2"/>
          <p:cNvSpPr>
            <a:spLocks noGrp="1"/>
          </p:cNvSpPr>
          <p:nvPr>
            <p:ph idx="1"/>
          </p:nvPr>
        </p:nvSpPr>
        <p:spPr>
          <a:xfrm>
            <a:off x="457200" y="1066800"/>
            <a:ext cx="8229600" cy="5715000"/>
          </a:xfrm>
        </p:spPr>
        <p:txBody>
          <a:bodyPr>
            <a:normAutofit/>
          </a:bodyPr>
          <a:lstStyle/>
          <a:p>
            <a:r>
              <a:rPr lang="en-GB" dirty="0"/>
              <a:t>Vocabulary scores are consistently depressed in a large proportion of children with ASD.</a:t>
            </a:r>
          </a:p>
          <a:p>
            <a:r>
              <a:rPr lang="en-GB" dirty="0"/>
              <a:t>Receptive vocabulary is considered to be good.</a:t>
            </a:r>
          </a:p>
          <a:p>
            <a:r>
              <a:rPr lang="en-GB" dirty="0"/>
              <a:t>The underlying organization of the semantic system in ASD is atypical and impoverished.</a:t>
            </a:r>
          </a:p>
          <a:p>
            <a:r>
              <a:rPr lang="en-GB" dirty="0"/>
              <a:t>Individuals with ASD show slow match for semantically related words.</a:t>
            </a:r>
          </a:p>
          <a:p>
            <a:r>
              <a:rPr lang="en-GB" dirty="0"/>
              <a:t>Individuals with ASD do not use semantic information to facilitate encoding and recall.</a:t>
            </a:r>
          </a:p>
        </p:txBody>
      </p:sp>
    </p:spTree>
    <p:extLst>
      <p:ext uri="{BB962C8B-B14F-4D97-AF65-F5344CB8AC3E}">
        <p14:creationId xmlns:p14="http://schemas.microsoft.com/office/powerpoint/2010/main" val="2727244820"/>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GB" b="1" i="1" dirty="0"/>
              <a:t>Use</a:t>
            </a:r>
            <a:endParaRPr lang="en-GB" dirty="0"/>
          </a:p>
        </p:txBody>
      </p:sp>
      <p:sp>
        <p:nvSpPr>
          <p:cNvPr id="3" name="Content Placeholder 2"/>
          <p:cNvSpPr>
            <a:spLocks noGrp="1"/>
          </p:cNvSpPr>
          <p:nvPr>
            <p:ph idx="1"/>
          </p:nvPr>
        </p:nvSpPr>
        <p:spPr>
          <a:xfrm>
            <a:off x="457200" y="914400"/>
            <a:ext cx="8229600" cy="5943600"/>
          </a:xfrm>
        </p:spPr>
        <p:txBody>
          <a:bodyPr>
            <a:normAutofit fontScale="85000" lnSpcReduction="10000"/>
          </a:bodyPr>
          <a:lstStyle/>
          <a:p>
            <a:r>
              <a:rPr lang="en-GB" dirty="0"/>
              <a:t>Pragmatic deficits are universal within ASD.</a:t>
            </a:r>
          </a:p>
          <a:p>
            <a:r>
              <a:rPr lang="en-GB" dirty="0"/>
              <a:t>Individuals with ASD have significant deficits in conversational skills.</a:t>
            </a:r>
          </a:p>
          <a:p>
            <a:r>
              <a:rPr lang="en-GB" dirty="0"/>
              <a:t>Demonstrating either too many or too few initiations.</a:t>
            </a:r>
          </a:p>
          <a:p>
            <a:r>
              <a:rPr lang="en-GB" dirty="0"/>
              <a:t> Poor topic maintenance.</a:t>
            </a:r>
          </a:p>
          <a:p>
            <a:r>
              <a:rPr lang="en-GB" dirty="0"/>
              <a:t> Fewer contingent conversational responses.</a:t>
            </a:r>
          </a:p>
          <a:p>
            <a:r>
              <a:rPr lang="en-GB" dirty="0"/>
              <a:t> Socially inappropriate utterances.</a:t>
            </a:r>
          </a:p>
          <a:p>
            <a:r>
              <a:rPr lang="en-GB" dirty="0"/>
              <a:t>Understanding of language in context is regarded as particularly problematic for individuals with ASD.</a:t>
            </a:r>
          </a:p>
          <a:p>
            <a:r>
              <a:rPr lang="en-GB" dirty="0"/>
              <a:t>Individuals with ASD as evidenced by poor understanding of figurative and metaphorical language</a:t>
            </a:r>
          </a:p>
          <a:p>
            <a:r>
              <a:rPr lang="en-GB" dirty="0"/>
              <a:t>ALI are more likely to have difficulties with higher level pragmatic language skills than ALN peers.</a:t>
            </a:r>
          </a:p>
        </p:txBody>
      </p:sp>
    </p:spTree>
    <p:extLst>
      <p:ext uri="{BB962C8B-B14F-4D97-AF65-F5344CB8AC3E}">
        <p14:creationId xmlns:p14="http://schemas.microsoft.com/office/powerpoint/2010/main" val="1248090865"/>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GB" b="1" i="1" dirty="0"/>
              <a:t>Literacy</a:t>
            </a:r>
            <a:endParaRPr lang="en-GB" dirty="0"/>
          </a:p>
        </p:txBody>
      </p:sp>
      <p:sp>
        <p:nvSpPr>
          <p:cNvPr id="3" name="Content Placeholder 2"/>
          <p:cNvSpPr>
            <a:spLocks noGrp="1"/>
          </p:cNvSpPr>
          <p:nvPr>
            <p:ph idx="1"/>
          </p:nvPr>
        </p:nvSpPr>
        <p:spPr>
          <a:xfrm>
            <a:off x="457200" y="990600"/>
            <a:ext cx="8229600" cy="5791200"/>
          </a:xfrm>
        </p:spPr>
        <p:txBody>
          <a:bodyPr>
            <a:normAutofit fontScale="92500" lnSpcReduction="20000"/>
          </a:bodyPr>
          <a:lstStyle/>
          <a:p>
            <a:r>
              <a:rPr lang="en-GB" dirty="0"/>
              <a:t>Less attention has been paid to the reading abilities of children with ASD.</a:t>
            </a:r>
          </a:p>
          <a:p>
            <a:r>
              <a:rPr lang="en-GB" dirty="0"/>
              <a:t>Some children with ASD were given the label “</a:t>
            </a:r>
            <a:r>
              <a:rPr lang="en-GB" dirty="0" err="1"/>
              <a:t>hyperlexia</a:t>
            </a:r>
            <a:r>
              <a:rPr lang="en-GB" dirty="0"/>
              <a:t>”.</a:t>
            </a:r>
          </a:p>
          <a:p>
            <a:r>
              <a:rPr lang="en-GB" dirty="0"/>
              <a:t>More recent investigations have revealed</a:t>
            </a:r>
          </a:p>
          <a:p>
            <a:r>
              <a:rPr lang="en-GB" dirty="0"/>
              <a:t>much more varied reading patterns in children with ASD.</a:t>
            </a:r>
          </a:p>
          <a:p>
            <a:r>
              <a:rPr lang="en-GB" dirty="0"/>
              <a:t>ASD children with poor phonological skills tend to have problems with decoding text.</a:t>
            </a:r>
          </a:p>
          <a:p>
            <a:r>
              <a:rPr lang="en-GB" dirty="0"/>
              <a:t>Language, aspects of influence literacy development.</a:t>
            </a:r>
          </a:p>
          <a:p>
            <a:r>
              <a:rPr lang="en-GB" dirty="0"/>
              <a:t>Aspects of autistic cognition may also influence literacy development.</a:t>
            </a:r>
          </a:p>
          <a:p>
            <a:endParaRPr lang="en-GB" dirty="0"/>
          </a:p>
        </p:txBody>
      </p:sp>
    </p:spTree>
    <p:extLst>
      <p:ext uri="{BB962C8B-B14F-4D97-AF65-F5344CB8AC3E}">
        <p14:creationId xmlns:p14="http://schemas.microsoft.com/office/powerpoint/2010/main" val="3793778644"/>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GB" b="1" dirty="0"/>
              <a:t>ADHD</a:t>
            </a:r>
            <a:endParaRPr lang="en-GB" dirty="0"/>
          </a:p>
        </p:txBody>
      </p:sp>
      <p:sp>
        <p:nvSpPr>
          <p:cNvPr id="3" name="Content Placeholder 2"/>
          <p:cNvSpPr>
            <a:spLocks noGrp="1"/>
          </p:cNvSpPr>
          <p:nvPr>
            <p:ph idx="1"/>
          </p:nvPr>
        </p:nvSpPr>
        <p:spPr>
          <a:xfrm>
            <a:off x="457200" y="1219200"/>
            <a:ext cx="8229600" cy="5638800"/>
          </a:xfrm>
        </p:spPr>
        <p:txBody>
          <a:bodyPr>
            <a:normAutofit fontScale="85000" lnSpcReduction="20000"/>
          </a:bodyPr>
          <a:lstStyle/>
          <a:p>
            <a:r>
              <a:rPr lang="en-GB" dirty="0"/>
              <a:t>ADHD is a chronic condition that affects the child’s ability to control attention and </a:t>
            </a:r>
            <a:r>
              <a:rPr lang="en-GB" dirty="0" err="1"/>
              <a:t>behavior</a:t>
            </a:r>
            <a:r>
              <a:rPr lang="en-GB" dirty="0"/>
              <a:t> in an optimal and adaptive manner.</a:t>
            </a:r>
          </a:p>
          <a:p>
            <a:r>
              <a:rPr lang="en-GB" dirty="0"/>
              <a:t>Two components to the disorder: inattention and hyperactivity/impulsivity.</a:t>
            </a:r>
          </a:p>
          <a:p>
            <a:r>
              <a:rPr lang="en-GB" dirty="0"/>
              <a:t>An onset before the age of 12.</a:t>
            </a:r>
          </a:p>
          <a:p>
            <a:r>
              <a:rPr lang="en-GB" dirty="0"/>
              <a:t>Present in two or more contexts (i.e., both at home and at school).</a:t>
            </a:r>
          </a:p>
          <a:p>
            <a:r>
              <a:rPr lang="en-GB" dirty="0"/>
              <a:t>The symptoms of ADHD must be present for at least 6 months.</a:t>
            </a:r>
          </a:p>
          <a:p>
            <a:r>
              <a:rPr lang="en-GB" dirty="0"/>
              <a:t>Interfere with social, academic, or vocational functioning. </a:t>
            </a:r>
          </a:p>
          <a:p>
            <a:r>
              <a:rPr lang="en-GB" dirty="0"/>
              <a:t>Prevalence rate is approximately 3% to 5% of school-aged children with boys outnumbering girls 3:1.</a:t>
            </a:r>
          </a:p>
          <a:p>
            <a:endParaRPr lang="en-GB" dirty="0"/>
          </a:p>
        </p:txBody>
      </p:sp>
    </p:spTree>
    <p:extLst>
      <p:ext uri="{BB962C8B-B14F-4D97-AF65-F5344CB8AC3E}">
        <p14:creationId xmlns:p14="http://schemas.microsoft.com/office/powerpoint/2010/main" val="777388630"/>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GB" b="1" dirty="0"/>
              <a:t>ADHD</a:t>
            </a:r>
            <a:endParaRPr lang="en-GB" dirty="0"/>
          </a:p>
        </p:txBody>
      </p:sp>
      <p:pic>
        <p:nvPicPr>
          <p:cNvPr id="1026" name="Picture 2" descr="C:\Users\Toshiba\Desktop\adhd.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4801" y="914400"/>
            <a:ext cx="8458200" cy="59435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8828166"/>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GB" dirty="0"/>
              <a:t>Cognition</a:t>
            </a:r>
          </a:p>
        </p:txBody>
      </p:sp>
      <p:sp>
        <p:nvSpPr>
          <p:cNvPr id="3" name="Content Placeholder 2"/>
          <p:cNvSpPr>
            <a:spLocks noGrp="1"/>
          </p:cNvSpPr>
          <p:nvPr>
            <p:ph idx="1"/>
          </p:nvPr>
        </p:nvSpPr>
        <p:spPr>
          <a:xfrm>
            <a:off x="457200" y="990600"/>
            <a:ext cx="8229600" cy="5867400"/>
          </a:xfrm>
        </p:spPr>
        <p:txBody>
          <a:bodyPr>
            <a:normAutofit/>
          </a:bodyPr>
          <a:lstStyle/>
          <a:p>
            <a:r>
              <a:rPr lang="en-GB" dirty="0"/>
              <a:t>The majority of children with ADHD will have nonverbal IQ scores within the normal range.</a:t>
            </a:r>
          </a:p>
          <a:p>
            <a:r>
              <a:rPr lang="en-GB" dirty="0"/>
              <a:t>ADHD has also been observed in children with ID and children with exceptional </a:t>
            </a:r>
            <a:r>
              <a:rPr lang="en-GB" dirty="0" err="1"/>
              <a:t>Iqs</a:t>
            </a:r>
            <a:r>
              <a:rPr lang="en-GB" dirty="0"/>
              <a:t>.</a:t>
            </a:r>
          </a:p>
          <a:p>
            <a:r>
              <a:rPr lang="en-GB" dirty="0"/>
              <a:t>No differences between children with different IQ scores with respect to severity of ADHD.</a:t>
            </a:r>
          </a:p>
          <a:p>
            <a:r>
              <a:rPr lang="en-GB" dirty="0"/>
              <a:t>Impaired EF( mainly inhibition, working memory, and planning).</a:t>
            </a:r>
          </a:p>
          <a:p>
            <a:r>
              <a:rPr lang="en-GB" dirty="0"/>
              <a:t>Children with ADHD find it difficult to wait for something desirable.</a:t>
            </a:r>
          </a:p>
        </p:txBody>
      </p:sp>
    </p:spTree>
    <p:extLst>
      <p:ext uri="{BB962C8B-B14F-4D97-AF65-F5344CB8AC3E}">
        <p14:creationId xmlns:p14="http://schemas.microsoft.com/office/powerpoint/2010/main" val="27341024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normAutofit fontScale="90000"/>
          </a:bodyPr>
          <a:lstStyle/>
          <a:p>
            <a:r>
              <a:rPr lang="en-GB" dirty="0"/>
              <a:t>GENERAL PRINCIPLES OF ASSESSMENT</a:t>
            </a:r>
          </a:p>
        </p:txBody>
      </p:sp>
      <p:sp>
        <p:nvSpPr>
          <p:cNvPr id="3" name="Content Placeholder 2"/>
          <p:cNvSpPr>
            <a:spLocks noGrp="1"/>
          </p:cNvSpPr>
          <p:nvPr>
            <p:ph idx="1"/>
          </p:nvPr>
        </p:nvSpPr>
        <p:spPr>
          <a:xfrm>
            <a:off x="152400" y="1447800"/>
            <a:ext cx="8534400" cy="5257800"/>
          </a:xfrm>
        </p:spPr>
        <p:txBody>
          <a:bodyPr>
            <a:normAutofit fontScale="92500" lnSpcReduction="20000"/>
          </a:bodyPr>
          <a:lstStyle/>
          <a:p>
            <a:r>
              <a:rPr lang="en-GB" dirty="0"/>
              <a:t>Assessment is the process of collecting valid and reliable information, integrating it, and interpreting it to make a judgment or a</a:t>
            </a:r>
            <a:r>
              <a:rPr lang="en-US" dirty="0"/>
              <a:t> decision.</a:t>
            </a:r>
          </a:p>
          <a:p>
            <a:r>
              <a:rPr lang="en-GB" dirty="0"/>
              <a:t>The goal is to decide whether the child has a significant impairment in language form, content, and/or use, to describe that deficit in some detail relative to the normal developmental sequence of language acquisition.</a:t>
            </a:r>
          </a:p>
          <a:p>
            <a:r>
              <a:rPr lang="en-GB" dirty="0"/>
              <a:t>and to determine how this deficit will affect the child’s daily activities (school, family, and occupation).</a:t>
            </a:r>
          </a:p>
          <a:p>
            <a:r>
              <a:rPr lang="en-GB" dirty="0"/>
              <a:t>Issues of cause or a disease category are less central</a:t>
            </a:r>
          </a:p>
        </p:txBody>
      </p:sp>
    </p:spTree>
    <p:extLst>
      <p:ext uri="{BB962C8B-B14F-4D97-AF65-F5344CB8AC3E}">
        <p14:creationId xmlns:p14="http://schemas.microsoft.com/office/powerpoint/2010/main" val="2816500895"/>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GB" dirty="0"/>
              <a:t>Language</a:t>
            </a:r>
          </a:p>
        </p:txBody>
      </p:sp>
      <p:sp>
        <p:nvSpPr>
          <p:cNvPr id="3" name="Content Placeholder 2"/>
          <p:cNvSpPr>
            <a:spLocks noGrp="1"/>
          </p:cNvSpPr>
          <p:nvPr>
            <p:ph idx="1"/>
          </p:nvPr>
        </p:nvSpPr>
        <p:spPr>
          <a:xfrm>
            <a:off x="457200" y="1066800"/>
            <a:ext cx="8229600" cy="5791200"/>
          </a:xfrm>
        </p:spPr>
        <p:txBody>
          <a:bodyPr>
            <a:normAutofit fontScale="85000" lnSpcReduction="20000"/>
          </a:bodyPr>
          <a:lstStyle/>
          <a:p>
            <a:r>
              <a:rPr lang="en-GB" dirty="0"/>
              <a:t>language profiles are variable.</a:t>
            </a:r>
          </a:p>
          <a:p>
            <a:r>
              <a:rPr lang="en-GB" dirty="0"/>
              <a:t>rates of co-morbidity are higher than would be expected in the general population (</a:t>
            </a:r>
            <a:r>
              <a:rPr lang="en-GB" dirty="0" err="1"/>
              <a:t>Im</a:t>
            </a:r>
            <a:r>
              <a:rPr lang="en-GB" dirty="0"/>
              <a:t>-Bolter &amp; Cohen, 2007).</a:t>
            </a:r>
          </a:p>
          <a:p>
            <a:r>
              <a:rPr lang="en-GB" dirty="0"/>
              <a:t>when language impairments and speech sound disorders occur together that there is an increased rate of co-morbid ADHD (McGrath et al., 2008).</a:t>
            </a:r>
          </a:p>
          <a:p>
            <a:r>
              <a:rPr lang="en-GB" dirty="0"/>
              <a:t>relationship between DLD and ADHD is a matter of debate:</a:t>
            </a:r>
          </a:p>
          <a:p>
            <a:pPr>
              <a:buFont typeface="Wingdings" pitchFamily="2" charset="2"/>
              <a:buChar char="ü"/>
            </a:pPr>
            <a:r>
              <a:rPr lang="en-GB" dirty="0"/>
              <a:t>the two disorders may have at least some biological risk factors in common(neural circuits in the frontal lobe overlap in both ADHD and language production.</a:t>
            </a:r>
          </a:p>
          <a:p>
            <a:pPr>
              <a:buFont typeface="Wingdings" pitchFamily="2" charset="2"/>
              <a:buChar char="ü"/>
            </a:pPr>
            <a:r>
              <a:rPr lang="en-GB" dirty="0"/>
              <a:t>cognitive and </a:t>
            </a:r>
            <a:r>
              <a:rPr lang="en-GB" dirty="0" err="1"/>
              <a:t>behavioral</a:t>
            </a:r>
            <a:r>
              <a:rPr lang="en-GB" dirty="0"/>
              <a:t> deficits associated with ADHD can disrupt language learning and/or language processing.</a:t>
            </a:r>
          </a:p>
          <a:p>
            <a:endParaRPr lang="en-GB" dirty="0"/>
          </a:p>
        </p:txBody>
      </p:sp>
    </p:spTree>
    <p:extLst>
      <p:ext uri="{BB962C8B-B14F-4D97-AF65-F5344CB8AC3E}">
        <p14:creationId xmlns:p14="http://schemas.microsoft.com/office/powerpoint/2010/main" val="4145101117"/>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GB" b="1" i="1" dirty="0"/>
              <a:t>Form</a:t>
            </a:r>
            <a:endParaRPr lang="en-GB" dirty="0"/>
          </a:p>
        </p:txBody>
      </p:sp>
      <p:sp>
        <p:nvSpPr>
          <p:cNvPr id="3" name="Content Placeholder 2"/>
          <p:cNvSpPr>
            <a:spLocks noGrp="1"/>
          </p:cNvSpPr>
          <p:nvPr>
            <p:ph idx="1"/>
          </p:nvPr>
        </p:nvSpPr>
        <p:spPr>
          <a:xfrm>
            <a:off x="457200" y="1066800"/>
            <a:ext cx="8229600" cy="5638800"/>
          </a:xfrm>
        </p:spPr>
        <p:txBody>
          <a:bodyPr>
            <a:normAutofit/>
          </a:bodyPr>
          <a:lstStyle/>
          <a:p>
            <a:r>
              <a:rPr lang="en-GB" dirty="0"/>
              <a:t>There is no evidence that children with ADHD as a group have specific difficulties with phonology or speech sound production.</a:t>
            </a:r>
          </a:p>
          <a:p>
            <a:r>
              <a:rPr lang="en-GB" dirty="0"/>
              <a:t>ADHD group did not differ from typical peers with DLDs on overall levels of verbal ability.</a:t>
            </a:r>
          </a:p>
          <a:p>
            <a:r>
              <a:rPr lang="en-GB" dirty="0"/>
              <a:t>ADHD and DLD groups had difficulties with rapid temporal processing of auditory stimuli.</a:t>
            </a:r>
          </a:p>
          <a:p>
            <a:r>
              <a:rPr lang="en-GB" dirty="0"/>
              <a:t>children with ADHD had greater difficulty on nonverbal tests of processing speed than DLD counterparts.</a:t>
            </a:r>
          </a:p>
        </p:txBody>
      </p:sp>
    </p:spTree>
    <p:extLst>
      <p:ext uri="{BB962C8B-B14F-4D97-AF65-F5344CB8AC3E}">
        <p14:creationId xmlns:p14="http://schemas.microsoft.com/office/powerpoint/2010/main" val="255939314"/>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GB" b="1" i="1" dirty="0"/>
              <a:t>Content</a:t>
            </a:r>
            <a:endParaRPr lang="en-GB" dirty="0"/>
          </a:p>
        </p:txBody>
      </p:sp>
      <p:sp>
        <p:nvSpPr>
          <p:cNvPr id="3" name="Content Placeholder 2"/>
          <p:cNvSpPr>
            <a:spLocks noGrp="1"/>
          </p:cNvSpPr>
          <p:nvPr>
            <p:ph idx="1"/>
          </p:nvPr>
        </p:nvSpPr>
        <p:spPr>
          <a:xfrm>
            <a:off x="457200" y="1219200"/>
            <a:ext cx="8229600" cy="5638800"/>
          </a:xfrm>
        </p:spPr>
        <p:txBody>
          <a:bodyPr>
            <a:normAutofit fontScale="92500" lnSpcReduction="10000"/>
          </a:bodyPr>
          <a:lstStyle/>
          <a:p>
            <a:r>
              <a:rPr lang="en-GB" dirty="0"/>
              <a:t>Studies involving assessment of the vocabulary and semantic skills of children with ADHD are lacking.</a:t>
            </a:r>
          </a:p>
          <a:p>
            <a:r>
              <a:rPr lang="en-GB" dirty="0"/>
              <a:t>Studies of adults with reported histories of ADHD revealed less accuracy at mapping semantic features and slower to respond to lexical labels.</a:t>
            </a:r>
          </a:p>
          <a:p>
            <a:r>
              <a:rPr lang="en-GB" dirty="0"/>
              <a:t>Children with ADHD may have subtle difficulties rapidly accessing the lexicon, or making connections between words.</a:t>
            </a:r>
          </a:p>
          <a:p>
            <a:r>
              <a:rPr lang="en-GB" dirty="0"/>
              <a:t>Difficulties in understanding </a:t>
            </a:r>
            <a:r>
              <a:rPr lang="en-GB" dirty="0" err="1"/>
              <a:t>humor</a:t>
            </a:r>
            <a:r>
              <a:rPr lang="en-GB" dirty="0"/>
              <a:t> and non-literal language, making inferences, and understanding metaphor.</a:t>
            </a:r>
          </a:p>
        </p:txBody>
      </p:sp>
    </p:spTree>
    <p:extLst>
      <p:ext uri="{BB962C8B-B14F-4D97-AF65-F5344CB8AC3E}">
        <p14:creationId xmlns:p14="http://schemas.microsoft.com/office/powerpoint/2010/main" val="2714867625"/>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GB" b="1" i="1" dirty="0"/>
              <a:t>Use</a:t>
            </a:r>
            <a:endParaRPr lang="en-GB" dirty="0"/>
          </a:p>
        </p:txBody>
      </p:sp>
      <p:sp>
        <p:nvSpPr>
          <p:cNvPr id="3" name="Content Placeholder 2"/>
          <p:cNvSpPr>
            <a:spLocks noGrp="1"/>
          </p:cNvSpPr>
          <p:nvPr>
            <p:ph idx="1"/>
          </p:nvPr>
        </p:nvSpPr>
        <p:spPr>
          <a:xfrm>
            <a:off x="457200" y="990600"/>
            <a:ext cx="8229600" cy="5867400"/>
          </a:xfrm>
        </p:spPr>
        <p:txBody>
          <a:bodyPr>
            <a:normAutofit fontScale="92500"/>
          </a:bodyPr>
          <a:lstStyle/>
          <a:p>
            <a:r>
              <a:rPr lang="en-GB" dirty="0"/>
              <a:t>Most likely the problem for children with ADHD.</a:t>
            </a:r>
          </a:p>
          <a:p>
            <a:r>
              <a:rPr lang="en-GB" dirty="0"/>
              <a:t>Children with ADHD are reported to have significant pragmatic language difficulties, sometimes indistinguishable from peers with ASD.</a:t>
            </a:r>
          </a:p>
          <a:p>
            <a:r>
              <a:rPr lang="en-GB" dirty="0"/>
              <a:t>Problems with inappropriate initiation, interruption, difficulty maintaining a topic, and responding with appropriate amounts of information.</a:t>
            </a:r>
          </a:p>
          <a:p>
            <a:r>
              <a:rPr lang="en-GB" dirty="0"/>
              <a:t>Difficulties with pragmatic aspects of language have been found to mediate social skills deficits in this population.</a:t>
            </a:r>
          </a:p>
        </p:txBody>
      </p:sp>
    </p:spTree>
    <p:extLst>
      <p:ext uri="{BB962C8B-B14F-4D97-AF65-F5344CB8AC3E}">
        <p14:creationId xmlns:p14="http://schemas.microsoft.com/office/powerpoint/2010/main" val="4063236994"/>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GB" b="1" i="1" dirty="0"/>
              <a:t>Literacy</a:t>
            </a:r>
            <a:endParaRPr lang="en-GB" dirty="0"/>
          </a:p>
        </p:txBody>
      </p:sp>
      <p:sp>
        <p:nvSpPr>
          <p:cNvPr id="3" name="Content Placeholder 2"/>
          <p:cNvSpPr>
            <a:spLocks noGrp="1"/>
          </p:cNvSpPr>
          <p:nvPr>
            <p:ph idx="1"/>
          </p:nvPr>
        </p:nvSpPr>
        <p:spPr>
          <a:xfrm>
            <a:off x="457200" y="1066800"/>
            <a:ext cx="8229600" cy="5791200"/>
          </a:xfrm>
        </p:spPr>
        <p:txBody>
          <a:bodyPr>
            <a:normAutofit lnSpcReduction="10000"/>
          </a:bodyPr>
          <a:lstStyle/>
          <a:p>
            <a:r>
              <a:rPr lang="en-GB" dirty="0"/>
              <a:t>Rates of co-morbidity between ADHD and reading disorders (RD) are extremely high.</a:t>
            </a:r>
          </a:p>
          <a:p>
            <a:r>
              <a:rPr lang="en-GB" dirty="0"/>
              <a:t>Prevalence rates for each disorder alone is 5%.</a:t>
            </a:r>
          </a:p>
          <a:p>
            <a:r>
              <a:rPr lang="en-GB" dirty="0"/>
              <a:t>Rates of comorbid disorder are 25% to 40%.</a:t>
            </a:r>
          </a:p>
          <a:p>
            <a:r>
              <a:rPr lang="en-GB" dirty="0"/>
              <a:t>Deficits in EF can adversely affect reading tasks.</a:t>
            </a:r>
          </a:p>
          <a:p>
            <a:r>
              <a:rPr lang="en-GB" dirty="0"/>
              <a:t>Child’s disruptive </a:t>
            </a:r>
            <a:r>
              <a:rPr lang="en-GB" dirty="0" err="1"/>
              <a:t>behavior</a:t>
            </a:r>
            <a:r>
              <a:rPr lang="en-GB" dirty="0"/>
              <a:t> can have implications for the learning environment.</a:t>
            </a:r>
          </a:p>
          <a:p>
            <a:r>
              <a:rPr lang="en-GB" dirty="0"/>
              <a:t>Level of maternal education has been associated with reading outcomes for children with ADHD.</a:t>
            </a:r>
          </a:p>
          <a:p>
            <a:endParaRPr lang="en-GB" dirty="0"/>
          </a:p>
        </p:txBody>
      </p:sp>
    </p:spTree>
    <p:extLst>
      <p:ext uri="{BB962C8B-B14F-4D97-AF65-F5344CB8AC3E}">
        <p14:creationId xmlns:p14="http://schemas.microsoft.com/office/powerpoint/2010/main" val="3668242208"/>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4648200"/>
          </a:xfrm>
        </p:spPr>
        <p:txBody>
          <a:bodyPr/>
          <a:lstStyle/>
          <a:p>
            <a:r>
              <a:rPr lang="en-GB" dirty="0"/>
              <a:t>Assessment and Intervention</a:t>
            </a:r>
            <a:br>
              <a:rPr lang="en-GB" dirty="0"/>
            </a:br>
            <a:r>
              <a:rPr lang="en-GB" dirty="0"/>
              <a:t>in the </a:t>
            </a:r>
            <a:r>
              <a:rPr lang="en-GB" dirty="0" err="1"/>
              <a:t>Prelinguistic</a:t>
            </a:r>
            <a:r>
              <a:rPr lang="en-GB" dirty="0"/>
              <a:t> Period</a:t>
            </a:r>
          </a:p>
        </p:txBody>
      </p:sp>
      <p:sp>
        <p:nvSpPr>
          <p:cNvPr id="3" name="Content Placeholder 2"/>
          <p:cNvSpPr>
            <a:spLocks noGrp="1"/>
          </p:cNvSpPr>
          <p:nvPr>
            <p:ph idx="1"/>
          </p:nvPr>
        </p:nvSpPr>
        <p:spPr>
          <a:xfrm>
            <a:off x="457200" y="6019800"/>
            <a:ext cx="8229600" cy="106363"/>
          </a:xfrm>
        </p:spPr>
        <p:txBody>
          <a:bodyPr>
            <a:normAutofit fontScale="25000" lnSpcReduction="20000"/>
          </a:bodyPr>
          <a:lstStyle/>
          <a:p>
            <a:endParaRPr lang="en-GB" dirty="0"/>
          </a:p>
        </p:txBody>
      </p:sp>
    </p:spTree>
    <p:extLst>
      <p:ext uri="{BB962C8B-B14F-4D97-AF65-F5344CB8AC3E}">
        <p14:creationId xmlns:p14="http://schemas.microsoft.com/office/powerpoint/2010/main" val="767970518"/>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202" y="1676400"/>
            <a:ext cx="8229600" cy="1020762"/>
          </a:xfrm>
        </p:spPr>
        <p:txBody>
          <a:bodyPr>
            <a:normAutofit/>
          </a:bodyPr>
          <a:lstStyle/>
          <a:p>
            <a:pPr algn="l"/>
            <a:r>
              <a:rPr lang="en-GB" sz="4000" dirty="0"/>
              <a:t>FAMILY-CENTERED PRACTICE</a:t>
            </a:r>
          </a:p>
        </p:txBody>
      </p:sp>
      <p:sp>
        <p:nvSpPr>
          <p:cNvPr id="3" name="Content Placeholder 2"/>
          <p:cNvSpPr>
            <a:spLocks noGrp="1"/>
          </p:cNvSpPr>
          <p:nvPr>
            <p:ph idx="1"/>
          </p:nvPr>
        </p:nvSpPr>
        <p:spPr>
          <a:xfrm>
            <a:off x="483124" y="2514600"/>
            <a:ext cx="8229600" cy="5410200"/>
          </a:xfrm>
        </p:spPr>
        <p:txBody>
          <a:bodyPr/>
          <a:lstStyle/>
          <a:p>
            <a:r>
              <a:rPr lang="en-GB" dirty="0"/>
              <a:t>The burden of caring for the development of infants at risk for communication disorders falls on their families.</a:t>
            </a:r>
          </a:p>
          <a:p>
            <a:r>
              <a:rPr lang="en-GB" dirty="0"/>
              <a:t>WE have to deal with the family in which the infant finds a home.</a:t>
            </a:r>
          </a:p>
          <a:p>
            <a:r>
              <a:rPr lang="en-GB" dirty="0">
                <a:highlight>
                  <a:srgbClr val="FFFF00"/>
                </a:highlight>
              </a:rPr>
              <a:t>We need to think about the needs of the family, to provide that infant with the best environment for growth and development.</a:t>
            </a:r>
          </a:p>
          <a:p>
            <a:endParaRPr lang="en-GB" dirty="0"/>
          </a:p>
        </p:txBody>
      </p:sp>
      <p:sp>
        <p:nvSpPr>
          <p:cNvPr id="4" name="Title 1">
            <a:extLst>
              <a:ext uri="{FF2B5EF4-FFF2-40B4-BE49-F238E27FC236}">
                <a16:creationId xmlns:a16="http://schemas.microsoft.com/office/drawing/2014/main" id="{48441E2B-6C33-6A70-0878-5FAE2B43A04E}"/>
              </a:ext>
            </a:extLst>
          </p:cNvPr>
          <p:cNvSpPr txBox="1">
            <a:spLocks/>
          </p:cNvSpPr>
          <p:nvPr/>
        </p:nvSpPr>
        <p:spPr>
          <a:xfrm>
            <a:off x="17282" y="-83343"/>
            <a:ext cx="8610600" cy="21336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b="1" i="1" u="sng"/>
              <a:t>Assessment and Intervention</a:t>
            </a:r>
            <a:br>
              <a:rPr lang="en-GB" b="1" i="1" u="sng"/>
            </a:br>
            <a:r>
              <a:rPr lang="en-GB" b="1" i="1" u="sng"/>
              <a:t>in the Prelinguistic Period</a:t>
            </a:r>
            <a:endParaRPr lang="en-GB" b="1" i="1" u="sng" dirty="0"/>
          </a:p>
        </p:txBody>
      </p:sp>
    </p:spTree>
    <p:extLst>
      <p:ext uri="{BB962C8B-B14F-4D97-AF65-F5344CB8AC3E}">
        <p14:creationId xmlns:p14="http://schemas.microsoft.com/office/powerpoint/2010/main" val="4074808067"/>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t>SERVICE PLANS FOR </a:t>
            </a:r>
            <a:r>
              <a:rPr lang="en-GB" b="1" dirty="0">
                <a:highlight>
                  <a:srgbClr val="FFFF00"/>
                </a:highlight>
              </a:rPr>
              <a:t>PRELINGUISTIC</a:t>
            </a:r>
            <a:br>
              <a:rPr lang="en-GB" b="1" dirty="0">
                <a:highlight>
                  <a:srgbClr val="FFFF00"/>
                </a:highlight>
              </a:rPr>
            </a:br>
            <a:r>
              <a:rPr lang="en-GB" b="1" dirty="0">
                <a:highlight>
                  <a:srgbClr val="FFFF00"/>
                </a:highlight>
              </a:rPr>
              <a:t>CLIENTS</a:t>
            </a:r>
            <a:endParaRPr lang="en-GB" dirty="0">
              <a:highlight>
                <a:srgbClr val="FFFF00"/>
              </a:highlight>
            </a:endParaRPr>
          </a:p>
        </p:txBody>
      </p:sp>
      <p:sp>
        <p:nvSpPr>
          <p:cNvPr id="3" name="Content Placeholder 2"/>
          <p:cNvSpPr>
            <a:spLocks noGrp="1"/>
          </p:cNvSpPr>
          <p:nvPr>
            <p:ph idx="1"/>
          </p:nvPr>
        </p:nvSpPr>
        <p:spPr>
          <a:xfrm>
            <a:off x="457200" y="1600200"/>
            <a:ext cx="8458200" cy="5257800"/>
          </a:xfrm>
        </p:spPr>
        <p:txBody>
          <a:bodyPr/>
          <a:lstStyle/>
          <a:p>
            <a:r>
              <a:rPr lang="en-GB" dirty="0"/>
              <a:t>According to (</a:t>
            </a:r>
            <a:r>
              <a:rPr lang="en-GB" dirty="0">
                <a:highlight>
                  <a:srgbClr val="FFFF00"/>
                </a:highlight>
              </a:rPr>
              <a:t>IDEA</a:t>
            </a:r>
            <a:r>
              <a:rPr lang="en-GB" dirty="0"/>
              <a:t>; PL 105-17) an </a:t>
            </a:r>
            <a:r>
              <a:rPr lang="en-GB" dirty="0">
                <a:highlight>
                  <a:srgbClr val="FFFF00"/>
                </a:highlight>
              </a:rPr>
              <a:t>IFSP</a:t>
            </a:r>
            <a:r>
              <a:rPr lang="en-GB" dirty="0"/>
              <a:t> must be build for children </a:t>
            </a:r>
            <a:r>
              <a:rPr lang="en-GB" dirty="0">
                <a:highlight>
                  <a:srgbClr val="FFFF00"/>
                </a:highlight>
              </a:rPr>
              <a:t>from birth to-3 age </a:t>
            </a:r>
            <a:r>
              <a:rPr lang="en-GB" dirty="0"/>
              <a:t>range whom are </a:t>
            </a:r>
            <a:r>
              <a:rPr lang="en-GB" dirty="0">
                <a:highlight>
                  <a:srgbClr val="FFFF00"/>
                </a:highlight>
              </a:rPr>
              <a:t>at high risk of developing language or communication disorders.</a:t>
            </a:r>
          </a:p>
          <a:p>
            <a:r>
              <a:rPr lang="en-GB" dirty="0"/>
              <a:t>IFSP is a </a:t>
            </a:r>
            <a:r>
              <a:rPr lang="en-GB" dirty="0">
                <a:highlight>
                  <a:srgbClr val="FFFF00"/>
                </a:highlight>
              </a:rPr>
              <a:t>plan for comprehensive services to support the child’s development in the family context</a:t>
            </a:r>
            <a:r>
              <a:rPr lang="en-GB" dirty="0"/>
              <a:t>.</a:t>
            </a:r>
          </a:p>
          <a:p>
            <a:endParaRPr lang="en-GB" dirty="0"/>
          </a:p>
        </p:txBody>
      </p:sp>
    </p:spTree>
    <p:extLst>
      <p:ext uri="{BB962C8B-B14F-4D97-AF65-F5344CB8AC3E}">
        <p14:creationId xmlns:p14="http://schemas.microsoft.com/office/powerpoint/2010/main" val="2028482465"/>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GB" dirty="0"/>
              <a:t>Elements of IFSP</a:t>
            </a:r>
          </a:p>
        </p:txBody>
      </p:sp>
      <p:sp>
        <p:nvSpPr>
          <p:cNvPr id="3" name="Content Placeholder 2"/>
          <p:cNvSpPr>
            <a:spLocks noGrp="1"/>
          </p:cNvSpPr>
          <p:nvPr>
            <p:ph idx="1"/>
          </p:nvPr>
        </p:nvSpPr>
        <p:spPr>
          <a:xfrm>
            <a:off x="457200" y="1044329"/>
            <a:ext cx="8229600" cy="5562600"/>
          </a:xfrm>
        </p:spPr>
        <p:txBody>
          <a:bodyPr/>
          <a:lstStyle/>
          <a:p>
            <a:pPr marL="514350" indent="-514350">
              <a:buAutoNum type="arabicPeriod"/>
            </a:pPr>
            <a:r>
              <a:rPr lang="en-GB" dirty="0">
                <a:highlight>
                  <a:srgbClr val="FFFF00"/>
                </a:highlight>
              </a:rPr>
              <a:t>Information about the child’s present level of physical, cognitive, social, emotional, communicative</a:t>
            </a:r>
            <a:r>
              <a:rPr lang="en-GB" dirty="0"/>
              <a:t>……..</a:t>
            </a:r>
          </a:p>
          <a:p>
            <a:pPr marL="514350" indent="-514350">
              <a:buAutoNum type="arabicPeriod"/>
            </a:pPr>
            <a:r>
              <a:rPr lang="en-GB" dirty="0"/>
              <a:t>A </a:t>
            </a:r>
            <a:r>
              <a:rPr lang="en-GB" dirty="0">
                <a:highlight>
                  <a:srgbClr val="FFFF00"/>
                </a:highlight>
              </a:rPr>
              <a:t>statement of the family’s resources, priorities, and concerns.</a:t>
            </a:r>
          </a:p>
          <a:p>
            <a:pPr marL="0" indent="0">
              <a:buNone/>
            </a:pPr>
            <a:r>
              <a:rPr lang="en-GB" dirty="0"/>
              <a:t>3. </a:t>
            </a:r>
            <a:r>
              <a:rPr lang="en-GB" dirty="0">
                <a:highlight>
                  <a:srgbClr val="FFFF00"/>
                </a:highlight>
              </a:rPr>
              <a:t>A statement of the major outcomes expected  to be achieved for the child and family procedures, and time</a:t>
            </a:r>
            <a:r>
              <a:rPr lang="en-GB" dirty="0"/>
              <a:t>.</a:t>
            </a:r>
          </a:p>
          <a:p>
            <a:pPr marL="0" indent="0">
              <a:buNone/>
            </a:pPr>
            <a:r>
              <a:rPr lang="en-GB" b="1" dirty="0"/>
              <a:t>4. </a:t>
            </a:r>
            <a:r>
              <a:rPr lang="en-GB" dirty="0"/>
              <a:t>A </a:t>
            </a:r>
            <a:r>
              <a:rPr lang="en-GB" dirty="0">
                <a:highlight>
                  <a:srgbClr val="FFFF00"/>
                </a:highlight>
              </a:rPr>
              <a:t>statement of the specific early intervention services , frequency and environments</a:t>
            </a:r>
            <a:r>
              <a:rPr lang="en-GB" dirty="0"/>
              <a:t>.</a:t>
            </a:r>
          </a:p>
        </p:txBody>
      </p:sp>
    </p:spTree>
    <p:extLst>
      <p:ext uri="{BB962C8B-B14F-4D97-AF65-F5344CB8AC3E}">
        <p14:creationId xmlns:p14="http://schemas.microsoft.com/office/powerpoint/2010/main" val="329887511"/>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GB" dirty="0"/>
              <a:t>Cont.</a:t>
            </a:r>
          </a:p>
        </p:txBody>
      </p:sp>
      <p:sp>
        <p:nvSpPr>
          <p:cNvPr id="3" name="Content Placeholder 2"/>
          <p:cNvSpPr>
            <a:spLocks noGrp="1"/>
          </p:cNvSpPr>
          <p:nvPr>
            <p:ph idx="1"/>
          </p:nvPr>
        </p:nvSpPr>
        <p:spPr>
          <a:xfrm>
            <a:off x="457200" y="1143000"/>
            <a:ext cx="8229600" cy="5715000"/>
          </a:xfrm>
        </p:spPr>
        <p:txBody>
          <a:bodyPr>
            <a:normAutofit fontScale="92500" lnSpcReduction="10000"/>
          </a:bodyPr>
          <a:lstStyle/>
          <a:p>
            <a:pPr marL="0" indent="0">
              <a:buNone/>
            </a:pPr>
            <a:r>
              <a:rPr lang="en-GB" b="1" dirty="0"/>
              <a:t>5. </a:t>
            </a:r>
            <a:r>
              <a:rPr lang="en-GB" dirty="0"/>
              <a:t>A </a:t>
            </a:r>
            <a:r>
              <a:rPr lang="en-GB" dirty="0">
                <a:highlight>
                  <a:srgbClr val="FFFF00"/>
                </a:highlight>
              </a:rPr>
              <a:t>list of other services such as ,medical </a:t>
            </a:r>
            <a:r>
              <a:rPr lang="en-GB" dirty="0"/>
              <a:t>and other services, </a:t>
            </a:r>
            <a:r>
              <a:rPr lang="en-GB" dirty="0">
                <a:highlight>
                  <a:srgbClr val="FFFF00"/>
                </a:highlight>
              </a:rPr>
              <a:t>funding source</a:t>
            </a:r>
            <a:r>
              <a:rPr lang="en-GB" dirty="0"/>
              <a:t>.</a:t>
            </a:r>
          </a:p>
          <a:p>
            <a:pPr marL="0" indent="0">
              <a:buNone/>
            </a:pPr>
            <a:r>
              <a:rPr lang="en-GB" b="1" dirty="0"/>
              <a:t>6. </a:t>
            </a:r>
            <a:r>
              <a:rPr lang="en-GB" dirty="0">
                <a:highlight>
                  <a:srgbClr val="FFFF00"/>
                </a:highlight>
              </a:rPr>
              <a:t>Projected dates for initiation of the services as soon as possible</a:t>
            </a:r>
            <a:r>
              <a:rPr lang="en-GB" dirty="0"/>
              <a:t>.</a:t>
            </a:r>
          </a:p>
          <a:p>
            <a:pPr marL="0" indent="0">
              <a:buNone/>
            </a:pPr>
            <a:r>
              <a:rPr lang="en-GB" b="1" dirty="0"/>
              <a:t>7. </a:t>
            </a:r>
            <a:r>
              <a:rPr lang="en-GB" dirty="0">
                <a:highlight>
                  <a:srgbClr val="FFFF00"/>
                </a:highlight>
              </a:rPr>
              <a:t>The name and discipline of the service coordinator and team members</a:t>
            </a:r>
            <a:r>
              <a:rPr lang="en-GB" dirty="0"/>
              <a:t>.</a:t>
            </a:r>
          </a:p>
          <a:p>
            <a:pPr marL="0" indent="0">
              <a:buNone/>
            </a:pPr>
            <a:r>
              <a:rPr lang="en-GB" b="1" dirty="0"/>
              <a:t>8. </a:t>
            </a:r>
            <a:r>
              <a:rPr lang="en-GB" dirty="0"/>
              <a:t>A </a:t>
            </a:r>
            <a:r>
              <a:rPr lang="en-GB" dirty="0">
                <a:highlight>
                  <a:srgbClr val="FFFF00"/>
                </a:highlight>
              </a:rPr>
              <a:t>plan for transition to preschool services.</a:t>
            </a:r>
          </a:p>
          <a:p>
            <a:pPr>
              <a:buFont typeface="Wingdings" pitchFamily="2" charset="2"/>
              <a:buChar char="Ø"/>
            </a:pPr>
            <a:r>
              <a:rPr lang="en-GB" dirty="0"/>
              <a:t>For some infants IFSP may be implemented very soon after the baby leaves the hospital.</a:t>
            </a:r>
          </a:p>
          <a:p>
            <a:pPr>
              <a:buFont typeface="Wingdings" pitchFamily="2" charset="2"/>
              <a:buChar char="Ø"/>
            </a:pPr>
            <a:r>
              <a:rPr lang="en-GB" dirty="0"/>
              <a:t>For others, a decision may be made to wait and watch the child’s development before instituting a plan.</a:t>
            </a:r>
          </a:p>
        </p:txBody>
      </p:sp>
    </p:spTree>
    <p:extLst>
      <p:ext uri="{BB962C8B-B14F-4D97-AF65-F5344CB8AC3E}">
        <p14:creationId xmlns:p14="http://schemas.microsoft.com/office/powerpoint/2010/main" val="14515921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a:t>Cont.</a:t>
            </a:r>
            <a:endParaRPr lang="en-GB" dirty="0"/>
          </a:p>
        </p:txBody>
      </p:sp>
      <p:sp>
        <p:nvSpPr>
          <p:cNvPr id="3" name="Content Placeholder 2"/>
          <p:cNvSpPr>
            <a:spLocks noGrp="1"/>
          </p:cNvSpPr>
          <p:nvPr>
            <p:ph idx="1"/>
          </p:nvPr>
        </p:nvSpPr>
        <p:spPr>
          <a:xfrm>
            <a:off x="457200" y="1066800"/>
            <a:ext cx="8229600" cy="5638800"/>
          </a:xfrm>
        </p:spPr>
        <p:txBody>
          <a:bodyPr>
            <a:normAutofit/>
          </a:bodyPr>
          <a:lstStyle/>
          <a:p>
            <a:r>
              <a:rPr lang="en-GB" dirty="0"/>
              <a:t>The SLP almost never comes to assessment conclusions in isolation.</a:t>
            </a:r>
          </a:p>
          <a:p>
            <a:r>
              <a:rPr lang="en-GB" dirty="0"/>
              <a:t>Prior to meeting the child and/or family for the first time, it is necessary to review the referral letter and any other supporting</a:t>
            </a:r>
          </a:p>
          <a:p>
            <a:pPr marL="0" indent="0">
              <a:buNone/>
            </a:pPr>
            <a:r>
              <a:rPr lang="en-GB" dirty="0"/>
              <a:t>    documentation.</a:t>
            </a:r>
          </a:p>
          <a:p>
            <a:r>
              <a:rPr lang="en-GB" dirty="0"/>
              <a:t>The clinician needs to determine what information is already in the file and what</a:t>
            </a:r>
          </a:p>
          <a:p>
            <a:pPr marL="0" indent="0">
              <a:buNone/>
            </a:pPr>
            <a:r>
              <a:rPr lang="en-GB" dirty="0"/>
              <a:t>    needs to be learned during the assessment</a:t>
            </a:r>
          </a:p>
          <a:p>
            <a:pPr marL="0" indent="0">
              <a:buNone/>
            </a:pPr>
            <a:r>
              <a:rPr lang="en-US" dirty="0"/>
              <a:t>    process.</a:t>
            </a:r>
            <a:endParaRPr lang="en-GB" dirty="0"/>
          </a:p>
        </p:txBody>
      </p:sp>
    </p:spTree>
    <p:extLst>
      <p:ext uri="{BB962C8B-B14F-4D97-AF65-F5344CB8AC3E}">
        <p14:creationId xmlns:p14="http://schemas.microsoft.com/office/powerpoint/2010/main" val="3191304979"/>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t>RISK FACTORS FOR COMMUNICATION</a:t>
            </a:r>
            <a:br>
              <a:rPr lang="en-GB" b="1" dirty="0"/>
            </a:br>
            <a:r>
              <a:rPr lang="en-GB" b="1" dirty="0"/>
              <a:t>DISORDERS IN INFANTS</a:t>
            </a:r>
            <a:endParaRPr lang="en-GB" dirty="0"/>
          </a:p>
        </p:txBody>
      </p:sp>
      <p:sp>
        <p:nvSpPr>
          <p:cNvPr id="3" name="Content Placeholder 2"/>
          <p:cNvSpPr>
            <a:spLocks noGrp="1"/>
          </p:cNvSpPr>
          <p:nvPr>
            <p:ph idx="1"/>
          </p:nvPr>
        </p:nvSpPr>
        <p:spPr>
          <a:xfrm>
            <a:off x="457200" y="1600200"/>
            <a:ext cx="8229600" cy="5181600"/>
          </a:xfrm>
        </p:spPr>
        <p:txBody>
          <a:bodyPr/>
          <a:lstStyle/>
          <a:p>
            <a:r>
              <a:rPr lang="en-GB" b="1" dirty="0">
                <a:highlight>
                  <a:srgbClr val="FFFF00"/>
                </a:highlight>
              </a:rPr>
              <a:t>Prenatal Factors</a:t>
            </a:r>
            <a:r>
              <a:rPr lang="en-GB" b="1" dirty="0"/>
              <a:t>.</a:t>
            </a:r>
          </a:p>
          <a:p>
            <a:r>
              <a:rPr lang="en-GB" b="1" dirty="0"/>
              <a:t>Prematurity and Low Birth Weight</a:t>
            </a:r>
            <a:r>
              <a:rPr lang="en-GB" dirty="0"/>
              <a:t>:</a:t>
            </a:r>
            <a:endParaRPr lang="en-GB" b="1" dirty="0"/>
          </a:p>
          <a:p>
            <a:pPr marL="0" indent="0">
              <a:buNone/>
            </a:pPr>
            <a:r>
              <a:rPr lang="en-GB" b="1" dirty="0"/>
              <a:t>-</a:t>
            </a:r>
            <a:r>
              <a:rPr lang="en-GB" dirty="0">
                <a:highlight>
                  <a:srgbClr val="FFFF00"/>
                </a:highlight>
              </a:rPr>
              <a:t>Prematurity</a:t>
            </a:r>
            <a:r>
              <a:rPr lang="en-GB" dirty="0"/>
              <a:t> birth prior to </a:t>
            </a:r>
            <a:r>
              <a:rPr lang="en-GB" dirty="0">
                <a:highlight>
                  <a:srgbClr val="FFFF00"/>
                </a:highlight>
              </a:rPr>
              <a:t>37 weeks’ gestation</a:t>
            </a:r>
            <a:r>
              <a:rPr lang="en-GB" dirty="0"/>
              <a:t>.</a:t>
            </a:r>
          </a:p>
          <a:p>
            <a:pPr marL="0" indent="0">
              <a:buNone/>
            </a:pPr>
            <a:r>
              <a:rPr lang="en-GB" dirty="0"/>
              <a:t>-</a:t>
            </a:r>
            <a:r>
              <a:rPr lang="en-GB" dirty="0">
                <a:highlight>
                  <a:srgbClr val="FFFF00"/>
                </a:highlight>
              </a:rPr>
              <a:t>Low birth weight less than 2500 </a:t>
            </a:r>
            <a:r>
              <a:rPr lang="en-GB" dirty="0" err="1">
                <a:highlight>
                  <a:srgbClr val="FFFF00"/>
                </a:highlight>
              </a:rPr>
              <a:t>gms</a:t>
            </a:r>
            <a:r>
              <a:rPr lang="en-GB" dirty="0"/>
              <a:t>.</a:t>
            </a:r>
          </a:p>
          <a:p>
            <a:pPr marL="0" indent="0">
              <a:buNone/>
            </a:pPr>
            <a:r>
              <a:rPr lang="en-GB" dirty="0"/>
              <a:t>-</a:t>
            </a:r>
            <a:r>
              <a:rPr lang="en-GB" dirty="0">
                <a:highlight>
                  <a:srgbClr val="FFFF00"/>
                </a:highlight>
              </a:rPr>
              <a:t>Very low birth weight (VLBW) less than1500gms</a:t>
            </a:r>
          </a:p>
          <a:p>
            <a:r>
              <a:rPr lang="en-GB" b="1" dirty="0">
                <a:highlight>
                  <a:srgbClr val="FFFF00"/>
                </a:highlight>
              </a:rPr>
              <a:t>Genetic and Congenital Disorders</a:t>
            </a:r>
            <a:r>
              <a:rPr lang="en-GB" dirty="0">
                <a:highlight>
                  <a:srgbClr val="FFFF00"/>
                </a:highlight>
              </a:rPr>
              <a:t>.</a:t>
            </a:r>
          </a:p>
          <a:p>
            <a:r>
              <a:rPr lang="en-GB" b="1" dirty="0"/>
              <a:t>Other Risks Identified </a:t>
            </a:r>
            <a:r>
              <a:rPr lang="en-GB" b="1" dirty="0">
                <a:highlight>
                  <a:srgbClr val="FFFF00"/>
                </a:highlight>
              </a:rPr>
              <a:t>after the Newborn Period</a:t>
            </a:r>
            <a:r>
              <a:rPr lang="en-GB" dirty="0">
                <a:highlight>
                  <a:srgbClr val="FFFF00"/>
                </a:highlight>
              </a:rPr>
              <a:t>.</a:t>
            </a:r>
          </a:p>
        </p:txBody>
      </p:sp>
    </p:spTree>
    <p:extLst>
      <p:ext uri="{BB962C8B-B14F-4D97-AF65-F5344CB8AC3E}">
        <p14:creationId xmlns:p14="http://schemas.microsoft.com/office/powerpoint/2010/main" val="4130930914"/>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239962"/>
          </a:xfrm>
        </p:spPr>
        <p:txBody>
          <a:bodyPr>
            <a:normAutofit fontScale="90000"/>
          </a:bodyPr>
          <a:lstStyle/>
          <a:p>
            <a:r>
              <a:rPr lang="en-GB" b="1" dirty="0"/>
              <a:t>ASSESSMENT AND INTERVENTION</a:t>
            </a:r>
            <a:br>
              <a:rPr lang="en-GB" b="1" dirty="0"/>
            </a:br>
            <a:r>
              <a:rPr lang="en-GB" b="1" dirty="0"/>
              <a:t>FOR HIGH-RISK INFANTS AND THEIR</a:t>
            </a:r>
            <a:br>
              <a:rPr lang="en-GB" b="1" dirty="0"/>
            </a:br>
            <a:r>
              <a:rPr lang="en-GB" b="1" dirty="0"/>
              <a:t>FAMILIES IN THE NEWBORN INTENSIVE CARE NURSERY (NICU)</a:t>
            </a:r>
            <a:endParaRPr lang="en-GB" dirty="0"/>
          </a:p>
        </p:txBody>
      </p:sp>
      <p:sp>
        <p:nvSpPr>
          <p:cNvPr id="3" name="Content Placeholder 2"/>
          <p:cNvSpPr>
            <a:spLocks noGrp="1"/>
          </p:cNvSpPr>
          <p:nvPr>
            <p:ph idx="1"/>
          </p:nvPr>
        </p:nvSpPr>
        <p:spPr>
          <a:xfrm>
            <a:off x="457200" y="2514600"/>
            <a:ext cx="8229600" cy="4343400"/>
          </a:xfrm>
        </p:spPr>
        <p:txBody>
          <a:bodyPr>
            <a:normAutofit/>
          </a:bodyPr>
          <a:lstStyle/>
          <a:p>
            <a:r>
              <a:rPr lang="en-GB" dirty="0"/>
              <a:t>Each year approximately </a:t>
            </a:r>
            <a:r>
              <a:rPr lang="en-GB" dirty="0">
                <a:highlight>
                  <a:srgbClr val="FFFF00"/>
                </a:highlight>
              </a:rPr>
              <a:t>12%</a:t>
            </a:r>
            <a:r>
              <a:rPr lang="en-GB" dirty="0"/>
              <a:t> of infants begin life in (NICU).</a:t>
            </a:r>
          </a:p>
          <a:p>
            <a:r>
              <a:rPr lang="en-GB" dirty="0"/>
              <a:t>ASHA has recently outlined the roles that SLPs can play in the NICU (ASHA, 2004a).</a:t>
            </a:r>
          </a:p>
          <a:p>
            <a:r>
              <a:rPr lang="en-GB" dirty="0"/>
              <a:t>Assisting families in the NICU.</a:t>
            </a:r>
          </a:p>
          <a:p>
            <a:r>
              <a:rPr lang="en-GB" dirty="0"/>
              <a:t>May be called in to consult on the management plan of an infant being cared for in the NICU.</a:t>
            </a:r>
          </a:p>
          <a:p>
            <a:endParaRPr lang="en-GB" dirty="0"/>
          </a:p>
        </p:txBody>
      </p:sp>
    </p:spTree>
    <p:extLst>
      <p:ext uri="{BB962C8B-B14F-4D97-AF65-F5344CB8AC3E}">
        <p14:creationId xmlns:p14="http://schemas.microsoft.com/office/powerpoint/2010/main" val="771780157"/>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t>Hearing Conservation and Aural</a:t>
            </a:r>
            <a:br>
              <a:rPr lang="en-GB" b="1" dirty="0"/>
            </a:br>
            <a:r>
              <a:rPr lang="en-GB" b="1" dirty="0"/>
              <a:t>Habilitation</a:t>
            </a:r>
            <a:endParaRPr lang="en-GB" dirty="0"/>
          </a:p>
        </p:txBody>
      </p:sp>
      <p:sp>
        <p:nvSpPr>
          <p:cNvPr id="3" name="Content Placeholder 2"/>
          <p:cNvSpPr>
            <a:spLocks noGrp="1"/>
          </p:cNvSpPr>
          <p:nvPr>
            <p:ph idx="1"/>
          </p:nvPr>
        </p:nvSpPr>
        <p:spPr>
          <a:xfrm>
            <a:off x="457200" y="1600200"/>
            <a:ext cx="8229600" cy="5257800"/>
          </a:xfrm>
        </p:spPr>
        <p:txBody>
          <a:bodyPr>
            <a:normAutofit fontScale="92500" lnSpcReduction="20000"/>
          </a:bodyPr>
          <a:lstStyle/>
          <a:p>
            <a:r>
              <a:rPr lang="en-GB" dirty="0"/>
              <a:t>NICU itself may be hazardous to the baby’s health.</a:t>
            </a:r>
          </a:p>
          <a:p>
            <a:r>
              <a:rPr lang="en-GB" dirty="0">
                <a:highlight>
                  <a:srgbClr val="FFFF00"/>
                </a:highlight>
              </a:rPr>
              <a:t>Incubators</a:t>
            </a:r>
            <a:r>
              <a:rPr lang="en-GB" dirty="0"/>
              <a:t>, </a:t>
            </a:r>
            <a:r>
              <a:rPr lang="en-GB" dirty="0">
                <a:highlight>
                  <a:srgbClr val="FFFF00"/>
                </a:highlight>
              </a:rPr>
              <a:t>cardiorespiratory monitors</a:t>
            </a:r>
            <a:r>
              <a:rPr lang="en-GB" dirty="0"/>
              <a:t>, and </a:t>
            </a:r>
            <a:r>
              <a:rPr lang="en-GB" dirty="0">
                <a:highlight>
                  <a:srgbClr val="FFFF00"/>
                </a:highlight>
              </a:rPr>
              <a:t>ventilators present in the NICU can generate noise levels of more than 85 </a:t>
            </a:r>
            <a:r>
              <a:rPr lang="en-GB" dirty="0" err="1">
                <a:highlight>
                  <a:srgbClr val="FFFF00"/>
                </a:highlight>
              </a:rPr>
              <a:t>dB.</a:t>
            </a:r>
            <a:endParaRPr lang="en-GB" dirty="0">
              <a:highlight>
                <a:srgbClr val="FFFF00"/>
              </a:highlight>
            </a:endParaRPr>
          </a:p>
          <a:p>
            <a:r>
              <a:rPr lang="en-GB" dirty="0">
                <a:highlight>
                  <a:srgbClr val="FFFF00"/>
                </a:highlight>
              </a:rPr>
              <a:t>Result in hearing loss by means of cochlear damage</a:t>
            </a:r>
            <a:r>
              <a:rPr lang="en-GB" dirty="0"/>
              <a:t>.</a:t>
            </a:r>
          </a:p>
          <a:p>
            <a:r>
              <a:rPr lang="en-GB" dirty="0">
                <a:highlight>
                  <a:srgbClr val="FFFF00"/>
                </a:highlight>
              </a:rPr>
              <a:t>Hearing screening for all </a:t>
            </a:r>
            <a:r>
              <a:rPr lang="en-GB" dirty="0" err="1">
                <a:highlight>
                  <a:srgbClr val="FFFF00"/>
                </a:highlight>
              </a:rPr>
              <a:t>newborns</a:t>
            </a:r>
            <a:r>
              <a:rPr lang="en-GB" dirty="0">
                <a:highlight>
                  <a:srgbClr val="FFFF00"/>
                </a:highlight>
              </a:rPr>
              <a:t> in the NICU</a:t>
            </a:r>
            <a:r>
              <a:rPr lang="en-GB" dirty="0"/>
              <a:t>.</a:t>
            </a:r>
          </a:p>
          <a:p>
            <a:r>
              <a:rPr lang="en-GB" dirty="0"/>
              <a:t>Further, the SLP should encourage the parents to have </a:t>
            </a:r>
            <a:r>
              <a:rPr lang="en-GB" dirty="0">
                <a:highlight>
                  <a:srgbClr val="FFFF00"/>
                </a:highlight>
              </a:rPr>
              <a:t>the infant’s hearing tested by an audiologist periodically throughout the child’s early years</a:t>
            </a:r>
            <a:r>
              <a:rPr lang="en-GB" dirty="0"/>
              <a:t>, even if losses are not identified during the newborn period.</a:t>
            </a:r>
          </a:p>
          <a:p>
            <a:endParaRPr lang="en-GB" dirty="0"/>
          </a:p>
        </p:txBody>
      </p:sp>
    </p:spTree>
    <p:extLst>
      <p:ext uri="{BB962C8B-B14F-4D97-AF65-F5344CB8AC3E}">
        <p14:creationId xmlns:p14="http://schemas.microsoft.com/office/powerpoint/2010/main" val="3008936190"/>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98438"/>
            <a:ext cx="8686800" cy="868362"/>
          </a:xfrm>
        </p:spPr>
        <p:txBody>
          <a:bodyPr>
            <a:normAutofit/>
          </a:bodyPr>
          <a:lstStyle/>
          <a:p>
            <a:r>
              <a:rPr lang="en-GB" b="1" dirty="0"/>
              <a:t> Child </a:t>
            </a:r>
            <a:r>
              <a:rPr lang="en-GB" b="1" dirty="0" err="1"/>
              <a:t>Behavior</a:t>
            </a:r>
            <a:r>
              <a:rPr lang="en-GB" b="1" dirty="0"/>
              <a:t> and Development</a:t>
            </a:r>
            <a:endParaRPr lang="en-GB" dirty="0"/>
          </a:p>
        </p:txBody>
      </p:sp>
      <p:sp>
        <p:nvSpPr>
          <p:cNvPr id="3" name="Content Placeholder 2"/>
          <p:cNvSpPr>
            <a:spLocks noGrp="1"/>
          </p:cNvSpPr>
          <p:nvPr>
            <p:ph idx="1"/>
          </p:nvPr>
        </p:nvSpPr>
        <p:spPr>
          <a:xfrm>
            <a:off x="457200" y="1066800"/>
            <a:ext cx="8229600" cy="5638800"/>
          </a:xfrm>
        </p:spPr>
        <p:txBody>
          <a:bodyPr/>
          <a:lstStyle/>
          <a:p>
            <a:r>
              <a:rPr lang="en-GB" dirty="0">
                <a:highlight>
                  <a:srgbClr val="FFFF00"/>
                </a:highlight>
              </a:rPr>
              <a:t>assessment for infants</a:t>
            </a:r>
            <a:r>
              <a:rPr lang="en-GB" dirty="0"/>
              <a:t> </a:t>
            </a:r>
            <a:r>
              <a:rPr lang="en-GB" dirty="0">
                <a:highlight>
                  <a:srgbClr val="FFFF00"/>
                </a:highlight>
              </a:rPr>
              <a:t>should not</a:t>
            </a:r>
            <a:r>
              <a:rPr lang="en-GB" i="1" dirty="0">
                <a:highlight>
                  <a:srgbClr val="FFFF00"/>
                </a:highlight>
              </a:rPr>
              <a:t> </a:t>
            </a:r>
            <a:r>
              <a:rPr lang="en-GB" dirty="0">
                <a:highlight>
                  <a:srgbClr val="FFFF00"/>
                </a:highlight>
              </a:rPr>
              <a:t>be to predict </a:t>
            </a:r>
            <a:r>
              <a:rPr lang="en-GB" b="1" dirty="0">
                <a:highlight>
                  <a:srgbClr val="FFFF00"/>
                </a:highlight>
              </a:rPr>
              <a:t>future</a:t>
            </a:r>
            <a:r>
              <a:rPr lang="en-GB" dirty="0">
                <a:highlight>
                  <a:srgbClr val="FFFF00"/>
                </a:highlight>
              </a:rPr>
              <a:t> </a:t>
            </a:r>
            <a:r>
              <a:rPr lang="en-GB" dirty="0" err="1">
                <a:highlight>
                  <a:srgbClr val="FFFF00"/>
                </a:highlight>
              </a:rPr>
              <a:t>behavior</a:t>
            </a:r>
            <a:r>
              <a:rPr lang="en-GB" dirty="0"/>
              <a:t>, </a:t>
            </a:r>
            <a:r>
              <a:rPr lang="en-GB" dirty="0">
                <a:highlight>
                  <a:srgbClr val="FFFF00"/>
                </a:highlight>
              </a:rPr>
              <a:t>but to determine the infant’s </a:t>
            </a:r>
            <a:r>
              <a:rPr lang="en-GB" b="1" dirty="0">
                <a:highlight>
                  <a:srgbClr val="FFFF00"/>
                </a:highlight>
              </a:rPr>
              <a:t>current</a:t>
            </a:r>
            <a:r>
              <a:rPr lang="en-GB" i="1" dirty="0">
                <a:highlight>
                  <a:srgbClr val="FFFF00"/>
                </a:highlight>
              </a:rPr>
              <a:t> </a:t>
            </a:r>
            <a:r>
              <a:rPr lang="en-GB" dirty="0">
                <a:highlight>
                  <a:srgbClr val="FFFF00"/>
                </a:highlight>
              </a:rPr>
              <a:t>strengths and needs</a:t>
            </a:r>
            <a:r>
              <a:rPr lang="en-GB" dirty="0"/>
              <a:t>.</a:t>
            </a:r>
          </a:p>
          <a:p>
            <a:r>
              <a:rPr lang="en-GB" dirty="0">
                <a:highlight>
                  <a:srgbClr val="FFFF00"/>
                </a:highlight>
              </a:rPr>
              <a:t>what risks the infant faces</a:t>
            </a:r>
            <a:r>
              <a:rPr lang="en-GB" dirty="0"/>
              <a:t>.</a:t>
            </a:r>
          </a:p>
          <a:p>
            <a:r>
              <a:rPr lang="en-GB" dirty="0">
                <a:highlight>
                  <a:srgbClr val="FFFF00"/>
                </a:highlight>
              </a:rPr>
              <a:t>Evaluate the infant’s level of physiological organization </a:t>
            </a:r>
            <a:r>
              <a:rPr lang="en-GB" dirty="0"/>
              <a:t>and</a:t>
            </a:r>
            <a:r>
              <a:rPr lang="en-GB" dirty="0">
                <a:highlight>
                  <a:srgbClr val="FFFF00"/>
                </a:highlight>
              </a:rPr>
              <a:t>  level of behavioural organization </a:t>
            </a:r>
            <a:r>
              <a:rPr lang="en-GB" dirty="0"/>
              <a:t>and </a:t>
            </a:r>
            <a:r>
              <a:rPr lang="en-GB" dirty="0">
                <a:highlight>
                  <a:srgbClr val="FFFF00"/>
                </a:highlight>
              </a:rPr>
              <a:t>homeostasis determine the ability to participate in interactions.</a:t>
            </a:r>
          </a:p>
        </p:txBody>
      </p:sp>
    </p:spTree>
    <p:extLst>
      <p:ext uri="{BB962C8B-B14F-4D97-AF65-F5344CB8AC3E}">
        <p14:creationId xmlns:p14="http://schemas.microsoft.com/office/powerpoint/2010/main" val="2512518724"/>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GB" dirty="0"/>
              <a:t>Management (Intervention)</a:t>
            </a:r>
          </a:p>
        </p:txBody>
      </p:sp>
      <p:sp>
        <p:nvSpPr>
          <p:cNvPr id="3" name="Content Placeholder 2"/>
          <p:cNvSpPr>
            <a:spLocks noGrp="1"/>
          </p:cNvSpPr>
          <p:nvPr>
            <p:ph idx="1"/>
          </p:nvPr>
        </p:nvSpPr>
        <p:spPr>
          <a:xfrm>
            <a:off x="457200" y="1143000"/>
            <a:ext cx="8229600" cy="5715000"/>
          </a:xfrm>
        </p:spPr>
        <p:txBody>
          <a:bodyPr/>
          <a:lstStyle/>
          <a:p>
            <a:r>
              <a:rPr lang="en-GB" dirty="0"/>
              <a:t>The goal of intervention for the baby in the NICU is:</a:t>
            </a:r>
          </a:p>
          <a:p>
            <a:pPr marL="0" indent="0">
              <a:buNone/>
            </a:pPr>
            <a:r>
              <a:rPr lang="en-GB" dirty="0"/>
              <a:t>-</a:t>
            </a:r>
            <a:r>
              <a:rPr lang="en-GB" dirty="0">
                <a:highlight>
                  <a:srgbClr val="FFFF00"/>
                </a:highlight>
              </a:rPr>
              <a:t>To achieve stabilization and homeostasis of physiological and </a:t>
            </a:r>
            <a:r>
              <a:rPr lang="en-GB" dirty="0" err="1">
                <a:highlight>
                  <a:srgbClr val="FFFF00"/>
                </a:highlight>
              </a:rPr>
              <a:t>behavioral</a:t>
            </a:r>
            <a:r>
              <a:rPr lang="en-GB" dirty="0">
                <a:highlight>
                  <a:srgbClr val="FFFF00"/>
                </a:highlight>
              </a:rPr>
              <a:t> states.</a:t>
            </a:r>
          </a:p>
          <a:p>
            <a:pPr marL="0" indent="0">
              <a:buNone/>
            </a:pPr>
            <a:r>
              <a:rPr lang="en-GB" dirty="0"/>
              <a:t>-</a:t>
            </a:r>
            <a:r>
              <a:rPr lang="en-GB" dirty="0">
                <a:highlight>
                  <a:srgbClr val="FFFF00"/>
                </a:highlight>
              </a:rPr>
              <a:t>To prevent or minimize any secondary disorders that might be associated with the child’s condition.</a:t>
            </a:r>
          </a:p>
          <a:p>
            <a:r>
              <a:rPr lang="en-GB" dirty="0"/>
              <a:t>Several strategies for support.(page 190).</a:t>
            </a:r>
          </a:p>
        </p:txBody>
      </p:sp>
    </p:spTree>
    <p:extLst>
      <p:ext uri="{BB962C8B-B14F-4D97-AF65-F5344CB8AC3E}">
        <p14:creationId xmlns:p14="http://schemas.microsoft.com/office/powerpoint/2010/main" val="3371568854"/>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GB" b="1" dirty="0"/>
              <a:t>Parent-Child Communication</a:t>
            </a:r>
            <a:endParaRPr lang="en-GB" dirty="0"/>
          </a:p>
        </p:txBody>
      </p:sp>
      <p:sp>
        <p:nvSpPr>
          <p:cNvPr id="3" name="Content Placeholder 2"/>
          <p:cNvSpPr>
            <a:spLocks noGrp="1"/>
          </p:cNvSpPr>
          <p:nvPr>
            <p:ph idx="1"/>
          </p:nvPr>
        </p:nvSpPr>
        <p:spPr>
          <a:xfrm>
            <a:off x="457200" y="1066800"/>
            <a:ext cx="8229600" cy="5715000"/>
          </a:xfrm>
        </p:spPr>
        <p:txBody>
          <a:bodyPr/>
          <a:lstStyle/>
          <a:p>
            <a:r>
              <a:rPr lang="en-GB" dirty="0">
                <a:highlight>
                  <a:srgbClr val="FFFF00"/>
                </a:highlight>
              </a:rPr>
              <a:t>Three stages of </a:t>
            </a:r>
            <a:r>
              <a:rPr lang="en-GB" dirty="0" err="1">
                <a:highlight>
                  <a:srgbClr val="FFFF00"/>
                </a:highlight>
              </a:rPr>
              <a:t>behavioral</a:t>
            </a:r>
            <a:r>
              <a:rPr lang="en-GB" dirty="0">
                <a:highlight>
                  <a:srgbClr val="FFFF00"/>
                </a:highlight>
              </a:rPr>
              <a:t> organization in high-risk newborn</a:t>
            </a:r>
            <a:r>
              <a:rPr lang="en-GB" dirty="0"/>
              <a:t>:</a:t>
            </a:r>
          </a:p>
          <a:p>
            <a:r>
              <a:rPr lang="en-GB" b="1" dirty="0"/>
              <a:t>1</a:t>
            </a:r>
            <a:r>
              <a:rPr lang="en-GB" b="1" dirty="0">
                <a:highlight>
                  <a:srgbClr val="FFFF00"/>
                </a:highlight>
              </a:rPr>
              <a:t>. </a:t>
            </a:r>
            <a:r>
              <a:rPr lang="en-GB" dirty="0">
                <a:highlight>
                  <a:srgbClr val="FFFF00"/>
                </a:highlight>
              </a:rPr>
              <a:t>Turning In (or physiological state).</a:t>
            </a:r>
          </a:p>
          <a:p>
            <a:r>
              <a:rPr lang="en-GB" b="1" dirty="0"/>
              <a:t>2. </a:t>
            </a:r>
            <a:r>
              <a:rPr lang="en-GB" dirty="0">
                <a:highlight>
                  <a:srgbClr val="FFFF00"/>
                </a:highlight>
              </a:rPr>
              <a:t>Coming Out</a:t>
            </a:r>
            <a:r>
              <a:rPr lang="en-GB" dirty="0"/>
              <a:t>.</a:t>
            </a:r>
          </a:p>
          <a:p>
            <a:r>
              <a:rPr lang="en-GB" b="1" dirty="0"/>
              <a:t>3</a:t>
            </a:r>
            <a:r>
              <a:rPr lang="en-GB" b="1" dirty="0">
                <a:highlight>
                  <a:srgbClr val="FFFF00"/>
                </a:highlight>
              </a:rPr>
              <a:t>. </a:t>
            </a:r>
            <a:r>
              <a:rPr lang="en-GB" dirty="0">
                <a:highlight>
                  <a:srgbClr val="FFFF00"/>
                </a:highlight>
              </a:rPr>
              <a:t>Reciprocity</a:t>
            </a:r>
            <a:r>
              <a:rPr lang="en-GB" dirty="0"/>
              <a:t>.</a:t>
            </a:r>
          </a:p>
          <a:p>
            <a:r>
              <a:rPr lang="en-GB" dirty="0">
                <a:highlight>
                  <a:srgbClr val="FFFF00"/>
                </a:highlight>
              </a:rPr>
              <a:t>Family –child interaction is crucial in this stage</a:t>
            </a:r>
            <a:r>
              <a:rPr lang="en-GB" dirty="0"/>
              <a:t>.</a:t>
            </a:r>
          </a:p>
          <a:p>
            <a:endParaRPr lang="en-GB" dirty="0"/>
          </a:p>
        </p:txBody>
      </p:sp>
    </p:spTree>
    <p:extLst>
      <p:ext uri="{BB962C8B-B14F-4D97-AF65-F5344CB8AC3E}">
        <p14:creationId xmlns:p14="http://schemas.microsoft.com/office/powerpoint/2010/main" val="1014147671"/>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GB" dirty="0"/>
              <a:t>Management</a:t>
            </a:r>
          </a:p>
        </p:txBody>
      </p:sp>
      <p:sp>
        <p:nvSpPr>
          <p:cNvPr id="3" name="Content Placeholder 2"/>
          <p:cNvSpPr>
            <a:spLocks noGrp="1"/>
          </p:cNvSpPr>
          <p:nvPr>
            <p:ph idx="1"/>
          </p:nvPr>
        </p:nvSpPr>
        <p:spPr>
          <a:xfrm>
            <a:off x="457200" y="1143000"/>
            <a:ext cx="8229600" cy="5715000"/>
          </a:xfrm>
        </p:spPr>
        <p:txBody>
          <a:bodyPr/>
          <a:lstStyle/>
          <a:p>
            <a:r>
              <a:rPr lang="en-GB" dirty="0"/>
              <a:t>“</a:t>
            </a:r>
            <a:r>
              <a:rPr lang="en-GB" dirty="0">
                <a:highlight>
                  <a:srgbClr val="FFFF00"/>
                </a:highlight>
              </a:rPr>
              <a:t>kangaroo </a:t>
            </a:r>
            <a:r>
              <a:rPr lang="en-GB" dirty="0" err="1">
                <a:highlight>
                  <a:srgbClr val="FFFF00"/>
                </a:highlight>
              </a:rPr>
              <a:t>care”:skin-to-skin</a:t>
            </a:r>
            <a:r>
              <a:rPr lang="en-GB" dirty="0">
                <a:highlight>
                  <a:srgbClr val="FFFF00"/>
                </a:highlight>
              </a:rPr>
              <a:t> contact</a:t>
            </a:r>
            <a:r>
              <a:rPr lang="en-GB" dirty="0"/>
              <a:t>.</a:t>
            </a:r>
          </a:p>
          <a:p>
            <a:r>
              <a:rPr lang="en-GB" dirty="0">
                <a:highlight>
                  <a:srgbClr val="FFFF00"/>
                </a:highlight>
              </a:rPr>
              <a:t>Swaddle the infant to their unclothed chest for about 30 minutes each day.</a:t>
            </a:r>
          </a:p>
          <a:p>
            <a:r>
              <a:rPr lang="en-GB" dirty="0"/>
              <a:t>This technique seems to have great potential </a:t>
            </a:r>
            <a:r>
              <a:rPr lang="en-GB" dirty="0">
                <a:highlight>
                  <a:srgbClr val="FFFF00"/>
                </a:highlight>
              </a:rPr>
              <a:t>for improving parent-child interactions during the infant’s first days.</a:t>
            </a:r>
          </a:p>
          <a:p>
            <a:r>
              <a:rPr lang="en-GB" dirty="0"/>
              <a:t>SLPs can help parents to identify states that the kid can get benefit of communicative interaction.</a:t>
            </a:r>
          </a:p>
          <a:p>
            <a:endParaRPr lang="en-GB" dirty="0"/>
          </a:p>
        </p:txBody>
      </p:sp>
    </p:spTree>
    <p:extLst>
      <p:ext uri="{BB962C8B-B14F-4D97-AF65-F5344CB8AC3E}">
        <p14:creationId xmlns:p14="http://schemas.microsoft.com/office/powerpoint/2010/main" val="3565678839"/>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905000"/>
          </a:xfrm>
        </p:spPr>
        <p:txBody>
          <a:bodyPr>
            <a:normAutofit fontScale="90000"/>
          </a:bodyPr>
          <a:lstStyle/>
          <a:p>
            <a:r>
              <a:rPr lang="en-GB" b="1" dirty="0"/>
              <a:t>ASSESSMENT AND INTERVENTION</a:t>
            </a:r>
            <a:br>
              <a:rPr lang="en-GB" b="1" dirty="0"/>
            </a:br>
            <a:r>
              <a:rPr lang="en-GB" b="1" dirty="0"/>
              <a:t>FOR </a:t>
            </a:r>
            <a:r>
              <a:rPr lang="en-GB" b="1" dirty="0">
                <a:highlight>
                  <a:srgbClr val="FFFF00"/>
                </a:highlight>
              </a:rPr>
              <a:t>PREINTENTIONAL INFANTS</a:t>
            </a:r>
            <a:br>
              <a:rPr lang="en-GB" b="1" dirty="0">
                <a:highlight>
                  <a:srgbClr val="FFFF00"/>
                </a:highlight>
              </a:rPr>
            </a:br>
            <a:r>
              <a:rPr lang="en-GB" b="1" dirty="0">
                <a:highlight>
                  <a:srgbClr val="FFFF00"/>
                </a:highlight>
              </a:rPr>
              <a:t>AND THEIR FAMILIES:</a:t>
            </a:r>
            <a:r>
              <a:rPr lang="en-GB" b="1" dirty="0"/>
              <a:t> </a:t>
            </a:r>
            <a:r>
              <a:rPr lang="en-GB" b="1" dirty="0">
                <a:highlight>
                  <a:srgbClr val="FFFF00"/>
                </a:highlight>
              </a:rPr>
              <a:t>1 TO 8 MONTHS</a:t>
            </a:r>
            <a:endParaRPr lang="en-GB" dirty="0">
              <a:highlight>
                <a:srgbClr val="FFFF00"/>
              </a:highlight>
            </a:endParaRPr>
          </a:p>
        </p:txBody>
      </p:sp>
      <p:sp>
        <p:nvSpPr>
          <p:cNvPr id="3" name="Content Placeholder 2"/>
          <p:cNvSpPr>
            <a:spLocks noGrp="1"/>
          </p:cNvSpPr>
          <p:nvPr>
            <p:ph idx="1"/>
          </p:nvPr>
        </p:nvSpPr>
        <p:spPr>
          <a:xfrm>
            <a:off x="457200" y="1981200"/>
            <a:ext cx="8229600" cy="4876800"/>
          </a:xfrm>
        </p:spPr>
        <p:txBody>
          <a:bodyPr>
            <a:normAutofit/>
          </a:bodyPr>
          <a:lstStyle/>
          <a:p>
            <a:r>
              <a:rPr lang="en-GB" dirty="0" err="1">
                <a:highlight>
                  <a:srgbClr val="FFFF00"/>
                </a:highlight>
              </a:rPr>
              <a:t>Preintentional</a:t>
            </a:r>
            <a:r>
              <a:rPr lang="en-GB" dirty="0">
                <a:highlight>
                  <a:srgbClr val="FFFF00"/>
                </a:highlight>
              </a:rPr>
              <a:t>: have not yet developed the cognitive skills to represent ideas in their minds and to pursue goals through planned actions.</a:t>
            </a:r>
          </a:p>
          <a:p>
            <a:r>
              <a:rPr lang="en-GB" dirty="0"/>
              <a:t>Bates (1976) referred to this stage of development as </a:t>
            </a:r>
            <a:r>
              <a:rPr lang="en-GB" dirty="0">
                <a:highlight>
                  <a:srgbClr val="FFFF00"/>
                </a:highlight>
              </a:rPr>
              <a:t>“</a:t>
            </a:r>
            <a:r>
              <a:rPr lang="en-GB" dirty="0" err="1">
                <a:highlight>
                  <a:srgbClr val="FFFF00"/>
                </a:highlight>
              </a:rPr>
              <a:t>perlocutionary</a:t>
            </a:r>
            <a:r>
              <a:rPr lang="en-GB" dirty="0">
                <a:highlight>
                  <a:srgbClr val="FFFF00"/>
                </a:highlight>
              </a:rPr>
              <a:t>’’.</a:t>
            </a:r>
          </a:p>
          <a:p>
            <a:pPr marL="0" indent="0">
              <a:buNone/>
            </a:pPr>
            <a:r>
              <a:rPr lang="en-GB" dirty="0"/>
              <a:t>-</a:t>
            </a:r>
            <a:r>
              <a:rPr lang="en-GB" dirty="0">
                <a:highlight>
                  <a:srgbClr val="FFFF00"/>
                </a:highlight>
              </a:rPr>
              <a:t>Infants do not intend any particular outcome by their </a:t>
            </a:r>
            <a:r>
              <a:rPr lang="en-GB" dirty="0" err="1">
                <a:highlight>
                  <a:srgbClr val="FFFF00"/>
                </a:highlight>
              </a:rPr>
              <a:t>behavior</a:t>
            </a:r>
            <a:r>
              <a:rPr lang="en-GB" dirty="0">
                <a:highlight>
                  <a:srgbClr val="FFFF00"/>
                </a:highlight>
              </a:rPr>
              <a:t> but adults act as they do.</a:t>
            </a:r>
          </a:p>
        </p:txBody>
      </p:sp>
    </p:spTree>
    <p:extLst>
      <p:ext uri="{BB962C8B-B14F-4D97-AF65-F5344CB8AC3E}">
        <p14:creationId xmlns:p14="http://schemas.microsoft.com/office/powerpoint/2010/main" val="1153792026"/>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1" y="152400"/>
            <a:ext cx="9144000" cy="1447800"/>
          </a:xfrm>
        </p:spPr>
        <p:txBody>
          <a:bodyPr>
            <a:normAutofit fontScale="90000"/>
          </a:bodyPr>
          <a:lstStyle/>
          <a:p>
            <a:pPr algn="l"/>
            <a:r>
              <a:rPr lang="en-GB" b="1" dirty="0">
                <a:highlight>
                  <a:srgbClr val="FFFF00"/>
                </a:highlight>
              </a:rPr>
              <a:t>PREINTENTIONAL INFANTS:</a:t>
            </a:r>
            <a:r>
              <a:rPr lang="ar-SA" b="1" dirty="0">
                <a:highlight>
                  <a:srgbClr val="FFFF00"/>
                </a:highlight>
              </a:rPr>
              <a:t> </a:t>
            </a:r>
            <a:br>
              <a:rPr lang="en-GB" b="1" dirty="0">
                <a:highlight>
                  <a:srgbClr val="FFFF00"/>
                </a:highlight>
              </a:rPr>
            </a:br>
            <a:r>
              <a:rPr lang="en-GB" b="1" dirty="0"/>
              <a:t>Hearing</a:t>
            </a:r>
            <a:r>
              <a:rPr lang="ar-SA" b="1" dirty="0"/>
              <a:t> </a:t>
            </a:r>
            <a:r>
              <a:rPr lang="en-GB" b="1" dirty="0"/>
              <a:t>Conservation &amp; Aural</a:t>
            </a:r>
            <a:r>
              <a:rPr lang="en-GB" sz="3100" b="1" dirty="0"/>
              <a:t> </a:t>
            </a:r>
            <a:r>
              <a:rPr lang="en-GB" b="1" dirty="0"/>
              <a:t>Habilitation</a:t>
            </a:r>
            <a:endParaRPr lang="en-GB" dirty="0"/>
          </a:p>
        </p:txBody>
      </p:sp>
      <p:sp>
        <p:nvSpPr>
          <p:cNvPr id="3" name="Content Placeholder 2"/>
          <p:cNvSpPr>
            <a:spLocks noGrp="1"/>
          </p:cNvSpPr>
          <p:nvPr>
            <p:ph idx="1"/>
          </p:nvPr>
        </p:nvSpPr>
        <p:spPr>
          <a:xfrm>
            <a:off x="457200" y="1752600"/>
            <a:ext cx="8229600" cy="5562600"/>
          </a:xfrm>
        </p:spPr>
        <p:txBody>
          <a:bodyPr/>
          <a:lstStyle/>
          <a:p>
            <a:r>
              <a:rPr lang="en-GB" dirty="0">
                <a:highlight>
                  <a:srgbClr val="FFFF00"/>
                </a:highlight>
              </a:rPr>
              <a:t>Hearing should be evaluated by audiologist every 3 to 6 months during the first year</a:t>
            </a:r>
            <a:r>
              <a:rPr lang="en-GB" dirty="0"/>
              <a:t>.</a:t>
            </a:r>
          </a:p>
          <a:p>
            <a:r>
              <a:rPr lang="en-GB" dirty="0"/>
              <a:t>Furthermore, </a:t>
            </a:r>
            <a:r>
              <a:rPr lang="en-GB" dirty="0">
                <a:highlight>
                  <a:srgbClr val="FFFF00"/>
                </a:highlight>
              </a:rPr>
              <a:t>parents should be counselled to be aware of otitis media signs</a:t>
            </a:r>
            <a:r>
              <a:rPr lang="en-GB" dirty="0"/>
              <a:t>.</a:t>
            </a:r>
          </a:p>
          <a:p>
            <a:r>
              <a:rPr lang="en-GB" dirty="0">
                <a:highlight>
                  <a:srgbClr val="FFFF00"/>
                </a:highlight>
              </a:rPr>
              <a:t>Maintenance of hearing aids is crucial to optimal communicative development</a:t>
            </a:r>
            <a:r>
              <a:rPr lang="en-GB" dirty="0"/>
              <a:t>.</a:t>
            </a:r>
          </a:p>
          <a:p>
            <a:r>
              <a:rPr lang="en-GB" dirty="0"/>
              <a:t>Some children </a:t>
            </a:r>
            <a:r>
              <a:rPr lang="en-GB" dirty="0">
                <a:highlight>
                  <a:srgbClr val="FFFF00"/>
                </a:highlight>
              </a:rPr>
              <a:t>candidates for cochlear implants</a:t>
            </a:r>
          </a:p>
        </p:txBody>
      </p:sp>
    </p:spTree>
    <p:extLst>
      <p:ext uri="{BB962C8B-B14F-4D97-AF65-F5344CB8AC3E}">
        <p14:creationId xmlns:p14="http://schemas.microsoft.com/office/powerpoint/2010/main" val="3056886229"/>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96962"/>
          </a:xfrm>
        </p:spPr>
        <p:txBody>
          <a:bodyPr>
            <a:normAutofit fontScale="90000"/>
          </a:bodyPr>
          <a:lstStyle/>
          <a:p>
            <a:pPr algn="l"/>
            <a:r>
              <a:rPr lang="en-GB" dirty="0">
                <a:highlight>
                  <a:srgbClr val="FFFF00"/>
                </a:highlight>
              </a:rPr>
              <a:t>good candidates for cochlear implants</a:t>
            </a:r>
          </a:p>
        </p:txBody>
      </p:sp>
      <p:sp>
        <p:nvSpPr>
          <p:cNvPr id="3" name="Content Placeholder 2"/>
          <p:cNvSpPr>
            <a:spLocks noGrp="1"/>
          </p:cNvSpPr>
          <p:nvPr>
            <p:ph idx="1"/>
          </p:nvPr>
        </p:nvSpPr>
        <p:spPr>
          <a:xfrm>
            <a:off x="457200" y="1371600"/>
            <a:ext cx="8229600" cy="5486400"/>
          </a:xfrm>
        </p:spPr>
        <p:txBody>
          <a:bodyPr>
            <a:normAutofit fontScale="92500" lnSpcReduction="20000"/>
          </a:bodyPr>
          <a:lstStyle/>
          <a:p>
            <a:pPr marL="0" indent="0">
              <a:buNone/>
            </a:pPr>
            <a:r>
              <a:rPr lang="en-GB" dirty="0"/>
              <a:t>• Are at least </a:t>
            </a:r>
            <a:r>
              <a:rPr lang="en-GB" dirty="0">
                <a:highlight>
                  <a:srgbClr val="FFFF00"/>
                </a:highlight>
              </a:rPr>
              <a:t>8 to 12 months of age</a:t>
            </a:r>
            <a:r>
              <a:rPr lang="en-GB" dirty="0"/>
              <a:t>.</a:t>
            </a:r>
          </a:p>
          <a:p>
            <a:pPr marL="0" indent="0">
              <a:buNone/>
            </a:pPr>
            <a:r>
              <a:rPr lang="en-GB" dirty="0"/>
              <a:t>• Have </a:t>
            </a:r>
            <a:r>
              <a:rPr lang="en-GB" dirty="0">
                <a:highlight>
                  <a:srgbClr val="FFFF00"/>
                </a:highlight>
              </a:rPr>
              <a:t>profound hearing loss in both ears.</a:t>
            </a:r>
          </a:p>
          <a:p>
            <a:pPr marL="0" indent="0">
              <a:buNone/>
            </a:pPr>
            <a:r>
              <a:rPr lang="en-GB" dirty="0"/>
              <a:t>• </a:t>
            </a:r>
            <a:r>
              <a:rPr lang="en-GB" dirty="0">
                <a:highlight>
                  <a:srgbClr val="FFFF00"/>
                </a:highlight>
              </a:rPr>
              <a:t>Can receive little or no useful benefit from hearing aids</a:t>
            </a:r>
            <a:r>
              <a:rPr lang="en-GB" dirty="0"/>
              <a:t>.</a:t>
            </a:r>
          </a:p>
          <a:p>
            <a:pPr marL="0" indent="0">
              <a:buNone/>
            </a:pPr>
            <a:r>
              <a:rPr lang="en-GB" dirty="0"/>
              <a:t>• </a:t>
            </a:r>
            <a:r>
              <a:rPr lang="en-GB" dirty="0">
                <a:highlight>
                  <a:srgbClr val="FFFF00"/>
                </a:highlight>
              </a:rPr>
              <a:t>Have no other medical conditions that would make the surgery risky</a:t>
            </a:r>
            <a:r>
              <a:rPr lang="en-GB" dirty="0"/>
              <a:t>.</a:t>
            </a:r>
          </a:p>
          <a:p>
            <a:pPr marL="0" indent="0">
              <a:buNone/>
            </a:pPr>
            <a:r>
              <a:rPr lang="en-GB" dirty="0"/>
              <a:t>• Have families who are involved in all aspects of the informed consent process, understand their roles in successful use of cochlear implants.</a:t>
            </a:r>
          </a:p>
          <a:p>
            <a:pPr marL="0" indent="0">
              <a:buNone/>
            </a:pPr>
            <a:r>
              <a:rPr lang="en-GB" dirty="0">
                <a:highlight>
                  <a:srgbClr val="FFFF00"/>
                </a:highlight>
              </a:rPr>
              <a:t>informed consent from the family</a:t>
            </a:r>
          </a:p>
          <a:p>
            <a:pPr marL="0" indent="0">
              <a:buNone/>
            </a:pPr>
            <a:r>
              <a:rPr lang="en-GB" dirty="0"/>
              <a:t>• </a:t>
            </a:r>
            <a:r>
              <a:rPr lang="en-GB" dirty="0">
                <a:highlight>
                  <a:srgbClr val="FFFF00"/>
                </a:highlight>
              </a:rPr>
              <a:t>Have support from their educational program to emphasize the development of auditory skills.</a:t>
            </a:r>
          </a:p>
        </p:txBody>
      </p:sp>
    </p:spTree>
    <p:extLst>
      <p:ext uri="{BB962C8B-B14F-4D97-AF65-F5344CB8AC3E}">
        <p14:creationId xmlns:p14="http://schemas.microsoft.com/office/powerpoint/2010/main" val="40951648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lstStyle/>
          <a:p>
            <a:r>
              <a:rPr lang="en-GB" dirty="0"/>
              <a:t>Basic Questions</a:t>
            </a:r>
          </a:p>
        </p:txBody>
      </p:sp>
      <p:sp>
        <p:nvSpPr>
          <p:cNvPr id="3" name="Content Placeholder 2"/>
          <p:cNvSpPr>
            <a:spLocks noGrp="1"/>
          </p:cNvSpPr>
          <p:nvPr>
            <p:ph idx="1"/>
          </p:nvPr>
        </p:nvSpPr>
        <p:spPr>
          <a:xfrm>
            <a:off x="381000" y="1295400"/>
            <a:ext cx="8305800" cy="5562600"/>
          </a:xfrm>
        </p:spPr>
        <p:txBody>
          <a:bodyPr>
            <a:normAutofit fontScale="92500"/>
          </a:bodyPr>
          <a:lstStyle/>
          <a:p>
            <a:r>
              <a:rPr lang="en-GB" dirty="0"/>
              <a:t>What is the problem, What do other professionals (doctor, teacher, other speech-language pathologist) see as this child’s area(s) of deficit?</a:t>
            </a:r>
          </a:p>
          <a:p>
            <a:r>
              <a:rPr lang="en-GB" dirty="0"/>
              <a:t>When did the problem begin, or has the child always had it? Was the onset sudden or gradual?</a:t>
            </a:r>
          </a:p>
          <a:p>
            <a:r>
              <a:rPr lang="en-GB" dirty="0"/>
              <a:t>Does the problem vary in severity, getting worse at some times or with some people and better with others, or is it always about the same?</a:t>
            </a:r>
          </a:p>
          <a:p>
            <a:r>
              <a:rPr lang="en-GB" dirty="0"/>
              <a:t>Is the child perceived as failing at school, How does the family see the child and react to the difficulties?</a:t>
            </a:r>
          </a:p>
        </p:txBody>
      </p:sp>
    </p:spTree>
    <p:extLst>
      <p:ext uri="{BB962C8B-B14F-4D97-AF65-F5344CB8AC3E}">
        <p14:creationId xmlns:p14="http://schemas.microsoft.com/office/powerpoint/2010/main" val="904306829"/>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229600" cy="1447800"/>
          </a:xfrm>
        </p:spPr>
        <p:txBody>
          <a:bodyPr/>
          <a:lstStyle/>
          <a:p>
            <a:r>
              <a:rPr lang="en-GB" b="1" dirty="0">
                <a:highlight>
                  <a:srgbClr val="FFFF00"/>
                </a:highlight>
              </a:rPr>
              <a:t>PREINTENTIONAL INFANTS</a:t>
            </a:r>
            <a:br>
              <a:rPr lang="en-GB" b="1" dirty="0"/>
            </a:br>
            <a:r>
              <a:rPr lang="en-GB" b="1" dirty="0"/>
              <a:t>Child </a:t>
            </a:r>
            <a:r>
              <a:rPr lang="en-GB" b="1" dirty="0" err="1"/>
              <a:t>Behavior</a:t>
            </a:r>
            <a:r>
              <a:rPr lang="en-GB" b="1" dirty="0"/>
              <a:t> and Development</a:t>
            </a:r>
            <a:endParaRPr lang="en-GB" dirty="0"/>
          </a:p>
        </p:txBody>
      </p:sp>
      <p:sp>
        <p:nvSpPr>
          <p:cNvPr id="3" name="Content Placeholder 2"/>
          <p:cNvSpPr>
            <a:spLocks noGrp="1"/>
          </p:cNvSpPr>
          <p:nvPr>
            <p:ph idx="1"/>
          </p:nvPr>
        </p:nvSpPr>
        <p:spPr>
          <a:xfrm>
            <a:off x="457200" y="1447800"/>
            <a:ext cx="8229600" cy="5791200"/>
          </a:xfrm>
        </p:spPr>
        <p:txBody>
          <a:bodyPr>
            <a:normAutofit fontScale="92500" lnSpcReduction="10000"/>
          </a:bodyPr>
          <a:lstStyle/>
          <a:p>
            <a:r>
              <a:rPr lang="en-GB" dirty="0"/>
              <a:t>The goal is not to predict future status but only to identify current strengths and needs.</a:t>
            </a:r>
          </a:p>
          <a:p>
            <a:r>
              <a:rPr lang="en-GB" dirty="0"/>
              <a:t>A variety of instruments can be used for assessing early development.</a:t>
            </a:r>
          </a:p>
          <a:p>
            <a:r>
              <a:rPr lang="en-GB" dirty="0"/>
              <a:t>For </a:t>
            </a:r>
            <a:r>
              <a:rPr lang="en-GB" dirty="0">
                <a:highlight>
                  <a:srgbClr val="FFFF00"/>
                </a:highlight>
              </a:rPr>
              <a:t>children whose general developmental level or communication level is behind the expectations according to his chronological age (or for corrected gestational age)</a:t>
            </a:r>
            <a:r>
              <a:rPr lang="en-GB" dirty="0"/>
              <a:t>  </a:t>
            </a:r>
            <a:r>
              <a:rPr lang="en-GB" dirty="0">
                <a:highlight>
                  <a:srgbClr val="FFFF00"/>
                </a:highlight>
              </a:rPr>
              <a:t>a general stimulation program to enhance motor and cognitive development may be initiated.</a:t>
            </a:r>
          </a:p>
          <a:p>
            <a:r>
              <a:rPr lang="en-GB" dirty="0">
                <a:highlight>
                  <a:srgbClr val="FFFF00"/>
                </a:highlight>
              </a:rPr>
              <a:t>This program implemented in collaboration with a team of professionals</a:t>
            </a:r>
            <a:r>
              <a:rPr lang="en-GB" dirty="0"/>
              <a:t>.</a:t>
            </a:r>
          </a:p>
        </p:txBody>
      </p:sp>
    </p:spTree>
    <p:extLst>
      <p:ext uri="{BB962C8B-B14F-4D97-AF65-F5344CB8AC3E}">
        <p14:creationId xmlns:p14="http://schemas.microsoft.com/office/powerpoint/2010/main" val="3549847917"/>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62000"/>
          </a:xfrm>
        </p:spPr>
        <p:txBody>
          <a:bodyPr/>
          <a:lstStyle/>
          <a:p>
            <a:r>
              <a:rPr lang="en-GB" dirty="0"/>
              <a:t>Management</a:t>
            </a:r>
          </a:p>
        </p:txBody>
      </p:sp>
      <p:sp>
        <p:nvSpPr>
          <p:cNvPr id="3" name="Content Placeholder 2"/>
          <p:cNvSpPr>
            <a:spLocks noGrp="1"/>
          </p:cNvSpPr>
          <p:nvPr>
            <p:ph idx="1"/>
          </p:nvPr>
        </p:nvSpPr>
        <p:spPr>
          <a:xfrm>
            <a:off x="457200" y="1066800"/>
            <a:ext cx="8229600" cy="5791200"/>
          </a:xfrm>
        </p:spPr>
        <p:txBody>
          <a:bodyPr/>
          <a:lstStyle/>
          <a:p>
            <a:r>
              <a:rPr lang="en-GB" dirty="0"/>
              <a:t>A team effort focused on the family as well as the child.</a:t>
            </a:r>
          </a:p>
          <a:p>
            <a:r>
              <a:rPr lang="en-GB" dirty="0">
                <a:highlight>
                  <a:srgbClr val="FFFF00"/>
                </a:highlight>
              </a:rPr>
              <a:t>Programs that place the baby in a setting with other handicapped or at-risk infants</a:t>
            </a:r>
            <a:r>
              <a:rPr lang="en-GB" dirty="0"/>
              <a:t>.</a:t>
            </a:r>
          </a:p>
          <a:p>
            <a:r>
              <a:rPr lang="en-GB" dirty="0">
                <a:highlight>
                  <a:srgbClr val="FFFF00"/>
                </a:highlight>
              </a:rPr>
              <a:t>Provide general motor and cognitive stimulation</a:t>
            </a:r>
            <a:r>
              <a:rPr lang="en-GB" dirty="0"/>
              <a:t>, </a:t>
            </a:r>
            <a:r>
              <a:rPr lang="en-GB" dirty="0">
                <a:highlight>
                  <a:srgbClr val="FFFF00"/>
                </a:highlight>
              </a:rPr>
              <a:t>services to target small motor</a:t>
            </a:r>
            <a:r>
              <a:rPr lang="en-GB" dirty="0"/>
              <a:t>, </a:t>
            </a:r>
            <a:r>
              <a:rPr lang="en-GB" dirty="0">
                <a:highlight>
                  <a:srgbClr val="FFFF00"/>
                </a:highlight>
              </a:rPr>
              <a:t>fine motor,</a:t>
            </a:r>
            <a:r>
              <a:rPr lang="en-GB" dirty="0"/>
              <a:t> and </a:t>
            </a:r>
            <a:r>
              <a:rPr lang="en-GB" dirty="0">
                <a:highlight>
                  <a:srgbClr val="FFFF00"/>
                </a:highlight>
              </a:rPr>
              <a:t>oral-motor </a:t>
            </a:r>
            <a:r>
              <a:rPr lang="en-GB" dirty="0" err="1">
                <a:highlight>
                  <a:srgbClr val="FFFF00"/>
                </a:highlight>
              </a:rPr>
              <a:t>behavior</a:t>
            </a:r>
            <a:r>
              <a:rPr lang="en-GB" dirty="0">
                <a:highlight>
                  <a:srgbClr val="FFFF00"/>
                </a:highlight>
              </a:rPr>
              <a:t>.</a:t>
            </a:r>
          </a:p>
          <a:p>
            <a:r>
              <a:rPr lang="en-GB" dirty="0">
                <a:highlight>
                  <a:srgbClr val="FFFF00"/>
                </a:highlight>
              </a:rPr>
              <a:t>Most services </a:t>
            </a:r>
            <a:r>
              <a:rPr lang="en-GB" dirty="0"/>
              <a:t>for infants at this stage </a:t>
            </a:r>
            <a:r>
              <a:rPr lang="en-GB" dirty="0">
                <a:highlight>
                  <a:srgbClr val="FFFF00"/>
                </a:highlight>
              </a:rPr>
              <a:t>will be home-based.</a:t>
            </a:r>
          </a:p>
          <a:p>
            <a:endParaRPr lang="en-GB" dirty="0"/>
          </a:p>
        </p:txBody>
      </p:sp>
    </p:spTree>
    <p:extLst>
      <p:ext uri="{BB962C8B-B14F-4D97-AF65-F5344CB8AC3E}">
        <p14:creationId xmlns:p14="http://schemas.microsoft.com/office/powerpoint/2010/main" val="2498193504"/>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5056" y="228600"/>
            <a:ext cx="8382000" cy="1066800"/>
          </a:xfrm>
        </p:spPr>
        <p:txBody>
          <a:bodyPr>
            <a:normAutofit fontScale="90000"/>
          </a:bodyPr>
          <a:lstStyle/>
          <a:p>
            <a:pPr algn="l"/>
            <a:r>
              <a:rPr lang="en-GB" b="1" dirty="0"/>
              <a:t>           </a:t>
            </a:r>
            <a:r>
              <a:rPr lang="en-GB" b="1" dirty="0">
                <a:highlight>
                  <a:srgbClr val="FFFF00"/>
                </a:highlight>
              </a:rPr>
              <a:t>PREINTENTIONAL INFANTS</a:t>
            </a:r>
            <a:br>
              <a:rPr lang="en-GB" b="1" dirty="0">
                <a:highlight>
                  <a:srgbClr val="FFFF00"/>
                </a:highlight>
              </a:rPr>
            </a:br>
            <a:r>
              <a:rPr lang="en-GB" b="1" dirty="0"/>
              <a:t>Parent-Child Communication</a:t>
            </a:r>
            <a:endParaRPr lang="en-GB" dirty="0"/>
          </a:p>
        </p:txBody>
      </p:sp>
      <p:sp>
        <p:nvSpPr>
          <p:cNvPr id="3" name="Content Placeholder 2"/>
          <p:cNvSpPr>
            <a:spLocks noGrp="1"/>
          </p:cNvSpPr>
          <p:nvPr>
            <p:ph idx="1"/>
          </p:nvPr>
        </p:nvSpPr>
        <p:spPr>
          <a:xfrm>
            <a:off x="457200" y="1447800"/>
            <a:ext cx="8229600" cy="5334000"/>
          </a:xfrm>
        </p:spPr>
        <p:txBody>
          <a:bodyPr>
            <a:normAutofit fontScale="92500" lnSpcReduction="20000"/>
          </a:bodyPr>
          <a:lstStyle/>
          <a:p>
            <a:r>
              <a:rPr lang="en-GB" dirty="0">
                <a:highlight>
                  <a:srgbClr val="FFFF00"/>
                </a:highlight>
              </a:rPr>
              <a:t>Formal tests </a:t>
            </a:r>
            <a:r>
              <a:rPr lang="en-GB" dirty="0"/>
              <a:t>are used to assess parent-child interaction.</a:t>
            </a:r>
          </a:p>
          <a:p>
            <a:r>
              <a:rPr lang="en-GB" dirty="0"/>
              <a:t>Parent-child interaction can be assessed </a:t>
            </a:r>
            <a:r>
              <a:rPr lang="en-GB" dirty="0">
                <a:highlight>
                  <a:srgbClr val="FFFF00"/>
                </a:highlight>
              </a:rPr>
              <a:t>informally</a:t>
            </a:r>
            <a:r>
              <a:rPr lang="en-GB" dirty="0"/>
              <a:t> by observing parent-child interaction we look to the following:</a:t>
            </a:r>
          </a:p>
          <a:p>
            <a:pPr marL="0" indent="0">
              <a:buNone/>
            </a:pPr>
            <a:r>
              <a:rPr lang="en-GB" b="1" dirty="0"/>
              <a:t>1</a:t>
            </a:r>
            <a:r>
              <a:rPr lang="en-GB" b="1" dirty="0">
                <a:highlight>
                  <a:srgbClr val="FFFF00"/>
                </a:highlight>
              </a:rPr>
              <a:t>. </a:t>
            </a:r>
            <a:r>
              <a:rPr lang="en-GB" dirty="0">
                <a:highlight>
                  <a:srgbClr val="FFFF00"/>
                </a:highlight>
              </a:rPr>
              <a:t>Pleasure and positive affect</a:t>
            </a:r>
            <a:r>
              <a:rPr lang="en-GB" dirty="0"/>
              <a:t>.</a:t>
            </a:r>
          </a:p>
          <a:p>
            <a:pPr marL="0" indent="0">
              <a:buNone/>
            </a:pPr>
            <a:r>
              <a:rPr lang="en-GB" b="1" dirty="0"/>
              <a:t>2. </a:t>
            </a:r>
            <a:r>
              <a:rPr lang="en-GB" dirty="0">
                <a:highlight>
                  <a:srgbClr val="FFFF00"/>
                </a:highlight>
              </a:rPr>
              <a:t>Responsiveness to the child’s cues of readiness and </a:t>
            </a:r>
            <a:r>
              <a:rPr lang="en-GB" dirty="0" err="1">
                <a:highlight>
                  <a:srgbClr val="FFFF00"/>
                </a:highlight>
              </a:rPr>
              <a:t>unreadiness</a:t>
            </a:r>
            <a:r>
              <a:rPr lang="en-GB" dirty="0">
                <a:highlight>
                  <a:srgbClr val="FFFF00"/>
                </a:highlight>
              </a:rPr>
              <a:t> to interact.</a:t>
            </a:r>
          </a:p>
          <a:p>
            <a:pPr marL="0" indent="0">
              <a:buNone/>
            </a:pPr>
            <a:r>
              <a:rPr lang="en-GB" b="1" dirty="0"/>
              <a:t>3. </a:t>
            </a:r>
            <a:r>
              <a:rPr lang="en-GB" dirty="0">
                <a:highlight>
                  <a:srgbClr val="FFFF00"/>
                </a:highlight>
              </a:rPr>
              <a:t>Acceptance of the baby’s overall style and temperament</a:t>
            </a:r>
            <a:r>
              <a:rPr lang="en-GB" dirty="0"/>
              <a:t>.</a:t>
            </a:r>
          </a:p>
          <a:p>
            <a:pPr marL="0" indent="0">
              <a:buNone/>
            </a:pPr>
            <a:r>
              <a:rPr lang="en-GB" b="1" dirty="0"/>
              <a:t>4. </a:t>
            </a:r>
            <a:r>
              <a:rPr lang="en-GB" dirty="0">
                <a:highlight>
                  <a:srgbClr val="FFFF00"/>
                </a:highlight>
              </a:rPr>
              <a:t>Reciprocity and mutuality—the degree to which the parent and infant seem to be in tune with each other.</a:t>
            </a:r>
          </a:p>
        </p:txBody>
      </p:sp>
    </p:spTree>
    <p:extLst>
      <p:ext uri="{BB962C8B-B14F-4D97-AF65-F5344CB8AC3E}">
        <p14:creationId xmlns:p14="http://schemas.microsoft.com/office/powerpoint/2010/main" val="2906988640"/>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GB" dirty="0"/>
              <a:t>Cont.</a:t>
            </a:r>
          </a:p>
        </p:txBody>
      </p:sp>
      <p:sp>
        <p:nvSpPr>
          <p:cNvPr id="3" name="Content Placeholder 2"/>
          <p:cNvSpPr>
            <a:spLocks noGrp="1"/>
          </p:cNvSpPr>
          <p:nvPr>
            <p:ph idx="1"/>
          </p:nvPr>
        </p:nvSpPr>
        <p:spPr>
          <a:xfrm>
            <a:off x="457200" y="1143000"/>
            <a:ext cx="8229600" cy="5638800"/>
          </a:xfrm>
        </p:spPr>
        <p:txBody>
          <a:bodyPr>
            <a:normAutofit lnSpcReduction="10000"/>
          </a:bodyPr>
          <a:lstStyle/>
          <a:p>
            <a:pPr marL="0" indent="0">
              <a:buNone/>
            </a:pPr>
            <a:r>
              <a:rPr lang="en-GB" b="1" dirty="0"/>
              <a:t>5</a:t>
            </a:r>
            <a:r>
              <a:rPr lang="en-GB" b="1" dirty="0">
                <a:highlight>
                  <a:srgbClr val="FFFF00"/>
                </a:highlight>
              </a:rPr>
              <a:t>. </a:t>
            </a:r>
            <a:r>
              <a:rPr lang="en-GB" dirty="0">
                <a:highlight>
                  <a:srgbClr val="FFFF00"/>
                </a:highlight>
              </a:rPr>
              <a:t>Appropriateness of choice objects and activities for interactions that interest and engage the baby; the parent’s awareness of safety issues.</a:t>
            </a:r>
          </a:p>
          <a:p>
            <a:pPr marL="0" indent="0">
              <a:buNone/>
            </a:pPr>
            <a:r>
              <a:rPr lang="en-GB" b="1" dirty="0"/>
              <a:t>6</a:t>
            </a:r>
            <a:r>
              <a:rPr lang="en-GB" b="1" dirty="0">
                <a:highlight>
                  <a:srgbClr val="FFFF00"/>
                </a:highlight>
              </a:rPr>
              <a:t>. </a:t>
            </a:r>
            <a:r>
              <a:rPr lang="en-GB" dirty="0">
                <a:highlight>
                  <a:srgbClr val="FFFF00"/>
                </a:highlight>
              </a:rPr>
              <a:t>Language stimulation and responsiveness; the degree to which the mother talks to the baby appropriately, engages in back and-forth and “choral” babbling activities.</a:t>
            </a:r>
          </a:p>
          <a:p>
            <a:pPr marL="0" indent="0">
              <a:buNone/>
            </a:pPr>
            <a:r>
              <a:rPr lang="en-GB" b="1" dirty="0"/>
              <a:t>7. </a:t>
            </a:r>
            <a:r>
              <a:rPr lang="en-GB" dirty="0">
                <a:highlight>
                  <a:srgbClr val="FFFF00"/>
                </a:highlight>
              </a:rPr>
              <a:t>Encouragement of joint attention and scaffolding the baby’s participation, the extent to which the mother is effective in directing the baby’s attention to objects of mutual interest</a:t>
            </a:r>
          </a:p>
        </p:txBody>
      </p:sp>
    </p:spTree>
    <p:extLst>
      <p:ext uri="{BB962C8B-B14F-4D97-AF65-F5344CB8AC3E}">
        <p14:creationId xmlns:p14="http://schemas.microsoft.com/office/powerpoint/2010/main" val="2768049365"/>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8200"/>
          </a:xfrm>
        </p:spPr>
        <p:txBody>
          <a:bodyPr/>
          <a:lstStyle/>
          <a:p>
            <a:r>
              <a:rPr lang="en-GB" dirty="0"/>
              <a:t>Management</a:t>
            </a:r>
          </a:p>
        </p:txBody>
      </p:sp>
      <p:sp>
        <p:nvSpPr>
          <p:cNvPr id="3" name="Content Placeholder 2"/>
          <p:cNvSpPr>
            <a:spLocks noGrp="1"/>
          </p:cNvSpPr>
          <p:nvPr>
            <p:ph idx="1"/>
          </p:nvPr>
        </p:nvSpPr>
        <p:spPr>
          <a:xfrm>
            <a:off x="228600" y="990600"/>
            <a:ext cx="8763000" cy="5867400"/>
          </a:xfrm>
        </p:spPr>
        <p:txBody>
          <a:bodyPr>
            <a:normAutofit fontScale="92500" lnSpcReduction="10000"/>
          </a:bodyPr>
          <a:lstStyle/>
          <a:p>
            <a:r>
              <a:rPr lang="en-GB" dirty="0">
                <a:highlight>
                  <a:srgbClr val="FFFF00"/>
                </a:highlight>
              </a:rPr>
              <a:t>Intervention in the area of parent-CHILD communication</a:t>
            </a:r>
            <a:r>
              <a:rPr lang="en-GB" dirty="0"/>
              <a:t>, in either a </a:t>
            </a:r>
            <a:r>
              <a:rPr lang="en-GB" dirty="0">
                <a:highlight>
                  <a:srgbClr val="FFFF00"/>
                </a:highlight>
              </a:rPr>
              <a:t>home- </a:t>
            </a:r>
            <a:r>
              <a:rPr lang="en-GB" dirty="0"/>
              <a:t>or</a:t>
            </a:r>
            <a:r>
              <a:rPr lang="en-GB" dirty="0">
                <a:highlight>
                  <a:srgbClr val="FFFF00"/>
                </a:highlight>
              </a:rPr>
              <a:t> </a:t>
            </a:r>
            <a:r>
              <a:rPr lang="en-GB" dirty="0" err="1">
                <a:highlight>
                  <a:srgbClr val="FFFF00"/>
                </a:highlight>
              </a:rPr>
              <a:t>center</a:t>
            </a:r>
            <a:r>
              <a:rPr lang="en-GB" dirty="0">
                <a:highlight>
                  <a:srgbClr val="FFFF00"/>
                </a:highlight>
              </a:rPr>
              <a:t>-based setting.</a:t>
            </a:r>
          </a:p>
          <a:p>
            <a:r>
              <a:rPr lang="en-GB" dirty="0"/>
              <a:t>Involves </a:t>
            </a:r>
            <a:r>
              <a:rPr lang="en-GB" dirty="0">
                <a:highlight>
                  <a:srgbClr val="FFFF00"/>
                </a:highlight>
              </a:rPr>
              <a:t>three</a:t>
            </a:r>
            <a:r>
              <a:rPr lang="en-GB" dirty="0"/>
              <a:t> components:</a:t>
            </a:r>
          </a:p>
          <a:p>
            <a:pPr marL="0" indent="0">
              <a:buNone/>
            </a:pPr>
            <a:r>
              <a:rPr lang="en-GB" dirty="0">
                <a:highlight>
                  <a:srgbClr val="FFFF00"/>
                </a:highlight>
              </a:rPr>
              <a:t>1-We need to make parents and other caregivers aware of the infants normal communicative patterns and how to tune into the baby’s communicative capacities.</a:t>
            </a:r>
          </a:p>
          <a:p>
            <a:pPr marL="0" indent="0">
              <a:buNone/>
            </a:pPr>
            <a:r>
              <a:rPr lang="en-GB" dirty="0">
                <a:highlight>
                  <a:srgbClr val="FFFF00"/>
                </a:highlight>
              </a:rPr>
              <a:t>2-We need to provide instruction and modeling of adult-infant communication</a:t>
            </a:r>
            <a:r>
              <a:rPr lang="en-GB" dirty="0"/>
              <a:t>.</a:t>
            </a:r>
          </a:p>
          <a:p>
            <a:pPr marL="0" indent="0">
              <a:buNone/>
            </a:pPr>
            <a:r>
              <a:rPr lang="en-GB" dirty="0"/>
              <a:t>3-</a:t>
            </a:r>
            <a:r>
              <a:rPr lang="en-GB" dirty="0">
                <a:highlight>
                  <a:srgbClr val="FFFF00"/>
                </a:highlight>
              </a:rPr>
              <a:t>We need to help the parents develop self-monitoring skills so that they can evaluate and modify their own performance.</a:t>
            </a:r>
          </a:p>
        </p:txBody>
      </p:sp>
    </p:spTree>
    <p:extLst>
      <p:ext uri="{BB962C8B-B14F-4D97-AF65-F5344CB8AC3E}">
        <p14:creationId xmlns:p14="http://schemas.microsoft.com/office/powerpoint/2010/main" val="4263981556"/>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i="1" dirty="0"/>
              <a:t>Awareness of Infant Communication Patterns</a:t>
            </a:r>
            <a:endParaRPr lang="en-GB" dirty="0"/>
          </a:p>
        </p:txBody>
      </p:sp>
      <p:sp>
        <p:nvSpPr>
          <p:cNvPr id="3" name="Content Placeholder 2"/>
          <p:cNvSpPr>
            <a:spLocks noGrp="1"/>
          </p:cNvSpPr>
          <p:nvPr>
            <p:ph idx="1"/>
          </p:nvPr>
        </p:nvSpPr>
        <p:spPr>
          <a:xfrm>
            <a:off x="457200" y="1600200"/>
            <a:ext cx="8229600" cy="5257800"/>
          </a:xfrm>
        </p:spPr>
        <p:txBody>
          <a:bodyPr>
            <a:normAutofit fontScale="92500" lnSpcReduction="20000"/>
          </a:bodyPr>
          <a:lstStyle/>
          <a:p>
            <a:r>
              <a:rPr lang="en-GB" dirty="0">
                <a:highlight>
                  <a:srgbClr val="FFFF00"/>
                </a:highlight>
              </a:rPr>
              <a:t>Mothers tend to interact more frequently and respond more consistently to babies who smile and vocalize at them more often.</a:t>
            </a:r>
          </a:p>
          <a:p>
            <a:r>
              <a:rPr lang="en-GB" dirty="0"/>
              <a:t>In case this pattern of interaction </a:t>
            </a:r>
            <a:r>
              <a:rPr lang="en-GB" dirty="0">
                <a:highlight>
                  <a:srgbClr val="FFFF00"/>
                </a:highlight>
              </a:rPr>
              <a:t>failed</a:t>
            </a:r>
            <a:r>
              <a:rPr lang="en-GB" dirty="0"/>
              <a:t> </a:t>
            </a:r>
            <a:r>
              <a:rPr lang="en-GB" dirty="0">
                <a:highlight>
                  <a:srgbClr val="FFFF00"/>
                </a:highlight>
              </a:rPr>
              <a:t>we have not to blame parents.</a:t>
            </a:r>
          </a:p>
          <a:p>
            <a:r>
              <a:rPr lang="en-GB" dirty="0">
                <a:highlight>
                  <a:srgbClr val="FFFF00"/>
                </a:highlight>
              </a:rPr>
              <a:t>In stead </a:t>
            </a:r>
            <a:r>
              <a:rPr lang="en-GB" dirty="0"/>
              <a:t>we have to </a:t>
            </a:r>
            <a:r>
              <a:rPr lang="en-GB" dirty="0">
                <a:highlight>
                  <a:srgbClr val="FFFF00"/>
                </a:highlight>
              </a:rPr>
              <a:t>help parents become aware of basic interactive patterns of </a:t>
            </a:r>
            <a:r>
              <a:rPr lang="en-GB" dirty="0" err="1">
                <a:highlight>
                  <a:srgbClr val="FFFF00"/>
                </a:highlight>
              </a:rPr>
              <a:t>preintentional</a:t>
            </a:r>
            <a:r>
              <a:rPr lang="en-GB" dirty="0">
                <a:highlight>
                  <a:srgbClr val="FFFF00"/>
                </a:highlight>
              </a:rPr>
              <a:t> infants.</a:t>
            </a:r>
          </a:p>
          <a:p>
            <a:r>
              <a:rPr lang="en-GB" dirty="0"/>
              <a:t>Parents have to learn that:</a:t>
            </a:r>
          </a:p>
          <a:p>
            <a:pPr marL="0" indent="0">
              <a:buNone/>
            </a:pPr>
            <a:r>
              <a:rPr lang="en-GB" dirty="0">
                <a:highlight>
                  <a:srgbClr val="FFFF00"/>
                </a:highlight>
              </a:rPr>
              <a:t>1-Infants are simply expressing their inborn style, as well as their physiological and neurological immaturity in these </a:t>
            </a:r>
            <a:r>
              <a:rPr lang="en-GB" dirty="0" err="1">
                <a:highlight>
                  <a:srgbClr val="FFFF00"/>
                </a:highlight>
              </a:rPr>
              <a:t>behaviors</a:t>
            </a:r>
            <a:r>
              <a:rPr lang="en-GB" dirty="0"/>
              <a:t>.</a:t>
            </a:r>
          </a:p>
          <a:p>
            <a:endParaRPr lang="en-GB" dirty="0"/>
          </a:p>
        </p:txBody>
      </p:sp>
    </p:spTree>
    <p:extLst>
      <p:ext uri="{BB962C8B-B14F-4D97-AF65-F5344CB8AC3E}">
        <p14:creationId xmlns:p14="http://schemas.microsoft.com/office/powerpoint/2010/main" val="1222043192"/>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GB" dirty="0"/>
              <a:t>Cont.</a:t>
            </a:r>
          </a:p>
        </p:txBody>
      </p:sp>
      <p:sp>
        <p:nvSpPr>
          <p:cNvPr id="3" name="Content Placeholder 2"/>
          <p:cNvSpPr>
            <a:spLocks noGrp="1"/>
          </p:cNvSpPr>
          <p:nvPr>
            <p:ph idx="1"/>
          </p:nvPr>
        </p:nvSpPr>
        <p:spPr>
          <a:xfrm>
            <a:off x="457200" y="1143000"/>
            <a:ext cx="8382000" cy="5562600"/>
          </a:xfrm>
        </p:spPr>
        <p:txBody>
          <a:bodyPr>
            <a:normAutofit/>
          </a:bodyPr>
          <a:lstStyle/>
          <a:p>
            <a:pPr marL="0" indent="0">
              <a:buNone/>
            </a:pPr>
            <a:r>
              <a:rPr lang="en-GB" dirty="0">
                <a:highlight>
                  <a:srgbClr val="FFFF00"/>
                </a:highlight>
              </a:rPr>
              <a:t>2-The parents need to know that the most important thing they can do for their babies is to enjoy them</a:t>
            </a:r>
            <a:r>
              <a:rPr lang="en-GB" dirty="0"/>
              <a:t>.</a:t>
            </a:r>
          </a:p>
          <a:p>
            <a:pPr marL="0" indent="0">
              <a:buNone/>
            </a:pPr>
            <a:r>
              <a:rPr lang="en-GB" dirty="0">
                <a:highlight>
                  <a:srgbClr val="FFFF00"/>
                </a:highlight>
              </a:rPr>
              <a:t>3-Parents need to know that communication that enhances development has two major characteristics</a:t>
            </a:r>
            <a:r>
              <a:rPr lang="en-GB" dirty="0"/>
              <a:t>: it is </a:t>
            </a:r>
          </a:p>
          <a:p>
            <a:pPr>
              <a:buFont typeface="Wingdings" pitchFamily="2" charset="2"/>
              <a:buChar char="Ø"/>
            </a:pPr>
            <a:r>
              <a:rPr lang="en-GB" b="1" dirty="0">
                <a:highlight>
                  <a:srgbClr val="FFFF00"/>
                </a:highlight>
              </a:rPr>
              <a:t>Enriching</a:t>
            </a:r>
            <a:r>
              <a:rPr lang="en-GB" dirty="0"/>
              <a:t>: using</a:t>
            </a:r>
            <a:r>
              <a:rPr lang="en-GB" b="1" dirty="0"/>
              <a:t> </a:t>
            </a:r>
            <a:r>
              <a:rPr lang="en-GB" dirty="0">
                <a:highlight>
                  <a:srgbClr val="FFFF00"/>
                </a:highlight>
              </a:rPr>
              <a:t>visual</a:t>
            </a:r>
            <a:r>
              <a:rPr lang="en-GB" dirty="0"/>
              <a:t>, </a:t>
            </a:r>
            <a:r>
              <a:rPr lang="en-GB" dirty="0">
                <a:highlight>
                  <a:srgbClr val="FFFF00"/>
                </a:highlight>
              </a:rPr>
              <a:t>auditory</a:t>
            </a:r>
            <a:r>
              <a:rPr lang="en-GB" dirty="0"/>
              <a:t>, and </a:t>
            </a:r>
            <a:r>
              <a:rPr lang="en-GB" dirty="0">
                <a:highlight>
                  <a:srgbClr val="FFFF00"/>
                </a:highlight>
              </a:rPr>
              <a:t>tactile</a:t>
            </a:r>
            <a:r>
              <a:rPr lang="en-GB" dirty="0"/>
              <a:t> </a:t>
            </a:r>
            <a:r>
              <a:rPr lang="en-GB" dirty="0">
                <a:highlight>
                  <a:srgbClr val="FFFF00"/>
                </a:highlight>
              </a:rPr>
              <a:t>stimuli</a:t>
            </a:r>
            <a:r>
              <a:rPr lang="en-GB" dirty="0"/>
              <a:t> and </a:t>
            </a:r>
            <a:r>
              <a:rPr lang="en-GB" dirty="0">
                <a:highlight>
                  <a:srgbClr val="FFFF00"/>
                </a:highlight>
              </a:rPr>
              <a:t>experiences</a:t>
            </a:r>
            <a:r>
              <a:rPr lang="en-GB" dirty="0"/>
              <a:t>.</a:t>
            </a:r>
            <a:endParaRPr lang="en-GB" b="1" dirty="0"/>
          </a:p>
          <a:p>
            <a:r>
              <a:rPr lang="en-GB" b="1" dirty="0">
                <a:highlight>
                  <a:srgbClr val="FFFF00"/>
                </a:highlight>
              </a:rPr>
              <a:t>Responsive</a:t>
            </a:r>
            <a:r>
              <a:rPr lang="en-GB" dirty="0"/>
              <a:t>: </a:t>
            </a:r>
            <a:r>
              <a:rPr lang="en-GB" dirty="0">
                <a:highlight>
                  <a:srgbClr val="FFFF00"/>
                </a:highlight>
              </a:rPr>
              <a:t>make their interactions responsive and contingent on what the infant is doing.</a:t>
            </a:r>
            <a:endParaRPr lang="en-GB" b="1" dirty="0">
              <a:highlight>
                <a:srgbClr val="FFFF00"/>
              </a:highlight>
            </a:endParaRPr>
          </a:p>
          <a:p>
            <a:endParaRPr lang="en-GB" b="1" i="1" dirty="0"/>
          </a:p>
          <a:p>
            <a:endParaRPr lang="en-GB" dirty="0"/>
          </a:p>
        </p:txBody>
      </p:sp>
    </p:spTree>
    <p:extLst>
      <p:ext uri="{BB962C8B-B14F-4D97-AF65-F5344CB8AC3E}">
        <p14:creationId xmlns:p14="http://schemas.microsoft.com/office/powerpoint/2010/main" val="2277760728"/>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GB" b="1" i="1" dirty="0"/>
              <a:t>Modeling Interactive </a:t>
            </a:r>
            <a:r>
              <a:rPr lang="en-GB" b="1" i="1" dirty="0" err="1"/>
              <a:t>Behaviors</a:t>
            </a:r>
            <a:endParaRPr lang="en-GB" dirty="0"/>
          </a:p>
        </p:txBody>
      </p:sp>
      <p:sp>
        <p:nvSpPr>
          <p:cNvPr id="3" name="Content Placeholder 2"/>
          <p:cNvSpPr>
            <a:spLocks noGrp="1"/>
          </p:cNvSpPr>
          <p:nvPr>
            <p:ph idx="1"/>
          </p:nvPr>
        </p:nvSpPr>
        <p:spPr>
          <a:xfrm>
            <a:off x="457200" y="1066800"/>
            <a:ext cx="8229600" cy="5867400"/>
          </a:xfrm>
        </p:spPr>
        <p:txBody>
          <a:bodyPr>
            <a:normAutofit fontScale="92500" lnSpcReduction="20000"/>
          </a:bodyPr>
          <a:lstStyle/>
          <a:p>
            <a:r>
              <a:rPr lang="en-GB" dirty="0">
                <a:highlight>
                  <a:srgbClr val="FFFF00"/>
                </a:highlight>
              </a:rPr>
              <a:t>Four</a:t>
            </a:r>
            <a:r>
              <a:rPr lang="en-GB" dirty="0"/>
              <a:t> types of </a:t>
            </a:r>
            <a:r>
              <a:rPr lang="en-GB" dirty="0">
                <a:highlight>
                  <a:srgbClr val="FFFF00"/>
                </a:highlight>
              </a:rPr>
              <a:t>interactive </a:t>
            </a:r>
            <a:r>
              <a:rPr lang="en-GB" dirty="0" err="1">
                <a:highlight>
                  <a:srgbClr val="FFFF00"/>
                </a:highlight>
              </a:rPr>
              <a:t>behaviors</a:t>
            </a:r>
            <a:r>
              <a:rPr lang="en-GB" dirty="0"/>
              <a:t>:</a:t>
            </a:r>
          </a:p>
          <a:p>
            <a:r>
              <a:rPr lang="en-GB" b="1" dirty="0" err="1">
                <a:highlight>
                  <a:srgbClr val="FFFF00"/>
                </a:highlight>
              </a:rPr>
              <a:t>Turntaking</a:t>
            </a:r>
            <a:r>
              <a:rPr lang="en-GB" b="1" dirty="0"/>
              <a:t>, </a:t>
            </a:r>
            <a:r>
              <a:rPr lang="en-GB" b="1" dirty="0">
                <a:highlight>
                  <a:srgbClr val="FFFF00"/>
                </a:highlight>
              </a:rPr>
              <a:t>Imitation,</a:t>
            </a:r>
            <a:r>
              <a:rPr lang="en-GB" b="1" dirty="0"/>
              <a:t> </a:t>
            </a:r>
            <a:r>
              <a:rPr lang="en-GB" b="1" dirty="0">
                <a:highlight>
                  <a:srgbClr val="FFFF00"/>
                </a:highlight>
              </a:rPr>
              <a:t>Establishing joint Attention</a:t>
            </a:r>
            <a:r>
              <a:rPr lang="en-GB" b="1" dirty="0"/>
              <a:t>, and </a:t>
            </a:r>
            <a:r>
              <a:rPr lang="en-GB" b="1" dirty="0">
                <a:highlight>
                  <a:srgbClr val="FFFF00"/>
                </a:highlight>
              </a:rPr>
              <a:t>Developing Anticipatory Sets</a:t>
            </a:r>
            <a:r>
              <a:rPr lang="en-GB" b="1" dirty="0"/>
              <a:t>.</a:t>
            </a:r>
          </a:p>
          <a:p>
            <a:r>
              <a:rPr lang="en-GB" dirty="0">
                <a:highlight>
                  <a:srgbClr val="FFFF00"/>
                </a:highlight>
              </a:rPr>
              <a:t>Use the infant’s readiness to interact.</a:t>
            </a:r>
          </a:p>
          <a:p>
            <a:r>
              <a:rPr lang="en-GB" dirty="0"/>
              <a:t>engage in them whenever the infant signals readiness.</a:t>
            </a:r>
          </a:p>
          <a:p>
            <a:r>
              <a:rPr lang="en-GB" dirty="0"/>
              <a:t>When these signals are perceived, the interactions should be initiated.</a:t>
            </a:r>
          </a:p>
          <a:p>
            <a:r>
              <a:rPr lang="en-GB" dirty="0"/>
              <a:t>Once the infant does something, parents/ caregivers/clinicians can imitate it, then wait for the infant to do something else.</a:t>
            </a:r>
          </a:p>
          <a:p>
            <a:r>
              <a:rPr lang="en-GB" dirty="0">
                <a:highlight>
                  <a:srgbClr val="FFFF00"/>
                </a:highlight>
              </a:rPr>
              <a:t>Use a “match and wait” strategy </a:t>
            </a:r>
            <a:r>
              <a:rPr lang="en-GB" dirty="0"/>
              <a:t>in developing turn-taking and imitation skills.</a:t>
            </a:r>
          </a:p>
          <a:p>
            <a:endParaRPr lang="en-GB" dirty="0"/>
          </a:p>
        </p:txBody>
      </p:sp>
    </p:spTree>
    <p:extLst>
      <p:ext uri="{BB962C8B-B14F-4D97-AF65-F5344CB8AC3E}">
        <p14:creationId xmlns:p14="http://schemas.microsoft.com/office/powerpoint/2010/main" val="2704358741"/>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GB" dirty="0"/>
              <a:t>Cont.</a:t>
            </a:r>
          </a:p>
        </p:txBody>
      </p:sp>
      <p:sp>
        <p:nvSpPr>
          <p:cNvPr id="3" name="Content Placeholder 2"/>
          <p:cNvSpPr>
            <a:spLocks noGrp="1"/>
          </p:cNvSpPr>
          <p:nvPr>
            <p:ph idx="1"/>
          </p:nvPr>
        </p:nvSpPr>
        <p:spPr>
          <a:xfrm>
            <a:off x="457200" y="1066800"/>
            <a:ext cx="8229600" cy="5791200"/>
          </a:xfrm>
        </p:spPr>
        <p:txBody>
          <a:bodyPr/>
          <a:lstStyle/>
          <a:p>
            <a:r>
              <a:rPr lang="en-GB" dirty="0"/>
              <a:t>Help parents learn to develop </a:t>
            </a:r>
            <a:r>
              <a:rPr lang="en-GB" b="1" dirty="0"/>
              <a:t>joint </a:t>
            </a:r>
            <a:r>
              <a:rPr lang="en-GB" b="1" dirty="0" err="1"/>
              <a:t>attentional</a:t>
            </a:r>
            <a:r>
              <a:rPr lang="en-GB" b="1" dirty="0"/>
              <a:t> routines</a:t>
            </a:r>
            <a:r>
              <a:rPr lang="en-GB" i="1" dirty="0"/>
              <a:t> </a:t>
            </a:r>
            <a:r>
              <a:rPr lang="en-GB" dirty="0"/>
              <a:t>with their babies.</a:t>
            </a:r>
          </a:p>
          <a:p>
            <a:r>
              <a:rPr lang="en-GB" dirty="0"/>
              <a:t>Help </a:t>
            </a:r>
            <a:r>
              <a:rPr lang="en-GB" b="1" dirty="0"/>
              <a:t>establishing anticipatory sets</a:t>
            </a:r>
            <a:r>
              <a:rPr lang="en-GB" i="1" dirty="0"/>
              <a:t>.</a:t>
            </a:r>
          </a:p>
          <a:p>
            <a:r>
              <a:rPr lang="en-GB" dirty="0"/>
              <a:t>Anticipatory sets are </a:t>
            </a:r>
            <a:r>
              <a:rPr lang="en-GB" dirty="0">
                <a:highlight>
                  <a:srgbClr val="FFFF00"/>
                </a:highlight>
              </a:rPr>
              <a:t>expectations that actions have been often repeated will occur in a particular sequence</a:t>
            </a:r>
            <a:r>
              <a:rPr lang="en-GB" dirty="0"/>
              <a:t>.</a:t>
            </a:r>
          </a:p>
          <a:p>
            <a:r>
              <a:rPr lang="en-GB" dirty="0"/>
              <a:t>Anticipatory sets </a:t>
            </a:r>
            <a:r>
              <a:rPr lang="en-GB" dirty="0">
                <a:highlight>
                  <a:srgbClr val="FFFF00"/>
                </a:highlight>
              </a:rPr>
              <a:t>develop the baby’s </a:t>
            </a:r>
            <a:r>
              <a:rPr lang="en-GB" b="1" dirty="0">
                <a:highlight>
                  <a:srgbClr val="FFFF00"/>
                </a:highlight>
              </a:rPr>
              <a:t>Joint Action</a:t>
            </a:r>
            <a:r>
              <a:rPr lang="en-GB" dirty="0">
                <a:highlight>
                  <a:srgbClr val="FFFF00"/>
                </a:highlight>
              </a:rPr>
              <a:t>.</a:t>
            </a:r>
            <a:endParaRPr lang="en-GB" b="1" dirty="0">
              <a:highlight>
                <a:srgbClr val="FFFF00"/>
              </a:highlight>
            </a:endParaRPr>
          </a:p>
          <a:p>
            <a:endParaRPr lang="en-GB" dirty="0"/>
          </a:p>
          <a:p>
            <a:endParaRPr lang="en-GB" dirty="0"/>
          </a:p>
        </p:txBody>
      </p:sp>
    </p:spTree>
    <p:extLst>
      <p:ext uri="{BB962C8B-B14F-4D97-AF65-F5344CB8AC3E}">
        <p14:creationId xmlns:p14="http://schemas.microsoft.com/office/powerpoint/2010/main" val="4289229199"/>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5719"/>
          </a:xfrm>
        </p:spPr>
        <p:txBody>
          <a:bodyPr>
            <a:normAutofit fontScale="90000"/>
          </a:bodyPr>
          <a:lstStyle/>
          <a:p>
            <a:endParaRPr lang="en-GB" dirty="0"/>
          </a:p>
        </p:txBody>
      </p:sp>
      <p:pic>
        <p:nvPicPr>
          <p:cNvPr id="1026" name="Picture 2" descr="C:\Users\Toshiba\Desktop\joint.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457200"/>
            <a:ext cx="9144000" cy="640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18578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Case History</a:t>
            </a:r>
          </a:p>
        </p:txBody>
      </p:sp>
      <p:sp>
        <p:nvSpPr>
          <p:cNvPr id="3" name="Content Placeholder 2"/>
          <p:cNvSpPr>
            <a:spLocks noGrp="1"/>
          </p:cNvSpPr>
          <p:nvPr>
            <p:ph idx="1"/>
          </p:nvPr>
        </p:nvSpPr>
        <p:spPr>
          <a:xfrm>
            <a:off x="457200" y="1371600"/>
            <a:ext cx="8229600" cy="5486400"/>
          </a:xfrm>
        </p:spPr>
        <p:txBody>
          <a:bodyPr>
            <a:normAutofit fontScale="92500"/>
          </a:bodyPr>
          <a:lstStyle/>
          <a:p>
            <a:r>
              <a:rPr lang="en-GB" dirty="0"/>
              <a:t>Detailed case history will be helpful in refining assessment plans.</a:t>
            </a:r>
          </a:p>
          <a:p>
            <a:r>
              <a:rPr lang="en-GB" dirty="0"/>
              <a:t>sensitive interviewing requires mutual respect; making sure that the clients understand the purpose of the interview; listening carefully; asking clear, open and close-ended questions.</a:t>
            </a:r>
          </a:p>
          <a:p>
            <a:r>
              <a:rPr lang="en-GB" dirty="0"/>
              <a:t>The case history should highlight the family’s major concerns.</a:t>
            </a:r>
          </a:p>
          <a:p>
            <a:r>
              <a:rPr lang="en-GB" dirty="0"/>
              <a:t>A case history also provides an opportunity to document any pre-, peri- or post-natal risk factors that may affect language development.</a:t>
            </a:r>
          </a:p>
          <a:p>
            <a:endParaRPr lang="en-GB" dirty="0"/>
          </a:p>
        </p:txBody>
      </p:sp>
    </p:spTree>
    <p:extLst>
      <p:ext uri="{BB962C8B-B14F-4D97-AF65-F5344CB8AC3E}">
        <p14:creationId xmlns:p14="http://schemas.microsoft.com/office/powerpoint/2010/main" val="1394007590"/>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2209800"/>
          </a:xfrm>
        </p:spPr>
        <p:txBody>
          <a:bodyPr>
            <a:normAutofit fontScale="90000"/>
          </a:bodyPr>
          <a:lstStyle/>
          <a:p>
            <a:r>
              <a:rPr lang="en-GB" b="1" dirty="0"/>
              <a:t>ASSESSMENT AND INTERVENTION</a:t>
            </a:r>
            <a:br>
              <a:rPr lang="en-GB" b="1" dirty="0"/>
            </a:br>
            <a:r>
              <a:rPr lang="en-GB" b="1" dirty="0"/>
              <a:t>FOR INFANTS AT </a:t>
            </a:r>
            <a:r>
              <a:rPr lang="en-GB" b="1" dirty="0">
                <a:highlight>
                  <a:srgbClr val="FFFF00"/>
                </a:highlight>
              </a:rPr>
              <a:t>PRELINGUISTIC STAGES </a:t>
            </a:r>
            <a:r>
              <a:rPr lang="en-GB" b="1" dirty="0"/>
              <a:t>OF COMMUNICATION: </a:t>
            </a:r>
            <a:r>
              <a:rPr lang="en-GB" b="1" dirty="0">
                <a:highlight>
                  <a:srgbClr val="FFFF00"/>
                </a:highlight>
              </a:rPr>
              <a:t>9 TO 18 MONTHS</a:t>
            </a:r>
            <a:endParaRPr lang="en-GB" dirty="0">
              <a:highlight>
                <a:srgbClr val="FFFF00"/>
              </a:highlight>
            </a:endParaRPr>
          </a:p>
        </p:txBody>
      </p:sp>
      <p:sp>
        <p:nvSpPr>
          <p:cNvPr id="3" name="Content Placeholder 2"/>
          <p:cNvSpPr>
            <a:spLocks noGrp="1"/>
          </p:cNvSpPr>
          <p:nvPr>
            <p:ph idx="1"/>
          </p:nvPr>
        </p:nvSpPr>
        <p:spPr>
          <a:xfrm>
            <a:off x="457200" y="2667000"/>
            <a:ext cx="8229600" cy="4114800"/>
          </a:xfrm>
        </p:spPr>
        <p:txBody>
          <a:bodyPr/>
          <a:lstStyle/>
          <a:p>
            <a:r>
              <a:rPr lang="en-GB" dirty="0"/>
              <a:t>They become </a:t>
            </a:r>
            <a:r>
              <a:rPr lang="en-GB" dirty="0">
                <a:highlight>
                  <a:srgbClr val="FFFF00"/>
                </a:highlight>
              </a:rPr>
              <a:t>intentional communicators</a:t>
            </a:r>
            <a:r>
              <a:rPr lang="en-GB" dirty="0"/>
              <a:t>.</a:t>
            </a:r>
          </a:p>
          <a:p>
            <a:r>
              <a:rPr lang="en-GB" dirty="0" err="1"/>
              <a:t>Halliday’s</a:t>
            </a:r>
            <a:r>
              <a:rPr lang="en-GB" dirty="0"/>
              <a:t> (1975) “learn how to mean.”</a:t>
            </a:r>
          </a:p>
          <a:p>
            <a:r>
              <a:rPr lang="en-GB" dirty="0" err="1"/>
              <a:t>Bates’s</a:t>
            </a:r>
            <a:r>
              <a:rPr lang="en-GB" dirty="0"/>
              <a:t> (1976), these children are in the </a:t>
            </a:r>
            <a:r>
              <a:rPr lang="en-GB" b="1" dirty="0">
                <a:highlight>
                  <a:srgbClr val="FFFF00"/>
                </a:highlight>
              </a:rPr>
              <a:t>illocutionary</a:t>
            </a:r>
            <a:r>
              <a:rPr lang="en-GB" i="1" dirty="0">
                <a:highlight>
                  <a:srgbClr val="FFFF00"/>
                </a:highlight>
              </a:rPr>
              <a:t> </a:t>
            </a:r>
            <a:r>
              <a:rPr lang="en-GB" dirty="0">
                <a:highlight>
                  <a:srgbClr val="FFFF00"/>
                </a:highlight>
              </a:rPr>
              <a:t>stage of communication</a:t>
            </a:r>
            <a:r>
              <a:rPr lang="en-GB" dirty="0"/>
              <a:t>.</a:t>
            </a:r>
          </a:p>
          <a:p>
            <a:r>
              <a:rPr lang="en-GB" b="1" dirty="0">
                <a:highlight>
                  <a:srgbClr val="FFFF00"/>
                </a:highlight>
              </a:rPr>
              <a:t>CGA</a:t>
            </a:r>
            <a:r>
              <a:rPr lang="en-GB" dirty="0">
                <a:highlight>
                  <a:srgbClr val="FFFF00"/>
                </a:highlight>
              </a:rPr>
              <a:t> will be taken in consideration</a:t>
            </a:r>
            <a:r>
              <a:rPr lang="en-GB" dirty="0"/>
              <a:t>.</a:t>
            </a:r>
          </a:p>
          <a:p>
            <a:endParaRPr lang="en-GB" dirty="0"/>
          </a:p>
          <a:p>
            <a:endParaRPr lang="en-GB" dirty="0"/>
          </a:p>
        </p:txBody>
      </p:sp>
    </p:spTree>
    <p:extLst>
      <p:ext uri="{BB962C8B-B14F-4D97-AF65-F5344CB8AC3E}">
        <p14:creationId xmlns:p14="http://schemas.microsoft.com/office/powerpoint/2010/main" val="2255160714"/>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289" y="152090"/>
            <a:ext cx="8382000" cy="639762"/>
          </a:xfrm>
        </p:spPr>
        <p:txBody>
          <a:bodyPr>
            <a:normAutofit fontScale="90000"/>
          </a:bodyPr>
          <a:lstStyle/>
          <a:p>
            <a:pPr algn="l"/>
            <a:r>
              <a:rPr lang="en-GB" b="1" dirty="0">
                <a:highlight>
                  <a:srgbClr val="FFFF00"/>
                </a:highlight>
              </a:rPr>
              <a:t>PRELINGUISTIC STAGES: </a:t>
            </a:r>
            <a:r>
              <a:rPr lang="en-GB" b="1" dirty="0"/>
              <a:t>Assessment</a:t>
            </a:r>
            <a:endParaRPr lang="en-GB" dirty="0"/>
          </a:p>
        </p:txBody>
      </p:sp>
      <p:sp>
        <p:nvSpPr>
          <p:cNvPr id="3" name="Content Placeholder 2"/>
          <p:cNvSpPr>
            <a:spLocks noGrp="1"/>
          </p:cNvSpPr>
          <p:nvPr>
            <p:ph idx="1"/>
          </p:nvPr>
        </p:nvSpPr>
        <p:spPr>
          <a:xfrm>
            <a:off x="380999" y="990600"/>
            <a:ext cx="8366289" cy="5105400"/>
          </a:xfrm>
        </p:spPr>
        <p:txBody>
          <a:bodyPr>
            <a:normAutofit fontScale="77500" lnSpcReduction="20000"/>
          </a:bodyPr>
          <a:lstStyle/>
          <a:p>
            <a:r>
              <a:rPr lang="en-GB" dirty="0">
                <a:highlight>
                  <a:srgbClr val="FFFF00"/>
                </a:highlight>
              </a:rPr>
              <a:t>Formal </a:t>
            </a:r>
            <a:r>
              <a:rPr lang="en-GB" dirty="0"/>
              <a:t>assessment procedures.</a:t>
            </a:r>
          </a:p>
          <a:p>
            <a:r>
              <a:rPr lang="en-GB" dirty="0">
                <a:highlight>
                  <a:srgbClr val="FFFF00"/>
                </a:highlight>
              </a:rPr>
              <a:t>Observation of the child’s play.</a:t>
            </a:r>
          </a:p>
          <a:p>
            <a:r>
              <a:rPr lang="en-GB" dirty="0">
                <a:highlight>
                  <a:srgbClr val="FFFF00"/>
                </a:highlight>
              </a:rPr>
              <a:t>Parent-reports /checklists.</a:t>
            </a:r>
          </a:p>
          <a:p>
            <a:r>
              <a:rPr lang="en-GB" dirty="0">
                <a:highlight>
                  <a:srgbClr val="FFFF00"/>
                </a:highlight>
              </a:rPr>
              <a:t>Modeling conventional use of objects and child engagement in simple pretend play.</a:t>
            </a:r>
          </a:p>
          <a:p>
            <a:r>
              <a:rPr lang="en-GB" dirty="0">
                <a:highlight>
                  <a:srgbClr val="FFFF00"/>
                </a:highlight>
              </a:rPr>
              <a:t>Parents continue to use TIPS </a:t>
            </a:r>
            <a:r>
              <a:rPr lang="en-GB" dirty="0"/>
              <a:t>engage in turn-taking, imitation, building anticipatory sets, and joint attentional activities in their interactions with the baby.</a:t>
            </a:r>
          </a:p>
          <a:p>
            <a:r>
              <a:rPr lang="en-GB" dirty="0">
                <a:highlight>
                  <a:srgbClr val="FFFF00"/>
                </a:highlight>
              </a:rPr>
              <a:t>Typical functions </a:t>
            </a:r>
            <a:r>
              <a:rPr lang="en-GB" dirty="0"/>
              <a:t>expressed at this level includes:</a:t>
            </a:r>
          </a:p>
          <a:p>
            <a:pPr marL="0" indent="0">
              <a:buNone/>
            </a:pPr>
            <a:r>
              <a:rPr lang="en-US" dirty="0"/>
              <a:t>-</a:t>
            </a:r>
            <a:r>
              <a:rPr lang="en-GB" dirty="0">
                <a:highlight>
                  <a:srgbClr val="FFFF00"/>
                </a:highlight>
              </a:rPr>
              <a:t>requesting objects or actions</a:t>
            </a:r>
            <a:r>
              <a:rPr lang="en-GB" dirty="0"/>
              <a:t>.</a:t>
            </a:r>
          </a:p>
          <a:p>
            <a:pPr marL="0" indent="0">
              <a:buNone/>
            </a:pPr>
            <a:r>
              <a:rPr lang="en-GB" dirty="0"/>
              <a:t>-</a:t>
            </a:r>
            <a:r>
              <a:rPr lang="en-GB" dirty="0">
                <a:highlight>
                  <a:srgbClr val="FFFF00"/>
                </a:highlight>
              </a:rPr>
              <a:t>attempting to get the adult’s attention on what the child is interested in.</a:t>
            </a:r>
          </a:p>
          <a:p>
            <a:pPr marL="0" indent="0">
              <a:buNone/>
            </a:pPr>
            <a:r>
              <a:rPr lang="en-GB" dirty="0"/>
              <a:t>-</a:t>
            </a:r>
            <a:r>
              <a:rPr lang="en-GB" dirty="0">
                <a:highlight>
                  <a:srgbClr val="FFFF00"/>
                </a:highlight>
              </a:rPr>
              <a:t>initiating social interactions through greeting, calling, or showing off.</a:t>
            </a:r>
          </a:p>
          <a:p>
            <a:endParaRPr lang="en-GB" dirty="0"/>
          </a:p>
          <a:p>
            <a:endParaRPr lang="en-GB" dirty="0"/>
          </a:p>
        </p:txBody>
      </p:sp>
    </p:spTree>
    <p:extLst>
      <p:ext uri="{BB962C8B-B14F-4D97-AF65-F5344CB8AC3E}">
        <p14:creationId xmlns:p14="http://schemas.microsoft.com/office/powerpoint/2010/main" val="108942947"/>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fontScale="90000"/>
          </a:bodyPr>
          <a:lstStyle/>
          <a:p>
            <a:pPr algn="l"/>
            <a:r>
              <a:rPr lang="en-GB" b="1" dirty="0">
                <a:highlight>
                  <a:srgbClr val="FFFF00"/>
                </a:highlight>
              </a:rPr>
              <a:t>PRELINGUISTIC STAGES: </a:t>
            </a:r>
            <a:r>
              <a:rPr lang="en-GB" b="1" dirty="0"/>
              <a:t>Management</a:t>
            </a:r>
            <a:endParaRPr lang="en-GB" dirty="0"/>
          </a:p>
        </p:txBody>
      </p:sp>
      <p:sp>
        <p:nvSpPr>
          <p:cNvPr id="3" name="Content Placeholder 2"/>
          <p:cNvSpPr>
            <a:spLocks noGrp="1"/>
          </p:cNvSpPr>
          <p:nvPr>
            <p:ph idx="1"/>
          </p:nvPr>
        </p:nvSpPr>
        <p:spPr>
          <a:xfrm>
            <a:off x="457200" y="1295400"/>
            <a:ext cx="7696200" cy="5181600"/>
          </a:xfrm>
        </p:spPr>
        <p:txBody>
          <a:bodyPr>
            <a:normAutofit lnSpcReduction="10000"/>
          </a:bodyPr>
          <a:lstStyle/>
          <a:p>
            <a:r>
              <a:rPr lang="en-GB" dirty="0"/>
              <a:t>Providing advice or support to the family of an at-risk infant.</a:t>
            </a:r>
          </a:p>
          <a:p>
            <a:r>
              <a:rPr lang="en-GB" dirty="0">
                <a:highlight>
                  <a:srgbClr val="FFFF00"/>
                </a:highlight>
              </a:rPr>
              <a:t>Foster the communication the child is showing</a:t>
            </a:r>
            <a:r>
              <a:rPr lang="en-GB" dirty="0"/>
              <a:t>.</a:t>
            </a:r>
          </a:p>
          <a:p>
            <a:r>
              <a:rPr lang="en-GB" dirty="0">
                <a:highlight>
                  <a:srgbClr val="FFFF00"/>
                </a:highlight>
              </a:rPr>
              <a:t>Coach parents to learn how to support the child’s move toward more conventional communication</a:t>
            </a:r>
            <a:r>
              <a:rPr lang="en-GB" dirty="0"/>
              <a:t>.</a:t>
            </a:r>
          </a:p>
          <a:p>
            <a:r>
              <a:rPr lang="en-GB" dirty="0">
                <a:highlight>
                  <a:srgbClr val="FFFF00"/>
                </a:highlight>
              </a:rPr>
              <a:t>Upping the ante” technique.</a:t>
            </a:r>
          </a:p>
          <a:p>
            <a:r>
              <a:rPr lang="en-GB" dirty="0">
                <a:highlight>
                  <a:srgbClr val="FFFF00"/>
                </a:highlight>
              </a:rPr>
              <a:t>Demonstrate contingent relations between words and actions.</a:t>
            </a:r>
          </a:p>
        </p:txBody>
      </p:sp>
    </p:spTree>
    <p:extLst>
      <p:ext uri="{BB962C8B-B14F-4D97-AF65-F5344CB8AC3E}">
        <p14:creationId xmlns:p14="http://schemas.microsoft.com/office/powerpoint/2010/main" val="917667738"/>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a:t>Cont.</a:t>
            </a:r>
            <a:endParaRPr lang="en-GB" dirty="0"/>
          </a:p>
        </p:txBody>
      </p:sp>
      <p:sp>
        <p:nvSpPr>
          <p:cNvPr id="3" name="Content Placeholder 2"/>
          <p:cNvSpPr>
            <a:spLocks noGrp="1"/>
          </p:cNvSpPr>
          <p:nvPr>
            <p:ph idx="1"/>
          </p:nvPr>
        </p:nvSpPr>
        <p:spPr>
          <a:xfrm>
            <a:off x="457200" y="990600"/>
            <a:ext cx="8229600" cy="5791200"/>
          </a:xfrm>
        </p:spPr>
        <p:txBody>
          <a:bodyPr>
            <a:normAutofit fontScale="70000" lnSpcReduction="20000"/>
          </a:bodyPr>
          <a:lstStyle/>
          <a:p>
            <a:r>
              <a:rPr lang="en-GB" dirty="0"/>
              <a:t>The use of </a:t>
            </a:r>
            <a:r>
              <a:rPr lang="en-GB" b="1" dirty="0" err="1">
                <a:highlight>
                  <a:srgbClr val="FFFF00"/>
                </a:highlight>
              </a:rPr>
              <a:t>prelinguistic</a:t>
            </a:r>
            <a:r>
              <a:rPr lang="en-GB" b="1" dirty="0">
                <a:highlight>
                  <a:srgbClr val="FFFF00"/>
                </a:highlight>
              </a:rPr>
              <a:t> milieu teaching (PMT)</a:t>
            </a:r>
          </a:p>
          <a:p>
            <a:pPr marL="0" indent="0">
              <a:buNone/>
            </a:pPr>
            <a:r>
              <a:rPr lang="en-GB" b="1" dirty="0">
                <a:highlight>
                  <a:srgbClr val="FFFF00"/>
                </a:highlight>
              </a:rPr>
              <a:t>- Contingent motor imitation.</a:t>
            </a:r>
          </a:p>
          <a:p>
            <a:pPr>
              <a:buFontTx/>
              <a:buChar char="-"/>
            </a:pPr>
            <a:r>
              <a:rPr lang="en-GB" b="1" dirty="0">
                <a:highlight>
                  <a:srgbClr val="FFFF00"/>
                </a:highlight>
              </a:rPr>
              <a:t>Contingent vocal imitation.</a:t>
            </a:r>
          </a:p>
          <a:p>
            <a:r>
              <a:rPr lang="en-GB" dirty="0"/>
              <a:t>Use three types of </a:t>
            </a:r>
            <a:r>
              <a:rPr lang="en-GB" dirty="0">
                <a:highlight>
                  <a:srgbClr val="FFFF00"/>
                </a:highlight>
              </a:rPr>
              <a:t>prompts</a:t>
            </a:r>
            <a:r>
              <a:rPr lang="en-GB" dirty="0"/>
              <a:t>: </a:t>
            </a:r>
            <a:r>
              <a:rPr lang="en-GB" b="1" i="1" dirty="0">
                <a:highlight>
                  <a:srgbClr val="FFFF00"/>
                </a:highlight>
              </a:rPr>
              <a:t>time delay, verbal</a:t>
            </a:r>
            <a:r>
              <a:rPr lang="en-GB" b="1" i="1" dirty="0"/>
              <a:t>, </a:t>
            </a:r>
            <a:r>
              <a:rPr lang="en-GB" dirty="0"/>
              <a:t>and</a:t>
            </a:r>
            <a:r>
              <a:rPr lang="en-GB" b="1" dirty="0"/>
              <a:t> </a:t>
            </a:r>
            <a:r>
              <a:rPr lang="en-GB" b="1" i="1" dirty="0">
                <a:highlight>
                  <a:srgbClr val="FFFF00"/>
                </a:highlight>
              </a:rPr>
              <a:t>gaze intersection.</a:t>
            </a:r>
            <a:endParaRPr lang="en-GB" dirty="0">
              <a:highlight>
                <a:srgbClr val="FFFF00"/>
              </a:highlight>
            </a:endParaRPr>
          </a:p>
          <a:p>
            <a:r>
              <a:rPr lang="en-GB" b="1" dirty="0">
                <a:highlight>
                  <a:srgbClr val="FFFF00"/>
                </a:highlight>
              </a:rPr>
              <a:t>Modeling</a:t>
            </a:r>
            <a:r>
              <a:rPr lang="en-GB" b="1" dirty="0"/>
              <a:t> </a:t>
            </a:r>
            <a:r>
              <a:rPr lang="en-GB" dirty="0"/>
              <a:t>: </a:t>
            </a:r>
            <a:r>
              <a:rPr lang="en-GB" dirty="0">
                <a:highlight>
                  <a:srgbClr val="FFFF00"/>
                </a:highlight>
              </a:rPr>
              <a:t>verbal modeling </a:t>
            </a:r>
            <a:r>
              <a:rPr lang="en-GB" dirty="0"/>
              <a:t>, </a:t>
            </a:r>
            <a:r>
              <a:rPr lang="en-GB" dirty="0">
                <a:highlight>
                  <a:srgbClr val="FFFF00"/>
                </a:highlight>
              </a:rPr>
              <a:t>gestural modeling.</a:t>
            </a:r>
            <a:endParaRPr lang="en-GB" b="1" dirty="0">
              <a:highlight>
                <a:srgbClr val="FFFF00"/>
              </a:highlight>
            </a:endParaRPr>
          </a:p>
          <a:p>
            <a:r>
              <a:rPr lang="en-GB" b="1" dirty="0">
                <a:highlight>
                  <a:srgbClr val="FFFF00"/>
                </a:highlight>
              </a:rPr>
              <a:t>Natural consequences.</a:t>
            </a:r>
          </a:p>
          <a:p>
            <a:r>
              <a:rPr lang="en-GB" b="1" dirty="0">
                <a:highlight>
                  <a:srgbClr val="FFFF00"/>
                </a:highlight>
              </a:rPr>
              <a:t>Book-reading situations.</a:t>
            </a:r>
          </a:p>
          <a:p>
            <a:r>
              <a:rPr lang="en-GB" dirty="0" err="1"/>
              <a:t>Behaviors</a:t>
            </a:r>
            <a:r>
              <a:rPr lang="en-GB" dirty="0"/>
              <a:t> that can facilitate communication development in this setting:</a:t>
            </a:r>
          </a:p>
          <a:p>
            <a:r>
              <a:rPr lang="en-GB" dirty="0"/>
              <a:t>Waiting for the </a:t>
            </a:r>
            <a:r>
              <a:rPr lang="en-GB" dirty="0">
                <a:highlight>
                  <a:srgbClr val="FFFF00"/>
                </a:highlight>
              </a:rPr>
              <a:t>child</a:t>
            </a:r>
            <a:r>
              <a:rPr lang="en-GB" dirty="0"/>
              <a:t> to </a:t>
            </a:r>
            <a:r>
              <a:rPr lang="en-GB" dirty="0">
                <a:highlight>
                  <a:srgbClr val="FFFF00"/>
                </a:highlight>
              </a:rPr>
              <a:t>initiate interest</a:t>
            </a:r>
            <a:r>
              <a:rPr lang="en-GB" dirty="0"/>
              <a:t> in something in the book </a:t>
            </a:r>
            <a:r>
              <a:rPr lang="en-GB" dirty="0">
                <a:highlight>
                  <a:srgbClr val="FFFF00"/>
                </a:highlight>
              </a:rPr>
              <a:t>by</a:t>
            </a:r>
            <a:r>
              <a:rPr lang="en-GB" dirty="0"/>
              <a:t> </a:t>
            </a:r>
            <a:r>
              <a:rPr lang="en-GB" dirty="0">
                <a:highlight>
                  <a:srgbClr val="FFFF00"/>
                </a:highlight>
              </a:rPr>
              <a:t>looking or pointing.</a:t>
            </a:r>
            <a:endParaRPr lang="en-GB" dirty="0"/>
          </a:p>
          <a:p>
            <a:r>
              <a:rPr lang="en-GB" dirty="0">
                <a:highlight>
                  <a:srgbClr val="FFFF00"/>
                </a:highlight>
              </a:rPr>
              <a:t>Being face-to-face during book sharing.</a:t>
            </a:r>
          </a:p>
          <a:p>
            <a:r>
              <a:rPr lang="en-GB" dirty="0">
                <a:highlight>
                  <a:srgbClr val="FFFF00"/>
                </a:highlight>
              </a:rPr>
              <a:t>Asking questions.</a:t>
            </a:r>
          </a:p>
          <a:p>
            <a:r>
              <a:rPr lang="en-GB" dirty="0">
                <a:highlight>
                  <a:srgbClr val="FFFF00"/>
                </a:highlight>
              </a:rPr>
              <a:t>Verbally inviting children to interact.</a:t>
            </a:r>
          </a:p>
          <a:p>
            <a:r>
              <a:rPr lang="en-GB" dirty="0">
                <a:highlight>
                  <a:srgbClr val="FFFF00"/>
                </a:highlight>
              </a:rPr>
              <a:t>Labelling and talking about pictures in the book.</a:t>
            </a:r>
          </a:p>
        </p:txBody>
      </p:sp>
    </p:spTree>
    <p:extLst>
      <p:ext uri="{BB962C8B-B14F-4D97-AF65-F5344CB8AC3E}">
        <p14:creationId xmlns:p14="http://schemas.microsoft.com/office/powerpoint/2010/main" val="2283452958"/>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fontScale="90000"/>
          </a:bodyPr>
          <a:lstStyle/>
          <a:p>
            <a:r>
              <a:rPr lang="en-GB" dirty="0"/>
              <a:t>Milieu Communication Training (MCT)</a:t>
            </a:r>
          </a:p>
        </p:txBody>
      </p:sp>
      <p:sp>
        <p:nvSpPr>
          <p:cNvPr id="3" name="Content Placeholder 2"/>
          <p:cNvSpPr>
            <a:spLocks noGrp="1"/>
          </p:cNvSpPr>
          <p:nvPr>
            <p:ph idx="1"/>
          </p:nvPr>
        </p:nvSpPr>
        <p:spPr>
          <a:xfrm>
            <a:off x="457200" y="1219200"/>
            <a:ext cx="8229600" cy="5486400"/>
          </a:xfrm>
        </p:spPr>
        <p:txBody>
          <a:bodyPr>
            <a:normAutofit fontScale="77500" lnSpcReduction="20000"/>
          </a:bodyPr>
          <a:lstStyle/>
          <a:p>
            <a:r>
              <a:rPr lang="en-GB" dirty="0"/>
              <a:t>Training is undertaken in </a:t>
            </a:r>
            <a:r>
              <a:rPr lang="en-GB" dirty="0">
                <a:highlight>
                  <a:srgbClr val="FFFF00"/>
                </a:highlight>
              </a:rPr>
              <a:t>everyday environments </a:t>
            </a:r>
          </a:p>
          <a:p>
            <a:r>
              <a:rPr lang="en-GB" dirty="0"/>
              <a:t> </a:t>
            </a:r>
            <a:r>
              <a:rPr lang="en-GB" dirty="0">
                <a:highlight>
                  <a:srgbClr val="FFFF00"/>
                </a:highlight>
              </a:rPr>
              <a:t>Activities take place throughout the day, rather than only at “therapy time.”</a:t>
            </a:r>
          </a:p>
          <a:p>
            <a:r>
              <a:rPr lang="en-GB" dirty="0">
                <a:highlight>
                  <a:srgbClr val="FFFF00"/>
                </a:highlight>
              </a:rPr>
              <a:t>Preferred toys and activities are included in the environment so that participation in activities is self-reinforcing.</a:t>
            </a:r>
          </a:p>
          <a:p>
            <a:r>
              <a:rPr lang="en-GB" dirty="0">
                <a:highlight>
                  <a:srgbClr val="FFFF00"/>
                </a:highlight>
              </a:rPr>
              <a:t>Adults encourage spontaneous communication by refraining from prompting and using “expectant waiting” (use of gaze, posture, and facial expression to indicate the adult expects the child to do something).</a:t>
            </a:r>
          </a:p>
          <a:p>
            <a:r>
              <a:rPr lang="en-GB" dirty="0">
                <a:highlight>
                  <a:srgbClr val="FFFF00"/>
                </a:highlight>
              </a:rPr>
              <a:t>The child initiates teaching situation by gesturing or indicating interest in a desired object or activity.</a:t>
            </a:r>
          </a:p>
          <a:p>
            <a:r>
              <a:rPr lang="en-GB" dirty="0">
                <a:highlight>
                  <a:srgbClr val="FFFF00"/>
                </a:highlight>
              </a:rPr>
              <a:t>Teachers provide prompts and cues for expansion of the child’s initiation.</a:t>
            </a:r>
          </a:p>
          <a:p>
            <a:r>
              <a:rPr lang="en-GB" dirty="0">
                <a:highlight>
                  <a:srgbClr val="FFFF00"/>
                </a:highlight>
              </a:rPr>
              <a:t>Expanded child responses are rewarded with access to </a:t>
            </a:r>
            <a:r>
              <a:rPr lang="en-GB" dirty="0" err="1">
                <a:highlight>
                  <a:srgbClr val="FFFF00"/>
                </a:highlight>
              </a:rPr>
              <a:t>adesired</a:t>
            </a:r>
            <a:r>
              <a:rPr lang="en-GB" dirty="0">
                <a:highlight>
                  <a:srgbClr val="FFFF00"/>
                </a:highlight>
              </a:rPr>
              <a:t> object or activity.</a:t>
            </a:r>
          </a:p>
        </p:txBody>
      </p:sp>
    </p:spTree>
    <p:extLst>
      <p:ext uri="{BB962C8B-B14F-4D97-AF65-F5344CB8AC3E}">
        <p14:creationId xmlns:p14="http://schemas.microsoft.com/office/powerpoint/2010/main" val="2349290873"/>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4953000"/>
          </a:xfrm>
        </p:spPr>
        <p:txBody>
          <a:bodyPr/>
          <a:lstStyle/>
          <a:p>
            <a:r>
              <a:rPr lang="en-GB" dirty="0"/>
              <a:t>Assessment and Intervention</a:t>
            </a:r>
            <a:br>
              <a:rPr lang="en-GB" dirty="0"/>
            </a:br>
            <a:r>
              <a:rPr lang="en-GB" dirty="0"/>
              <a:t>for </a:t>
            </a:r>
            <a:r>
              <a:rPr lang="en-GB"/>
              <a:t>Emerging Language</a:t>
            </a:r>
            <a:endParaRPr lang="en-GB" dirty="0"/>
          </a:p>
        </p:txBody>
      </p:sp>
      <p:sp>
        <p:nvSpPr>
          <p:cNvPr id="3" name="Content Placeholder 2"/>
          <p:cNvSpPr>
            <a:spLocks noGrp="1"/>
          </p:cNvSpPr>
          <p:nvPr>
            <p:ph idx="1"/>
          </p:nvPr>
        </p:nvSpPr>
        <p:spPr>
          <a:xfrm>
            <a:off x="457200" y="6080444"/>
            <a:ext cx="8229600" cy="45719"/>
          </a:xfrm>
        </p:spPr>
        <p:txBody>
          <a:bodyPr>
            <a:normAutofit fontScale="25000" lnSpcReduction="20000"/>
          </a:bodyPr>
          <a:lstStyle/>
          <a:p>
            <a:endParaRPr lang="en-GB" dirty="0"/>
          </a:p>
        </p:txBody>
      </p:sp>
    </p:spTree>
    <p:extLst>
      <p:ext uri="{BB962C8B-B14F-4D97-AF65-F5344CB8AC3E}">
        <p14:creationId xmlns:p14="http://schemas.microsoft.com/office/powerpoint/2010/main" val="3394375775"/>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Emerging Language </a:t>
            </a:r>
            <a:r>
              <a:rPr lang="en-GB" dirty="0"/>
              <a:t>(EL)</a:t>
            </a:r>
          </a:p>
        </p:txBody>
      </p:sp>
      <p:sp>
        <p:nvSpPr>
          <p:cNvPr id="3" name="Content Placeholder 2"/>
          <p:cNvSpPr>
            <a:spLocks noGrp="1"/>
          </p:cNvSpPr>
          <p:nvPr>
            <p:ph idx="1"/>
          </p:nvPr>
        </p:nvSpPr>
        <p:spPr>
          <a:xfrm>
            <a:off x="457200" y="1600200"/>
            <a:ext cx="8229600" cy="5257800"/>
          </a:xfrm>
        </p:spPr>
        <p:txBody>
          <a:bodyPr/>
          <a:lstStyle/>
          <a:p>
            <a:r>
              <a:rPr lang="en-GB" dirty="0">
                <a:highlight>
                  <a:srgbClr val="FFFF00"/>
                </a:highlight>
              </a:rPr>
              <a:t>Emerging Language (EL):the period in which conventional words are just beginning to appear as viable forms of communication.</a:t>
            </a:r>
          </a:p>
          <a:p>
            <a:r>
              <a:rPr lang="en-GB" dirty="0"/>
              <a:t>This stage corresponds to the </a:t>
            </a:r>
            <a:r>
              <a:rPr lang="en-GB" dirty="0">
                <a:highlight>
                  <a:srgbClr val="FFFF00"/>
                </a:highlight>
              </a:rPr>
              <a:t>“toddler” age </a:t>
            </a:r>
            <a:r>
              <a:rPr lang="en-GB" dirty="0"/>
              <a:t>range, or an </a:t>
            </a:r>
            <a:r>
              <a:rPr lang="en-GB" dirty="0">
                <a:highlight>
                  <a:srgbClr val="FFFF00"/>
                </a:highlight>
              </a:rPr>
              <a:t>18- to 36-months </a:t>
            </a:r>
            <a:r>
              <a:rPr lang="en-GB" dirty="0"/>
              <a:t>developmental level.</a:t>
            </a:r>
          </a:p>
          <a:p>
            <a:r>
              <a:rPr lang="en-GB" dirty="0"/>
              <a:t>Children may enter the emerging language stage at any age during this period.</a:t>
            </a:r>
          </a:p>
        </p:txBody>
      </p:sp>
    </p:spTree>
    <p:extLst>
      <p:ext uri="{BB962C8B-B14F-4D97-AF65-F5344CB8AC3E}">
        <p14:creationId xmlns:p14="http://schemas.microsoft.com/office/powerpoint/2010/main" val="2742517330"/>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fontScale="90000"/>
          </a:bodyPr>
          <a:lstStyle/>
          <a:p>
            <a:r>
              <a:rPr lang="en-GB" b="1" dirty="0"/>
              <a:t>Screening and Eligibility for Services</a:t>
            </a:r>
            <a:endParaRPr lang="en-GB" dirty="0"/>
          </a:p>
        </p:txBody>
      </p:sp>
      <p:sp>
        <p:nvSpPr>
          <p:cNvPr id="3" name="Content Placeholder 2"/>
          <p:cNvSpPr>
            <a:spLocks noGrp="1"/>
          </p:cNvSpPr>
          <p:nvPr>
            <p:ph idx="1"/>
          </p:nvPr>
        </p:nvSpPr>
        <p:spPr>
          <a:xfrm>
            <a:off x="457200" y="1219200"/>
            <a:ext cx="8229600" cy="5486400"/>
          </a:xfrm>
        </p:spPr>
        <p:txBody>
          <a:bodyPr>
            <a:normAutofit fontScale="92500"/>
          </a:bodyPr>
          <a:lstStyle/>
          <a:p>
            <a:r>
              <a:rPr lang="en-GB" dirty="0"/>
              <a:t>According to (IDEA) 2004.</a:t>
            </a:r>
          </a:p>
          <a:p>
            <a:r>
              <a:rPr lang="en-GB" dirty="0"/>
              <a:t>Children with disabilities to be identified as early as possible and to receive prompt intervention.</a:t>
            </a:r>
          </a:p>
          <a:p>
            <a:r>
              <a:rPr lang="en-GB" dirty="0"/>
              <a:t>Early intervention is effective, often resulting in faster gains than those seen in normal development.</a:t>
            </a:r>
          </a:p>
          <a:p>
            <a:r>
              <a:rPr lang="en-GB" dirty="0"/>
              <a:t>Children we will serve include those born with known risk factors.</a:t>
            </a:r>
          </a:p>
          <a:p>
            <a:r>
              <a:rPr lang="en-GB" dirty="0"/>
              <a:t>Other children, though, may also present as toddlers with apparently specific language delays.</a:t>
            </a:r>
          </a:p>
        </p:txBody>
      </p:sp>
    </p:spTree>
    <p:extLst>
      <p:ext uri="{BB962C8B-B14F-4D97-AF65-F5344CB8AC3E}">
        <p14:creationId xmlns:p14="http://schemas.microsoft.com/office/powerpoint/2010/main" val="2229938649"/>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a:t>Cont.</a:t>
            </a:r>
            <a:endParaRPr lang="en-GB" dirty="0"/>
          </a:p>
        </p:txBody>
      </p:sp>
      <p:sp>
        <p:nvSpPr>
          <p:cNvPr id="3" name="Content Placeholder 2"/>
          <p:cNvSpPr>
            <a:spLocks noGrp="1"/>
          </p:cNvSpPr>
          <p:nvPr>
            <p:ph idx="1"/>
          </p:nvPr>
        </p:nvSpPr>
        <p:spPr>
          <a:xfrm>
            <a:off x="457200" y="1066800"/>
            <a:ext cx="8229600" cy="5791200"/>
          </a:xfrm>
        </p:spPr>
        <p:txBody>
          <a:bodyPr>
            <a:normAutofit/>
          </a:bodyPr>
          <a:lstStyle/>
          <a:p>
            <a:r>
              <a:rPr lang="en-US" dirty="0"/>
              <a:t>Criteria for language delay at 24 months less than 50 words</a:t>
            </a:r>
            <a:r>
              <a:rPr lang="en-GB" dirty="0"/>
              <a:t> expressive vocabulary</a:t>
            </a:r>
            <a:r>
              <a:rPr lang="en-US" dirty="0"/>
              <a:t> or no word combinations.</a:t>
            </a:r>
          </a:p>
          <a:p>
            <a:r>
              <a:rPr lang="en-GB" dirty="0"/>
              <a:t>For toddlers who have delays in cognition, motor, social, and Other areas besides language, evaluation is </a:t>
            </a:r>
            <a:r>
              <a:rPr lang="en-US" dirty="0"/>
              <a:t>also important.</a:t>
            </a:r>
          </a:p>
          <a:p>
            <a:r>
              <a:rPr lang="en-GB" dirty="0"/>
              <a:t>For children in the 18- to 36-month age range, the decision to intervene should be based on an </a:t>
            </a:r>
            <a:r>
              <a:rPr lang="en-GB" dirty="0">
                <a:highlight>
                  <a:srgbClr val="FFFF00"/>
                </a:highlight>
              </a:rPr>
              <a:t>accumulation of risk factors.</a:t>
            </a:r>
            <a:endParaRPr lang="en-US" dirty="0">
              <a:highlight>
                <a:srgbClr val="FFFF00"/>
              </a:highlight>
            </a:endParaRPr>
          </a:p>
          <a:p>
            <a:endParaRPr lang="en-US" dirty="0"/>
          </a:p>
          <a:p>
            <a:endParaRPr lang="en-GB" dirty="0"/>
          </a:p>
        </p:txBody>
      </p:sp>
    </p:spTree>
    <p:extLst>
      <p:ext uri="{BB962C8B-B14F-4D97-AF65-F5344CB8AC3E}">
        <p14:creationId xmlns:p14="http://schemas.microsoft.com/office/powerpoint/2010/main" val="1876639039"/>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fontScale="90000"/>
          </a:bodyPr>
          <a:lstStyle/>
          <a:p>
            <a:r>
              <a:rPr lang="en-GB" dirty="0"/>
              <a:t>Predictors and Risk Factors for Language Growth in Toddlers</a:t>
            </a:r>
          </a:p>
        </p:txBody>
      </p:sp>
      <p:pic>
        <p:nvPicPr>
          <p:cNvPr id="1026" name="Picture 2" descr="C:\Users\Toshiba\Desktop\risk factors.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31800" y="1371600"/>
            <a:ext cx="8094946" cy="50506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62970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dirty="0"/>
              <a:t>Cont.</a:t>
            </a:r>
            <a:endParaRPr lang="en-GB" dirty="0"/>
          </a:p>
        </p:txBody>
      </p:sp>
      <p:sp>
        <p:nvSpPr>
          <p:cNvPr id="3" name="Content Placeholder 2"/>
          <p:cNvSpPr>
            <a:spLocks noGrp="1"/>
          </p:cNvSpPr>
          <p:nvPr>
            <p:ph idx="1"/>
          </p:nvPr>
        </p:nvSpPr>
        <p:spPr>
          <a:xfrm>
            <a:off x="457200" y="1371600"/>
            <a:ext cx="8229600" cy="5181600"/>
          </a:xfrm>
        </p:spPr>
        <p:txBody>
          <a:bodyPr/>
          <a:lstStyle/>
          <a:p>
            <a:r>
              <a:rPr lang="en-GB" dirty="0"/>
              <a:t>And family history of speech, language, or literacy difficulties.</a:t>
            </a:r>
          </a:p>
          <a:p>
            <a:r>
              <a:rPr lang="en-GB" dirty="0"/>
              <a:t>The case history should also be used as a</a:t>
            </a:r>
          </a:p>
          <a:p>
            <a:pPr marL="0" indent="0">
              <a:buNone/>
            </a:pPr>
            <a:r>
              <a:rPr lang="en-GB" dirty="0"/>
              <a:t> vehicle to elicit from parents clear examples of</a:t>
            </a:r>
          </a:p>
          <a:p>
            <a:pPr marL="0" indent="0">
              <a:buNone/>
            </a:pPr>
            <a:r>
              <a:rPr lang="en-GB" dirty="0"/>
              <a:t>    the child’s communicative attempts.</a:t>
            </a:r>
          </a:p>
          <a:p>
            <a:pPr marL="0" indent="0">
              <a:buNone/>
            </a:pPr>
            <a:endParaRPr lang="en-GB" dirty="0"/>
          </a:p>
          <a:p>
            <a:pPr marL="0" indent="0">
              <a:buNone/>
            </a:pPr>
            <a:endParaRPr lang="en-GB" dirty="0"/>
          </a:p>
        </p:txBody>
      </p:sp>
    </p:spTree>
    <p:extLst>
      <p:ext uri="{BB962C8B-B14F-4D97-AF65-F5344CB8AC3E}">
        <p14:creationId xmlns:p14="http://schemas.microsoft.com/office/powerpoint/2010/main" val="3621444567"/>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t>Communicative Skills in Normally</a:t>
            </a:r>
            <a:br>
              <a:rPr lang="en-GB" b="1" dirty="0"/>
            </a:br>
            <a:r>
              <a:rPr lang="en-GB" b="1" dirty="0"/>
              <a:t>Speaking Toddlers</a:t>
            </a:r>
            <a:endParaRPr lang="en-GB" dirty="0"/>
          </a:p>
        </p:txBody>
      </p:sp>
      <p:sp>
        <p:nvSpPr>
          <p:cNvPr id="3" name="Content Placeholder 2"/>
          <p:cNvSpPr>
            <a:spLocks noGrp="1"/>
          </p:cNvSpPr>
          <p:nvPr>
            <p:ph idx="1"/>
          </p:nvPr>
        </p:nvSpPr>
        <p:spPr>
          <a:xfrm>
            <a:off x="457200" y="1600200"/>
            <a:ext cx="8229600" cy="5257800"/>
          </a:xfrm>
        </p:spPr>
        <p:txBody>
          <a:bodyPr>
            <a:normAutofit/>
          </a:bodyPr>
          <a:lstStyle/>
          <a:p>
            <a:r>
              <a:rPr lang="en-GB" dirty="0">
                <a:highlight>
                  <a:srgbClr val="FFFF00"/>
                </a:highlight>
              </a:rPr>
              <a:t>18 months </a:t>
            </a:r>
            <a:r>
              <a:rPr lang="en-GB" dirty="0"/>
              <a:t>of age produced an average of </a:t>
            </a:r>
            <a:r>
              <a:rPr lang="en-GB" dirty="0">
                <a:highlight>
                  <a:srgbClr val="FFFF00"/>
                </a:highlight>
              </a:rPr>
              <a:t>two communicative acts per minute:</a:t>
            </a:r>
          </a:p>
          <a:p>
            <a:pPr marL="0" indent="0">
              <a:buNone/>
            </a:pPr>
            <a:r>
              <a:rPr lang="en-US" dirty="0"/>
              <a:t>-</a:t>
            </a:r>
            <a:r>
              <a:rPr lang="en-GB" dirty="0"/>
              <a:t>To </a:t>
            </a:r>
            <a:r>
              <a:rPr lang="en-GB" dirty="0">
                <a:highlight>
                  <a:srgbClr val="FFFF00"/>
                </a:highlight>
              </a:rPr>
              <a:t>request objects or actions</a:t>
            </a:r>
            <a:r>
              <a:rPr lang="en-GB" dirty="0"/>
              <a:t>.</a:t>
            </a:r>
          </a:p>
          <a:p>
            <a:pPr marL="0" indent="0">
              <a:buNone/>
            </a:pPr>
            <a:r>
              <a:rPr lang="en-GB" dirty="0"/>
              <a:t>-To </a:t>
            </a:r>
            <a:r>
              <a:rPr lang="en-GB" dirty="0">
                <a:highlight>
                  <a:srgbClr val="FFFF00"/>
                </a:highlight>
              </a:rPr>
              <a:t>establish joint attention</a:t>
            </a:r>
            <a:r>
              <a:rPr lang="en-GB" dirty="0"/>
              <a:t>.</a:t>
            </a:r>
          </a:p>
          <a:p>
            <a:pPr marL="0" indent="0">
              <a:buNone/>
            </a:pPr>
            <a:r>
              <a:rPr lang="en-GB" dirty="0"/>
              <a:t>-To </a:t>
            </a:r>
            <a:r>
              <a:rPr lang="en-GB" dirty="0">
                <a:highlight>
                  <a:srgbClr val="FFFF00"/>
                </a:highlight>
              </a:rPr>
              <a:t>engage in social interaction</a:t>
            </a:r>
            <a:r>
              <a:rPr lang="en-GB" dirty="0"/>
              <a:t>.</a:t>
            </a:r>
          </a:p>
          <a:p>
            <a:r>
              <a:rPr lang="en-GB" dirty="0">
                <a:highlight>
                  <a:srgbClr val="FFFF00"/>
                </a:highlight>
              </a:rPr>
              <a:t>24 months</a:t>
            </a:r>
            <a:r>
              <a:rPr lang="en-GB" dirty="0"/>
              <a:t>, children produce an average of </a:t>
            </a:r>
            <a:r>
              <a:rPr lang="en-GB" dirty="0">
                <a:highlight>
                  <a:srgbClr val="FFFF00"/>
                </a:highlight>
              </a:rPr>
              <a:t>five to seven communicative acts per minute</a:t>
            </a:r>
            <a:r>
              <a:rPr lang="en-GB" dirty="0"/>
              <a:t>.</a:t>
            </a:r>
          </a:p>
          <a:p>
            <a:r>
              <a:rPr lang="en-GB" dirty="0"/>
              <a:t>The </a:t>
            </a:r>
            <a:r>
              <a:rPr lang="en-GB" dirty="0">
                <a:highlight>
                  <a:srgbClr val="FFFF00"/>
                </a:highlight>
              </a:rPr>
              <a:t>majority</a:t>
            </a:r>
            <a:r>
              <a:rPr lang="en-GB" dirty="0"/>
              <a:t> of these communicative acts consist of </a:t>
            </a:r>
            <a:r>
              <a:rPr lang="en-GB" dirty="0">
                <a:highlight>
                  <a:srgbClr val="FFFF00"/>
                </a:highlight>
              </a:rPr>
              <a:t>words or word combinations.</a:t>
            </a:r>
          </a:p>
        </p:txBody>
      </p:sp>
    </p:spTree>
    <p:extLst>
      <p:ext uri="{BB962C8B-B14F-4D97-AF65-F5344CB8AC3E}">
        <p14:creationId xmlns:p14="http://schemas.microsoft.com/office/powerpoint/2010/main" val="850978446"/>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dirty="0"/>
              <a:t>Cont.</a:t>
            </a:r>
            <a:endParaRPr lang="en-GB" dirty="0"/>
          </a:p>
        </p:txBody>
      </p:sp>
      <p:sp>
        <p:nvSpPr>
          <p:cNvPr id="3" name="Content Placeholder 2"/>
          <p:cNvSpPr>
            <a:spLocks noGrp="1"/>
          </p:cNvSpPr>
          <p:nvPr>
            <p:ph idx="1"/>
          </p:nvPr>
        </p:nvSpPr>
        <p:spPr>
          <a:xfrm>
            <a:off x="457200" y="1143000"/>
            <a:ext cx="8229600" cy="5715000"/>
          </a:xfrm>
        </p:spPr>
        <p:txBody>
          <a:bodyPr>
            <a:normAutofit lnSpcReduction="10000"/>
          </a:bodyPr>
          <a:lstStyle/>
          <a:p>
            <a:r>
              <a:rPr lang="en-GB" dirty="0">
                <a:highlight>
                  <a:srgbClr val="FFFF00"/>
                </a:highlight>
              </a:rPr>
              <a:t>18 to 24 </a:t>
            </a:r>
            <a:r>
              <a:rPr lang="en-GB" dirty="0"/>
              <a:t>months toddlers combined words into </a:t>
            </a:r>
            <a:r>
              <a:rPr lang="en-GB" dirty="0">
                <a:highlight>
                  <a:srgbClr val="FFFF00"/>
                </a:highlight>
              </a:rPr>
              <a:t>simple two-word sentences</a:t>
            </a:r>
            <a:r>
              <a:rPr lang="en-GB" dirty="0"/>
              <a:t>.</a:t>
            </a:r>
          </a:p>
          <a:p>
            <a:r>
              <a:rPr lang="en-GB" dirty="0">
                <a:highlight>
                  <a:srgbClr val="FFFF00"/>
                </a:highlight>
              </a:rPr>
              <a:t>98%</a:t>
            </a:r>
            <a:r>
              <a:rPr lang="en-GB" dirty="0"/>
              <a:t> of </a:t>
            </a:r>
            <a:r>
              <a:rPr lang="en-GB" dirty="0">
                <a:highlight>
                  <a:srgbClr val="FFFF00"/>
                </a:highlight>
              </a:rPr>
              <a:t>24- to 36-month-olds </a:t>
            </a:r>
            <a:r>
              <a:rPr lang="en-GB" dirty="0"/>
              <a:t>produced </a:t>
            </a:r>
            <a:r>
              <a:rPr lang="en-GB" dirty="0">
                <a:highlight>
                  <a:srgbClr val="FFFF00"/>
                </a:highlight>
              </a:rPr>
              <a:t>two words sentences</a:t>
            </a:r>
            <a:r>
              <a:rPr lang="en-GB" dirty="0"/>
              <a:t>, </a:t>
            </a:r>
            <a:r>
              <a:rPr lang="en-GB" dirty="0">
                <a:highlight>
                  <a:srgbClr val="FFFF00"/>
                </a:highlight>
              </a:rPr>
              <a:t>90%</a:t>
            </a:r>
            <a:r>
              <a:rPr lang="en-GB" dirty="0"/>
              <a:t> produced </a:t>
            </a:r>
            <a:r>
              <a:rPr lang="en-GB" dirty="0">
                <a:highlight>
                  <a:srgbClr val="FFFF00"/>
                </a:highlight>
              </a:rPr>
              <a:t>three-words sentences,</a:t>
            </a:r>
            <a:r>
              <a:rPr lang="en-GB" dirty="0"/>
              <a:t> and </a:t>
            </a:r>
            <a:r>
              <a:rPr lang="en-GB" dirty="0">
                <a:highlight>
                  <a:srgbClr val="FFFF00"/>
                </a:highlight>
              </a:rPr>
              <a:t>84%</a:t>
            </a:r>
            <a:r>
              <a:rPr lang="en-GB" dirty="0"/>
              <a:t> produced </a:t>
            </a:r>
            <a:r>
              <a:rPr lang="en-GB" dirty="0">
                <a:highlight>
                  <a:srgbClr val="FFFF00"/>
                </a:highlight>
              </a:rPr>
              <a:t>four-words sentences </a:t>
            </a:r>
            <a:r>
              <a:rPr lang="en-GB" dirty="0"/>
              <a:t>at this age.</a:t>
            </a:r>
          </a:p>
          <a:p>
            <a:r>
              <a:rPr lang="en-GB" dirty="0"/>
              <a:t>Normally developing </a:t>
            </a:r>
            <a:r>
              <a:rPr lang="en-GB" dirty="0">
                <a:highlight>
                  <a:srgbClr val="FFFF00"/>
                </a:highlight>
              </a:rPr>
              <a:t>24-month-olds</a:t>
            </a:r>
            <a:r>
              <a:rPr lang="en-GB" dirty="0"/>
              <a:t> </a:t>
            </a:r>
            <a:r>
              <a:rPr lang="en-GB" dirty="0">
                <a:highlight>
                  <a:srgbClr val="FFFF00"/>
                </a:highlight>
              </a:rPr>
              <a:t>produced at least 10 different consonants.</a:t>
            </a:r>
          </a:p>
          <a:p>
            <a:r>
              <a:rPr lang="en-GB" dirty="0">
                <a:highlight>
                  <a:srgbClr val="FFFF00"/>
                </a:highlight>
              </a:rPr>
              <a:t>70%</a:t>
            </a:r>
            <a:r>
              <a:rPr lang="en-GB" dirty="0"/>
              <a:t> </a:t>
            </a:r>
            <a:r>
              <a:rPr lang="en-GB" dirty="0">
                <a:highlight>
                  <a:srgbClr val="FFFF00"/>
                </a:highlight>
              </a:rPr>
              <a:t>correct</a:t>
            </a:r>
            <a:r>
              <a:rPr lang="en-GB" dirty="0"/>
              <a:t> in their consonant productions.</a:t>
            </a:r>
          </a:p>
          <a:p>
            <a:r>
              <a:rPr lang="en-GB" dirty="0">
                <a:highlight>
                  <a:srgbClr val="FFFF00"/>
                </a:highlight>
              </a:rPr>
              <a:t>75%</a:t>
            </a:r>
            <a:r>
              <a:rPr lang="en-GB" dirty="0"/>
              <a:t> of </a:t>
            </a:r>
            <a:r>
              <a:rPr lang="en-GB" dirty="0">
                <a:highlight>
                  <a:srgbClr val="FFFF00"/>
                </a:highlight>
              </a:rPr>
              <a:t>24- to 36-month-olds </a:t>
            </a:r>
            <a:r>
              <a:rPr lang="en-GB" dirty="0"/>
              <a:t>are </a:t>
            </a:r>
            <a:r>
              <a:rPr lang="en-GB" dirty="0">
                <a:highlight>
                  <a:srgbClr val="FFFF00"/>
                </a:highlight>
              </a:rPr>
              <a:t>more than 50% intelligible</a:t>
            </a:r>
            <a:r>
              <a:rPr lang="en-GB" dirty="0"/>
              <a:t>.</a:t>
            </a:r>
          </a:p>
        </p:txBody>
      </p:sp>
    </p:spTree>
    <p:extLst>
      <p:ext uri="{BB962C8B-B14F-4D97-AF65-F5344CB8AC3E}">
        <p14:creationId xmlns:p14="http://schemas.microsoft.com/office/powerpoint/2010/main" val="3219316578"/>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a:t>Cont.</a:t>
            </a:r>
            <a:endParaRPr lang="en-GB" dirty="0"/>
          </a:p>
        </p:txBody>
      </p:sp>
      <p:sp>
        <p:nvSpPr>
          <p:cNvPr id="3" name="Content Placeholder 2"/>
          <p:cNvSpPr>
            <a:spLocks noGrp="1"/>
          </p:cNvSpPr>
          <p:nvPr>
            <p:ph idx="1"/>
          </p:nvPr>
        </p:nvSpPr>
        <p:spPr>
          <a:xfrm>
            <a:off x="457200" y="1143000"/>
            <a:ext cx="8229600" cy="5562600"/>
          </a:xfrm>
        </p:spPr>
        <p:txBody>
          <a:bodyPr>
            <a:normAutofit fontScale="85000" lnSpcReduction="10000"/>
          </a:bodyPr>
          <a:lstStyle/>
          <a:p>
            <a:r>
              <a:rPr lang="en-GB" dirty="0">
                <a:highlight>
                  <a:srgbClr val="FFFF00"/>
                </a:highlight>
              </a:rPr>
              <a:t>Syllable shapes (CV) and (CVC).</a:t>
            </a:r>
          </a:p>
          <a:p>
            <a:r>
              <a:rPr lang="en-GB" dirty="0"/>
              <a:t>Two-syllable form was the </a:t>
            </a:r>
            <a:r>
              <a:rPr lang="en-GB" dirty="0">
                <a:highlight>
                  <a:srgbClr val="FFFF00"/>
                </a:highlight>
              </a:rPr>
              <a:t>CVCV reduplicated syllable</a:t>
            </a:r>
            <a:r>
              <a:rPr lang="en-GB" dirty="0"/>
              <a:t>.</a:t>
            </a:r>
          </a:p>
          <a:p>
            <a:r>
              <a:rPr lang="en-GB" dirty="0">
                <a:highlight>
                  <a:srgbClr val="FFFF00"/>
                </a:highlight>
              </a:rPr>
              <a:t>2-year-olds</a:t>
            </a:r>
            <a:r>
              <a:rPr lang="en-GB" dirty="0"/>
              <a:t> are beginning to </a:t>
            </a:r>
            <a:r>
              <a:rPr lang="en-GB" dirty="0">
                <a:highlight>
                  <a:srgbClr val="FFFF00"/>
                </a:highlight>
              </a:rPr>
              <a:t>produce consonant clusters.</a:t>
            </a:r>
          </a:p>
          <a:p>
            <a:r>
              <a:rPr lang="en-GB" dirty="0">
                <a:highlight>
                  <a:srgbClr val="FFFF00"/>
                </a:highlight>
              </a:rPr>
              <a:t>Receptive vocabulary size </a:t>
            </a:r>
            <a:r>
              <a:rPr lang="en-GB" dirty="0"/>
              <a:t>is always </a:t>
            </a:r>
            <a:r>
              <a:rPr lang="en-GB" dirty="0">
                <a:highlight>
                  <a:srgbClr val="FFFF00"/>
                </a:highlight>
              </a:rPr>
              <a:t>larger</a:t>
            </a:r>
            <a:r>
              <a:rPr lang="en-GB" dirty="0"/>
              <a:t> than the</a:t>
            </a:r>
            <a:r>
              <a:rPr lang="en-GB" dirty="0">
                <a:highlight>
                  <a:srgbClr val="FFFF00"/>
                </a:highlight>
              </a:rPr>
              <a:t> size of the productive lexicon.</a:t>
            </a:r>
          </a:p>
          <a:p>
            <a:r>
              <a:rPr lang="en-GB" dirty="0">
                <a:highlight>
                  <a:srgbClr val="FFFF00"/>
                </a:highlight>
              </a:rPr>
              <a:t>18- to 24-month </a:t>
            </a:r>
            <a:r>
              <a:rPr lang="en-GB" dirty="0"/>
              <a:t>age range probably </a:t>
            </a:r>
            <a:r>
              <a:rPr lang="en-GB" dirty="0">
                <a:highlight>
                  <a:srgbClr val="FFFF00"/>
                </a:highlight>
              </a:rPr>
              <a:t>understand</a:t>
            </a:r>
            <a:r>
              <a:rPr lang="en-GB" dirty="0"/>
              <a:t> only </a:t>
            </a:r>
            <a:r>
              <a:rPr lang="en-GB" dirty="0">
                <a:highlight>
                  <a:srgbClr val="FFFF00"/>
                </a:highlight>
              </a:rPr>
              <a:t>two to three words out of each sentence they hear</a:t>
            </a:r>
            <a:r>
              <a:rPr lang="en-GB" dirty="0"/>
              <a:t>.</a:t>
            </a:r>
          </a:p>
          <a:p>
            <a:r>
              <a:rPr lang="en-GB" dirty="0">
                <a:highlight>
                  <a:srgbClr val="FFFF00"/>
                </a:highlight>
              </a:rPr>
              <a:t>24 to 36 </a:t>
            </a:r>
            <a:r>
              <a:rPr lang="en-GB" dirty="0"/>
              <a:t>months of age that the majority of children </a:t>
            </a:r>
            <a:r>
              <a:rPr lang="en-GB" dirty="0">
                <a:highlight>
                  <a:srgbClr val="FFFF00"/>
                </a:highlight>
              </a:rPr>
              <a:t>understand</a:t>
            </a:r>
            <a:r>
              <a:rPr lang="en-GB" dirty="0"/>
              <a:t> </a:t>
            </a:r>
            <a:r>
              <a:rPr lang="en-GB" dirty="0">
                <a:highlight>
                  <a:srgbClr val="FFFF00"/>
                </a:highlight>
              </a:rPr>
              <a:t>three-word sentences</a:t>
            </a:r>
            <a:r>
              <a:rPr lang="en-GB" dirty="0"/>
              <a:t>.</a:t>
            </a:r>
          </a:p>
          <a:p>
            <a:r>
              <a:rPr lang="en-GB" dirty="0">
                <a:highlight>
                  <a:srgbClr val="FFFF00"/>
                </a:highlight>
              </a:rPr>
              <a:t>Child combine cues from gestures, facial expressions</a:t>
            </a:r>
            <a:r>
              <a:rPr lang="en-GB" dirty="0"/>
              <a:t>, and the way they know things usually happen with their understanding of words.</a:t>
            </a:r>
          </a:p>
          <a:p>
            <a:endParaRPr lang="en-GB" dirty="0"/>
          </a:p>
          <a:p>
            <a:endParaRPr lang="en-GB" dirty="0"/>
          </a:p>
          <a:p>
            <a:endParaRPr lang="en-GB" dirty="0"/>
          </a:p>
        </p:txBody>
      </p:sp>
    </p:spTree>
    <p:extLst>
      <p:ext uri="{BB962C8B-B14F-4D97-AF65-F5344CB8AC3E}">
        <p14:creationId xmlns:p14="http://schemas.microsoft.com/office/powerpoint/2010/main" val="3932717386"/>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fontScale="90000"/>
          </a:bodyPr>
          <a:lstStyle/>
          <a:p>
            <a:r>
              <a:rPr lang="en-GB" b="1" dirty="0"/>
              <a:t>ASSESSING COMMUNICATIVE INTENTION</a:t>
            </a:r>
            <a:endParaRPr lang="en-GB" dirty="0"/>
          </a:p>
        </p:txBody>
      </p:sp>
      <p:sp>
        <p:nvSpPr>
          <p:cNvPr id="3" name="Content Placeholder 2"/>
          <p:cNvSpPr>
            <a:spLocks noGrp="1"/>
          </p:cNvSpPr>
          <p:nvPr>
            <p:ph idx="1"/>
          </p:nvPr>
        </p:nvSpPr>
        <p:spPr>
          <a:xfrm>
            <a:off x="457200" y="1219200"/>
            <a:ext cx="8229600" cy="5562600"/>
          </a:xfrm>
        </p:spPr>
        <p:txBody>
          <a:bodyPr/>
          <a:lstStyle/>
          <a:p>
            <a:r>
              <a:rPr lang="en-GB" dirty="0"/>
              <a:t>children with emerging language attempt to communicate intentionally with those around them using different ways.</a:t>
            </a:r>
          </a:p>
          <a:p>
            <a:r>
              <a:rPr lang="en-GB" dirty="0">
                <a:highlight>
                  <a:srgbClr val="FFFF00"/>
                </a:highlight>
              </a:rPr>
              <a:t>Communication changes</a:t>
            </a:r>
            <a:r>
              <a:rPr lang="en-GB" dirty="0"/>
              <a:t> over the course of </a:t>
            </a:r>
            <a:r>
              <a:rPr lang="en-GB" dirty="0">
                <a:highlight>
                  <a:srgbClr val="FFFF00"/>
                </a:highlight>
              </a:rPr>
              <a:t>the second and third years of life</a:t>
            </a:r>
            <a:r>
              <a:rPr lang="en-GB" dirty="0"/>
              <a:t>:</a:t>
            </a:r>
          </a:p>
          <a:p>
            <a:pPr marL="0" indent="0">
              <a:buNone/>
            </a:pPr>
            <a:r>
              <a:rPr lang="en-US" dirty="0"/>
              <a:t>-</a:t>
            </a:r>
            <a:r>
              <a:rPr lang="en-GB" dirty="0"/>
              <a:t>It </a:t>
            </a:r>
            <a:r>
              <a:rPr lang="en-GB" dirty="0">
                <a:highlight>
                  <a:srgbClr val="FFFF00"/>
                </a:highlight>
              </a:rPr>
              <a:t>becomes more verbal</a:t>
            </a:r>
            <a:r>
              <a:rPr lang="en-GB" dirty="0"/>
              <a:t>.</a:t>
            </a:r>
          </a:p>
          <a:p>
            <a:pPr marL="0" indent="0">
              <a:buNone/>
            </a:pPr>
            <a:r>
              <a:rPr lang="en-US" dirty="0"/>
              <a:t>-</a:t>
            </a:r>
            <a:r>
              <a:rPr lang="en-GB" dirty="0">
                <a:highlight>
                  <a:srgbClr val="FFFF00"/>
                </a:highlight>
              </a:rPr>
              <a:t>Increase in frequency </a:t>
            </a:r>
            <a:r>
              <a:rPr lang="en-GB" dirty="0"/>
              <a:t>of communication.</a:t>
            </a:r>
          </a:p>
          <a:p>
            <a:pPr marL="0" indent="0">
              <a:buNone/>
            </a:pPr>
            <a:r>
              <a:rPr lang="en-US" dirty="0"/>
              <a:t>-</a:t>
            </a:r>
            <a:r>
              <a:rPr lang="en-GB" dirty="0">
                <a:highlight>
                  <a:srgbClr val="FFFF00"/>
                </a:highlight>
              </a:rPr>
              <a:t>Range of intentions the child is trying to express</a:t>
            </a:r>
          </a:p>
          <a:p>
            <a:pPr marL="0" indent="0">
              <a:buNone/>
            </a:pPr>
            <a:r>
              <a:rPr lang="en-US" dirty="0">
                <a:highlight>
                  <a:srgbClr val="FFFF00"/>
                </a:highlight>
              </a:rPr>
              <a:t>  increases</a:t>
            </a:r>
            <a:r>
              <a:rPr lang="en-US" dirty="0"/>
              <a:t>.</a:t>
            </a:r>
            <a:endParaRPr lang="en-GB" dirty="0"/>
          </a:p>
        </p:txBody>
      </p:sp>
    </p:spTree>
    <p:extLst>
      <p:ext uri="{BB962C8B-B14F-4D97-AF65-F5344CB8AC3E}">
        <p14:creationId xmlns:p14="http://schemas.microsoft.com/office/powerpoint/2010/main" val="3397480914"/>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a:t>Cont.</a:t>
            </a:r>
            <a:endParaRPr lang="en-GB" dirty="0"/>
          </a:p>
        </p:txBody>
      </p:sp>
      <p:sp>
        <p:nvSpPr>
          <p:cNvPr id="3" name="Content Placeholder 2"/>
          <p:cNvSpPr>
            <a:spLocks noGrp="1"/>
          </p:cNvSpPr>
          <p:nvPr>
            <p:ph idx="1"/>
          </p:nvPr>
        </p:nvSpPr>
        <p:spPr>
          <a:xfrm>
            <a:off x="457200" y="1143000"/>
            <a:ext cx="8229600" cy="5562600"/>
          </a:xfrm>
        </p:spPr>
        <p:txBody>
          <a:bodyPr/>
          <a:lstStyle/>
          <a:p>
            <a:r>
              <a:rPr lang="en-GB" dirty="0"/>
              <a:t>Three aspects of communication to be examined as part of this assessment:</a:t>
            </a:r>
          </a:p>
          <a:p>
            <a:pPr marL="0" indent="0">
              <a:buNone/>
            </a:pPr>
            <a:r>
              <a:rPr lang="en-US" dirty="0"/>
              <a:t>-</a:t>
            </a:r>
            <a:r>
              <a:rPr lang="en-GB" dirty="0">
                <a:highlight>
                  <a:srgbClr val="FFFF00"/>
                </a:highlight>
              </a:rPr>
              <a:t>Range of communicative functions expressed</a:t>
            </a:r>
            <a:r>
              <a:rPr lang="en-GB" dirty="0"/>
              <a:t>.</a:t>
            </a:r>
          </a:p>
          <a:p>
            <a:pPr marL="0" indent="0">
              <a:buNone/>
            </a:pPr>
            <a:r>
              <a:rPr lang="en-GB" dirty="0"/>
              <a:t>-</a:t>
            </a:r>
            <a:r>
              <a:rPr lang="en-GB" dirty="0">
                <a:highlight>
                  <a:srgbClr val="FFFF00"/>
                </a:highlight>
              </a:rPr>
              <a:t>The frequency of communication</a:t>
            </a:r>
            <a:r>
              <a:rPr lang="en-GB" dirty="0"/>
              <a:t>.</a:t>
            </a:r>
          </a:p>
          <a:p>
            <a:pPr marL="0" indent="0">
              <a:buNone/>
            </a:pPr>
            <a:r>
              <a:rPr lang="en-US" dirty="0"/>
              <a:t>-</a:t>
            </a:r>
            <a:r>
              <a:rPr lang="en-GB" dirty="0">
                <a:highlight>
                  <a:srgbClr val="FFFF00"/>
                </a:highlight>
              </a:rPr>
              <a:t>The means by which the child attempts to convey his or her messages</a:t>
            </a:r>
            <a:r>
              <a:rPr lang="en-GB" dirty="0"/>
              <a:t>.</a:t>
            </a:r>
          </a:p>
        </p:txBody>
      </p:sp>
    </p:spTree>
    <p:extLst>
      <p:ext uri="{BB962C8B-B14F-4D97-AF65-F5344CB8AC3E}">
        <p14:creationId xmlns:p14="http://schemas.microsoft.com/office/powerpoint/2010/main" val="832105725"/>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fontScale="90000"/>
          </a:bodyPr>
          <a:lstStyle/>
          <a:p>
            <a:r>
              <a:rPr lang="en-GB" b="1" dirty="0"/>
              <a:t>Range of Communicative Functions</a:t>
            </a:r>
            <a:endParaRPr lang="en-GB" dirty="0"/>
          </a:p>
        </p:txBody>
      </p:sp>
      <p:sp>
        <p:nvSpPr>
          <p:cNvPr id="3" name="Content Placeholder 2"/>
          <p:cNvSpPr>
            <a:spLocks noGrp="1"/>
          </p:cNvSpPr>
          <p:nvPr>
            <p:ph idx="1"/>
          </p:nvPr>
        </p:nvSpPr>
        <p:spPr>
          <a:xfrm>
            <a:off x="457200" y="1066800"/>
            <a:ext cx="8229600" cy="5791200"/>
          </a:xfrm>
        </p:spPr>
        <p:txBody>
          <a:bodyPr>
            <a:normAutofit/>
          </a:bodyPr>
          <a:lstStyle/>
          <a:p>
            <a:r>
              <a:rPr lang="en-GB" dirty="0">
                <a:highlight>
                  <a:srgbClr val="FFFF00"/>
                </a:highlight>
              </a:rPr>
              <a:t>Proto-imperatives </a:t>
            </a:r>
            <a:r>
              <a:rPr lang="en-GB" dirty="0"/>
              <a:t>are used to get an adult to do or not do something:</a:t>
            </a:r>
          </a:p>
          <a:p>
            <a:pPr marL="0" indent="0">
              <a:buNone/>
            </a:pPr>
            <a:r>
              <a:rPr lang="en-US" dirty="0"/>
              <a:t>-</a:t>
            </a:r>
            <a:r>
              <a:rPr lang="en-GB" i="1" dirty="0">
                <a:highlight>
                  <a:srgbClr val="FFFF00"/>
                </a:highlight>
              </a:rPr>
              <a:t>Requests for objects or action</a:t>
            </a:r>
          </a:p>
          <a:p>
            <a:pPr marL="0" indent="0">
              <a:buNone/>
            </a:pPr>
            <a:r>
              <a:rPr lang="en-US" i="1" dirty="0"/>
              <a:t>-</a:t>
            </a:r>
            <a:r>
              <a:rPr lang="en-GB" i="1" dirty="0">
                <a:highlight>
                  <a:srgbClr val="FFFF00"/>
                </a:highlight>
              </a:rPr>
              <a:t>Rejections or protests.</a:t>
            </a:r>
          </a:p>
          <a:p>
            <a:r>
              <a:rPr lang="en-GB" dirty="0">
                <a:highlight>
                  <a:srgbClr val="FFFF00"/>
                </a:highlight>
              </a:rPr>
              <a:t>Proto-declaratives</a:t>
            </a:r>
            <a:r>
              <a:rPr lang="en-GB" dirty="0"/>
              <a:t> are </a:t>
            </a:r>
            <a:r>
              <a:rPr lang="en-GB" dirty="0">
                <a:highlight>
                  <a:srgbClr val="FFFF00"/>
                </a:highlight>
              </a:rPr>
              <a:t>preverbal attempts to get an adult to focus on an object or event.</a:t>
            </a:r>
          </a:p>
          <a:p>
            <a:r>
              <a:rPr lang="en-GB" i="1" dirty="0">
                <a:highlight>
                  <a:srgbClr val="FFFF00"/>
                </a:highlight>
              </a:rPr>
              <a:t>Discourse functions:</a:t>
            </a:r>
            <a:r>
              <a:rPr lang="en-GB" i="1" dirty="0"/>
              <a:t> </a:t>
            </a:r>
            <a:r>
              <a:rPr lang="en-GB" dirty="0"/>
              <a:t>includes</a:t>
            </a:r>
          </a:p>
          <a:p>
            <a:pPr marL="0" indent="0">
              <a:buNone/>
            </a:pPr>
            <a:r>
              <a:rPr lang="en-US" dirty="0"/>
              <a:t>-</a:t>
            </a:r>
            <a:r>
              <a:rPr lang="en-GB" i="1" dirty="0">
                <a:highlight>
                  <a:srgbClr val="FFFF00"/>
                </a:highlight>
              </a:rPr>
              <a:t>Requests for information</a:t>
            </a:r>
            <a:r>
              <a:rPr lang="en-GB" i="1" dirty="0"/>
              <a:t>.</a:t>
            </a:r>
          </a:p>
          <a:p>
            <a:pPr marL="0" indent="0">
              <a:buNone/>
            </a:pPr>
            <a:r>
              <a:rPr lang="en-US" i="1" dirty="0"/>
              <a:t>-</a:t>
            </a:r>
            <a:r>
              <a:rPr lang="en-GB" i="1" dirty="0">
                <a:highlight>
                  <a:srgbClr val="FFFF00"/>
                </a:highlight>
              </a:rPr>
              <a:t>Acknowledgments.</a:t>
            </a:r>
          </a:p>
          <a:p>
            <a:pPr marL="0" indent="0">
              <a:buNone/>
            </a:pPr>
            <a:r>
              <a:rPr lang="en-US" i="1" dirty="0"/>
              <a:t>-</a:t>
            </a:r>
            <a:r>
              <a:rPr lang="en-GB" i="1" dirty="0">
                <a:highlight>
                  <a:srgbClr val="FFFF00"/>
                </a:highlight>
              </a:rPr>
              <a:t>Answers.</a:t>
            </a:r>
            <a:endParaRPr lang="en-GB" dirty="0">
              <a:highlight>
                <a:srgbClr val="FFFF00"/>
              </a:highlight>
            </a:endParaRPr>
          </a:p>
        </p:txBody>
      </p:sp>
    </p:spTree>
    <p:extLst>
      <p:ext uri="{BB962C8B-B14F-4D97-AF65-F5344CB8AC3E}">
        <p14:creationId xmlns:p14="http://schemas.microsoft.com/office/powerpoint/2010/main" val="2522226845"/>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fontScale="90000"/>
          </a:bodyPr>
          <a:lstStyle/>
          <a:p>
            <a:r>
              <a:rPr lang="en-GB" b="1" dirty="0"/>
              <a:t>Frequency of Intentions Expression</a:t>
            </a:r>
            <a:endParaRPr lang="en-GB" dirty="0"/>
          </a:p>
        </p:txBody>
      </p:sp>
      <p:sp>
        <p:nvSpPr>
          <p:cNvPr id="3" name="Content Placeholder 2"/>
          <p:cNvSpPr>
            <a:spLocks noGrp="1"/>
          </p:cNvSpPr>
          <p:nvPr>
            <p:ph idx="1"/>
          </p:nvPr>
        </p:nvSpPr>
        <p:spPr>
          <a:xfrm>
            <a:off x="457200" y="1143000"/>
            <a:ext cx="8229600" cy="5638800"/>
          </a:xfrm>
        </p:spPr>
        <p:txBody>
          <a:bodyPr>
            <a:normAutofit fontScale="92500"/>
          </a:bodyPr>
          <a:lstStyle/>
          <a:p>
            <a:r>
              <a:rPr lang="en-GB" dirty="0">
                <a:highlight>
                  <a:srgbClr val="FFFF00"/>
                </a:highlight>
              </a:rPr>
              <a:t>18-month-o</a:t>
            </a:r>
            <a:r>
              <a:rPr lang="en-GB" dirty="0"/>
              <a:t>lds to produce about </a:t>
            </a:r>
            <a:r>
              <a:rPr lang="en-GB" dirty="0">
                <a:highlight>
                  <a:srgbClr val="FFFF00"/>
                </a:highlight>
              </a:rPr>
              <a:t>two</a:t>
            </a:r>
            <a:r>
              <a:rPr lang="en-GB" dirty="0"/>
              <a:t> instances of </a:t>
            </a:r>
            <a:r>
              <a:rPr lang="en-GB" dirty="0">
                <a:highlight>
                  <a:srgbClr val="FFFF00"/>
                </a:highlight>
              </a:rPr>
              <a:t>intentional communication per minute</a:t>
            </a:r>
            <a:r>
              <a:rPr lang="en-GB" dirty="0"/>
              <a:t>.</a:t>
            </a:r>
          </a:p>
          <a:p>
            <a:r>
              <a:rPr lang="en-GB" dirty="0">
                <a:highlight>
                  <a:srgbClr val="FFFF00"/>
                </a:highlight>
              </a:rPr>
              <a:t>More than five per minute </a:t>
            </a:r>
            <a:r>
              <a:rPr lang="en-GB" dirty="0"/>
              <a:t>in </a:t>
            </a:r>
            <a:r>
              <a:rPr lang="en-GB" dirty="0">
                <a:highlight>
                  <a:srgbClr val="FFFF00"/>
                </a:highlight>
              </a:rPr>
              <a:t>24-month</a:t>
            </a:r>
            <a:r>
              <a:rPr lang="en-GB" dirty="0"/>
              <a:t>-olds.</a:t>
            </a:r>
          </a:p>
          <a:p>
            <a:r>
              <a:rPr lang="en-GB" dirty="0"/>
              <a:t>If </a:t>
            </a:r>
            <a:r>
              <a:rPr lang="en-GB" dirty="0">
                <a:highlight>
                  <a:srgbClr val="FFFF00"/>
                </a:highlight>
              </a:rPr>
              <a:t>18 months </a:t>
            </a:r>
            <a:r>
              <a:rPr lang="en-GB" dirty="0"/>
              <a:t>of age produces </a:t>
            </a:r>
            <a:r>
              <a:rPr lang="en-GB" dirty="0">
                <a:highlight>
                  <a:srgbClr val="FFFF00"/>
                </a:highlight>
              </a:rPr>
              <a:t>fewer than 10 total communicative acts within a 15-minute </a:t>
            </a:r>
            <a:r>
              <a:rPr lang="en-GB" dirty="0"/>
              <a:t>observation this rate would be considered </a:t>
            </a:r>
            <a:r>
              <a:rPr lang="en-GB" dirty="0">
                <a:highlight>
                  <a:srgbClr val="FFFF00"/>
                </a:highlight>
              </a:rPr>
              <a:t>significantly low.</a:t>
            </a:r>
          </a:p>
          <a:p>
            <a:r>
              <a:rPr lang="en-GB" dirty="0"/>
              <a:t>If a </a:t>
            </a:r>
            <a:r>
              <a:rPr lang="en-GB" dirty="0">
                <a:highlight>
                  <a:srgbClr val="FFFF00"/>
                </a:highlight>
              </a:rPr>
              <a:t>nonspeaking</a:t>
            </a:r>
            <a:r>
              <a:rPr lang="en-GB" dirty="0"/>
              <a:t> client produces </a:t>
            </a:r>
            <a:r>
              <a:rPr lang="en-GB" dirty="0">
                <a:highlight>
                  <a:srgbClr val="FFFF00"/>
                </a:highlight>
              </a:rPr>
              <a:t>fewer than three proto-declarative acts within a 15-minute </a:t>
            </a:r>
            <a:r>
              <a:rPr lang="en-GB" dirty="0"/>
              <a:t>observation period, there is a </a:t>
            </a:r>
            <a:r>
              <a:rPr lang="en-GB" dirty="0">
                <a:highlight>
                  <a:srgbClr val="FFFF00"/>
                </a:highlight>
              </a:rPr>
              <a:t>risk for development of functional speech</a:t>
            </a:r>
            <a:r>
              <a:rPr lang="en-GB" dirty="0"/>
              <a:t>.</a:t>
            </a:r>
          </a:p>
        </p:txBody>
      </p:sp>
    </p:spTree>
    <p:extLst>
      <p:ext uri="{BB962C8B-B14F-4D97-AF65-F5344CB8AC3E}">
        <p14:creationId xmlns:p14="http://schemas.microsoft.com/office/powerpoint/2010/main" val="1994732512"/>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GB" b="1" dirty="0"/>
              <a:t>Forms of Communication</a:t>
            </a:r>
            <a:endParaRPr lang="en-GB" dirty="0"/>
          </a:p>
        </p:txBody>
      </p:sp>
      <p:sp>
        <p:nvSpPr>
          <p:cNvPr id="3" name="Content Placeholder 2"/>
          <p:cNvSpPr>
            <a:spLocks noGrp="1"/>
          </p:cNvSpPr>
          <p:nvPr>
            <p:ph idx="1"/>
          </p:nvPr>
        </p:nvSpPr>
        <p:spPr>
          <a:xfrm>
            <a:off x="457200" y="1219200"/>
            <a:ext cx="8229600" cy="5562600"/>
          </a:xfrm>
        </p:spPr>
        <p:txBody>
          <a:bodyPr>
            <a:normAutofit/>
          </a:bodyPr>
          <a:lstStyle/>
          <a:p>
            <a:r>
              <a:rPr lang="en-GB" dirty="0"/>
              <a:t>Progression in forms of communication:</a:t>
            </a:r>
          </a:p>
          <a:p>
            <a:pPr marL="0" indent="0">
              <a:buNone/>
            </a:pPr>
            <a:r>
              <a:rPr lang="en-GB" b="1" dirty="0"/>
              <a:t>1. </a:t>
            </a:r>
            <a:r>
              <a:rPr lang="en-GB" dirty="0">
                <a:highlight>
                  <a:srgbClr val="FFFF00"/>
                </a:highlight>
              </a:rPr>
              <a:t>Gestural communication</a:t>
            </a:r>
            <a:r>
              <a:rPr lang="en-GB" dirty="0"/>
              <a:t> are predominant at approximately </a:t>
            </a:r>
            <a:r>
              <a:rPr lang="en-GB" dirty="0">
                <a:highlight>
                  <a:srgbClr val="FFFF00"/>
                </a:highlight>
              </a:rPr>
              <a:t>8 to 12 </a:t>
            </a:r>
            <a:r>
              <a:rPr lang="en-GB" dirty="0"/>
              <a:t>months of age.</a:t>
            </a:r>
          </a:p>
          <a:p>
            <a:pPr marL="0" indent="0">
              <a:buNone/>
            </a:pPr>
            <a:r>
              <a:rPr lang="en-GB" b="1" dirty="0"/>
              <a:t>2. </a:t>
            </a:r>
            <a:r>
              <a:rPr lang="en-GB" dirty="0">
                <a:highlight>
                  <a:srgbClr val="FFFF00"/>
                </a:highlight>
              </a:rPr>
              <a:t>Gestures are combined with word-like vocalizations containing consonants at 12 to 18 months.</a:t>
            </a:r>
          </a:p>
          <a:p>
            <a:pPr marL="0" indent="0">
              <a:buNone/>
            </a:pPr>
            <a:r>
              <a:rPr lang="en-GB" b="1" dirty="0"/>
              <a:t>3. </a:t>
            </a:r>
            <a:r>
              <a:rPr lang="en-GB" dirty="0">
                <a:highlight>
                  <a:srgbClr val="FFFF00"/>
                </a:highlight>
              </a:rPr>
              <a:t>Conventional words or word combinations are used with the </a:t>
            </a:r>
            <a:r>
              <a:rPr lang="en-US" dirty="0">
                <a:highlight>
                  <a:srgbClr val="FFFF00"/>
                </a:highlight>
              </a:rPr>
              <a:t>increases of</a:t>
            </a:r>
            <a:r>
              <a:rPr lang="en-GB" dirty="0">
                <a:highlight>
                  <a:srgbClr val="FFFF00"/>
                </a:highlight>
              </a:rPr>
              <a:t> Range of intentions the child express at 18 to 24 months</a:t>
            </a:r>
            <a:r>
              <a:rPr lang="en-GB" dirty="0"/>
              <a:t>.</a:t>
            </a:r>
          </a:p>
        </p:txBody>
      </p:sp>
    </p:spTree>
    <p:extLst>
      <p:ext uri="{BB962C8B-B14F-4D97-AF65-F5344CB8AC3E}">
        <p14:creationId xmlns:p14="http://schemas.microsoft.com/office/powerpoint/2010/main" val="4252452834"/>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Communicative Act</a:t>
            </a:r>
          </a:p>
        </p:txBody>
      </p:sp>
      <p:sp>
        <p:nvSpPr>
          <p:cNvPr id="3" name="Content Placeholder 2"/>
          <p:cNvSpPr>
            <a:spLocks noGrp="1"/>
          </p:cNvSpPr>
          <p:nvPr>
            <p:ph idx="1"/>
          </p:nvPr>
        </p:nvSpPr>
        <p:spPr>
          <a:xfrm>
            <a:off x="457200" y="1600200"/>
            <a:ext cx="8229600" cy="5181600"/>
          </a:xfrm>
        </p:spPr>
        <p:txBody>
          <a:bodyPr>
            <a:normAutofit fontScale="92500"/>
          </a:bodyPr>
          <a:lstStyle/>
          <a:p>
            <a:pPr>
              <a:buFont typeface="Wingdings" pitchFamily="2" charset="2"/>
              <a:buChar char="Ø"/>
            </a:pPr>
            <a:r>
              <a:rPr lang="en-GB" dirty="0"/>
              <a:t>Any communicative act :</a:t>
            </a:r>
          </a:p>
          <a:p>
            <a:r>
              <a:rPr lang="en-GB" b="1" dirty="0"/>
              <a:t>1. </a:t>
            </a:r>
            <a:r>
              <a:rPr lang="en-GB" dirty="0">
                <a:highlight>
                  <a:srgbClr val="FFFF00"/>
                </a:highlight>
              </a:rPr>
              <a:t>It must be directed, primarily by means of gaze, to the adult</a:t>
            </a:r>
            <a:r>
              <a:rPr lang="en-GB" dirty="0"/>
              <a:t>.</a:t>
            </a:r>
          </a:p>
          <a:p>
            <a:r>
              <a:rPr lang="en-GB" b="1" dirty="0"/>
              <a:t>2. </a:t>
            </a:r>
            <a:r>
              <a:rPr lang="en-GB" dirty="0">
                <a:highlight>
                  <a:srgbClr val="FFFF00"/>
                </a:highlight>
              </a:rPr>
              <a:t>It must have the effect (across message), or at least the obviously intended effect of influencing the adult’s </a:t>
            </a:r>
            <a:r>
              <a:rPr lang="en-GB" dirty="0" err="1">
                <a:highlight>
                  <a:srgbClr val="FFFF00"/>
                </a:highlight>
              </a:rPr>
              <a:t>behavior</a:t>
            </a:r>
            <a:r>
              <a:rPr lang="en-GB" dirty="0">
                <a:highlight>
                  <a:srgbClr val="FFFF00"/>
                </a:highlight>
              </a:rPr>
              <a:t>, focus of attention.</a:t>
            </a:r>
          </a:p>
          <a:p>
            <a:r>
              <a:rPr lang="en-GB" b="1" dirty="0"/>
              <a:t>3. </a:t>
            </a:r>
            <a:r>
              <a:rPr lang="en-GB" dirty="0">
                <a:highlight>
                  <a:srgbClr val="FFFF00"/>
                </a:highlight>
              </a:rPr>
              <a:t>The child must be persistent in the attempt to convey a message if the adult fails to respond or responds in a way the child had not intended.</a:t>
            </a:r>
          </a:p>
        </p:txBody>
      </p:sp>
    </p:spTree>
    <p:extLst>
      <p:ext uri="{BB962C8B-B14F-4D97-AF65-F5344CB8AC3E}">
        <p14:creationId xmlns:p14="http://schemas.microsoft.com/office/powerpoint/2010/main" val="1907009566"/>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249362"/>
          </a:xfrm>
        </p:spPr>
        <p:txBody>
          <a:bodyPr>
            <a:normAutofit fontScale="90000"/>
          </a:bodyPr>
          <a:lstStyle/>
          <a:p>
            <a:r>
              <a:rPr lang="en-GB" dirty="0"/>
              <a:t>Summary of Comprehension Abilities in Children Up to 3 Years Old</a:t>
            </a:r>
          </a:p>
        </p:txBody>
      </p:sp>
      <p:pic>
        <p:nvPicPr>
          <p:cNvPr id="1026" name="Picture 2" descr="C:\Users\Toshiba\Desktop\comp.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6200" y="1524000"/>
            <a:ext cx="8991600" cy="480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73442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447800"/>
          </a:xfrm>
        </p:spPr>
        <p:txBody>
          <a:bodyPr>
            <a:normAutofit/>
          </a:bodyPr>
          <a:lstStyle/>
          <a:p>
            <a:r>
              <a:rPr lang="en-GB" dirty="0"/>
              <a:t>Low Structured Observations or</a:t>
            </a:r>
            <a:br>
              <a:rPr lang="en-GB" dirty="0"/>
            </a:br>
            <a:r>
              <a:rPr lang="en-GB" dirty="0"/>
              <a:t>Assessment</a:t>
            </a:r>
          </a:p>
        </p:txBody>
      </p:sp>
      <p:sp>
        <p:nvSpPr>
          <p:cNvPr id="3" name="Content Placeholder 2"/>
          <p:cNvSpPr>
            <a:spLocks noGrp="1"/>
          </p:cNvSpPr>
          <p:nvPr>
            <p:ph idx="1"/>
          </p:nvPr>
        </p:nvSpPr>
        <p:spPr>
          <a:xfrm>
            <a:off x="457200" y="1600200"/>
            <a:ext cx="8229600" cy="5105400"/>
          </a:xfrm>
        </p:spPr>
        <p:txBody>
          <a:bodyPr>
            <a:normAutofit/>
          </a:bodyPr>
          <a:lstStyle/>
          <a:p>
            <a:r>
              <a:rPr lang="en-GB" dirty="0"/>
              <a:t>To observe the child in low structure settings.</a:t>
            </a:r>
          </a:p>
          <a:p>
            <a:r>
              <a:rPr lang="en-GB" dirty="0"/>
              <a:t>A number of observations can be made:</a:t>
            </a:r>
          </a:p>
          <a:p>
            <a:r>
              <a:rPr lang="en-GB" dirty="0"/>
              <a:t>First, the clinician will gain an impression of the child’s expressive language abilities including the length, complexity, and</a:t>
            </a:r>
          </a:p>
          <a:p>
            <a:pPr marL="0" indent="0">
              <a:buNone/>
            </a:pPr>
            <a:r>
              <a:rPr lang="en-GB" dirty="0"/>
              <a:t>    intelligibility of the child’s utterances.</a:t>
            </a:r>
          </a:p>
          <a:p>
            <a:r>
              <a:rPr lang="en-GB" dirty="0"/>
              <a:t>Second, potential comprehension difficulties may be apparent in the child, Pragmatic skills may also be observed</a:t>
            </a:r>
          </a:p>
        </p:txBody>
      </p:sp>
    </p:spTree>
    <p:extLst>
      <p:ext uri="{BB962C8B-B14F-4D97-AF65-F5344CB8AC3E}">
        <p14:creationId xmlns:p14="http://schemas.microsoft.com/office/powerpoint/2010/main" val="2326010163"/>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GB" b="1" dirty="0"/>
              <a:t>ASSESSING COMPREHENSION</a:t>
            </a:r>
            <a:endParaRPr lang="en-GB" dirty="0"/>
          </a:p>
        </p:txBody>
      </p:sp>
      <p:sp>
        <p:nvSpPr>
          <p:cNvPr id="3" name="Content Placeholder 2"/>
          <p:cNvSpPr>
            <a:spLocks noGrp="1"/>
          </p:cNvSpPr>
          <p:nvPr>
            <p:ph idx="1"/>
          </p:nvPr>
        </p:nvSpPr>
        <p:spPr>
          <a:xfrm>
            <a:off x="457200" y="1143000"/>
            <a:ext cx="8229600" cy="5638800"/>
          </a:xfrm>
        </p:spPr>
        <p:txBody>
          <a:bodyPr>
            <a:normAutofit lnSpcReduction="10000"/>
          </a:bodyPr>
          <a:lstStyle/>
          <a:p>
            <a:r>
              <a:rPr lang="en-GB" dirty="0">
                <a:highlight>
                  <a:srgbClr val="FFFF00"/>
                </a:highlight>
              </a:rPr>
              <a:t>Determines whether the child understands any single words without the support of </a:t>
            </a:r>
            <a:r>
              <a:rPr lang="en-GB" dirty="0" err="1">
                <a:highlight>
                  <a:srgbClr val="FFFF00"/>
                </a:highlight>
              </a:rPr>
              <a:t>nonlinguistic</a:t>
            </a:r>
            <a:r>
              <a:rPr lang="en-GB" dirty="0">
                <a:highlight>
                  <a:srgbClr val="FFFF00"/>
                </a:highlight>
              </a:rPr>
              <a:t> cues.</a:t>
            </a:r>
          </a:p>
          <a:p>
            <a:pPr>
              <a:buFont typeface="Wingdings" pitchFamily="2" charset="2"/>
              <a:buChar char="ü"/>
            </a:pPr>
            <a:r>
              <a:rPr lang="en-GB" dirty="0"/>
              <a:t>The clinician must be careful </a:t>
            </a:r>
            <a:r>
              <a:rPr lang="en-GB" dirty="0">
                <a:highlight>
                  <a:srgbClr val="FFFF00"/>
                </a:highlight>
              </a:rPr>
              <a:t>not to look at the item being named</a:t>
            </a:r>
            <a:r>
              <a:rPr lang="en-GB" dirty="0"/>
              <a:t>, </a:t>
            </a:r>
            <a:r>
              <a:rPr lang="en-GB" dirty="0">
                <a:highlight>
                  <a:srgbClr val="FFFF00"/>
                </a:highlight>
              </a:rPr>
              <a:t>point toward it</a:t>
            </a:r>
            <a:r>
              <a:rPr lang="en-GB" dirty="0"/>
              <a:t>, </a:t>
            </a:r>
            <a:r>
              <a:rPr lang="en-GB" dirty="0">
                <a:highlight>
                  <a:srgbClr val="FFFF00"/>
                </a:highlight>
              </a:rPr>
              <a:t>or name an item the child already is handling or reaching toward.</a:t>
            </a:r>
          </a:p>
          <a:p>
            <a:r>
              <a:rPr lang="en-GB" dirty="0">
                <a:highlight>
                  <a:srgbClr val="FFFF00"/>
                </a:highlight>
              </a:rPr>
              <a:t>verbs can be tested </a:t>
            </a:r>
            <a:r>
              <a:rPr lang="en-GB" dirty="0"/>
              <a:t>next </a:t>
            </a:r>
            <a:r>
              <a:rPr lang="en-GB" dirty="0">
                <a:highlight>
                  <a:srgbClr val="FFFF00"/>
                </a:highlight>
              </a:rPr>
              <a:t>through words for actions.</a:t>
            </a:r>
          </a:p>
          <a:p>
            <a:pPr>
              <a:buFont typeface="Wingdings" pitchFamily="2" charset="2"/>
              <a:buChar char="ü"/>
            </a:pPr>
            <a:r>
              <a:rPr lang="en-GB" dirty="0">
                <a:highlight>
                  <a:srgbClr val="FFFF00"/>
                </a:highlight>
              </a:rPr>
              <a:t>Child demonstrate comprehension of each word two to three times.</a:t>
            </a:r>
          </a:p>
        </p:txBody>
      </p:sp>
    </p:spTree>
    <p:extLst>
      <p:ext uri="{BB962C8B-B14F-4D97-AF65-F5344CB8AC3E}">
        <p14:creationId xmlns:p14="http://schemas.microsoft.com/office/powerpoint/2010/main" val="1311601295"/>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a:t>Cont.</a:t>
            </a:r>
            <a:endParaRPr lang="en-GB" dirty="0"/>
          </a:p>
        </p:txBody>
      </p:sp>
      <p:sp>
        <p:nvSpPr>
          <p:cNvPr id="3" name="Content Placeholder 2"/>
          <p:cNvSpPr>
            <a:spLocks noGrp="1"/>
          </p:cNvSpPr>
          <p:nvPr>
            <p:ph idx="1"/>
          </p:nvPr>
        </p:nvSpPr>
        <p:spPr>
          <a:xfrm>
            <a:off x="457200" y="1143000"/>
            <a:ext cx="8229600" cy="5486400"/>
          </a:xfrm>
        </p:spPr>
        <p:txBody>
          <a:bodyPr>
            <a:normAutofit fontScale="92500"/>
          </a:bodyPr>
          <a:lstStyle/>
          <a:p>
            <a:r>
              <a:rPr lang="en-GB" dirty="0"/>
              <a:t>If the child fails to show reliable </a:t>
            </a:r>
            <a:r>
              <a:rPr lang="en-GB" dirty="0">
                <a:highlight>
                  <a:srgbClr val="FFFF00"/>
                </a:highlight>
              </a:rPr>
              <a:t>signs of any lexical comprehension</a:t>
            </a:r>
            <a:r>
              <a:rPr lang="en-GB" dirty="0"/>
              <a:t>, an attempt can be made to </a:t>
            </a:r>
            <a:r>
              <a:rPr lang="en-GB" dirty="0">
                <a:highlight>
                  <a:srgbClr val="FFFF00"/>
                </a:highlight>
              </a:rPr>
              <a:t>step back to 8- to 12-month-level</a:t>
            </a:r>
            <a:r>
              <a:rPr lang="en-GB" dirty="0"/>
              <a:t>.</a:t>
            </a:r>
          </a:p>
          <a:p>
            <a:r>
              <a:rPr lang="en-GB" dirty="0">
                <a:highlight>
                  <a:srgbClr val="FFFF00"/>
                </a:highlight>
              </a:rPr>
              <a:t>The same words can be tested again</a:t>
            </a:r>
            <a:r>
              <a:rPr lang="en-GB" dirty="0"/>
              <a:t>, but this time paired </a:t>
            </a:r>
            <a:r>
              <a:rPr lang="en-GB" dirty="0">
                <a:highlight>
                  <a:srgbClr val="FFFF00"/>
                </a:highlight>
              </a:rPr>
              <a:t>with gestural cues</a:t>
            </a:r>
            <a:r>
              <a:rPr lang="en-GB" dirty="0"/>
              <a:t>.</a:t>
            </a:r>
          </a:p>
          <a:p>
            <a:r>
              <a:rPr lang="en-GB" dirty="0"/>
              <a:t>If </a:t>
            </a:r>
            <a:r>
              <a:rPr lang="en-GB" dirty="0">
                <a:highlight>
                  <a:srgbClr val="FFFF00"/>
                </a:highlight>
              </a:rPr>
              <a:t>performance is better </a:t>
            </a:r>
            <a:r>
              <a:rPr lang="en-GB" dirty="0"/>
              <a:t>with the addition of these </a:t>
            </a:r>
            <a:r>
              <a:rPr lang="en-GB" dirty="0">
                <a:highlight>
                  <a:srgbClr val="FFFF00"/>
                </a:highlight>
              </a:rPr>
              <a:t>nonverbal cues</a:t>
            </a:r>
            <a:r>
              <a:rPr lang="en-GB" dirty="0"/>
              <a:t>, the child can be said to be </a:t>
            </a:r>
            <a:r>
              <a:rPr lang="en-GB" dirty="0">
                <a:highlight>
                  <a:srgbClr val="FFFF00"/>
                </a:highlight>
              </a:rPr>
              <a:t>using 8- to 12-month strategies</a:t>
            </a:r>
            <a:r>
              <a:rPr lang="en-GB" dirty="0"/>
              <a:t>.</a:t>
            </a:r>
          </a:p>
          <a:p>
            <a:r>
              <a:rPr lang="en-GB" dirty="0"/>
              <a:t>If the child demonstrates </a:t>
            </a:r>
            <a:r>
              <a:rPr lang="en-GB" dirty="0">
                <a:highlight>
                  <a:srgbClr val="FFFF00"/>
                </a:highlight>
              </a:rPr>
              <a:t>linguistic comprehension</a:t>
            </a:r>
            <a:r>
              <a:rPr lang="en-GB" dirty="0"/>
              <a:t> of </a:t>
            </a:r>
            <a:r>
              <a:rPr lang="en-GB" dirty="0">
                <a:highlight>
                  <a:srgbClr val="FFFF00"/>
                </a:highlight>
              </a:rPr>
              <a:t>three to five nouns </a:t>
            </a:r>
            <a:r>
              <a:rPr lang="en-GB" dirty="0"/>
              <a:t>and </a:t>
            </a:r>
            <a:r>
              <a:rPr lang="en-GB" dirty="0">
                <a:highlight>
                  <a:srgbClr val="FFFF00"/>
                </a:highlight>
              </a:rPr>
              <a:t>three to five verbs</a:t>
            </a:r>
            <a:r>
              <a:rPr lang="en-GB" dirty="0"/>
              <a:t> at the </a:t>
            </a:r>
            <a:r>
              <a:rPr lang="en-GB" dirty="0">
                <a:highlight>
                  <a:srgbClr val="FFFF00"/>
                </a:highlight>
              </a:rPr>
              <a:t>12- to 18-month </a:t>
            </a:r>
            <a:r>
              <a:rPr lang="en-GB" dirty="0" err="1"/>
              <a:t>level,</a:t>
            </a:r>
            <a:r>
              <a:rPr lang="en-GB" b="1" dirty="0" err="1">
                <a:highlight>
                  <a:srgbClr val="FFFF00"/>
                </a:highlight>
              </a:rPr>
              <a:t>Step</a:t>
            </a:r>
            <a:r>
              <a:rPr lang="en-GB" b="1" dirty="0">
                <a:highlight>
                  <a:srgbClr val="FFFF00"/>
                </a:highlight>
              </a:rPr>
              <a:t> Up</a:t>
            </a:r>
          </a:p>
        </p:txBody>
      </p:sp>
    </p:spTree>
    <p:extLst>
      <p:ext uri="{BB962C8B-B14F-4D97-AF65-F5344CB8AC3E}">
        <p14:creationId xmlns:p14="http://schemas.microsoft.com/office/powerpoint/2010/main" val="3951498089"/>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fontScale="90000"/>
          </a:bodyPr>
          <a:lstStyle/>
          <a:p>
            <a:r>
              <a:rPr lang="en-GB" dirty="0"/>
              <a:t>18- to 24-month-level comprehension</a:t>
            </a:r>
          </a:p>
        </p:txBody>
      </p:sp>
      <p:sp>
        <p:nvSpPr>
          <p:cNvPr id="3" name="Content Placeholder 2"/>
          <p:cNvSpPr>
            <a:spLocks noGrp="1"/>
          </p:cNvSpPr>
          <p:nvPr>
            <p:ph idx="1"/>
          </p:nvPr>
        </p:nvSpPr>
        <p:spPr>
          <a:xfrm>
            <a:off x="457200" y="1143000"/>
            <a:ext cx="8229600" cy="5715000"/>
          </a:xfrm>
        </p:spPr>
        <p:txBody>
          <a:bodyPr>
            <a:normAutofit lnSpcReduction="10000"/>
          </a:bodyPr>
          <a:lstStyle/>
          <a:p>
            <a:r>
              <a:rPr lang="en-GB" dirty="0"/>
              <a:t>Assess understanding of </a:t>
            </a:r>
            <a:r>
              <a:rPr lang="en-GB" dirty="0">
                <a:highlight>
                  <a:srgbClr val="FFFF00"/>
                </a:highlight>
              </a:rPr>
              <a:t>two-word instructions</a:t>
            </a:r>
            <a:r>
              <a:rPr lang="en-GB" dirty="0"/>
              <a:t>.</a:t>
            </a:r>
            <a:r>
              <a:rPr lang="en-GB" i="1" dirty="0"/>
              <a:t> </a:t>
            </a:r>
            <a:r>
              <a:rPr lang="en-GB" b="1" dirty="0">
                <a:highlight>
                  <a:srgbClr val="FFFF00"/>
                </a:highlight>
              </a:rPr>
              <a:t>action-object</a:t>
            </a:r>
            <a:r>
              <a:rPr lang="en-GB" i="1" dirty="0">
                <a:highlight>
                  <a:srgbClr val="FFFF00"/>
                </a:highlight>
              </a:rPr>
              <a:t> </a:t>
            </a:r>
            <a:r>
              <a:rPr lang="en-GB" dirty="0">
                <a:highlight>
                  <a:srgbClr val="FFFF00"/>
                </a:highlight>
              </a:rPr>
              <a:t>semantic relation</a:t>
            </a:r>
            <a:r>
              <a:rPr lang="en-GB" dirty="0"/>
              <a:t>.</a:t>
            </a:r>
          </a:p>
          <a:p>
            <a:r>
              <a:rPr lang="en-GB" dirty="0">
                <a:highlight>
                  <a:srgbClr val="FFFF00"/>
                </a:highlight>
              </a:rPr>
              <a:t>Unexpected or unusual combinations are used</a:t>
            </a:r>
          </a:p>
          <a:p>
            <a:pPr>
              <a:buFont typeface="Wingdings" pitchFamily="2" charset="2"/>
              <a:buChar char="ü"/>
            </a:pPr>
            <a:r>
              <a:rPr lang="en-GB" dirty="0"/>
              <a:t>If a child fails to respond correctly to a majority of the two-term combinations presented, </a:t>
            </a:r>
            <a:r>
              <a:rPr lang="en-GB" b="1" dirty="0">
                <a:highlight>
                  <a:srgbClr val="FFFF00"/>
                </a:highlight>
              </a:rPr>
              <a:t>Step Back</a:t>
            </a:r>
            <a:r>
              <a:rPr lang="en-GB" dirty="0">
                <a:highlight>
                  <a:srgbClr val="FFFF00"/>
                </a:highlight>
              </a:rPr>
              <a:t>.</a:t>
            </a:r>
          </a:p>
          <a:p>
            <a:pPr>
              <a:buFont typeface="Wingdings" pitchFamily="2" charset="2"/>
              <a:buChar char="ü"/>
            </a:pPr>
            <a:r>
              <a:rPr lang="en-GB" dirty="0">
                <a:highlight>
                  <a:srgbClr val="FFFF00"/>
                </a:highlight>
              </a:rPr>
              <a:t>Assess understanding of two-word instructions 12-18 months using usual and expected combinations</a:t>
            </a:r>
            <a:r>
              <a:rPr lang="en-GB" dirty="0"/>
              <a:t>.</a:t>
            </a:r>
          </a:p>
          <a:p>
            <a:r>
              <a:rPr lang="en-US" dirty="0"/>
              <a:t>If the child </a:t>
            </a:r>
            <a:r>
              <a:rPr lang="en-US" dirty="0">
                <a:highlight>
                  <a:srgbClr val="FFFF00"/>
                </a:highlight>
              </a:rPr>
              <a:t>succeeded</a:t>
            </a:r>
            <a:r>
              <a:rPr lang="en-GB" dirty="0"/>
              <a:t> on a majority of the </a:t>
            </a:r>
            <a:r>
              <a:rPr lang="en-GB" dirty="0">
                <a:highlight>
                  <a:srgbClr val="FFFF00"/>
                </a:highlight>
              </a:rPr>
              <a:t>18- to 24-month items, </a:t>
            </a:r>
            <a:r>
              <a:rPr lang="en-GB" b="1" dirty="0">
                <a:highlight>
                  <a:srgbClr val="FFFF00"/>
                </a:highlight>
              </a:rPr>
              <a:t>Step Up</a:t>
            </a:r>
            <a:r>
              <a:rPr lang="en-GB" dirty="0">
                <a:highlight>
                  <a:srgbClr val="FFFF00"/>
                </a:highlight>
              </a:rPr>
              <a:t>.</a:t>
            </a:r>
          </a:p>
          <a:p>
            <a:pPr marL="0" indent="0">
              <a:buNone/>
            </a:pPr>
            <a:endParaRPr lang="en-GB" dirty="0"/>
          </a:p>
        </p:txBody>
      </p:sp>
    </p:spTree>
    <p:extLst>
      <p:ext uri="{BB962C8B-B14F-4D97-AF65-F5344CB8AC3E}">
        <p14:creationId xmlns:p14="http://schemas.microsoft.com/office/powerpoint/2010/main" val="2276514980"/>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fontScale="90000"/>
          </a:bodyPr>
          <a:lstStyle/>
          <a:p>
            <a:r>
              <a:rPr lang="en-GB" dirty="0"/>
              <a:t>24- to 36-month-level comprehension</a:t>
            </a:r>
          </a:p>
        </p:txBody>
      </p:sp>
      <p:sp>
        <p:nvSpPr>
          <p:cNvPr id="3" name="Content Placeholder 2"/>
          <p:cNvSpPr>
            <a:spLocks noGrp="1"/>
          </p:cNvSpPr>
          <p:nvPr>
            <p:ph idx="1"/>
          </p:nvPr>
        </p:nvSpPr>
        <p:spPr>
          <a:xfrm>
            <a:off x="457200" y="1295400"/>
            <a:ext cx="8229600" cy="5486400"/>
          </a:xfrm>
        </p:spPr>
        <p:txBody>
          <a:bodyPr/>
          <a:lstStyle/>
          <a:p>
            <a:r>
              <a:rPr lang="en-GB" dirty="0"/>
              <a:t>Typical children at this level are able to process </a:t>
            </a:r>
            <a:r>
              <a:rPr lang="en-GB" dirty="0">
                <a:highlight>
                  <a:srgbClr val="FFFF00"/>
                </a:highlight>
              </a:rPr>
              <a:t>three words instructions </a:t>
            </a:r>
            <a:r>
              <a:rPr lang="en-GB" b="1" dirty="0">
                <a:highlight>
                  <a:srgbClr val="FFFF00"/>
                </a:highlight>
              </a:rPr>
              <a:t>agent-action-object</a:t>
            </a:r>
            <a:r>
              <a:rPr lang="en-GB" b="1" dirty="0"/>
              <a:t>.</a:t>
            </a:r>
          </a:p>
          <a:p>
            <a:r>
              <a:rPr lang="en-GB" dirty="0">
                <a:highlight>
                  <a:srgbClr val="FFFF00"/>
                </a:highlight>
              </a:rPr>
              <a:t>Unexpected or unusual combinations </a:t>
            </a:r>
            <a:r>
              <a:rPr lang="en-GB" dirty="0"/>
              <a:t>are used</a:t>
            </a:r>
          </a:p>
          <a:p>
            <a:pPr>
              <a:buFont typeface="Wingdings" pitchFamily="2" charset="2"/>
              <a:buChar char="ü"/>
            </a:pPr>
            <a:r>
              <a:rPr lang="en-GB" dirty="0"/>
              <a:t>If a child fails to respond correctly to a majority of the three-term combinations presented, </a:t>
            </a:r>
            <a:r>
              <a:rPr lang="en-GB" b="1" dirty="0">
                <a:highlight>
                  <a:srgbClr val="FFFF00"/>
                </a:highlight>
              </a:rPr>
              <a:t>Step Back</a:t>
            </a:r>
            <a:r>
              <a:rPr lang="en-GB" dirty="0"/>
              <a:t>.</a:t>
            </a:r>
          </a:p>
          <a:p>
            <a:pPr>
              <a:buFont typeface="Wingdings" pitchFamily="2" charset="2"/>
              <a:buChar char="ü"/>
            </a:pPr>
            <a:r>
              <a:rPr lang="en-GB" dirty="0">
                <a:highlight>
                  <a:srgbClr val="FFFF00"/>
                </a:highlight>
              </a:rPr>
              <a:t>Assess understanding of three-word instructions 24-36 months using usual and expected combinations</a:t>
            </a:r>
            <a:r>
              <a:rPr lang="en-GB" dirty="0"/>
              <a:t>.</a:t>
            </a:r>
          </a:p>
          <a:p>
            <a:endParaRPr lang="en-GB" b="1" dirty="0"/>
          </a:p>
          <a:p>
            <a:endParaRPr lang="en-GB" dirty="0"/>
          </a:p>
        </p:txBody>
      </p:sp>
    </p:spTree>
    <p:extLst>
      <p:ext uri="{BB962C8B-B14F-4D97-AF65-F5344CB8AC3E}">
        <p14:creationId xmlns:p14="http://schemas.microsoft.com/office/powerpoint/2010/main" val="3819960990"/>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GB" b="1" dirty="0"/>
              <a:t>Assessing Phonological Skills</a:t>
            </a:r>
            <a:endParaRPr lang="en-GB" dirty="0"/>
          </a:p>
        </p:txBody>
      </p:sp>
      <p:sp>
        <p:nvSpPr>
          <p:cNvPr id="3" name="Content Placeholder 2"/>
          <p:cNvSpPr>
            <a:spLocks noGrp="1"/>
          </p:cNvSpPr>
          <p:nvPr>
            <p:ph idx="1"/>
          </p:nvPr>
        </p:nvSpPr>
        <p:spPr>
          <a:xfrm>
            <a:off x="457200" y="1066800"/>
            <a:ext cx="8229600" cy="5715000"/>
          </a:xfrm>
        </p:spPr>
        <p:txBody>
          <a:bodyPr>
            <a:normAutofit/>
          </a:bodyPr>
          <a:lstStyle/>
          <a:p>
            <a:r>
              <a:rPr lang="en-GB" dirty="0">
                <a:highlight>
                  <a:srgbClr val="FFFF00"/>
                </a:highlight>
              </a:rPr>
              <a:t>There is close relationship between the development of words and sounds in very young children</a:t>
            </a:r>
            <a:r>
              <a:rPr lang="en-GB" dirty="0"/>
              <a:t> , specially </a:t>
            </a:r>
            <a:r>
              <a:rPr lang="en-GB" dirty="0">
                <a:highlight>
                  <a:srgbClr val="FFFF00"/>
                </a:highlight>
              </a:rPr>
              <a:t>consonants</a:t>
            </a:r>
            <a:r>
              <a:rPr lang="en-GB" dirty="0"/>
              <a:t>.</a:t>
            </a:r>
          </a:p>
          <a:p>
            <a:r>
              <a:rPr lang="en-GB" dirty="0"/>
              <a:t>Children with </a:t>
            </a:r>
            <a:r>
              <a:rPr lang="en-GB" dirty="0">
                <a:highlight>
                  <a:srgbClr val="FFFF00"/>
                </a:highlight>
              </a:rPr>
              <a:t>small expressive vocabularies also show small phonetic inventories of consonants and a restricted number of syllable shapes.</a:t>
            </a:r>
          </a:p>
          <a:p>
            <a:r>
              <a:rPr lang="en-GB" dirty="0"/>
              <a:t>There is a </a:t>
            </a:r>
            <a:r>
              <a:rPr lang="en-GB" dirty="0">
                <a:highlight>
                  <a:srgbClr val="FFFF00"/>
                </a:highlight>
              </a:rPr>
              <a:t>strong correlation between the amount of vocalization containing consonants and language outcome in late talkers.</a:t>
            </a:r>
          </a:p>
          <a:p>
            <a:endParaRPr lang="en-GB" dirty="0"/>
          </a:p>
          <a:p>
            <a:endParaRPr lang="en-GB" dirty="0"/>
          </a:p>
        </p:txBody>
      </p:sp>
    </p:spTree>
    <p:extLst>
      <p:ext uri="{BB962C8B-B14F-4D97-AF65-F5344CB8AC3E}">
        <p14:creationId xmlns:p14="http://schemas.microsoft.com/office/powerpoint/2010/main" val="1835745581"/>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a:t>Cont.</a:t>
            </a:r>
            <a:endParaRPr lang="en-GB" dirty="0"/>
          </a:p>
        </p:txBody>
      </p:sp>
      <p:sp>
        <p:nvSpPr>
          <p:cNvPr id="3" name="Content Placeholder 2"/>
          <p:cNvSpPr>
            <a:spLocks noGrp="1"/>
          </p:cNvSpPr>
          <p:nvPr>
            <p:ph idx="1"/>
          </p:nvPr>
        </p:nvSpPr>
        <p:spPr>
          <a:xfrm>
            <a:off x="457200" y="1066800"/>
            <a:ext cx="8229600" cy="5715000"/>
          </a:xfrm>
        </p:spPr>
        <p:txBody>
          <a:bodyPr>
            <a:normAutofit fontScale="92500" lnSpcReduction="20000"/>
          </a:bodyPr>
          <a:lstStyle/>
          <a:p>
            <a:r>
              <a:rPr lang="en-GB" dirty="0"/>
              <a:t>Assessing phonological production </a:t>
            </a:r>
            <a:r>
              <a:rPr lang="en-GB" dirty="0">
                <a:highlight>
                  <a:srgbClr val="FFFF00"/>
                </a:highlight>
              </a:rPr>
              <a:t>is very useful:</a:t>
            </a:r>
          </a:p>
          <a:p>
            <a:pPr marL="0" indent="0">
              <a:buNone/>
            </a:pPr>
            <a:r>
              <a:rPr lang="en-US" dirty="0"/>
              <a:t>-</a:t>
            </a:r>
            <a:r>
              <a:rPr lang="en-GB" dirty="0"/>
              <a:t>As </a:t>
            </a:r>
            <a:r>
              <a:rPr lang="en-GB" dirty="0">
                <a:highlight>
                  <a:srgbClr val="FFFF00"/>
                </a:highlight>
              </a:rPr>
              <a:t>a prognostic indicator</a:t>
            </a:r>
            <a:r>
              <a:rPr lang="en-GB" dirty="0"/>
              <a:t>.</a:t>
            </a:r>
          </a:p>
          <a:p>
            <a:pPr marL="0" indent="0">
              <a:buNone/>
            </a:pPr>
            <a:r>
              <a:rPr lang="en-US" dirty="0"/>
              <a:t>-As </a:t>
            </a:r>
            <a:r>
              <a:rPr lang="en-GB" dirty="0"/>
              <a:t>an </a:t>
            </a:r>
            <a:r>
              <a:rPr lang="en-GB" dirty="0">
                <a:highlight>
                  <a:srgbClr val="FFFF00"/>
                </a:highlight>
              </a:rPr>
              <a:t>aid in choosing words to be included in the child’s first lexicon training.</a:t>
            </a:r>
          </a:p>
          <a:p>
            <a:r>
              <a:rPr lang="en-GB" dirty="0"/>
              <a:t>Phonological assessment is </a:t>
            </a:r>
            <a:r>
              <a:rPr lang="en-GB" dirty="0">
                <a:highlight>
                  <a:srgbClr val="FFFF00"/>
                </a:highlight>
              </a:rPr>
              <a:t>done through consonant inventory.</a:t>
            </a:r>
          </a:p>
          <a:p>
            <a:r>
              <a:rPr lang="en-GB" dirty="0">
                <a:highlight>
                  <a:srgbClr val="FFFF00"/>
                </a:highlight>
              </a:rPr>
              <a:t>The consonant inventory</a:t>
            </a:r>
            <a:r>
              <a:rPr lang="en-GB" dirty="0"/>
              <a:t> can be used in two different ways:</a:t>
            </a:r>
          </a:p>
          <a:p>
            <a:pPr marL="0" indent="0">
              <a:buNone/>
            </a:pPr>
            <a:r>
              <a:rPr lang="en-US" dirty="0"/>
              <a:t>1-</a:t>
            </a:r>
            <a:r>
              <a:rPr lang="en-GB" dirty="0">
                <a:highlight>
                  <a:srgbClr val="FFFF00"/>
                </a:highlight>
              </a:rPr>
              <a:t>Consonants already in the inventory can be used to select words to be taught to the child.</a:t>
            </a:r>
          </a:p>
          <a:p>
            <a:pPr marL="0" indent="0">
              <a:buNone/>
            </a:pPr>
            <a:r>
              <a:rPr lang="en-US" dirty="0"/>
              <a:t>2-</a:t>
            </a:r>
            <a:r>
              <a:rPr lang="en-GB" dirty="0">
                <a:highlight>
                  <a:srgbClr val="FFFF00"/>
                </a:highlight>
              </a:rPr>
              <a:t>The number of consonants present in the inventory can be used as an index of severity of phonological delay</a:t>
            </a:r>
            <a:r>
              <a:rPr lang="en-GB" dirty="0"/>
              <a:t>.</a:t>
            </a:r>
          </a:p>
        </p:txBody>
      </p:sp>
    </p:spTree>
    <p:extLst>
      <p:ext uri="{BB962C8B-B14F-4D97-AF65-F5344CB8AC3E}">
        <p14:creationId xmlns:p14="http://schemas.microsoft.com/office/powerpoint/2010/main" val="2957034330"/>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a:t>Cont.</a:t>
            </a:r>
            <a:endParaRPr lang="en-GB" dirty="0"/>
          </a:p>
        </p:txBody>
      </p:sp>
      <p:sp>
        <p:nvSpPr>
          <p:cNvPr id="3" name="Content Placeholder 2"/>
          <p:cNvSpPr>
            <a:spLocks noGrp="1"/>
          </p:cNvSpPr>
          <p:nvPr>
            <p:ph idx="1"/>
          </p:nvPr>
        </p:nvSpPr>
        <p:spPr>
          <a:xfrm>
            <a:off x="457200" y="990600"/>
            <a:ext cx="8229600" cy="5943600"/>
          </a:xfrm>
        </p:spPr>
        <p:txBody>
          <a:bodyPr>
            <a:normAutofit lnSpcReduction="10000"/>
          </a:bodyPr>
          <a:lstStyle/>
          <a:p>
            <a:pPr>
              <a:buFont typeface="Wingdings" pitchFamily="2" charset="2"/>
              <a:buChar char="Ø"/>
            </a:pPr>
            <a:r>
              <a:rPr lang="en-US" dirty="0">
                <a:highlight>
                  <a:srgbClr val="FFFF00"/>
                </a:highlight>
              </a:rPr>
              <a:t>Normal consonant production in 10 minutes communication sample:</a:t>
            </a:r>
          </a:p>
          <a:p>
            <a:r>
              <a:rPr lang="en-GB" dirty="0">
                <a:highlight>
                  <a:srgbClr val="FFFF00"/>
                </a:highlight>
              </a:rPr>
              <a:t>18- to 24-month-olds </a:t>
            </a:r>
            <a:r>
              <a:rPr lang="en-GB" dirty="0"/>
              <a:t>produced an average of about </a:t>
            </a:r>
            <a:r>
              <a:rPr lang="en-GB" dirty="0">
                <a:highlight>
                  <a:srgbClr val="FFFF00"/>
                </a:highlight>
              </a:rPr>
              <a:t>14 different consonants</a:t>
            </a:r>
            <a:r>
              <a:rPr lang="en-GB" dirty="0"/>
              <a:t>.</a:t>
            </a:r>
          </a:p>
          <a:p>
            <a:r>
              <a:rPr lang="en-GB" dirty="0">
                <a:highlight>
                  <a:srgbClr val="FFFF00"/>
                </a:highlight>
              </a:rPr>
              <a:t>24- to 36-month-olds </a:t>
            </a:r>
            <a:r>
              <a:rPr lang="en-GB" dirty="0"/>
              <a:t>produced an average of </a:t>
            </a:r>
            <a:r>
              <a:rPr lang="en-GB" dirty="0">
                <a:highlight>
                  <a:srgbClr val="FFFF00"/>
                </a:highlight>
              </a:rPr>
              <a:t>18 different consonants.</a:t>
            </a:r>
          </a:p>
          <a:p>
            <a:pPr>
              <a:buFont typeface="Wingdings" pitchFamily="2" charset="2"/>
              <a:buChar char="Ø"/>
            </a:pPr>
            <a:r>
              <a:rPr lang="en-GB" dirty="0"/>
              <a:t>Children with </a:t>
            </a:r>
            <a:r>
              <a:rPr lang="en-GB" dirty="0">
                <a:highlight>
                  <a:srgbClr val="FFFF00"/>
                </a:highlight>
              </a:rPr>
              <a:t>small expressive vocabularies </a:t>
            </a:r>
            <a:r>
              <a:rPr lang="en-GB" dirty="0"/>
              <a:t>produced significantly fewer consonants:</a:t>
            </a:r>
          </a:p>
          <a:p>
            <a:r>
              <a:rPr lang="en-GB" dirty="0">
                <a:highlight>
                  <a:srgbClr val="FFFF00"/>
                </a:highlight>
              </a:rPr>
              <a:t>18 to 24 </a:t>
            </a:r>
            <a:r>
              <a:rPr lang="en-GB" dirty="0"/>
              <a:t>months produced an average of about </a:t>
            </a:r>
            <a:r>
              <a:rPr lang="en-GB" dirty="0">
                <a:highlight>
                  <a:srgbClr val="FFFF00"/>
                </a:highlight>
              </a:rPr>
              <a:t>6 different consonants</a:t>
            </a:r>
            <a:r>
              <a:rPr lang="en-GB" dirty="0"/>
              <a:t>.</a:t>
            </a:r>
          </a:p>
          <a:p>
            <a:r>
              <a:rPr lang="en-GB" dirty="0">
                <a:highlight>
                  <a:srgbClr val="FFFF00"/>
                </a:highlight>
              </a:rPr>
              <a:t>24 to 36 </a:t>
            </a:r>
            <a:r>
              <a:rPr lang="en-GB" dirty="0"/>
              <a:t>months produced an average of about </a:t>
            </a:r>
            <a:r>
              <a:rPr lang="en-GB" dirty="0">
                <a:highlight>
                  <a:srgbClr val="FFFF00"/>
                </a:highlight>
              </a:rPr>
              <a:t>10 different consonants</a:t>
            </a:r>
            <a:r>
              <a:rPr lang="en-GB" dirty="0"/>
              <a:t>.</a:t>
            </a:r>
          </a:p>
          <a:p>
            <a:endParaRPr lang="en-GB" dirty="0"/>
          </a:p>
          <a:p>
            <a:endParaRPr lang="en-GB" dirty="0"/>
          </a:p>
          <a:p>
            <a:endParaRPr lang="en-GB" dirty="0"/>
          </a:p>
          <a:p>
            <a:endParaRPr lang="en-US" dirty="0"/>
          </a:p>
          <a:p>
            <a:endParaRPr lang="en-US" dirty="0"/>
          </a:p>
          <a:p>
            <a:endParaRPr lang="en-GB" dirty="0"/>
          </a:p>
        </p:txBody>
      </p:sp>
    </p:spTree>
    <p:extLst>
      <p:ext uri="{BB962C8B-B14F-4D97-AF65-F5344CB8AC3E}">
        <p14:creationId xmlns:p14="http://schemas.microsoft.com/office/powerpoint/2010/main" val="3395432197"/>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GB" dirty="0"/>
              <a:t>Syllable Structure Level (SSL)</a:t>
            </a:r>
          </a:p>
        </p:txBody>
      </p:sp>
      <p:sp>
        <p:nvSpPr>
          <p:cNvPr id="3" name="Content Placeholder 2"/>
          <p:cNvSpPr>
            <a:spLocks noGrp="1"/>
          </p:cNvSpPr>
          <p:nvPr>
            <p:ph idx="1"/>
          </p:nvPr>
        </p:nvSpPr>
        <p:spPr>
          <a:xfrm>
            <a:off x="0" y="1219200"/>
            <a:ext cx="8686800" cy="5410200"/>
          </a:xfrm>
        </p:spPr>
        <p:txBody>
          <a:bodyPr>
            <a:normAutofit fontScale="85000" lnSpcReduction="20000"/>
          </a:bodyPr>
          <a:lstStyle/>
          <a:p>
            <a:r>
              <a:rPr lang="en-GB" i="1" dirty="0">
                <a:highlight>
                  <a:srgbClr val="FFFF00"/>
                </a:highlight>
              </a:rPr>
              <a:t>Level 1:</a:t>
            </a:r>
            <a:r>
              <a:rPr lang="en-GB" i="1" dirty="0"/>
              <a:t> </a:t>
            </a:r>
            <a:r>
              <a:rPr lang="en-GB" dirty="0"/>
              <a:t>The </a:t>
            </a:r>
            <a:r>
              <a:rPr lang="en-GB" dirty="0">
                <a:highlight>
                  <a:srgbClr val="FFFF00"/>
                </a:highlight>
              </a:rPr>
              <a:t>vocalization is composed </a:t>
            </a:r>
            <a:r>
              <a:rPr lang="en-GB" dirty="0"/>
              <a:t>of a </a:t>
            </a:r>
            <a:r>
              <a:rPr lang="en-GB" dirty="0">
                <a:highlight>
                  <a:srgbClr val="FFFF00"/>
                </a:highlight>
              </a:rPr>
              <a:t>voiced vowel </a:t>
            </a:r>
            <a:r>
              <a:rPr lang="en-GB" dirty="0"/>
              <a:t>([a]),</a:t>
            </a:r>
            <a:r>
              <a:rPr lang="en-GB" dirty="0">
                <a:highlight>
                  <a:srgbClr val="FFFF00"/>
                </a:highlight>
              </a:rPr>
              <a:t>voiced syllabic consonant </a:t>
            </a:r>
            <a:r>
              <a:rPr lang="en-GB" dirty="0"/>
              <a:t>([l]), or </a:t>
            </a:r>
            <a:r>
              <a:rPr lang="en-GB" dirty="0">
                <a:highlight>
                  <a:srgbClr val="FFFF00"/>
                </a:highlight>
              </a:rPr>
              <a:t>CV syllable in which the consonant is a glottal stop or glide </a:t>
            </a:r>
            <a:r>
              <a:rPr lang="en-GB" dirty="0"/>
              <a:t>([</a:t>
            </a:r>
            <a:r>
              <a:rPr lang="en-GB" dirty="0" err="1"/>
              <a:t>ʔa</a:t>
            </a:r>
            <a:r>
              <a:rPr lang="en-GB" dirty="0"/>
              <a:t>], [</a:t>
            </a:r>
            <a:r>
              <a:rPr lang="en-GB" dirty="0" err="1"/>
              <a:t>wi</a:t>
            </a:r>
            <a:r>
              <a:rPr lang="en-GB" dirty="0"/>
              <a:t>]).</a:t>
            </a:r>
          </a:p>
          <a:p>
            <a:r>
              <a:rPr lang="en-GB" i="1" dirty="0">
                <a:highlight>
                  <a:srgbClr val="FFFF00"/>
                </a:highlight>
              </a:rPr>
              <a:t>Level 2</a:t>
            </a:r>
            <a:r>
              <a:rPr lang="en-GB" i="1" dirty="0"/>
              <a:t>: </a:t>
            </a:r>
            <a:r>
              <a:rPr lang="en-GB" dirty="0">
                <a:highlight>
                  <a:srgbClr val="FFFF00"/>
                </a:highlight>
              </a:rPr>
              <a:t>The vocalization is composed </a:t>
            </a:r>
            <a:r>
              <a:rPr lang="en-GB" dirty="0"/>
              <a:t>of a </a:t>
            </a:r>
            <a:r>
              <a:rPr lang="en-GB" dirty="0">
                <a:highlight>
                  <a:srgbClr val="FFFF00"/>
                </a:highlight>
              </a:rPr>
              <a:t>VC </a:t>
            </a:r>
            <a:r>
              <a:rPr lang="en-GB" dirty="0"/>
              <a:t>([up]) or </a:t>
            </a:r>
            <a:r>
              <a:rPr lang="en-GB" dirty="0">
                <a:highlight>
                  <a:srgbClr val="FFFF00"/>
                </a:highlight>
              </a:rPr>
              <a:t>CVC with a single consonant type (regardless to the Voicing differences) </a:t>
            </a:r>
            <a:r>
              <a:rPr lang="en-GB" dirty="0"/>
              <a:t>([</a:t>
            </a:r>
            <a:r>
              <a:rPr lang="en-GB" dirty="0" err="1"/>
              <a:t>kek</a:t>
            </a:r>
            <a:r>
              <a:rPr lang="en-GB" dirty="0"/>
              <a:t>]), or a </a:t>
            </a:r>
            <a:r>
              <a:rPr lang="en-GB" dirty="0">
                <a:highlight>
                  <a:srgbClr val="FFFF00"/>
                </a:highlight>
              </a:rPr>
              <a:t>CV syllable that does not fit the criteria for level 1. </a:t>
            </a:r>
            <a:r>
              <a:rPr lang="en-GB" dirty="0"/>
              <a:t>Voicing differences in CVCs are disregarded (</a:t>
            </a:r>
            <a:r>
              <a:rPr lang="en-GB" i="1" dirty="0"/>
              <a:t>toad </a:t>
            </a:r>
            <a:r>
              <a:rPr lang="en-GB" dirty="0"/>
              <a:t>would be considered a level 2 vocalization).</a:t>
            </a:r>
          </a:p>
          <a:p>
            <a:r>
              <a:rPr lang="en-GB" i="1" dirty="0"/>
              <a:t>Level 3: </a:t>
            </a:r>
            <a:r>
              <a:rPr lang="en-GB" dirty="0">
                <a:highlight>
                  <a:srgbClr val="FFFF00"/>
                </a:highlight>
              </a:rPr>
              <a:t>The vocalization is composed </a:t>
            </a:r>
            <a:r>
              <a:rPr lang="en-GB" dirty="0"/>
              <a:t>of </a:t>
            </a:r>
            <a:r>
              <a:rPr lang="en-GB" dirty="0">
                <a:highlight>
                  <a:srgbClr val="FFFF00"/>
                </a:highlight>
              </a:rPr>
              <a:t>syllables with two or more different consonant types (regardless to the Voicing differences) </a:t>
            </a:r>
            <a:r>
              <a:rPr lang="en-GB" dirty="0"/>
              <a:t>, disregarding voicing differences ([</a:t>
            </a:r>
            <a:r>
              <a:rPr lang="en-GB" dirty="0" err="1"/>
              <a:t>pati</a:t>
            </a:r>
            <a:r>
              <a:rPr lang="en-GB" dirty="0"/>
              <a:t>] would be considered a level 3 vocalization.</a:t>
            </a:r>
          </a:p>
          <a:p>
            <a:r>
              <a:rPr lang="en-GB" dirty="0">
                <a:highlight>
                  <a:srgbClr val="FFFF00"/>
                </a:highlight>
              </a:rPr>
              <a:t>If fewer than 25% of the syllables are at level 3</a:t>
            </a:r>
            <a:r>
              <a:rPr lang="en-GB" dirty="0"/>
              <a:t>,there is </a:t>
            </a:r>
            <a:r>
              <a:rPr lang="en-GB" dirty="0">
                <a:highlight>
                  <a:srgbClr val="FFFF00"/>
                </a:highlight>
              </a:rPr>
              <a:t>deficit in phonological performance</a:t>
            </a:r>
            <a:r>
              <a:rPr lang="en-GB" dirty="0"/>
              <a:t>.</a:t>
            </a:r>
          </a:p>
        </p:txBody>
      </p:sp>
    </p:spTree>
    <p:extLst>
      <p:ext uri="{BB962C8B-B14F-4D97-AF65-F5344CB8AC3E}">
        <p14:creationId xmlns:p14="http://schemas.microsoft.com/office/powerpoint/2010/main" val="4211996515"/>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Predictors of Long-Term Speech Delay in Late-Talkers at 30 to 35 Months</a:t>
            </a:r>
          </a:p>
        </p:txBody>
      </p:sp>
      <p:pic>
        <p:nvPicPr>
          <p:cNvPr id="1026" name="Picture 2" descr="C:\Users\Toshiba\Desktop\phono..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6200" y="1981200"/>
            <a:ext cx="8991600" cy="426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5905599"/>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normAutofit fontScale="90000"/>
          </a:bodyPr>
          <a:lstStyle/>
          <a:p>
            <a:r>
              <a:rPr lang="en-GB" b="1" dirty="0"/>
              <a:t>Assessing Semantic-Syntactic Production</a:t>
            </a:r>
            <a:endParaRPr lang="en-GB" dirty="0"/>
          </a:p>
        </p:txBody>
      </p:sp>
      <p:sp>
        <p:nvSpPr>
          <p:cNvPr id="3" name="Content Placeholder 2"/>
          <p:cNvSpPr>
            <a:spLocks noGrp="1"/>
          </p:cNvSpPr>
          <p:nvPr>
            <p:ph idx="1"/>
          </p:nvPr>
        </p:nvSpPr>
        <p:spPr>
          <a:xfrm>
            <a:off x="457200" y="1295400"/>
            <a:ext cx="8229600" cy="5562600"/>
          </a:xfrm>
        </p:spPr>
        <p:txBody>
          <a:bodyPr/>
          <a:lstStyle/>
          <a:p>
            <a:r>
              <a:rPr lang="en-GB" dirty="0"/>
              <a:t>In normal development, children do not begin to combine words until vocabulary size reaches about </a:t>
            </a:r>
            <a:r>
              <a:rPr lang="en-GB" dirty="0">
                <a:highlight>
                  <a:srgbClr val="FFFF00"/>
                </a:highlight>
              </a:rPr>
              <a:t>50 words.</a:t>
            </a:r>
          </a:p>
          <a:p>
            <a:r>
              <a:rPr lang="en-GB" dirty="0"/>
              <a:t>If a client is producing </a:t>
            </a:r>
            <a:r>
              <a:rPr lang="en-GB" dirty="0">
                <a:highlight>
                  <a:srgbClr val="FFFF00"/>
                </a:highlight>
              </a:rPr>
              <a:t>fewer than 50 </a:t>
            </a:r>
            <a:r>
              <a:rPr lang="en-GB" dirty="0" err="1">
                <a:highlight>
                  <a:srgbClr val="FFFF00"/>
                </a:highlight>
              </a:rPr>
              <a:t>words</a:t>
            </a:r>
            <a:r>
              <a:rPr lang="en-GB" dirty="0" err="1"/>
              <a:t>,we</a:t>
            </a:r>
            <a:r>
              <a:rPr lang="en-GB" dirty="0"/>
              <a:t> have to work on </a:t>
            </a:r>
            <a:r>
              <a:rPr lang="en-GB" dirty="0">
                <a:highlight>
                  <a:srgbClr val="FFFF00"/>
                </a:highlight>
              </a:rPr>
              <a:t>increasing expressive vocabulary size</a:t>
            </a:r>
            <a:r>
              <a:rPr lang="en-GB" dirty="0"/>
              <a:t> </a:t>
            </a:r>
            <a:r>
              <a:rPr lang="en-GB" dirty="0">
                <a:highlight>
                  <a:srgbClr val="FFFF00"/>
                </a:highlight>
              </a:rPr>
              <a:t>before</a:t>
            </a:r>
            <a:r>
              <a:rPr lang="en-GB" dirty="0"/>
              <a:t> trying to get the child to produce </a:t>
            </a:r>
            <a:r>
              <a:rPr lang="en-GB" dirty="0">
                <a:highlight>
                  <a:srgbClr val="FFFF00"/>
                </a:highlight>
              </a:rPr>
              <a:t>word combinations</a:t>
            </a:r>
            <a:r>
              <a:rPr lang="en-GB" dirty="0"/>
              <a:t>.</a:t>
            </a:r>
          </a:p>
          <a:p>
            <a:r>
              <a:rPr lang="en-GB" dirty="0"/>
              <a:t>Using a </a:t>
            </a:r>
            <a:r>
              <a:rPr lang="en-GB" dirty="0">
                <a:highlight>
                  <a:srgbClr val="FFFF00"/>
                </a:highlight>
              </a:rPr>
              <a:t>mean length of utterance (MLU) </a:t>
            </a:r>
            <a:r>
              <a:rPr lang="en-GB" dirty="0"/>
              <a:t>is fairly easy and appropriate for this age group.</a:t>
            </a:r>
          </a:p>
          <a:p>
            <a:endParaRPr lang="en-GB" dirty="0"/>
          </a:p>
        </p:txBody>
      </p:sp>
    </p:spTree>
    <p:extLst>
      <p:ext uri="{BB962C8B-B14F-4D97-AF65-F5344CB8AC3E}">
        <p14:creationId xmlns:p14="http://schemas.microsoft.com/office/powerpoint/2010/main" val="14521154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0"/>
            <a:ext cx="8229600" cy="3276600"/>
          </a:xfrm>
        </p:spPr>
        <p:txBody>
          <a:bodyPr/>
          <a:lstStyle/>
          <a:p>
            <a:r>
              <a:rPr lang="en-US" dirty="0"/>
              <a:t>DEFINITIONS OF LANGUAGE DISORDERS</a:t>
            </a:r>
            <a:endParaRPr lang="en-GB" dirty="0"/>
          </a:p>
        </p:txBody>
      </p:sp>
      <p:sp>
        <p:nvSpPr>
          <p:cNvPr id="3" name="Content Placeholder 2"/>
          <p:cNvSpPr>
            <a:spLocks noGrp="1"/>
          </p:cNvSpPr>
          <p:nvPr>
            <p:ph idx="1"/>
          </p:nvPr>
        </p:nvSpPr>
        <p:spPr>
          <a:xfrm>
            <a:off x="457200" y="6080444"/>
            <a:ext cx="8229600" cy="45719"/>
          </a:xfrm>
        </p:spPr>
        <p:txBody>
          <a:bodyPr>
            <a:normAutofit fontScale="25000" lnSpcReduction="20000"/>
          </a:bodyPr>
          <a:lstStyle/>
          <a:p>
            <a:endParaRPr lang="en-GB" dirty="0"/>
          </a:p>
        </p:txBody>
      </p:sp>
    </p:spTree>
    <p:extLst>
      <p:ext uri="{BB962C8B-B14F-4D97-AF65-F5344CB8AC3E}">
        <p14:creationId xmlns:p14="http://schemas.microsoft.com/office/powerpoint/2010/main" val="7021855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a:t>Cont.</a:t>
            </a:r>
            <a:endParaRPr lang="en-GB" dirty="0"/>
          </a:p>
        </p:txBody>
      </p:sp>
      <p:sp>
        <p:nvSpPr>
          <p:cNvPr id="3" name="Content Placeholder 2"/>
          <p:cNvSpPr>
            <a:spLocks noGrp="1"/>
          </p:cNvSpPr>
          <p:nvPr>
            <p:ph idx="1"/>
          </p:nvPr>
        </p:nvSpPr>
        <p:spPr>
          <a:xfrm>
            <a:off x="457200" y="1066800"/>
            <a:ext cx="8229600" cy="5562600"/>
          </a:xfrm>
        </p:spPr>
        <p:txBody>
          <a:bodyPr>
            <a:normAutofit lnSpcReduction="10000"/>
          </a:bodyPr>
          <a:lstStyle/>
          <a:p>
            <a:r>
              <a:rPr lang="en-GB" dirty="0"/>
              <a:t>Finally, observation of behaviours outside the domain of language may also be informative. These may include the quality of the child’s imaginative play, attention span, gross and</a:t>
            </a:r>
          </a:p>
          <a:p>
            <a:pPr marL="0" indent="0">
              <a:buNone/>
            </a:pPr>
            <a:r>
              <a:rPr lang="en-GB" dirty="0"/>
              <a:t>    fine motor skills, and social interests and</a:t>
            </a:r>
          </a:p>
          <a:p>
            <a:pPr marL="0" indent="0">
              <a:buNone/>
            </a:pPr>
            <a:r>
              <a:rPr lang="en-US" dirty="0"/>
              <a:t>    interactions.</a:t>
            </a:r>
          </a:p>
          <a:p>
            <a:r>
              <a:rPr lang="en-GB" dirty="0"/>
              <a:t>This set of observations provides the clinician with a working hypothesis of the nature and severity of the child’s language impairment, which can then be tested using standardized assessments.</a:t>
            </a:r>
            <a:endParaRPr lang="en-US" dirty="0"/>
          </a:p>
          <a:p>
            <a:pPr marL="0" indent="0">
              <a:buNone/>
            </a:pPr>
            <a:endParaRPr lang="en-GB" dirty="0"/>
          </a:p>
        </p:txBody>
      </p:sp>
    </p:spTree>
    <p:extLst>
      <p:ext uri="{BB962C8B-B14F-4D97-AF65-F5344CB8AC3E}">
        <p14:creationId xmlns:p14="http://schemas.microsoft.com/office/powerpoint/2010/main" val="1118363898"/>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Aspects of Word Combinations Within a Communication Sample</a:t>
            </a:r>
          </a:p>
        </p:txBody>
      </p:sp>
      <p:sp>
        <p:nvSpPr>
          <p:cNvPr id="3" name="Content Placeholder 2"/>
          <p:cNvSpPr>
            <a:spLocks noGrp="1"/>
          </p:cNvSpPr>
          <p:nvPr>
            <p:ph idx="1"/>
          </p:nvPr>
        </p:nvSpPr>
        <p:spPr>
          <a:xfrm>
            <a:off x="457200" y="1600200"/>
            <a:ext cx="8229600" cy="5257800"/>
          </a:xfrm>
        </p:spPr>
        <p:txBody>
          <a:bodyPr>
            <a:normAutofit fontScale="92500" lnSpcReduction="10000"/>
          </a:bodyPr>
          <a:lstStyle/>
          <a:p>
            <a:pPr>
              <a:buFont typeface="Wingdings" pitchFamily="2" charset="2"/>
              <a:buChar char="Ø"/>
            </a:pPr>
            <a:r>
              <a:rPr lang="en-GB" b="1" dirty="0"/>
              <a:t>Relative Frequency of Word Combinations:</a:t>
            </a:r>
          </a:p>
          <a:p>
            <a:r>
              <a:rPr lang="en-GB" dirty="0">
                <a:highlight>
                  <a:srgbClr val="FFFF00"/>
                </a:highlight>
              </a:rPr>
              <a:t>Frequency of single-word versus two-word utterances.</a:t>
            </a:r>
          </a:p>
          <a:p>
            <a:r>
              <a:rPr lang="en-US" dirty="0">
                <a:highlight>
                  <a:srgbClr val="FFFF00"/>
                </a:highlight>
              </a:rPr>
              <a:t>Collect a representative sample.</a:t>
            </a:r>
          </a:p>
          <a:p>
            <a:r>
              <a:rPr lang="en-GB" dirty="0">
                <a:highlight>
                  <a:srgbClr val="FFFF00"/>
                </a:highlight>
              </a:rPr>
              <a:t>If an at-risk toddler’s MLU exceeds 1.5 at about 24 </a:t>
            </a:r>
            <a:r>
              <a:rPr lang="en-GB" dirty="0" err="1">
                <a:highlight>
                  <a:srgbClr val="FFFF00"/>
                </a:highlight>
              </a:rPr>
              <a:t>months,</a:t>
            </a:r>
            <a:r>
              <a:rPr lang="en-GB" b="1" dirty="0" err="1">
                <a:highlight>
                  <a:srgbClr val="FFFF00"/>
                </a:highlight>
              </a:rPr>
              <a:t>OR</a:t>
            </a:r>
            <a:endParaRPr lang="en-GB" b="1" dirty="0">
              <a:highlight>
                <a:srgbClr val="FFFF00"/>
              </a:highlight>
            </a:endParaRPr>
          </a:p>
          <a:p>
            <a:r>
              <a:rPr lang="en-GB" dirty="0">
                <a:highlight>
                  <a:srgbClr val="FFFF00"/>
                </a:highlight>
              </a:rPr>
              <a:t>If half the utterances contain word combinations</a:t>
            </a:r>
            <a:r>
              <a:rPr lang="en-GB" dirty="0"/>
              <a:t>:</a:t>
            </a:r>
          </a:p>
          <a:p>
            <a:pPr>
              <a:buFont typeface="Wingdings" pitchFamily="2" charset="2"/>
              <a:buChar char="ü"/>
            </a:pPr>
            <a:r>
              <a:rPr lang="en-GB" dirty="0">
                <a:highlight>
                  <a:srgbClr val="FFFF00"/>
                </a:highlight>
              </a:rPr>
              <a:t>Normal development has been overcome</a:t>
            </a:r>
            <a:r>
              <a:rPr lang="en-GB" dirty="0"/>
              <a:t>.</a:t>
            </a:r>
          </a:p>
          <a:p>
            <a:pPr>
              <a:buFont typeface="Wingdings" pitchFamily="2" charset="2"/>
              <a:buChar char="ü"/>
            </a:pPr>
            <a:r>
              <a:rPr lang="en-GB" dirty="0"/>
              <a:t>It was found that </a:t>
            </a:r>
            <a:r>
              <a:rPr lang="en-GB" dirty="0">
                <a:highlight>
                  <a:srgbClr val="FFFF00"/>
                </a:highlight>
              </a:rPr>
              <a:t>30% to 40% </a:t>
            </a:r>
            <a:r>
              <a:rPr lang="en-GB" dirty="0"/>
              <a:t>of </a:t>
            </a:r>
            <a:r>
              <a:rPr lang="en-GB" dirty="0">
                <a:highlight>
                  <a:srgbClr val="FFFF00"/>
                </a:highlight>
              </a:rPr>
              <a:t>late-talking toddlers had moved into the normal range of syntactic production by age 3.</a:t>
            </a:r>
            <a:endParaRPr lang="en-GB" b="1" dirty="0">
              <a:highlight>
                <a:srgbClr val="FFFF00"/>
              </a:highlight>
            </a:endParaRPr>
          </a:p>
          <a:p>
            <a:endParaRPr lang="en-GB" dirty="0"/>
          </a:p>
        </p:txBody>
      </p:sp>
    </p:spTree>
    <p:extLst>
      <p:ext uri="{BB962C8B-B14F-4D97-AF65-F5344CB8AC3E}">
        <p14:creationId xmlns:p14="http://schemas.microsoft.com/office/powerpoint/2010/main" val="1185445684"/>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a:t>Cont.</a:t>
            </a:r>
            <a:endParaRPr lang="en-GB" dirty="0"/>
          </a:p>
        </p:txBody>
      </p:sp>
      <p:sp>
        <p:nvSpPr>
          <p:cNvPr id="3" name="Content Placeholder 2"/>
          <p:cNvSpPr>
            <a:spLocks noGrp="1"/>
          </p:cNvSpPr>
          <p:nvPr>
            <p:ph idx="1"/>
          </p:nvPr>
        </p:nvSpPr>
        <p:spPr>
          <a:xfrm>
            <a:off x="457200" y="1143000"/>
            <a:ext cx="8229600" cy="5562600"/>
          </a:xfrm>
        </p:spPr>
        <p:txBody>
          <a:bodyPr>
            <a:normAutofit lnSpcReduction="10000"/>
          </a:bodyPr>
          <a:lstStyle/>
          <a:p>
            <a:r>
              <a:rPr lang="en-GB" dirty="0">
                <a:highlight>
                  <a:srgbClr val="FFFF00"/>
                </a:highlight>
              </a:rPr>
              <a:t>If the proportion of word combinations is close to or exceeds 50%, </a:t>
            </a:r>
            <a:r>
              <a:rPr lang="en-GB" dirty="0"/>
              <a:t>we can conclude that the client is </a:t>
            </a:r>
            <a:r>
              <a:rPr lang="en-GB" dirty="0">
                <a:highlight>
                  <a:srgbClr val="FFFF00"/>
                </a:highlight>
              </a:rPr>
              <a:t>functioning at least at a 24-month level</a:t>
            </a:r>
            <a:r>
              <a:rPr lang="en-GB" dirty="0"/>
              <a:t> in terms of </a:t>
            </a:r>
            <a:r>
              <a:rPr lang="en-GB" dirty="0">
                <a:highlight>
                  <a:srgbClr val="FFFF00"/>
                </a:highlight>
              </a:rPr>
              <a:t>syntactic production</a:t>
            </a:r>
            <a:r>
              <a:rPr lang="en-GB" dirty="0"/>
              <a:t>.</a:t>
            </a:r>
          </a:p>
          <a:p>
            <a:r>
              <a:rPr lang="en-GB" dirty="0"/>
              <a:t>If the proportion of word combinations is </a:t>
            </a:r>
            <a:r>
              <a:rPr lang="en-GB" dirty="0">
                <a:highlight>
                  <a:srgbClr val="FFFF00"/>
                </a:highlight>
              </a:rPr>
              <a:t>much less than 50%,</a:t>
            </a:r>
            <a:r>
              <a:rPr lang="en-GB" dirty="0"/>
              <a:t> we can conclude that the client is </a:t>
            </a:r>
            <a:r>
              <a:rPr lang="en-GB" dirty="0">
                <a:highlight>
                  <a:srgbClr val="FFFF00"/>
                </a:highlight>
              </a:rPr>
              <a:t>functioning below 24-month level</a:t>
            </a:r>
            <a:r>
              <a:rPr lang="en-GB" dirty="0"/>
              <a:t>.</a:t>
            </a:r>
          </a:p>
          <a:p>
            <a:r>
              <a:rPr lang="en-GB" dirty="0"/>
              <a:t>If the proportion of word combinations is </a:t>
            </a:r>
            <a:r>
              <a:rPr lang="en-GB" dirty="0">
                <a:highlight>
                  <a:srgbClr val="FFFF00"/>
                </a:highlight>
              </a:rPr>
              <a:t>too great </a:t>
            </a:r>
            <a:r>
              <a:rPr lang="en-GB" dirty="0"/>
              <a:t>it may be that the child is </a:t>
            </a:r>
            <a:r>
              <a:rPr lang="en-GB" dirty="0">
                <a:highlight>
                  <a:srgbClr val="FFFF00"/>
                </a:highlight>
              </a:rPr>
              <a:t>moving out of the emerging language </a:t>
            </a:r>
            <a:r>
              <a:rPr lang="en-GB" dirty="0"/>
              <a:t>stage into the </a:t>
            </a:r>
            <a:r>
              <a:rPr lang="en-GB" dirty="0">
                <a:highlight>
                  <a:srgbClr val="FFFF00"/>
                </a:highlight>
              </a:rPr>
              <a:t>next phase of language development. </a:t>
            </a:r>
          </a:p>
        </p:txBody>
      </p:sp>
    </p:spTree>
    <p:extLst>
      <p:ext uri="{BB962C8B-B14F-4D97-AF65-F5344CB8AC3E}">
        <p14:creationId xmlns:p14="http://schemas.microsoft.com/office/powerpoint/2010/main" val="847850180"/>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GB" dirty="0"/>
              <a:t>Cont.</a:t>
            </a:r>
          </a:p>
        </p:txBody>
      </p:sp>
      <p:sp>
        <p:nvSpPr>
          <p:cNvPr id="3" name="Content Placeholder 2"/>
          <p:cNvSpPr>
            <a:spLocks noGrp="1"/>
          </p:cNvSpPr>
          <p:nvPr>
            <p:ph idx="1"/>
          </p:nvPr>
        </p:nvSpPr>
        <p:spPr>
          <a:xfrm>
            <a:off x="457200" y="990600"/>
            <a:ext cx="8229600" cy="5867400"/>
          </a:xfrm>
        </p:spPr>
        <p:txBody>
          <a:bodyPr/>
          <a:lstStyle/>
          <a:p>
            <a:pPr>
              <a:buFont typeface="Wingdings" pitchFamily="2" charset="2"/>
              <a:buChar char="Ø"/>
            </a:pPr>
            <a:r>
              <a:rPr lang="en-GB" b="1" dirty="0"/>
              <a:t>Semantic Relations Expressed:</a:t>
            </a:r>
          </a:p>
          <a:p>
            <a:r>
              <a:rPr lang="en-GB" dirty="0"/>
              <a:t>Word combinations result in new meanings that are not present in the meaning of either of the words alone.</a:t>
            </a:r>
          </a:p>
          <a:p>
            <a:r>
              <a:rPr lang="en-GB" dirty="0"/>
              <a:t>Children do not combine their words randomly but use consistent word order to denote the relations.</a:t>
            </a:r>
          </a:p>
          <a:p>
            <a:r>
              <a:rPr lang="en-US" dirty="0">
                <a:highlight>
                  <a:srgbClr val="FFFF00"/>
                </a:highlight>
              </a:rPr>
              <a:t>Combining words to produce </a:t>
            </a:r>
            <a:r>
              <a:rPr lang="en-US" b="1" dirty="0">
                <a:highlight>
                  <a:srgbClr val="FFFF00"/>
                </a:highlight>
              </a:rPr>
              <a:t>Semantic Relations</a:t>
            </a:r>
            <a:r>
              <a:rPr lang="en-US" dirty="0">
                <a:highlight>
                  <a:srgbClr val="FFFF00"/>
                </a:highlight>
              </a:rPr>
              <a:t> </a:t>
            </a:r>
            <a:r>
              <a:rPr lang="en-US" dirty="0"/>
              <a:t>is characteristic </a:t>
            </a:r>
            <a:r>
              <a:rPr lang="en-GB" dirty="0"/>
              <a:t>of normally developing children in the </a:t>
            </a:r>
            <a:r>
              <a:rPr lang="en-GB" dirty="0">
                <a:highlight>
                  <a:srgbClr val="FFFF00"/>
                </a:highlight>
              </a:rPr>
              <a:t>18- to 36-month </a:t>
            </a:r>
            <a:r>
              <a:rPr lang="en-GB" dirty="0"/>
              <a:t>age  range.</a:t>
            </a:r>
            <a:endParaRPr lang="en-GB" b="1" dirty="0"/>
          </a:p>
        </p:txBody>
      </p:sp>
    </p:spTree>
    <p:extLst>
      <p:ext uri="{BB962C8B-B14F-4D97-AF65-F5344CB8AC3E}">
        <p14:creationId xmlns:p14="http://schemas.microsoft.com/office/powerpoint/2010/main" val="2846216658"/>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2438400"/>
          </a:xfrm>
        </p:spPr>
        <p:txBody>
          <a:bodyPr>
            <a:normAutofit fontScale="90000"/>
          </a:bodyPr>
          <a:lstStyle/>
          <a:p>
            <a:r>
              <a:rPr lang="en-GB" dirty="0"/>
              <a:t>Semantic Relational Categories</a:t>
            </a:r>
            <a:br>
              <a:rPr lang="en-GB" dirty="0"/>
            </a:br>
            <a:r>
              <a:rPr lang="en-GB" dirty="0"/>
              <a:t>Used by Brown (1973) to Account for the Majority of Word Combinations in Toddlers’ Spontaneous Speech</a:t>
            </a:r>
          </a:p>
        </p:txBody>
      </p:sp>
      <p:pic>
        <p:nvPicPr>
          <p:cNvPr id="2050" name="Picture 2" descr="C:\Users\Toshiba\Desktop\semantic.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5800" y="2514600"/>
            <a:ext cx="7467600" cy="434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037221"/>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a:t>Cont.</a:t>
            </a:r>
            <a:endParaRPr lang="en-GB" dirty="0"/>
          </a:p>
        </p:txBody>
      </p:sp>
      <p:sp>
        <p:nvSpPr>
          <p:cNvPr id="3" name="Content Placeholder 2"/>
          <p:cNvSpPr>
            <a:spLocks noGrp="1"/>
          </p:cNvSpPr>
          <p:nvPr>
            <p:ph idx="1"/>
          </p:nvPr>
        </p:nvSpPr>
        <p:spPr>
          <a:xfrm>
            <a:off x="457200" y="1143000"/>
            <a:ext cx="8229600" cy="5638800"/>
          </a:xfrm>
        </p:spPr>
        <p:txBody>
          <a:bodyPr>
            <a:normAutofit fontScale="92500" lnSpcReduction="10000"/>
          </a:bodyPr>
          <a:lstStyle/>
          <a:p>
            <a:r>
              <a:rPr lang="en-GB" dirty="0"/>
              <a:t>Code each multiword utterance into one of the semantic categories.</a:t>
            </a:r>
          </a:p>
          <a:p>
            <a:r>
              <a:rPr lang="en-GB" dirty="0"/>
              <a:t>Utterances that did not fit any of these would be placed into an </a:t>
            </a:r>
            <a:r>
              <a:rPr lang="en-GB" b="1" dirty="0"/>
              <a:t>“Other” </a:t>
            </a:r>
            <a:r>
              <a:rPr lang="en-GB" dirty="0"/>
              <a:t>classification.</a:t>
            </a:r>
          </a:p>
          <a:p>
            <a:r>
              <a:rPr lang="en-GB" dirty="0"/>
              <a:t>Proportion of </a:t>
            </a:r>
            <a:r>
              <a:rPr lang="en-GB" b="1" dirty="0"/>
              <a:t>“Other” </a:t>
            </a:r>
            <a:r>
              <a:rPr lang="en-GB" dirty="0"/>
              <a:t>should be about </a:t>
            </a:r>
            <a:r>
              <a:rPr lang="en-GB" dirty="0">
                <a:highlight>
                  <a:srgbClr val="FFFF00"/>
                </a:highlight>
              </a:rPr>
              <a:t>30%.</a:t>
            </a:r>
          </a:p>
          <a:p>
            <a:r>
              <a:rPr lang="en-GB" dirty="0"/>
              <a:t>If it is </a:t>
            </a:r>
            <a:r>
              <a:rPr lang="en-GB" dirty="0">
                <a:highlight>
                  <a:srgbClr val="FFFF00"/>
                </a:highlight>
              </a:rPr>
              <a:t>more than 50%, </a:t>
            </a:r>
            <a:r>
              <a:rPr lang="en-GB" dirty="0"/>
              <a:t>we would want to inspect the “other” utterances to see whether they are </a:t>
            </a:r>
            <a:r>
              <a:rPr lang="en-GB" dirty="0">
                <a:highlight>
                  <a:srgbClr val="FFFF00"/>
                </a:highlight>
              </a:rPr>
              <a:t>encoding higher-level semantic relations </a:t>
            </a:r>
            <a:r>
              <a:rPr lang="en-GB" dirty="0"/>
              <a:t>like:</a:t>
            </a:r>
          </a:p>
          <a:p>
            <a:r>
              <a:rPr lang="en-GB" dirty="0">
                <a:highlight>
                  <a:srgbClr val="FFFF00"/>
                </a:highlight>
              </a:rPr>
              <a:t>Time</a:t>
            </a:r>
            <a:r>
              <a:rPr lang="en-GB" dirty="0"/>
              <a:t> (go now), </a:t>
            </a:r>
            <a:r>
              <a:rPr lang="en-GB" dirty="0">
                <a:highlight>
                  <a:srgbClr val="FFFF00"/>
                </a:highlight>
              </a:rPr>
              <a:t>manner</a:t>
            </a:r>
            <a:r>
              <a:rPr lang="en-GB" dirty="0"/>
              <a:t> (go fast), </a:t>
            </a:r>
            <a:r>
              <a:rPr lang="en-GB" dirty="0">
                <a:highlight>
                  <a:srgbClr val="FFFF00"/>
                </a:highlight>
              </a:rPr>
              <a:t>sequence</a:t>
            </a:r>
            <a:r>
              <a:rPr lang="en-GB" dirty="0"/>
              <a:t> (eat [then] drink), or </a:t>
            </a:r>
            <a:r>
              <a:rPr lang="en-GB" dirty="0">
                <a:highlight>
                  <a:srgbClr val="FFFF00"/>
                </a:highlight>
              </a:rPr>
              <a:t>causality</a:t>
            </a:r>
            <a:r>
              <a:rPr lang="en-GB" dirty="0"/>
              <a:t> (cry [because] hurt).</a:t>
            </a:r>
          </a:p>
          <a:p>
            <a:r>
              <a:rPr lang="en-GB" dirty="0"/>
              <a:t>This suggest to us that the child is exhibiting some </a:t>
            </a:r>
            <a:r>
              <a:rPr lang="en-GB" dirty="0">
                <a:highlight>
                  <a:srgbClr val="FFFF00"/>
                </a:highlight>
              </a:rPr>
              <a:t>advanced cognitive development.</a:t>
            </a:r>
          </a:p>
          <a:p>
            <a:endParaRPr lang="en-GB" dirty="0"/>
          </a:p>
        </p:txBody>
      </p:sp>
    </p:spTree>
    <p:extLst>
      <p:ext uri="{BB962C8B-B14F-4D97-AF65-F5344CB8AC3E}">
        <p14:creationId xmlns:p14="http://schemas.microsoft.com/office/powerpoint/2010/main" val="2810309411"/>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a:t>Cont.</a:t>
            </a:r>
            <a:endParaRPr lang="en-GB" dirty="0"/>
          </a:p>
        </p:txBody>
      </p:sp>
      <p:sp>
        <p:nvSpPr>
          <p:cNvPr id="3" name="Content Placeholder 2"/>
          <p:cNvSpPr>
            <a:spLocks noGrp="1"/>
          </p:cNvSpPr>
          <p:nvPr>
            <p:ph idx="1"/>
          </p:nvPr>
        </p:nvSpPr>
        <p:spPr>
          <a:xfrm>
            <a:off x="457200" y="1066800"/>
            <a:ext cx="8229600" cy="5638800"/>
          </a:xfrm>
        </p:spPr>
        <p:txBody>
          <a:bodyPr>
            <a:normAutofit lnSpcReduction="10000"/>
          </a:bodyPr>
          <a:lstStyle/>
          <a:p>
            <a:r>
              <a:rPr lang="en-GB" dirty="0"/>
              <a:t>If the proportion of “other” utterances is </a:t>
            </a:r>
            <a:r>
              <a:rPr lang="en-GB" dirty="0">
                <a:highlight>
                  <a:srgbClr val="FFFF00"/>
                </a:highlight>
              </a:rPr>
              <a:t>less than 40% or 50%,</a:t>
            </a:r>
            <a:r>
              <a:rPr lang="en-GB" dirty="0"/>
              <a:t>we then look at the </a:t>
            </a:r>
            <a:r>
              <a:rPr lang="en-GB" dirty="0">
                <a:highlight>
                  <a:srgbClr val="FFFF00"/>
                </a:highlight>
              </a:rPr>
              <a:t>distribution of semantic relations.</a:t>
            </a:r>
          </a:p>
          <a:p>
            <a:r>
              <a:rPr lang="en-GB" dirty="0"/>
              <a:t>If a client is encoding a range of these relations, we conclude that the child is moving toward normal semantic and syntactic development.</a:t>
            </a:r>
          </a:p>
          <a:p>
            <a:pPr>
              <a:buFont typeface="Wingdings" pitchFamily="2" charset="2"/>
              <a:buChar char="Ø"/>
            </a:pPr>
            <a:r>
              <a:rPr lang="en-GB" b="1" dirty="0"/>
              <a:t>In summary, assessing production in a child with emerging language involves looking at </a:t>
            </a:r>
            <a:r>
              <a:rPr lang="en-GB" b="1" u="sng" dirty="0"/>
              <a:t>Phonological Skills</a:t>
            </a:r>
            <a:r>
              <a:rPr lang="en-GB" b="1" dirty="0"/>
              <a:t>, </a:t>
            </a:r>
            <a:r>
              <a:rPr lang="en-GB" b="1" u="sng" dirty="0"/>
              <a:t>Vocabulary Size and Content</a:t>
            </a:r>
            <a:r>
              <a:rPr lang="en-GB" b="1" dirty="0"/>
              <a:t>, and </a:t>
            </a:r>
            <a:r>
              <a:rPr lang="en-GB" b="1" u="sng" dirty="0"/>
              <a:t>Semantic-Syntactic Combinations</a:t>
            </a:r>
            <a:r>
              <a:rPr lang="en-GB" u="sng" dirty="0"/>
              <a:t>.</a:t>
            </a:r>
          </a:p>
        </p:txBody>
      </p:sp>
    </p:spTree>
    <p:extLst>
      <p:ext uri="{BB962C8B-B14F-4D97-AF65-F5344CB8AC3E}">
        <p14:creationId xmlns:p14="http://schemas.microsoft.com/office/powerpoint/2010/main" val="21700168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a:bodyPr>
          <a:lstStyle/>
          <a:p>
            <a:r>
              <a:rPr lang="en-GB" dirty="0"/>
              <a:t>Language Sample</a:t>
            </a:r>
          </a:p>
        </p:txBody>
      </p:sp>
      <p:sp>
        <p:nvSpPr>
          <p:cNvPr id="3" name="Content Placeholder 2"/>
          <p:cNvSpPr>
            <a:spLocks noGrp="1"/>
          </p:cNvSpPr>
          <p:nvPr>
            <p:ph idx="1"/>
          </p:nvPr>
        </p:nvSpPr>
        <p:spPr>
          <a:xfrm>
            <a:off x="457200" y="1219200"/>
            <a:ext cx="8534400" cy="5638800"/>
          </a:xfrm>
        </p:spPr>
        <p:txBody>
          <a:bodyPr>
            <a:normAutofit/>
          </a:bodyPr>
          <a:lstStyle/>
          <a:p>
            <a:r>
              <a:rPr lang="en-GB" dirty="0"/>
              <a:t>Video recording.</a:t>
            </a:r>
          </a:p>
          <a:p>
            <a:r>
              <a:rPr lang="en-GB" dirty="0"/>
              <a:t>Recording a conversation between the child</a:t>
            </a:r>
          </a:p>
          <a:p>
            <a:pPr marL="0" indent="0">
              <a:buNone/>
            </a:pPr>
            <a:r>
              <a:rPr lang="en-US" dirty="0"/>
              <a:t>    and others.</a:t>
            </a:r>
          </a:p>
          <a:p>
            <a:r>
              <a:rPr lang="en-US" dirty="0"/>
              <a:t>Language sample :</a:t>
            </a:r>
          </a:p>
          <a:p>
            <a:r>
              <a:rPr lang="en-GB" dirty="0"/>
              <a:t>First, they can be readily used with children from diverse linguistic and cultural backgrounds.</a:t>
            </a:r>
          </a:p>
          <a:p>
            <a:r>
              <a:rPr lang="en-GB" dirty="0"/>
              <a:t>Second, language samples can be a useful way of documenting changes, either over time or in response to intervention.</a:t>
            </a:r>
          </a:p>
          <a:p>
            <a:endParaRPr lang="en-US" dirty="0"/>
          </a:p>
          <a:p>
            <a:pPr marL="0" indent="0">
              <a:buNone/>
            </a:pPr>
            <a:endParaRPr lang="en-GB" dirty="0"/>
          </a:p>
        </p:txBody>
      </p:sp>
    </p:spTree>
    <p:extLst>
      <p:ext uri="{BB962C8B-B14F-4D97-AF65-F5344CB8AC3E}">
        <p14:creationId xmlns:p14="http://schemas.microsoft.com/office/powerpoint/2010/main" val="32270692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a:t>Cont.</a:t>
            </a:r>
            <a:endParaRPr lang="en-GB" dirty="0"/>
          </a:p>
        </p:txBody>
      </p:sp>
      <p:sp>
        <p:nvSpPr>
          <p:cNvPr id="3" name="Content Placeholder 2"/>
          <p:cNvSpPr>
            <a:spLocks noGrp="1"/>
          </p:cNvSpPr>
          <p:nvPr>
            <p:ph idx="1"/>
          </p:nvPr>
        </p:nvSpPr>
        <p:spPr>
          <a:xfrm>
            <a:off x="457200" y="1143000"/>
            <a:ext cx="8229600" cy="5562600"/>
          </a:xfrm>
        </p:spPr>
        <p:txBody>
          <a:bodyPr/>
          <a:lstStyle/>
          <a:p>
            <a:r>
              <a:rPr lang="en-GB" dirty="0"/>
              <a:t>Finally, language samples provide a unique</a:t>
            </a:r>
          </a:p>
          <a:p>
            <a:pPr marL="0" indent="0">
              <a:buNone/>
            </a:pPr>
            <a:r>
              <a:rPr lang="en-GB" dirty="0"/>
              <a:t>    opportunity to survey pragmatic language</a:t>
            </a:r>
          </a:p>
          <a:p>
            <a:pPr marL="0" indent="0">
              <a:buNone/>
            </a:pPr>
            <a:r>
              <a:rPr lang="en-GB" dirty="0"/>
              <a:t>    skills in more naturalistic contexts. </a:t>
            </a:r>
          </a:p>
          <a:p>
            <a:r>
              <a:rPr lang="en-GB" dirty="0"/>
              <a:t> Aspects of pragmatic language such as turn-taking, initiation, topic maintenance, intonation, and reciprocity.</a:t>
            </a:r>
          </a:p>
          <a:p>
            <a:r>
              <a:rPr lang="en-GB" dirty="0"/>
              <a:t>These pragmatic language skills are difficult to</a:t>
            </a:r>
          </a:p>
          <a:p>
            <a:pPr marL="0" indent="0">
              <a:buNone/>
            </a:pPr>
            <a:r>
              <a:rPr lang="en-GB" dirty="0"/>
              <a:t>    assess using standardized tests, but will be            important in formulating treatment plans.</a:t>
            </a:r>
          </a:p>
        </p:txBody>
      </p:sp>
    </p:spTree>
    <p:extLst>
      <p:ext uri="{BB962C8B-B14F-4D97-AF65-F5344CB8AC3E}">
        <p14:creationId xmlns:p14="http://schemas.microsoft.com/office/powerpoint/2010/main" val="12546219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ASSESSMENT PLAN</a:t>
            </a:r>
          </a:p>
        </p:txBody>
      </p:sp>
      <p:sp>
        <p:nvSpPr>
          <p:cNvPr id="3" name="Content Placeholder 2"/>
          <p:cNvSpPr>
            <a:spLocks noGrp="1"/>
          </p:cNvSpPr>
          <p:nvPr>
            <p:ph idx="1"/>
          </p:nvPr>
        </p:nvSpPr>
        <p:spPr>
          <a:xfrm>
            <a:off x="457200" y="1143000"/>
            <a:ext cx="8229600" cy="5715000"/>
          </a:xfrm>
        </p:spPr>
        <p:txBody>
          <a:bodyPr>
            <a:normAutofit fontScale="92500"/>
          </a:bodyPr>
          <a:lstStyle/>
          <a:p>
            <a:r>
              <a:rPr lang="en-GB" dirty="0"/>
              <a:t>Clinician will have reviewed existing case files.</a:t>
            </a:r>
          </a:p>
          <a:p>
            <a:r>
              <a:rPr lang="en-GB" dirty="0"/>
              <a:t>Requested information from other professionals working with the child.</a:t>
            </a:r>
          </a:p>
          <a:p>
            <a:r>
              <a:rPr lang="en-GB" dirty="0"/>
              <a:t>Interviewed the family (and possibly the child).</a:t>
            </a:r>
          </a:p>
          <a:p>
            <a:r>
              <a:rPr lang="en-GB" dirty="0"/>
              <a:t>Observed the child during less formal activities.</a:t>
            </a:r>
          </a:p>
          <a:p>
            <a:r>
              <a:rPr lang="en-GB" dirty="0"/>
              <a:t>And taken a sample of the child’s language and communication skills in naturalistic conversation.</a:t>
            </a:r>
          </a:p>
          <a:p>
            <a:r>
              <a:rPr lang="en-GB" dirty="0"/>
              <a:t>This information should result in a working</a:t>
            </a:r>
          </a:p>
          <a:p>
            <a:pPr marL="0" indent="0">
              <a:buNone/>
            </a:pPr>
            <a:r>
              <a:rPr lang="en-GB" dirty="0"/>
              <a:t>     hypothesis about the nature of the language </a:t>
            </a:r>
          </a:p>
          <a:p>
            <a:pPr marL="0" indent="0">
              <a:buNone/>
            </a:pPr>
            <a:r>
              <a:rPr lang="en-US" dirty="0"/>
              <a:t>     deficit and type of assessment to be done.</a:t>
            </a:r>
            <a:endParaRPr lang="en-GB" dirty="0"/>
          </a:p>
        </p:txBody>
      </p:sp>
    </p:spTree>
    <p:extLst>
      <p:ext uri="{BB962C8B-B14F-4D97-AF65-F5344CB8AC3E}">
        <p14:creationId xmlns:p14="http://schemas.microsoft.com/office/powerpoint/2010/main" val="13253519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GB" dirty="0"/>
              <a:t>Assessment Purposes.</a:t>
            </a:r>
          </a:p>
        </p:txBody>
      </p:sp>
      <p:sp>
        <p:nvSpPr>
          <p:cNvPr id="3" name="Content Placeholder 2"/>
          <p:cNvSpPr>
            <a:spLocks noGrp="1"/>
          </p:cNvSpPr>
          <p:nvPr>
            <p:ph idx="1"/>
          </p:nvPr>
        </p:nvSpPr>
        <p:spPr>
          <a:xfrm>
            <a:off x="457200" y="1295400"/>
            <a:ext cx="8229600" cy="5562600"/>
          </a:xfrm>
        </p:spPr>
        <p:txBody>
          <a:bodyPr>
            <a:normAutofit fontScale="92500" lnSpcReduction="20000"/>
          </a:bodyPr>
          <a:lstStyle/>
          <a:p>
            <a:pPr>
              <a:buFont typeface="Wingdings" pitchFamily="2" charset="2"/>
              <a:buChar char="Ø"/>
            </a:pPr>
            <a:r>
              <a:rPr lang="en-GB" dirty="0"/>
              <a:t>Screening:</a:t>
            </a:r>
          </a:p>
          <a:p>
            <a:r>
              <a:rPr lang="en-GB" dirty="0"/>
              <a:t>Screening is used only to identify children at risk of DLD.</a:t>
            </a:r>
          </a:p>
          <a:p>
            <a:r>
              <a:rPr lang="en-GB" dirty="0"/>
              <a:t>For children who fail screening, a more extensive assessment will be needed.</a:t>
            </a:r>
          </a:p>
          <a:p>
            <a:pPr>
              <a:buFont typeface="Wingdings" pitchFamily="2" charset="2"/>
              <a:buChar char="Ø"/>
            </a:pPr>
            <a:r>
              <a:rPr lang="en-GB" dirty="0"/>
              <a:t>Establishing Baseline Function:</a:t>
            </a:r>
          </a:p>
          <a:p>
            <a:r>
              <a:rPr lang="en-GB" dirty="0"/>
              <a:t>Assessment is used to determine the child’s current level (strength, weakness).</a:t>
            </a:r>
          </a:p>
          <a:p>
            <a:r>
              <a:rPr lang="en-GB" dirty="0"/>
              <a:t>Examine all areas of communicative function.</a:t>
            </a:r>
          </a:p>
          <a:p>
            <a:r>
              <a:rPr lang="en-GB" dirty="0"/>
              <a:t>Examine areas related to the child’s ability to use language, such as hearing, cognitive skills, and oral-motor abilities.</a:t>
            </a:r>
          </a:p>
          <a:p>
            <a:endParaRPr lang="en-GB" dirty="0"/>
          </a:p>
        </p:txBody>
      </p:sp>
    </p:spTree>
    <p:extLst>
      <p:ext uri="{BB962C8B-B14F-4D97-AF65-F5344CB8AC3E}">
        <p14:creationId xmlns:p14="http://schemas.microsoft.com/office/powerpoint/2010/main" val="33116970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a:t>Cont.</a:t>
            </a:r>
            <a:endParaRPr lang="en-GB" dirty="0"/>
          </a:p>
        </p:txBody>
      </p:sp>
      <p:sp>
        <p:nvSpPr>
          <p:cNvPr id="3" name="Content Placeholder 2"/>
          <p:cNvSpPr>
            <a:spLocks noGrp="1"/>
          </p:cNvSpPr>
          <p:nvPr>
            <p:ph idx="1"/>
          </p:nvPr>
        </p:nvSpPr>
        <p:spPr>
          <a:xfrm>
            <a:off x="152400" y="1219200"/>
            <a:ext cx="8839200" cy="5410200"/>
          </a:xfrm>
        </p:spPr>
        <p:txBody>
          <a:bodyPr>
            <a:normAutofit/>
          </a:bodyPr>
          <a:lstStyle/>
          <a:p>
            <a:pPr>
              <a:buFont typeface="Wingdings" pitchFamily="2" charset="2"/>
              <a:buChar char="Ø"/>
            </a:pPr>
            <a:r>
              <a:rPr lang="en-GB" dirty="0"/>
              <a:t>Establishing Intervention Goals:</a:t>
            </a:r>
          </a:p>
          <a:p>
            <a:r>
              <a:rPr lang="en-GB" dirty="0"/>
              <a:t>Reference the child’s current language skills against the typical developmental sequence.</a:t>
            </a:r>
          </a:p>
          <a:p>
            <a:r>
              <a:rPr lang="en-GB" dirty="0"/>
              <a:t>Identify the areas in which the child is functioning below expectations for developmental level.</a:t>
            </a:r>
          </a:p>
          <a:p>
            <a:r>
              <a:rPr lang="en-GB" dirty="0"/>
              <a:t>The comprehension of syntax or vocabulary;</a:t>
            </a:r>
          </a:p>
          <a:p>
            <a:r>
              <a:rPr lang="en-GB" dirty="0"/>
              <a:t>The expression of words, sounds or sentences, or the use of a range of different communicative functions would then be targeted for intervention.</a:t>
            </a:r>
          </a:p>
        </p:txBody>
      </p:sp>
    </p:spTree>
    <p:extLst>
      <p:ext uri="{BB962C8B-B14F-4D97-AF65-F5344CB8AC3E}">
        <p14:creationId xmlns:p14="http://schemas.microsoft.com/office/powerpoint/2010/main" val="17740562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t>
            </a:r>
            <a:endParaRPr lang="en-GB" dirty="0"/>
          </a:p>
        </p:txBody>
      </p:sp>
      <p:sp>
        <p:nvSpPr>
          <p:cNvPr id="3" name="Content Placeholder 2"/>
          <p:cNvSpPr>
            <a:spLocks noGrp="1"/>
          </p:cNvSpPr>
          <p:nvPr>
            <p:ph idx="1"/>
          </p:nvPr>
        </p:nvSpPr>
        <p:spPr>
          <a:xfrm>
            <a:off x="457200" y="1219200"/>
            <a:ext cx="8229600" cy="5486400"/>
          </a:xfrm>
        </p:spPr>
        <p:txBody>
          <a:bodyPr>
            <a:normAutofit lnSpcReduction="10000"/>
          </a:bodyPr>
          <a:lstStyle/>
          <a:p>
            <a:pPr>
              <a:buFont typeface="Wingdings" pitchFamily="2" charset="2"/>
              <a:buChar char="Ø"/>
            </a:pPr>
            <a:r>
              <a:rPr lang="en-GB" dirty="0"/>
              <a:t>Measuring Change in Intervention:</a:t>
            </a:r>
          </a:p>
          <a:p>
            <a:r>
              <a:rPr lang="en-GB" dirty="0"/>
              <a:t>Assessment is an on-going process.</a:t>
            </a:r>
          </a:p>
          <a:p>
            <a:r>
              <a:rPr lang="en-GB" dirty="0"/>
              <a:t>Reassessment is necessary to determine whether the goals of the program have been met.</a:t>
            </a:r>
          </a:p>
          <a:p>
            <a:r>
              <a:rPr lang="en-GB" dirty="0"/>
              <a:t>Ongoing assessment is necessary to decide when to dismiss a client from intervention.</a:t>
            </a:r>
          </a:p>
          <a:p>
            <a:r>
              <a:rPr lang="en-US" dirty="0"/>
              <a:t>Dismissal posing these questions:</a:t>
            </a:r>
          </a:p>
          <a:p>
            <a:r>
              <a:rPr lang="en-GB" dirty="0"/>
              <a:t>Is more change needed? • Is more change possible? • Can more change be achieved without costs that outweigh its benefits? </a:t>
            </a:r>
          </a:p>
        </p:txBody>
      </p:sp>
    </p:spTree>
    <p:extLst>
      <p:ext uri="{BB962C8B-B14F-4D97-AF65-F5344CB8AC3E}">
        <p14:creationId xmlns:p14="http://schemas.microsoft.com/office/powerpoint/2010/main" val="14738258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Reasons For Discharge</a:t>
            </a:r>
            <a:endParaRPr lang="en-GB" dirty="0"/>
          </a:p>
        </p:txBody>
      </p:sp>
      <p:sp>
        <p:nvSpPr>
          <p:cNvPr id="3" name="Content Placeholder 2"/>
          <p:cNvSpPr>
            <a:spLocks noGrp="1"/>
          </p:cNvSpPr>
          <p:nvPr>
            <p:ph idx="1"/>
          </p:nvPr>
        </p:nvSpPr>
        <p:spPr>
          <a:xfrm>
            <a:off x="457200" y="1600200"/>
            <a:ext cx="8229600" cy="5181600"/>
          </a:xfrm>
        </p:spPr>
        <p:txBody>
          <a:bodyPr>
            <a:normAutofit/>
          </a:bodyPr>
          <a:lstStyle/>
          <a:p>
            <a:r>
              <a:rPr lang="en-GB" b="1" dirty="0"/>
              <a:t>1. </a:t>
            </a:r>
            <a:r>
              <a:rPr lang="en-GB" dirty="0"/>
              <a:t>The child </a:t>
            </a:r>
            <a:r>
              <a:rPr lang="en-GB"/>
              <a:t>has achieved </a:t>
            </a:r>
            <a:r>
              <a:rPr lang="en-GB" dirty="0"/>
              <a:t>all the goals identified in the diagnostic phase of the program and is no longer viewed as having a developmental language disorder.</a:t>
            </a:r>
          </a:p>
          <a:p>
            <a:r>
              <a:rPr lang="en-GB" b="1" dirty="0"/>
              <a:t>2. </a:t>
            </a:r>
            <a:r>
              <a:rPr lang="en-GB" dirty="0"/>
              <a:t>The child has reached a plateau and efforts to modify the intervention program do not achieve more progress.</a:t>
            </a:r>
          </a:p>
          <a:p>
            <a:r>
              <a:rPr lang="en-GB" b="1" dirty="0"/>
              <a:t>3. </a:t>
            </a:r>
            <a:r>
              <a:rPr lang="en-GB" dirty="0"/>
              <a:t>The child is making progress, but this progress cannot be attributed to the intervention program.</a:t>
            </a:r>
          </a:p>
        </p:txBody>
      </p:sp>
    </p:spTree>
    <p:extLst>
      <p:ext uri="{BB962C8B-B14F-4D97-AF65-F5344CB8AC3E}">
        <p14:creationId xmlns:p14="http://schemas.microsoft.com/office/powerpoint/2010/main" val="30744283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73162"/>
          </a:xfrm>
        </p:spPr>
        <p:txBody>
          <a:bodyPr/>
          <a:lstStyle/>
          <a:p>
            <a:r>
              <a:rPr lang="en-GB" dirty="0"/>
              <a:t>What to Assess</a:t>
            </a:r>
          </a:p>
        </p:txBody>
      </p:sp>
      <p:sp>
        <p:nvSpPr>
          <p:cNvPr id="3" name="Content Placeholder 2"/>
          <p:cNvSpPr>
            <a:spLocks noGrp="1"/>
          </p:cNvSpPr>
          <p:nvPr>
            <p:ph idx="1"/>
          </p:nvPr>
        </p:nvSpPr>
        <p:spPr>
          <a:xfrm>
            <a:off x="457200" y="1600200"/>
            <a:ext cx="8229600" cy="4800600"/>
          </a:xfrm>
        </p:spPr>
        <p:txBody>
          <a:bodyPr/>
          <a:lstStyle/>
          <a:p>
            <a:r>
              <a:rPr lang="en-GB" dirty="0"/>
              <a:t>Our assessments will include measures of language </a:t>
            </a:r>
            <a:r>
              <a:rPr lang="en-GB" b="1" dirty="0"/>
              <a:t>form</a:t>
            </a:r>
            <a:r>
              <a:rPr lang="en-GB" i="1" dirty="0"/>
              <a:t>, </a:t>
            </a:r>
            <a:r>
              <a:rPr lang="en-GB" b="1" dirty="0"/>
              <a:t>conten</a:t>
            </a:r>
            <a:r>
              <a:rPr lang="en-GB" dirty="0"/>
              <a:t>t</a:t>
            </a:r>
            <a:r>
              <a:rPr lang="en-GB" i="1" dirty="0"/>
              <a:t>, </a:t>
            </a:r>
            <a:r>
              <a:rPr lang="en-GB" dirty="0"/>
              <a:t>and </a:t>
            </a:r>
            <a:r>
              <a:rPr lang="en-GB" b="1" dirty="0"/>
              <a:t>use</a:t>
            </a:r>
            <a:r>
              <a:rPr lang="en-GB" dirty="0"/>
              <a:t>.</a:t>
            </a:r>
          </a:p>
          <a:p>
            <a:r>
              <a:rPr lang="en-GB" dirty="0"/>
              <a:t>Domains of language in at least two different modalities: </a:t>
            </a:r>
            <a:r>
              <a:rPr lang="en-GB" b="1" dirty="0"/>
              <a:t>comprehension</a:t>
            </a:r>
            <a:r>
              <a:rPr lang="en-GB" i="1" dirty="0"/>
              <a:t> </a:t>
            </a:r>
            <a:r>
              <a:rPr lang="en-GB" dirty="0"/>
              <a:t>and </a:t>
            </a:r>
            <a:r>
              <a:rPr lang="en-GB" b="1" dirty="0"/>
              <a:t>production</a:t>
            </a:r>
            <a:r>
              <a:rPr lang="en-GB" dirty="0"/>
              <a:t>.</a:t>
            </a:r>
          </a:p>
          <a:p>
            <a:r>
              <a:rPr lang="en-GB" dirty="0"/>
              <a:t>Assess</a:t>
            </a:r>
            <a:r>
              <a:rPr lang="en-GB" b="1" dirty="0"/>
              <a:t> collateral areas </a:t>
            </a:r>
            <a:r>
              <a:rPr lang="en-GB" dirty="0"/>
              <a:t>include, at a minimum, hearing, oral-motor functioning, general cognitive abilities, and social functioning.</a:t>
            </a:r>
          </a:p>
          <a:p>
            <a:endParaRPr lang="en-GB" dirty="0"/>
          </a:p>
          <a:p>
            <a:endParaRPr lang="en-GB" b="1" dirty="0"/>
          </a:p>
        </p:txBody>
      </p:sp>
    </p:spTree>
    <p:extLst>
      <p:ext uri="{BB962C8B-B14F-4D97-AF65-F5344CB8AC3E}">
        <p14:creationId xmlns:p14="http://schemas.microsoft.com/office/powerpoint/2010/main" val="20679730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GB" dirty="0"/>
              <a:t>Domains of Language</a:t>
            </a:r>
          </a:p>
        </p:txBody>
      </p:sp>
      <p:sp>
        <p:nvSpPr>
          <p:cNvPr id="3" name="Content Placeholder 2"/>
          <p:cNvSpPr>
            <a:spLocks noGrp="1"/>
          </p:cNvSpPr>
          <p:nvPr>
            <p:ph idx="1"/>
          </p:nvPr>
        </p:nvSpPr>
        <p:spPr>
          <a:xfrm>
            <a:off x="457200" y="1066800"/>
            <a:ext cx="8305800" cy="5562600"/>
          </a:xfrm>
        </p:spPr>
        <p:txBody>
          <a:bodyPr>
            <a:normAutofit/>
          </a:bodyPr>
          <a:lstStyle/>
          <a:p>
            <a:pPr marL="0" indent="0">
              <a:buNone/>
            </a:pPr>
            <a:r>
              <a:rPr lang="en-GB" b="1" dirty="0"/>
              <a:t>1.</a:t>
            </a:r>
            <a:r>
              <a:rPr lang="en-GB" dirty="0"/>
              <a:t>Form (syntax, morphology, phonology): Inflectional marking of words, basic sentence     components such as noun, verb, prepositional,</a:t>
            </a:r>
          </a:p>
          <a:p>
            <a:pPr marL="0" indent="0">
              <a:buNone/>
            </a:pPr>
            <a:r>
              <a:rPr lang="en-GB" dirty="0"/>
              <a:t>adverbial phrases; sentence types, such as negatives, interrogatives, embedded clauses, Form also includes the ability to produce sounds accurately, the consistency of sound production, and the use of phonological simplication processes.</a:t>
            </a:r>
          </a:p>
        </p:txBody>
      </p:sp>
    </p:spTree>
    <p:extLst>
      <p:ext uri="{BB962C8B-B14F-4D97-AF65-F5344CB8AC3E}">
        <p14:creationId xmlns:p14="http://schemas.microsoft.com/office/powerpoint/2010/main" val="41843741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DEVELOPMENTAL LANGUAGE DISORDRS</a:t>
            </a:r>
            <a:endParaRPr lang="en-GB" dirty="0"/>
          </a:p>
        </p:txBody>
      </p:sp>
      <p:sp>
        <p:nvSpPr>
          <p:cNvPr id="3" name="Content Placeholder 2"/>
          <p:cNvSpPr>
            <a:spLocks noGrp="1"/>
          </p:cNvSpPr>
          <p:nvPr>
            <p:ph idx="1"/>
          </p:nvPr>
        </p:nvSpPr>
        <p:spPr>
          <a:xfrm>
            <a:off x="457200" y="1600200"/>
            <a:ext cx="8229600" cy="5181600"/>
          </a:xfrm>
        </p:spPr>
        <p:txBody>
          <a:bodyPr>
            <a:normAutofit fontScale="92500" lnSpcReduction="20000"/>
          </a:bodyPr>
          <a:lstStyle/>
          <a:p>
            <a:r>
              <a:rPr lang="en-GB" dirty="0"/>
              <a:t>(ASHA) has defined language disorder as an impairment in “comprehension and/or use of a spoken, written and/or other symbol system.</a:t>
            </a:r>
          </a:p>
          <a:p>
            <a:r>
              <a:rPr lang="en-GB" dirty="0"/>
              <a:t>The disorder may involve (1) the form of language (phonology, morphology and syntax), (2) the content of language (semantics)</a:t>
            </a:r>
          </a:p>
          <a:p>
            <a:pPr marL="0" indent="0">
              <a:buNone/>
            </a:pPr>
            <a:r>
              <a:rPr lang="en-GB" dirty="0"/>
              <a:t>   (3) the function or use of language in communication (pragmatics).</a:t>
            </a:r>
          </a:p>
          <a:p>
            <a:r>
              <a:rPr lang="en-GB" dirty="0"/>
              <a:t>This definition assumes a </a:t>
            </a:r>
            <a:r>
              <a:rPr lang="en-GB" b="1" dirty="0"/>
              <a:t>naturalist</a:t>
            </a:r>
            <a:r>
              <a:rPr lang="en-GB" i="1" dirty="0"/>
              <a:t> </a:t>
            </a:r>
            <a:r>
              <a:rPr lang="en-GB" dirty="0"/>
              <a:t>perspective (</a:t>
            </a:r>
            <a:r>
              <a:rPr lang="en-GB" dirty="0" err="1"/>
              <a:t>Tomblin</a:t>
            </a:r>
            <a:r>
              <a:rPr lang="en-GB" dirty="0"/>
              <a:t>, 2008),in which impairment is characterized as a deviation from the average level of ability achieved by a similar group of people.</a:t>
            </a:r>
          </a:p>
        </p:txBody>
      </p:sp>
    </p:spTree>
    <p:extLst>
      <p:ext uri="{BB962C8B-B14F-4D97-AF65-F5344CB8AC3E}">
        <p14:creationId xmlns:p14="http://schemas.microsoft.com/office/powerpoint/2010/main" val="21753724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249362"/>
          </a:xfrm>
        </p:spPr>
        <p:txBody>
          <a:bodyPr/>
          <a:lstStyle/>
          <a:p>
            <a:r>
              <a:rPr lang="en-US" dirty="0"/>
              <a:t>Cont.</a:t>
            </a:r>
            <a:endParaRPr lang="en-GB" dirty="0"/>
          </a:p>
        </p:txBody>
      </p:sp>
      <p:sp>
        <p:nvSpPr>
          <p:cNvPr id="3" name="Content Placeholder 2"/>
          <p:cNvSpPr>
            <a:spLocks noGrp="1"/>
          </p:cNvSpPr>
          <p:nvPr>
            <p:ph idx="1"/>
          </p:nvPr>
        </p:nvSpPr>
        <p:spPr>
          <a:xfrm>
            <a:off x="457200" y="1676400"/>
            <a:ext cx="8229600" cy="4800600"/>
          </a:xfrm>
        </p:spPr>
        <p:txBody>
          <a:bodyPr>
            <a:normAutofit/>
          </a:bodyPr>
          <a:lstStyle/>
          <a:p>
            <a:pPr marL="0" indent="0">
              <a:buNone/>
            </a:pPr>
            <a:r>
              <a:rPr lang="en-GB" b="1" dirty="0"/>
              <a:t>2. </a:t>
            </a:r>
            <a:r>
              <a:rPr lang="en-GB" dirty="0"/>
              <a:t>Content (semantics): Knowledge of    vocabulary; the ability to express and understand concepts about objects and events;</a:t>
            </a:r>
          </a:p>
          <a:p>
            <a:pPr marL="0" indent="0">
              <a:buNone/>
            </a:pPr>
            <a:r>
              <a:rPr lang="en-GB" dirty="0"/>
              <a:t>the use and comprehension of semantic relations among these objects and events; understanding of lexical ambiguity and multiple meanings (e.g., that “cold” can refer to temperature, illness, or a personal quality).</a:t>
            </a:r>
          </a:p>
        </p:txBody>
      </p:sp>
    </p:spTree>
    <p:extLst>
      <p:ext uri="{BB962C8B-B14F-4D97-AF65-F5344CB8AC3E}">
        <p14:creationId xmlns:p14="http://schemas.microsoft.com/office/powerpoint/2010/main" val="27524694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t>
            </a:r>
            <a:endParaRPr lang="en-GB" dirty="0"/>
          </a:p>
        </p:txBody>
      </p:sp>
      <p:sp>
        <p:nvSpPr>
          <p:cNvPr id="3" name="Content Placeholder 2"/>
          <p:cNvSpPr>
            <a:spLocks noGrp="1"/>
          </p:cNvSpPr>
          <p:nvPr>
            <p:ph idx="1"/>
          </p:nvPr>
        </p:nvSpPr>
        <p:spPr/>
        <p:txBody>
          <a:bodyPr>
            <a:normAutofit/>
          </a:bodyPr>
          <a:lstStyle/>
          <a:p>
            <a:pPr marL="0" indent="0">
              <a:buNone/>
            </a:pPr>
            <a:r>
              <a:rPr lang="en-GB" b="1" dirty="0"/>
              <a:t>3. </a:t>
            </a:r>
            <a:r>
              <a:rPr lang="en-GB" dirty="0"/>
              <a:t>Use (pragmatics): The range of communicative  functions (reasons for talking); the frequency of communication; discourse skills (turn-taking, topic maintenance and change,</a:t>
            </a:r>
          </a:p>
          <a:p>
            <a:pPr marL="0" indent="0">
              <a:buNone/>
            </a:pPr>
            <a:r>
              <a:rPr lang="en-GB" dirty="0"/>
              <a:t>requests for clarification); the flexibility to modify language for different listeners and social situations; the ability to convey a coherent and informative narrative.</a:t>
            </a:r>
          </a:p>
        </p:txBody>
      </p:sp>
    </p:spTree>
    <p:extLst>
      <p:ext uri="{BB962C8B-B14F-4D97-AF65-F5344CB8AC3E}">
        <p14:creationId xmlns:p14="http://schemas.microsoft.com/office/powerpoint/2010/main" val="28222218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GB" dirty="0"/>
              <a:t>Comprehension and Production</a:t>
            </a:r>
          </a:p>
        </p:txBody>
      </p:sp>
      <p:sp>
        <p:nvSpPr>
          <p:cNvPr id="3" name="Content Placeholder 2"/>
          <p:cNvSpPr>
            <a:spLocks noGrp="1"/>
          </p:cNvSpPr>
          <p:nvPr>
            <p:ph idx="1"/>
          </p:nvPr>
        </p:nvSpPr>
        <p:spPr>
          <a:xfrm>
            <a:off x="457200" y="1295400"/>
            <a:ext cx="8229600" cy="5257800"/>
          </a:xfrm>
        </p:spPr>
        <p:txBody>
          <a:bodyPr>
            <a:normAutofit fontScale="92500" lnSpcReduction="10000"/>
          </a:bodyPr>
          <a:lstStyle/>
          <a:p>
            <a:r>
              <a:rPr lang="en-GB" dirty="0"/>
              <a:t>Comprehension is, as Miller and Paul (1995) put it a private event, something that happens within the child’s mind.</a:t>
            </a:r>
          </a:p>
          <a:p>
            <a:r>
              <a:rPr lang="en-GB" dirty="0"/>
              <a:t>Children function quite differently in terms of their comprehension performance in different contexts and settings.</a:t>
            </a:r>
          </a:p>
          <a:p>
            <a:r>
              <a:rPr lang="en-GB" dirty="0"/>
              <a:t>Miller and Paul (1995) suggested pairing traditional comprehension assessment with assessment of language comprehension in more naturalistic settings with non-linguistic supports such as gesture, gaze, and other contextual cues.</a:t>
            </a:r>
          </a:p>
        </p:txBody>
      </p:sp>
    </p:spTree>
    <p:extLst>
      <p:ext uri="{BB962C8B-B14F-4D97-AF65-F5344CB8AC3E}">
        <p14:creationId xmlns:p14="http://schemas.microsoft.com/office/powerpoint/2010/main" val="20634367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a:t>Cont.</a:t>
            </a:r>
            <a:endParaRPr lang="en-GB" dirty="0"/>
          </a:p>
        </p:txBody>
      </p:sp>
      <p:sp>
        <p:nvSpPr>
          <p:cNvPr id="3" name="Content Placeholder 2"/>
          <p:cNvSpPr>
            <a:spLocks noGrp="1"/>
          </p:cNvSpPr>
          <p:nvPr>
            <p:ph idx="1"/>
          </p:nvPr>
        </p:nvSpPr>
        <p:spPr>
          <a:xfrm>
            <a:off x="457200" y="1143000"/>
            <a:ext cx="8229600" cy="5410200"/>
          </a:xfrm>
        </p:spPr>
        <p:txBody>
          <a:bodyPr>
            <a:normAutofit fontScale="92500" lnSpcReduction="10000"/>
          </a:bodyPr>
          <a:lstStyle/>
          <a:p>
            <a:r>
              <a:rPr lang="en-GB" dirty="0"/>
              <a:t>Assessment of language production gives us direct access to how children express themselves with language.</a:t>
            </a:r>
          </a:p>
          <a:p>
            <a:r>
              <a:rPr lang="en-GB" dirty="0"/>
              <a:t>Tests that require children to repeat sentences of increasing length and complexity can be   important markers of language impairment.</a:t>
            </a:r>
          </a:p>
          <a:p>
            <a:r>
              <a:rPr lang="en-GB" dirty="0"/>
              <a:t>Children may also produce language differently in different contexts.</a:t>
            </a:r>
          </a:p>
          <a:p>
            <a:r>
              <a:rPr lang="en-GB" dirty="0"/>
              <a:t>In addition to standardized measures, we sample spontaneous speech in naturalistic settings in order to determine functional </a:t>
            </a:r>
            <a:r>
              <a:rPr lang="en-GB"/>
              <a:t>and valid </a:t>
            </a:r>
            <a:r>
              <a:rPr lang="en-GB" dirty="0"/>
              <a:t>targets for intervention.     </a:t>
            </a:r>
          </a:p>
        </p:txBody>
      </p:sp>
    </p:spTree>
    <p:extLst>
      <p:ext uri="{BB962C8B-B14F-4D97-AF65-F5344CB8AC3E}">
        <p14:creationId xmlns:p14="http://schemas.microsoft.com/office/powerpoint/2010/main" val="18975749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GB" dirty="0"/>
              <a:t>Assessing Collateral Areas</a:t>
            </a:r>
          </a:p>
        </p:txBody>
      </p:sp>
      <p:sp>
        <p:nvSpPr>
          <p:cNvPr id="3" name="Content Placeholder 2"/>
          <p:cNvSpPr>
            <a:spLocks noGrp="1"/>
          </p:cNvSpPr>
          <p:nvPr>
            <p:ph idx="1"/>
          </p:nvPr>
        </p:nvSpPr>
        <p:spPr>
          <a:xfrm>
            <a:off x="457200" y="1295400"/>
            <a:ext cx="8229600" cy="5562600"/>
          </a:xfrm>
        </p:spPr>
        <p:txBody>
          <a:bodyPr>
            <a:normAutofit lnSpcReduction="10000"/>
          </a:bodyPr>
          <a:lstStyle/>
          <a:p>
            <a:r>
              <a:rPr lang="en-GB" dirty="0"/>
              <a:t>Hearing.</a:t>
            </a:r>
          </a:p>
          <a:p>
            <a:r>
              <a:rPr lang="en-GB" dirty="0"/>
              <a:t>Oral-Motor Assessment.</a:t>
            </a:r>
          </a:p>
          <a:p>
            <a:r>
              <a:rPr lang="en-GB" dirty="0"/>
              <a:t>Examination of the External Face and Head.</a:t>
            </a:r>
          </a:p>
          <a:p>
            <a:r>
              <a:rPr lang="en-GB" dirty="0"/>
              <a:t>Intraoral Examination.</a:t>
            </a:r>
          </a:p>
          <a:p>
            <a:r>
              <a:rPr lang="en-GB" dirty="0"/>
              <a:t>Examination of </a:t>
            </a:r>
            <a:r>
              <a:rPr lang="en-GB" dirty="0" err="1"/>
              <a:t>Velopharyngeal</a:t>
            </a:r>
            <a:r>
              <a:rPr lang="en-GB" dirty="0"/>
              <a:t> Function</a:t>
            </a:r>
          </a:p>
          <a:p>
            <a:pPr marL="0" indent="0">
              <a:buNone/>
            </a:pPr>
            <a:r>
              <a:rPr lang="en-GB" dirty="0"/>
              <a:t>    and Resonance.</a:t>
            </a:r>
          </a:p>
          <a:p>
            <a:r>
              <a:rPr lang="en-GB" dirty="0"/>
              <a:t>Examination of Volitional Oral Movements.</a:t>
            </a:r>
          </a:p>
          <a:p>
            <a:r>
              <a:rPr lang="en-GB" dirty="0" err="1"/>
              <a:t>Diadochokinetic</a:t>
            </a:r>
            <a:r>
              <a:rPr lang="en-GB" dirty="0"/>
              <a:t> Assessment.</a:t>
            </a:r>
          </a:p>
          <a:p>
            <a:r>
              <a:rPr lang="en-GB" dirty="0"/>
              <a:t>Evaluating Respiratory and </a:t>
            </a:r>
            <a:r>
              <a:rPr lang="en-GB" dirty="0" err="1"/>
              <a:t>Phonatory</a:t>
            </a:r>
            <a:r>
              <a:rPr lang="en-GB" dirty="0"/>
              <a:t> Function.</a:t>
            </a:r>
          </a:p>
          <a:p>
            <a:endParaRPr lang="en-GB" dirty="0"/>
          </a:p>
          <a:p>
            <a:endParaRPr lang="en-GB" dirty="0"/>
          </a:p>
        </p:txBody>
      </p:sp>
    </p:spTree>
    <p:extLst>
      <p:ext uri="{BB962C8B-B14F-4D97-AF65-F5344CB8AC3E}">
        <p14:creationId xmlns:p14="http://schemas.microsoft.com/office/powerpoint/2010/main" val="5376258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a:t>Cont.</a:t>
            </a:r>
            <a:endParaRPr lang="en-GB" dirty="0"/>
          </a:p>
        </p:txBody>
      </p:sp>
      <p:sp>
        <p:nvSpPr>
          <p:cNvPr id="3" name="Content Placeholder 2"/>
          <p:cNvSpPr>
            <a:spLocks noGrp="1"/>
          </p:cNvSpPr>
          <p:nvPr>
            <p:ph idx="1"/>
          </p:nvPr>
        </p:nvSpPr>
        <p:spPr>
          <a:xfrm>
            <a:off x="457200" y="1219200"/>
            <a:ext cx="8229600" cy="5562600"/>
          </a:xfrm>
        </p:spPr>
        <p:txBody>
          <a:bodyPr>
            <a:normAutofit lnSpcReduction="10000"/>
          </a:bodyPr>
          <a:lstStyle/>
          <a:p>
            <a:r>
              <a:rPr lang="en-GB" dirty="0"/>
              <a:t>Nonverbal Cognition.</a:t>
            </a:r>
          </a:p>
          <a:p>
            <a:r>
              <a:rPr lang="en-GB" dirty="0"/>
              <a:t>Social Functioning.</a:t>
            </a:r>
          </a:p>
          <a:p>
            <a:r>
              <a:rPr lang="en-GB" dirty="0"/>
              <a:t>Standardized Tests.</a:t>
            </a:r>
          </a:p>
          <a:p>
            <a:r>
              <a:rPr lang="en-GB" dirty="0"/>
              <a:t>INTEGRATING AND INTERPRETING ASSESSMENT DATA.</a:t>
            </a:r>
          </a:p>
          <a:p>
            <a:r>
              <a:rPr lang="en-US" dirty="0"/>
              <a:t>DIAGNOSIS.</a:t>
            </a:r>
          </a:p>
          <a:p>
            <a:r>
              <a:rPr lang="en-GB" dirty="0"/>
              <a:t>Severity Statement.</a:t>
            </a:r>
          </a:p>
          <a:p>
            <a:r>
              <a:rPr lang="en-GB" dirty="0"/>
              <a:t>Prognostic Statement.</a:t>
            </a:r>
          </a:p>
          <a:p>
            <a:r>
              <a:rPr lang="en-GB" dirty="0"/>
              <a:t>Recommendations.</a:t>
            </a:r>
          </a:p>
          <a:p>
            <a:r>
              <a:rPr lang="en-GB" b="1"/>
              <a:t>The Clinical Report.</a:t>
            </a:r>
            <a:endParaRPr lang="en-GB" dirty="0"/>
          </a:p>
          <a:p>
            <a:endParaRPr lang="en-GB" dirty="0"/>
          </a:p>
          <a:p>
            <a:endParaRPr lang="en-GB" dirty="0"/>
          </a:p>
        </p:txBody>
      </p:sp>
    </p:spTree>
    <p:extLst>
      <p:ext uri="{BB962C8B-B14F-4D97-AF65-F5344CB8AC3E}">
        <p14:creationId xmlns:p14="http://schemas.microsoft.com/office/powerpoint/2010/main" val="32224507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GB" dirty="0"/>
              <a:t>Outline for a Clinical Report</a:t>
            </a:r>
          </a:p>
        </p:txBody>
      </p:sp>
      <p:pic>
        <p:nvPicPr>
          <p:cNvPr id="1026" name="Picture 2" descr="C:\Users\Toshiba\Desktop\assess.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95400" y="1066800"/>
            <a:ext cx="6400800" cy="5714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836544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76400"/>
            <a:ext cx="8229600" cy="2895600"/>
          </a:xfrm>
        </p:spPr>
        <p:txBody>
          <a:bodyPr/>
          <a:lstStyle/>
          <a:p>
            <a:r>
              <a:rPr lang="en-GB" dirty="0"/>
              <a:t>Principles of Intervention </a:t>
            </a:r>
          </a:p>
        </p:txBody>
      </p:sp>
      <p:sp>
        <p:nvSpPr>
          <p:cNvPr id="3" name="Content Placeholder 2"/>
          <p:cNvSpPr>
            <a:spLocks noGrp="1"/>
          </p:cNvSpPr>
          <p:nvPr>
            <p:ph idx="1"/>
          </p:nvPr>
        </p:nvSpPr>
        <p:spPr>
          <a:xfrm>
            <a:off x="457200" y="6080444"/>
            <a:ext cx="8229600" cy="45719"/>
          </a:xfrm>
        </p:spPr>
        <p:txBody>
          <a:bodyPr>
            <a:normAutofit fontScale="25000" lnSpcReduction="20000"/>
          </a:bodyPr>
          <a:lstStyle/>
          <a:p>
            <a:endParaRPr lang="en-GB" dirty="0"/>
          </a:p>
        </p:txBody>
      </p:sp>
    </p:spTree>
    <p:extLst>
      <p:ext uri="{BB962C8B-B14F-4D97-AF65-F5344CB8AC3E}">
        <p14:creationId xmlns:p14="http://schemas.microsoft.com/office/powerpoint/2010/main" val="16444940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lstStyle/>
          <a:p>
            <a:r>
              <a:rPr lang="en-GB" dirty="0"/>
              <a:t>THE PURPOSE OF INTERVENTION</a:t>
            </a:r>
          </a:p>
        </p:txBody>
      </p:sp>
      <p:sp>
        <p:nvSpPr>
          <p:cNvPr id="3" name="Content Placeholder 2"/>
          <p:cNvSpPr>
            <a:spLocks noGrp="1"/>
          </p:cNvSpPr>
          <p:nvPr>
            <p:ph idx="1"/>
          </p:nvPr>
        </p:nvSpPr>
        <p:spPr>
          <a:xfrm>
            <a:off x="457200" y="1371600"/>
            <a:ext cx="8229600" cy="5334000"/>
          </a:xfrm>
        </p:spPr>
        <p:txBody>
          <a:bodyPr>
            <a:normAutofit/>
          </a:bodyPr>
          <a:lstStyle/>
          <a:p>
            <a:r>
              <a:rPr lang="en-GB" dirty="0" err="1"/>
              <a:t>Olswang</a:t>
            </a:r>
            <a:r>
              <a:rPr lang="en-GB" dirty="0"/>
              <a:t> and Bain (1991):</a:t>
            </a:r>
          </a:p>
          <a:p>
            <a:pPr>
              <a:buFont typeface="Wingdings" pitchFamily="2" charset="2"/>
              <a:buChar char="Ø"/>
            </a:pPr>
            <a:r>
              <a:rPr lang="en-GB" dirty="0"/>
              <a:t>Change or Eliminate the underlying problem.</a:t>
            </a:r>
          </a:p>
          <a:p>
            <a:pPr>
              <a:buFont typeface="Wingdings" pitchFamily="2" charset="2"/>
              <a:buChar char="Ø"/>
            </a:pPr>
            <a:r>
              <a:rPr lang="en-GB" dirty="0"/>
              <a:t>Change or Modify the disorder.</a:t>
            </a:r>
          </a:p>
          <a:p>
            <a:pPr>
              <a:buFont typeface="Wingdings" pitchFamily="2" charset="2"/>
              <a:buChar char="Ø"/>
            </a:pPr>
            <a:r>
              <a:rPr lang="en-GB" dirty="0"/>
              <a:t>Teach compensatory strategies.</a:t>
            </a:r>
          </a:p>
          <a:p>
            <a:pPr>
              <a:buFont typeface="Wingdings" pitchFamily="2" charset="2"/>
              <a:buChar char="Ø"/>
            </a:pPr>
            <a:r>
              <a:rPr lang="en-GB" dirty="0"/>
              <a:t>Intervention may be focused the child’s environment.</a:t>
            </a:r>
          </a:p>
          <a:p>
            <a:pPr>
              <a:buFont typeface="Wingdings" pitchFamily="2" charset="2"/>
              <a:buChar char="Ø"/>
            </a:pPr>
            <a:r>
              <a:rPr lang="en-GB" dirty="0"/>
              <a:t>Fourth option is combined with one of the other three to maximize the child’s communicative potential.</a:t>
            </a:r>
          </a:p>
        </p:txBody>
      </p:sp>
    </p:spTree>
    <p:extLst>
      <p:ext uri="{BB962C8B-B14F-4D97-AF65-F5344CB8AC3E}">
        <p14:creationId xmlns:p14="http://schemas.microsoft.com/office/powerpoint/2010/main" val="49052226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t>
            </a:r>
            <a:endParaRPr lang="en-GB" dirty="0"/>
          </a:p>
        </p:txBody>
      </p:sp>
      <p:sp>
        <p:nvSpPr>
          <p:cNvPr id="3" name="Content Placeholder 2"/>
          <p:cNvSpPr>
            <a:spLocks noGrp="1"/>
          </p:cNvSpPr>
          <p:nvPr>
            <p:ph idx="1"/>
          </p:nvPr>
        </p:nvSpPr>
        <p:spPr>
          <a:xfrm>
            <a:off x="457200" y="1600200"/>
            <a:ext cx="8229600" cy="5029200"/>
          </a:xfrm>
        </p:spPr>
        <p:txBody>
          <a:bodyPr>
            <a:normAutofit lnSpcReduction="10000"/>
          </a:bodyPr>
          <a:lstStyle/>
          <a:p>
            <a:r>
              <a:rPr lang="en-GB" dirty="0"/>
              <a:t>Identification of the basic purpose of the intervention based on:</a:t>
            </a:r>
          </a:p>
          <a:p>
            <a:pPr>
              <a:buFont typeface="Wingdings" pitchFamily="2" charset="2"/>
              <a:buChar char="Ø"/>
            </a:pPr>
            <a:r>
              <a:rPr lang="en-GB" dirty="0"/>
              <a:t>The age of the client.</a:t>
            </a:r>
          </a:p>
          <a:p>
            <a:pPr>
              <a:buFont typeface="Wingdings" pitchFamily="2" charset="2"/>
              <a:buChar char="Ø"/>
            </a:pPr>
            <a:r>
              <a:rPr lang="en-GB" dirty="0"/>
              <a:t>The intervention history of the client.</a:t>
            </a:r>
          </a:p>
          <a:p>
            <a:pPr>
              <a:buFont typeface="Wingdings" pitchFamily="2" charset="2"/>
              <a:buChar char="Ø"/>
            </a:pPr>
            <a:r>
              <a:rPr lang="en-GB" dirty="0"/>
              <a:t>The nature of the disorder.</a:t>
            </a:r>
          </a:p>
          <a:p>
            <a:pPr>
              <a:buFont typeface="Wingdings" pitchFamily="2" charset="2"/>
              <a:buChar char="Ø"/>
            </a:pPr>
            <a:r>
              <a:rPr lang="en-GB" dirty="0"/>
              <a:t>The way the environment interacts with the child’s communicative function.</a:t>
            </a:r>
          </a:p>
          <a:p>
            <a:pPr>
              <a:buFont typeface="Wingdings" pitchFamily="2" charset="2"/>
              <a:buChar char="Ø"/>
            </a:pPr>
            <a:r>
              <a:rPr lang="en-GB" dirty="0"/>
              <a:t>The data collected from the communication</a:t>
            </a:r>
          </a:p>
          <a:p>
            <a:pPr marL="0" indent="0">
              <a:buNone/>
            </a:pPr>
            <a:r>
              <a:rPr lang="en-US" dirty="0"/>
              <a:t>     assessment.</a:t>
            </a:r>
            <a:endParaRPr lang="en-GB" dirty="0"/>
          </a:p>
          <a:p>
            <a:pPr>
              <a:buFont typeface="Wingdings" pitchFamily="2" charset="2"/>
              <a:buChar char="Ø"/>
            </a:pPr>
            <a:endParaRPr lang="en-GB" dirty="0"/>
          </a:p>
        </p:txBody>
      </p:sp>
    </p:spTree>
    <p:extLst>
      <p:ext uri="{BB962C8B-B14F-4D97-AF65-F5344CB8AC3E}">
        <p14:creationId xmlns:p14="http://schemas.microsoft.com/office/powerpoint/2010/main" val="9049271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5719"/>
          </a:xfrm>
        </p:spPr>
        <p:txBody>
          <a:bodyPr>
            <a:normAutofit fontScale="90000"/>
          </a:bodyPr>
          <a:lstStyle/>
          <a:p>
            <a:endParaRPr lang="en-GB" dirty="0"/>
          </a:p>
        </p:txBody>
      </p:sp>
      <p:sp>
        <p:nvSpPr>
          <p:cNvPr id="3" name="Content Placeholder 2"/>
          <p:cNvSpPr>
            <a:spLocks noGrp="1"/>
          </p:cNvSpPr>
          <p:nvPr>
            <p:ph idx="1"/>
          </p:nvPr>
        </p:nvSpPr>
        <p:spPr>
          <a:xfrm>
            <a:off x="457200" y="533400"/>
            <a:ext cx="8229600" cy="6324600"/>
          </a:xfrm>
        </p:spPr>
        <p:txBody>
          <a:bodyPr>
            <a:normAutofit lnSpcReduction="10000"/>
          </a:bodyPr>
          <a:lstStyle/>
          <a:p>
            <a:r>
              <a:rPr lang="en-GB" b="1" dirty="0"/>
              <a:t>Normative</a:t>
            </a:r>
            <a:r>
              <a:rPr lang="en-GB" i="1" dirty="0"/>
              <a:t> </a:t>
            </a:r>
            <a:r>
              <a:rPr lang="en-GB" dirty="0"/>
              <a:t>perspective:</a:t>
            </a:r>
            <a:r>
              <a:rPr lang="ar-SA" dirty="0"/>
              <a:t> </a:t>
            </a:r>
            <a:r>
              <a:rPr lang="en-GB" dirty="0"/>
              <a:t>Instead of worrying about the level of language impairment,</a:t>
            </a:r>
            <a:r>
              <a:rPr lang="ar-SA" dirty="0"/>
              <a:t> </a:t>
            </a:r>
            <a:r>
              <a:rPr lang="en-GB" dirty="0"/>
              <a:t>It is important to ask about the </a:t>
            </a:r>
            <a:r>
              <a:rPr lang="en-GB" b="1" dirty="0"/>
              <a:t>impact</a:t>
            </a:r>
            <a:r>
              <a:rPr lang="en-GB" i="1" dirty="0"/>
              <a:t> </a:t>
            </a:r>
            <a:r>
              <a:rPr lang="en-GB" dirty="0"/>
              <a:t>of the language impairment on the child’s overall development and ability to function in everyday situations.</a:t>
            </a:r>
          </a:p>
          <a:p>
            <a:r>
              <a:rPr lang="en-GB" dirty="0"/>
              <a:t>language disorder should only be diagnosed when it interferes with the </a:t>
            </a:r>
            <a:r>
              <a:rPr lang="en-GB" dirty="0">
                <a:highlight>
                  <a:srgbClr val="FFFF00"/>
                </a:highlight>
              </a:rPr>
              <a:t>child’s ability to meet societal expectations now or in the future</a:t>
            </a:r>
            <a:r>
              <a:rPr lang="en-GB" dirty="0"/>
              <a:t>.</a:t>
            </a:r>
          </a:p>
          <a:p>
            <a:r>
              <a:rPr lang="en-GB" dirty="0"/>
              <a:t>This could include difficulties with social relationships, academic achievement, and future employment prospects.</a:t>
            </a:r>
          </a:p>
        </p:txBody>
      </p:sp>
    </p:spTree>
    <p:extLst>
      <p:ext uri="{BB962C8B-B14F-4D97-AF65-F5344CB8AC3E}">
        <p14:creationId xmlns:p14="http://schemas.microsoft.com/office/powerpoint/2010/main" val="91991343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dirty="0"/>
              <a:t>Expected Results</a:t>
            </a:r>
            <a:endParaRPr lang="en-GB" dirty="0"/>
          </a:p>
        </p:txBody>
      </p:sp>
      <p:sp>
        <p:nvSpPr>
          <p:cNvPr id="3" name="Content Placeholder 2"/>
          <p:cNvSpPr>
            <a:spLocks noGrp="1"/>
          </p:cNvSpPr>
          <p:nvPr>
            <p:ph idx="1"/>
          </p:nvPr>
        </p:nvSpPr>
        <p:spPr>
          <a:xfrm>
            <a:off x="457200" y="1371600"/>
            <a:ext cx="8229600" cy="5334000"/>
          </a:xfrm>
        </p:spPr>
        <p:txBody>
          <a:bodyPr>
            <a:normAutofit lnSpcReduction="10000"/>
          </a:bodyPr>
          <a:lstStyle/>
          <a:p>
            <a:r>
              <a:rPr lang="en-GB" dirty="0"/>
              <a:t>Child responds correctly to more items on a test.</a:t>
            </a:r>
          </a:p>
          <a:p>
            <a:r>
              <a:rPr lang="en-GB" dirty="0"/>
              <a:t>Accurately imitates the language stimuli given by the clinician.</a:t>
            </a:r>
          </a:p>
          <a:p>
            <a:r>
              <a:rPr lang="en-GB" dirty="0"/>
              <a:t>Child’s being able use the forms and functions targeted in the intervention to effect real communication.</a:t>
            </a:r>
          </a:p>
          <a:p>
            <a:r>
              <a:rPr lang="en-GB" dirty="0"/>
              <a:t>Make the child a better communicator.</a:t>
            </a:r>
          </a:p>
          <a:p>
            <a:r>
              <a:rPr lang="en-GB" dirty="0"/>
              <a:t>Intervention has led to changes in language </a:t>
            </a:r>
            <a:r>
              <a:rPr lang="en-GB" dirty="0" err="1"/>
              <a:t>behavior</a:t>
            </a:r>
            <a:r>
              <a:rPr lang="en-GB" dirty="0"/>
              <a:t> that would not occur if no intervention were provided.</a:t>
            </a:r>
          </a:p>
          <a:p>
            <a:endParaRPr lang="en-GB" dirty="0"/>
          </a:p>
        </p:txBody>
      </p:sp>
    </p:spTree>
    <p:extLst>
      <p:ext uri="{BB962C8B-B14F-4D97-AF65-F5344CB8AC3E}">
        <p14:creationId xmlns:p14="http://schemas.microsoft.com/office/powerpoint/2010/main" val="415532777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HOW CAN INTERVENTION CHANGE</a:t>
            </a:r>
            <a:br>
              <a:rPr lang="en-GB" dirty="0"/>
            </a:br>
            <a:r>
              <a:rPr lang="en-GB" dirty="0"/>
              <a:t>LANGUAGE BEHAVIOR</a:t>
            </a:r>
          </a:p>
        </p:txBody>
      </p:sp>
      <p:sp>
        <p:nvSpPr>
          <p:cNvPr id="3" name="Content Placeholder 2"/>
          <p:cNvSpPr>
            <a:spLocks noGrp="1"/>
          </p:cNvSpPr>
          <p:nvPr>
            <p:ph idx="1"/>
          </p:nvPr>
        </p:nvSpPr>
        <p:spPr>
          <a:xfrm>
            <a:off x="457200" y="1524000"/>
            <a:ext cx="8229600" cy="5334000"/>
          </a:xfrm>
        </p:spPr>
        <p:txBody>
          <a:bodyPr>
            <a:normAutofit/>
          </a:bodyPr>
          <a:lstStyle/>
          <a:p>
            <a:pPr>
              <a:buFont typeface="Wingdings" pitchFamily="2" charset="2"/>
              <a:buChar char="Ø"/>
            </a:pPr>
            <a:r>
              <a:rPr lang="en-GB" b="1" dirty="0"/>
              <a:t>Facilitation:</a:t>
            </a:r>
          </a:p>
          <a:p>
            <a:r>
              <a:rPr lang="en-GB" dirty="0"/>
              <a:t>The rate of growth or learning is accelerated, but the final outcome is not changed.</a:t>
            </a:r>
          </a:p>
          <a:p>
            <a:r>
              <a:rPr lang="en-GB" dirty="0"/>
              <a:t>Helps children to achieve language milestones sooner than they would have if left to their own devices.</a:t>
            </a:r>
          </a:p>
          <a:p>
            <a:r>
              <a:rPr lang="en-GB" dirty="0"/>
              <a:t>Does not mean that they ultimately achieve higher levels of language function than they would have without intervention.</a:t>
            </a:r>
          </a:p>
        </p:txBody>
      </p:sp>
    </p:spTree>
    <p:extLst>
      <p:ext uri="{BB962C8B-B14F-4D97-AF65-F5344CB8AC3E}">
        <p14:creationId xmlns:p14="http://schemas.microsoft.com/office/powerpoint/2010/main" val="100778049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a:t>Cont.</a:t>
            </a:r>
            <a:endParaRPr lang="en-GB" dirty="0"/>
          </a:p>
        </p:txBody>
      </p:sp>
      <p:sp>
        <p:nvSpPr>
          <p:cNvPr id="3" name="Content Placeholder 2"/>
          <p:cNvSpPr>
            <a:spLocks noGrp="1"/>
          </p:cNvSpPr>
          <p:nvPr>
            <p:ph idx="1"/>
          </p:nvPr>
        </p:nvSpPr>
        <p:spPr>
          <a:xfrm>
            <a:off x="457200" y="1219200"/>
            <a:ext cx="8229600" cy="5715000"/>
          </a:xfrm>
        </p:spPr>
        <p:txBody>
          <a:bodyPr/>
          <a:lstStyle/>
          <a:p>
            <a:r>
              <a:rPr lang="en-GB" dirty="0"/>
              <a:t>Facilitation can bring language to a higher level of awareness.</a:t>
            </a:r>
          </a:p>
          <a:p>
            <a:r>
              <a:rPr lang="en-GB" dirty="0"/>
              <a:t>This awareness can influence other aspects of language development.</a:t>
            </a:r>
          </a:p>
          <a:p>
            <a:r>
              <a:rPr lang="en-GB" dirty="0"/>
              <a:t>Other systems in development that accelerating language skills may be enhanced.</a:t>
            </a:r>
          </a:p>
          <a:p>
            <a:endParaRPr lang="en-GB" dirty="0"/>
          </a:p>
        </p:txBody>
      </p:sp>
      <p:pic>
        <p:nvPicPr>
          <p:cNvPr id="1026" name="Picture 2" descr="C:\Users\Toshiba\Desktop\fac..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4495800"/>
            <a:ext cx="6934200" cy="236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822257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a:t>Cont.</a:t>
            </a:r>
            <a:endParaRPr lang="en-GB" dirty="0"/>
          </a:p>
        </p:txBody>
      </p:sp>
      <p:sp>
        <p:nvSpPr>
          <p:cNvPr id="3" name="Content Placeholder 2"/>
          <p:cNvSpPr>
            <a:spLocks noGrp="1"/>
          </p:cNvSpPr>
          <p:nvPr>
            <p:ph idx="1"/>
          </p:nvPr>
        </p:nvSpPr>
        <p:spPr>
          <a:xfrm>
            <a:off x="457200" y="1143000"/>
            <a:ext cx="8229600" cy="5715000"/>
          </a:xfrm>
        </p:spPr>
        <p:txBody>
          <a:bodyPr/>
          <a:lstStyle/>
          <a:p>
            <a:pPr>
              <a:buFont typeface="Wingdings" pitchFamily="2" charset="2"/>
              <a:buChar char="Ø"/>
            </a:pPr>
            <a:r>
              <a:rPr lang="en-GB" b="1" dirty="0"/>
              <a:t>Maintenance:</a:t>
            </a:r>
          </a:p>
          <a:p>
            <a:r>
              <a:rPr lang="en-GB" dirty="0"/>
              <a:t>Intervention for maintenance preserves a </a:t>
            </a:r>
            <a:r>
              <a:rPr lang="en-GB" dirty="0" err="1"/>
              <a:t>behavior</a:t>
            </a:r>
            <a:r>
              <a:rPr lang="en-GB" dirty="0"/>
              <a:t> that would otherwise decrease or disappear.</a:t>
            </a:r>
          </a:p>
          <a:p>
            <a:r>
              <a:rPr lang="en-GB" dirty="0"/>
              <a:t>keep an immature system intact, going, and functional so that it is able to reach its full development at a later stage.</a:t>
            </a:r>
          </a:p>
          <a:p>
            <a:endParaRPr lang="en-GB" dirty="0"/>
          </a:p>
        </p:txBody>
      </p:sp>
      <p:pic>
        <p:nvPicPr>
          <p:cNvPr id="2050" name="Picture 2" descr="C:\Users\Toshiba\Desktop\fac.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4876800"/>
            <a:ext cx="5257800"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664017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a:t>Cont.</a:t>
            </a:r>
            <a:endParaRPr lang="en-GB" dirty="0"/>
          </a:p>
        </p:txBody>
      </p:sp>
      <p:sp>
        <p:nvSpPr>
          <p:cNvPr id="3" name="Content Placeholder 2"/>
          <p:cNvSpPr>
            <a:spLocks noGrp="1"/>
          </p:cNvSpPr>
          <p:nvPr>
            <p:ph idx="1"/>
          </p:nvPr>
        </p:nvSpPr>
        <p:spPr>
          <a:xfrm>
            <a:off x="457200" y="1143000"/>
            <a:ext cx="8229600" cy="5486400"/>
          </a:xfrm>
        </p:spPr>
        <p:txBody>
          <a:bodyPr/>
          <a:lstStyle/>
          <a:p>
            <a:pPr>
              <a:buFont typeface="Wingdings" pitchFamily="2" charset="2"/>
              <a:buChar char="Ø"/>
            </a:pPr>
            <a:r>
              <a:rPr lang="en-GB" b="1" dirty="0"/>
              <a:t>Induction:</a:t>
            </a:r>
          </a:p>
          <a:p>
            <a:r>
              <a:rPr lang="en-GB" dirty="0"/>
              <a:t>Intervention completely determines whether some endpoint will be reached.</a:t>
            </a:r>
          </a:p>
          <a:p>
            <a:r>
              <a:rPr lang="en-GB" dirty="0"/>
              <a:t>Without the </a:t>
            </a:r>
            <a:r>
              <a:rPr lang="en-GB" dirty="0" err="1"/>
              <a:t>intervention,the</a:t>
            </a:r>
            <a:r>
              <a:rPr lang="en-GB" dirty="0"/>
              <a:t> outcome is not achieved.</a:t>
            </a:r>
          </a:p>
          <a:p>
            <a:endParaRPr lang="en-GB" dirty="0"/>
          </a:p>
        </p:txBody>
      </p:sp>
      <p:pic>
        <p:nvPicPr>
          <p:cNvPr id="3074" name="Picture 2" descr="C:\Users\Toshiba\Desktop\in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3962400"/>
            <a:ext cx="5943600" cy="251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515196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fontScale="90000"/>
          </a:bodyPr>
          <a:lstStyle/>
          <a:p>
            <a:r>
              <a:rPr lang="en-GB" dirty="0"/>
              <a:t>DEVELOPING INTERVENTION PLANS</a:t>
            </a:r>
          </a:p>
        </p:txBody>
      </p:sp>
      <p:sp>
        <p:nvSpPr>
          <p:cNvPr id="3" name="Content Placeholder 2"/>
          <p:cNvSpPr>
            <a:spLocks noGrp="1"/>
          </p:cNvSpPr>
          <p:nvPr>
            <p:ph idx="1"/>
          </p:nvPr>
        </p:nvSpPr>
        <p:spPr>
          <a:xfrm>
            <a:off x="457200" y="1219200"/>
            <a:ext cx="8229600" cy="5562600"/>
          </a:xfrm>
        </p:spPr>
        <p:txBody>
          <a:bodyPr/>
          <a:lstStyle/>
          <a:p>
            <a:r>
              <a:rPr lang="en-GB" dirty="0"/>
              <a:t>Intervention should be carefully considered and planned in detail before implemented.</a:t>
            </a:r>
          </a:p>
          <a:p>
            <a:r>
              <a:rPr lang="en-GB" b="1" dirty="0"/>
              <a:t>Evidence-Based Practice</a:t>
            </a:r>
            <a:r>
              <a:rPr lang="en-GB" dirty="0"/>
              <a:t>:(Conscientious), making use of the available scientific evidence in choosing our intervention methods.</a:t>
            </a:r>
          </a:p>
          <a:p>
            <a:r>
              <a:rPr lang="en-GB" dirty="0"/>
              <a:t>External evidence.</a:t>
            </a:r>
          </a:p>
          <a:p>
            <a:r>
              <a:rPr lang="en-GB" dirty="0"/>
              <a:t>Internal evidence.</a:t>
            </a:r>
          </a:p>
          <a:p>
            <a:endParaRPr lang="en-GB" dirty="0"/>
          </a:p>
          <a:p>
            <a:endParaRPr lang="en-GB" dirty="0"/>
          </a:p>
        </p:txBody>
      </p:sp>
    </p:spTree>
    <p:extLst>
      <p:ext uri="{BB962C8B-B14F-4D97-AF65-F5344CB8AC3E}">
        <p14:creationId xmlns:p14="http://schemas.microsoft.com/office/powerpoint/2010/main" val="81346153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fontScale="90000"/>
          </a:bodyPr>
          <a:lstStyle/>
          <a:p>
            <a:r>
              <a:rPr lang="en-GB" dirty="0"/>
              <a:t>Products of Intervention: Setting Goals</a:t>
            </a:r>
          </a:p>
        </p:txBody>
      </p:sp>
      <p:sp>
        <p:nvSpPr>
          <p:cNvPr id="3" name="Content Placeholder 2"/>
          <p:cNvSpPr>
            <a:spLocks noGrp="1"/>
          </p:cNvSpPr>
          <p:nvPr>
            <p:ph idx="1"/>
          </p:nvPr>
        </p:nvSpPr>
        <p:spPr>
          <a:xfrm>
            <a:off x="457200" y="1219200"/>
            <a:ext cx="8229600" cy="5486400"/>
          </a:xfrm>
        </p:spPr>
        <p:txBody>
          <a:bodyPr/>
          <a:lstStyle/>
          <a:p>
            <a:r>
              <a:rPr lang="en-GB" dirty="0"/>
              <a:t>There are three aspects of the intervention plan:</a:t>
            </a:r>
          </a:p>
          <a:p>
            <a:pPr>
              <a:buFont typeface="Wingdings" pitchFamily="2" charset="2"/>
              <a:buChar char="ü"/>
            </a:pPr>
            <a:r>
              <a:rPr lang="en-GB" dirty="0"/>
              <a:t>The intended </a:t>
            </a:r>
            <a:r>
              <a:rPr lang="en-GB" b="1" dirty="0"/>
              <a:t>products</a:t>
            </a:r>
            <a:r>
              <a:rPr lang="en-GB" i="1" dirty="0"/>
              <a:t>, </a:t>
            </a:r>
            <a:r>
              <a:rPr lang="en-GB" dirty="0"/>
              <a:t>or </a:t>
            </a:r>
            <a:r>
              <a:rPr lang="en-GB" b="1" dirty="0"/>
              <a:t>objectives</a:t>
            </a:r>
            <a:r>
              <a:rPr lang="en-GB" dirty="0"/>
              <a:t>, of the intervention.</a:t>
            </a:r>
          </a:p>
          <a:p>
            <a:pPr>
              <a:buFont typeface="Wingdings" pitchFamily="2" charset="2"/>
              <a:buChar char="ü"/>
            </a:pPr>
            <a:r>
              <a:rPr lang="en-GB" dirty="0"/>
              <a:t>The </a:t>
            </a:r>
            <a:r>
              <a:rPr lang="en-GB" b="1" dirty="0"/>
              <a:t>processes</a:t>
            </a:r>
            <a:r>
              <a:rPr lang="en-GB" i="1" dirty="0"/>
              <a:t> </a:t>
            </a:r>
            <a:r>
              <a:rPr lang="en-GB" dirty="0"/>
              <a:t>used to achieve these objectives.</a:t>
            </a:r>
          </a:p>
          <a:p>
            <a:pPr>
              <a:buFont typeface="Wingdings" pitchFamily="2" charset="2"/>
              <a:buChar char="ü"/>
            </a:pPr>
            <a:r>
              <a:rPr lang="en-GB" dirty="0"/>
              <a:t>The </a:t>
            </a:r>
            <a:r>
              <a:rPr lang="en-GB" b="1" dirty="0"/>
              <a:t>contexts</a:t>
            </a:r>
            <a:r>
              <a:rPr lang="en-GB" i="1" dirty="0"/>
              <a:t>, </a:t>
            </a:r>
            <a:r>
              <a:rPr lang="en-GB" dirty="0"/>
              <a:t>or </a:t>
            </a:r>
            <a:r>
              <a:rPr lang="en-GB" b="1" dirty="0"/>
              <a:t>environments</a:t>
            </a:r>
            <a:r>
              <a:rPr lang="en-GB" dirty="0"/>
              <a:t>, in which the intervention takes place.</a:t>
            </a:r>
          </a:p>
          <a:p>
            <a:pPr>
              <a:buFont typeface="Wingdings" pitchFamily="2" charset="2"/>
              <a:buChar char="v"/>
            </a:pPr>
            <a:r>
              <a:rPr lang="en-US" dirty="0"/>
              <a:t>Three types of goals: </a:t>
            </a:r>
            <a:r>
              <a:rPr lang="en-US" dirty="0" err="1"/>
              <a:t>Long,Intermediate,Short</a:t>
            </a:r>
            <a:r>
              <a:rPr lang="en-US" dirty="0"/>
              <a:t> term goals.</a:t>
            </a:r>
            <a:endParaRPr lang="en-GB" dirty="0"/>
          </a:p>
        </p:txBody>
      </p:sp>
    </p:spTree>
    <p:extLst>
      <p:ext uri="{BB962C8B-B14F-4D97-AF65-F5344CB8AC3E}">
        <p14:creationId xmlns:p14="http://schemas.microsoft.com/office/powerpoint/2010/main" val="427595252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a:t>Cont.</a:t>
            </a:r>
            <a:endParaRPr lang="en-GB" dirty="0"/>
          </a:p>
        </p:txBody>
      </p:sp>
      <p:sp>
        <p:nvSpPr>
          <p:cNvPr id="3" name="Content Placeholder 2"/>
          <p:cNvSpPr>
            <a:spLocks noGrp="1"/>
          </p:cNvSpPr>
          <p:nvPr>
            <p:ph idx="1"/>
          </p:nvPr>
        </p:nvSpPr>
        <p:spPr>
          <a:xfrm>
            <a:off x="457200" y="1066800"/>
            <a:ext cx="8229600" cy="5791200"/>
          </a:xfrm>
        </p:spPr>
        <p:txBody>
          <a:bodyPr>
            <a:normAutofit/>
          </a:bodyPr>
          <a:lstStyle/>
          <a:p>
            <a:pPr>
              <a:buFont typeface="Wingdings" pitchFamily="2" charset="2"/>
              <a:buChar char="Ø"/>
            </a:pPr>
            <a:r>
              <a:rPr lang="en-GB" sz="2800" b="1" dirty="0"/>
              <a:t>Zone of proximal development(ZPD):</a:t>
            </a:r>
            <a:r>
              <a:rPr lang="en-GB" sz="2800" dirty="0"/>
              <a:t>the distance between a child’s current level of independent functioning and potential level of performance.</a:t>
            </a:r>
          </a:p>
          <a:p>
            <a:r>
              <a:rPr lang="en-GB" sz="2800" dirty="0"/>
              <a:t>ZPD defines what the child is ready to learn with some help from a competent adult.</a:t>
            </a:r>
          </a:p>
          <a:p>
            <a:pPr>
              <a:buFont typeface="Wingdings" pitchFamily="2" charset="2"/>
              <a:buChar char="Ø"/>
            </a:pPr>
            <a:r>
              <a:rPr lang="en-GB" sz="2800" b="1" dirty="0"/>
              <a:t>Communicative </a:t>
            </a:r>
            <a:r>
              <a:rPr lang="en-GB" sz="2800" b="1" dirty="0" err="1"/>
              <a:t>Effectiveness:</a:t>
            </a:r>
            <a:r>
              <a:rPr lang="en-GB" sz="2800" dirty="0" err="1"/>
              <a:t>how</a:t>
            </a:r>
            <a:r>
              <a:rPr lang="en-GB" sz="2800" dirty="0"/>
              <a:t> efficient the targeted </a:t>
            </a:r>
            <a:r>
              <a:rPr lang="en-GB" sz="2800" dirty="0" err="1"/>
              <a:t>behaviors</a:t>
            </a:r>
            <a:r>
              <a:rPr lang="en-GB" sz="2800" dirty="0"/>
              <a:t> will be in increasing a child’s ability to communicate.</a:t>
            </a:r>
          </a:p>
          <a:p>
            <a:pPr>
              <a:buFont typeface="Wingdings" pitchFamily="2" charset="2"/>
              <a:buChar char="Ø"/>
            </a:pPr>
            <a:r>
              <a:rPr lang="en-GB" sz="2800" b="1" dirty="0"/>
              <a:t>Client Phonological Abilities.</a:t>
            </a:r>
            <a:r>
              <a:rPr lang="en-GB" sz="2800" dirty="0"/>
              <a:t>(phonological constraints)</a:t>
            </a:r>
            <a:endParaRPr lang="en-GB" sz="2800" b="1" dirty="0"/>
          </a:p>
          <a:p>
            <a:r>
              <a:rPr lang="en-GB" sz="2800" b="1" dirty="0" err="1"/>
              <a:t>Teachability</a:t>
            </a:r>
            <a:r>
              <a:rPr lang="en-GB" sz="2800" b="1" dirty="0"/>
              <a:t>:</a:t>
            </a:r>
            <a:r>
              <a:rPr lang="en-GB" sz="2800" dirty="0"/>
              <a:t> easily demonstrated or </a:t>
            </a:r>
            <a:r>
              <a:rPr lang="en-GB" sz="2800" dirty="0" err="1"/>
              <a:t>pictured,easily</a:t>
            </a:r>
            <a:r>
              <a:rPr lang="en-GB" sz="2800" dirty="0"/>
              <a:t> accessed and organized stimulus,</a:t>
            </a:r>
            <a:r>
              <a:rPr lang="en-GB" dirty="0"/>
              <a:t> </a:t>
            </a:r>
            <a:r>
              <a:rPr lang="en-GB" sz="2800" dirty="0"/>
              <a:t>used frequently.</a:t>
            </a:r>
            <a:endParaRPr lang="en-GB" sz="2800" b="1" dirty="0"/>
          </a:p>
          <a:p>
            <a:endParaRPr lang="en-GB" dirty="0"/>
          </a:p>
        </p:txBody>
      </p:sp>
    </p:spTree>
    <p:extLst>
      <p:ext uri="{BB962C8B-B14F-4D97-AF65-F5344CB8AC3E}">
        <p14:creationId xmlns:p14="http://schemas.microsoft.com/office/powerpoint/2010/main" val="115232078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Suggestion for Setting Priorities</a:t>
            </a:r>
            <a:br>
              <a:rPr lang="en-GB" dirty="0"/>
            </a:br>
            <a:r>
              <a:rPr lang="en-GB" dirty="0"/>
              <a:t>among Intervention Goals</a:t>
            </a:r>
          </a:p>
        </p:txBody>
      </p:sp>
      <p:pic>
        <p:nvPicPr>
          <p:cNvPr id="1026" name="Picture 2" descr="C:\Users\Toshiba\Desktop\g.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09600" y="1752600"/>
            <a:ext cx="7620000" cy="4495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184475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GB" dirty="0"/>
              <a:t>Intervention Approaches</a:t>
            </a:r>
          </a:p>
        </p:txBody>
      </p:sp>
      <p:sp>
        <p:nvSpPr>
          <p:cNvPr id="3" name="Content Placeholder 2"/>
          <p:cNvSpPr>
            <a:spLocks noGrp="1"/>
          </p:cNvSpPr>
          <p:nvPr>
            <p:ph idx="1"/>
          </p:nvPr>
        </p:nvSpPr>
        <p:spPr>
          <a:xfrm>
            <a:off x="457200" y="1219200"/>
            <a:ext cx="8229600" cy="5486400"/>
          </a:xfrm>
        </p:spPr>
        <p:txBody>
          <a:bodyPr/>
          <a:lstStyle/>
          <a:p>
            <a:pPr>
              <a:buFont typeface="Wingdings" pitchFamily="2" charset="2"/>
              <a:buChar char="Ø"/>
            </a:pPr>
            <a:r>
              <a:rPr lang="en-GB" b="1" dirty="0"/>
              <a:t>The Clinician-Directed Approach:</a:t>
            </a:r>
            <a:r>
              <a:rPr lang="en-GB" dirty="0"/>
              <a:t>(CD),(DTI)</a:t>
            </a:r>
          </a:p>
          <a:p>
            <a:pPr marL="0" indent="0">
              <a:buNone/>
            </a:pPr>
            <a:r>
              <a:rPr lang="en-GB" dirty="0"/>
              <a:t>    ( Discrete-Drill- Trial Intervention).</a:t>
            </a:r>
          </a:p>
          <a:p>
            <a:r>
              <a:rPr lang="en-GB" dirty="0"/>
              <a:t>Clinician specifies all aspects of intervention.</a:t>
            </a:r>
          </a:p>
          <a:p>
            <a:r>
              <a:rPr lang="en-US" dirty="0"/>
              <a:t>Drill:</a:t>
            </a:r>
            <a:r>
              <a:rPr lang="en-GB" dirty="0"/>
              <a:t>prompts, faded, reinforced, motivating </a:t>
            </a:r>
            <a:r>
              <a:rPr lang="en-GB" dirty="0" err="1"/>
              <a:t>event,shaping</a:t>
            </a:r>
            <a:r>
              <a:rPr lang="en-GB" dirty="0"/>
              <a:t> the client incorrect </a:t>
            </a:r>
            <a:r>
              <a:rPr lang="en-GB" dirty="0" err="1"/>
              <a:t>responce</a:t>
            </a:r>
            <a:r>
              <a:rPr lang="en-GB" dirty="0"/>
              <a:t>.</a:t>
            </a:r>
            <a:endParaRPr lang="en-US" dirty="0"/>
          </a:p>
          <a:p>
            <a:r>
              <a:rPr lang="en-US" dirty="0"/>
              <a:t>Drill Play: </a:t>
            </a:r>
            <a:r>
              <a:rPr lang="en-GB" dirty="0"/>
              <a:t>antecedent</a:t>
            </a:r>
            <a:r>
              <a:rPr lang="en-GB" i="1" dirty="0"/>
              <a:t> </a:t>
            </a:r>
            <a:r>
              <a:rPr lang="en-GB" dirty="0"/>
              <a:t>motivating event,</a:t>
            </a:r>
            <a:r>
              <a:rPr lang="en-GB" i="1" dirty="0"/>
              <a:t> </a:t>
            </a:r>
            <a:r>
              <a:rPr lang="en-GB" dirty="0"/>
              <a:t>subsequent</a:t>
            </a:r>
            <a:r>
              <a:rPr lang="en-GB" i="1" dirty="0"/>
              <a:t> </a:t>
            </a:r>
            <a:r>
              <a:rPr lang="en-GB" dirty="0"/>
              <a:t>motivating event.</a:t>
            </a:r>
            <a:endParaRPr lang="en-US" dirty="0"/>
          </a:p>
          <a:p>
            <a:r>
              <a:rPr lang="en-US" dirty="0"/>
              <a:t>Modeling:</a:t>
            </a:r>
            <a:r>
              <a:rPr lang="en-GB" dirty="0"/>
              <a:t>third-person model(confederate).</a:t>
            </a:r>
          </a:p>
          <a:p>
            <a:endParaRPr lang="en-GB" dirty="0"/>
          </a:p>
          <a:p>
            <a:endParaRPr lang="en-GB" dirty="0"/>
          </a:p>
        </p:txBody>
      </p:sp>
    </p:spTree>
    <p:extLst>
      <p:ext uri="{BB962C8B-B14F-4D97-AF65-F5344CB8AC3E}">
        <p14:creationId xmlns:p14="http://schemas.microsoft.com/office/powerpoint/2010/main" val="30400338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01762"/>
          </a:xfrm>
        </p:spPr>
        <p:txBody>
          <a:bodyPr>
            <a:normAutofit fontScale="90000"/>
          </a:bodyPr>
          <a:lstStyle/>
          <a:p>
            <a:r>
              <a:rPr lang="en-US" dirty="0"/>
              <a:t>CATEGORIES OF LANGUAGE DISORDERS</a:t>
            </a:r>
            <a:endParaRPr lang="en-GB" dirty="0"/>
          </a:p>
        </p:txBody>
      </p:sp>
      <p:sp>
        <p:nvSpPr>
          <p:cNvPr id="3" name="Content Placeholder 2"/>
          <p:cNvSpPr>
            <a:spLocks noGrp="1"/>
          </p:cNvSpPr>
          <p:nvPr>
            <p:ph idx="1"/>
          </p:nvPr>
        </p:nvSpPr>
        <p:spPr>
          <a:xfrm>
            <a:off x="457200" y="1676400"/>
            <a:ext cx="8229600" cy="5105400"/>
          </a:xfrm>
        </p:spPr>
        <p:txBody>
          <a:bodyPr>
            <a:normAutofit/>
          </a:bodyPr>
          <a:lstStyle/>
          <a:p>
            <a:r>
              <a:rPr lang="en-GB" dirty="0"/>
              <a:t>Children with </a:t>
            </a:r>
            <a:r>
              <a:rPr lang="en-GB" b="1" dirty="0"/>
              <a:t>primary</a:t>
            </a:r>
            <a:r>
              <a:rPr lang="en-GB" i="1" dirty="0"/>
              <a:t> </a:t>
            </a:r>
            <a:r>
              <a:rPr lang="en-GB" dirty="0"/>
              <a:t>DLD, (DSM-V) uses the term </a:t>
            </a:r>
            <a:r>
              <a:rPr lang="en-GB" b="1" dirty="0"/>
              <a:t>language impaired </a:t>
            </a:r>
            <a:r>
              <a:rPr lang="en-GB" dirty="0"/>
              <a:t>to refer to this group.</a:t>
            </a:r>
          </a:p>
          <a:p>
            <a:r>
              <a:rPr lang="en-GB" dirty="0"/>
              <a:t>Children of school age with primary DLDs that co-exist with </a:t>
            </a:r>
            <a:r>
              <a:rPr lang="en-GB" b="1" dirty="0"/>
              <a:t>literacy</a:t>
            </a:r>
            <a:r>
              <a:rPr lang="en-GB" i="1" dirty="0"/>
              <a:t> </a:t>
            </a:r>
            <a:r>
              <a:rPr lang="en-GB" dirty="0"/>
              <a:t>disorders</a:t>
            </a:r>
            <a:r>
              <a:rPr lang="en-GB" i="1" dirty="0"/>
              <a:t> </a:t>
            </a:r>
            <a:r>
              <a:rPr lang="en-GB" dirty="0"/>
              <a:t>refer to as having </a:t>
            </a:r>
            <a:r>
              <a:rPr lang="en-GB" b="1" dirty="0"/>
              <a:t>language-learning</a:t>
            </a:r>
            <a:r>
              <a:rPr lang="en-GB" i="1" dirty="0"/>
              <a:t> </a:t>
            </a:r>
            <a:r>
              <a:rPr lang="en-GB" dirty="0"/>
              <a:t>disorders</a:t>
            </a:r>
            <a:r>
              <a:rPr lang="en-GB" i="1" dirty="0"/>
              <a:t>.</a:t>
            </a:r>
          </a:p>
          <a:p>
            <a:r>
              <a:rPr lang="en-GB" dirty="0"/>
              <a:t>Children with DLDs that are associated with or </a:t>
            </a:r>
            <a:r>
              <a:rPr lang="en-GB" b="1" dirty="0"/>
              <a:t>secondary</a:t>
            </a:r>
            <a:r>
              <a:rPr lang="en-GB" dirty="0"/>
              <a:t> to some other developmental disorder such as ASD or intellectual disorder (ID).</a:t>
            </a:r>
          </a:p>
        </p:txBody>
      </p:sp>
    </p:spTree>
    <p:extLst>
      <p:ext uri="{BB962C8B-B14F-4D97-AF65-F5344CB8AC3E}">
        <p14:creationId xmlns:p14="http://schemas.microsoft.com/office/powerpoint/2010/main" val="354378252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Training Protocol for Clinician-</a:t>
            </a:r>
            <a:br>
              <a:rPr lang="en-GB" dirty="0"/>
            </a:br>
            <a:r>
              <a:rPr lang="en-GB" dirty="0"/>
              <a:t>Directed Intervention</a:t>
            </a:r>
          </a:p>
        </p:txBody>
      </p:sp>
      <p:pic>
        <p:nvPicPr>
          <p:cNvPr id="4" name="Picture 2" descr="C:\Users\Toshiba\Desktop\aa.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09600" y="1752600"/>
            <a:ext cx="7162800" cy="434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309821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5719"/>
          </a:xfrm>
        </p:spPr>
        <p:txBody>
          <a:bodyPr>
            <a:normAutofit fontScale="90000"/>
          </a:bodyPr>
          <a:lstStyle/>
          <a:p>
            <a:endParaRPr lang="en-GB" dirty="0"/>
          </a:p>
        </p:txBody>
      </p:sp>
      <p:sp>
        <p:nvSpPr>
          <p:cNvPr id="3" name="Content Placeholder 2"/>
          <p:cNvSpPr>
            <a:spLocks noGrp="1"/>
          </p:cNvSpPr>
          <p:nvPr>
            <p:ph idx="1"/>
          </p:nvPr>
        </p:nvSpPr>
        <p:spPr>
          <a:xfrm>
            <a:off x="457200" y="609600"/>
            <a:ext cx="8229600" cy="6096000"/>
          </a:xfrm>
        </p:spPr>
        <p:txBody>
          <a:bodyPr>
            <a:normAutofit lnSpcReduction="10000"/>
          </a:bodyPr>
          <a:lstStyle/>
          <a:p>
            <a:pPr>
              <a:buFont typeface="Wingdings" pitchFamily="2" charset="2"/>
              <a:buChar char="Ø"/>
            </a:pPr>
            <a:r>
              <a:rPr lang="en-GB" b="1" dirty="0"/>
              <a:t>Child-</a:t>
            </a:r>
            <a:r>
              <a:rPr lang="en-GB" b="1" dirty="0" err="1"/>
              <a:t>Centered</a:t>
            </a:r>
            <a:r>
              <a:rPr lang="en-GB" b="1" dirty="0"/>
              <a:t> Approaches:(CC)</a:t>
            </a:r>
            <a:r>
              <a:rPr lang="en-GB" dirty="0"/>
              <a:t>indirect language stimulation (ILS),</a:t>
            </a:r>
            <a:r>
              <a:rPr lang="en-GB" i="1" dirty="0"/>
              <a:t> </a:t>
            </a:r>
            <a:r>
              <a:rPr lang="en-GB" dirty="0"/>
              <a:t>facilitative play, pragmaticism, developmental or developmental/pragmatic approaches.</a:t>
            </a:r>
          </a:p>
          <a:p>
            <a:pPr>
              <a:buFont typeface="Wingdings" pitchFamily="2" charset="2"/>
              <a:buChar char="v"/>
            </a:pPr>
            <a:r>
              <a:rPr lang="en-US" dirty="0"/>
              <a:t>For Obstinate and Unassertive child.</a:t>
            </a:r>
            <a:endParaRPr lang="en-GB" dirty="0"/>
          </a:p>
          <a:p>
            <a:r>
              <a:rPr lang="en-GB" dirty="0"/>
              <a:t>Self-talk and parallel talk.</a:t>
            </a:r>
          </a:p>
          <a:p>
            <a:r>
              <a:rPr lang="en-GB" dirty="0"/>
              <a:t>Imitations.</a:t>
            </a:r>
          </a:p>
          <a:p>
            <a:r>
              <a:rPr lang="en-GB" dirty="0"/>
              <a:t>Expansions. (Grammatically correct version)</a:t>
            </a:r>
          </a:p>
          <a:p>
            <a:r>
              <a:rPr lang="en-GB" dirty="0"/>
              <a:t>Extensions(semantic information).</a:t>
            </a:r>
          </a:p>
          <a:p>
            <a:r>
              <a:rPr lang="en-GB" dirty="0" err="1"/>
              <a:t>Buildups</a:t>
            </a:r>
            <a:r>
              <a:rPr lang="en-GB" dirty="0"/>
              <a:t> and breakdowns.</a:t>
            </a:r>
          </a:p>
          <a:p>
            <a:r>
              <a:rPr lang="en-GB" dirty="0"/>
              <a:t>Recast sentences(verbal reflective question).</a:t>
            </a:r>
          </a:p>
          <a:p>
            <a:endParaRPr lang="en-GB" dirty="0"/>
          </a:p>
        </p:txBody>
      </p:sp>
    </p:spTree>
    <p:extLst>
      <p:ext uri="{BB962C8B-B14F-4D97-AF65-F5344CB8AC3E}">
        <p14:creationId xmlns:p14="http://schemas.microsoft.com/office/powerpoint/2010/main" val="97363655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a:t>Cont.</a:t>
            </a:r>
            <a:endParaRPr lang="en-GB" dirty="0"/>
          </a:p>
        </p:txBody>
      </p:sp>
      <p:sp>
        <p:nvSpPr>
          <p:cNvPr id="3" name="Content Placeholder 2"/>
          <p:cNvSpPr>
            <a:spLocks noGrp="1"/>
          </p:cNvSpPr>
          <p:nvPr>
            <p:ph idx="1"/>
          </p:nvPr>
        </p:nvSpPr>
        <p:spPr>
          <a:xfrm>
            <a:off x="457200" y="1066800"/>
            <a:ext cx="8229600" cy="5638800"/>
          </a:xfrm>
        </p:spPr>
        <p:txBody>
          <a:bodyPr>
            <a:normAutofit/>
          </a:bodyPr>
          <a:lstStyle/>
          <a:p>
            <a:pPr>
              <a:buFont typeface="Wingdings" pitchFamily="2" charset="2"/>
              <a:buChar char="Ø"/>
            </a:pPr>
            <a:r>
              <a:rPr lang="en-GB" b="1" dirty="0"/>
              <a:t>Hybrid Approaches:</a:t>
            </a:r>
            <a:endParaRPr lang="en-GB" dirty="0"/>
          </a:p>
          <a:p>
            <a:r>
              <a:rPr lang="en-GB" dirty="0"/>
              <a:t>Target one or a small set of specific language goals.</a:t>
            </a:r>
          </a:p>
          <a:p>
            <a:r>
              <a:rPr lang="en-GB" dirty="0"/>
              <a:t>Clinician maintains a good deal of control in selecting activities and materials.</a:t>
            </a:r>
          </a:p>
          <a:p>
            <a:r>
              <a:rPr lang="en-GB" dirty="0"/>
              <a:t>Clinician uses linguistic stimuli just to model and highlight the forms being targeted.</a:t>
            </a:r>
          </a:p>
          <a:p>
            <a:r>
              <a:rPr lang="en-GB" dirty="0"/>
              <a:t>Hybrid techniques were effective for improving vocabulary and phonological awareness in children with DLD.</a:t>
            </a:r>
          </a:p>
        </p:txBody>
      </p:sp>
    </p:spTree>
    <p:extLst>
      <p:ext uri="{BB962C8B-B14F-4D97-AF65-F5344CB8AC3E}">
        <p14:creationId xmlns:p14="http://schemas.microsoft.com/office/powerpoint/2010/main" val="65235154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a:t>Cont.</a:t>
            </a:r>
            <a:endParaRPr lang="en-GB" dirty="0"/>
          </a:p>
        </p:txBody>
      </p:sp>
      <p:sp>
        <p:nvSpPr>
          <p:cNvPr id="3" name="Content Placeholder 2"/>
          <p:cNvSpPr>
            <a:spLocks noGrp="1"/>
          </p:cNvSpPr>
          <p:nvPr>
            <p:ph idx="1"/>
          </p:nvPr>
        </p:nvSpPr>
        <p:spPr>
          <a:xfrm>
            <a:off x="457200" y="1143000"/>
            <a:ext cx="8229600" cy="5638800"/>
          </a:xfrm>
        </p:spPr>
        <p:txBody>
          <a:bodyPr>
            <a:normAutofit lnSpcReduction="10000"/>
          </a:bodyPr>
          <a:lstStyle/>
          <a:p>
            <a:pPr>
              <a:buFont typeface="Wingdings" pitchFamily="2" charset="2"/>
              <a:buChar char="v"/>
            </a:pPr>
            <a:r>
              <a:rPr lang="en-GB" b="1" dirty="0"/>
              <a:t>Focused Stimulation</a:t>
            </a:r>
            <a:r>
              <a:rPr lang="en-GB" dirty="0"/>
              <a:t>: </a:t>
            </a:r>
          </a:p>
          <a:p>
            <a:r>
              <a:rPr lang="en-GB" dirty="0"/>
              <a:t>Child is tempted to produce utterances with obligatory contexts for the forms being targeted.</a:t>
            </a:r>
          </a:p>
          <a:p>
            <a:r>
              <a:rPr lang="en-GB" dirty="0"/>
              <a:t>The clinician helps the child succeed in this by providing a very high density of models of the</a:t>
            </a:r>
          </a:p>
          <a:p>
            <a:pPr marL="0" indent="0">
              <a:buNone/>
            </a:pPr>
            <a:r>
              <a:rPr lang="en-GB" dirty="0"/>
              <a:t>    target forms in a meaningful communicative</a:t>
            </a:r>
          </a:p>
          <a:p>
            <a:pPr marL="0" indent="0">
              <a:buNone/>
            </a:pPr>
            <a:r>
              <a:rPr lang="en-GB" dirty="0"/>
              <a:t>    context usually play.</a:t>
            </a:r>
          </a:p>
          <a:p>
            <a:r>
              <a:rPr lang="en-GB" dirty="0"/>
              <a:t>This approach is very effective for improving comprehension of a form, as well as production.</a:t>
            </a:r>
          </a:p>
        </p:txBody>
      </p:sp>
    </p:spTree>
    <p:extLst>
      <p:ext uri="{BB962C8B-B14F-4D97-AF65-F5344CB8AC3E}">
        <p14:creationId xmlns:p14="http://schemas.microsoft.com/office/powerpoint/2010/main" val="302624182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7504"/>
            <a:ext cx="8229600" cy="1096962"/>
          </a:xfrm>
        </p:spPr>
        <p:txBody>
          <a:bodyPr>
            <a:normAutofit fontScale="90000"/>
          </a:bodyPr>
          <a:lstStyle/>
          <a:p>
            <a:r>
              <a:rPr lang="en-GB" dirty="0"/>
              <a:t>A Focused Stimulation Approach</a:t>
            </a:r>
            <a:br>
              <a:rPr lang="en-GB" dirty="0"/>
            </a:br>
            <a:r>
              <a:rPr lang="en-GB" dirty="0"/>
              <a:t>to Teaching Copula “Is”</a:t>
            </a:r>
          </a:p>
        </p:txBody>
      </p:sp>
      <p:pic>
        <p:nvPicPr>
          <p:cNvPr id="1026" name="Picture 2" descr="C:\Users\Toshiba\Desktop\hyp.PNG"/>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1639"/>
          <a:stretch/>
        </p:blipFill>
        <p:spPr bwMode="auto">
          <a:xfrm>
            <a:off x="1104900" y="1828800"/>
            <a:ext cx="69342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595161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a:t>Cont.</a:t>
            </a:r>
            <a:endParaRPr lang="en-GB" dirty="0"/>
          </a:p>
        </p:txBody>
      </p:sp>
      <p:sp>
        <p:nvSpPr>
          <p:cNvPr id="3" name="Content Placeholder 2"/>
          <p:cNvSpPr>
            <a:spLocks noGrp="1"/>
          </p:cNvSpPr>
          <p:nvPr>
            <p:ph idx="1"/>
          </p:nvPr>
        </p:nvSpPr>
        <p:spPr>
          <a:xfrm>
            <a:off x="457200" y="1295400"/>
            <a:ext cx="8229600" cy="5410200"/>
          </a:xfrm>
        </p:spPr>
        <p:txBody>
          <a:bodyPr/>
          <a:lstStyle/>
          <a:p>
            <a:pPr>
              <a:buFont typeface="Wingdings" pitchFamily="2" charset="2"/>
              <a:buChar char="v"/>
            </a:pPr>
            <a:r>
              <a:rPr lang="en-GB" b="1" dirty="0"/>
              <a:t>Vertical Structuring</a:t>
            </a:r>
            <a:r>
              <a:rPr lang="en-GB" dirty="0"/>
              <a:t>:</a:t>
            </a:r>
          </a:p>
          <a:p>
            <a:r>
              <a:rPr lang="en-GB" dirty="0"/>
              <a:t>Vertical structuring is a particular form of expansion.</a:t>
            </a:r>
            <a:endParaRPr lang="ar-SA" dirty="0"/>
          </a:p>
          <a:p>
            <a:r>
              <a:rPr lang="en-US" dirty="0"/>
              <a:t>Add to child’s utterance either Grammatically or semantically features. </a:t>
            </a:r>
            <a:endParaRPr lang="en-GB" dirty="0"/>
          </a:p>
          <a:p>
            <a:r>
              <a:rPr lang="en-GB" dirty="0"/>
              <a:t>Used like focused stimulation to highlight target structures.</a:t>
            </a:r>
          </a:p>
          <a:p>
            <a:r>
              <a:rPr lang="en-GB" dirty="0"/>
              <a:t>Vertical structuring has been used primarily to target early developing language forms.</a:t>
            </a:r>
            <a:endParaRPr lang="en-GB" b="1" dirty="0"/>
          </a:p>
        </p:txBody>
      </p:sp>
    </p:spTree>
    <p:extLst>
      <p:ext uri="{BB962C8B-B14F-4D97-AF65-F5344CB8AC3E}">
        <p14:creationId xmlns:p14="http://schemas.microsoft.com/office/powerpoint/2010/main" val="308560754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5719"/>
          </a:xfrm>
        </p:spPr>
        <p:txBody>
          <a:bodyPr>
            <a:normAutofit fontScale="90000"/>
          </a:bodyPr>
          <a:lstStyle/>
          <a:p>
            <a:r>
              <a:rPr lang="en-US" dirty="0" err="1"/>
              <a:t>Eg</a:t>
            </a:r>
            <a:r>
              <a:rPr lang="en-US" dirty="0"/>
              <a:t>:</a:t>
            </a:r>
            <a:endParaRPr lang="en-GB" dirty="0"/>
          </a:p>
        </p:txBody>
      </p:sp>
      <p:pic>
        <p:nvPicPr>
          <p:cNvPr id="2050" name="Picture 2" descr="C:\Users\Toshiba\Desktop\ver.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0" y="1219200"/>
            <a:ext cx="7620000" cy="533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771360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a:t>Cont.</a:t>
            </a:r>
            <a:endParaRPr lang="en-GB" dirty="0"/>
          </a:p>
        </p:txBody>
      </p:sp>
      <p:sp>
        <p:nvSpPr>
          <p:cNvPr id="3" name="Content Placeholder 2"/>
          <p:cNvSpPr>
            <a:spLocks noGrp="1"/>
          </p:cNvSpPr>
          <p:nvPr>
            <p:ph idx="1"/>
          </p:nvPr>
        </p:nvSpPr>
        <p:spPr>
          <a:xfrm>
            <a:off x="457200" y="1066800"/>
            <a:ext cx="8458200" cy="5791200"/>
          </a:xfrm>
        </p:spPr>
        <p:txBody>
          <a:bodyPr>
            <a:normAutofit fontScale="85000" lnSpcReduction="20000"/>
          </a:bodyPr>
          <a:lstStyle/>
          <a:p>
            <a:pPr>
              <a:buFont typeface="Wingdings" pitchFamily="2" charset="2"/>
              <a:buChar char="v"/>
            </a:pPr>
            <a:r>
              <a:rPr lang="en-GB" b="1" dirty="0"/>
              <a:t>Milieu Communication Training</a:t>
            </a:r>
            <a:r>
              <a:rPr lang="en-GB" dirty="0"/>
              <a:t>: three major components that characterize this approach:</a:t>
            </a:r>
          </a:p>
          <a:p>
            <a:r>
              <a:rPr lang="en-GB" dirty="0"/>
              <a:t>(1) environmental arrangement.(to fit the targeted goal)</a:t>
            </a:r>
          </a:p>
          <a:p>
            <a:r>
              <a:rPr lang="en-GB" dirty="0"/>
              <a:t>(2) responsive interaction.(in my response I expand his response relating to my therapy target)</a:t>
            </a:r>
          </a:p>
          <a:p>
            <a:r>
              <a:rPr lang="en-GB" dirty="0"/>
              <a:t>(3) conversation-based contexts that use child interest and initiation as opportunities for modeling and prompting communication</a:t>
            </a:r>
          </a:p>
          <a:p>
            <a:pPr marL="0" indent="0">
              <a:buNone/>
            </a:pPr>
            <a:r>
              <a:rPr lang="en-GB" dirty="0"/>
              <a:t>    in everyday settings.</a:t>
            </a:r>
          </a:p>
          <a:p>
            <a:pPr>
              <a:buFont typeface="Wingdings" pitchFamily="2" charset="2"/>
              <a:buChar char="ü"/>
            </a:pPr>
            <a:r>
              <a:rPr lang="en-GB" dirty="0"/>
              <a:t>Incidental teaching and focused attention.</a:t>
            </a:r>
          </a:p>
          <a:p>
            <a:pPr>
              <a:buFont typeface="Wingdings" pitchFamily="2" charset="2"/>
              <a:buChar char="ü"/>
            </a:pPr>
            <a:r>
              <a:rPr lang="en-GB" dirty="0" err="1"/>
              <a:t>Mand</a:t>
            </a:r>
            <a:r>
              <a:rPr lang="en-GB" dirty="0"/>
              <a:t>-model.</a:t>
            </a:r>
          </a:p>
          <a:p>
            <a:r>
              <a:rPr lang="en-GB" dirty="0"/>
              <a:t>with </a:t>
            </a:r>
            <a:r>
              <a:rPr lang="en-GB" dirty="0">
                <a:highlight>
                  <a:srgbClr val="FFFF00"/>
                </a:highlight>
              </a:rPr>
              <a:t>preschool</a:t>
            </a:r>
            <a:r>
              <a:rPr lang="en-GB" dirty="0"/>
              <a:t> children with intellectual and language disorders, ASD, children from high-risk and low-income families.</a:t>
            </a:r>
          </a:p>
          <a:p>
            <a:pPr>
              <a:buFont typeface="Wingdings" pitchFamily="2" charset="2"/>
              <a:buChar char="ü"/>
            </a:pPr>
            <a:endParaRPr lang="en-GB" dirty="0"/>
          </a:p>
          <a:p>
            <a:pPr>
              <a:buFont typeface="Wingdings" pitchFamily="2" charset="2"/>
              <a:buChar char="ü"/>
            </a:pPr>
            <a:endParaRPr lang="en-GB" dirty="0"/>
          </a:p>
          <a:p>
            <a:endParaRPr lang="en-GB" dirty="0"/>
          </a:p>
          <a:p>
            <a:endParaRPr lang="en-GB" dirty="0"/>
          </a:p>
        </p:txBody>
      </p:sp>
    </p:spTree>
    <p:extLst>
      <p:ext uri="{BB962C8B-B14F-4D97-AF65-F5344CB8AC3E}">
        <p14:creationId xmlns:p14="http://schemas.microsoft.com/office/powerpoint/2010/main" val="120697822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a:bodyPr>
          <a:lstStyle/>
          <a:p>
            <a:r>
              <a:rPr lang="en-GB" dirty="0"/>
              <a:t>Enhanced Milieu Teaching (EMT).</a:t>
            </a:r>
          </a:p>
        </p:txBody>
      </p:sp>
      <p:sp>
        <p:nvSpPr>
          <p:cNvPr id="3" name="Content Placeholder 2"/>
          <p:cNvSpPr>
            <a:spLocks noGrp="1"/>
          </p:cNvSpPr>
          <p:nvPr>
            <p:ph idx="1"/>
          </p:nvPr>
        </p:nvSpPr>
        <p:spPr>
          <a:xfrm>
            <a:off x="457200" y="1371600"/>
            <a:ext cx="8229600" cy="5257800"/>
          </a:xfrm>
        </p:spPr>
        <p:txBody>
          <a:bodyPr/>
          <a:lstStyle/>
          <a:p>
            <a:r>
              <a:rPr lang="en-GB" dirty="0"/>
              <a:t>Effective for children who:</a:t>
            </a:r>
          </a:p>
          <a:p>
            <a:pPr marL="514350" indent="-514350">
              <a:buAutoNum type="arabicParenBoth"/>
            </a:pPr>
            <a:r>
              <a:rPr lang="en-GB" dirty="0"/>
              <a:t>produce some verbal imitation.</a:t>
            </a:r>
          </a:p>
          <a:p>
            <a:pPr marL="514350" indent="-514350">
              <a:buAutoNum type="arabicParenBoth"/>
            </a:pPr>
            <a:r>
              <a:rPr lang="en-GB" dirty="0"/>
              <a:t>have at least 10 productive words.</a:t>
            </a:r>
          </a:p>
          <a:p>
            <a:pPr marL="514350" indent="-514350">
              <a:buAutoNum type="arabicParenBoth"/>
            </a:pPr>
            <a:r>
              <a:rPr lang="en-GB" dirty="0"/>
              <a:t>are in the early stages of language development.</a:t>
            </a:r>
          </a:p>
          <a:p>
            <a:pPr marL="0" indent="0">
              <a:buNone/>
            </a:pPr>
            <a:r>
              <a:rPr lang="en-GB" dirty="0"/>
              <a:t>(4) with (MLUs) from 1 to 3.5.</a:t>
            </a:r>
          </a:p>
          <a:p>
            <a:pPr>
              <a:buFont typeface="Wingdings" pitchFamily="2" charset="2"/>
              <a:buChar char="Ø"/>
            </a:pPr>
            <a:r>
              <a:rPr lang="en-GB" dirty="0"/>
              <a:t>EMT has focused on parent-delivered therapy.</a:t>
            </a:r>
          </a:p>
        </p:txBody>
      </p:sp>
    </p:spTree>
    <p:extLst>
      <p:ext uri="{BB962C8B-B14F-4D97-AF65-F5344CB8AC3E}">
        <p14:creationId xmlns:p14="http://schemas.microsoft.com/office/powerpoint/2010/main" val="344779592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a:t>Cont.</a:t>
            </a:r>
            <a:endParaRPr lang="en-GB" dirty="0"/>
          </a:p>
        </p:txBody>
      </p:sp>
      <p:pic>
        <p:nvPicPr>
          <p:cNvPr id="1026" name="Picture 2" descr="C:\Users\Toshiba\Desktop\mu.PNG"/>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b="4546"/>
          <a:stretch/>
        </p:blipFill>
        <p:spPr bwMode="auto">
          <a:xfrm>
            <a:off x="647700" y="1295400"/>
            <a:ext cx="7848600" cy="480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97851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MODALITIES OF LANGUAGE </a:t>
            </a:r>
            <a:br>
              <a:rPr lang="en-US" dirty="0"/>
            </a:br>
            <a:r>
              <a:rPr lang="en-US" dirty="0"/>
              <a:t>DISORDER </a:t>
            </a:r>
            <a:endParaRPr lang="en-GB" dirty="0"/>
          </a:p>
        </p:txBody>
      </p:sp>
      <p:sp>
        <p:nvSpPr>
          <p:cNvPr id="3" name="Content Placeholder 2"/>
          <p:cNvSpPr>
            <a:spLocks noGrp="1"/>
          </p:cNvSpPr>
          <p:nvPr>
            <p:ph idx="1"/>
          </p:nvPr>
        </p:nvSpPr>
        <p:spPr>
          <a:xfrm>
            <a:off x="457200" y="1447800"/>
            <a:ext cx="8229600" cy="5257800"/>
          </a:xfrm>
        </p:spPr>
        <p:txBody>
          <a:bodyPr/>
          <a:lstStyle/>
          <a:p>
            <a:pPr marL="0" indent="0">
              <a:buNone/>
            </a:pPr>
            <a:r>
              <a:rPr lang="en-GB" b="1" dirty="0"/>
              <a:t> </a:t>
            </a:r>
            <a:r>
              <a:rPr lang="en-GB" dirty="0"/>
              <a:t>1. </a:t>
            </a:r>
            <a:r>
              <a:rPr lang="en-GB" b="1" dirty="0"/>
              <a:t>Form</a:t>
            </a:r>
            <a:r>
              <a:rPr lang="en-GB" dirty="0"/>
              <a:t>: including </a:t>
            </a:r>
            <a:r>
              <a:rPr lang="en-GB" dirty="0" err="1"/>
              <a:t>morphology,syntax</a:t>
            </a:r>
            <a:r>
              <a:rPr lang="en-GB" dirty="0"/>
              <a:t>, and </a:t>
            </a:r>
          </a:p>
          <a:p>
            <a:pPr marL="0" indent="0">
              <a:buNone/>
            </a:pPr>
            <a:r>
              <a:rPr lang="en-US" dirty="0"/>
              <a:t>      phonology (SSD).</a:t>
            </a:r>
          </a:p>
          <a:p>
            <a:pPr marL="0" indent="0">
              <a:buNone/>
            </a:pPr>
            <a:r>
              <a:rPr lang="en-GB" b="1" dirty="0"/>
              <a:t> </a:t>
            </a:r>
            <a:r>
              <a:rPr lang="en-GB" dirty="0"/>
              <a:t>2. </a:t>
            </a:r>
            <a:r>
              <a:rPr lang="en-GB" b="1" dirty="0"/>
              <a:t>Content</a:t>
            </a:r>
            <a:r>
              <a:rPr lang="en-GB" dirty="0"/>
              <a:t>: essentially consisting of </a:t>
            </a:r>
            <a:r>
              <a:rPr lang="en-GB" b="1" dirty="0"/>
              <a:t>semantic</a:t>
            </a:r>
            <a:r>
              <a:rPr lang="en-GB" dirty="0"/>
              <a:t>   components of language, vocabulary knowledge, and knowledge of objects and events.</a:t>
            </a:r>
          </a:p>
          <a:p>
            <a:pPr marL="0" indent="0">
              <a:buNone/>
            </a:pPr>
            <a:r>
              <a:rPr lang="en-GB" b="1" dirty="0"/>
              <a:t> </a:t>
            </a:r>
            <a:r>
              <a:rPr lang="en-GB" dirty="0"/>
              <a:t>3. </a:t>
            </a:r>
            <a:r>
              <a:rPr lang="en-GB" b="1" dirty="0"/>
              <a:t>Use</a:t>
            </a:r>
            <a:r>
              <a:rPr lang="en-GB" dirty="0"/>
              <a:t>: the domain of pragmatics, or the ability to use language in context for social purposes.</a:t>
            </a:r>
          </a:p>
          <a:p>
            <a:pPr marL="0" indent="0">
              <a:buNone/>
            </a:pPr>
            <a:endParaRPr lang="en-GB" dirty="0"/>
          </a:p>
        </p:txBody>
      </p:sp>
    </p:spTree>
    <p:extLst>
      <p:ext uri="{BB962C8B-B14F-4D97-AF65-F5344CB8AC3E}">
        <p14:creationId xmlns:p14="http://schemas.microsoft.com/office/powerpoint/2010/main" val="387514840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8229600" cy="4038600"/>
          </a:xfrm>
        </p:spPr>
        <p:txBody>
          <a:bodyPr/>
          <a:lstStyle/>
          <a:p>
            <a:r>
              <a:rPr lang="en-GB" b="1" dirty="0"/>
              <a:t>Specific Language Impairment</a:t>
            </a:r>
            <a:br>
              <a:rPr lang="ar-SA" b="1" dirty="0"/>
            </a:br>
            <a:r>
              <a:rPr lang="en-GB" b="1" dirty="0"/>
              <a:t>(SLI)</a:t>
            </a:r>
            <a:endParaRPr lang="en-GB" dirty="0"/>
          </a:p>
        </p:txBody>
      </p:sp>
    </p:spTree>
    <p:extLst>
      <p:ext uri="{BB962C8B-B14F-4D97-AF65-F5344CB8AC3E}">
        <p14:creationId xmlns:p14="http://schemas.microsoft.com/office/powerpoint/2010/main" val="162798552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GB" b="1" dirty="0"/>
              <a:t>Definition</a:t>
            </a:r>
            <a:endParaRPr lang="en-GB" dirty="0"/>
          </a:p>
        </p:txBody>
      </p:sp>
      <p:sp>
        <p:nvSpPr>
          <p:cNvPr id="3" name="Content Placeholder 2"/>
          <p:cNvSpPr>
            <a:spLocks noGrp="1"/>
          </p:cNvSpPr>
          <p:nvPr>
            <p:ph idx="1"/>
          </p:nvPr>
        </p:nvSpPr>
        <p:spPr>
          <a:xfrm>
            <a:off x="457200" y="1143000"/>
            <a:ext cx="8229600" cy="5638800"/>
          </a:xfrm>
        </p:spPr>
        <p:txBody>
          <a:bodyPr>
            <a:normAutofit fontScale="92500" lnSpcReduction="20000"/>
          </a:bodyPr>
          <a:lstStyle/>
          <a:p>
            <a:r>
              <a:rPr lang="en-US" dirty="0"/>
              <a:t>Significant limitations in language functioning that cannot be attributed to:</a:t>
            </a:r>
          </a:p>
          <a:p>
            <a:pPr>
              <a:buFont typeface="Wingdings" pitchFamily="2" charset="2"/>
              <a:buChar char="Ø"/>
            </a:pPr>
            <a:r>
              <a:rPr lang="en-GB" dirty="0"/>
              <a:t>Intellectual dysfunction.</a:t>
            </a:r>
          </a:p>
          <a:p>
            <a:pPr>
              <a:buFont typeface="Wingdings" pitchFamily="2" charset="2"/>
              <a:buChar char="Ø"/>
            </a:pPr>
            <a:r>
              <a:rPr lang="en-GB" dirty="0"/>
              <a:t>Hearing disorders.</a:t>
            </a:r>
          </a:p>
          <a:p>
            <a:pPr>
              <a:buFont typeface="Wingdings" pitchFamily="2" charset="2"/>
              <a:buChar char="Ø"/>
            </a:pPr>
            <a:r>
              <a:rPr lang="en-GB" dirty="0"/>
              <a:t>Oral structural or oral motor abnormalities.</a:t>
            </a:r>
          </a:p>
          <a:p>
            <a:pPr>
              <a:buFont typeface="Wingdings" pitchFamily="2" charset="2"/>
              <a:buChar char="Ø"/>
            </a:pPr>
            <a:r>
              <a:rPr lang="en-GB" dirty="0"/>
              <a:t>Neurological disorders.</a:t>
            </a:r>
          </a:p>
          <a:p>
            <a:pPr>
              <a:buFont typeface="Wingdings" pitchFamily="2" charset="2"/>
              <a:buChar char="Ø"/>
            </a:pPr>
            <a:r>
              <a:rPr lang="en-GB" dirty="0"/>
              <a:t>Social inabilities.</a:t>
            </a:r>
          </a:p>
          <a:p>
            <a:r>
              <a:rPr lang="en-GB" dirty="0"/>
              <a:t>The DSM‑5 criteria</a:t>
            </a:r>
            <a:r>
              <a:rPr lang="en-GB" i="1" dirty="0"/>
              <a:t> </a:t>
            </a:r>
            <a:r>
              <a:rPr lang="en-GB" dirty="0"/>
              <a:t>include persistent difficulties in the acquisition and use of language across modalities (</a:t>
            </a:r>
            <a:r>
              <a:rPr lang="en-GB" dirty="0" err="1"/>
              <a:t>i.e.,spoken</a:t>
            </a:r>
            <a:r>
              <a:rPr lang="en-GB" dirty="0"/>
              <a:t>, written, sign language) due to deficits in comprehension or production.</a:t>
            </a:r>
          </a:p>
          <a:p>
            <a:r>
              <a:rPr lang="en-GB" dirty="0"/>
              <a:t>An individual’s language abilities must be below age expectations.</a:t>
            </a:r>
          </a:p>
          <a:p>
            <a:pPr marL="0" indent="0">
              <a:buNone/>
            </a:pPr>
            <a:endParaRPr lang="en-GB" dirty="0"/>
          </a:p>
        </p:txBody>
      </p:sp>
    </p:spTree>
    <p:extLst>
      <p:ext uri="{BB962C8B-B14F-4D97-AF65-F5344CB8AC3E}">
        <p14:creationId xmlns:p14="http://schemas.microsoft.com/office/powerpoint/2010/main" val="35923084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GB" b="1" dirty="0"/>
              <a:t>Prevalence and Causation.</a:t>
            </a:r>
            <a:endParaRPr lang="en-GB" dirty="0"/>
          </a:p>
        </p:txBody>
      </p:sp>
      <p:sp>
        <p:nvSpPr>
          <p:cNvPr id="3" name="Content Placeholder 2"/>
          <p:cNvSpPr>
            <a:spLocks noGrp="1"/>
          </p:cNvSpPr>
          <p:nvPr>
            <p:ph idx="1"/>
          </p:nvPr>
        </p:nvSpPr>
        <p:spPr>
          <a:xfrm>
            <a:off x="457200" y="1371600"/>
            <a:ext cx="8229600" cy="5486400"/>
          </a:xfrm>
        </p:spPr>
        <p:txBody>
          <a:bodyPr>
            <a:normAutofit lnSpcReduction="10000"/>
          </a:bodyPr>
          <a:lstStyle/>
          <a:p>
            <a:r>
              <a:rPr lang="en-GB" dirty="0"/>
              <a:t>The prevalence of SLI is 7% (Fox, Dodd, &amp; Howard, 2002).</a:t>
            </a:r>
          </a:p>
          <a:p>
            <a:r>
              <a:rPr lang="en-GB" dirty="0"/>
              <a:t>SLI occurs more frequently in males than females.</a:t>
            </a:r>
          </a:p>
          <a:p>
            <a:r>
              <a:rPr lang="en-GB" dirty="0"/>
              <a:t>A gene locus that is linked to individuals with speech and language impairments has been identified.</a:t>
            </a:r>
          </a:p>
          <a:p>
            <a:r>
              <a:rPr lang="en-GB" dirty="0"/>
              <a:t>A child with SLI is more likely to have a family member with language impairment.</a:t>
            </a:r>
          </a:p>
          <a:p>
            <a:r>
              <a:rPr lang="en-GB" dirty="0"/>
              <a:t>A child’s environment also affects language development.</a:t>
            </a:r>
          </a:p>
        </p:txBody>
      </p:sp>
    </p:spTree>
    <p:extLst>
      <p:ext uri="{BB962C8B-B14F-4D97-AF65-F5344CB8AC3E}">
        <p14:creationId xmlns:p14="http://schemas.microsoft.com/office/powerpoint/2010/main" val="236578473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GB" b="1" dirty="0"/>
              <a:t>Major Characteristics</a:t>
            </a:r>
            <a:endParaRPr lang="en-GB" dirty="0"/>
          </a:p>
        </p:txBody>
      </p:sp>
      <p:sp>
        <p:nvSpPr>
          <p:cNvPr id="3" name="Content Placeholder 2"/>
          <p:cNvSpPr>
            <a:spLocks noGrp="1"/>
          </p:cNvSpPr>
          <p:nvPr>
            <p:ph idx="1"/>
          </p:nvPr>
        </p:nvSpPr>
        <p:spPr>
          <a:xfrm>
            <a:off x="457200" y="1219200"/>
            <a:ext cx="8229600" cy="5562600"/>
          </a:xfrm>
        </p:spPr>
        <p:txBody>
          <a:bodyPr/>
          <a:lstStyle/>
          <a:p>
            <a:r>
              <a:rPr lang="en-GB" dirty="0"/>
              <a:t>The </a:t>
            </a:r>
            <a:r>
              <a:rPr lang="en-GB" dirty="0" err="1"/>
              <a:t>morphosyntax</a:t>
            </a:r>
            <a:r>
              <a:rPr lang="en-GB" dirty="0"/>
              <a:t> features of language are the primary deficit for children with SLI.</a:t>
            </a:r>
          </a:p>
          <a:p>
            <a:r>
              <a:rPr lang="en-GB" dirty="0"/>
              <a:t>They take longer time to reach the same linguistic milestones as their peers.</a:t>
            </a:r>
          </a:p>
          <a:p>
            <a:r>
              <a:rPr lang="en-GB" dirty="0"/>
              <a:t>(a) verb forms (e.g., third-person singular </a:t>
            </a:r>
            <a:r>
              <a:rPr lang="en-GB" i="1" dirty="0"/>
              <a:t>s, </a:t>
            </a:r>
            <a:r>
              <a:rPr lang="en-GB" dirty="0"/>
              <a:t>past tense </a:t>
            </a:r>
            <a:r>
              <a:rPr lang="en-GB" i="1" dirty="0" err="1"/>
              <a:t>ed</a:t>
            </a:r>
            <a:r>
              <a:rPr lang="en-GB" i="1" dirty="0"/>
              <a:t>, </a:t>
            </a:r>
            <a:r>
              <a:rPr lang="en-GB" dirty="0"/>
              <a:t>copula verbs [</a:t>
            </a:r>
            <a:r>
              <a:rPr lang="en-GB" i="1" dirty="0"/>
              <a:t>is, are</a:t>
            </a:r>
            <a:r>
              <a:rPr lang="en-GB" dirty="0"/>
              <a:t>], auxiliary verbs [</a:t>
            </a:r>
            <a:r>
              <a:rPr lang="en-GB" i="1" dirty="0"/>
              <a:t>is, are, do, can</a:t>
            </a:r>
            <a:r>
              <a:rPr lang="en-GB" dirty="0"/>
              <a:t>]).</a:t>
            </a:r>
          </a:p>
          <a:p>
            <a:r>
              <a:rPr lang="en-GB" dirty="0"/>
              <a:t>(b) articles (</a:t>
            </a:r>
            <a:r>
              <a:rPr lang="en-GB" i="1" dirty="0"/>
              <a:t>a, the</a:t>
            </a:r>
            <a:r>
              <a:rPr lang="en-GB" dirty="0"/>
              <a:t>).</a:t>
            </a:r>
          </a:p>
          <a:p>
            <a:r>
              <a:rPr lang="en-GB" dirty="0"/>
              <a:t>(c) possessive ’</a:t>
            </a:r>
            <a:r>
              <a:rPr lang="en-GB" i="1" dirty="0"/>
              <a:t>s.</a:t>
            </a:r>
          </a:p>
          <a:p>
            <a:r>
              <a:rPr lang="en-GB" dirty="0"/>
              <a:t>(d) pronouns.</a:t>
            </a:r>
          </a:p>
        </p:txBody>
      </p:sp>
    </p:spTree>
    <p:extLst>
      <p:ext uri="{BB962C8B-B14F-4D97-AF65-F5344CB8AC3E}">
        <p14:creationId xmlns:p14="http://schemas.microsoft.com/office/powerpoint/2010/main" val="309495320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fontScale="90000"/>
          </a:bodyPr>
          <a:lstStyle/>
          <a:p>
            <a:r>
              <a:rPr lang="en-GB" b="1" dirty="0" err="1"/>
              <a:t>Morphosyntax</a:t>
            </a:r>
            <a:r>
              <a:rPr lang="en-GB" b="1" dirty="0"/>
              <a:t> Deficits in Children with SLI</a:t>
            </a:r>
            <a:endParaRPr lang="en-GB" dirty="0"/>
          </a:p>
        </p:txBody>
      </p:sp>
      <p:pic>
        <p:nvPicPr>
          <p:cNvPr id="1026" name="Picture 2" descr="C:\Users\Toshiba\Desktop\sli.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0" y="1371601"/>
            <a:ext cx="7467600" cy="3809999"/>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Toshiba\Desktop\sl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5257800"/>
            <a:ext cx="7467600"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851902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a:t>Cont.</a:t>
            </a:r>
            <a:endParaRPr lang="en-GB" dirty="0"/>
          </a:p>
        </p:txBody>
      </p:sp>
      <p:sp>
        <p:nvSpPr>
          <p:cNvPr id="3" name="Content Placeholder 2"/>
          <p:cNvSpPr>
            <a:spLocks noGrp="1"/>
          </p:cNvSpPr>
          <p:nvPr>
            <p:ph idx="1"/>
          </p:nvPr>
        </p:nvSpPr>
        <p:spPr>
          <a:xfrm>
            <a:off x="457200" y="1066800"/>
            <a:ext cx="8229600" cy="5715000"/>
          </a:xfrm>
        </p:spPr>
        <p:txBody>
          <a:bodyPr>
            <a:normAutofit fontScale="92500"/>
          </a:bodyPr>
          <a:lstStyle/>
          <a:p>
            <a:r>
              <a:rPr lang="en-GB" dirty="0"/>
              <a:t>Children with SLI enter school, they have difficulty with the more sophisticated language needed for academics.</a:t>
            </a:r>
          </a:p>
          <a:p>
            <a:r>
              <a:rPr lang="en-GB" dirty="0"/>
              <a:t>Written language has more compound and complex sentences than spoken language.</a:t>
            </a:r>
          </a:p>
          <a:p>
            <a:r>
              <a:rPr lang="en-GB" dirty="0"/>
              <a:t>Children with SLI have difficulty with syntactically complex sentences and use embedded clauses less often than children who are developing typically.</a:t>
            </a:r>
          </a:p>
          <a:p>
            <a:r>
              <a:rPr lang="en-GB" dirty="0"/>
              <a:t>Children with SLI have difficulty with vocabulary</a:t>
            </a:r>
          </a:p>
          <a:p>
            <a:pPr marL="0" indent="0">
              <a:buNone/>
            </a:pPr>
            <a:r>
              <a:rPr lang="en-GB" dirty="0"/>
              <a:t>    development.</a:t>
            </a:r>
          </a:p>
          <a:p>
            <a:endParaRPr lang="en-GB" dirty="0"/>
          </a:p>
        </p:txBody>
      </p:sp>
    </p:spTree>
    <p:extLst>
      <p:ext uri="{BB962C8B-B14F-4D97-AF65-F5344CB8AC3E}">
        <p14:creationId xmlns:p14="http://schemas.microsoft.com/office/powerpoint/2010/main" val="41252991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dirty="0"/>
              <a:t>Cont.</a:t>
            </a:r>
            <a:endParaRPr lang="en-GB" dirty="0"/>
          </a:p>
        </p:txBody>
      </p:sp>
      <p:sp>
        <p:nvSpPr>
          <p:cNvPr id="3" name="Content Placeholder 2"/>
          <p:cNvSpPr>
            <a:spLocks noGrp="1"/>
          </p:cNvSpPr>
          <p:nvPr>
            <p:ph idx="1"/>
          </p:nvPr>
        </p:nvSpPr>
        <p:spPr>
          <a:xfrm>
            <a:off x="457200" y="1295400"/>
            <a:ext cx="8229600" cy="5410200"/>
          </a:xfrm>
        </p:spPr>
        <p:txBody>
          <a:bodyPr>
            <a:normAutofit lnSpcReduction="10000"/>
          </a:bodyPr>
          <a:lstStyle/>
          <a:p>
            <a:r>
              <a:rPr lang="en-GB" dirty="0"/>
              <a:t>Children with SLI often produce word combinations up to 3½ years behind their peers.</a:t>
            </a:r>
          </a:p>
          <a:p>
            <a:r>
              <a:rPr lang="en-GB" dirty="0"/>
              <a:t>Children with SLI have difficulty learning to use verbs.</a:t>
            </a:r>
          </a:p>
          <a:p>
            <a:r>
              <a:rPr lang="en-GB" dirty="0"/>
              <a:t>Lexical problems of children with SLI relate to:</a:t>
            </a:r>
          </a:p>
          <a:p>
            <a:r>
              <a:rPr lang="en-GB" dirty="0"/>
              <a:t>(a) the additional time needed for word retrieval.</a:t>
            </a:r>
          </a:p>
          <a:p>
            <a:r>
              <a:rPr lang="en-GB" dirty="0"/>
              <a:t>(b) decreased ability to expand new object names to objects in the same semantic category.</a:t>
            </a:r>
          </a:p>
        </p:txBody>
      </p:sp>
    </p:spTree>
    <p:extLst>
      <p:ext uri="{BB962C8B-B14F-4D97-AF65-F5344CB8AC3E}">
        <p14:creationId xmlns:p14="http://schemas.microsoft.com/office/powerpoint/2010/main" val="234080716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a:t>Cont.</a:t>
            </a:r>
            <a:endParaRPr lang="en-GB" dirty="0"/>
          </a:p>
        </p:txBody>
      </p:sp>
      <p:sp>
        <p:nvSpPr>
          <p:cNvPr id="3" name="Content Placeholder 2"/>
          <p:cNvSpPr>
            <a:spLocks noGrp="1"/>
          </p:cNvSpPr>
          <p:nvPr>
            <p:ph idx="1"/>
          </p:nvPr>
        </p:nvSpPr>
        <p:spPr>
          <a:xfrm>
            <a:off x="457200" y="1066800"/>
            <a:ext cx="8229600" cy="5791200"/>
          </a:xfrm>
        </p:spPr>
        <p:txBody>
          <a:bodyPr>
            <a:normAutofit fontScale="85000" lnSpcReduction="20000"/>
          </a:bodyPr>
          <a:lstStyle/>
          <a:p>
            <a:r>
              <a:rPr lang="en-GB" dirty="0"/>
              <a:t>(c) the need to learn new words.</a:t>
            </a:r>
          </a:p>
          <a:p>
            <a:pPr>
              <a:buFont typeface="Wingdings" pitchFamily="2" charset="2"/>
              <a:buChar char="Ø"/>
            </a:pPr>
            <a:r>
              <a:rPr lang="en-GB" dirty="0"/>
              <a:t>Pragmatic difficulties:</a:t>
            </a:r>
          </a:p>
          <a:p>
            <a:r>
              <a:rPr lang="en-GB" b="1" dirty="0"/>
              <a:t>Social communication problems </a:t>
            </a:r>
            <a:r>
              <a:rPr lang="en-GB" dirty="0"/>
              <a:t>are limitations in an individual’s social, cognitive, and language skills necessary for contextually appropriate, meaningful, and effective interpersonal communication (Adams, 2005).</a:t>
            </a:r>
          </a:p>
          <a:p>
            <a:r>
              <a:rPr lang="en-GB" dirty="0"/>
              <a:t>Children with SLI have difficulty entering into peer-group conversations.</a:t>
            </a:r>
          </a:p>
          <a:p>
            <a:r>
              <a:rPr lang="en-GB" dirty="0"/>
              <a:t>Struggle to make conversational repairs such as clarifying their communication when there is a conversational breakdown.</a:t>
            </a:r>
          </a:p>
          <a:p>
            <a:r>
              <a:rPr lang="en-GB" dirty="0"/>
              <a:t>Data show that many adults who were diagnosed as having SLI as children continue to experience serious problems with employment, independent living, and personal relationships.</a:t>
            </a:r>
          </a:p>
          <a:p>
            <a:endParaRPr lang="en-GB" dirty="0"/>
          </a:p>
        </p:txBody>
      </p:sp>
    </p:spTree>
    <p:extLst>
      <p:ext uri="{BB962C8B-B14F-4D97-AF65-F5344CB8AC3E}">
        <p14:creationId xmlns:p14="http://schemas.microsoft.com/office/powerpoint/2010/main" val="71906785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554162"/>
          </a:xfrm>
        </p:spPr>
        <p:txBody>
          <a:bodyPr>
            <a:normAutofit fontScale="90000"/>
          </a:bodyPr>
          <a:lstStyle/>
          <a:p>
            <a:r>
              <a:rPr lang="en-GB" b="1" dirty="0"/>
              <a:t>Comparison of Development of Children with and without Specific Language Impairment</a:t>
            </a:r>
            <a:endParaRPr lang="en-GB" dirty="0"/>
          </a:p>
        </p:txBody>
      </p:sp>
      <p:pic>
        <p:nvPicPr>
          <p:cNvPr id="2050" name="Picture 2" descr="C:\Users\Toshiba\Desktop\pra.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6200" y="1984343"/>
            <a:ext cx="8991600" cy="48767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083994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867400"/>
          </a:xfrm>
        </p:spPr>
        <p:txBody>
          <a:bodyPr>
            <a:normAutofit/>
          </a:bodyPr>
          <a:lstStyle/>
          <a:p>
            <a:r>
              <a:rPr lang="en-GB" dirty="0"/>
              <a:t>Children with SLI also have more frequent phonological impairments than their typically</a:t>
            </a:r>
          </a:p>
          <a:p>
            <a:pPr marL="0" indent="0">
              <a:buNone/>
            </a:pPr>
            <a:r>
              <a:rPr lang="en-GB" dirty="0"/>
              <a:t>    developing peers.</a:t>
            </a:r>
          </a:p>
          <a:p>
            <a:r>
              <a:rPr lang="en-GB" dirty="0"/>
              <a:t>It has been estimated that up to 40% of children with SLI have phonological deficits.</a:t>
            </a:r>
          </a:p>
          <a:p>
            <a:r>
              <a:rPr lang="en-GB" dirty="0"/>
              <a:t>The phonological differences emerge at an early age.</a:t>
            </a:r>
          </a:p>
          <a:p>
            <a:r>
              <a:rPr lang="en-GB" dirty="0"/>
              <a:t>SLI children have smaller consonant and vowel inventories and use a more restricted and less mature variety of syllable shapes than do their typically developing peers.(CV,CCV,CVC)</a:t>
            </a:r>
          </a:p>
        </p:txBody>
      </p:sp>
    </p:spTree>
    <p:extLst>
      <p:ext uri="{BB962C8B-B14F-4D97-AF65-F5344CB8AC3E}">
        <p14:creationId xmlns:p14="http://schemas.microsoft.com/office/powerpoint/2010/main" val="20278142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6362"/>
          </a:xfrm>
        </p:spPr>
        <p:txBody>
          <a:bodyPr>
            <a:normAutofit fontScale="90000"/>
          </a:bodyPr>
          <a:lstStyle/>
          <a:p>
            <a:endParaRPr lang="en-GB" dirty="0"/>
          </a:p>
        </p:txBody>
      </p:sp>
      <p:pic>
        <p:nvPicPr>
          <p:cNvPr id="1026" name="Picture 2" descr="C:\Users\Toshiba\Desktop\l.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1000" y="1066800"/>
            <a:ext cx="8458199" cy="518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903197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GB" b="1" dirty="0"/>
              <a:t>Associated Problems</a:t>
            </a:r>
            <a:endParaRPr lang="en-GB" dirty="0"/>
          </a:p>
        </p:txBody>
      </p:sp>
      <p:sp>
        <p:nvSpPr>
          <p:cNvPr id="3" name="Content Placeholder 2"/>
          <p:cNvSpPr>
            <a:spLocks noGrp="1"/>
          </p:cNvSpPr>
          <p:nvPr>
            <p:ph idx="1"/>
          </p:nvPr>
        </p:nvSpPr>
        <p:spPr>
          <a:xfrm>
            <a:off x="457200" y="1295400"/>
            <a:ext cx="8229600" cy="5334000"/>
          </a:xfrm>
        </p:spPr>
        <p:txBody>
          <a:bodyPr>
            <a:normAutofit fontScale="92500" lnSpcReduction="10000"/>
          </a:bodyPr>
          <a:lstStyle/>
          <a:p>
            <a:r>
              <a:rPr lang="en-GB" dirty="0"/>
              <a:t>Children with SLI need more time to process information than do children developing typically.</a:t>
            </a:r>
          </a:p>
          <a:p>
            <a:r>
              <a:rPr lang="en-GB" dirty="0"/>
              <a:t>Children with SLI have capacity limitations in their cognitive processing resources.</a:t>
            </a:r>
          </a:p>
          <a:p>
            <a:r>
              <a:rPr lang="en-GB" dirty="0"/>
              <a:t>The slower rate of processing results in reduced ability to rapidly name pictures and recognize words.</a:t>
            </a:r>
          </a:p>
          <a:p>
            <a:r>
              <a:rPr lang="en-GB" dirty="0"/>
              <a:t>The rate of </a:t>
            </a:r>
            <a:r>
              <a:rPr lang="en-GB" b="1" dirty="0"/>
              <a:t>nonword repetition tasks </a:t>
            </a:r>
            <a:r>
              <a:rPr lang="en-GB" dirty="0"/>
              <a:t>(i.e., repetitions of nonsense words) also is reduced in children with SLI. This task </a:t>
            </a:r>
            <a:r>
              <a:rPr lang="en-US" dirty="0"/>
              <a:t>depend on child’s phonological short-term memory.</a:t>
            </a:r>
            <a:endParaRPr lang="en-GB" dirty="0"/>
          </a:p>
          <a:p>
            <a:endParaRPr lang="en-GB" dirty="0"/>
          </a:p>
          <a:p>
            <a:endParaRPr lang="en-GB" dirty="0"/>
          </a:p>
        </p:txBody>
      </p:sp>
    </p:spTree>
    <p:extLst>
      <p:ext uri="{BB962C8B-B14F-4D97-AF65-F5344CB8AC3E}">
        <p14:creationId xmlns:p14="http://schemas.microsoft.com/office/powerpoint/2010/main" val="241838040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a:t>Cont.</a:t>
            </a:r>
            <a:endParaRPr lang="en-GB" dirty="0"/>
          </a:p>
        </p:txBody>
      </p:sp>
      <p:sp>
        <p:nvSpPr>
          <p:cNvPr id="3" name="Content Placeholder 2"/>
          <p:cNvSpPr>
            <a:spLocks noGrp="1"/>
          </p:cNvSpPr>
          <p:nvPr>
            <p:ph idx="1"/>
          </p:nvPr>
        </p:nvSpPr>
        <p:spPr>
          <a:xfrm>
            <a:off x="457200" y="990600"/>
            <a:ext cx="8229600" cy="5867400"/>
          </a:xfrm>
        </p:spPr>
        <p:txBody>
          <a:bodyPr>
            <a:normAutofit fontScale="85000" lnSpcReduction="10000"/>
          </a:bodyPr>
          <a:lstStyle/>
          <a:p>
            <a:r>
              <a:rPr lang="en-GB" dirty="0"/>
              <a:t>A higher-than-expected proportion of children with SLI are diagnosed with </a:t>
            </a:r>
            <a:r>
              <a:rPr lang="en-GB" b="1" dirty="0"/>
              <a:t>attention-deficit/ hyperactivity disorder (ADHD)</a:t>
            </a:r>
            <a:r>
              <a:rPr lang="en-GB" dirty="0"/>
              <a:t>, about two times more likely to show ADHD symptoms than children developing typically.</a:t>
            </a:r>
          </a:p>
          <a:p>
            <a:r>
              <a:rPr lang="en-GB" dirty="0"/>
              <a:t>Impulsivity, high activity, and distractibility.</a:t>
            </a:r>
          </a:p>
          <a:p>
            <a:r>
              <a:rPr lang="en-GB" dirty="0"/>
              <a:t>Approximately 80% of school-age children with SLI experience reading problems-dyslexia</a:t>
            </a:r>
          </a:p>
          <a:p>
            <a:r>
              <a:rPr lang="en-GB" b="1" dirty="0"/>
              <a:t>Phonological awareness deficits </a:t>
            </a:r>
            <a:r>
              <a:rPr lang="en-GB" dirty="0"/>
              <a:t>result in problems detecting, segmenting, and blending sounds in words, hindering children’s </a:t>
            </a:r>
            <a:r>
              <a:rPr lang="en-GB" b="1" dirty="0"/>
              <a:t>reading decoding.</a:t>
            </a:r>
          </a:p>
          <a:p>
            <a:r>
              <a:rPr lang="en-GB" dirty="0"/>
              <a:t>Children with SLI demonstrate frequent grammatical errors in their writing and have difficulty with written verb morphology.</a:t>
            </a:r>
            <a:endParaRPr lang="en-GB" b="1" dirty="0"/>
          </a:p>
          <a:p>
            <a:endParaRPr lang="en-GB" dirty="0"/>
          </a:p>
          <a:p>
            <a:endParaRPr lang="en-GB" dirty="0"/>
          </a:p>
        </p:txBody>
      </p:sp>
    </p:spTree>
    <p:extLst>
      <p:ext uri="{BB962C8B-B14F-4D97-AF65-F5344CB8AC3E}">
        <p14:creationId xmlns:p14="http://schemas.microsoft.com/office/powerpoint/2010/main" val="417708601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68962"/>
          </a:xfrm>
        </p:spPr>
        <p:txBody>
          <a:bodyPr/>
          <a:lstStyle/>
          <a:p>
            <a:r>
              <a:rPr lang="en-GB" dirty="0"/>
              <a:t>Special Consideration</a:t>
            </a:r>
            <a:br>
              <a:rPr lang="en-GB" dirty="0"/>
            </a:br>
            <a:r>
              <a:rPr lang="en-GB" dirty="0"/>
              <a:t>for Special Populations</a:t>
            </a:r>
          </a:p>
        </p:txBody>
      </p:sp>
      <p:sp>
        <p:nvSpPr>
          <p:cNvPr id="3" name="Content Placeholder 2"/>
          <p:cNvSpPr>
            <a:spLocks noGrp="1"/>
          </p:cNvSpPr>
          <p:nvPr>
            <p:ph idx="1"/>
          </p:nvPr>
        </p:nvSpPr>
        <p:spPr>
          <a:xfrm flipV="1">
            <a:off x="457200" y="6126163"/>
            <a:ext cx="8229600" cy="46037"/>
          </a:xfrm>
        </p:spPr>
        <p:txBody>
          <a:bodyPr>
            <a:normAutofit fontScale="25000" lnSpcReduction="20000"/>
          </a:bodyPr>
          <a:lstStyle/>
          <a:p>
            <a:endParaRPr lang="en-GB" dirty="0"/>
          </a:p>
        </p:txBody>
      </p:sp>
    </p:spTree>
    <p:extLst>
      <p:ext uri="{BB962C8B-B14F-4D97-AF65-F5344CB8AC3E}">
        <p14:creationId xmlns:p14="http://schemas.microsoft.com/office/powerpoint/2010/main" val="226755868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GB" b="1" dirty="0"/>
              <a:t>INTELLECTUAL DISABILITY</a:t>
            </a:r>
            <a:endParaRPr lang="en-GB" dirty="0"/>
          </a:p>
        </p:txBody>
      </p:sp>
      <p:sp>
        <p:nvSpPr>
          <p:cNvPr id="3" name="Content Placeholder 2"/>
          <p:cNvSpPr>
            <a:spLocks noGrp="1"/>
          </p:cNvSpPr>
          <p:nvPr>
            <p:ph idx="1"/>
          </p:nvPr>
        </p:nvSpPr>
        <p:spPr>
          <a:xfrm>
            <a:off x="457200" y="1371600"/>
            <a:ext cx="8229600" cy="5410200"/>
          </a:xfrm>
        </p:spPr>
        <p:txBody>
          <a:bodyPr/>
          <a:lstStyle/>
          <a:p>
            <a:r>
              <a:rPr lang="en-GB" dirty="0"/>
              <a:t>The American Association on Intellectual and Developmental Disabilities (AAIDD) definition of intellectual disability (</a:t>
            </a:r>
            <a:r>
              <a:rPr lang="en-GB" dirty="0" err="1"/>
              <a:t>Schalock</a:t>
            </a:r>
            <a:r>
              <a:rPr lang="en-GB" dirty="0"/>
              <a:t> et al., 2010):</a:t>
            </a:r>
          </a:p>
          <a:p>
            <a:pPr>
              <a:buFont typeface="Wingdings" pitchFamily="2" charset="2"/>
              <a:buChar char="Ø"/>
            </a:pPr>
            <a:r>
              <a:rPr lang="en-GB" dirty="0"/>
              <a:t>“Intellectual disability is a disability characterized by significant limitations both in intellectual functioning and in adaptive </a:t>
            </a:r>
            <a:r>
              <a:rPr lang="en-GB" dirty="0" err="1"/>
              <a:t>behavior</a:t>
            </a:r>
            <a:r>
              <a:rPr lang="en-GB" dirty="0"/>
              <a:t>, which covers many everyday social and practical skills. This disability originates before the age of 18.”</a:t>
            </a:r>
          </a:p>
        </p:txBody>
      </p:sp>
    </p:spTree>
    <p:extLst>
      <p:ext uri="{BB962C8B-B14F-4D97-AF65-F5344CB8AC3E}">
        <p14:creationId xmlns:p14="http://schemas.microsoft.com/office/powerpoint/2010/main" val="5342059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a:t>Cont.</a:t>
            </a:r>
            <a:endParaRPr lang="en-GB" dirty="0"/>
          </a:p>
        </p:txBody>
      </p:sp>
      <p:sp>
        <p:nvSpPr>
          <p:cNvPr id="3" name="Content Placeholder 2"/>
          <p:cNvSpPr>
            <a:spLocks noGrp="1"/>
          </p:cNvSpPr>
          <p:nvPr>
            <p:ph idx="1"/>
          </p:nvPr>
        </p:nvSpPr>
        <p:spPr>
          <a:xfrm>
            <a:off x="457200" y="1219200"/>
            <a:ext cx="8229600" cy="5486400"/>
          </a:xfrm>
        </p:spPr>
        <p:txBody>
          <a:bodyPr>
            <a:noAutofit/>
          </a:bodyPr>
          <a:lstStyle/>
          <a:p>
            <a:r>
              <a:rPr lang="en-GB" sz="2400" dirty="0"/>
              <a:t>In addition, the AAIDD (2010) diagnosis requires that:</a:t>
            </a:r>
          </a:p>
          <a:p>
            <a:r>
              <a:rPr lang="en-GB" sz="2400" b="1" dirty="0"/>
              <a:t>1. </a:t>
            </a:r>
            <a:r>
              <a:rPr lang="en-GB" sz="2400" dirty="0"/>
              <a:t>Limitations in present functioning must be considered within the context of community environments typical of the individual’s age, peer group, and culture.</a:t>
            </a:r>
          </a:p>
          <a:p>
            <a:r>
              <a:rPr lang="en-GB" sz="2400" b="1" dirty="0"/>
              <a:t>2. </a:t>
            </a:r>
            <a:r>
              <a:rPr lang="en-GB" sz="2400" dirty="0"/>
              <a:t>Valid assessments consider linguistic and cultural differences in the way people communicate, move, and behave.</a:t>
            </a:r>
          </a:p>
          <a:p>
            <a:r>
              <a:rPr lang="en-GB" sz="2400" b="1" dirty="0"/>
              <a:t>3. </a:t>
            </a:r>
            <a:r>
              <a:rPr lang="en-GB" sz="2400" dirty="0"/>
              <a:t>Within an individual, limitations often coexist with strengths.</a:t>
            </a:r>
          </a:p>
          <a:p>
            <a:r>
              <a:rPr lang="en-GB" sz="2400" b="1" dirty="0"/>
              <a:t>4. </a:t>
            </a:r>
            <a:r>
              <a:rPr lang="en-GB" sz="2400" dirty="0"/>
              <a:t>The major purpose of describing limitations is to develop a profile of needed supports.</a:t>
            </a:r>
          </a:p>
          <a:p>
            <a:pPr>
              <a:buFont typeface="Wingdings" pitchFamily="2" charset="2"/>
              <a:buChar char="Ø"/>
            </a:pPr>
            <a:r>
              <a:rPr lang="en-GB" sz="2400" dirty="0"/>
              <a:t>These conditions help to ensure that, if appropriate, individualized supports are provided over a sustained period, which will improve the person’s level of life functioning.</a:t>
            </a:r>
          </a:p>
        </p:txBody>
      </p:sp>
    </p:spTree>
    <p:extLst>
      <p:ext uri="{BB962C8B-B14F-4D97-AF65-F5344CB8AC3E}">
        <p14:creationId xmlns:p14="http://schemas.microsoft.com/office/powerpoint/2010/main" val="285706362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a:t>Cont.</a:t>
            </a:r>
            <a:endParaRPr lang="en-GB" dirty="0"/>
          </a:p>
        </p:txBody>
      </p:sp>
      <p:sp>
        <p:nvSpPr>
          <p:cNvPr id="3" name="Content Placeholder 2"/>
          <p:cNvSpPr>
            <a:spLocks noGrp="1"/>
          </p:cNvSpPr>
          <p:nvPr>
            <p:ph idx="1"/>
          </p:nvPr>
        </p:nvSpPr>
        <p:spPr>
          <a:xfrm>
            <a:off x="457200" y="1143000"/>
            <a:ext cx="8229600" cy="5486400"/>
          </a:xfrm>
        </p:spPr>
        <p:txBody>
          <a:bodyPr/>
          <a:lstStyle/>
          <a:p>
            <a:r>
              <a:rPr lang="en-GB" dirty="0"/>
              <a:t>Intellectual functioning, or intelligence: refers to general mental capacity, such as learning, reasoning, and problem solving</a:t>
            </a:r>
            <a:r>
              <a:rPr lang="en-US" dirty="0"/>
              <a:t>, </a:t>
            </a:r>
            <a:r>
              <a:rPr lang="en-US" dirty="0" err="1"/>
              <a:t>planing</a:t>
            </a:r>
            <a:endParaRPr lang="en-GB" dirty="0"/>
          </a:p>
          <a:p>
            <a:r>
              <a:rPr lang="en-GB" dirty="0"/>
              <a:t>This may be operationalized based on IQ test scores.</a:t>
            </a:r>
          </a:p>
          <a:p>
            <a:r>
              <a:rPr lang="en-GB" dirty="0"/>
              <a:t>Adaptive behaviour comprises three skill types:</a:t>
            </a:r>
          </a:p>
          <a:p>
            <a:pPr>
              <a:buFont typeface="Wingdings" pitchFamily="2" charset="2"/>
              <a:buChar char="ü"/>
            </a:pPr>
            <a:r>
              <a:rPr lang="en-GB" b="1" dirty="0"/>
              <a:t>Conceptual skills</a:t>
            </a:r>
            <a:r>
              <a:rPr lang="en-GB" dirty="0"/>
              <a:t>: language and literacy; money, time, and number concepts; and self-direction.</a:t>
            </a:r>
          </a:p>
          <a:p>
            <a:endParaRPr lang="en-GB" b="1" dirty="0"/>
          </a:p>
        </p:txBody>
      </p:sp>
    </p:spTree>
    <p:extLst>
      <p:ext uri="{BB962C8B-B14F-4D97-AF65-F5344CB8AC3E}">
        <p14:creationId xmlns:p14="http://schemas.microsoft.com/office/powerpoint/2010/main" val="261802936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a:t>Cont.</a:t>
            </a:r>
            <a:endParaRPr lang="en-GB" dirty="0"/>
          </a:p>
        </p:txBody>
      </p:sp>
      <p:sp>
        <p:nvSpPr>
          <p:cNvPr id="3" name="Content Placeholder 2"/>
          <p:cNvSpPr>
            <a:spLocks noGrp="1"/>
          </p:cNvSpPr>
          <p:nvPr>
            <p:ph idx="1"/>
          </p:nvPr>
        </p:nvSpPr>
        <p:spPr>
          <a:xfrm>
            <a:off x="457200" y="1066800"/>
            <a:ext cx="8382000" cy="5791200"/>
          </a:xfrm>
        </p:spPr>
        <p:txBody>
          <a:bodyPr>
            <a:normAutofit/>
          </a:bodyPr>
          <a:lstStyle/>
          <a:p>
            <a:pPr>
              <a:buFont typeface="Wingdings" pitchFamily="2" charset="2"/>
              <a:buChar char="ü"/>
            </a:pPr>
            <a:r>
              <a:rPr lang="en-GB" b="1" dirty="0"/>
              <a:t>Social skills</a:t>
            </a:r>
            <a:r>
              <a:rPr lang="en-GB" dirty="0"/>
              <a:t>: interpersonal skills, social responsibility, self-esteem, gullibility, naïveté (</a:t>
            </a:r>
            <a:r>
              <a:rPr lang="ar-SA" dirty="0"/>
              <a:t>ساذج</a:t>
            </a:r>
            <a:r>
              <a:rPr lang="en-US" dirty="0"/>
              <a:t>)</a:t>
            </a:r>
            <a:r>
              <a:rPr lang="en-GB" dirty="0"/>
              <a:t> </a:t>
            </a:r>
            <a:r>
              <a:rPr lang="en-US" dirty="0"/>
              <a:t>,</a:t>
            </a:r>
            <a:r>
              <a:rPr lang="en-GB" dirty="0"/>
              <a:t>social problem solving, and the ability to follow rules/obey laws and to avoid being victimized.</a:t>
            </a:r>
          </a:p>
          <a:p>
            <a:pPr>
              <a:buFont typeface="Wingdings" pitchFamily="2" charset="2"/>
              <a:buChar char="ü"/>
            </a:pPr>
            <a:r>
              <a:rPr lang="en-GB" b="1" dirty="0"/>
              <a:t>Practical skills</a:t>
            </a:r>
            <a:r>
              <a:rPr lang="en-GB" dirty="0"/>
              <a:t>: activities of daily living (personal care), occupational skills, healthcare, travel/transportation, schedules/routines, safety, use of money, and use of the telephone.</a:t>
            </a:r>
          </a:p>
          <a:p>
            <a:pPr>
              <a:buFont typeface="Wingdings" pitchFamily="2" charset="2"/>
              <a:buChar char="v"/>
            </a:pPr>
            <a:r>
              <a:rPr lang="en-GB" dirty="0"/>
              <a:t>Adaptive behaviours must be relative to the</a:t>
            </a:r>
          </a:p>
          <a:p>
            <a:pPr marL="0" indent="0">
              <a:buNone/>
            </a:pPr>
            <a:r>
              <a:rPr lang="en-GB" dirty="0"/>
              <a:t>    individual’s cultural group.</a:t>
            </a:r>
            <a:endParaRPr lang="en-GB" b="1" dirty="0"/>
          </a:p>
        </p:txBody>
      </p:sp>
    </p:spTree>
    <p:extLst>
      <p:ext uri="{BB962C8B-B14F-4D97-AF65-F5344CB8AC3E}">
        <p14:creationId xmlns:p14="http://schemas.microsoft.com/office/powerpoint/2010/main" val="345525809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GB" dirty="0"/>
              <a:t>Cognitive Characteristics</a:t>
            </a:r>
          </a:p>
        </p:txBody>
      </p:sp>
      <p:sp>
        <p:nvSpPr>
          <p:cNvPr id="3" name="Content Placeholder 2"/>
          <p:cNvSpPr>
            <a:spLocks noGrp="1"/>
          </p:cNvSpPr>
          <p:nvPr>
            <p:ph idx="1"/>
          </p:nvPr>
        </p:nvSpPr>
        <p:spPr>
          <a:xfrm>
            <a:off x="457200" y="1066800"/>
            <a:ext cx="8229600" cy="5638800"/>
          </a:xfrm>
        </p:spPr>
        <p:txBody>
          <a:bodyPr/>
          <a:lstStyle/>
          <a:p>
            <a:r>
              <a:rPr lang="en-GB" dirty="0"/>
              <a:t>Slower developmental trajectory.</a:t>
            </a:r>
          </a:p>
          <a:p>
            <a:r>
              <a:rPr lang="en-GB" dirty="0"/>
              <a:t>Pronounced deficits in executive functioning (EF; </a:t>
            </a:r>
            <a:r>
              <a:rPr lang="en-GB" dirty="0" err="1"/>
              <a:t>Willner</a:t>
            </a:r>
            <a:r>
              <a:rPr lang="en-GB" dirty="0"/>
              <a:t> et al., 2010) and working memory (Henry &amp; Winfield, 2010; </a:t>
            </a:r>
            <a:r>
              <a:rPr lang="en-GB" dirty="0" err="1"/>
              <a:t>Caretti</a:t>
            </a:r>
            <a:r>
              <a:rPr lang="en-GB" dirty="0"/>
              <a:t>, </a:t>
            </a:r>
            <a:r>
              <a:rPr lang="en-GB" dirty="0" err="1"/>
              <a:t>Belachi</a:t>
            </a:r>
            <a:r>
              <a:rPr lang="en-GB" dirty="0"/>
              <a:t>, &amp; </a:t>
            </a:r>
            <a:r>
              <a:rPr lang="en-GB" dirty="0" err="1"/>
              <a:t>Cornoldi</a:t>
            </a:r>
            <a:r>
              <a:rPr lang="en-GB" dirty="0"/>
              <a:t>, 2010) than would be expected.</a:t>
            </a:r>
          </a:p>
          <a:p>
            <a:r>
              <a:rPr lang="en-GB" dirty="0"/>
              <a:t>EF skills were not strongly correlated with IQ scores, but that impairments in EF may be more closely associated with impairments in adaptive </a:t>
            </a:r>
            <a:r>
              <a:rPr lang="en-GB" dirty="0" err="1"/>
              <a:t>behavior</a:t>
            </a:r>
            <a:r>
              <a:rPr lang="en-GB" dirty="0"/>
              <a:t>.</a:t>
            </a:r>
          </a:p>
          <a:p>
            <a:endParaRPr lang="en-GB" dirty="0"/>
          </a:p>
        </p:txBody>
      </p:sp>
    </p:spTree>
    <p:extLst>
      <p:ext uri="{BB962C8B-B14F-4D97-AF65-F5344CB8AC3E}">
        <p14:creationId xmlns:p14="http://schemas.microsoft.com/office/powerpoint/2010/main" val="1437101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GB" dirty="0"/>
              <a:t>Language Characteristics</a:t>
            </a:r>
          </a:p>
        </p:txBody>
      </p:sp>
      <p:sp>
        <p:nvSpPr>
          <p:cNvPr id="3" name="Content Placeholder 2"/>
          <p:cNvSpPr>
            <a:spLocks noGrp="1"/>
          </p:cNvSpPr>
          <p:nvPr>
            <p:ph idx="1"/>
          </p:nvPr>
        </p:nvSpPr>
        <p:spPr>
          <a:xfrm>
            <a:off x="457200" y="1219200"/>
            <a:ext cx="8229600" cy="5562600"/>
          </a:xfrm>
        </p:spPr>
        <p:txBody>
          <a:bodyPr>
            <a:normAutofit/>
          </a:bodyPr>
          <a:lstStyle/>
          <a:p>
            <a:r>
              <a:rPr lang="en-GB" dirty="0"/>
              <a:t>Delayed language acquisition is often one of the first signs of ID.</a:t>
            </a:r>
          </a:p>
          <a:p>
            <a:r>
              <a:rPr lang="en-GB" dirty="0"/>
              <a:t>Miller and Chapman (1984) estimated that approximately 50% of children wit nonspecific ID had language skills commensurate with nonverbal abilities.</a:t>
            </a:r>
          </a:p>
          <a:p>
            <a:r>
              <a:rPr lang="en-GB" dirty="0"/>
              <a:t>25% had expressive language deficits relative to comprehension skills.</a:t>
            </a:r>
          </a:p>
          <a:p>
            <a:r>
              <a:rPr lang="en-GB" dirty="0"/>
              <a:t>The remainder(25%) had deficits in both comprehension and expression.</a:t>
            </a:r>
          </a:p>
        </p:txBody>
      </p:sp>
    </p:spTree>
    <p:extLst>
      <p:ext uri="{BB962C8B-B14F-4D97-AF65-F5344CB8AC3E}">
        <p14:creationId xmlns:p14="http://schemas.microsoft.com/office/powerpoint/2010/main" val="38931536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a:t>Cont.</a:t>
            </a:r>
            <a:endParaRPr lang="en-GB" dirty="0"/>
          </a:p>
        </p:txBody>
      </p:sp>
      <p:sp>
        <p:nvSpPr>
          <p:cNvPr id="3" name="Content Placeholder 2"/>
          <p:cNvSpPr>
            <a:spLocks noGrp="1"/>
          </p:cNvSpPr>
          <p:nvPr>
            <p:ph idx="1"/>
          </p:nvPr>
        </p:nvSpPr>
        <p:spPr>
          <a:xfrm>
            <a:off x="457200" y="990600"/>
            <a:ext cx="8229600" cy="5791200"/>
          </a:xfrm>
        </p:spPr>
        <p:txBody>
          <a:bodyPr/>
          <a:lstStyle/>
          <a:p>
            <a:pPr>
              <a:buFont typeface="Wingdings" pitchFamily="2" charset="2"/>
              <a:buChar char="Ø"/>
            </a:pPr>
            <a:r>
              <a:rPr lang="en-GB" b="1" dirty="0"/>
              <a:t>Form</a:t>
            </a:r>
            <a:endParaRPr lang="en-GB" dirty="0"/>
          </a:p>
          <a:p>
            <a:r>
              <a:rPr lang="en-GB" dirty="0"/>
              <a:t>Grammatical acquisition follows a typical developmental sequence, albeit at a slower developmental pace.</a:t>
            </a:r>
            <a:r>
              <a:rPr lang="ar-SA" dirty="0"/>
              <a:t> </a:t>
            </a:r>
            <a:endParaRPr lang="en-GB" dirty="0"/>
          </a:p>
          <a:p>
            <a:r>
              <a:rPr lang="en-GB" dirty="0"/>
              <a:t>Children with ID tend to use shorter, less complex sentences with fewer elaborations and relative clauses than do typical peers.</a:t>
            </a:r>
          </a:p>
          <a:p>
            <a:pPr>
              <a:buFont typeface="Wingdings" pitchFamily="2" charset="2"/>
              <a:buChar char="Ø"/>
            </a:pPr>
            <a:r>
              <a:rPr lang="en-GB" b="1" dirty="0"/>
              <a:t>Content</a:t>
            </a:r>
          </a:p>
          <a:p>
            <a:r>
              <a:rPr lang="en-GB" dirty="0"/>
              <a:t>Age-equivalent vocabulary scores did not differ significantly from syntactic measures.</a:t>
            </a:r>
          </a:p>
          <a:p>
            <a:endParaRPr lang="en-GB" dirty="0"/>
          </a:p>
        </p:txBody>
      </p:sp>
    </p:spTree>
    <p:extLst>
      <p:ext uri="{BB962C8B-B14F-4D97-AF65-F5344CB8AC3E}">
        <p14:creationId xmlns:p14="http://schemas.microsoft.com/office/powerpoint/2010/main" val="36914395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GB" dirty="0"/>
              <a:t>DIAGNOSTIC</a:t>
            </a:r>
            <a:r>
              <a:rPr lang="en-GB" b="1" dirty="0"/>
              <a:t> </a:t>
            </a:r>
            <a:r>
              <a:rPr lang="en-GB" dirty="0"/>
              <a:t>ISSUES</a:t>
            </a:r>
          </a:p>
        </p:txBody>
      </p:sp>
      <p:sp>
        <p:nvSpPr>
          <p:cNvPr id="3" name="Content Placeholder 2"/>
          <p:cNvSpPr>
            <a:spLocks noGrp="1"/>
          </p:cNvSpPr>
          <p:nvPr>
            <p:ph idx="1"/>
          </p:nvPr>
        </p:nvSpPr>
        <p:spPr>
          <a:xfrm>
            <a:off x="457200" y="1143000"/>
            <a:ext cx="8229600" cy="5715000"/>
          </a:xfrm>
        </p:spPr>
        <p:txBody>
          <a:bodyPr>
            <a:normAutofit fontScale="92500" lnSpcReduction="10000"/>
          </a:bodyPr>
          <a:lstStyle/>
          <a:p>
            <a:r>
              <a:rPr lang="en-GB" dirty="0"/>
              <a:t>DLD Measured Relative to What?</a:t>
            </a:r>
          </a:p>
          <a:p>
            <a:pPr marL="514350" indent="-514350">
              <a:buFont typeface="+mj-lt"/>
              <a:buAutoNum type="arabicParenR"/>
            </a:pPr>
            <a:r>
              <a:rPr lang="en-US" dirty="0"/>
              <a:t>Mental Age Referencing: (IQ)cognition-mental abilities-and Language abilities highly affect each others.</a:t>
            </a:r>
          </a:p>
          <a:p>
            <a:pPr marL="514350" indent="-514350">
              <a:buFont typeface="+mj-lt"/>
              <a:buAutoNum type="arabicParenR"/>
            </a:pPr>
            <a:r>
              <a:rPr lang="en-US" dirty="0"/>
              <a:t>Chronological Age Referencing: (</a:t>
            </a:r>
            <a:r>
              <a:rPr lang="en-US" dirty="0" err="1"/>
              <a:t>Lahy</a:t>
            </a:r>
            <a:r>
              <a:rPr lang="en-US" dirty="0"/>
              <a:t> 1990).</a:t>
            </a:r>
          </a:p>
          <a:p>
            <a:pPr>
              <a:buFont typeface="Wingdings" pitchFamily="2" charset="2"/>
              <a:buChar char="Ø"/>
            </a:pPr>
            <a:r>
              <a:rPr lang="en-US" dirty="0"/>
              <a:t> </a:t>
            </a:r>
            <a:r>
              <a:rPr lang="en-GB" dirty="0"/>
              <a:t>Mental age still provides us with some    guidelines to help in determining the goals</a:t>
            </a:r>
          </a:p>
          <a:p>
            <a:pPr marL="0" indent="0">
              <a:buNone/>
            </a:pPr>
            <a:r>
              <a:rPr lang="en-GB" dirty="0"/>
              <a:t>    of intervention.</a:t>
            </a:r>
          </a:p>
          <a:p>
            <a:pPr marL="0" indent="0">
              <a:buNone/>
            </a:pPr>
            <a:r>
              <a:rPr lang="en-US" dirty="0"/>
              <a:t>  -</a:t>
            </a:r>
            <a:r>
              <a:rPr lang="en-GB" dirty="0" err="1"/>
              <a:t>Lahey</a:t>
            </a:r>
            <a:r>
              <a:rPr lang="en-GB" dirty="0"/>
              <a:t> suggested that chronological age is the</a:t>
            </a:r>
          </a:p>
          <a:p>
            <a:pPr marL="0" indent="0">
              <a:buNone/>
            </a:pPr>
            <a:r>
              <a:rPr lang="en-GB" dirty="0"/>
              <a:t>   most reliably measurement.</a:t>
            </a:r>
          </a:p>
          <a:p>
            <a:pPr>
              <a:buFont typeface="Wingdings" pitchFamily="2" charset="2"/>
              <a:buChar char="Ø"/>
            </a:pPr>
            <a:r>
              <a:rPr lang="en-GB" dirty="0"/>
              <a:t>Children with ID we have to work on language goals appropriate for his or her chronological age.</a:t>
            </a:r>
            <a:endParaRPr lang="en-US" dirty="0"/>
          </a:p>
          <a:p>
            <a:pPr marL="514350" indent="-514350">
              <a:buFont typeface="+mj-lt"/>
              <a:buAutoNum type="arabicParenR"/>
            </a:pPr>
            <a:endParaRPr lang="en-GB" dirty="0"/>
          </a:p>
        </p:txBody>
      </p:sp>
    </p:spTree>
    <p:extLst>
      <p:ext uri="{BB962C8B-B14F-4D97-AF65-F5344CB8AC3E}">
        <p14:creationId xmlns:p14="http://schemas.microsoft.com/office/powerpoint/2010/main" val="220460481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a:t>Con.</a:t>
            </a:r>
            <a:endParaRPr lang="en-GB" dirty="0"/>
          </a:p>
        </p:txBody>
      </p:sp>
      <p:sp>
        <p:nvSpPr>
          <p:cNvPr id="3" name="Content Placeholder 2"/>
          <p:cNvSpPr>
            <a:spLocks noGrp="1"/>
          </p:cNvSpPr>
          <p:nvPr>
            <p:ph idx="1"/>
          </p:nvPr>
        </p:nvSpPr>
        <p:spPr>
          <a:xfrm>
            <a:off x="457200" y="1066800"/>
            <a:ext cx="8229600" cy="5715000"/>
          </a:xfrm>
        </p:spPr>
        <p:txBody>
          <a:bodyPr>
            <a:normAutofit fontScale="92500" lnSpcReduction="20000"/>
          </a:bodyPr>
          <a:lstStyle/>
          <a:p>
            <a:pPr>
              <a:buFont typeface="Wingdings" pitchFamily="2" charset="2"/>
              <a:buChar char="Ø"/>
            </a:pPr>
            <a:r>
              <a:rPr lang="en-GB" b="1" dirty="0"/>
              <a:t>Use</a:t>
            </a:r>
          </a:p>
          <a:p>
            <a:r>
              <a:rPr lang="en-GB" dirty="0"/>
              <a:t>Pragmatic competence in everyday situations requires the integration of cognitive, linguistic, and social-emotional cues, making it particularly vulnerable in ID.</a:t>
            </a:r>
          </a:p>
          <a:p>
            <a:r>
              <a:rPr lang="en-GB" dirty="0"/>
              <a:t>ID may be slow to develop intentional communication in the pre-verbal stages of development.</a:t>
            </a:r>
          </a:p>
          <a:p>
            <a:r>
              <a:rPr lang="en-GB" dirty="0"/>
              <a:t>ID are less able to clarify meaning and request clarification when they have not understood utterances.</a:t>
            </a:r>
          </a:p>
          <a:p>
            <a:r>
              <a:rPr lang="en-GB" dirty="0"/>
              <a:t>ID have considerable difficulties constructing coherent narratives (</a:t>
            </a:r>
            <a:r>
              <a:rPr lang="en-GB" dirty="0" err="1"/>
              <a:t>Murfett</a:t>
            </a:r>
            <a:r>
              <a:rPr lang="en-GB" dirty="0"/>
              <a:t>, Powell, &amp; Snow, 2008).</a:t>
            </a:r>
          </a:p>
        </p:txBody>
      </p:sp>
    </p:spTree>
    <p:extLst>
      <p:ext uri="{BB962C8B-B14F-4D97-AF65-F5344CB8AC3E}">
        <p14:creationId xmlns:p14="http://schemas.microsoft.com/office/powerpoint/2010/main" val="107929140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a:t>Cont.</a:t>
            </a:r>
            <a:endParaRPr lang="en-GB" dirty="0"/>
          </a:p>
        </p:txBody>
      </p:sp>
      <p:sp>
        <p:nvSpPr>
          <p:cNvPr id="3" name="Content Placeholder 2"/>
          <p:cNvSpPr>
            <a:spLocks noGrp="1"/>
          </p:cNvSpPr>
          <p:nvPr>
            <p:ph idx="1"/>
          </p:nvPr>
        </p:nvSpPr>
        <p:spPr>
          <a:xfrm>
            <a:off x="457200" y="1066800"/>
            <a:ext cx="8229600" cy="5715000"/>
          </a:xfrm>
        </p:spPr>
        <p:txBody>
          <a:bodyPr/>
          <a:lstStyle/>
          <a:p>
            <a:pPr>
              <a:buFont typeface="Wingdings" pitchFamily="2" charset="2"/>
              <a:buChar char="Ø"/>
            </a:pPr>
            <a:r>
              <a:rPr lang="en-GB" b="1" dirty="0"/>
              <a:t>Literacy</a:t>
            </a:r>
          </a:p>
          <a:p>
            <a:r>
              <a:rPr lang="en-GB" dirty="0"/>
              <a:t>Literacy is slower to progress for children with ID.</a:t>
            </a:r>
          </a:p>
          <a:p>
            <a:r>
              <a:rPr lang="en-GB" dirty="0"/>
              <a:t>Children with ID initiated word reading and oral language skills which predict reading comprehension abilities less often</a:t>
            </a:r>
          </a:p>
        </p:txBody>
      </p:sp>
    </p:spTree>
    <p:extLst>
      <p:ext uri="{BB962C8B-B14F-4D97-AF65-F5344CB8AC3E}">
        <p14:creationId xmlns:p14="http://schemas.microsoft.com/office/powerpoint/2010/main" val="15935532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GB" b="1" dirty="0"/>
              <a:t>Down Syndrome</a:t>
            </a:r>
            <a:endParaRPr lang="en-GB" dirty="0"/>
          </a:p>
        </p:txBody>
      </p:sp>
      <p:sp>
        <p:nvSpPr>
          <p:cNvPr id="3" name="Content Placeholder 2"/>
          <p:cNvSpPr>
            <a:spLocks noGrp="1"/>
          </p:cNvSpPr>
          <p:nvPr>
            <p:ph idx="1"/>
          </p:nvPr>
        </p:nvSpPr>
        <p:spPr>
          <a:xfrm>
            <a:off x="457200" y="1219200"/>
            <a:ext cx="8229600" cy="5486400"/>
          </a:xfrm>
        </p:spPr>
        <p:txBody>
          <a:bodyPr>
            <a:normAutofit lnSpcReduction="10000"/>
          </a:bodyPr>
          <a:lstStyle/>
          <a:p>
            <a:r>
              <a:rPr lang="en-GB" dirty="0"/>
              <a:t>Down syndrome (DS) is the most common genetic cause of intellectual disability, occurring in approximately 1 in 700 live births</a:t>
            </a:r>
          </a:p>
          <a:p>
            <a:pPr marL="0" indent="0">
              <a:buNone/>
            </a:pPr>
            <a:r>
              <a:rPr lang="en-GB" dirty="0"/>
              <a:t>    (Canfield et al., 2006).</a:t>
            </a:r>
          </a:p>
          <a:p>
            <a:r>
              <a:rPr lang="en-GB" dirty="0"/>
              <a:t>DS results from an extra (third) copy of chromosome 21 (which is why it is sometimes referred to as trisomy 21).</a:t>
            </a:r>
          </a:p>
          <a:p>
            <a:r>
              <a:rPr lang="en-GB" dirty="0"/>
              <a:t>Increasing maternal age significantly increases risk of Down syndrome.</a:t>
            </a:r>
          </a:p>
          <a:p>
            <a:r>
              <a:rPr lang="en-GB" dirty="0"/>
              <a:t>Down syndrome is characterised by mild to moderate ID.</a:t>
            </a:r>
          </a:p>
        </p:txBody>
      </p:sp>
    </p:spTree>
    <p:extLst>
      <p:ext uri="{BB962C8B-B14F-4D97-AF65-F5344CB8AC3E}">
        <p14:creationId xmlns:p14="http://schemas.microsoft.com/office/powerpoint/2010/main" val="311706394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a:t>Cont.</a:t>
            </a:r>
            <a:endParaRPr lang="en-GB" dirty="0"/>
          </a:p>
        </p:txBody>
      </p:sp>
      <p:sp>
        <p:nvSpPr>
          <p:cNvPr id="3" name="Content Placeholder 2"/>
          <p:cNvSpPr>
            <a:spLocks noGrp="1"/>
          </p:cNvSpPr>
          <p:nvPr>
            <p:ph idx="1"/>
          </p:nvPr>
        </p:nvSpPr>
        <p:spPr>
          <a:xfrm>
            <a:off x="457200" y="1219200"/>
            <a:ext cx="8229600" cy="5562600"/>
          </a:xfrm>
        </p:spPr>
        <p:txBody>
          <a:bodyPr>
            <a:normAutofit/>
          </a:bodyPr>
          <a:lstStyle/>
          <a:p>
            <a:r>
              <a:rPr lang="en-GB" dirty="0"/>
              <a:t>hypotonia (low muscle tone), distinctive facial features such as microgenia (an abnormally small chin), round face, macroglossia (protruding or oversized tongue), epicanthal fold (fold of skin on the eyelid), short stature and shorter limbs, and </a:t>
            </a:r>
            <a:r>
              <a:rPr lang="en-GB" dirty="0" err="1"/>
              <a:t>hyperflexibility</a:t>
            </a:r>
            <a:r>
              <a:rPr lang="en-GB" dirty="0"/>
              <a:t> of joints</a:t>
            </a:r>
          </a:p>
          <a:p>
            <a:r>
              <a:rPr lang="en-GB" dirty="0"/>
              <a:t>DS is also associated with a number of health concerns including a higher risk for congenital heart defects, </a:t>
            </a:r>
            <a:r>
              <a:rPr lang="en-GB" dirty="0" err="1"/>
              <a:t>gastroesophageal</a:t>
            </a:r>
            <a:r>
              <a:rPr lang="en-GB" dirty="0"/>
              <a:t> reflux disease, recurrent ear infections, obstructive sleep </a:t>
            </a:r>
            <a:r>
              <a:rPr lang="en-GB" dirty="0" err="1"/>
              <a:t>apnea</a:t>
            </a:r>
            <a:r>
              <a:rPr lang="en-GB" dirty="0"/>
              <a:t>, and thyroid </a:t>
            </a:r>
            <a:r>
              <a:rPr lang="en-GB" dirty="0" err="1"/>
              <a:t>disfunction</a:t>
            </a:r>
            <a:endParaRPr lang="en-GB" dirty="0"/>
          </a:p>
        </p:txBody>
      </p:sp>
    </p:spTree>
    <p:extLst>
      <p:ext uri="{BB962C8B-B14F-4D97-AF65-F5344CB8AC3E}">
        <p14:creationId xmlns:p14="http://schemas.microsoft.com/office/powerpoint/2010/main" val="245039017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a:t>Cont.</a:t>
            </a:r>
            <a:endParaRPr lang="en-GB" dirty="0"/>
          </a:p>
        </p:txBody>
      </p:sp>
      <p:sp>
        <p:nvSpPr>
          <p:cNvPr id="3" name="Content Placeholder 2"/>
          <p:cNvSpPr>
            <a:spLocks noGrp="1"/>
          </p:cNvSpPr>
          <p:nvPr>
            <p:ph idx="1"/>
          </p:nvPr>
        </p:nvSpPr>
        <p:spPr>
          <a:xfrm>
            <a:off x="457200" y="1066800"/>
            <a:ext cx="8229600" cy="5562600"/>
          </a:xfrm>
        </p:spPr>
        <p:txBody>
          <a:bodyPr/>
          <a:lstStyle/>
          <a:p>
            <a:r>
              <a:rPr lang="en-GB" dirty="0"/>
              <a:t>Co-morbid autism is diagnosed in 10% of children with DS.</a:t>
            </a:r>
          </a:p>
          <a:p>
            <a:r>
              <a:rPr lang="en-GB" dirty="0"/>
              <a:t>DS are at greatly increased risk of experiencing early onset Alzheimer’s disease.</a:t>
            </a:r>
          </a:p>
        </p:txBody>
      </p:sp>
    </p:spTree>
    <p:extLst>
      <p:ext uri="{BB962C8B-B14F-4D97-AF65-F5344CB8AC3E}">
        <p14:creationId xmlns:p14="http://schemas.microsoft.com/office/powerpoint/2010/main" val="230971833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GB" dirty="0"/>
              <a:t>Cognitive Characteristics</a:t>
            </a:r>
          </a:p>
        </p:txBody>
      </p:sp>
      <p:sp>
        <p:nvSpPr>
          <p:cNvPr id="3" name="Content Placeholder 2"/>
          <p:cNvSpPr>
            <a:spLocks noGrp="1"/>
          </p:cNvSpPr>
          <p:nvPr>
            <p:ph idx="1"/>
          </p:nvPr>
        </p:nvSpPr>
        <p:spPr>
          <a:xfrm>
            <a:off x="457200" y="1219200"/>
            <a:ext cx="8229600" cy="5638800"/>
          </a:xfrm>
        </p:spPr>
        <p:txBody>
          <a:bodyPr>
            <a:normAutofit fontScale="92500" lnSpcReduction="10000"/>
          </a:bodyPr>
          <a:lstStyle/>
          <a:p>
            <a:r>
              <a:rPr lang="en-GB" dirty="0"/>
              <a:t>DS experience global developmental delays in fine and gross motor skills.</a:t>
            </a:r>
          </a:p>
          <a:p>
            <a:r>
              <a:rPr lang="en-GB" dirty="0"/>
              <a:t>Mild to moderate intellectual disability, with the majority of IQ scores between 40 and 70 (</a:t>
            </a:r>
            <a:r>
              <a:rPr lang="en-GB" dirty="0" err="1"/>
              <a:t>Hodapp</a:t>
            </a:r>
            <a:r>
              <a:rPr lang="en-GB" dirty="0"/>
              <a:t>, Evans, &amp; </a:t>
            </a:r>
            <a:r>
              <a:rPr lang="en-GB" dirty="0" err="1"/>
              <a:t>Gray</a:t>
            </a:r>
            <a:r>
              <a:rPr lang="en-GB" dirty="0"/>
              <a:t>, 1999).</a:t>
            </a:r>
          </a:p>
          <a:p>
            <a:r>
              <a:rPr lang="en-GB" dirty="0"/>
              <a:t>Marked deficits on measures of working memory, but these are more pronounced with verbal material relative to </a:t>
            </a:r>
            <a:r>
              <a:rPr lang="en-GB" dirty="0" err="1"/>
              <a:t>visuospatial</a:t>
            </a:r>
            <a:r>
              <a:rPr lang="en-GB" dirty="0"/>
              <a:t> working memory.</a:t>
            </a:r>
          </a:p>
          <a:p>
            <a:r>
              <a:rPr lang="en-GB" dirty="0"/>
              <a:t>Executive functions, the cognitive processes integral to adaptive, </a:t>
            </a:r>
            <a:r>
              <a:rPr lang="en-GB" dirty="0" err="1"/>
              <a:t>goaldirected</a:t>
            </a:r>
            <a:r>
              <a:rPr lang="en-GB" dirty="0"/>
              <a:t> actions, are vulnerable in DS (Kittler, </a:t>
            </a:r>
            <a:r>
              <a:rPr lang="en-GB" dirty="0" err="1"/>
              <a:t>Krinsky</a:t>
            </a:r>
            <a:r>
              <a:rPr lang="en-GB" dirty="0"/>
              <a:t>-McHale, &amp; </a:t>
            </a:r>
            <a:r>
              <a:rPr lang="en-GB" dirty="0" err="1"/>
              <a:t>Devenny</a:t>
            </a:r>
            <a:r>
              <a:rPr lang="en-GB" dirty="0"/>
              <a:t>, 2008).</a:t>
            </a:r>
          </a:p>
          <a:p>
            <a:endParaRPr lang="en-GB" dirty="0"/>
          </a:p>
        </p:txBody>
      </p:sp>
    </p:spTree>
    <p:extLst>
      <p:ext uri="{BB962C8B-B14F-4D97-AF65-F5344CB8AC3E}">
        <p14:creationId xmlns:p14="http://schemas.microsoft.com/office/powerpoint/2010/main" val="13468197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a:t>Cont.</a:t>
            </a:r>
            <a:endParaRPr lang="en-GB" dirty="0"/>
          </a:p>
        </p:txBody>
      </p:sp>
      <p:sp>
        <p:nvSpPr>
          <p:cNvPr id="3" name="Content Placeholder 2"/>
          <p:cNvSpPr>
            <a:spLocks noGrp="1"/>
          </p:cNvSpPr>
          <p:nvPr>
            <p:ph idx="1"/>
          </p:nvPr>
        </p:nvSpPr>
        <p:spPr>
          <a:xfrm>
            <a:off x="457200" y="1066800"/>
            <a:ext cx="8229600" cy="5638800"/>
          </a:xfrm>
        </p:spPr>
        <p:txBody>
          <a:bodyPr>
            <a:normAutofit fontScale="92500" lnSpcReduction="20000"/>
          </a:bodyPr>
          <a:lstStyle/>
          <a:p>
            <a:r>
              <a:rPr lang="en-GB" dirty="0"/>
              <a:t>Problems with response inhibition (impulse control), cognitive flexibility, and planning.</a:t>
            </a:r>
          </a:p>
          <a:p>
            <a:r>
              <a:rPr lang="en-GB" dirty="0"/>
              <a:t>Difficulties persisting with learning tasks.</a:t>
            </a:r>
          </a:p>
          <a:p>
            <a:r>
              <a:rPr lang="en-GB" dirty="0"/>
              <a:t>Individuals with DS have greater difficulty than mental-age–matched comparison groups learning new rules and applying them (</a:t>
            </a:r>
            <a:r>
              <a:rPr lang="en-GB" dirty="0" err="1"/>
              <a:t>Lanfranchi</a:t>
            </a:r>
            <a:r>
              <a:rPr lang="en-GB" dirty="0"/>
              <a:t> et al., 2010).</a:t>
            </a:r>
          </a:p>
          <a:p>
            <a:r>
              <a:rPr lang="en-GB" dirty="0"/>
              <a:t>Take longer time to solve problems and are more likely to abandon efforts at problem solving.</a:t>
            </a:r>
          </a:p>
          <a:p>
            <a:r>
              <a:rPr lang="en-GB" dirty="0"/>
              <a:t>Clearly, deficits in executive skills can impact academic performance as children with DS struggle to stay on task and monitor and adapt their own </a:t>
            </a:r>
            <a:r>
              <a:rPr lang="en-GB" dirty="0" err="1"/>
              <a:t>behavior</a:t>
            </a:r>
            <a:r>
              <a:rPr lang="en-GB" dirty="0"/>
              <a:t> to achieve learning goals.</a:t>
            </a:r>
          </a:p>
        </p:txBody>
      </p:sp>
    </p:spTree>
    <p:extLst>
      <p:ext uri="{BB962C8B-B14F-4D97-AF65-F5344CB8AC3E}">
        <p14:creationId xmlns:p14="http://schemas.microsoft.com/office/powerpoint/2010/main" val="31154096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GB" dirty="0"/>
              <a:t>Language Characteristics</a:t>
            </a:r>
          </a:p>
        </p:txBody>
      </p:sp>
      <p:sp>
        <p:nvSpPr>
          <p:cNvPr id="3" name="Content Placeholder 2"/>
          <p:cNvSpPr>
            <a:spLocks noGrp="1"/>
          </p:cNvSpPr>
          <p:nvPr>
            <p:ph idx="1"/>
          </p:nvPr>
        </p:nvSpPr>
        <p:spPr>
          <a:xfrm>
            <a:off x="457200" y="1066800"/>
            <a:ext cx="8229600" cy="5715000"/>
          </a:xfrm>
        </p:spPr>
        <p:txBody>
          <a:bodyPr>
            <a:normAutofit fontScale="92500" lnSpcReduction="10000"/>
          </a:bodyPr>
          <a:lstStyle/>
          <a:p>
            <a:r>
              <a:rPr lang="en-GB" dirty="0"/>
              <a:t>Expressive language is more severely impaired than receptive language abilities (Laws &amp; Bishop, 2003).</a:t>
            </a:r>
          </a:p>
          <a:p>
            <a:pPr>
              <a:buFont typeface="Wingdings" pitchFamily="2" charset="2"/>
              <a:buChar char="Ø"/>
            </a:pPr>
            <a:r>
              <a:rPr lang="en-GB" b="1" dirty="0"/>
              <a:t>Form</a:t>
            </a:r>
            <a:r>
              <a:rPr lang="en-GB" dirty="0"/>
              <a:t>:</a:t>
            </a:r>
          </a:p>
          <a:p>
            <a:r>
              <a:rPr lang="en-GB" dirty="0"/>
              <a:t>Speech intelligibility in DS is poor relative to cognitive ability.</a:t>
            </a:r>
          </a:p>
          <a:p>
            <a:r>
              <a:rPr lang="en-GB" dirty="0"/>
              <a:t>Most speech sound errors are developmental in nature (e.g., cluster reduction and final consonant deletion) vowel distortions and inconsistent pronunciations.</a:t>
            </a:r>
          </a:p>
          <a:p>
            <a:r>
              <a:rPr lang="en-GB" dirty="0"/>
              <a:t>Apraxia of speech has also been reported in DS (</a:t>
            </a:r>
            <a:r>
              <a:rPr lang="en-GB" dirty="0" err="1"/>
              <a:t>Rupela</a:t>
            </a:r>
            <a:r>
              <a:rPr lang="en-GB" dirty="0"/>
              <a:t> &amp; Manjula, 2007).</a:t>
            </a:r>
          </a:p>
          <a:p>
            <a:endParaRPr lang="en-GB" dirty="0"/>
          </a:p>
        </p:txBody>
      </p:sp>
    </p:spTree>
    <p:extLst>
      <p:ext uri="{BB962C8B-B14F-4D97-AF65-F5344CB8AC3E}">
        <p14:creationId xmlns:p14="http://schemas.microsoft.com/office/powerpoint/2010/main" val="406821336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a:t>Cont.</a:t>
            </a:r>
            <a:endParaRPr lang="en-GB" dirty="0"/>
          </a:p>
        </p:txBody>
      </p:sp>
      <p:sp>
        <p:nvSpPr>
          <p:cNvPr id="3" name="Content Placeholder 2"/>
          <p:cNvSpPr>
            <a:spLocks noGrp="1"/>
          </p:cNvSpPr>
          <p:nvPr>
            <p:ph idx="1"/>
          </p:nvPr>
        </p:nvSpPr>
        <p:spPr>
          <a:xfrm>
            <a:off x="457200" y="1600200"/>
            <a:ext cx="8229600" cy="5257800"/>
          </a:xfrm>
        </p:spPr>
        <p:txBody>
          <a:bodyPr>
            <a:normAutofit fontScale="92500" lnSpcReduction="20000"/>
          </a:bodyPr>
          <a:lstStyle/>
          <a:p>
            <a:r>
              <a:rPr lang="en-GB" dirty="0"/>
              <a:t>Syntactic comprehension is characterised by slowed growth and even decline in late adolescence (Laws &amp; Gunn, 2004).</a:t>
            </a:r>
          </a:p>
          <a:p>
            <a:r>
              <a:rPr lang="en-GB" dirty="0"/>
              <a:t>DS produce shorter and less complex sentences and fewer question/negation forms than typically developing peers.</a:t>
            </a:r>
          </a:p>
          <a:p>
            <a:r>
              <a:rPr lang="en-GB" dirty="0"/>
              <a:t>Particular limitations in tense marking (past tense –</a:t>
            </a:r>
            <a:r>
              <a:rPr lang="en-GB" dirty="0" err="1"/>
              <a:t>ed</a:t>
            </a:r>
            <a:r>
              <a:rPr lang="en-GB" dirty="0"/>
              <a:t>; third person singular –s)similar to </a:t>
            </a:r>
          </a:p>
          <a:p>
            <a:pPr marL="0" indent="0">
              <a:buNone/>
            </a:pPr>
            <a:r>
              <a:rPr lang="en-US" dirty="0"/>
              <a:t>    children with SLI.</a:t>
            </a:r>
          </a:p>
          <a:p>
            <a:r>
              <a:rPr lang="en-GB" dirty="0"/>
              <a:t>Price et al. (2008) reported that grammar was more severely impaired in DS than in Fragile X syndrome.</a:t>
            </a:r>
          </a:p>
          <a:p>
            <a:endParaRPr lang="en-GB" dirty="0"/>
          </a:p>
        </p:txBody>
      </p:sp>
    </p:spTree>
    <p:extLst>
      <p:ext uri="{BB962C8B-B14F-4D97-AF65-F5344CB8AC3E}">
        <p14:creationId xmlns:p14="http://schemas.microsoft.com/office/powerpoint/2010/main" val="334426786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a:t>Cont.</a:t>
            </a:r>
            <a:endParaRPr lang="en-GB" dirty="0"/>
          </a:p>
        </p:txBody>
      </p:sp>
      <p:sp>
        <p:nvSpPr>
          <p:cNvPr id="3" name="Content Placeholder 2"/>
          <p:cNvSpPr>
            <a:spLocks noGrp="1"/>
          </p:cNvSpPr>
          <p:nvPr>
            <p:ph idx="1"/>
          </p:nvPr>
        </p:nvSpPr>
        <p:spPr>
          <a:xfrm>
            <a:off x="457200" y="1066800"/>
            <a:ext cx="8229600" cy="5791200"/>
          </a:xfrm>
        </p:spPr>
        <p:txBody>
          <a:bodyPr>
            <a:normAutofit fontScale="92500" lnSpcReduction="20000"/>
          </a:bodyPr>
          <a:lstStyle/>
          <a:p>
            <a:pPr>
              <a:buFont typeface="Wingdings" pitchFamily="2" charset="2"/>
              <a:buChar char="Ø"/>
            </a:pPr>
            <a:r>
              <a:rPr lang="en-GB" b="1" dirty="0"/>
              <a:t>Content</a:t>
            </a:r>
            <a:r>
              <a:rPr lang="en-GB" dirty="0"/>
              <a:t>:</a:t>
            </a:r>
          </a:p>
          <a:p>
            <a:r>
              <a:rPr lang="en-GB" dirty="0"/>
              <a:t>Acquisition of first words in DS is significantly delayed and subsequent growth of expressive vocabulary is slower than expected.</a:t>
            </a:r>
          </a:p>
          <a:p>
            <a:r>
              <a:rPr lang="en-GB" dirty="0"/>
              <a:t>Expressive vocabulary is impaired relative to peers matched on nonverbal IQ (</a:t>
            </a:r>
            <a:r>
              <a:rPr lang="en-GB" dirty="0" err="1"/>
              <a:t>Caselli</a:t>
            </a:r>
            <a:r>
              <a:rPr lang="en-GB" dirty="0"/>
              <a:t> et al., 2008;Price et al., 2007).</a:t>
            </a:r>
          </a:p>
          <a:p>
            <a:r>
              <a:rPr lang="en-GB" dirty="0"/>
              <a:t>There is some evidence that gesture is preferentially used by young children with DS and supports vocabulary comprehension.</a:t>
            </a:r>
          </a:p>
          <a:p>
            <a:r>
              <a:rPr lang="en-GB" dirty="0"/>
              <a:t>word learning and vocabulary growth may be affected by limitations in phonological short-term memory.</a:t>
            </a:r>
          </a:p>
          <a:p>
            <a:endParaRPr lang="en-GB" dirty="0"/>
          </a:p>
          <a:p>
            <a:endParaRPr lang="en-GB" dirty="0"/>
          </a:p>
        </p:txBody>
      </p:sp>
    </p:spTree>
    <p:extLst>
      <p:ext uri="{BB962C8B-B14F-4D97-AF65-F5344CB8AC3E}">
        <p14:creationId xmlns:p14="http://schemas.microsoft.com/office/powerpoint/2010/main" val="2757499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GB" dirty="0"/>
              <a:t>ETIOLOGY OF DLD</a:t>
            </a:r>
          </a:p>
        </p:txBody>
      </p:sp>
      <p:sp>
        <p:nvSpPr>
          <p:cNvPr id="3" name="Content Placeholder 2"/>
          <p:cNvSpPr>
            <a:spLocks noGrp="1"/>
          </p:cNvSpPr>
          <p:nvPr>
            <p:ph idx="1"/>
          </p:nvPr>
        </p:nvSpPr>
        <p:spPr>
          <a:xfrm>
            <a:off x="457200" y="1219200"/>
            <a:ext cx="8229600" cy="5334000"/>
          </a:xfrm>
        </p:spPr>
        <p:txBody>
          <a:bodyPr>
            <a:normAutofit fontScale="92500" lnSpcReduction="20000"/>
          </a:bodyPr>
          <a:lstStyle/>
          <a:p>
            <a:pPr>
              <a:buFont typeface="Wingdings" pitchFamily="2" charset="2"/>
              <a:buChar char="Ø"/>
            </a:pPr>
            <a:r>
              <a:rPr lang="en-US" b="1" dirty="0"/>
              <a:t>Nature</a:t>
            </a:r>
            <a:r>
              <a:rPr lang="en-US" dirty="0"/>
              <a:t> versus </a:t>
            </a:r>
            <a:r>
              <a:rPr lang="en-US" b="1" dirty="0"/>
              <a:t>Nurture</a:t>
            </a:r>
            <a:r>
              <a:rPr lang="en-US" dirty="0"/>
              <a:t>.</a:t>
            </a:r>
          </a:p>
          <a:p>
            <a:pPr>
              <a:buFont typeface="Wingdings" pitchFamily="2" charset="2"/>
              <a:buChar char="Ø"/>
            </a:pPr>
            <a:r>
              <a:rPr lang="en-GB" dirty="0"/>
              <a:t>We are who we are via </a:t>
            </a:r>
            <a:r>
              <a:rPr lang="en-GB" b="1" dirty="0"/>
              <a:t>nature</a:t>
            </a:r>
            <a:r>
              <a:rPr lang="en-GB" dirty="0"/>
              <a:t> (as a foundation) and then are further shaped by </a:t>
            </a:r>
            <a:r>
              <a:rPr lang="en-GB" b="1" dirty="0"/>
              <a:t>nurture</a:t>
            </a:r>
            <a:r>
              <a:rPr lang="en-GB" dirty="0"/>
              <a:t> .</a:t>
            </a:r>
            <a:endParaRPr lang="en-US" dirty="0"/>
          </a:p>
          <a:p>
            <a:pPr>
              <a:buFont typeface="Wingdings" pitchFamily="2" charset="2"/>
              <a:buChar char="Ø"/>
            </a:pPr>
            <a:r>
              <a:rPr lang="en-US" dirty="0"/>
              <a:t>Environment. </a:t>
            </a:r>
          </a:p>
          <a:p>
            <a:pPr>
              <a:buFont typeface="Wingdings" pitchFamily="2" charset="2"/>
              <a:buChar char="Ø"/>
            </a:pPr>
            <a:r>
              <a:rPr lang="en-US" dirty="0"/>
              <a:t>Genetic factors: Behavioral genetics,</a:t>
            </a:r>
          </a:p>
          <a:p>
            <a:pPr marL="0" indent="0">
              <a:buNone/>
            </a:pPr>
            <a:r>
              <a:rPr lang="en-US" dirty="0"/>
              <a:t>    </a:t>
            </a:r>
            <a:r>
              <a:rPr lang="en-US" dirty="0" err="1"/>
              <a:t>endophenotypes</a:t>
            </a:r>
            <a:r>
              <a:rPr lang="en-US" dirty="0"/>
              <a:t>,</a:t>
            </a:r>
            <a:r>
              <a:rPr lang="en-GB" dirty="0"/>
              <a:t> molecular genetics,</a:t>
            </a:r>
          </a:p>
          <a:p>
            <a:pPr marL="0" indent="0">
              <a:buNone/>
            </a:pPr>
            <a:r>
              <a:rPr lang="en-US" dirty="0"/>
              <a:t>   -  </a:t>
            </a:r>
            <a:r>
              <a:rPr lang="en-GB" dirty="0"/>
              <a:t>chromosome 16q and non-word repetition.</a:t>
            </a:r>
          </a:p>
          <a:p>
            <a:pPr marL="0" indent="0">
              <a:buNone/>
            </a:pPr>
            <a:r>
              <a:rPr lang="en-GB" dirty="0"/>
              <a:t>   -19q and expressive language scores.</a:t>
            </a:r>
          </a:p>
          <a:p>
            <a:r>
              <a:rPr lang="en-GB" b="1" i="1" dirty="0"/>
              <a:t>Five candidate genes associated with spoken </a:t>
            </a:r>
            <a:r>
              <a:rPr lang="en-GB" b="1" i="1" dirty="0" err="1"/>
              <a:t>langauge</a:t>
            </a:r>
            <a:r>
              <a:rPr lang="en-GB" b="1" i="1" dirty="0"/>
              <a:t> disorders</a:t>
            </a:r>
            <a:r>
              <a:rPr lang="en-GB" i="1" dirty="0"/>
              <a:t>:FOXP2 </a:t>
            </a:r>
            <a:r>
              <a:rPr lang="en-GB" dirty="0"/>
              <a:t>and </a:t>
            </a:r>
            <a:r>
              <a:rPr lang="en-GB" i="1" dirty="0"/>
              <a:t>CNTNAP2 </a:t>
            </a:r>
            <a:r>
              <a:rPr lang="en-GB" dirty="0"/>
              <a:t>on chromosome7 ---</a:t>
            </a:r>
            <a:r>
              <a:rPr lang="en-GB" i="1" dirty="0"/>
              <a:t>ATP2C2 </a:t>
            </a:r>
            <a:r>
              <a:rPr lang="en-GB" dirty="0"/>
              <a:t>and </a:t>
            </a:r>
            <a:r>
              <a:rPr lang="en-GB" i="1" dirty="0"/>
              <a:t>CMIP </a:t>
            </a:r>
            <a:r>
              <a:rPr lang="en-GB" dirty="0"/>
              <a:t>on chromosome16  </a:t>
            </a:r>
            <a:r>
              <a:rPr lang="en-GB" i="1" dirty="0"/>
              <a:t>KIAA0319 </a:t>
            </a:r>
            <a:r>
              <a:rPr lang="en-GB" dirty="0"/>
              <a:t>on chromosome</a:t>
            </a:r>
            <a:r>
              <a:rPr lang="fr-FR" dirty="0"/>
              <a:t>6</a:t>
            </a:r>
            <a:endParaRPr lang="en-GB" dirty="0"/>
          </a:p>
          <a:p>
            <a:endParaRPr lang="en-GB" dirty="0"/>
          </a:p>
        </p:txBody>
      </p:sp>
    </p:spTree>
    <p:extLst>
      <p:ext uri="{BB962C8B-B14F-4D97-AF65-F5344CB8AC3E}">
        <p14:creationId xmlns:p14="http://schemas.microsoft.com/office/powerpoint/2010/main" val="257677310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a:t>Cont.</a:t>
            </a:r>
            <a:endParaRPr lang="en-GB" dirty="0"/>
          </a:p>
        </p:txBody>
      </p:sp>
      <p:sp>
        <p:nvSpPr>
          <p:cNvPr id="3" name="Content Placeholder 2"/>
          <p:cNvSpPr>
            <a:spLocks noGrp="1"/>
          </p:cNvSpPr>
          <p:nvPr>
            <p:ph idx="1"/>
          </p:nvPr>
        </p:nvSpPr>
        <p:spPr>
          <a:xfrm>
            <a:off x="457200" y="1066800"/>
            <a:ext cx="8229600" cy="5791200"/>
          </a:xfrm>
        </p:spPr>
        <p:txBody>
          <a:bodyPr>
            <a:normAutofit/>
          </a:bodyPr>
          <a:lstStyle/>
          <a:p>
            <a:pPr>
              <a:buFont typeface="Wingdings" pitchFamily="2" charset="2"/>
              <a:buChar char="Ø"/>
            </a:pPr>
            <a:r>
              <a:rPr lang="en-GB" b="1" dirty="0"/>
              <a:t>Use</a:t>
            </a:r>
            <a:r>
              <a:rPr lang="en-GB" dirty="0"/>
              <a:t>:</a:t>
            </a:r>
          </a:p>
          <a:p>
            <a:r>
              <a:rPr lang="en-GB" dirty="0"/>
              <a:t>Early joint communicative </a:t>
            </a:r>
            <a:r>
              <a:rPr lang="en-GB" dirty="0" err="1"/>
              <a:t>behaviors</a:t>
            </a:r>
            <a:r>
              <a:rPr lang="en-GB" dirty="0"/>
              <a:t> such as mutual eye contact, vocalizations, and dyadic interactions with caregivers may be delayed or less coordinated than those observed in typically developing (TD) infants (Berger &amp; Cunningham,1983; </a:t>
            </a:r>
            <a:r>
              <a:rPr lang="en-GB" dirty="0" err="1"/>
              <a:t>Jasnow</a:t>
            </a:r>
            <a:r>
              <a:rPr lang="en-GB" dirty="0"/>
              <a:t> et al., 1988).</a:t>
            </a:r>
          </a:p>
          <a:p>
            <a:r>
              <a:rPr lang="en-GB" dirty="0"/>
              <a:t>By the age of two, infants with DS catch up, with many children with DS showing more social-interactive </a:t>
            </a:r>
            <a:r>
              <a:rPr lang="en-GB" dirty="0" err="1"/>
              <a:t>behaviors</a:t>
            </a:r>
            <a:r>
              <a:rPr lang="en-GB" dirty="0"/>
              <a:t> than TD peers (Mundy et al., 1988).</a:t>
            </a:r>
          </a:p>
          <a:p>
            <a:endParaRPr lang="en-GB" b="1" dirty="0"/>
          </a:p>
        </p:txBody>
      </p:sp>
    </p:spTree>
    <p:extLst>
      <p:ext uri="{BB962C8B-B14F-4D97-AF65-F5344CB8AC3E}">
        <p14:creationId xmlns:p14="http://schemas.microsoft.com/office/powerpoint/2010/main" val="308198847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a:t>Cont.</a:t>
            </a:r>
            <a:endParaRPr lang="en-GB" dirty="0"/>
          </a:p>
        </p:txBody>
      </p:sp>
      <p:sp>
        <p:nvSpPr>
          <p:cNvPr id="3" name="Content Placeholder 2"/>
          <p:cNvSpPr>
            <a:spLocks noGrp="1"/>
          </p:cNvSpPr>
          <p:nvPr>
            <p:ph idx="1"/>
          </p:nvPr>
        </p:nvSpPr>
        <p:spPr>
          <a:xfrm>
            <a:off x="457200" y="1066800"/>
            <a:ext cx="8229600" cy="5715000"/>
          </a:xfrm>
        </p:spPr>
        <p:txBody>
          <a:bodyPr>
            <a:normAutofit lnSpcReduction="10000"/>
          </a:bodyPr>
          <a:lstStyle/>
          <a:p>
            <a:r>
              <a:rPr lang="en-GB" dirty="0"/>
              <a:t>Narrative skills of children with DS also reflect a good conceptual understanding of the story.</a:t>
            </a:r>
          </a:p>
          <a:p>
            <a:r>
              <a:rPr lang="en-GB" dirty="0"/>
              <a:t>Roberts et al.</a:t>
            </a:r>
          </a:p>
          <a:p>
            <a:r>
              <a:rPr lang="en-GB" dirty="0"/>
              <a:t>(2007) reported that children with DS provided fewer elaborative utterances in conversational turns relative to peers matched for nonverbal ability instead providing minimally adequate replies.</a:t>
            </a:r>
          </a:p>
          <a:p>
            <a:r>
              <a:rPr lang="en-GB" dirty="0"/>
              <a:t>DS are less likely to signal non-comprehension of language or request clarifications in referential communication </a:t>
            </a:r>
            <a:r>
              <a:rPr lang="it-IT" dirty="0"/>
              <a:t>tasks (Abbeduto et al., 2008).</a:t>
            </a:r>
            <a:endParaRPr lang="en-GB" dirty="0"/>
          </a:p>
        </p:txBody>
      </p:sp>
    </p:spTree>
    <p:extLst>
      <p:ext uri="{BB962C8B-B14F-4D97-AF65-F5344CB8AC3E}">
        <p14:creationId xmlns:p14="http://schemas.microsoft.com/office/powerpoint/2010/main" val="111454050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a:t>Cont.</a:t>
            </a:r>
            <a:endParaRPr lang="en-GB" dirty="0"/>
          </a:p>
        </p:txBody>
      </p:sp>
      <p:sp>
        <p:nvSpPr>
          <p:cNvPr id="3" name="Content Placeholder 2"/>
          <p:cNvSpPr>
            <a:spLocks noGrp="1"/>
          </p:cNvSpPr>
          <p:nvPr>
            <p:ph idx="1"/>
          </p:nvPr>
        </p:nvSpPr>
        <p:spPr>
          <a:xfrm>
            <a:off x="457200" y="1143000"/>
            <a:ext cx="8229600" cy="5715000"/>
          </a:xfrm>
        </p:spPr>
        <p:txBody>
          <a:bodyPr>
            <a:normAutofit fontScale="92500" lnSpcReduction="20000"/>
          </a:bodyPr>
          <a:lstStyle/>
          <a:p>
            <a:pPr>
              <a:buFont typeface="Wingdings" pitchFamily="2" charset="2"/>
              <a:buChar char="Ø"/>
            </a:pPr>
            <a:r>
              <a:rPr lang="en-GB" b="1" dirty="0"/>
              <a:t>Literacy</a:t>
            </a:r>
            <a:r>
              <a:rPr lang="en-GB" dirty="0"/>
              <a:t>:</a:t>
            </a:r>
          </a:p>
          <a:p>
            <a:r>
              <a:rPr lang="en-GB" dirty="0"/>
              <a:t>Reading skills of children with DS are extremely variable and little is known about the proportion of children with DS who achieve reading proficiency (Martin et al., 2009).</a:t>
            </a:r>
          </a:p>
          <a:p>
            <a:r>
              <a:rPr lang="en-GB" dirty="0"/>
              <a:t>like other aspects of language development, literacy development in DS follows protracted.</a:t>
            </a:r>
          </a:p>
          <a:p>
            <a:r>
              <a:rPr lang="en-GB" dirty="0"/>
              <a:t>Individuals with DS are more likely to have profile similar to that of “poor </a:t>
            </a:r>
            <a:r>
              <a:rPr lang="en-GB" dirty="0" err="1"/>
              <a:t>comprehenders</a:t>
            </a:r>
            <a:r>
              <a:rPr lang="en-GB" dirty="0"/>
              <a:t>” in which word reading abilities outstrip reading comprehension skills (</a:t>
            </a:r>
            <a:r>
              <a:rPr lang="en-GB" dirty="0" err="1"/>
              <a:t>Roch</a:t>
            </a:r>
            <a:r>
              <a:rPr lang="en-GB" dirty="0"/>
              <a:t> &amp; </a:t>
            </a:r>
            <a:r>
              <a:rPr lang="en-GB" dirty="0" err="1"/>
              <a:t>Levorato</a:t>
            </a:r>
            <a:r>
              <a:rPr lang="en-GB" dirty="0"/>
              <a:t>, 2009).</a:t>
            </a:r>
          </a:p>
          <a:p>
            <a:r>
              <a:rPr lang="en-GB" dirty="0"/>
              <a:t>Poor reading comprehension was associated with levels of oral language comprehension.</a:t>
            </a:r>
          </a:p>
          <a:p>
            <a:endParaRPr lang="en-GB" dirty="0"/>
          </a:p>
        </p:txBody>
      </p:sp>
    </p:spTree>
    <p:extLst>
      <p:ext uri="{BB962C8B-B14F-4D97-AF65-F5344CB8AC3E}">
        <p14:creationId xmlns:p14="http://schemas.microsoft.com/office/powerpoint/2010/main" val="254693320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GB" b="1" dirty="0"/>
              <a:t>Williams Syndrome</a:t>
            </a:r>
            <a:endParaRPr lang="en-GB" dirty="0"/>
          </a:p>
        </p:txBody>
      </p:sp>
      <p:sp>
        <p:nvSpPr>
          <p:cNvPr id="3" name="Content Placeholder 2"/>
          <p:cNvSpPr>
            <a:spLocks noGrp="1"/>
          </p:cNvSpPr>
          <p:nvPr>
            <p:ph idx="1"/>
          </p:nvPr>
        </p:nvSpPr>
        <p:spPr>
          <a:xfrm>
            <a:off x="457200" y="1143000"/>
            <a:ext cx="8229600" cy="5715000"/>
          </a:xfrm>
        </p:spPr>
        <p:txBody>
          <a:bodyPr>
            <a:normAutofit fontScale="92500" lnSpcReduction="10000"/>
          </a:bodyPr>
          <a:lstStyle/>
          <a:p>
            <a:r>
              <a:rPr lang="en-GB" dirty="0"/>
              <a:t>Williams syndrome (WS) is a complex neurodevelopmental disorder that results from the deletion of approximately 25 genes on one copy of chromosome 7q11.23 (Osborne, 2006).</a:t>
            </a:r>
          </a:p>
          <a:p>
            <a:r>
              <a:rPr lang="en-GB" dirty="0"/>
              <a:t>Prevalence rate of 1 in 7,500 live births (</a:t>
            </a:r>
            <a:r>
              <a:rPr lang="en-GB" dirty="0" err="1"/>
              <a:t>Stromme</a:t>
            </a:r>
            <a:r>
              <a:rPr lang="en-GB" dirty="0"/>
              <a:t> et al., 2002).</a:t>
            </a:r>
          </a:p>
          <a:p>
            <a:r>
              <a:rPr lang="en-GB" dirty="0"/>
              <a:t>Physical features include characteristic facial </a:t>
            </a:r>
            <a:r>
              <a:rPr lang="en-GB" dirty="0" err="1"/>
              <a:t>dysmorphology</a:t>
            </a:r>
            <a:r>
              <a:rPr lang="en-GB" dirty="0"/>
              <a:t>, cardiovascular heart disease, growth deficiency, and connective tissue abnormalities.</a:t>
            </a:r>
          </a:p>
          <a:p>
            <a:r>
              <a:rPr lang="en-GB" dirty="0" err="1"/>
              <a:t>Behavioral</a:t>
            </a:r>
            <a:r>
              <a:rPr lang="en-GB" dirty="0"/>
              <a:t> aspects is one of overfriendliness, social gregariousness, and marked anxiety .</a:t>
            </a:r>
          </a:p>
          <a:p>
            <a:endParaRPr lang="en-GB" dirty="0"/>
          </a:p>
        </p:txBody>
      </p:sp>
    </p:spTree>
    <p:extLst>
      <p:ext uri="{BB962C8B-B14F-4D97-AF65-F5344CB8AC3E}">
        <p14:creationId xmlns:p14="http://schemas.microsoft.com/office/powerpoint/2010/main" val="351886242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GB" dirty="0"/>
              <a:t>Cognitive Characteristics</a:t>
            </a:r>
          </a:p>
        </p:txBody>
      </p:sp>
      <p:sp>
        <p:nvSpPr>
          <p:cNvPr id="3" name="Content Placeholder 2"/>
          <p:cNvSpPr>
            <a:spLocks noGrp="1"/>
          </p:cNvSpPr>
          <p:nvPr>
            <p:ph idx="1"/>
          </p:nvPr>
        </p:nvSpPr>
        <p:spPr>
          <a:xfrm>
            <a:off x="457200" y="1219200"/>
            <a:ext cx="8229600" cy="5410200"/>
          </a:xfrm>
        </p:spPr>
        <p:txBody>
          <a:bodyPr>
            <a:normAutofit lnSpcReduction="10000"/>
          </a:bodyPr>
          <a:lstStyle/>
          <a:p>
            <a:r>
              <a:rPr lang="en-GB" dirty="0"/>
              <a:t>Infants and toddlers with WS experience global developmental delays.</a:t>
            </a:r>
          </a:p>
          <a:p>
            <a:r>
              <a:rPr lang="en-GB" dirty="0"/>
              <a:t>Older children and adults with WS generally have mild to moderate ID.</a:t>
            </a:r>
          </a:p>
          <a:p>
            <a:r>
              <a:rPr lang="en-GB" dirty="0"/>
              <a:t>Most notably, children with WS have profound difficulties with visual-spatial construction, 20 points lower than scores on other intelligence scales.</a:t>
            </a:r>
          </a:p>
          <a:p>
            <a:r>
              <a:rPr lang="en-GB" dirty="0"/>
              <a:t>Difficulties with adaptive </a:t>
            </a:r>
            <a:r>
              <a:rPr lang="en-GB" dirty="0" err="1"/>
              <a:t>behavior</a:t>
            </a:r>
            <a:r>
              <a:rPr lang="en-GB" dirty="0"/>
              <a:t>, particularly in the areas of motor development and independent living.</a:t>
            </a:r>
          </a:p>
        </p:txBody>
      </p:sp>
    </p:spTree>
    <p:extLst>
      <p:ext uri="{BB962C8B-B14F-4D97-AF65-F5344CB8AC3E}">
        <p14:creationId xmlns:p14="http://schemas.microsoft.com/office/powerpoint/2010/main" val="98926419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GB" dirty="0"/>
              <a:t>Language Characteristics</a:t>
            </a:r>
          </a:p>
        </p:txBody>
      </p:sp>
      <p:sp>
        <p:nvSpPr>
          <p:cNvPr id="3" name="Content Placeholder 2"/>
          <p:cNvSpPr>
            <a:spLocks noGrp="1"/>
          </p:cNvSpPr>
          <p:nvPr>
            <p:ph idx="1"/>
          </p:nvPr>
        </p:nvSpPr>
        <p:spPr>
          <a:xfrm>
            <a:off x="457200" y="1143000"/>
            <a:ext cx="8229600" cy="5638800"/>
          </a:xfrm>
        </p:spPr>
        <p:txBody>
          <a:bodyPr/>
          <a:lstStyle/>
          <a:p>
            <a:r>
              <a:rPr lang="en-GB" dirty="0"/>
              <a:t>WS has been put forward as the archetypal evidence for dissociations between cognitive and linguistic skill.</a:t>
            </a:r>
          </a:p>
          <a:p>
            <a:r>
              <a:rPr lang="en-GB" dirty="0"/>
              <a:t>Exquisite mastery of syntax and vocabulary in the context of pronounced nonverbal cognitive deficits.</a:t>
            </a:r>
          </a:p>
          <a:p>
            <a:endParaRPr lang="en-GB" dirty="0"/>
          </a:p>
        </p:txBody>
      </p:sp>
    </p:spTree>
    <p:extLst>
      <p:ext uri="{BB962C8B-B14F-4D97-AF65-F5344CB8AC3E}">
        <p14:creationId xmlns:p14="http://schemas.microsoft.com/office/powerpoint/2010/main" val="114620475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5719"/>
          </a:xfrm>
        </p:spPr>
        <p:txBody>
          <a:bodyPr>
            <a:normAutofit fontScale="90000"/>
          </a:bodyPr>
          <a:lstStyle/>
          <a:p>
            <a:endParaRPr lang="en-GB" dirty="0"/>
          </a:p>
        </p:txBody>
      </p:sp>
      <p:sp>
        <p:nvSpPr>
          <p:cNvPr id="3" name="Content Placeholder 2"/>
          <p:cNvSpPr>
            <a:spLocks noGrp="1"/>
          </p:cNvSpPr>
          <p:nvPr>
            <p:ph idx="1"/>
          </p:nvPr>
        </p:nvSpPr>
        <p:spPr>
          <a:xfrm>
            <a:off x="457200" y="533400"/>
            <a:ext cx="8229600" cy="6324600"/>
          </a:xfrm>
        </p:spPr>
        <p:txBody>
          <a:bodyPr>
            <a:normAutofit fontScale="92500" lnSpcReduction="10000"/>
          </a:bodyPr>
          <a:lstStyle/>
          <a:p>
            <a:pPr>
              <a:buFont typeface="Wingdings" pitchFamily="2" charset="2"/>
              <a:buChar char="Ø"/>
            </a:pPr>
            <a:r>
              <a:rPr lang="en-GB" b="1" dirty="0"/>
              <a:t>Form</a:t>
            </a:r>
            <a:r>
              <a:rPr lang="en-GB" dirty="0"/>
              <a:t>:</a:t>
            </a:r>
          </a:p>
          <a:p>
            <a:r>
              <a:rPr lang="en-GB" dirty="0"/>
              <a:t>Canonical babbling is significantly delayed in infants with WS relative to age-matched infants (</a:t>
            </a:r>
            <a:r>
              <a:rPr lang="en-GB" dirty="0" err="1"/>
              <a:t>Mervis</a:t>
            </a:r>
            <a:r>
              <a:rPr lang="en-GB" dirty="0"/>
              <a:t> &amp; Becerra, 2007).</a:t>
            </a:r>
          </a:p>
          <a:p>
            <a:r>
              <a:rPr lang="en-GB" dirty="0"/>
              <a:t>There are no reports of significant speech sound disorders or reduced intelligibility in older, verbal children with WS.</a:t>
            </a:r>
          </a:p>
          <a:p>
            <a:r>
              <a:rPr lang="en-GB" dirty="0"/>
              <a:t>Grammar is “intact” and much better than expected for overall level of nonverbal cognitive ability superior than those with DS.</a:t>
            </a:r>
          </a:p>
          <a:p>
            <a:r>
              <a:rPr lang="en-GB" dirty="0"/>
              <a:t>Deficits in grammatical understanding are evident, but these are strongly related to verbal working memory abilities and general levels of cognitive ability (</a:t>
            </a:r>
            <a:r>
              <a:rPr lang="en-GB" dirty="0" err="1"/>
              <a:t>Mervis</a:t>
            </a:r>
            <a:r>
              <a:rPr lang="en-GB" dirty="0"/>
              <a:t> &amp; John, 2010).</a:t>
            </a:r>
          </a:p>
          <a:p>
            <a:endParaRPr lang="en-GB" dirty="0"/>
          </a:p>
          <a:p>
            <a:endParaRPr lang="en-GB" b="1" dirty="0"/>
          </a:p>
        </p:txBody>
      </p:sp>
    </p:spTree>
    <p:extLst>
      <p:ext uri="{BB962C8B-B14F-4D97-AF65-F5344CB8AC3E}">
        <p14:creationId xmlns:p14="http://schemas.microsoft.com/office/powerpoint/2010/main" val="241078532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5719"/>
          </a:xfrm>
        </p:spPr>
        <p:txBody>
          <a:bodyPr>
            <a:normAutofit fontScale="90000"/>
          </a:bodyPr>
          <a:lstStyle/>
          <a:p>
            <a:endParaRPr lang="en-GB" dirty="0"/>
          </a:p>
        </p:txBody>
      </p:sp>
      <p:sp>
        <p:nvSpPr>
          <p:cNvPr id="3" name="Content Placeholder 2"/>
          <p:cNvSpPr>
            <a:spLocks noGrp="1"/>
          </p:cNvSpPr>
          <p:nvPr>
            <p:ph idx="1"/>
          </p:nvPr>
        </p:nvSpPr>
        <p:spPr>
          <a:xfrm>
            <a:off x="457200" y="609600"/>
            <a:ext cx="8229600" cy="6096000"/>
          </a:xfrm>
        </p:spPr>
        <p:txBody>
          <a:bodyPr>
            <a:normAutofit/>
          </a:bodyPr>
          <a:lstStyle/>
          <a:p>
            <a:pPr>
              <a:buFont typeface="Wingdings" pitchFamily="2" charset="2"/>
              <a:buChar char="Ø"/>
            </a:pPr>
            <a:r>
              <a:rPr lang="en-GB" b="1" dirty="0"/>
              <a:t>Content</a:t>
            </a:r>
            <a:r>
              <a:rPr lang="en-GB" dirty="0"/>
              <a:t>:</a:t>
            </a:r>
          </a:p>
          <a:p>
            <a:r>
              <a:rPr lang="en-GB" dirty="0"/>
              <a:t>Understanding and production of concrete vocabulary are relative strengths for individuals with WS, resulting in consistently higher scores on measures of vocabulary.</a:t>
            </a:r>
          </a:p>
          <a:p>
            <a:r>
              <a:rPr lang="en-GB" dirty="0"/>
              <a:t>Profound difficulty with relational or </a:t>
            </a:r>
            <a:r>
              <a:rPr lang="en-GB" dirty="0" err="1"/>
              <a:t>conceptional</a:t>
            </a:r>
            <a:r>
              <a:rPr lang="en-GB" dirty="0"/>
              <a:t> vocabulary experienced by individuals with WS This vocabulary is important for marking spatial, temporal, and dimensional concepts as well as for devices such as conjunction and disjunction.</a:t>
            </a:r>
          </a:p>
          <a:p>
            <a:endParaRPr lang="en-GB" dirty="0"/>
          </a:p>
        </p:txBody>
      </p:sp>
    </p:spTree>
    <p:extLst>
      <p:ext uri="{BB962C8B-B14F-4D97-AF65-F5344CB8AC3E}">
        <p14:creationId xmlns:p14="http://schemas.microsoft.com/office/powerpoint/2010/main" val="228618516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5719"/>
          </a:xfrm>
        </p:spPr>
        <p:txBody>
          <a:bodyPr>
            <a:normAutofit fontScale="90000"/>
          </a:bodyPr>
          <a:lstStyle/>
          <a:p>
            <a:endParaRPr lang="en-GB" dirty="0"/>
          </a:p>
        </p:txBody>
      </p:sp>
      <p:sp>
        <p:nvSpPr>
          <p:cNvPr id="3" name="Content Placeholder 2"/>
          <p:cNvSpPr>
            <a:spLocks noGrp="1"/>
          </p:cNvSpPr>
          <p:nvPr>
            <p:ph idx="1"/>
          </p:nvPr>
        </p:nvSpPr>
        <p:spPr>
          <a:xfrm>
            <a:off x="457200" y="609600"/>
            <a:ext cx="8229600" cy="6172200"/>
          </a:xfrm>
        </p:spPr>
        <p:txBody>
          <a:bodyPr>
            <a:normAutofit fontScale="85000" lnSpcReduction="10000"/>
          </a:bodyPr>
          <a:lstStyle/>
          <a:p>
            <a:pPr>
              <a:buFont typeface="Wingdings" pitchFamily="2" charset="2"/>
              <a:buChar char="Ø"/>
            </a:pPr>
            <a:r>
              <a:rPr lang="en-GB" b="1" dirty="0"/>
              <a:t>Use</a:t>
            </a:r>
            <a:r>
              <a:rPr lang="en-GB" dirty="0"/>
              <a:t>:</a:t>
            </a:r>
          </a:p>
          <a:p>
            <a:r>
              <a:rPr lang="en-GB" dirty="0"/>
              <a:t>WS have pronounced pragmatic difficulties, despite the superficial air of social skills.</a:t>
            </a:r>
          </a:p>
          <a:p>
            <a:r>
              <a:rPr lang="en-GB" dirty="0"/>
              <a:t>The emergence of joint attention is delayed and there is an atypical temporal relationship between gesture and word production, referential gestures such as pointing precede referential word production.</a:t>
            </a:r>
          </a:p>
          <a:p>
            <a:r>
              <a:rPr lang="en-GB" dirty="0"/>
              <a:t>Children with WS are more likely to look at faces than children with ASD, their ability to integrate gaze cues for communication purposes is impaired</a:t>
            </a:r>
          </a:p>
          <a:p>
            <a:r>
              <a:rPr lang="en-GB" dirty="0"/>
              <a:t>Pragmatic difficulties are evident in conversational </a:t>
            </a:r>
            <a:r>
              <a:rPr lang="en-GB" dirty="0" err="1"/>
              <a:t>behavior</a:t>
            </a:r>
            <a:r>
              <a:rPr lang="en-GB" dirty="0"/>
              <a:t>, in which individuals with WS are less likely to provide contingent and informative responses than peers with more specific DLDs.</a:t>
            </a:r>
          </a:p>
          <a:p>
            <a:endParaRPr lang="en-GB" dirty="0"/>
          </a:p>
        </p:txBody>
      </p:sp>
    </p:spTree>
    <p:extLst>
      <p:ext uri="{BB962C8B-B14F-4D97-AF65-F5344CB8AC3E}">
        <p14:creationId xmlns:p14="http://schemas.microsoft.com/office/powerpoint/2010/main" val="861884907"/>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5719"/>
          </a:xfrm>
        </p:spPr>
        <p:txBody>
          <a:bodyPr>
            <a:normAutofit fontScale="90000"/>
          </a:bodyPr>
          <a:lstStyle/>
          <a:p>
            <a:endParaRPr lang="en-GB" dirty="0"/>
          </a:p>
        </p:txBody>
      </p:sp>
      <p:sp>
        <p:nvSpPr>
          <p:cNvPr id="3" name="Content Placeholder 2"/>
          <p:cNvSpPr>
            <a:spLocks noGrp="1"/>
          </p:cNvSpPr>
          <p:nvPr>
            <p:ph idx="1"/>
          </p:nvPr>
        </p:nvSpPr>
        <p:spPr>
          <a:xfrm>
            <a:off x="457200" y="609600"/>
            <a:ext cx="8229600" cy="6248400"/>
          </a:xfrm>
        </p:spPr>
        <p:txBody>
          <a:bodyPr>
            <a:normAutofit lnSpcReduction="10000"/>
          </a:bodyPr>
          <a:lstStyle/>
          <a:p>
            <a:r>
              <a:rPr lang="en-GB" dirty="0"/>
              <a:t>children with WS made considerably more social evaluative statements and fewer cognitive inferences.</a:t>
            </a:r>
          </a:p>
          <a:p>
            <a:r>
              <a:rPr lang="en-GB" dirty="0"/>
              <a:t>Children with WS have more difficulty monitoring their own comprehension and signalling when their conversational partners provide ambiguous or inadequate messages.</a:t>
            </a:r>
          </a:p>
          <a:p>
            <a:pPr>
              <a:buFont typeface="Wingdings" pitchFamily="2" charset="2"/>
              <a:buChar char="Ø"/>
            </a:pPr>
            <a:r>
              <a:rPr lang="en-GB" b="1" dirty="0"/>
              <a:t>Literacy</a:t>
            </a:r>
            <a:r>
              <a:rPr lang="en-GB" dirty="0"/>
              <a:t>:</a:t>
            </a:r>
          </a:p>
          <a:p>
            <a:r>
              <a:rPr lang="en-GB" dirty="0"/>
              <a:t>The reading skills of children with WS are variable.</a:t>
            </a:r>
          </a:p>
          <a:p>
            <a:r>
              <a:rPr lang="en-GB" dirty="0"/>
              <a:t>Reading comprehension scores are generally significantly lower than word reading abilities.</a:t>
            </a:r>
          </a:p>
        </p:txBody>
      </p:sp>
    </p:spTree>
    <p:extLst>
      <p:ext uri="{BB962C8B-B14F-4D97-AF65-F5344CB8AC3E}">
        <p14:creationId xmlns:p14="http://schemas.microsoft.com/office/powerpoint/2010/main" val="36561946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7633</TotalTime>
  <Words>13247</Words>
  <Application>Microsoft Office PowerPoint</Application>
  <PresentationFormat>On-screen Show (4:3)</PresentationFormat>
  <Paragraphs>1058</Paragraphs>
  <Slides>205</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205</vt:i4>
      </vt:variant>
    </vt:vector>
  </HeadingPairs>
  <TitlesOfParts>
    <vt:vector size="209" baseType="lpstr">
      <vt:lpstr>Arial</vt:lpstr>
      <vt:lpstr>Calibri</vt:lpstr>
      <vt:lpstr>Wingdings</vt:lpstr>
      <vt:lpstr>Office Theme</vt:lpstr>
      <vt:lpstr>LANGUAGE DISORDERS IN CHILDREN</vt:lpstr>
      <vt:lpstr>DEFINITIONS OF LANGUAGE DISORDERS</vt:lpstr>
      <vt:lpstr>DEVELOPMENTAL LANGUAGE DISORDRS</vt:lpstr>
      <vt:lpstr>PowerPoint Presentation</vt:lpstr>
      <vt:lpstr>CATEGORIES OF LANGUAGE DISORDERS</vt:lpstr>
      <vt:lpstr>MODALITIES OF LANGUAGE  DISORDER </vt:lpstr>
      <vt:lpstr>PowerPoint Presentation</vt:lpstr>
      <vt:lpstr>DIAGNOSTIC ISSUES</vt:lpstr>
      <vt:lpstr>ETIOLOGY OF DLD</vt:lpstr>
      <vt:lpstr>ETIOLOGY OF DLD</vt:lpstr>
      <vt:lpstr>ETIOLOGY OF DLD</vt:lpstr>
      <vt:lpstr>Etiology cont.</vt:lpstr>
      <vt:lpstr>ASSESSMENT</vt:lpstr>
      <vt:lpstr>GENERAL PRINCIPLES OF ASSESSMENT</vt:lpstr>
      <vt:lpstr>Cont.</vt:lpstr>
      <vt:lpstr>Basic Questions</vt:lpstr>
      <vt:lpstr>Case History</vt:lpstr>
      <vt:lpstr>Cont.</vt:lpstr>
      <vt:lpstr>Low Structured Observations or Assessment</vt:lpstr>
      <vt:lpstr>Cont.</vt:lpstr>
      <vt:lpstr>Language Sample</vt:lpstr>
      <vt:lpstr>Cont.</vt:lpstr>
      <vt:lpstr>THE ASSESSMENT PLAN</vt:lpstr>
      <vt:lpstr>Assessment Purposes.</vt:lpstr>
      <vt:lpstr>Cont.</vt:lpstr>
      <vt:lpstr>Cont.</vt:lpstr>
      <vt:lpstr>Reasons For Discharge</vt:lpstr>
      <vt:lpstr>What to Assess</vt:lpstr>
      <vt:lpstr>Domains of Language</vt:lpstr>
      <vt:lpstr>Cont.</vt:lpstr>
      <vt:lpstr>Cont.</vt:lpstr>
      <vt:lpstr>Comprehension and Production</vt:lpstr>
      <vt:lpstr>Cont.</vt:lpstr>
      <vt:lpstr>Assessing Collateral Areas</vt:lpstr>
      <vt:lpstr>Cont.</vt:lpstr>
      <vt:lpstr>Outline for a Clinical Report</vt:lpstr>
      <vt:lpstr>Principles of Intervention </vt:lpstr>
      <vt:lpstr>THE PURPOSE OF INTERVENTION</vt:lpstr>
      <vt:lpstr>Cont.</vt:lpstr>
      <vt:lpstr>Expected Results</vt:lpstr>
      <vt:lpstr>HOW CAN INTERVENTION CHANGE LANGUAGE BEHAVIOR</vt:lpstr>
      <vt:lpstr>Cont.</vt:lpstr>
      <vt:lpstr>Cont.</vt:lpstr>
      <vt:lpstr>Cont.</vt:lpstr>
      <vt:lpstr>DEVELOPING INTERVENTION PLANS</vt:lpstr>
      <vt:lpstr>Products of Intervention: Setting Goals</vt:lpstr>
      <vt:lpstr>Cont.</vt:lpstr>
      <vt:lpstr>Suggestion for Setting Priorities among Intervention Goals</vt:lpstr>
      <vt:lpstr>Intervention Approaches</vt:lpstr>
      <vt:lpstr>Training Protocol for Clinician- Directed Intervention</vt:lpstr>
      <vt:lpstr>PowerPoint Presentation</vt:lpstr>
      <vt:lpstr>Cont.</vt:lpstr>
      <vt:lpstr>Cont.</vt:lpstr>
      <vt:lpstr>A Focused Stimulation Approach to Teaching Copula “Is”</vt:lpstr>
      <vt:lpstr>Cont.</vt:lpstr>
      <vt:lpstr>Eg:</vt:lpstr>
      <vt:lpstr>Cont.</vt:lpstr>
      <vt:lpstr>Enhanced Milieu Teaching (EMT).</vt:lpstr>
      <vt:lpstr>Cont.</vt:lpstr>
      <vt:lpstr>Specific Language Impairment (SLI)</vt:lpstr>
      <vt:lpstr>Definition</vt:lpstr>
      <vt:lpstr>Prevalence and Causation.</vt:lpstr>
      <vt:lpstr>Major Characteristics</vt:lpstr>
      <vt:lpstr>Morphosyntax Deficits in Children with SLI</vt:lpstr>
      <vt:lpstr>Cont.</vt:lpstr>
      <vt:lpstr>Cont.</vt:lpstr>
      <vt:lpstr>Cont.</vt:lpstr>
      <vt:lpstr>Comparison of Development of Children with and without Specific Language Impairment</vt:lpstr>
      <vt:lpstr>PowerPoint Presentation</vt:lpstr>
      <vt:lpstr>Associated Problems</vt:lpstr>
      <vt:lpstr>Cont.</vt:lpstr>
      <vt:lpstr>Special Consideration for Special Populations</vt:lpstr>
      <vt:lpstr>INTELLECTUAL DISABILITY</vt:lpstr>
      <vt:lpstr>Cont.</vt:lpstr>
      <vt:lpstr>Cont.</vt:lpstr>
      <vt:lpstr>Cont.</vt:lpstr>
      <vt:lpstr>Cognitive Characteristics</vt:lpstr>
      <vt:lpstr>Language Characteristics</vt:lpstr>
      <vt:lpstr>Cont.</vt:lpstr>
      <vt:lpstr>Con.</vt:lpstr>
      <vt:lpstr>Cont.</vt:lpstr>
      <vt:lpstr>Down Syndrome</vt:lpstr>
      <vt:lpstr>Cont.</vt:lpstr>
      <vt:lpstr>Cont.</vt:lpstr>
      <vt:lpstr>Cognitive Characteristics</vt:lpstr>
      <vt:lpstr>Cont.</vt:lpstr>
      <vt:lpstr>Language Characteristics</vt:lpstr>
      <vt:lpstr>Cont.</vt:lpstr>
      <vt:lpstr>Cont.</vt:lpstr>
      <vt:lpstr>Cont.</vt:lpstr>
      <vt:lpstr>Cont.</vt:lpstr>
      <vt:lpstr>Cont.</vt:lpstr>
      <vt:lpstr>Williams Syndrome</vt:lpstr>
      <vt:lpstr>Cognitive Characteristics</vt:lpstr>
      <vt:lpstr>Language Characteristics</vt:lpstr>
      <vt:lpstr>PowerPoint Presentation</vt:lpstr>
      <vt:lpstr>PowerPoint Presentation</vt:lpstr>
      <vt:lpstr>PowerPoint Presentation</vt:lpstr>
      <vt:lpstr>PowerPoint Presentation</vt:lpstr>
      <vt:lpstr>Fragile X Syndrome</vt:lpstr>
      <vt:lpstr>Cont.</vt:lpstr>
      <vt:lpstr>PowerPoint Presentation</vt:lpstr>
      <vt:lpstr>PowerPoint Presentation</vt:lpstr>
      <vt:lpstr>Cognitive Characteristics</vt:lpstr>
      <vt:lpstr>Language Characteristics</vt:lpstr>
      <vt:lpstr>PowerPoint Presentation</vt:lpstr>
      <vt:lpstr>Cont.</vt:lpstr>
      <vt:lpstr>PowerPoint Presentation</vt:lpstr>
      <vt:lpstr>PowerPoint Presentation</vt:lpstr>
      <vt:lpstr>PowerPoint Presentation</vt:lpstr>
      <vt:lpstr>Visual Impairment</vt:lpstr>
      <vt:lpstr>Cont.</vt:lpstr>
      <vt:lpstr>Cont.</vt:lpstr>
      <vt:lpstr>Hearing Impairment</vt:lpstr>
      <vt:lpstr>Sensori-Neural Hearing Loss</vt:lpstr>
      <vt:lpstr>Language Characteristics</vt:lpstr>
      <vt:lpstr>Three Important Issues</vt:lpstr>
      <vt:lpstr>PowerPoint Presentation</vt:lpstr>
      <vt:lpstr>Cont.</vt:lpstr>
      <vt:lpstr>Cont.</vt:lpstr>
      <vt:lpstr>PowerPoint Presentation</vt:lpstr>
      <vt:lpstr>PowerPoint Presentation</vt:lpstr>
      <vt:lpstr>PowerPoint Presentation</vt:lpstr>
      <vt:lpstr>Cont.</vt:lpstr>
      <vt:lpstr>Autism Spectrum Disorders ASD</vt:lpstr>
      <vt:lpstr>Cont.</vt:lpstr>
      <vt:lpstr>DSM‑5,V Criteria for Autism Spectrum Disorder</vt:lpstr>
      <vt:lpstr>Early Communication</vt:lpstr>
      <vt:lpstr>Cont.</vt:lpstr>
      <vt:lpstr>Cognitive Characteristics</vt:lpstr>
      <vt:lpstr>Language Characteristics</vt:lpstr>
      <vt:lpstr>Form</vt:lpstr>
      <vt:lpstr>Cont.</vt:lpstr>
      <vt:lpstr>Content</vt:lpstr>
      <vt:lpstr>Use</vt:lpstr>
      <vt:lpstr>Literacy</vt:lpstr>
      <vt:lpstr>ADHD</vt:lpstr>
      <vt:lpstr>ADHD</vt:lpstr>
      <vt:lpstr>Cognition</vt:lpstr>
      <vt:lpstr>Language</vt:lpstr>
      <vt:lpstr>Form</vt:lpstr>
      <vt:lpstr>Content</vt:lpstr>
      <vt:lpstr>Use</vt:lpstr>
      <vt:lpstr>Literacy</vt:lpstr>
      <vt:lpstr>Assessment and Intervention in the Prelinguistic Period</vt:lpstr>
      <vt:lpstr>FAMILY-CENTERED PRACTICE</vt:lpstr>
      <vt:lpstr>SERVICE PLANS FOR PRELINGUISTIC CLIENTS</vt:lpstr>
      <vt:lpstr>Elements of IFSP</vt:lpstr>
      <vt:lpstr>Cont.</vt:lpstr>
      <vt:lpstr>RISK FACTORS FOR COMMUNICATION DISORDERS IN INFANTS</vt:lpstr>
      <vt:lpstr>ASSESSMENT AND INTERVENTION FOR HIGH-RISK INFANTS AND THEIR FAMILIES IN THE NEWBORN INTENSIVE CARE NURSERY (NICU)</vt:lpstr>
      <vt:lpstr>Hearing Conservation and Aural Habilitation</vt:lpstr>
      <vt:lpstr> Child Behavior and Development</vt:lpstr>
      <vt:lpstr>Management (Intervention)</vt:lpstr>
      <vt:lpstr>Parent-Child Communication</vt:lpstr>
      <vt:lpstr>Management</vt:lpstr>
      <vt:lpstr>ASSESSMENT AND INTERVENTION FOR PREINTENTIONAL INFANTS AND THEIR FAMILIES: 1 TO 8 MONTHS</vt:lpstr>
      <vt:lpstr>PREINTENTIONAL INFANTS:  Hearing Conservation &amp; Aural Habilitation</vt:lpstr>
      <vt:lpstr>good candidates for cochlear implants</vt:lpstr>
      <vt:lpstr>PREINTENTIONAL INFANTS Child Behavior and Development</vt:lpstr>
      <vt:lpstr>Management</vt:lpstr>
      <vt:lpstr>           PREINTENTIONAL INFANTS Parent-Child Communication</vt:lpstr>
      <vt:lpstr>Cont.</vt:lpstr>
      <vt:lpstr>Management</vt:lpstr>
      <vt:lpstr>Awareness of Infant Communication Patterns</vt:lpstr>
      <vt:lpstr>Cont.</vt:lpstr>
      <vt:lpstr>Modeling Interactive Behaviors</vt:lpstr>
      <vt:lpstr>Cont.</vt:lpstr>
      <vt:lpstr>PowerPoint Presentation</vt:lpstr>
      <vt:lpstr>ASSESSMENT AND INTERVENTION FOR INFANTS AT PRELINGUISTIC STAGES OF COMMUNICATION: 9 TO 18 MONTHS</vt:lpstr>
      <vt:lpstr>PRELINGUISTIC STAGES: Assessment</vt:lpstr>
      <vt:lpstr>PRELINGUISTIC STAGES: Management</vt:lpstr>
      <vt:lpstr>Cont.</vt:lpstr>
      <vt:lpstr>Milieu Communication Training (MCT)</vt:lpstr>
      <vt:lpstr>Assessment and Intervention for Emerging Language</vt:lpstr>
      <vt:lpstr>Emerging Language (EL)</vt:lpstr>
      <vt:lpstr>Screening and Eligibility for Services</vt:lpstr>
      <vt:lpstr>Cont.</vt:lpstr>
      <vt:lpstr>Predictors and Risk Factors for Language Growth in Toddlers</vt:lpstr>
      <vt:lpstr>Communicative Skills in Normally Speaking Toddlers</vt:lpstr>
      <vt:lpstr>Cont.</vt:lpstr>
      <vt:lpstr>Cont.</vt:lpstr>
      <vt:lpstr>ASSESSING COMMUNICATIVE INTENTION</vt:lpstr>
      <vt:lpstr>Cont.</vt:lpstr>
      <vt:lpstr>Range of Communicative Functions</vt:lpstr>
      <vt:lpstr>Frequency of Intentions Expression</vt:lpstr>
      <vt:lpstr>Forms of Communication</vt:lpstr>
      <vt:lpstr>Communicative Act</vt:lpstr>
      <vt:lpstr>Summary of Comprehension Abilities in Children Up to 3 Years Old</vt:lpstr>
      <vt:lpstr>ASSESSING COMPREHENSION</vt:lpstr>
      <vt:lpstr>Cont.</vt:lpstr>
      <vt:lpstr>18- to 24-month-level comprehension</vt:lpstr>
      <vt:lpstr>24- to 36-month-level comprehension</vt:lpstr>
      <vt:lpstr>Assessing Phonological Skills</vt:lpstr>
      <vt:lpstr>Cont.</vt:lpstr>
      <vt:lpstr>Cont.</vt:lpstr>
      <vt:lpstr>Syllable Structure Level (SSL)</vt:lpstr>
      <vt:lpstr>Predictors of Long-Term Speech Delay in Late-Talkers at 30 to 35 Months</vt:lpstr>
      <vt:lpstr>Assessing Semantic-Syntactic Production</vt:lpstr>
      <vt:lpstr>Aspects of Word Combinations Within a Communication Sample</vt:lpstr>
      <vt:lpstr>Cont.</vt:lpstr>
      <vt:lpstr>Cont.</vt:lpstr>
      <vt:lpstr>Semantic Relational Categories Used by Brown (1973) to Account for the Majority of Word Combinations in Toddlers’ Spontaneous Speech</vt:lpstr>
      <vt:lpstr>Cont.</vt:lpstr>
      <vt:lpstr>Cont.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LANGUAGE DISORDERS IN CHILDREN</dc:title>
  <dc:creator>Toshiba</dc:creator>
  <cp:lastModifiedBy>Israa</cp:lastModifiedBy>
  <cp:revision>396</cp:revision>
  <cp:lastPrinted>2022-06-14T13:03:22Z</cp:lastPrinted>
  <dcterms:created xsi:type="dcterms:W3CDTF">2017-02-13T18:19:28Z</dcterms:created>
  <dcterms:modified xsi:type="dcterms:W3CDTF">2022-06-17T23:23:14Z</dcterms:modified>
</cp:coreProperties>
</file>