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E92"/>
    <a:srgbClr val="EF5A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4" d="100"/>
          <a:sy n="104" d="100"/>
        </p:scale>
        <p:origin x="-174" y="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4D1-9235-40A8-8D70-13DF1793E54F}" type="datetimeFigureOut">
              <a:rPr lang="ar-SA" smtClean="0"/>
              <a:pPr/>
              <a:t>23/01/1438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98A-7FAD-40C1-84B9-8979C863F5F9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4D1-9235-40A8-8D70-13DF1793E54F}" type="datetimeFigureOut">
              <a:rPr lang="ar-SA" smtClean="0"/>
              <a:pPr/>
              <a:t>23/01/1438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98A-7FAD-40C1-84B9-8979C863F5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4D1-9235-40A8-8D70-13DF1793E54F}" type="datetimeFigureOut">
              <a:rPr lang="ar-SA" smtClean="0"/>
              <a:pPr/>
              <a:t>23/01/1438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98A-7FAD-40C1-84B9-8979C863F5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4D1-9235-40A8-8D70-13DF1793E54F}" type="datetimeFigureOut">
              <a:rPr lang="ar-SA" smtClean="0"/>
              <a:pPr/>
              <a:t>23/01/1438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98A-7FAD-40C1-84B9-8979C863F5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4D1-9235-40A8-8D70-13DF1793E54F}" type="datetimeFigureOut">
              <a:rPr lang="ar-SA" smtClean="0"/>
              <a:pPr/>
              <a:t>23/01/1438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98A-7FAD-40C1-84B9-8979C863F5F9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4D1-9235-40A8-8D70-13DF1793E54F}" type="datetimeFigureOut">
              <a:rPr lang="ar-SA" smtClean="0"/>
              <a:pPr/>
              <a:t>23/01/1438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98A-7FAD-40C1-84B9-8979C863F5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4D1-9235-40A8-8D70-13DF1793E54F}" type="datetimeFigureOut">
              <a:rPr lang="ar-SA" smtClean="0"/>
              <a:pPr/>
              <a:t>23/01/1438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98A-7FAD-40C1-84B9-8979C863F5F9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4D1-9235-40A8-8D70-13DF1793E54F}" type="datetimeFigureOut">
              <a:rPr lang="ar-SA" smtClean="0"/>
              <a:pPr/>
              <a:t>23/01/1438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98A-7FAD-40C1-84B9-8979C863F5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4D1-9235-40A8-8D70-13DF1793E54F}" type="datetimeFigureOut">
              <a:rPr lang="ar-SA" smtClean="0"/>
              <a:pPr/>
              <a:t>23/01/1438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98A-7FAD-40C1-84B9-8979C863F5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4D1-9235-40A8-8D70-13DF1793E54F}" type="datetimeFigureOut">
              <a:rPr lang="ar-SA" smtClean="0"/>
              <a:pPr/>
              <a:t>23/01/1438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98A-7FAD-40C1-84B9-8979C863F5F9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4C4D1-9235-40A8-8D70-13DF1793E54F}" type="datetimeFigureOut">
              <a:rPr lang="ar-SA" smtClean="0"/>
              <a:pPr/>
              <a:t>23/01/1438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E98A-7FAD-40C1-84B9-8979C863F5F9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AF4C4D1-9235-40A8-8D70-13DF1793E54F}" type="datetimeFigureOut">
              <a:rPr lang="ar-SA" smtClean="0"/>
              <a:pPr/>
              <a:t>23/01/1438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05AE98A-7FAD-40C1-84B9-8979C863F5F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31640" y="-747464"/>
            <a:ext cx="7560840" cy="439248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Lipids,               </a:t>
            </a:r>
            <a:b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   Protein                     and Vitamins</a:t>
            </a:r>
            <a:r>
              <a:rPr lang="en-US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ar-SA" sz="4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65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Proteins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64854" cy="5138045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dirty="0">
                <a:latin typeface="Comic Sans MS" pitchFamily="66" charset="0"/>
              </a:rPr>
              <a:t>Made of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C</a:t>
            </a:r>
            <a:r>
              <a:rPr lang="en-US" sz="2800" dirty="0">
                <a:latin typeface="Comic Sans MS" pitchFamily="66" charset="0"/>
              </a:rPr>
              <a:t>,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H</a:t>
            </a:r>
            <a:r>
              <a:rPr lang="en-US" sz="2800" dirty="0">
                <a:latin typeface="Comic Sans MS" pitchFamily="66" charset="0"/>
              </a:rPr>
              <a:t>,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O</a:t>
            </a:r>
            <a:r>
              <a:rPr lang="en-US" sz="2800" dirty="0">
                <a:latin typeface="Comic Sans MS" pitchFamily="66" charset="0"/>
              </a:rPr>
              <a:t>,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N</a:t>
            </a:r>
            <a:r>
              <a:rPr lang="en-US" sz="2800" dirty="0">
                <a:latin typeface="Comic Sans MS" pitchFamily="66" charset="0"/>
              </a:rPr>
              <a:t>, sometimes </a:t>
            </a:r>
            <a:r>
              <a:rPr lang="en-US" sz="2800" dirty="0">
                <a:solidFill>
                  <a:srgbClr val="00B050"/>
                </a:solidFill>
                <a:latin typeface="Comic Sans MS" pitchFamily="66" charset="0"/>
              </a:rPr>
              <a:t>S.</a:t>
            </a:r>
          </a:p>
          <a:p>
            <a:pPr marL="0" indent="0" algn="l" rtl="0">
              <a:lnSpc>
                <a:spcPct val="90000"/>
              </a:lnSpc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Proteins:  are a polymer of amino acids  </a:t>
            </a:r>
            <a:r>
              <a:rPr lang="en-US" sz="2800" dirty="0">
                <a:latin typeface="Comic Sans MS" pitchFamily="66" charset="0"/>
              </a:rPr>
              <a:t>linked </a:t>
            </a:r>
            <a:r>
              <a:rPr lang="en-US" sz="2800" dirty="0" smtClean="0">
                <a:latin typeface="Comic Sans MS" pitchFamily="66" charset="0"/>
              </a:rPr>
              <a:t>by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Peptide Bond </a:t>
            </a:r>
            <a:r>
              <a:rPr lang="en-US" sz="2800" dirty="0">
                <a:latin typeface="Comic Sans MS" pitchFamily="66" charset="0"/>
              </a:rPr>
              <a:t>formed during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dehydration reaction </a:t>
            </a:r>
            <a:r>
              <a:rPr lang="en-US" sz="2800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 algn="l" rtl="0">
              <a:lnSpc>
                <a:spcPct val="90000"/>
              </a:lnSpc>
            </a:pPr>
            <a:endParaRPr lang="en-US" sz="2800" dirty="0" smtClean="0">
              <a:latin typeface="Comic Sans MS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Monomer </a:t>
            </a:r>
            <a:r>
              <a:rPr lang="en-US" sz="2800" dirty="0">
                <a:latin typeface="Comic Sans MS" pitchFamily="66" charset="0"/>
              </a:rPr>
              <a:t>is – amino </a:t>
            </a:r>
            <a:r>
              <a:rPr lang="en-US" sz="2800" dirty="0" smtClean="0">
                <a:latin typeface="Comic Sans MS" pitchFamily="66" charset="0"/>
              </a:rPr>
              <a:t>acids</a:t>
            </a:r>
          </a:p>
          <a:p>
            <a:pPr algn="l" rtl="0">
              <a:lnSpc>
                <a:spcPct val="90000"/>
              </a:lnSpc>
            </a:pPr>
            <a:endParaRPr lang="en-US" sz="2400" dirty="0" smtClean="0">
              <a:latin typeface="Comic Sans MS" pitchFamily="66" charset="0"/>
            </a:endParaRPr>
          </a:p>
          <a:p>
            <a:pPr marL="274320" lvl="1" indent="0" algn="l" rtl="0">
              <a:buNone/>
            </a:pPr>
            <a:endParaRPr lang="en-US" sz="2400" dirty="0" smtClean="0">
              <a:latin typeface="Comic Sans MS" pitchFamily="66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800" dirty="0" smtClean="0">
                <a:latin typeface="Comic Sans MS" pitchFamily="66" charset="0"/>
              </a:rPr>
              <a:t>Polymer is a polypeptide</a:t>
            </a:r>
            <a:endParaRPr lang="en-US" sz="2800" dirty="0">
              <a:solidFill>
                <a:srgbClr val="0070C0"/>
              </a:solidFill>
              <a:latin typeface="Comic Sans MS" pitchFamily="66" charset="0"/>
            </a:endParaRPr>
          </a:p>
          <a:p>
            <a:pPr algn="l" rtl="0">
              <a:lnSpc>
                <a:spcPct val="90000"/>
              </a:lnSpc>
            </a:pPr>
            <a:endParaRPr lang="en-US" dirty="0"/>
          </a:p>
          <a:p>
            <a:pPr algn="l" rtl="0"/>
            <a:endParaRPr lang="ar-SA" dirty="0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150882" y="3078896"/>
            <a:ext cx="4283968" cy="2719404"/>
            <a:chOff x="81" y="1430"/>
            <a:chExt cx="2909" cy="1769"/>
          </a:xfrm>
        </p:grpSpPr>
        <p:sp>
          <p:nvSpPr>
            <p:cNvPr id="6" name="Text Box 1034"/>
            <p:cNvSpPr txBox="1">
              <a:spLocks noChangeArrowheads="1"/>
            </p:cNvSpPr>
            <p:nvPr/>
          </p:nvSpPr>
          <p:spPr bwMode="auto">
            <a:xfrm>
              <a:off x="1757" y="2099"/>
              <a:ext cx="1233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3200" dirty="0">
                  <a:solidFill>
                    <a:srgbClr val="FF0000"/>
                  </a:solidFill>
                  <a:latin typeface="Comic Sans MS" pitchFamily="66" charset="0"/>
                  <a:ea typeface="HGS創英角ﾎﾟｯﾌﾟ体" pitchFamily="50" charset="-128"/>
                </a:rPr>
                <a:t>COO</a:t>
              </a:r>
              <a:r>
                <a:rPr lang="en-US" altLang="ja-JP" sz="3200" baseline="30000" dirty="0">
                  <a:solidFill>
                    <a:srgbClr val="FF0000"/>
                  </a:solidFill>
                  <a:latin typeface="Comic Sans MS" pitchFamily="66" charset="0"/>
                  <a:ea typeface="HGS創英角ﾎﾟｯﾌﾟ体" pitchFamily="50" charset="-128"/>
                </a:rPr>
                <a:t>-</a:t>
              </a:r>
            </a:p>
          </p:txBody>
        </p:sp>
        <p:sp>
          <p:nvSpPr>
            <p:cNvPr id="7" name="Text Box 1035"/>
            <p:cNvSpPr txBox="1">
              <a:spLocks noChangeArrowheads="1"/>
            </p:cNvSpPr>
            <p:nvPr/>
          </p:nvSpPr>
          <p:spPr bwMode="auto">
            <a:xfrm>
              <a:off x="81" y="2099"/>
              <a:ext cx="1072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3200" dirty="0">
                  <a:solidFill>
                    <a:srgbClr val="0000FF"/>
                  </a:solidFill>
                  <a:latin typeface="Comic Sans MS" pitchFamily="66" charset="0"/>
                  <a:ea typeface="HGS創英角ﾎﾟｯﾌﾟ体" pitchFamily="50" charset="-128"/>
                </a:rPr>
                <a:t>NH</a:t>
              </a:r>
              <a:r>
                <a:rPr lang="en-US" altLang="ja-JP" sz="3200" baseline="-25000" dirty="0">
                  <a:solidFill>
                    <a:srgbClr val="0000FF"/>
                  </a:solidFill>
                  <a:latin typeface="Comic Sans MS" pitchFamily="66" charset="0"/>
                  <a:ea typeface="HGS創英角ﾎﾟｯﾌﾟ体" pitchFamily="50" charset="-128"/>
                </a:rPr>
                <a:t>3</a:t>
              </a:r>
              <a:r>
                <a:rPr lang="en-US" altLang="ja-JP" sz="3200" baseline="30000" dirty="0">
                  <a:solidFill>
                    <a:srgbClr val="0000FF"/>
                  </a:solidFill>
                  <a:latin typeface="Comic Sans MS" pitchFamily="66" charset="0"/>
                  <a:ea typeface="HGS創英角ﾎﾟｯﾌﾟ体" pitchFamily="50" charset="-128"/>
                </a:rPr>
                <a:t>+</a:t>
              </a:r>
            </a:p>
          </p:txBody>
        </p:sp>
        <p:sp>
          <p:nvSpPr>
            <p:cNvPr id="8" name="Text Box 1037"/>
            <p:cNvSpPr txBox="1">
              <a:spLocks noChangeArrowheads="1"/>
            </p:cNvSpPr>
            <p:nvPr/>
          </p:nvSpPr>
          <p:spPr bwMode="auto">
            <a:xfrm>
              <a:off x="1009" y="2120"/>
              <a:ext cx="912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3200" dirty="0">
                  <a:latin typeface="Comic Sans MS" pitchFamily="66" charset="0"/>
                  <a:ea typeface="HGS創英角ﾎﾟｯﾌﾟ体" pitchFamily="50" charset="-128"/>
                </a:rPr>
                <a:t>C</a:t>
              </a:r>
              <a:endParaRPr lang="en-US" altLang="ja-JP" sz="3200" baseline="30000" dirty="0">
                <a:latin typeface="Comic Sans MS" pitchFamily="66" charset="0"/>
                <a:ea typeface="HGS創英角ﾎﾟｯﾌﾟ体" pitchFamily="50" charset="-128"/>
              </a:endParaRPr>
            </a:p>
          </p:txBody>
        </p:sp>
        <p:sp>
          <p:nvSpPr>
            <p:cNvPr id="9" name="Text Box 1038"/>
            <p:cNvSpPr txBox="1">
              <a:spLocks noChangeArrowheads="1"/>
            </p:cNvSpPr>
            <p:nvPr/>
          </p:nvSpPr>
          <p:spPr bwMode="auto">
            <a:xfrm>
              <a:off x="1030" y="1430"/>
              <a:ext cx="912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3200" dirty="0">
                  <a:solidFill>
                    <a:srgbClr val="008000"/>
                  </a:solidFill>
                  <a:latin typeface="Comic Sans MS" pitchFamily="66" charset="0"/>
                  <a:ea typeface="HGS創英角ﾎﾟｯﾌﾟ体" pitchFamily="50" charset="-128"/>
                </a:rPr>
                <a:t>R</a:t>
              </a:r>
              <a:endParaRPr lang="en-US" altLang="ja-JP" sz="3200" baseline="30000" dirty="0">
                <a:solidFill>
                  <a:srgbClr val="008000"/>
                </a:solidFill>
                <a:latin typeface="Comic Sans MS" pitchFamily="66" charset="0"/>
                <a:ea typeface="HGS創英角ﾎﾟｯﾌﾟ体" pitchFamily="50" charset="-128"/>
              </a:endParaRPr>
            </a:p>
          </p:txBody>
        </p:sp>
        <p:sp>
          <p:nvSpPr>
            <p:cNvPr id="10" name="Text Box 1039"/>
            <p:cNvSpPr txBox="1">
              <a:spLocks noChangeArrowheads="1"/>
            </p:cNvSpPr>
            <p:nvPr/>
          </p:nvSpPr>
          <p:spPr bwMode="auto">
            <a:xfrm>
              <a:off x="1030" y="2819"/>
              <a:ext cx="912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ja-JP" sz="3200" dirty="0">
                  <a:solidFill>
                    <a:srgbClr val="000000"/>
                  </a:solidFill>
                  <a:latin typeface="Comic Sans MS" pitchFamily="66" charset="0"/>
                  <a:ea typeface="HGS創英角ﾎﾟｯﾌﾟ体" pitchFamily="50" charset="-128"/>
                </a:rPr>
                <a:t>H</a:t>
              </a:r>
              <a:endParaRPr lang="en-US" altLang="ja-JP" sz="3200" baseline="30000" dirty="0">
                <a:solidFill>
                  <a:srgbClr val="000000"/>
                </a:solidFill>
                <a:latin typeface="Comic Sans MS" pitchFamily="66" charset="0"/>
                <a:ea typeface="HGS創英角ﾎﾟｯﾌﾟ体" pitchFamily="50" charset="-128"/>
              </a:endParaRPr>
            </a:p>
          </p:txBody>
        </p:sp>
        <p:sp>
          <p:nvSpPr>
            <p:cNvPr id="11" name="Line 1041"/>
            <p:cNvSpPr>
              <a:spLocks noChangeShapeType="1"/>
            </p:cNvSpPr>
            <p:nvPr/>
          </p:nvSpPr>
          <p:spPr bwMode="auto">
            <a:xfrm>
              <a:off x="1057" y="2363"/>
              <a:ext cx="2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endParaRPr lang="ar-SA"/>
            </a:p>
          </p:txBody>
        </p:sp>
        <p:sp>
          <p:nvSpPr>
            <p:cNvPr id="12" name="Line 1042"/>
            <p:cNvSpPr>
              <a:spLocks noChangeShapeType="1"/>
            </p:cNvSpPr>
            <p:nvPr/>
          </p:nvSpPr>
          <p:spPr bwMode="auto">
            <a:xfrm rot="-5400000">
              <a:off x="1360" y="2006"/>
              <a:ext cx="2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endParaRPr lang="ar-SA"/>
            </a:p>
          </p:txBody>
        </p:sp>
        <p:sp>
          <p:nvSpPr>
            <p:cNvPr id="13" name="Line 1043"/>
            <p:cNvSpPr>
              <a:spLocks noChangeShapeType="1"/>
            </p:cNvSpPr>
            <p:nvPr/>
          </p:nvSpPr>
          <p:spPr bwMode="auto">
            <a:xfrm>
              <a:off x="1613" y="2363"/>
              <a:ext cx="2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endParaRPr lang="ar-SA"/>
            </a:p>
          </p:txBody>
        </p:sp>
        <p:sp>
          <p:nvSpPr>
            <p:cNvPr id="14" name="Line 1044"/>
            <p:cNvSpPr>
              <a:spLocks noChangeShapeType="1"/>
            </p:cNvSpPr>
            <p:nvPr/>
          </p:nvSpPr>
          <p:spPr bwMode="auto">
            <a:xfrm rot="-5400000">
              <a:off x="1369" y="2717"/>
              <a:ext cx="24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5pPr>
              <a:lvl6pPr marL="22860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6pPr>
              <a:lvl7pPr marL="27432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7pPr>
              <a:lvl8pPr marL="32004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8pPr>
              <a:lvl9pPr marL="3657600" algn="r" defTabSz="914400" rtl="1" eaLnBrk="1" latinLnBrk="0" hangingPunct="1">
                <a:defRPr kumimoji="1" sz="2400" kern="1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  <a:cs typeface="+mn-cs"/>
                </a:defRPr>
              </a:lvl9pPr>
            </a:lstStyle>
            <a:p>
              <a:endParaRPr lang="ar-SA"/>
            </a:p>
          </p:txBody>
        </p:sp>
      </p:grpSp>
      <p:sp>
        <p:nvSpPr>
          <p:cNvPr id="15" name="Text Box 1090"/>
          <p:cNvSpPr txBox="1">
            <a:spLocks noChangeArrowheads="1"/>
          </p:cNvSpPr>
          <p:nvPr/>
        </p:nvSpPr>
        <p:spPr bwMode="auto">
          <a:xfrm>
            <a:off x="7503700" y="4637572"/>
            <a:ext cx="1782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r" defTabSz="914400" rtl="1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r" defTabSz="914400" rtl="1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r" defTabSz="914400" rtl="1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r" defTabSz="914400" rtl="1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lang="en-US" altLang="ja-JP" dirty="0">
                <a:latin typeface="Comic Sans MS" pitchFamily="66" charset="0"/>
              </a:rPr>
              <a:t>Carboxylic </a:t>
            </a:r>
            <a:br>
              <a:rPr lang="en-US" altLang="ja-JP" dirty="0">
                <a:latin typeface="Comic Sans MS" pitchFamily="66" charset="0"/>
              </a:rPr>
            </a:br>
            <a:r>
              <a:rPr lang="en-US" altLang="ja-JP" dirty="0">
                <a:latin typeface="Comic Sans MS" pitchFamily="66" charset="0"/>
              </a:rPr>
              <a:t>acid group</a:t>
            </a:r>
          </a:p>
        </p:txBody>
      </p:sp>
      <p:sp>
        <p:nvSpPr>
          <p:cNvPr id="16" name="Text Box 1089"/>
          <p:cNvSpPr txBox="1">
            <a:spLocks noChangeArrowheads="1"/>
          </p:cNvSpPr>
          <p:nvPr/>
        </p:nvSpPr>
        <p:spPr bwMode="auto">
          <a:xfrm>
            <a:off x="5010300" y="4822239"/>
            <a:ext cx="1947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5pPr>
            <a:lvl6pPr marL="2286000" algn="r" defTabSz="914400" rtl="1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6pPr>
            <a:lvl7pPr marL="2743200" algn="r" defTabSz="914400" rtl="1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7pPr>
            <a:lvl8pPr marL="3200400" algn="r" defTabSz="914400" rtl="1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8pPr>
            <a:lvl9pPr marL="3657600" algn="r" defTabSz="914400" rtl="1" eaLnBrk="1" latinLnBrk="0" hangingPunct="1">
              <a:defRPr kumimoji="1" sz="2400" kern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/>
            <a:r>
              <a:rPr lang="en-US" altLang="ja-JP" dirty="0">
                <a:latin typeface="Comic Sans MS" pitchFamily="66" charset="0"/>
              </a:rPr>
              <a:t>Amino group</a:t>
            </a:r>
          </a:p>
        </p:txBody>
      </p:sp>
    </p:spTree>
    <p:extLst>
      <p:ext uri="{BB962C8B-B14F-4D97-AF65-F5344CB8AC3E}">
        <p14:creationId xmlns:p14="http://schemas.microsoft.com/office/powerpoint/2010/main" xmlns="" val="117372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Identification Tests for proteins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94656"/>
            <a:ext cx="5122912" cy="4876800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 smtClean="0">
                <a:solidFill>
                  <a:srgbClr val="0070C0"/>
                </a:solidFill>
                <a:latin typeface="Comic Sans MS" pitchFamily="66" charset="0"/>
              </a:rPr>
              <a:t>Biuret test :</a:t>
            </a:r>
          </a:p>
          <a:p>
            <a:pPr algn="l" rtl="0"/>
            <a:r>
              <a:rPr lang="en-US" sz="2600" dirty="0">
                <a:latin typeface="Comic Sans MS" pitchFamily="66" charset="0"/>
              </a:rPr>
              <a:t>Test used to detect the presence of peptide bonds </a:t>
            </a:r>
            <a:r>
              <a:rPr lang="en-US" sz="2600" dirty="0" smtClean="0">
                <a:latin typeface="Comic Sans MS" pitchFamily="66" charset="0"/>
              </a:rPr>
              <a:t>or proteins. </a:t>
            </a:r>
          </a:p>
          <a:p>
            <a:pPr marL="0" indent="0" algn="l" rtl="0">
              <a:buNone/>
            </a:pPr>
            <a:endParaRPr lang="en-US" dirty="0" smtClean="0">
              <a:latin typeface="Comic Sans MS" pitchFamily="66" charset="0"/>
            </a:endParaRPr>
          </a:p>
          <a:p>
            <a:pPr algn="l" rtl="0"/>
            <a:r>
              <a:rPr lang="en-US" sz="2600" dirty="0">
                <a:latin typeface="Comic Sans MS" pitchFamily="66" charset="0"/>
              </a:rPr>
              <a:t>proteins form a </a:t>
            </a:r>
            <a:r>
              <a:rPr lang="en-US" sz="2600" dirty="0" smtClean="0">
                <a:solidFill>
                  <a:srgbClr val="7030A0"/>
                </a:solidFill>
                <a:latin typeface="Comic Sans MS" pitchFamily="66" charset="0"/>
              </a:rPr>
              <a:t>violet</a:t>
            </a:r>
            <a:r>
              <a:rPr lang="en-US" sz="2600" dirty="0" smtClean="0">
                <a:latin typeface="Comic Sans MS" pitchFamily="66" charset="0"/>
              </a:rPr>
              <a:t> </a:t>
            </a:r>
            <a:r>
              <a:rPr lang="en-US" sz="2600" dirty="0">
                <a:latin typeface="Comic Sans MS" pitchFamily="66" charset="0"/>
              </a:rPr>
              <a:t>colored complex with CuSO4 in a strongly alkaline solution</a:t>
            </a:r>
            <a:r>
              <a:rPr lang="en-US" dirty="0">
                <a:latin typeface="Comic Sans MS" pitchFamily="66" charset="0"/>
              </a:rPr>
              <a:t>.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3076" name="Picture 4" descr="نتيجة بحث الصو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3475" y="1521814"/>
            <a:ext cx="3420380" cy="5184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3305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Identification </a:t>
            </a:r>
            <a:r>
              <a:rPr lang="en-US" dirty="0" smtClean="0">
                <a:latin typeface="Comic Sans MS" pitchFamily="66" charset="0"/>
              </a:rPr>
              <a:t>Tests for </a:t>
            </a:r>
            <a:r>
              <a:rPr lang="en-US" dirty="0">
                <a:latin typeface="Comic Sans MS" pitchFamily="66" charset="0"/>
              </a:rPr>
              <a:t>proteins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103018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sz="3700" dirty="0">
                <a:solidFill>
                  <a:srgbClr val="002060"/>
                </a:solidFill>
                <a:latin typeface="Comic Sans MS" pitchFamily="66" charset="0"/>
              </a:rPr>
              <a:t>Denaturation of </a:t>
            </a:r>
            <a:r>
              <a:rPr lang="en-US" sz="3700" dirty="0" smtClean="0">
                <a:solidFill>
                  <a:srgbClr val="002060"/>
                </a:solidFill>
                <a:latin typeface="Comic Sans MS" pitchFamily="66" charset="0"/>
              </a:rPr>
              <a:t>Proteins: </a:t>
            </a:r>
            <a:r>
              <a:rPr lang="en-US" sz="3700" dirty="0" smtClean="0">
                <a:latin typeface="Comic Sans MS" pitchFamily="66" charset="0"/>
              </a:rPr>
              <a:t>is </a:t>
            </a:r>
            <a:r>
              <a:rPr lang="en-US" sz="3700" dirty="0">
                <a:latin typeface="Comic Sans MS" pitchFamily="66" charset="0"/>
              </a:rPr>
              <a:t>a process in which the proteins losing  its </a:t>
            </a:r>
            <a:r>
              <a:rPr lang="en-US" sz="3700" dirty="0" smtClean="0">
                <a:latin typeface="Comic Sans MS" pitchFamily="66" charset="0"/>
              </a:rPr>
              <a:t>three dimensional structure.</a:t>
            </a:r>
          </a:p>
          <a:p>
            <a:pPr algn="l" rtl="0"/>
            <a:endParaRPr lang="en-US" sz="3700" dirty="0" smtClean="0">
              <a:latin typeface="Comic Sans MS" pitchFamily="66" charset="0"/>
            </a:endParaRPr>
          </a:p>
          <a:p>
            <a:pPr algn="l" rtl="0"/>
            <a:r>
              <a:rPr lang="en-US" sz="3700" dirty="0" smtClean="0">
                <a:latin typeface="Comic Sans MS" pitchFamily="66" charset="0"/>
              </a:rPr>
              <a:t>Denaturing factor or compound :</a:t>
            </a:r>
          </a:p>
          <a:p>
            <a:pPr marL="0" indent="0" algn="l" rtl="0">
              <a:buNone/>
            </a:pPr>
            <a:r>
              <a:rPr lang="en-US" sz="3700" dirty="0" smtClean="0">
                <a:solidFill>
                  <a:srgbClr val="0070C0"/>
                </a:solidFill>
                <a:latin typeface="Comic Sans MS" pitchFamily="66" charset="0"/>
              </a:rPr>
              <a:t>   strong acid </a:t>
            </a:r>
            <a:r>
              <a:rPr lang="en-US" sz="3700" dirty="0" smtClean="0">
                <a:latin typeface="Comic Sans MS" pitchFamily="66" charset="0"/>
              </a:rPr>
              <a:t>or </a:t>
            </a:r>
            <a:r>
              <a:rPr lang="en-US" sz="3700" dirty="0" smtClean="0">
                <a:solidFill>
                  <a:srgbClr val="0070C0"/>
                </a:solidFill>
                <a:latin typeface="Comic Sans MS" pitchFamily="66" charset="0"/>
              </a:rPr>
              <a:t>base</a:t>
            </a:r>
            <a:r>
              <a:rPr lang="en-US" sz="3700" dirty="0" smtClean="0">
                <a:latin typeface="Comic Sans MS" pitchFamily="66" charset="0"/>
              </a:rPr>
              <a:t>, a </a:t>
            </a:r>
            <a:r>
              <a:rPr lang="en-US" sz="3700" dirty="0" smtClean="0">
                <a:solidFill>
                  <a:srgbClr val="0070C0"/>
                </a:solidFill>
                <a:latin typeface="Comic Sans MS" pitchFamily="66" charset="0"/>
              </a:rPr>
              <a:t>concentrated  inorganic  salt</a:t>
            </a:r>
            <a:r>
              <a:rPr lang="en-US" sz="3700" dirty="0" smtClean="0">
                <a:latin typeface="Comic Sans MS" pitchFamily="66" charset="0"/>
              </a:rPr>
              <a:t>, </a:t>
            </a:r>
            <a:r>
              <a:rPr lang="en-US" sz="3700" dirty="0" smtClean="0">
                <a:solidFill>
                  <a:srgbClr val="0070C0"/>
                </a:solidFill>
                <a:latin typeface="Comic Sans MS" pitchFamily="66" charset="0"/>
              </a:rPr>
              <a:t>an organic solvent</a:t>
            </a:r>
            <a:r>
              <a:rPr lang="en-US" sz="3700" dirty="0" smtClean="0">
                <a:latin typeface="Comic Sans MS" pitchFamily="66" charset="0"/>
              </a:rPr>
              <a:t> or </a:t>
            </a:r>
            <a:r>
              <a:rPr lang="en-US" sz="3700" dirty="0" smtClean="0">
                <a:solidFill>
                  <a:srgbClr val="0070C0"/>
                </a:solidFill>
                <a:latin typeface="Comic Sans MS" pitchFamily="66" charset="0"/>
              </a:rPr>
              <a:t>heat</a:t>
            </a:r>
            <a:r>
              <a:rPr lang="en-US" sz="3700" dirty="0" smtClean="0">
                <a:latin typeface="Comic Sans MS" pitchFamily="66" charset="0"/>
              </a:rPr>
              <a:t>.</a:t>
            </a:r>
          </a:p>
          <a:p>
            <a:pPr marL="0" indent="0" algn="l" rtl="0">
              <a:buNone/>
            </a:pPr>
            <a:endParaRPr lang="en-US" sz="3700" dirty="0" smtClean="0">
              <a:latin typeface="Comic Sans MS" pitchFamily="66" charset="0"/>
            </a:endParaRPr>
          </a:p>
          <a:p>
            <a:pPr algn="l" rtl="0"/>
            <a:r>
              <a:rPr lang="en-US" sz="3700" dirty="0" smtClean="0">
                <a:latin typeface="Comic Sans MS" pitchFamily="66" charset="0"/>
              </a:rPr>
              <a:t>Effect the </a:t>
            </a:r>
            <a:r>
              <a:rPr lang="en-US" sz="3700" dirty="0">
                <a:latin typeface="Comic Sans MS" pitchFamily="66" charset="0"/>
              </a:rPr>
              <a:t>protein solubility </a:t>
            </a:r>
            <a:endParaRPr lang="en-US" sz="3700" dirty="0" smtClean="0">
              <a:latin typeface="Comic Sans MS" pitchFamily="66" charset="0"/>
            </a:endParaRPr>
          </a:p>
          <a:p>
            <a:pPr algn="l" rtl="0"/>
            <a:endParaRPr lang="en-US" sz="3700" dirty="0">
              <a:latin typeface="Comic Sans MS" pitchFamily="66" charset="0"/>
            </a:endParaRPr>
          </a:p>
          <a:p>
            <a:pPr algn="l" rtl="0"/>
            <a:r>
              <a:rPr lang="en-US" sz="3700" dirty="0">
                <a:latin typeface="Comic Sans MS" pitchFamily="66" charset="0"/>
              </a:rPr>
              <a:t>Precipitation of protein .</a:t>
            </a:r>
          </a:p>
          <a:p>
            <a:pPr algn="l" rtl="0"/>
            <a:endParaRPr lang="en-US" sz="3700" dirty="0" smtClean="0">
              <a:latin typeface="Comic Sans MS" pitchFamily="66" charset="0"/>
            </a:endParaRPr>
          </a:p>
          <a:p>
            <a:pPr algn="l" rtl="0"/>
            <a:endParaRPr lang="en-US" sz="2800" dirty="0" smtClean="0">
              <a:latin typeface="Comic Sans MS" pitchFamily="66" charset="0"/>
            </a:endParaRPr>
          </a:p>
          <a:p>
            <a:pPr algn="l" rtl="0"/>
            <a:endParaRPr lang="en-US" sz="2800" dirty="0" smtClean="0">
              <a:latin typeface="Comic Sans MS" pitchFamily="66" charset="0"/>
            </a:endParaRPr>
          </a:p>
          <a:p>
            <a:pPr marL="0" indent="0" algn="l" rtl="0">
              <a:buNone/>
            </a:pPr>
            <a:r>
              <a:rPr lang="en-US" dirty="0" smtClean="0"/>
              <a:t> </a:t>
            </a:r>
          </a:p>
          <a:p>
            <a:pPr algn="l" rtl="0"/>
            <a:endParaRPr lang="ar-S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441"/>
          <a:stretch/>
        </p:blipFill>
        <p:spPr bwMode="auto">
          <a:xfrm>
            <a:off x="7415808" y="3429000"/>
            <a:ext cx="1728192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0331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45613"/>
            <a:ext cx="8229600" cy="487680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4800" dirty="0" smtClean="0">
                <a:solidFill>
                  <a:schemeClr val="tx2"/>
                </a:solidFill>
                <a:latin typeface="Comic Sans MS" pitchFamily="66" charset="0"/>
              </a:rPr>
              <a:t>III. </a:t>
            </a:r>
            <a:r>
              <a:rPr lang="en-US" sz="4800" dirty="0" smtClean="0">
                <a:solidFill>
                  <a:srgbClr val="FFC000"/>
                </a:solidFill>
                <a:latin typeface="Comic Sans MS" pitchFamily="66" charset="0"/>
              </a:rPr>
              <a:t>Vi</a:t>
            </a:r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>ta</a:t>
            </a:r>
            <a:r>
              <a:rPr lang="en-US" sz="4800" dirty="0" smtClean="0">
                <a:solidFill>
                  <a:srgbClr val="92D050"/>
                </a:solidFill>
                <a:latin typeface="Comic Sans MS" pitchFamily="66" charset="0"/>
              </a:rPr>
              <a:t>mi</a:t>
            </a:r>
            <a:r>
              <a:rPr lang="en-US" sz="4800" dirty="0" smtClean="0">
                <a:solidFill>
                  <a:srgbClr val="00B0F0"/>
                </a:solidFill>
                <a:latin typeface="Comic Sans MS" pitchFamily="66" charset="0"/>
              </a:rPr>
              <a:t>ns</a:t>
            </a:r>
            <a:r>
              <a:rPr lang="en-US" sz="4800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endParaRPr lang="ar-SA" sz="4800" dirty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ar-SA" dirty="0"/>
          </a:p>
        </p:txBody>
      </p:sp>
      <p:pic>
        <p:nvPicPr>
          <p:cNvPr id="3074" name="Picture 2" descr="نتيجة بحث الصو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5" y="5153598"/>
            <a:ext cx="1190625" cy="1195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نتيجة بحث الصو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2016224" cy="2486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evovo\Desktop\Vitamin-C-for-Yeast-Vaginiti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000" y="4489228"/>
            <a:ext cx="1844824" cy="1844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levovo\Desktop\vitamin-a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7" y="1628800"/>
            <a:ext cx="2634230" cy="2279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8710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Vitamins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>
            <a:normAutofit/>
          </a:bodyPr>
          <a:lstStyle/>
          <a:p>
            <a:pPr marL="182880" lvl="3" algn="l" rtl="0">
              <a:buSzPct val="85000"/>
            </a:pPr>
            <a:r>
              <a:rPr lang="en-US" altLang="en-US" sz="2800" dirty="0">
                <a:latin typeface="Comic Sans MS" pitchFamily="66" charset="0"/>
              </a:rPr>
              <a:t>Organic molecules that help regulate body </a:t>
            </a:r>
            <a:r>
              <a:rPr lang="en-US" altLang="en-US" sz="2800" dirty="0" smtClean="0">
                <a:latin typeface="Comic Sans MS" pitchFamily="66" charset="0"/>
              </a:rPr>
              <a:t>processes.</a:t>
            </a:r>
          </a:p>
          <a:p>
            <a:pPr marL="182880" lvl="3" algn="l" rtl="0">
              <a:buSzPct val="85000"/>
            </a:pPr>
            <a:endParaRPr lang="en-US" altLang="en-US" sz="2800" dirty="0" smtClean="0">
              <a:latin typeface="Comic Sans MS" pitchFamily="66" charset="0"/>
            </a:endParaRPr>
          </a:p>
          <a:p>
            <a:pPr marL="182880" lvl="3" algn="l" rtl="0">
              <a:buSzPct val="85000"/>
            </a:pPr>
            <a:r>
              <a:rPr lang="en-US" sz="2800" dirty="0" smtClean="0">
                <a:latin typeface="Comic Sans MS" pitchFamily="66" charset="0"/>
              </a:rPr>
              <a:t>Vitamins have a </a:t>
            </a:r>
            <a:r>
              <a:rPr lang="en-US" sz="2800" dirty="0">
                <a:latin typeface="Comic Sans MS" pitchFamily="66" charset="0"/>
              </a:rPr>
              <a:t>wide variety of </a:t>
            </a:r>
            <a:r>
              <a:rPr lang="en-US" sz="2800" dirty="0" smtClean="0">
                <a:latin typeface="Comic Sans MS" pitchFamily="66" charset="0"/>
              </a:rPr>
              <a:t>functions</a:t>
            </a:r>
            <a:r>
              <a:rPr lang="en-US" sz="2800" dirty="0" smtClean="0">
                <a:latin typeface="Comic Sans MS" pitchFamily="66" charset="0"/>
              </a:rPr>
              <a:t>.</a:t>
            </a:r>
          </a:p>
          <a:p>
            <a:pPr marL="182880" lvl="3" algn="l" rtl="0">
              <a:buSzPct val="85000"/>
            </a:pPr>
            <a:endParaRPr lang="en-US" altLang="en-US" sz="2800" dirty="0">
              <a:latin typeface="Comic Sans MS" pitchFamily="66" charset="0"/>
            </a:endParaRPr>
          </a:p>
          <a:p>
            <a:pPr marL="182880" lvl="3" algn="l" rtl="0">
              <a:buSzPct val="85000"/>
            </a:pPr>
            <a:r>
              <a:rPr lang="en-US" altLang="en-US" sz="2800" dirty="0">
                <a:latin typeface="Comic Sans MS" pitchFamily="66" charset="0"/>
              </a:rPr>
              <a:t>There are 2 types of Vitamins:</a:t>
            </a:r>
          </a:p>
          <a:p>
            <a:pPr marL="0" lvl="3" indent="0" algn="l" rtl="0">
              <a:buSzPct val="85000"/>
              <a:buNone/>
            </a:pPr>
            <a:r>
              <a:rPr lang="en-US" altLang="en-US" sz="2800" dirty="0" smtClean="0">
                <a:latin typeface="Comic Sans MS" pitchFamily="66" charset="0"/>
              </a:rPr>
              <a:t>      - </a:t>
            </a:r>
            <a:r>
              <a:rPr lang="en-US" altLang="en-US" sz="2800" dirty="0" smtClean="0">
                <a:solidFill>
                  <a:srgbClr val="00B050"/>
                </a:solidFill>
                <a:latin typeface="Comic Sans MS" pitchFamily="66" charset="0"/>
              </a:rPr>
              <a:t>Lipid-soluble</a:t>
            </a:r>
            <a:r>
              <a:rPr lang="en-US" altLang="en-US" sz="2800" dirty="0" smtClean="0">
                <a:latin typeface="Comic Sans MS" pitchFamily="66" charset="0"/>
              </a:rPr>
              <a:t> vitamins (vitamin A, D, E, and K</a:t>
            </a:r>
            <a:r>
              <a:rPr lang="en-US" altLang="en-US" sz="2800" dirty="0" smtClean="0">
                <a:latin typeface="Comic Sans MS" pitchFamily="66" charset="0"/>
              </a:rPr>
              <a:t>)</a:t>
            </a:r>
          </a:p>
          <a:p>
            <a:pPr marL="0" lvl="3" indent="0" algn="l" rtl="0">
              <a:buSzPct val="85000"/>
              <a:buNone/>
            </a:pPr>
            <a:endParaRPr lang="en-US" altLang="en-US" sz="2800" dirty="0" smtClean="0">
              <a:latin typeface="Comic Sans MS" pitchFamily="66" charset="0"/>
            </a:endParaRPr>
          </a:p>
          <a:p>
            <a:pPr marL="0" lvl="3" indent="0" algn="l" rtl="0">
              <a:buSzPct val="85000"/>
              <a:buNone/>
            </a:pPr>
            <a:r>
              <a:rPr lang="en-US" altLang="en-US" sz="2800" dirty="0">
                <a:latin typeface="Comic Sans MS" pitchFamily="66" charset="0"/>
              </a:rPr>
              <a:t> </a:t>
            </a:r>
            <a:r>
              <a:rPr lang="en-US" altLang="en-US" sz="2800" dirty="0" smtClean="0">
                <a:latin typeface="Comic Sans MS" pitchFamily="66" charset="0"/>
              </a:rPr>
              <a:t>     - </a:t>
            </a:r>
            <a:r>
              <a:rPr lang="en-US" altLang="en-US" sz="2800" dirty="0" smtClean="0">
                <a:solidFill>
                  <a:srgbClr val="00B050"/>
                </a:solidFill>
                <a:latin typeface="Comic Sans MS" pitchFamily="66" charset="0"/>
              </a:rPr>
              <a:t>Water-soluble</a:t>
            </a:r>
            <a:r>
              <a:rPr lang="en-US" altLang="en-US" sz="2800" dirty="0" smtClean="0">
                <a:latin typeface="Comic Sans MS" pitchFamily="66" charset="0"/>
              </a:rPr>
              <a:t> vitamins (vitamin C and B complex</a:t>
            </a:r>
            <a:r>
              <a:rPr lang="en-US" altLang="en-US" sz="2600" dirty="0" smtClean="0">
                <a:latin typeface="Comic Sans MS" pitchFamily="66" charset="0"/>
              </a:rPr>
              <a:t>) </a:t>
            </a:r>
          </a:p>
          <a:p>
            <a:pPr marL="182880" lvl="3" algn="l" rtl="0">
              <a:buSzPct val="85000"/>
            </a:pPr>
            <a:endParaRPr lang="en-US" altLang="en-US" sz="24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95645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Identification </a:t>
            </a:r>
            <a:r>
              <a:rPr lang="en-US" dirty="0" smtClean="0">
                <a:latin typeface="Comic Sans MS" pitchFamily="66" charset="0"/>
              </a:rPr>
              <a:t>Tests for Vitamins 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DCPIP reduction test :</a:t>
            </a:r>
          </a:p>
          <a:p>
            <a:pPr algn="l" rtl="0"/>
            <a:endParaRPr lang="en-US" dirty="0">
              <a:latin typeface="Comic Sans MS" pitchFamily="66" charset="0"/>
            </a:endParaRPr>
          </a:p>
          <a:p>
            <a:pPr algn="l" rtl="0"/>
            <a:r>
              <a:rPr lang="en-US" dirty="0">
                <a:latin typeface="Comic Sans MS" pitchFamily="66" charset="0"/>
              </a:rPr>
              <a:t>The test for vitamin C (ascorbic </a:t>
            </a:r>
            <a:r>
              <a:rPr lang="en-US" dirty="0" smtClean="0">
                <a:latin typeface="Comic Sans MS" pitchFamily="66" charset="0"/>
              </a:rPr>
              <a:t>acid) identification .</a:t>
            </a:r>
          </a:p>
          <a:p>
            <a:pPr marL="0" indent="0" algn="l" rtl="0">
              <a:buNone/>
            </a:pPr>
            <a:endParaRPr lang="en-US" dirty="0" smtClean="0">
              <a:latin typeface="Comic Sans MS" pitchFamily="66" charset="0"/>
            </a:endParaRPr>
          </a:p>
          <a:p>
            <a:pPr algn="l" rtl="0"/>
            <a:r>
              <a:rPr lang="en-US" dirty="0">
                <a:solidFill>
                  <a:srgbClr val="00B0F0"/>
                </a:solidFill>
                <a:latin typeface="Comic Sans MS" pitchFamily="66" charset="0"/>
              </a:rPr>
              <a:t>DCPIP</a:t>
            </a:r>
            <a:r>
              <a:rPr lang="en-US" dirty="0">
                <a:latin typeface="Comic Sans MS" pitchFamily="66" charset="0"/>
              </a:rPr>
              <a:t> (</a:t>
            </a:r>
            <a:r>
              <a:rPr lang="en-US" dirty="0" err="1">
                <a:latin typeface="Comic Sans MS" pitchFamily="66" charset="0"/>
              </a:rPr>
              <a:t>dichlorophenol</a:t>
            </a:r>
            <a:r>
              <a:rPr lang="en-US" dirty="0">
                <a:latin typeface="Comic Sans MS" pitchFamily="66" charset="0"/>
              </a:rPr>
              <a:t> indophenol) is an oxidizing </a:t>
            </a:r>
            <a:r>
              <a:rPr lang="en-US" dirty="0" smtClean="0">
                <a:latin typeface="Comic Sans MS" pitchFamily="66" charset="0"/>
              </a:rPr>
              <a:t>agent.</a:t>
            </a:r>
          </a:p>
          <a:p>
            <a:pPr marL="0" indent="0" algn="l" rtl="0">
              <a:buNone/>
            </a:pPr>
            <a:endParaRPr lang="en-US" dirty="0" smtClean="0">
              <a:latin typeface="Comic Sans MS" pitchFamily="66" charset="0"/>
            </a:endParaRPr>
          </a:p>
          <a:p>
            <a:pPr algn="l" rtl="0"/>
            <a:r>
              <a:rPr lang="en-US" dirty="0">
                <a:latin typeface="Comic Sans MS" pitchFamily="66" charset="0"/>
              </a:rPr>
              <a:t>When DCPIP is added into vitamin C solution, the vitamin C reduces the dye (blue) to colorless </a:t>
            </a:r>
            <a:endParaRPr lang="ar-SA" dirty="0">
              <a:latin typeface="Comic Sans MS" pitchFamily="66" charset="0"/>
            </a:endParaRPr>
          </a:p>
          <a:p>
            <a:pPr marL="0" indent="0" algn="l" rtl="0">
              <a:buNone/>
            </a:pP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/>
            </a:r>
            <a:br>
              <a:rPr lang="en-US" dirty="0">
                <a:latin typeface="Comic Sans MS" pitchFamily="66" charset="0"/>
              </a:rPr>
            </a:br>
            <a:endParaRPr lang="ar-SA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543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Identification Tests for Vitamins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/>
          </a:bodyPr>
          <a:lstStyle/>
          <a:p>
            <a:pPr algn="l" rtl="0"/>
            <a:r>
              <a:rPr lang="en-US" sz="2600" dirty="0" smtClean="0">
                <a:solidFill>
                  <a:srgbClr val="443E92"/>
                </a:solidFill>
                <a:latin typeface="Comic Sans MS" pitchFamily="66" charset="0"/>
              </a:rPr>
              <a:t>Iodine reduction test: </a:t>
            </a:r>
          </a:p>
          <a:p>
            <a:pPr marL="0" indent="0" algn="l" rtl="0">
              <a:buNone/>
            </a:pPr>
            <a:endParaRPr lang="en-US" sz="2600" dirty="0" smtClean="0">
              <a:latin typeface="Comic Sans MS" pitchFamily="66" charset="0"/>
            </a:endParaRPr>
          </a:p>
          <a:p>
            <a:pPr algn="l" rtl="0"/>
            <a:r>
              <a:rPr lang="en-US" sz="2600" dirty="0">
                <a:latin typeface="Comic Sans MS" pitchFamily="66" charset="0"/>
              </a:rPr>
              <a:t>The test for vitamin C (ascorbic acid) identification .</a:t>
            </a:r>
          </a:p>
          <a:p>
            <a:pPr marL="0" indent="0" algn="l" rtl="0">
              <a:buNone/>
            </a:pPr>
            <a:endParaRPr lang="en-US" sz="2600" dirty="0">
              <a:latin typeface="Comic Sans MS" pitchFamily="66" charset="0"/>
            </a:endParaRPr>
          </a:p>
          <a:p>
            <a:pPr algn="l" rtl="0"/>
            <a:r>
              <a:rPr lang="en-US" sz="2600" dirty="0" smtClean="0">
                <a:solidFill>
                  <a:srgbClr val="443E92"/>
                </a:solidFill>
                <a:latin typeface="Comic Sans MS" pitchFamily="66" charset="0"/>
              </a:rPr>
              <a:t>IKI</a:t>
            </a:r>
            <a:r>
              <a:rPr lang="en-US" sz="2600" dirty="0" smtClean="0">
                <a:latin typeface="Comic Sans MS" pitchFamily="66" charset="0"/>
              </a:rPr>
              <a:t> (</a:t>
            </a:r>
            <a:r>
              <a:rPr lang="en-US" sz="2600" dirty="0">
                <a:latin typeface="Comic Sans MS" pitchFamily="66" charset="0"/>
              </a:rPr>
              <a:t>potassium </a:t>
            </a:r>
            <a:r>
              <a:rPr lang="en-US" sz="2600" dirty="0" smtClean="0">
                <a:latin typeface="Comic Sans MS" pitchFamily="66" charset="0"/>
              </a:rPr>
              <a:t>iodide solution) is a complex blue-black color . </a:t>
            </a:r>
          </a:p>
          <a:p>
            <a:pPr algn="l" rtl="0"/>
            <a:endParaRPr lang="en-US" sz="2600" dirty="0" smtClean="0">
              <a:latin typeface="Comic Sans MS" pitchFamily="66" charset="0"/>
            </a:endParaRPr>
          </a:p>
          <a:p>
            <a:pPr algn="l" rtl="0"/>
            <a:r>
              <a:rPr lang="en-US" sz="2600" dirty="0">
                <a:latin typeface="Comic Sans MS" pitchFamily="66" charset="0"/>
              </a:rPr>
              <a:t>When ascorbic acid is added </a:t>
            </a:r>
            <a:r>
              <a:rPr lang="en-US" sz="2600" dirty="0" smtClean="0">
                <a:latin typeface="Comic Sans MS" pitchFamily="66" charset="0"/>
              </a:rPr>
              <a:t>(</a:t>
            </a:r>
            <a:r>
              <a:rPr lang="en-US" sz="2600" dirty="0" smtClean="0">
                <a:solidFill>
                  <a:srgbClr val="443E92"/>
                </a:solidFill>
                <a:latin typeface="Comic Sans MS" pitchFamily="66" charset="0"/>
              </a:rPr>
              <a:t>IKI complex</a:t>
            </a:r>
            <a:r>
              <a:rPr lang="en-US" sz="2600" dirty="0" smtClean="0">
                <a:latin typeface="Comic Sans MS" pitchFamily="66" charset="0"/>
              </a:rPr>
              <a:t>) , </a:t>
            </a:r>
            <a:r>
              <a:rPr lang="en-US" sz="2600" dirty="0">
                <a:latin typeface="Comic Sans MS" pitchFamily="66" charset="0"/>
              </a:rPr>
              <a:t>iodine is reduced to iodide </a:t>
            </a:r>
            <a:r>
              <a:rPr lang="en-US" sz="2600" dirty="0" smtClean="0">
                <a:latin typeface="Comic Sans MS" pitchFamily="66" charset="0"/>
              </a:rPr>
              <a:t>ions, making </a:t>
            </a:r>
            <a:r>
              <a:rPr lang="en-US" sz="2600" dirty="0">
                <a:latin typeface="Comic Sans MS" pitchFamily="66" charset="0"/>
              </a:rPr>
              <a:t>the blue-black color disappear.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82920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Objectives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497363"/>
          </a:xfrm>
        </p:spPr>
        <p:txBody>
          <a:bodyPr/>
          <a:lstStyle/>
          <a:p>
            <a:pPr algn="l" rtl="0"/>
            <a:r>
              <a:rPr lang="en-US" sz="2800" dirty="0" smtClean="0">
                <a:latin typeface="Comic Sans MS" pitchFamily="66" charset="0"/>
              </a:rPr>
              <a:t>To study the properties of lipids, proteins and vitamins.</a:t>
            </a:r>
          </a:p>
          <a:p>
            <a:pPr marL="0" indent="0" algn="l" rtl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algn="l" rtl="0"/>
            <a:r>
              <a:rPr lang="en-US" sz="2800" dirty="0" smtClean="0">
                <a:latin typeface="Comic Sans MS" pitchFamily="66" charset="0"/>
              </a:rPr>
              <a:t>To </a:t>
            </a:r>
            <a:r>
              <a:rPr lang="en-US" sz="2800" dirty="0" smtClean="0">
                <a:latin typeface="Comic Sans MS" pitchFamily="66" charset="0"/>
              </a:rPr>
              <a:t>identify the nature of </a:t>
            </a:r>
            <a:r>
              <a:rPr lang="en-US" sz="2800" dirty="0" smtClean="0">
                <a:latin typeface="Comic Sans MS" pitchFamily="66" charset="0"/>
              </a:rPr>
              <a:t>an unknown compound by carrying out </a:t>
            </a:r>
            <a:r>
              <a:rPr lang="en-US" sz="2800" dirty="0" smtClean="0">
                <a:latin typeface="Comic Sans MS" pitchFamily="66" charset="0"/>
              </a:rPr>
              <a:t>different qualitative tests</a:t>
            </a:r>
            <a:endParaRPr lang="en-US" sz="2800" dirty="0" smtClean="0">
              <a:latin typeface="Comic Sans MS" pitchFamily="66" charset="0"/>
            </a:endParaRPr>
          </a:p>
          <a:p>
            <a:pPr marL="0" indent="0" algn="l" rtl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 algn="l" rtl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11541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229600" cy="358641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Comic Sans MS" pitchFamily="66" charset="0"/>
                <a:cs typeface="+mn-cs"/>
              </a:rPr>
              <a:t>I. Lipids </a:t>
            </a:r>
            <a:endParaRPr lang="ar-SA" sz="7200" dirty="0">
              <a:latin typeface="Comic Sans MS" pitchFamily="66" charset="0"/>
              <a:cs typeface="+mn-cs"/>
            </a:endParaRPr>
          </a:p>
        </p:txBody>
      </p:sp>
      <p:pic>
        <p:nvPicPr>
          <p:cNvPr id="11278" name="Picture 14" descr="نتيجة بحث الصو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59" y="3395052"/>
            <a:ext cx="4608512" cy="3039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نتيجة بحث الصو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4499992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952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42620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Structure </a:t>
            </a:r>
            <a:r>
              <a:rPr lang="en-US" dirty="0" smtClean="0">
                <a:latin typeface="Comic Sans MS" pitchFamily="66" charset="0"/>
              </a:rPr>
              <a:t>of </a:t>
            </a:r>
            <a:r>
              <a:rPr lang="en-US" dirty="0">
                <a:latin typeface="Comic Sans MS" pitchFamily="66" charset="0"/>
              </a:rPr>
              <a:t>Lipids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504056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Comic Sans MS" pitchFamily="66" charset="0"/>
              </a:rPr>
              <a:t>Lipids are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organic</a:t>
            </a:r>
            <a:r>
              <a:rPr lang="en-US" sz="2800" dirty="0">
                <a:latin typeface="Comic Sans MS" pitchFamily="66" charset="0"/>
              </a:rPr>
              <a:t> compounds </a:t>
            </a:r>
            <a:r>
              <a:rPr lang="en-US" sz="2800" dirty="0" smtClean="0">
                <a:latin typeface="Comic Sans MS" pitchFamily="66" charset="0"/>
              </a:rPr>
              <a:t>.</a:t>
            </a:r>
            <a:endParaRPr lang="en-US" sz="2800" dirty="0" smtClean="0">
              <a:latin typeface="Comic Sans MS" pitchFamily="66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 algn="l" rtl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algn="l" rtl="0"/>
            <a:r>
              <a:rPr lang="en-US" sz="2800" dirty="0">
                <a:latin typeface="Comic Sans MS" pitchFamily="66" charset="0"/>
              </a:rPr>
              <a:t>All lipids are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INSOLUBLE</a:t>
            </a:r>
            <a:r>
              <a:rPr lang="en-US" sz="2800" dirty="0">
                <a:latin typeface="Comic Sans MS" pitchFamily="66" charset="0"/>
              </a:rPr>
              <a:t> in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WATER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Hydrophobic molecules)</a:t>
            </a:r>
          </a:p>
          <a:p>
            <a:pPr algn="l" rtl="0"/>
            <a:endParaRPr lang="en-US" sz="2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l" rtl="0"/>
            <a:r>
              <a:rPr lang="en-US" sz="2800" dirty="0" smtClean="0">
                <a:latin typeface="Comic Sans MS" pitchFamily="66" charset="0"/>
              </a:rPr>
              <a:t>Some lipids have a hydrophobic and hydrophilic portion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(amphipathic)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pPr algn="l" rtl="0"/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21543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Classification of Lipids 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sz="2800" dirty="0" smtClean="0">
                <a:latin typeface="Comic Sans MS" pitchFamily="66" charset="0"/>
              </a:rPr>
              <a:t>According to their chemical structures can be classified into :</a:t>
            </a:r>
          </a:p>
          <a:p>
            <a:pPr algn="l" rtl="0"/>
            <a:endParaRPr lang="en-US" sz="2800" dirty="0" smtClean="0">
              <a:latin typeface="Comic Sans MS" pitchFamily="66" charset="0"/>
            </a:endParaRPr>
          </a:p>
          <a:p>
            <a:pPr marL="0" indent="0" algn="l" rtl="0">
              <a:buNone/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     - Fatty acids</a:t>
            </a:r>
          </a:p>
          <a:p>
            <a:pPr marL="0" indent="0" algn="l" rtl="0">
              <a:buNone/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     - </a:t>
            </a:r>
            <a:r>
              <a:rPr lang="en-US" sz="2800" dirty="0" err="1" smtClean="0">
                <a:latin typeface="Comic Sans MS" pitchFamily="66" charset="0"/>
              </a:rPr>
              <a:t>Triacylglycerols</a:t>
            </a:r>
            <a:endParaRPr lang="en-US" sz="2800" dirty="0" smtClean="0">
              <a:latin typeface="Comic Sans MS" pitchFamily="66" charset="0"/>
            </a:endParaRPr>
          </a:p>
          <a:p>
            <a:pPr marL="0" indent="0" algn="l" rtl="0">
              <a:buNone/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     - Phospholipids </a:t>
            </a:r>
          </a:p>
          <a:p>
            <a:pPr marL="0" indent="0" algn="l" rtl="0">
              <a:buNone/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     - Glycolipids </a:t>
            </a:r>
          </a:p>
          <a:p>
            <a:pPr marL="0" indent="0" algn="l" rtl="0">
              <a:buNone/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     - </a:t>
            </a:r>
            <a:r>
              <a:rPr lang="en-US" sz="2800" dirty="0" err="1" smtClean="0">
                <a:latin typeface="Comic Sans MS" pitchFamily="66" charset="0"/>
              </a:rPr>
              <a:t>Sphingolipids</a:t>
            </a: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pPr marL="0" indent="0" algn="l" rtl="0">
              <a:buNone/>
            </a:pP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     - steroids </a:t>
            </a:r>
          </a:p>
          <a:p>
            <a:pPr marL="0" indent="0" algn="l" rtl="0">
              <a:buNone/>
            </a:pPr>
            <a:r>
              <a:rPr lang="en-US" sz="2800" dirty="0" smtClean="0">
                <a:latin typeface="Comic Sans MS" pitchFamily="66" charset="0"/>
              </a:rPr>
              <a:t>      - and </a:t>
            </a:r>
            <a:r>
              <a:rPr lang="en-US" sz="2800" dirty="0" err="1" smtClean="0">
                <a:latin typeface="Comic Sans MS" pitchFamily="66" charset="0"/>
              </a:rPr>
              <a:t>terpenes</a:t>
            </a:r>
            <a:r>
              <a:rPr lang="en-US" sz="2800" dirty="0" smtClean="0">
                <a:latin typeface="Comic Sans MS" pitchFamily="66" charset="0"/>
              </a:rPr>
              <a:t>.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marL="0" indent="0" algn="l" rtl="0"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</a:t>
            </a:r>
            <a:endParaRPr lang="ar-SA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36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986636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Fatty Acids 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824536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Comic Sans MS" pitchFamily="66" charset="0"/>
              </a:rPr>
              <a:t>Simplest form of </a:t>
            </a:r>
            <a:r>
              <a:rPr lang="en-US" sz="2800" dirty="0" smtClean="0">
                <a:latin typeface="Comic Sans MS" pitchFamily="66" charset="0"/>
              </a:rPr>
              <a:t>lipids.</a:t>
            </a:r>
          </a:p>
          <a:p>
            <a:pPr algn="l" rtl="0"/>
            <a:endParaRPr lang="en-US" sz="2800" dirty="0" smtClean="0">
              <a:latin typeface="Comic Sans MS" pitchFamily="66" charset="0"/>
            </a:endParaRPr>
          </a:p>
          <a:p>
            <a:pPr algn="l" rtl="0"/>
            <a:r>
              <a:rPr lang="en-US" sz="2800" dirty="0" err="1" smtClean="0">
                <a:latin typeface="Comic Sans MS" pitchFamily="66" charset="0"/>
              </a:rPr>
              <a:t>Amphipathic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molecules.</a:t>
            </a:r>
            <a:br>
              <a:rPr lang="en-US" sz="2800" dirty="0" smtClean="0">
                <a:latin typeface="Comic Sans MS" pitchFamily="66" charset="0"/>
              </a:rPr>
            </a:br>
            <a:endParaRPr lang="en-US" sz="2800" dirty="0" smtClean="0">
              <a:latin typeface="Comic Sans MS" pitchFamily="66" charset="0"/>
            </a:endParaRPr>
          </a:p>
          <a:p>
            <a:pPr algn="l" rtl="0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Triacylglycerols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Triglyceride)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:</a:t>
            </a:r>
          </a:p>
          <a:p>
            <a:pPr algn="l" rtl="0">
              <a:buNone/>
            </a:pPr>
            <a:endParaRPr lang="en-US" sz="2800" dirty="0">
              <a:solidFill>
                <a:srgbClr val="0070C0"/>
              </a:solidFill>
              <a:latin typeface="Comic Sans MS" pitchFamily="66" charset="0"/>
            </a:endParaRPr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12290" name="Picture 2" descr="Image result for triglycerides equ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293096"/>
            <a:ext cx="8136904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1345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Types of Fatty Acids 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240360"/>
          </a:xfrm>
        </p:spPr>
        <p:txBody>
          <a:bodyPr>
            <a:noAutofit/>
          </a:bodyPr>
          <a:lstStyle/>
          <a:p>
            <a:pPr algn="l" rtl="0"/>
            <a:r>
              <a:rPr lang="en-US" dirty="0" smtClean="0">
                <a:latin typeface="Comic Sans MS" pitchFamily="66" charset="0"/>
              </a:rPr>
              <a:t>Fatty acids can be :</a:t>
            </a:r>
          </a:p>
          <a:p>
            <a:pPr marL="0" indent="0" algn="l" rtl="0">
              <a:buNone/>
            </a:pPr>
            <a:r>
              <a:rPr lang="en-US" dirty="0" smtClean="0">
                <a:latin typeface="Comic Sans MS" pitchFamily="66" charset="0"/>
              </a:rPr>
              <a:t>   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Saturated</a:t>
            </a:r>
            <a:r>
              <a:rPr lang="en-US" dirty="0" smtClean="0">
                <a:latin typeface="Comic Sans MS" pitchFamily="66" charset="0"/>
              </a:rPr>
              <a:t> fatty acids:  </a:t>
            </a:r>
          </a:p>
          <a:p>
            <a:pPr marL="0" indent="0" algn="l" rtl="0">
              <a:buNone/>
            </a:pPr>
            <a:endParaRPr lang="en-US" dirty="0" smtClean="0">
              <a:latin typeface="Comic Sans MS" pitchFamily="66" charset="0"/>
            </a:endParaRPr>
          </a:p>
          <a:p>
            <a:pPr marL="0" indent="0" algn="l" rtl="0"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- and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unsaturated</a:t>
            </a:r>
            <a:r>
              <a:rPr lang="en-US" dirty="0" smtClean="0">
                <a:latin typeface="Comic Sans MS" pitchFamily="66" charset="0"/>
              </a:rPr>
              <a:t> fatty acids:</a:t>
            </a:r>
          </a:p>
          <a:p>
            <a:pPr marL="0" indent="0" algn="l" rtl="0">
              <a:buNone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   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792088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85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Identification of Lipids 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4104456" cy="511256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EF5A07"/>
                </a:solidFill>
                <a:latin typeface="Comic Sans MS" pitchFamily="66" charset="0"/>
              </a:rPr>
              <a:t>Sudan III test :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EF5A07"/>
                </a:solidFill>
                <a:latin typeface="Comic Sans MS" pitchFamily="66" charset="0"/>
              </a:rPr>
              <a:t>- </a:t>
            </a:r>
            <a:r>
              <a:rPr lang="en-US" dirty="0" smtClean="0">
                <a:latin typeface="Comic Sans MS" pitchFamily="66" charset="0"/>
              </a:rPr>
              <a:t>Sudan </a:t>
            </a:r>
            <a:r>
              <a:rPr lang="en-US" dirty="0">
                <a:latin typeface="Comic Sans MS" pitchFamily="66" charset="0"/>
              </a:rPr>
              <a:t>III is a red </a:t>
            </a:r>
            <a:r>
              <a:rPr lang="en-US" dirty="0" smtClean="0">
                <a:latin typeface="Comic Sans MS" pitchFamily="66" charset="0"/>
              </a:rPr>
              <a:t>fat-soluble </a:t>
            </a:r>
            <a:r>
              <a:rPr lang="en-US" dirty="0">
                <a:latin typeface="Comic Sans MS" pitchFamily="66" charset="0"/>
              </a:rPr>
              <a:t>dye.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rgbClr val="EF5A07"/>
                </a:solidFill>
                <a:latin typeface="Comic Sans MS" pitchFamily="66" charset="0"/>
              </a:rPr>
              <a:t>- </a:t>
            </a:r>
            <a:r>
              <a:rPr lang="en-US" dirty="0" smtClean="0">
                <a:latin typeface="Comic Sans MS" pitchFamily="66" charset="0"/>
              </a:rPr>
              <a:t>reacts </a:t>
            </a:r>
            <a:r>
              <a:rPr lang="en-US" dirty="0">
                <a:latin typeface="Comic Sans MS" pitchFamily="66" charset="0"/>
              </a:rPr>
              <a:t>with the lipids or triglycerides to stain red in color.</a:t>
            </a:r>
          </a:p>
          <a:p>
            <a:pPr marL="0" indent="0" algn="l" rtl="0">
              <a:buNone/>
            </a:pPr>
            <a:endParaRPr lang="en-US" dirty="0" smtClean="0">
              <a:solidFill>
                <a:srgbClr val="EF5A07"/>
              </a:solidFill>
              <a:latin typeface="Comic Sans MS" pitchFamily="66" charset="0"/>
            </a:endParaRPr>
          </a:p>
          <a:p>
            <a:pPr algn="l" rtl="0"/>
            <a:r>
              <a:rPr lang="en-US" dirty="0">
                <a:solidFill>
                  <a:srgbClr val="EF5A07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Emulsion test: </a:t>
            </a:r>
          </a:p>
          <a:p>
            <a:pPr marL="0" indent="0" algn="l" rtl="0"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-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An emulsion is the formation of the solution as a lipid is dissolved in alcohol.</a:t>
            </a:r>
            <a:endParaRPr lang="en-US" dirty="0" smtClean="0">
              <a:solidFill>
                <a:srgbClr val="EF5A07"/>
              </a:solidFill>
              <a:latin typeface="Comic Sans MS" pitchFamily="66" charset="0"/>
            </a:endParaRPr>
          </a:p>
          <a:p>
            <a:pPr marL="0" indent="0" algn="l" rtl="0">
              <a:buNone/>
            </a:pPr>
            <a:endParaRPr lang="en-US" dirty="0" smtClean="0"/>
          </a:p>
        </p:txBody>
      </p:sp>
      <p:pic>
        <p:nvPicPr>
          <p:cNvPr id="1026" name="Picture 2" descr="sudan t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4018" y="1412776"/>
            <a:ext cx="2309673" cy="4248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74564" y="5777390"/>
            <a:ext cx="20681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EF5A07"/>
                </a:solidFill>
                <a:latin typeface="Comic Sans MS" pitchFamily="66" charset="0"/>
              </a:rPr>
              <a:t>Sudan III test </a:t>
            </a:r>
            <a:endParaRPr lang="ar-SA" sz="2000" dirty="0">
              <a:latin typeface="Comic Sans MS" pitchFamily="66" charset="0"/>
            </a:endParaRPr>
          </a:p>
        </p:txBody>
      </p:sp>
      <p:pic>
        <p:nvPicPr>
          <p:cNvPr id="1028" name="Picture 4" descr="emulsion test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12776"/>
            <a:ext cx="2304255" cy="4248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04771" y="5777390"/>
            <a:ext cx="1797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Emulsion test</a:t>
            </a:r>
            <a:endParaRPr lang="ar-SA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109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7787208" cy="441615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6600" dirty="0" smtClean="0">
                <a:solidFill>
                  <a:schemeClr val="tx2"/>
                </a:solidFill>
                <a:latin typeface="Comic Sans MS" pitchFamily="66" charset="0"/>
              </a:rPr>
              <a:t>II. Proteins</a:t>
            </a:r>
            <a:endParaRPr lang="ar-SA" sz="16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0244" name="Picture 4" descr="نتيجة بحث الصو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52959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نتيجة بحث الصو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96" y="2276872"/>
            <a:ext cx="8500251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1693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510</TotalTime>
  <Words>480</Words>
  <Application>Microsoft Office PowerPoint</Application>
  <PresentationFormat>On-screen Show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Lipids,                    Protein                     and Vitamins </vt:lpstr>
      <vt:lpstr>Objectives</vt:lpstr>
      <vt:lpstr>I. Lipids </vt:lpstr>
      <vt:lpstr>Structure of Lipids</vt:lpstr>
      <vt:lpstr>Classification of Lipids </vt:lpstr>
      <vt:lpstr>Fatty Acids </vt:lpstr>
      <vt:lpstr>Types of Fatty Acids </vt:lpstr>
      <vt:lpstr>Identification of Lipids </vt:lpstr>
      <vt:lpstr>Slide 9</vt:lpstr>
      <vt:lpstr>Proteins </vt:lpstr>
      <vt:lpstr>Identification Tests for proteins</vt:lpstr>
      <vt:lpstr>Identification Tests for proteins</vt:lpstr>
      <vt:lpstr>Slide 13</vt:lpstr>
      <vt:lpstr>Vitamins</vt:lpstr>
      <vt:lpstr>Identification Tests for Vitamins </vt:lpstr>
      <vt:lpstr>Identification Tests for Vitamins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Lipids,                        Proteins                                          and Vitamins</dc:title>
  <dc:creator>levovo</dc:creator>
  <cp:lastModifiedBy>sbarakat</cp:lastModifiedBy>
  <cp:revision>45</cp:revision>
  <dcterms:created xsi:type="dcterms:W3CDTF">2016-10-21T10:04:11Z</dcterms:created>
  <dcterms:modified xsi:type="dcterms:W3CDTF">2016-10-24T08:43:29Z</dcterms:modified>
</cp:coreProperties>
</file>