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62" r:id="rId6"/>
    <p:sldId id="261" r:id="rId7"/>
    <p:sldId id="260" r:id="rId8"/>
    <p:sldId id="259" r:id="rId9"/>
    <p:sldId id="264" r:id="rId10"/>
    <p:sldId id="266" r:id="rId11"/>
    <p:sldId id="265" r:id="rId12"/>
    <p:sldId id="267" r:id="rId13"/>
    <p:sldId id="269" r:id="rId14"/>
    <p:sldId id="268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716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48153-81EA-4D0F-8734-7D15EC2AF7D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4699-F800-4DBF-BFBF-773F1222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4699-F800-4DBF-BFBF-773F122204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cell membrane‬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 rot="393067">
            <a:off x="169539" y="50862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Biological Membranes: Diffusion and Osmosis.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827584" y="548680"/>
            <a:ext cx="6400800" cy="778742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Diffusion in artificial cell:</a:t>
            </a:r>
            <a:endParaRPr 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نتيجة بحث الصور عن ‪diffusion in artificial cell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3" y="1628800"/>
            <a:ext cx="344827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نتيجة بحث الصور عن ‪diffusion in artificial cell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692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كسهم مستقيم 5"/>
          <p:cNvCxnSpPr>
            <a:stCxn id="9218" idx="3"/>
            <a:endCxn id="9220" idx="1"/>
          </p:cNvCxnSpPr>
          <p:nvPr/>
        </p:nvCxnSpPr>
        <p:spPr>
          <a:xfrm>
            <a:off x="3635896" y="4149080"/>
            <a:ext cx="115212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نتيجة بحث الصور عن ‪surface area and cell siz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827584" y="548680"/>
            <a:ext cx="6400800" cy="778742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Surface area and cell size:</a:t>
            </a:r>
            <a:endParaRPr 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85045" y="56686"/>
            <a:ext cx="6400800" cy="778742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Osmosis in animal cells (blood cells):</a:t>
            </a:r>
            <a:endParaRPr 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290" name="Picture 2" descr="نتيجة بحث الصور عن ‪blood cells in hypotonic solution under light microscop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" y="580262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15809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Shriveled</a:t>
            </a:r>
          </a:p>
          <a:p>
            <a:r>
              <a:rPr lang="en-US" dirty="0" smtClean="0"/>
              <a:t>10% </a:t>
            </a:r>
            <a:r>
              <a:rPr lang="en-US" dirty="0" err="1" smtClean="0"/>
              <a:t>NaCl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85445" y="61757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</a:t>
            </a:r>
          </a:p>
          <a:p>
            <a:r>
              <a:rPr lang="en-US" dirty="0" smtClean="0"/>
              <a:t>0.9% </a:t>
            </a:r>
            <a:r>
              <a:rPr lang="en-US" dirty="0" err="1" smtClean="0"/>
              <a:t>NaCl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7362" y="617579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Lysed </a:t>
            </a:r>
          </a:p>
          <a:p>
            <a:r>
              <a:rPr lang="en-US" dirty="0" smtClean="0"/>
              <a:t>0.1% </a:t>
            </a:r>
            <a:r>
              <a:rPr lang="en-US" dirty="0" err="1" smtClean="0"/>
              <a:t>NaCl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lhr3-1.xx.fbcdn.net/v/t1.0-9/15178991_1066448823467725_167174070658687841_n.jpg?oh=e9810eaecd2affa7558e5f81aefec3b3&amp;oe=58BAC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1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نتيجة بحث الصور عن ‪onion cells  osmosis  under light microscope‬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6043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6400800" cy="778742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Osmosis in plant cells (onion cells):</a:t>
            </a:r>
            <a:endParaRPr 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92530" y="188640"/>
            <a:ext cx="8943966" cy="4104456"/>
          </a:xfrm>
        </p:spPr>
      </p:pic>
      <p:sp>
        <p:nvSpPr>
          <p:cNvPr id="6" name="TextBox 5"/>
          <p:cNvSpPr txBox="1"/>
          <p:nvPr/>
        </p:nvSpPr>
        <p:spPr>
          <a:xfrm>
            <a:off x="92530" y="44371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0-0.1% hypotonic </a:t>
            </a:r>
          </a:p>
          <a:p>
            <a:r>
              <a:rPr lang="en-US" dirty="0" smtClean="0"/>
              <a:t>Turgid cell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44371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0.9% normal cell</a:t>
            </a:r>
          </a:p>
          <a:p>
            <a:r>
              <a:rPr lang="en-US" dirty="0" smtClean="0"/>
              <a:t>(flaccid 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56680" y="443711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 hypertonic  </a:t>
            </a:r>
          </a:p>
          <a:p>
            <a:r>
              <a:rPr lang="en-US" dirty="0" smtClean="0"/>
              <a:t>Shriveled (plasmolysis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/>
          <a:stretch/>
        </p:blipFill>
        <p:spPr>
          <a:xfrm>
            <a:off x="107504" y="188640"/>
            <a:ext cx="8856984" cy="6225554"/>
          </a:xfrm>
        </p:spPr>
      </p:pic>
    </p:spTree>
    <p:extLst>
      <p:ext uri="{BB962C8B-B14F-4D97-AF65-F5344CB8AC3E}">
        <p14:creationId xmlns:p14="http://schemas.microsoft.com/office/powerpoint/2010/main" val="225078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5361040"/>
              </p:ext>
            </p:extLst>
          </p:nvPr>
        </p:nvGraphicFramePr>
        <p:xfrm>
          <a:off x="827584" y="838569"/>
          <a:ext cx="7884367" cy="580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980"/>
                <a:gridCol w="2468980"/>
                <a:gridCol w="2946407"/>
              </a:tblGrid>
              <a:tr h="87663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0.1%NaCl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0.9%NaCl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10%NaCl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106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5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Tonicity :</a:t>
                      </a:r>
                      <a:r>
                        <a:rPr lang="en-US" dirty="0" smtClean="0"/>
                        <a:t>hypotonic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5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Cell status: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Turgid cell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3684" r="69239" b="38158"/>
          <a:stretch/>
        </p:blipFill>
        <p:spPr>
          <a:xfrm>
            <a:off x="827584" y="1772816"/>
            <a:ext cx="2376264" cy="2088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88640"/>
            <a:ext cx="4320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Example 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7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07504" y="4581128"/>
            <a:ext cx="6624736" cy="19442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600" b="1" dirty="0" smtClean="0">
                <a:latin typeface="Arial Black" pitchFamily="34" charset="0"/>
              </a:rPr>
              <a:t>Biological membranes are formed of </a:t>
            </a:r>
          </a:p>
          <a:p>
            <a:pPr marL="502920" indent="-457200" algn="l" rtl="0">
              <a:buFont typeface="+mj-lt"/>
              <a:buAutoNum type="alphaLcPeriod"/>
            </a:pPr>
            <a:r>
              <a:rPr lang="en-US" sz="2000" dirty="0" smtClean="0">
                <a:latin typeface="Arial Black" pitchFamily="34" charset="0"/>
              </a:rPr>
              <a:t>Phospholipid bilayer (amphipathic).</a:t>
            </a:r>
          </a:p>
          <a:p>
            <a:pPr marL="502920" indent="-457200" algn="l" rtl="0">
              <a:buFont typeface="+mj-lt"/>
              <a:buAutoNum type="alphaLcPeriod"/>
            </a:pPr>
            <a:r>
              <a:rPr lang="en-US" sz="2000" dirty="0" smtClean="0">
                <a:latin typeface="Arial Black" pitchFamily="34" charset="0"/>
              </a:rPr>
              <a:t>Proteins (integral or peripheral). </a:t>
            </a:r>
          </a:p>
          <a:p>
            <a:pPr marL="502920" indent="-457200" algn="l" rtl="0">
              <a:buFont typeface="+mj-lt"/>
              <a:buAutoNum type="alphaLcPeriod"/>
            </a:pPr>
            <a:r>
              <a:rPr lang="en-US" sz="2000" dirty="0" smtClean="0">
                <a:latin typeface="Arial Black" pitchFamily="34" charset="0"/>
              </a:rPr>
              <a:t>Cholesterol. </a:t>
            </a:r>
          </a:p>
          <a:p>
            <a:pPr marL="502920" indent="-457200" algn="l" rtl="0">
              <a:buFont typeface="+mj-lt"/>
              <a:buAutoNum type="alphaLcPeriod"/>
            </a:pPr>
            <a:r>
              <a:rPr lang="en-US" sz="2000" dirty="0" smtClean="0">
                <a:latin typeface="Arial Black" pitchFamily="34" charset="0"/>
              </a:rPr>
              <a:t>Sugar. </a:t>
            </a:r>
          </a:p>
          <a:p>
            <a:pPr marL="502920" indent="-457200" algn="l" rtl="0">
              <a:buFont typeface="+mj-lt"/>
              <a:buAutoNum type="alphaLcPeriod"/>
            </a:pPr>
            <a:endParaRPr lang="en-US" sz="2000" dirty="0"/>
          </a:p>
        </p:txBody>
      </p:sp>
      <p:pic>
        <p:nvPicPr>
          <p:cNvPr id="2052" name="Picture 4" descr="نتيجة بحث الصور عن ‪biological membran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0" y="4823440"/>
            <a:ext cx="6400800" cy="2034560"/>
          </a:xfrm>
        </p:spPr>
        <p:txBody>
          <a:bodyPr/>
          <a:lstStyle/>
          <a:p>
            <a:r>
              <a:rPr lang="en-US" dirty="0" smtClean="0"/>
              <a:t>Plasma membrane regulate solute movement. </a:t>
            </a:r>
          </a:p>
          <a:p>
            <a:r>
              <a:rPr lang="en-US" dirty="0" smtClean="0"/>
              <a:t>Solute cross the plasma membrane by: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Diffusion. 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Facilitated Diffusion.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Active transport.</a:t>
            </a:r>
            <a:endParaRPr lang="en-US" sz="1800" dirty="0"/>
          </a:p>
        </p:txBody>
      </p:sp>
      <p:pic>
        <p:nvPicPr>
          <p:cNvPr id="3074" name="Picture 2" descr="نتيجة بحث الصور عن ‪diffusion facilitated definition and active transport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9"/>
          <a:stretch/>
        </p:blipFill>
        <p:spPr bwMode="auto">
          <a:xfrm>
            <a:off x="0" y="17868"/>
            <a:ext cx="9144000" cy="47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547664" y="364502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latin typeface="Arial Black" pitchFamily="34" charset="0"/>
              </a:rPr>
              <a:t>Molecules move towards equilibrium.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1143000"/>
          </a:xfrm>
          <a:effectLst/>
        </p:spPr>
        <p:txBody>
          <a:bodyPr/>
          <a:lstStyle/>
          <a:p>
            <a:pPr algn="l"/>
            <a:r>
              <a:rPr lang="en-US" sz="3600" dirty="0" smtClean="0">
                <a:latin typeface="Arial Black" pitchFamily="34" charset="0"/>
              </a:rPr>
              <a:t>Solute transport  depends on solute properties: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2160240" cy="338437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Polarity</a:t>
            </a:r>
          </a:p>
          <a:p>
            <a:pPr marL="45720" indent="0">
              <a:buNone/>
            </a:pPr>
            <a:endParaRPr lang="en-US" sz="2800" b="1" dirty="0"/>
          </a:p>
          <a:p>
            <a:pPr marL="45720" indent="0">
              <a:buNone/>
            </a:pP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Size </a:t>
            </a:r>
            <a:endParaRPr lang="en-US" sz="2800" b="1" dirty="0"/>
          </a:p>
        </p:txBody>
      </p:sp>
      <p:pic>
        <p:nvPicPr>
          <p:cNvPr id="4098" name="Picture 2" descr="نتيجة بحث الصور عن ‪polarity and size in diffusion‬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643945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Osmosis: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8388424" cy="2088232"/>
          </a:xfrm>
        </p:spPr>
        <p:txBody>
          <a:bodyPr/>
          <a:lstStyle/>
          <a:p>
            <a:r>
              <a:rPr lang="en-US" dirty="0" smtClean="0"/>
              <a:t>Water molecules can move by simple diffusion. </a:t>
            </a:r>
          </a:p>
          <a:p>
            <a:r>
              <a:rPr lang="en-US" b="1" dirty="0">
                <a:solidFill>
                  <a:srgbClr val="660066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660066"/>
                </a:solidFill>
                <a:latin typeface="Arial Black" pitchFamily="34" charset="0"/>
              </a:rPr>
              <a:t>osmosis: </a:t>
            </a:r>
          </a:p>
          <a:p>
            <a:pPr marL="45720" indent="0">
              <a:buNone/>
            </a:pPr>
            <a:r>
              <a:rPr lang="en-US" dirty="0" smtClean="0"/>
              <a:t>Is the diffusion of water molecules across a selectively permeable membrane from low solute concentration region to a region of high solute concentration.</a:t>
            </a:r>
            <a:endParaRPr lang="en-US" dirty="0"/>
          </a:p>
        </p:txBody>
      </p:sp>
      <p:pic>
        <p:nvPicPr>
          <p:cNvPr id="5122" name="Picture 2" descr="نتيجة بحث الصور عن ‪osmosis‬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Osmosis: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3024336" cy="576064"/>
          </a:xfrm>
        </p:spPr>
        <p:txBody>
          <a:bodyPr/>
          <a:lstStyle/>
          <a:p>
            <a:r>
              <a:rPr lang="en-US" dirty="0" smtClean="0"/>
              <a:t>Solution tonicity: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6148" name="Picture 4" descr="نتيجة بحث الصور عن ‪hypertonic solutio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" y="1916831"/>
            <a:ext cx="9146119" cy="49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نتيجة بحث الصور عن ‪Solution tonicity: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"/>
            <a:ext cx="9144000" cy="68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115616" y="1916832"/>
            <a:ext cx="6400800" cy="778742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Diffusion in liquid: </a:t>
            </a:r>
            <a:endParaRPr 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AutoShape 2" descr="نتيجة بحث الصور عن ‪diffusion in liquid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نتيجة بحث الصور عن ‪diffusion in liquids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نتيجة بحث الصور عن ‪diffusion in liquids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95574"/>
            <a:ext cx="7632848" cy="33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899592" y="620688"/>
            <a:ext cx="6400800" cy="778742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Diffusion in solid: </a:t>
            </a:r>
            <a:endParaRPr 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2998" y="249289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dirty="0" smtClean="0">
                <a:latin typeface="Book Antiqua" pitchFamily="18" charset="0"/>
              </a:rPr>
              <a:t>This depends on the size of the compound.</a:t>
            </a:r>
          </a:p>
          <a:p>
            <a:pPr algn="l" rtl="0"/>
            <a:endParaRPr lang="en-US" dirty="0" smtClean="0">
              <a:latin typeface="Book Antiqua" pitchFamily="18" charset="0"/>
            </a:endParaRPr>
          </a:p>
          <a:p>
            <a:pPr marL="285750" indent="-285750" algn="l" rtl="0">
              <a:buFont typeface="Wingdings" pitchFamily="2" charset="2"/>
              <a:buChar char="q"/>
            </a:pPr>
            <a:r>
              <a:rPr lang="en-US" dirty="0" smtClean="0">
                <a:latin typeface="Book Antiqua" pitchFamily="18" charset="0"/>
              </a:rPr>
              <a:t>The larger the size or mass the slower the compound. 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" name="AutoShape 4" descr="نتيجة بحث الصور عن ‪diffusion in agar plat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54" y="1285684"/>
            <a:ext cx="4806280" cy="557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164288" y="4581128"/>
            <a:ext cx="0" cy="136815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208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Black</vt:lpstr>
      <vt:lpstr>Book Antiqua</vt:lpstr>
      <vt:lpstr>Calibri</vt:lpstr>
      <vt:lpstr>Georgia</vt:lpstr>
      <vt:lpstr>Tahoma</vt:lpstr>
      <vt:lpstr>Trebuchet MS</vt:lpstr>
      <vt:lpstr>Wingdings</vt:lpstr>
      <vt:lpstr>دفق الهواء</vt:lpstr>
      <vt:lpstr>PowerPoint Presentation</vt:lpstr>
      <vt:lpstr>PowerPoint Presentation</vt:lpstr>
      <vt:lpstr>PowerPoint Presentation</vt:lpstr>
      <vt:lpstr>Solute transport  depends on solute properties:</vt:lpstr>
      <vt:lpstr>Osmosis:</vt:lpstr>
      <vt:lpstr>Osmosis: </vt:lpstr>
      <vt:lpstr>PowerPoint Presentation</vt:lpstr>
      <vt:lpstr>What to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User</cp:lastModifiedBy>
  <cp:revision>20</cp:revision>
  <dcterms:created xsi:type="dcterms:W3CDTF">2016-11-13T13:19:21Z</dcterms:created>
  <dcterms:modified xsi:type="dcterms:W3CDTF">2021-01-19T12:46:46Z</dcterms:modified>
</cp:coreProperties>
</file>