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6"/>
  </p:notesMasterIdLst>
  <p:sldIdLst>
    <p:sldId id="256" r:id="rId2"/>
    <p:sldId id="259" r:id="rId3"/>
    <p:sldId id="315" r:id="rId4"/>
    <p:sldId id="260" r:id="rId5"/>
    <p:sldId id="261" r:id="rId6"/>
    <p:sldId id="388" r:id="rId7"/>
    <p:sldId id="316" r:id="rId8"/>
    <p:sldId id="353" r:id="rId9"/>
    <p:sldId id="354" r:id="rId10"/>
    <p:sldId id="355" r:id="rId11"/>
    <p:sldId id="263" r:id="rId12"/>
    <p:sldId id="264" r:id="rId13"/>
    <p:sldId id="265" r:id="rId14"/>
    <p:sldId id="266" r:id="rId15"/>
    <p:sldId id="317" r:id="rId16"/>
    <p:sldId id="356" r:id="rId17"/>
    <p:sldId id="357" r:id="rId18"/>
    <p:sldId id="360" r:id="rId19"/>
    <p:sldId id="267" r:id="rId20"/>
    <p:sldId id="268" r:id="rId21"/>
    <p:sldId id="319" r:id="rId22"/>
    <p:sldId id="269" r:id="rId23"/>
    <p:sldId id="270" r:id="rId24"/>
    <p:sldId id="271" r:id="rId25"/>
    <p:sldId id="320" r:id="rId26"/>
    <p:sldId id="272" r:id="rId27"/>
    <p:sldId id="321" r:id="rId28"/>
    <p:sldId id="273" r:id="rId29"/>
    <p:sldId id="274" r:id="rId30"/>
    <p:sldId id="275" r:id="rId31"/>
    <p:sldId id="322" r:id="rId32"/>
    <p:sldId id="363" r:id="rId33"/>
    <p:sldId id="364" r:id="rId34"/>
    <p:sldId id="365" r:id="rId35"/>
    <p:sldId id="276" r:id="rId36"/>
    <p:sldId id="277" r:id="rId37"/>
    <p:sldId id="323" r:id="rId38"/>
    <p:sldId id="278" r:id="rId39"/>
    <p:sldId id="324" r:id="rId40"/>
    <p:sldId id="279" r:id="rId41"/>
    <p:sldId id="280" r:id="rId42"/>
    <p:sldId id="281" r:id="rId43"/>
    <p:sldId id="325" r:id="rId44"/>
    <p:sldId id="282" r:id="rId45"/>
    <p:sldId id="326" r:id="rId46"/>
    <p:sldId id="283" r:id="rId47"/>
    <p:sldId id="327" r:id="rId48"/>
    <p:sldId id="366" r:id="rId49"/>
    <p:sldId id="367" r:id="rId50"/>
    <p:sldId id="284" r:id="rId51"/>
    <p:sldId id="285" r:id="rId52"/>
    <p:sldId id="286" r:id="rId53"/>
    <p:sldId id="287" r:id="rId54"/>
    <p:sldId id="333" r:id="rId55"/>
    <p:sldId id="288" r:id="rId56"/>
    <p:sldId id="289" r:id="rId57"/>
    <p:sldId id="335" r:id="rId58"/>
    <p:sldId id="290" r:id="rId59"/>
    <p:sldId id="291" r:id="rId60"/>
    <p:sldId id="329" r:id="rId61"/>
    <p:sldId id="368" r:id="rId62"/>
    <p:sldId id="369" r:id="rId63"/>
    <p:sldId id="292" r:id="rId64"/>
    <p:sldId id="293" r:id="rId65"/>
    <p:sldId id="331" r:id="rId66"/>
    <p:sldId id="370" r:id="rId67"/>
    <p:sldId id="371" r:id="rId68"/>
    <p:sldId id="372" r:id="rId69"/>
    <p:sldId id="294" r:id="rId70"/>
    <p:sldId id="334" r:id="rId71"/>
    <p:sldId id="373" r:id="rId72"/>
    <p:sldId id="374" r:id="rId73"/>
    <p:sldId id="375" r:id="rId74"/>
    <p:sldId id="295" r:id="rId75"/>
    <p:sldId id="296" r:id="rId76"/>
    <p:sldId id="297" r:id="rId77"/>
    <p:sldId id="328" r:id="rId78"/>
    <p:sldId id="298" r:id="rId79"/>
    <p:sldId id="330" r:id="rId80"/>
    <p:sldId id="376" r:id="rId81"/>
    <p:sldId id="377" r:id="rId82"/>
    <p:sldId id="378" r:id="rId83"/>
    <p:sldId id="299" r:id="rId84"/>
    <p:sldId id="332" r:id="rId85"/>
    <p:sldId id="379" r:id="rId86"/>
    <p:sldId id="380" r:id="rId87"/>
    <p:sldId id="300" r:id="rId88"/>
    <p:sldId id="336" r:id="rId89"/>
    <p:sldId id="381" r:id="rId90"/>
    <p:sldId id="301" r:id="rId91"/>
    <p:sldId id="302" r:id="rId92"/>
    <p:sldId id="303" r:id="rId93"/>
    <p:sldId id="304" r:id="rId94"/>
    <p:sldId id="305" r:id="rId95"/>
    <p:sldId id="337" r:id="rId96"/>
    <p:sldId id="306" r:id="rId97"/>
    <p:sldId id="338" r:id="rId98"/>
    <p:sldId id="307" r:id="rId99"/>
    <p:sldId id="308" r:id="rId100"/>
    <p:sldId id="339" r:id="rId101"/>
    <p:sldId id="382" r:id="rId102"/>
    <p:sldId id="340" r:id="rId103"/>
    <p:sldId id="383" r:id="rId104"/>
    <p:sldId id="309" r:id="rId105"/>
    <p:sldId id="384" r:id="rId106"/>
    <p:sldId id="385" r:id="rId107"/>
    <p:sldId id="386" r:id="rId108"/>
    <p:sldId id="310" r:id="rId109"/>
    <p:sldId id="311" r:id="rId110"/>
    <p:sldId id="312" r:id="rId111"/>
    <p:sldId id="341" r:id="rId112"/>
    <p:sldId id="387" r:id="rId113"/>
    <p:sldId id="313" r:id="rId114"/>
    <p:sldId id="342" r:id="rId115"/>
    <p:sldId id="314" r:id="rId116"/>
    <p:sldId id="343" r:id="rId117"/>
    <p:sldId id="344" r:id="rId118"/>
    <p:sldId id="345" r:id="rId119"/>
    <p:sldId id="346" r:id="rId120"/>
    <p:sldId id="347" r:id="rId121"/>
    <p:sldId id="348" r:id="rId122"/>
    <p:sldId id="349" r:id="rId123"/>
    <p:sldId id="350" r:id="rId124"/>
    <p:sldId id="351" r:id="rId1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4" autoAdjust="0"/>
  </p:normalViewPr>
  <p:slideViewPr>
    <p:cSldViewPr>
      <p:cViewPr>
        <p:scale>
          <a:sx n="71" d="100"/>
          <a:sy n="71" d="100"/>
        </p:scale>
        <p:origin x="-1368" y="-60"/>
      </p:cViewPr>
      <p:guideLst>
        <p:guide orient="horz" pos="1776"/>
        <p:guide orient="horz" pos="576"/>
        <p:guide orient="horz" pos="1104"/>
        <p:guide orient="horz" pos="1440"/>
        <p:guide pos="816"/>
        <p:guide pos="144"/>
        <p:guide pos="392"/>
        <p:guide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328" y="-4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A7C418-13E8-460D-B4B1-F6570AC44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6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27BF38-AB2B-41AC-B1B6-F7D4CEEF44C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B4281A-7601-42A4-96F5-594E761D9E2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 Inquiry: Do individual genes specify the enzymes that function in a biochemical pathway?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6E6C86-C4EC-4325-82C6-4D1CE5A840A5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88351D-1D31-4ACE-9651-EA0681D2E251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EB8411-FB36-4394-971E-C416C7AEE6CD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C19BAF-0866-4087-9A6E-30C70DBD0C8E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EFA3B5-675E-4ADE-AB3C-F8CB89ED5D6C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365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166D942A-83CD-44EC-A765-43B3C9B748CB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104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6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6E40C5-D700-45AF-9E47-241213FD75E9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942C46-1EC8-42F4-8116-0BB163678521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24A3B1-EA6D-43AD-BE92-9E5E3895CCF9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17.24 Types of small-scale mutations that affect mRNA sequence.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D8EC08-3515-4189-AB81-ECDF440EC291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2406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E75CFFC0-4FD9-48B9-A5C3-627687C12067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108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40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064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17D023-522A-4FC3-B3CE-23A3ABDFAC69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4734C29F-751B-4DD7-93B5-D417611608E0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109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41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166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FE5E97-5EF9-4A8F-8DED-407D7CEC7D0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DCEE7DC8-CB0E-4C95-B9BC-1717450AB5F6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11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2781C7-0309-4B0B-83A0-8AD2D28E7606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2426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BE0826B2-4EC6-4782-A706-56B9EDB2C4E2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110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42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19F77B-6A12-4240-A57B-6D1558D320B7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17.25 Coupled transcription and translation in bacteria.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B92DAD-5B49-4962-BBE9-6DB53BA98865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17.25 Coupled transcription and translation in bacteria.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A4537B-DD72-4847-B754-9E060A156A38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2457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D8155C51-66EE-472A-B579-5667932D0E0E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113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45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9C5723-749F-42AB-90D1-656EE00D553B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17.26 A summary of transcription and translation in a eukaryotic cell.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BA0383-B0C7-442D-9E39-8DCEED12C177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2478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55B22AC1-3EBD-481B-A591-E33E0767E997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115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47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E523F8-5BFE-4E95-856A-19CA8D843FFE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17.UN02 Summary figure, Concept 17.2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663C03-CA97-4B74-83D6-953A02F638A0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17.UN03 Summary figure, Concept 17.3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B09E55-0A4E-4640-8D23-F7A3E7F7FAFD}" type="slidenum">
              <a:rPr lang="en-US" smtClean="0"/>
              <a:pPr/>
              <a:t>118</a:t>
            </a:fld>
            <a:endParaRPr lang="en-US" smtClean="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17.UN04 Summary figure, Concept 17.4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3CB676-A845-4DF7-A6F0-4BA8426B95A3}" type="slidenum">
              <a:rPr lang="en-US" smtClean="0"/>
              <a:pPr/>
              <a:t>119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17.UN05 Test Your Understanding, question 8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1A478D-544E-43F1-A250-E183CDC1880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23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7A1577A0-F326-4843-A794-556B32135CCC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12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5E17A7-33E6-4A37-8559-D00F7525B566}" type="slidenum">
              <a:rPr lang="en-US" smtClean="0"/>
              <a:pPr/>
              <a:t>120</a:t>
            </a:fld>
            <a:endParaRPr lang="en-US" smtClean="0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17.UN06a Appendix A: answer to Concept Check 17.1, question 3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59BDC1-1861-4FD3-8F25-F8D35E7FC128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17.UN06b Appendix A: answer to Concept Check 17.1, question 3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113050-E366-4721-A341-7B837E182078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17.UN06c Appendix A: answer to Concept Check 17.1, question 3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27C2EF-7247-4491-B4B6-FDB383A3C586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17.UN06d Appendix A: answer to Concept Check 17.1, question 3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B1D862-1141-4295-A019-1EC2CC7B89DA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17.UN10 Appendix A: answer to Test Your Understanding, question 8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1D0585-175A-43A6-8743-285DB1C93FA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720DA7F1-1C10-4DDD-B59A-25D5E5D4446E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13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373BB5-1344-4658-BA6E-9154D6676FA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84EFF35B-C5CA-4E5F-96F4-8D77F4689D48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14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5115FF-03F1-4DAC-BBFE-B9E393586AC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17.3 Overview: the roles of transcription and translation in the flow of genetic information.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4347A0-0C75-46B4-8A76-3C8BE74A124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17.3 Overview: the roles of transcription and translation in the flow of genetic information.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5A1663-92D8-4FC9-A6BD-12BAEC0C279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17.3 Overview: the roles of transcription and translation in the flow of genetic information.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5AD857-517F-437D-BFD7-BC5AB6F220F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17.3 Overview: the roles of transcription and translation in the flow of genetic information.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A7F783-D9BF-4FD4-BAF4-838DBD94E18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109AAB21-6BD5-49D4-B4E5-202916F77819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19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772F13-E081-4F90-9EBC-8C808DDD5DB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20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DC1274BC-4330-4E86-B3B1-5F5CB0D99E47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2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D5AD85-3250-462A-9707-C46DDFF1A23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505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685E57D7-CDA2-422F-9188-7B799F0546CE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20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0CB35F-1554-4A23-84EF-2981D02B79F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17.4 The triplet code.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3E892B-6196-457E-BE90-91A4BCC5683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55E1D2DE-7DD2-4446-BC9C-03046E322044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22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17270A-1B3F-4B20-8E45-B6632B98D73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D9553A28-8B24-4D17-ACC9-FAAB9C5B74DF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23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2BDE03-4C53-43A3-B348-D16BA5C3B09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546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4570DFEF-51D2-4163-8B89-99235C259E43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24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162CDD-1833-4876-97B6-A9B58FD5E50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17.5 The codon table for mRNA.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1BAA9D-4672-46A3-82E5-AECE6A5E187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566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5381E8C0-2603-4A33-A9E3-636755A6A07B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26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189CB1-58B4-4201-891C-B361E438CFB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17.6 Expression of genes from different species.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046F70-5688-41A9-A43C-44BB96430A6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587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1999D431-E8CA-4BDD-945C-4E150895E466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28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578282-027E-4A9B-ABB8-E48BDDCDDD1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E0D6628F-7827-4BD6-829B-C7EEB960B637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29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4EF932-5D04-4BE7-A752-683FB65B772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 How does a single faulty gene result in the dramatic appearance of an albino deer?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92E4A7-CE64-4392-BAB7-8F4D5D7E9B0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607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24E20A20-6990-4ACC-AF6E-EA4214C260D2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30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E5C3E1-1F8F-469A-B9E6-6393CAE1219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17.7 The stages of transcription: initiation, elongation, and termination.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23DC9A-6CC5-42DC-8ACD-AB435BFA78F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17.7 The stages of transcription: initiation, elongation, and termination.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5A1976-570F-4DF7-BE6E-6738D410CC9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17.7 The stages of transcription: initiation, elongation, and termination.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FDB814-88C0-4A9A-8076-3647180D275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17.7 The stages of transcription: initiation, elongation, and termination.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35FB93-A08C-48A0-8FFC-8D12640B60B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81585690-876D-4552-BD22-343854FD35B8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35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EE5170-35C0-4CFA-AF00-A4127532FBE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AA68111A-1C9B-4C21-84D9-CC3B4CF51A83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36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663A1D-C107-496D-BC65-537025A21D8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17.8 The initiation of transcription at a eukaryotic promoter.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193E67-E554-4ED6-922E-CBB2DCD425F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BBE5E7E4-D48E-4C13-8CF1-93D4A22813F5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38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0BEB18-BFD8-43B9-821D-0B14183E266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17.9 Transcription elongation.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9E1417-F6DE-45FE-A36F-01C5931F852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2D5A51B6-E388-486A-95C9-F67533144CD9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4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113D45-C556-4709-8A45-89936B56DF1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FFC352BA-3C31-4024-82BB-680AC325ADF4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40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E10DCD-4577-41E0-B573-41137E01621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173CE8A7-3194-4DFB-8069-6A34C7A20C6B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41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A97AD8-D3E0-40CC-AD7A-D0BDA6B728D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730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BCC6782D-907B-4822-BC20-9974AF40A8CA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42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4419CC-81D5-4371-941C-A3DEC954EAF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17.10 RNA processing: Addition of the 5</a:t>
            </a:r>
            <a:r>
              <a:rPr lang="en-US" smtClean="0">
                <a:latin typeface="Times New Roman" pitchFamily="18" charset="0"/>
                <a:sym typeface="Symbol" pitchFamily="18" charset="2"/>
              </a:rPr>
              <a:t></a:t>
            </a:r>
            <a:r>
              <a:rPr lang="en-US" smtClean="0">
                <a:latin typeface="Times New Roman" pitchFamily="18" charset="0"/>
              </a:rPr>
              <a:t> cap and poly-A tail.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DAC86E-EB67-452F-8441-5B4D752A86B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751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7A93B421-A825-493E-B7FF-D4C7FEA85E83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44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5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45ADE2-6278-41C6-88C0-87B4C58EED3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17.11 RNA processing: RNA splicing.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9BC361-C874-4FA9-9282-7B143236934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77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40851A7C-4B81-40C5-8454-492D53F9F360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46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7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B65E26-EE9C-4F8A-A5AA-79E69756CAC7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17.12 The roles of snRNPs and spliceosomes in pre-mRNA splicing.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129870-7F98-4072-83D1-DD0C9E8844AF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17.12 The roles of snRNPs and spliceosomes in pre-mRNA splicing.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B42F97-841E-4E5F-99C5-7199F4EAF1E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17.12 The roles of snRNPs and spliceosomes in pre-mRNA splicing.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351B01-4459-4905-833C-E3790B2EF4C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443B9FAE-9453-4209-A209-F9D17C1F0D88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5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2AB6D8-9A69-4436-94C2-6E96E1F34F81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812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5558E97F-9BB4-4945-AEE9-9F5386C23364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50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1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908281-B790-413B-8232-BABA53FF79A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822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4939130E-7EA0-4EE4-BE54-0AEA50A076CF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51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2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EFC5B0-7A33-488F-8FC1-B1F31EE679C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832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A60474AF-7593-476C-A1FD-2A06F27A3337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52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3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5D465E-59A4-4857-89B4-979FACF416C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843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D3974098-3191-449C-ABDB-286AB19BAC8E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53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4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893FB7-1776-4B51-ABBB-8234F4281A5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17.13 Correspondence between exons and protein domains.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899AE9-C850-4257-B909-11573A6FCE5C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863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BF0EA607-F7FC-43C0-BBC1-6707D8D208EB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55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6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71CE08-93E4-42DB-A16A-2280B837265D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88E9FAD6-9747-4783-9242-0709F0558F99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56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D58B36-974E-463F-A17F-8F4C45B3AA7F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17.14 Translation: the basic concept.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49263C-1B0F-4A40-86A9-A13479E224C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894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3368BEC2-C2BE-4A79-A5BB-96295F8D1088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58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9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123BCE-D5FD-4A9D-98F8-DDA85EFEB69E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904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58616A43-1EF1-4A3A-A18F-956E4997D737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59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90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For the Cell Biology Video A Stick and Ribbon Rendering of a tRNA, go to Animation and Video Files.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6FC3CA-612A-4E6A-AA7F-7CB801B9098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495A77A1-427F-407D-B575-1AB7671FCE3A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6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090493-3936-43FD-AC75-C173ACF566E9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17.15 The structure of transfer RNA (tRNA).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45C336-92C5-464A-8765-C3FCFC460BC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17.15 The structure of transfer RNA (tRNA).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BE41B1-51B0-4AAD-9855-6C41696CD0E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17.15 The structure of transfer RNA (tRNA).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3760DE-CA4C-46A2-ADDA-36769AAE80FC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945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CE37B339-A9BD-4A54-9537-43322F1A861D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63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94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AB05F6-52A7-479C-93AF-DE52F1B6D5A1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955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8D3CA132-260C-4D57-8F2A-EE7C6DA23CD3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64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95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D91E03-4E10-467E-80F4-8A9439EDDDE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17.16 An aminoacyl-tRNA synthetase joining a specific amino acid to a tRNA.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2C1C5E-F016-4817-988B-DCFFA8D723F5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17.16 An aminoacyl-tRNA synthetase joining a specific amino acid to a tRNA.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05698D-B16A-4E89-B1CE-9D82FD1311B0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17.16 An aminoacyl-tRNA synthetase joining a specific amino acid to a tRNA.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761DFC-F2C5-4253-91CF-339DEF7E03EB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17.16 An aminoacyl-tRNA synthetase joining a specific amino acid to a tRNA.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C6EBAB-9BA9-410A-B17A-9ED612D754E7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063B171E-F4C9-4EB6-83BB-C507C11A282F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69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6A8A4B-5EE9-47C5-891B-51AFE500C5D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 Inquiry: Do individual genes specify the enzymes that function in a biochemical pathway?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8F39CF-2269-4D01-9D5C-12FBE8E7EAD4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17.17 The anatomy of a functioning ribosome.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435EC7-64C5-448A-A6B0-145302AAE4DC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17.17 The anatomy of a functioning ribosome.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6638B7-C32B-4CB0-BB09-B878980A28C9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17.17 The anatomy of a functioning ribosome.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A8B2BB-44FD-4129-9BD0-6C16A903D518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17.17 The anatomy of a functioning ribosome.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E75D96-56D3-4515-829E-2E9E6E82FAE4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2058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DBCE3047-0A61-452D-8C49-2ABBDD35DA45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74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5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3AF6D8-BA79-4773-BC5B-889F17D1AC9C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2068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254DBED2-4467-4AFB-98BE-3A03E432C3A2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75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6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642AB-B4CC-4DF1-9EE9-1901E60C8854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2078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EE98221A-E3CD-441C-AC94-8180A1C6F024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76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7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787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0705E5-62C2-4A02-B599-942A7DB95F03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17.18 The initiation of translation.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C34D7E-7A54-4459-9332-A4FA793128E9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2099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1C5A3327-C29D-405A-BB30-AC461017C4E1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78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9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8018B4-43C4-404F-B06C-00DC575FDCB4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17.19 The elongation cycle of translation.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4C10E3-5CDA-406A-B159-8F14596CC69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 Inquiry: Do individual genes specify the enzymes that function in a biochemical pathway?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49A98C-04A6-42A8-ACD6-05E3D885ADBD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17.19 The elongation cycle of translation.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E11CD8-5A33-4853-AFDB-4583D7FABAB1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17.19 The elongation cycle of translation.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213286-AC35-4F61-B3F6-11CB1C29CAD2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17.19 The elongation cycle of translation.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F0E23B-3265-4012-ABB8-D1F80A6B5358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2150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126C8FC8-81AC-4DA6-9A1A-A9D611722FAA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83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A7DAEB-7901-4AD2-AF12-621EEC36CE73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17.20 The termination of translation.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3F8D28-A8BC-47DB-9627-06EFA02CCEF4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17.20 The termination of translation.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549D42-A2AF-45CD-AC6C-56934BCB7A6E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17.20 The termination of translation.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8506AB-97CA-4E30-8B9C-83D7424EA0C6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2191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FB1D321D-535A-4092-A9B2-B60F9A1F13EA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87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9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914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CF3E05-7E9B-4129-B0C8-6517E49E5915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17.21 Polyribosomes.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D1ACD-A594-427D-AA8D-C882823403CA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17.21 Polyribosomes.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8F6392-54A2-497B-AC09-1FF65099C66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 Inquiry: Do individual genes specify the enzymes that function in a biochemical pathway?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8A205E-510C-476C-B1C0-D48493675BFE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2222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CFEA8EC3-6703-4721-B505-B57C77C39EA4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90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22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4D23B4-2949-47D2-A365-F54B760ADFB3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2232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787B01EE-F9BE-41E6-A956-359CBF352ABC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91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23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F851E1-A384-462E-B0CE-92C2A59F24B1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242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C3A66159-72D4-45BC-BEBE-15EB08B624D0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92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24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CAEA88-BE45-4883-AB9B-04104617D1B0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252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D8118E3A-469E-450A-AE05-31B77B0467F1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93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25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2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AE9925-9F53-4D1A-ADEB-62BE052F087F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263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44815D60-B8DC-4D59-BC5C-D39F687D81D3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94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26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A99DCB-FB9C-4645-BD8E-500FE4B0F158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17.22 The signal mechanism for targeting proteins to the ER.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C036E7-351C-41B6-8C55-5B55901F313D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283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F9BB3C8C-95B1-4AF1-9B7E-312381FC3368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96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28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1E39EA-A127-48F8-A447-872CB9522537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17.23 The molecular basis of sickle-cell disease: a point mutation.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9E87FC-E9D6-42E5-9DA5-E1D0028CC24A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304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B657EB65-277B-48FB-98EB-D38ECF4F3EBB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98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0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499B44-3A46-46E9-9C1A-057746312C2F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01E5ED48-390A-4C0D-B5B6-B7B6F76D9F03}" type="slidenum">
              <a:rPr lang="en-US" sz="1200">
                <a:latin typeface="Times New Roman" pitchFamily="18" charset="0"/>
                <a:sym typeface="Symbol" pitchFamily="18" charset="2"/>
              </a:rPr>
              <a:pPr algn="r"/>
              <a:t>99</a:t>
            </a:fld>
            <a:endParaRPr lang="en-US" sz="12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 smtClean="0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600" smtClean="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200" smtClean="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Lectures by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Erin Barley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D868-31F9-42AE-B762-C902E65F3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AFC5F-E858-4711-A096-B9FA1911D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87BB3-254B-45F4-A97E-1F650C4BB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CCAD6-3E0D-4875-BBE9-1463CB066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DD067-BD8B-48C7-9B29-B0BE317C1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3ED72-76F6-44CC-A855-B84E041C1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C5C9-9126-48DD-A420-D8E209F86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A14F-7BF6-419E-BB26-965BF1360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A214D-FF48-41C7-9A63-C4062CB98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7886-8DE4-4F38-A9BB-FBD66B29F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B558-DEAD-4C92-AE27-5C6B77EF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D955AB-BDE6-438D-83D6-B43F9AE80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From Gene to Protein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3500" y="8382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Chapter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17.2c</a:t>
            </a:r>
          </a:p>
        </p:txBody>
      </p:sp>
      <p:pic>
        <p:nvPicPr>
          <p:cNvPr id="12291" name="Picture 3" descr="17_02cGeneEnzymeFunc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358900"/>
            <a:ext cx="854868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7025" y="1362075"/>
            <a:ext cx="1465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DC1B3A"/>
                </a:solidFill>
              </a:rPr>
              <a:t>CONCLUSION</a:t>
            </a:r>
            <a:r>
              <a:rPr lang="en-US" sz="1600" b="1"/>
              <a:t>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65350" y="2238375"/>
            <a:ext cx="10017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Wild type</a:t>
            </a:r>
            <a:endParaRPr lang="en-US" sz="1600" b="1" i="1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516313" y="1811338"/>
            <a:ext cx="162718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/>
              <a:t>Class </a:t>
            </a:r>
            <a:r>
              <a:rPr lang="en-US" sz="1600" b="1">
                <a:latin typeface="Times New Roman" pitchFamily="18" charset="0"/>
              </a:rPr>
              <a:t>I</a:t>
            </a:r>
            <a:r>
              <a:rPr lang="en-US" sz="1600" b="1"/>
              <a:t> mutants</a:t>
            </a:r>
            <a:br>
              <a:rPr lang="en-US" sz="1600" b="1"/>
            </a:br>
            <a:r>
              <a:rPr lang="en-US" sz="1600" b="1"/>
              <a:t>(mutation in</a:t>
            </a:r>
            <a:br>
              <a:rPr lang="en-US" sz="1600" b="1"/>
            </a:br>
            <a:r>
              <a:rPr lang="en-US" sz="1600" b="1"/>
              <a:t>gene </a:t>
            </a:r>
            <a:r>
              <a:rPr lang="en-US" sz="1600" b="1" i="1"/>
              <a:t>A</a:t>
            </a:r>
            <a:r>
              <a:rPr lang="en-US" sz="1600" b="1"/>
              <a:t>)</a:t>
            </a:r>
            <a:endParaRPr lang="en-US" sz="1600" b="1" i="1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57800" y="1804988"/>
            <a:ext cx="16779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/>
              <a:t>Class </a:t>
            </a:r>
            <a:r>
              <a:rPr lang="en-US" sz="1600" b="1">
                <a:latin typeface="Times New Roman" pitchFamily="18" charset="0"/>
              </a:rPr>
              <a:t>II</a:t>
            </a:r>
            <a:r>
              <a:rPr lang="en-US" sz="1600" b="1"/>
              <a:t> mutants</a:t>
            </a:r>
            <a:br>
              <a:rPr lang="en-US" sz="1600" b="1"/>
            </a:br>
            <a:r>
              <a:rPr lang="en-US" sz="1600" b="1"/>
              <a:t>(mutation in</a:t>
            </a:r>
            <a:br>
              <a:rPr lang="en-US" sz="1600" b="1"/>
            </a:br>
            <a:r>
              <a:rPr lang="en-US" sz="1600" b="1"/>
              <a:t>gene </a:t>
            </a:r>
            <a:r>
              <a:rPr lang="en-US" sz="1600" b="1" i="1"/>
              <a:t>B</a:t>
            </a:r>
            <a:r>
              <a:rPr lang="en-US" sz="1600" b="1"/>
              <a:t>)</a:t>
            </a:r>
            <a:endParaRPr lang="en-US" sz="1600" b="1" i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043738" y="1808163"/>
            <a:ext cx="16779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/>
              <a:t>Class </a:t>
            </a:r>
            <a:r>
              <a:rPr lang="en-US" sz="1600" b="1">
                <a:latin typeface="Times New Roman" pitchFamily="18" charset="0"/>
              </a:rPr>
              <a:t>III</a:t>
            </a:r>
            <a:r>
              <a:rPr lang="en-US" sz="1600" b="1"/>
              <a:t> mutants</a:t>
            </a:r>
            <a:br>
              <a:rPr lang="en-US" sz="1600" b="1"/>
            </a:br>
            <a:r>
              <a:rPr lang="en-US" sz="1600" b="1"/>
              <a:t>(mutation in</a:t>
            </a:r>
            <a:br>
              <a:rPr lang="en-US" sz="1600" b="1"/>
            </a:br>
            <a:r>
              <a:rPr lang="en-US" sz="1600" b="1"/>
              <a:t>gene </a:t>
            </a:r>
            <a:r>
              <a:rPr lang="en-US" sz="1600" b="1" i="1"/>
              <a:t>C</a:t>
            </a:r>
            <a:r>
              <a:rPr lang="en-US" sz="1600" b="1"/>
              <a:t>)</a:t>
            </a:r>
            <a:endParaRPr lang="en-US" sz="1600" b="1" i="1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08000" y="1806575"/>
            <a:ext cx="10318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Gene </a:t>
            </a:r>
            <a:br>
              <a:rPr lang="en-US" sz="1600" b="1"/>
            </a:br>
            <a:r>
              <a:rPr lang="en-US" sz="1600" b="1"/>
              <a:t>(codes for</a:t>
            </a:r>
            <a:br>
              <a:rPr lang="en-US" sz="1600" b="1"/>
            </a:br>
            <a:r>
              <a:rPr lang="en-US" sz="1600" b="1"/>
              <a:t>enzyme)</a:t>
            </a:r>
            <a:endParaRPr lang="en-US" sz="1600" b="1" i="1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15950" y="3019425"/>
            <a:ext cx="8302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Gene </a:t>
            </a:r>
            <a:r>
              <a:rPr lang="en-US" sz="1600" b="1" i="1"/>
              <a:t>A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22300" y="3794125"/>
            <a:ext cx="8302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Gene </a:t>
            </a:r>
            <a:r>
              <a:rPr lang="en-US" sz="1600" b="1" i="1"/>
              <a:t>B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15950" y="4530725"/>
            <a:ext cx="8302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Gene </a:t>
            </a:r>
            <a:r>
              <a:rPr lang="en-US" sz="1600" b="1" i="1"/>
              <a:t>C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152650" y="274002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Precursor</a:t>
            </a:r>
            <a:endParaRPr lang="en-US" sz="1600" b="1" i="1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905250" y="273367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Precursor</a:t>
            </a:r>
            <a:endParaRPr lang="en-US" sz="1600" b="1" i="1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657850" y="273367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Precursor</a:t>
            </a:r>
            <a:endParaRPr lang="en-US" sz="1600" b="1" i="1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7404100" y="274002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Precursor</a:t>
            </a:r>
            <a:endParaRPr lang="en-US" sz="1600" b="1" i="1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235200" y="3032125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Enzyme A</a:t>
            </a:r>
            <a:endParaRPr lang="en-US" sz="1300" b="1" i="1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994150" y="3038475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Enzyme A</a:t>
            </a:r>
            <a:endParaRPr lang="en-US" sz="1300" b="1" i="1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734050" y="3025775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Enzyme A</a:t>
            </a:r>
            <a:endParaRPr lang="en-US" sz="1300" b="1" i="1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7486650" y="3032125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Enzyme A</a:t>
            </a:r>
            <a:endParaRPr lang="en-US" sz="1300" b="1" i="1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235200" y="3813175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Enzyme B</a:t>
            </a:r>
            <a:endParaRPr lang="en-US" sz="1300" b="1" i="1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3987800" y="3813175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Enzyme B</a:t>
            </a:r>
            <a:endParaRPr lang="en-US" sz="1300" b="1" i="1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740400" y="3819525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Enzyme B</a:t>
            </a:r>
            <a:endParaRPr lang="en-US" sz="1300" b="1" i="1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7499350" y="3813175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Enzyme B</a:t>
            </a:r>
            <a:endParaRPr lang="en-US" sz="1300" b="1" i="1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2197100" y="347662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Ornithine</a:t>
            </a:r>
            <a:endParaRPr lang="en-US" sz="1600" b="1" i="1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3956050" y="348297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Ornithine</a:t>
            </a:r>
            <a:endParaRPr lang="en-US" sz="1600" b="1" i="1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5702300" y="348297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Ornithine</a:t>
            </a:r>
            <a:endParaRPr lang="en-US" sz="1600" b="1" i="1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7454900" y="348297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Ornithine</a:t>
            </a:r>
            <a:endParaRPr lang="en-US" sz="1600" b="1" i="1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2235200" y="4537075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Enzyme C</a:t>
            </a:r>
            <a:endParaRPr lang="en-US" sz="1300" b="1" i="1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3987800" y="4543425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Enzyme C</a:t>
            </a:r>
            <a:endParaRPr lang="en-US" sz="1300" b="1" i="1"/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7493000" y="4530725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Enzyme C</a:t>
            </a:r>
            <a:endParaRPr lang="en-US" sz="1300" b="1" i="1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5727700" y="4543425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Enzyme C</a:t>
            </a:r>
            <a:endParaRPr lang="en-US" sz="1300" b="1" i="1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2222500" y="423227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Citrulline</a:t>
            </a:r>
            <a:endParaRPr lang="en-US" sz="1600" b="1" i="1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3975100" y="423227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Citrulline</a:t>
            </a:r>
            <a:endParaRPr lang="en-US" sz="1600" b="1" i="1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5715000" y="422592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Citrulline</a:t>
            </a:r>
            <a:endParaRPr lang="en-US" sz="1600" b="1" i="1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7473950" y="422592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Citrulline</a:t>
            </a:r>
            <a:endParaRPr lang="en-US" sz="1600" b="1" i="1"/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2235200" y="492442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Arginine</a:t>
            </a:r>
            <a:endParaRPr lang="en-US" sz="1600" b="1" i="1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4006850" y="493712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Arginine</a:t>
            </a:r>
            <a:endParaRPr lang="en-US" sz="1600" b="1" i="1"/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5746750" y="493712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Arginine</a:t>
            </a:r>
            <a:endParaRPr lang="en-US" sz="1600" b="1" i="1"/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7499350" y="4911725"/>
            <a:ext cx="1044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Arginine</a:t>
            </a:r>
            <a:endParaRPr lang="en-US" sz="1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 descr="17_24_PointMutationTyp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212725"/>
            <a:ext cx="73104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4262438" y="260350"/>
            <a:ext cx="7207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Wild type</a:t>
            </a:r>
          </a:p>
        </p:txBody>
      </p:sp>
      <p:sp>
        <p:nvSpPr>
          <p:cNvPr id="104452" name="Text Box 5"/>
          <p:cNvSpPr txBox="1">
            <a:spLocks noChangeArrowheads="1"/>
          </p:cNvSpPr>
          <p:nvPr/>
        </p:nvSpPr>
        <p:spPr bwMode="auto">
          <a:xfrm>
            <a:off x="2039938" y="539750"/>
            <a:ext cx="12541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DNA template strand</a:t>
            </a:r>
          </a:p>
        </p:txBody>
      </p:sp>
      <p:sp>
        <p:nvSpPr>
          <p:cNvPr id="104453" name="Text Box 6"/>
          <p:cNvSpPr txBox="1">
            <a:spLocks noChangeArrowheads="1"/>
          </p:cNvSpPr>
          <p:nvPr/>
        </p:nvSpPr>
        <p:spPr bwMode="auto">
          <a:xfrm>
            <a:off x="2982913" y="923925"/>
            <a:ext cx="5238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mRNA</a:t>
            </a:r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454" name="Text Box 7"/>
          <p:cNvSpPr txBox="1">
            <a:spLocks noChangeArrowheads="1"/>
          </p:cNvSpPr>
          <p:nvPr/>
        </p:nvSpPr>
        <p:spPr bwMode="auto">
          <a:xfrm>
            <a:off x="3376613" y="701675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455" name="Text Box 8"/>
          <p:cNvSpPr txBox="1">
            <a:spLocks noChangeArrowheads="1"/>
          </p:cNvSpPr>
          <p:nvPr/>
        </p:nvSpPr>
        <p:spPr bwMode="auto">
          <a:xfrm>
            <a:off x="1317625" y="2090738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456" name="Text Box 9"/>
          <p:cNvSpPr txBox="1">
            <a:spLocks noChangeArrowheads="1"/>
          </p:cNvSpPr>
          <p:nvPr/>
        </p:nvSpPr>
        <p:spPr bwMode="auto">
          <a:xfrm>
            <a:off x="2976563" y="1108075"/>
            <a:ext cx="4667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Protein</a:t>
            </a:r>
          </a:p>
        </p:txBody>
      </p:sp>
      <p:sp>
        <p:nvSpPr>
          <p:cNvPr id="104457" name="Text Box 10"/>
          <p:cNvSpPr txBox="1">
            <a:spLocks noChangeArrowheads="1"/>
          </p:cNvSpPr>
          <p:nvPr/>
        </p:nvSpPr>
        <p:spPr bwMode="auto">
          <a:xfrm>
            <a:off x="2703513" y="1327150"/>
            <a:ext cx="676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Amino end</a:t>
            </a:r>
          </a:p>
        </p:txBody>
      </p:sp>
      <p:sp>
        <p:nvSpPr>
          <p:cNvPr id="104458" name="Line 11"/>
          <p:cNvSpPr>
            <a:spLocks noChangeShapeType="1"/>
          </p:cNvSpPr>
          <p:nvPr/>
        </p:nvSpPr>
        <p:spPr bwMode="auto">
          <a:xfrm flipH="1">
            <a:off x="3368675" y="1200150"/>
            <a:ext cx="1397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Text Box 12"/>
          <p:cNvSpPr txBox="1">
            <a:spLocks noChangeArrowheads="1"/>
          </p:cNvSpPr>
          <p:nvPr/>
        </p:nvSpPr>
        <p:spPr bwMode="auto">
          <a:xfrm>
            <a:off x="3030538" y="1851025"/>
            <a:ext cx="873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 instead of G</a:t>
            </a:r>
          </a:p>
        </p:txBody>
      </p:sp>
      <p:sp>
        <p:nvSpPr>
          <p:cNvPr id="104460" name="Text Box 13"/>
          <p:cNvSpPr txBox="1">
            <a:spLocks noChangeArrowheads="1"/>
          </p:cNvSpPr>
          <p:nvPr/>
        </p:nvSpPr>
        <p:spPr bwMode="auto">
          <a:xfrm>
            <a:off x="1052513" y="1606550"/>
            <a:ext cx="2289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(a) Nucleotide-pair substitution</a:t>
            </a:r>
          </a:p>
        </p:txBody>
      </p:sp>
      <p:sp>
        <p:nvSpPr>
          <p:cNvPr id="104461" name="Text Box 14"/>
          <p:cNvSpPr txBox="1">
            <a:spLocks noChangeArrowheads="1"/>
          </p:cNvSpPr>
          <p:nvPr/>
        </p:nvSpPr>
        <p:spPr bwMode="auto">
          <a:xfrm>
            <a:off x="6145213" y="701675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462" name="Text Box 15"/>
          <p:cNvSpPr txBox="1">
            <a:spLocks noChangeArrowheads="1"/>
          </p:cNvSpPr>
          <p:nvPr/>
        </p:nvSpPr>
        <p:spPr bwMode="auto">
          <a:xfrm>
            <a:off x="6145213" y="923925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463" name="Text Box 16"/>
          <p:cNvSpPr txBox="1">
            <a:spLocks noChangeArrowheads="1"/>
          </p:cNvSpPr>
          <p:nvPr/>
        </p:nvSpPr>
        <p:spPr bwMode="auto">
          <a:xfrm>
            <a:off x="6145213" y="533400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464" name="Text Box 17"/>
          <p:cNvSpPr txBox="1">
            <a:spLocks noChangeArrowheads="1"/>
          </p:cNvSpPr>
          <p:nvPr/>
        </p:nvSpPr>
        <p:spPr bwMode="auto">
          <a:xfrm>
            <a:off x="3652838" y="1127125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Met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65" name="Text Box 18"/>
          <p:cNvSpPr txBox="1">
            <a:spLocks noChangeArrowheads="1"/>
          </p:cNvSpPr>
          <p:nvPr/>
        </p:nvSpPr>
        <p:spPr bwMode="auto">
          <a:xfrm>
            <a:off x="4195763" y="1127125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Lys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66" name="Text Box 19"/>
          <p:cNvSpPr txBox="1">
            <a:spLocks noChangeArrowheads="1"/>
          </p:cNvSpPr>
          <p:nvPr/>
        </p:nvSpPr>
        <p:spPr bwMode="auto">
          <a:xfrm>
            <a:off x="4721225" y="1127125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Phe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67" name="Text Box 20"/>
          <p:cNvSpPr txBox="1">
            <a:spLocks noChangeArrowheads="1"/>
          </p:cNvSpPr>
          <p:nvPr/>
        </p:nvSpPr>
        <p:spPr bwMode="auto">
          <a:xfrm>
            <a:off x="5267325" y="1127125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Gly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68" name="Text Box 21"/>
          <p:cNvSpPr txBox="1">
            <a:spLocks noChangeArrowheads="1"/>
          </p:cNvSpPr>
          <p:nvPr/>
        </p:nvSpPr>
        <p:spPr bwMode="auto">
          <a:xfrm>
            <a:off x="5732463" y="1162050"/>
            <a:ext cx="676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Stop</a:t>
            </a:r>
          </a:p>
        </p:txBody>
      </p:sp>
      <p:sp>
        <p:nvSpPr>
          <p:cNvPr id="104469" name="Text Box 22"/>
          <p:cNvSpPr txBox="1">
            <a:spLocks noChangeArrowheads="1"/>
          </p:cNvSpPr>
          <p:nvPr/>
        </p:nvSpPr>
        <p:spPr bwMode="auto">
          <a:xfrm>
            <a:off x="5732463" y="1320800"/>
            <a:ext cx="8382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Carboxyl end</a:t>
            </a:r>
          </a:p>
        </p:txBody>
      </p:sp>
      <p:sp>
        <p:nvSpPr>
          <p:cNvPr id="104470" name="Line 23"/>
          <p:cNvSpPr>
            <a:spLocks noChangeShapeType="1"/>
          </p:cNvSpPr>
          <p:nvPr/>
        </p:nvSpPr>
        <p:spPr bwMode="auto">
          <a:xfrm>
            <a:off x="5588000" y="1193800"/>
            <a:ext cx="130175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AutoShape 24"/>
          <p:cNvSpPr>
            <a:spLocks/>
          </p:cNvSpPr>
          <p:nvPr/>
        </p:nvSpPr>
        <p:spPr bwMode="auto">
          <a:xfrm rot="5400000">
            <a:off x="5830888" y="903287"/>
            <a:ext cx="107950" cy="473075"/>
          </a:xfrm>
          <a:prstGeom prst="rightBrace">
            <a:avLst>
              <a:gd name="adj1" fmla="val 365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Text Box 25"/>
          <p:cNvSpPr txBox="1">
            <a:spLocks noChangeArrowheads="1"/>
          </p:cNvSpPr>
          <p:nvPr/>
        </p:nvSpPr>
        <p:spPr bwMode="auto">
          <a:xfrm>
            <a:off x="3535363" y="541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73" name="Text Box 26"/>
          <p:cNvSpPr txBox="1">
            <a:spLocks noChangeArrowheads="1"/>
          </p:cNvSpPr>
          <p:nvPr/>
        </p:nvSpPr>
        <p:spPr bwMode="auto">
          <a:xfrm>
            <a:off x="4071938" y="541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74" name="Text Box 27"/>
          <p:cNvSpPr txBox="1">
            <a:spLocks noChangeArrowheads="1"/>
          </p:cNvSpPr>
          <p:nvPr/>
        </p:nvSpPr>
        <p:spPr bwMode="auto">
          <a:xfrm>
            <a:off x="4249738" y="541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75" name="Text Box 28"/>
          <p:cNvSpPr txBox="1">
            <a:spLocks noChangeArrowheads="1"/>
          </p:cNvSpPr>
          <p:nvPr/>
        </p:nvSpPr>
        <p:spPr bwMode="auto">
          <a:xfrm>
            <a:off x="5856288" y="541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76" name="Text Box 29"/>
          <p:cNvSpPr txBox="1">
            <a:spLocks noChangeArrowheads="1"/>
          </p:cNvSpPr>
          <p:nvPr/>
        </p:nvSpPr>
        <p:spPr bwMode="auto">
          <a:xfrm>
            <a:off x="6037263" y="541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77" name="Text Box 30"/>
          <p:cNvSpPr txBox="1">
            <a:spLocks noChangeArrowheads="1"/>
          </p:cNvSpPr>
          <p:nvPr/>
        </p:nvSpPr>
        <p:spPr bwMode="auto">
          <a:xfrm>
            <a:off x="5678488" y="704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78" name="Text Box 31"/>
          <p:cNvSpPr txBox="1">
            <a:spLocks noChangeArrowheads="1"/>
          </p:cNvSpPr>
          <p:nvPr/>
        </p:nvSpPr>
        <p:spPr bwMode="auto">
          <a:xfrm>
            <a:off x="4964113" y="704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79" name="Text Box 32"/>
          <p:cNvSpPr txBox="1">
            <a:spLocks noChangeArrowheads="1"/>
          </p:cNvSpPr>
          <p:nvPr/>
        </p:nvSpPr>
        <p:spPr bwMode="auto">
          <a:xfrm>
            <a:off x="4789488" y="704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80" name="Text Box 33"/>
          <p:cNvSpPr txBox="1">
            <a:spLocks noChangeArrowheads="1"/>
          </p:cNvSpPr>
          <p:nvPr/>
        </p:nvSpPr>
        <p:spPr bwMode="auto">
          <a:xfrm>
            <a:off x="4606925" y="704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81" name="Text Box 34"/>
          <p:cNvSpPr txBox="1">
            <a:spLocks noChangeArrowheads="1"/>
          </p:cNvSpPr>
          <p:nvPr/>
        </p:nvSpPr>
        <p:spPr bwMode="auto">
          <a:xfrm>
            <a:off x="3714750" y="704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82" name="Text Box 35"/>
          <p:cNvSpPr txBox="1">
            <a:spLocks noChangeArrowheads="1"/>
          </p:cNvSpPr>
          <p:nvPr/>
        </p:nvSpPr>
        <p:spPr bwMode="auto">
          <a:xfrm>
            <a:off x="3530600" y="704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83" name="Text Box 36"/>
          <p:cNvSpPr txBox="1">
            <a:spLocks noChangeArrowheads="1"/>
          </p:cNvSpPr>
          <p:nvPr/>
        </p:nvSpPr>
        <p:spPr bwMode="auto">
          <a:xfrm>
            <a:off x="4067175" y="704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84" name="Text Box 37"/>
          <p:cNvSpPr txBox="1">
            <a:spLocks noChangeArrowheads="1"/>
          </p:cNvSpPr>
          <p:nvPr/>
        </p:nvSpPr>
        <p:spPr bwMode="auto">
          <a:xfrm>
            <a:off x="4251325" y="704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85" name="Text Box 38"/>
          <p:cNvSpPr txBox="1">
            <a:spLocks noChangeArrowheads="1"/>
          </p:cNvSpPr>
          <p:nvPr/>
        </p:nvSpPr>
        <p:spPr bwMode="auto">
          <a:xfrm>
            <a:off x="5854700" y="704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86" name="Text Box 39"/>
          <p:cNvSpPr txBox="1">
            <a:spLocks noChangeArrowheads="1"/>
          </p:cNvSpPr>
          <p:nvPr/>
        </p:nvSpPr>
        <p:spPr bwMode="auto">
          <a:xfrm>
            <a:off x="6032500" y="704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87" name="Text Box 40"/>
          <p:cNvSpPr txBox="1">
            <a:spLocks noChangeArrowheads="1"/>
          </p:cNvSpPr>
          <p:nvPr/>
        </p:nvSpPr>
        <p:spPr bwMode="auto">
          <a:xfrm>
            <a:off x="5676900" y="5397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88" name="Text Box 41"/>
          <p:cNvSpPr txBox="1">
            <a:spLocks noChangeArrowheads="1"/>
          </p:cNvSpPr>
          <p:nvPr/>
        </p:nvSpPr>
        <p:spPr bwMode="auto">
          <a:xfrm>
            <a:off x="4962525" y="5397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89" name="Text Box 42"/>
          <p:cNvSpPr txBox="1">
            <a:spLocks noChangeArrowheads="1"/>
          </p:cNvSpPr>
          <p:nvPr/>
        </p:nvSpPr>
        <p:spPr bwMode="auto">
          <a:xfrm>
            <a:off x="4784725" y="5397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90" name="Text Box 43"/>
          <p:cNvSpPr txBox="1">
            <a:spLocks noChangeArrowheads="1"/>
          </p:cNvSpPr>
          <p:nvPr/>
        </p:nvSpPr>
        <p:spPr bwMode="auto">
          <a:xfrm>
            <a:off x="4603750" y="5397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91" name="Text Box 44"/>
          <p:cNvSpPr txBox="1">
            <a:spLocks noChangeArrowheads="1"/>
          </p:cNvSpPr>
          <p:nvPr/>
        </p:nvSpPr>
        <p:spPr bwMode="auto">
          <a:xfrm>
            <a:off x="4429125" y="5397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92" name="Text Box 45"/>
          <p:cNvSpPr txBox="1">
            <a:spLocks noChangeArrowheads="1"/>
          </p:cNvSpPr>
          <p:nvPr/>
        </p:nvSpPr>
        <p:spPr bwMode="auto">
          <a:xfrm>
            <a:off x="3892550" y="5397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93" name="Text Box 46"/>
          <p:cNvSpPr txBox="1">
            <a:spLocks noChangeArrowheads="1"/>
          </p:cNvSpPr>
          <p:nvPr/>
        </p:nvSpPr>
        <p:spPr bwMode="auto">
          <a:xfrm>
            <a:off x="5495925" y="936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94" name="Text Box 47"/>
          <p:cNvSpPr txBox="1">
            <a:spLocks noChangeArrowheads="1"/>
          </p:cNvSpPr>
          <p:nvPr/>
        </p:nvSpPr>
        <p:spPr bwMode="auto">
          <a:xfrm>
            <a:off x="5495925" y="7080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95" name="Text Box 48"/>
          <p:cNvSpPr txBox="1">
            <a:spLocks noChangeArrowheads="1"/>
          </p:cNvSpPr>
          <p:nvPr/>
        </p:nvSpPr>
        <p:spPr bwMode="auto">
          <a:xfrm>
            <a:off x="3705225" y="5397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96" name="Text Box 49"/>
          <p:cNvSpPr txBox="1">
            <a:spLocks noChangeArrowheads="1"/>
          </p:cNvSpPr>
          <p:nvPr/>
        </p:nvSpPr>
        <p:spPr bwMode="auto">
          <a:xfrm>
            <a:off x="3533775" y="936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97" name="Text Box 50"/>
          <p:cNvSpPr txBox="1">
            <a:spLocks noChangeArrowheads="1"/>
          </p:cNvSpPr>
          <p:nvPr/>
        </p:nvSpPr>
        <p:spPr bwMode="auto">
          <a:xfrm>
            <a:off x="4070350" y="936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98" name="Text Box 51"/>
          <p:cNvSpPr txBox="1">
            <a:spLocks noChangeArrowheads="1"/>
          </p:cNvSpPr>
          <p:nvPr/>
        </p:nvSpPr>
        <p:spPr bwMode="auto">
          <a:xfrm>
            <a:off x="4248150" y="936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499" name="Text Box 52"/>
          <p:cNvSpPr txBox="1">
            <a:spLocks noChangeArrowheads="1"/>
          </p:cNvSpPr>
          <p:nvPr/>
        </p:nvSpPr>
        <p:spPr bwMode="auto">
          <a:xfrm>
            <a:off x="5857875" y="936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00" name="Text Box 53"/>
          <p:cNvSpPr txBox="1">
            <a:spLocks noChangeArrowheads="1"/>
          </p:cNvSpPr>
          <p:nvPr/>
        </p:nvSpPr>
        <p:spPr bwMode="auto">
          <a:xfrm>
            <a:off x="6035675" y="936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01" name="Text Box 54"/>
          <p:cNvSpPr txBox="1">
            <a:spLocks noChangeArrowheads="1"/>
          </p:cNvSpPr>
          <p:nvPr/>
        </p:nvSpPr>
        <p:spPr bwMode="auto">
          <a:xfrm>
            <a:off x="3889375" y="7080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02" name="Text Box 55"/>
          <p:cNvSpPr txBox="1">
            <a:spLocks noChangeArrowheads="1"/>
          </p:cNvSpPr>
          <p:nvPr/>
        </p:nvSpPr>
        <p:spPr bwMode="auto">
          <a:xfrm>
            <a:off x="4425950" y="7080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03" name="Text Box 56"/>
          <p:cNvSpPr txBox="1">
            <a:spLocks noChangeArrowheads="1"/>
          </p:cNvSpPr>
          <p:nvPr/>
        </p:nvSpPr>
        <p:spPr bwMode="auto">
          <a:xfrm>
            <a:off x="5140325" y="7080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04" name="Text Box 57"/>
          <p:cNvSpPr txBox="1">
            <a:spLocks noChangeArrowheads="1"/>
          </p:cNvSpPr>
          <p:nvPr/>
        </p:nvSpPr>
        <p:spPr bwMode="auto">
          <a:xfrm>
            <a:off x="5318125" y="7080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05" name="Text Box 58"/>
          <p:cNvSpPr txBox="1">
            <a:spLocks noChangeArrowheads="1"/>
          </p:cNvSpPr>
          <p:nvPr/>
        </p:nvSpPr>
        <p:spPr bwMode="auto">
          <a:xfrm>
            <a:off x="5492750" y="5365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06" name="Text Box 59"/>
          <p:cNvSpPr txBox="1">
            <a:spLocks noChangeArrowheads="1"/>
          </p:cNvSpPr>
          <p:nvPr/>
        </p:nvSpPr>
        <p:spPr bwMode="auto">
          <a:xfrm>
            <a:off x="5143500" y="5397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07" name="Text Box 60"/>
          <p:cNvSpPr txBox="1">
            <a:spLocks noChangeArrowheads="1"/>
          </p:cNvSpPr>
          <p:nvPr/>
        </p:nvSpPr>
        <p:spPr bwMode="auto">
          <a:xfrm>
            <a:off x="5321300" y="5397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08" name="Text Box 61"/>
          <p:cNvSpPr txBox="1">
            <a:spLocks noChangeArrowheads="1"/>
          </p:cNvSpPr>
          <p:nvPr/>
        </p:nvSpPr>
        <p:spPr bwMode="auto">
          <a:xfrm>
            <a:off x="4425950" y="933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09" name="Text Box 62"/>
          <p:cNvSpPr txBox="1">
            <a:spLocks noChangeArrowheads="1"/>
          </p:cNvSpPr>
          <p:nvPr/>
        </p:nvSpPr>
        <p:spPr bwMode="auto">
          <a:xfrm>
            <a:off x="5140325" y="933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10" name="Text Box 63"/>
          <p:cNvSpPr txBox="1">
            <a:spLocks noChangeArrowheads="1"/>
          </p:cNvSpPr>
          <p:nvPr/>
        </p:nvSpPr>
        <p:spPr bwMode="auto">
          <a:xfrm>
            <a:off x="3886200" y="933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11" name="Text Box 64"/>
          <p:cNvSpPr txBox="1">
            <a:spLocks noChangeArrowheads="1"/>
          </p:cNvSpPr>
          <p:nvPr/>
        </p:nvSpPr>
        <p:spPr bwMode="auto">
          <a:xfrm>
            <a:off x="3708400" y="933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12" name="Text Box 65"/>
          <p:cNvSpPr txBox="1">
            <a:spLocks noChangeArrowheads="1"/>
          </p:cNvSpPr>
          <p:nvPr/>
        </p:nvSpPr>
        <p:spPr bwMode="auto">
          <a:xfrm>
            <a:off x="4606925" y="933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13" name="Text Box 66"/>
          <p:cNvSpPr txBox="1">
            <a:spLocks noChangeArrowheads="1"/>
          </p:cNvSpPr>
          <p:nvPr/>
        </p:nvSpPr>
        <p:spPr bwMode="auto">
          <a:xfrm>
            <a:off x="4784725" y="933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14" name="Text Box 67"/>
          <p:cNvSpPr txBox="1">
            <a:spLocks noChangeArrowheads="1"/>
          </p:cNvSpPr>
          <p:nvPr/>
        </p:nvSpPr>
        <p:spPr bwMode="auto">
          <a:xfrm>
            <a:off x="4962525" y="933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15" name="Text Box 68"/>
          <p:cNvSpPr txBox="1">
            <a:spLocks noChangeArrowheads="1"/>
          </p:cNvSpPr>
          <p:nvPr/>
        </p:nvSpPr>
        <p:spPr bwMode="auto">
          <a:xfrm>
            <a:off x="5673725" y="933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16" name="Text Box 69"/>
          <p:cNvSpPr txBox="1">
            <a:spLocks noChangeArrowheads="1"/>
          </p:cNvSpPr>
          <p:nvPr/>
        </p:nvSpPr>
        <p:spPr bwMode="auto">
          <a:xfrm>
            <a:off x="5321300" y="933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17" name="Text Box 70"/>
          <p:cNvSpPr txBox="1">
            <a:spLocks noChangeArrowheads="1"/>
          </p:cNvSpPr>
          <p:nvPr/>
        </p:nvSpPr>
        <p:spPr bwMode="auto">
          <a:xfrm>
            <a:off x="4799013" y="1603375"/>
            <a:ext cx="29622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(b) Nucleotide-pair insertion or deletion</a:t>
            </a:r>
          </a:p>
        </p:txBody>
      </p:sp>
      <p:sp>
        <p:nvSpPr>
          <p:cNvPr id="104518" name="Text Box 71"/>
          <p:cNvSpPr txBox="1">
            <a:spLocks noChangeArrowheads="1"/>
          </p:cNvSpPr>
          <p:nvPr/>
        </p:nvSpPr>
        <p:spPr bwMode="auto">
          <a:xfrm>
            <a:off x="5551488" y="1841500"/>
            <a:ext cx="676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Extra A</a:t>
            </a:r>
          </a:p>
        </p:txBody>
      </p:sp>
      <p:sp>
        <p:nvSpPr>
          <p:cNvPr id="104519" name="Line 72"/>
          <p:cNvSpPr>
            <a:spLocks noChangeShapeType="1"/>
          </p:cNvSpPr>
          <p:nvPr/>
        </p:nvSpPr>
        <p:spPr bwMode="auto">
          <a:xfrm>
            <a:off x="5784850" y="19907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20" name="Text Box 73"/>
          <p:cNvSpPr txBox="1">
            <a:spLocks noChangeArrowheads="1"/>
          </p:cNvSpPr>
          <p:nvPr/>
        </p:nvSpPr>
        <p:spPr bwMode="auto">
          <a:xfrm>
            <a:off x="5046663" y="2066925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521" name="Text Box 74"/>
          <p:cNvSpPr txBox="1">
            <a:spLocks noChangeArrowheads="1"/>
          </p:cNvSpPr>
          <p:nvPr/>
        </p:nvSpPr>
        <p:spPr bwMode="auto">
          <a:xfrm>
            <a:off x="5043488" y="2225675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522" name="Text Box 75"/>
          <p:cNvSpPr txBox="1">
            <a:spLocks noChangeArrowheads="1"/>
          </p:cNvSpPr>
          <p:nvPr/>
        </p:nvSpPr>
        <p:spPr bwMode="auto">
          <a:xfrm>
            <a:off x="8008938" y="2057400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523" name="Text Box 76"/>
          <p:cNvSpPr txBox="1">
            <a:spLocks noChangeArrowheads="1"/>
          </p:cNvSpPr>
          <p:nvPr/>
        </p:nvSpPr>
        <p:spPr bwMode="auto">
          <a:xfrm>
            <a:off x="8008938" y="2219325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524" name="Text Box 77"/>
          <p:cNvSpPr txBox="1">
            <a:spLocks noChangeArrowheads="1"/>
          </p:cNvSpPr>
          <p:nvPr/>
        </p:nvSpPr>
        <p:spPr bwMode="auto">
          <a:xfrm>
            <a:off x="5554663" y="2406650"/>
            <a:ext cx="676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Extra U</a:t>
            </a:r>
          </a:p>
        </p:txBody>
      </p:sp>
      <p:sp>
        <p:nvSpPr>
          <p:cNvPr id="104525" name="Line 78"/>
          <p:cNvSpPr>
            <a:spLocks noChangeShapeType="1"/>
          </p:cNvSpPr>
          <p:nvPr/>
        </p:nvSpPr>
        <p:spPr bwMode="auto">
          <a:xfrm>
            <a:off x="5788025" y="25368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26" name="Text Box 79"/>
          <p:cNvSpPr txBox="1">
            <a:spLocks noChangeArrowheads="1"/>
          </p:cNvSpPr>
          <p:nvPr/>
        </p:nvSpPr>
        <p:spPr bwMode="auto">
          <a:xfrm>
            <a:off x="5049838" y="2590800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527" name="Text Box 80"/>
          <p:cNvSpPr txBox="1">
            <a:spLocks noChangeArrowheads="1"/>
          </p:cNvSpPr>
          <p:nvPr/>
        </p:nvSpPr>
        <p:spPr bwMode="auto">
          <a:xfrm>
            <a:off x="8012113" y="2590800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528" name="Text Box 81"/>
          <p:cNvSpPr txBox="1">
            <a:spLocks noChangeArrowheads="1"/>
          </p:cNvSpPr>
          <p:nvPr/>
        </p:nvSpPr>
        <p:spPr bwMode="auto">
          <a:xfrm>
            <a:off x="5205413" y="206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29" name="Text Box 82"/>
          <p:cNvSpPr txBox="1">
            <a:spLocks noChangeArrowheads="1"/>
          </p:cNvSpPr>
          <p:nvPr/>
        </p:nvSpPr>
        <p:spPr bwMode="auto">
          <a:xfrm>
            <a:off x="5926138" y="206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30" name="Text Box 83"/>
          <p:cNvSpPr txBox="1">
            <a:spLocks noChangeArrowheads="1"/>
          </p:cNvSpPr>
          <p:nvPr/>
        </p:nvSpPr>
        <p:spPr bwMode="auto">
          <a:xfrm>
            <a:off x="6107113" y="206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31" name="Text Box 84"/>
          <p:cNvSpPr txBox="1">
            <a:spLocks noChangeArrowheads="1"/>
          </p:cNvSpPr>
          <p:nvPr/>
        </p:nvSpPr>
        <p:spPr bwMode="auto">
          <a:xfrm>
            <a:off x="7707313" y="20669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32" name="Text Box 85"/>
          <p:cNvSpPr txBox="1">
            <a:spLocks noChangeArrowheads="1"/>
          </p:cNvSpPr>
          <p:nvPr/>
        </p:nvSpPr>
        <p:spPr bwMode="auto">
          <a:xfrm>
            <a:off x="6462713" y="22304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33" name="Text Box 86"/>
          <p:cNvSpPr txBox="1">
            <a:spLocks noChangeArrowheads="1"/>
          </p:cNvSpPr>
          <p:nvPr/>
        </p:nvSpPr>
        <p:spPr bwMode="auto">
          <a:xfrm>
            <a:off x="6643688" y="22304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34" name="Text Box 87"/>
          <p:cNvSpPr txBox="1">
            <a:spLocks noChangeArrowheads="1"/>
          </p:cNvSpPr>
          <p:nvPr/>
        </p:nvSpPr>
        <p:spPr bwMode="auto">
          <a:xfrm>
            <a:off x="6821488" y="2228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35" name="Text Box 88"/>
          <p:cNvSpPr txBox="1">
            <a:spLocks noChangeArrowheads="1"/>
          </p:cNvSpPr>
          <p:nvPr/>
        </p:nvSpPr>
        <p:spPr bwMode="auto">
          <a:xfrm>
            <a:off x="7532688" y="2228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36" name="Text Box 89"/>
          <p:cNvSpPr txBox="1">
            <a:spLocks noChangeArrowheads="1"/>
          </p:cNvSpPr>
          <p:nvPr/>
        </p:nvSpPr>
        <p:spPr bwMode="auto">
          <a:xfrm>
            <a:off x="5384800" y="206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37" name="Text Box 90"/>
          <p:cNvSpPr txBox="1">
            <a:spLocks noChangeArrowheads="1"/>
          </p:cNvSpPr>
          <p:nvPr/>
        </p:nvSpPr>
        <p:spPr bwMode="auto">
          <a:xfrm>
            <a:off x="5207000" y="2228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38" name="Text Box 91"/>
          <p:cNvSpPr txBox="1">
            <a:spLocks noChangeArrowheads="1"/>
          </p:cNvSpPr>
          <p:nvPr/>
        </p:nvSpPr>
        <p:spPr bwMode="auto">
          <a:xfrm>
            <a:off x="5924550" y="2228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39" name="Text Box 92"/>
          <p:cNvSpPr txBox="1">
            <a:spLocks noChangeArrowheads="1"/>
          </p:cNvSpPr>
          <p:nvPr/>
        </p:nvSpPr>
        <p:spPr bwMode="auto">
          <a:xfrm>
            <a:off x="6105525" y="2228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40" name="Text Box 93"/>
          <p:cNvSpPr txBox="1">
            <a:spLocks noChangeArrowheads="1"/>
          </p:cNvSpPr>
          <p:nvPr/>
        </p:nvSpPr>
        <p:spPr bwMode="auto">
          <a:xfrm>
            <a:off x="7531100" y="206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41" name="Text Box 94"/>
          <p:cNvSpPr txBox="1">
            <a:spLocks noChangeArrowheads="1"/>
          </p:cNvSpPr>
          <p:nvPr/>
        </p:nvSpPr>
        <p:spPr bwMode="auto">
          <a:xfrm>
            <a:off x="7886700" y="2228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42" name="Text Box 95"/>
          <p:cNvSpPr txBox="1">
            <a:spLocks noChangeArrowheads="1"/>
          </p:cNvSpPr>
          <p:nvPr/>
        </p:nvSpPr>
        <p:spPr bwMode="auto">
          <a:xfrm>
            <a:off x="5389563" y="22320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43" name="Text Box 96"/>
          <p:cNvSpPr txBox="1">
            <a:spLocks noChangeArrowheads="1"/>
          </p:cNvSpPr>
          <p:nvPr/>
        </p:nvSpPr>
        <p:spPr bwMode="auto">
          <a:xfrm>
            <a:off x="5561013" y="2228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44" name="Text Box 97"/>
          <p:cNvSpPr txBox="1">
            <a:spLocks noChangeArrowheads="1"/>
          </p:cNvSpPr>
          <p:nvPr/>
        </p:nvSpPr>
        <p:spPr bwMode="auto">
          <a:xfrm>
            <a:off x="6278563" y="2228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45" name="Text Box 98"/>
          <p:cNvSpPr txBox="1">
            <a:spLocks noChangeArrowheads="1"/>
          </p:cNvSpPr>
          <p:nvPr/>
        </p:nvSpPr>
        <p:spPr bwMode="auto">
          <a:xfrm>
            <a:off x="6992938" y="2228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46" name="Text Box 99"/>
          <p:cNvSpPr txBox="1">
            <a:spLocks noChangeArrowheads="1"/>
          </p:cNvSpPr>
          <p:nvPr/>
        </p:nvSpPr>
        <p:spPr bwMode="auto">
          <a:xfrm>
            <a:off x="7167563" y="2228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47" name="Text Box 100"/>
          <p:cNvSpPr txBox="1">
            <a:spLocks noChangeArrowheads="1"/>
          </p:cNvSpPr>
          <p:nvPr/>
        </p:nvSpPr>
        <p:spPr bwMode="auto">
          <a:xfrm>
            <a:off x="7345363" y="20669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48" name="Text Box 101"/>
          <p:cNvSpPr txBox="1">
            <a:spLocks noChangeArrowheads="1"/>
          </p:cNvSpPr>
          <p:nvPr/>
        </p:nvSpPr>
        <p:spPr bwMode="auto">
          <a:xfrm>
            <a:off x="6819900" y="206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49" name="Text Box 102"/>
          <p:cNvSpPr txBox="1">
            <a:spLocks noChangeArrowheads="1"/>
          </p:cNvSpPr>
          <p:nvPr/>
        </p:nvSpPr>
        <p:spPr bwMode="auto">
          <a:xfrm>
            <a:off x="6635750" y="206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50" name="Text Box 103"/>
          <p:cNvSpPr txBox="1">
            <a:spLocks noChangeArrowheads="1"/>
          </p:cNvSpPr>
          <p:nvPr/>
        </p:nvSpPr>
        <p:spPr bwMode="auto">
          <a:xfrm>
            <a:off x="6461125" y="206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51" name="Text Box 104"/>
          <p:cNvSpPr txBox="1">
            <a:spLocks noChangeArrowheads="1"/>
          </p:cNvSpPr>
          <p:nvPr/>
        </p:nvSpPr>
        <p:spPr bwMode="auto">
          <a:xfrm>
            <a:off x="7708900" y="22304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52" name="Text Box 105"/>
          <p:cNvSpPr txBox="1">
            <a:spLocks noChangeArrowheads="1"/>
          </p:cNvSpPr>
          <p:nvPr/>
        </p:nvSpPr>
        <p:spPr bwMode="auto">
          <a:xfrm>
            <a:off x="7353300" y="22304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53" name="Text Box 106"/>
          <p:cNvSpPr txBox="1">
            <a:spLocks noChangeArrowheads="1"/>
          </p:cNvSpPr>
          <p:nvPr/>
        </p:nvSpPr>
        <p:spPr bwMode="auto">
          <a:xfrm>
            <a:off x="7172325" y="206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54" name="Text Box 107"/>
          <p:cNvSpPr txBox="1">
            <a:spLocks noChangeArrowheads="1"/>
          </p:cNvSpPr>
          <p:nvPr/>
        </p:nvSpPr>
        <p:spPr bwMode="auto">
          <a:xfrm>
            <a:off x="6997700" y="206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55" name="Text Box 108"/>
          <p:cNvSpPr txBox="1">
            <a:spLocks noChangeArrowheads="1"/>
          </p:cNvSpPr>
          <p:nvPr/>
        </p:nvSpPr>
        <p:spPr bwMode="auto">
          <a:xfrm>
            <a:off x="6280150" y="206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56" name="Text Box 109"/>
          <p:cNvSpPr txBox="1">
            <a:spLocks noChangeArrowheads="1"/>
          </p:cNvSpPr>
          <p:nvPr/>
        </p:nvSpPr>
        <p:spPr bwMode="auto">
          <a:xfrm>
            <a:off x="5565775" y="206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57" name="Text Box 110"/>
          <p:cNvSpPr txBox="1">
            <a:spLocks noChangeArrowheads="1"/>
          </p:cNvSpPr>
          <p:nvPr/>
        </p:nvSpPr>
        <p:spPr bwMode="auto">
          <a:xfrm>
            <a:off x="5746750" y="206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58" name="Text Box 111"/>
          <p:cNvSpPr txBox="1">
            <a:spLocks noChangeArrowheads="1"/>
          </p:cNvSpPr>
          <p:nvPr/>
        </p:nvSpPr>
        <p:spPr bwMode="auto">
          <a:xfrm>
            <a:off x="5746750" y="22304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59" name="Text Box 112"/>
          <p:cNvSpPr txBox="1">
            <a:spLocks noChangeArrowheads="1"/>
          </p:cNvSpPr>
          <p:nvPr/>
        </p:nvSpPr>
        <p:spPr bwMode="auto">
          <a:xfrm>
            <a:off x="4083050" y="2246313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560" name="Text Box 113"/>
          <p:cNvSpPr txBox="1">
            <a:spLocks noChangeArrowheads="1"/>
          </p:cNvSpPr>
          <p:nvPr/>
        </p:nvSpPr>
        <p:spPr bwMode="auto">
          <a:xfrm>
            <a:off x="1306513" y="2246313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561" name="Text Box 114"/>
          <p:cNvSpPr txBox="1">
            <a:spLocks noChangeArrowheads="1"/>
          </p:cNvSpPr>
          <p:nvPr/>
        </p:nvSpPr>
        <p:spPr bwMode="auto">
          <a:xfrm>
            <a:off x="1311275" y="2617788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562" name="Text Box 115"/>
          <p:cNvSpPr txBox="1">
            <a:spLocks noChangeArrowheads="1"/>
          </p:cNvSpPr>
          <p:nvPr/>
        </p:nvSpPr>
        <p:spPr bwMode="auto">
          <a:xfrm>
            <a:off x="4083050" y="2617788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563" name="Text Box 116"/>
          <p:cNvSpPr txBox="1">
            <a:spLocks noChangeArrowheads="1"/>
          </p:cNvSpPr>
          <p:nvPr/>
        </p:nvSpPr>
        <p:spPr bwMode="auto">
          <a:xfrm>
            <a:off x="4083050" y="2089150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564" name="Text Box 117"/>
          <p:cNvSpPr txBox="1">
            <a:spLocks noChangeArrowheads="1"/>
          </p:cNvSpPr>
          <p:nvPr/>
        </p:nvSpPr>
        <p:spPr bwMode="auto">
          <a:xfrm>
            <a:off x="1474788" y="20891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65" name="Text Box 118"/>
          <p:cNvSpPr txBox="1">
            <a:spLocks noChangeArrowheads="1"/>
          </p:cNvSpPr>
          <p:nvPr/>
        </p:nvSpPr>
        <p:spPr bwMode="auto">
          <a:xfrm>
            <a:off x="2011363" y="20907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66" name="Text Box 119"/>
          <p:cNvSpPr txBox="1">
            <a:spLocks noChangeArrowheads="1"/>
          </p:cNvSpPr>
          <p:nvPr/>
        </p:nvSpPr>
        <p:spPr bwMode="auto">
          <a:xfrm>
            <a:off x="2189163" y="20907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67" name="Text Box 120"/>
          <p:cNvSpPr txBox="1">
            <a:spLocks noChangeArrowheads="1"/>
          </p:cNvSpPr>
          <p:nvPr/>
        </p:nvSpPr>
        <p:spPr bwMode="auto">
          <a:xfrm>
            <a:off x="3795713" y="20907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68" name="Text Box 121"/>
          <p:cNvSpPr txBox="1">
            <a:spLocks noChangeArrowheads="1"/>
          </p:cNvSpPr>
          <p:nvPr/>
        </p:nvSpPr>
        <p:spPr bwMode="auto">
          <a:xfrm>
            <a:off x="3976688" y="20907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69" name="Text Box 122"/>
          <p:cNvSpPr txBox="1">
            <a:spLocks noChangeArrowheads="1"/>
          </p:cNvSpPr>
          <p:nvPr/>
        </p:nvSpPr>
        <p:spPr bwMode="auto">
          <a:xfrm>
            <a:off x="3616325" y="20907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70" name="Text Box 123"/>
          <p:cNvSpPr txBox="1">
            <a:spLocks noChangeArrowheads="1"/>
          </p:cNvSpPr>
          <p:nvPr/>
        </p:nvSpPr>
        <p:spPr bwMode="auto">
          <a:xfrm>
            <a:off x="2901950" y="20907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71" name="Text Box 124"/>
          <p:cNvSpPr txBox="1">
            <a:spLocks noChangeArrowheads="1"/>
          </p:cNvSpPr>
          <p:nvPr/>
        </p:nvSpPr>
        <p:spPr bwMode="auto">
          <a:xfrm>
            <a:off x="2724150" y="20907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72" name="Text Box 125"/>
          <p:cNvSpPr txBox="1">
            <a:spLocks noChangeArrowheads="1"/>
          </p:cNvSpPr>
          <p:nvPr/>
        </p:nvSpPr>
        <p:spPr bwMode="auto">
          <a:xfrm>
            <a:off x="2543175" y="20907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73" name="Text Box 126"/>
          <p:cNvSpPr txBox="1">
            <a:spLocks noChangeArrowheads="1"/>
          </p:cNvSpPr>
          <p:nvPr/>
        </p:nvSpPr>
        <p:spPr bwMode="auto">
          <a:xfrm>
            <a:off x="2368550" y="20907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74" name="Text Box 127"/>
          <p:cNvSpPr txBox="1">
            <a:spLocks noChangeArrowheads="1"/>
          </p:cNvSpPr>
          <p:nvPr/>
        </p:nvSpPr>
        <p:spPr bwMode="auto">
          <a:xfrm>
            <a:off x="1831975" y="20907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75" name="Text Box 128"/>
          <p:cNvSpPr txBox="1">
            <a:spLocks noChangeArrowheads="1"/>
          </p:cNvSpPr>
          <p:nvPr/>
        </p:nvSpPr>
        <p:spPr bwMode="auto">
          <a:xfrm>
            <a:off x="1644650" y="20907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76" name="Text Box 129"/>
          <p:cNvSpPr txBox="1">
            <a:spLocks noChangeArrowheads="1"/>
          </p:cNvSpPr>
          <p:nvPr/>
        </p:nvSpPr>
        <p:spPr bwMode="auto">
          <a:xfrm>
            <a:off x="3432175" y="20875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77" name="Text Box 130"/>
          <p:cNvSpPr txBox="1">
            <a:spLocks noChangeArrowheads="1"/>
          </p:cNvSpPr>
          <p:nvPr/>
        </p:nvSpPr>
        <p:spPr bwMode="auto">
          <a:xfrm>
            <a:off x="3082925" y="20907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78" name="Text Box 131"/>
          <p:cNvSpPr txBox="1">
            <a:spLocks noChangeArrowheads="1"/>
          </p:cNvSpPr>
          <p:nvPr/>
        </p:nvSpPr>
        <p:spPr bwMode="auto">
          <a:xfrm>
            <a:off x="3260725" y="20907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79" name="Text Box 132"/>
          <p:cNvSpPr txBox="1">
            <a:spLocks noChangeArrowheads="1"/>
          </p:cNvSpPr>
          <p:nvPr/>
        </p:nvSpPr>
        <p:spPr bwMode="auto">
          <a:xfrm>
            <a:off x="3622675" y="22574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80" name="Text Box 133"/>
          <p:cNvSpPr txBox="1">
            <a:spLocks noChangeArrowheads="1"/>
          </p:cNvSpPr>
          <p:nvPr/>
        </p:nvSpPr>
        <p:spPr bwMode="auto">
          <a:xfrm>
            <a:off x="2908300" y="2255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81" name="Text Box 134"/>
          <p:cNvSpPr txBox="1">
            <a:spLocks noChangeArrowheads="1"/>
          </p:cNvSpPr>
          <p:nvPr/>
        </p:nvSpPr>
        <p:spPr bwMode="auto">
          <a:xfrm>
            <a:off x="2733675" y="2255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82" name="Text Box 135"/>
          <p:cNvSpPr txBox="1">
            <a:spLocks noChangeArrowheads="1"/>
          </p:cNvSpPr>
          <p:nvPr/>
        </p:nvSpPr>
        <p:spPr bwMode="auto">
          <a:xfrm>
            <a:off x="2551113" y="2255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83" name="Text Box 136"/>
          <p:cNvSpPr txBox="1">
            <a:spLocks noChangeArrowheads="1"/>
          </p:cNvSpPr>
          <p:nvPr/>
        </p:nvSpPr>
        <p:spPr bwMode="auto">
          <a:xfrm>
            <a:off x="1662113" y="22590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84" name="Text Box 137"/>
          <p:cNvSpPr txBox="1">
            <a:spLocks noChangeArrowheads="1"/>
          </p:cNvSpPr>
          <p:nvPr/>
        </p:nvSpPr>
        <p:spPr bwMode="auto">
          <a:xfrm>
            <a:off x="1474788" y="2255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85" name="Text Box 138"/>
          <p:cNvSpPr txBox="1">
            <a:spLocks noChangeArrowheads="1"/>
          </p:cNvSpPr>
          <p:nvPr/>
        </p:nvSpPr>
        <p:spPr bwMode="auto">
          <a:xfrm>
            <a:off x="2014538" y="22574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86" name="Text Box 139"/>
          <p:cNvSpPr txBox="1">
            <a:spLocks noChangeArrowheads="1"/>
          </p:cNvSpPr>
          <p:nvPr/>
        </p:nvSpPr>
        <p:spPr bwMode="auto">
          <a:xfrm>
            <a:off x="2198688" y="22574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87" name="Text Box 140"/>
          <p:cNvSpPr txBox="1">
            <a:spLocks noChangeArrowheads="1"/>
          </p:cNvSpPr>
          <p:nvPr/>
        </p:nvSpPr>
        <p:spPr bwMode="auto">
          <a:xfrm>
            <a:off x="3798888" y="22574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88" name="Text Box 141"/>
          <p:cNvSpPr txBox="1">
            <a:spLocks noChangeArrowheads="1"/>
          </p:cNvSpPr>
          <p:nvPr/>
        </p:nvSpPr>
        <p:spPr bwMode="auto">
          <a:xfrm>
            <a:off x="3970338" y="22574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89" name="Text Box 142"/>
          <p:cNvSpPr txBox="1">
            <a:spLocks noChangeArrowheads="1"/>
          </p:cNvSpPr>
          <p:nvPr/>
        </p:nvSpPr>
        <p:spPr bwMode="auto">
          <a:xfrm>
            <a:off x="3440113" y="2255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90" name="Text Box 143"/>
          <p:cNvSpPr txBox="1">
            <a:spLocks noChangeArrowheads="1"/>
          </p:cNvSpPr>
          <p:nvPr/>
        </p:nvSpPr>
        <p:spPr bwMode="auto">
          <a:xfrm>
            <a:off x="1836738" y="2255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91" name="Text Box 144"/>
          <p:cNvSpPr txBox="1">
            <a:spLocks noChangeArrowheads="1"/>
          </p:cNvSpPr>
          <p:nvPr/>
        </p:nvSpPr>
        <p:spPr bwMode="auto">
          <a:xfrm>
            <a:off x="2373313" y="2255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92" name="Text Box 145"/>
          <p:cNvSpPr txBox="1">
            <a:spLocks noChangeArrowheads="1"/>
          </p:cNvSpPr>
          <p:nvPr/>
        </p:nvSpPr>
        <p:spPr bwMode="auto">
          <a:xfrm>
            <a:off x="3084513" y="2255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93" name="Text Box 146"/>
          <p:cNvSpPr txBox="1">
            <a:spLocks noChangeArrowheads="1"/>
          </p:cNvSpPr>
          <p:nvPr/>
        </p:nvSpPr>
        <p:spPr bwMode="auto">
          <a:xfrm>
            <a:off x="3262313" y="22590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94" name="Text Box 147"/>
          <p:cNvSpPr txBox="1">
            <a:spLocks noChangeArrowheads="1"/>
          </p:cNvSpPr>
          <p:nvPr/>
        </p:nvSpPr>
        <p:spPr bwMode="auto">
          <a:xfrm>
            <a:off x="3040063" y="2432050"/>
            <a:ext cx="873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U instead of C</a:t>
            </a:r>
          </a:p>
        </p:txBody>
      </p:sp>
      <p:sp>
        <p:nvSpPr>
          <p:cNvPr id="104595" name="Text Box 148"/>
          <p:cNvSpPr txBox="1">
            <a:spLocks noChangeArrowheads="1"/>
          </p:cNvSpPr>
          <p:nvPr/>
        </p:nvSpPr>
        <p:spPr bwMode="auto">
          <a:xfrm>
            <a:off x="3662363" y="2868613"/>
            <a:ext cx="676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Stop</a:t>
            </a:r>
          </a:p>
        </p:txBody>
      </p:sp>
      <p:sp>
        <p:nvSpPr>
          <p:cNvPr id="104596" name="AutoShape 149"/>
          <p:cNvSpPr>
            <a:spLocks/>
          </p:cNvSpPr>
          <p:nvPr/>
        </p:nvSpPr>
        <p:spPr bwMode="auto">
          <a:xfrm rot="5400000">
            <a:off x="3760788" y="2609850"/>
            <a:ext cx="107950" cy="473075"/>
          </a:xfrm>
          <a:prstGeom prst="rightBrace">
            <a:avLst>
              <a:gd name="adj1" fmla="val 365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97" name="Text Box 150"/>
          <p:cNvSpPr txBox="1">
            <a:spLocks noChangeArrowheads="1"/>
          </p:cNvSpPr>
          <p:nvPr/>
        </p:nvSpPr>
        <p:spPr bwMode="auto">
          <a:xfrm>
            <a:off x="3430588" y="26352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U</a:t>
            </a:r>
            <a:endParaRPr lang="en-US" sz="1000" b="1">
              <a:solidFill>
                <a:srgbClr val="FECC69"/>
              </a:solidFill>
            </a:endParaRPr>
          </a:p>
        </p:txBody>
      </p:sp>
      <p:sp>
        <p:nvSpPr>
          <p:cNvPr id="104598" name="Text Box 151"/>
          <p:cNvSpPr txBox="1">
            <a:spLocks noChangeArrowheads="1"/>
          </p:cNvSpPr>
          <p:nvPr/>
        </p:nvSpPr>
        <p:spPr bwMode="auto">
          <a:xfrm>
            <a:off x="1468438" y="26352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599" name="Text Box 152"/>
          <p:cNvSpPr txBox="1">
            <a:spLocks noChangeArrowheads="1"/>
          </p:cNvSpPr>
          <p:nvPr/>
        </p:nvSpPr>
        <p:spPr bwMode="auto">
          <a:xfrm>
            <a:off x="2005013" y="26352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00" name="Text Box 153"/>
          <p:cNvSpPr txBox="1">
            <a:spLocks noChangeArrowheads="1"/>
          </p:cNvSpPr>
          <p:nvPr/>
        </p:nvSpPr>
        <p:spPr bwMode="auto">
          <a:xfrm>
            <a:off x="2182813" y="26352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01" name="Text Box 154"/>
          <p:cNvSpPr txBox="1">
            <a:spLocks noChangeArrowheads="1"/>
          </p:cNvSpPr>
          <p:nvPr/>
        </p:nvSpPr>
        <p:spPr bwMode="auto">
          <a:xfrm>
            <a:off x="3792538" y="26352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02" name="Text Box 155"/>
          <p:cNvSpPr txBox="1">
            <a:spLocks noChangeArrowheads="1"/>
          </p:cNvSpPr>
          <p:nvPr/>
        </p:nvSpPr>
        <p:spPr bwMode="auto">
          <a:xfrm>
            <a:off x="3967163" y="26352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03" name="Text Box 156"/>
          <p:cNvSpPr txBox="1">
            <a:spLocks noChangeArrowheads="1"/>
          </p:cNvSpPr>
          <p:nvPr/>
        </p:nvSpPr>
        <p:spPr bwMode="auto">
          <a:xfrm>
            <a:off x="2360613" y="2636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04" name="Text Box 157"/>
          <p:cNvSpPr txBox="1">
            <a:spLocks noChangeArrowheads="1"/>
          </p:cNvSpPr>
          <p:nvPr/>
        </p:nvSpPr>
        <p:spPr bwMode="auto">
          <a:xfrm>
            <a:off x="3074988" y="2636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05" name="Text Box 158"/>
          <p:cNvSpPr txBox="1">
            <a:spLocks noChangeArrowheads="1"/>
          </p:cNvSpPr>
          <p:nvPr/>
        </p:nvSpPr>
        <p:spPr bwMode="auto">
          <a:xfrm>
            <a:off x="1820863" y="2636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06" name="Text Box 159"/>
          <p:cNvSpPr txBox="1">
            <a:spLocks noChangeArrowheads="1"/>
          </p:cNvSpPr>
          <p:nvPr/>
        </p:nvSpPr>
        <p:spPr bwMode="auto">
          <a:xfrm>
            <a:off x="1643063" y="2636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07" name="Text Box 160"/>
          <p:cNvSpPr txBox="1">
            <a:spLocks noChangeArrowheads="1"/>
          </p:cNvSpPr>
          <p:nvPr/>
        </p:nvSpPr>
        <p:spPr bwMode="auto">
          <a:xfrm>
            <a:off x="2541588" y="26352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08" name="Text Box 161"/>
          <p:cNvSpPr txBox="1">
            <a:spLocks noChangeArrowheads="1"/>
          </p:cNvSpPr>
          <p:nvPr/>
        </p:nvSpPr>
        <p:spPr bwMode="auto">
          <a:xfrm>
            <a:off x="2719388" y="26352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09" name="Text Box 162"/>
          <p:cNvSpPr txBox="1">
            <a:spLocks noChangeArrowheads="1"/>
          </p:cNvSpPr>
          <p:nvPr/>
        </p:nvSpPr>
        <p:spPr bwMode="auto">
          <a:xfrm>
            <a:off x="2897188" y="26352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10" name="Text Box 163"/>
          <p:cNvSpPr txBox="1">
            <a:spLocks noChangeArrowheads="1"/>
          </p:cNvSpPr>
          <p:nvPr/>
        </p:nvSpPr>
        <p:spPr bwMode="auto">
          <a:xfrm>
            <a:off x="3608388" y="2636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11" name="Text Box 164"/>
          <p:cNvSpPr txBox="1">
            <a:spLocks noChangeArrowheads="1"/>
          </p:cNvSpPr>
          <p:nvPr/>
        </p:nvSpPr>
        <p:spPr bwMode="auto">
          <a:xfrm>
            <a:off x="3255963" y="2636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12" name="Text Box 165"/>
          <p:cNvSpPr txBox="1">
            <a:spLocks noChangeArrowheads="1"/>
          </p:cNvSpPr>
          <p:nvPr/>
        </p:nvSpPr>
        <p:spPr bwMode="auto">
          <a:xfrm>
            <a:off x="5334000" y="2797175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Met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13" name="Text Box 166"/>
          <p:cNvSpPr txBox="1">
            <a:spLocks noChangeArrowheads="1"/>
          </p:cNvSpPr>
          <p:nvPr/>
        </p:nvSpPr>
        <p:spPr bwMode="auto">
          <a:xfrm>
            <a:off x="2130425" y="2825750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Lys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14" name="Text Box 167"/>
          <p:cNvSpPr txBox="1">
            <a:spLocks noChangeArrowheads="1"/>
          </p:cNvSpPr>
          <p:nvPr/>
        </p:nvSpPr>
        <p:spPr bwMode="auto">
          <a:xfrm>
            <a:off x="2662238" y="2832100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Phe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15" name="Text Box 168"/>
          <p:cNvSpPr txBox="1">
            <a:spLocks noChangeArrowheads="1"/>
          </p:cNvSpPr>
          <p:nvPr/>
        </p:nvSpPr>
        <p:spPr bwMode="auto">
          <a:xfrm>
            <a:off x="3208338" y="2832100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Gly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16" name="Text Box 169"/>
          <p:cNvSpPr txBox="1">
            <a:spLocks noChangeArrowheads="1"/>
          </p:cNvSpPr>
          <p:nvPr/>
        </p:nvSpPr>
        <p:spPr bwMode="auto">
          <a:xfrm>
            <a:off x="1044575" y="3035300"/>
            <a:ext cx="25939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Silent (no effect on amino acid sequence)</a:t>
            </a:r>
          </a:p>
        </p:txBody>
      </p:sp>
      <p:sp>
        <p:nvSpPr>
          <p:cNvPr id="104617" name="Line 170"/>
          <p:cNvSpPr>
            <a:spLocks noChangeShapeType="1"/>
          </p:cNvSpPr>
          <p:nvPr/>
        </p:nvSpPr>
        <p:spPr bwMode="auto">
          <a:xfrm>
            <a:off x="3475038" y="2001838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18" name="Line 171"/>
          <p:cNvSpPr>
            <a:spLocks noChangeShapeType="1"/>
          </p:cNvSpPr>
          <p:nvPr/>
        </p:nvSpPr>
        <p:spPr bwMode="auto">
          <a:xfrm>
            <a:off x="3475038" y="2560638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19" name="Text Box 172"/>
          <p:cNvSpPr txBox="1">
            <a:spLocks noChangeArrowheads="1"/>
          </p:cNvSpPr>
          <p:nvPr/>
        </p:nvSpPr>
        <p:spPr bwMode="auto">
          <a:xfrm>
            <a:off x="2709863" y="3440113"/>
            <a:ext cx="873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 instead of C</a:t>
            </a:r>
          </a:p>
        </p:txBody>
      </p:sp>
      <p:sp>
        <p:nvSpPr>
          <p:cNvPr id="104620" name="Text Box 173"/>
          <p:cNvSpPr txBox="1">
            <a:spLocks noChangeArrowheads="1"/>
          </p:cNvSpPr>
          <p:nvPr/>
        </p:nvSpPr>
        <p:spPr bwMode="auto">
          <a:xfrm>
            <a:off x="1476375" y="36703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21" name="Text Box 174"/>
          <p:cNvSpPr txBox="1">
            <a:spLocks noChangeArrowheads="1"/>
          </p:cNvSpPr>
          <p:nvPr/>
        </p:nvSpPr>
        <p:spPr bwMode="auto">
          <a:xfrm>
            <a:off x="2012950" y="36703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22" name="Text Box 175"/>
          <p:cNvSpPr txBox="1">
            <a:spLocks noChangeArrowheads="1"/>
          </p:cNvSpPr>
          <p:nvPr/>
        </p:nvSpPr>
        <p:spPr bwMode="auto">
          <a:xfrm>
            <a:off x="2190750" y="36703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23" name="Text Box 176"/>
          <p:cNvSpPr txBox="1">
            <a:spLocks noChangeArrowheads="1"/>
          </p:cNvSpPr>
          <p:nvPr/>
        </p:nvSpPr>
        <p:spPr bwMode="auto">
          <a:xfrm>
            <a:off x="3797300" y="36703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24" name="Text Box 177"/>
          <p:cNvSpPr txBox="1">
            <a:spLocks noChangeArrowheads="1"/>
          </p:cNvSpPr>
          <p:nvPr/>
        </p:nvSpPr>
        <p:spPr bwMode="auto">
          <a:xfrm>
            <a:off x="3978275" y="36703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25" name="Text Box 178"/>
          <p:cNvSpPr txBox="1">
            <a:spLocks noChangeArrowheads="1"/>
          </p:cNvSpPr>
          <p:nvPr/>
        </p:nvSpPr>
        <p:spPr bwMode="auto">
          <a:xfrm>
            <a:off x="3617913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26" name="Text Box 179"/>
          <p:cNvSpPr txBox="1">
            <a:spLocks noChangeArrowheads="1"/>
          </p:cNvSpPr>
          <p:nvPr/>
        </p:nvSpPr>
        <p:spPr bwMode="auto">
          <a:xfrm>
            <a:off x="2903538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27" name="Text Box 180"/>
          <p:cNvSpPr txBox="1">
            <a:spLocks noChangeArrowheads="1"/>
          </p:cNvSpPr>
          <p:nvPr/>
        </p:nvSpPr>
        <p:spPr bwMode="auto">
          <a:xfrm>
            <a:off x="2725738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28" name="Text Box 181"/>
          <p:cNvSpPr txBox="1">
            <a:spLocks noChangeArrowheads="1"/>
          </p:cNvSpPr>
          <p:nvPr/>
        </p:nvSpPr>
        <p:spPr bwMode="auto">
          <a:xfrm>
            <a:off x="2544763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29" name="Text Box 182"/>
          <p:cNvSpPr txBox="1">
            <a:spLocks noChangeArrowheads="1"/>
          </p:cNvSpPr>
          <p:nvPr/>
        </p:nvSpPr>
        <p:spPr bwMode="auto">
          <a:xfrm>
            <a:off x="2370138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30" name="Text Box 183"/>
          <p:cNvSpPr txBox="1">
            <a:spLocks noChangeArrowheads="1"/>
          </p:cNvSpPr>
          <p:nvPr/>
        </p:nvSpPr>
        <p:spPr bwMode="auto">
          <a:xfrm>
            <a:off x="1833563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31" name="Text Box 184"/>
          <p:cNvSpPr txBox="1">
            <a:spLocks noChangeArrowheads="1"/>
          </p:cNvSpPr>
          <p:nvPr/>
        </p:nvSpPr>
        <p:spPr bwMode="auto">
          <a:xfrm>
            <a:off x="1646238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32" name="Text Box 185"/>
          <p:cNvSpPr txBox="1">
            <a:spLocks noChangeArrowheads="1"/>
          </p:cNvSpPr>
          <p:nvPr/>
        </p:nvSpPr>
        <p:spPr bwMode="auto">
          <a:xfrm>
            <a:off x="3433763" y="36703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33" name="Text Box 186"/>
          <p:cNvSpPr txBox="1">
            <a:spLocks noChangeArrowheads="1"/>
          </p:cNvSpPr>
          <p:nvPr/>
        </p:nvSpPr>
        <p:spPr bwMode="auto">
          <a:xfrm>
            <a:off x="3084513" y="36703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T</a:t>
            </a:r>
            <a:endParaRPr lang="en-US" sz="1000" b="1">
              <a:solidFill>
                <a:srgbClr val="FECC69"/>
              </a:solidFill>
            </a:endParaRPr>
          </a:p>
        </p:txBody>
      </p:sp>
      <p:sp>
        <p:nvSpPr>
          <p:cNvPr id="104634" name="Text Box 187"/>
          <p:cNvSpPr txBox="1">
            <a:spLocks noChangeArrowheads="1"/>
          </p:cNvSpPr>
          <p:nvPr/>
        </p:nvSpPr>
        <p:spPr bwMode="auto">
          <a:xfrm>
            <a:off x="3262313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35" name="Text Box 188"/>
          <p:cNvSpPr txBox="1">
            <a:spLocks noChangeArrowheads="1"/>
          </p:cNvSpPr>
          <p:nvPr/>
        </p:nvSpPr>
        <p:spPr bwMode="auto">
          <a:xfrm>
            <a:off x="1470025" y="5303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36" name="Text Box 189"/>
          <p:cNvSpPr txBox="1">
            <a:spLocks noChangeArrowheads="1"/>
          </p:cNvSpPr>
          <p:nvPr/>
        </p:nvSpPr>
        <p:spPr bwMode="auto">
          <a:xfrm>
            <a:off x="2006600" y="529748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37" name="Text Box 190"/>
          <p:cNvSpPr txBox="1">
            <a:spLocks noChangeArrowheads="1"/>
          </p:cNvSpPr>
          <p:nvPr/>
        </p:nvSpPr>
        <p:spPr bwMode="auto">
          <a:xfrm>
            <a:off x="2190750" y="53038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38" name="Text Box 191"/>
          <p:cNvSpPr txBox="1">
            <a:spLocks noChangeArrowheads="1"/>
          </p:cNvSpPr>
          <p:nvPr/>
        </p:nvSpPr>
        <p:spPr bwMode="auto">
          <a:xfrm>
            <a:off x="3794125" y="53006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39" name="Text Box 192"/>
          <p:cNvSpPr txBox="1">
            <a:spLocks noChangeArrowheads="1"/>
          </p:cNvSpPr>
          <p:nvPr/>
        </p:nvSpPr>
        <p:spPr bwMode="auto">
          <a:xfrm>
            <a:off x="3975100" y="53006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40" name="Text Box 193"/>
          <p:cNvSpPr txBox="1">
            <a:spLocks noChangeArrowheads="1"/>
          </p:cNvSpPr>
          <p:nvPr/>
        </p:nvSpPr>
        <p:spPr bwMode="auto">
          <a:xfrm>
            <a:off x="3614738" y="53006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41" name="Text Box 194"/>
          <p:cNvSpPr txBox="1">
            <a:spLocks noChangeArrowheads="1"/>
          </p:cNvSpPr>
          <p:nvPr/>
        </p:nvSpPr>
        <p:spPr bwMode="auto">
          <a:xfrm>
            <a:off x="2903538" y="53006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42" name="Text Box 195"/>
          <p:cNvSpPr txBox="1">
            <a:spLocks noChangeArrowheads="1"/>
          </p:cNvSpPr>
          <p:nvPr/>
        </p:nvSpPr>
        <p:spPr bwMode="auto">
          <a:xfrm>
            <a:off x="2725738" y="53006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43" name="Text Box 196"/>
          <p:cNvSpPr txBox="1">
            <a:spLocks noChangeArrowheads="1"/>
          </p:cNvSpPr>
          <p:nvPr/>
        </p:nvSpPr>
        <p:spPr bwMode="auto">
          <a:xfrm>
            <a:off x="2544763" y="53006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44" name="Text Box 197"/>
          <p:cNvSpPr txBox="1">
            <a:spLocks noChangeArrowheads="1"/>
          </p:cNvSpPr>
          <p:nvPr/>
        </p:nvSpPr>
        <p:spPr bwMode="auto">
          <a:xfrm>
            <a:off x="2370138" y="53006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45" name="Text Box 198"/>
          <p:cNvSpPr txBox="1">
            <a:spLocks noChangeArrowheads="1"/>
          </p:cNvSpPr>
          <p:nvPr/>
        </p:nvSpPr>
        <p:spPr bwMode="auto">
          <a:xfrm>
            <a:off x="1830388" y="53006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46" name="Text Box 199"/>
          <p:cNvSpPr txBox="1">
            <a:spLocks noChangeArrowheads="1"/>
          </p:cNvSpPr>
          <p:nvPr/>
        </p:nvSpPr>
        <p:spPr bwMode="auto">
          <a:xfrm>
            <a:off x="1639888" y="53006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47" name="Text Box 200"/>
          <p:cNvSpPr txBox="1">
            <a:spLocks noChangeArrowheads="1"/>
          </p:cNvSpPr>
          <p:nvPr/>
        </p:nvSpPr>
        <p:spPr bwMode="auto">
          <a:xfrm>
            <a:off x="3427413" y="529748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48" name="Text Box 201"/>
          <p:cNvSpPr txBox="1">
            <a:spLocks noChangeArrowheads="1"/>
          </p:cNvSpPr>
          <p:nvPr/>
        </p:nvSpPr>
        <p:spPr bwMode="auto">
          <a:xfrm>
            <a:off x="3084513" y="53006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49" name="Text Box 202"/>
          <p:cNvSpPr txBox="1">
            <a:spLocks noChangeArrowheads="1"/>
          </p:cNvSpPr>
          <p:nvPr/>
        </p:nvSpPr>
        <p:spPr bwMode="auto">
          <a:xfrm>
            <a:off x="3259138" y="53006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50" name="Text Box 203"/>
          <p:cNvSpPr txBox="1">
            <a:spLocks noChangeArrowheads="1"/>
          </p:cNvSpPr>
          <p:nvPr/>
        </p:nvSpPr>
        <p:spPr bwMode="auto">
          <a:xfrm>
            <a:off x="2684463" y="4017963"/>
            <a:ext cx="873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 instead of G</a:t>
            </a:r>
          </a:p>
        </p:txBody>
      </p:sp>
      <p:sp>
        <p:nvSpPr>
          <p:cNvPr id="104651" name="Text Box 204"/>
          <p:cNvSpPr txBox="1">
            <a:spLocks noChangeArrowheads="1"/>
          </p:cNvSpPr>
          <p:nvPr/>
        </p:nvSpPr>
        <p:spPr bwMode="auto">
          <a:xfrm>
            <a:off x="3432175" y="42418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rgbClr val="FECC69"/>
              </a:solidFill>
            </a:endParaRPr>
          </a:p>
        </p:txBody>
      </p:sp>
      <p:sp>
        <p:nvSpPr>
          <p:cNvPr id="104652" name="Text Box 205"/>
          <p:cNvSpPr txBox="1">
            <a:spLocks noChangeArrowheads="1"/>
          </p:cNvSpPr>
          <p:nvPr/>
        </p:nvSpPr>
        <p:spPr bwMode="auto">
          <a:xfrm>
            <a:off x="1470025" y="42418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53" name="Text Box 206"/>
          <p:cNvSpPr txBox="1">
            <a:spLocks noChangeArrowheads="1"/>
          </p:cNvSpPr>
          <p:nvPr/>
        </p:nvSpPr>
        <p:spPr bwMode="auto">
          <a:xfrm>
            <a:off x="2006600" y="4235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54" name="Text Box 207"/>
          <p:cNvSpPr txBox="1">
            <a:spLocks noChangeArrowheads="1"/>
          </p:cNvSpPr>
          <p:nvPr/>
        </p:nvSpPr>
        <p:spPr bwMode="auto">
          <a:xfrm>
            <a:off x="2184400" y="4235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55" name="Text Box 208"/>
          <p:cNvSpPr txBox="1">
            <a:spLocks noChangeArrowheads="1"/>
          </p:cNvSpPr>
          <p:nvPr/>
        </p:nvSpPr>
        <p:spPr bwMode="auto">
          <a:xfrm>
            <a:off x="3794125" y="4235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56" name="Text Box 209"/>
          <p:cNvSpPr txBox="1">
            <a:spLocks noChangeArrowheads="1"/>
          </p:cNvSpPr>
          <p:nvPr/>
        </p:nvSpPr>
        <p:spPr bwMode="auto">
          <a:xfrm>
            <a:off x="3971925" y="4235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57" name="Text Box 210"/>
          <p:cNvSpPr txBox="1">
            <a:spLocks noChangeArrowheads="1"/>
          </p:cNvSpPr>
          <p:nvPr/>
        </p:nvSpPr>
        <p:spPr bwMode="auto">
          <a:xfrm>
            <a:off x="2362200" y="4238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58" name="Text Box 211"/>
          <p:cNvSpPr txBox="1">
            <a:spLocks noChangeArrowheads="1"/>
          </p:cNvSpPr>
          <p:nvPr/>
        </p:nvSpPr>
        <p:spPr bwMode="auto">
          <a:xfrm>
            <a:off x="3076575" y="4238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59" name="Text Box 212"/>
          <p:cNvSpPr txBox="1">
            <a:spLocks noChangeArrowheads="1"/>
          </p:cNvSpPr>
          <p:nvPr/>
        </p:nvSpPr>
        <p:spPr bwMode="auto">
          <a:xfrm>
            <a:off x="1822450" y="4238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60" name="Text Box 213"/>
          <p:cNvSpPr txBox="1">
            <a:spLocks noChangeArrowheads="1"/>
          </p:cNvSpPr>
          <p:nvPr/>
        </p:nvSpPr>
        <p:spPr bwMode="auto">
          <a:xfrm>
            <a:off x="1644650" y="4238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61" name="Text Box 214"/>
          <p:cNvSpPr txBox="1">
            <a:spLocks noChangeArrowheads="1"/>
          </p:cNvSpPr>
          <p:nvPr/>
        </p:nvSpPr>
        <p:spPr bwMode="auto">
          <a:xfrm>
            <a:off x="2543175" y="4238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62" name="Text Box 215"/>
          <p:cNvSpPr txBox="1">
            <a:spLocks noChangeArrowheads="1"/>
          </p:cNvSpPr>
          <p:nvPr/>
        </p:nvSpPr>
        <p:spPr bwMode="auto">
          <a:xfrm>
            <a:off x="2720975" y="4238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63" name="Text Box 216"/>
          <p:cNvSpPr txBox="1">
            <a:spLocks noChangeArrowheads="1"/>
          </p:cNvSpPr>
          <p:nvPr/>
        </p:nvSpPr>
        <p:spPr bwMode="auto">
          <a:xfrm>
            <a:off x="2898775" y="4238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64" name="Text Box 217"/>
          <p:cNvSpPr txBox="1">
            <a:spLocks noChangeArrowheads="1"/>
          </p:cNvSpPr>
          <p:nvPr/>
        </p:nvSpPr>
        <p:spPr bwMode="auto">
          <a:xfrm>
            <a:off x="3609975" y="4238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65" name="Text Box 218"/>
          <p:cNvSpPr txBox="1">
            <a:spLocks noChangeArrowheads="1"/>
          </p:cNvSpPr>
          <p:nvPr/>
        </p:nvSpPr>
        <p:spPr bwMode="auto">
          <a:xfrm>
            <a:off x="3257550" y="42386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66" name="Text Box 219"/>
          <p:cNvSpPr txBox="1">
            <a:spLocks noChangeArrowheads="1"/>
          </p:cNvSpPr>
          <p:nvPr/>
        </p:nvSpPr>
        <p:spPr bwMode="auto">
          <a:xfrm>
            <a:off x="7191375" y="42418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rgbClr val="FECC69"/>
              </a:solidFill>
            </a:endParaRPr>
          </a:p>
        </p:txBody>
      </p:sp>
      <p:sp>
        <p:nvSpPr>
          <p:cNvPr id="104667" name="Text Box 220"/>
          <p:cNvSpPr txBox="1">
            <a:spLocks noChangeArrowheads="1"/>
          </p:cNvSpPr>
          <p:nvPr/>
        </p:nvSpPr>
        <p:spPr bwMode="auto">
          <a:xfrm>
            <a:off x="5222875" y="4235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68" name="Text Box 221"/>
          <p:cNvSpPr txBox="1">
            <a:spLocks noChangeArrowheads="1"/>
          </p:cNvSpPr>
          <p:nvPr/>
        </p:nvSpPr>
        <p:spPr bwMode="auto">
          <a:xfrm>
            <a:off x="5759450" y="4235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69" name="Text Box 222"/>
          <p:cNvSpPr txBox="1">
            <a:spLocks noChangeArrowheads="1"/>
          </p:cNvSpPr>
          <p:nvPr/>
        </p:nvSpPr>
        <p:spPr bwMode="auto">
          <a:xfrm>
            <a:off x="5937250" y="4235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70" name="Text Box 223"/>
          <p:cNvSpPr txBox="1">
            <a:spLocks noChangeArrowheads="1"/>
          </p:cNvSpPr>
          <p:nvPr/>
        </p:nvSpPr>
        <p:spPr bwMode="auto">
          <a:xfrm>
            <a:off x="7546975" y="4235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71" name="Text Box 224"/>
          <p:cNvSpPr txBox="1">
            <a:spLocks noChangeArrowheads="1"/>
          </p:cNvSpPr>
          <p:nvPr/>
        </p:nvSpPr>
        <p:spPr bwMode="auto">
          <a:xfrm>
            <a:off x="6115050" y="42370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72" name="Text Box 225"/>
          <p:cNvSpPr txBox="1">
            <a:spLocks noChangeArrowheads="1"/>
          </p:cNvSpPr>
          <p:nvPr/>
        </p:nvSpPr>
        <p:spPr bwMode="auto">
          <a:xfrm>
            <a:off x="6829425" y="42370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73" name="Text Box 226"/>
          <p:cNvSpPr txBox="1">
            <a:spLocks noChangeArrowheads="1"/>
          </p:cNvSpPr>
          <p:nvPr/>
        </p:nvSpPr>
        <p:spPr bwMode="auto">
          <a:xfrm>
            <a:off x="5575300" y="4235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74" name="Text Box 227"/>
          <p:cNvSpPr txBox="1">
            <a:spLocks noChangeArrowheads="1"/>
          </p:cNvSpPr>
          <p:nvPr/>
        </p:nvSpPr>
        <p:spPr bwMode="auto">
          <a:xfrm>
            <a:off x="5397500" y="4235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75" name="Text Box 228"/>
          <p:cNvSpPr txBox="1">
            <a:spLocks noChangeArrowheads="1"/>
          </p:cNvSpPr>
          <p:nvPr/>
        </p:nvSpPr>
        <p:spPr bwMode="auto">
          <a:xfrm>
            <a:off x="6296025" y="4235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76" name="Text Box 229"/>
          <p:cNvSpPr txBox="1">
            <a:spLocks noChangeArrowheads="1"/>
          </p:cNvSpPr>
          <p:nvPr/>
        </p:nvSpPr>
        <p:spPr bwMode="auto">
          <a:xfrm>
            <a:off x="6473825" y="4235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77" name="Text Box 230"/>
          <p:cNvSpPr txBox="1">
            <a:spLocks noChangeArrowheads="1"/>
          </p:cNvSpPr>
          <p:nvPr/>
        </p:nvSpPr>
        <p:spPr bwMode="auto">
          <a:xfrm>
            <a:off x="6657975" y="42370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78" name="Text Box 231"/>
          <p:cNvSpPr txBox="1">
            <a:spLocks noChangeArrowheads="1"/>
          </p:cNvSpPr>
          <p:nvPr/>
        </p:nvSpPr>
        <p:spPr bwMode="auto">
          <a:xfrm>
            <a:off x="7372350" y="42354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79" name="Text Box 232"/>
          <p:cNvSpPr txBox="1">
            <a:spLocks noChangeArrowheads="1"/>
          </p:cNvSpPr>
          <p:nvPr/>
        </p:nvSpPr>
        <p:spPr bwMode="auto">
          <a:xfrm>
            <a:off x="7010400" y="42322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80" name="Text Box 233"/>
          <p:cNvSpPr txBox="1">
            <a:spLocks noChangeArrowheads="1"/>
          </p:cNvSpPr>
          <p:nvPr/>
        </p:nvSpPr>
        <p:spPr bwMode="auto">
          <a:xfrm>
            <a:off x="7177088" y="58610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rgbClr val="FECC69"/>
              </a:solidFill>
            </a:endParaRPr>
          </a:p>
        </p:txBody>
      </p:sp>
      <p:sp>
        <p:nvSpPr>
          <p:cNvPr id="104681" name="Text Box 234"/>
          <p:cNvSpPr txBox="1">
            <a:spLocks noChangeArrowheads="1"/>
          </p:cNvSpPr>
          <p:nvPr/>
        </p:nvSpPr>
        <p:spPr bwMode="auto">
          <a:xfrm>
            <a:off x="5222875" y="58610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82" name="Text Box 235"/>
          <p:cNvSpPr txBox="1">
            <a:spLocks noChangeArrowheads="1"/>
          </p:cNvSpPr>
          <p:nvPr/>
        </p:nvSpPr>
        <p:spPr bwMode="auto">
          <a:xfrm>
            <a:off x="5759450" y="58578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83" name="Text Box 236"/>
          <p:cNvSpPr txBox="1">
            <a:spLocks noChangeArrowheads="1"/>
          </p:cNvSpPr>
          <p:nvPr/>
        </p:nvSpPr>
        <p:spPr bwMode="auto">
          <a:xfrm>
            <a:off x="5938838" y="58578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84" name="Text Box 237"/>
          <p:cNvSpPr txBox="1">
            <a:spLocks noChangeArrowheads="1"/>
          </p:cNvSpPr>
          <p:nvPr/>
        </p:nvSpPr>
        <p:spPr bwMode="auto">
          <a:xfrm>
            <a:off x="7546975" y="58610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85" name="Text Box 238"/>
          <p:cNvSpPr txBox="1">
            <a:spLocks noChangeArrowheads="1"/>
          </p:cNvSpPr>
          <p:nvPr/>
        </p:nvSpPr>
        <p:spPr bwMode="auto">
          <a:xfrm>
            <a:off x="7724775" y="58610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86" name="Text Box 239"/>
          <p:cNvSpPr txBox="1">
            <a:spLocks noChangeArrowheads="1"/>
          </p:cNvSpPr>
          <p:nvPr/>
        </p:nvSpPr>
        <p:spPr bwMode="auto">
          <a:xfrm>
            <a:off x="6116638" y="58578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87" name="Text Box 240"/>
          <p:cNvSpPr txBox="1">
            <a:spLocks noChangeArrowheads="1"/>
          </p:cNvSpPr>
          <p:nvPr/>
        </p:nvSpPr>
        <p:spPr bwMode="auto">
          <a:xfrm>
            <a:off x="6837363" y="58578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88" name="Text Box 241"/>
          <p:cNvSpPr txBox="1">
            <a:spLocks noChangeArrowheads="1"/>
          </p:cNvSpPr>
          <p:nvPr/>
        </p:nvSpPr>
        <p:spPr bwMode="auto">
          <a:xfrm>
            <a:off x="5575300" y="58578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89" name="Text Box 242"/>
          <p:cNvSpPr txBox="1">
            <a:spLocks noChangeArrowheads="1"/>
          </p:cNvSpPr>
          <p:nvPr/>
        </p:nvSpPr>
        <p:spPr bwMode="auto">
          <a:xfrm>
            <a:off x="5397500" y="58578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90" name="Text Box 243"/>
          <p:cNvSpPr txBox="1">
            <a:spLocks noChangeArrowheads="1"/>
          </p:cNvSpPr>
          <p:nvPr/>
        </p:nvSpPr>
        <p:spPr bwMode="auto">
          <a:xfrm>
            <a:off x="6294438" y="585628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91" name="Text Box 244"/>
          <p:cNvSpPr txBox="1">
            <a:spLocks noChangeArrowheads="1"/>
          </p:cNvSpPr>
          <p:nvPr/>
        </p:nvSpPr>
        <p:spPr bwMode="auto">
          <a:xfrm>
            <a:off x="6475413" y="58594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92" name="Text Box 245"/>
          <p:cNvSpPr txBox="1">
            <a:spLocks noChangeArrowheads="1"/>
          </p:cNvSpPr>
          <p:nvPr/>
        </p:nvSpPr>
        <p:spPr bwMode="auto">
          <a:xfrm>
            <a:off x="6659563" y="58594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93" name="Text Box 246"/>
          <p:cNvSpPr txBox="1">
            <a:spLocks noChangeArrowheads="1"/>
          </p:cNvSpPr>
          <p:nvPr/>
        </p:nvSpPr>
        <p:spPr bwMode="auto">
          <a:xfrm>
            <a:off x="7362825" y="58578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94" name="Text Box 247"/>
          <p:cNvSpPr txBox="1">
            <a:spLocks noChangeArrowheads="1"/>
          </p:cNvSpPr>
          <p:nvPr/>
        </p:nvSpPr>
        <p:spPr bwMode="auto">
          <a:xfrm>
            <a:off x="7015163" y="58578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95" name="Text Box 248"/>
          <p:cNvSpPr txBox="1">
            <a:spLocks noChangeArrowheads="1"/>
          </p:cNvSpPr>
          <p:nvPr/>
        </p:nvSpPr>
        <p:spPr bwMode="auto">
          <a:xfrm>
            <a:off x="7165975" y="26114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rgbClr val="FECC69"/>
              </a:solidFill>
            </a:endParaRPr>
          </a:p>
        </p:txBody>
      </p:sp>
      <p:sp>
        <p:nvSpPr>
          <p:cNvPr id="104696" name="Text Box 249"/>
          <p:cNvSpPr txBox="1">
            <a:spLocks noChangeArrowheads="1"/>
          </p:cNvSpPr>
          <p:nvPr/>
        </p:nvSpPr>
        <p:spPr bwMode="auto">
          <a:xfrm>
            <a:off x="5203825" y="2609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97" name="Text Box 250"/>
          <p:cNvSpPr txBox="1">
            <a:spLocks noChangeArrowheads="1"/>
          </p:cNvSpPr>
          <p:nvPr/>
        </p:nvSpPr>
        <p:spPr bwMode="auto">
          <a:xfrm>
            <a:off x="5741988" y="26130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98" name="Text Box 251"/>
          <p:cNvSpPr txBox="1">
            <a:spLocks noChangeArrowheads="1"/>
          </p:cNvSpPr>
          <p:nvPr/>
        </p:nvSpPr>
        <p:spPr bwMode="auto">
          <a:xfrm>
            <a:off x="5918200" y="2609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699" name="Text Box 252"/>
          <p:cNvSpPr txBox="1">
            <a:spLocks noChangeArrowheads="1"/>
          </p:cNvSpPr>
          <p:nvPr/>
        </p:nvSpPr>
        <p:spPr bwMode="auto">
          <a:xfrm>
            <a:off x="7531100" y="2609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00" name="Text Box 253"/>
          <p:cNvSpPr txBox="1">
            <a:spLocks noChangeArrowheads="1"/>
          </p:cNvSpPr>
          <p:nvPr/>
        </p:nvSpPr>
        <p:spPr bwMode="auto">
          <a:xfrm>
            <a:off x="7705725" y="2609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01" name="Text Box 254"/>
          <p:cNvSpPr txBox="1">
            <a:spLocks noChangeArrowheads="1"/>
          </p:cNvSpPr>
          <p:nvPr/>
        </p:nvSpPr>
        <p:spPr bwMode="auto">
          <a:xfrm>
            <a:off x="6100763" y="26082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02" name="Text Box 255"/>
          <p:cNvSpPr txBox="1">
            <a:spLocks noChangeArrowheads="1"/>
          </p:cNvSpPr>
          <p:nvPr/>
        </p:nvSpPr>
        <p:spPr bwMode="auto">
          <a:xfrm>
            <a:off x="6818313" y="26114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03" name="Text Box 256"/>
          <p:cNvSpPr txBox="1">
            <a:spLocks noChangeArrowheads="1"/>
          </p:cNvSpPr>
          <p:nvPr/>
        </p:nvSpPr>
        <p:spPr bwMode="auto">
          <a:xfrm>
            <a:off x="5556250" y="26114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04" name="Text Box 257"/>
          <p:cNvSpPr txBox="1">
            <a:spLocks noChangeArrowheads="1"/>
          </p:cNvSpPr>
          <p:nvPr/>
        </p:nvSpPr>
        <p:spPr bwMode="auto">
          <a:xfrm>
            <a:off x="5378450" y="26114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05" name="Text Box 258"/>
          <p:cNvSpPr txBox="1">
            <a:spLocks noChangeArrowheads="1"/>
          </p:cNvSpPr>
          <p:nvPr/>
        </p:nvSpPr>
        <p:spPr bwMode="auto">
          <a:xfrm>
            <a:off x="6276975" y="26114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06" name="Text Box 259"/>
          <p:cNvSpPr txBox="1">
            <a:spLocks noChangeArrowheads="1"/>
          </p:cNvSpPr>
          <p:nvPr/>
        </p:nvSpPr>
        <p:spPr bwMode="auto">
          <a:xfrm>
            <a:off x="6454775" y="26114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07" name="Text Box 260"/>
          <p:cNvSpPr txBox="1">
            <a:spLocks noChangeArrowheads="1"/>
          </p:cNvSpPr>
          <p:nvPr/>
        </p:nvSpPr>
        <p:spPr bwMode="auto">
          <a:xfrm>
            <a:off x="6632575" y="26114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08" name="Text Box 261"/>
          <p:cNvSpPr txBox="1">
            <a:spLocks noChangeArrowheads="1"/>
          </p:cNvSpPr>
          <p:nvPr/>
        </p:nvSpPr>
        <p:spPr bwMode="auto">
          <a:xfrm>
            <a:off x="7348538" y="26130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09" name="Text Box 262"/>
          <p:cNvSpPr txBox="1">
            <a:spLocks noChangeArrowheads="1"/>
          </p:cNvSpPr>
          <p:nvPr/>
        </p:nvSpPr>
        <p:spPr bwMode="auto">
          <a:xfrm>
            <a:off x="6991350" y="2609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10" name="Text Box 263"/>
          <p:cNvSpPr txBox="1">
            <a:spLocks noChangeArrowheads="1"/>
          </p:cNvSpPr>
          <p:nvPr/>
        </p:nvSpPr>
        <p:spPr bwMode="auto">
          <a:xfrm>
            <a:off x="1597025" y="4425950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Met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11" name="Text Box 264"/>
          <p:cNvSpPr txBox="1">
            <a:spLocks noChangeArrowheads="1"/>
          </p:cNvSpPr>
          <p:nvPr/>
        </p:nvSpPr>
        <p:spPr bwMode="auto">
          <a:xfrm>
            <a:off x="2130425" y="4425950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Lys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12" name="Text Box 265"/>
          <p:cNvSpPr txBox="1">
            <a:spLocks noChangeArrowheads="1"/>
          </p:cNvSpPr>
          <p:nvPr/>
        </p:nvSpPr>
        <p:spPr bwMode="auto">
          <a:xfrm>
            <a:off x="2655888" y="4429125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Phe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13" name="Text Box 266"/>
          <p:cNvSpPr txBox="1">
            <a:spLocks noChangeArrowheads="1"/>
          </p:cNvSpPr>
          <p:nvPr/>
        </p:nvSpPr>
        <p:spPr bwMode="auto">
          <a:xfrm>
            <a:off x="3205163" y="4425950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Ser</a:t>
            </a:r>
            <a:endParaRPr lang="en-US" sz="1000" b="1">
              <a:solidFill>
                <a:srgbClr val="FECC69"/>
              </a:solidFill>
            </a:endParaRPr>
          </a:p>
        </p:txBody>
      </p:sp>
      <p:sp>
        <p:nvSpPr>
          <p:cNvPr id="104714" name="Text Box 267"/>
          <p:cNvSpPr txBox="1">
            <a:spLocks noChangeArrowheads="1"/>
          </p:cNvSpPr>
          <p:nvPr/>
        </p:nvSpPr>
        <p:spPr bwMode="auto">
          <a:xfrm>
            <a:off x="5846763" y="2836863"/>
            <a:ext cx="676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Stop</a:t>
            </a:r>
          </a:p>
        </p:txBody>
      </p:sp>
      <p:sp>
        <p:nvSpPr>
          <p:cNvPr id="104715" name="AutoShape 268"/>
          <p:cNvSpPr>
            <a:spLocks/>
          </p:cNvSpPr>
          <p:nvPr/>
        </p:nvSpPr>
        <p:spPr bwMode="auto">
          <a:xfrm rot="5400000">
            <a:off x="5938838" y="2584450"/>
            <a:ext cx="107950" cy="473075"/>
          </a:xfrm>
          <a:prstGeom prst="rightBrace">
            <a:avLst>
              <a:gd name="adj1" fmla="val 365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16" name="Text Box 269"/>
          <p:cNvSpPr txBox="1">
            <a:spLocks noChangeArrowheads="1"/>
          </p:cNvSpPr>
          <p:nvPr/>
        </p:nvSpPr>
        <p:spPr bwMode="auto">
          <a:xfrm>
            <a:off x="3681413" y="4462463"/>
            <a:ext cx="676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Stop</a:t>
            </a:r>
          </a:p>
        </p:txBody>
      </p:sp>
      <p:sp>
        <p:nvSpPr>
          <p:cNvPr id="104717" name="AutoShape 270"/>
          <p:cNvSpPr>
            <a:spLocks/>
          </p:cNvSpPr>
          <p:nvPr/>
        </p:nvSpPr>
        <p:spPr bwMode="auto">
          <a:xfrm rot="5400000">
            <a:off x="3773488" y="4210050"/>
            <a:ext cx="107950" cy="473075"/>
          </a:xfrm>
          <a:prstGeom prst="rightBrace">
            <a:avLst>
              <a:gd name="adj1" fmla="val 365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18" name="Text Box 271"/>
          <p:cNvSpPr txBox="1">
            <a:spLocks noChangeArrowheads="1"/>
          </p:cNvSpPr>
          <p:nvPr/>
        </p:nvSpPr>
        <p:spPr bwMode="auto">
          <a:xfrm>
            <a:off x="5353050" y="4432300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Met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19" name="Text Box 272"/>
          <p:cNvSpPr txBox="1">
            <a:spLocks noChangeArrowheads="1"/>
          </p:cNvSpPr>
          <p:nvPr/>
        </p:nvSpPr>
        <p:spPr bwMode="auto">
          <a:xfrm>
            <a:off x="5876925" y="4425950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Lys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20" name="Text Box 273"/>
          <p:cNvSpPr txBox="1">
            <a:spLocks noChangeArrowheads="1"/>
          </p:cNvSpPr>
          <p:nvPr/>
        </p:nvSpPr>
        <p:spPr bwMode="auto">
          <a:xfrm>
            <a:off x="6723063" y="3452813"/>
            <a:ext cx="676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missing</a:t>
            </a:r>
          </a:p>
        </p:txBody>
      </p:sp>
      <p:sp>
        <p:nvSpPr>
          <p:cNvPr id="104721" name="Text Box 274"/>
          <p:cNvSpPr txBox="1">
            <a:spLocks noChangeArrowheads="1"/>
          </p:cNvSpPr>
          <p:nvPr/>
        </p:nvSpPr>
        <p:spPr bwMode="auto">
          <a:xfrm>
            <a:off x="6716713" y="4024313"/>
            <a:ext cx="676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missing</a:t>
            </a:r>
          </a:p>
        </p:txBody>
      </p:sp>
      <p:sp>
        <p:nvSpPr>
          <p:cNvPr id="104722" name="Text Box 275"/>
          <p:cNvSpPr txBox="1">
            <a:spLocks noChangeArrowheads="1"/>
          </p:cNvSpPr>
          <p:nvPr/>
        </p:nvSpPr>
        <p:spPr bwMode="auto">
          <a:xfrm>
            <a:off x="4799013" y="3040063"/>
            <a:ext cx="24987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Frameshift causing immediate nonsense</a:t>
            </a:r>
          </a:p>
        </p:txBody>
      </p:sp>
      <p:sp>
        <p:nvSpPr>
          <p:cNvPr id="104723" name="Text Box 276"/>
          <p:cNvSpPr txBox="1">
            <a:spLocks noChangeArrowheads="1"/>
          </p:cNvSpPr>
          <p:nvPr/>
        </p:nvSpPr>
        <p:spPr bwMode="auto">
          <a:xfrm>
            <a:off x="4789488" y="3195638"/>
            <a:ext cx="1749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(1 nucleotide-pair insertion)</a:t>
            </a:r>
          </a:p>
        </p:txBody>
      </p:sp>
      <p:sp>
        <p:nvSpPr>
          <p:cNvPr id="104724" name="Text Box 277"/>
          <p:cNvSpPr txBox="1">
            <a:spLocks noChangeArrowheads="1"/>
          </p:cNvSpPr>
          <p:nvPr/>
        </p:nvSpPr>
        <p:spPr bwMode="auto">
          <a:xfrm>
            <a:off x="4791075" y="4675188"/>
            <a:ext cx="24987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Frameshift causing extensive missense </a:t>
            </a:r>
          </a:p>
        </p:txBody>
      </p:sp>
      <p:sp>
        <p:nvSpPr>
          <p:cNvPr id="104725" name="Text Box 278"/>
          <p:cNvSpPr txBox="1">
            <a:spLocks noChangeArrowheads="1"/>
          </p:cNvSpPr>
          <p:nvPr/>
        </p:nvSpPr>
        <p:spPr bwMode="auto">
          <a:xfrm>
            <a:off x="4786313" y="4824413"/>
            <a:ext cx="17494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(1 nucleotide-pair deletion)</a:t>
            </a:r>
          </a:p>
        </p:txBody>
      </p:sp>
      <p:sp>
        <p:nvSpPr>
          <p:cNvPr id="104726" name="Text Box 279"/>
          <p:cNvSpPr txBox="1">
            <a:spLocks noChangeArrowheads="1"/>
          </p:cNvSpPr>
          <p:nvPr/>
        </p:nvSpPr>
        <p:spPr bwMode="auto">
          <a:xfrm>
            <a:off x="5973763" y="5072063"/>
            <a:ext cx="4984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missing</a:t>
            </a:r>
          </a:p>
        </p:txBody>
      </p:sp>
      <p:sp>
        <p:nvSpPr>
          <p:cNvPr id="104727" name="Text Box 280"/>
          <p:cNvSpPr txBox="1">
            <a:spLocks noChangeArrowheads="1"/>
          </p:cNvSpPr>
          <p:nvPr/>
        </p:nvSpPr>
        <p:spPr bwMode="auto">
          <a:xfrm>
            <a:off x="5235575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28" name="Text Box 281"/>
          <p:cNvSpPr txBox="1">
            <a:spLocks noChangeArrowheads="1"/>
          </p:cNvSpPr>
          <p:nvPr/>
        </p:nvSpPr>
        <p:spPr bwMode="auto">
          <a:xfrm>
            <a:off x="5776913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29" name="Text Box 282"/>
          <p:cNvSpPr txBox="1">
            <a:spLocks noChangeArrowheads="1"/>
          </p:cNvSpPr>
          <p:nvPr/>
        </p:nvSpPr>
        <p:spPr bwMode="auto">
          <a:xfrm>
            <a:off x="5954713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30" name="Text Box 283"/>
          <p:cNvSpPr txBox="1">
            <a:spLocks noChangeArrowheads="1"/>
          </p:cNvSpPr>
          <p:nvPr/>
        </p:nvSpPr>
        <p:spPr bwMode="auto">
          <a:xfrm>
            <a:off x="7561263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31" name="Text Box 284"/>
          <p:cNvSpPr txBox="1">
            <a:spLocks noChangeArrowheads="1"/>
          </p:cNvSpPr>
          <p:nvPr/>
        </p:nvSpPr>
        <p:spPr bwMode="auto">
          <a:xfrm>
            <a:off x="7742238" y="36639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32" name="Text Box 285"/>
          <p:cNvSpPr txBox="1">
            <a:spLocks noChangeArrowheads="1"/>
          </p:cNvSpPr>
          <p:nvPr/>
        </p:nvSpPr>
        <p:spPr bwMode="auto">
          <a:xfrm>
            <a:off x="7381875" y="36671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33" name="Text Box 286"/>
          <p:cNvSpPr txBox="1">
            <a:spLocks noChangeArrowheads="1"/>
          </p:cNvSpPr>
          <p:nvPr/>
        </p:nvSpPr>
        <p:spPr bwMode="auto">
          <a:xfrm>
            <a:off x="6664325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34" name="Text Box 287"/>
          <p:cNvSpPr txBox="1">
            <a:spLocks noChangeArrowheads="1"/>
          </p:cNvSpPr>
          <p:nvPr/>
        </p:nvSpPr>
        <p:spPr bwMode="auto">
          <a:xfrm>
            <a:off x="6489700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35" name="Text Box 288"/>
          <p:cNvSpPr txBox="1">
            <a:spLocks noChangeArrowheads="1"/>
          </p:cNvSpPr>
          <p:nvPr/>
        </p:nvSpPr>
        <p:spPr bwMode="auto">
          <a:xfrm>
            <a:off x="6308725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36" name="Text Box 289"/>
          <p:cNvSpPr txBox="1">
            <a:spLocks noChangeArrowheads="1"/>
          </p:cNvSpPr>
          <p:nvPr/>
        </p:nvSpPr>
        <p:spPr bwMode="auto">
          <a:xfrm>
            <a:off x="6127750" y="36655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37" name="Text Box 290"/>
          <p:cNvSpPr txBox="1">
            <a:spLocks noChangeArrowheads="1"/>
          </p:cNvSpPr>
          <p:nvPr/>
        </p:nvSpPr>
        <p:spPr bwMode="auto">
          <a:xfrm>
            <a:off x="5588000" y="36639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38" name="Text Box 291"/>
          <p:cNvSpPr txBox="1">
            <a:spLocks noChangeArrowheads="1"/>
          </p:cNvSpPr>
          <p:nvPr/>
        </p:nvSpPr>
        <p:spPr bwMode="auto">
          <a:xfrm>
            <a:off x="5410200" y="36655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39" name="Text Box 292"/>
          <p:cNvSpPr txBox="1">
            <a:spLocks noChangeArrowheads="1"/>
          </p:cNvSpPr>
          <p:nvPr/>
        </p:nvSpPr>
        <p:spPr bwMode="auto">
          <a:xfrm>
            <a:off x="7197725" y="36687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40" name="Text Box 293"/>
          <p:cNvSpPr txBox="1">
            <a:spLocks noChangeArrowheads="1"/>
          </p:cNvSpPr>
          <p:nvPr/>
        </p:nvSpPr>
        <p:spPr bwMode="auto">
          <a:xfrm>
            <a:off x="6848475" y="36639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41" name="Text Box 294"/>
          <p:cNvSpPr txBox="1">
            <a:spLocks noChangeArrowheads="1"/>
          </p:cNvSpPr>
          <p:nvPr/>
        </p:nvSpPr>
        <p:spPr bwMode="auto">
          <a:xfrm>
            <a:off x="7013575" y="36639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42" name="Text Box 295"/>
          <p:cNvSpPr txBox="1">
            <a:spLocks noChangeArrowheads="1"/>
          </p:cNvSpPr>
          <p:nvPr/>
        </p:nvSpPr>
        <p:spPr bwMode="auto">
          <a:xfrm>
            <a:off x="7375525" y="38322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43" name="Text Box 296"/>
          <p:cNvSpPr txBox="1">
            <a:spLocks noChangeArrowheads="1"/>
          </p:cNvSpPr>
          <p:nvPr/>
        </p:nvSpPr>
        <p:spPr bwMode="auto">
          <a:xfrm>
            <a:off x="6654800" y="38306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44" name="Text Box 297"/>
          <p:cNvSpPr txBox="1">
            <a:spLocks noChangeArrowheads="1"/>
          </p:cNvSpPr>
          <p:nvPr/>
        </p:nvSpPr>
        <p:spPr bwMode="auto">
          <a:xfrm>
            <a:off x="6483350" y="38306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45" name="Text Box 298"/>
          <p:cNvSpPr txBox="1">
            <a:spLocks noChangeArrowheads="1"/>
          </p:cNvSpPr>
          <p:nvPr/>
        </p:nvSpPr>
        <p:spPr bwMode="auto">
          <a:xfrm>
            <a:off x="6307138" y="38306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46" name="Text Box 299"/>
          <p:cNvSpPr txBox="1">
            <a:spLocks noChangeArrowheads="1"/>
          </p:cNvSpPr>
          <p:nvPr/>
        </p:nvSpPr>
        <p:spPr bwMode="auto">
          <a:xfrm>
            <a:off x="5411788" y="38306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47" name="Text Box 300"/>
          <p:cNvSpPr txBox="1">
            <a:spLocks noChangeArrowheads="1"/>
          </p:cNvSpPr>
          <p:nvPr/>
        </p:nvSpPr>
        <p:spPr bwMode="auto">
          <a:xfrm>
            <a:off x="5227638" y="38306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48" name="Text Box 301"/>
          <p:cNvSpPr txBox="1">
            <a:spLocks noChangeArrowheads="1"/>
          </p:cNvSpPr>
          <p:nvPr/>
        </p:nvSpPr>
        <p:spPr bwMode="auto">
          <a:xfrm>
            <a:off x="5764213" y="38306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49" name="Text Box 302"/>
          <p:cNvSpPr txBox="1">
            <a:spLocks noChangeArrowheads="1"/>
          </p:cNvSpPr>
          <p:nvPr/>
        </p:nvSpPr>
        <p:spPr bwMode="auto">
          <a:xfrm>
            <a:off x="5948363" y="38306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50" name="Text Box 303"/>
          <p:cNvSpPr txBox="1">
            <a:spLocks noChangeArrowheads="1"/>
          </p:cNvSpPr>
          <p:nvPr/>
        </p:nvSpPr>
        <p:spPr bwMode="auto">
          <a:xfrm>
            <a:off x="7548563" y="38354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51" name="Text Box 304"/>
          <p:cNvSpPr txBox="1">
            <a:spLocks noChangeArrowheads="1"/>
          </p:cNvSpPr>
          <p:nvPr/>
        </p:nvSpPr>
        <p:spPr bwMode="auto">
          <a:xfrm>
            <a:off x="7729538" y="38211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52" name="Text Box 305"/>
          <p:cNvSpPr txBox="1">
            <a:spLocks noChangeArrowheads="1"/>
          </p:cNvSpPr>
          <p:nvPr/>
        </p:nvSpPr>
        <p:spPr bwMode="auto">
          <a:xfrm>
            <a:off x="7199313" y="38338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53" name="Text Box 306"/>
          <p:cNvSpPr txBox="1">
            <a:spLocks noChangeArrowheads="1"/>
          </p:cNvSpPr>
          <p:nvPr/>
        </p:nvSpPr>
        <p:spPr bwMode="auto">
          <a:xfrm>
            <a:off x="5586413" y="38338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54" name="Text Box 307"/>
          <p:cNvSpPr txBox="1">
            <a:spLocks noChangeArrowheads="1"/>
          </p:cNvSpPr>
          <p:nvPr/>
        </p:nvSpPr>
        <p:spPr bwMode="auto">
          <a:xfrm>
            <a:off x="6122988" y="38338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55" name="Text Box 308"/>
          <p:cNvSpPr txBox="1">
            <a:spLocks noChangeArrowheads="1"/>
          </p:cNvSpPr>
          <p:nvPr/>
        </p:nvSpPr>
        <p:spPr bwMode="auto">
          <a:xfrm>
            <a:off x="6834188" y="38306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56" name="Text Box 309"/>
          <p:cNvSpPr txBox="1">
            <a:spLocks noChangeArrowheads="1"/>
          </p:cNvSpPr>
          <p:nvPr/>
        </p:nvSpPr>
        <p:spPr bwMode="auto">
          <a:xfrm>
            <a:off x="7011988" y="38290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57" name="Text Box 310"/>
          <p:cNvSpPr txBox="1">
            <a:spLocks noChangeArrowheads="1"/>
          </p:cNvSpPr>
          <p:nvPr/>
        </p:nvSpPr>
        <p:spPr bwMode="auto">
          <a:xfrm>
            <a:off x="6410325" y="4425950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Leu</a:t>
            </a:r>
            <a:endParaRPr lang="en-US" sz="1000" b="1">
              <a:solidFill>
                <a:srgbClr val="FECC69"/>
              </a:solidFill>
            </a:endParaRPr>
          </a:p>
        </p:txBody>
      </p:sp>
      <p:sp>
        <p:nvSpPr>
          <p:cNvPr id="104758" name="Text Box 311"/>
          <p:cNvSpPr txBox="1">
            <a:spLocks noChangeArrowheads="1"/>
          </p:cNvSpPr>
          <p:nvPr/>
        </p:nvSpPr>
        <p:spPr bwMode="auto">
          <a:xfrm>
            <a:off x="6962775" y="4425950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Ala</a:t>
            </a:r>
            <a:endParaRPr lang="en-US" sz="1000" b="1">
              <a:solidFill>
                <a:srgbClr val="FECC69"/>
              </a:solidFill>
            </a:endParaRPr>
          </a:p>
        </p:txBody>
      </p:sp>
      <p:sp>
        <p:nvSpPr>
          <p:cNvPr id="104759" name="Text Box 312"/>
          <p:cNvSpPr txBox="1">
            <a:spLocks noChangeArrowheads="1"/>
          </p:cNvSpPr>
          <p:nvPr/>
        </p:nvSpPr>
        <p:spPr bwMode="auto">
          <a:xfrm>
            <a:off x="1033463" y="4672013"/>
            <a:ext cx="873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Missense</a:t>
            </a:r>
          </a:p>
        </p:txBody>
      </p:sp>
      <p:sp>
        <p:nvSpPr>
          <p:cNvPr id="104760" name="Text Box 313"/>
          <p:cNvSpPr txBox="1">
            <a:spLocks noChangeArrowheads="1"/>
          </p:cNvSpPr>
          <p:nvPr/>
        </p:nvSpPr>
        <p:spPr bwMode="auto">
          <a:xfrm>
            <a:off x="1630363" y="5091113"/>
            <a:ext cx="873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 instead of T</a:t>
            </a:r>
          </a:p>
        </p:txBody>
      </p:sp>
      <p:sp>
        <p:nvSpPr>
          <p:cNvPr id="104761" name="Text Box 314"/>
          <p:cNvSpPr txBox="1">
            <a:spLocks noChangeArrowheads="1"/>
          </p:cNvSpPr>
          <p:nvPr/>
        </p:nvSpPr>
        <p:spPr bwMode="auto">
          <a:xfrm>
            <a:off x="3619500" y="38354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62" name="Text Box 315"/>
          <p:cNvSpPr txBox="1">
            <a:spLocks noChangeArrowheads="1"/>
          </p:cNvSpPr>
          <p:nvPr/>
        </p:nvSpPr>
        <p:spPr bwMode="auto">
          <a:xfrm>
            <a:off x="2905125" y="38338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63" name="Text Box 316"/>
          <p:cNvSpPr txBox="1">
            <a:spLocks noChangeArrowheads="1"/>
          </p:cNvSpPr>
          <p:nvPr/>
        </p:nvSpPr>
        <p:spPr bwMode="auto">
          <a:xfrm>
            <a:off x="2730500" y="38338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64" name="Text Box 317"/>
          <p:cNvSpPr txBox="1">
            <a:spLocks noChangeArrowheads="1"/>
          </p:cNvSpPr>
          <p:nvPr/>
        </p:nvSpPr>
        <p:spPr bwMode="auto">
          <a:xfrm>
            <a:off x="2547938" y="38338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65" name="Text Box 318"/>
          <p:cNvSpPr txBox="1">
            <a:spLocks noChangeArrowheads="1"/>
          </p:cNvSpPr>
          <p:nvPr/>
        </p:nvSpPr>
        <p:spPr bwMode="auto">
          <a:xfrm>
            <a:off x="1655763" y="38354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66" name="Text Box 319"/>
          <p:cNvSpPr txBox="1">
            <a:spLocks noChangeArrowheads="1"/>
          </p:cNvSpPr>
          <p:nvPr/>
        </p:nvSpPr>
        <p:spPr bwMode="auto">
          <a:xfrm>
            <a:off x="1471613" y="38354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67" name="Text Box 320"/>
          <p:cNvSpPr txBox="1">
            <a:spLocks noChangeArrowheads="1"/>
          </p:cNvSpPr>
          <p:nvPr/>
        </p:nvSpPr>
        <p:spPr bwMode="auto">
          <a:xfrm>
            <a:off x="2008188" y="38354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68" name="Text Box 321"/>
          <p:cNvSpPr txBox="1">
            <a:spLocks noChangeArrowheads="1"/>
          </p:cNvSpPr>
          <p:nvPr/>
        </p:nvSpPr>
        <p:spPr bwMode="auto">
          <a:xfrm>
            <a:off x="2192338" y="38354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69" name="Text Box 322"/>
          <p:cNvSpPr txBox="1">
            <a:spLocks noChangeArrowheads="1"/>
          </p:cNvSpPr>
          <p:nvPr/>
        </p:nvSpPr>
        <p:spPr bwMode="auto">
          <a:xfrm>
            <a:off x="3795713" y="38338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70" name="Text Box 323"/>
          <p:cNvSpPr txBox="1">
            <a:spLocks noChangeArrowheads="1"/>
          </p:cNvSpPr>
          <p:nvPr/>
        </p:nvSpPr>
        <p:spPr bwMode="auto">
          <a:xfrm>
            <a:off x="3967163" y="38338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71" name="Text Box 324"/>
          <p:cNvSpPr txBox="1">
            <a:spLocks noChangeArrowheads="1"/>
          </p:cNvSpPr>
          <p:nvPr/>
        </p:nvSpPr>
        <p:spPr bwMode="auto">
          <a:xfrm>
            <a:off x="3430588" y="38195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4772" name="Text Box 325"/>
          <p:cNvSpPr txBox="1">
            <a:spLocks noChangeArrowheads="1"/>
          </p:cNvSpPr>
          <p:nvPr/>
        </p:nvSpPr>
        <p:spPr bwMode="auto">
          <a:xfrm>
            <a:off x="1830388" y="38306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73" name="Text Box 326"/>
          <p:cNvSpPr txBox="1">
            <a:spLocks noChangeArrowheads="1"/>
          </p:cNvSpPr>
          <p:nvPr/>
        </p:nvSpPr>
        <p:spPr bwMode="auto">
          <a:xfrm>
            <a:off x="2366963" y="38306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74" name="Text Box 327"/>
          <p:cNvSpPr txBox="1">
            <a:spLocks noChangeArrowheads="1"/>
          </p:cNvSpPr>
          <p:nvPr/>
        </p:nvSpPr>
        <p:spPr bwMode="auto">
          <a:xfrm>
            <a:off x="3084513" y="38322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A</a:t>
            </a:r>
            <a:endParaRPr lang="en-US" sz="1000" b="1">
              <a:solidFill>
                <a:srgbClr val="FECC69"/>
              </a:solidFill>
            </a:endParaRPr>
          </a:p>
        </p:txBody>
      </p:sp>
      <p:sp>
        <p:nvSpPr>
          <p:cNvPr id="104775" name="Text Box 328"/>
          <p:cNvSpPr txBox="1">
            <a:spLocks noChangeArrowheads="1"/>
          </p:cNvSpPr>
          <p:nvPr/>
        </p:nvSpPr>
        <p:spPr bwMode="auto">
          <a:xfrm>
            <a:off x="3259138" y="38306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76" name="Text Box 329"/>
          <p:cNvSpPr txBox="1">
            <a:spLocks noChangeArrowheads="1"/>
          </p:cNvSpPr>
          <p:nvPr/>
        </p:nvSpPr>
        <p:spPr bwMode="auto">
          <a:xfrm>
            <a:off x="7886700" y="26098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77" name="Text Box 330"/>
          <p:cNvSpPr txBox="1">
            <a:spLocks noChangeArrowheads="1"/>
          </p:cNvSpPr>
          <p:nvPr/>
        </p:nvSpPr>
        <p:spPr bwMode="auto">
          <a:xfrm>
            <a:off x="3432175" y="58721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rgbClr val="FECC69"/>
              </a:solidFill>
            </a:endParaRPr>
          </a:p>
        </p:txBody>
      </p:sp>
      <p:sp>
        <p:nvSpPr>
          <p:cNvPr id="104778" name="Text Box 331"/>
          <p:cNvSpPr txBox="1">
            <a:spLocks noChangeArrowheads="1"/>
          </p:cNvSpPr>
          <p:nvPr/>
        </p:nvSpPr>
        <p:spPr bwMode="auto">
          <a:xfrm>
            <a:off x="1470025" y="58721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79" name="Text Box 332"/>
          <p:cNvSpPr txBox="1">
            <a:spLocks noChangeArrowheads="1"/>
          </p:cNvSpPr>
          <p:nvPr/>
        </p:nvSpPr>
        <p:spPr bwMode="auto">
          <a:xfrm>
            <a:off x="1997075" y="587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80" name="Text Box 333"/>
          <p:cNvSpPr txBox="1">
            <a:spLocks noChangeArrowheads="1"/>
          </p:cNvSpPr>
          <p:nvPr/>
        </p:nvSpPr>
        <p:spPr bwMode="auto">
          <a:xfrm>
            <a:off x="2184400" y="58721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81" name="Text Box 334"/>
          <p:cNvSpPr txBox="1">
            <a:spLocks noChangeArrowheads="1"/>
          </p:cNvSpPr>
          <p:nvPr/>
        </p:nvSpPr>
        <p:spPr bwMode="auto">
          <a:xfrm>
            <a:off x="3794125" y="58721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82" name="Text Box 335"/>
          <p:cNvSpPr txBox="1">
            <a:spLocks noChangeArrowheads="1"/>
          </p:cNvSpPr>
          <p:nvPr/>
        </p:nvSpPr>
        <p:spPr bwMode="auto">
          <a:xfrm>
            <a:off x="3971925" y="58721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83" name="Text Box 336"/>
          <p:cNvSpPr txBox="1">
            <a:spLocks noChangeArrowheads="1"/>
          </p:cNvSpPr>
          <p:nvPr/>
        </p:nvSpPr>
        <p:spPr bwMode="auto">
          <a:xfrm>
            <a:off x="2362200" y="587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84" name="Text Box 337"/>
          <p:cNvSpPr txBox="1">
            <a:spLocks noChangeArrowheads="1"/>
          </p:cNvSpPr>
          <p:nvPr/>
        </p:nvSpPr>
        <p:spPr bwMode="auto">
          <a:xfrm>
            <a:off x="3082925" y="58721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85" name="Text Box 338"/>
          <p:cNvSpPr txBox="1">
            <a:spLocks noChangeArrowheads="1"/>
          </p:cNvSpPr>
          <p:nvPr/>
        </p:nvSpPr>
        <p:spPr bwMode="auto">
          <a:xfrm>
            <a:off x="1822450" y="586898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86" name="Text Box 339"/>
          <p:cNvSpPr txBox="1">
            <a:spLocks noChangeArrowheads="1"/>
          </p:cNvSpPr>
          <p:nvPr/>
        </p:nvSpPr>
        <p:spPr bwMode="auto">
          <a:xfrm>
            <a:off x="1644650" y="587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87" name="Text Box 340"/>
          <p:cNvSpPr txBox="1">
            <a:spLocks noChangeArrowheads="1"/>
          </p:cNvSpPr>
          <p:nvPr/>
        </p:nvSpPr>
        <p:spPr bwMode="auto">
          <a:xfrm>
            <a:off x="2543175" y="587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88" name="Text Box 341"/>
          <p:cNvSpPr txBox="1">
            <a:spLocks noChangeArrowheads="1"/>
          </p:cNvSpPr>
          <p:nvPr/>
        </p:nvSpPr>
        <p:spPr bwMode="auto">
          <a:xfrm>
            <a:off x="2720975" y="587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89" name="Text Box 342"/>
          <p:cNvSpPr txBox="1">
            <a:spLocks noChangeArrowheads="1"/>
          </p:cNvSpPr>
          <p:nvPr/>
        </p:nvSpPr>
        <p:spPr bwMode="auto">
          <a:xfrm>
            <a:off x="2898775" y="587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90" name="Text Box 343"/>
          <p:cNvSpPr txBox="1">
            <a:spLocks noChangeArrowheads="1"/>
          </p:cNvSpPr>
          <p:nvPr/>
        </p:nvSpPr>
        <p:spPr bwMode="auto">
          <a:xfrm>
            <a:off x="3609975" y="58753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91" name="Text Box 344"/>
          <p:cNvSpPr txBox="1">
            <a:spLocks noChangeArrowheads="1"/>
          </p:cNvSpPr>
          <p:nvPr/>
        </p:nvSpPr>
        <p:spPr bwMode="auto">
          <a:xfrm>
            <a:off x="3257550" y="58721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92" name="Text Box 345"/>
          <p:cNvSpPr txBox="1">
            <a:spLocks noChangeArrowheads="1"/>
          </p:cNvSpPr>
          <p:nvPr/>
        </p:nvSpPr>
        <p:spPr bwMode="auto">
          <a:xfrm>
            <a:off x="3614738" y="54657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93" name="Text Box 346"/>
          <p:cNvSpPr txBox="1">
            <a:spLocks noChangeArrowheads="1"/>
          </p:cNvSpPr>
          <p:nvPr/>
        </p:nvSpPr>
        <p:spPr bwMode="auto">
          <a:xfrm>
            <a:off x="2900363" y="54689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94" name="Text Box 347"/>
          <p:cNvSpPr txBox="1">
            <a:spLocks noChangeArrowheads="1"/>
          </p:cNvSpPr>
          <p:nvPr/>
        </p:nvSpPr>
        <p:spPr bwMode="auto">
          <a:xfrm>
            <a:off x="2725738" y="54689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95" name="Text Box 348"/>
          <p:cNvSpPr txBox="1">
            <a:spLocks noChangeArrowheads="1"/>
          </p:cNvSpPr>
          <p:nvPr/>
        </p:nvSpPr>
        <p:spPr bwMode="auto">
          <a:xfrm>
            <a:off x="2543175" y="54689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96" name="Text Box 349"/>
          <p:cNvSpPr txBox="1">
            <a:spLocks noChangeArrowheads="1"/>
          </p:cNvSpPr>
          <p:nvPr/>
        </p:nvSpPr>
        <p:spPr bwMode="auto">
          <a:xfrm>
            <a:off x="1651000" y="54689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97" name="Text Box 350"/>
          <p:cNvSpPr txBox="1">
            <a:spLocks noChangeArrowheads="1"/>
          </p:cNvSpPr>
          <p:nvPr/>
        </p:nvSpPr>
        <p:spPr bwMode="auto">
          <a:xfrm>
            <a:off x="1466850" y="54689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98" name="Text Box 351"/>
          <p:cNvSpPr txBox="1">
            <a:spLocks noChangeArrowheads="1"/>
          </p:cNvSpPr>
          <p:nvPr/>
        </p:nvSpPr>
        <p:spPr bwMode="auto">
          <a:xfrm>
            <a:off x="2006600" y="547052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rgbClr val="FECC69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799" name="Text Box 352"/>
          <p:cNvSpPr txBox="1">
            <a:spLocks noChangeArrowheads="1"/>
          </p:cNvSpPr>
          <p:nvPr/>
        </p:nvSpPr>
        <p:spPr bwMode="auto">
          <a:xfrm>
            <a:off x="2187575" y="54657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00" name="Text Box 353"/>
          <p:cNvSpPr txBox="1">
            <a:spLocks noChangeArrowheads="1"/>
          </p:cNvSpPr>
          <p:nvPr/>
        </p:nvSpPr>
        <p:spPr bwMode="auto">
          <a:xfrm>
            <a:off x="3790950" y="54657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01" name="Text Box 354"/>
          <p:cNvSpPr txBox="1">
            <a:spLocks noChangeArrowheads="1"/>
          </p:cNvSpPr>
          <p:nvPr/>
        </p:nvSpPr>
        <p:spPr bwMode="auto">
          <a:xfrm>
            <a:off x="3967163" y="54657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02" name="Text Box 355"/>
          <p:cNvSpPr txBox="1">
            <a:spLocks noChangeArrowheads="1"/>
          </p:cNvSpPr>
          <p:nvPr/>
        </p:nvSpPr>
        <p:spPr bwMode="auto">
          <a:xfrm>
            <a:off x="3425825" y="54594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4803" name="Text Box 356"/>
          <p:cNvSpPr txBox="1">
            <a:spLocks noChangeArrowheads="1"/>
          </p:cNvSpPr>
          <p:nvPr/>
        </p:nvSpPr>
        <p:spPr bwMode="auto">
          <a:xfrm>
            <a:off x="1825625" y="54721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04" name="Text Box 357"/>
          <p:cNvSpPr txBox="1">
            <a:spLocks noChangeArrowheads="1"/>
          </p:cNvSpPr>
          <p:nvPr/>
        </p:nvSpPr>
        <p:spPr bwMode="auto">
          <a:xfrm>
            <a:off x="2362200" y="54721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05" name="Text Box 358"/>
          <p:cNvSpPr txBox="1">
            <a:spLocks noChangeArrowheads="1"/>
          </p:cNvSpPr>
          <p:nvPr/>
        </p:nvSpPr>
        <p:spPr bwMode="auto">
          <a:xfrm>
            <a:off x="3076575" y="54641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rgbClr val="FECC69"/>
              </a:solidFill>
            </a:endParaRPr>
          </a:p>
        </p:txBody>
      </p:sp>
      <p:sp>
        <p:nvSpPr>
          <p:cNvPr id="104806" name="Text Box 359"/>
          <p:cNvSpPr txBox="1">
            <a:spLocks noChangeArrowheads="1"/>
          </p:cNvSpPr>
          <p:nvPr/>
        </p:nvSpPr>
        <p:spPr bwMode="auto">
          <a:xfrm>
            <a:off x="3254375" y="54689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07" name="Text Box 360"/>
          <p:cNvSpPr txBox="1">
            <a:spLocks noChangeArrowheads="1"/>
          </p:cNvSpPr>
          <p:nvPr/>
        </p:nvSpPr>
        <p:spPr bwMode="auto">
          <a:xfrm>
            <a:off x="1593850" y="6069013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Met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08" name="Text Box 361"/>
          <p:cNvSpPr txBox="1">
            <a:spLocks noChangeArrowheads="1"/>
          </p:cNvSpPr>
          <p:nvPr/>
        </p:nvSpPr>
        <p:spPr bwMode="auto">
          <a:xfrm>
            <a:off x="1039813" y="6305550"/>
            <a:ext cx="873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Nonsense</a:t>
            </a:r>
          </a:p>
        </p:txBody>
      </p:sp>
      <p:sp>
        <p:nvSpPr>
          <p:cNvPr id="104809" name="Text Box 362"/>
          <p:cNvSpPr txBox="1">
            <a:spLocks noChangeArrowheads="1"/>
          </p:cNvSpPr>
          <p:nvPr/>
        </p:nvSpPr>
        <p:spPr bwMode="auto">
          <a:xfrm>
            <a:off x="2073275" y="6100763"/>
            <a:ext cx="676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Stop</a:t>
            </a:r>
          </a:p>
        </p:txBody>
      </p:sp>
      <p:sp>
        <p:nvSpPr>
          <p:cNvPr id="104810" name="AutoShape 363"/>
          <p:cNvSpPr>
            <a:spLocks/>
          </p:cNvSpPr>
          <p:nvPr/>
        </p:nvSpPr>
        <p:spPr bwMode="auto">
          <a:xfrm rot="5400000">
            <a:off x="2165351" y="5848350"/>
            <a:ext cx="107950" cy="473075"/>
          </a:xfrm>
          <a:prstGeom prst="rightBrace">
            <a:avLst>
              <a:gd name="adj1" fmla="val 365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11" name="Text Box 364"/>
          <p:cNvSpPr txBox="1">
            <a:spLocks noChangeArrowheads="1"/>
          </p:cNvSpPr>
          <p:nvPr/>
        </p:nvSpPr>
        <p:spPr bwMode="auto">
          <a:xfrm>
            <a:off x="1609725" y="5662613"/>
            <a:ext cx="8731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U instead of A</a:t>
            </a:r>
          </a:p>
        </p:txBody>
      </p:sp>
      <p:sp>
        <p:nvSpPr>
          <p:cNvPr id="104812" name="Text Box 365"/>
          <p:cNvSpPr txBox="1">
            <a:spLocks noChangeArrowheads="1"/>
          </p:cNvSpPr>
          <p:nvPr/>
        </p:nvSpPr>
        <p:spPr bwMode="auto">
          <a:xfrm>
            <a:off x="1314450" y="3671888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13" name="Text Box 366"/>
          <p:cNvSpPr txBox="1">
            <a:spLocks noChangeArrowheads="1"/>
          </p:cNvSpPr>
          <p:nvPr/>
        </p:nvSpPr>
        <p:spPr bwMode="auto">
          <a:xfrm>
            <a:off x="1312863" y="3827463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14" name="Text Box 367"/>
          <p:cNvSpPr txBox="1">
            <a:spLocks noChangeArrowheads="1"/>
          </p:cNvSpPr>
          <p:nvPr/>
        </p:nvSpPr>
        <p:spPr bwMode="auto">
          <a:xfrm>
            <a:off x="4076700" y="4224338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15" name="Text Box 368"/>
          <p:cNvSpPr txBox="1">
            <a:spLocks noChangeArrowheads="1"/>
          </p:cNvSpPr>
          <p:nvPr/>
        </p:nvSpPr>
        <p:spPr bwMode="auto">
          <a:xfrm>
            <a:off x="1296988" y="4227513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16" name="Text Box 369"/>
          <p:cNvSpPr txBox="1">
            <a:spLocks noChangeArrowheads="1"/>
          </p:cNvSpPr>
          <p:nvPr/>
        </p:nvSpPr>
        <p:spPr bwMode="auto">
          <a:xfrm>
            <a:off x="4083050" y="3663950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17" name="Text Box 370"/>
          <p:cNvSpPr txBox="1">
            <a:spLocks noChangeArrowheads="1"/>
          </p:cNvSpPr>
          <p:nvPr/>
        </p:nvSpPr>
        <p:spPr bwMode="auto">
          <a:xfrm>
            <a:off x="4076700" y="3825875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18" name="Text Box 371"/>
          <p:cNvSpPr txBox="1">
            <a:spLocks noChangeArrowheads="1"/>
          </p:cNvSpPr>
          <p:nvPr/>
        </p:nvSpPr>
        <p:spPr bwMode="auto">
          <a:xfrm>
            <a:off x="1314450" y="5303838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19" name="Text Box 372"/>
          <p:cNvSpPr txBox="1">
            <a:spLocks noChangeArrowheads="1"/>
          </p:cNvSpPr>
          <p:nvPr/>
        </p:nvSpPr>
        <p:spPr bwMode="auto">
          <a:xfrm>
            <a:off x="1312863" y="5461000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20" name="Text Box 373"/>
          <p:cNvSpPr txBox="1">
            <a:spLocks noChangeArrowheads="1"/>
          </p:cNvSpPr>
          <p:nvPr/>
        </p:nvSpPr>
        <p:spPr bwMode="auto">
          <a:xfrm>
            <a:off x="4084638" y="5302250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21" name="Text Box 374"/>
          <p:cNvSpPr txBox="1">
            <a:spLocks noChangeArrowheads="1"/>
          </p:cNvSpPr>
          <p:nvPr/>
        </p:nvSpPr>
        <p:spPr bwMode="auto">
          <a:xfrm>
            <a:off x="4089400" y="5461000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22" name="Text Box 375"/>
          <p:cNvSpPr txBox="1">
            <a:spLocks noChangeArrowheads="1"/>
          </p:cNvSpPr>
          <p:nvPr/>
        </p:nvSpPr>
        <p:spPr bwMode="auto">
          <a:xfrm>
            <a:off x="4083050" y="5868988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23" name="Text Box 376"/>
          <p:cNvSpPr txBox="1">
            <a:spLocks noChangeArrowheads="1"/>
          </p:cNvSpPr>
          <p:nvPr/>
        </p:nvSpPr>
        <p:spPr bwMode="auto">
          <a:xfrm>
            <a:off x="1306513" y="5861050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24" name="Text Box 377"/>
          <p:cNvSpPr txBox="1">
            <a:spLocks noChangeArrowheads="1"/>
          </p:cNvSpPr>
          <p:nvPr/>
        </p:nvSpPr>
        <p:spPr bwMode="auto">
          <a:xfrm>
            <a:off x="4087813" y="5861050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25" name="Text Box 378"/>
          <p:cNvSpPr txBox="1">
            <a:spLocks noChangeArrowheads="1"/>
          </p:cNvSpPr>
          <p:nvPr/>
        </p:nvSpPr>
        <p:spPr bwMode="auto">
          <a:xfrm>
            <a:off x="5345113" y="6056313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Met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26" name="Text Box 379"/>
          <p:cNvSpPr txBox="1">
            <a:spLocks noChangeArrowheads="1"/>
          </p:cNvSpPr>
          <p:nvPr/>
        </p:nvSpPr>
        <p:spPr bwMode="auto">
          <a:xfrm>
            <a:off x="5865813" y="6056313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Phe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27" name="Text Box 380"/>
          <p:cNvSpPr txBox="1">
            <a:spLocks noChangeArrowheads="1"/>
          </p:cNvSpPr>
          <p:nvPr/>
        </p:nvSpPr>
        <p:spPr bwMode="auto">
          <a:xfrm>
            <a:off x="6415088" y="6056313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Gly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28" name="Text Box 381"/>
          <p:cNvSpPr txBox="1">
            <a:spLocks noChangeArrowheads="1"/>
          </p:cNvSpPr>
          <p:nvPr/>
        </p:nvSpPr>
        <p:spPr bwMode="auto">
          <a:xfrm>
            <a:off x="4781550" y="6310313"/>
            <a:ext cx="26320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No frameshift, but one amino acid missing</a:t>
            </a:r>
            <a:br>
              <a:rPr lang="en-US" sz="1000" b="1"/>
            </a:br>
            <a:r>
              <a:rPr lang="en-US" sz="1000" b="1"/>
              <a:t>(3 nucleotide-pair deletion)</a:t>
            </a:r>
          </a:p>
        </p:txBody>
      </p:sp>
      <p:sp>
        <p:nvSpPr>
          <p:cNvPr id="104829" name="Text Box 382"/>
          <p:cNvSpPr txBox="1">
            <a:spLocks noChangeArrowheads="1"/>
          </p:cNvSpPr>
          <p:nvPr/>
        </p:nvSpPr>
        <p:spPr bwMode="auto">
          <a:xfrm>
            <a:off x="5986463" y="5662613"/>
            <a:ext cx="4984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missing</a:t>
            </a:r>
          </a:p>
        </p:txBody>
      </p:sp>
      <p:sp>
        <p:nvSpPr>
          <p:cNvPr id="104830" name="Line 383"/>
          <p:cNvSpPr>
            <a:spLocks noChangeShapeType="1"/>
          </p:cNvSpPr>
          <p:nvPr/>
        </p:nvSpPr>
        <p:spPr bwMode="auto">
          <a:xfrm>
            <a:off x="2044700" y="5816600"/>
            <a:ext cx="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31" name="Line 384"/>
          <p:cNvSpPr>
            <a:spLocks noChangeShapeType="1"/>
          </p:cNvSpPr>
          <p:nvPr/>
        </p:nvSpPr>
        <p:spPr bwMode="auto">
          <a:xfrm>
            <a:off x="2044700" y="5240338"/>
            <a:ext cx="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32" name="Line 385"/>
          <p:cNvSpPr>
            <a:spLocks noChangeShapeType="1"/>
          </p:cNvSpPr>
          <p:nvPr/>
        </p:nvSpPr>
        <p:spPr bwMode="auto">
          <a:xfrm>
            <a:off x="3122613" y="4176713"/>
            <a:ext cx="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33" name="Line 386"/>
          <p:cNvSpPr>
            <a:spLocks noChangeShapeType="1"/>
          </p:cNvSpPr>
          <p:nvPr/>
        </p:nvSpPr>
        <p:spPr bwMode="auto">
          <a:xfrm>
            <a:off x="3121025" y="3600450"/>
            <a:ext cx="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34" name="Text Box 387"/>
          <p:cNvSpPr txBox="1">
            <a:spLocks noChangeArrowheads="1"/>
          </p:cNvSpPr>
          <p:nvPr/>
        </p:nvSpPr>
        <p:spPr bwMode="auto">
          <a:xfrm>
            <a:off x="5062538" y="3673475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35" name="Text Box 388"/>
          <p:cNvSpPr txBox="1">
            <a:spLocks noChangeArrowheads="1"/>
          </p:cNvSpPr>
          <p:nvPr/>
        </p:nvSpPr>
        <p:spPr bwMode="auto">
          <a:xfrm>
            <a:off x="5059363" y="3832225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36" name="Text Box 389"/>
          <p:cNvSpPr txBox="1">
            <a:spLocks noChangeArrowheads="1"/>
          </p:cNvSpPr>
          <p:nvPr/>
        </p:nvSpPr>
        <p:spPr bwMode="auto">
          <a:xfrm>
            <a:off x="7672388" y="3663950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37" name="Text Box 390"/>
          <p:cNvSpPr txBox="1">
            <a:spLocks noChangeArrowheads="1"/>
          </p:cNvSpPr>
          <p:nvPr/>
        </p:nvSpPr>
        <p:spPr bwMode="auto">
          <a:xfrm>
            <a:off x="7672388" y="3825875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38" name="Text Box 391"/>
          <p:cNvSpPr txBox="1">
            <a:spLocks noChangeArrowheads="1"/>
          </p:cNvSpPr>
          <p:nvPr/>
        </p:nvSpPr>
        <p:spPr bwMode="auto">
          <a:xfrm>
            <a:off x="5065713" y="4216400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39" name="Text Box 392"/>
          <p:cNvSpPr txBox="1">
            <a:spLocks noChangeArrowheads="1"/>
          </p:cNvSpPr>
          <p:nvPr/>
        </p:nvSpPr>
        <p:spPr bwMode="auto">
          <a:xfrm>
            <a:off x="7835900" y="4227513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40" name="Text Box 393"/>
          <p:cNvSpPr txBox="1">
            <a:spLocks noChangeArrowheads="1"/>
          </p:cNvSpPr>
          <p:nvPr/>
        </p:nvSpPr>
        <p:spPr bwMode="auto">
          <a:xfrm>
            <a:off x="6573838" y="40592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U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41" name="Text Box 394"/>
          <p:cNvSpPr txBox="1">
            <a:spLocks noChangeArrowheads="1"/>
          </p:cNvSpPr>
          <p:nvPr/>
        </p:nvSpPr>
        <p:spPr bwMode="auto">
          <a:xfrm>
            <a:off x="5235575" y="528478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42" name="Text Box 395"/>
          <p:cNvSpPr txBox="1">
            <a:spLocks noChangeArrowheads="1"/>
          </p:cNvSpPr>
          <p:nvPr/>
        </p:nvSpPr>
        <p:spPr bwMode="auto">
          <a:xfrm>
            <a:off x="5583238" y="528478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43" name="Text Box 396"/>
          <p:cNvSpPr txBox="1">
            <a:spLocks noChangeArrowheads="1"/>
          </p:cNvSpPr>
          <p:nvPr/>
        </p:nvSpPr>
        <p:spPr bwMode="auto">
          <a:xfrm>
            <a:off x="5405438" y="52879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44" name="Text Box 397"/>
          <p:cNvSpPr txBox="1">
            <a:spLocks noChangeArrowheads="1"/>
          </p:cNvSpPr>
          <p:nvPr/>
        </p:nvSpPr>
        <p:spPr bwMode="auto">
          <a:xfrm>
            <a:off x="5949950" y="52863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45" name="Text Box 398"/>
          <p:cNvSpPr txBox="1">
            <a:spLocks noChangeArrowheads="1"/>
          </p:cNvSpPr>
          <p:nvPr/>
        </p:nvSpPr>
        <p:spPr bwMode="auto">
          <a:xfrm>
            <a:off x="5768975" y="528320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46" name="Text Box 399"/>
          <p:cNvSpPr txBox="1">
            <a:spLocks noChangeArrowheads="1"/>
          </p:cNvSpPr>
          <p:nvPr/>
        </p:nvSpPr>
        <p:spPr bwMode="auto">
          <a:xfrm>
            <a:off x="6299200" y="52879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47" name="Text Box 400"/>
          <p:cNvSpPr txBox="1">
            <a:spLocks noChangeArrowheads="1"/>
          </p:cNvSpPr>
          <p:nvPr/>
        </p:nvSpPr>
        <p:spPr bwMode="auto">
          <a:xfrm>
            <a:off x="6124575" y="52863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48" name="Text Box 401"/>
          <p:cNvSpPr txBox="1">
            <a:spLocks noChangeArrowheads="1"/>
          </p:cNvSpPr>
          <p:nvPr/>
        </p:nvSpPr>
        <p:spPr bwMode="auto">
          <a:xfrm>
            <a:off x="7197725" y="52879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49" name="Text Box 402"/>
          <p:cNvSpPr txBox="1">
            <a:spLocks noChangeArrowheads="1"/>
          </p:cNvSpPr>
          <p:nvPr/>
        </p:nvSpPr>
        <p:spPr bwMode="auto">
          <a:xfrm>
            <a:off x="7018338" y="528478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50" name="Text Box 403"/>
          <p:cNvSpPr txBox="1">
            <a:spLocks noChangeArrowheads="1"/>
          </p:cNvSpPr>
          <p:nvPr/>
        </p:nvSpPr>
        <p:spPr bwMode="auto">
          <a:xfrm>
            <a:off x="6834188" y="528478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51" name="Text Box 404"/>
          <p:cNvSpPr txBox="1">
            <a:spLocks noChangeArrowheads="1"/>
          </p:cNvSpPr>
          <p:nvPr/>
        </p:nvSpPr>
        <p:spPr bwMode="auto">
          <a:xfrm>
            <a:off x="6484938" y="528478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52" name="Text Box 405"/>
          <p:cNvSpPr txBox="1">
            <a:spLocks noChangeArrowheads="1"/>
          </p:cNvSpPr>
          <p:nvPr/>
        </p:nvSpPr>
        <p:spPr bwMode="auto">
          <a:xfrm>
            <a:off x="6650038" y="528478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53" name="Text Box 406"/>
          <p:cNvSpPr txBox="1">
            <a:spLocks noChangeArrowheads="1"/>
          </p:cNvSpPr>
          <p:nvPr/>
        </p:nvSpPr>
        <p:spPr bwMode="auto">
          <a:xfrm>
            <a:off x="5407025" y="54546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54" name="Text Box 407"/>
          <p:cNvSpPr txBox="1">
            <a:spLocks noChangeArrowheads="1"/>
          </p:cNvSpPr>
          <p:nvPr/>
        </p:nvSpPr>
        <p:spPr bwMode="auto">
          <a:xfrm>
            <a:off x="5222875" y="54546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55" name="Text Box 408"/>
          <p:cNvSpPr txBox="1">
            <a:spLocks noChangeArrowheads="1"/>
          </p:cNvSpPr>
          <p:nvPr/>
        </p:nvSpPr>
        <p:spPr bwMode="auto">
          <a:xfrm>
            <a:off x="5572125" y="54530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56" name="Text Box 409"/>
          <p:cNvSpPr txBox="1">
            <a:spLocks noChangeArrowheads="1"/>
          </p:cNvSpPr>
          <p:nvPr/>
        </p:nvSpPr>
        <p:spPr bwMode="auto">
          <a:xfrm>
            <a:off x="5772150" y="54546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57" name="Text Box 410"/>
          <p:cNvSpPr txBox="1">
            <a:spLocks noChangeArrowheads="1"/>
          </p:cNvSpPr>
          <p:nvPr/>
        </p:nvSpPr>
        <p:spPr bwMode="auto">
          <a:xfrm>
            <a:off x="5949950" y="54514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58" name="Text Box 411"/>
          <p:cNvSpPr txBox="1">
            <a:spLocks noChangeArrowheads="1"/>
          </p:cNvSpPr>
          <p:nvPr/>
        </p:nvSpPr>
        <p:spPr bwMode="auto">
          <a:xfrm>
            <a:off x="6127750" y="545623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59" name="Text Box 412"/>
          <p:cNvSpPr txBox="1">
            <a:spLocks noChangeArrowheads="1"/>
          </p:cNvSpPr>
          <p:nvPr/>
        </p:nvSpPr>
        <p:spPr bwMode="auto">
          <a:xfrm>
            <a:off x="6299200" y="54530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60" name="Text Box 413"/>
          <p:cNvSpPr txBox="1">
            <a:spLocks noChangeArrowheads="1"/>
          </p:cNvSpPr>
          <p:nvPr/>
        </p:nvSpPr>
        <p:spPr bwMode="auto">
          <a:xfrm>
            <a:off x="6477000" y="54530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61" name="Text Box 414"/>
          <p:cNvSpPr txBox="1">
            <a:spLocks noChangeArrowheads="1"/>
          </p:cNvSpPr>
          <p:nvPr/>
        </p:nvSpPr>
        <p:spPr bwMode="auto">
          <a:xfrm>
            <a:off x="7013575" y="544988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62" name="Text Box 415"/>
          <p:cNvSpPr txBox="1">
            <a:spLocks noChangeArrowheads="1"/>
          </p:cNvSpPr>
          <p:nvPr/>
        </p:nvSpPr>
        <p:spPr bwMode="auto">
          <a:xfrm>
            <a:off x="7186613" y="544988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63" name="Text Box 416"/>
          <p:cNvSpPr txBox="1">
            <a:spLocks noChangeArrowheads="1"/>
          </p:cNvSpPr>
          <p:nvPr/>
        </p:nvSpPr>
        <p:spPr bwMode="auto">
          <a:xfrm>
            <a:off x="6837363" y="54530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64" name="Text Box 417"/>
          <p:cNvSpPr txBox="1">
            <a:spLocks noChangeArrowheads="1"/>
          </p:cNvSpPr>
          <p:nvPr/>
        </p:nvSpPr>
        <p:spPr bwMode="auto">
          <a:xfrm>
            <a:off x="6659563" y="54514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65" name="Text Box 418"/>
          <p:cNvSpPr txBox="1">
            <a:spLocks noChangeArrowheads="1"/>
          </p:cNvSpPr>
          <p:nvPr/>
        </p:nvSpPr>
        <p:spPr bwMode="auto">
          <a:xfrm>
            <a:off x="5535613" y="51038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66" name="Text Box 419"/>
          <p:cNvSpPr txBox="1">
            <a:spLocks noChangeArrowheads="1"/>
          </p:cNvSpPr>
          <p:nvPr/>
        </p:nvSpPr>
        <p:spPr bwMode="auto">
          <a:xfrm>
            <a:off x="5676900" y="50990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67" name="Text Box 420"/>
          <p:cNvSpPr txBox="1">
            <a:spLocks noChangeArrowheads="1"/>
          </p:cNvSpPr>
          <p:nvPr/>
        </p:nvSpPr>
        <p:spPr bwMode="auto">
          <a:xfrm>
            <a:off x="5819775" y="510381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C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68" name="Text Box 421"/>
          <p:cNvSpPr txBox="1">
            <a:spLocks noChangeArrowheads="1"/>
          </p:cNvSpPr>
          <p:nvPr/>
        </p:nvSpPr>
        <p:spPr bwMode="auto">
          <a:xfrm>
            <a:off x="5522913" y="56800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69" name="Text Box 422"/>
          <p:cNvSpPr txBox="1">
            <a:spLocks noChangeArrowheads="1"/>
          </p:cNvSpPr>
          <p:nvPr/>
        </p:nvSpPr>
        <p:spPr bwMode="auto">
          <a:xfrm>
            <a:off x="5662613" y="5678488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70" name="Text Box 423"/>
          <p:cNvSpPr txBox="1">
            <a:spLocks noChangeArrowheads="1"/>
          </p:cNvSpPr>
          <p:nvPr/>
        </p:nvSpPr>
        <p:spPr bwMode="auto">
          <a:xfrm>
            <a:off x="5816600" y="5681663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G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71" name="Text Box 424"/>
          <p:cNvSpPr txBox="1">
            <a:spLocks noChangeArrowheads="1"/>
          </p:cNvSpPr>
          <p:nvPr/>
        </p:nvSpPr>
        <p:spPr bwMode="auto">
          <a:xfrm>
            <a:off x="1597025" y="2825750"/>
            <a:ext cx="2159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Met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72" name="Text Box 425"/>
          <p:cNvSpPr txBox="1">
            <a:spLocks noChangeArrowheads="1"/>
          </p:cNvSpPr>
          <p:nvPr/>
        </p:nvSpPr>
        <p:spPr bwMode="auto">
          <a:xfrm>
            <a:off x="3381375" y="542925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73" name="Text Box 426"/>
          <p:cNvSpPr txBox="1">
            <a:spLocks noChangeArrowheads="1"/>
          </p:cNvSpPr>
          <p:nvPr/>
        </p:nvSpPr>
        <p:spPr bwMode="auto">
          <a:xfrm>
            <a:off x="7872413" y="2063750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T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74" name="Text Box 427"/>
          <p:cNvSpPr txBox="1">
            <a:spLocks noChangeArrowheads="1"/>
          </p:cNvSpPr>
          <p:nvPr/>
        </p:nvSpPr>
        <p:spPr bwMode="auto">
          <a:xfrm>
            <a:off x="6578600" y="3482975"/>
            <a:ext cx="762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>
                <a:solidFill>
                  <a:schemeClr val="bg1"/>
                </a:solidFill>
              </a:rPr>
              <a:t>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04875" name="Text Box 428"/>
          <p:cNvSpPr txBox="1">
            <a:spLocks noChangeArrowheads="1"/>
          </p:cNvSpPr>
          <p:nvPr/>
        </p:nvSpPr>
        <p:spPr bwMode="auto">
          <a:xfrm>
            <a:off x="6907213" y="6100763"/>
            <a:ext cx="6762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Stop</a:t>
            </a:r>
          </a:p>
        </p:txBody>
      </p:sp>
      <p:sp>
        <p:nvSpPr>
          <p:cNvPr id="104876" name="AutoShape 429"/>
          <p:cNvSpPr>
            <a:spLocks/>
          </p:cNvSpPr>
          <p:nvPr/>
        </p:nvSpPr>
        <p:spPr bwMode="auto">
          <a:xfrm rot="5400000">
            <a:off x="6999288" y="5848350"/>
            <a:ext cx="107950" cy="473075"/>
          </a:xfrm>
          <a:prstGeom prst="rightBrace">
            <a:avLst>
              <a:gd name="adj1" fmla="val 365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77" name="Text Box 430"/>
          <p:cNvSpPr txBox="1">
            <a:spLocks noChangeArrowheads="1"/>
          </p:cNvSpPr>
          <p:nvPr/>
        </p:nvSpPr>
        <p:spPr bwMode="auto">
          <a:xfrm>
            <a:off x="5059363" y="5276850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78" name="Text Box 431"/>
          <p:cNvSpPr txBox="1">
            <a:spLocks noChangeArrowheads="1"/>
          </p:cNvSpPr>
          <p:nvPr/>
        </p:nvSpPr>
        <p:spPr bwMode="auto">
          <a:xfrm>
            <a:off x="5056188" y="5435600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79" name="Text Box 432"/>
          <p:cNvSpPr txBox="1">
            <a:spLocks noChangeArrowheads="1"/>
          </p:cNvSpPr>
          <p:nvPr/>
        </p:nvSpPr>
        <p:spPr bwMode="auto">
          <a:xfrm>
            <a:off x="7319963" y="5273675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80" name="Text Box 433"/>
          <p:cNvSpPr txBox="1">
            <a:spLocks noChangeArrowheads="1"/>
          </p:cNvSpPr>
          <p:nvPr/>
        </p:nvSpPr>
        <p:spPr bwMode="auto">
          <a:xfrm>
            <a:off x="7319963" y="5435600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81" name="Text Box 434"/>
          <p:cNvSpPr txBox="1">
            <a:spLocks noChangeArrowheads="1"/>
          </p:cNvSpPr>
          <p:nvPr/>
        </p:nvSpPr>
        <p:spPr bwMode="auto">
          <a:xfrm>
            <a:off x="5059363" y="5851525"/>
            <a:ext cx="984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5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82" name="Text Box 435"/>
          <p:cNvSpPr txBox="1">
            <a:spLocks noChangeArrowheads="1"/>
          </p:cNvSpPr>
          <p:nvPr/>
        </p:nvSpPr>
        <p:spPr bwMode="auto">
          <a:xfrm>
            <a:off x="7312025" y="5849938"/>
            <a:ext cx="11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900" b="1"/>
              <a:t>3</a:t>
            </a:r>
            <a:r>
              <a:rPr lang="en-US" sz="1000" b="1">
                <a:sym typeface="Symbol" pitchFamily="18" charset="2"/>
              </a:rPr>
              <a:t></a:t>
            </a:r>
            <a:endParaRPr lang="en-US" sz="1000" b="1"/>
          </a:p>
        </p:txBody>
      </p:sp>
      <p:sp>
        <p:nvSpPr>
          <p:cNvPr id="1048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17.24a</a:t>
            </a:r>
          </a:p>
        </p:txBody>
      </p:sp>
      <p:pic>
        <p:nvPicPr>
          <p:cNvPr id="105475" name="Picture 3" descr="17_24aPointMutationTyp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736600"/>
            <a:ext cx="8548687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46088" y="8001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Wild type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42900" y="1314450"/>
            <a:ext cx="2276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151063" y="2039938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868613" y="16478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2119313" y="2378075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  <a:endParaRPr lang="en-US" sz="2200" b="1"/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1611313" y="2787650"/>
            <a:ext cx="11541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Amino end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7281863" y="2495550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7275513" y="2787650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Carboxyl end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2867025" y="13493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 flipH="1">
            <a:off x="2876550" y="2559050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6991350" y="2559050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AutoShape 15"/>
          <p:cNvSpPr>
            <a:spLocks/>
          </p:cNvSpPr>
          <p:nvPr/>
        </p:nvSpPr>
        <p:spPr bwMode="auto">
          <a:xfrm rot="5400000">
            <a:off x="7439025" y="199072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8029575" y="16478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8029575" y="2058988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8031163" y="134937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3386138" y="23971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4386263" y="2403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5356225" y="2403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6378575" y="24098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5373688" y="3762375"/>
            <a:ext cx="19097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 instead of G</a:t>
            </a:r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430213" y="3295650"/>
            <a:ext cx="6391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(a) Nucleotide-pair substitution: silent</a:t>
            </a:r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6178550" y="4051300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Line 26"/>
          <p:cNvSpPr>
            <a:spLocks noChangeShapeType="1"/>
          </p:cNvSpPr>
          <p:nvPr/>
        </p:nvSpPr>
        <p:spPr bwMode="auto">
          <a:xfrm>
            <a:off x="6184900" y="512445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9" name="Text Box 27"/>
          <p:cNvSpPr txBox="1">
            <a:spLocks noChangeArrowheads="1"/>
          </p:cNvSpPr>
          <p:nvPr/>
        </p:nvSpPr>
        <p:spPr bwMode="auto">
          <a:xfrm>
            <a:off x="6545263" y="5661025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05500" name="AutoShape 28"/>
          <p:cNvSpPr>
            <a:spLocks/>
          </p:cNvSpPr>
          <p:nvPr/>
        </p:nvSpPr>
        <p:spPr bwMode="auto">
          <a:xfrm rot="5400000">
            <a:off x="6702425" y="515620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1" name="Text Box 29"/>
          <p:cNvSpPr txBox="1">
            <a:spLocks noChangeArrowheads="1"/>
          </p:cNvSpPr>
          <p:nvPr/>
        </p:nvSpPr>
        <p:spPr bwMode="auto">
          <a:xfrm>
            <a:off x="2668588" y="55721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05502" name="Text Box 30"/>
          <p:cNvSpPr txBox="1">
            <a:spLocks noChangeArrowheads="1"/>
          </p:cNvSpPr>
          <p:nvPr/>
        </p:nvSpPr>
        <p:spPr bwMode="auto">
          <a:xfrm>
            <a:off x="3668713" y="5578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105503" name="Text Box 31"/>
          <p:cNvSpPr txBox="1">
            <a:spLocks noChangeArrowheads="1"/>
          </p:cNvSpPr>
          <p:nvPr/>
        </p:nvSpPr>
        <p:spPr bwMode="auto">
          <a:xfrm>
            <a:off x="4638675" y="5578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05504" name="Text Box 32"/>
          <p:cNvSpPr txBox="1">
            <a:spLocks noChangeArrowheads="1"/>
          </p:cNvSpPr>
          <p:nvPr/>
        </p:nvSpPr>
        <p:spPr bwMode="auto">
          <a:xfrm>
            <a:off x="5661025" y="55848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105505" name="Text Box 33"/>
          <p:cNvSpPr txBox="1">
            <a:spLocks noChangeArrowheads="1"/>
          </p:cNvSpPr>
          <p:nvPr/>
        </p:nvSpPr>
        <p:spPr bwMode="auto">
          <a:xfrm>
            <a:off x="5367338" y="4854575"/>
            <a:ext cx="19097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U instead of C</a:t>
            </a:r>
          </a:p>
        </p:txBody>
      </p:sp>
      <p:sp>
        <p:nvSpPr>
          <p:cNvPr id="105506" name="Text Box 34"/>
          <p:cNvSpPr txBox="1">
            <a:spLocks noChangeArrowheads="1"/>
          </p:cNvSpPr>
          <p:nvPr/>
        </p:nvSpPr>
        <p:spPr bwMode="auto">
          <a:xfrm>
            <a:off x="3487738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07" name="Text Box 35"/>
          <p:cNvSpPr txBox="1">
            <a:spLocks noChangeArrowheads="1"/>
          </p:cNvSpPr>
          <p:nvPr/>
        </p:nvSpPr>
        <p:spPr bwMode="auto">
          <a:xfrm>
            <a:off x="3155950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08" name="Text Box 36"/>
          <p:cNvSpPr txBox="1">
            <a:spLocks noChangeArrowheads="1"/>
          </p:cNvSpPr>
          <p:nvPr/>
        </p:nvSpPr>
        <p:spPr bwMode="auto">
          <a:xfrm>
            <a:off x="4159250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09" name="Text Box 37"/>
          <p:cNvSpPr txBox="1">
            <a:spLocks noChangeArrowheads="1"/>
          </p:cNvSpPr>
          <p:nvPr/>
        </p:nvSpPr>
        <p:spPr bwMode="auto">
          <a:xfrm>
            <a:off x="4494213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5160963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11" name="Text Box 39"/>
          <p:cNvSpPr txBox="1">
            <a:spLocks noChangeArrowheads="1"/>
          </p:cNvSpPr>
          <p:nvPr/>
        </p:nvSpPr>
        <p:spPr bwMode="auto">
          <a:xfrm>
            <a:off x="5492750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12" name="Text Box 40"/>
          <p:cNvSpPr txBox="1">
            <a:spLocks noChangeArrowheads="1"/>
          </p:cNvSpPr>
          <p:nvPr/>
        </p:nvSpPr>
        <p:spPr bwMode="auto">
          <a:xfrm>
            <a:off x="5826125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13" name="Text Box 41"/>
          <p:cNvSpPr txBox="1">
            <a:spLocks noChangeArrowheads="1"/>
          </p:cNvSpPr>
          <p:nvPr/>
        </p:nvSpPr>
        <p:spPr bwMode="auto">
          <a:xfrm>
            <a:off x="7156450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14" name="Text Box 42"/>
          <p:cNvSpPr txBox="1">
            <a:spLocks noChangeArrowheads="1"/>
          </p:cNvSpPr>
          <p:nvPr/>
        </p:nvSpPr>
        <p:spPr bwMode="auto">
          <a:xfrm>
            <a:off x="7483475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15" name="Text Box 43"/>
          <p:cNvSpPr txBox="1">
            <a:spLocks noChangeArrowheads="1"/>
          </p:cNvSpPr>
          <p:nvPr/>
        </p:nvSpPr>
        <p:spPr bwMode="auto">
          <a:xfrm>
            <a:off x="7815263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3498850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17" name="Text Box 45"/>
          <p:cNvSpPr txBox="1">
            <a:spLocks noChangeArrowheads="1"/>
          </p:cNvSpPr>
          <p:nvPr/>
        </p:nvSpPr>
        <p:spPr bwMode="auto">
          <a:xfrm>
            <a:off x="3168650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18" name="Text Box 46"/>
          <p:cNvSpPr txBox="1">
            <a:spLocks noChangeArrowheads="1"/>
          </p:cNvSpPr>
          <p:nvPr/>
        </p:nvSpPr>
        <p:spPr bwMode="auto">
          <a:xfrm>
            <a:off x="4175125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19" name="Text Box 47"/>
          <p:cNvSpPr txBox="1">
            <a:spLocks noChangeArrowheads="1"/>
          </p:cNvSpPr>
          <p:nvPr/>
        </p:nvSpPr>
        <p:spPr bwMode="auto">
          <a:xfrm>
            <a:off x="4494213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20" name="Text Box 48"/>
          <p:cNvSpPr txBox="1">
            <a:spLocks noChangeArrowheads="1"/>
          </p:cNvSpPr>
          <p:nvPr/>
        </p:nvSpPr>
        <p:spPr bwMode="auto">
          <a:xfrm>
            <a:off x="7497763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21" name="Text Box 49"/>
          <p:cNvSpPr txBox="1">
            <a:spLocks noChangeArrowheads="1"/>
          </p:cNvSpPr>
          <p:nvPr/>
        </p:nvSpPr>
        <p:spPr bwMode="auto">
          <a:xfrm>
            <a:off x="7831138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22" name="Text Box 50"/>
          <p:cNvSpPr txBox="1">
            <a:spLocks noChangeArrowheads="1"/>
          </p:cNvSpPr>
          <p:nvPr/>
        </p:nvSpPr>
        <p:spPr bwMode="auto">
          <a:xfrm>
            <a:off x="5165725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23" name="Text Box 51"/>
          <p:cNvSpPr txBox="1">
            <a:spLocks noChangeArrowheads="1"/>
          </p:cNvSpPr>
          <p:nvPr/>
        </p:nvSpPr>
        <p:spPr bwMode="auto">
          <a:xfrm>
            <a:off x="5832475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24" name="Text Box 52"/>
          <p:cNvSpPr txBox="1">
            <a:spLocks noChangeArrowheads="1"/>
          </p:cNvSpPr>
          <p:nvPr/>
        </p:nvSpPr>
        <p:spPr bwMode="auto">
          <a:xfrm>
            <a:off x="7167563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25" name="Text Box 53"/>
          <p:cNvSpPr txBox="1">
            <a:spLocks noChangeArrowheads="1"/>
          </p:cNvSpPr>
          <p:nvPr/>
        </p:nvSpPr>
        <p:spPr bwMode="auto">
          <a:xfrm>
            <a:off x="5497513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26" name="Text Box 54"/>
          <p:cNvSpPr txBox="1">
            <a:spLocks noChangeArrowheads="1"/>
          </p:cNvSpPr>
          <p:nvPr/>
        </p:nvSpPr>
        <p:spPr bwMode="auto">
          <a:xfrm>
            <a:off x="3829050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27" name="Text Box 55"/>
          <p:cNvSpPr txBox="1">
            <a:spLocks noChangeArrowheads="1"/>
          </p:cNvSpPr>
          <p:nvPr/>
        </p:nvSpPr>
        <p:spPr bwMode="auto">
          <a:xfrm>
            <a:off x="4816475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28" name="Text Box 56"/>
          <p:cNvSpPr txBox="1">
            <a:spLocks noChangeArrowheads="1"/>
          </p:cNvSpPr>
          <p:nvPr/>
        </p:nvSpPr>
        <p:spPr bwMode="auto">
          <a:xfrm>
            <a:off x="6164263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29" name="Text Box 57"/>
          <p:cNvSpPr txBox="1">
            <a:spLocks noChangeArrowheads="1"/>
          </p:cNvSpPr>
          <p:nvPr/>
        </p:nvSpPr>
        <p:spPr bwMode="auto">
          <a:xfrm>
            <a:off x="6500813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30" name="Text Box 58"/>
          <p:cNvSpPr txBox="1">
            <a:spLocks noChangeArrowheads="1"/>
          </p:cNvSpPr>
          <p:nvPr/>
        </p:nvSpPr>
        <p:spPr bwMode="auto">
          <a:xfrm>
            <a:off x="6818313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31" name="Text Box 59"/>
          <p:cNvSpPr txBox="1">
            <a:spLocks noChangeArrowheads="1"/>
          </p:cNvSpPr>
          <p:nvPr/>
        </p:nvSpPr>
        <p:spPr bwMode="auto">
          <a:xfrm>
            <a:off x="6819900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32" name="Text Box 60"/>
          <p:cNvSpPr txBox="1">
            <a:spLocks noChangeArrowheads="1"/>
          </p:cNvSpPr>
          <p:nvPr/>
        </p:nvSpPr>
        <p:spPr bwMode="auto">
          <a:xfrm>
            <a:off x="3819525" y="162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33" name="Text Box 61"/>
          <p:cNvSpPr txBox="1">
            <a:spLocks noChangeArrowheads="1"/>
          </p:cNvSpPr>
          <p:nvPr/>
        </p:nvSpPr>
        <p:spPr bwMode="auto">
          <a:xfrm>
            <a:off x="4819650" y="162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34" name="Text Box 62"/>
          <p:cNvSpPr txBox="1">
            <a:spLocks noChangeArrowheads="1"/>
          </p:cNvSpPr>
          <p:nvPr/>
        </p:nvSpPr>
        <p:spPr bwMode="auto">
          <a:xfrm>
            <a:off x="6153150" y="162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35" name="Text Box 63"/>
          <p:cNvSpPr txBox="1">
            <a:spLocks noChangeArrowheads="1"/>
          </p:cNvSpPr>
          <p:nvPr/>
        </p:nvSpPr>
        <p:spPr bwMode="auto">
          <a:xfrm>
            <a:off x="6494463" y="162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36" name="Text Box 64"/>
          <p:cNvSpPr txBox="1">
            <a:spLocks noChangeArrowheads="1"/>
          </p:cNvSpPr>
          <p:nvPr/>
        </p:nvSpPr>
        <p:spPr bwMode="auto">
          <a:xfrm>
            <a:off x="6811963" y="1316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37" name="Text Box 65"/>
          <p:cNvSpPr txBox="1">
            <a:spLocks noChangeArrowheads="1"/>
          </p:cNvSpPr>
          <p:nvPr/>
        </p:nvSpPr>
        <p:spPr bwMode="auto">
          <a:xfrm>
            <a:off x="3821113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38" name="Text Box 66"/>
          <p:cNvSpPr txBox="1">
            <a:spLocks noChangeArrowheads="1"/>
          </p:cNvSpPr>
          <p:nvPr/>
        </p:nvSpPr>
        <p:spPr bwMode="auto">
          <a:xfrm>
            <a:off x="3160713" y="16351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39" name="Text Box 67"/>
          <p:cNvSpPr txBox="1">
            <a:spLocks noChangeArrowheads="1"/>
          </p:cNvSpPr>
          <p:nvPr/>
        </p:nvSpPr>
        <p:spPr bwMode="auto">
          <a:xfrm>
            <a:off x="4162425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40" name="Text Box 68"/>
          <p:cNvSpPr txBox="1">
            <a:spLocks noChangeArrowheads="1"/>
          </p:cNvSpPr>
          <p:nvPr/>
        </p:nvSpPr>
        <p:spPr bwMode="auto">
          <a:xfrm>
            <a:off x="4494213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41" name="Text Box 69"/>
          <p:cNvSpPr txBox="1">
            <a:spLocks noChangeArrowheads="1"/>
          </p:cNvSpPr>
          <p:nvPr/>
        </p:nvSpPr>
        <p:spPr bwMode="auto">
          <a:xfrm>
            <a:off x="7491413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42" name="Text Box 70"/>
          <p:cNvSpPr txBox="1">
            <a:spLocks noChangeArrowheads="1"/>
          </p:cNvSpPr>
          <p:nvPr/>
        </p:nvSpPr>
        <p:spPr bwMode="auto">
          <a:xfrm>
            <a:off x="7813675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43" name="Text Box 71"/>
          <p:cNvSpPr txBox="1">
            <a:spLocks noChangeArrowheads="1"/>
          </p:cNvSpPr>
          <p:nvPr/>
        </p:nvSpPr>
        <p:spPr bwMode="auto">
          <a:xfrm>
            <a:off x="6149975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44" name="Text Box 72"/>
          <p:cNvSpPr txBox="1">
            <a:spLocks noChangeArrowheads="1"/>
          </p:cNvSpPr>
          <p:nvPr/>
        </p:nvSpPr>
        <p:spPr bwMode="auto">
          <a:xfrm>
            <a:off x="6488113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45" name="Text Box 73"/>
          <p:cNvSpPr txBox="1">
            <a:spLocks noChangeArrowheads="1"/>
          </p:cNvSpPr>
          <p:nvPr/>
        </p:nvSpPr>
        <p:spPr bwMode="auto">
          <a:xfrm>
            <a:off x="4811713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46" name="Text Box 74"/>
          <p:cNvSpPr txBox="1">
            <a:spLocks noChangeArrowheads="1"/>
          </p:cNvSpPr>
          <p:nvPr/>
        </p:nvSpPr>
        <p:spPr bwMode="auto">
          <a:xfrm>
            <a:off x="3487738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47" name="Text Box 75"/>
          <p:cNvSpPr txBox="1">
            <a:spLocks noChangeArrowheads="1"/>
          </p:cNvSpPr>
          <p:nvPr/>
        </p:nvSpPr>
        <p:spPr bwMode="auto">
          <a:xfrm>
            <a:off x="5151438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48" name="Text Box 76"/>
          <p:cNvSpPr txBox="1">
            <a:spLocks noChangeArrowheads="1"/>
          </p:cNvSpPr>
          <p:nvPr/>
        </p:nvSpPr>
        <p:spPr bwMode="auto">
          <a:xfrm>
            <a:off x="5494338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49" name="Text Box 77"/>
          <p:cNvSpPr txBox="1">
            <a:spLocks noChangeArrowheads="1"/>
          </p:cNvSpPr>
          <p:nvPr/>
        </p:nvSpPr>
        <p:spPr bwMode="auto">
          <a:xfrm>
            <a:off x="5821363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50" name="Text Box 78"/>
          <p:cNvSpPr txBox="1">
            <a:spLocks noChangeArrowheads="1"/>
          </p:cNvSpPr>
          <p:nvPr/>
        </p:nvSpPr>
        <p:spPr bwMode="auto">
          <a:xfrm>
            <a:off x="7154863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51" name="Text Box 79"/>
          <p:cNvSpPr txBox="1">
            <a:spLocks noChangeArrowheads="1"/>
          </p:cNvSpPr>
          <p:nvPr/>
        </p:nvSpPr>
        <p:spPr bwMode="auto">
          <a:xfrm>
            <a:off x="2157413" y="45307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5552" name="Text Box 80"/>
          <p:cNvSpPr txBox="1">
            <a:spLocks noChangeArrowheads="1"/>
          </p:cNvSpPr>
          <p:nvPr/>
        </p:nvSpPr>
        <p:spPr bwMode="auto">
          <a:xfrm>
            <a:off x="2149475" y="42322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5553" name="Text Box 81"/>
          <p:cNvSpPr txBox="1">
            <a:spLocks noChangeArrowheads="1"/>
          </p:cNvSpPr>
          <p:nvPr/>
        </p:nvSpPr>
        <p:spPr bwMode="auto">
          <a:xfrm>
            <a:off x="7318375" y="45307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5554" name="Text Box 82"/>
          <p:cNvSpPr txBox="1">
            <a:spLocks noChangeArrowheads="1"/>
          </p:cNvSpPr>
          <p:nvPr/>
        </p:nvSpPr>
        <p:spPr bwMode="auto">
          <a:xfrm>
            <a:off x="7319963" y="42386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5555" name="Text Box 83"/>
          <p:cNvSpPr txBox="1">
            <a:spLocks noChangeArrowheads="1"/>
          </p:cNvSpPr>
          <p:nvPr/>
        </p:nvSpPr>
        <p:spPr bwMode="auto">
          <a:xfrm>
            <a:off x="2782888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56" name="Text Box 84"/>
          <p:cNvSpPr txBox="1">
            <a:spLocks noChangeArrowheads="1"/>
          </p:cNvSpPr>
          <p:nvPr/>
        </p:nvSpPr>
        <p:spPr bwMode="auto">
          <a:xfrm>
            <a:off x="3454400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57" name="Text Box 85"/>
          <p:cNvSpPr txBox="1">
            <a:spLocks noChangeArrowheads="1"/>
          </p:cNvSpPr>
          <p:nvPr/>
        </p:nvSpPr>
        <p:spPr bwMode="auto">
          <a:xfrm>
            <a:off x="3789363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58" name="Text Box 86"/>
          <p:cNvSpPr txBox="1">
            <a:spLocks noChangeArrowheads="1"/>
          </p:cNvSpPr>
          <p:nvPr/>
        </p:nvSpPr>
        <p:spPr bwMode="auto">
          <a:xfrm>
            <a:off x="445611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59" name="Text Box 87"/>
          <p:cNvSpPr txBox="1">
            <a:spLocks noChangeArrowheads="1"/>
          </p:cNvSpPr>
          <p:nvPr/>
        </p:nvSpPr>
        <p:spPr bwMode="auto">
          <a:xfrm>
            <a:off x="47879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60" name="Text Box 88"/>
          <p:cNvSpPr txBox="1">
            <a:spLocks noChangeArrowheads="1"/>
          </p:cNvSpPr>
          <p:nvPr/>
        </p:nvSpPr>
        <p:spPr bwMode="auto">
          <a:xfrm>
            <a:off x="5121275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61" name="Text Box 89"/>
          <p:cNvSpPr txBox="1">
            <a:spLocks noChangeArrowheads="1"/>
          </p:cNvSpPr>
          <p:nvPr/>
        </p:nvSpPr>
        <p:spPr bwMode="auto">
          <a:xfrm>
            <a:off x="64516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62" name="Text Box 90"/>
          <p:cNvSpPr txBox="1">
            <a:spLocks noChangeArrowheads="1"/>
          </p:cNvSpPr>
          <p:nvPr/>
        </p:nvSpPr>
        <p:spPr bwMode="auto">
          <a:xfrm>
            <a:off x="6778625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63" name="Text Box 91"/>
          <p:cNvSpPr txBox="1">
            <a:spLocks noChangeArrowheads="1"/>
          </p:cNvSpPr>
          <p:nvPr/>
        </p:nvSpPr>
        <p:spPr bwMode="auto">
          <a:xfrm>
            <a:off x="7110413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64" name="Text Box 92"/>
          <p:cNvSpPr txBox="1">
            <a:spLocks noChangeArrowheads="1"/>
          </p:cNvSpPr>
          <p:nvPr/>
        </p:nvSpPr>
        <p:spPr bwMode="auto">
          <a:xfrm>
            <a:off x="2794000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65" name="Text Box 93"/>
          <p:cNvSpPr txBox="1">
            <a:spLocks noChangeArrowheads="1"/>
          </p:cNvSpPr>
          <p:nvPr/>
        </p:nvSpPr>
        <p:spPr bwMode="auto">
          <a:xfrm>
            <a:off x="2463800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66" name="Text Box 94"/>
          <p:cNvSpPr txBox="1">
            <a:spLocks noChangeArrowheads="1"/>
          </p:cNvSpPr>
          <p:nvPr/>
        </p:nvSpPr>
        <p:spPr bwMode="auto">
          <a:xfrm>
            <a:off x="3470275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67" name="Text Box 95"/>
          <p:cNvSpPr txBox="1">
            <a:spLocks noChangeArrowheads="1"/>
          </p:cNvSpPr>
          <p:nvPr/>
        </p:nvSpPr>
        <p:spPr bwMode="auto">
          <a:xfrm>
            <a:off x="3789363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68" name="Text Box 96"/>
          <p:cNvSpPr txBox="1">
            <a:spLocks noChangeArrowheads="1"/>
          </p:cNvSpPr>
          <p:nvPr/>
        </p:nvSpPr>
        <p:spPr bwMode="auto">
          <a:xfrm>
            <a:off x="6792913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69" name="Text Box 97"/>
          <p:cNvSpPr txBox="1">
            <a:spLocks noChangeArrowheads="1"/>
          </p:cNvSpPr>
          <p:nvPr/>
        </p:nvSpPr>
        <p:spPr bwMode="auto">
          <a:xfrm>
            <a:off x="7126288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70" name="Text Box 98"/>
          <p:cNvSpPr txBox="1">
            <a:spLocks noChangeArrowheads="1"/>
          </p:cNvSpPr>
          <p:nvPr/>
        </p:nvSpPr>
        <p:spPr bwMode="auto">
          <a:xfrm>
            <a:off x="4460875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71" name="Text Box 99"/>
          <p:cNvSpPr txBox="1">
            <a:spLocks noChangeArrowheads="1"/>
          </p:cNvSpPr>
          <p:nvPr/>
        </p:nvSpPr>
        <p:spPr bwMode="auto">
          <a:xfrm>
            <a:off x="5127625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72" name="Text Box 100"/>
          <p:cNvSpPr txBox="1">
            <a:spLocks noChangeArrowheads="1"/>
          </p:cNvSpPr>
          <p:nvPr/>
        </p:nvSpPr>
        <p:spPr bwMode="auto">
          <a:xfrm>
            <a:off x="6462713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73" name="Text Box 101"/>
          <p:cNvSpPr txBox="1">
            <a:spLocks noChangeArrowheads="1"/>
          </p:cNvSpPr>
          <p:nvPr/>
        </p:nvSpPr>
        <p:spPr bwMode="auto">
          <a:xfrm>
            <a:off x="4792663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74" name="Text Box 102"/>
          <p:cNvSpPr txBox="1">
            <a:spLocks noChangeArrowheads="1"/>
          </p:cNvSpPr>
          <p:nvPr/>
        </p:nvSpPr>
        <p:spPr bwMode="auto">
          <a:xfrm>
            <a:off x="31242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75" name="Text Box 103"/>
          <p:cNvSpPr txBox="1">
            <a:spLocks noChangeArrowheads="1"/>
          </p:cNvSpPr>
          <p:nvPr/>
        </p:nvSpPr>
        <p:spPr bwMode="auto">
          <a:xfrm>
            <a:off x="4111625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76" name="Text Box 104"/>
          <p:cNvSpPr txBox="1">
            <a:spLocks noChangeArrowheads="1"/>
          </p:cNvSpPr>
          <p:nvPr/>
        </p:nvSpPr>
        <p:spPr bwMode="auto">
          <a:xfrm>
            <a:off x="545941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77" name="Text Box 105"/>
          <p:cNvSpPr txBox="1">
            <a:spLocks noChangeArrowheads="1"/>
          </p:cNvSpPr>
          <p:nvPr/>
        </p:nvSpPr>
        <p:spPr bwMode="auto">
          <a:xfrm>
            <a:off x="579596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78" name="Text Box 106"/>
          <p:cNvSpPr txBox="1">
            <a:spLocks noChangeArrowheads="1"/>
          </p:cNvSpPr>
          <p:nvPr/>
        </p:nvSpPr>
        <p:spPr bwMode="auto">
          <a:xfrm>
            <a:off x="3114675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79" name="Text Box 107"/>
          <p:cNvSpPr txBox="1">
            <a:spLocks noChangeArrowheads="1"/>
          </p:cNvSpPr>
          <p:nvPr/>
        </p:nvSpPr>
        <p:spPr bwMode="auto">
          <a:xfrm>
            <a:off x="4114800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80" name="Text Box 108"/>
          <p:cNvSpPr txBox="1">
            <a:spLocks noChangeArrowheads="1"/>
          </p:cNvSpPr>
          <p:nvPr/>
        </p:nvSpPr>
        <p:spPr bwMode="auto">
          <a:xfrm>
            <a:off x="5448300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81" name="Text Box 109"/>
          <p:cNvSpPr txBox="1">
            <a:spLocks noChangeArrowheads="1"/>
          </p:cNvSpPr>
          <p:nvPr/>
        </p:nvSpPr>
        <p:spPr bwMode="auto">
          <a:xfrm>
            <a:off x="5789613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82" name="Text Box 110"/>
          <p:cNvSpPr txBox="1">
            <a:spLocks noChangeArrowheads="1"/>
          </p:cNvSpPr>
          <p:nvPr/>
        </p:nvSpPr>
        <p:spPr bwMode="auto">
          <a:xfrm>
            <a:off x="6107113" y="42052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05583" name="Text Box 111"/>
          <p:cNvSpPr txBox="1">
            <a:spLocks noChangeArrowheads="1"/>
          </p:cNvSpPr>
          <p:nvPr/>
        </p:nvSpPr>
        <p:spPr bwMode="auto">
          <a:xfrm>
            <a:off x="2455863" y="45243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84" name="Text Box 112"/>
          <p:cNvSpPr txBox="1">
            <a:spLocks noChangeArrowheads="1"/>
          </p:cNvSpPr>
          <p:nvPr/>
        </p:nvSpPr>
        <p:spPr bwMode="auto">
          <a:xfrm>
            <a:off x="2444750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85" name="Text Box 113"/>
          <p:cNvSpPr txBox="1">
            <a:spLocks noChangeArrowheads="1"/>
          </p:cNvSpPr>
          <p:nvPr/>
        </p:nvSpPr>
        <p:spPr bwMode="auto">
          <a:xfrm>
            <a:off x="3109913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86" name="Text Box 114"/>
          <p:cNvSpPr txBox="1">
            <a:spLocks noChangeArrowheads="1"/>
          </p:cNvSpPr>
          <p:nvPr/>
        </p:nvSpPr>
        <p:spPr bwMode="auto">
          <a:xfrm>
            <a:off x="3451225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87" name="Text Box 115"/>
          <p:cNvSpPr txBox="1">
            <a:spLocks noChangeArrowheads="1"/>
          </p:cNvSpPr>
          <p:nvPr/>
        </p:nvSpPr>
        <p:spPr bwMode="auto">
          <a:xfrm>
            <a:off x="3783013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88" name="Text Box 116"/>
          <p:cNvSpPr txBox="1">
            <a:spLocks noChangeArrowheads="1"/>
          </p:cNvSpPr>
          <p:nvPr/>
        </p:nvSpPr>
        <p:spPr bwMode="auto">
          <a:xfrm>
            <a:off x="6780213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89" name="Text Box 117"/>
          <p:cNvSpPr txBox="1">
            <a:spLocks noChangeArrowheads="1"/>
          </p:cNvSpPr>
          <p:nvPr/>
        </p:nvSpPr>
        <p:spPr bwMode="auto">
          <a:xfrm>
            <a:off x="7102475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90" name="Text Box 118"/>
          <p:cNvSpPr txBox="1">
            <a:spLocks noChangeArrowheads="1"/>
          </p:cNvSpPr>
          <p:nvPr/>
        </p:nvSpPr>
        <p:spPr bwMode="auto">
          <a:xfrm>
            <a:off x="5438775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91" name="Text Box 119"/>
          <p:cNvSpPr txBox="1">
            <a:spLocks noChangeArrowheads="1"/>
          </p:cNvSpPr>
          <p:nvPr/>
        </p:nvSpPr>
        <p:spPr bwMode="auto">
          <a:xfrm>
            <a:off x="5776913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92" name="Text Box 120"/>
          <p:cNvSpPr txBox="1">
            <a:spLocks noChangeArrowheads="1"/>
          </p:cNvSpPr>
          <p:nvPr/>
        </p:nvSpPr>
        <p:spPr bwMode="auto">
          <a:xfrm>
            <a:off x="4100513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93" name="Text Box 121"/>
          <p:cNvSpPr txBox="1">
            <a:spLocks noChangeArrowheads="1"/>
          </p:cNvSpPr>
          <p:nvPr/>
        </p:nvSpPr>
        <p:spPr bwMode="auto">
          <a:xfrm>
            <a:off x="2776538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94" name="Text Box 122"/>
          <p:cNvSpPr txBox="1">
            <a:spLocks noChangeArrowheads="1"/>
          </p:cNvSpPr>
          <p:nvPr/>
        </p:nvSpPr>
        <p:spPr bwMode="auto">
          <a:xfrm>
            <a:off x="4440238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95" name="Text Box 123"/>
          <p:cNvSpPr txBox="1">
            <a:spLocks noChangeArrowheads="1"/>
          </p:cNvSpPr>
          <p:nvPr/>
        </p:nvSpPr>
        <p:spPr bwMode="auto">
          <a:xfrm>
            <a:off x="4783138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96" name="Text Box 124"/>
          <p:cNvSpPr txBox="1">
            <a:spLocks noChangeArrowheads="1"/>
          </p:cNvSpPr>
          <p:nvPr/>
        </p:nvSpPr>
        <p:spPr bwMode="auto">
          <a:xfrm>
            <a:off x="5110163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97" name="Text Box 125"/>
          <p:cNvSpPr txBox="1">
            <a:spLocks noChangeArrowheads="1"/>
          </p:cNvSpPr>
          <p:nvPr/>
        </p:nvSpPr>
        <p:spPr bwMode="auto">
          <a:xfrm>
            <a:off x="6443663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5598" name="Text Box 126"/>
          <p:cNvSpPr txBox="1">
            <a:spLocks noChangeArrowheads="1"/>
          </p:cNvSpPr>
          <p:nvPr/>
        </p:nvSpPr>
        <p:spPr bwMode="auto">
          <a:xfrm>
            <a:off x="6113463" y="4510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05599" name="Text Box 127"/>
          <p:cNvSpPr txBox="1">
            <a:spLocks noChangeArrowheads="1"/>
          </p:cNvSpPr>
          <p:nvPr/>
        </p:nvSpPr>
        <p:spPr bwMode="auto">
          <a:xfrm>
            <a:off x="6107113" y="52260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U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05600" name="Text Box 128"/>
          <p:cNvSpPr txBox="1">
            <a:spLocks noChangeArrowheads="1"/>
          </p:cNvSpPr>
          <p:nvPr/>
        </p:nvSpPr>
        <p:spPr bwMode="auto">
          <a:xfrm>
            <a:off x="7318375" y="52228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5601" name="Text Box 129"/>
          <p:cNvSpPr txBox="1">
            <a:spLocks noChangeArrowheads="1"/>
          </p:cNvSpPr>
          <p:nvPr/>
        </p:nvSpPr>
        <p:spPr bwMode="auto">
          <a:xfrm>
            <a:off x="2157413" y="52292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17.24b</a:t>
            </a:r>
          </a:p>
        </p:txBody>
      </p:sp>
      <p:pic>
        <p:nvPicPr>
          <p:cNvPr id="106499" name="Picture 3" descr="17_24bPointMutationTyp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752475"/>
            <a:ext cx="85486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46088" y="8001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Wild type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42900" y="1314450"/>
            <a:ext cx="2276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151063" y="2039938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2868613" y="16478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19313" y="2378075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  <a:endParaRPr lang="en-US" sz="2200" b="1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611313" y="2787650"/>
            <a:ext cx="11541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Amino end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275513" y="2508250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7262813" y="2806700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Carboxyl end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2867025" y="13493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 flipH="1">
            <a:off x="2876550" y="2559050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6991350" y="2559050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AutoShape 15"/>
          <p:cNvSpPr>
            <a:spLocks/>
          </p:cNvSpPr>
          <p:nvPr/>
        </p:nvSpPr>
        <p:spPr bwMode="auto">
          <a:xfrm rot="5400000">
            <a:off x="7432675" y="200977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8029575" y="16478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8029575" y="2058988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8031163" y="134937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3392488" y="24161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4392613" y="24225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5362575" y="24225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6384925" y="24288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4732338" y="3781425"/>
            <a:ext cx="19097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T instead of C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430213" y="3295650"/>
            <a:ext cx="6391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(a) Nucleotide-pair substitution: missense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6551613" y="5711825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06522" name="AutoShape 26"/>
          <p:cNvSpPr>
            <a:spLocks/>
          </p:cNvSpPr>
          <p:nvPr/>
        </p:nvSpPr>
        <p:spPr bwMode="auto">
          <a:xfrm rot="5400000">
            <a:off x="6702425" y="519430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Text Box 27"/>
          <p:cNvSpPr txBox="1">
            <a:spLocks noChangeArrowheads="1"/>
          </p:cNvSpPr>
          <p:nvPr/>
        </p:nvSpPr>
        <p:spPr bwMode="auto">
          <a:xfrm>
            <a:off x="2687638" y="56165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3687763" y="56229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4657725" y="56292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5667375" y="56229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rgbClr val="FECC69"/>
                </a:solidFill>
              </a:rPr>
              <a:t>Ser</a:t>
            </a:r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4706938" y="4848225"/>
            <a:ext cx="1706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A instead of G</a:t>
            </a:r>
          </a:p>
        </p:txBody>
      </p:sp>
      <p:sp>
        <p:nvSpPr>
          <p:cNvPr id="106528" name="Text Box 32"/>
          <p:cNvSpPr txBox="1">
            <a:spLocks noChangeArrowheads="1"/>
          </p:cNvSpPr>
          <p:nvPr/>
        </p:nvSpPr>
        <p:spPr bwMode="auto">
          <a:xfrm>
            <a:off x="3487738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29" name="Text Box 33"/>
          <p:cNvSpPr txBox="1">
            <a:spLocks noChangeArrowheads="1"/>
          </p:cNvSpPr>
          <p:nvPr/>
        </p:nvSpPr>
        <p:spPr bwMode="auto">
          <a:xfrm>
            <a:off x="3162300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4159250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4494213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5160963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5492750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5826125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7156450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36" name="Text Box 40"/>
          <p:cNvSpPr txBox="1">
            <a:spLocks noChangeArrowheads="1"/>
          </p:cNvSpPr>
          <p:nvPr/>
        </p:nvSpPr>
        <p:spPr bwMode="auto">
          <a:xfrm>
            <a:off x="7483475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7815263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38" name="Text Box 42"/>
          <p:cNvSpPr txBox="1">
            <a:spLocks noChangeArrowheads="1"/>
          </p:cNvSpPr>
          <p:nvPr/>
        </p:nvSpPr>
        <p:spPr bwMode="auto">
          <a:xfrm>
            <a:off x="3498850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39" name="Text Box 43"/>
          <p:cNvSpPr txBox="1">
            <a:spLocks noChangeArrowheads="1"/>
          </p:cNvSpPr>
          <p:nvPr/>
        </p:nvSpPr>
        <p:spPr bwMode="auto">
          <a:xfrm>
            <a:off x="3168650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40" name="Text Box 44"/>
          <p:cNvSpPr txBox="1">
            <a:spLocks noChangeArrowheads="1"/>
          </p:cNvSpPr>
          <p:nvPr/>
        </p:nvSpPr>
        <p:spPr bwMode="auto">
          <a:xfrm>
            <a:off x="4175125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41" name="Text Box 45"/>
          <p:cNvSpPr txBox="1">
            <a:spLocks noChangeArrowheads="1"/>
          </p:cNvSpPr>
          <p:nvPr/>
        </p:nvSpPr>
        <p:spPr bwMode="auto">
          <a:xfrm>
            <a:off x="4494213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42" name="Text Box 46"/>
          <p:cNvSpPr txBox="1">
            <a:spLocks noChangeArrowheads="1"/>
          </p:cNvSpPr>
          <p:nvPr/>
        </p:nvSpPr>
        <p:spPr bwMode="auto">
          <a:xfrm>
            <a:off x="7497763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43" name="Text Box 47"/>
          <p:cNvSpPr txBox="1">
            <a:spLocks noChangeArrowheads="1"/>
          </p:cNvSpPr>
          <p:nvPr/>
        </p:nvSpPr>
        <p:spPr bwMode="auto">
          <a:xfrm>
            <a:off x="7831138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44" name="Text Box 48"/>
          <p:cNvSpPr txBox="1">
            <a:spLocks noChangeArrowheads="1"/>
          </p:cNvSpPr>
          <p:nvPr/>
        </p:nvSpPr>
        <p:spPr bwMode="auto">
          <a:xfrm>
            <a:off x="5165725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45" name="Text Box 49"/>
          <p:cNvSpPr txBox="1">
            <a:spLocks noChangeArrowheads="1"/>
          </p:cNvSpPr>
          <p:nvPr/>
        </p:nvSpPr>
        <p:spPr bwMode="auto">
          <a:xfrm>
            <a:off x="5832475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46" name="Text Box 50"/>
          <p:cNvSpPr txBox="1">
            <a:spLocks noChangeArrowheads="1"/>
          </p:cNvSpPr>
          <p:nvPr/>
        </p:nvSpPr>
        <p:spPr bwMode="auto">
          <a:xfrm>
            <a:off x="7167563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47" name="Text Box 51"/>
          <p:cNvSpPr txBox="1">
            <a:spLocks noChangeArrowheads="1"/>
          </p:cNvSpPr>
          <p:nvPr/>
        </p:nvSpPr>
        <p:spPr bwMode="auto">
          <a:xfrm>
            <a:off x="5497513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48" name="Text Box 52"/>
          <p:cNvSpPr txBox="1">
            <a:spLocks noChangeArrowheads="1"/>
          </p:cNvSpPr>
          <p:nvPr/>
        </p:nvSpPr>
        <p:spPr bwMode="auto">
          <a:xfrm>
            <a:off x="3829050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49" name="Text Box 53"/>
          <p:cNvSpPr txBox="1">
            <a:spLocks noChangeArrowheads="1"/>
          </p:cNvSpPr>
          <p:nvPr/>
        </p:nvSpPr>
        <p:spPr bwMode="auto">
          <a:xfrm>
            <a:off x="4816475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50" name="Text Box 54"/>
          <p:cNvSpPr txBox="1">
            <a:spLocks noChangeArrowheads="1"/>
          </p:cNvSpPr>
          <p:nvPr/>
        </p:nvSpPr>
        <p:spPr bwMode="auto">
          <a:xfrm>
            <a:off x="6164263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51" name="Text Box 55"/>
          <p:cNvSpPr txBox="1">
            <a:spLocks noChangeArrowheads="1"/>
          </p:cNvSpPr>
          <p:nvPr/>
        </p:nvSpPr>
        <p:spPr bwMode="auto">
          <a:xfrm>
            <a:off x="6500813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52" name="Text Box 56"/>
          <p:cNvSpPr txBox="1">
            <a:spLocks noChangeArrowheads="1"/>
          </p:cNvSpPr>
          <p:nvPr/>
        </p:nvSpPr>
        <p:spPr bwMode="auto">
          <a:xfrm>
            <a:off x="6818313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53" name="Text Box 57"/>
          <p:cNvSpPr txBox="1">
            <a:spLocks noChangeArrowheads="1"/>
          </p:cNvSpPr>
          <p:nvPr/>
        </p:nvSpPr>
        <p:spPr bwMode="auto">
          <a:xfrm>
            <a:off x="6826250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54" name="Text Box 58"/>
          <p:cNvSpPr txBox="1">
            <a:spLocks noChangeArrowheads="1"/>
          </p:cNvSpPr>
          <p:nvPr/>
        </p:nvSpPr>
        <p:spPr bwMode="auto">
          <a:xfrm>
            <a:off x="3819525" y="16478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55" name="Text Box 59"/>
          <p:cNvSpPr txBox="1">
            <a:spLocks noChangeArrowheads="1"/>
          </p:cNvSpPr>
          <p:nvPr/>
        </p:nvSpPr>
        <p:spPr bwMode="auto">
          <a:xfrm>
            <a:off x="4819650" y="16478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56" name="Text Box 60"/>
          <p:cNvSpPr txBox="1">
            <a:spLocks noChangeArrowheads="1"/>
          </p:cNvSpPr>
          <p:nvPr/>
        </p:nvSpPr>
        <p:spPr bwMode="auto">
          <a:xfrm>
            <a:off x="6153150" y="16478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57" name="Text Box 61"/>
          <p:cNvSpPr txBox="1">
            <a:spLocks noChangeArrowheads="1"/>
          </p:cNvSpPr>
          <p:nvPr/>
        </p:nvSpPr>
        <p:spPr bwMode="auto">
          <a:xfrm>
            <a:off x="6494463" y="16478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58" name="Text Box 62"/>
          <p:cNvSpPr txBox="1">
            <a:spLocks noChangeArrowheads="1"/>
          </p:cNvSpPr>
          <p:nvPr/>
        </p:nvSpPr>
        <p:spPr bwMode="auto">
          <a:xfrm>
            <a:off x="6811963" y="13303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59" name="Text Box 63"/>
          <p:cNvSpPr txBox="1">
            <a:spLocks noChangeArrowheads="1"/>
          </p:cNvSpPr>
          <p:nvPr/>
        </p:nvSpPr>
        <p:spPr bwMode="auto">
          <a:xfrm>
            <a:off x="3827463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60" name="Text Box 64"/>
          <p:cNvSpPr txBox="1">
            <a:spLocks noChangeArrowheads="1"/>
          </p:cNvSpPr>
          <p:nvPr/>
        </p:nvSpPr>
        <p:spPr bwMode="auto">
          <a:xfrm>
            <a:off x="3160713" y="16541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61" name="Text Box 65"/>
          <p:cNvSpPr txBox="1">
            <a:spLocks noChangeArrowheads="1"/>
          </p:cNvSpPr>
          <p:nvPr/>
        </p:nvSpPr>
        <p:spPr bwMode="auto">
          <a:xfrm>
            <a:off x="4168775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62" name="Text Box 66"/>
          <p:cNvSpPr txBox="1">
            <a:spLocks noChangeArrowheads="1"/>
          </p:cNvSpPr>
          <p:nvPr/>
        </p:nvSpPr>
        <p:spPr bwMode="auto">
          <a:xfrm>
            <a:off x="4500563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63" name="Text Box 67"/>
          <p:cNvSpPr txBox="1">
            <a:spLocks noChangeArrowheads="1"/>
          </p:cNvSpPr>
          <p:nvPr/>
        </p:nvSpPr>
        <p:spPr bwMode="auto">
          <a:xfrm>
            <a:off x="7497763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64" name="Text Box 68"/>
          <p:cNvSpPr txBox="1">
            <a:spLocks noChangeArrowheads="1"/>
          </p:cNvSpPr>
          <p:nvPr/>
        </p:nvSpPr>
        <p:spPr bwMode="auto">
          <a:xfrm>
            <a:off x="7820025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65" name="Text Box 69"/>
          <p:cNvSpPr txBox="1">
            <a:spLocks noChangeArrowheads="1"/>
          </p:cNvSpPr>
          <p:nvPr/>
        </p:nvSpPr>
        <p:spPr bwMode="auto">
          <a:xfrm>
            <a:off x="6156325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66" name="Text Box 70"/>
          <p:cNvSpPr txBox="1">
            <a:spLocks noChangeArrowheads="1"/>
          </p:cNvSpPr>
          <p:nvPr/>
        </p:nvSpPr>
        <p:spPr bwMode="auto">
          <a:xfrm>
            <a:off x="6494463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67" name="Text Box 71"/>
          <p:cNvSpPr txBox="1">
            <a:spLocks noChangeArrowheads="1"/>
          </p:cNvSpPr>
          <p:nvPr/>
        </p:nvSpPr>
        <p:spPr bwMode="auto">
          <a:xfrm>
            <a:off x="4818063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68" name="Text Box 72"/>
          <p:cNvSpPr txBox="1">
            <a:spLocks noChangeArrowheads="1"/>
          </p:cNvSpPr>
          <p:nvPr/>
        </p:nvSpPr>
        <p:spPr bwMode="auto">
          <a:xfrm>
            <a:off x="3494088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69" name="Text Box 73"/>
          <p:cNvSpPr txBox="1">
            <a:spLocks noChangeArrowheads="1"/>
          </p:cNvSpPr>
          <p:nvPr/>
        </p:nvSpPr>
        <p:spPr bwMode="auto">
          <a:xfrm>
            <a:off x="5157788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70" name="Text Box 74"/>
          <p:cNvSpPr txBox="1">
            <a:spLocks noChangeArrowheads="1"/>
          </p:cNvSpPr>
          <p:nvPr/>
        </p:nvSpPr>
        <p:spPr bwMode="auto">
          <a:xfrm>
            <a:off x="5500688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71" name="Text Box 75"/>
          <p:cNvSpPr txBox="1">
            <a:spLocks noChangeArrowheads="1"/>
          </p:cNvSpPr>
          <p:nvPr/>
        </p:nvSpPr>
        <p:spPr bwMode="auto">
          <a:xfrm>
            <a:off x="5827713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72" name="Text Box 76"/>
          <p:cNvSpPr txBox="1">
            <a:spLocks noChangeArrowheads="1"/>
          </p:cNvSpPr>
          <p:nvPr/>
        </p:nvSpPr>
        <p:spPr bwMode="auto">
          <a:xfrm>
            <a:off x="7161213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73" name="Text Box 77"/>
          <p:cNvSpPr txBox="1">
            <a:spLocks noChangeArrowheads="1"/>
          </p:cNvSpPr>
          <p:nvPr/>
        </p:nvSpPr>
        <p:spPr bwMode="auto">
          <a:xfrm>
            <a:off x="2157413" y="45307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6574" name="Text Box 78"/>
          <p:cNvSpPr txBox="1">
            <a:spLocks noChangeArrowheads="1"/>
          </p:cNvSpPr>
          <p:nvPr/>
        </p:nvSpPr>
        <p:spPr bwMode="auto">
          <a:xfrm>
            <a:off x="2155825" y="42449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6575" name="Text Box 79"/>
          <p:cNvSpPr txBox="1">
            <a:spLocks noChangeArrowheads="1"/>
          </p:cNvSpPr>
          <p:nvPr/>
        </p:nvSpPr>
        <p:spPr bwMode="auto">
          <a:xfrm>
            <a:off x="7318375" y="45307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6576" name="Text Box 80"/>
          <p:cNvSpPr txBox="1">
            <a:spLocks noChangeArrowheads="1"/>
          </p:cNvSpPr>
          <p:nvPr/>
        </p:nvSpPr>
        <p:spPr bwMode="auto">
          <a:xfrm>
            <a:off x="7319963" y="42386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6577" name="Text Box 81"/>
          <p:cNvSpPr txBox="1">
            <a:spLocks noChangeArrowheads="1"/>
          </p:cNvSpPr>
          <p:nvPr/>
        </p:nvSpPr>
        <p:spPr bwMode="auto">
          <a:xfrm>
            <a:off x="2782888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78" name="Text Box 82"/>
          <p:cNvSpPr txBox="1">
            <a:spLocks noChangeArrowheads="1"/>
          </p:cNvSpPr>
          <p:nvPr/>
        </p:nvSpPr>
        <p:spPr bwMode="auto">
          <a:xfrm>
            <a:off x="3454400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79" name="Text Box 83"/>
          <p:cNvSpPr txBox="1">
            <a:spLocks noChangeArrowheads="1"/>
          </p:cNvSpPr>
          <p:nvPr/>
        </p:nvSpPr>
        <p:spPr bwMode="auto">
          <a:xfrm>
            <a:off x="3789363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80" name="Text Box 84"/>
          <p:cNvSpPr txBox="1">
            <a:spLocks noChangeArrowheads="1"/>
          </p:cNvSpPr>
          <p:nvPr/>
        </p:nvSpPr>
        <p:spPr bwMode="auto">
          <a:xfrm>
            <a:off x="445611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81" name="Text Box 85"/>
          <p:cNvSpPr txBox="1">
            <a:spLocks noChangeArrowheads="1"/>
          </p:cNvSpPr>
          <p:nvPr/>
        </p:nvSpPr>
        <p:spPr bwMode="auto">
          <a:xfrm>
            <a:off x="47879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82" name="Text Box 86"/>
          <p:cNvSpPr txBox="1">
            <a:spLocks noChangeArrowheads="1"/>
          </p:cNvSpPr>
          <p:nvPr/>
        </p:nvSpPr>
        <p:spPr bwMode="auto">
          <a:xfrm>
            <a:off x="5121275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83" name="Text Box 87"/>
          <p:cNvSpPr txBox="1">
            <a:spLocks noChangeArrowheads="1"/>
          </p:cNvSpPr>
          <p:nvPr/>
        </p:nvSpPr>
        <p:spPr bwMode="auto">
          <a:xfrm>
            <a:off x="64516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84" name="Text Box 88"/>
          <p:cNvSpPr txBox="1">
            <a:spLocks noChangeArrowheads="1"/>
          </p:cNvSpPr>
          <p:nvPr/>
        </p:nvSpPr>
        <p:spPr bwMode="auto">
          <a:xfrm>
            <a:off x="6778625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85" name="Text Box 89"/>
          <p:cNvSpPr txBox="1">
            <a:spLocks noChangeArrowheads="1"/>
          </p:cNvSpPr>
          <p:nvPr/>
        </p:nvSpPr>
        <p:spPr bwMode="auto">
          <a:xfrm>
            <a:off x="7110413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86" name="Text Box 90"/>
          <p:cNvSpPr txBox="1">
            <a:spLocks noChangeArrowheads="1"/>
          </p:cNvSpPr>
          <p:nvPr/>
        </p:nvSpPr>
        <p:spPr bwMode="auto">
          <a:xfrm>
            <a:off x="2794000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87" name="Text Box 91"/>
          <p:cNvSpPr txBox="1">
            <a:spLocks noChangeArrowheads="1"/>
          </p:cNvSpPr>
          <p:nvPr/>
        </p:nvSpPr>
        <p:spPr bwMode="auto">
          <a:xfrm>
            <a:off x="2463800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88" name="Text Box 92"/>
          <p:cNvSpPr txBox="1">
            <a:spLocks noChangeArrowheads="1"/>
          </p:cNvSpPr>
          <p:nvPr/>
        </p:nvSpPr>
        <p:spPr bwMode="auto">
          <a:xfrm>
            <a:off x="3470275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89" name="Text Box 93"/>
          <p:cNvSpPr txBox="1">
            <a:spLocks noChangeArrowheads="1"/>
          </p:cNvSpPr>
          <p:nvPr/>
        </p:nvSpPr>
        <p:spPr bwMode="auto">
          <a:xfrm>
            <a:off x="3789363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90" name="Text Box 94"/>
          <p:cNvSpPr txBox="1">
            <a:spLocks noChangeArrowheads="1"/>
          </p:cNvSpPr>
          <p:nvPr/>
        </p:nvSpPr>
        <p:spPr bwMode="auto">
          <a:xfrm>
            <a:off x="6792913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91" name="Text Box 95"/>
          <p:cNvSpPr txBox="1">
            <a:spLocks noChangeArrowheads="1"/>
          </p:cNvSpPr>
          <p:nvPr/>
        </p:nvSpPr>
        <p:spPr bwMode="auto">
          <a:xfrm>
            <a:off x="7126288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92" name="Text Box 96"/>
          <p:cNvSpPr txBox="1">
            <a:spLocks noChangeArrowheads="1"/>
          </p:cNvSpPr>
          <p:nvPr/>
        </p:nvSpPr>
        <p:spPr bwMode="auto">
          <a:xfrm>
            <a:off x="4460875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93" name="Text Box 97"/>
          <p:cNvSpPr txBox="1">
            <a:spLocks noChangeArrowheads="1"/>
          </p:cNvSpPr>
          <p:nvPr/>
        </p:nvSpPr>
        <p:spPr bwMode="auto">
          <a:xfrm>
            <a:off x="5127625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94" name="Text Box 98"/>
          <p:cNvSpPr txBox="1">
            <a:spLocks noChangeArrowheads="1"/>
          </p:cNvSpPr>
          <p:nvPr/>
        </p:nvSpPr>
        <p:spPr bwMode="auto">
          <a:xfrm>
            <a:off x="6462713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95" name="Text Box 99"/>
          <p:cNvSpPr txBox="1">
            <a:spLocks noChangeArrowheads="1"/>
          </p:cNvSpPr>
          <p:nvPr/>
        </p:nvSpPr>
        <p:spPr bwMode="auto">
          <a:xfrm>
            <a:off x="4792663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96" name="Text Box 100"/>
          <p:cNvSpPr txBox="1">
            <a:spLocks noChangeArrowheads="1"/>
          </p:cNvSpPr>
          <p:nvPr/>
        </p:nvSpPr>
        <p:spPr bwMode="auto">
          <a:xfrm>
            <a:off x="31242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97" name="Text Box 101"/>
          <p:cNvSpPr txBox="1">
            <a:spLocks noChangeArrowheads="1"/>
          </p:cNvSpPr>
          <p:nvPr/>
        </p:nvSpPr>
        <p:spPr bwMode="auto">
          <a:xfrm>
            <a:off x="4111625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598" name="Text Box 102"/>
          <p:cNvSpPr txBox="1">
            <a:spLocks noChangeArrowheads="1"/>
          </p:cNvSpPr>
          <p:nvPr/>
        </p:nvSpPr>
        <p:spPr bwMode="auto">
          <a:xfrm>
            <a:off x="545941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06599" name="Text Box 103"/>
          <p:cNvSpPr txBox="1">
            <a:spLocks noChangeArrowheads="1"/>
          </p:cNvSpPr>
          <p:nvPr/>
        </p:nvSpPr>
        <p:spPr bwMode="auto">
          <a:xfrm>
            <a:off x="579596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00" name="Text Box 104"/>
          <p:cNvSpPr txBox="1">
            <a:spLocks noChangeArrowheads="1"/>
          </p:cNvSpPr>
          <p:nvPr/>
        </p:nvSpPr>
        <p:spPr bwMode="auto">
          <a:xfrm>
            <a:off x="3114675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01" name="Text Box 105"/>
          <p:cNvSpPr txBox="1">
            <a:spLocks noChangeArrowheads="1"/>
          </p:cNvSpPr>
          <p:nvPr/>
        </p:nvSpPr>
        <p:spPr bwMode="auto">
          <a:xfrm>
            <a:off x="6108700" y="41941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02" name="Text Box 106"/>
          <p:cNvSpPr txBox="1">
            <a:spLocks noChangeArrowheads="1"/>
          </p:cNvSpPr>
          <p:nvPr/>
        </p:nvSpPr>
        <p:spPr bwMode="auto">
          <a:xfrm>
            <a:off x="5789613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03" name="Text Box 107"/>
          <p:cNvSpPr txBox="1">
            <a:spLocks noChangeArrowheads="1"/>
          </p:cNvSpPr>
          <p:nvPr/>
        </p:nvSpPr>
        <p:spPr bwMode="auto">
          <a:xfrm>
            <a:off x="2455863" y="45243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04" name="Text Box 108"/>
          <p:cNvSpPr txBox="1">
            <a:spLocks noChangeArrowheads="1"/>
          </p:cNvSpPr>
          <p:nvPr/>
        </p:nvSpPr>
        <p:spPr bwMode="auto">
          <a:xfrm>
            <a:off x="2451100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05" name="Text Box 109"/>
          <p:cNvSpPr txBox="1">
            <a:spLocks noChangeArrowheads="1"/>
          </p:cNvSpPr>
          <p:nvPr/>
        </p:nvSpPr>
        <p:spPr bwMode="auto">
          <a:xfrm>
            <a:off x="3116263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06" name="Text Box 110"/>
          <p:cNvSpPr txBox="1">
            <a:spLocks noChangeArrowheads="1"/>
          </p:cNvSpPr>
          <p:nvPr/>
        </p:nvSpPr>
        <p:spPr bwMode="auto">
          <a:xfrm>
            <a:off x="3457575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07" name="Text Box 111"/>
          <p:cNvSpPr txBox="1">
            <a:spLocks noChangeArrowheads="1"/>
          </p:cNvSpPr>
          <p:nvPr/>
        </p:nvSpPr>
        <p:spPr bwMode="auto">
          <a:xfrm>
            <a:off x="3789363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08" name="Text Box 112"/>
          <p:cNvSpPr txBox="1">
            <a:spLocks noChangeArrowheads="1"/>
          </p:cNvSpPr>
          <p:nvPr/>
        </p:nvSpPr>
        <p:spPr bwMode="auto">
          <a:xfrm>
            <a:off x="6786563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09" name="Text Box 113"/>
          <p:cNvSpPr txBox="1">
            <a:spLocks noChangeArrowheads="1"/>
          </p:cNvSpPr>
          <p:nvPr/>
        </p:nvSpPr>
        <p:spPr bwMode="auto">
          <a:xfrm>
            <a:off x="7108825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10" name="Text Box 114"/>
          <p:cNvSpPr txBox="1">
            <a:spLocks noChangeArrowheads="1"/>
          </p:cNvSpPr>
          <p:nvPr/>
        </p:nvSpPr>
        <p:spPr bwMode="auto">
          <a:xfrm>
            <a:off x="5445125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06611" name="Text Box 115"/>
          <p:cNvSpPr txBox="1">
            <a:spLocks noChangeArrowheads="1"/>
          </p:cNvSpPr>
          <p:nvPr/>
        </p:nvSpPr>
        <p:spPr bwMode="auto">
          <a:xfrm>
            <a:off x="5783263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12" name="Text Box 116"/>
          <p:cNvSpPr txBox="1">
            <a:spLocks noChangeArrowheads="1"/>
          </p:cNvSpPr>
          <p:nvPr/>
        </p:nvSpPr>
        <p:spPr bwMode="auto">
          <a:xfrm>
            <a:off x="4106863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13" name="Text Box 117"/>
          <p:cNvSpPr txBox="1">
            <a:spLocks noChangeArrowheads="1"/>
          </p:cNvSpPr>
          <p:nvPr/>
        </p:nvSpPr>
        <p:spPr bwMode="auto">
          <a:xfrm>
            <a:off x="2782888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14" name="Text Box 118"/>
          <p:cNvSpPr txBox="1">
            <a:spLocks noChangeArrowheads="1"/>
          </p:cNvSpPr>
          <p:nvPr/>
        </p:nvSpPr>
        <p:spPr bwMode="auto">
          <a:xfrm>
            <a:off x="4446588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15" name="Text Box 119"/>
          <p:cNvSpPr txBox="1">
            <a:spLocks noChangeArrowheads="1"/>
          </p:cNvSpPr>
          <p:nvPr/>
        </p:nvSpPr>
        <p:spPr bwMode="auto">
          <a:xfrm>
            <a:off x="4789488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16" name="Text Box 120"/>
          <p:cNvSpPr txBox="1">
            <a:spLocks noChangeArrowheads="1"/>
          </p:cNvSpPr>
          <p:nvPr/>
        </p:nvSpPr>
        <p:spPr bwMode="auto">
          <a:xfrm>
            <a:off x="5116513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17" name="Text Box 121"/>
          <p:cNvSpPr txBox="1">
            <a:spLocks noChangeArrowheads="1"/>
          </p:cNvSpPr>
          <p:nvPr/>
        </p:nvSpPr>
        <p:spPr bwMode="auto">
          <a:xfrm>
            <a:off x="6450013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18" name="Line 122"/>
          <p:cNvSpPr>
            <a:spLocks noChangeShapeType="1"/>
          </p:cNvSpPr>
          <p:nvPr/>
        </p:nvSpPr>
        <p:spPr bwMode="auto">
          <a:xfrm flipV="1">
            <a:off x="5524500" y="4064000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19" name="Line 123"/>
          <p:cNvSpPr>
            <a:spLocks noChangeShapeType="1"/>
          </p:cNvSpPr>
          <p:nvPr/>
        </p:nvSpPr>
        <p:spPr bwMode="auto">
          <a:xfrm flipV="1">
            <a:off x="5518150" y="5149850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20" name="Text Box 124"/>
          <p:cNvSpPr txBox="1">
            <a:spLocks noChangeArrowheads="1"/>
          </p:cNvSpPr>
          <p:nvPr/>
        </p:nvSpPr>
        <p:spPr bwMode="auto">
          <a:xfrm>
            <a:off x="7318375" y="52736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6621" name="Text Box 125"/>
          <p:cNvSpPr txBox="1">
            <a:spLocks noChangeArrowheads="1"/>
          </p:cNvSpPr>
          <p:nvPr/>
        </p:nvSpPr>
        <p:spPr bwMode="auto">
          <a:xfrm>
            <a:off x="2157413" y="52800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6622" name="Text Box 126"/>
          <p:cNvSpPr txBox="1">
            <a:spLocks noChangeArrowheads="1"/>
          </p:cNvSpPr>
          <p:nvPr/>
        </p:nvSpPr>
        <p:spPr bwMode="auto">
          <a:xfrm>
            <a:off x="5459413" y="45196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06623" name="Text Box 127"/>
          <p:cNvSpPr txBox="1">
            <a:spLocks noChangeArrowheads="1"/>
          </p:cNvSpPr>
          <p:nvPr/>
        </p:nvSpPr>
        <p:spPr bwMode="auto">
          <a:xfrm>
            <a:off x="6115050" y="45196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24" name="Text Box 128"/>
          <p:cNvSpPr txBox="1">
            <a:spLocks noChangeArrowheads="1"/>
          </p:cNvSpPr>
          <p:nvPr/>
        </p:nvSpPr>
        <p:spPr bwMode="auto">
          <a:xfrm>
            <a:off x="6115050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6625" name="Text Box 129"/>
          <p:cNvSpPr txBox="1">
            <a:spLocks noChangeArrowheads="1"/>
          </p:cNvSpPr>
          <p:nvPr/>
        </p:nvSpPr>
        <p:spPr bwMode="auto">
          <a:xfrm>
            <a:off x="4113213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17.24c</a:t>
            </a:r>
          </a:p>
        </p:txBody>
      </p:sp>
      <p:pic>
        <p:nvPicPr>
          <p:cNvPr id="107523" name="Picture 3" descr="17_24cPointMutationTyp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712788"/>
            <a:ext cx="8548687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46088" y="7620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Wild type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42900" y="1276350"/>
            <a:ext cx="2276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2151063" y="2001838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2868613" y="16097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119313" y="2339975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  <a:endParaRPr lang="en-US" sz="2200" b="1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1611313" y="2749550"/>
            <a:ext cx="11541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Amino end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7275513" y="2470150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7262813" y="2768600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Carboxyl end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2867025" y="13112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 flipH="1">
            <a:off x="2876550" y="2520950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6991350" y="2520950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5" name="AutoShape 15"/>
          <p:cNvSpPr>
            <a:spLocks/>
          </p:cNvSpPr>
          <p:nvPr/>
        </p:nvSpPr>
        <p:spPr bwMode="auto">
          <a:xfrm rot="5400000">
            <a:off x="7432675" y="197167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8029575" y="16097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8029575" y="2020888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8031163" y="131127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3392488" y="23780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4392613" y="23844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5362575" y="23844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6384925" y="23907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2728913" y="3790950"/>
            <a:ext cx="19097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A instead of T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430213" y="3257550"/>
            <a:ext cx="6391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(a) Nucleotide-pair substitution: nonsense</a:t>
            </a:r>
          </a:p>
        </p:txBody>
      </p: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2678113" y="5592763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3487738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3162300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48" name="Text Box 28"/>
          <p:cNvSpPr txBox="1">
            <a:spLocks noChangeArrowheads="1"/>
          </p:cNvSpPr>
          <p:nvPr/>
        </p:nvSpPr>
        <p:spPr bwMode="auto">
          <a:xfrm>
            <a:off x="4159250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4494213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5160963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51" name="Text Box 31"/>
          <p:cNvSpPr txBox="1">
            <a:spLocks noChangeArrowheads="1"/>
          </p:cNvSpPr>
          <p:nvPr/>
        </p:nvSpPr>
        <p:spPr bwMode="auto">
          <a:xfrm>
            <a:off x="5492750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52" name="Text Box 32"/>
          <p:cNvSpPr txBox="1">
            <a:spLocks noChangeArrowheads="1"/>
          </p:cNvSpPr>
          <p:nvPr/>
        </p:nvSpPr>
        <p:spPr bwMode="auto">
          <a:xfrm>
            <a:off x="5826125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7156450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54" name="Text Box 34"/>
          <p:cNvSpPr txBox="1">
            <a:spLocks noChangeArrowheads="1"/>
          </p:cNvSpPr>
          <p:nvPr/>
        </p:nvSpPr>
        <p:spPr bwMode="auto">
          <a:xfrm>
            <a:off x="7483475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55" name="Text Box 35"/>
          <p:cNvSpPr txBox="1">
            <a:spLocks noChangeArrowheads="1"/>
          </p:cNvSpPr>
          <p:nvPr/>
        </p:nvSpPr>
        <p:spPr bwMode="auto">
          <a:xfrm>
            <a:off x="7815263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56" name="Text Box 36"/>
          <p:cNvSpPr txBox="1">
            <a:spLocks noChangeArrowheads="1"/>
          </p:cNvSpPr>
          <p:nvPr/>
        </p:nvSpPr>
        <p:spPr bwMode="auto">
          <a:xfrm>
            <a:off x="3498850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57" name="Text Box 37"/>
          <p:cNvSpPr txBox="1">
            <a:spLocks noChangeArrowheads="1"/>
          </p:cNvSpPr>
          <p:nvPr/>
        </p:nvSpPr>
        <p:spPr bwMode="auto">
          <a:xfrm>
            <a:off x="3168650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4175125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59" name="Text Box 39"/>
          <p:cNvSpPr txBox="1">
            <a:spLocks noChangeArrowheads="1"/>
          </p:cNvSpPr>
          <p:nvPr/>
        </p:nvSpPr>
        <p:spPr bwMode="auto">
          <a:xfrm>
            <a:off x="4494213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60" name="Text Box 40"/>
          <p:cNvSpPr txBox="1">
            <a:spLocks noChangeArrowheads="1"/>
          </p:cNvSpPr>
          <p:nvPr/>
        </p:nvSpPr>
        <p:spPr bwMode="auto">
          <a:xfrm>
            <a:off x="7497763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61" name="Text Box 41"/>
          <p:cNvSpPr txBox="1">
            <a:spLocks noChangeArrowheads="1"/>
          </p:cNvSpPr>
          <p:nvPr/>
        </p:nvSpPr>
        <p:spPr bwMode="auto">
          <a:xfrm>
            <a:off x="7831138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62" name="Text Box 42"/>
          <p:cNvSpPr txBox="1">
            <a:spLocks noChangeArrowheads="1"/>
          </p:cNvSpPr>
          <p:nvPr/>
        </p:nvSpPr>
        <p:spPr bwMode="auto">
          <a:xfrm>
            <a:off x="5165725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63" name="Text Box 43"/>
          <p:cNvSpPr txBox="1">
            <a:spLocks noChangeArrowheads="1"/>
          </p:cNvSpPr>
          <p:nvPr/>
        </p:nvSpPr>
        <p:spPr bwMode="auto">
          <a:xfrm>
            <a:off x="5832475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64" name="Text Box 44"/>
          <p:cNvSpPr txBox="1">
            <a:spLocks noChangeArrowheads="1"/>
          </p:cNvSpPr>
          <p:nvPr/>
        </p:nvSpPr>
        <p:spPr bwMode="auto">
          <a:xfrm>
            <a:off x="7167563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5497513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66" name="Text Box 46"/>
          <p:cNvSpPr txBox="1">
            <a:spLocks noChangeArrowheads="1"/>
          </p:cNvSpPr>
          <p:nvPr/>
        </p:nvSpPr>
        <p:spPr bwMode="auto">
          <a:xfrm>
            <a:off x="3829050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67" name="Text Box 47"/>
          <p:cNvSpPr txBox="1">
            <a:spLocks noChangeArrowheads="1"/>
          </p:cNvSpPr>
          <p:nvPr/>
        </p:nvSpPr>
        <p:spPr bwMode="auto">
          <a:xfrm>
            <a:off x="4816475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68" name="Text Box 48"/>
          <p:cNvSpPr txBox="1">
            <a:spLocks noChangeArrowheads="1"/>
          </p:cNvSpPr>
          <p:nvPr/>
        </p:nvSpPr>
        <p:spPr bwMode="auto">
          <a:xfrm>
            <a:off x="6164263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69" name="Text Box 49"/>
          <p:cNvSpPr txBox="1">
            <a:spLocks noChangeArrowheads="1"/>
          </p:cNvSpPr>
          <p:nvPr/>
        </p:nvSpPr>
        <p:spPr bwMode="auto">
          <a:xfrm>
            <a:off x="6500813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70" name="Text Box 50"/>
          <p:cNvSpPr txBox="1">
            <a:spLocks noChangeArrowheads="1"/>
          </p:cNvSpPr>
          <p:nvPr/>
        </p:nvSpPr>
        <p:spPr bwMode="auto">
          <a:xfrm>
            <a:off x="6818313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71" name="Text Box 51"/>
          <p:cNvSpPr txBox="1">
            <a:spLocks noChangeArrowheads="1"/>
          </p:cNvSpPr>
          <p:nvPr/>
        </p:nvSpPr>
        <p:spPr bwMode="auto">
          <a:xfrm>
            <a:off x="6826250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72" name="Text Box 52"/>
          <p:cNvSpPr txBox="1">
            <a:spLocks noChangeArrowheads="1"/>
          </p:cNvSpPr>
          <p:nvPr/>
        </p:nvSpPr>
        <p:spPr bwMode="auto">
          <a:xfrm>
            <a:off x="3819525" y="1609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73" name="Text Box 53"/>
          <p:cNvSpPr txBox="1">
            <a:spLocks noChangeArrowheads="1"/>
          </p:cNvSpPr>
          <p:nvPr/>
        </p:nvSpPr>
        <p:spPr bwMode="auto">
          <a:xfrm>
            <a:off x="4819650" y="1609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74" name="Text Box 54"/>
          <p:cNvSpPr txBox="1">
            <a:spLocks noChangeArrowheads="1"/>
          </p:cNvSpPr>
          <p:nvPr/>
        </p:nvSpPr>
        <p:spPr bwMode="auto">
          <a:xfrm>
            <a:off x="6153150" y="1609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75" name="Text Box 55"/>
          <p:cNvSpPr txBox="1">
            <a:spLocks noChangeArrowheads="1"/>
          </p:cNvSpPr>
          <p:nvPr/>
        </p:nvSpPr>
        <p:spPr bwMode="auto">
          <a:xfrm>
            <a:off x="6494463" y="1609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76" name="Text Box 56"/>
          <p:cNvSpPr txBox="1">
            <a:spLocks noChangeArrowheads="1"/>
          </p:cNvSpPr>
          <p:nvPr/>
        </p:nvSpPr>
        <p:spPr bwMode="auto">
          <a:xfrm>
            <a:off x="6811963" y="12922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77" name="Text Box 57"/>
          <p:cNvSpPr txBox="1">
            <a:spLocks noChangeArrowheads="1"/>
          </p:cNvSpPr>
          <p:nvPr/>
        </p:nvSpPr>
        <p:spPr bwMode="auto">
          <a:xfrm>
            <a:off x="3827463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78" name="Text Box 58"/>
          <p:cNvSpPr txBox="1">
            <a:spLocks noChangeArrowheads="1"/>
          </p:cNvSpPr>
          <p:nvPr/>
        </p:nvSpPr>
        <p:spPr bwMode="auto">
          <a:xfrm>
            <a:off x="3160713" y="16160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79" name="Text Box 59"/>
          <p:cNvSpPr txBox="1">
            <a:spLocks noChangeArrowheads="1"/>
          </p:cNvSpPr>
          <p:nvPr/>
        </p:nvSpPr>
        <p:spPr bwMode="auto">
          <a:xfrm>
            <a:off x="4168775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80" name="Text Box 60"/>
          <p:cNvSpPr txBox="1">
            <a:spLocks noChangeArrowheads="1"/>
          </p:cNvSpPr>
          <p:nvPr/>
        </p:nvSpPr>
        <p:spPr bwMode="auto">
          <a:xfrm>
            <a:off x="4500563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81" name="Text Box 61"/>
          <p:cNvSpPr txBox="1">
            <a:spLocks noChangeArrowheads="1"/>
          </p:cNvSpPr>
          <p:nvPr/>
        </p:nvSpPr>
        <p:spPr bwMode="auto">
          <a:xfrm>
            <a:off x="7497763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82" name="Text Box 62"/>
          <p:cNvSpPr txBox="1">
            <a:spLocks noChangeArrowheads="1"/>
          </p:cNvSpPr>
          <p:nvPr/>
        </p:nvSpPr>
        <p:spPr bwMode="auto">
          <a:xfrm>
            <a:off x="7820025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83" name="Text Box 63"/>
          <p:cNvSpPr txBox="1">
            <a:spLocks noChangeArrowheads="1"/>
          </p:cNvSpPr>
          <p:nvPr/>
        </p:nvSpPr>
        <p:spPr bwMode="auto">
          <a:xfrm>
            <a:off x="6156325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84" name="Text Box 64"/>
          <p:cNvSpPr txBox="1">
            <a:spLocks noChangeArrowheads="1"/>
          </p:cNvSpPr>
          <p:nvPr/>
        </p:nvSpPr>
        <p:spPr bwMode="auto">
          <a:xfrm>
            <a:off x="6494463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85" name="Text Box 65"/>
          <p:cNvSpPr txBox="1">
            <a:spLocks noChangeArrowheads="1"/>
          </p:cNvSpPr>
          <p:nvPr/>
        </p:nvSpPr>
        <p:spPr bwMode="auto">
          <a:xfrm>
            <a:off x="4818063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86" name="Text Box 66"/>
          <p:cNvSpPr txBox="1">
            <a:spLocks noChangeArrowheads="1"/>
          </p:cNvSpPr>
          <p:nvPr/>
        </p:nvSpPr>
        <p:spPr bwMode="auto">
          <a:xfrm>
            <a:off x="3494088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87" name="Text Box 67"/>
          <p:cNvSpPr txBox="1">
            <a:spLocks noChangeArrowheads="1"/>
          </p:cNvSpPr>
          <p:nvPr/>
        </p:nvSpPr>
        <p:spPr bwMode="auto">
          <a:xfrm>
            <a:off x="5157788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88" name="Text Box 68"/>
          <p:cNvSpPr txBox="1">
            <a:spLocks noChangeArrowheads="1"/>
          </p:cNvSpPr>
          <p:nvPr/>
        </p:nvSpPr>
        <p:spPr bwMode="auto">
          <a:xfrm>
            <a:off x="5500688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89" name="Text Box 69"/>
          <p:cNvSpPr txBox="1">
            <a:spLocks noChangeArrowheads="1"/>
          </p:cNvSpPr>
          <p:nvPr/>
        </p:nvSpPr>
        <p:spPr bwMode="auto">
          <a:xfrm>
            <a:off x="5827713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90" name="Text Box 70"/>
          <p:cNvSpPr txBox="1">
            <a:spLocks noChangeArrowheads="1"/>
          </p:cNvSpPr>
          <p:nvPr/>
        </p:nvSpPr>
        <p:spPr bwMode="auto">
          <a:xfrm>
            <a:off x="7161213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91" name="Text Box 71"/>
          <p:cNvSpPr txBox="1">
            <a:spLocks noChangeArrowheads="1"/>
          </p:cNvSpPr>
          <p:nvPr/>
        </p:nvSpPr>
        <p:spPr bwMode="auto">
          <a:xfrm>
            <a:off x="2157413" y="44926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7592" name="Text Box 72"/>
          <p:cNvSpPr txBox="1">
            <a:spLocks noChangeArrowheads="1"/>
          </p:cNvSpPr>
          <p:nvPr/>
        </p:nvSpPr>
        <p:spPr bwMode="auto">
          <a:xfrm>
            <a:off x="2155825" y="42068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7593" name="Text Box 73"/>
          <p:cNvSpPr txBox="1">
            <a:spLocks noChangeArrowheads="1"/>
          </p:cNvSpPr>
          <p:nvPr/>
        </p:nvSpPr>
        <p:spPr bwMode="auto">
          <a:xfrm>
            <a:off x="7318375" y="44926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7594" name="Text Box 74"/>
          <p:cNvSpPr txBox="1">
            <a:spLocks noChangeArrowheads="1"/>
          </p:cNvSpPr>
          <p:nvPr/>
        </p:nvSpPr>
        <p:spPr bwMode="auto">
          <a:xfrm>
            <a:off x="7319963" y="42005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7595" name="Text Box 75"/>
          <p:cNvSpPr txBox="1">
            <a:spLocks noChangeArrowheads="1"/>
          </p:cNvSpPr>
          <p:nvPr/>
        </p:nvSpPr>
        <p:spPr bwMode="auto">
          <a:xfrm>
            <a:off x="2773363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96" name="Text Box 76"/>
          <p:cNvSpPr txBox="1">
            <a:spLocks noChangeArrowheads="1"/>
          </p:cNvSpPr>
          <p:nvPr/>
        </p:nvSpPr>
        <p:spPr bwMode="auto">
          <a:xfrm>
            <a:off x="3789363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97" name="Text Box 77"/>
          <p:cNvSpPr txBox="1">
            <a:spLocks noChangeArrowheads="1"/>
          </p:cNvSpPr>
          <p:nvPr/>
        </p:nvSpPr>
        <p:spPr bwMode="auto">
          <a:xfrm>
            <a:off x="4446588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98" name="Text Box 78"/>
          <p:cNvSpPr txBox="1">
            <a:spLocks noChangeArrowheads="1"/>
          </p:cNvSpPr>
          <p:nvPr/>
        </p:nvSpPr>
        <p:spPr bwMode="auto">
          <a:xfrm>
            <a:off x="4778375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599" name="Text Box 79"/>
          <p:cNvSpPr txBox="1">
            <a:spLocks noChangeArrowheads="1"/>
          </p:cNvSpPr>
          <p:nvPr/>
        </p:nvSpPr>
        <p:spPr bwMode="auto">
          <a:xfrm>
            <a:off x="5111750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00" name="Text Box 80"/>
          <p:cNvSpPr txBox="1">
            <a:spLocks noChangeArrowheads="1"/>
          </p:cNvSpPr>
          <p:nvPr/>
        </p:nvSpPr>
        <p:spPr bwMode="auto">
          <a:xfrm>
            <a:off x="6442075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01" name="Text Box 81"/>
          <p:cNvSpPr txBox="1">
            <a:spLocks noChangeArrowheads="1"/>
          </p:cNvSpPr>
          <p:nvPr/>
        </p:nvSpPr>
        <p:spPr bwMode="auto">
          <a:xfrm>
            <a:off x="6778625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02" name="Text Box 82"/>
          <p:cNvSpPr txBox="1">
            <a:spLocks noChangeArrowheads="1"/>
          </p:cNvSpPr>
          <p:nvPr/>
        </p:nvSpPr>
        <p:spPr bwMode="auto">
          <a:xfrm>
            <a:off x="7110413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03" name="Text Box 83"/>
          <p:cNvSpPr txBox="1">
            <a:spLocks noChangeArrowheads="1"/>
          </p:cNvSpPr>
          <p:nvPr/>
        </p:nvSpPr>
        <p:spPr bwMode="auto">
          <a:xfrm>
            <a:off x="2789238" y="4492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04" name="Text Box 84"/>
          <p:cNvSpPr txBox="1">
            <a:spLocks noChangeArrowheads="1"/>
          </p:cNvSpPr>
          <p:nvPr/>
        </p:nvSpPr>
        <p:spPr bwMode="auto">
          <a:xfrm>
            <a:off x="2454275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05" name="Text Box 85"/>
          <p:cNvSpPr txBox="1">
            <a:spLocks noChangeArrowheads="1"/>
          </p:cNvSpPr>
          <p:nvPr/>
        </p:nvSpPr>
        <p:spPr bwMode="auto">
          <a:xfrm>
            <a:off x="3448050" y="41751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06" name="Text Box 86"/>
          <p:cNvSpPr txBox="1">
            <a:spLocks noChangeArrowheads="1"/>
          </p:cNvSpPr>
          <p:nvPr/>
        </p:nvSpPr>
        <p:spPr bwMode="auto">
          <a:xfrm>
            <a:off x="3794125" y="41783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07" name="Text Box 87"/>
          <p:cNvSpPr txBox="1">
            <a:spLocks noChangeArrowheads="1"/>
          </p:cNvSpPr>
          <p:nvPr/>
        </p:nvSpPr>
        <p:spPr bwMode="auto">
          <a:xfrm>
            <a:off x="6783388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08" name="Text Box 88"/>
          <p:cNvSpPr txBox="1">
            <a:spLocks noChangeArrowheads="1"/>
          </p:cNvSpPr>
          <p:nvPr/>
        </p:nvSpPr>
        <p:spPr bwMode="auto">
          <a:xfrm>
            <a:off x="7116763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09" name="Text Box 89"/>
          <p:cNvSpPr txBox="1">
            <a:spLocks noChangeArrowheads="1"/>
          </p:cNvSpPr>
          <p:nvPr/>
        </p:nvSpPr>
        <p:spPr bwMode="auto">
          <a:xfrm>
            <a:off x="4460875" y="4492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10" name="Text Box 90"/>
          <p:cNvSpPr txBox="1">
            <a:spLocks noChangeArrowheads="1"/>
          </p:cNvSpPr>
          <p:nvPr/>
        </p:nvSpPr>
        <p:spPr bwMode="auto">
          <a:xfrm>
            <a:off x="5122863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11" name="Text Box 91"/>
          <p:cNvSpPr txBox="1">
            <a:spLocks noChangeArrowheads="1"/>
          </p:cNvSpPr>
          <p:nvPr/>
        </p:nvSpPr>
        <p:spPr bwMode="auto">
          <a:xfrm>
            <a:off x="6448425" y="4492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12" name="Text Box 92"/>
          <p:cNvSpPr txBox="1">
            <a:spLocks noChangeArrowheads="1"/>
          </p:cNvSpPr>
          <p:nvPr/>
        </p:nvSpPr>
        <p:spPr bwMode="auto">
          <a:xfrm>
            <a:off x="4787900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13" name="Text Box 93"/>
          <p:cNvSpPr txBox="1">
            <a:spLocks noChangeArrowheads="1"/>
          </p:cNvSpPr>
          <p:nvPr/>
        </p:nvSpPr>
        <p:spPr bwMode="auto">
          <a:xfrm>
            <a:off x="3114675" y="41798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14" name="Text Box 94"/>
          <p:cNvSpPr txBox="1">
            <a:spLocks noChangeArrowheads="1"/>
          </p:cNvSpPr>
          <p:nvPr/>
        </p:nvSpPr>
        <p:spPr bwMode="auto">
          <a:xfrm>
            <a:off x="4111625" y="41798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15" name="Text Box 95"/>
          <p:cNvSpPr txBox="1">
            <a:spLocks noChangeArrowheads="1"/>
          </p:cNvSpPr>
          <p:nvPr/>
        </p:nvSpPr>
        <p:spPr bwMode="auto">
          <a:xfrm>
            <a:off x="5786438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16" name="Text Box 96"/>
          <p:cNvSpPr txBox="1">
            <a:spLocks noChangeArrowheads="1"/>
          </p:cNvSpPr>
          <p:nvPr/>
        </p:nvSpPr>
        <p:spPr bwMode="auto">
          <a:xfrm>
            <a:off x="3114675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17" name="Text Box 97"/>
          <p:cNvSpPr txBox="1">
            <a:spLocks noChangeArrowheads="1"/>
          </p:cNvSpPr>
          <p:nvPr/>
        </p:nvSpPr>
        <p:spPr bwMode="auto">
          <a:xfrm>
            <a:off x="6099175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18" name="Text Box 98"/>
          <p:cNvSpPr txBox="1">
            <a:spLocks noChangeArrowheads="1"/>
          </p:cNvSpPr>
          <p:nvPr/>
        </p:nvSpPr>
        <p:spPr bwMode="auto">
          <a:xfrm>
            <a:off x="5770563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19" name="Text Box 99"/>
          <p:cNvSpPr txBox="1">
            <a:spLocks noChangeArrowheads="1"/>
          </p:cNvSpPr>
          <p:nvPr/>
        </p:nvSpPr>
        <p:spPr bwMode="auto">
          <a:xfrm>
            <a:off x="2451100" y="45005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20" name="Text Box 100"/>
          <p:cNvSpPr txBox="1">
            <a:spLocks noChangeArrowheads="1"/>
          </p:cNvSpPr>
          <p:nvPr/>
        </p:nvSpPr>
        <p:spPr bwMode="auto">
          <a:xfrm>
            <a:off x="2441575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21" name="Text Box 101"/>
          <p:cNvSpPr txBox="1">
            <a:spLocks noChangeArrowheads="1"/>
          </p:cNvSpPr>
          <p:nvPr/>
        </p:nvSpPr>
        <p:spPr bwMode="auto">
          <a:xfrm>
            <a:off x="3106738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22" name="Text Box 102"/>
          <p:cNvSpPr txBox="1">
            <a:spLocks noChangeArrowheads="1"/>
          </p:cNvSpPr>
          <p:nvPr/>
        </p:nvSpPr>
        <p:spPr bwMode="auto">
          <a:xfrm>
            <a:off x="3448050" y="5249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U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07623" name="Text Box 103"/>
          <p:cNvSpPr txBox="1">
            <a:spLocks noChangeArrowheads="1"/>
          </p:cNvSpPr>
          <p:nvPr/>
        </p:nvSpPr>
        <p:spPr bwMode="auto">
          <a:xfrm>
            <a:off x="3779838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24" name="Text Box 104"/>
          <p:cNvSpPr txBox="1">
            <a:spLocks noChangeArrowheads="1"/>
          </p:cNvSpPr>
          <p:nvPr/>
        </p:nvSpPr>
        <p:spPr bwMode="auto">
          <a:xfrm>
            <a:off x="6777038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7104063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26" name="Text Box 106"/>
          <p:cNvSpPr txBox="1">
            <a:spLocks noChangeArrowheads="1"/>
          </p:cNvSpPr>
          <p:nvPr/>
        </p:nvSpPr>
        <p:spPr bwMode="auto">
          <a:xfrm>
            <a:off x="5773738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27" name="Text Box 107"/>
          <p:cNvSpPr txBox="1">
            <a:spLocks noChangeArrowheads="1"/>
          </p:cNvSpPr>
          <p:nvPr/>
        </p:nvSpPr>
        <p:spPr bwMode="auto">
          <a:xfrm>
            <a:off x="4097338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28" name="Text Box 108"/>
          <p:cNvSpPr txBox="1">
            <a:spLocks noChangeArrowheads="1"/>
          </p:cNvSpPr>
          <p:nvPr/>
        </p:nvSpPr>
        <p:spPr bwMode="auto">
          <a:xfrm>
            <a:off x="2773363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29" name="Text Box 109"/>
          <p:cNvSpPr txBox="1">
            <a:spLocks noChangeArrowheads="1"/>
          </p:cNvSpPr>
          <p:nvPr/>
        </p:nvSpPr>
        <p:spPr bwMode="auto">
          <a:xfrm>
            <a:off x="4437063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30" name="Text Box 110"/>
          <p:cNvSpPr txBox="1">
            <a:spLocks noChangeArrowheads="1"/>
          </p:cNvSpPr>
          <p:nvPr/>
        </p:nvSpPr>
        <p:spPr bwMode="auto">
          <a:xfrm>
            <a:off x="4779963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31" name="Text Box 111"/>
          <p:cNvSpPr txBox="1">
            <a:spLocks noChangeArrowheads="1"/>
          </p:cNvSpPr>
          <p:nvPr/>
        </p:nvSpPr>
        <p:spPr bwMode="auto">
          <a:xfrm>
            <a:off x="5106988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32" name="Text Box 112"/>
          <p:cNvSpPr txBox="1">
            <a:spLocks noChangeArrowheads="1"/>
          </p:cNvSpPr>
          <p:nvPr/>
        </p:nvSpPr>
        <p:spPr bwMode="auto">
          <a:xfrm>
            <a:off x="6440488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33" name="Line 113"/>
          <p:cNvSpPr>
            <a:spLocks noChangeShapeType="1"/>
          </p:cNvSpPr>
          <p:nvPr/>
        </p:nvSpPr>
        <p:spPr bwMode="auto">
          <a:xfrm flipV="1">
            <a:off x="3522663" y="4038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634" name="Line 114"/>
          <p:cNvSpPr>
            <a:spLocks noChangeShapeType="1"/>
          </p:cNvSpPr>
          <p:nvPr/>
        </p:nvSpPr>
        <p:spPr bwMode="auto">
          <a:xfrm flipV="1">
            <a:off x="3524250" y="5119688"/>
            <a:ext cx="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635" name="Text Box 115"/>
          <p:cNvSpPr txBox="1">
            <a:spLocks noChangeArrowheads="1"/>
          </p:cNvSpPr>
          <p:nvPr/>
        </p:nvSpPr>
        <p:spPr bwMode="auto">
          <a:xfrm>
            <a:off x="7318375" y="52355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7636" name="Text Box 116"/>
          <p:cNvSpPr txBox="1">
            <a:spLocks noChangeArrowheads="1"/>
          </p:cNvSpPr>
          <p:nvPr/>
        </p:nvSpPr>
        <p:spPr bwMode="auto">
          <a:xfrm>
            <a:off x="2157413" y="52419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7637" name="Text Box 117"/>
          <p:cNvSpPr txBox="1">
            <a:spLocks noChangeArrowheads="1"/>
          </p:cNvSpPr>
          <p:nvPr/>
        </p:nvSpPr>
        <p:spPr bwMode="auto">
          <a:xfrm>
            <a:off x="6105525" y="4491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38" name="Text Box 118"/>
          <p:cNvSpPr txBox="1">
            <a:spLocks noChangeArrowheads="1"/>
          </p:cNvSpPr>
          <p:nvPr/>
        </p:nvSpPr>
        <p:spPr bwMode="auto">
          <a:xfrm>
            <a:off x="6105525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39" name="Text Box 119"/>
          <p:cNvSpPr txBox="1">
            <a:spLocks noChangeArrowheads="1"/>
          </p:cNvSpPr>
          <p:nvPr/>
        </p:nvSpPr>
        <p:spPr bwMode="auto">
          <a:xfrm>
            <a:off x="4108450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40" name="Text Box 120"/>
          <p:cNvSpPr txBox="1">
            <a:spLocks noChangeArrowheads="1"/>
          </p:cNvSpPr>
          <p:nvPr/>
        </p:nvSpPr>
        <p:spPr bwMode="auto">
          <a:xfrm>
            <a:off x="4738688" y="3748088"/>
            <a:ext cx="19097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T instead of C</a:t>
            </a:r>
          </a:p>
        </p:txBody>
      </p:sp>
      <p:sp>
        <p:nvSpPr>
          <p:cNvPr id="107641" name="Text Box 121"/>
          <p:cNvSpPr txBox="1">
            <a:spLocks noChangeArrowheads="1"/>
          </p:cNvSpPr>
          <p:nvPr/>
        </p:nvSpPr>
        <p:spPr bwMode="auto">
          <a:xfrm>
            <a:off x="5449888" y="41751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42" name="Text Box 122"/>
          <p:cNvSpPr txBox="1">
            <a:spLocks noChangeArrowheads="1"/>
          </p:cNvSpPr>
          <p:nvPr/>
        </p:nvSpPr>
        <p:spPr bwMode="auto">
          <a:xfrm>
            <a:off x="5441950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43" name="Text Box 123"/>
          <p:cNvSpPr txBox="1">
            <a:spLocks noChangeArrowheads="1"/>
          </p:cNvSpPr>
          <p:nvPr/>
        </p:nvSpPr>
        <p:spPr bwMode="auto">
          <a:xfrm>
            <a:off x="3459163" y="4491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44" name="Text Box 124"/>
          <p:cNvSpPr txBox="1">
            <a:spLocks noChangeArrowheads="1"/>
          </p:cNvSpPr>
          <p:nvPr/>
        </p:nvSpPr>
        <p:spPr bwMode="auto">
          <a:xfrm>
            <a:off x="2701925" y="4848225"/>
            <a:ext cx="17065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U instead of A</a:t>
            </a:r>
          </a:p>
        </p:txBody>
      </p:sp>
      <p:sp>
        <p:nvSpPr>
          <p:cNvPr id="107645" name="Text Box 125"/>
          <p:cNvSpPr txBox="1">
            <a:spLocks noChangeArrowheads="1"/>
          </p:cNvSpPr>
          <p:nvPr/>
        </p:nvSpPr>
        <p:spPr bwMode="auto">
          <a:xfrm>
            <a:off x="5437188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7646" name="Text Box 126"/>
          <p:cNvSpPr txBox="1">
            <a:spLocks noChangeArrowheads="1"/>
          </p:cNvSpPr>
          <p:nvPr/>
        </p:nvSpPr>
        <p:spPr bwMode="auto">
          <a:xfrm>
            <a:off x="3592513" y="5683250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07647" name="AutoShape 127"/>
          <p:cNvSpPr>
            <a:spLocks/>
          </p:cNvSpPr>
          <p:nvPr/>
        </p:nvSpPr>
        <p:spPr bwMode="auto">
          <a:xfrm rot="5400000">
            <a:off x="3749675" y="518477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4381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Insertions and Deletions</a:t>
            </a:r>
            <a:endParaRPr lang="en-US" i="1" smtClean="0">
              <a:solidFill>
                <a:srgbClr val="993366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65250"/>
            <a:ext cx="8534400" cy="2825750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b="1" smtClean="0"/>
              <a:t>Insertions </a:t>
            </a:r>
            <a:r>
              <a:rPr lang="en-US" smtClean="0"/>
              <a:t>and </a:t>
            </a:r>
            <a:r>
              <a:rPr lang="en-US" b="1" smtClean="0"/>
              <a:t>deletions </a:t>
            </a:r>
            <a:r>
              <a:rPr lang="en-US" smtClean="0"/>
              <a:t>are additions or losses of nucleotide pairs in a gene</a:t>
            </a:r>
          </a:p>
          <a:p>
            <a:pPr marL="350838" indent="-350838" eaLnBrk="1" hangingPunct="1"/>
            <a:r>
              <a:rPr lang="en-US" smtClean="0"/>
              <a:t>These mutations have a disastrous effect on the resulting protein more often than substitutions do </a:t>
            </a:r>
          </a:p>
          <a:p>
            <a:pPr marL="350838" indent="-350838" eaLnBrk="1" hangingPunct="1"/>
            <a:r>
              <a:rPr lang="en-US" smtClean="0"/>
              <a:t>Insertion or deletion of nucleotides may alter the reading frame, producing a </a:t>
            </a:r>
            <a:r>
              <a:rPr lang="en-US" b="1" smtClean="0"/>
              <a:t>frameshift mutation</a:t>
            </a:r>
          </a:p>
        </p:txBody>
      </p:sp>
      <p:grpSp>
        <p:nvGrpSpPr>
          <p:cNvPr id="10854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855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0854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17.24d</a:t>
            </a:r>
          </a:p>
        </p:txBody>
      </p:sp>
      <p:pic>
        <p:nvPicPr>
          <p:cNvPr id="109571" name="Picture 3" descr="17_24dPointMutationTyp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349250"/>
            <a:ext cx="8548687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446088" y="414338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Wild type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57188" y="938213"/>
            <a:ext cx="24257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141538" y="1654175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873375" y="1266825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143125" y="2006600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  <a:endParaRPr lang="en-US" sz="2200" b="1"/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1592263" y="2397125"/>
            <a:ext cx="130333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Amino end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7280275" y="2117725"/>
            <a:ext cx="557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7267575" y="2401888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Carboxyl end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2876550" y="973138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 flipH="1">
            <a:off x="2881313" y="2168525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>
            <a:off x="6996113" y="2168525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AutoShape 15"/>
          <p:cNvSpPr>
            <a:spLocks/>
          </p:cNvSpPr>
          <p:nvPr/>
        </p:nvSpPr>
        <p:spPr bwMode="auto">
          <a:xfrm rot="5400000">
            <a:off x="7437438" y="161925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8034338" y="1257300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8034338" y="1668463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8035925" y="958850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3397250" y="202565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4397375" y="20320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5367338" y="20320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6389688" y="203835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3492500" y="9429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3167063" y="1685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4164013" y="12652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4498975" y="12652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595" name="Text Box 27"/>
          <p:cNvSpPr txBox="1">
            <a:spLocks noChangeArrowheads="1"/>
          </p:cNvSpPr>
          <p:nvPr/>
        </p:nvSpPr>
        <p:spPr bwMode="auto">
          <a:xfrm>
            <a:off x="5165725" y="9429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5497513" y="9429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5830888" y="9429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7161213" y="9429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7488238" y="12652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7820025" y="12652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01" name="Text Box 33"/>
          <p:cNvSpPr txBox="1">
            <a:spLocks noChangeArrowheads="1"/>
          </p:cNvSpPr>
          <p:nvPr/>
        </p:nvSpPr>
        <p:spPr bwMode="auto">
          <a:xfrm>
            <a:off x="3503613" y="12604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02" name="Text Box 34"/>
          <p:cNvSpPr txBox="1">
            <a:spLocks noChangeArrowheads="1"/>
          </p:cNvSpPr>
          <p:nvPr/>
        </p:nvSpPr>
        <p:spPr bwMode="auto">
          <a:xfrm>
            <a:off x="3173413" y="9413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03" name="Text Box 35"/>
          <p:cNvSpPr txBox="1">
            <a:spLocks noChangeArrowheads="1"/>
          </p:cNvSpPr>
          <p:nvPr/>
        </p:nvSpPr>
        <p:spPr bwMode="auto">
          <a:xfrm>
            <a:off x="4179888" y="9413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04" name="Text Box 36"/>
          <p:cNvSpPr txBox="1">
            <a:spLocks noChangeArrowheads="1"/>
          </p:cNvSpPr>
          <p:nvPr/>
        </p:nvSpPr>
        <p:spPr bwMode="auto">
          <a:xfrm>
            <a:off x="4498975" y="9413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05" name="Text Box 37"/>
          <p:cNvSpPr txBox="1">
            <a:spLocks noChangeArrowheads="1"/>
          </p:cNvSpPr>
          <p:nvPr/>
        </p:nvSpPr>
        <p:spPr bwMode="auto">
          <a:xfrm>
            <a:off x="7502525" y="9413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7835900" y="9413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07" name="Text Box 39"/>
          <p:cNvSpPr txBox="1">
            <a:spLocks noChangeArrowheads="1"/>
          </p:cNvSpPr>
          <p:nvPr/>
        </p:nvSpPr>
        <p:spPr bwMode="auto">
          <a:xfrm>
            <a:off x="5170488" y="12604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08" name="Text Box 40"/>
          <p:cNvSpPr txBox="1">
            <a:spLocks noChangeArrowheads="1"/>
          </p:cNvSpPr>
          <p:nvPr/>
        </p:nvSpPr>
        <p:spPr bwMode="auto">
          <a:xfrm>
            <a:off x="5837238" y="12604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09" name="Text Box 41"/>
          <p:cNvSpPr txBox="1">
            <a:spLocks noChangeArrowheads="1"/>
          </p:cNvSpPr>
          <p:nvPr/>
        </p:nvSpPr>
        <p:spPr bwMode="auto">
          <a:xfrm>
            <a:off x="7172325" y="12604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10" name="Text Box 42"/>
          <p:cNvSpPr txBox="1">
            <a:spLocks noChangeArrowheads="1"/>
          </p:cNvSpPr>
          <p:nvPr/>
        </p:nvSpPr>
        <p:spPr bwMode="auto">
          <a:xfrm>
            <a:off x="5502275" y="12604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11" name="Text Box 43"/>
          <p:cNvSpPr txBox="1">
            <a:spLocks noChangeArrowheads="1"/>
          </p:cNvSpPr>
          <p:nvPr/>
        </p:nvSpPr>
        <p:spPr bwMode="auto">
          <a:xfrm>
            <a:off x="3833813" y="9429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12" name="Text Box 44"/>
          <p:cNvSpPr txBox="1">
            <a:spLocks noChangeArrowheads="1"/>
          </p:cNvSpPr>
          <p:nvPr/>
        </p:nvSpPr>
        <p:spPr bwMode="auto">
          <a:xfrm>
            <a:off x="4821238" y="9429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13" name="Text Box 45"/>
          <p:cNvSpPr txBox="1">
            <a:spLocks noChangeArrowheads="1"/>
          </p:cNvSpPr>
          <p:nvPr/>
        </p:nvSpPr>
        <p:spPr bwMode="auto">
          <a:xfrm>
            <a:off x="6169025" y="9429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14" name="Text Box 46"/>
          <p:cNvSpPr txBox="1">
            <a:spLocks noChangeArrowheads="1"/>
          </p:cNvSpPr>
          <p:nvPr/>
        </p:nvSpPr>
        <p:spPr bwMode="auto">
          <a:xfrm>
            <a:off x="6505575" y="9429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15" name="Text Box 47"/>
          <p:cNvSpPr txBox="1">
            <a:spLocks noChangeArrowheads="1"/>
          </p:cNvSpPr>
          <p:nvPr/>
        </p:nvSpPr>
        <p:spPr bwMode="auto">
          <a:xfrm>
            <a:off x="6823075" y="12604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16" name="Text Box 48"/>
          <p:cNvSpPr txBox="1">
            <a:spLocks noChangeArrowheads="1"/>
          </p:cNvSpPr>
          <p:nvPr/>
        </p:nvSpPr>
        <p:spPr bwMode="auto">
          <a:xfrm>
            <a:off x="6831013" y="168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17" name="Text Box 49"/>
          <p:cNvSpPr txBox="1">
            <a:spLocks noChangeArrowheads="1"/>
          </p:cNvSpPr>
          <p:nvPr/>
        </p:nvSpPr>
        <p:spPr bwMode="auto">
          <a:xfrm>
            <a:off x="3824288" y="12573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18" name="Text Box 50"/>
          <p:cNvSpPr txBox="1">
            <a:spLocks noChangeArrowheads="1"/>
          </p:cNvSpPr>
          <p:nvPr/>
        </p:nvSpPr>
        <p:spPr bwMode="auto">
          <a:xfrm>
            <a:off x="4824413" y="12573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19" name="Text Box 51"/>
          <p:cNvSpPr txBox="1">
            <a:spLocks noChangeArrowheads="1"/>
          </p:cNvSpPr>
          <p:nvPr/>
        </p:nvSpPr>
        <p:spPr bwMode="auto">
          <a:xfrm>
            <a:off x="6157913" y="12573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20" name="Text Box 52"/>
          <p:cNvSpPr txBox="1">
            <a:spLocks noChangeArrowheads="1"/>
          </p:cNvSpPr>
          <p:nvPr/>
        </p:nvSpPr>
        <p:spPr bwMode="auto">
          <a:xfrm>
            <a:off x="6499225" y="12573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21" name="Text Box 53"/>
          <p:cNvSpPr txBox="1">
            <a:spLocks noChangeArrowheads="1"/>
          </p:cNvSpPr>
          <p:nvPr/>
        </p:nvSpPr>
        <p:spPr bwMode="auto">
          <a:xfrm>
            <a:off x="6816725" y="9398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22" name="Text Box 54"/>
          <p:cNvSpPr txBox="1">
            <a:spLocks noChangeArrowheads="1"/>
          </p:cNvSpPr>
          <p:nvPr/>
        </p:nvSpPr>
        <p:spPr bwMode="auto">
          <a:xfrm>
            <a:off x="3832225" y="168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23" name="Text Box 55"/>
          <p:cNvSpPr txBox="1">
            <a:spLocks noChangeArrowheads="1"/>
          </p:cNvSpPr>
          <p:nvPr/>
        </p:nvSpPr>
        <p:spPr bwMode="auto">
          <a:xfrm>
            <a:off x="3165475" y="12636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24" name="Text Box 56"/>
          <p:cNvSpPr txBox="1">
            <a:spLocks noChangeArrowheads="1"/>
          </p:cNvSpPr>
          <p:nvPr/>
        </p:nvSpPr>
        <p:spPr bwMode="auto">
          <a:xfrm>
            <a:off x="4173538" y="1685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25" name="Text Box 57"/>
          <p:cNvSpPr txBox="1">
            <a:spLocks noChangeArrowheads="1"/>
          </p:cNvSpPr>
          <p:nvPr/>
        </p:nvSpPr>
        <p:spPr bwMode="auto">
          <a:xfrm>
            <a:off x="4505325" y="1685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26" name="Text Box 58"/>
          <p:cNvSpPr txBox="1">
            <a:spLocks noChangeArrowheads="1"/>
          </p:cNvSpPr>
          <p:nvPr/>
        </p:nvSpPr>
        <p:spPr bwMode="auto">
          <a:xfrm>
            <a:off x="7502525" y="1685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27" name="Text Box 59"/>
          <p:cNvSpPr txBox="1">
            <a:spLocks noChangeArrowheads="1"/>
          </p:cNvSpPr>
          <p:nvPr/>
        </p:nvSpPr>
        <p:spPr bwMode="auto">
          <a:xfrm>
            <a:off x="7824788" y="1685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28" name="Text Box 60"/>
          <p:cNvSpPr txBox="1">
            <a:spLocks noChangeArrowheads="1"/>
          </p:cNvSpPr>
          <p:nvPr/>
        </p:nvSpPr>
        <p:spPr bwMode="auto">
          <a:xfrm>
            <a:off x="6161088" y="168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29" name="Text Box 61"/>
          <p:cNvSpPr txBox="1">
            <a:spLocks noChangeArrowheads="1"/>
          </p:cNvSpPr>
          <p:nvPr/>
        </p:nvSpPr>
        <p:spPr bwMode="auto">
          <a:xfrm>
            <a:off x="6499225" y="168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30" name="Text Box 62"/>
          <p:cNvSpPr txBox="1">
            <a:spLocks noChangeArrowheads="1"/>
          </p:cNvSpPr>
          <p:nvPr/>
        </p:nvSpPr>
        <p:spPr bwMode="auto">
          <a:xfrm>
            <a:off x="4822825" y="168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31" name="Text Box 63"/>
          <p:cNvSpPr txBox="1">
            <a:spLocks noChangeArrowheads="1"/>
          </p:cNvSpPr>
          <p:nvPr/>
        </p:nvSpPr>
        <p:spPr bwMode="auto">
          <a:xfrm>
            <a:off x="3498850" y="1685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32" name="Text Box 64"/>
          <p:cNvSpPr txBox="1">
            <a:spLocks noChangeArrowheads="1"/>
          </p:cNvSpPr>
          <p:nvPr/>
        </p:nvSpPr>
        <p:spPr bwMode="auto">
          <a:xfrm>
            <a:off x="5162550" y="1685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33" name="Text Box 65"/>
          <p:cNvSpPr txBox="1">
            <a:spLocks noChangeArrowheads="1"/>
          </p:cNvSpPr>
          <p:nvPr/>
        </p:nvSpPr>
        <p:spPr bwMode="auto">
          <a:xfrm>
            <a:off x="5505450" y="1685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34" name="Text Box 66"/>
          <p:cNvSpPr txBox="1">
            <a:spLocks noChangeArrowheads="1"/>
          </p:cNvSpPr>
          <p:nvPr/>
        </p:nvSpPr>
        <p:spPr bwMode="auto">
          <a:xfrm>
            <a:off x="5832475" y="1685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35" name="Text Box 67"/>
          <p:cNvSpPr txBox="1">
            <a:spLocks noChangeArrowheads="1"/>
          </p:cNvSpPr>
          <p:nvPr/>
        </p:nvSpPr>
        <p:spPr bwMode="auto">
          <a:xfrm>
            <a:off x="7165975" y="1685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36" name="Text Box 68"/>
          <p:cNvSpPr txBox="1">
            <a:spLocks noChangeArrowheads="1"/>
          </p:cNvSpPr>
          <p:nvPr/>
        </p:nvSpPr>
        <p:spPr bwMode="auto">
          <a:xfrm>
            <a:off x="455613" y="2936875"/>
            <a:ext cx="8181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(b) Nucleotide-pair insertion or deletion: frameshift causing</a:t>
            </a:r>
          </a:p>
        </p:txBody>
      </p:sp>
      <p:sp>
        <p:nvSpPr>
          <p:cNvPr id="109637" name="Text Box 69"/>
          <p:cNvSpPr txBox="1">
            <a:spLocks noChangeArrowheads="1"/>
          </p:cNvSpPr>
          <p:nvPr/>
        </p:nvSpPr>
        <p:spPr bwMode="auto">
          <a:xfrm>
            <a:off x="455613" y="3267075"/>
            <a:ext cx="280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immediate nonsense</a:t>
            </a:r>
          </a:p>
        </p:txBody>
      </p:sp>
      <p:sp>
        <p:nvSpPr>
          <p:cNvPr id="109638" name="Text Box 70"/>
          <p:cNvSpPr txBox="1">
            <a:spLocks noChangeArrowheads="1"/>
          </p:cNvSpPr>
          <p:nvPr/>
        </p:nvSpPr>
        <p:spPr bwMode="auto">
          <a:xfrm>
            <a:off x="2916238" y="3806825"/>
            <a:ext cx="9604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Extra A</a:t>
            </a:r>
          </a:p>
        </p:txBody>
      </p:sp>
      <p:sp>
        <p:nvSpPr>
          <p:cNvPr id="109639" name="Text Box 71"/>
          <p:cNvSpPr txBox="1">
            <a:spLocks noChangeArrowheads="1"/>
          </p:cNvSpPr>
          <p:nvPr/>
        </p:nvSpPr>
        <p:spPr bwMode="auto">
          <a:xfrm>
            <a:off x="2928938" y="4860925"/>
            <a:ext cx="9604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Extra U</a:t>
            </a:r>
          </a:p>
        </p:txBody>
      </p:sp>
      <p:sp>
        <p:nvSpPr>
          <p:cNvPr id="109640" name="Line 72"/>
          <p:cNvSpPr>
            <a:spLocks noChangeShapeType="1"/>
          </p:cNvSpPr>
          <p:nvPr/>
        </p:nvSpPr>
        <p:spPr bwMode="auto">
          <a:xfrm>
            <a:off x="3346450" y="4095750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41" name="Line 73"/>
          <p:cNvSpPr>
            <a:spLocks noChangeShapeType="1"/>
          </p:cNvSpPr>
          <p:nvPr/>
        </p:nvSpPr>
        <p:spPr bwMode="auto">
          <a:xfrm>
            <a:off x="3346450" y="5137150"/>
            <a:ext cx="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42" name="Text Box 74"/>
          <p:cNvSpPr txBox="1">
            <a:spLocks noChangeArrowheads="1"/>
          </p:cNvSpPr>
          <p:nvPr/>
        </p:nvSpPr>
        <p:spPr bwMode="auto">
          <a:xfrm>
            <a:off x="1978025" y="4549775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9643" name="Text Box 75"/>
          <p:cNvSpPr txBox="1">
            <a:spLocks noChangeArrowheads="1"/>
          </p:cNvSpPr>
          <p:nvPr/>
        </p:nvSpPr>
        <p:spPr bwMode="auto">
          <a:xfrm>
            <a:off x="1981200" y="4256088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9644" name="Text Box 76"/>
          <p:cNvSpPr txBox="1">
            <a:spLocks noChangeArrowheads="1"/>
          </p:cNvSpPr>
          <p:nvPr/>
        </p:nvSpPr>
        <p:spPr bwMode="auto">
          <a:xfrm>
            <a:off x="1984375" y="5240338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9645" name="Text Box 77"/>
          <p:cNvSpPr txBox="1">
            <a:spLocks noChangeArrowheads="1"/>
          </p:cNvSpPr>
          <p:nvPr/>
        </p:nvSpPr>
        <p:spPr bwMode="auto">
          <a:xfrm>
            <a:off x="7488238" y="4552950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9646" name="Text Box 78"/>
          <p:cNvSpPr txBox="1">
            <a:spLocks noChangeArrowheads="1"/>
          </p:cNvSpPr>
          <p:nvPr/>
        </p:nvSpPr>
        <p:spPr bwMode="auto">
          <a:xfrm>
            <a:off x="7494588" y="5246688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9647" name="Text Box 79"/>
          <p:cNvSpPr txBox="1">
            <a:spLocks noChangeArrowheads="1"/>
          </p:cNvSpPr>
          <p:nvPr/>
        </p:nvSpPr>
        <p:spPr bwMode="auto">
          <a:xfrm>
            <a:off x="7489825" y="4254500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09648" name="Text Box 80"/>
          <p:cNvSpPr txBox="1">
            <a:spLocks noChangeArrowheads="1"/>
          </p:cNvSpPr>
          <p:nvPr/>
        </p:nvSpPr>
        <p:spPr bwMode="auto">
          <a:xfrm>
            <a:off x="2495550" y="55880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09649" name="Text Box 81"/>
          <p:cNvSpPr txBox="1">
            <a:spLocks noChangeArrowheads="1"/>
          </p:cNvSpPr>
          <p:nvPr/>
        </p:nvSpPr>
        <p:spPr bwMode="auto">
          <a:xfrm>
            <a:off x="1516063" y="6043613"/>
            <a:ext cx="31035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1 nucleotide-pair insertion</a:t>
            </a:r>
          </a:p>
        </p:txBody>
      </p:sp>
      <p:sp>
        <p:nvSpPr>
          <p:cNvPr id="109650" name="Text Box 82"/>
          <p:cNvSpPr txBox="1">
            <a:spLocks noChangeArrowheads="1"/>
          </p:cNvSpPr>
          <p:nvPr/>
        </p:nvSpPr>
        <p:spPr bwMode="auto">
          <a:xfrm>
            <a:off x="3470275" y="5680075"/>
            <a:ext cx="557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09651" name="AutoShape 83"/>
          <p:cNvSpPr>
            <a:spLocks/>
          </p:cNvSpPr>
          <p:nvPr/>
        </p:nvSpPr>
        <p:spPr bwMode="auto">
          <a:xfrm rot="5400000">
            <a:off x="3627438" y="518160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52" name="Text Box 84"/>
          <p:cNvSpPr txBox="1">
            <a:spLocks noChangeArrowheads="1"/>
          </p:cNvSpPr>
          <p:nvPr/>
        </p:nvSpPr>
        <p:spPr bwMode="auto">
          <a:xfrm>
            <a:off x="2593975" y="42227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53" name="Text Box 85"/>
          <p:cNvSpPr txBox="1">
            <a:spLocks noChangeArrowheads="1"/>
          </p:cNvSpPr>
          <p:nvPr/>
        </p:nvSpPr>
        <p:spPr bwMode="auto">
          <a:xfrm>
            <a:off x="4271963" y="42227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54" name="Text Box 86"/>
          <p:cNvSpPr txBox="1">
            <a:spLocks noChangeArrowheads="1"/>
          </p:cNvSpPr>
          <p:nvPr/>
        </p:nvSpPr>
        <p:spPr bwMode="auto">
          <a:xfrm>
            <a:off x="4608513" y="42227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55" name="Text Box 87"/>
          <p:cNvSpPr txBox="1">
            <a:spLocks noChangeArrowheads="1"/>
          </p:cNvSpPr>
          <p:nvPr/>
        </p:nvSpPr>
        <p:spPr bwMode="auto">
          <a:xfrm>
            <a:off x="4941888" y="42227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56" name="Text Box 88"/>
          <p:cNvSpPr txBox="1">
            <a:spLocks noChangeArrowheads="1"/>
          </p:cNvSpPr>
          <p:nvPr/>
        </p:nvSpPr>
        <p:spPr bwMode="auto">
          <a:xfrm>
            <a:off x="6259513" y="42195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57" name="Text Box 89"/>
          <p:cNvSpPr txBox="1">
            <a:spLocks noChangeArrowheads="1"/>
          </p:cNvSpPr>
          <p:nvPr/>
        </p:nvSpPr>
        <p:spPr bwMode="auto">
          <a:xfrm>
            <a:off x="2274888" y="422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58" name="Text Box 90"/>
          <p:cNvSpPr txBox="1">
            <a:spLocks noChangeArrowheads="1"/>
          </p:cNvSpPr>
          <p:nvPr/>
        </p:nvSpPr>
        <p:spPr bwMode="auto">
          <a:xfrm>
            <a:off x="3614738" y="422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59" name="Text Box 91"/>
          <p:cNvSpPr txBox="1">
            <a:spLocks noChangeArrowheads="1"/>
          </p:cNvSpPr>
          <p:nvPr/>
        </p:nvSpPr>
        <p:spPr bwMode="auto">
          <a:xfrm>
            <a:off x="6597650" y="4230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60" name="Text Box 92"/>
          <p:cNvSpPr txBox="1">
            <a:spLocks noChangeArrowheads="1"/>
          </p:cNvSpPr>
          <p:nvPr/>
        </p:nvSpPr>
        <p:spPr bwMode="auto">
          <a:xfrm>
            <a:off x="6942138" y="422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61" name="Text Box 93"/>
          <p:cNvSpPr txBox="1">
            <a:spLocks noChangeArrowheads="1"/>
          </p:cNvSpPr>
          <p:nvPr/>
        </p:nvSpPr>
        <p:spPr bwMode="auto">
          <a:xfrm>
            <a:off x="2935288" y="42227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62" name="Text Box 94"/>
          <p:cNvSpPr txBox="1">
            <a:spLocks noChangeArrowheads="1"/>
          </p:cNvSpPr>
          <p:nvPr/>
        </p:nvSpPr>
        <p:spPr bwMode="auto">
          <a:xfrm>
            <a:off x="3937000" y="42227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63" name="Text Box 95"/>
          <p:cNvSpPr txBox="1">
            <a:spLocks noChangeArrowheads="1"/>
          </p:cNvSpPr>
          <p:nvPr/>
        </p:nvSpPr>
        <p:spPr bwMode="auto">
          <a:xfrm>
            <a:off x="5268913" y="42195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64" name="Text Box 96"/>
          <p:cNvSpPr txBox="1">
            <a:spLocks noChangeArrowheads="1"/>
          </p:cNvSpPr>
          <p:nvPr/>
        </p:nvSpPr>
        <p:spPr bwMode="auto">
          <a:xfrm>
            <a:off x="5602288" y="42179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65" name="Text Box 97"/>
          <p:cNvSpPr txBox="1">
            <a:spLocks noChangeArrowheads="1"/>
          </p:cNvSpPr>
          <p:nvPr/>
        </p:nvSpPr>
        <p:spPr bwMode="auto">
          <a:xfrm>
            <a:off x="5927725" y="42291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66" name="Text Box 98"/>
          <p:cNvSpPr txBox="1">
            <a:spLocks noChangeArrowheads="1"/>
          </p:cNvSpPr>
          <p:nvPr/>
        </p:nvSpPr>
        <p:spPr bwMode="auto">
          <a:xfrm>
            <a:off x="3284538" y="45323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67" name="Text Box 99"/>
          <p:cNvSpPr txBox="1">
            <a:spLocks noChangeArrowheads="1"/>
          </p:cNvSpPr>
          <p:nvPr/>
        </p:nvSpPr>
        <p:spPr bwMode="auto">
          <a:xfrm>
            <a:off x="3605213" y="4530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68" name="Text Box 100"/>
          <p:cNvSpPr txBox="1">
            <a:spLocks noChangeArrowheads="1"/>
          </p:cNvSpPr>
          <p:nvPr/>
        </p:nvSpPr>
        <p:spPr bwMode="auto">
          <a:xfrm>
            <a:off x="6605588" y="4530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69" name="Text Box 101"/>
          <p:cNvSpPr txBox="1">
            <a:spLocks noChangeArrowheads="1"/>
          </p:cNvSpPr>
          <p:nvPr/>
        </p:nvSpPr>
        <p:spPr bwMode="auto">
          <a:xfrm>
            <a:off x="6935788" y="4530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70" name="Text Box 102"/>
          <p:cNvSpPr txBox="1">
            <a:spLocks noChangeArrowheads="1"/>
          </p:cNvSpPr>
          <p:nvPr/>
        </p:nvSpPr>
        <p:spPr bwMode="auto">
          <a:xfrm>
            <a:off x="2605088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71" name="Text Box 103"/>
          <p:cNvSpPr txBox="1">
            <a:spLocks noChangeArrowheads="1"/>
          </p:cNvSpPr>
          <p:nvPr/>
        </p:nvSpPr>
        <p:spPr bwMode="auto">
          <a:xfrm>
            <a:off x="4262438" y="4530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72" name="Text Box 104"/>
          <p:cNvSpPr txBox="1">
            <a:spLocks noChangeArrowheads="1"/>
          </p:cNvSpPr>
          <p:nvPr/>
        </p:nvSpPr>
        <p:spPr bwMode="auto">
          <a:xfrm>
            <a:off x="4948238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73" name="Text Box 105"/>
          <p:cNvSpPr txBox="1">
            <a:spLocks noChangeArrowheads="1"/>
          </p:cNvSpPr>
          <p:nvPr/>
        </p:nvSpPr>
        <p:spPr bwMode="auto">
          <a:xfrm>
            <a:off x="6267450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74" name="Text Box 106"/>
          <p:cNvSpPr txBox="1">
            <a:spLocks noChangeArrowheads="1"/>
          </p:cNvSpPr>
          <p:nvPr/>
        </p:nvSpPr>
        <p:spPr bwMode="auto">
          <a:xfrm>
            <a:off x="4613275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75" name="Text Box 107"/>
          <p:cNvSpPr txBox="1">
            <a:spLocks noChangeArrowheads="1"/>
          </p:cNvSpPr>
          <p:nvPr/>
        </p:nvSpPr>
        <p:spPr bwMode="auto">
          <a:xfrm>
            <a:off x="5924550" y="4530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76" name="Text Box 108"/>
          <p:cNvSpPr txBox="1">
            <a:spLocks noChangeArrowheads="1"/>
          </p:cNvSpPr>
          <p:nvPr/>
        </p:nvSpPr>
        <p:spPr bwMode="auto">
          <a:xfrm>
            <a:off x="2935288" y="45275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77" name="Text Box 109"/>
          <p:cNvSpPr txBox="1">
            <a:spLocks noChangeArrowheads="1"/>
          </p:cNvSpPr>
          <p:nvPr/>
        </p:nvSpPr>
        <p:spPr bwMode="auto">
          <a:xfrm>
            <a:off x="3940175" y="45323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78" name="Text Box 110"/>
          <p:cNvSpPr txBox="1">
            <a:spLocks noChangeArrowheads="1"/>
          </p:cNvSpPr>
          <p:nvPr/>
        </p:nvSpPr>
        <p:spPr bwMode="auto">
          <a:xfrm>
            <a:off x="5281613" y="4530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79" name="Text Box 111"/>
          <p:cNvSpPr txBox="1">
            <a:spLocks noChangeArrowheads="1"/>
          </p:cNvSpPr>
          <p:nvPr/>
        </p:nvSpPr>
        <p:spPr bwMode="auto">
          <a:xfrm>
            <a:off x="5595938" y="45323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80" name="Text Box 112"/>
          <p:cNvSpPr txBox="1">
            <a:spLocks noChangeArrowheads="1"/>
          </p:cNvSpPr>
          <p:nvPr/>
        </p:nvSpPr>
        <p:spPr bwMode="auto">
          <a:xfrm>
            <a:off x="2266950" y="4529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81" name="Text Box 113"/>
          <p:cNvSpPr txBox="1">
            <a:spLocks noChangeArrowheads="1"/>
          </p:cNvSpPr>
          <p:nvPr/>
        </p:nvSpPr>
        <p:spPr bwMode="auto">
          <a:xfrm>
            <a:off x="2265363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82" name="Text Box 114"/>
          <p:cNvSpPr txBox="1">
            <a:spLocks noChangeArrowheads="1"/>
          </p:cNvSpPr>
          <p:nvPr/>
        </p:nvSpPr>
        <p:spPr bwMode="auto">
          <a:xfrm>
            <a:off x="2930525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83" name="Text Box 115"/>
          <p:cNvSpPr txBox="1">
            <a:spLocks noChangeArrowheads="1"/>
          </p:cNvSpPr>
          <p:nvPr/>
        </p:nvSpPr>
        <p:spPr bwMode="auto">
          <a:xfrm>
            <a:off x="3271838" y="5237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U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09684" name="Text Box 116"/>
          <p:cNvSpPr txBox="1">
            <a:spLocks noChangeArrowheads="1"/>
          </p:cNvSpPr>
          <p:nvPr/>
        </p:nvSpPr>
        <p:spPr bwMode="auto">
          <a:xfrm>
            <a:off x="3603625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85" name="Text Box 117"/>
          <p:cNvSpPr txBox="1">
            <a:spLocks noChangeArrowheads="1"/>
          </p:cNvSpPr>
          <p:nvPr/>
        </p:nvSpPr>
        <p:spPr bwMode="auto">
          <a:xfrm>
            <a:off x="6597650" y="52451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86" name="Text Box 118"/>
          <p:cNvSpPr txBox="1">
            <a:spLocks noChangeArrowheads="1"/>
          </p:cNvSpPr>
          <p:nvPr/>
        </p:nvSpPr>
        <p:spPr bwMode="auto">
          <a:xfrm>
            <a:off x="6932613" y="5237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87" name="Text Box 119"/>
          <p:cNvSpPr txBox="1">
            <a:spLocks noChangeArrowheads="1"/>
          </p:cNvSpPr>
          <p:nvPr/>
        </p:nvSpPr>
        <p:spPr bwMode="auto">
          <a:xfrm>
            <a:off x="5262563" y="5237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88" name="Text Box 120"/>
          <p:cNvSpPr txBox="1">
            <a:spLocks noChangeArrowheads="1"/>
          </p:cNvSpPr>
          <p:nvPr/>
        </p:nvSpPr>
        <p:spPr bwMode="auto">
          <a:xfrm>
            <a:off x="5597525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89" name="Text Box 121"/>
          <p:cNvSpPr txBox="1">
            <a:spLocks noChangeArrowheads="1"/>
          </p:cNvSpPr>
          <p:nvPr/>
        </p:nvSpPr>
        <p:spPr bwMode="auto">
          <a:xfrm>
            <a:off x="3938588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90" name="Text Box 122"/>
          <p:cNvSpPr txBox="1">
            <a:spLocks noChangeArrowheads="1"/>
          </p:cNvSpPr>
          <p:nvPr/>
        </p:nvSpPr>
        <p:spPr bwMode="auto">
          <a:xfrm>
            <a:off x="2597150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91" name="Text Box 123"/>
          <p:cNvSpPr txBox="1">
            <a:spLocks noChangeArrowheads="1"/>
          </p:cNvSpPr>
          <p:nvPr/>
        </p:nvSpPr>
        <p:spPr bwMode="auto">
          <a:xfrm>
            <a:off x="4264025" y="52451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92" name="Text Box 124"/>
          <p:cNvSpPr txBox="1">
            <a:spLocks noChangeArrowheads="1"/>
          </p:cNvSpPr>
          <p:nvPr/>
        </p:nvSpPr>
        <p:spPr bwMode="auto">
          <a:xfrm>
            <a:off x="4603750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93" name="Text Box 125"/>
          <p:cNvSpPr txBox="1">
            <a:spLocks noChangeArrowheads="1"/>
          </p:cNvSpPr>
          <p:nvPr/>
        </p:nvSpPr>
        <p:spPr bwMode="auto">
          <a:xfrm>
            <a:off x="4930775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94" name="Text Box 126"/>
          <p:cNvSpPr txBox="1">
            <a:spLocks noChangeArrowheads="1"/>
          </p:cNvSpPr>
          <p:nvPr/>
        </p:nvSpPr>
        <p:spPr bwMode="auto">
          <a:xfrm>
            <a:off x="6262688" y="52339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95" name="Text Box 127"/>
          <p:cNvSpPr txBox="1">
            <a:spLocks noChangeArrowheads="1"/>
          </p:cNvSpPr>
          <p:nvPr/>
        </p:nvSpPr>
        <p:spPr bwMode="auto">
          <a:xfrm>
            <a:off x="3270250" y="4225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96" name="Text Box 128"/>
          <p:cNvSpPr txBox="1">
            <a:spLocks noChangeArrowheads="1"/>
          </p:cNvSpPr>
          <p:nvPr/>
        </p:nvSpPr>
        <p:spPr bwMode="auto">
          <a:xfrm>
            <a:off x="7272338" y="4221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97" name="Text Box 129"/>
          <p:cNvSpPr txBox="1">
            <a:spLocks noChangeArrowheads="1"/>
          </p:cNvSpPr>
          <p:nvPr/>
        </p:nvSpPr>
        <p:spPr bwMode="auto">
          <a:xfrm>
            <a:off x="7265988" y="4530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98" name="Text Box 130"/>
          <p:cNvSpPr txBox="1">
            <a:spLocks noChangeArrowheads="1"/>
          </p:cNvSpPr>
          <p:nvPr/>
        </p:nvSpPr>
        <p:spPr bwMode="auto">
          <a:xfrm>
            <a:off x="7250113" y="52371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09699" name="Text Box 131"/>
          <p:cNvSpPr txBox="1">
            <a:spLocks noChangeArrowheads="1"/>
          </p:cNvSpPr>
          <p:nvPr/>
        </p:nvSpPr>
        <p:spPr bwMode="auto">
          <a:xfrm>
            <a:off x="5934075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17.24e</a:t>
            </a:r>
          </a:p>
        </p:txBody>
      </p:sp>
      <p:pic>
        <p:nvPicPr>
          <p:cNvPr id="110595" name="Picture 3" descr="17_24ePointMutationTyp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331788"/>
            <a:ext cx="8548687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57188" y="938213"/>
            <a:ext cx="24257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141538" y="1654175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873375" y="1266825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128838" y="1997075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  <a:endParaRPr lang="en-US" sz="2200" b="1"/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582738" y="2387600"/>
            <a:ext cx="130333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Amino end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7280275" y="2117725"/>
            <a:ext cx="557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7267575" y="2401888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Carboxyl end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2876550" y="973138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 flipH="1">
            <a:off x="2881313" y="2160588"/>
            <a:ext cx="231775" cy="312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6996113" y="2154238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AutoShape 14"/>
          <p:cNvSpPr>
            <a:spLocks/>
          </p:cNvSpPr>
          <p:nvPr/>
        </p:nvSpPr>
        <p:spPr bwMode="auto">
          <a:xfrm rot="5400000">
            <a:off x="7437438" y="161925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8034338" y="1257300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8034338" y="1668463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8035925" y="958850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3397250" y="2011363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4397375" y="2017713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5367338" y="2017713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6373813" y="20161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3487738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3157538" y="166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4164013" y="12461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4498975" y="12461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18" name="Text Box 26"/>
          <p:cNvSpPr txBox="1">
            <a:spLocks noChangeArrowheads="1"/>
          </p:cNvSpPr>
          <p:nvPr/>
        </p:nvSpPr>
        <p:spPr bwMode="auto">
          <a:xfrm>
            <a:off x="5160963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19" name="Text Box 27"/>
          <p:cNvSpPr txBox="1">
            <a:spLocks noChangeArrowheads="1"/>
          </p:cNvSpPr>
          <p:nvPr/>
        </p:nvSpPr>
        <p:spPr bwMode="auto">
          <a:xfrm>
            <a:off x="5492750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20" name="Text Box 28"/>
          <p:cNvSpPr txBox="1">
            <a:spLocks noChangeArrowheads="1"/>
          </p:cNvSpPr>
          <p:nvPr/>
        </p:nvSpPr>
        <p:spPr bwMode="auto">
          <a:xfrm>
            <a:off x="5826125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21" name="Text Box 29"/>
          <p:cNvSpPr txBox="1">
            <a:spLocks noChangeArrowheads="1"/>
          </p:cNvSpPr>
          <p:nvPr/>
        </p:nvSpPr>
        <p:spPr bwMode="auto">
          <a:xfrm>
            <a:off x="7156450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22" name="Text Box 30"/>
          <p:cNvSpPr txBox="1">
            <a:spLocks noChangeArrowheads="1"/>
          </p:cNvSpPr>
          <p:nvPr/>
        </p:nvSpPr>
        <p:spPr bwMode="auto">
          <a:xfrm>
            <a:off x="7488238" y="1250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23" name="Text Box 31"/>
          <p:cNvSpPr txBox="1">
            <a:spLocks noChangeArrowheads="1"/>
          </p:cNvSpPr>
          <p:nvPr/>
        </p:nvSpPr>
        <p:spPr bwMode="auto">
          <a:xfrm>
            <a:off x="7820025" y="1250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24" name="Text Box 32"/>
          <p:cNvSpPr txBox="1">
            <a:spLocks noChangeArrowheads="1"/>
          </p:cNvSpPr>
          <p:nvPr/>
        </p:nvSpPr>
        <p:spPr bwMode="auto">
          <a:xfrm>
            <a:off x="3503613" y="12414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25" name="Text Box 33"/>
          <p:cNvSpPr txBox="1">
            <a:spLocks noChangeArrowheads="1"/>
          </p:cNvSpPr>
          <p:nvPr/>
        </p:nvSpPr>
        <p:spPr bwMode="auto">
          <a:xfrm>
            <a:off x="3168650" y="9271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26" name="Text Box 34"/>
          <p:cNvSpPr txBox="1">
            <a:spLocks noChangeArrowheads="1"/>
          </p:cNvSpPr>
          <p:nvPr/>
        </p:nvSpPr>
        <p:spPr bwMode="auto">
          <a:xfrm>
            <a:off x="4175125" y="9271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27" name="Text Box 35"/>
          <p:cNvSpPr txBox="1">
            <a:spLocks noChangeArrowheads="1"/>
          </p:cNvSpPr>
          <p:nvPr/>
        </p:nvSpPr>
        <p:spPr bwMode="auto">
          <a:xfrm>
            <a:off x="4494213" y="9271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28" name="Text Box 36"/>
          <p:cNvSpPr txBox="1">
            <a:spLocks noChangeArrowheads="1"/>
          </p:cNvSpPr>
          <p:nvPr/>
        </p:nvSpPr>
        <p:spPr bwMode="auto">
          <a:xfrm>
            <a:off x="7497763" y="9271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29" name="Text Box 37"/>
          <p:cNvSpPr txBox="1">
            <a:spLocks noChangeArrowheads="1"/>
          </p:cNvSpPr>
          <p:nvPr/>
        </p:nvSpPr>
        <p:spPr bwMode="auto">
          <a:xfrm>
            <a:off x="7826375" y="9271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30" name="Text Box 38"/>
          <p:cNvSpPr txBox="1">
            <a:spLocks noChangeArrowheads="1"/>
          </p:cNvSpPr>
          <p:nvPr/>
        </p:nvSpPr>
        <p:spPr bwMode="auto">
          <a:xfrm>
            <a:off x="5170488" y="12414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31" name="Text Box 39"/>
          <p:cNvSpPr txBox="1">
            <a:spLocks noChangeArrowheads="1"/>
          </p:cNvSpPr>
          <p:nvPr/>
        </p:nvSpPr>
        <p:spPr bwMode="auto">
          <a:xfrm>
            <a:off x="5837238" y="12414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32" name="Text Box 40"/>
          <p:cNvSpPr txBox="1">
            <a:spLocks noChangeArrowheads="1"/>
          </p:cNvSpPr>
          <p:nvPr/>
        </p:nvSpPr>
        <p:spPr bwMode="auto">
          <a:xfrm>
            <a:off x="7172325" y="12414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33" name="Text Box 41"/>
          <p:cNvSpPr txBox="1">
            <a:spLocks noChangeArrowheads="1"/>
          </p:cNvSpPr>
          <p:nvPr/>
        </p:nvSpPr>
        <p:spPr bwMode="auto">
          <a:xfrm>
            <a:off x="5502275" y="12414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34" name="Text Box 42"/>
          <p:cNvSpPr txBox="1">
            <a:spLocks noChangeArrowheads="1"/>
          </p:cNvSpPr>
          <p:nvPr/>
        </p:nvSpPr>
        <p:spPr bwMode="auto">
          <a:xfrm>
            <a:off x="3829050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35" name="Text Box 43"/>
          <p:cNvSpPr txBox="1">
            <a:spLocks noChangeArrowheads="1"/>
          </p:cNvSpPr>
          <p:nvPr/>
        </p:nvSpPr>
        <p:spPr bwMode="auto">
          <a:xfrm>
            <a:off x="4816475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36" name="Text Box 44"/>
          <p:cNvSpPr txBox="1">
            <a:spLocks noChangeArrowheads="1"/>
          </p:cNvSpPr>
          <p:nvPr/>
        </p:nvSpPr>
        <p:spPr bwMode="auto">
          <a:xfrm>
            <a:off x="6164263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37" name="Text Box 45"/>
          <p:cNvSpPr txBox="1">
            <a:spLocks noChangeArrowheads="1"/>
          </p:cNvSpPr>
          <p:nvPr/>
        </p:nvSpPr>
        <p:spPr bwMode="auto">
          <a:xfrm>
            <a:off x="6500813" y="928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38" name="Text Box 46"/>
          <p:cNvSpPr txBox="1">
            <a:spLocks noChangeArrowheads="1"/>
          </p:cNvSpPr>
          <p:nvPr/>
        </p:nvSpPr>
        <p:spPr bwMode="auto">
          <a:xfrm>
            <a:off x="6823075" y="12414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39" name="Text Box 47"/>
          <p:cNvSpPr txBox="1">
            <a:spLocks noChangeArrowheads="1"/>
          </p:cNvSpPr>
          <p:nvPr/>
        </p:nvSpPr>
        <p:spPr bwMode="auto">
          <a:xfrm>
            <a:off x="6821488" y="16621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40" name="Text Box 48"/>
          <p:cNvSpPr txBox="1">
            <a:spLocks noChangeArrowheads="1"/>
          </p:cNvSpPr>
          <p:nvPr/>
        </p:nvSpPr>
        <p:spPr bwMode="auto">
          <a:xfrm>
            <a:off x="3824288" y="12382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41" name="Text Box 49"/>
          <p:cNvSpPr txBox="1">
            <a:spLocks noChangeArrowheads="1"/>
          </p:cNvSpPr>
          <p:nvPr/>
        </p:nvSpPr>
        <p:spPr bwMode="auto">
          <a:xfrm>
            <a:off x="4824413" y="12382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42" name="Text Box 50"/>
          <p:cNvSpPr txBox="1">
            <a:spLocks noChangeArrowheads="1"/>
          </p:cNvSpPr>
          <p:nvPr/>
        </p:nvSpPr>
        <p:spPr bwMode="auto">
          <a:xfrm>
            <a:off x="6157913" y="12382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43" name="Text Box 51"/>
          <p:cNvSpPr txBox="1">
            <a:spLocks noChangeArrowheads="1"/>
          </p:cNvSpPr>
          <p:nvPr/>
        </p:nvSpPr>
        <p:spPr bwMode="auto">
          <a:xfrm>
            <a:off x="6499225" y="12382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44" name="Text Box 52"/>
          <p:cNvSpPr txBox="1">
            <a:spLocks noChangeArrowheads="1"/>
          </p:cNvSpPr>
          <p:nvPr/>
        </p:nvSpPr>
        <p:spPr bwMode="auto">
          <a:xfrm>
            <a:off x="6811963" y="925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45" name="Text Box 53"/>
          <p:cNvSpPr txBox="1">
            <a:spLocks noChangeArrowheads="1"/>
          </p:cNvSpPr>
          <p:nvPr/>
        </p:nvSpPr>
        <p:spPr bwMode="auto">
          <a:xfrm>
            <a:off x="3822700" y="16621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46" name="Text Box 54"/>
          <p:cNvSpPr txBox="1">
            <a:spLocks noChangeArrowheads="1"/>
          </p:cNvSpPr>
          <p:nvPr/>
        </p:nvSpPr>
        <p:spPr bwMode="auto">
          <a:xfrm>
            <a:off x="3165475" y="12446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47" name="Text Box 55"/>
          <p:cNvSpPr txBox="1">
            <a:spLocks noChangeArrowheads="1"/>
          </p:cNvSpPr>
          <p:nvPr/>
        </p:nvSpPr>
        <p:spPr bwMode="auto">
          <a:xfrm>
            <a:off x="4164013" y="166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>
            <a:off x="4495800" y="166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49" name="Text Box 57"/>
          <p:cNvSpPr txBox="1">
            <a:spLocks noChangeArrowheads="1"/>
          </p:cNvSpPr>
          <p:nvPr/>
        </p:nvSpPr>
        <p:spPr bwMode="auto">
          <a:xfrm>
            <a:off x="7493000" y="166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50" name="Text Box 58"/>
          <p:cNvSpPr txBox="1">
            <a:spLocks noChangeArrowheads="1"/>
          </p:cNvSpPr>
          <p:nvPr/>
        </p:nvSpPr>
        <p:spPr bwMode="auto">
          <a:xfrm>
            <a:off x="7815263" y="166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51" name="Text Box 59"/>
          <p:cNvSpPr txBox="1">
            <a:spLocks noChangeArrowheads="1"/>
          </p:cNvSpPr>
          <p:nvPr/>
        </p:nvSpPr>
        <p:spPr bwMode="auto">
          <a:xfrm>
            <a:off x="6151563" y="16621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52" name="Text Box 60"/>
          <p:cNvSpPr txBox="1">
            <a:spLocks noChangeArrowheads="1"/>
          </p:cNvSpPr>
          <p:nvPr/>
        </p:nvSpPr>
        <p:spPr bwMode="auto">
          <a:xfrm>
            <a:off x="6489700" y="16621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53" name="Text Box 61"/>
          <p:cNvSpPr txBox="1">
            <a:spLocks noChangeArrowheads="1"/>
          </p:cNvSpPr>
          <p:nvPr/>
        </p:nvSpPr>
        <p:spPr bwMode="auto">
          <a:xfrm>
            <a:off x="4813300" y="16621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54" name="Text Box 62"/>
          <p:cNvSpPr txBox="1">
            <a:spLocks noChangeArrowheads="1"/>
          </p:cNvSpPr>
          <p:nvPr/>
        </p:nvSpPr>
        <p:spPr bwMode="auto">
          <a:xfrm>
            <a:off x="3489325" y="166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55" name="Text Box 63"/>
          <p:cNvSpPr txBox="1">
            <a:spLocks noChangeArrowheads="1"/>
          </p:cNvSpPr>
          <p:nvPr/>
        </p:nvSpPr>
        <p:spPr bwMode="auto">
          <a:xfrm>
            <a:off x="5153025" y="166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56" name="Text Box 64"/>
          <p:cNvSpPr txBox="1">
            <a:spLocks noChangeArrowheads="1"/>
          </p:cNvSpPr>
          <p:nvPr/>
        </p:nvSpPr>
        <p:spPr bwMode="auto">
          <a:xfrm>
            <a:off x="5495925" y="166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57" name="Text Box 65"/>
          <p:cNvSpPr txBox="1">
            <a:spLocks noChangeArrowheads="1"/>
          </p:cNvSpPr>
          <p:nvPr/>
        </p:nvSpPr>
        <p:spPr bwMode="auto">
          <a:xfrm>
            <a:off x="5822950" y="166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58" name="Text Box 66"/>
          <p:cNvSpPr txBox="1">
            <a:spLocks noChangeArrowheads="1"/>
          </p:cNvSpPr>
          <p:nvPr/>
        </p:nvSpPr>
        <p:spPr bwMode="auto">
          <a:xfrm>
            <a:off x="7156450" y="166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59" name="Text Box 67"/>
          <p:cNvSpPr txBox="1">
            <a:spLocks noChangeArrowheads="1"/>
          </p:cNvSpPr>
          <p:nvPr/>
        </p:nvSpPr>
        <p:spPr bwMode="auto">
          <a:xfrm>
            <a:off x="458788" y="2925763"/>
            <a:ext cx="8181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(b) Nucleotide-pair insertion or deletion: frameshift causing</a:t>
            </a:r>
          </a:p>
        </p:txBody>
      </p:sp>
      <p:sp>
        <p:nvSpPr>
          <p:cNvPr id="110660" name="Text Box 68"/>
          <p:cNvSpPr txBox="1">
            <a:spLocks noChangeArrowheads="1"/>
          </p:cNvSpPr>
          <p:nvPr/>
        </p:nvSpPr>
        <p:spPr bwMode="auto">
          <a:xfrm>
            <a:off x="457200" y="3260725"/>
            <a:ext cx="280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extensive missense </a:t>
            </a:r>
          </a:p>
        </p:txBody>
      </p:sp>
      <p:sp>
        <p:nvSpPr>
          <p:cNvPr id="110661" name="Text Box 69"/>
          <p:cNvSpPr txBox="1">
            <a:spLocks noChangeArrowheads="1"/>
          </p:cNvSpPr>
          <p:nvPr/>
        </p:nvSpPr>
        <p:spPr bwMode="auto">
          <a:xfrm>
            <a:off x="430213" y="4064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Wild type</a:t>
            </a:r>
          </a:p>
        </p:txBody>
      </p:sp>
      <p:sp>
        <p:nvSpPr>
          <p:cNvPr id="110662" name="Text Box 70"/>
          <p:cNvSpPr txBox="1">
            <a:spLocks noChangeArrowheads="1"/>
          </p:cNvSpPr>
          <p:nvPr/>
        </p:nvSpPr>
        <p:spPr bwMode="auto">
          <a:xfrm>
            <a:off x="5240338" y="3784600"/>
            <a:ext cx="9477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missing</a:t>
            </a:r>
          </a:p>
        </p:txBody>
      </p:sp>
      <p:sp>
        <p:nvSpPr>
          <p:cNvPr id="110663" name="Text Box 71"/>
          <p:cNvSpPr txBox="1">
            <a:spLocks noChangeArrowheads="1"/>
          </p:cNvSpPr>
          <p:nvPr/>
        </p:nvSpPr>
        <p:spPr bwMode="auto">
          <a:xfrm>
            <a:off x="5233988" y="4860925"/>
            <a:ext cx="9477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missing</a:t>
            </a:r>
          </a:p>
        </p:txBody>
      </p:sp>
      <p:sp>
        <p:nvSpPr>
          <p:cNvPr id="110664" name="Text Box 72"/>
          <p:cNvSpPr txBox="1">
            <a:spLocks noChangeArrowheads="1"/>
          </p:cNvSpPr>
          <p:nvPr/>
        </p:nvSpPr>
        <p:spPr bwMode="auto">
          <a:xfrm>
            <a:off x="4968875" y="3825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65" name="Text Box 73"/>
          <p:cNvSpPr txBox="1">
            <a:spLocks noChangeArrowheads="1"/>
          </p:cNvSpPr>
          <p:nvPr/>
        </p:nvSpPr>
        <p:spPr bwMode="auto">
          <a:xfrm>
            <a:off x="4972050" y="49085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66" name="Text Box 74"/>
          <p:cNvSpPr txBox="1">
            <a:spLocks noChangeArrowheads="1"/>
          </p:cNvSpPr>
          <p:nvPr/>
        </p:nvSpPr>
        <p:spPr bwMode="auto">
          <a:xfrm>
            <a:off x="2811463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67" name="Text Box 75"/>
          <p:cNvSpPr txBox="1">
            <a:spLocks noChangeArrowheads="1"/>
          </p:cNvSpPr>
          <p:nvPr/>
        </p:nvSpPr>
        <p:spPr bwMode="auto">
          <a:xfrm>
            <a:off x="4484688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68" name="Text Box 76"/>
          <p:cNvSpPr txBox="1">
            <a:spLocks noChangeArrowheads="1"/>
          </p:cNvSpPr>
          <p:nvPr/>
        </p:nvSpPr>
        <p:spPr bwMode="auto">
          <a:xfrm>
            <a:off x="4806950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69" name="Text Box 77"/>
          <p:cNvSpPr txBox="1">
            <a:spLocks noChangeArrowheads="1"/>
          </p:cNvSpPr>
          <p:nvPr/>
        </p:nvSpPr>
        <p:spPr bwMode="auto">
          <a:xfrm>
            <a:off x="2492375" y="41751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70" name="Text Box 78"/>
          <p:cNvSpPr txBox="1">
            <a:spLocks noChangeArrowheads="1"/>
          </p:cNvSpPr>
          <p:nvPr/>
        </p:nvSpPr>
        <p:spPr bwMode="auto">
          <a:xfrm>
            <a:off x="3498850" y="41751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71" name="Text Box 79"/>
          <p:cNvSpPr txBox="1">
            <a:spLocks noChangeArrowheads="1"/>
          </p:cNvSpPr>
          <p:nvPr/>
        </p:nvSpPr>
        <p:spPr bwMode="auto">
          <a:xfrm>
            <a:off x="3817938" y="41751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72" name="Text Box 80"/>
          <p:cNvSpPr txBox="1">
            <a:spLocks noChangeArrowheads="1"/>
          </p:cNvSpPr>
          <p:nvPr/>
        </p:nvSpPr>
        <p:spPr bwMode="auto">
          <a:xfrm>
            <a:off x="3152775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73" name="Text Box 81"/>
          <p:cNvSpPr txBox="1">
            <a:spLocks noChangeArrowheads="1"/>
          </p:cNvSpPr>
          <p:nvPr/>
        </p:nvSpPr>
        <p:spPr bwMode="auto">
          <a:xfrm>
            <a:off x="4140200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74" name="Text Box 82"/>
          <p:cNvSpPr txBox="1">
            <a:spLocks noChangeArrowheads="1"/>
          </p:cNvSpPr>
          <p:nvPr/>
        </p:nvSpPr>
        <p:spPr bwMode="auto">
          <a:xfrm>
            <a:off x="6130925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75" name="Text Box 83"/>
          <p:cNvSpPr txBox="1">
            <a:spLocks noChangeArrowheads="1"/>
          </p:cNvSpPr>
          <p:nvPr/>
        </p:nvSpPr>
        <p:spPr bwMode="auto">
          <a:xfrm>
            <a:off x="6472238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76" name="Text Box 84"/>
          <p:cNvSpPr txBox="1">
            <a:spLocks noChangeArrowheads="1"/>
          </p:cNvSpPr>
          <p:nvPr/>
        </p:nvSpPr>
        <p:spPr bwMode="auto">
          <a:xfrm>
            <a:off x="6800850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77" name="Text Box 85"/>
          <p:cNvSpPr txBox="1">
            <a:spLocks noChangeArrowheads="1"/>
          </p:cNvSpPr>
          <p:nvPr/>
        </p:nvSpPr>
        <p:spPr bwMode="auto">
          <a:xfrm>
            <a:off x="5138738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78" name="Text Box 86"/>
          <p:cNvSpPr txBox="1">
            <a:spLocks noChangeArrowheads="1"/>
          </p:cNvSpPr>
          <p:nvPr/>
        </p:nvSpPr>
        <p:spPr bwMode="auto">
          <a:xfrm>
            <a:off x="5475288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79" name="Text Box 87"/>
          <p:cNvSpPr txBox="1">
            <a:spLocks noChangeArrowheads="1"/>
          </p:cNvSpPr>
          <p:nvPr/>
        </p:nvSpPr>
        <p:spPr bwMode="auto">
          <a:xfrm>
            <a:off x="5786438" y="41671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80" name="Text Box 88"/>
          <p:cNvSpPr txBox="1">
            <a:spLocks noChangeArrowheads="1"/>
          </p:cNvSpPr>
          <p:nvPr/>
        </p:nvSpPr>
        <p:spPr bwMode="auto">
          <a:xfrm>
            <a:off x="3468688" y="4491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81" name="Text Box 89"/>
          <p:cNvSpPr txBox="1">
            <a:spLocks noChangeArrowheads="1"/>
          </p:cNvSpPr>
          <p:nvPr/>
        </p:nvSpPr>
        <p:spPr bwMode="auto">
          <a:xfrm>
            <a:off x="3803650" y="4491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82" name="Text Box 90"/>
          <p:cNvSpPr txBox="1">
            <a:spLocks noChangeArrowheads="1"/>
          </p:cNvSpPr>
          <p:nvPr/>
        </p:nvSpPr>
        <p:spPr bwMode="auto">
          <a:xfrm>
            <a:off x="2808288" y="4486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83" name="Text Box 91"/>
          <p:cNvSpPr txBox="1">
            <a:spLocks noChangeArrowheads="1"/>
          </p:cNvSpPr>
          <p:nvPr/>
        </p:nvSpPr>
        <p:spPr bwMode="auto">
          <a:xfrm>
            <a:off x="4475163" y="4486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84" name="Text Box 92"/>
          <p:cNvSpPr txBox="1">
            <a:spLocks noChangeArrowheads="1"/>
          </p:cNvSpPr>
          <p:nvPr/>
        </p:nvSpPr>
        <p:spPr bwMode="auto">
          <a:xfrm>
            <a:off x="4806950" y="4486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85" name="Text Box 93"/>
          <p:cNvSpPr txBox="1">
            <a:spLocks noChangeArrowheads="1"/>
          </p:cNvSpPr>
          <p:nvPr/>
        </p:nvSpPr>
        <p:spPr bwMode="auto">
          <a:xfrm>
            <a:off x="3128963" y="44831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86" name="Text Box 94"/>
          <p:cNvSpPr txBox="1">
            <a:spLocks noChangeArrowheads="1"/>
          </p:cNvSpPr>
          <p:nvPr/>
        </p:nvSpPr>
        <p:spPr bwMode="auto">
          <a:xfrm>
            <a:off x="4129088" y="44831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87" name="Text Box 95"/>
          <p:cNvSpPr txBox="1">
            <a:spLocks noChangeArrowheads="1"/>
          </p:cNvSpPr>
          <p:nvPr/>
        </p:nvSpPr>
        <p:spPr bwMode="auto">
          <a:xfrm>
            <a:off x="2470150" y="4489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88" name="Text Box 96"/>
          <p:cNvSpPr txBox="1">
            <a:spLocks noChangeArrowheads="1"/>
          </p:cNvSpPr>
          <p:nvPr/>
        </p:nvSpPr>
        <p:spPr bwMode="auto">
          <a:xfrm>
            <a:off x="6464300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89" name="Text Box 97"/>
          <p:cNvSpPr txBox="1">
            <a:spLocks noChangeArrowheads="1"/>
          </p:cNvSpPr>
          <p:nvPr/>
        </p:nvSpPr>
        <p:spPr bwMode="auto">
          <a:xfrm>
            <a:off x="6796088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90" name="Text Box 98"/>
          <p:cNvSpPr txBox="1">
            <a:spLocks noChangeArrowheads="1"/>
          </p:cNvSpPr>
          <p:nvPr/>
        </p:nvSpPr>
        <p:spPr bwMode="auto">
          <a:xfrm>
            <a:off x="6148388" y="4484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91" name="Text Box 99"/>
          <p:cNvSpPr txBox="1">
            <a:spLocks noChangeArrowheads="1"/>
          </p:cNvSpPr>
          <p:nvPr/>
        </p:nvSpPr>
        <p:spPr bwMode="auto">
          <a:xfrm>
            <a:off x="5799138" y="4484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92" name="Text Box 100"/>
          <p:cNvSpPr txBox="1">
            <a:spLocks noChangeArrowheads="1"/>
          </p:cNvSpPr>
          <p:nvPr/>
        </p:nvSpPr>
        <p:spPr bwMode="auto">
          <a:xfrm>
            <a:off x="5133975" y="4481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93" name="Text Box 101"/>
          <p:cNvSpPr txBox="1">
            <a:spLocks noChangeArrowheads="1"/>
          </p:cNvSpPr>
          <p:nvPr/>
        </p:nvSpPr>
        <p:spPr bwMode="auto">
          <a:xfrm>
            <a:off x="5475288" y="4481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94" name="Text Box 102"/>
          <p:cNvSpPr txBox="1">
            <a:spLocks noChangeArrowheads="1"/>
          </p:cNvSpPr>
          <p:nvPr/>
        </p:nvSpPr>
        <p:spPr bwMode="auto">
          <a:xfrm>
            <a:off x="2463800" y="5251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95" name="Text Box 103"/>
          <p:cNvSpPr txBox="1">
            <a:spLocks noChangeArrowheads="1"/>
          </p:cNvSpPr>
          <p:nvPr/>
        </p:nvSpPr>
        <p:spPr bwMode="auto">
          <a:xfrm>
            <a:off x="3128963" y="5246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96" name="Text Box 104"/>
          <p:cNvSpPr txBox="1">
            <a:spLocks noChangeArrowheads="1"/>
          </p:cNvSpPr>
          <p:nvPr/>
        </p:nvSpPr>
        <p:spPr bwMode="auto">
          <a:xfrm>
            <a:off x="3470275" y="5251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97" name="Text Box 105"/>
          <p:cNvSpPr txBox="1">
            <a:spLocks noChangeArrowheads="1"/>
          </p:cNvSpPr>
          <p:nvPr/>
        </p:nvSpPr>
        <p:spPr bwMode="auto">
          <a:xfrm>
            <a:off x="3802063" y="5251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98" name="Text Box 106"/>
          <p:cNvSpPr txBox="1">
            <a:spLocks noChangeArrowheads="1"/>
          </p:cNvSpPr>
          <p:nvPr/>
        </p:nvSpPr>
        <p:spPr bwMode="auto">
          <a:xfrm>
            <a:off x="4119563" y="5246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699" name="Text Box 107"/>
          <p:cNvSpPr txBox="1">
            <a:spLocks noChangeArrowheads="1"/>
          </p:cNvSpPr>
          <p:nvPr/>
        </p:nvSpPr>
        <p:spPr bwMode="auto">
          <a:xfrm>
            <a:off x="2795588" y="5251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700" name="Text Box 108"/>
          <p:cNvSpPr txBox="1">
            <a:spLocks noChangeArrowheads="1"/>
          </p:cNvSpPr>
          <p:nvPr/>
        </p:nvSpPr>
        <p:spPr bwMode="auto">
          <a:xfrm>
            <a:off x="4459288" y="5251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701" name="Text Box 109"/>
          <p:cNvSpPr txBox="1">
            <a:spLocks noChangeArrowheads="1"/>
          </p:cNvSpPr>
          <p:nvPr/>
        </p:nvSpPr>
        <p:spPr bwMode="auto">
          <a:xfrm>
            <a:off x="4802188" y="5251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702" name="Text Box 110"/>
          <p:cNvSpPr txBox="1">
            <a:spLocks noChangeArrowheads="1"/>
          </p:cNvSpPr>
          <p:nvPr/>
        </p:nvSpPr>
        <p:spPr bwMode="auto">
          <a:xfrm>
            <a:off x="5795963" y="52355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703" name="Text Box 111"/>
          <p:cNvSpPr txBox="1">
            <a:spLocks noChangeArrowheads="1"/>
          </p:cNvSpPr>
          <p:nvPr/>
        </p:nvSpPr>
        <p:spPr bwMode="auto">
          <a:xfrm>
            <a:off x="6467475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704" name="Text Box 112"/>
          <p:cNvSpPr txBox="1">
            <a:spLocks noChangeArrowheads="1"/>
          </p:cNvSpPr>
          <p:nvPr/>
        </p:nvSpPr>
        <p:spPr bwMode="auto">
          <a:xfrm>
            <a:off x="6789738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705" name="Text Box 113"/>
          <p:cNvSpPr txBox="1">
            <a:spLocks noChangeArrowheads="1"/>
          </p:cNvSpPr>
          <p:nvPr/>
        </p:nvSpPr>
        <p:spPr bwMode="auto">
          <a:xfrm>
            <a:off x="5126038" y="52355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706" name="Text Box 114"/>
          <p:cNvSpPr txBox="1">
            <a:spLocks noChangeArrowheads="1"/>
          </p:cNvSpPr>
          <p:nvPr/>
        </p:nvSpPr>
        <p:spPr bwMode="auto">
          <a:xfrm>
            <a:off x="5464175" y="52355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707" name="Text Box 115"/>
          <p:cNvSpPr txBox="1">
            <a:spLocks noChangeArrowheads="1"/>
          </p:cNvSpPr>
          <p:nvPr/>
        </p:nvSpPr>
        <p:spPr bwMode="auto">
          <a:xfrm>
            <a:off x="6130925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0708" name="Text Box 116"/>
          <p:cNvSpPr txBox="1">
            <a:spLocks noChangeArrowheads="1"/>
          </p:cNvSpPr>
          <p:nvPr/>
        </p:nvSpPr>
        <p:spPr bwMode="auto">
          <a:xfrm>
            <a:off x="7315200" y="5238750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0709" name="Text Box 117"/>
          <p:cNvSpPr txBox="1">
            <a:spLocks noChangeArrowheads="1"/>
          </p:cNvSpPr>
          <p:nvPr/>
        </p:nvSpPr>
        <p:spPr bwMode="auto">
          <a:xfrm>
            <a:off x="2160588" y="449897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0710" name="Text Box 118"/>
          <p:cNvSpPr txBox="1">
            <a:spLocks noChangeArrowheads="1"/>
          </p:cNvSpPr>
          <p:nvPr/>
        </p:nvSpPr>
        <p:spPr bwMode="auto">
          <a:xfrm>
            <a:off x="2163763" y="4205288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0711" name="Text Box 119"/>
          <p:cNvSpPr txBox="1">
            <a:spLocks noChangeArrowheads="1"/>
          </p:cNvSpPr>
          <p:nvPr/>
        </p:nvSpPr>
        <p:spPr bwMode="auto">
          <a:xfrm>
            <a:off x="7016750" y="4508500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0712" name="Text Box 120"/>
          <p:cNvSpPr txBox="1">
            <a:spLocks noChangeArrowheads="1"/>
          </p:cNvSpPr>
          <p:nvPr/>
        </p:nvSpPr>
        <p:spPr bwMode="auto">
          <a:xfrm>
            <a:off x="7018338" y="4210050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0713" name="Text Box 121"/>
          <p:cNvSpPr txBox="1">
            <a:spLocks noChangeArrowheads="1"/>
          </p:cNvSpPr>
          <p:nvPr/>
        </p:nvSpPr>
        <p:spPr bwMode="auto">
          <a:xfrm>
            <a:off x="2682875" y="559435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10714" name="Text Box 122"/>
          <p:cNvSpPr txBox="1">
            <a:spLocks noChangeArrowheads="1"/>
          </p:cNvSpPr>
          <p:nvPr/>
        </p:nvSpPr>
        <p:spPr bwMode="auto">
          <a:xfrm>
            <a:off x="3683000" y="56007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110715" name="Text Box 123"/>
          <p:cNvSpPr txBox="1">
            <a:spLocks noChangeArrowheads="1"/>
          </p:cNvSpPr>
          <p:nvPr/>
        </p:nvSpPr>
        <p:spPr bwMode="auto">
          <a:xfrm>
            <a:off x="4667250" y="559435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rgbClr val="FECC69"/>
                </a:solidFill>
              </a:rPr>
              <a:t>Leu</a:t>
            </a:r>
          </a:p>
        </p:txBody>
      </p:sp>
      <p:sp>
        <p:nvSpPr>
          <p:cNvPr id="110716" name="Text Box 124"/>
          <p:cNvSpPr txBox="1">
            <a:spLocks noChangeArrowheads="1"/>
          </p:cNvSpPr>
          <p:nvPr/>
        </p:nvSpPr>
        <p:spPr bwMode="auto">
          <a:xfrm>
            <a:off x="5689600" y="56007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rgbClr val="FECC69"/>
                </a:solidFill>
              </a:rPr>
              <a:t>Ala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10717" name="Text Box 125"/>
          <p:cNvSpPr txBox="1">
            <a:spLocks noChangeArrowheads="1"/>
          </p:cNvSpPr>
          <p:nvPr/>
        </p:nvSpPr>
        <p:spPr bwMode="auto">
          <a:xfrm>
            <a:off x="1647825" y="6064250"/>
            <a:ext cx="3292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1 nucleotide-pair deletion</a:t>
            </a:r>
          </a:p>
        </p:txBody>
      </p:sp>
      <p:sp>
        <p:nvSpPr>
          <p:cNvPr id="110718" name="Text Box 126"/>
          <p:cNvSpPr txBox="1">
            <a:spLocks noChangeArrowheads="1"/>
          </p:cNvSpPr>
          <p:nvPr/>
        </p:nvSpPr>
        <p:spPr bwMode="auto">
          <a:xfrm>
            <a:off x="2176463" y="523557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17.24f</a:t>
            </a:r>
          </a:p>
        </p:txBody>
      </p:sp>
      <p:pic>
        <p:nvPicPr>
          <p:cNvPr id="111619" name="Picture 3" descr="17_24fPointMutationTyp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328613"/>
            <a:ext cx="8548687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57188" y="914400"/>
            <a:ext cx="2425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141538" y="1630363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873375" y="1247775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152650" y="1982788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  <a:endParaRPr lang="en-US" sz="2200" b="1"/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1582738" y="2387600"/>
            <a:ext cx="130333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Amino end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7280275" y="2103438"/>
            <a:ext cx="5572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7267575" y="2378075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Carboxyl end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2876550" y="954088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 flipH="1">
            <a:off x="2881313" y="2160588"/>
            <a:ext cx="231775" cy="312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6996113" y="2154238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AutoShape 14"/>
          <p:cNvSpPr>
            <a:spLocks/>
          </p:cNvSpPr>
          <p:nvPr/>
        </p:nvSpPr>
        <p:spPr bwMode="auto">
          <a:xfrm rot="5400000">
            <a:off x="7442200" y="1585913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8034338" y="1257300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8034338" y="1668463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8035925" y="958850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3397250" y="19970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4383088" y="20034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5367338" y="20034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6373813" y="2001838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3497263" y="914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39" name="Text Box 23"/>
          <p:cNvSpPr txBox="1">
            <a:spLocks noChangeArrowheads="1"/>
          </p:cNvSpPr>
          <p:nvPr/>
        </p:nvSpPr>
        <p:spPr bwMode="auto">
          <a:xfrm>
            <a:off x="3157538" y="1657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4168775" y="1231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41" name="Text Box 25"/>
          <p:cNvSpPr txBox="1">
            <a:spLocks noChangeArrowheads="1"/>
          </p:cNvSpPr>
          <p:nvPr/>
        </p:nvSpPr>
        <p:spPr bwMode="auto">
          <a:xfrm>
            <a:off x="4503738" y="1231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5160963" y="909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43" name="Text Box 27"/>
          <p:cNvSpPr txBox="1">
            <a:spLocks noChangeArrowheads="1"/>
          </p:cNvSpPr>
          <p:nvPr/>
        </p:nvSpPr>
        <p:spPr bwMode="auto">
          <a:xfrm>
            <a:off x="5492750" y="909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44" name="Text Box 28"/>
          <p:cNvSpPr txBox="1">
            <a:spLocks noChangeArrowheads="1"/>
          </p:cNvSpPr>
          <p:nvPr/>
        </p:nvSpPr>
        <p:spPr bwMode="auto">
          <a:xfrm>
            <a:off x="5826125" y="909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7165975" y="914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>
            <a:off x="7504113" y="1236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47" name="Text Box 31"/>
          <p:cNvSpPr txBox="1">
            <a:spLocks noChangeArrowheads="1"/>
          </p:cNvSpPr>
          <p:nvPr/>
        </p:nvSpPr>
        <p:spPr bwMode="auto">
          <a:xfrm>
            <a:off x="7824788" y="1236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48" name="Text Box 32"/>
          <p:cNvSpPr txBox="1">
            <a:spLocks noChangeArrowheads="1"/>
          </p:cNvSpPr>
          <p:nvPr/>
        </p:nvSpPr>
        <p:spPr bwMode="auto">
          <a:xfrm>
            <a:off x="3508375" y="1227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49" name="Text Box 33"/>
          <p:cNvSpPr txBox="1">
            <a:spLocks noChangeArrowheads="1"/>
          </p:cNvSpPr>
          <p:nvPr/>
        </p:nvSpPr>
        <p:spPr bwMode="auto">
          <a:xfrm>
            <a:off x="3178175" y="912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50" name="Text Box 34"/>
          <p:cNvSpPr txBox="1">
            <a:spLocks noChangeArrowheads="1"/>
          </p:cNvSpPr>
          <p:nvPr/>
        </p:nvSpPr>
        <p:spPr bwMode="auto">
          <a:xfrm>
            <a:off x="4184650" y="912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51" name="Text Box 35"/>
          <p:cNvSpPr txBox="1">
            <a:spLocks noChangeArrowheads="1"/>
          </p:cNvSpPr>
          <p:nvPr/>
        </p:nvSpPr>
        <p:spPr bwMode="auto">
          <a:xfrm>
            <a:off x="4503738" y="912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52" name="Text Box 36"/>
          <p:cNvSpPr txBox="1">
            <a:spLocks noChangeArrowheads="1"/>
          </p:cNvSpPr>
          <p:nvPr/>
        </p:nvSpPr>
        <p:spPr bwMode="auto">
          <a:xfrm>
            <a:off x="7507288" y="912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53" name="Text Box 37"/>
          <p:cNvSpPr txBox="1">
            <a:spLocks noChangeArrowheads="1"/>
          </p:cNvSpPr>
          <p:nvPr/>
        </p:nvSpPr>
        <p:spPr bwMode="auto">
          <a:xfrm>
            <a:off x="7835900" y="912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54" name="Text Box 38"/>
          <p:cNvSpPr txBox="1">
            <a:spLocks noChangeArrowheads="1"/>
          </p:cNvSpPr>
          <p:nvPr/>
        </p:nvSpPr>
        <p:spPr bwMode="auto">
          <a:xfrm>
            <a:off x="5186363" y="1227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55" name="Text Box 39"/>
          <p:cNvSpPr txBox="1">
            <a:spLocks noChangeArrowheads="1"/>
          </p:cNvSpPr>
          <p:nvPr/>
        </p:nvSpPr>
        <p:spPr bwMode="auto">
          <a:xfrm>
            <a:off x="5853113" y="1227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56" name="Text Box 40"/>
          <p:cNvSpPr txBox="1">
            <a:spLocks noChangeArrowheads="1"/>
          </p:cNvSpPr>
          <p:nvPr/>
        </p:nvSpPr>
        <p:spPr bwMode="auto">
          <a:xfrm>
            <a:off x="7188200" y="1227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57" name="Text Box 41"/>
          <p:cNvSpPr txBox="1">
            <a:spLocks noChangeArrowheads="1"/>
          </p:cNvSpPr>
          <p:nvPr/>
        </p:nvSpPr>
        <p:spPr bwMode="auto">
          <a:xfrm>
            <a:off x="5518150" y="1227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58" name="Text Box 42"/>
          <p:cNvSpPr txBox="1">
            <a:spLocks noChangeArrowheads="1"/>
          </p:cNvSpPr>
          <p:nvPr/>
        </p:nvSpPr>
        <p:spPr bwMode="auto">
          <a:xfrm>
            <a:off x="3838575" y="914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59" name="Text Box 43"/>
          <p:cNvSpPr txBox="1">
            <a:spLocks noChangeArrowheads="1"/>
          </p:cNvSpPr>
          <p:nvPr/>
        </p:nvSpPr>
        <p:spPr bwMode="auto">
          <a:xfrm>
            <a:off x="4826000" y="914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60" name="Text Box 44"/>
          <p:cNvSpPr txBox="1">
            <a:spLocks noChangeArrowheads="1"/>
          </p:cNvSpPr>
          <p:nvPr/>
        </p:nvSpPr>
        <p:spPr bwMode="auto">
          <a:xfrm>
            <a:off x="6173788" y="904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61" name="Text Box 45"/>
          <p:cNvSpPr txBox="1">
            <a:spLocks noChangeArrowheads="1"/>
          </p:cNvSpPr>
          <p:nvPr/>
        </p:nvSpPr>
        <p:spPr bwMode="auto">
          <a:xfrm>
            <a:off x="6500813" y="914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62" name="Text Box 46"/>
          <p:cNvSpPr txBox="1">
            <a:spLocks noChangeArrowheads="1"/>
          </p:cNvSpPr>
          <p:nvPr/>
        </p:nvSpPr>
        <p:spPr bwMode="auto">
          <a:xfrm>
            <a:off x="6838950" y="12271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63" name="Text Box 47"/>
          <p:cNvSpPr txBox="1">
            <a:spLocks noChangeArrowheads="1"/>
          </p:cNvSpPr>
          <p:nvPr/>
        </p:nvSpPr>
        <p:spPr bwMode="auto">
          <a:xfrm>
            <a:off x="6821488" y="1652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64" name="Text Box 48"/>
          <p:cNvSpPr txBox="1">
            <a:spLocks noChangeArrowheads="1"/>
          </p:cNvSpPr>
          <p:nvPr/>
        </p:nvSpPr>
        <p:spPr bwMode="auto">
          <a:xfrm>
            <a:off x="3829050" y="1223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65" name="Text Box 49"/>
          <p:cNvSpPr txBox="1">
            <a:spLocks noChangeArrowheads="1"/>
          </p:cNvSpPr>
          <p:nvPr/>
        </p:nvSpPr>
        <p:spPr bwMode="auto">
          <a:xfrm>
            <a:off x="4829175" y="1223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66" name="Text Box 50"/>
          <p:cNvSpPr txBox="1">
            <a:spLocks noChangeArrowheads="1"/>
          </p:cNvSpPr>
          <p:nvPr/>
        </p:nvSpPr>
        <p:spPr bwMode="auto">
          <a:xfrm>
            <a:off x="6173788" y="1223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67" name="Text Box 51"/>
          <p:cNvSpPr txBox="1">
            <a:spLocks noChangeArrowheads="1"/>
          </p:cNvSpPr>
          <p:nvPr/>
        </p:nvSpPr>
        <p:spPr bwMode="auto">
          <a:xfrm>
            <a:off x="6515100" y="1223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68" name="Text Box 52"/>
          <p:cNvSpPr txBox="1">
            <a:spLocks noChangeArrowheads="1"/>
          </p:cNvSpPr>
          <p:nvPr/>
        </p:nvSpPr>
        <p:spPr bwMode="auto">
          <a:xfrm>
            <a:off x="6811963" y="9112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69" name="Text Box 53"/>
          <p:cNvSpPr txBox="1">
            <a:spLocks noChangeArrowheads="1"/>
          </p:cNvSpPr>
          <p:nvPr/>
        </p:nvSpPr>
        <p:spPr bwMode="auto">
          <a:xfrm>
            <a:off x="3822700" y="1652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70" name="Text Box 54"/>
          <p:cNvSpPr txBox="1">
            <a:spLocks noChangeArrowheads="1"/>
          </p:cNvSpPr>
          <p:nvPr/>
        </p:nvSpPr>
        <p:spPr bwMode="auto">
          <a:xfrm>
            <a:off x="3170238" y="12303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71" name="Text Box 55"/>
          <p:cNvSpPr txBox="1">
            <a:spLocks noChangeArrowheads="1"/>
          </p:cNvSpPr>
          <p:nvPr/>
        </p:nvSpPr>
        <p:spPr bwMode="auto">
          <a:xfrm>
            <a:off x="4164013" y="1657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72" name="Text Box 56"/>
          <p:cNvSpPr txBox="1">
            <a:spLocks noChangeArrowheads="1"/>
          </p:cNvSpPr>
          <p:nvPr/>
        </p:nvSpPr>
        <p:spPr bwMode="auto">
          <a:xfrm>
            <a:off x="4495800" y="1657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73" name="Text Box 57"/>
          <p:cNvSpPr txBox="1">
            <a:spLocks noChangeArrowheads="1"/>
          </p:cNvSpPr>
          <p:nvPr/>
        </p:nvSpPr>
        <p:spPr bwMode="auto">
          <a:xfrm>
            <a:off x="7493000" y="1657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74" name="Text Box 58"/>
          <p:cNvSpPr txBox="1">
            <a:spLocks noChangeArrowheads="1"/>
          </p:cNvSpPr>
          <p:nvPr/>
        </p:nvSpPr>
        <p:spPr bwMode="auto">
          <a:xfrm>
            <a:off x="7815263" y="1657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75" name="Text Box 59"/>
          <p:cNvSpPr txBox="1">
            <a:spLocks noChangeArrowheads="1"/>
          </p:cNvSpPr>
          <p:nvPr/>
        </p:nvSpPr>
        <p:spPr bwMode="auto">
          <a:xfrm>
            <a:off x="6151563" y="1652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76" name="Text Box 60"/>
          <p:cNvSpPr txBox="1">
            <a:spLocks noChangeArrowheads="1"/>
          </p:cNvSpPr>
          <p:nvPr/>
        </p:nvSpPr>
        <p:spPr bwMode="auto">
          <a:xfrm>
            <a:off x="6489700" y="1652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77" name="Text Box 61"/>
          <p:cNvSpPr txBox="1">
            <a:spLocks noChangeArrowheads="1"/>
          </p:cNvSpPr>
          <p:nvPr/>
        </p:nvSpPr>
        <p:spPr bwMode="auto">
          <a:xfrm>
            <a:off x="4813300" y="1652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78" name="Text Box 62"/>
          <p:cNvSpPr txBox="1">
            <a:spLocks noChangeArrowheads="1"/>
          </p:cNvSpPr>
          <p:nvPr/>
        </p:nvSpPr>
        <p:spPr bwMode="auto">
          <a:xfrm>
            <a:off x="3489325" y="1657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79" name="Text Box 63"/>
          <p:cNvSpPr txBox="1">
            <a:spLocks noChangeArrowheads="1"/>
          </p:cNvSpPr>
          <p:nvPr/>
        </p:nvSpPr>
        <p:spPr bwMode="auto">
          <a:xfrm>
            <a:off x="5153025" y="1657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80" name="Text Box 64"/>
          <p:cNvSpPr txBox="1">
            <a:spLocks noChangeArrowheads="1"/>
          </p:cNvSpPr>
          <p:nvPr/>
        </p:nvSpPr>
        <p:spPr bwMode="auto">
          <a:xfrm>
            <a:off x="5495925" y="1657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81" name="Text Box 65"/>
          <p:cNvSpPr txBox="1">
            <a:spLocks noChangeArrowheads="1"/>
          </p:cNvSpPr>
          <p:nvPr/>
        </p:nvSpPr>
        <p:spPr bwMode="auto">
          <a:xfrm>
            <a:off x="5822950" y="1657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82" name="Text Box 66"/>
          <p:cNvSpPr txBox="1">
            <a:spLocks noChangeArrowheads="1"/>
          </p:cNvSpPr>
          <p:nvPr/>
        </p:nvSpPr>
        <p:spPr bwMode="auto">
          <a:xfrm>
            <a:off x="7156450" y="1657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83" name="Text Box 67"/>
          <p:cNvSpPr txBox="1">
            <a:spLocks noChangeArrowheads="1"/>
          </p:cNvSpPr>
          <p:nvPr/>
        </p:nvSpPr>
        <p:spPr bwMode="auto">
          <a:xfrm>
            <a:off x="423863" y="2913063"/>
            <a:ext cx="84740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(b) Nucleotide-pair insertion or deletion: no frameshift, but one</a:t>
            </a:r>
          </a:p>
        </p:txBody>
      </p:sp>
      <p:sp>
        <p:nvSpPr>
          <p:cNvPr id="111684" name="Text Box 68"/>
          <p:cNvSpPr txBox="1">
            <a:spLocks noChangeArrowheads="1"/>
          </p:cNvSpPr>
          <p:nvPr/>
        </p:nvSpPr>
        <p:spPr bwMode="auto">
          <a:xfrm>
            <a:off x="431800" y="3248025"/>
            <a:ext cx="2619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amino acid missing</a:t>
            </a:r>
          </a:p>
        </p:txBody>
      </p:sp>
      <p:sp>
        <p:nvSpPr>
          <p:cNvPr id="111685" name="Text Box 69"/>
          <p:cNvSpPr txBox="1">
            <a:spLocks noChangeArrowheads="1"/>
          </p:cNvSpPr>
          <p:nvPr/>
        </p:nvSpPr>
        <p:spPr bwMode="auto">
          <a:xfrm>
            <a:off x="439738" y="396875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Wild type</a:t>
            </a:r>
          </a:p>
        </p:txBody>
      </p:sp>
      <p:sp>
        <p:nvSpPr>
          <p:cNvPr id="111686" name="Text Box 70"/>
          <p:cNvSpPr txBox="1">
            <a:spLocks noChangeArrowheads="1"/>
          </p:cNvSpPr>
          <p:nvPr/>
        </p:nvSpPr>
        <p:spPr bwMode="auto">
          <a:xfrm>
            <a:off x="3298825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87" name="Text Box 71"/>
          <p:cNvSpPr txBox="1">
            <a:spLocks noChangeArrowheads="1"/>
          </p:cNvSpPr>
          <p:nvPr/>
        </p:nvSpPr>
        <p:spPr bwMode="auto">
          <a:xfrm>
            <a:off x="2979738" y="41671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88" name="Text Box 72"/>
          <p:cNvSpPr txBox="1">
            <a:spLocks noChangeArrowheads="1"/>
          </p:cNvSpPr>
          <p:nvPr/>
        </p:nvSpPr>
        <p:spPr bwMode="auto">
          <a:xfrm>
            <a:off x="3616325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89" name="Text Box 73"/>
          <p:cNvSpPr txBox="1">
            <a:spLocks noChangeArrowheads="1"/>
          </p:cNvSpPr>
          <p:nvPr/>
        </p:nvSpPr>
        <p:spPr bwMode="auto">
          <a:xfrm>
            <a:off x="3984625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90" name="Text Box 74"/>
          <p:cNvSpPr txBox="1">
            <a:spLocks noChangeArrowheads="1"/>
          </p:cNvSpPr>
          <p:nvPr/>
        </p:nvSpPr>
        <p:spPr bwMode="auto">
          <a:xfrm>
            <a:off x="4316413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91" name="Text Box 75"/>
          <p:cNvSpPr txBox="1">
            <a:spLocks noChangeArrowheads="1"/>
          </p:cNvSpPr>
          <p:nvPr/>
        </p:nvSpPr>
        <p:spPr bwMode="auto">
          <a:xfrm>
            <a:off x="4649788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92" name="Text Box 76"/>
          <p:cNvSpPr txBox="1">
            <a:spLocks noChangeArrowheads="1"/>
          </p:cNvSpPr>
          <p:nvPr/>
        </p:nvSpPr>
        <p:spPr bwMode="auto">
          <a:xfrm>
            <a:off x="5980113" y="41783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93" name="Text Box 77"/>
          <p:cNvSpPr txBox="1">
            <a:spLocks noChangeArrowheads="1"/>
          </p:cNvSpPr>
          <p:nvPr/>
        </p:nvSpPr>
        <p:spPr bwMode="auto">
          <a:xfrm>
            <a:off x="6321425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94" name="Text Box 78"/>
          <p:cNvSpPr txBox="1">
            <a:spLocks noChangeArrowheads="1"/>
          </p:cNvSpPr>
          <p:nvPr/>
        </p:nvSpPr>
        <p:spPr bwMode="auto">
          <a:xfrm>
            <a:off x="6650038" y="417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95" name="Text Box 79"/>
          <p:cNvSpPr txBox="1">
            <a:spLocks noChangeArrowheads="1"/>
          </p:cNvSpPr>
          <p:nvPr/>
        </p:nvSpPr>
        <p:spPr bwMode="auto">
          <a:xfrm>
            <a:off x="4968875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96" name="Text Box 80"/>
          <p:cNvSpPr txBox="1">
            <a:spLocks noChangeArrowheads="1"/>
          </p:cNvSpPr>
          <p:nvPr/>
        </p:nvSpPr>
        <p:spPr bwMode="auto">
          <a:xfrm>
            <a:off x="5305425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97" name="Text Box 81"/>
          <p:cNvSpPr txBox="1">
            <a:spLocks noChangeArrowheads="1"/>
          </p:cNvSpPr>
          <p:nvPr/>
        </p:nvSpPr>
        <p:spPr bwMode="auto">
          <a:xfrm>
            <a:off x="5635625" y="41656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98" name="Text Box 82"/>
          <p:cNvSpPr txBox="1">
            <a:spLocks noChangeArrowheads="1"/>
          </p:cNvSpPr>
          <p:nvPr/>
        </p:nvSpPr>
        <p:spPr bwMode="auto">
          <a:xfrm>
            <a:off x="3544888" y="38227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699" name="Text Box 83"/>
          <p:cNvSpPr txBox="1">
            <a:spLocks noChangeArrowheads="1"/>
          </p:cNvSpPr>
          <p:nvPr/>
        </p:nvSpPr>
        <p:spPr bwMode="auto">
          <a:xfrm>
            <a:off x="3800475" y="3830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00" name="Text Box 84"/>
          <p:cNvSpPr txBox="1">
            <a:spLocks noChangeArrowheads="1"/>
          </p:cNvSpPr>
          <p:nvPr/>
        </p:nvSpPr>
        <p:spPr bwMode="auto">
          <a:xfrm>
            <a:off x="4078288" y="3825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01" name="Text Box 85"/>
          <p:cNvSpPr txBox="1">
            <a:spLocks noChangeArrowheads="1"/>
          </p:cNvSpPr>
          <p:nvPr/>
        </p:nvSpPr>
        <p:spPr bwMode="auto">
          <a:xfrm>
            <a:off x="4359275" y="3767138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missing</a:t>
            </a:r>
          </a:p>
        </p:txBody>
      </p:sp>
      <p:sp>
        <p:nvSpPr>
          <p:cNvPr id="111702" name="Text Box 86"/>
          <p:cNvSpPr txBox="1">
            <a:spLocks noChangeArrowheads="1"/>
          </p:cNvSpPr>
          <p:nvPr/>
        </p:nvSpPr>
        <p:spPr bwMode="auto">
          <a:xfrm>
            <a:off x="4356100" y="4864100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missing</a:t>
            </a:r>
          </a:p>
        </p:txBody>
      </p:sp>
      <p:sp>
        <p:nvSpPr>
          <p:cNvPr id="111703" name="Text Box 87"/>
          <p:cNvSpPr txBox="1">
            <a:spLocks noChangeArrowheads="1"/>
          </p:cNvSpPr>
          <p:nvPr/>
        </p:nvSpPr>
        <p:spPr bwMode="auto">
          <a:xfrm>
            <a:off x="6081713" y="5711825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11704" name="AutoShape 88"/>
          <p:cNvSpPr>
            <a:spLocks/>
          </p:cNvSpPr>
          <p:nvPr/>
        </p:nvSpPr>
        <p:spPr bwMode="auto">
          <a:xfrm rot="5400000">
            <a:off x="6243638" y="519430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05" name="Text Box 89"/>
          <p:cNvSpPr txBox="1">
            <a:spLocks noChangeArrowheads="1"/>
          </p:cNvSpPr>
          <p:nvPr/>
        </p:nvSpPr>
        <p:spPr bwMode="auto">
          <a:xfrm>
            <a:off x="2652713" y="4495800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1706" name="Text Box 90"/>
          <p:cNvSpPr txBox="1">
            <a:spLocks noChangeArrowheads="1"/>
          </p:cNvSpPr>
          <p:nvPr/>
        </p:nvSpPr>
        <p:spPr bwMode="auto">
          <a:xfrm>
            <a:off x="2660650" y="4216400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1707" name="Text Box 91"/>
          <p:cNvSpPr txBox="1">
            <a:spLocks noChangeArrowheads="1"/>
          </p:cNvSpPr>
          <p:nvPr/>
        </p:nvSpPr>
        <p:spPr bwMode="auto">
          <a:xfrm>
            <a:off x="6837363" y="4491038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1708" name="Text Box 92"/>
          <p:cNvSpPr txBox="1">
            <a:spLocks noChangeArrowheads="1"/>
          </p:cNvSpPr>
          <p:nvPr/>
        </p:nvSpPr>
        <p:spPr bwMode="auto">
          <a:xfrm>
            <a:off x="6838950" y="4192588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1709" name="Text Box 93"/>
          <p:cNvSpPr txBox="1">
            <a:spLocks noChangeArrowheads="1"/>
          </p:cNvSpPr>
          <p:nvPr/>
        </p:nvSpPr>
        <p:spPr bwMode="auto">
          <a:xfrm>
            <a:off x="6837363" y="5238750"/>
            <a:ext cx="185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1710" name="Text Box 94"/>
          <p:cNvSpPr txBox="1">
            <a:spLocks noChangeArrowheads="1"/>
          </p:cNvSpPr>
          <p:nvPr/>
        </p:nvSpPr>
        <p:spPr bwMode="auto">
          <a:xfrm>
            <a:off x="2647950" y="5241925"/>
            <a:ext cx="179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111711" name="Text Box 95"/>
          <p:cNvSpPr txBox="1">
            <a:spLocks noChangeArrowheads="1"/>
          </p:cNvSpPr>
          <p:nvPr/>
        </p:nvSpPr>
        <p:spPr bwMode="auto">
          <a:xfrm>
            <a:off x="3168650" y="55880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11712" name="Text Box 96"/>
          <p:cNvSpPr txBox="1">
            <a:spLocks noChangeArrowheads="1"/>
          </p:cNvSpPr>
          <p:nvPr/>
        </p:nvSpPr>
        <p:spPr bwMode="auto">
          <a:xfrm>
            <a:off x="4146550" y="5588000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11713" name="Text Box 97"/>
          <p:cNvSpPr txBox="1">
            <a:spLocks noChangeArrowheads="1"/>
          </p:cNvSpPr>
          <p:nvPr/>
        </p:nvSpPr>
        <p:spPr bwMode="auto">
          <a:xfrm>
            <a:off x="5170488" y="5595938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111714" name="Text Box 98"/>
          <p:cNvSpPr txBox="1">
            <a:spLocks noChangeArrowheads="1"/>
          </p:cNvSpPr>
          <p:nvPr/>
        </p:nvSpPr>
        <p:spPr bwMode="auto">
          <a:xfrm>
            <a:off x="2130425" y="6078538"/>
            <a:ext cx="29702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3 nucleotide-pair deletion</a:t>
            </a:r>
            <a:endParaRPr lang="en-US" sz="2200" b="1"/>
          </a:p>
        </p:txBody>
      </p:sp>
      <p:sp>
        <p:nvSpPr>
          <p:cNvPr id="111715" name="Text Box 99"/>
          <p:cNvSpPr txBox="1">
            <a:spLocks noChangeArrowheads="1"/>
          </p:cNvSpPr>
          <p:nvPr/>
        </p:nvSpPr>
        <p:spPr bwMode="auto">
          <a:xfrm>
            <a:off x="2963863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16" name="Text Box 100"/>
          <p:cNvSpPr txBox="1">
            <a:spLocks noChangeArrowheads="1"/>
          </p:cNvSpPr>
          <p:nvPr/>
        </p:nvSpPr>
        <p:spPr bwMode="auto">
          <a:xfrm>
            <a:off x="3605213" y="52355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17" name="Text Box 101"/>
          <p:cNvSpPr txBox="1">
            <a:spLocks noChangeArrowheads="1"/>
          </p:cNvSpPr>
          <p:nvPr/>
        </p:nvSpPr>
        <p:spPr bwMode="auto">
          <a:xfrm>
            <a:off x="3295650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18" name="Text Box 102"/>
          <p:cNvSpPr txBox="1">
            <a:spLocks noChangeArrowheads="1"/>
          </p:cNvSpPr>
          <p:nvPr/>
        </p:nvSpPr>
        <p:spPr bwMode="auto">
          <a:xfrm>
            <a:off x="5637213" y="52355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19" name="Text Box 103"/>
          <p:cNvSpPr txBox="1">
            <a:spLocks noChangeArrowheads="1"/>
          </p:cNvSpPr>
          <p:nvPr/>
        </p:nvSpPr>
        <p:spPr bwMode="auto">
          <a:xfrm>
            <a:off x="6303963" y="52355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20" name="Text Box 104"/>
          <p:cNvSpPr txBox="1">
            <a:spLocks noChangeArrowheads="1"/>
          </p:cNvSpPr>
          <p:nvPr/>
        </p:nvSpPr>
        <p:spPr bwMode="auto">
          <a:xfrm>
            <a:off x="6607175" y="52355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21" name="Text Box 105"/>
          <p:cNvSpPr txBox="1">
            <a:spLocks noChangeArrowheads="1"/>
          </p:cNvSpPr>
          <p:nvPr/>
        </p:nvSpPr>
        <p:spPr bwMode="auto">
          <a:xfrm>
            <a:off x="4967288" y="52355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22" name="Text Box 106"/>
          <p:cNvSpPr txBox="1">
            <a:spLocks noChangeArrowheads="1"/>
          </p:cNvSpPr>
          <p:nvPr/>
        </p:nvSpPr>
        <p:spPr bwMode="auto">
          <a:xfrm>
            <a:off x="5295900" y="52355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23" name="Text Box 107"/>
          <p:cNvSpPr txBox="1">
            <a:spLocks noChangeArrowheads="1"/>
          </p:cNvSpPr>
          <p:nvPr/>
        </p:nvSpPr>
        <p:spPr bwMode="auto">
          <a:xfrm>
            <a:off x="3968750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24" name="Text Box 108"/>
          <p:cNvSpPr txBox="1">
            <a:spLocks noChangeArrowheads="1"/>
          </p:cNvSpPr>
          <p:nvPr/>
        </p:nvSpPr>
        <p:spPr bwMode="auto">
          <a:xfrm>
            <a:off x="4302125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25" name="Text Box 109"/>
          <p:cNvSpPr txBox="1">
            <a:spLocks noChangeArrowheads="1"/>
          </p:cNvSpPr>
          <p:nvPr/>
        </p:nvSpPr>
        <p:spPr bwMode="auto">
          <a:xfrm>
            <a:off x="4638675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26" name="Text Box 110"/>
          <p:cNvSpPr txBox="1">
            <a:spLocks noChangeArrowheads="1"/>
          </p:cNvSpPr>
          <p:nvPr/>
        </p:nvSpPr>
        <p:spPr bwMode="auto">
          <a:xfrm>
            <a:off x="5972175" y="52403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27" name="Text Box 111"/>
          <p:cNvSpPr txBox="1">
            <a:spLocks noChangeArrowheads="1"/>
          </p:cNvSpPr>
          <p:nvPr/>
        </p:nvSpPr>
        <p:spPr bwMode="auto">
          <a:xfrm>
            <a:off x="3306763" y="4479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28" name="Text Box 112"/>
          <p:cNvSpPr txBox="1">
            <a:spLocks noChangeArrowheads="1"/>
          </p:cNvSpPr>
          <p:nvPr/>
        </p:nvSpPr>
        <p:spPr bwMode="auto">
          <a:xfrm>
            <a:off x="3608388" y="4486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29" name="Text Box 113"/>
          <p:cNvSpPr txBox="1">
            <a:spLocks noChangeArrowheads="1"/>
          </p:cNvSpPr>
          <p:nvPr/>
        </p:nvSpPr>
        <p:spPr bwMode="auto">
          <a:xfrm>
            <a:off x="2968625" y="44831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30" name="Text Box 114"/>
          <p:cNvSpPr txBox="1">
            <a:spLocks noChangeArrowheads="1"/>
          </p:cNvSpPr>
          <p:nvPr/>
        </p:nvSpPr>
        <p:spPr bwMode="auto">
          <a:xfrm>
            <a:off x="6286500" y="4489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31" name="Text Box 115"/>
          <p:cNvSpPr txBox="1">
            <a:spLocks noChangeArrowheads="1"/>
          </p:cNvSpPr>
          <p:nvPr/>
        </p:nvSpPr>
        <p:spPr bwMode="auto">
          <a:xfrm>
            <a:off x="6607175" y="4489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32" name="Text Box 116"/>
          <p:cNvSpPr txBox="1">
            <a:spLocks noChangeArrowheads="1"/>
          </p:cNvSpPr>
          <p:nvPr/>
        </p:nvSpPr>
        <p:spPr bwMode="auto">
          <a:xfrm>
            <a:off x="3968750" y="4479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33" name="Text Box 117"/>
          <p:cNvSpPr txBox="1">
            <a:spLocks noChangeArrowheads="1"/>
          </p:cNvSpPr>
          <p:nvPr/>
        </p:nvSpPr>
        <p:spPr bwMode="auto">
          <a:xfrm>
            <a:off x="4635500" y="4479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34" name="Text Box 118"/>
          <p:cNvSpPr txBox="1">
            <a:spLocks noChangeArrowheads="1"/>
          </p:cNvSpPr>
          <p:nvPr/>
        </p:nvSpPr>
        <p:spPr bwMode="auto">
          <a:xfrm>
            <a:off x="5970588" y="4479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35" name="Text Box 119"/>
          <p:cNvSpPr txBox="1">
            <a:spLocks noChangeArrowheads="1"/>
          </p:cNvSpPr>
          <p:nvPr/>
        </p:nvSpPr>
        <p:spPr bwMode="auto">
          <a:xfrm>
            <a:off x="4300538" y="4479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5621338" y="44799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37" name="Text Box 121"/>
          <p:cNvSpPr txBox="1">
            <a:spLocks noChangeArrowheads="1"/>
          </p:cNvSpPr>
          <p:nvPr/>
        </p:nvSpPr>
        <p:spPr bwMode="auto">
          <a:xfrm>
            <a:off x="4956175" y="44767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297488" y="44767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39" name="Text Box 123"/>
          <p:cNvSpPr txBox="1">
            <a:spLocks noChangeArrowheads="1"/>
          </p:cNvSpPr>
          <p:nvPr/>
        </p:nvSpPr>
        <p:spPr bwMode="auto">
          <a:xfrm>
            <a:off x="3508375" y="4899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40" name="Text Box 124"/>
          <p:cNvSpPr txBox="1">
            <a:spLocks noChangeArrowheads="1"/>
          </p:cNvSpPr>
          <p:nvPr/>
        </p:nvSpPr>
        <p:spPr bwMode="auto">
          <a:xfrm>
            <a:off x="3784600" y="4899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1741" name="Text Box 125"/>
          <p:cNvSpPr txBox="1">
            <a:spLocks noChangeArrowheads="1"/>
          </p:cNvSpPr>
          <p:nvPr/>
        </p:nvSpPr>
        <p:spPr bwMode="auto">
          <a:xfrm>
            <a:off x="4071938" y="4902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381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mtClean="0"/>
              <a:t>Mutagens</a:t>
            </a:r>
            <a:endParaRPr lang="en-US" smtClean="0">
              <a:solidFill>
                <a:srgbClr val="993366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534400" cy="1885950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Spontaneous mutations</a:t>
            </a:r>
            <a:r>
              <a:rPr lang="en-US" i="1" smtClean="0"/>
              <a:t> </a:t>
            </a:r>
            <a:r>
              <a:rPr lang="en-US" smtClean="0"/>
              <a:t>can occur during DNA replication, recombination, or repair</a:t>
            </a:r>
          </a:p>
          <a:p>
            <a:pPr marL="350838" indent="-350838" eaLnBrk="1" hangingPunct="1"/>
            <a:r>
              <a:rPr lang="en-US" b="1" smtClean="0"/>
              <a:t>Mutagens </a:t>
            </a:r>
            <a:r>
              <a:rPr lang="en-US" smtClean="0"/>
              <a:t>are physical or chemical agents that can cause mutations</a:t>
            </a:r>
          </a:p>
        </p:txBody>
      </p:sp>
      <p:grpSp>
        <p:nvGrpSpPr>
          <p:cNvPr id="11264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264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4500"/>
            <a:ext cx="8816975" cy="1739900"/>
          </a:xfrm>
        </p:spPr>
        <p:txBody>
          <a:bodyPr anchor="t">
            <a:spAutoFit/>
          </a:bodyPr>
          <a:lstStyle/>
          <a:p>
            <a:pPr marL="57150" indent="-4763" eaLnBrk="1" hangingPunct="1"/>
            <a:r>
              <a:rPr lang="en-US" smtClean="0"/>
              <a:t>Concept 17.6: While gene expression differs among the domains of life, the concept of a gene is universal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441575"/>
            <a:ext cx="8382000" cy="946150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Archaea are prokaryotes, but share many features of gene expression with eukaryotes</a:t>
            </a:r>
          </a:p>
        </p:txBody>
      </p:sp>
      <p:grpSp>
        <p:nvGrpSpPr>
          <p:cNvPr id="1136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367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1366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73075"/>
            <a:ext cx="7010400" cy="1190625"/>
          </a:xfrm>
        </p:spPr>
        <p:txBody>
          <a:bodyPr anchor="t">
            <a:spAutoFit/>
          </a:bodyPr>
          <a:lstStyle/>
          <a:p>
            <a:pPr marL="57150" indent="-4763" eaLnBrk="1" hangingPunct="1"/>
            <a:r>
              <a:rPr lang="en-US" i="1" smtClean="0"/>
              <a:t>The Products of Gene Expression: A Developing Story</a:t>
            </a:r>
            <a:endParaRPr lang="en-US" sz="34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24050"/>
            <a:ext cx="8229600" cy="4413250"/>
          </a:xfrm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Some proteins aren’t enzymes, so researchers later revised the hypothesis: one gene–one protein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Many proteins are composed of several polypeptides, each of which has its own gene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Therefore, Beadle and Tatum’s hypothesis is now restated as the one gene–one polypeptide hypothesis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Note that it is common to refer to gene products as proteins rather than polypeptides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7675"/>
            <a:ext cx="8534400" cy="1190625"/>
          </a:xfrm>
        </p:spPr>
        <p:txBody>
          <a:bodyPr anchor="t">
            <a:spAutoFit/>
          </a:bodyPr>
          <a:lstStyle/>
          <a:p>
            <a:pPr marL="57150" indent="-4763" eaLnBrk="1" hangingPunct="1"/>
            <a:r>
              <a:rPr lang="en-US" smtClean="0"/>
              <a:t>Comparing Gene Expression in Bacteria, Archaea, and Eukarya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24050"/>
            <a:ext cx="8229600" cy="4413250"/>
          </a:xfrm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Bacteria and </a:t>
            </a:r>
            <a:r>
              <a:rPr lang="en-US" dirty="0" err="1" smtClean="0"/>
              <a:t>eukarya</a:t>
            </a:r>
            <a:r>
              <a:rPr lang="en-US" dirty="0" smtClean="0"/>
              <a:t> differ in their RNA polymerases, termination of transcription, and ribosomes; archaea tend to resemble </a:t>
            </a:r>
            <a:r>
              <a:rPr lang="en-US" dirty="0" err="1" smtClean="0"/>
              <a:t>eukarya</a:t>
            </a:r>
            <a:r>
              <a:rPr lang="en-US" dirty="0" smtClean="0"/>
              <a:t> in these respects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Bacteria can simultaneously transcribe and translate the same gene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In </a:t>
            </a:r>
            <a:r>
              <a:rPr lang="en-US" dirty="0" err="1" smtClean="0"/>
              <a:t>eukarya</a:t>
            </a:r>
            <a:r>
              <a:rPr lang="en-US" dirty="0" smtClean="0"/>
              <a:t>, transcription and translation are separated by the nuclear envelope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In archaea, transcription and translation are likely coupled</a:t>
            </a:r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469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17.25</a:t>
            </a:r>
          </a:p>
        </p:txBody>
      </p:sp>
      <p:pic>
        <p:nvPicPr>
          <p:cNvPr id="115715" name="Picture 3" descr="17_25_BacteriaGeneExpr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4588" y="258763"/>
            <a:ext cx="6853237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243138" y="285750"/>
            <a:ext cx="18557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RNA polymerase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602038" y="1250950"/>
            <a:ext cx="5095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DNA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6496050" y="1468438"/>
            <a:ext cx="7223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2841625" y="1976438"/>
            <a:ext cx="16732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Polyribosome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346200" y="2947988"/>
            <a:ext cx="1285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RNA </a:t>
            </a:r>
            <a:br>
              <a:rPr lang="en-US" sz="1800" b="1"/>
            </a:br>
            <a:r>
              <a:rPr lang="en-US" sz="1800" b="1"/>
              <a:t>polymerase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6646863" y="3321050"/>
            <a:ext cx="5095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DNA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1174750" y="4375150"/>
            <a:ext cx="16732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Polyribosome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1344613" y="4746625"/>
            <a:ext cx="137795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Polypeptide</a:t>
            </a:r>
            <a:br>
              <a:rPr lang="en-US" sz="1800" b="1"/>
            </a:br>
            <a:r>
              <a:rPr lang="en-US" sz="1800" b="1"/>
              <a:t>(amino end)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3617913" y="6092825"/>
            <a:ext cx="7223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4389438" y="6113463"/>
            <a:ext cx="8747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(5</a:t>
            </a:r>
            <a:r>
              <a:rPr lang="en-US" sz="1800" b="1">
                <a:sym typeface="Symbol" pitchFamily="18" charset="2"/>
              </a:rPr>
              <a:t> end)</a:t>
            </a:r>
            <a:endParaRPr lang="en-US" sz="1800" b="1"/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4157663" y="5526088"/>
            <a:ext cx="1168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Ribosome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6683375" y="2671763"/>
            <a:ext cx="1168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0.25 </a:t>
            </a:r>
            <a:r>
              <a:rPr lang="en-US" sz="1800" b="1">
                <a:sym typeface="Symbol" pitchFamily="18" charset="2"/>
              </a:rPr>
              <a:t>m</a:t>
            </a:r>
            <a:endParaRPr lang="en-US" sz="1800" b="1"/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 flipH="1">
            <a:off x="2832100" y="554038"/>
            <a:ext cx="71438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3100388" y="1233488"/>
            <a:ext cx="365125" cy="73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7218363" y="1604963"/>
            <a:ext cx="43497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731" name="Group 19"/>
          <p:cNvGrpSpPr>
            <a:grpSpLocks/>
          </p:cNvGrpSpPr>
          <p:nvPr/>
        </p:nvGrpSpPr>
        <p:grpSpPr bwMode="auto">
          <a:xfrm>
            <a:off x="6370638" y="2573338"/>
            <a:ext cx="1519237" cy="136525"/>
            <a:chOff x="4013" y="1621"/>
            <a:chExt cx="957" cy="86"/>
          </a:xfrm>
        </p:grpSpPr>
        <p:sp>
          <p:nvSpPr>
            <p:cNvPr id="115740" name="Line 20"/>
            <p:cNvSpPr>
              <a:spLocks noChangeShapeType="1"/>
            </p:cNvSpPr>
            <p:nvPr/>
          </p:nvSpPr>
          <p:spPr bwMode="auto">
            <a:xfrm>
              <a:off x="4013" y="1667"/>
              <a:ext cx="9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1" name="Line 21"/>
            <p:cNvSpPr>
              <a:spLocks noChangeShapeType="1"/>
            </p:cNvSpPr>
            <p:nvPr/>
          </p:nvSpPr>
          <p:spPr bwMode="auto">
            <a:xfrm>
              <a:off x="4013" y="1621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2" name="Line 22"/>
            <p:cNvSpPr>
              <a:spLocks noChangeShapeType="1"/>
            </p:cNvSpPr>
            <p:nvPr/>
          </p:nvSpPr>
          <p:spPr bwMode="auto">
            <a:xfrm>
              <a:off x="4970" y="1621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32" name="AutoShape 23"/>
          <p:cNvSpPr>
            <a:spLocks/>
          </p:cNvSpPr>
          <p:nvPr/>
        </p:nvSpPr>
        <p:spPr bwMode="auto">
          <a:xfrm>
            <a:off x="2895600" y="862013"/>
            <a:ext cx="212725" cy="750887"/>
          </a:xfrm>
          <a:prstGeom prst="rightBrace">
            <a:avLst>
              <a:gd name="adj1" fmla="val 2941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3" name="Line 24"/>
          <p:cNvSpPr>
            <a:spLocks noChangeShapeType="1"/>
          </p:cNvSpPr>
          <p:nvPr/>
        </p:nvSpPr>
        <p:spPr bwMode="auto">
          <a:xfrm>
            <a:off x="2692400" y="3382963"/>
            <a:ext cx="431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4" name="AutoShape 25"/>
          <p:cNvSpPr>
            <a:spLocks/>
          </p:cNvSpPr>
          <p:nvPr/>
        </p:nvSpPr>
        <p:spPr bwMode="auto">
          <a:xfrm>
            <a:off x="2700338" y="4160838"/>
            <a:ext cx="258762" cy="765175"/>
          </a:xfrm>
          <a:prstGeom prst="leftBrace">
            <a:avLst>
              <a:gd name="adj1" fmla="val 2464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5" name="Line 26"/>
          <p:cNvSpPr>
            <a:spLocks noChangeShapeType="1"/>
          </p:cNvSpPr>
          <p:nvPr/>
        </p:nvSpPr>
        <p:spPr bwMode="auto">
          <a:xfrm flipH="1">
            <a:off x="5253038" y="5778500"/>
            <a:ext cx="4572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6" name="Text Box 27"/>
          <p:cNvSpPr txBox="1">
            <a:spLocks noChangeArrowheads="1"/>
          </p:cNvSpPr>
          <p:nvPr/>
        </p:nvSpPr>
        <p:spPr bwMode="auto">
          <a:xfrm>
            <a:off x="3475038" y="2679700"/>
            <a:ext cx="14319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Direction of</a:t>
            </a:r>
            <a:br>
              <a:rPr lang="en-US" sz="1800" b="1"/>
            </a:br>
            <a:r>
              <a:rPr lang="en-US" sz="1800" b="1"/>
              <a:t>transcription</a:t>
            </a:r>
          </a:p>
        </p:txBody>
      </p:sp>
      <p:sp>
        <p:nvSpPr>
          <p:cNvPr id="115737" name="Line 28"/>
          <p:cNvSpPr>
            <a:spLocks noChangeShapeType="1"/>
          </p:cNvSpPr>
          <p:nvPr/>
        </p:nvSpPr>
        <p:spPr bwMode="auto">
          <a:xfrm flipV="1">
            <a:off x="6904038" y="3589338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8" name="Line 29"/>
          <p:cNvSpPr>
            <a:spLocks noChangeShapeType="1"/>
          </p:cNvSpPr>
          <p:nvPr/>
        </p:nvSpPr>
        <p:spPr bwMode="auto">
          <a:xfrm>
            <a:off x="4562475" y="5205413"/>
            <a:ext cx="157163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9" name="Line 30"/>
          <p:cNvSpPr>
            <a:spLocks noChangeShapeType="1"/>
          </p:cNvSpPr>
          <p:nvPr/>
        </p:nvSpPr>
        <p:spPr bwMode="auto">
          <a:xfrm>
            <a:off x="3687763" y="757238"/>
            <a:ext cx="13970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17.25a</a:t>
            </a:r>
          </a:p>
        </p:txBody>
      </p:sp>
      <p:pic>
        <p:nvPicPr>
          <p:cNvPr id="116739" name="Picture 31" descr="17_25aBacteriaGeneExpr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663" y="1989138"/>
            <a:ext cx="6670675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Text Box 32"/>
          <p:cNvSpPr txBox="1">
            <a:spLocks noChangeArrowheads="1"/>
          </p:cNvSpPr>
          <p:nvPr/>
        </p:nvSpPr>
        <p:spPr bwMode="auto">
          <a:xfrm>
            <a:off x="2195513" y="2032000"/>
            <a:ext cx="18557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RNA polymerase</a:t>
            </a:r>
          </a:p>
        </p:txBody>
      </p:sp>
      <p:sp>
        <p:nvSpPr>
          <p:cNvPr id="116741" name="Text Box 33"/>
          <p:cNvSpPr txBox="1">
            <a:spLocks noChangeArrowheads="1"/>
          </p:cNvSpPr>
          <p:nvPr/>
        </p:nvSpPr>
        <p:spPr bwMode="auto">
          <a:xfrm>
            <a:off x="3554413" y="2997200"/>
            <a:ext cx="5095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DNA</a:t>
            </a:r>
          </a:p>
        </p:txBody>
      </p:sp>
      <p:sp>
        <p:nvSpPr>
          <p:cNvPr id="116742" name="Text Box 34"/>
          <p:cNvSpPr txBox="1">
            <a:spLocks noChangeArrowheads="1"/>
          </p:cNvSpPr>
          <p:nvPr/>
        </p:nvSpPr>
        <p:spPr bwMode="auto">
          <a:xfrm>
            <a:off x="6448425" y="3214688"/>
            <a:ext cx="7223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</a:t>
            </a:r>
          </a:p>
        </p:txBody>
      </p:sp>
      <p:sp>
        <p:nvSpPr>
          <p:cNvPr id="116743" name="Text Box 35"/>
          <p:cNvSpPr txBox="1">
            <a:spLocks noChangeArrowheads="1"/>
          </p:cNvSpPr>
          <p:nvPr/>
        </p:nvSpPr>
        <p:spPr bwMode="auto">
          <a:xfrm>
            <a:off x="2794000" y="3722688"/>
            <a:ext cx="16732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Polyribosome</a:t>
            </a:r>
          </a:p>
        </p:txBody>
      </p:sp>
      <p:sp>
        <p:nvSpPr>
          <p:cNvPr id="116744" name="Line 36"/>
          <p:cNvSpPr>
            <a:spLocks noChangeShapeType="1"/>
          </p:cNvSpPr>
          <p:nvPr/>
        </p:nvSpPr>
        <p:spPr bwMode="auto">
          <a:xfrm>
            <a:off x="3052763" y="2979738"/>
            <a:ext cx="365125" cy="73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Line 37"/>
          <p:cNvSpPr>
            <a:spLocks noChangeShapeType="1"/>
          </p:cNvSpPr>
          <p:nvPr/>
        </p:nvSpPr>
        <p:spPr bwMode="auto">
          <a:xfrm>
            <a:off x="7170738" y="3351213"/>
            <a:ext cx="43497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AutoShape 38"/>
          <p:cNvSpPr>
            <a:spLocks/>
          </p:cNvSpPr>
          <p:nvPr/>
        </p:nvSpPr>
        <p:spPr bwMode="auto">
          <a:xfrm>
            <a:off x="2847975" y="2608263"/>
            <a:ext cx="212725" cy="750887"/>
          </a:xfrm>
          <a:prstGeom prst="rightBrace">
            <a:avLst>
              <a:gd name="adj1" fmla="val 2941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Line 39"/>
          <p:cNvSpPr>
            <a:spLocks noChangeShapeType="1"/>
          </p:cNvSpPr>
          <p:nvPr/>
        </p:nvSpPr>
        <p:spPr bwMode="auto">
          <a:xfrm>
            <a:off x="3640138" y="2503488"/>
            <a:ext cx="13970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Text Box 40"/>
          <p:cNvSpPr txBox="1">
            <a:spLocks noChangeArrowheads="1"/>
          </p:cNvSpPr>
          <p:nvPr/>
        </p:nvSpPr>
        <p:spPr bwMode="auto">
          <a:xfrm>
            <a:off x="6645275" y="4398963"/>
            <a:ext cx="1168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0.25 </a:t>
            </a:r>
            <a:r>
              <a:rPr lang="en-US" sz="1800" b="1">
                <a:sym typeface="Symbol" pitchFamily="18" charset="2"/>
              </a:rPr>
              <a:t>m</a:t>
            </a:r>
            <a:endParaRPr lang="en-US" sz="1800" b="1"/>
          </a:p>
        </p:txBody>
      </p:sp>
      <p:grpSp>
        <p:nvGrpSpPr>
          <p:cNvPr id="116749" name="Group 41"/>
          <p:cNvGrpSpPr>
            <a:grpSpLocks/>
          </p:cNvGrpSpPr>
          <p:nvPr/>
        </p:nvGrpSpPr>
        <p:grpSpPr bwMode="auto">
          <a:xfrm>
            <a:off x="6319838" y="4300538"/>
            <a:ext cx="1519237" cy="136525"/>
            <a:chOff x="4013" y="1621"/>
            <a:chExt cx="957" cy="86"/>
          </a:xfrm>
        </p:grpSpPr>
        <p:sp>
          <p:nvSpPr>
            <p:cNvPr id="116751" name="Line 42"/>
            <p:cNvSpPr>
              <a:spLocks noChangeShapeType="1"/>
            </p:cNvSpPr>
            <p:nvPr/>
          </p:nvSpPr>
          <p:spPr bwMode="auto">
            <a:xfrm>
              <a:off x="4013" y="1667"/>
              <a:ext cx="9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2" name="Line 43"/>
            <p:cNvSpPr>
              <a:spLocks noChangeShapeType="1"/>
            </p:cNvSpPr>
            <p:nvPr/>
          </p:nvSpPr>
          <p:spPr bwMode="auto">
            <a:xfrm>
              <a:off x="4013" y="1621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3" name="Line 44"/>
            <p:cNvSpPr>
              <a:spLocks noChangeShapeType="1"/>
            </p:cNvSpPr>
            <p:nvPr/>
          </p:nvSpPr>
          <p:spPr bwMode="auto">
            <a:xfrm>
              <a:off x="4970" y="1621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50" name="Line 45"/>
          <p:cNvSpPr>
            <a:spLocks noChangeShapeType="1"/>
          </p:cNvSpPr>
          <p:nvPr/>
        </p:nvSpPr>
        <p:spPr bwMode="auto">
          <a:xfrm flipH="1">
            <a:off x="2786063" y="2278063"/>
            <a:ext cx="71437" cy="22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381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mtClean="0"/>
              <a:t>What Is a Gene? </a:t>
            </a:r>
            <a:r>
              <a:rPr lang="en-US" i="1" smtClean="0"/>
              <a:t>Revisiting the Question</a:t>
            </a:r>
            <a:endParaRPr lang="en-US" smtClean="0">
              <a:solidFill>
                <a:srgbClr val="993366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534400" cy="3681413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The idea of the gene has evolved through the history of genetics</a:t>
            </a:r>
          </a:p>
          <a:p>
            <a:pPr marL="350838" indent="-350838" eaLnBrk="1" hangingPunct="1"/>
            <a:r>
              <a:rPr lang="en-US" dirty="0" smtClean="0"/>
              <a:t>We have considered a gene as</a:t>
            </a:r>
          </a:p>
          <a:p>
            <a:pPr marL="977900" lvl="1" indent="-304800" eaLnBrk="1" hangingPunct="1"/>
            <a:r>
              <a:rPr lang="en-US" dirty="0" smtClean="0"/>
              <a:t>A discrete unit of inheritance </a:t>
            </a:r>
          </a:p>
          <a:p>
            <a:pPr marL="977900" lvl="1" indent="-304800" eaLnBrk="1" hangingPunct="1"/>
            <a:r>
              <a:rPr lang="en-US" dirty="0" smtClean="0"/>
              <a:t>A region of specific nucleotide sequence in a chromosome</a:t>
            </a:r>
          </a:p>
          <a:p>
            <a:pPr marL="977900" lvl="1" indent="-304800" eaLnBrk="1" hangingPunct="1"/>
            <a:r>
              <a:rPr lang="en-US" dirty="0" smtClean="0"/>
              <a:t>A DNA sequence that codes for a specific polypeptide chain</a:t>
            </a:r>
          </a:p>
        </p:txBody>
      </p:sp>
      <p:grpSp>
        <p:nvGrpSpPr>
          <p:cNvPr id="11776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776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1776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17.26</a:t>
            </a:r>
          </a:p>
        </p:txBody>
      </p:sp>
      <p:pic>
        <p:nvPicPr>
          <p:cNvPr id="118787" name="Picture 3" descr="17_26GeneExpressSummary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136525"/>
            <a:ext cx="58166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811338" y="271463"/>
            <a:ext cx="12795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TRANSCRIPTION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3892550" y="185738"/>
            <a:ext cx="36988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DNA</a:t>
            </a:r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 flipV="1">
            <a:off x="2316163" y="1231900"/>
            <a:ext cx="160337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3860800" y="2065338"/>
            <a:ext cx="127000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>
            <a:off x="3436938" y="1544638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H="1">
            <a:off x="4216400" y="1541463"/>
            <a:ext cx="93663" cy="10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3868738" y="1049338"/>
            <a:ext cx="144462" cy="6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>
            <a:off x="4127500" y="350838"/>
            <a:ext cx="15240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4032250" y="1028700"/>
            <a:ext cx="3698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RNA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3775075" y="1195388"/>
            <a:ext cx="8731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polymerase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3259138" y="1365250"/>
            <a:ext cx="3905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Exon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1981200" y="1177925"/>
            <a:ext cx="3905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RNA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1973263" y="1339850"/>
            <a:ext cx="6953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transcript</a:t>
            </a: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2124075" y="1611313"/>
            <a:ext cx="3905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RNA</a:t>
            </a: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1784350" y="1778000"/>
            <a:ext cx="104298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PROCESSING</a:t>
            </a: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3103563" y="2352675"/>
            <a:ext cx="738187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NUCLEUS</a:t>
            </a:r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4014788" y="2068513"/>
            <a:ext cx="4381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Intron</a:t>
            </a: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3994150" y="1654175"/>
            <a:ext cx="11064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RNA transcript</a:t>
            </a: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3994150" y="1812925"/>
            <a:ext cx="8858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(pre-mRNA)</a:t>
            </a:r>
          </a:p>
        </p:txBody>
      </p:sp>
      <p:sp>
        <p:nvSpPr>
          <p:cNvPr id="118807" name="Text Box 23"/>
          <p:cNvSpPr txBox="1">
            <a:spLocks noChangeArrowheads="1"/>
          </p:cNvSpPr>
          <p:nvPr/>
        </p:nvSpPr>
        <p:spPr bwMode="auto">
          <a:xfrm rot="-1344358">
            <a:off x="4362450" y="2208213"/>
            <a:ext cx="35718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700" b="1"/>
              <a:t>Poly-A</a:t>
            </a:r>
          </a:p>
        </p:txBody>
      </p:sp>
      <p:sp>
        <p:nvSpPr>
          <p:cNvPr id="118808" name="Text Box 24"/>
          <p:cNvSpPr txBox="1">
            <a:spLocks noChangeArrowheads="1"/>
          </p:cNvSpPr>
          <p:nvPr/>
        </p:nvSpPr>
        <p:spPr bwMode="auto">
          <a:xfrm rot="-2750117">
            <a:off x="4923631" y="769144"/>
            <a:ext cx="35718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700" b="1"/>
              <a:t>Poly-A</a:t>
            </a:r>
          </a:p>
        </p:txBody>
      </p:sp>
      <p:sp>
        <p:nvSpPr>
          <p:cNvPr id="118809" name="Text Box 25"/>
          <p:cNvSpPr txBox="1">
            <a:spLocks noChangeArrowheads="1"/>
          </p:cNvSpPr>
          <p:nvPr/>
        </p:nvSpPr>
        <p:spPr bwMode="auto">
          <a:xfrm>
            <a:off x="5111750" y="2046288"/>
            <a:ext cx="82708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Aminoacyl-</a:t>
            </a:r>
          </a:p>
        </p:txBody>
      </p:sp>
      <p:sp>
        <p:nvSpPr>
          <p:cNvPr id="118810" name="Text Box 26"/>
          <p:cNvSpPr txBox="1">
            <a:spLocks noChangeArrowheads="1"/>
          </p:cNvSpPr>
          <p:nvPr/>
        </p:nvSpPr>
        <p:spPr bwMode="auto">
          <a:xfrm>
            <a:off x="5108575" y="2211388"/>
            <a:ext cx="13684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tRNA synthetase</a:t>
            </a:r>
          </a:p>
        </p:txBody>
      </p:sp>
      <p:sp>
        <p:nvSpPr>
          <p:cNvPr id="118811" name="Line 27"/>
          <p:cNvSpPr>
            <a:spLocks noChangeShapeType="1"/>
          </p:cNvSpPr>
          <p:nvPr/>
        </p:nvSpPr>
        <p:spPr bwMode="auto">
          <a:xfrm flipV="1">
            <a:off x="5024438" y="2713038"/>
            <a:ext cx="3683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2" name="Line 28"/>
          <p:cNvSpPr>
            <a:spLocks noChangeShapeType="1"/>
          </p:cNvSpPr>
          <p:nvPr/>
        </p:nvSpPr>
        <p:spPr bwMode="auto">
          <a:xfrm>
            <a:off x="5092700" y="3014663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3" name="Line 29"/>
          <p:cNvSpPr>
            <a:spLocks noChangeShapeType="1"/>
          </p:cNvSpPr>
          <p:nvPr/>
        </p:nvSpPr>
        <p:spPr bwMode="auto">
          <a:xfrm flipV="1">
            <a:off x="5541963" y="2400300"/>
            <a:ext cx="3175" cy="12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4" name="Text Box 30"/>
          <p:cNvSpPr txBox="1">
            <a:spLocks noChangeArrowheads="1"/>
          </p:cNvSpPr>
          <p:nvPr/>
        </p:nvSpPr>
        <p:spPr bwMode="auto">
          <a:xfrm>
            <a:off x="6045200" y="2833688"/>
            <a:ext cx="919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AMINO ACID</a:t>
            </a:r>
          </a:p>
        </p:txBody>
      </p:sp>
      <p:sp>
        <p:nvSpPr>
          <p:cNvPr id="118815" name="Text Box 31"/>
          <p:cNvSpPr txBox="1">
            <a:spLocks noChangeArrowheads="1"/>
          </p:cNvSpPr>
          <p:nvPr/>
        </p:nvSpPr>
        <p:spPr bwMode="auto">
          <a:xfrm>
            <a:off x="6048375" y="3003550"/>
            <a:ext cx="919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ACTIVATION</a:t>
            </a:r>
          </a:p>
        </p:txBody>
      </p:sp>
      <p:sp>
        <p:nvSpPr>
          <p:cNvPr id="118816" name="Text Box 32"/>
          <p:cNvSpPr txBox="1">
            <a:spLocks noChangeArrowheads="1"/>
          </p:cNvSpPr>
          <p:nvPr/>
        </p:nvSpPr>
        <p:spPr bwMode="auto">
          <a:xfrm>
            <a:off x="4678363" y="2541588"/>
            <a:ext cx="48736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Amino</a:t>
            </a:r>
            <a:br>
              <a:rPr lang="en-US" sz="1200" b="1"/>
            </a:br>
            <a:r>
              <a:rPr lang="en-US" sz="1200" b="1"/>
              <a:t>acid</a:t>
            </a:r>
          </a:p>
        </p:txBody>
      </p:sp>
      <p:sp>
        <p:nvSpPr>
          <p:cNvPr id="118817" name="Text Box 33"/>
          <p:cNvSpPr txBox="1">
            <a:spLocks noChangeArrowheads="1"/>
          </p:cNvSpPr>
          <p:nvPr/>
        </p:nvSpPr>
        <p:spPr bwMode="auto">
          <a:xfrm>
            <a:off x="4691063" y="2944813"/>
            <a:ext cx="3889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tRNA</a:t>
            </a:r>
          </a:p>
        </p:txBody>
      </p:sp>
      <p:sp>
        <p:nvSpPr>
          <p:cNvPr id="118818" name="Line 34"/>
          <p:cNvSpPr>
            <a:spLocks noChangeShapeType="1"/>
          </p:cNvSpPr>
          <p:nvPr/>
        </p:nvSpPr>
        <p:spPr bwMode="auto">
          <a:xfrm>
            <a:off x="3919538" y="351790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9" name="Line 35"/>
          <p:cNvSpPr>
            <a:spLocks noChangeShapeType="1"/>
          </p:cNvSpPr>
          <p:nvPr/>
        </p:nvSpPr>
        <p:spPr bwMode="auto">
          <a:xfrm flipH="1">
            <a:off x="4457700" y="3687763"/>
            <a:ext cx="17463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0" name="Line 36"/>
          <p:cNvSpPr>
            <a:spLocks noChangeShapeType="1"/>
          </p:cNvSpPr>
          <p:nvPr/>
        </p:nvSpPr>
        <p:spPr bwMode="auto">
          <a:xfrm>
            <a:off x="4843463" y="3979863"/>
            <a:ext cx="236537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1" name="Text Box 37"/>
          <p:cNvSpPr txBox="1">
            <a:spLocks noChangeArrowheads="1"/>
          </p:cNvSpPr>
          <p:nvPr/>
        </p:nvSpPr>
        <p:spPr bwMode="auto">
          <a:xfrm rot="-2807254">
            <a:off x="3707606" y="3752057"/>
            <a:ext cx="3571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700" b="1"/>
              <a:t>5</a:t>
            </a:r>
            <a:r>
              <a:rPr lang="en-US" sz="700" b="1">
                <a:sym typeface="Symbol" pitchFamily="18" charset="2"/>
              </a:rPr>
              <a:t> Cap</a:t>
            </a:r>
            <a:endParaRPr lang="en-US" sz="700" b="1"/>
          </a:p>
        </p:txBody>
      </p:sp>
      <p:sp>
        <p:nvSpPr>
          <p:cNvPr id="118822" name="Text Box 38"/>
          <p:cNvSpPr txBox="1">
            <a:spLocks noChangeArrowheads="1"/>
          </p:cNvSpPr>
          <p:nvPr/>
        </p:nvSpPr>
        <p:spPr bwMode="auto">
          <a:xfrm rot="-2588967">
            <a:off x="7029450" y="4008438"/>
            <a:ext cx="3492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700" b="1"/>
              <a:t>Poly-A</a:t>
            </a:r>
          </a:p>
        </p:txBody>
      </p:sp>
      <p:sp>
        <p:nvSpPr>
          <p:cNvPr id="118823" name="Text Box 39"/>
          <p:cNvSpPr txBox="1">
            <a:spLocks noChangeArrowheads="1"/>
          </p:cNvSpPr>
          <p:nvPr/>
        </p:nvSpPr>
        <p:spPr bwMode="auto">
          <a:xfrm>
            <a:off x="7251700" y="3819525"/>
            <a:ext cx="1349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/>
              <a:t>3</a:t>
            </a:r>
            <a:r>
              <a:rPr lang="en-US" sz="800" b="1">
                <a:sym typeface="Symbol" pitchFamily="18" charset="2"/>
              </a:rPr>
              <a:t></a:t>
            </a:r>
            <a:endParaRPr lang="en-US" sz="800" b="1"/>
          </a:p>
        </p:txBody>
      </p:sp>
      <p:sp>
        <p:nvSpPr>
          <p:cNvPr id="118824" name="Text Box 40"/>
          <p:cNvSpPr txBox="1">
            <a:spLocks noChangeArrowheads="1"/>
          </p:cNvSpPr>
          <p:nvPr/>
        </p:nvSpPr>
        <p:spPr bwMode="auto">
          <a:xfrm>
            <a:off x="4129088" y="3344863"/>
            <a:ext cx="9175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Growing</a:t>
            </a:r>
            <a:br>
              <a:rPr lang="en-US" sz="1200" b="1"/>
            </a:br>
            <a:r>
              <a:rPr lang="en-US" sz="1200" b="1"/>
              <a:t>polypeptide</a:t>
            </a:r>
          </a:p>
        </p:txBody>
      </p:sp>
      <p:sp>
        <p:nvSpPr>
          <p:cNvPr id="118825" name="Text Box 41"/>
          <p:cNvSpPr txBox="1">
            <a:spLocks noChangeArrowheads="1"/>
          </p:cNvSpPr>
          <p:nvPr/>
        </p:nvSpPr>
        <p:spPr bwMode="auto">
          <a:xfrm>
            <a:off x="3416300" y="3452813"/>
            <a:ext cx="5032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mRNA</a:t>
            </a:r>
          </a:p>
        </p:txBody>
      </p:sp>
      <p:sp>
        <p:nvSpPr>
          <p:cNvPr id="118826" name="Text Box 42"/>
          <p:cNvSpPr txBox="1">
            <a:spLocks noChangeArrowheads="1"/>
          </p:cNvSpPr>
          <p:nvPr/>
        </p:nvSpPr>
        <p:spPr bwMode="auto">
          <a:xfrm>
            <a:off x="5094288" y="4008438"/>
            <a:ext cx="788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Aminoacyl</a:t>
            </a:r>
            <a:br>
              <a:rPr lang="en-US" sz="1200" b="1"/>
            </a:br>
            <a:r>
              <a:rPr lang="en-US" sz="1200" b="1"/>
              <a:t>(charged)</a:t>
            </a:r>
            <a:br>
              <a:rPr lang="en-US" sz="1200" b="1"/>
            </a:br>
            <a:r>
              <a:rPr lang="en-US" sz="1200" b="1"/>
              <a:t>tRNA</a:t>
            </a:r>
          </a:p>
        </p:txBody>
      </p:sp>
      <p:sp>
        <p:nvSpPr>
          <p:cNvPr id="118827" name="Text Box 43"/>
          <p:cNvSpPr txBox="1">
            <a:spLocks noChangeArrowheads="1"/>
          </p:cNvSpPr>
          <p:nvPr/>
        </p:nvSpPr>
        <p:spPr bwMode="auto">
          <a:xfrm>
            <a:off x="5407025" y="5562600"/>
            <a:ext cx="792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Anticodon</a:t>
            </a:r>
          </a:p>
        </p:txBody>
      </p:sp>
      <p:sp>
        <p:nvSpPr>
          <p:cNvPr id="118828" name="Line 44"/>
          <p:cNvSpPr>
            <a:spLocks noChangeShapeType="1"/>
          </p:cNvSpPr>
          <p:nvPr/>
        </p:nvSpPr>
        <p:spPr bwMode="auto">
          <a:xfrm>
            <a:off x="4999038" y="5478463"/>
            <a:ext cx="385762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9" name="Text Box 45"/>
          <p:cNvSpPr txBox="1">
            <a:spLocks noChangeArrowheads="1"/>
          </p:cNvSpPr>
          <p:nvPr/>
        </p:nvSpPr>
        <p:spPr bwMode="auto">
          <a:xfrm>
            <a:off x="2892425" y="4286250"/>
            <a:ext cx="7874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Ribosomal</a:t>
            </a:r>
          </a:p>
        </p:txBody>
      </p:sp>
      <p:sp>
        <p:nvSpPr>
          <p:cNvPr id="118830" name="Text Box 46"/>
          <p:cNvSpPr txBox="1">
            <a:spLocks noChangeArrowheads="1"/>
          </p:cNvSpPr>
          <p:nvPr/>
        </p:nvSpPr>
        <p:spPr bwMode="auto">
          <a:xfrm>
            <a:off x="2971800" y="4449763"/>
            <a:ext cx="6350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subunits</a:t>
            </a:r>
          </a:p>
        </p:txBody>
      </p:sp>
      <p:sp>
        <p:nvSpPr>
          <p:cNvPr id="118831" name="Line 47"/>
          <p:cNvSpPr>
            <a:spLocks noChangeShapeType="1"/>
          </p:cNvSpPr>
          <p:nvPr/>
        </p:nvSpPr>
        <p:spPr bwMode="auto">
          <a:xfrm>
            <a:off x="3060700" y="3962400"/>
            <a:ext cx="119063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2" name="Line 48"/>
          <p:cNvSpPr>
            <a:spLocks noChangeShapeType="1"/>
          </p:cNvSpPr>
          <p:nvPr/>
        </p:nvSpPr>
        <p:spPr bwMode="auto">
          <a:xfrm flipH="1">
            <a:off x="2852738" y="4602163"/>
            <a:ext cx="233362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3" name="Text Box 49"/>
          <p:cNvSpPr txBox="1">
            <a:spLocks noChangeArrowheads="1"/>
          </p:cNvSpPr>
          <p:nvPr/>
        </p:nvSpPr>
        <p:spPr bwMode="auto">
          <a:xfrm>
            <a:off x="2759075" y="3930650"/>
            <a:ext cx="1143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8834" name="Text Box 50"/>
          <p:cNvSpPr txBox="1">
            <a:spLocks noChangeArrowheads="1"/>
          </p:cNvSpPr>
          <p:nvPr/>
        </p:nvSpPr>
        <p:spPr bwMode="auto">
          <a:xfrm>
            <a:off x="4724400" y="5443538"/>
            <a:ext cx="1143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8835" name="Text Box 51"/>
          <p:cNvSpPr txBox="1">
            <a:spLocks noChangeArrowheads="1"/>
          </p:cNvSpPr>
          <p:nvPr/>
        </p:nvSpPr>
        <p:spPr bwMode="auto">
          <a:xfrm>
            <a:off x="4178300" y="5446713"/>
            <a:ext cx="1143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18836" name="Text Box 52"/>
          <p:cNvSpPr txBox="1">
            <a:spLocks noChangeArrowheads="1"/>
          </p:cNvSpPr>
          <p:nvPr/>
        </p:nvSpPr>
        <p:spPr bwMode="auto">
          <a:xfrm>
            <a:off x="5722938" y="5260975"/>
            <a:ext cx="110807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TRANSLATION</a:t>
            </a:r>
          </a:p>
        </p:txBody>
      </p:sp>
      <p:sp>
        <p:nvSpPr>
          <p:cNvPr id="118837" name="Text Box 53"/>
          <p:cNvSpPr txBox="1">
            <a:spLocks noChangeArrowheads="1"/>
          </p:cNvSpPr>
          <p:nvPr/>
        </p:nvSpPr>
        <p:spPr bwMode="auto">
          <a:xfrm rot="-1159908">
            <a:off x="1751013" y="4806950"/>
            <a:ext cx="3571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700" b="1"/>
              <a:t>5</a:t>
            </a:r>
            <a:r>
              <a:rPr lang="en-US" sz="700" b="1">
                <a:sym typeface="Symbol" pitchFamily="18" charset="2"/>
              </a:rPr>
              <a:t> Cap</a:t>
            </a:r>
            <a:endParaRPr lang="en-US" sz="700" b="1"/>
          </a:p>
        </p:txBody>
      </p:sp>
      <p:sp>
        <p:nvSpPr>
          <p:cNvPr id="118838" name="Text Box 54"/>
          <p:cNvSpPr txBox="1">
            <a:spLocks noChangeArrowheads="1"/>
          </p:cNvSpPr>
          <p:nvPr/>
        </p:nvSpPr>
        <p:spPr bwMode="auto">
          <a:xfrm>
            <a:off x="1738313" y="2976563"/>
            <a:ext cx="99853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CYTOPLASM</a:t>
            </a:r>
          </a:p>
        </p:txBody>
      </p:sp>
      <p:sp>
        <p:nvSpPr>
          <p:cNvPr id="118839" name="Text Box 55"/>
          <p:cNvSpPr txBox="1">
            <a:spLocks noChangeArrowheads="1"/>
          </p:cNvSpPr>
          <p:nvPr/>
        </p:nvSpPr>
        <p:spPr bwMode="auto">
          <a:xfrm>
            <a:off x="2606675" y="4114800"/>
            <a:ext cx="1143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18840" name="Text Box 56"/>
          <p:cNvSpPr txBox="1">
            <a:spLocks noChangeArrowheads="1"/>
          </p:cNvSpPr>
          <p:nvPr/>
        </p:nvSpPr>
        <p:spPr bwMode="auto">
          <a:xfrm>
            <a:off x="2432050" y="4276725"/>
            <a:ext cx="1143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18841" name="Text Box 57"/>
          <p:cNvSpPr txBox="1">
            <a:spLocks noChangeArrowheads="1"/>
          </p:cNvSpPr>
          <p:nvPr/>
        </p:nvSpPr>
        <p:spPr bwMode="auto">
          <a:xfrm>
            <a:off x="4511675" y="5922963"/>
            <a:ext cx="792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Codon</a:t>
            </a:r>
          </a:p>
        </p:txBody>
      </p:sp>
      <p:sp>
        <p:nvSpPr>
          <p:cNvPr id="118842" name="Text Box 58"/>
          <p:cNvSpPr txBox="1">
            <a:spLocks noChangeArrowheads="1"/>
          </p:cNvSpPr>
          <p:nvPr/>
        </p:nvSpPr>
        <p:spPr bwMode="auto">
          <a:xfrm>
            <a:off x="4003675" y="6221413"/>
            <a:ext cx="792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Ribosome</a:t>
            </a:r>
          </a:p>
        </p:txBody>
      </p:sp>
      <p:sp>
        <p:nvSpPr>
          <p:cNvPr id="118843" name="AutoShape 59"/>
          <p:cNvSpPr>
            <a:spLocks/>
          </p:cNvSpPr>
          <p:nvPr/>
        </p:nvSpPr>
        <p:spPr bwMode="auto">
          <a:xfrm rot="-5400000">
            <a:off x="4737100" y="5737225"/>
            <a:ext cx="73025" cy="276225"/>
          </a:xfrm>
          <a:prstGeom prst="leftBrace">
            <a:avLst>
              <a:gd name="adj1" fmla="val 3152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44" name="Text Box 60"/>
          <p:cNvSpPr txBox="1">
            <a:spLocks noChangeArrowheads="1"/>
          </p:cNvSpPr>
          <p:nvPr/>
        </p:nvSpPr>
        <p:spPr bwMode="auto">
          <a:xfrm>
            <a:off x="1728788" y="1177925"/>
            <a:ext cx="13493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/>
              <a:t>5</a:t>
            </a:r>
            <a:r>
              <a:rPr lang="en-US" sz="800" b="1">
                <a:sym typeface="Symbol" pitchFamily="18" charset="2"/>
              </a:rPr>
              <a:t></a:t>
            </a:r>
            <a:endParaRPr lang="en-US" sz="800" b="1"/>
          </a:p>
        </p:txBody>
      </p:sp>
      <p:sp>
        <p:nvSpPr>
          <p:cNvPr id="118845" name="Text Box 61"/>
          <p:cNvSpPr txBox="1">
            <a:spLocks noChangeArrowheads="1"/>
          </p:cNvSpPr>
          <p:nvPr/>
        </p:nvSpPr>
        <p:spPr bwMode="auto">
          <a:xfrm>
            <a:off x="3875088" y="688975"/>
            <a:ext cx="13493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/>
              <a:t>3</a:t>
            </a:r>
            <a:r>
              <a:rPr lang="en-US" sz="800" b="1">
                <a:sym typeface="Symbol" pitchFamily="18" charset="2"/>
              </a:rPr>
              <a:t></a:t>
            </a:r>
            <a:endParaRPr lang="en-US" sz="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0013"/>
            <a:ext cx="8382000" cy="2312987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In summary, a gene can be defined as a region of DNA that can be expressed to produce a final functional product, either a polypeptide or an RNA molecule</a:t>
            </a:r>
          </a:p>
          <a:p>
            <a:pPr marL="350838" indent="-350838" eaLnBrk="1" hangingPunct="1"/>
            <a:endParaRPr lang="en-US" smtClean="0"/>
          </a:p>
        </p:txBody>
      </p:sp>
      <p:grpSp>
        <p:nvGrpSpPr>
          <p:cNvPr id="11981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9817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1981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981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9815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19814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17.UN02</a:t>
            </a:r>
          </a:p>
        </p:txBody>
      </p:sp>
      <p:pic>
        <p:nvPicPr>
          <p:cNvPr id="120835" name="Picture 3" descr="17_UN02Summary_C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779588"/>
            <a:ext cx="854868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876675" y="1779588"/>
            <a:ext cx="2066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Transcription unit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121150" y="4330700"/>
            <a:ext cx="2066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RNA polymerase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82625" y="2552700"/>
            <a:ext cx="11445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Promoter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301750" y="4594225"/>
            <a:ext cx="1965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RNA transcript</a:t>
            </a: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1404938" y="2862263"/>
            <a:ext cx="0" cy="541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 flipH="1">
            <a:off x="2074863" y="3995738"/>
            <a:ext cx="457200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333375" y="3241675"/>
            <a:ext cx="263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1662113" y="3886200"/>
            <a:ext cx="263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330200" y="3516313"/>
            <a:ext cx="263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5534025" y="3313113"/>
            <a:ext cx="263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>
            <a:off x="7526338" y="3657600"/>
            <a:ext cx="0" cy="322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8597900" y="3244850"/>
            <a:ext cx="263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8596313" y="3522663"/>
            <a:ext cx="2635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6670675" y="3959225"/>
            <a:ext cx="20669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Template strand</a:t>
            </a:r>
            <a:br>
              <a:rPr lang="en-US" sz="2000" b="1"/>
            </a:br>
            <a:r>
              <a:rPr lang="en-US" sz="2000" b="1"/>
              <a:t>of DNA</a:t>
            </a:r>
          </a:p>
        </p:txBody>
      </p:sp>
      <p:sp>
        <p:nvSpPr>
          <p:cNvPr id="120850" name="AutoShape 18"/>
          <p:cNvSpPr>
            <a:spLocks/>
          </p:cNvSpPr>
          <p:nvPr/>
        </p:nvSpPr>
        <p:spPr bwMode="auto">
          <a:xfrm rot="-5400000">
            <a:off x="4730750" y="-611187"/>
            <a:ext cx="381000" cy="5842000"/>
          </a:xfrm>
          <a:prstGeom prst="rightBrace">
            <a:avLst>
              <a:gd name="adj1" fmla="val 12777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1" name="Line 19"/>
          <p:cNvSpPr>
            <a:spLocks noChangeShapeType="1"/>
          </p:cNvSpPr>
          <p:nvPr/>
        </p:nvSpPr>
        <p:spPr bwMode="auto">
          <a:xfrm flipV="1">
            <a:off x="2000250" y="24955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 flipV="1">
            <a:off x="7842250" y="2495550"/>
            <a:ext cx="0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17.UN03</a:t>
            </a:r>
          </a:p>
        </p:txBody>
      </p:sp>
      <p:pic>
        <p:nvPicPr>
          <p:cNvPr id="121859" name="Picture 3" descr="17_UN03Summary_C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2133600"/>
            <a:ext cx="4303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498725" y="2654300"/>
            <a:ext cx="15462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Pre-mRNA</a:t>
            </a:r>
            <a:endParaRPr lang="en-US" sz="2200" b="1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165475" y="4235450"/>
            <a:ext cx="15462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  <a:endParaRPr lang="en-US" sz="2200" b="1"/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5197475" y="3219450"/>
            <a:ext cx="1533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Poly-A tail</a:t>
            </a:r>
            <a:endParaRPr lang="en-US" sz="2200" b="1"/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2644775" y="3219450"/>
            <a:ext cx="923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5</a:t>
            </a:r>
            <a:r>
              <a:rPr lang="en-US" b="1">
                <a:sym typeface="Symbol" pitchFamily="18" charset="2"/>
              </a:rPr>
              <a:t> Cap</a:t>
            </a:r>
            <a:endParaRPr lang="en-US" sz="2200" b="1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5829300" y="3606800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3111500" y="3613150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5829300" y="3613150"/>
            <a:ext cx="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17.UN04</a:t>
            </a:r>
          </a:p>
        </p:txBody>
      </p:sp>
      <p:pic>
        <p:nvPicPr>
          <p:cNvPr id="122883" name="Picture 3" descr="17_UN04Summary_C4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0425" y="434975"/>
            <a:ext cx="488315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454275" y="1631950"/>
            <a:ext cx="8985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tRNA</a:t>
            </a:r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 flipH="1" flipV="1">
            <a:off x="2800350" y="2019300"/>
            <a:ext cx="95250" cy="641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886325" y="762000"/>
            <a:ext cx="1838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Polypeptide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356225" y="1530350"/>
            <a:ext cx="974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Amino</a:t>
            </a:r>
            <a:br>
              <a:rPr lang="en-US" b="1"/>
            </a:br>
            <a:r>
              <a:rPr lang="en-US" b="1"/>
              <a:t>acid</a:t>
            </a:r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 flipH="1" flipV="1">
            <a:off x="5734050" y="2278063"/>
            <a:ext cx="488950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3654425" y="415925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4667250" y="415925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6003925" y="4273550"/>
            <a:ext cx="974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Anti-</a:t>
            </a:r>
            <a:br>
              <a:rPr lang="en-US" b="1"/>
            </a:br>
            <a:r>
              <a:rPr lang="en-US" b="1"/>
              <a:t>codon</a:t>
            </a: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flipH="1" flipV="1">
            <a:off x="5270500" y="4354513"/>
            <a:ext cx="723900" cy="96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4597400" y="946150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2276475" y="5816600"/>
            <a:ext cx="14319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Ribosome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5730875" y="5651500"/>
            <a:ext cx="1076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</a:p>
        </p:txBody>
      </p:sp>
      <p:sp>
        <p:nvSpPr>
          <p:cNvPr id="122896" name="Line 16"/>
          <p:cNvSpPr>
            <a:spLocks noChangeShapeType="1"/>
          </p:cNvSpPr>
          <p:nvPr/>
        </p:nvSpPr>
        <p:spPr bwMode="auto">
          <a:xfrm flipH="1">
            <a:off x="3784600" y="5749925"/>
            <a:ext cx="47625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>
            <a:off x="6194425" y="5248275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AutoShape 18"/>
          <p:cNvSpPr>
            <a:spLocks/>
          </p:cNvSpPr>
          <p:nvPr/>
        </p:nvSpPr>
        <p:spPr bwMode="auto">
          <a:xfrm rot="5400000">
            <a:off x="4789487" y="4851401"/>
            <a:ext cx="180975" cy="615950"/>
          </a:xfrm>
          <a:prstGeom prst="rightBrace">
            <a:avLst>
              <a:gd name="adj1" fmla="val 2836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Text Box 19"/>
          <p:cNvSpPr txBox="1">
            <a:spLocks noChangeArrowheads="1"/>
          </p:cNvSpPr>
          <p:nvPr/>
        </p:nvSpPr>
        <p:spPr bwMode="auto">
          <a:xfrm>
            <a:off x="4403725" y="5235575"/>
            <a:ext cx="1076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Codon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17.UN05</a:t>
            </a:r>
          </a:p>
        </p:txBody>
      </p:sp>
      <p:pic>
        <p:nvPicPr>
          <p:cNvPr id="123907" name="Picture 3" descr="17_UN05Test_Q8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636713"/>
            <a:ext cx="8548687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431925" y="1803400"/>
            <a:ext cx="1419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Type of RNA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789613" y="1808163"/>
            <a:ext cx="1419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Functions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19113" y="2303463"/>
            <a:ext cx="30622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Messenger RNA (mRNA)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506413" y="2824163"/>
            <a:ext cx="30622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Transfer RNA (tRNA)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519113" y="4106863"/>
            <a:ext cx="30622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Primary transcript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19113" y="4603750"/>
            <a:ext cx="3455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Small nuclear RNA (snRNA)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329113" y="3270250"/>
            <a:ext cx="43068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Plays catalytic (ribozyme) roles and</a:t>
            </a:r>
            <a:br>
              <a:rPr lang="en-US" sz="2000" b="1"/>
            </a:br>
            <a:r>
              <a:rPr lang="en-US" sz="2000" b="1"/>
              <a:t>structural roles in ribosomes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9700" y="473075"/>
            <a:ext cx="8534400" cy="119062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mtClean="0"/>
              <a:t>Basic Principles of Transcription and Translation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6575" y="1901825"/>
            <a:ext cx="8064500" cy="4314825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RNA is the bridge between genes and the proteins for which they code</a:t>
            </a:r>
          </a:p>
          <a:p>
            <a:pPr marL="350838" indent="-350838" eaLnBrk="1" hangingPunct="1"/>
            <a:r>
              <a:rPr lang="en-US" b="1" smtClean="0"/>
              <a:t>Transcription </a:t>
            </a:r>
            <a:r>
              <a:rPr lang="en-US" smtClean="0"/>
              <a:t>is the synthesis of RNA using information in DNA</a:t>
            </a:r>
          </a:p>
          <a:p>
            <a:pPr marL="350838" indent="-350838" eaLnBrk="1" hangingPunct="1"/>
            <a:r>
              <a:rPr lang="en-US" smtClean="0"/>
              <a:t>Transcription produces </a:t>
            </a:r>
            <a:r>
              <a:rPr lang="en-US" b="1" smtClean="0"/>
              <a:t>messenger RNA (mRNA)</a:t>
            </a:r>
          </a:p>
          <a:p>
            <a:pPr marL="350838" indent="-350838" eaLnBrk="1" hangingPunct="1"/>
            <a:r>
              <a:rPr lang="en-US" b="1" smtClean="0"/>
              <a:t>Translation </a:t>
            </a:r>
            <a:r>
              <a:rPr lang="en-US" smtClean="0"/>
              <a:t>is the synthesis of a polypeptide, using information in the mRNA</a:t>
            </a:r>
          </a:p>
          <a:p>
            <a:pPr marL="350838" indent="-350838" eaLnBrk="1" hangingPunct="1"/>
            <a:r>
              <a:rPr lang="en-US" b="1" smtClean="0"/>
              <a:t>Ribosomes </a:t>
            </a:r>
            <a:r>
              <a:rPr lang="en-US" smtClean="0"/>
              <a:t>are the sites of translation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34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17.UN06a</a:t>
            </a:r>
          </a:p>
        </p:txBody>
      </p:sp>
      <p:pic>
        <p:nvPicPr>
          <p:cNvPr id="124931" name="Picture 3" descr="17_UN06AnsCC17_1_Q3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908175"/>
            <a:ext cx="8548687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17.UN06b</a:t>
            </a:r>
          </a:p>
        </p:txBody>
      </p:sp>
      <p:pic>
        <p:nvPicPr>
          <p:cNvPr id="125955" name="Picture 4" descr="17_UN06AnsCC17_1_Q4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2295525"/>
            <a:ext cx="85486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17.UN06c</a:t>
            </a:r>
          </a:p>
        </p:txBody>
      </p:sp>
      <p:pic>
        <p:nvPicPr>
          <p:cNvPr id="126979" name="Picture 4" descr="17_UN06AnsCC17_4_Q4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136525"/>
            <a:ext cx="59388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17.UN06d</a:t>
            </a:r>
          </a:p>
        </p:txBody>
      </p:sp>
      <p:pic>
        <p:nvPicPr>
          <p:cNvPr id="128003" name="Picture 4" descr="17_UN06AnsCC17_5_Q3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636588"/>
            <a:ext cx="8548687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17.UN10</a:t>
            </a:r>
          </a:p>
        </p:txBody>
      </p:sp>
      <p:pic>
        <p:nvPicPr>
          <p:cNvPr id="129027" name="Picture 4" descr="17_UN10AnsTest_Q8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108075"/>
            <a:ext cx="6170613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6575" y="1374775"/>
            <a:ext cx="8534400" cy="2825750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In prokaryotes, translation of mRNA can begin before transcription has finished</a:t>
            </a:r>
          </a:p>
          <a:p>
            <a:pPr marL="350838" indent="-350838" eaLnBrk="1" hangingPunct="1"/>
            <a:r>
              <a:rPr lang="en-US" smtClean="0"/>
              <a:t>In a eukaryotic cell, the nuclear envelope separates transcription from translation </a:t>
            </a:r>
          </a:p>
          <a:p>
            <a:pPr marL="350838" indent="-350838" eaLnBrk="1" hangingPunct="1"/>
            <a:r>
              <a:rPr lang="en-US" smtClean="0"/>
              <a:t>Eukaryotic RNA transcripts are modified through RNA processing to yield the finished mRNA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0013"/>
            <a:ext cx="8001000" cy="2825750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A </a:t>
            </a:r>
            <a:r>
              <a:rPr lang="en-US" b="1" smtClean="0"/>
              <a:t>primary transcript </a:t>
            </a:r>
            <a:r>
              <a:rPr lang="en-US" smtClean="0"/>
              <a:t>is the initial RNA transcript from any gene prior to processing</a:t>
            </a:r>
          </a:p>
          <a:p>
            <a:pPr marL="350838" indent="-350838" eaLnBrk="1" hangingPunct="1"/>
            <a:r>
              <a:rPr lang="en-US" smtClean="0"/>
              <a:t>The </a:t>
            </a:r>
            <a:r>
              <a:rPr lang="en-US" i="1" smtClean="0"/>
              <a:t>central dogma </a:t>
            </a:r>
            <a:r>
              <a:rPr lang="en-US" smtClean="0"/>
              <a:t>is the concept that cells are governed by a cellular chain of command:  DNA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</a:t>
            </a:r>
            <a:r>
              <a:rPr lang="en-US" smtClean="0"/>
              <a:t>RNA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</a:t>
            </a:r>
            <a:r>
              <a:rPr lang="en-US" smtClean="0"/>
              <a:t>protein</a:t>
            </a:r>
          </a:p>
          <a:p>
            <a:pPr marL="350838" indent="-350838" eaLnBrk="1" hangingPunct="1"/>
            <a:endParaRPr lang="en-US" smtClean="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6389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17.3</a:t>
            </a:r>
          </a:p>
        </p:txBody>
      </p:sp>
      <p:pic>
        <p:nvPicPr>
          <p:cNvPr id="17411" name="Picture 3" descr="17_03_GeneticInfoFlow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722313"/>
            <a:ext cx="8548687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98825" y="3492500"/>
            <a:ext cx="53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DNA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98825" y="4057650"/>
            <a:ext cx="612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mRNA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146425" y="4311650"/>
            <a:ext cx="955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Ribosome</a:t>
            </a:r>
          </a:p>
          <a:p>
            <a:endParaRPr lang="en-US" sz="1900" b="1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066925" y="5035550"/>
            <a:ext cx="10318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Polypeptide</a:t>
            </a:r>
          </a:p>
          <a:p>
            <a:endParaRPr lang="en-US" sz="1900" b="1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96925" y="3619500"/>
            <a:ext cx="1520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TRANSCRIPTION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92175" y="4559300"/>
            <a:ext cx="13811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TRANSLATION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273675" y="2063750"/>
            <a:ext cx="1520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TRANSCRIPTION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216525" y="4324350"/>
            <a:ext cx="13811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TRANSLATION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689725" y="4997450"/>
            <a:ext cx="10318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Polypeptide</a:t>
            </a:r>
          </a:p>
          <a:p>
            <a:endParaRPr lang="en-US" sz="1900" b="1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185025" y="4381500"/>
            <a:ext cx="955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Ribosome</a:t>
            </a:r>
          </a:p>
          <a:p>
            <a:endParaRPr lang="en-US" sz="1900" b="1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3060700" y="4502150"/>
            <a:ext cx="889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2495550" y="4940300"/>
            <a:ext cx="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6488113" y="4967288"/>
            <a:ext cx="198437" cy="13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7042150" y="4495800"/>
            <a:ext cx="12065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096125" y="1962150"/>
            <a:ext cx="53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DNA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315075" y="3276600"/>
            <a:ext cx="612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mRNA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045325" y="2603500"/>
            <a:ext cx="10001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Pre-mRNA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5197475" y="2736850"/>
            <a:ext cx="1520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RNA PROCESSING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27025" y="5746750"/>
            <a:ext cx="2060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(a) Bacterial cell</a:t>
            </a:r>
          </a:p>
          <a:p>
            <a:endParaRPr lang="en-US" sz="1900" b="1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4683125" y="5772150"/>
            <a:ext cx="2060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(b) Eukaryotic cell</a:t>
            </a:r>
          </a:p>
          <a:p>
            <a:endParaRPr lang="en-US" sz="1900" b="1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7451725" y="958850"/>
            <a:ext cx="8159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Nuclear</a:t>
            </a:r>
            <a:br>
              <a:rPr lang="en-US" sz="1400" b="1"/>
            </a:br>
            <a:r>
              <a:rPr lang="en-US" sz="1400" b="1"/>
              <a:t>envelope</a:t>
            </a:r>
            <a:endParaRPr lang="en-US" sz="1900" b="1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7239000" y="1073150"/>
            <a:ext cx="1905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17.3a-1</a:t>
            </a:r>
          </a:p>
        </p:txBody>
      </p:sp>
      <p:pic>
        <p:nvPicPr>
          <p:cNvPr id="18435" name="Picture 3" descr="17_03aGeneticInfoFlow_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238" y="676275"/>
            <a:ext cx="71215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51025" y="1943100"/>
            <a:ext cx="2524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TRANSCRIPTION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69025" y="1739900"/>
            <a:ext cx="7969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DNA</a:t>
            </a:r>
            <a:endParaRPr lang="en-US" sz="1900" b="1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181725" y="2717800"/>
            <a:ext cx="1025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  <a:endParaRPr lang="en-US" sz="1900" b="1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0925" y="5626100"/>
            <a:ext cx="3121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(a) Bacterial cell</a:t>
            </a:r>
            <a:endParaRPr lang="en-US" sz="1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17.3a-2</a:t>
            </a:r>
          </a:p>
        </p:txBody>
      </p:sp>
      <p:pic>
        <p:nvPicPr>
          <p:cNvPr id="19459" name="Picture 3" descr="17_03aGeneticInfoFlow_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238" y="676275"/>
            <a:ext cx="71215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51025" y="1943100"/>
            <a:ext cx="2524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TRANSCRIPTION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169025" y="1739900"/>
            <a:ext cx="7969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DNA</a:t>
            </a:r>
            <a:endParaRPr lang="en-US" sz="1900" b="1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81725" y="2717800"/>
            <a:ext cx="1025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  <a:endParaRPr lang="en-US" sz="1900" b="1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50925" y="5626100"/>
            <a:ext cx="3121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(a) Bacterial cell</a:t>
            </a:r>
            <a:endParaRPr lang="en-US" sz="1900" b="1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003425" y="3568700"/>
            <a:ext cx="2524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TRANSLATION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876925" y="3162300"/>
            <a:ext cx="1571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Ribosome</a:t>
            </a:r>
            <a:endParaRPr lang="en-US" sz="1900" b="1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022725" y="4394200"/>
            <a:ext cx="18256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Polypeptide</a:t>
            </a:r>
            <a:endParaRPr lang="en-US" sz="1900" b="1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775200" y="4211638"/>
            <a:ext cx="7938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5753100" y="3475038"/>
            <a:ext cx="15240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17.3b-3</a:t>
            </a:r>
          </a:p>
        </p:txBody>
      </p:sp>
      <p:pic>
        <p:nvPicPr>
          <p:cNvPr id="20483" name="Picture 3" descr="17_03bGeneticInfoFlow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363" y="136525"/>
            <a:ext cx="51212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25725" y="2578100"/>
            <a:ext cx="18891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RNA PROCESSING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407025" y="355600"/>
            <a:ext cx="1127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Nuclear</a:t>
            </a:r>
            <a:br>
              <a:rPr lang="en-US" sz="1900" b="1"/>
            </a:br>
            <a:r>
              <a:rPr lang="en-US" sz="1900" b="1"/>
              <a:t>envelope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013325" y="1600200"/>
            <a:ext cx="644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937125" y="2400300"/>
            <a:ext cx="18891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Pre-mRNA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041525" y="6261100"/>
            <a:ext cx="2397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(b) Eukaryotic cell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5168900" y="539750"/>
            <a:ext cx="23495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035425" y="3225800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mRNA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5168900" y="539750"/>
            <a:ext cx="22860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727325" y="1739900"/>
            <a:ext cx="18891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TRANSCRIPTION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651125" y="4508500"/>
            <a:ext cx="18891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TRANSLATION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089525" y="4584700"/>
            <a:ext cx="19018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Ribosome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518025" y="5346700"/>
            <a:ext cx="19018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Polypeptide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4945063" y="4737100"/>
            <a:ext cx="13970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4246563" y="5326063"/>
            <a:ext cx="24130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990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mtClean="0"/>
              <a:t>The Genetic Code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534400" cy="2825750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How are the instructions for assembling amino acids into proteins encoded into DNA? </a:t>
            </a:r>
          </a:p>
          <a:p>
            <a:pPr marL="350838" indent="-350838" eaLnBrk="1" hangingPunct="1"/>
            <a:r>
              <a:rPr lang="en-US" smtClean="0"/>
              <a:t>There are 20 amino acids, but there are only four nucleotide bases in DNA</a:t>
            </a:r>
          </a:p>
          <a:p>
            <a:pPr marL="350838" indent="-350838" eaLnBrk="1" hangingPunct="1"/>
            <a:r>
              <a:rPr lang="en-US" smtClean="0"/>
              <a:t>How many nucleotides correspond to an amino acid?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9900"/>
            <a:ext cx="89916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mtClean="0"/>
              <a:t>Overview: The Flow of Genetic Information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90650"/>
            <a:ext cx="8534400" cy="4006850"/>
          </a:xfrm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The information content of DNA is in the form of specific sequences of nucleotides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The DNA inherited by an organism leads to specific traits by dictating the synthesis of proteins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Proteins are the links between genotype and phenotype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b="1" smtClean="0"/>
              <a:t>Gene expression</a:t>
            </a:r>
            <a:r>
              <a:rPr lang="en-US" smtClean="0"/>
              <a:t>, the process by which DNA directs protein synthesis, includes two stages: transcription and translation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0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990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Codons: Triplets of Nucleotides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458200" cy="3679825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The flow of information from gene to protein is based on a </a:t>
            </a:r>
            <a:r>
              <a:rPr lang="en-US" b="1" smtClean="0"/>
              <a:t>triplet code</a:t>
            </a:r>
            <a:r>
              <a:rPr lang="en-US" smtClean="0"/>
              <a:t>: a series of nonoverlapping, three-nucleotide words</a:t>
            </a:r>
          </a:p>
          <a:p>
            <a:pPr marL="350838" indent="-350838" eaLnBrk="1" hangingPunct="1"/>
            <a:r>
              <a:rPr lang="en-US" smtClean="0"/>
              <a:t>The words of a gene are transcribed into complementary nonoverlapping three-nucleotide words of mRNA</a:t>
            </a:r>
          </a:p>
          <a:p>
            <a:pPr marL="350838" indent="-350838" eaLnBrk="1" hangingPunct="1"/>
            <a:r>
              <a:rPr lang="en-US" smtClean="0"/>
              <a:t>These words are then translated into a chain of amino acids, forming a polypeptide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253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17.4</a:t>
            </a:r>
          </a:p>
        </p:txBody>
      </p:sp>
      <p:pic>
        <p:nvPicPr>
          <p:cNvPr id="23555" name="Picture 3" descr="17_04TripletCod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965200"/>
            <a:ext cx="8548687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3225" y="990600"/>
            <a:ext cx="11144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DNA</a:t>
            </a:r>
            <a:br>
              <a:rPr lang="en-US" sz="1900" b="1"/>
            </a:br>
            <a:r>
              <a:rPr lang="en-US" sz="1900" b="1"/>
              <a:t>template</a:t>
            </a:r>
            <a:br>
              <a:rPr lang="en-US" sz="1900" b="1"/>
            </a:br>
            <a:r>
              <a:rPr lang="en-US" sz="1900" b="1"/>
              <a:t>strand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3225" y="2755900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TRANSCRIPTION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15925" y="3606800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mRNA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6725" y="4305300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TRANSLATION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03225" y="4978400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Protein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079625" y="5499100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Amino acid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257425" y="4013200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Codon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441575" y="4972050"/>
            <a:ext cx="549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Trp</a:t>
            </a:r>
            <a:endParaRPr lang="en-US" sz="1600" b="1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457575" y="4965700"/>
            <a:ext cx="549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Phe</a:t>
            </a:r>
            <a:endParaRPr lang="en-US" sz="1600" b="1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524375" y="4959350"/>
            <a:ext cx="549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Gly</a:t>
            </a:r>
            <a:endParaRPr lang="en-US" sz="1600" b="1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844675" y="3594100"/>
            <a:ext cx="32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831975" y="2324100"/>
            <a:ext cx="32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565775" y="4978400"/>
            <a:ext cx="549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Ser</a:t>
            </a:r>
            <a:endParaRPr lang="en-US" sz="1600" b="1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218757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600" b="1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23532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600" b="1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57187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600" b="1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93382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600" b="1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530542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600" b="1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346825" y="3594100"/>
            <a:ext cx="32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6340475" y="2311400"/>
            <a:ext cx="32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6340475" y="1327150"/>
            <a:ext cx="32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1838325" y="1346200"/>
            <a:ext cx="32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253047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2536825" y="210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427037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461962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496252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565467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168400" y="1617663"/>
            <a:ext cx="4222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AutoShape 33"/>
          <p:cNvSpPr>
            <a:spLocks/>
          </p:cNvSpPr>
          <p:nvPr/>
        </p:nvSpPr>
        <p:spPr bwMode="auto">
          <a:xfrm>
            <a:off x="1562100" y="1295400"/>
            <a:ext cx="222250" cy="654050"/>
          </a:xfrm>
          <a:prstGeom prst="leftBrace">
            <a:avLst>
              <a:gd name="adj1" fmla="val 2452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AutoShape 34"/>
          <p:cNvSpPr>
            <a:spLocks/>
          </p:cNvSpPr>
          <p:nvPr/>
        </p:nvSpPr>
        <p:spPr bwMode="auto">
          <a:xfrm rot="-5400000">
            <a:off x="2511425" y="3451225"/>
            <a:ext cx="222250" cy="927100"/>
          </a:xfrm>
          <a:prstGeom prst="leftBrace">
            <a:avLst>
              <a:gd name="adj1" fmla="val 3476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AutoShape 35"/>
          <p:cNvSpPr>
            <a:spLocks/>
          </p:cNvSpPr>
          <p:nvPr/>
        </p:nvSpPr>
        <p:spPr bwMode="auto">
          <a:xfrm rot="-5400000">
            <a:off x="3546475" y="3451225"/>
            <a:ext cx="222250" cy="927100"/>
          </a:xfrm>
          <a:prstGeom prst="leftBrace">
            <a:avLst>
              <a:gd name="adj1" fmla="val 3476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AutoShape 36"/>
          <p:cNvSpPr>
            <a:spLocks/>
          </p:cNvSpPr>
          <p:nvPr/>
        </p:nvSpPr>
        <p:spPr bwMode="auto">
          <a:xfrm rot="-5400000">
            <a:off x="4587875" y="3451225"/>
            <a:ext cx="222250" cy="927100"/>
          </a:xfrm>
          <a:prstGeom prst="leftBrace">
            <a:avLst>
              <a:gd name="adj1" fmla="val 3476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AutoShape 37"/>
          <p:cNvSpPr>
            <a:spLocks/>
          </p:cNvSpPr>
          <p:nvPr/>
        </p:nvSpPr>
        <p:spPr bwMode="auto">
          <a:xfrm rot="-5400000">
            <a:off x="5635625" y="3451225"/>
            <a:ext cx="222250" cy="927100"/>
          </a:xfrm>
          <a:prstGeom prst="leftBrace">
            <a:avLst>
              <a:gd name="adj1" fmla="val 3476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2193925" y="20955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600" b="1"/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2535238" y="1570038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599757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6003925" y="20955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5305425" y="15621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3927475" y="15621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3578225" y="15621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3235325" y="15621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2193925" y="15621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3235325" y="20955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600" b="1"/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3590925" y="20955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600" b="1"/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3933825" y="20955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600" b="1"/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5318125" y="2109788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600" b="1"/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6010275" y="15684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600" b="1"/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286702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2873375" y="210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4262438" y="210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4616450" y="210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2879725" y="1570038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4268788" y="1570038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4622800" y="1570038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4954588" y="1571625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5648325" y="1571625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7327900" y="1263650"/>
            <a:ext cx="606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DNA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7329488" y="1520825"/>
            <a:ext cx="10731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molecule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7693025" y="2198688"/>
            <a:ext cx="10731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Gene 1</a:t>
            </a:r>
          </a:p>
        </p:txBody>
      </p:sp>
      <p:sp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7775575" y="3113088"/>
            <a:ext cx="10731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Gene 2</a:t>
            </a:r>
          </a:p>
        </p:txBody>
      </p:sp>
      <p:sp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7404100" y="5284788"/>
            <a:ext cx="10731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Gene 3</a:t>
            </a:r>
          </a:p>
        </p:txBody>
      </p:sp>
      <p:sp>
        <p:nvSpPr>
          <p:cNvPr id="23618" name="Line 66"/>
          <p:cNvSpPr>
            <a:spLocks noChangeShapeType="1"/>
          </p:cNvSpPr>
          <p:nvPr/>
        </p:nvSpPr>
        <p:spPr bwMode="auto">
          <a:xfrm flipH="1">
            <a:off x="7869238" y="1366838"/>
            <a:ext cx="568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4965700" y="2111375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5664200" y="2103438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534400" cy="3679825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During transcription, one of the two DNA strands, called the </a:t>
            </a:r>
            <a:r>
              <a:rPr lang="en-US" b="1" smtClean="0"/>
              <a:t>template strand, </a:t>
            </a:r>
            <a:r>
              <a:rPr lang="en-US" smtClean="0"/>
              <a:t>provides a template for ordering the sequence of complementary  nucleotides in an RNA transcript</a:t>
            </a:r>
          </a:p>
          <a:p>
            <a:pPr marL="350838" indent="-350838" eaLnBrk="1" hangingPunct="1"/>
            <a:r>
              <a:rPr lang="en-US" smtClean="0"/>
              <a:t>The template strand is always the same strand for a given gene</a:t>
            </a:r>
          </a:p>
          <a:p>
            <a:pPr marL="350838" indent="-350838" eaLnBrk="1" hangingPunct="1"/>
            <a:r>
              <a:rPr lang="en-US" smtClean="0"/>
              <a:t>During translation, the mRNA base triplets, called </a:t>
            </a:r>
            <a:r>
              <a:rPr lang="en-US" b="1" smtClean="0"/>
              <a:t>codons</a:t>
            </a:r>
            <a:r>
              <a:rPr lang="en-US" smtClean="0"/>
              <a:t>, are read in the 5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</a:t>
            </a:r>
            <a:r>
              <a:rPr lang="en-US" smtClean="0"/>
              <a:t> to 3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</a:t>
            </a:r>
            <a:r>
              <a:rPr lang="en-US" smtClean="0"/>
              <a:t> direction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4581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0013"/>
            <a:ext cx="8331200" cy="2312987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Codons along an mRNA molecule are read by translation machinery in the 5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</a:t>
            </a:r>
            <a:r>
              <a:rPr lang="en-US" smtClean="0"/>
              <a:t> to 3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</a:t>
            </a:r>
            <a:r>
              <a:rPr lang="en-US" smtClean="0"/>
              <a:t> direction </a:t>
            </a:r>
          </a:p>
          <a:p>
            <a:pPr marL="350838" indent="-350838" eaLnBrk="1" hangingPunct="1"/>
            <a:r>
              <a:rPr lang="en-US" smtClean="0"/>
              <a:t>Each codon specifies the amino acid (one of 20) to be placed at the corresponding position along a polypeptide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5605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" y="4635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Cracking the Code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90650"/>
            <a:ext cx="8305800" cy="4413250"/>
          </a:xfrm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All 64 codons were deciphered by the mid-1960s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Of the 64 triplets, 61 code for amino acids; 3 triplets are “stop” signals to end translation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The genetic code is redundant (more than one codon may specify a particular amino acid) but not ambiguous; no codon specifies more than one amino acid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Codons must be read in the correct </a:t>
            </a:r>
            <a:r>
              <a:rPr lang="en-US" b="1" smtClean="0"/>
              <a:t>reading frame </a:t>
            </a:r>
            <a:r>
              <a:rPr lang="en-US" smtClean="0"/>
              <a:t>(correct groupings) in order for the specified polypeptide to be produced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663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17.5</a:t>
            </a:r>
          </a:p>
        </p:txBody>
      </p:sp>
      <p:pic>
        <p:nvPicPr>
          <p:cNvPr id="27651" name="Picture 3" descr="17_05GeneticCod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136525"/>
            <a:ext cx="56769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502025" y="139700"/>
            <a:ext cx="2371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Second mRNA base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 rot="-5400000">
            <a:off x="22225" y="3492501"/>
            <a:ext cx="3756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First mRNA base (5</a:t>
            </a:r>
            <a:r>
              <a:rPr lang="en-US" sz="1800" b="1">
                <a:sym typeface="Symbol" pitchFamily="18" charset="2"/>
              </a:rPr>
              <a:t> end of codon)</a:t>
            </a:r>
            <a:endParaRPr lang="en-US" sz="1800" b="1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 rot="-5400000">
            <a:off x="5381625" y="3543301"/>
            <a:ext cx="3756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Third mRNA base (3</a:t>
            </a:r>
            <a:r>
              <a:rPr lang="en-US" sz="1800" b="1">
                <a:sym typeface="Symbol" pitchFamily="18" charset="2"/>
              </a:rPr>
              <a:t> end of codon)</a:t>
            </a:r>
            <a:endParaRPr lang="en-US" sz="1800" b="1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392363" y="762000"/>
            <a:ext cx="4540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UUU</a:t>
            </a:r>
            <a:endParaRPr lang="en-US" sz="1800" b="1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393950" y="11049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UUC</a:t>
            </a:r>
            <a:endParaRPr lang="en-US" sz="1800" b="1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392363" y="14478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UUA</a:t>
            </a:r>
            <a:endParaRPr lang="en-US" sz="1800" b="1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395538" y="22288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CUU</a:t>
            </a:r>
            <a:endParaRPr lang="en-US" sz="1800" b="1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397125" y="25717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CUC</a:t>
            </a:r>
            <a:endParaRPr lang="en-US" sz="1800" b="1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395538" y="29146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CUA</a:t>
            </a:r>
            <a:endParaRPr lang="en-US" sz="1800" b="1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393950" y="32575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CUG</a:t>
            </a:r>
            <a:endParaRPr lang="en-US" sz="1800" b="1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032125" y="9334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Phe</a:t>
            </a:r>
            <a:endParaRPr lang="en-US" sz="1800" b="1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025775" y="15938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Leu</a:t>
            </a:r>
            <a:endParaRPr lang="en-US" sz="1800" b="1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025775" y="27432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Leu</a:t>
            </a:r>
            <a:endParaRPr lang="en-US" sz="1800" b="1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057525" y="40513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latin typeface="Times New Roman" pitchFamily="18" charset="0"/>
              </a:rPr>
              <a:t>I</a:t>
            </a:r>
            <a:r>
              <a:rPr lang="en-US" sz="1600" b="1"/>
              <a:t>le</a:t>
            </a:r>
            <a:endParaRPr lang="en-US" sz="1800" b="1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527425" y="7747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UCU</a:t>
            </a:r>
            <a:endParaRPr lang="en-US" sz="1800" b="1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525838" y="11049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UCC</a:t>
            </a:r>
            <a:endParaRPr lang="en-US" sz="1800" b="1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527425" y="14478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UCA</a:t>
            </a:r>
            <a:endParaRPr lang="en-US" sz="1800" b="1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524250" y="17907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UCG</a:t>
            </a:r>
            <a:endParaRPr lang="en-US" sz="1800" b="1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168775" y="12763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Ser</a:t>
            </a:r>
            <a:endParaRPr lang="en-US" sz="1800" b="1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529013" y="22288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CCU</a:t>
            </a:r>
            <a:endParaRPr lang="en-US" sz="1800" b="1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530600" y="25844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CCC</a:t>
            </a:r>
            <a:endParaRPr lang="en-US" sz="1800" b="1"/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3530600" y="29146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CCA</a:t>
            </a:r>
            <a:endParaRPr lang="en-US" sz="1800" b="1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3532188" y="32575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CCG</a:t>
            </a:r>
            <a:endParaRPr lang="en-US" sz="1800" b="1"/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4618038" y="7683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UAU</a:t>
            </a:r>
            <a:endParaRPr lang="en-US" sz="1800" b="1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4616450" y="11049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UAC</a:t>
            </a:r>
            <a:endParaRPr lang="en-US" sz="1800" b="1"/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273675" y="9398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Tyr</a:t>
            </a:r>
            <a:endParaRPr lang="en-US" sz="1800" b="1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4168775" y="27559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Pro</a:t>
            </a:r>
            <a:endParaRPr lang="en-US" sz="1800" b="1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4168775" y="42291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Thr</a:t>
            </a:r>
            <a:endParaRPr lang="en-US" sz="1800" b="1"/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4645025" y="1454150"/>
            <a:ext cx="96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UAA Stop</a:t>
            </a:r>
            <a:endParaRPr lang="en-US" sz="1800" b="1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4657725" y="1797050"/>
            <a:ext cx="1247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UAG Stop</a:t>
            </a:r>
            <a:endParaRPr lang="en-US" sz="1800" b="1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5737225" y="1447800"/>
            <a:ext cx="96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UGA Stop</a:t>
            </a:r>
            <a:endParaRPr lang="en-US" sz="1800" b="1"/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5730875" y="7747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UGU</a:t>
            </a:r>
            <a:endParaRPr lang="en-US" sz="1800" b="1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5730875" y="11049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UGC</a:t>
            </a:r>
            <a:endParaRPr lang="en-US" sz="1800" b="1"/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6384925" y="9334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Cys</a:t>
            </a:r>
            <a:endParaRPr lang="en-US" sz="1800" b="1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5732463" y="1790700"/>
            <a:ext cx="4730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UGG</a:t>
            </a:r>
            <a:endParaRPr lang="en-US" sz="1800" b="1"/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6334125" y="1784350"/>
            <a:ext cx="377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Trp</a:t>
            </a:r>
            <a:endParaRPr lang="en-US" sz="1800" b="1"/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6137275" y="425450"/>
            <a:ext cx="377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800" b="1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3933825" y="425450"/>
            <a:ext cx="17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6835775" y="774700"/>
            <a:ext cx="174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800" b="1"/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2130425" y="1231900"/>
            <a:ext cx="174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800" b="1"/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2136775" y="2705100"/>
            <a:ext cx="174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5032375" y="419100"/>
            <a:ext cx="377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800" b="1"/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6835775" y="2235200"/>
            <a:ext cx="174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800" b="1"/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6835775" y="3714750"/>
            <a:ext cx="174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800" b="1"/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6835775" y="1111250"/>
            <a:ext cx="17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6835775" y="2578100"/>
            <a:ext cx="17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6835775" y="4044950"/>
            <a:ext cx="17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27699" name="Text Box 51"/>
          <p:cNvSpPr txBox="1">
            <a:spLocks noChangeArrowheads="1"/>
          </p:cNvSpPr>
          <p:nvPr/>
        </p:nvSpPr>
        <p:spPr bwMode="auto">
          <a:xfrm>
            <a:off x="2130425" y="4171950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800" b="1"/>
          </a:p>
        </p:txBody>
      </p:sp>
      <p:sp>
        <p:nvSpPr>
          <p:cNvPr id="27700" name="Text Box 52"/>
          <p:cNvSpPr txBox="1">
            <a:spLocks noChangeArrowheads="1"/>
          </p:cNvSpPr>
          <p:nvPr/>
        </p:nvSpPr>
        <p:spPr bwMode="auto">
          <a:xfrm>
            <a:off x="2828925" y="425450"/>
            <a:ext cx="377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800" b="1"/>
          </a:p>
        </p:txBody>
      </p:sp>
      <p:sp>
        <p:nvSpPr>
          <p:cNvPr id="27701" name="Text Box 53"/>
          <p:cNvSpPr txBox="1">
            <a:spLocks noChangeArrowheads="1"/>
          </p:cNvSpPr>
          <p:nvPr/>
        </p:nvSpPr>
        <p:spPr bwMode="auto">
          <a:xfrm>
            <a:off x="6835775" y="1447800"/>
            <a:ext cx="1873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800" b="1"/>
          </a:p>
        </p:txBody>
      </p:sp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6835775" y="2914650"/>
            <a:ext cx="1873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800" b="1"/>
          </a:p>
        </p:txBody>
      </p:sp>
      <p:sp>
        <p:nvSpPr>
          <p:cNvPr id="27703" name="Text Box 55"/>
          <p:cNvSpPr txBox="1">
            <a:spLocks noChangeArrowheads="1"/>
          </p:cNvSpPr>
          <p:nvPr/>
        </p:nvSpPr>
        <p:spPr bwMode="auto">
          <a:xfrm>
            <a:off x="6835775" y="4394200"/>
            <a:ext cx="1873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800" b="1"/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6829425" y="1790700"/>
            <a:ext cx="257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800" b="1"/>
          </a:p>
        </p:txBody>
      </p:sp>
      <p:sp>
        <p:nvSpPr>
          <p:cNvPr id="27705" name="Text Box 57"/>
          <p:cNvSpPr txBox="1">
            <a:spLocks noChangeArrowheads="1"/>
          </p:cNvSpPr>
          <p:nvPr/>
        </p:nvSpPr>
        <p:spPr bwMode="auto">
          <a:xfrm>
            <a:off x="6829425" y="3263900"/>
            <a:ext cx="257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800" b="1"/>
          </a:p>
        </p:txBody>
      </p:sp>
      <p:sp>
        <p:nvSpPr>
          <p:cNvPr id="27706" name="Text Box 58"/>
          <p:cNvSpPr txBox="1">
            <a:spLocks noChangeArrowheads="1"/>
          </p:cNvSpPr>
          <p:nvPr/>
        </p:nvSpPr>
        <p:spPr bwMode="auto">
          <a:xfrm>
            <a:off x="5273675" y="240665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His</a:t>
            </a:r>
            <a:endParaRPr lang="en-US" sz="1800" b="1"/>
          </a:p>
        </p:txBody>
      </p:sp>
      <p:sp>
        <p:nvSpPr>
          <p:cNvPr id="27707" name="Text Box 59"/>
          <p:cNvSpPr txBox="1">
            <a:spLocks noChangeArrowheads="1"/>
          </p:cNvSpPr>
          <p:nvPr/>
        </p:nvSpPr>
        <p:spPr bwMode="auto">
          <a:xfrm>
            <a:off x="5273675" y="30734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Gln</a:t>
            </a:r>
            <a:endParaRPr lang="en-US" sz="1800" b="1"/>
          </a:p>
        </p:txBody>
      </p:sp>
      <p:sp>
        <p:nvSpPr>
          <p:cNvPr id="27708" name="Text Box 60"/>
          <p:cNvSpPr txBox="1">
            <a:spLocks noChangeArrowheads="1"/>
          </p:cNvSpPr>
          <p:nvPr/>
        </p:nvSpPr>
        <p:spPr bwMode="auto">
          <a:xfrm>
            <a:off x="5260975" y="38735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Asn</a:t>
            </a:r>
            <a:endParaRPr lang="en-US" sz="1800" b="1"/>
          </a:p>
        </p:txBody>
      </p:sp>
      <p:sp>
        <p:nvSpPr>
          <p:cNvPr id="27709" name="Text Box 61"/>
          <p:cNvSpPr txBox="1">
            <a:spLocks noChangeArrowheads="1"/>
          </p:cNvSpPr>
          <p:nvPr/>
        </p:nvSpPr>
        <p:spPr bwMode="auto">
          <a:xfrm>
            <a:off x="5273675" y="45339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Lys</a:t>
            </a:r>
            <a:endParaRPr lang="en-US" sz="1800" b="1"/>
          </a:p>
        </p:txBody>
      </p:sp>
      <p:sp>
        <p:nvSpPr>
          <p:cNvPr id="27710" name="Text Box 62"/>
          <p:cNvSpPr txBox="1">
            <a:spLocks noChangeArrowheads="1"/>
          </p:cNvSpPr>
          <p:nvPr/>
        </p:nvSpPr>
        <p:spPr bwMode="auto">
          <a:xfrm>
            <a:off x="5273675" y="535305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Asp</a:t>
            </a:r>
            <a:endParaRPr lang="en-US" sz="1800" b="1"/>
          </a:p>
        </p:txBody>
      </p:sp>
      <p:sp>
        <p:nvSpPr>
          <p:cNvPr id="27711" name="Text Box 63"/>
          <p:cNvSpPr txBox="1">
            <a:spLocks noChangeArrowheads="1"/>
          </p:cNvSpPr>
          <p:nvPr/>
        </p:nvSpPr>
        <p:spPr bwMode="auto">
          <a:xfrm>
            <a:off x="4621213" y="22415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CAU</a:t>
            </a:r>
            <a:endParaRPr lang="en-US" sz="1800" b="1"/>
          </a:p>
        </p:txBody>
      </p:sp>
      <p:sp>
        <p:nvSpPr>
          <p:cNvPr id="27712" name="Text Box 64"/>
          <p:cNvSpPr txBox="1">
            <a:spLocks noChangeArrowheads="1"/>
          </p:cNvSpPr>
          <p:nvPr/>
        </p:nvSpPr>
        <p:spPr bwMode="auto">
          <a:xfrm>
            <a:off x="5737225" y="22479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CGU</a:t>
            </a:r>
            <a:endParaRPr lang="en-US" sz="1800" b="1"/>
          </a:p>
        </p:txBody>
      </p:sp>
      <p:sp>
        <p:nvSpPr>
          <p:cNvPr id="27713" name="Text Box 65"/>
          <p:cNvSpPr txBox="1">
            <a:spLocks noChangeArrowheads="1"/>
          </p:cNvSpPr>
          <p:nvPr/>
        </p:nvSpPr>
        <p:spPr bwMode="auto">
          <a:xfrm>
            <a:off x="4621213" y="25781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CAC</a:t>
            </a:r>
            <a:endParaRPr lang="en-US" sz="1800" b="1"/>
          </a:p>
        </p:txBody>
      </p:sp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4622800" y="29210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CAA</a:t>
            </a:r>
            <a:endParaRPr lang="en-US" sz="1800" b="1"/>
          </a:p>
        </p:txBody>
      </p:sp>
      <p:sp>
        <p:nvSpPr>
          <p:cNvPr id="27715" name="Text Box 67"/>
          <p:cNvSpPr txBox="1">
            <a:spLocks noChangeArrowheads="1"/>
          </p:cNvSpPr>
          <p:nvPr/>
        </p:nvSpPr>
        <p:spPr bwMode="auto">
          <a:xfrm>
            <a:off x="4622800" y="32702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CAG</a:t>
            </a:r>
            <a:endParaRPr lang="en-US" sz="1800" b="1"/>
          </a:p>
        </p:txBody>
      </p:sp>
      <p:sp>
        <p:nvSpPr>
          <p:cNvPr id="27716" name="Text Box 68"/>
          <p:cNvSpPr txBox="1">
            <a:spLocks noChangeArrowheads="1"/>
          </p:cNvSpPr>
          <p:nvPr/>
        </p:nvSpPr>
        <p:spPr bwMode="auto">
          <a:xfrm>
            <a:off x="5734050" y="25781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CGC</a:t>
            </a:r>
            <a:endParaRPr lang="en-US" sz="1800" b="1"/>
          </a:p>
        </p:txBody>
      </p:sp>
      <p:sp>
        <p:nvSpPr>
          <p:cNvPr id="27717" name="Text Box 69"/>
          <p:cNvSpPr txBox="1">
            <a:spLocks noChangeArrowheads="1"/>
          </p:cNvSpPr>
          <p:nvPr/>
        </p:nvSpPr>
        <p:spPr bwMode="auto">
          <a:xfrm>
            <a:off x="5734050" y="29146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CGA</a:t>
            </a:r>
            <a:endParaRPr lang="en-US" sz="1800" b="1"/>
          </a:p>
        </p:txBody>
      </p:sp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5734050" y="32575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CGG</a:t>
            </a:r>
            <a:endParaRPr lang="en-US" sz="1800" b="1"/>
          </a:p>
        </p:txBody>
      </p:sp>
      <p:sp>
        <p:nvSpPr>
          <p:cNvPr id="27719" name="Text Box 71"/>
          <p:cNvSpPr txBox="1">
            <a:spLocks noChangeArrowheads="1"/>
          </p:cNvSpPr>
          <p:nvPr/>
        </p:nvSpPr>
        <p:spPr bwMode="auto">
          <a:xfrm>
            <a:off x="2130425" y="5657850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800" b="1"/>
          </a:p>
        </p:txBody>
      </p:sp>
      <p:sp>
        <p:nvSpPr>
          <p:cNvPr id="27720" name="Text Box 72"/>
          <p:cNvSpPr txBox="1">
            <a:spLocks noChangeArrowheads="1"/>
          </p:cNvSpPr>
          <p:nvPr/>
        </p:nvSpPr>
        <p:spPr bwMode="auto">
          <a:xfrm>
            <a:off x="2405063" y="37084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AUU</a:t>
            </a:r>
            <a:endParaRPr lang="en-US" sz="1800" b="1"/>
          </a:p>
        </p:txBody>
      </p:sp>
      <p:sp>
        <p:nvSpPr>
          <p:cNvPr id="27721" name="Text Box 73"/>
          <p:cNvSpPr txBox="1">
            <a:spLocks noChangeArrowheads="1"/>
          </p:cNvSpPr>
          <p:nvPr/>
        </p:nvSpPr>
        <p:spPr bwMode="auto">
          <a:xfrm>
            <a:off x="2403475" y="40513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AUC</a:t>
            </a:r>
            <a:endParaRPr lang="en-US" sz="1800" b="1"/>
          </a:p>
        </p:txBody>
      </p:sp>
      <p:sp>
        <p:nvSpPr>
          <p:cNvPr id="27722" name="Text Box 74"/>
          <p:cNvSpPr txBox="1">
            <a:spLocks noChangeArrowheads="1"/>
          </p:cNvSpPr>
          <p:nvPr/>
        </p:nvSpPr>
        <p:spPr bwMode="auto">
          <a:xfrm>
            <a:off x="2398713" y="43878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AUA</a:t>
            </a:r>
            <a:endParaRPr lang="en-US" sz="1800" b="1"/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3536950" y="37147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ACU</a:t>
            </a:r>
            <a:endParaRPr lang="en-US" sz="1800" b="1"/>
          </a:p>
        </p:txBody>
      </p:sp>
      <p:sp>
        <p:nvSpPr>
          <p:cNvPr id="27724" name="Text Box 76"/>
          <p:cNvSpPr txBox="1">
            <a:spLocks noChangeArrowheads="1"/>
          </p:cNvSpPr>
          <p:nvPr/>
        </p:nvSpPr>
        <p:spPr bwMode="auto">
          <a:xfrm>
            <a:off x="3535363" y="40576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ACC</a:t>
            </a:r>
            <a:endParaRPr lang="en-US" sz="1800" b="1"/>
          </a:p>
        </p:txBody>
      </p:sp>
      <p:sp>
        <p:nvSpPr>
          <p:cNvPr id="27725" name="Text Box 77"/>
          <p:cNvSpPr txBox="1">
            <a:spLocks noChangeArrowheads="1"/>
          </p:cNvSpPr>
          <p:nvPr/>
        </p:nvSpPr>
        <p:spPr bwMode="auto">
          <a:xfrm>
            <a:off x="3535363" y="43942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ACA</a:t>
            </a:r>
            <a:endParaRPr lang="en-US" sz="1800" b="1"/>
          </a:p>
        </p:txBody>
      </p:sp>
      <p:sp>
        <p:nvSpPr>
          <p:cNvPr id="27726" name="Text Box 78"/>
          <p:cNvSpPr txBox="1">
            <a:spLocks noChangeArrowheads="1"/>
          </p:cNvSpPr>
          <p:nvPr/>
        </p:nvSpPr>
        <p:spPr bwMode="auto">
          <a:xfrm>
            <a:off x="4625975" y="37084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AAU</a:t>
            </a:r>
            <a:endParaRPr lang="en-US" sz="1800" b="1"/>
          </a:p>
        </p:txBody>
      </p:sp>
      <p:sp>
        <p:nvSpPr>
          <p:cNvPr id="27727" name="Text Box 79"/>
          <p:cNvSpPr txBox="1">
            <a:spLocks noChangeArrowheads="1"/>
          </p:cNvSpPr>
          <p:nvPr/>
        </p:nvSpPr>
        <p:spPr bwMode="auto">
          <a:xfrm>
            <a:off x="4629150" y="40513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AAC</a:t>
            </a:r>
            <a:endParaRPr lang="en-US" sz="1800" b="1"/>
          </a:p>
        </p:txBody>
      </p:sp>
      <p:sp>
        <p:nvSpPr>
          <p:cNvPr id="27728" name="Text Box 80"/>
          <p:cNvSpPr txBox="1">
            <a:spLocks noChangeArrowheads="1"/>
          </p:cNvSpPr>
          <p:nvPr/>
        </p:nvSpPr>
        <p:spPr bwMode="auto">
          <a:xfrm>
            <a:off x="4629150" y="43878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AAA</a:t>
            </a:r>
            <a:endParaRPr lang="en-US" sz="1800" b="1"/>
          </a:p>
        </p:txBody>
      </p:sp>
      <p:sp>
        <p:nvSpPr>
          <p:cNvPr id="27729" name="Text Box 81"/>
          <p:cNvSpPr txBox="1">
            <a:spLocks noChangeArrowheads="1"/>
          </p:cNvSpPr>
          <p:nvPr/>
        </p:nvSpPr>
        <p:spPr bwMode="auto">
          <a:xfrm>
            <a:off x="5741988" y="37147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AGU</a:t>
            </a:r>
            <a:endParaRPr lang="en-US" sz="1800" b="1"/>
          </a:p>
        </p:txBody>
      </p:sp>
      <p:sp>
        <p:nvSpPr>
          <p:cNvPr id="27730" name="Text Box 82"/>
          <p:cNvSpPr txBox="1">
            <a:spLocks noChangeArrowheads="1"/>
          </p:cNvSpPr>
          <p:nvPr/>
        </p:nvSpPr>
        <p:spPr bwMode="auto">
          <a:xfrm>
            <a:off x="5740400" y="40576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AGC</a:t>
            </a:r>
            <a:endParaRPr lang="en-US" sz="1800" b="1"/>
          </a:p>
        </p:txBody>
      </p:sp>
      <p:sp>
        <p:nvSpPr>
          <p:cNvPr id="27731" name="Text Box 83"/>
          <p:cNvSpPr txBox="1">
            <a:spLocks noChangeArrowheads="1"/>
          </p:cNvSpPr>
          <p:nvPr/>
        </p:nvSpPr>
        <p:spPr bwMode="auto">
          <a:xfrm>
            <a:off x="5740400" y="43942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AGA</a:t>
            </a:r>
            <a:endParaRPr lang="en-US" sz="1800" b="1"/>
          </a:p>
        </p:txBody>
      </p:sp>
      <p:sp>
        <p:nvSpPr>
          <p:cNvPr id="27732" name="Text Box 84"/>
          <p:cNvSpPr txBox="1">
            <a:spLocks noChangeArrowheads="1"/>
          </p:cNvSpPr>
          <p:nvPr/>
        </p:nvSpPr>
        <p:spPr bwMode="auto">
          <a:xfrm>
            <a:off x="6372225" y="27559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Arg</a:t>
            </a:r>
            <a:endParaRPr lang="en-US" sz="1800" b="1"/>
          </a:p>
        </p:txBody>
      </p:sp>
      <p:sp>
        <p:nvSpPr>
          <p:cNvPr id="27733" name="Text Box 85"/>
          <p:cNvSpPr txBox="1">
            <a:spLocks noChangeArrowheads="1"/>
          </p:cNvSpPr>
          <p:nvPr/>
        </p:nvSpPr>
        <p:spPr bwMode="auto">
          <a:xfrm>
            <a:off x="6384925" y="386715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Ser</a:t>
            </a:r>
            <a:endParaRPr lang="en-US" sz="1800" b="1"/>
          </a:p>
        </p:txBody>
      </p:sp>
      <p:sp>
        <p:nvSpPr>
          <p:cNvPr id="27734" name="Text Box 86"/>
          <p:cNvSpPr txBox="1">
            <a:spLocks noChangeArrowheads="1"/>
          </p:cNvSpPr>
          <p:nvPr/>
        </p:nvSpPr>
        <p:spPr bwMode="auto">
          <a:xfrm>
            <a:off x="6391275" y="454025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Arg</a:t>
            </a:r>
            <a:endParaRPr lang="en-US" sz="1800" b="1"/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6365875" y="570865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Gly</a:t>
            </a:r>
            <a:endParaRPr lang="en-US" sz="1800" b="1"/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3533775" y="4730750"/>
            <a:ext cx="4921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ACG</a:t>
            </a:r>
            <a:endParaRPr lang="en-US" sz="1800" b="1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2395538" y="47307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AUG</a:t>
            </a:r>
            <a:endParaRPr lang="en-US" sz="1800" b="1"/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4629150" y="4737100"/>
            <a:ext cx="4921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AAG</a:t>
            </a:r>
            <a:endParaRPr lang="en-US" sz="1800" b="1"/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5740400" y="4730750"/>
            <a:ext cx="4921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AGG</a:t>
            </a:r>
            <a:endParaRPr lang="en-US" sz="1800" b="1"/>
          </a:p>
        </p:txBody>
      </p:sp>
      <p:sp>
        <p:nvSpPr>
          <p:cNvPr id="27740" name="Text Box 92"/>
          <p:cNvSpPr txBox="1">
            <a:spLocks noChangeArrowheads="1"/>
          </p:cNvSpPr>
          <p:nvPr/>
        </p:nvSpPr>
        <p:spPr bwMode="auto">
          <a:xfrm>
            <a:off x="2392363" y="51752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GUU</a:t>
            </a:r>
            <a:endParaRPr lang="en-US" sz="1800" b="1"/>
          </a:p>
        </p:txBody>
      </p:sp>
      <p:sp>
        <p:nvSpPr>
          <p:cNvPr id="27741" name="Text Box 93"/>
          <p:cNvSpPr txBox="1">
            <a:spLocks noChangeArrowheads="1"/>
          </p:cNvSpPr>
          <p:nvPr/>
        </p:nvSpPr>
        <p:spPr bwMode="auto">
          <a:xfrm>
            <a:off x="2392363" y="55245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GUC</a:t>
            </a:r>
            <a:endParaRPr lang="en-US" sz="1800" b="1"/>
          </a:p>
        </p:txBody>
      </p:sp>
      <p:sp>
        <p:nvSpPr>
          <p:cNvPr id="27742" name="Text Box 94"/>
          <p:cNvSpPr txBox="1">
            <a:spLocks noChangeArrowheads="1"/>
          </p:cNvSpPr>
          <p:nvPr/>
        </p:nvSpPr>
        <p:spPr bwMode="auto">
          <a:xfrm>
            <a:off x="2392363" y="58547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GUA</a:t>
            </a:r>
            <a:endParaRPr lang="en-US" sz="1800" b="1"/>
          </a:p>
        </p:txBody>
      </p:sp>
      <p:sp>
        <p:nvSpPr>
          <p:cNvPr id="27743" name="Text Box 95"/>
          <p:cNvSpPr txBox="1">
            <a:spLocks noChangeArrowheads="1"/>
          </p:cNvSpPr>
          <p:nvPr/>
        </p:nvSpPr>
        <p:spPr bwMode="auto">
          <a:xfrm>
            <a:off x="2390775" y="62039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GUG</a:t>
            </a:r>
            <a:endParaRPr lang="en-US" sz="1800" b="1"/>
          </a:p>
        </p:txBody>
      </p:sp>
      <p:sp>
        <p:nvSpPr>
          <p:cNvPr id="27744" name="Text Box 96"/>
          <p:cNvSpPr txBox="1">
            <a:spLocks noChangeArrowheads="1"/>
          </p:cNvSpPr>
          <p:nvPr/>
        </p:nvSpPr>
        <p:spPr bwMode="auto">
          <a:xfrm>
            <a:off x="3529013" y="51752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GCU</a:t>
            </a:r>
            <a:endParaRPr lang="en-US" sz="1800" b="1"/>
          </a:p>
        </p:txBody>
      </p:sp>
      <p:sp>
        <p:nvSpPr>
          <p:cNvPr id="27745" name="Text Box 97"/>
          <p:cNvSpPr txBox="1">
            <a:spLocks noChangeArrowheads="1"/>
          </p:cNvSpPr>
          <p:nvPr/>
        </p:nvSpPr>
        <p:spPr bwMode="auto">
          <a:xfrm>
            <a:off x="3529013" y="55245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GCC</a:t>
            </a:r>
            <a:endParaRPr lang="en-US" sz="1800" b="1"/>
          </a:p>
        </p:txBody>
      </p:sp>
      <p:sp>
        <p:nvSpPr>
          <p:cNvPr id="27746" name="Text Box 98"/>
          <p:cNvSpPr txBox="1">
            <a:spLocks noChangeArrowheads="1"/>
          </p:cNvSpPr>
          <p:nvPr/>
        </p:nvSpPr>
        <p:spPr bwMode="auto">
          <a:xfrm>
            <a:off x="3529013" y="58547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GCA</a:t>
            </a:r>
            <a:endParaRPr lang="en-US" sz="1800" b="1"/>
          </a:p>
        </p:txBody>
      </p:sp>
      <p:sp>
        <p:nvSpPr>
          <p:cNvPr id="27747" name="Text Box 99"/>
          <p:cNvSpPr txBox="1">
            <a:spLocks noChangeArrowheads="1"/>
          </p:cNvSpPr>
          <p:nvPr/>
        </p:nvSpPr>
        <p:spPr bwMode="auto">
          <a:xfrm>
            <a:off x="3527425" y="62039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GCG</a:t>
            </a:r>
            <a:endParaRPr lang="en-US" sz="1800" b="1"/>
          </a:p>
        </p:txBody>
      </p:sp>
      <p:sp>
        <p:nvSpPr>
          <p:cNvPr id="27748" name="Text Box 100"/>
          <p:cNvSpPr txBox="1">
            <a:spLocks noChangeArrowheads="1"/>
          </p:cNvSpPr>
          <p:nvPr/>
        </p:nvSpPr>
        <p:spPr bwMode="auto">
          <a:xfrm>
            <a:off x="4616450" y="51816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GAU</a:t>
            </a:r>
            <a:endParaRPr lang="en-US" sz="1800" b="1"/>
          </a:p>
        </p:txBody>
      </p:sp>
      <p:sp>
        <p:nvSpPr>
          <p:cNvPr id="27749" name="Text Box 101"/>
          <p:cNvSpPr txBox="1">
            <a:spLocks noChangeArrowheads="1"/>
          </p:cNvSpPr>
          <p:nvPr/>
        </p:nvSpPr>
        <p:spPr bwMode="auto">
          <a:xfrm>
            <a:off x="4616450" y="55435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GAC</a:t>
            </a:r>
            <a:endParaRPr lang="en-US" sz="1800" b="1"/>
          </a:p>
        </p:txBody>
      </p:sp>
      <p:sp>
        <p:nvSpPr>
          <p:cNvPr id="27750" name="Text Box 102"/>
          <p:cNvSpPr txBox="1">
            <a:spLocks noChangeArrowheads="1"/>
          </p:cNvSpPr>
          <p:nvPr/>
        </p:nvSpPr>
        <p:spPr bwMode="auto">
          <a:xfrm>
            <a:off x="4616450" y="58737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GAA</a:t>
            </a:r>
            <a:endParaRPr lang="en-US" sz="1800" b="1"/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4619625" y="62230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GAG</a:t>
            </a:r>
            <a:endParaRPr lang="en-US" sz="1800" b="1"/>
          </a:p>
        </p:txBody>
      </p:sp>
      <p:sp>
        <p:nvSpPr>
          <p:cNvPr id="27752" name="Text Box 104"/>
          <p:cNvSpPr txBox="1">
            <a:spLocks noChangeArrowheads="1"/>
          </p:cNvSpPr>
          <p:nvPr/>
        </p:nvSpPr>
        <p:spPr bwMode="auto">
          <a:xfrm>
            <a:off x="3038475" y="57023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Val</a:t>
            </a:r>
            <a:endParaRPr lang="en-US" sz="1800" b="1"/>
          </a:p>
        </p:txBody>
      </p:sp>
      <p:sp>
        <p:nvSpPr>
          <p:cNvPr id="27753" name="Text Box 105"/>
          <p:cNvSpPr txBox="1">
            <a:spLocks noChangeArrowheads="1"/>
          </p:cNvSpPr>
          <p:nvPr/>
        </p:nvSpPr>
        <p:spPr bwMode="auto">
          <a:xfrm>
            <a:off x="4168775" y="57086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Ala</a:t>
            </a:r>
            <a:endParaRPr lang="en-US" sz="1800" b="1"/>
          </a:p>
        </p:txBody>
      </p:sp>
      <p:sp>
        <p:nvSpPr>
          <p:cNvPr id="27754" name="Text Box 106"/>
          <p:cNvSpPr txBox="1">
            <a:spLocks noChangeArrowheads="1"/>
          </p:cNvSpPr>
          <p:nvPr/>
        </p:nvSpPr>
        <p:spPr bwMode="auto">
          <a:xfrm>
            <a:off x="5734050" y="51816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GGU</a:t>
            </a:r>
            <a:endParaRPr lang="en-US" sz="1800" b="1"/>
          </a:p>
        </p:txBody>
      </p:sp>
      <p:sp>
        <p:nvSpPr>
          <p:cNvPr id="27755" name="Text Box 107"/>
          <p:cNvSpPr txBox="1">
            <a:spLocks noChangeArrowheads="1"/>
          </p:cNvSpPr>
          <p:nvPr/>
        </p:nvSpPr>
        <p:spPr bwMode="auto">
          <a:xfrm>
            <a:off x="5734050" y="55308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GGC</a:t>
            </a:r>
            <a:endParaRPr lang="en-US" sz="1800" b="1"/>
          </a:p>
        </p:txBody>
      </p:sp>
      <p:sp>
        <p:nvSpPr>
          <p:cNvPr id="27756" name="Text Box 108"/>
          <p:cNvSpPr txBox="1">
            <a:spLocks noChangeArrowheads="1"/>
          </p:cNvSpPr>
          <p:nvPr/>
        </p:nvSpPr>
        <p:spPr bwMode="auto">
          <a:xfrm>
            <a:off x="5734050" y="58610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GGA</a:t>
            </a:r>
            <a:endParaRPr lang="en-US" sz="1800" b="1"/>
          </a:p>
        </p:txBody>
      </p:sp>
      <p:sp>
        <p:nvSpPr>
          <p:cNvPr id="27757" name="Text Box 109"/>
          <p:cNvSpPr txBox="1">
            <a:spLocks noChangeArrowheads="1"/>
          </p:cNvSpPr>
          <p:nvPr/>
        </p:nvSpPr>
        <p:spPr bwMode="auto">
          <a:xfrm>
            <a:off x="5737225" y="62103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GGG</a:t>
            </a:r>
            <a:endParaRPr lang="en-US" sz="1800" b="1"/>
          </a:p>
        </p:txBody>
      </p:sp>
      <p:sp>
        <p:nvSpPr>
          <p:cNvPr id="27758" name="Text Box 110"/>
          <p:cNvSpPr txBox="1">
            <a:spLocks noChangeArrowheads="1"/>
          </p:cNvSpPr>
          <p:nvPr/>
        </p:nvSpPr>
        <p:spPr bwMode="auto">
          <a:xfrm>
            <a:off x="5273675" y="60198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Glu</a:t>
            </a:r>
            <a:endParaRPr lang="en-US" sz="1800" b="1"/>
          </a:p>
        </p:txBody>
      </p:sp>
      <p:sp>
        <p:nvSpPr>
          <p:cNvPr id="27759" name="Text Box 111"/>
          <p:cNvSpPr txBox="1">
            <a:spLocks noChangeArrowheads="1"/>
          </p:cNvSpPr>
          <p:nvPr/>
        </p:nvSpPr>
        <p:spPr bwMode="auto">
          <a:xfrm>
            <a:off x="6365875" y="570865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Gly</a:t>
            </a:r>
            <a:endParaRPr lang="en-US" sz="1800" b="1"/>
          </a:p>
        </p:txBody>
      </p:sp>
      <p:sp>
        <p:nvSpPr>
          <p:cNvPr id="27760" name="Text Box 112"/>
          <p:cNvSpPr txBox="1">
            <a:spLocks noChangeArrowheads="1"/>
          </p:cNvSpPr>
          <p:nvPr/>
        </p:nvSpPr>
        <p:spPr bwMode="auto">
          <a:xfrm>
            <a:off x="6829425" y="6210300"/>
            <a:ext cx="257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800" b="1"/>
          </a:p>
        </p:txBody>
      </p:sp>
      <p:sp>
        <p:nvSpPr>
          <p:cNvPr id="27761" name="Text Box 113"/>
          <p:cNvSpPr txBox="1">
            <a:spLocks noChangeArrowheads="1"/>
          </p:cNvSpPr>
          <p:nvPr/>
        </p:nvSpPr>
        <p:spPr bwMode="auto">
          <a:xfrm>
            <a:off x="6835775" y="5181600"/>
            <a:ext cx="174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800" b="1"/>
          </a:p>
        </p:txBody>
      </p:sp>
      <p:sp>
        <p:nvSpPr>
          <p:cNvPr id="27762" name="Text Box 114"/>
          <p:cNvSpPr txBox="1">
            <a:spLocks noChangeArrowheads="1"/>
          </p:cNvSpPr>
          <p:nvPr/>
        </p:nvSpPr>
        <p:spPr bwMode="auto">
          <a:xfrm>
            <a:off x="6835775" y="5524500"/>
            <a:ext cx="17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27763" name="Text Box 115"/>
          <p:cNvSpPr txBox="1">
            <a:spLocks noChangeArrowheads="1"/>
          </p:cNvSpPr>
          <p:nvPr/>
        </p:nvSpPr>
        <p:spPr bwMode="auto">
          <a:xfrm>
            <a:off x="6842125" y="5867400"/>
            <a:ext cx="1873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800" b="1"/>
          </a:p>
        </p:txBody>
      </p:sp>
      <p:sp>
        <p:nvSpPr>
          <p:cNvPr id="27764" name="Text Box 116"/>
          <p:cNvSpPr txBox="1">
            <a:spLocks noChangeArrowheads="1"/>
          </p:cNvSpPr>
          <p:nvPr/>
        </p:nvSpPr>
        <p:spPr bwMode="auto">
          <a:xfrm>
            <a:off x="2930525" y="4718050"/>
            <a:ext cx="479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Met or</a:t>
            </a:r>
            <a:br>
              <a:rPr lang="en-US" sz="1000" b="1"/>
            </a:br>
            <a:r>
              <a:rPr lang="en-US" sz="1000" b="1"/>
              <a:t>start</a:t>
            </a:r>
          </a:p>
        </p:txBody>
      </p:sp>
      <p:sp>
        <p:nvSpPr>
          <p:cNvPr id="27765" name="Text Box 117"/>
          <p:cNvSpPr txBox="1">
            <a:spLocks noChangeArrowheads="1"/>
          </p:cNvSpPr>
          <p:nvPr/>
        </p:nvSpPr>
        <p:spPr bwMode="auto">
          <a:xfrm>
            <a:off x="2390775" y="17907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UUG</a:t>
            </a:r>
            <a:endParaRPr lang="en-US" sz="1800" b="1"/>
          </a:p>
        </p:txBody>
      </p:sp>
      <p:sp>
        <p:nvSpPr>
          <p:cNvPr id="27766" name="Text Box 118"/>
          <p:cNvSpPr txBox="1">
            <a:spLocks noChangeArrowheads="1"/>
          </p:cNvSpPr>
          <p:nvPr/>
        </p:nvSpPr>
        <p:spPr bwMode="auto">
          <a:xfrm>
            <a:off x="6842125" y="4737100"/>
            <a:ext cx="257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800" b="1"/>
          </a:p>
        </p:txBody>
      </p:sp>
      <p:grpSp>
        <p:nvGrpSpPr>
          <p:cNvPr id="27767" name="Group 119"/>
          <p:cNvGrpSpPr>
            <a:grpSpLocks/>
          </p:cNvGrpSpPr>
          <p:nvPr/>
        </p:nvGrpSpPr>
        <p:grpSpPr bwMode="auto">
          <a:xfrm>
            <a:off x="2874963" y="803275"/>
            <a:ext cx="100012" cy="539750"/>
            <a:chOff x="1985" y="500"/>
            <a:chExt cx="63" cy="340"/>
          </a:xfrm>
        </p:grpSpPr>
        <p:sp>
          <p:nvSpPr>
            <p:cNvPr id="27848" name="Line 120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9" name="Line 121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0" name="Line 122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68" name="Group 123"/>
          <p:cNvGrpSpPr>
            <a:grpSpLocks/>
          </p:cNvGrpSpPr>
          <p:nvPr/>
        </p:nvGrpSpPr>
        <p:grpSpPr bwMode="auto">
          <a:xfrm>
            <a:off x="5092700" y="796925"/>
            <a:ext cx="101600" cy="566738"/>
            <a:chOff x="1810" y="504"/>
            <a:chExt cx="64" cy="346"/>
          </a:xfrm>
        </p:grpSpPr>
        <p:sp>
          <p:nvSpPr>
            <p:cNvPr id="27845" name="Line 124"/>
            <p:cNvSpPr>
              <a:spLocks noChangeShapeType="1"/>
            </p:cNvSpPr>
            <p:nvPr/>
          </p:nvSpPr>
          <p:spPr bwMode="auto">
            <a:xfrm>
              <a:off x="1870" y="504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6" name="Line 125"/>
            <p:cNvSpPr>
              <a:spLocks noChangeShapeType="1"/>
            </p:cNvSpPr>
            <p:nvPr/>
          </p:nvSpPr>
          <p:spPr bwMode="auto">
            <a:xfrm>
              <a:off x="1812" y="50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7" name="Line 126"/>
            <p:cNvSpPr>
              <a:spLocks noChangeShapeType="1"/>
            </p:cNvSpPr>
            <p:nvPr/>
          </p:nvSpPr>
          <p:spPr bwMode="auto">
            <a:xfrm>
              <a:off x="1810" y="85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69" name="Group 127"/>
          <p:cNvGrpSpPr>
            <a:grpSpLocks/>
          </p:cNvGrpSpPr>
          <p:nvPr/>
        </p:nvGrpSpPr>
        <p:grpSpPr bwMode="auto">
          <a:xfrm>
            <a:off x="2865438" y="2271713"/>
            <a:ext cx="101600" cy="1203325"/>
            <a:chOff x="1805" y="1431"/>
            <a:chExt cx="64" cy="758"/>
          </a:xfrm>
        </p:grpSpPr>
        <p:sp>
          <p:nvSpPr>
            <p:cNvPr id="27842" name="Line 128"/>
            <p:cNvSpPr>
              <a:spLocks noChangeShapeType="1"/>
            </p:cNvSpPr>
            <p:nvPr/>
          </p:nvSpPr>
          <p:spPr bwMode="auto">
            <a:xfrm>
              <a:off x="1866" y="1435"/>
              <a:ext cx="0" cy="7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3" name="Line 129"/>
            <p:cNvSpPr>
              <a:spLocks noChangeShapeType="1"/>
            </p:cNvSpPr>
            <p:nvPr/>
          </p:nvSpPr>
          <p:spPr bwMode="auto">
            <a:xfrm>
              <a:off x="1807" y="1431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4" name="Line 130"/>
            <p:cNvSpPr>
              <a:spLocks noChangeShapeType="1"/>
            </p:cNvSpPr>
            <p:nvPr/>
          </p:nvSpPr>
          <p:spPr bwMode="auto">
            <a:xfrm>
              <a:off x="1805" y="218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70" name="Group 131"/>
          <p:cNvGrpSpPr>
            <a:grpSpLocks/>
          </p:cNvGrpSpPr>
          <p:nvPr/>
        </p:nvGrpSpPr>
        <p:grpSpPr bwMode="auto">
          <a:xfrm>
            <a:off x="4000500" y="3736975"/>
            <a:ext cx="101600" cy="1196975"/>
            <a:chOff x="2520" y="2354"/>
            <a:chExt cx="64" cy="754"/>
          </a:xfrm>
        </p:grpSpPr>
        <p:sp>
          <p:nvSpPr>
            <p:cNvPr id="27839" name="Line 132"/>
            <p:cNvSpPr>
              <a:spLocks noChangeShapeType="1"/>
            </p:cNvSpPr>
            <p:nvPr/>
          </p:nvSpPr>
          <p:spPr bwMode="auto">
            <a:xfrm>
              <a:off x="2580" y="2354"/>
              <a:ext cx="0" cy="7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0" name="Line 133"/>
            <p:cNvSpPr>
              <a:spLocks noChangeShapeType="1"/>
            </p:cNvSpPr>
            <p:nvPr/>
          </p:nvSpPr>
          <p:spPr bwMode="auto">
            <a:xfrm>
              <a:off x="2522" y="235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1" name="Line 134"/>
            <p:cNvSpPr>
              <a:spLocks noChangeShapeType="1"/>
            </p:cNvSpPr>
            <p:nvPr/>
          </p:nvSpPr>
          <p:spPr bwMode="auto">
            <a:xfrm>
              <a:off x="2520" y="3108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71" name="Group 135"/>
          <p:cNvGrpSpPr>
            <a:grpSpLocks/>
          </p:cNvGrpSpPr>
          <p:nvPr/>
        </p:nvGrpSpPr>
        <p:grpSpPr bwMode="auto">
          <a:xfrm>
            <a:off x="2871788" y="1485900"/>
            <a:ext cx="100012" cy="539750"/>
            <a:chOff x="1985" y="500"/>
            <a:chExt cx="63" cy="340"/>
          </a:xfrm>
        </p:grpSpPr>
        <p:sp>
          <p:nvSpPr>
            <p:cNvPr id="27836" name="Line 136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7" name="Line 137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8" name="Line 138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72" name="Group 139"/>
          <p:cNvGrpSpPr>
            <a:grpSpLocks/>
          </p:cNvGrpSpPr>
          <p:nvPr/>
        </p:nvGrpSpPr>
        <p:grpSpPr bwMode="auto">
          <a:xfrm>
            <a:off x="3998913" y="790575"/>
            <a:ext cx="100012" cy="1216025"/>
            <a:chOff x="1985" y="500"/>
            <a:chExt cx="63" cy="340"/>
          </a:xfrm>
        </p:grpSpPr>
        <p:sp>
          <p:nvSpPr>
            <p:cNvPr id="27833" name="Line 140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4" name="Line 141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5" name="Line 142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73" name="Group 143"/>
          <p:cNvGrpSpPr>
            <a:grpSpLocks/>
          </p:cNvGrpSpPr>
          <p:nvPr/>
        </p:nvGrpSpPr>
        <p:grpSpPr bwMode="auto">
          <a:xfrm>
            <a:off x="6218238" y="809625"/>
            <a:ext cx="100012" cy="539750"/>
            <a:chOff x="1985" y="500"/>
            <a:chExt cx="63" cy="340"/>
          </a:xfrm>
        </p:grpSpPr>
        <p:sp>
          <p:nvSpPr>
            <p:cNvPr id="27830" name="Line 144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1" name="Line 145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2" name="Line 146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74" name="Group 147"/>
          <p:cNvGrpSpPr>
            <a:grpSpLocks/>
          </p:cNvGrpSpPr>
          <p:nvPr/>
        </p:nvGrpSpPr>
        <p:grpSpPr bwMode="auto">
          <a:xfrm>
            <a:off x="5095875" y="2263775"/>
            <a:ext cx="100013" cy="539750"/>
            <a:chOff x="1985" y="500"/>
            <a:chExt cx="63" cy="340"/>
          </a:xfrm>
        </p:grpSpPr>
        <p:sp>
          <p:nvSpPr>
            <p:cNvPr id="27827" name="Line 148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8" name="Line 149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9" name="Line 150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75" name="Group 151"/>
          <p:cNvGrpSpPr>
            <a:grpSpLocks/>
          </p:cNvGrpSpPr>
          <p:nvPr/>
        </p:nvGrpSpPr>
        <p:grpSpPr bwMode="auto">
          <a:xfrm>
            <a:off x="5097463" y="2911475"/>
            <a:ext cx="100012" cy="539750"/>
            <a:chOff x="1985" y="500"/>
            <a:chExt cx="63" cy="340"/>
          </a:xfrm>
        </p:grpSpPr>
        <p:sp>
          <p:nvSpPr>
            <p:cNvPr id="27824" name="Line 152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5" name="Line 153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6" name="Line 154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76" name="Group 155"/>
          <p:cNvGrpSpPr>
            <a:grpSpLocks/>
          </p:cNvGrpSpPr>
          <p:nvPr/>
        </p:nvGrpSpPr>
        <p:grpSpPr bwMode="auto">
          <a:xfrm>
            <a:off x="5097463" y="3749675"/>
            <a:ext cx="100012" cy="539750"/>
            <a:chOff x="1985" y="500"/>
            <a:chExt cx="63" cy="340"/>
          </a:xfrm>
        </p:grpSpPr>
        <p:sp>
          <p:nvSpPr>
            <p:cNvPr id="27821" name="Line 156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2" name="Line 157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3" name="Line 158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77" name="Group 159"/>
          <p:cNvGrpSpPr>
            <a:grpSpLocks/>
          </p:cNvGrpSpPr>
          <p:nvPr/>
        </p:nvGrpSpPr>
        <p:grpSpPr bwMode="auto">
          <a:xfrm>
            <a:off x="5097463" y="4397375"/>
            <a:ext cx="100012" cy="539750"/>
            <a:chOff x="1985" y="500"/>
            <a:chExt cx="63" cy="340"/>
          </a:xfrm>
        </p:grpSpPr>
        <p:sp>
          <p:nvSpPr>
            <p:cNvPr id="27818" name="Line 160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9" name="Line 161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0" name="Line 162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78" name="Group 163"/>
          <p:cNvGrpSpPr>
            <a:grpSpLocks/>
          </p:cNvGrpSpPr>
          <p:nvPr/>
        </p:nvGrpSpPr>
        <p:grpSpPr bwMode="auto">
          <a:xfrm>
            <a:off x="5097463" y="5197475"/>
            <a:ext cx="100012" cy="539750"/>
            <a:chOff x="1985" y="500"/>
            <a:chExt cx="63" cy="340"/>
          </a:xfrm>
        </p:grpSpPr>
        <p:sp>
          <p:nvSpPr>
            <p:cNvPr id="27815" name="Line 164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6" name="Line 165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7" name="Line 166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79" name="Group 167"/>
          <p:cNvGrpSpPr>
            <a:grpSpLocks/>
          </p:cNvGrpSpPr>
          <p:nvPr/>
        </p:nvGrpSpPr>
        <p:grpSpPr bwMode="auto">
          <a:xfrm>
            <a:off x="5097463" y="5857875"/>
            <a:ext cx="100012" cy="539750"/>
            <a:chOff x="1985" y="500"/>
            <a:chExt cx="63" cy="340"/>
          </a:xfrm>
        </p:grpSpPr>
        <p:sp>
          <p:nvSpPr>
            <p:cNvPr id="27812" name="Line 168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3" name="Line 169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4" name="Line 170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80" name="Group 171"/>
          <p:cNvGrpSpPr>
            <a:grpSpLocks/>
          </p:cNvGrpSpPr>
          <p:nvPr/>
        </p:nvGrpSpPr>
        <p:grpSpPr bwMode="auto">
          <a:xfrm>
            <a:off x="3998913" y="2251075"/>
            <a:ext cx="100012" cy="1216025"/>
            <a:chOff x="1985" y="500"/>
            <a:chExt cx="63" cy="340"/>
          </a:xfrm>
        </p:grpSpPr>
        <p:sp>
          <p:nvSpPr>
            <p:cNvPr id="27809" name="Line 172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0" name="Line 173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1" name="Line 174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81" name="Group 175"/>
          <p:cNvGrpSpPr>
            <a:grpSpLocks/>
          </p:cNvGrpSpPr>
          <p:nvPr/>
        </p:nvGrpSpPr>
        <p:grpSpPr bwMode="auto">
          <a:xfrm>
            <a:off x="3998913" y="5197475"/>
            <a:ext cx="100012" cy="1200150"/>
            <a:chOff x="2519" y="3274"/>
            <a:chExt cx="63" cy="756"/>
          </a:xfrm>
        </p:grpSpPr>
        <p:sp>
          <p:nvSpPr>
            <p:cNvPr id="27806" name="Line 176"/>
            <p:cNvSpPr>
              <a:spLocks noChangeShapeType="1"/>
            </p:cNvSpPr>
            <p:nvPr/>
          </p:nvSpPr>
          <p:spPr bwMode="auto">
            <a:xfrm>
              <a:off x="2577" y="3274"/>
              <a:ext cx="0" cy="7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7" name="Line 177"/>
            <p:cNvSpPr>
              <a:spLocks noChangeShapeType="1"/>
            </p:cNvSpPr>
            <p:nvPr/>
          </p:nvSpPr>
          <p:spPr bwMode="auto">
            <a:xfrm>
              <a:off x="2519" y="327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8" name="Line 178"/>
            <p:cNvSpPr>
              <a:spLocks noChangeShapeType="1"/>
            </p:cNvSpPr>
            <p:nvPr/>
          </p:nvSpPr>
          <p:spPr bwMode="auto">
            <a:xfrm>
              <a:off x="2520" y="403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82" name="Group 179"/>
          <p:cNvGrpSpPr>
            <a:grpSpLocks/>
          </p:cNvGrpSpPr>
          <p:nvPr/>
        </p:nvGrpSpPr>
        <p:grpSpPr bwMode="auto">
          <a:xfrm>
            <a:off x="2868613" y="5184775"/>
            <a:ext cx="100012" cy="1216025"/>
            <a:chOff x="1985" y="500"/>
            <a:chExt cx="63" cy="340"/>
          </a:xfrm>
        </p:grpSpPr>
        <p:sp>
          <p:nvSpPr>
            <p:cNvPr id="27803" name="Line 180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4" name="Line 181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5" name="Line 182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83" name="Group 183"/>
          <p:cNvGrpSpPr>
            <a:grpSpLocks/>
          </p:cNvGrpSpPr>
          <p:nvPr/>
        </p:nvGrpSpPr>
        <p:grpSpPr bwMode="auto">
          <a:xfrm>
            <a:off x="2859088" y="3711575"/>
            <a:ext cx="112712" cy="869950"/>
            <a:chOff x="1985" y="500"/>
            <a:chExt cx="63" cy="340"/>
          </a:xfrm>
        </p:grpSpPr>
        <p:sp>
          <p:nvSpPr>
            <p:cNvPr id="27800" name="Line 184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" name="Line 185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" name="Line 186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84" name="Group 187"/>
          <p:cNvGrpSpPr>
            <a:grpSpLocks/>
          </p:cNvGrpSpPr>
          <p:nvPr/>
        </p:nvGrpSpPr>
        <p:grpSpPr bwMode="auto">
          <a:xfrm>
            <a:off x="6196013" y="2251075"/>
            <a:ext cx="100012" cy="1216025"/>
            <a:chOff x="1985" y="500"/>
            <a:chExt cx="63" cy="340"/>
          </a:xfrm>
        </p:grpSpPr>
        <p:sp>
          <p:nvSpPr>
            <p:cNvPr id="27797" name="Line 188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" name="Line 189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9" name="Line 190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85" name="Group 191"/>
          <p:cNvGrpSpPr>
            <a:grpSpLocks/>
          </p:cNvGrpSpPr>
          <p:nvPr/>
        </p:nvGrpSpPr>
        <p:grpSpPr bwMode="auto">
          <a:xfrm>
            <a:off x="6215063" y="3736975"/>
            <a:ext cx="100012" cy="539750"/>
            <a:chOff x="1985" y="500"/>
            <a:chExt cx="63" cy="340"/>
          </a:xfrm>
        </p:grpSpPr>
        <p:sp>
          <p:nvSpPr>
            <p:cNvPr id="27794" name="Line 192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" name="Line 193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" name="Line 194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86" name="Group 195"/>
          <p:cNvGrpSpPr>
            <a:grpSpLocks/>
          </p:cNvGrpSpPr>
          <p:nvPr/>
        </p:nvGrpSpPr>
        <p:grpSpPr bwMode="auto">
          <a:xfrm>
            <a:off x="6215063" y="4397375"/>
            <a:ext cx="100012" cy="539750"/>
            <a:chOff x="1985" y="500"/>
            <a:chExt cx="63" cy="340"/>
          </a:xfrm>
        </p:grpSpPr>
        <p:sp>
          <p:nvSpPr>
            <p:cNvPr id="27791" name="Line 196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2" name="Line 197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3" name="Line 198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87" name="Group 199"/>
          <p:cNvGrpSpPr>
            <a:grpSpLocks/>
          </p:cNvGrpSpPr>
          <p:nvPr/>
        </p:nvGrpSpPr>
        <p:grpSpPr bwMode="auto">
          <a:xfrm>
            <a:off x="6208713" y="5210175"/>
            <a:ext cx="100012" cy="1216025"/>
            <a:chOff x="1985" y="500"/>
            <a:chExt cx="63" cy="340"/>
          </a:xfrm>
        </p:grpSpPr>
        <p:sp>
          <p:nvSpPr>
            <p:cNvPr id="27788" name="Line 200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9" name="Line 201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0" name="Line 202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813" y="4635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Evolution of the Genetic Code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3188"/>
            <a:ext cx="8534400" cy="2398712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The genetic code is nearly universal, shared by the simplest bacteria to the most complex animals</a:t>
            </a:r>
          </a:p>
          <a:p>
            <a:pPr marL="350838" indent="-350838" eaLnBrk="1" hangingPunct="1"/>
            <a:r>
              <a:rPr lang="en-US" smtClean="0"/>
              <a:t>Genes can be transcribed and translated after being transplanted from one species to another</a:t>
            </a:r>
          </a:p>
          <a:p>
            <a:pPr marL="350838" indent="-350838" eaLnBrk="1" hangingPunct="1"/>
            <a:endParaRPr lang="en-US" smtClean="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867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17.6</a:t>
            </a:r>
          </a:p>
        </p:txBody>
      </p:sp>
      <p:pic>
        <p:nvPicPr>
          <p:cNvPr id="29699" name="Picture 8" descr="17_06_CommonGeneticCod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706438"/>
            <a:ext cx="65722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1279525" y="5448300"/>
            <a:ext cx="34258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800" b="1"/>
              <a:t>(a) Tobacco plant expressing 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1622425" y="5689600"/>
            <a:ext cx="15081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800" b="1"/>
              <a:t>a firefly gene</a:t>
            </a:r>
          </a:p>
        </p:txBody>
      </p:sp>
      <p:sp>
        <p:nvSpPr>
          <p:cNvPr id="29702" name="Text Box 11"/>
          <p:cNvSpPr txBox="1">
            <a:spLocks noChangeArrowheads="1"/>
          </p:cNvSpPr>
          <p:nvPr/>
        </p:nvSpPr>
        <p:spPr bwMode="auto">
          <a:xfrm>
            <a:off x="5076825" y="5702300"/>
            <a:ext cx="14954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800" b="1"/>
              <a:t>gene</a:t>
            </a:r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4733925" y="5435600"/>
            <a:ext cx="34258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buFont typeface="Arial" charset="0"/>
              <a:buNone/>
            </a:pPr>
            <a:r>
              <a:rPr lang="en-US" sz="1800" b="1"/>
              <a:t>(b) Pig expressing a jellyfish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73075"/>
            <a:ext cx="8915400" cy="1190625"/>
          </a:xfrm>
        </p:spPr>
        <p:txBody>
          <a:bodyPr anchor="t">
            <a:spAutoFit/>
          </a:bodyPr>
          <a:lstStyle/>
          <a:p>
            <a:pPr marL="57150" indent="-4763" eaLnBrk="1" hangingPunct="1"/>
            <a:r>
              <a:rPr lang="en-US" smtClean="0"/>
              <a:t>Concept 17.2: Transcription is the DNA-directed synthesis of RNA: </a:t>
            </a:r>
            <a:r>
              <a:rPr lang="en-US" i="1" smtClean="0"/>
              <a:t>a closer look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6588"/>
            <a:ext cx="8534400" cy="519112"/>
          </a:xfrm>
          <a:noFill/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Transcription is the first stage of gene expression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072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35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mtClean="0"/>
              <a:t>Molecular Components of Transcription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534400" cy="3679825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RNA synthesis is catalyzed by </a:t>
            </a:r>
            <a:r>
              <a:rPr lang="en-US" b="1" smtClean="0"/>
              <a:t>RNA polymerase</a:t>
            </a:r>
            <a:r>
              <a:rPr lang="en-US" smtClean="0"/>
              <a:t>, which pries the DNA strands apart and hooks together the RNA nucleotides</a:t>
            </a:r>
          </a:p>
          <a:p>
            <a:pPr marL="350838" indent="-350838" eaLnBrk="1" hangingPunct="1"/>
            <a:r>
              <a:rPr lang="en-US" smtClean="0"/>
              <a:t>The RNA is complementary to the DNA template strand</a:t>
            </a:r>
          </a:p>
          <a:p>
            <a:pPr marL="350838" indent="-350838" eaLnBrk="1" hangingPunct="1"/>
            <a:r>
              <a:rPr lang="en-US" smtClean="0"/>
              <a:t>RNA synthesis follows the same base-pairing rules as DNA, except that uracil substitutes for thymine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175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</a:t>
            </a:r>
          </a:p>
        </p:txBody>
      </p:sp>
      <p:pic>
        <p:nvPicPr>
          <p:cNvPr id="5123" name="Picture 4" descr="17_01AlbinoDeer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414338"/>
            <a:ext cx="8170863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534400" cy="2740025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The DNA sequence where RNA polymerase attaches is called the </a:t>
            </a:r>
            <a:r>
              <a:rPr lang="en-US" b="1" dirty="0" smtClean="0"/>
              <a:t>promoter</a:t>
            </a:r>
            <a:r>
              <a:rPr lang="en-US" dirty="0" smtClean="0"/>
              <a:t>; in bacteria, the sequence signaling the end of transcription is called the </a:t>
            </a:r>
            <a:r>
              <a:rPr lang="en-US" b="1" dirty="0" smtClean="0"/>
              <a:t>terminator</a:t>
            </a:r>
          </a:p>
          <a:p>
            <a:pPr marL="350838" indent="-350838" eaLnBrk="1" hangingPunct="1"/>
            <a:r>
              <a:rPr lang="en-US" dirty="0" smtClean="0"/>
              <a:t>The stretch of DNA that is transcribed is called a </a:t>
            </a:r>
            <a:r>
              <a:rPr lang="en-US" b="1" dirty="0" smtClean="0"/>
              <a:t>transcription unit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04800" y="6019800"/>
            <a:ext cx="85344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 eaLnBrk="1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</a:pPr>
            <a:endParaRPr lang="en-US" sz="2800">
              <a:sym typeface="Symbol" pitchFamily="18" charset="2"/>
            </a:endParaRPr>
          </a:p>
        </p:txBody>
      </p:sp>
      <p:grpSp>
        <p:nvGrpSpPr>
          <p:cNvPr id="3277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2774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17.7-1</a:t>
            </a:r>
          </a:p>
        </p:txBody>
      </p:sp>
      <p:pic>
        <p:nvPicPr>
          <p:cNvPr id="33795" name="Picture 3" descr="17_07TranscriptionStage_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36525"/>
            <a:ext cx="49990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11425" y="0"/>
            <a:ext cx="8096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 sz="1400" b="1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519363" y="131763"/>
            <a:ext cx="8509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Promoter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112963" y="1263650"/>
            <a:ext cx="14446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RNA polymerase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209925" y="1019175"/>
            <a:ext cx="9159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Start point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206875" y="885825"/>
            <a:ext cx="3857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DNA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125663" y="5953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116138" y="7905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641725" y="142875"/>
            <a:ext cx="14859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Transcription unit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2909888" y="342900"/>
            <a:ext cx="0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2935288" y="1079500"/>
            <a:ext cx="0" cy="198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 flipV="1">
            <a:off x="3025775" y="903288"/>
            <a:ext cx="160338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376988" y="6064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6373813" y="7921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3809" name="AutoShape 17"/>
          <p:cNvSpPr>
            <a:spLocks/>
          </p:cNvSpPr>
          <p:nvPr/>
        </p:nvSpPr>
        <p:spPr bwMode="auto">
          <a:xfrm rot="5400000">
            <a:off x="4368800" y="-1019175"/>
            <a:ext cx="203200" cy="2952750"/>
          </a:xfrm>
          <a:prstGeom prst="leftBrace">
            <a:avLst>
              <a:gd name="adj1" fmla="val 12109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2992438" y="558800"/>
            <a:ext cx="0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945188" y="558800"/>
            <a:ext cx="0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17.7-2</a:t>
            </a:r>
          </a:p>
        </p:txBody>
      </p:sp>
      <p:pic>
        <p:nvPicPr>
          <p:cNvPr id="34819" name="Picture 3" descr="17_07TranscriptionStage_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36525"/>
            <a:ext cx="49990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511425" y="0"/>
            <a:ext cx="8096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 sz="1400" b="1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519363" y="131763"/>
            <a:ext cx="8509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Promoter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112963" y="1263650"/>
            <a:ext cx="14446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RNA polymerase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209925" y="1019175"/>
            <a:ext cx="9159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Start point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206875" y="885825"/>
            <a:ext cx="3857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DNA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125663" y="5953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116138" y="7905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641725" y="142875"/>
            <a:ext cx="14859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Transcription unit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2909888" y="342900"/>
            <a:ext cx="0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2935288" y="1079500"/>
            <a:ext cx="0" cy="198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 flipV="1">
            <a:off x="3025775" y="903288"/>
            <a:ext cx="160338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376988" y="6064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373813" y="7921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633913" y="1358900"/>
            <a:ext cx="803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Initiation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125663" y="21193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2116138" y="23145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6376988" y="21177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6373813" y="23034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4043363" y="1943100"/>
            <a:ext cx="2365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Nontemplate strand of DNA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4176713" y="2520950"/>
            <a:ext cx="2365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Template strand of DNA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3224213" y="263525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RNA</a:t>
            </a:r>
            <a:br>
              <a:rPr lang="en-US" sz="1400" b="1"/>
            </a:br>
            <a:r>
              <a:rPr lang="en-US" sz="1400" b="1"/>
              <a:t>transcript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2157413" y="273685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Unwound</a:t>
            </a:r>
            <a:br>
              <a:rPr lang="en-US" sz="1400" b="1"/>
            </a:br>
            <a:r>
              <a:rPr lang="en-US" sz="1400" b="1"/>
              <a:t>DNA</a:t>
            </a:r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H="1">
            <a:off x="2660650" y="2451100"/>
            <a:ext cx="14605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3105150" y="2381250"/>
            <a:ext cx="8255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44" name="Group 28"/>
          <p:cNvGrpSpPr>
            <a:grpSpLocks/>
          </p:cNvGrpSpPr>
          <p:nvPr/>
        </p:nvGrpSpPr>
        <p:grpSpPr bwMode="auto">
          <a:xfrm>
            <a:off x="4338638" y="1352550"/>
            <a:ext cx="207962" cy="203200"/>
            <a:chOff x="2739" y="1015"/>
            <a:chExt cx="131" cy="128"/>
          </a:xfrm>
        </p:grpSpPr>
        <p:sp>
          <p:nvSpPr>
            <p:cNvPr id="34850" name="Oval 29"/>
            <p:cNvSpPr>
              <a:spLocks noChangeArrowheads="1"/>
            </p:cNvSpPr>
            <p:nvPr/>
          </p:nvSpPr>
          <p:spPr bwMode="auto">
            <a:xfrm>
              <a:off x="2739" y="1019"/>
              <a:ext cx="131" cy="12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Text Box 30"/>
            <p:cNvSpPr txBox="1">
              <a:spLocks noChangeArrowheads="1"/>
            </p:cNvSpPr>
            <p:nvPr/>
          </p:nvSpPr>
          <p:spPr bwMode="auto">
            <a:xfrm>
              <a:off x="2772" y="1015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1</a:t>
              </a:r>
              <a:endParaRPr lang="en-US" sz="1400" b="1"/>
            </a:p>
          </p:txBody>
        </p:sp>
      </p:grpSp>
      <p:sp>
        <p:nvSpPr>
          <p:cNvPr id="34845" name="Line 31"/>
          <p:cNvSpPr>
            <a:spLocks noChangeShapeType="1"/>
          </p:cNvSpPr>
          <p:nvPr/>
        </p:nvSpPr>
        <p:spPr bwMode="auto">
          <a:xfrm flipH="1">
            <a:off x="4457700" y="2133600"/>
            <a:ext cx="4763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Line 32"/>
          <p:cNvSpPr>
            <a:spLocks noChangeShapeType="1"/>
          </p:cNvSpPr>
          <p:nvPr/>
        </p:nvSpPr>
        <p:spPr bwMode="auto">
          <a:xfrm>
            <a:off x="4462463" y="24050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AutoShape 33"/>
          <p:cNvSpPr>
            <a:spLocks/>
          </p:cNvSpPr>
          <p:nvPr/>
        </p:nvSpPr>
        <p:spPr bwMode="auto">
          <a:xfrm rot="5400000">
            <a:off x="4368800" y="-1019175"/>
            <a:ext cx="203200" cy="2952750"/>
          </a:xfrm>
          <a:prstGeom prst="leftBrace">
            <a:avLst>
              <a:gd name="adj1" fmla="val 12109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34"/>
          <p:cNvSpPr>
            <a:spLocks noChangeShapeType="1"/>
          </p:cNvSpPr>
          <p:nvPr/>
        </p:nvSpPr>
        <p:spPr bwMode="auto">
          <a:xfrm>
            <a:off x="2992438" y="558800"/>
            <a:ext cx="0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35"/>
          <p:cNvSpPr>
            <a:spLocks noChangeShapeType="1"/>
          </p:cNvSpPr>
          <p:nvPr/>
        </p:nvSpPr>
        <p:spPr bwMode="auto">
          <a:xfrm>
            <a:off x="5945188" y="558800"/>
            <a:ext cx="0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17.7-3</a:t>
            </a:r>
          </a:p>
        </p:txBody>
      </p:sp>
      <p:pic>
        <p:nvPicPr>
          <p:cNvPr id="35843" name="Picture 3" descr="17_07TranscriptionStage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36525"/>
            <a:ext cx="49990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511425" y="0"/>
            <a:ext cx="8096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 sz="1400" b="1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519363" y="131763"/>
            <a:ext cx="8509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Promoter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112963" y="1263650"/>
            <a:ext cx="14446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RNA polymerase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209925" y="1019175"/>
            <a:ext cx="9159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Start point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206875" y="885825"/>
            <a:ext cx="3857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DNA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125663" y="5953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116138" y="7905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641725" y="142875"/>
            <a:ext cx="14859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Transcription unit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2909888" y="342900"/>
            <a:ext cx="0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2935288" y="1079500"/>
            <a:ext cx="0" cy="198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 flipV="1">
            <a:off x="3025775" y="903288"/>
            <a:ext cx="160338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376988" y="6064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373813" y="7921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640263" y="3079750"/>
            <a:ext cx="981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Elongation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2125663" y="21193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2116138" y="23145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6376988" y="21177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6373813" y="23034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4043363" y="1943100"/>
            <a:ext cx="2365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Nontemplate strand of DNA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176713" y="2520950"/>
            <a:ext cx="2365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Template strand of DNA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3224213" y="263525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RNA</a:t>
            </a:r>
            <a:br>
              <a:rPr lang="en-US" sz="1400" b="1"/>
            </a:br>
            <a:r>
              <a:rPr lang="en-US" sz="1400" b="1"/>
              <a:t>transcript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2157413" y="273685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Unwound</a:t>
            </a:r>
            <a:br>
              <a:rPr lang="en-US" sz="1400" b="1"/>
            </a:br>
            <a:r>
              <a:rPr lang="en-US" sz="1400" b="1"/>
              <a:t>DNA</a:t>
            </a: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H="1">
            <a:off x="2660650" y="2451100"/>
            <a:ext cx="14605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3105150" y="2381250"/>
            <a:ext cx="8255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68" name="Group 28"/>
          <p:cNvGrpSpPr>
            <a:grpSpLocks/>
          </p:cNvGrpSpPr>
          <p:nvPr/>
        </p:nvGrpSpPr>
        <p:grpSpPr bwMode="auto">
          <a:xfrm>
            <a:off x="4344988" y="3073400"/>
            <a:ext cx="207962" cy="203200"/>
            <a:chOff x="2739" y="1015"/>
            <a:chExt cx="131" cy="128"/>
          </a:xfrm>
        </p:grpSpPr>
        <p:sp>
          <p:nvSpPr>
            <p:cNvPr id="35888" name="Oval 29"/>
            <p:cNvSpPr>
              <a:spLocks noChangeArrowheads="1"/>
            </p:cNvSpPr>
            <p:nvPr/>
          </p:nvSpPr>
          <p:spPr bwMode="auto">
            <a:xfrm>
              <a:off x="2739" y="1019"/>
              <a:ext cx="131" cy="12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9" name="Text Box 30"/>
            <p:cNvSpPr txBox="1">
              <a:spLocks noChangeArrowheads="1"/>
            </p:cNvSpPr>
            <p:nvPr/>
          </p:nvSpPr>
          <p:spPr bwMode="auto">
            <a:xfrm>
              <a:off x="2772" y="1015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2</a:t>
              </a:r>
              <a:endParaRPr lang="en-US" sz="1400" b="1"/>
            </a:p>
          </p:txBody>
        </p:sp>
      </p:grpSp>
      <p:sp>
        <p:nvSpPr>
          <p:cNvPr id="35869" name="Line 31"/>
          <p:cNvSpPr>
            <a:spLocks noChangeShapeType="1"/>
          </p:cNvSpPr>
          <p:nvPr/>
        </p:nvSpPr>
        <p:spPr bwMode="auto">
          <a:xfrm flipH="1">
            <a:off x="4457700" y="2133600"/>
            <a:ext cx="4763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Line 32"/>
          <p:cNvSpPr>
            <a:spLocks noChangeShapeType="1"/>
          </p:cNvSpPr>
          <p:nvPr/>
        </p:nvSpPr>
        <p:spPr bwMode="auto">
          <a:xfrm>
            <a:off x="4462463" y="24050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AutoShape 33"/>
          <p:cNvSpPr>
            <a:spLocks/>
          </p:cNvSpPr>
          <p:nvPr/>
        </p:nvSpPr>
        <p:spPr bwMode="auto">
          <a:xfrm rot="5400000">
            <a:off x="4368800" y="-1019175"/>
            <a:ext cx="203200" cy="2952750"/>
          </a:xfrm>
          <a:prstGeom prst="leftBrace">
            <a:avLst>
              <a:gd name="adj1" fmla="val 12109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Line 34"/>
          <p:cNvSpPr>
            <a:spLocks noChangeShapeType="1"/>
          </p:cNvSpPr>
          <p:nvPr/>
        </p:nvSpPr>
        <p:spPr bwMode="auto">
          <a:xfrm>
            <a:off x="2992438" y="558800"/>
            <a:ext cx="0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Line 35"/>
          <p:cNvSpPr>
            <a:spLocks noChangeShapeType="1"/>
          </p:cNvSpPr>
          <p:nvPr/>
        </p:nvSpPr>
        <p:spPr bwMode="auto">
          <a:xfrm>
            <a:off x="5945188" y="558800"/>
            <a:ext cx="0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Text Box 36"/>
          <p:cNvSpPr txBox="1">
            <a:spLocks noChangeArrowheads="1"/>
          </p:cNvSpPr>
          <p:nvPr/>
        </p:nvSpPr>
        <p:spPr bwMode="auto">
          <a:xfrm>
            <a:off x="6376988" y="38957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75" name="Text Box 37"/>
          <p:cNvSpPr txBox="1">
            <a:spLocks noChangeArrowheads="1"/>
          </p:cNvSpPr>
          <p:nvPr/>
        </p:nvSpPr>
        <p:spPr bwMode="auto">
          <a:xfrm>
            <a:off x="6373813" y="40814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76" name="Text Box 38"/>
          <p:cNvSpPr txBox="1">
            <a:spLocks noChangeArrowheads="1"/>
          </p:cNvSpPr>
          <p:nvPr/>
        </p:nvSpPr>
        <p:spPr bwMode="auto">
          <a:xfrm>
            <a:off x="4808538" y="40036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77" name="Line 39"/>
          <p:cNvSpPr>
            <a:spLocks noChangeShapeType="1"/>
          </p:cNvSpPr>
          <p:nvPr/>
        </p:nvSpPr>
        <p:spPr bwMode="auto">
          <a:xfrm>
            <a:off x="3117850" y="3740150"/>
            <a:ext cx="19050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8" name="Line 40"/>
          <p:cNvSpPr>
            <a:spLocks noChangeShapeType="1"/>
          </p:cNvSpPr>
          <p:nvPr/>
        </p:nvSpPr>
        <p:spPr bwMode="auto">
          <a:xfrm flipH="1">
            <a:off x="3073400" y="4356100"/>
            <a:ext cx="22225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Text Box 41"/>
          <p:cNvSpPr txBox="1">
            <a:spLocks noChangeArrowheads="1"/>
          </p:cNvSpPr>
          <p:nvPr/>
        </p:nvSpPr>
        <p:spPr bwMode="auto">
          <a:xfrm>
            <a:off x="2119313" y="38973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80" name="Text Box 42"/>
          <p:cNvSpPr txBox="1">
            <a:spLocks noChangeArrowheads="1"/>
          </p:cNvSpPr>
          <p:nvPr/>
        </p:nvSpPr>
        <p:spPr bwMode="auto">
          <a:xfrm>
            <a:off x="2109788" y="40925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81" name="Text Box 43"/>
          <p:cNvSpPr txBox="1">
            <a:spLocks noChangeArrowheads="1"/>
          </p:cNvSpPr>
          <p:nvPr/>
        </p:nvSpPr>
        <p:spPr bwMode="auto">
          <a:xfrm>
            <a:off x="2684463" y="346075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Rewound</a:t>
            </a:r>
            <a:br>
              <a:rPr lang="en-US" sz="1400" b="1"/>
            </a:br>
            <a:r>
              <a:rPr lang="en-US" sz="1400" b="1"/>
              <a:t>DNA</a:t>
            </a:r>
          </a:p>
        </p:txBody>
      </p:sp>
      <p:sp>
        <p:nvSpPr>
          <p:cNvPr id="35882" name="Text Box 44"/>
          <p:cNvSpPr txBox="1">
            <a:spLocks noChangeArrowheads="1"/>
          </p:cNvSpPr>
          <p:nvPr/>
        </p:nvSpPr>
        <p:spPr bwMode="auto">
          <a:xfrm>
            <a:off x="2684463" y="458470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RNA</a:t>
            </a:r>
            <a:br>
              <a:rPr lang="en-US" sz="1400" b="1"/>
            </a:br>
            <a:r>
              <a:rPr lang="en-US" sz="1400" b="1"/>
              <a:t>transcript</a:t>
            </a:r>
          </a:p>
        </p:txBody>
      </p:sp>
      <p:sp>
        <p:nvSpPr>
          <p:cNvPr id="35883" name="Text Box 45"/>
          <p:cNvSpPr txBox="1">
            <a:spLocks noChangeArrowheads="1"/>
          </p:cNvSpPr>
          <p:nvPr/>
        </p:nvSpPr>
        <p:spPr bwMode="auto">
          <a:xfrm>
            <a:off x="2849563" y="42275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5884" name="Text Box 46"/>
          <p:cNvSpPr txBox="1">
            <a:spLocks noChangeArrowheads="1"/>
          </p:cNvSpPr>
          <p:nvPr/>
        </p:nvSpPr>
        <p:spPr bwMode="auto">
          <a:xfrm>
            <a:off x="4633913" y="1358900"/>
            <a:ext cx="803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Initiation</a:t>
            </a:r>
          </a:p>
        </p:txBody>
      </p:sp>
      <p:grpSp>
        <p:nvGrpSpPr>
          <p:cNvPr id="35885" name="Group 47"/>
          <p:cNvGrpSpPr>
            <a:grpSpLocks/>
          </p:cNvGrpSpPr>
          <p:nvPr/>
        </p:nvGrpSpPr>
        <p:grpSpPr bwMode="auto">
          <a:xfrm>
            <a:off x="4338638" y="1352550"/>
            <a:ext cx="207962" cy="203200"/>
            <a:chOff x="2739" y="1015"/>
            <a:chExt cx="131" cy="128"/>
          </a:xfrm>
        </p:grpSpPr>
        <p:sp>
          <p:nvSpPr>
            <p:cNvPr id="35886" name="Oval 48"/>
            <p:cNvSpPr>
              <a:spLocks noChangeArrowheads="1"/>
            </p:cNvSpPr>
            <p:nvPr/>
          </p:nvSpPr>
          <p:spPr bwMode="auto">
            <a:xfrm>
              <a:off x="2739" y="1019"/>
              <a:ext cx="131" cy="12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7" name="Text Box 49"/>
            <p:cNvSpPr txBox="1">
              <a:spLocks noChangeArrowheads="1"/>
            </p:cNvSpPr>
            <p:nvPr/>
          </p:nvSpPr>
          <p:spPr bwMode="auto">
            <a:xfrm>
              <a:off x="2772" y="1015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1</a:t>
              </a:r>
              <a:endParaRPr lang="en-US" sz="1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17.7-4</a:t>
            </a:r>
          </a:p>
        </p:txBody>
      </p:sp>
      <p:pic>
        <p:nvPicPr>
          <p:cNvPr id="36867" name="Picture 3" descr="17_07TranscriptionStage_4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36525"/>
            <a:ext cx="49990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11425" y="0"/>
            <a:ext cx="8096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 sz="1400" b="1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19363" y="131763"/>
            <a:ext cx="8509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Promoter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112963" y="1263650"/>
            <a:ext cx="14446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RNA polymerase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209925" y="1019175"/>
            <a:ext cx="9159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Start point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06875" y="885825"/>
            <a:ext cx="3857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DNA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125663" y="5953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116138" y="7905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641725" y="142875"/>
            <a:ext cx="14859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Transcription unit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2909888" y="342900"/>
            <a:ext cx="0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935288" y="1079500"/>
            <a:ext cx="0" cy="198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 flipV="1">
            <a:off x="3025775" y="903288"/>
            <a:ext cx="160338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376988" y="6064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6373813" y="7921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0263" y="3079750"/>
            <a:ext cx="981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Elongation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125663" y="21193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2116138" y="23145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6376988" y="21177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6373813" y="23034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4043363" y="1943100"/>
            <a:ext cx="2365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Nontemplate strand of DNA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4176713" y="2520950"/>
            <a:ext cx="2365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Template strand of DNA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224213" y="263525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RNA</a:t>
            </a:r>
            <a:br>
              <a:rPr lang="en-US" sz="1400" b="1"/>
            </a:br>
            <a:r>
              <a:rPr lang="en-US" sz="1400" b="1"/>
              <a:t>transcript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2157413" y="273685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Unwound</a:t>
            </a:r>
            <a:br>
              <a:rPr lang="en-US" sz="1400" b="1"/>
            </a:br>
            <a:r>
              <a:rPr lang="en-US" sz="1400" b="1"/>
              <a:t>DNA</a:t>
            </a: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>
            <a:off x="2660650" y="2451100"/>
            <a:ext cx="14605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3105150" y="2381250"/>
            <a:ext cx="8255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92" name="Group 28"/>
          <p:cNvGrpSpPr>
            <a:grpSpLocks/>
          </p:cNvGrpSpPr>
          <p:nvPr/>
        </p:nvGrpSpPr>
        <p:grpSpPr bwMode="auto">
          <a:xfrm>
            <a:off x="4344988" y="3073400"/>
            <a:ext cx="207962" cy="203200"/>
            <a:chOff x="2739" y="1015"/>
            <a:chExt cx="131" cy="128"/>
          </a:xfrm>
        </p:grpSpPr>
        <p:sp>
          <p:nvSpPr>
            <p:cNvPr id="36924" name="Oval 29"/>
            <p:cNvSpPr>
              <a:spLocks noChangeArrowheads="1"/>
            </p:cNvSpPr>
            <p:nvPr/>
          </p:nvSpPr>
          <p:spPr bwMode="auto">
            <a:xfrm>
              <a:off x="2739" y="1019"/>
              <a:ext cx="131" cy="12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5" name="Text Box 30"/>
            <p:cNvSpPr txBox="1">
              <a:spLocks noChangeArrowheads="1"/>
            </p:cNvSpPr>
            <p:nvPr/>
          </p:nvSpPr>
          <p:spPr bwMode="auto">
            <a:xfrm>
              <a:off x="2772" y="1015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2</a:t>
              </a:r>
              <a:endParaRPr lang="en-US" sz="1400" b="1"/>
            </a:p>
          </p:txBody>
        </p:sp>
      </p:grpSp>
      <p:sp>
        <p:nvSpPr>
          <p:cNvPr id="36893" name="Line 31"/>
          <p:cNvSpPr>
            <a:spLocks noChangeShapeType="1"/>
          </p:cNvSpPr>
          <p:nvPr/>
        </p:nvSpPr>
        <p:spPr bwMode="auto">
          <a:xfrm flipH="1">
            <a:off x="4457700" y="2133600"/>
            <a:ext cx="4763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Line 32"/>
          <p:cNvSpPr>
            <a:spLocks noChangeShapeType="1"/>
          </p:cNvSpPr>
          <p:nvPr/>
        </p:nvSpPr>
        <p:spPr bwMode="auto">
          <a:xfrm>
            <a:off x="4462463" y="24050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AutoShape 33"/>
          <p:cNvSpPr>
            <a:spLocks/>
          </p:cNvSpPr>
          <p:nvPr/>
        </p:nvSpPr>
        <p:spPr bwMode="auto">
          <a:xfrm rot="5400000">
            <a:off x="4368800" y="-1019175"/>
            <a:ext cx="203200" cy="2952750"/>
          </a:xfrm>
          <a:prstGeom prst="leftBrace">
            <a:avLst>
              <a:gd name="adj1" fmla="val 12109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Line 34"/>
          <p:cNvSpPr>
            <a:spLocks noChangeShapeType="1"/>
          </p:cNvSpPr>
          <p:nvPr/>
        </p:nvSpPr>
        <p:spPr bwMode="auto">
          <a:xfrm>
            <a:off x="2992438" y="558800"/>
            <a:ext cx="0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Line 35"/>
          <p:cNvSpPr>
            <a:spLocks noChangeShapeType="1"/>
          </p:cNvSpPr>
          <p:nvPr/>
        </p:nvSpPr>
        <p:spPr bwMode="auto">
          <a:xfrm>
            <a:off x="5945188" y="558800"/>
            <a:ext cx="0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Text Box 36"/>
          <p:cNvSpPr txBox="1">
            <a:spLocks noChangeArrowheads="1"/>
          </p:cNvSpPr>
          <p:nvPr/>
        </p:nvSpPr>
        <p:spPr bwMode="auto">
          <a:xfrm>
            <a:off x="6376988" y="38957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899" name="Text Box 37"/>
          <p:cNvSpPr txBox="1">
            <a:spLocks noChangeArrowheads="1"/>
          </p:cNvSpPr>
          <p:nvPr/>
        </p:nvSpPr>
        <p:spPr bwMode="auto">
          <a:xfrm>
            <a:off x="6373813" y="40814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900" name="Text Box 38"/>
          <p:cNvSpPr txBox="1">
            <a:spLocks noChangeArrowheads="1"/>
          </p:cNvSpPr>
          <p:nvPr/>
        </p:nvSpPr>
        <p:spPr bwMode="auto">
          <a:xfrm>
            <a:off x="4808538" y="40036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901" name="Line 39"/>
          <p:cNvSpPr>
            <a:spLocks noChangeShapeType="1"/>
          </p:cNvSpPr>
          <p:nvPr/>
        </p:nvSpPr>
        <p:spPr bwMode="auto">
          <a:xfrm>
            <a:off x="3117850" y="3740150"/>
            <a:ext cx="19050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Line 40"/>
          <p:cNvSpPr>
            <a:spLocks noChangeShapeType="1"/>
          </p:cNvSpPr>
          <p:nvPr/>
        </p:nvSpPr>
        <p:spPr bwMode="auto">
          <a:xfrm flipH="1">
            <a:off x="3073400" y="4356100"/>
            <a:ext cx="22225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Text Box 41"/>
          <p:cNvSpPr txBox="1">
            <a:spLocks noChangeArrowheads="1"/>
          </p:cNvSpPr>
          <p:nvPr/>
        </p:nvSpPr>
        <p:spPr bwMode="auto">
          <a:xfrm>
            <a:off x="2119313" y="38973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904" name="Text Box 42"/>
          <p:cNvSpPr txBox="1">
            <a:spLocks noChangeArrowheads="1"/>
          </p:cNvSpPr>
          <p:nvPr/>
        </p:nvSpPr>
        <p:spPr bwMode="auto">
          <a:xfrm>
            <a:off x="2109788" y="40925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905" name="Text Box 43"/>
          <p:cNvSpPr txBox="1">
            <a:spLocks noChangeArrowheads="1"/>
          </p:cNvSpPr>
          <p:nvPr/>
        </p:nvSpPr>
        <p:spPr bwMode="auto">
          <a:xfrm>
            <a:off x="2684463" y="346075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Rewound</a:t>
            </a:r>
            <a:br>
              <a:rPr lang="en-US" sz="1400" b="1"/>
            </a:br>
            <a:r>
              <a:rPr lang="en-US" sz="1400" b="1"/>
              <a:t>DNA</a:t>
            </a:r>
          </a:p>
        </p:txBody>
      </p:sp>
      <p:sp>
        <p:nvSpPr>
          <p:cNvPr id="36906" name="Text Box 44"/>
          <p:cNvSpPr txBox="1">
            <a:spLocks noChangeArrowheads="1"/>
          </p:cNvSpPr>
          <p:nvPr/>
        </p:nvSpPr>
        <p:spPr bwMode="auto">
          <a:xfrm>
            <a:off x="2684463" y="458470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RNA</a:t>
            </a:r>
            <a:br>
              <a:rPr lang="en-US" sz="1400" b="1"/>
            </a:br>
            <a:r>
              <a:rPr lang="en-US" sz="1400" b="1"/>
              <a:t>transcript</a:t>
            </a:r>
          </a:p>
        </p:txBody>
      </p:sp>
      <p:sp>
        <p:nvSpPr>
          <p:cNvPr id="36907" name="Text Box 45"/>
          <p:cNvSpPr txBox="1">
            <a:spLocks noChangeArrowheads="1"/>
          </p:cNvSpPr>
          <p:nvPr/>
        </p:nvSpPr>
        <p:spPr bwMode="auto">
          <a:xfrm>
            <a:off x="2849563" y="42275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908" name="Text Box 46"/>
          <p:cNvSpPr txBox="1">
            <a:spLocks noChangeArrowheads="1"/>
          </p:cNvSpPr>
          <p:nvPr/>
        </p:nvSpPr>
        <p:spPr bwMode="auto">
          <a:xfrm>
            <a:off x="4646613" y="4794250"/>
            <a:ext cx="981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Termination</a:t>
            </a:r>
          </a:p>
        </p:txBody>
      </p:sp>
      <p:grpSp>
        <p:nvGrpSpPr>
          <p:cNvPr id="36909" name="Group 47"/>
          <p:cNvGrpSpPr>
            <a:grpSpLocks/>
          </p:cNvGrpSpPr>
          <p:nvPr/>
        </p:nvGrpSpPr>
        <p:grpSpPr bwMode="auto">
          <a:xfrm>
            <a:off x="4351338" y="4787900"/>
            <a:ext cx="207962" cy="203200"/>
            <a:chOff x="2739" y="1015"/>
            <a:chExt cx="131" cy="128"/>
          </a:xfrm>
        </p:grpSpPr>
        <p:sp>
          <p:nvSpPr>
            <p:cNvPr id="36922" name="Oval 48"/>
            <p:cNvSpPr>
              <a:spLocks noChangeArrowheads="1"/>
            </p:cNvSpPr>
            <p:nvPr/>
          </p:nvSpPr>
          <p:spPr bwMode="auto">
            <a:xfrm>
              <a:off x="2739" y="1019"/>
              <a:ext cx="131" cy="12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3" name="Text Box 49"/>
            <p:cNvSpPr txBox="1">
              <a:spLocks noChangeArrowheads="1"/>
            </p:cNvSpPr>
            <p:nvPr/>
          </p:nvSpPr>
          <p:spPr bwMode="auto">
            <a:xfrm>
              <a:off x="2772" y="1015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endParaRPr lang="en-US" sz="1400" b="1"/>
            </a:p>
          </p:txBody>
        </p:sp>
      </p:grpSp>
      <p:sp>
        <p:nvSpPr>
          <p:cNvPr id="36910" name="Text Box 50"/>
          <p:cNvSpPr txBox="1">
            <a:spLocks noChangeArrowheads="1"/>
          </p:cNvSpPr>
          <p:nvPr/>
        </p:nvSpPr>
        <p:spPr bwMode="auto">
          <a:xfrm>
            <a:off x="6008688" y="57753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911" name="Text Box 51"/>
          <p:cNvSpPr txBox="1">
            <a:spLocks noChangeArrowheads="1"/>
          </p:cNvSpPr>
          <p:nvPr/>
        </p:nvSpPr>
        <p:spPr bwMode="auto">
          <a:xfrm>
            <a:off x="6367463" y="55165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912" name="Text Box 52"/>
          <p:cNvSpPr txBox="1">
            <a:spLocks noChangeArrowheads="1"/>
          </p:cNvSpPr>
          <p:nvPr/>
        </p:nvSpPr>
        <p:spPr bwMode="auto">
          <a:xfrm>
            <a:off x="2843213" y="57769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913" name="Text Box 53"/>
          <p:cNvSpPr txBox="1">
            <a:spLocks noChangeArrowheads="1"/>
          </p:cNvSpPr>
          <p:nvPr/>
        </p:nvSpPr>
        <p:spPr bwMode="auto">
          <a:xfrm>
            <a:off x="3186113" y="5899150"/>
            <a:ext cx="2365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Completed RNA transcript</a:t>
            </a:r>
          </a:p>
        </p:txBody>
      </p:sp>
      <p:sp>
        <p:nvSpPr>
          <p:cNvPr id="36914" name="Text Box 54"/>
          <p:cNvSpPr txBox="1">
            <a:spLocks noChangeArrowheads="1"/>
          </p:cNvSpPr>
          <p:nvPr/>
        </p:nvSpPr>
        <p:spPr bwMode="auto">
          <a:xfrm>
            <a:off x="2709863" y="6324600"/>
            <a:ext cx="3552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Direction of transcription (“downstream”)</a:t>
            </a:r>
          </a:p>
        </p:txBody>
      </p:sp>
      <p:sp>
        <p:nvSpPr>
          <p:cNvPr id="36915" name="Text Box 55"/>
          <p:cNvSpPr txBox="1">
            <a:spLocks noChangeArrowheads="1"/>
          </p:cNvSpPr>
          <p:nvPr/>
        </p:nvSpPr>
        <p:spPr bwMode="auto">
          <a:xfrm>
            <a:off x="2119313" y="53260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916" name="Text Box 56"/>
          <p:cNvSpPr txBox="1">
            <a:spLocks noChangeArrowheads="1"/>
          </p:cNvSpPr>
          <p:nvPr/>
        </p:nvSpPr>
        <p:spPr bwMode="auto">
          <a:xfrm>
            <a:off x="2109788" y="55213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917" name="Text Box 57"/>
          <p:cNvSpPr txBox="1">
            <a:spLocks noChangeArrowheads="1"/>
          </p:cNvSpPr>
          <p:nvPr/>
        </p:nvSpPr>
        <p:spPr bwMode="auto">
          <a:xfrm>
            <a:off x="6364288" y="53181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6918" name="Text Box 58"/>
          <p:cNvSpPr txBox="1">
            <a:spLocks noChangeArrowheads="1"/>
          </p:cNvSpPr>
          <p:nvPr/>
        </p:nvSpPr>
        <p:spPr bwMode="auto">
          <a:xfrm>
            <a:off x="4633913" y="1358900"/>
            <a:ext cx="803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Initiation</a:t>
            </a:r>
          </a:p>
        </p:txBody>
      </p:sp>
      <p:grpSp>
        <p:nvGrpSpPr>
          <p:cNvPr id="36919" name="Group 59"/>
          <p:cNvGrpSpPr>
            <a:grpSpLocks/>
          </p:cNvGrpSpPr>
          <p:nvPr/>
        </p:nvGrpSpPr>
        <p:grpSpPr bwMode="auto">
          <a:xfrm>
            <a:off x="4338638" y="1352550"/>
            <a:ext cx="207962" cy="203200"/>
            <a:chOff x="2739" y="1015"/>
            <a:chExt cx="131" cy="128"/>
          </a:xfrm>
        </p:grpSpPr>
        <p:sp>
          <p:nvSpPr>
            <p:cNvPr id="36920" name="Oval 60"/>
            <p:cNvSpPr>
              <a:spLocks noChangeArrowheads="1"/>
            </p:cNvSpPr>
            <p:nvPr/>
          </p:nvSpPr>
          <p:spPr bwMode="auto">
            <a:xfrm>
              <a:off x="2739" y="1019"/>
              <a:ext cx="131" cy="12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1" name="Text Box 61"/>
            <p:cNvSpPr txBox="1">
              <a:spLocks noChangeArrowheads="1"/>
            </p:cNvSpPr>
            <p:nvPr/>
          </p:nvSpPr>
          <p:spPr bwMode="auto">
            <a:xfrm>
              <a:off x="2772" y="1015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1</a:t>
              </a:r>
              <a:endParaRPr lang="en-US" sz="1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4635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mtClean="0"/>
              <a:t>Synthesis of an RNA Transcript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534400" cy="1947863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The three stages of transcription</a:t>
            </a:r>
            <a:endParaRPr lang="en-US" sz="3000" smtClean="0"/>
          </a:p>
          <a:p>
            <a:pPr marL="977900" lvl="1" indent="-304800" eaLnBrk="1" hangingPunct="1"/>
            <a:r>
              <a:rPr lang="en-US" smtClean="0"/>
              <a:t>Initiation</a:t>
            </a:r>
          </a:p>
          <a:p>
            <a:pPr marL="977900" lvl="1" indent="-304800" eaLnBrk="1" hangingPunct="1"/>
            <a:r>
              <a:rPr lang="en-US" smtClean="0"/>
              <a:t>Elongation</a:t>
            </a:r>
          </a:p>
          <a:p>
            <a:pPr marL="977900" lvl="1" indent="-304800" eaLnBrk="1" hangingPunct="1"/>
            <a:r>
              <a:rPr lang="en-US" smtClean="0"/>
              <a:t>Termination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89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473075"/>
            <a:ext cx="8534400" cy="1190625"/>
          </a:xfrm>
        </p:spPr>
        <p:txBody>
          <a:bodyPr anchor="t">
            <a:spAutoFit/>
          </a:bodyPr>
          <a:lstStyle/>
          <a:p>
            <a:pPr marL="57150" indent="-4763" eaLnBrk="1" hangingPunct="1"/>
            <a:r>
              <a:rPr lang="en-US" i="1" smtClean="0"/>
              <a:t>RNA Polymerase Binding and Initiation of Transcription</a:t>
            </a:r>
            <a:endParaRPr lang="en-US" sz="3200" i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20875"/>
            <a:ext cx="8534400" cy="4600575"/>
          </a:xfrm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/>
              <a:t>Promoters signal the transcriptional </a:t>
            </a:r>
            <a:r>
              <a:rPr lang="en-US" b="1" dirty="0" smtClean="0"/>
              <a:t>start point </a:t>
            </a:r>
            <a:r>
              <a:rPr lang="en-US" dirty="0" smtClean="0"/>
              <a:t>and usually extend several dozen nucleotide pairs upstream of the start point</a:t>
            </a:r>
          </a:p>
          <a:p>
            <a:pPr marL="350838" indent="-350838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b="1" dirty="0" smtClean="0"/>
              <a:t>Transcription factors </a:t>
            </a:r>
            <a:r>
              <a:rPr lang="en-US" dirty="0" smtClean="0"/>
              <a:t>mediate the binding of RNA polymerase and the initiation of transcription</a:t>
            </a:r>
          </a:p>
          <a:p>
            <a:pPr marL="350838" indent="-350838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/>
              <a:t>The completed assembly of transcription factors and RNA polymerase II bound to a promoter is called a </a:t>
            </a:r>
            <a:r>
              <a:rPr lang="en-US" b="1" dirty="0" smtClean="0"/>
              <a:t>transcription initiation complex</a:t>
            </a:r>
          </a:p>
          <a:p>
            <a:pPr marL="350838" indent="-350838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/>
              <a:t>A promoter called a </a:t>
            </a:r>
            <a:r>
              <a:rPr lang="en-US" b="1" dirty="0" smtClean="0"/>
              <a:t>TATA box </a:t>
            </a:r>
            <a:r>
              <a:rPr lang="en-US" dirty="0" smtClean="0"/>
              <a:t>is crucial in forming the initiation complex in eukaryotes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91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17.8</a:t>
            </a:r>
          </a:p>
        </p:txBody>
      </p:sp>
      <p:pic>
        <p:nvPicPr>
          <p:cNvPr id="39939" name="Picture 3" descr="17_08Initia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438" y="136525"/>
            <a:ext cx="54451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760913" y="3660775"/>
            <a:ext cx="19700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Transcription initiation</a:t>
            </a:r>
            <a:br>
              <a:rPr lang="en-US" sz="1400" b="1"/>
            </a:br>
            <a:r>
              <a:rPr lang="en-US" sz="1400" b="1"/>
              <a:t>complex forms</a:t>
            </a:r>
          </a:p>
        </p:txBody>
      </p: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4503738" y="3657600"/>
            <a:ext cx="207962" cy="203200"/>
            <a:chOff x="2739" y="1015"/>
            <a:chExt cx="131" cy="128"/>
          </a:xfrm>
        </p:grpSpPr>
        <p:sp>
          <p:nvSpPr>
            <p:cNvPr id="39999" name="Oval 6"/>
            <p:cNvSpPr>
              <a:spLocks noChangeArrowheads="1"/>
            </p:cNvSpPr>
            <p:nvPr/>
          </p:nvSpPr>
          <p:spPr bwMode="auto">
            <a:xfrm>
              <a:off x="2739" y="1019"/>
              <a:ext cx="131" cy="12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Text Box 7"/>
            <p:cNvSpPr txBox="1">
              <a:spLocks noChangeArrowheads="1"/>
            </p:cNvSpPr>
            <p:nvPr/>
          </p:nvSpPr>
          <p:spPr bwMode="auto">
            <a:xfrm>
              <a:off x="2772" y="1015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endParaRPr lang="en-US" sz="1400" b="1"/>
            </a:p>
          </p:txBody>
        </p:sp>
      </p:grp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2081213" y="736600"/>
            <a:ext cx="5095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DNA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3732213" y="520700"/>
            <a:ext cx="852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Promoter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5268913" y="635000"/>
            <a:ext cx="17922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Nontemplate strand</a:t>
            </a: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1897063" y="9636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1897063" y="1168400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1895475" y="2987675"/>
            <a:ext cx="15716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1900238" y="31924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1893888" y="5149850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50" name="Text Box 16"/>
          <p:cNvSpPr txBox="1">
            <a:spLocks noChangeArrowheads="1"/>
          </p:cNvSpPr>
          <p:nvPr/>
        </p:nvSpPr>
        <p:spPr bwMode="auto">
          <a:xfrm>
            <a:off x="1903413" y="5354638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2995613" y="2006600"/>
            <a:ext cx="11445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Transcription</a:t>
            </a:r>
            <a:br>
              <a:rPr lang="en-US" sz="1400" b="1"/>
            </a:br>
            <a:r>
              <a:rPr lang="en-US" sz="1400" b="1"/>
              <a:t>factors</a:t>
            </a:r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2030413" y="4279900"/>
            <a:ext cx="1652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RNA polymerase </a:t>
            </a:r>
            <a:r>
              <a:rPr lang="en-US" sz="1400" b="1">
                <a:latin typeface="Times New Roman" pitchFamily="18" charset="0"/>
              </a:rPr>
              <a:t>II</a:t>
            </a:r>
            <a:endParaRPr lang="en-US" sz="1400" b="1"/>
          </a:p>
        </p:txBody>
      </p:sp>
      <p:sp>
        <p:nvSpPr>
          <p:cNvPr id="39953" name="Text Box 19"/>
          <p:cNvSpPr txBox="1">
            <a:spLocks noChangeArrowheads="1"/>
          </p:cNvSpPr>
          <p:nvPr/>
        </p:nvSpPr>
        <p:spPr bwMode="auto">
          <a:xfrm>
            <a:off x="5510213" y="4533900"/>
            <a:ext cx="19192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Transcription factors</a:t>
            </a:r>
          </a:p>
        </p:txBody>
      </p:sp>
      <p:sp>
        <p:nvSpPr>
          <p:cNvPr id="39954" name="Text Box 20"/>
          <p:cNvSpPr txBox="1">
            <a:spLocks noChangeArrowheads="1"/>
          </p:cNvSpPr>
          <p:nvPr/>
        </p:nvSpPr>
        <p:spPr bwMode="auto">
          <a:xfrm>
            <a:off x="6773863" y="11668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55" name="Text Box 21"/>
          <p:cNvSpPr txBox="1">
            <a:spLocks noChangeArrowheads="1"/>
          </p:cNvSpPr>
          <p:nvPr/>
        </p:nvSpPr>
        <p:spPr bwMode="auto">
          <a:xfrm>
            <a:off x="6761163" y="9636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56" name="Text Box 22"/>
          <p:cNvSpPr txBox="1">
            <a:spLocks noChangeArrowheads="1"/>
          </p:cNvSpPr>
          <p:nvPr/>
        </p:nvSpPr>
        <p:spPr bwMode="auto">
          <a:xfrm>
            <a:off x="6770688" y="3201988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57" name="Text Box 23"/>
          <p:cNvSpPr txBox="1">
            <a:spLocks noChangeArrowheads="1"/>
          </p:cNvSpPr>
          <p:nvPr/>
        </p:nvSpPr>
        <p:spPr bwMode="auto">
          <a:xfrm>
            <a:off x="6759575" y="2989263"/>
            <a:ext cx="1571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58" name="Text Box 24"/>
          <p:cNvSpPr txBox="1">
            <a:spLocks noChangeArrowheads="1"/>
          </p:cNvSpPr>
          <p:nvPr/>
        </p:nvSpPr>
        <p:spPr bwMode="auto">
          <a:xfrm>
            <a:off x="6754813" y="5367338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59" name="Text Box 25"/>
          <p:cNvSpPr txBox="1">
            <a:spLocks noChangeArrowheads="1"/>
          </p:cNvSpPr>
          <p:nvPr/>
        </p:nvSpPr>
        <p:spPr bwMode="auto">
          <a:xfrm>
            <a:off x="6762750" y="5162550"/>
            <a:ext cx="15716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60" name="Text Box 26"/>
          <p:cNvSpPr txBox="1">
            <a:spLocks noChangeArrowheads="1"/>
          </p:cNvSpPr>
          <p:nvPr/>
        </p:nvSpPr>
        <p:spPr bwMode="auto">
          <a:xfrm>
            <a:off x="5281613" y="5765800"/>
            <a:ext cx="19192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RNA transcript</a:t>
            </a:r>
          </a:p>
        </p:txBody>
      </p:sp>
      <p:sp>
        <p:nvSpPr>
          <p:cNvPr id="39961" name="Text Box 27"/>
          <p:cNvSpPr txBox="1">
            <a:spLocks noChangeArrowheads="1"/>
          </p:cNvSpPr>
          <p:nvPr/>
        </p:nvSpPr>
        <p:spPr bwMode="auto">
          <a:xfrm>
            <a:off x="3033713" y="6305550"/>
            <a:ext cx="32019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Transcription initiation complex</a:t>
            </a:r>
          </a:p>
        </p:txBody>
      </p:sp>
      <p:sp>
        <p:nvSpPr>
          <p:cNvPr id="39962" name="Text Box 28"/>
          <p:cNvSpPr txBox="1">
            <a:spLocks noChangeArrowheads="1"/>
          </p:cNvSpPr>
          <p:nvPr/>
        </p:nvSpPr>
        <p:spPr bwMode="auto">
          <a:xfrm>
            <a:off x="4718050" y="5338763"/>
            <a:ext cx="1571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63" name="Text Box 29"/>
          <p:cNvSpPr txBox="1">
            <a:spLocks noChangeArrowheads="1"/>
          </p:cNvSpPr>
          <p:nvPr/>
        </p:nvSpPr>
        <p:spPr bwMode="auto">
          <a:xfrm>
            <a:off x="5164138" y="52482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39964" name="Line 30"/>
          <p:cNvSpPr>
            <a:spLocks noChangeShapeType="1"/>
          </p:cNvSpPr>
          <p:nvPr/>
        </p:nvSpPr>
        <p:spPr bwMode="auto">
          <a:xfrm flipV="1">
            <a:off x="4406900" y="4651375"/>
            <a:ext cx="106997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Line 31"/>
          <p:cNvSpPr>
            <a:spLocks noChangeShapeType="1"/>
          </p:cNvSpPr>
          <p:nvPr/>
        </p:nvSpPr>
        <p:spPr bwMode="auto">
          <a:xfrm flipH="1" flipV="1">
            <a:off x="5468938" y="4652963"/>
            <a:ext cx="9525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Line 32"/>
          <p:cNvSpPr>
            <a:spLocks noChangeShapeType="1"/>
          </p:cNvSpPr>
          <p:nvPr/>
        </p:nvSpPr>
        <p:spPr bwMode="auto">
          <a:xfrm>
            <a:off x="5067300" y="5430838"/>
            <a:ext cx="207963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Text Box 33"/>
          <p:cNvSpPr txBox="1">
            <a:spLocks noChangeArrowheads="1"/>
          </p:cNvSpPr>
          <p:nvPr/>
        </p:nvSpPr>
        <p:spPr bwMode="auto">
          <a:xfrm>
            <a:off x="3135313" y="1427163"/>
            <a:ext cx="9620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TATA box</a:t>
            </a:r>
          </a:p>
        </p:txBody>
      </p:sp>
      <p:sp>
        <p:nvSpPr>
          <p:cNvPr id="39968" name="Text Box 34"/>
          <p:cNvSpPr txBox="1">
            <a:spLocks noChangeArrowheads="1"/>
          </p:cNvSpPr>
          <p:nvPr/>
        </p:nvSpPr>
        <p:spPr bwMode="auto">
          <a:xfrm>
            <a:off x="3171825" y="984250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</a:t>
            </a:r>
          </a:p>
        </p:txBody>
      </p:sp>
      <p:sp>
        <p:nvSpPr>
          <p:cNvPr id="39969" name="Text Box 35"/>
          <p:cNvSpPr txBox="1">
            <a:spLocks noChangeArrowheads="1"/>
          </p:cNvSpPr>
          <p:nvPr/>
        </p:nvSpPr>
        <p:spPr bwMode="auto">
          <a:xfrm>
            <a:off x="3276600" y="1184275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</a:t>
            </a:r>
          </a:p>
        </p:txBody>
      </p:sp>
      <p:sp>
        <p:nvSpPr>
          <p:cNvPr id="39970" name="Text Box 36"/>
          <p:cNvSpPr txBox="1">
            <a:spLocks noChangeArrowheads="1"/>
          </p:cNvSpPr>
          <p:nvPr/>
        </p:nvSpPr>
        <p:spPr bwMode="auto">
          <a:xfrm>
            <a:off x="3489325" y="1184275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</a:t>
            </a:r>
          </a:p>
        </p:txBody>
      </p:sp>
      <p:sp>
        <p:nvSpPr>
          <p:cNvPr id="39971" name="Text Box 37"/>
          <p:cNvSpPr txBox="1">
            <a:spLocks noChangeArrowheads="1"/>
          </p:cNvSpPr>
          <p:nvPr/>
        </p:nvSpPr>
        <p:spPr bwMode="auto">
          <a:xfrm>
            <a:off x="3600450" y="1184275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</a:t>
            </a:r>
          </a:p>
        </p:txBody>
      </p:sp>
      <p:sp>
        <p:nvSpPr>
          <p:cNvPr id="39972" name="Text Box 38"/>
          <p:cNvSpPr txBox="1">
            <a:spLocks noChangeArrowheads="1"/>
          </p:cNvSpPr>
          <p:nvPr/>
        </p:nvSpPr>
        <p:spPr bwMode="auto">
          <a:xfrm>
            <a:off x="3708400" y="1184275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</a:t>
            </a:r>
          </a:p>
        </p:txBody>
      </p:sp>
      <p:sp>
        <p:nvSpPr>
          <p:cNvPr id="39973" name="Text Box 39"/>
          <p:cNvSpPr txBox="1">
            <a:spLocks noChangeArrowheads="1"/>
          </p:cNvSpPr>
          <p:nvPr/>
        </p:nvSpPr>
        <p:spPr bwMode="auto">
          <a:xfrm>
            <a:off x="3813175" y="1184275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</a:t>
            </a:r>
          </a:p>
        </p:txBody>
      </p:sp>
      <p:sp>
        <p:nvSpPr>
          <p:cNvPr id="39974" name="Text Box 40"/>
          <p:cNvSpPr txBox="1">
            <a:spLocks noChangeArrowheads="1"/>
          </p:cNvSpPr>
          <p:nvPr/>
        </p:nvSpPr>
        <p:spPr bwMode="auto">
          <a:xfrm>
            <a:off x="3273425" y="984250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</a:t>
            </a:r>
          </a:p>
        </p:txBody>
      </p:sp>
      <p:sp>
        <p:nvSpPr>
          <p:cNvPr id="39975" name="Text Box 41"/>
          <p:cNvSpPr txBox="1">
            <a:spLocks noChangeArrowheads="1"/>
          </p:cNvSpPr>
          <p:nvPr/>
        </p:nvSpPr>
        <p:spPr bwMode="auto">
          <a:xfrm>
            <a:off x="3489325" y="984250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</a:t>
            </a:r>
          </a:p>
        </p:txBody>
      </p:sp>
      <p:sp>
        <p:nvSpPr>
          <p:cNvPr id="39976" name="Text Box 42"/>
          <p:cNvSpPr txBox="1">
            <a:spLocks noChangeArrowheads="1"/>
          </p:cNvSpPr>
          <p:nvPr/>
        </p:nvSpPr>
        <p:spPr bwMode="auto">
          <a:xfrm>
            <a:off x="3600450" y="984250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</a:t>
            </a:r>
          </a:p>
        </p:txBody>
      </p:sp>
      <p:sp>
        <p:nvSpPr>
          <p:cNvPr id="39977" name="Text Box 43"/>
          <p:cNvSpPr txBox="1">
            <a:spLocks noChangeArrowheads="1"/>
          </p:cNvSpPr>
          <p:nvPr/>
        </p:nvSpPr>
        <p:spPr bwMode="auto">
          <a:xfrm>
            <a:off x="3711575" y="984250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</a:t>
            </a:r>
          </a:p>
        </p:txBody>
      </p:sp>
      <p:sp>
        <p:nvSpPr>
          <p:cNvPr id="39978" name="Text Box 44"/>
          <p:cNvSpPr txBox="1">
            <a:spLocks noChangeArrowheads="1"/>
          </p:cNvSpPr>
          <p:nvPr/>
        </p:nvSpPr>
        <p:spPr bwMode="auto">
          <a:xfrm>
            <a:off x="3816350" y="984250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</a:t>
            </a:r>
          </a:p>
        </p:txBody>
      </p:sp>
      <p:sp>
        <p:nvSpPr>
          <p:cNvPr id="39979" name="Text Box 45"/>
          <p:cNvSpPr txBox="1">
            <a:spLocks noChangeArrowheads="1"/>
          </p:cNvSpPr>
          <p:nvPr/>
        </p:nvSpPr>
        <p:spPr bwMode="auto">
          <a:xfrm>
            <a:off x="3168650" y="1184275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</a:t>
            </a:r>
          </a:p>
        </p:txBody>
      </p:sp>
      <p:sp>
        <p:nvSpPr>
          <p:cNvPr id="39980" name="Text Box 46"/>
          <p:cNvSpPr txBox="1">
            <a:spLocks noChangeArrowheads="1"/>
          </p:cNvSpPr>
          <p:nvPr/>
        </p:nvSpPr>
        <p:spPr bwMode="auto">
          <a:xfrm>
            <a:off x="3387725" y="1184275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</a:t>
            </a:r>
          </a:p>
        </p:txBody>
      </p:sp>
      <p:sp>
        <p:nvSpPr>
          <p:cNvPr id="39981" name="Text Box 47"/>
          <p:cNvSpPr txBox="1">
            <a:spLocks noChangeArrowheads="1"/>
          </p:cNvSpPr>
          <p:nvPr/>
        </p:nvSpPr>
        <p:spPr bwMode="auto">
          <a:xfrm>
            <a:off x="3384550" y="987425"/>
            <a:ext cx="8096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T</a:t>
            </a:r>
          </a:p>
        </p:txBody>
      </p:sp>
      <p:sp>
        <p:nvSpPr>
          <p:cNvPr id="39982" name="Text Box 48"/>
          <p:cNvSpPr txBox="1">
            <a:spLocks noChangeArrowheads="1"/>
          </p:cNvSpPr>
          <p:nvPr/>
        </p:nvSpPr>
        <p:spPr bwMode="auto">
          <a:xfrm>
            <a:off x="4760913" y="1831975"/>
            <a:ext cx="19700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Several transcription</a:t>
            </a:r>
            <a:br>
              <a:rPr lang="en-US" sz="1400" b="1"/>
            </a:br>
            <a:r>
              <a:rPr lang="en-US" sz="1400" b="1"/>
              <a:t>factors bind to DNA</a:t>
            </a:r>
          </a:p>
        </p:txBody>
      </p:sp>
      <p:grpSp>
        <p:nvGrpSpPr>
          <p:cNvPr id="39983" name="Group 49"/>
          <p:cNvGrpSpPr>
            <a:grpSpLocks/>
          </p:cNvGrpSpPr>
          <p:nvPr/>
        </p:nvGrpSpPr>
        <p:grpSpPr bwMode="auto">
          <a:xfrm>
            <a:off x="4503738" y="1828800"/>
            <a:ext cx="207962" cy="203200"/>
            <a:chOff x="2739" y="1015"/>
            <a:chExt cx="131" cy="128"/>
          </a:xfrm>
        </p:grpSpPr>
        <p:sp>
          <p:nvSpPr>
            <p:cNvPr id="39997" name="Oval 50"/>
            <p:cNvSpPr>
              <a:spLocks noChangeArrowheads="1"/>
            </p:cNvSpPr>
            <p:nvPr/>
          </p:nvSpPr>
          <p:spPr bwMode="auto">
            <a:xfrm>
              <a:off x="2739" y="1019"/>
              <a:ext cx="131" cy="12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Text Box 51"/>
            <p:cNvSpPr txBox="1">
              <a:spLocks noChangeArrowheads="1"/>
            </p:cNvSpPr>
            <p:nvPr/>
          </p:nvSpPr>
          <p:spPr bwMode="auto">
            <a:xfrm>
              <a:off x="2772" y="1015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2</a:t>
              </a:r>
              <a:endParaRPr lang="en-US" sz="1400" b="1"/>
            </a:p>
          </p:txBody>
        </p:sp>
      </p:grpSp>
      <p:sp>
        <p:nvSpPr>
          <p:cNvPr id="39984" name="Text Box 52"/>
          <p:cNvSpPr txBox="1">
            <a:spLocks noChangeArrowheads="1"/>
          </p:cNvSpPr>
          <p:nvPr/>
        </p:nvSpPr>
        <p:spPr bwMode="auto">
          <a:xfrm>
            <a:off x="4760913" y="193675"/>
            <a:ext cx="19700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 eukaryotic promoter</a:t>
            </a:r>
          </a:p>
        </p:txBody>
      </p:sp>
      <p:grpSp>
        <p:nvGrpSpPr>
          <p:cNvPr id="39985" name="Group 53"/>
          <p:cNvGrpSpPr>
            <a:grpSpLocks/>
          </p:cNvGrpSpPr>
          <p:nvPr/>
        </p:nvGrpSpPr>
        <p:grpSpPr bwMode="auto">
          <a:xfrm>
            <a:off x="4503738" y="190500"/>
            <a:ext cx="207962" cy="203200"/>
            <a:chOff x="2739" y="1015"/>
            <a:chExt cx="131" cy="128"/>
          </a:xfrm>
        </p:grpSpPr>
        <p:sp>
          <p:nvSpPr>
            <p:cNvPr id="39995" name="Oval 54"/>
            <p:cNvSpPr>
              <a:spLocks noChangeArrowheads="1"/>
            </p:cNvSpPr>
            <p:nvPr/>
          </p:nvSpPr>
          <p:spPr bwMode="auto">
            <a:xfrm>
              <a:off x="2739" y="1019"/>
              <a:ext cx="131" cy="12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Text Box 55"/>
            <p:cNvSpPr txBox="1">
              <a:spLocks noChangeArrowheads="1"/>
            </p:cNvSpPr>
            <p:nvPr/>
          </p:nvSpPr>
          <p:spPr bwMode="auto">
            <a:xfrm>
              <a:off x="2772" y="1015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1</a:t>
              </a:r>
              <a:endParaRPr lang="en-US" sz="1400" b="1"/>
            </a:p>
          </p:txBody>
        </p:sp>
      </p:grpSp>
      <p:sp>
        <p:nvSpPr>
          <p:cNvPr id="39986" name="Line 56"/>
          <p:cNvSpPr>
            <a:spLocks noChangeShapeType="1"/>
          </p:cNvSpPr>
          <p:nvPr/>
        </p:nvSpPr>
        <p:spPr bwMode="auto">
          <a:xfrm>
            <a:off x="2857500" y="4483100"/>
            <a:ext cx="50800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7" name="Line 57"/>
          <p:cNvSpPr>
            <a:spLocks noChangeShapeType="1"/>
          </p:cNvSpPr>
          <p:nvPr/>
        </p:nvSpPr>
        <p:spPr bwMode="auto">
          <a:xfrm flipH="1" flipV="1">
            <a:off x="3535363" y="2395538"/>
            <a:ext cx="325437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8" name="Line 58"/>
          <p:cNvSpPr>
            <a:spLocks noChangeShapeType="1"/>
          </p:cNvSpPr>
          <p:nvPr/>
        </p:nvSpPr>
        <p:spPr bwMode="auto">
          <a:xfrm flipV="1">
            <a:off x="3522663" y="2405063"/>
            <a:ext cx="15875" cy="414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9" name="Text Box 59"/>
          <p:cNvSpPr txBox="1">
            <a:spLocks noChangeArrowheads="1"/>
          </p:cNvSpPr>
          <p:nvPr/>
        </p:nvSpPr>
        <p:spPr bwMode="auto">
          <a:xfrm>
            <a:off x="4456113" y="1498600"/>
            <a:ext cx="852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Start point</a:t>
            </a:r>
          </a:p>
        </p:txBody>
      </p:sp>
      <p:sp>
        <p:nvSpPr>
          <p:cNvPr id="39990" name="Text Box 60"/>
          <p:cNvSpPr txBox="1">
            <a:spLocks noChangeArrowheads="1"/>
          </p:cNvSpPr>
          <p:nvPr/>
        </p:nvSpPr>
        <p:spPr bwMode="auto">
          <a:xfrm>
            <a:off x="5675313" y="1485900"/>
            <a:ext cx="15636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Template strand</a:t>
            </a:r>
          </a:p>
        </p:txBody>
      </p:sp>
      <p:sp>
        <p:nvSpPr>
          <p:cNvPr id="39991" name="Line 61"/>
          <p:cNvSpPr>
            <a:spLocks noChangeShapeType="1"/>
          </p:cNvSpPr>
          <p:nvPr/>
        </p:nvSpPr>
        <p:spPr bwMode="auto">
          <a:xfrm>
            <a:off x="6096000" y="846138"/>
            <a:ext cx="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2" name="Line 62"/>
          <p:cNvSpPr>
            <a:spLocks noChangeShapeType="1"/>
          </p:cNvSpPr>
          <p:nvPr/>
        </p:nvSpPr>
        <p:spPr bwMode="auto">
          <a:xfrm flipH="1" flipV="1">
            <a:off x="6091238" y="1325563"/>
            <a:ext cx="4762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3" name="Line 63"/>
          <p:cNvSpPr>
            <a:spLocks noChangeShapeType="1"/>
          </p:cNvSpPr>
          <p:nvPr/>
        </p:nvSpPr>
        <p:spPr bwMode="auto">
          <a:xfrm flipV="1">
            <a:off x="4894263" y="1341438"/>
            <a:ext cx="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94" name="AutoShape 64"/>
          <p:cNvSpPr>
            <a:spLocks/>
          </p:cNvSpPr>
          <p:nvPr/>
        </p:nvSpPr>
        <p:spPr bwMode="auto">
          <a:xfrm rot="5400000">
            <a:off x="4034631" y="-180181"/>
            <a:ext cx="169863" cy="1946275"/>
          </a:xfrm>
          <a:prstGeom prst="leftBrace">
            <a:avLst>
              <a:gd name="adj1" fmla="val 9548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990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Elongation of the RNA Strand</a:t>
            </a:r>
            <a:endParaRPr lang="en-US" i="1" smtClean="0">
              <a:solidFill>
                <a:srgbClr val="993366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65250"/>
            <a:ext cx="8305800" cy="4192588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As RNA polymerase moves along the DNA, it untwists the double helix, 10 to 20 bases at a time</a:t>
            </a:r>
          </a:p>
          <a:p>
            <a:pPr marL="350838" indent="-350838" eaLnBrk="1" hangingPunct="1"/>
            <a:r>
              <a:rPr lang="en-US" dirty="0" smtClean="0"/>
              <a:t>Transcription progresses at a rate of 40 nucleotides per second in eukaryotes</a:t>
            </a:r>
          </a:p>
          <a:p>
            <a:pPr marL="350838" indent="-350838" eaLnBrk="1" hangingPunct="1"/>
            <a:r>
              <a:rPr lang="en-US" dirty="0" smtClean="0"/>
              <a:t>A gene can be transcribed simultaneously by several RNA polymerases</a:t>
            </a:r>
          </a:p>
          <a:p>
            <a:pPr marL="350838" indent="-350838" eaLnBrk="1" hangingPunct="1"/>
            <a:r>
              <a:rPr lang="en-US" dirty="0" smtClean="0"/>
              <a:t>Nucleotides are added to the 3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</a:t>
            </a:r>
            <a:r>
              <a:rPr lang="en-US" dirty="0" smtClean="0"/>
              <a:t> end of the growing RNA molecule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17_09Elonga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3" y="136525"/>
            <a:ext cx="74326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921125" y="139700"/>
            <a:ext cx="155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Nontemplate</a:t>
            </a:r>
            <a:br>
              <a:rPr lang="en-US" sz="1800" b="1"/>
            </a:br>
            <a:r>
              <a:rPr lang="en-US" sz="1800" b="1"/>
              <a:t>strand of DNA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546725" y="749300"/>
            <a:ext cx="2041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RNA nucleotides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2968625" y="1168400"/>
            <a:ext cx="13049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RNA</a:t>
            </a:r>
            <a:br>
              <a:rPr lang="en-US" sz="1800" b="1"/>
            </a:br>
            <a:r>
              <a:rPr lang="en-US" sz="1800" b="1"/>
              <a:t>polymerase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978525" y="5346700"/>
            <a:ext cx="15271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Template</a:t>
            </a:r>
            <a:br>
              <a:rPr lang="en-US" sz="1800" b="1"/>
            </a:br>
            <a:r>
              <a:rPr lang="en-US" sz="1800" b="1"/>
              <a:t>strand of DNA</a:t>
            </a:r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4610100" y="698500"/>
            <a:ext cx="762000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 flipV="1">
            <a:off x="5105400" y="1003300"/>
            <a:ext cx="1219200" cy="208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 flipV="1">
            <a:off x="5524500" y="1019175"/>
            <a:ext cx="800100" cy="188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 flipH="1" flipV="1">
            <a:off x="6321425" y="1006475"/>
            <a:ext cx="295275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 flipH="1" flipV="1">
            <a:off x="1524000" y="5524500"/>
            <a:ext cx="1778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>
            <a:off x="5715000" y="4546600"/>
            <a:ext cx="68580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935038" y="2441575"/>
            <a:ext cx="2333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41998" name="Text Box 15"/>
          <p:cNvSpPr txBox="1">
            <a:spLocks noChangeArrowheads="1"/>
          </p:cNvSpPr>
          <p:nvPr/>
        </p:nvSpPr>
        <p:spPr bwMode="auto">
          <a:xfrm>
            <a:off x="8021638" y="4181475"/>
            <a:ext cx="2333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903288" y="4124325"/>
            <a:ext cx="2333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892175" y="5038725"/>
            <a:ext cx="23336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8091488" y="2384425"/>
            <a:ext cx="2333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4122738" y="2809875"/>
            <a:ext cx="1825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1774825" y="6032500"/>
            <a:ext cx="13747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Newly made</a:t>
            </a:r>
            <a:br>
              <a:rPr lang="en-US" sz="1800" b="1"/>
            </a:br>
            <a:r>
              <a:rPr lang="en-US" sz="1800" b="1"/>
              <a:t>RNA</a:t>
            </a:r>
          </a:p>
        </p:txBody>
      </p:sp>
      <p:sp>
        <p:nvSpPr>
          <p:cNvPr id="42004" name="Text Box 21"/>
          <p:cNvSpPr txBox="1">
            <a:spLocks noChangeArrowheads="1"/>
          </p:cNvSpPr>
          <p:nvPr/>
        </p:nvSpPr>
        <p:spPr bwMode="auto">
          <a:xfrm>
            <a:off x="2994025" y="5041900"/>
            <a:ext cx="277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Direction of transcription</a:t>
            </a:r>
          </a:p>
        </p:txBody>
      </p:sp>
      <p:sp>
        <p:nvSpPr>
          <p:cNvPr id="42005" name="Text Box 22"/>
          <p:cNvSpPr txBox="1">
            <a:spLocks noChangeArrowheads="1"/>
          </p:cNvSpPr>
          <p:nvPr/>
        </p:nvSpPr>
        <p:spPr bwMode="auto">
          <a:xfrm rot="-2056165">
            <a:off x="2390775" y="3206750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</a:t>
            </a:r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>
            <a:off x="3213100" y="2279650"/>
            <a:ext cx="1746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</a:t>
            </a:r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4835525" y="2200275"/>
            <a:ext cx="171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</a:t>
            </a:r>
          </a:p>
        </p:txBody>
      </p:sp>
      <p:sp>
        <p:nvSpPr>
          <p:cNvPr id="42008" name="Text Box 25"/>
          <p:cNvSpPr txBox="1">
            <a:spLocks noChangeArrowheads="1"/>
          </p:cNvSpPr>
          <p:nvPr/>
        </p:nvSpPr>
        <p:spPr bwMode="auto">
          <a:xfrm>
            <a:off x="5216525" y="2206625"/>
            <a:ext cx="1714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</a:t>
            </a:r>
          </a:p>
        </p:txBody>
      </p:sp>
      <p:sp>
        <p:nvSpPr>
          <p:cNvPr id="42009" name="Text Box 26"/>
          <p:cNvSpPr txBox="1">
            <a:spLocks noChangeArrowheads="1"/>
          </p:cNvSpPr>
          <p:nvPr/>
        </p:nvSpPr>
        <p:spPr bwMode="auto">
          <a:xfrm rot="-1755099">
            <a:off x="5873750" y="3800475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2010" name="Text Box 27"/>
          <p:cNvSpPr txBox="1">
            <a:spLocks noChangeArrowheads="1"/>
          </p:cNvSpPr>
          <p:nvPr/>
        </p:nvSpPr>
        <p:spPr bwMode="auto">
          <a:xfrm rot="-977199">
            <a:off x="5591175" y="4086225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2011" name="Text Box 28"/>
          <p:cNvSpPr txBox="1">
            <a:spLocks noChangeArrowheads="1"/>
          </p:cNvSpPr>
          <p:nvPr/>
        </p:nvSpPr>
        <p:spPr bwMode="auto">
          <a:xfrm>
            <a:off x="3606800" y="4321175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2012" name="Text Box 29"/>
          <p:cNvSpPr txBox="1">
            <a:spLocks noChangeArrowheads="1"/>
          </p:cNvSpPr>
          <p:nvPr/>
        </p:nvSpPr>
        <p:spPr bwMode="auto">
          <a:xfrm rot="-1694984">
            <a:off x="2667000" y="2962275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</a:t>
            </a:r>
          </a:p>
        </p:txBody>
      </p:sp>
      <p:sp>
        <p:nvSpPr>
          <p:cNvPr id="42013" name="Text Box 30"/>
          <p:cNvSpPr txBox="1">
            <a:spLocks noChangeArrowheads="1"/>
          </p:cNvSpPr>
          <p:nvPr/>
        </p:nvSpPr>
        <p:spPr bwMode="auto">
          <a:xfrm>
            <a:off x="3619500" y="2219325"/>
            <a:ext cx="15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</a:t>
            </a:r>
          </a:p>
        </p:txBody>
      </p:sp>
      <p:sp>
        <p:nvSpPr>
          <p:cNvPr id="42014" name="Text Box 31"/>
          <p:cNvSpPr txBox="1">
            <a:spLocks noChangeArrowheads="1"/>
          </p:cNvSpPr>
          <p:nvPr/>
        </p:nvSpPr>
        <p:spPr bwMode="auto">
          <a:xfrm rot="612133">
            <a:off x="5562600" y="2393950"/>
            <a:ext cx="1492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</a:t>
            </a:r>
          </a:p>
        </p:txBody>
      </p:sp>
      <p:sp>
        <p:nvSpPr>
          <p:cNvPr id="42015" name="Text Box 32"/>
          <p:cNvSpPr txBox="1">
            <a:spLocks noChangeArrowheads="1"/>
          </p:cNvSpPr>
          <p:nvPr/>
        </p:nvSpPr>
        <p:spPr bwMode="auto">
          <a:xfrm rot="1481215">
            <a:off x="5842000" y="2647950"/>
            <a:ext cx="238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</a:t>
            </a:r>
          </a:p>
        </p:txBody>
      </p:sp>
      <p:sp>
        <p:nvSpPr>
          <p:cNvPr id="42016" name="Text Box 33"/>
          <p:cNvSpPr txBox="1">
            <a:spLocks noChangeArrowheads="1"/>
          </p:cNvSpPr>
          <p:nvPr/>
        </p:nvSpPr>
        <p:spPr bwMode="auto">
          <a:xfrm>
            <a:off x="5229225" y="4324350"/>
            <a:ext cx="238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42017" name="Text Box 34"/>
          <p:cNvSpPr txBox="1">
            <a:spLocks noChangeArrowheads="1"/>
          </p:cNvSpPr>
          <p:nvPr/>
        </p:nvSpPr>
        <p:spPr bwMode="auto">
          <a:xfrm>
            <a:off x="4835525" y="4324350"/>
            <a:ext cx="238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42018" name="Text Box 35"/>
          <p:cNvSpPr txBox="1">
            <a:spLocks noChangeArrowheads="1"/>
          </p:cNvSpPr>
          <p:nvPr/>
        </p:nvSpPr>
        <p:spPr bwMode="auto">
          <a:xfrm>
            <a:off x="3232150" y="4264025"/>
            <a:ext cx="238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42019" name="Text Box 36"/>
          <p:cNvSpPr txBox="1">
            <a:spLocks noChangeArrowheads="1"/>
          </p:cNvSpPr>
          <p:nvPr/>
        </p:nvSpPr>
        <p:spPr bwMode="auto">
          <a:xfrm>
            <a:off x="4432300" y="4324350"/>
            <a:ext cx="1619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2020" name="Text Box 37"/>
          <p:cNvSpPr txBox="1">
            <a:spLocks noChangeArrowheads="1"/>
          </p:cNvSpPr>
          <p:nvPr/>
        </p:nvSpPr>
        <p:spPr bwMode="auto">
          <a:xfrm rot="2881331">
            <a:off x="6057900" y="2924176"/>
            <a:ext cx="1619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G</a:t>
            </a:r>
          </a:p>
        </p:txBody>
      </p:sp>
      <p:sp>
        <p:nvSpPr>
          <p:cNvPr id="42021" name="Text Box 38"/>
          <p:cNvSpPr txBox="1">
            <a:spLocks noChangeArrowheads="1"/>
          </p:cNvSpPr>
          <p:nvPr/>
        </p:nvSpPr>
        <p:spPr bwMode="auto">
          <a:xfrm rot="3202488">
            <a:off x="6292850" y="3225801"/>
            <a:ext cx="1619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G</a:t>
            </a:r>
          </a:p>
        </p:txBody>
      </p:sp>
      <p:sp>
        <p:nvSpPr>
          <p:cNvPr id="42022" name="Text Box 39"/>
          <p:cNvSpPr txBox="1">
            <a:spLocks noChangeArrowheads="1"/>
          </p:cNvSpPr>
          <p:nvPr/>
        </p:nvSpPr>
        <p:spPr bwMode="auto">
          <a:xfrm>
            <a:off x="2908300" y="2670175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</a:t>
            </a:r>
          </a:p>
        </p:txBody>
      </p:sp>
      <p:sp>
        <p:nvSpPr>
          <p:cNvPr id="42023" name="Text Box 40"/>
          <p:cNvSpPr txBox="1">
            <a:spLocks noChangeArrowheads="1"/>
          </p:cNvSpPr>
          <p:nvPr/>
        </p:nvSpPr>
        <p:spPr bwMode="auto">
          <a:xfrm>
            <a:off x="4013200" y="2193925"/>
            <a:ext cx="1841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</a:t>
            </a:r>
          </a:p>
        </p:txBody>
      </p:sp>
      <p:sp>
        <p:nvSpPr>
          <p:cNvPr id="42024" name="Text Box 41"/>
          <p:cNvSpPr txBox="1">
            <a:spLocks noChangeArrowheads="1"/>
          </p:cNvSpPr>
          <p:nvPr/>
        </p:nvSpPr>
        <p:spPr bwMode="auto">
          <a:xfrm>
            <a:off x="4441825" y="2190750"/>
            <a:ext cx="1555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</a:t>
            </a:r>
          </a:p>
        </p:txBody>
      </p:sp>
      <p:sp>
        <p:nvSpPr>
          <p:cNvPr id="42025" name="Text Box 42"/>
          <p:cNvSpPr txBox="1">
            <a:spLocks noChangeArrowheads="1"/>
          </p:cNvSpPr>
          <p:nvPr/>
        </p:nvSpPr>
        <p:spPr bwMode="auto">
          <a:xfrm rot="-2077668">
            <a:off x="6470650" y="3365500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2026" name="Text Box 43"/>
          <p:cNvSpPr txBox="1">
            <a:spLocks noChangeArrowheads="1"/>
          </p:cNvSpPr>
          <p:nvPr/>
        </p:nvSpPr>
        <p:spPr bwMode="auto">
          <a:xfrm rot="-1952386">
            <a:off x="6172200" y="3609975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2027" name="Text Box 44"/>
          <p:cNvSpPr txBox="1">
            <a:spLocks noChangeArrowheads="1"/>
          </p:cNvSpPr>
          <p:nvPr/>
        </p:nvSpPr>
        <p:spPr bwMode="auto">
          <a:xfrm>
            <a:off x="4006850" y="4324350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2028" name="Text Box 45"/>
          <p:cNvSpPr txBox="1">
            <a:spLocks noChangeArrowheads="1"/>
          </p:cNvSpPr>
          <p:nvPr/>
        </p:nvSpPr>
        <p:spPr bwMode="auto">
          <a:xfrm>
            <a:off x="4013200" y="3632200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</a:t>
            </a:r>
          </a:p>
        </p:txBody>
      </p:sp>
      <p:sp>
        <p:nvSpPr>
          <p:cNvPr id="42029" name="Text Box 46"/>
          <p:cNvSpPr txBox="1">
            <a:spLocks noChangeArrowheads="1"/>
          </p:cNvSpPr>
          <p:nvPr/>
        </p:nvSpPr>
        <p:spPr bwMode="auto">
          <a:xfrm>
            <a:off x="4438650" y="3635375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</a:t>
            </a:r>
          </a:p>
        </p:txBody>
      </p:sp>
      <p:sp>
        <p:nvSpPr>
          <p:cNvPr id="42030" name="Text Box 47"/>
          <p:cNvSpPr txBox="1">
            <a:spLocks noChangeArrowheads="1"/>
          </p:cNvSpPr>
          <p:nvPr/>
        </p:nvSpPr>
        <p:spPr bwMode="auto">
          <a:xfrm>
            <a:off x="2870200" y="3702050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</a:t>
            </a:r>
          </a:p>
        </p:txBody>
      </p:sp>
      <p:sp>
        <p:nvSpPr>
          <p:cNvPr id="42031" name="Text Box 48"/>
          <p:cNvSpPr txBox="1">
            <a:spLocks noChangeArrowheads="1"/>
          </p:cNvSpPr>
          <p:nvPr/>
        </p:nvSpPr>
        <p:spPr bwMode="auto">
          <a:xfrm>
            <a:off x="3209925" y="3644900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</a:t>
            </a:r>
          </a:p>
        </p:txBody>
      </p:sp>
      <p:sp>
        <p:nvSpPr>
          <p:cNvPr id="42032" name="Text Box 49"/>
          <p:cNvSpPr txBox="1">
            <a:spLocks noChangeArrowheads="1"/>
          </p:cNvSpPr>
          <p:nvPr/>
        </p:nvSpPr>
        <p:spPr bwMode="auto">
          <a:xfrm>
            <a:off x="4829175" y="3644900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</a:t>
            </a:r>
          </a:p>
        </p:txBody>
      </p:sp>
      <p:sp>
        <p:nvSpPr>
          <p:cNvPr id="42033" name="Text Box 50"/>
          <p:cNvSpPr txBox="1">
            <a:spLocks noChangeArrowheads="1"/>
          </p:cNvSpPr>
          <p:nvPr/>
        </p:nvSpPr>
        <p:spPr bwMode="auto">
          <a:xfrm rot="-475496">
            <a:off x="5121275" y="3368675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</a:t>
            </a:r>
          </a:p>
        </p:txBody>
      </p:sp>
      <p:sp>
        <p:nvSpPr>
          <p:cNvPr id="42034" name="Text Box 51"/>
          <p:cNvSpPr txBox="1">
            <a:spLocks noChangeArrowheads="1"/>
          </p:cNvSpPr>
          <p:nvPr/>
        </p:nvSpPr>
        <p:spPr bwMode="auto">
          <a:xfrm rot="936946">
            <a:off x="6464300" y="2579688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U</a:t>
            </a:r>
          </a:p>
        </p:txBody>
      </p:sp>
      <p:sp>
        <p:nvSpPr>
          <p:cNvPr id="42035" name="Text Box 52"/>
          <p:cNvSpPr txBox="1">
            <a:spLocks noChangeArrowheads="1"/>
          </p:cNvSpPr>
          <p:nvPr/>
        </p:nvSpPr>
        <p:spPr bwMode="auto">
          <a:xfrm rot="-92352">
            <a:off x="5470525" y="3111500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U</a:t>
            </a:r>
          </a:p>
        </p:txBody>
      </p:sp>
      <p:sp>
        <p:nvSpPr>
          <p:cNvPr id="42036" name="Text Box 53"/>
          <p:cNvSpPr txBox="1">
            <a:spLocks noChangeArrowheads="1"/>
          </p:cNvSpPr>
          <p:nvPr/>
        </p:nvSpPr>
        <p:spPr bwMode="auto">
          <a:xfrm>
            <a:off x="3606800" y="3635375"/>
            <a:ext cx="225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U</a:t>
            </a:r>
          </a:p>
        </p:txBody>
      </p:sp>
      <p:sp>
        <p:nvSpPr>
          <p:cNvPr id="42037" name="Text Box 54"/>
          <p:cNvSpPr txBox="1">
            <a:spLocks noChangeArrowheads="1"/>
          </p:cNvSpPr>
          <p:nvPr/>
        </p:nvSpPr>
        <p:spPr bwMode="auto">
          <a:xfrm>
            <a:off x="4392613" y="2797175"/>
            <a:ext cx="50641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end</a:t>
            </a:r>
            <a:endParaRPr lang="en-US" sz="1600" b="1"/>
          </a:p>
        </p:txBody>
      </p:sp>
      <p:sp>
        <p:nvSpPr>
          <p:cNvPr id="420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73075"/>
            <a:ext cx="8534400" cy="1190625"/>
          </a:xfrm>
        </p:spPr>
        <p:txBody>
          <a:bodyPr anchor="t">
            <a:spAutoFit/>
          </a:bodyPr>
          <a:lstStyle/>
          <a:p>
            <a:pPr marL="57150" indent="-4763" eaLnBrk="1" hangingPunct="1"/>
            <a:r>
              <a:rPr lang="en-US" smtClean="0"/>
              <a:t>Concept 17.1: Genes specify proteins via transcription and translation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8175"/>
            <a:ext cx="8534400" cy="946150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How was the fundamental relationship between genes and proteins discovered?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888" y="4635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Termination of Transcription</a:t>
            </a: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66838"/>
            <a:ext cx="8534400" cy="4106862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The mechanisms of termination are different in bacteria and eukaryotes</a:t>
            </a:r>
          </a:p>
          <a:p>
            <a:pPr marL="350838" indent="-350838" eaLnBrk="1" hangingPunct="1"/>
            <a:r>
              <a:rPr lang="en-US" dirty="0" smtClean="0"/>
              <a:t>In bacteria, the polymerase stops transcription at the end of the terminator and the mRNA can be translated without further modification</a:t>
            </a:r>
          </a:p>
          <a:p>
            <a:pPr marL="350838" indent="-350838" eaLnBrk="1" hangingPunct="1"/>
            <a:r>
              <a:rPr lang="en-US" dirty="0" smtClean="0"/>
              <a:t>In eukaryotes, RNA polymerase II transcribes the polyadenylation signal sequence; the RNA transcript is released 10–35 nucleotides past this polyadenylation sequence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01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73075"/>
            <a:ext cx="8915400" cy="1190625"/>
          </a:xfrm>
        </p:spPr>
        <p:txBody>
          <a:bodyPr anchor="t">
            <a:spAutoFit/>
          </a:bodyPr>
          <a:lstStyle/>
          <a:p>
            <a:pPr marL="57150" indent="-4763" eaLnBrk="1" hangingPunct="1"/>
            <a:r>
              <a:rPr lang="en-US" smtClean="0"/>
              <a:t>Concept 17.3: Eukaryotic cells modify RNA after transcription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3413"/>
            <a:ext cx="8534400" cy="3252787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Enzymes in the eukaryotic nucleus modify pre-mRNA (</a:t>
            </a:r>
            <a:r>
              <a:rPr lang="en-US" b="1" dirty="0" smtClean="0"/>
              <a:t>RNA processing</a:t>
            </a:r>
            <a:r>
              <a:rPr lang="en-US" dirty="0" smtClean="0"/>
              <a:t>) before the genetic messages are </a:t>
            </a:r>
            <a:r>
              <a:rPr lang="en-US" dirty="0" smtClean="0"/>
              <a:t>dispatched </a:t>
            </a:r>
            <a:r>
              <a:rPr lang="en-US" dirty="0" smtClean="0"/>
              <a:t>to the cytoplasm</a:t>
            </a:r>
          </a:p>
          <a:p>
            <a:pPr marL="350838" indent="-350838" eaLnBrk="1" hangingPunct="1"/>
            <a:r>
              <a:rPr lang="en-US" dirty="0" smtClean="0"/>
              <a:t>During RNA processing, both ends of the primary transcript are usually altered</a:t>
            </a:r>
          </a:p>
          <a:p>
            <a:pPr marL="350838" indent="-350838" eaLnBrk="1" hangingPunct="1"/>
            <a:r>
              <a:rPr lang="en-US" dirty="0" smtClean="0"/>
              <a:t>Also, usually some interior parts of the molecule are cut out, and the other parts spliced together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403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990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dirty="0" smtClean="0"/>
              <a:t>Alteration of mRNA Ends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01763"/>
            <a:ext cx="8153400" cy="4262437"/>
          </a:xfrm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Each end of a pre-mRNA molecule is modified in a particular way</a:t>
            </a:r>
          </a:p>
          <a:p>
            <a:pPr marL="977900" lvl="1" indent="-304800" eaLnBrk="1" hangingPunct="1">
              <a:lnSpc>
                <a:spcPct val="90000"/>
              </a:lnSpc>
            </a:pPr>
            <a:r>
              <a:rPr lang="en-US" dirty="0" smtClean="0"/>
              <a:t>The 5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</a:t>
            </a:r>
            <a:r>
              <a:rPr lang="en-US" dirty="0" smtClean="0"/>
              <a:t> end receives a modified nucleotide </a:t>
            </a:r>
            <a:r>
              <a:rPr lang="en-US" b="1" dirty="0" smtClean="0"/>
              <a:t>5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</a:t>
            </a:r>
            <a:r>
              <a:rPr lang="en-US" b="1" dirty="0" smtClean="0"/>
              <a:t> cap</a:t>
            </a:r>
          </a:p>
          <a:p>
            <a:pPr marL="977900" lvl="1" indent="-304800" eaLnBrk="1" hangingPunct="1">
              <a:lnSpc>
                <a:spcPct val="90000"/>
              </a:lnSpc>
            </a:pPr>
            <a:r>
              <a:rPr lang="en-US" dirty="0" smtClean="0"/>
              <a:t>The 3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</a:t>
            </a:r>
            <a:r>
              <a:rPr lang="en-US" dirty="0" smtClean="0"/>
              <a:t> end gets a </a:t>
            </a:r>
            <a:r>
              <a:rPr lang="en-US" b="1" dirty="0" smtClean="0"/>
              <a:t>poly-A tail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dirty="0" smtClean="0"/>
              <a:t>These modifications share several functions</a:t>
            </a:r>
            <a:endParaRPr lang="en-US" sz="3000" dirty="0" smtClean="0"/>
          </a:p>
          <a:p>
            <a:pPr marL="977900" lvl="1" indent="-304800" eaLnBrk="1" hangingPunct="1">
              <a:lnSpc>
                <a:spcPct val="90000"/>
              </a:lnSpc>
            </a:pPr>
            <a:r>
              <a:rPr lang="en-US" dirty="0" smtClean="0"/>
              <a:t>They seem to facilitate the export of mRNA to the cytoplasm</a:t>
            </a:r>
          </a:p>
          <a:p>
            <a:pPr marL="977900" lvl="1" indent="-304800" eaLnBrk="1" hangingPunct="1">
              <a:lnSpc>
                <a:spcPct val="90000"/>
              </a:lnSpc>
            </a:pPr>
            <a:r>
              <a:rPr lang="en-US" dirty="0" smtClean="0"/>
              <a:t>They protect mRNA from hydrolytic enzymes</a:t>
            </a:r>
          </a:p>
          <a:p>
            <a:pPr marL="977900" lvl="1" indent="-304800" eaLnBrk="1" hangingPunct="1">
              <a:lnSpc>
                <a:spcPct val="90000"/>
              </a:lnSpc>
            </a:pPr>
            <a:r>
              <a:rPr lang="en-US" dirty="0" smtClean="0"/>
              <a:t>They help ribosomes attach to the 5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</a:t>
            </a:r>
            <a:r>
              <a:rPr lang="en-US" dirty="0" smtClean="0"/>
              <a:t> end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06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17.10</a:t>
            </a:r>
          </a:p>
        </p:txBody>
      </p:sp>
      <p:pic>
        <p:nvPicPr>
          <p:cNvPr id="46083" name="Picture 3" descr="17_10ProcessingCapTai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587625"/>
            <a:ext cx="854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651125" y="2565400"/>
            <a:ext cx="17494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Protein-coding</a:t>
            </a:r>
            <a:br>
              <a:rPr lang="en-US" sz="1800" b="1"/>
            </a:br>
            <a:r>
              <a:rPr lang="en-US" sz="1800" b="1"/>
              <a:t>segment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241925" y="2578100"/>
            <a:ext cx="18002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Polyadenylation</a:t>
            </a:r>
            <a:br>
              <a:rPr lang="en-US" sz="1800" b="1"/>
            </a:br>
            <a:r>
              <a:rPr lang="en-US" sz="1800" b="1"/>
              <a:t>signal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493838" y="3013075"/>
            <a:ext cx="2063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237413" y="30257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3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5688013" y="37496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3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20713" y="3748088"/>
            <a:ext cx="2063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543050" y="3743325"/>
            <a:ext cx="2063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892175" y="3740150"/>
            <a:ext cx="4365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Cap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1814513" y="3744913"/>
            <a:ext cx="4365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UTR</a:t>
            </a: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2311400" y="3530600"/>
            <a:ext cx="2794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2635250" y="3606800"/>
            <a:ext cx="690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Start</a:t>
            </a:r>
            <a:br>
              <a:rPr lang="en-US" sz="1800" b="1"/>
            </a:br>
            <a:r>
              <a:rPr lang="en-US" sz="1800" b="1"/>
              <a:t>codon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419100" y="3303588"/>
            <a:ext cx="1349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G</a:t>
            </a:r>
            <a:endParaRPr lang="en-US" sz="1800" b="1"/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755650" y="3308350"/>
            <a:ext cx="1349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  <a:endParaRPr lang="en-US" sz="1800" b="1"/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1035050" y="3311525"/>
            <a:ext cx="1349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  <a:endParaRPr lang="en-US" sz="1800" b="1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1309688" y="3309938"/>
            <a:ext cx="1349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  <a:endParaRPr lang="en-US" sz="1800" b="1"/>
          </a:p>
        </p:txBody>
      </p:sp>
      <p:sp>
        <p:nvSpPr>
          <p:cNvPr id="46099" name="AutoShape 19"/>
          <p:cNvSpPr>
            <a:spLocks/>
          </p:cNvSpPr>
          <p:nvPr/>
        </p:nvSpPr>
        <p:spPr bwMode="auto">
          <a:xfrm rot="-5400000">
            <a:off x="871538" y="3040063"/>
            <a:ext cx="177800" cy="1231900"/>
          </a:xfrm>
          <a:prstGeom prst="leftBrace">
            <a:avLst>
              <a:gd name="adj1" fmla="val 5773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AutoShape 20"/>
          <p:cNvSpPr>
            <a:spLocks/>
          </p:cNvSpPr>
          <p:nvPr/>
        </p:nvSpPr>
        <p:spPr bwMode="auto">
          <a:xfrm rot="-5400000">
            <a:off x="1850232" y="3315494"/>
            <a:ext cx="165100" cy="687387"/>
          </a:xfrm>
          <a:prstGeom prst="leftBrace">
            <a:avLst>
              <a:gd name="adj1" fmla="val 3469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AutoShape 21"/>
          <p:cNvSpPr>
            <a:spLocks/>
          </p:cNvSpPr>
          <p:nvPr/>
        </p:nvSpPr>
        <p:spPr bwMode="auto">
          <a:xfrm rot="5400000">
            <a:off x="3413126" y="1960562"/>
            <a:ext cx="177800" cy="2435225"/>
          </a:xfrm>
          <a:prstGeom prst="leftBrace">
            <a:avLst>
              <a:gd name="adj1" fmla="val 11413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4014788" y="3606800"/>
            <a:ext cx="6905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br>
              <a:rPr lang="en-US" sz="1800" b="1"/>
            </a:br>
            <a:r>
              <a:rPr lang="en-US" sz="1800" b="1"/>
              <a:t>codon</a:t>
            </a:r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 flipH="1">
            <a:off x="4538663" y="3530600"/>
            <a:ext cx="223837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AutoShape 24"/>
          <p:cNvSpPr>
            <a:spLocks/>
          </p:cNvSpPr>
          <p:nvPr/>
        </p:nvSpPr>
        <p:spPr bwMode="auto">
          <a:xfrm rot="-5400000">
            <a:off x="5963444" y="2402682"/>
            <a:ext cx="165100" cy="2513012"/>
          </a:xfrm>
          <a:prstGeom prst="leftBrace">
            <a:avLst>
              <a:gd name="adj1" fmla="val 12684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5961063" y="3749675"/>
            <a:ext cx="5810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UTR</a:t>
            </a: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5842000" y="3321050"/>
            <a:ext cx="7588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olidFill>
                  <a:schemeClr val="bg1"/>
                </a:solidFill>
              </a:rPr>
              <a:t>AAUAAA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7521575" y="3748088"/>
            <a:ext cx="12112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Poly-A tail</a:t>
            </a:r>
          </a:p>
        </p:txBody>
      </p:sp>
      <p:sp>
        <p:nvSpPr>
          <p:cNvPr id="46108" name="AutoShape 28"/>
          <p:cNvSpPr>
            <a:spLocks/>
          </p:cNvSpPr>
          <p:nvPr/>
        </p:nvSpPr>
        <p:spPr bwMode="auto">
          <a:xfrm rot="-5400000">
            <a:off x="7983538" y="2928938"/>
            <a:ext cx="165100" cy="1466850"/>
          </a:xfrm>
          <a:prstGeom prst="leftBrace">
            <a:avLst>
              <a:gd name="adj1" fmla="val 7403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7640638" y="3316288"/>
            <a:ext cx="3476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AAA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8172450" y="3322638"/>
            <a:ext cx="34766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AAA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7997825" y="3270250"/>
            <a:ext cx="1825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…</a:t>
            </a:r>
          </a:p>
        </p:txBody>
      </p:sp>
      <p:sp>
        <p:nvSpPr>
          <p:cNvPr id="46112" name="AutoShape 32"/>
          <p:cNvSpPr>
            <a:spLocks/>
          </p:cNvSpPr>
          <p:nvPr/>
        </p:nvSpPr>
        <p:spPr bwMode="auto">
          <a:xfrm rot="5400000">
            <a:off x="6122194" y="2828131"/>
            <a:ext cx="149225" cy="696913"/>
          </a:xfrm>
          <a:prstGeom prst="leftBrace">
            <a:avLst>
              <a:gd name="adj1" fmla="val 3891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990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mtClean="0"/>
              <a:t>Split Genes and RNA Splicing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17638"/>
            <a:ext cx="8534400" cy="4348162"/>
          </a:xfrm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85000"/>
              </a:lnSpc>
            </a:pPr>
            <a:r>
              <a:rPr lang="en-US" smtClean="0"/>
              <a:t>Most eukaryotic genes and their RNA transcripts have long noncoding stretches of nucleotides that lie between coding regions</a:t>
            </a:r>
          </a:p>
          <a:p>
            <a:pPr marL="350838" indent="-350838" eaLnBrk="1" hangingPunct="1">
              <a:lnSpc>
                <a:spcPct val="85000"/>
              </a:lnSpc>
            </a:pPr>
            <a:r>
              <a:rPr lang="en-US" smtClean="0"/>
              <a:t>These noncoding regions are called intervening sequences, or </a:t>
            </a:r>
            <a:r>
              <a:rPr lang="en-US" b="1" smtClean="0"/>
              <a:t>introns</a:t>
            </a:r>
          </a:p>
          <a:p>
            <a:pPr marL="350838" indent="-350838" eaLnBrk="1" hangingPunct="1">
              <a:lnSpc>
                <a:spcPct val="85000"/>
              </a:lnSpc>
            </a:pPr>
            <a:r>
              <a:rPr lang="en-US" smtClean="0"/>
              <a:t>The other regions are called </a:t>
            </a:r>
            <a:r>
              <a:rPr lang="en-US" b="1" smtClean="0"/>
              <a:t>exons </a:t>
            </a:r>
            <a:r>
              <a:rPr lang="en-US" smtClean="0"/>
              <a:t>because they are eventually expressed, usually translated into amino acid sequences</a:t>
            </a:r>
          </a:p>
          <a:p>
            <a:pPr marL="350838" indent="-350838" eaLnBrk="1" hangingPunct="1">
              <a:lnSpc>
                <a:spcPct val="85000"/>
              </a:lnSpc>
            </a:pPr>
            <a:r>
              <a:rPr lang="en-US" b="1" smtClean="0"/>
              <a:t>RNA splicing </a:t>
            </a:r>
            <a:r>
              <a:rPr lang="en-US" smtClean="0"/>
              <a:t>removes introns and joins exons, creating an mRNA molecule with a continuous coding sequence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711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17.11</a:t>
            </a:r>
          </a:p>
        </p:txBody>
      </p:sp>
      <p:pic>
        <p:nvPicPr>
          <p:cNvPr id="48131" name="Picture 3" descr="17_11RNASplicing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931988"/>
            <a:ext cx="8548687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716088" y="195103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5</a:t>
            </a:r>
            <a:r>
              <a:rPr lang="en-US" sz="1500" b="1">
                <a:sym typeface="Symbol" pitchFamily="18" charset="2"/>
              </a:rPr>
              <a:t></a:t>
            </a:r>
            <a:endParaRPr lang="en-US" sz="1500" b="1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952625" y="1941513"/>
            <a:ext cx="11207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Exon Intron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160713" y="1941513"/>
            <a:ext cx="5191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Exon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350963" y="222567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5</a:t>
            </a:r>
            <a:r>
              <a:rPr lang="en-US" sz="1500" b="1">
                <a:sym typeface="Symbol" pitchFamily="18" charset="2"/>
              </a:rPr>
              <a:t></a:t>
            </a:r>
            <a:endParaRPr lang="en-US" sz="1500" b="1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549400" y="2220913"/>
            <a:ext cx="3794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Cap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87338" y="2219325"/>
            <a:ext cx="10223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Pre-mRNA</a:t>
            </a:r>
            <a:br>
              <a:rPr lang="en-US" sz="1500" b="1"/>
            </a:br>
            <a:r>
              <a:rPr lang="en-US" sz="1500" b="1"/>
              <a:t>Codon</a:t>
            </a:r>
            <a:br>
              <a:rPr lang="en-US" sz="1500" b="1"/>
            </a:br>
            <a:r>
              <a:rPr lang="en-US" sz="1500" b="1"/>
              <a:t>numbers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049463" y="2479675"/>
            <a:ext cx="4730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</a:t>
            </a:r>
            <a:r>
              <a:rPr lang="en-US" sz="1500" b="1">
                <a:sym typeface="Symbol" pitchFamily="18" charset="2"/>
              </a:rPr>
              <a:t>30</a:t>
            </a:r>
            <a:endParaRPr lang="en-US" sz="1500" b="1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059113" y="2484438"/>
            <a:ext cx="698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31</a:t>
            </a:r>
            <a:r>
              <a:rPr lang="en-US" sz="1500" b="1">
                <a:sym typeface="Symbol" pitchFamily="18" charset="2"/>
              </a:rPr>
              <a:t>104</a:t>
            </a:r>
            <a:endParaRPr lang="en-US" sz="1500" b="1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560638" y="3721100"/>
            <a:ext cx="698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mRNA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273425" y="371792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5</a:t>
            </a:r>
            <a:r>
              <a:rPr lang="en-US" sz="1500" b="1">
                <a:sym typeface="Symbol" pitchFamily="18" charset="2"/>
              </a:rPr>
              <a:t></a:t>
            </a:r>
            <a:endParaRPr lang="en-US" sz="1500" b="1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452813" y="3721100"/>
            <a:ext cx="3794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Cap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184525" y="418147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5</a:t>
            </a:r>
            <a:r>
              <a:rPr lang="en-US" sz="1500" b="1">
                <a:sym typeface="Symbol" pitchFamily="18" charset="2"/>
              </a:rPr>
              <a:t></a:t>
            </a:r>
            <a:endParaRPr lang="en-US" sz="1500" b="1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180013" y="1941513"/>
            <a:ext cx="5572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Intron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7256463" y="1947863"/>
            <a:ext cx="4302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Exon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900738" y="417988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3</a:t>
            </a:r>
            <a:r>
              <a:rPr lang="en-US" sz="1500" b="1">
                <a:sym typeface="Symbol" pitchFamily="18" charset="2"/>
              </a:rPr>
              <a:t></a:t>
            </a:r>
            <a:endParaRPr lang="en-US" sz="1500" b="1"/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6129338" y="4179888"/>
            <a:ext cx="4413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UTR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5072063" y="2894013"/>
            <a:ext cx="21510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Introns cut out and</a:t>
            </a:r>
            <a:br>
              <a:rPr lang="en-US" sz="1500" b="1"/>
            </a:br>
            <a:r>
              <a:rPr lang="en-US" sz="1500" b="1"/>
              <a:t>exons spliced together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7824788" y="195103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3</a:t>
            </a:r>
            <a:r>
              <a:rPr lang="en-US" sz="1500" b="1">
                <a:sym typeface="Symbol" pitchFamily="18" charset="2"/>
              </a:rPr>
              <a:t></a:t>
            </a:r>
            <a:endParaRPr lang="en-US" sz="1500" b="1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7142163" y="2490788"/>
            <a:ext cx="488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105</a:t>
            </a:r>
            <a:r>
              <a:rPr lang="en-US" sz="1500" b="1">
                <a:sym typeface="Symbol" pitchFamily="18" charset="2"/>
              </a:rPr>
              <a:t></a:t>
            </a:r>
            <a:br>
              <a:rPr lang="en-US" sz="1500" b="1">
                <a:sym typeface="Symbol" pitchFamily="18" charset="2"/>
              </a:rPr>
            </a:br>
            <a:r>
              <a:rPr lang="en-US" sz="1500" b="1">
                <a:sym typeface="Symbol" pitchFamily="18" charset="2"/>
              </a:rPr>
              <a:t> 146</a:t>
            </a:r>
            <a:endParaRPr lang="en-US" sz="1500" b="1"/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7856538" y="2208213"/>
            <a:ext cx="9255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Poly-A tail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4478338" y="4344988"/>
            <a:ext cx="8350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500" b="1"/>
              <a:t>Coding</a:t>
            </a:r>
            <a:br>
              <a:rPr lang="en-US" sz="1500" b="1"/>
            </a:br>
            <a:r>
              <a:rPr lang="en-US" sz="1500" b="1"/>
              <a:t>segment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5999163" y="3732213"/>
            <a:ext cx="9255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Poly-A tail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3411538" y="4167188"/>
            <a:ext cx="4413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UTR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4589463" y="3978275"/>
            <a:ext cx="5810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1</a:t>
            </a:r>
            <a:r>
              <a:rPr lang="en-US" sz="1500" b="1">
                <a:sym typeface="Symbol" pitchFamily="18" charset="2"/>
              </a:rPr>
              <a:t>146</a:t>
            </a:r>
            <a:endParaRPr lang="en-US" sz="1500" b="1"/>
          </a:p>
        </p:txBody>
      </p:sp>
      <p:sp>
        <p:nvSpPr>
          <p:cNvPr id="48156" name="AutoShape 28"/>
          <p:cNvSpPr>
            <a:spLocks/>
          </p:cNvSpPr>
          <p:nvPr/>
        </p:nvSpPr>
        <p:spPr bwMode="auto">
          <a:xfrm rot="5400000">
            <a:off x="4724400" y="3359150"/>
            <a:ext cx="292100" cy="1670050"/>
          </a:xfrm>
          <a:prstGeom prst="rightBrace">
            <a:avLst>
              <a:gd name="adj1" fmla="val 4764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V="1">
            <a:off x="3767138" y="3921125"/>
            <a:ext cx="152400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H="1" flipV="1">
            <a:off x="5849938" y="3924300"/>
            <a:ext cx="85725" cy="274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0013"/>
            <a:ext cx="8305800" cy="2312987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In some cases, RNA splicing is carried out by spliceosomes</a:t>
            </a:r>
            <a:endParaRPr lang="en-US" b="1" smtClean="0"/>
          </a:p>
          <a:p>
            <a:pPr marL="350838" indent="-350838" eaLnBrk="1" hangingPunct="1"/>
            <a:r>
              <a:rPr lang="en-US" b="1" smtClean="0"/>
              <a:t>Spliceosomes</a:t>
            </a:r>
            <a:r>
              <a:rPr lang="en-US" smtClean="0"/>
              <a:t> consist of a variety of proteins and several small nuclear ribonucleoproteins (snRNPs) that recognize the splice sites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157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17.12-1</a:t>
            </a:r>
          </a:p>
        </p:txBody>
      </p:sp>
      <p:pic>
        <p:nvPicPr>
          <p:cNvPr id="50179" name="Picture 3" descr="17_12snRNPsSpliceosome_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738" y="136525"/>
            <a:ext cx="54689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70225" y="139700"/>
            <a:ext cx="31845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RNA transcript (pre-mRNA)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868488" y="361950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443163" y="554038"/>
            <a:ext cx="762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Exon 1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917700" y="914400"/>
            <a:ext cx="8255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924050" y="1239838"/>
            <a:ext cx="8255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snRNA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894013" y="1730375"/>
            <a:ext cx="8255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snRNPs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240213" y="555625"/>
            <a:ext cx="7620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Intron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173788" y="560388"/>
            <a:ext cx="762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Exon 2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473700" y="1101725"/>
            <a:ext cx="923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Other </a:t>
            </a:r>
            <a:br>
              <a:rPr lang="en-US" sz="1800" b="1"/>
            </a:br>
            <a:r>
              <a:rPr lang="en-US" sz="1800" b="1"/>
              <a:t>proteins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709863" y="1071563"/>
            <a:ext cx="325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2700338" y="1350963"/>
            <a:ext cx="246062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17.12-2</a:t>
            </a:r>
          </a:p>
        </p:txBody>
      </p:sp>
      <p:pic>
        <p:nvPicPr>
          <p:cNvPr id="51203" name="Picture 3" descr="17_12snRNPsSpliceosome_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738" y="136525"/>
            <a:ext cx="54689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70225" y="139700"/>
            <a:ext cx="31845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RNA transcript (pre-mRNA)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868488" y="361950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443163" y="554038"/>
            <a:ext cx="762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Exon 1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917700" y="914400"/>
            <a:ext cx="8255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924050" y="1239838"/>
            <a:ext cx="8255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snRNA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894013" y="1730375"/>
            <a:ext cx="8255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snRNPs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240213" y="555625"/>
            <a:ext cx="7620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Intron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3788" y="560388"/>
            <a:ext cx="762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Exon 2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473700" y="1101725"/>
            <a:ext cx="923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Other </a:t>
            </a:r>
            <a:br>
              <a:rPr lang="en-US" sz="1800" b="1"/>
            </a:br>
            <a:r>
              <a:rPr lang="en-US" sz="1800" b="1"/>
              <a:t>proteins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3897313" y="2308225"/>
            <a:ext cx="14859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Spliceosome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655888" y="3219450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2709863" y="1071563"/>
            <a:ext cx="325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2700338" y="1350963"/>
            <a:ext cx="246062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17.12-3</a:t>
            </a:r>
          </a:p>
        </p:txBody>
      </p:sp>
      <p:pic>
        <p:nvPicPr>
          <p:cNvPr id="52227" name="Picture 3" descr="17_12snRNPsSpliceosome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738" y="136525"/>
            <a:ext cx="54689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070225" y="139700"/>
            <a:ext cx="31845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RNA transcript (pre-mRNA)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868488" y="361950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443163" y="554038"/>
            <a:ext cx="762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Exon 1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917700" y="914400"/>
            <a:ext cx="8255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924050" y="1239838"/>
            <a:ext cx="8255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snRNA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894013" y="1730375"/>
            <a:ext cx="8255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snRNPs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240213" y="555625"/>
            <a:ext cx="7620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Intron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73788" y="560388"/>
            <a:ext cx="762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Exon 2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473700" y="1101725"/>
            <a:ext cx="923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Other </a:t>
            </a:r>
            <a:br>
              <a:rPr lang="en-US" sz="1800" b="1"/>
            </a:br>
            <a:r>
              <a:rPr lang="en-US" sz="1800" b="1"/>
              <a:t>proteins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897313" y="2308225"/>
            <a:ext cx="14859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Spliceosome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2655888" y="3219450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284413" y="5203825"/>
            <a:ext cx="1498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Spliceosome</a:t>
            </a:r>
            <a:br>
              <a:rPr lang="en-US" sz="1800" b="1"/>
            </a:br>
            <a:r>
              <a:rPr lang="en-US" sz="1800" b="1"/>
              <a:t>components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237288" y="5703888"/>
            <a:ext cx="8255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Cut-out</a:t>
            </a:r>
            <a:br>
              <a:rPr lang="en-US" sz="1800" b="1"/>
            </a:br>
            <a:r>
              <a:rPr lang="en-US" sz="1800" b="1"/>
              <a:t>intron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240213" y="5927725"/>
            <a:ext cx="7620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176588" y="6115050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725863" y="6307138"/>
            <a:ext cx="762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Exon 1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4776788" y="6313488"/>
            <a:ext cx="762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Exon 2</a:t>
            </a: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2709863" y="1071563"/>
            <a:ext cx="325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2700338" y="1350963"/>
            <a:ext cx="246062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473075"/>
            <a:ext cx="8751887" cy="119062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mtClean="0"/>
              <a:t>Evidence from the Study of Metabolic Defects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8175"/>
            <a:ext cx="8534400" cy="3679825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In 1902, British physician Archibald Garrod first suggested that genes dictate phenotypes through enzymes that catalyze specific chemical reactions</a:t>
            </a:r>
          </a:p>
          <a:p>
            <a:pPr marL="350838" indent="-350838" eaLnBrk="1" hangingPunct="1"/>
            <a:r>
              <a:rPr lang="en-US" smtClean="0"/>
              <a:t>He thought symptoms of an inherited disease reflect an inability to synthesize a certain enzyme</a:t>
            </a:r>
          </a:p>
          <a:p>
            <a:pPr marL="350838" indent="-350838" eaLnBrk="1" hangingPunct="1"/>
            <a:r>
              <a:rPr lang="en-US" smtClean="0"/>
              <a:t>Linking genes to enzymes required understanding that cells synthesize and degrade molecules in a series of steps, a metabolic pathway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35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Ribozymes</a:t>
            </a:r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65250"/>
            <a:ext cx="8305800" cy="2312988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b="1" dirty="0" smtClean="0"/>
              <a:t>Ribozymes </a:t>
            </a:r>
            <a:r>
              <a:rPr lang="en-US" dirty="0" smtClean="0"/>
              <a:t>are catalytic RNA molecules that function as enzymes and can splice RNA</a:t>
            </a:r>
          </a:p>
          <a:p>
            <a:pPr marL="350838" indent="-350838" eaLnBrk="1" hangingPunct="1"/>
            <a:r>
              <a:rPr lang="en-US" dirty="0" smtClean="0"/>
              <a:t>The discovery of ribozymes rendered obsolete the belief that all biological catalysts were proteins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325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68425"/>
            <a:ext cx="8534400" cy="4041775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Three properties of RNA enable it to function as an enzyme</a:t>
            </a:r>
            <a:endParaRPr lang="en-US" sz="3000" smtClean="0"/>
          </a:p>
          <a:p>
            <a:pPr marL="977900" lvl="1" indent="-304800" eaLnBrk="1" hangingPunct="1"/>
            <a:r>
              <a:rPr lang="en-US" smtClean="0"/>
              <a:t>It can form a three-dimensional structure because of its ability to base-pair with itself</a:t>
            </a:r>
          </a:p>
          <a:p>
            <a:pPr marL="977900" lvl="1" indent="-304800" eaLnBrk="1" hangingPunct="1"/>
            <a:r>
              <a:rPr lang="en-US" smtClean="0"/>
              <a:t>Some bases in RNA contain functional groups that may participate in catalysis</a:t>
            </a:r>
          </a:p>
          <a:p>
            <a:pPr marL="977900" lvl="1" indent="-304800" eaLnBrk="1" hangingPunct="1"/>
            <a:r>
              <a:rPr lang="en-US" smtClean="0"/>
              <a:t>RNA may hydrogen-bond with other nucleic acid molecules</a:t>
            </a:r>
          </a:p>
          <a:p>
            <a:pPr marL="977900" lvl="1" indent="-304800" eaLnBrk="1" hangingPunct="1"/>
            <a:endParaRPr lang="en-US" smtClean="0"/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4277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73075"/>
            <a:ext cx="9067800" cy="1190625"/>
          </a:xfrm>
        </p:spPr>
        <p:txBody>
          <a:bodyPr anchor="t">
            <a:spAutoFit/>
          </a:bodyPr>
          <a:lstStyle/>
          <a:p>
            <a:pPr marL="57150" indent="-4763" eaLnBrk="1" hangingPunct="1"/>
            <a:r>
              <a:rPr lang="en-US" i="1" smtClean="0"/>
              <a:t>The Functional and Evolutionary Importance of Introns</a:t>
            </a:r>
            <a:endParaRPr lang="en-US" sz="32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3413"/>
            <a:ext cx="8534400" cy="4192587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Some introns contain sequences that may regulate gene expression</a:t>
            </a:r>
          </a:p>
          <a:p>
            <a:pPr marL="350838" indent="-350838" eaLnBrk="1" hangingPunct="1"/>
            <a:r>
              <a:rPr lang="en-US" smtClean="0"/>
              <a:t>Some genes can encode more than one kind of polypeptide, depending on which segments are treated as exons during splicing</a:t>
            </a:r>
          </a:p>
          <a:p>
            <a:pPr marL="350838" indent="-350838" eaLnBrk="1" hangingPunct="1"/>
            <a:r>
              <a:rPr lang="en-US" smtClean="0"/>
              <a:t>This is called </a:t>
            </a:r>
            <a:r>
              <a:rPr lang="en-US" b="1" smtClean="0"/>
              <a:t>alternative RNA splicing</a:t>
            </a:r>
          </a:p>
          <a:p>
            <a:pPr marL="350838" indent="-350838" eaLnBrk="1" hangingPunct="1"/>
            <a:r>
              <a:rPr lang="en-US" smtClean="0"/>
              <a:t>Consequently, the number of different proteins an organism can produce is much greater than its number of genes</a:t>
            </a: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530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534400" cy="2825750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Proteins often have a modular architecture consisting of discrete regions called </a:t>
            </a:r>
            <a:r>
              <a:rPr lang="en-US" b="1" dirty="0" smtClean="0"/>
              <a:t>domains</a:t>
            </a:r>
          </a:p>
          <a:p>
            <a:pPr marL="350838" indent="-350838" eaLnBrk="1" hangingPunct="1"/>
            <a:r>
              <a:rPr lang="en-US" dirty="0" smtClean="0"/>
              <a:t>In many cases, different exons code for the different domains in a protein</a:t>
            </a:r>
          </a:p>
          <a:p>
            <a:pPr marL="350838" indent="-350838" eaLnBrk="1" hangingPunct="1"/>
            <a:r>
              <a:rPr lang="en-US" dirty="0" smtClean="0"/>
              <a:t>Exon shuffling may result in the evolution of new proteins</a:t>
            </a: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6325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17_13ExonsDomain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136525"/>
            <a:ext cx="68341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4306888" y="153988"/>
            <a:ext cx="762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Gene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1525588" y="420688"/>
            <a:ext cx="762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DNA</a:t>
            </a: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2439988" y="733425"/>
            <a:ext cx="7620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Exon 1</a:t>
            </a: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4243388" y="731838"/>
            <a:ext cx="762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Exon 2</a:t>
            </a:r>
          </a:p>
        </p:txBody>
      </p:sp>
      <p:sp>
        <p:nvSpPr>
          <p:cNvPr id="57351" name="Text Box 8"/>
          <p:cNvSpPr txBox="1">
            <a:spLocks noChangeArrowheads="1"/>
          </p:cNvSpPr>
          <p:nvPr/>
        </p:nvSpPr>
        <p:spPr bwMode="auto">
          <a:xfrm>
            <a:off x="6040438" y="731838"/>
            <a:ext cx="762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Exon 3</a:t>
            </a:r>
          </a:p>
        </p:txBody>
      </p:sp>
      <p:sp>
        <p:nvSpPr>
          <p:cNvPr id="57352" name="Text Box 9"/>
          <p:cNvSpPr txBox="1">
            <a:spLocks noChangeArrowheads="1"/>
          </p:cNvSpPr>
          <p:nvPr/>
        </p:nvSpPr>
        <p:spPr bwMode="auto">
          <a:xfrm>
            <a:off x="3386138" y="730250"/>
            <a:ext cx="6731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Intron</a:t>
            </a:r>
          </a:p>
        </p:txBody>
      </p:sp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5189538" y="731838"/>
            <a:ext cx="6731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Intron</a:t>
            </a:r>
          </a:p>
        </p:txBody>
      </p:sp>
      <p:sp>
        <p:nvSpPr>
          <p:cNvPr id="57354" name="Text Box 11"/>
          <p:cNvSpPr txBox="1">
            <a:spLocks noChangeArrowheads="1"/>
          </p:cNvSpPr>
          <p:nvPr/>
        </p:nvSpPr>
        <p:spPr bwMode="auto">
          <a:xfrm>
            <a:off x="2732088" y="1303338"/>
            <a:ext cx="14224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Transcription</a:t>
            </a:r>
          </a:p>
        </p:txBody>
      </p:sp>
      <p:sp>
        <p:nvSpPr>
          <p:cNvPr id="57355" name="Text Box 12"/>
          <p:cNvSpPr txBox="1">
            <a:spLocks noChangeArrowheads="1"/>
          </p:cNvSpPr>
          <p:nvPr/>
        </p:nvSpPr>
        <p:spPr bwMode="auto">
          <a:xfrm>
            <a:off x="2433638" y="2109788"/>
            <a:ext cx="1778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RNA processing</a:t>
            </a:r>
          </a:p>
        </p:txBody>
      </p:sp>
      <p:sp>
        <p:nvSpPr>
          <p:cNvPr id="57356" name="Text Box 13"/>
          <p:cNvSpPr txBox="1">
            <a:spLocks noChangeArrowheads="1"/>
          </p:cNvSpPr>
          <p:nvPr/>
        </p:nvSpPr>
        <p:spPr bwMode="auto">
          <a:xfrm>
            <a:off x="2992438" y="2846388"/>
            <a:ext cx="1244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Translation</a:t>
            </a:r>
          </a:p>
        </p:txBody>
      </p:sp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6116638" y="3824288"/>
            <a:ext cx="1244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Domain 3</a:t>
            </a:r>
          </a:p>
        </p:txBody>
      </p:sp>
      <p:sp>
        <p:nvSpPr>
          <p:cNvPr id="57358" name="Text Box 15"/>
          <p:cNvSpPr txBox="1">
            <a:spLocks noChangeArrowheads="1"/>
          </p:cNvSpPr>
          <p:nvPr/>
        </p:nvSpPr>
        <p:spPr bwMode="auto">
          <a:xfrm>
            <a:off x="1468438" y="4948238"/>
            <a:ext cx="1244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Domain 2</a:t>
            </a:r>
          </a:p>
        </p:txBody>
      </p:sp>
      <p:sp>
        <p:nvSpPr>
          <p:cNvPr id="57359" name="Text Box 16"/>
          <p:cNvSpPr txBox="1">
            <a:spLocks noChangeArrowheads="1"/>
          </p:cNvSpPr>
          <p:nvPr/>
        </p:nvSpPr>
        <p:spPr bwMode="auto">
          <a:xfrm>
            <a:off x="6122988" y="5481638"/>
            <a:ext cx="1244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Domain 1</a:t>
            </a:r>
          </a:p>
        </p:txBody>
      </p:sp>
      <p:sp>
        <p:nvSpPr>
          <p:cNvPr id="57360" name="Text Box 17"/>
          <p:cNvSpPr txBox="1">
            <a:spLocks noChangeArrowheads="1"/>
          </p:cNvSpPr>
          <p:nvPr/>
        </p:nvSpPr>
        <p:spPr bwMode="auto">
          <a:xfrm>
            <a:off x="3748088" y="6269038"/>
            <a:ext cx="1244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Polypeptide</a:t>
            </a:r>
          </a:p>
        </p:txBody>
      </p:sp>
      <p:sp>
        <p:nvSpPr>
          <p:cNvPr id="57361" name="AutoShape 18"/>
          <p:cNvSpPr>
            <a:spLocks/>
          </p:cNvSpPr>
          <p:nvPr/>
        </p:nvSpPr>
        <p:spPr bwMode="auto">
          <a:xfrm>
            <a:off x="5861050" y="3314700"/>
            <a:ext cx="196850" cy="1231900"/>
          </a:xfrm>
          <a:prstGeom prst="rightBrace">
            <a:avLst>
              <a:gd name="adj1" fmla="val 5215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AutoShape 19"/>
          <p:cNvSpPr>
            <a:spLocks/>
          </p:cNvSpPr>
          <p:nvPr/>
        </p:nvSpPr>
        <p:spPr bwMode="auto">
          <a:xfrm>
            <a:off x="5873750" y="4972050"/>
            <a:ext cx="196850" cy="1231900"/>
          </a:xfrm>
          <a:prstGeom prst="rightBrace">
            <a:avLst>
              <a:gd name="adj1" fmla="val 5215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AutoShape 20"/>
          <p:cNvSpPr>
            <a:spLocks/>
          </p:cNvSpPr>
          <p:nvPr/>
        </p:nvSpPr>
        <p:spPr bwMode="auto">
          <a:xfrm rot="10800000">
            <a:off x="2552700" y="4438650"/>
            <a:ext cx="196850" cy="1231900"/>
          </a:xfrm>
          <a:prstGeom prst="rightBrace">
            <a:avLst>
              <a:gd name="adj1" fmla="val 5215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AutoShape 21"/>
          <p:cNvSpPr>
            <a:spLocks/>
          </p:cNvSpPr>
          <p:nvPr/>
        </p:nvSpPr>
        <p:spPr bwMode="auto">
          <a:xfrm rot="-5400000">
            <a:off x="4495800" y="-1784350"/>
            <a:ext cx="196850" cy="4635500"/>
          </a:xfrm>
          <a:prstGeom prst="rightBrace">
            <a:avLst>
              <a:gd name="adj1" fmla="val 19623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4500"/>
            <a:ext cx="8610600" cy="1739900"/>
          </a:xfrm>
        </p:spPr>
        <p:txBody>
          <a:bodyPr anchor="t">
            <a:spAutoFit/>
          </a:bodyPr>
          <a:lstStyle/>
          <a:p>
            <a:pPr marL="57150" indent="-4763" eaLnBrk="1" hangingPunct="1"/>
            <a:r>
              <a:rPr lang="en-US" smtClean="0"/>
              <a:t>Concept 17.4: Translation is the RNA-directed synthesis of a polypeptide: </a:t>
            </a:r>
            <a:r>
              <a:rPr lang="en-US" i="1" smtClean="0"/>
              <a:t>a closer look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432050"/>
            <a:ext cx="8305800" cy="946150"/>
          </a:xfrm>
          <a:noFill/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Genetic information flows from mRNA to protein through the process of translation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837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381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mtClean="0"/>
              <a:t>Molecular Components of Translation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65250"/>
            <a:ext cx="8534400" cy="2825750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A cell translates an mRNA message into protein with the help of </a:t>
            </a:r>
            <a:r>
              <a:rPr lang="en-US" b="1" smtClean="0"/>
              <a:t>transfer RNA (tRNA)</a:t>
            </a:r>
          </a:p>
          <a:p>
            <a:pPr marL="350838" indent="-350838" eaLnBrk="1" hangingPunct="1"/>
            <a:r>
              <a:rPr lang="en-US" smtClean="0"/>
              <a:t>tRNAs transfer amino acids to the growing polypeptide in a ribosome</a:t>
            </a:r>
          </a:p>
          <a:p>
            <a:pPr marL="350838" indent="-350838" eaLnBrk="1" hangingPunct="1"/>
            <a:r>
              <a:rPr lang="en-US" smtClean="0"/>
              <a:t>Translation is a complex process in terms of its biochemistry and mechanics</a:t>
            </a: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939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17.14</a:t>
            </a:r>
          </a:p>
        </p:txBody>
      </p:sp>
      <p:pic>
        <p:nvPicPr>
          <p:cNvPr id="60419" name="Picture 3" descr="17_14Transla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0425" y="136525"/>
            <a:ext cx="48831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498725" y="1758950"/>
            <a:ext cx="1330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Polypeptide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752850" y="2012950"/>
            <a:ext cx="762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5238750" y="2101850"/>
            <a:ext cx="5207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5803900" y="1784350"/>
            <a:ext cx="31750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5994400" y="1778000"/>
            <a:ext cx="133350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H="1">
            <a:off x="5022850" y="3321050"/>
            <a:ext cx="12065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575175" y="3060700"/>
            <a:ext cx="1120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Ribosome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 rot="-1328009">
            <a:off x="4022725" y="3384550"/>
            <a:ext cx="3079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olidFill>
                  <a:schemeClr val="bg1"/>
                </a:solidFill>
              </a:rPr>
              <a:t>Trp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 rot="-863733">
            <a:off x="4111625" y="3810000"/>
            <a:ext cx="3079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 rot="-460799">
            <a:off x="5845175" y="3790950"/>
            <a:ext cx="3079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5788025" y="2387600"/>
            <a:ext cx="12668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tRNA with</a:t>
            </a:r>
            <a:br>
              <a:rPr lang="en-US" sz="1800" b="1"/>
            </a:br>
            <a:r>
              <a:rPr lang="en-US" sz="1800" b="1"/>
              <a:t>amino acid</a:t>
            </a:r>
            <a:br>
              <a:rPr lang="en-US" sz="1800" b="1"/>
            </a:br>
            <a:r>
              <a:rPr lang="en-US" sz="1800" b="1"/>
              <a:t>attached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6137275" y="1543050"/>
            <a:ext cx="7207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Amino</a:t>
            </a:r>
            <a:br>
              <a:rPr lang="en-US" sz="1800" b="1"/>
            </a:br>
            <a:r>
              <a:rPr lang="en-US" sz="1800" b="1"/>
              <a:t>acids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5775325" y="4508500"/>
            <a:ext cx="5746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tRNA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5641975" y="5022850"/>
            <a:ext cx="1533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Anticodon</a:t>
            </a: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V="1">
            <a:off x="5435600" y="4635500"/>
            <a:ext cx="27305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 flipV="1">
            <a:off x="5099050" y="5149850"/>
            <a:ext cx="527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3870325" y="5911850"/>
            <a:ext cx="8667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Codons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3641725" y="552767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4089400" y="552767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4238625" y="552767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4394200" y="552767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3781425" y="552767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3937000" y="552767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4549775" y="552767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4702175" y="552767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4857750" y="552767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446" name="AutoShape 30"/>
          <p:cNvSpPr>
            <a:spLocks/>
          </p:cNvSpPr>
          <p:nvPr/>
        </p:nvSpPr>
        <p:spPr bwMode="auto">
          <a:xfrm rot="-5400000">
            <a:off x="3781425" y="5632450"/>
            <a:ext cx="123825" cy="352425"/>
          </a:xfrm>
          <a:prstGeom prst="leftBrace">
            <a:avLst>
              <a:gd name="adj1" fmla="val 2371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7" name="AutoShape 31"/>
          <p:cNvSpPr>
            <a:spLocks/>
          </p:cNvSpPr>
          <p:nvPr/>
        </p:nvSpPr>
        <p:spPr bwMode="auto">
          <a:xfrm rot="-5400000">
            <a:off x="4219575" y="5632450"/>
            <a:ext cx="123825" cy="352425"/>
          </a:xfrm>
          <a:prstGeom prst="leftBrace">
            <a:avLst>
              <a:gd name="adj1" fmla="val 2371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AutoShape 32"/>
          <p:cNvSpPr>
            <a:spLocks/>
          </p:cNvSpPr>
          <p:nvPr/>
        </p:nvSpPr>
        <p:spPr bwMode="auto">
          <a:xfrm rot="-5400000">
            <a:off x="4679950" y="5632450"/>
            <a:ext cx="123825" cy="352425"/>
          </a:xfrm>
          <a:prstGeom prst="leftBrace">
            <a:avLst>
              <a:gd name="adj1" fmla="val 2371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 rot="-1533598">
            <a:off x="3527425" y="5092700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 rot="-1575164">
            <a:off x="3657600" y="5029200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 rot="-1941370">
            <a:off x="3784600" y="497522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 rot="2141458">
            <a:off x="4797425" y="487997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4778375" y="5080000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4864100" y="521652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 rot="9700">
            <a:off x="4095750" y="5334000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 rot="9700">
            <a:off x="4244975" y="5334000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457" name="Text Box 41"/>
          <p:cNvSpPr txBox="1">
            <a:spLocks noChangeArrowheads="1"/>
          </p:cNvSpPr>
          <p:nvPr/>
        </p:nvSpPr>
        <p:spPr bwMode="auto">
          <a:xfrm rot="9700">
            <a:off x="4397375" y="5334000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 rot="2141458">
            <a:off x="4892675" y="4978400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 rot="2141458">
            <a:off x="5003800" y="505777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460" name="Text Box 44"/>
          <p:cNvSpPr txBox="1">
            <a:spLocks noChangeArrowheads="1"/>
          </p:cNvSpPr>
          <p:nvPr/>
        </p:nvSpPr>
        <p:spPr bwMode="auto">
          <a:xfrm>
            <a:off x="4778375" y="507682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4867275" y="5216525"/>
            <a:ext cx="857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2270125" y="5911850"/>
            <a:ext cx="2571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6153150" y="5997575"/>
            <a:ext cx="2571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3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60464" name="Text Box 48"/>
          <p:cNvSpPr txBox="1">
            <a:spLocks noChangeArrowheads="1"/>
          </p:cNvSpPr>
          <p:nvPr/>
        </p:nvSpPr>
        <p:spPr bwMode="auto">
          <a:xfrm>
            <a:off x="2608263" y="6316663"/>
            <a:ext cx="8667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</a:t>
            </a:r>
          </a:p>
        </p:txBody>
      </p:sp>
      <p:sp>
        <p:nvSpPr>
          <p:cNvPr id="60465" name="Line 49"/>
          <p:cNvSpPr>
            <a:spLocks noChangeShapeType="1"/>
          </p:cNvSpPr>
          <p:nvPr/>
        </p:nvSpPr>
        <p:spPr bwMode="auto">
          <a:xfrm>
            <a:off x="2709863" y="5897563"/>
            <a:ext cx="155575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447675"/>
            <a:ext cx="9042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The Structure and Function of Transfer RNA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534400" cy="2265363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Molecules of tRNA are not identical</a:t>
            </a:r>
            <a:endParaRPr lang="en-US" sz="3000" smtClean="0"/>
          </a:p>
          <a:p>
            <a:pPr marL="977900" lvl="1" indent="-304800" eaLnBrk="1" hangingPunct="1"/>
            <a:r>
              <a:rPr lang="en-US" smtClean="0"/>
              <a:t>Each carries a specific amino acid on one end</a:t>
            </a:r>
          </a:p>
          <a:p>
            <a:pPr marL="977900" lvl="1" indent="-304800" eaLnBrk="1" hangingPunct="1"/>
            <a:r>
              <a:rPr lang="en-US" smtClean="0"/>
              <a:t>Each has an </a:t>
            </a:r>
            <a:r>
              <a:rPr lang="en-US" b="1" smtClean="0"/>
              <a:t>anticodon </a:t>
            </a:r>
            <a:r>
              <a:rPr lang="en-US" smtClean="0"/>
              <a:t>on the other end; the anticodon base-pairs with a complementary codon on mRNA</a:t>
            </a:r>
          </a:p>
        </p:txBody>
      </p:sp>
      <p:grpSp>
        <p:nvGrpSpPr>
          <p:cNvPr id="61444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446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1445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3188"/>
            <a:ext cx="8229600" cy="2398712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A </a:t>
            </a:r>
            <a:r>
              <a:rPr lang="en-US" dirty="0" err="1" smtClean="0"/>
              <a:t>tRNA</a:t>
            </a:r>
            <a:r>
              <a:rPr lang="en-US" dirty="0" smtClean="0"/>
              <a:t> molecule consists of a single RNA strand that is only about 80 nucleotides long</a:t>
            </a:r>
          </a:p>
          <a:p>
            <a:pPr marL="350838" indent="-350838" eaLnBrk="1" hangingPunct="1"/>
            <a:r>
              <a:rPr lang="en-US" dirty="0" smtClean="0"/>
              <a:t>Flattened into one plane to reveal its base pairing, a </a:t>
            </a:r>
            <a:r>
              <a:rPr lang="en-US" dirty="0" err="1" smtClean="0"/>
              <a:t>tRNA</a:t>
            </a:r>
            <a:r>
              <a:rPr lang="en-US" dirty="0" smtClean="0"/>
              <a:t> molecule looks like a cloverleaf</a:t>
            </a:r>
          </a:p>
          <a:p>
            <a:pPr marL="350838" indent="-350838" eaLnBrk="1" hangingPunct="1"/>
            <a:endParaRPr lang="en-US" dirty="0" smtClean="0"/>
          </a:p>
        </p:txBody>
      </p:sp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2469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473075"/>
            <a:ext cx="8751887" cy="119062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Nutritional Mutants in</a:t>
            </a:r>
            <a:r>
              <a:rPr lang="en-US" smtClean="0"/>
              <a:t> </a:t>
            </a:r>
            <a:r>
              <a:rPr lang="en-US" i="1" smtClean="0"/>
              <a:t>Neurospora: </a:t>
            </a:r>
            <a:r>
              <a:rPr lang="en-US" smtClean="0"/>
              <a:t>Scientific Inquiry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27225"/>
            <a:ext cx="8534400" cy="4327525"/>
          </a:xfrm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George Beadle and Edward Tatum exposed bread mold to X-rays, creating mutants that were unable to survive on minimal media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Using crosses, they and their coworkers identified three classes of arginine-deficient mutants, each lacking a different enzyme necessary for synthesizing arginine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They developed a one gene–one enzyme hypothesis, which states that each gene dictates production of a specific enzyme</a:t>
            </a: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17.15</a:t>
            </a:r>
          </a:p>
        </p:txBody>
      </p:sp>
      <p:pic>
        <p:nvPicPr>
          <p:cNvPr id="63491" name="Picture 3" descr="17_15_TransferRNAStruc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611188"/>
            <a:ext cx="8548687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11175" y="800100"/>
            <a:ext cx="11207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Amino acid</a:t>
            </a:r>
            <a:br>
              <a:rPr lang="en-US" sz="1600" b="1"/>
            </a:br>
            <a:r>
              <a:rPr lang="en-US" sz="1600" b="1"/>
              <a:t>attachment</a:t>
            </a:r>
            <a:br>
              <a:rPr lang="en-US" sz="1600" b="1"/>
            </a:br>
            <a:r>
              <a:rPr lang="en-US" sz="1600" b="1"/>
              <a:t>site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719263" y="606425"/>
            <a:ext cx="260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011363" y="1352550"/>
            <a:ext cx="260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568575" y="3746500"/>
            <a:ext cx="9556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Hydrogen</a:t>
            </a:r>
            <a:br>
              <a:rPr lang="en-US" sz="1600" b="1"/>
            </a:br>
            <a:r>
              <a:rPr lang="en-US" sz="1600" b="1"/>
              <a:t>bonds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552575" y="5422900"/>
            <a:ext cx="993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Anticodon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20675" y="5816600"/>
            <a:ext cx="298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(a) Two-dimensional structure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952875" y="5829300"/>
            <a:ext cx="298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(b) Three-dimensional structure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7229475" y="5600700"/>
            <a:ext cx="1616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(c) Symbol used </a:t>
            </a:r>
            <a:br>
              <a:rPr lang="en-US" sz="1600" b="1"/>
            </a:br>
            <a:endParaRPr lang="en-US" sz="1600" b="1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7521575" y="5816600"/>
            <a:ext cx="11969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in this book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5362575" y="5245100"/>
            <a:ext cx="993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Anticodon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7445375" y="5257800"/>
            <a:ext cx="993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Anticodon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7269163" y="4975225"/>
            <a:ext cx="260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8412163" y="4984750"/>
            <a:ext cx="260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5540375" y="3225800"/>
            <a:ext cx="9556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Hydrogen</a:t>
            </a:r>
            <a:br>
              <a:rPr lang="en-US" sz="1600" b="1"/>
            </a:br>
            <a:r>
              <a:rPr lang="en-US" sz="1600" b="1"/>
              <a:t>bonds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7483475" y="1562100"/>
            <a:ext cx="1120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Amino acid</a:t>
            </a:r>
            <a:br>
              <a:rPr lang="en-US" sz="1600" b="1"/>
            </a:br>
            <a:r>
              <a:rPr lang="en-US" sz="1600" b="1"/>
              <a:t>attachment</a:t>
            </a:r>
            <a:br>
              <a:rPr lang="en-US" sz="1600" b="1"/>
            </a:br>
            <a:r>
              <a:rPr lang="en-US" sz="1600" b="1"/>
              <a:t>site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6367463" y="1987550"/>
            <a:ext cx="260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7129463" y="2308225"/>
            <a:ext cx="260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18" charset="2"/>
              </a:rPr>
              <a:t></a:t>
            </a:r>
            <a:endParaRPr lang="en-US" sz="1600" b="1"/>
          </a:p>
        </p:txBody>
      </p:sp>
      <p:sp>
        <p:nvSpPr>
          <p:cNvPr id="63509" name="AutoShape 21"/>
          <p:cNvSpPr>
            <a:spLocks/>
          </p:cNvSpPr>
          <p:nvPr/>
        </p:nvSpPr>
        <p:spPr bwMode="auto">
          <a:xfrm rot="5400000">
            <a:off x="1960562" y="5024438"/>
            <a:ext cx="150813" cy="642938"/>
          </a:xfrm>
          <a:prstGeom prst="rightBrace">
            <a:avLst>
              <a:gd name="adj1" fmla="val 355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AutoShape 22"/>
          <p:cNvSpPr>
            <a:spLocks/>
          </p:cNvSpPr>
          <p:nvPr/>
        </p:nvSpPr>
        <p:spPr bwMode="auto">
          <a:xfrm rot="5400000">
            <a:off x="7872412" y="4789488"/>
            <a:ext cx="150813" cy="731838"/>
          </a:xfrm>
          <a:prstGeom prst="rightBrace">
            <a:avLst>
              <a:gd name="adj1" fmla="val 4043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AutoShape 23"/>
          <p:cNvSpPr>
            <a:spLocks/>
          </p:cNvSpPr>
          <p:nvPr/>
        </p:nvSpPr>
        <p:spPr bwMode="auto">
          <a:xfrm>
            <a:off x="5173663" y="5143500"/>
            <a:ext cx="150812" cy="388938"/>
          </a:xfrm>
          <a:prstGeom prst="rightBrace">
            <a:avLst>
              <a:gd name="adj1" fmla="val 2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7615238" y="4767263"/>
            <a:ext cx="150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7867650" y="4767263"/>
            <a:ext cx="150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8121650" y="4767263"/>
            <a:ext cx="150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 flipV="1">
            <a:off x="2044700" y="3903663"/>
            <a:ext cx="474663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 flipV="1">
            <a:off x="2039938" y="3903663"/>
            <a:ext cx="4826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flipH="1">
            <a:off x="5748338" y="2392363"/>
            <a:ext cx="228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>
            <a:off x="5562600" y="2857500"/>
            <a:ext cx="190500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 flipH="1">
            <a:off x="6989763" y="1697038"/>
            <a:ext cx="465137" cy="588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>
            <a:off x="7881938" y="2141538"/>
            <a:ext cx="542925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17.15a</a:t>
            </a:r>
          </a:p>
        </p:txBody>
      </p:sp>
      <p:pic>
        <p:nvPicPr>
          <p:cNvPr id="64515" name="Picture 3" descr="17_15aTransferRNAStruc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4450" y="136525"/>
            <a:ext cx="39751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809875" y="368300"/>
            <a:ext cx="13874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Amino acid</a:t>
            </a:r>
            <a:br>
              <a:rPr lang="en-US" sz="1800" b="1"/>
            </a:br>
            <a:r>
              <a:rPr lang="en-US" sz="1800" b="1"/>
              <a:t>attachment</a:t>
            </a:r>
            <a:br>
              <a:rPr lang="en-US" sz="1800" b="1"/>
            </a:br>
            <a:r>
              <a:rPr lang="en-US" sz="1800" b="1"/>
              <a:t>site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240213" y="146050"/>
            <a:ext cx="3222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3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595813" y="1028700"/>
            <a:ext cx="3222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210175" y="3848100"/>
            <a:ext cx="11826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Hydrogen</a:t>
            </a:r>
            <a:br>
              <a:rPr lang="en-US" sz="1800" b="1"/>
            </a:br>
            <a:r>
              <a:rPr lang="en-US" sz="1800" b="1"/>
              <a:t>bonds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048125" y="5816600"/>
            <a:ext cx="12303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Anticodon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619375" y="6273800"/>
            <a:ext cx="36988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(a) Two-dimensional structure</a:t>
            </a:r>
          </a:p>
        </p:txBody>
      </p:sp>
      <p:sp>
        <p:nvSpPr>
          <p:cNvPr id="64522" name="AutoShape 10"/>
          <p:cNvSpPr>
            <a:spLocks/>
          </p:cNvSpPr>
          <p:nvPr/>
        </p:nvSpPr>
        <p:spPr bwMode="auto">
          <a:xfrm rot="5400000">
            <a:off x="4506119" y="5310981"/>
            <a:ext cx="203200" cy="795338"/>
          </a:xfrm>
          <a:prstGeom prst="rightBrace">
            <a:avLst>
              <a:gd name="adj1" fmla="val 3261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V="1">
            <a:off x="4635500" y="4005263"/>
            <a:ext cx="542925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V="1">
            <a:off x="4637088" y="4011613"/>
            <a:ext cx="552450" cy="565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17_15bTransferRNAStruc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7913" y="136525"/>
            <a:ext cx="69881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1104900" y="6184900"/>
            <a:ext cx="4410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(b) Three-dimensional structure</a:t>
            </a: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5791200" y="5854700"/>
            <a:ext cx="2384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(c) Symbol used </a:t>
            </a:r>
            <a:br>
              <a:rPr lang="en-US" sz="2300" b="1"/>
            </a:br>
            <a:endParaRPr lang="en-US" sz="2300" b="1"/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111500" y="5346700"/>
            <a:ext cx="1466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Anticodon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096000" y="5372100"/>
            <a:ext cx="1466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Anticodon</a:t>
            </a:r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5830888" y="4987925"/>
            <a:ext cx="384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3</a:t>
            </a:r>
            <a:r>
              <a:rPr lang="en-US" sz="2300" b="1">
                <a:sym typeface="Symbol" pitchFamily="18" charset="2"/>
              </a:rPr>
              <a:t></a:t>
            </a:r>
            <a:endParaRPr lang="en-US" sz="2300" b="1"/>
          </a:p>
        </p:txBody>
      </p:sp>
      <p:sp>
        <p:nvSpPr>
          <p:cNvPr id="65544" name="Text Box 9"/>
          <p:cNvSpPr txBox="1">
            <a:spLocks noChangeArrowheads="1"/>
          </p:cNvSpPr>
          <p:nvPr/>
        </p:nvSpPr>
        <p:spPr bwMode="auto">
          <a:xfrm>
            <a:off x="7456488" y="4984750"/>
            <a:ext cx="384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5</a:t>
            </a:r>
            <a:r>
              <a:rPr lang="en-US" sz="2300" b="1">
                <a:sym typeface="Symbol" pitchFamily="18" charset="2"/>
              </a:rPr>
              <a:t></a:t>
            </a:r>
            <a:endParaRPr lang="en-US" sz="2300" b="1"/>
          </a:p>
        </p:txBody>
      </p:sp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3378200" y="2476500"/>
            <a:ext cx="14747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Hydrogen</a:t>
            </a:r>
            <a:br>
              <a:rPr lang="en-US" sz="2300" b="1"/>
            </a:br>
            <a:r>
              <a:rPr lang="en-US" sz="2300" b="1"/>
              <a:t>bonds</a:t>
            </a:r>
          </a:p>
        </p:txBody>
      </p:sp>
      <p:sp>
        <p:nvSpPr>
          <p:cNvPr id="65546" name="Text Box 11"/>
          <p:cNvSpPr txBox="1">
            <a:spLocks noChangeArrowheads="1"/>
          </p:cNvSpPr>
          <p:nvPr/>
        </p:nvSpPr>
        <p:spPr bwMode="auto">
          <a:xfrm>
            <a:off x="6146800" y="127000"/>
            <a:ext cx="165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Amino acid</a:t>
            </a:r>
            <a:br>
              <a:rPr lang="en-US" sz="2300" b="1"/>
            </a:br>
            <a:r>
              <a:rPr lang="en-US" sz="2300" b="1"/>
              <a:t>attachment</a:t>
            </a:r>
            <a:br>
              <a:rPr lang="en-US" sz="2300" b="1"/>
            </a:br>
            <a:r>
              <a:rPr lang="en-US" sz="2300" b="1"/>
              <a:t>site</a:t>
            </a:r>
          </a:p>
        </p:txBody>
      </p:sp>
      <p:sp>
        <p:nvSpPr>
          <p:cNvPr id="65547" name="Text Box 12"/>
          <p:cNvSpPr txBox="1">
            <a:spLocks noChangeArrowheads="1"/>
          </p:cNvSpPr>
          <p:nvPr/>
        </p:nvSpPr>
        <p:spPr bwMode="auto">
          <a:xfrm>
            <a:off x="4548188" y="730250"/>
            <a:ext cx="384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5</a:t>
            </a:r>
            <a:r>
              <a:rPr lang="en-US" sz="2300" b="1">
                <a:sym typeface="Symbol" pitchFamily="18" charset="2"/>
              </a:rPr>
              <a:t></a:t>
            </a:r>
            <a:endParaRPr lang="en-US" sz="2300" b="1"/>
          </a:p>
        </p:txBody>
      </p:sp>
      <p:sp>
        <p:nvSpPr>
          <p:cNvPr id="65548" name="Text Box 13"/>
          <p:cNvSpPr txBox="1">
            <a:spLocks noChangeArrowheads="1"/>
          </p:cNvSpPr>
          <p:nvPr/>
        </p:nvSpPr>
        <p:spPr bwMode="auto">
          <a:xfrm>
            <a:off x="5640388" y="1177925"/>
            <a:ext cx="384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3</a:t>
            </a:r>
            <a:r>
              <a:rPr lang="en-US" sz="2300" b="1">
                <a:sym typeface="Symbol" pitchFamily="18" charset="2"/>
              </a:rPr>
              <a:t></a:t>
            </a:r>
            <a:endParaRPr lang="en-US" sz="2300" b="1"/>
          </a:p>
        </p:txBody>
      </p:sp>
      <p:sp>
        <p:nvSpPr>
          <p:cNvPr id="65549" name="AutoShape 14"/>
          <p:cNvSpPr>
            <a:spLocks/>
          </p:cNvSpPr>
          <p:nvPr/>
        </p:nvSpPr>
        <p:spPr bwMode="auto">
          <a:xfrm rot="5400000">
            <a:off x="6690518" y="4685507"/>
            <a:ext cx="214313" cy="1079500"/>
          </a:xfrm>
          <a:prstGeom prst="rightBrace">
            <a:avLst>
              <a:gd name="adj1" fmla="val 4197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AutoShape 15"/>
          <p:cNvSpPr>
            <a:spLocks/>
          </p:cNvSpPr>
          <p:nvPr/>
        </p:nvSpPr>
        <p:spPr bwMode="auto">
          <a:xfrm>
            <a:off x="2846388" y="5219700"/>
            <a:ext cx="247650" cy="566738"/>
          </a:xfrm>
          <a:prstGeom prst="rightBrace">
            <a:avLst>
              <a:gd name="adj1" fmla="val 1907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Line 16"/>
          <p:cNvSpPr>
            <a:spLocks noChangeShapeType="1"/>
          </p:cNvSpPr>
          <p:nvPr/>
        </p:nvSpPr>
        <p:spPr bwMode="auto">
          <a:xfrm flipH="1">
            <a:off x="3702050" y="1287463"/>
            <a:ext cx="311150" cy="1209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Line 17"/>
          <p:cNvSpPr>
            <a:spLocks noChangeShapeType="1"/>
          </p:cNvSpPr>
          <p:nvPr/>
        </p:nvSpPr>
        <p:spPr bwMode="auto">
          <a:xfrm flipH="1">
            <a:off x="5453063" y="312738"/>
            <a:ext cx="669925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18"/>
          <p:cNvSpPr>
            <a:spLocks noChangeShapeType="1"/>
          </p:cNvSpPr>
          <p:nvPr/>
        </p:nvSpPr>
        <p:spPr bwMode="auto">
          <a:xfrm>
            <a:off x="6748463" y="960438"/>
            <a:ext cx="750887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19"/>
          <p:cNvSpPr>
            <a:spLocks noChangeShapeType="1"/>
          </p:cNvSpPr>
          <p:nvPr/>
        </p:nvSpPr>
        <p:spPr bwMode="auto">
          <a:xfrm>
            <a:off x="3421063" y="1976438"/>
            <a:ext cx="280987" cy="53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Text Box 20"/>
          <p:cNvSpPr txBox="1">
            <a:spLocks noChangeArrowheads="1"/>
          </p:cNvSpPr>
          <p:nvPr/>
        </p:nvSpPr>
        <p:spPr bwMode="auto">
          <a:xfrm>
            <a:off x="6188075" y="6184900"/>
            <a:ext cx="1622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in this book</a:t>
            </a:r>
          </a:p>
        </p:txBody>
      </p:sp>
      <p:sp>
        <p:nvSpPr>
          <p:cNvPr id="65556" name="Text Box 21"/>
          <p:cNvSpPr txBox="1">
            <a:spLocks noChangeArrowheads="1"/>
          </p:cNvSpPr>
          <p:nvPr/>
        </p:nvSpPr>
        <p:spPr bwMode="auto">
          <a:xfrm>
            <a:off x="6329363" y="4670425"/>
            <a:ext cx="2016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>
                <a:solidFill>
                  <a:schemeClr val="bg1"/>
                </a:solidFill>
              </a:rPr>
              <a:t>A</a:t>
            </a:r>
            <a:endParaRPr lang="en-US" sz="2300" b="1">
              <a:solidFill>
                <a:schemeClr val="bg1"/>
              </a:solidFill>
            </a:endParaRPr>
          </a:p>
        </p:txBody>
      </p:sp>
      <p:sp>
        <p:nvSpPr>
          <p:cNvPr id="65557" name="Text Box 22"/>
          <p:cNvSpPr txBox="1">
            <a:spLocks noChangeArrowheads="1"/>
          </p:cNvSpPr>
          <p:nvPr/>
        </p:nvSpPr>
        <p:spPr bwMode="auto">
          <a:xfrm>
            <a:off x="6699250" y="4691063"/>
            <a:ext cx="2016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>
                <a:solidFill>
                  <a:schemeClr val="bg1"/>
                </a:solidFill>
              </a:rPr>
              <a:t>A</a:t>
            </a:r>
            <a:endParaRPr lang="en-US" sz="2300" b="1">
              <a:solidFill>
                <a:schemeClr val="bg1"/>
              </a:solidFill>
            </a:endParaRPr>
          </a:p>
        </p:txBody>
      </p:sp>
      <p:sp>
        <p:nvSpPr>
          <p:cNvPr id="65558" name="Text Box 23"/>
          <p:cNvSpPr txBox="1">
            <a:spLocks noChangeArrowheads="1"/>
          </p:cNvSpPr>
          <p:nvPr/>
        </p:nvSpPr>
        <p:spPr bwMode="auto">
          <a:xfrm>
            <a:off x="7061200" y="4675188"/>
            <a:ext cx="2016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>
                <a:solidFill>
                  <a:schemeClr val="bg1"/>
                </a:solidFill>
              </a:rPr>
              <a:t>G</a:t>
            </a:r>
            <a:endParaRPr lang="en-US" sz="2300" b="1">
              <a:solidFill>
                <a:schemeClr val="bg1"/>
              </a:solidFill>
            </a:endParaRPr>
          </a:p>
        </p:txBody>
      </p:sp>
      <p:sp>
        <p:nvSpPr>
          <p:cNvPr id="655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17.15b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3188"/>
            <a:ext cx="8229600" cy="1885950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Because of hydrogen bonds, </a:t>
            </a:r>
            <a:r>
              <a:rPr lang="en-US" dirty="0" err="1" smtClean="0"/>
              <a:t>tRNA</a:t>
            </a:r>
            <a:r>
              <a:rPr lang="en-US" dirty="0" smtClean="0"/>
              <a:t> actually twists and folds into a three-dimensional molecule</a:t>
            </a:r>
          </a:p>
          <a:p>
            <a:pPr marL="350838" indent="-350838" eaLnBrk="1" hangingPunct="1"/>
            <a:r>
              <a:rPr lang="en-US" dirty="0" err="1" smtClean="0"/>
              <a:t>tRNA</a:t>
            </a:r>
            <a:r>
              <a:rPr lang="en-US" dirty="0" smtClean="0"/>
              <a:t> is roughly L-shaped</a:t>
            </a:r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6565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7950"/>
            <a:ext cx="8610600" cy="4029075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Accurate translation requires two steps</a:t>
            </a:r>
            <a:endParaRPr lang="en-US" sz="3000" dirty="0" smtClean="0"/>
          </a:p>
          <a:p>
            <a:pPr marL="977900" lvl="1" indent="-304800" eaLnBrk="1" hangingPunct="1"/>
            <a:r>
              <a:rPr lang="en-US" dirty="0" smtClean="0"/>
              <a:t>First: a correct match between a </a:t>
            </a:r>
            <a:r>
              <a:rPr lang="en-US" dirty="0" err="1" smtClean="0"/>
              <a:t>tRNA</a:t>
            </a:r>
            <a:r>
              <a:rPr lang="en-US" dirty="0" smtClean="0"/>
              <a:t> and an amino acid, done by the enzyme </a:t>
            </a:r>
            <a:r>
              <a:rPr lang="en-US" b="1" dirty="0" smtClean="0"/>
              <a:t>aminoacyl-</a:t>
            </a:r>
            <a:r>
              <a:rPr lang="en-US" b="1" dirty="0" err="1" smtClean="0"/>
              <a:t>tRNA</a:t>
            </a:r>
            <a:r>
              <a:rPr lang="en-US" b="1" dirty="0" smtClean="0"/>
              <a:t> </a:t>
            </a:r>
            <a:r>
              <a:rPr lang="en-US" b="1" dirty="0" err="1" smtClean="0"/>
              <a:t>synthetase</a:t>
            </a:r>
            <a:endParaRPr lang="en-US" b="1" dirty="0" smtClean="0"/>
          </a:p>
          <a:p>
            <a:pPr marL="977900" lvl="1" indent="-304800" eaLnBrk="1" hangingPunct="1"/>
            <a:r>
              <a:rPr lang="en-US" dirty="0" smtClean="0"/>
              <a:t>Second: a correct match between the </a:t>
            </a:r>
            <a:r>
              <a:rPr lang="en-US" dirty="0" err="1" smtClean="0"/>
              <a:t>tRNA</a:t>
            </a:r>
            <a:r>
              <a:rPr lang="en-US" dirty="0" smtClean="0"/>
              <a:t> anticodon and an mRNA codon</a:t>
            </a:r>
          </a:p>
          <a:p>
            <a:pPr marL="350838" indent="-350838" eaLnBrk="1" hangingPunct="1"/>
            <a:r>
              <a:rPr lang="en-US" dirty="0" smtClean="0"/>
              <a:t>Flexible pairing at the third base of a codon is called </a:t>
            </a:r>
            <a:r>
              <a:rPr lang="en-US" b="1" dirty="0" smtClean="0"/>
              <a:t>wobble</a:t>
            </a:r>
            <a:r>
              <a:rPr lang="en-US" dirty="0" smtClean="0"/>
              <a:t> and allows some </a:t>
            </a:r>
            <a:r>
              <a:rPr lang="en-US" dirty="0" err="1" smtClean="0"/>
              <a:t>tRNAs</a:t>
            </a:r>
            <a:r>
              <a:rPr lang="en-US" dirty="0" smtClean="0"/>
              <a:t> to bind to more than one codon</a:t>
            </a:r>
            <a:endParaRPr lang="en-US" sz="3000" dirty="0" smtClean="0"/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7589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17_16AminoAcidLink_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313" y="136525"/>
            <a:ext cx="66817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2911475" y="127000"/>
            <a:ext cx="2016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Aminoacyl-tRNA</a:t>
            </a:r>
            <a:br>
              <a:rPr lang="en-US" sz="1600" b="1"/>
            </a:br>
            <a:r>
              <a:rPr lang="en-US" sz="1600" b="1"/>
              <a:t>synthetase (enzyme)</a:t>
            </a: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1273175" y="965200"/>
            <a:ext cx="11715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Amino acid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1447800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1622425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1804988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68616" name="Text Box 9"/>
          <p:cNvSpPr txBox="1">
            <a:spLocks noChangeArrowheads="1"/>
          </p:cNvSpPr>
          <p:nvPr/>
        </p:nvSpPr>
        <p:spPr bwMode="auto">
          <a:xfrm>
            <a:off x="1989138" y="1824038"/>
            <a:ext cx="5381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</a:p>
        </p:txBody>
      </p:sp>
      <p:sp>
        <p:nvSpPr>
          <p:cNvPr id="68617" name="Text Box 10"/>
          <p:cNvSpPr txBox="1">
            <a:spLocks noChangeArrowheads="1"/>
          </p:cNvSpPr>
          <p:nvPr/>
        </p:nvSpPr>
        <p:spPr bwMode="auto">
          <a:xfrm>
            <a:off x="1570038" y="2162175"/>
            <a:ext cx="2746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ATP</a:t>
            </a:r>
          </a:p>
        </p:txBody>
      </p:sp>
      <p:sp>
        <p:nvSpPr>
          <p:cNvPr id="68618" name="Line 11"/>
          <p:cNvSpPr>
            <a:spLocks noChangeShapeType="1"/>
          </p:cNvSpPr>
          <p:nvPr/>
        </p:nvSpPr>
        <p:spPr bwMode="auto">
          <a:xfrm flipH="1">
            <a:off x="3179763" y="635000"/>
            <a:ext cx="101600" cy="639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17.16-1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17_16AminoAcidLink_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313" y="136525"/>
            <a:ext cx="66817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2911475" y="127000"/>
            <a:ext cx="2016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Aminoacyl-tRNA</a:t>
            </a:r>
            <a:br>
              <a:rPr lang="en-US" sz="1600" b="1"/>
            </a:br>
            <a:r>
              <a:rPr lang="en-US" sz="1600" b="1"/>
              <a:t>synthetase (enzyme)</a:t>
            </a: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1273175" y="965200"/>
            <a:ext cx="11715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Amino acid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1447800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1622425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1804988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1989138" y="1824038"/>
            <a:ext cx="5381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</a:p>
        </p:txBody>
      </p:sp>
      <p:sp>
        <p:nvSpPr>
          <p:cNvPr id="69641" name="Text Box 10"/>
          <p:cNvSpPr txBox="1">
            <a:spLocks noChangeArrowheads="1"/>
          </p:cNvSpPr>
          <p:nvPr/>
        </p:nvSpPr>
        <p:spPr bwMode="auto">
          <a:xfrm>
            <a:off x="1570038" y="2162175"/>
            <a:ext cx="2746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ATP</a:t>
            </a:r>
          </a:p>
        </p:txBody>
      </p:sp>
      <p:sp>
        <p:nvSpPr>
          <p:cNvPr id="69642" name="Line 11"/>
          <p:cNvSpPr>
            <a:spLocks noChangeShapeType="1"/>
          </p:cNvSpPr>
          <p:nvPr/>
        </p:nvSpPr>
        <p:spPr bwMode="auto">
          <a:xfrm flipH="1">
            <a:off x="3179763" y="635000"/>
            <a:ext cx="101600" cy="639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Text Box 12"/>
          <p:cNvSpPr txBox="1">
            <a:spLocks noChangeArrowheads="1"/>
          </p:cNvSpPr>
          <p:nvPr/>
        </p:nvSpPr>
        <p:spPr bwMode="auto">
          <a:xfrm>
            <a:off x="4084638" y="18272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69644" name="Text Box 13"/>
          <p:cNvSpPr txBox="1">
            <a:spLocks noChangeArrowheads="1"/>
          </p:cNvSpPr>
          <p:nvPr/>
        </p:nvSpPr>
        <p:spPr bwMode="auto">
          <a:xfrm>
            <a:off x="4510088" y="1500188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4268788" y="18272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69646" name="Text Box 15"/>
          <p:cNvSpPr txBox="1">
            <a:spLocks noChangeArrowheads="1"/>
          </p:cNvSpPr>
          <p:nvPr/>
        </p:nvSpPr>
        <p:spPr bwMode="auto">
          <a:xfrm>
            <a:off x="3748088" y="22336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69647" name="Text Box 16"/>
          <p:cNvSpPr txBox="1">
            <a:spLocks noChangeArrowheads="1"/>
          </p:cNvSpPr>
          <p:nvPr/>
        </p:nvSpPr>
        <p:spPr bwMode="auto">
          <a:xfrm>
            <a:off x="4008438" y="23288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69648" name="Text Box 17"/>
          <p:cNvSpPr txBox="1">
            <a:spLocks noChangeArrowheads="1"/>
          </p:cNvSpPr>
          <p:nvPr/>
        </p:nvSpPr>
        <p:spPr bwMode="auto">
          <a:xfrm>
            <a:off x="3859213" y="2303463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69649" name="Text Box 18"/>
          <p:cNvSpPr txBox="1">
            <a:spLocks noChangeArrowheads="1"/>
          </p:cNvSpPr>
          <p:nvPr/>
        </p:nvSpPr>
        <p:spPr bwMode="auto">
          <a:xfrm>
            <a:off x="4122738" y="2408238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69650" name="Text Box 19"/>
          <p:cNvSpPr txBox="1">
            <a:spLocks noChangeArrowheads="1"/>
          </p:cNvSpPr>
          <p:nvPr/>
        </p:nvSpPr>
        <p:spPr bwMode="auto">
          <a:xfrm>
            <a:off x="4383088" y="1900238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69651" name="Text Box 20"/>
          <p:cNvSpPr txBox="1">
            <a:spLocks noChangeArrowheads="1"/>
          </p:cNvSpPr>
          <p:nvPr/>
        </p:nvSpPr>
        <p:spPr bwMode="auto">
          <a:xfrm>
            <a:off x="4710113" y="1506538"/>
            <a:ext cx="5207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  <a:endParaRPr lang="en-US" sz="1000" b="1"/>
          </a:p>
        </p:txBody>
      </p:sp>
      <p:sp>
        <p:nvSpPr>
          <p:cNvPr id="6965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17.16-2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17_16AminoAcidLink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313" y="136525"/>
            <a:ext cx="66817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911475" y="127000"/>
            <a:ext cx="2016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Aminoacyl-tRNA</a:t>
            </a:r>
            <a:br>
              <a:rPr lang="en-US" sz="1600" b="1"/>
            </a:br>
            <a:r>
              <a:rPr lang="en-US" sz="1600" b="1"/>
              <a:t>synthetase (enzyme)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1273175" y="965200"/>
            <a:ext cx="11715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Amino acid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1447800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1622425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0663" name="Text Box 8"/>
          <p:cNvSpPr txBox="1">
            <a:spLocks noChangeArrowheads="1"/>
          </p:cNvSpPr>
          <p:nvPr/>
        </p:nvSpPr>
        <p:spPr bwMode="auto">
          <a:xfrm>
            <a:off x="1804988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0664" name="Text Box 9"/>
          <p:cNvSpPr txBox="1">
            <a:spLocks noChangeArrowheads="1"/>
          </p:cNvSpPr>
          <p:nvPr/>
        </p:nvSpPr>
        <p:spPr bwMode="auto">
          <a:xfrm>
            <a:off x="1989138" y="1824038"/>
            <a:ext cx="5381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</a:p>
        </p:txBody>
      </p:sp>
      <p:sp>
        <p:nvSpPr>
          <p:cNvPr id="70665" name="Text Box 10"/>
          <p:cNvSpPr txBox="1">
            <a:spLocks noChangeArrowheads="1"/>
          </p:cNvSpPr>
          <p:nvPr/>
        </p:nvSpPr>
        <p:spPr bwMode="auto">
          <a:xfrm>
            <a:off x="1570038" y="2162175"/>
            <a:ext cx="2746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ATP</a:t>
            </a:r>
          </a:p>
        </p:txBody>
      </p:sp>
      <p:sp>
        <p:nvSpPr>
          <p:cNvPr id="70666" name="Line 11"/>
          <p:cNvSpPr>
            <a:spLocks noChangeShapeType="1"/>
          </p:cNvSpPr>
          <p:nvPr/>
        </p:nvSpPr>
        <p:spPr bwMode="auto">
          <a:xfrm flipH="1">
            <a:off x="3179763" y="635000"/>
            <a:ext cx="101600" cy="639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Text Box 12"/>
          <p:cNvSpPr txBox="1">
            <a:spLocks noChangeArrowheads="1"/>
          </p:cNvSpPr>
          <p:nvPr/>
        </p:nvSpPr>
        <p:spPr bwMode="auto">
          <a:xfrm>
            <a:off x="4084638" y="18272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0668" name="Text Box 13"/>
          <p:cNvSpPr txBox="1">
            <a:spLocks noChangeArrowheads="1"/>
          </p:cNvSpPr>
          <p:nvPr/>
        </p:nvSpPr>
        <p:spPr bwMode="auto">
          <a:xfrm>
            <a:off x="4510088" y="1500188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0669" name="Text Box 14"/>
          <p:cNvSpPr txBox="1">
            <a:spLocks noChangeArrowheads="1"/>
          </p:cNvSpPr>
          <p:nvPr/>
        </p:nvSpPr>
        <p:spPr bwMode="auto">
          <a:xfrm>
            <a:off x="4268788" y="18272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0670" name="Text Box 15"/>
          <p:cNvSpPr txBox="1">
            <a:spLocks noChangeArrowheads="1"/>
          </p:cNvSpPr>
          <p:nvPr/>
        </p:nvSpPr>
        <p:spPr bwMode="auto">
          <a:xfrm>
            <a:off x="3748088" y="22336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0671" name="Text Box 16"/>
          <p:cNvSpPr txBox="1">
            <a:spLocks noChangeArrowheads="1"/>
          </p:cNvSpPr>
          <p:nvPr/>
        </p:nvSpPr>
        <p:spPr bwMode="auto">
          <a:xfrm>
            <a:off x="4008438" y="23288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0672" name="Text Box 17"/>
          <p:cNvSpPr txBox="1">
            <a:spLocks noChangeArrowheads="1"/>
          </p:cNvSpPr>
          <p:nvPr/>
        </p:nvSpPr>
        <p:spPr bwMode="auto">
          <a:xfrm>
            <a:off x="3859213" y="2303463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70673" name="Text Box 18"/>
          <p:cNvSpPr txBox="1">
            <a:spLocks noChangeArrowheads="1"/>
          </p:cNvSpPr>
          <p:nvPr/>
        </p:nvSpPr>
        <p:spPr bwMode="auto">
          <a:xfrm>
            <a:off x="4122738" y="2408238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70674" name="Text Box 19"/>
          <p:cNvSpPr txBox="1">
            <a:spLocks noChangeArrowheads="1"/>
          </p:cNvSpPr>
          <p:nvPr/>
        </p:nvSpPr>
        <p:spPr bwMode="auto">
          <a:xfrm>
            <a:off x="4383088" y="1900238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70675" name="Text Box 20"/>
          <p:cNvSpPr txBox="1">
            <a:spLocks noChangeArrowheads="1"/>
          </p:cNvSpPr>
          <p:nvPr/>
        </p:nvSpPr>
        <p:spPr bwMode="auto">
          <a:xfrm>
            <a:off x="4710113" y="1506538"/>
            <a:ext cx="5207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  <a:endParaRPr lang="en-US" sz="1000" b="1"/>
          </a:p>
        </p:txBody>
      </p:sp>
      <p:sp>
        <p:nvSpPr>
          <p:cNvPr id="70676" name="Text Box 21"/>
          <p:cNvSpPr txBox="1">
            <a:spLocks noChangeArrowheads="1"/>
          </p:cNvSpPr>
          <p:nvPr/>
        </p:nvSpPr>
        <p:spPr bwMode="auto">
          <a:xfrm>
            <a:off x="3209925" y="2914650"/>
            <a:ext cx="530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tRNA</a:t>
            </a:r>
          </a:p>
        </p:txBody>
      </p:sp>
      <p:sp>
        <p:nvSpPr>
          <p:cNvPr id="70677" name="Text Box 22"/>
          <p:cNvSpPr txBox="1">
            <a:spLocks noChangeArrowheads="1"/>
          </p:cNvSpPr>
          <p:nvPr/>
        </p:nvSpPr>
        <p:spPr bwMode="auto">
          <a:xfrm>
            <a:off x="4017963" y="4364038"/>
            <a:ext cx="5207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  <a:endParaRPr lang="en-US" sz="1000" b="1"/>
          </a:p>
        </p:txBody>
      </p:sp>
      <p:sp>
        <p:nvSpPr>
          <p:cNvPr id="70678" name="Text Box 23"/>
          <p:cNvSpPr txBox="1">
            <a:spLocks noChangeArrowheads="1"/>
          </p:cNvSpPr>
          <p:nvPr/>
        </p:nvSpPr>
        <p:spPr bwMode="auto">
          <a:xfrm>
            <a:off x="3817938" y="43418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0679" name="Text Box 24"/>
          <p:cNvSpPr txBox="1">
            <a:spLocks noChangeArrowheads="1"/>
          </p:cNvSpPr>
          <p:nvPr/>
        </p:nvSpPr>
        <p:spPr bwMode="auto">
          <a:xfrm>
            <a:off x="5426075" y="2279650"/>
            <a:ext cx="530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tRNA</a:t>
            </a:r>
          </a:p>
        </p:txBody>
      </p:sp>
      <p:sp>
        <p:nvSpPr>
          <p:cNvPr id="70680" name="Text Box 25"/>
          <p:cNvSpPr txBox="1">
            <a:spLocks noChangeArrowheads="1"/>
          </p:cNvSpPr>
          <p:nvPr/>
        </p:nvSpPr>
        <p:spPr bwMode="auto">
          <a:xfrm>
            <a:off x="4003675" y="4527550"/>
            <a:ext cx="530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AMP</a:t>
            </a:r>
          </a:p>
        </p:txBody>
      </p:sp>
      <p:sp>
        <p:nvSpPr>
          <p:cNvPr id="70681" name="Text Box 26"/>
          <p:cNvSpPr txBox="1">
            <a:spLocks noChangeArrowheads="1"/>
          </p:cNvSpPr>
          <p:nvPr/>
        </p:nvSpPr>
        <p:spPr bwMode="auto">
          <a:xfrm>
            <a:off x="5553075" y="4864100"/>
            <a:ext cx="1730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Computer model</a:t>
            </a:r>
          </a:p>
        </p:txBody>
      </p:sp>
      <p:sp>
        <p:nvSpPr>
          <p:cNvPr id="70682" name="Text Box 27"/>
          <p:cNvSpPr txBox="1">
            <a:spLocks noChangeArrowheads="1"/>
          </p:cNvSpPr>
          <p:nvPr/>
        </p:nvSpPr>
        <p:spPr bwMode="auto">
          <a:xfrm>
            <a:off x="6848475" y="3403600"/>
            <a:ext cx="727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Amino</a:t>
            </a:r>
            <a:br>
              <a:rPr lang="en-US" sz="1700" b="1"/>
            </a:br>
            <a:r>
              <a:rPr lang="en-US" sz="1700" b="1"/>
              <a:t>acid</a:t>
            </a:r>
          </a:p>
        </p:txBody>
      </p:sp>
      <p:sp>
        <p:nvSpPr>
          <p:cNvPr id="70683" name="Text Box 28"/>
          <p:cNvSpPr txBox="1">
            <a:spLocks noChangeArrowheads="1"/>
          </p:cNvSpPr>
          <p:nvPr/>
        </p:nvSpPr>
        <p:spPr bwMode="auto">
          <a:xfrm>
            <a:off x="6175375" y="2025650"/>
            <a:ext cx="17176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Aminoacyl-tRNA</a:t>
            </a:r>
            <a:br>
              <a:rPr lang="en-US" sz="1700" b="1"/>
            </a:br>
            <a:r>
              <a:rPr lang="en-US" sz="1700" b="1"/>
              <a:t>synthetase</a:t>
            </a:r>
          </a:p>
        </p:txBody>
      </p:sp>
      <p:sp>
        <p:nvSpPr>
          <p:cNvPr id="70684" name="Line 29"/>
          <p:cNvSpPr>
            <a:spLocks noChangeShapeType="1"/>
          </p:cNvSpPr>
          <p:nvPr/>
        </p:nvSpPr>
        <p:spPr bwMode="auto">
          <a:xfrm flipH="1">
            <a:off x="5657850" y="2508250"/>
            <a:ext cx="12700" cy="1162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5" name="Line 30"/>
          <p:cNvSpPr>
            <a:spLocks noChangeShapeType="1"/>
          </p:cNvSpPr>
          <p:nvPr/>
        </p:nvSpPr>
        <p:spPr bwMode="auto">
          <a:xfrm>
            <a:off x="6477000" y="25146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6" name="Line 31"/>
          <p:cNvSpPr>
            <a:spLocks noChangeShapeType="1"/>
          </p:cNvSpPr>
          <p:nvPr/>
        </p:nvSpPr>
        <p:spPr bwMode="auto">
          <a:xfrm flipH="1">
            <a:off x="6464300" y="3524250"/>
            <a:ext cx="3302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17.16-3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17_16AminoAcidLink_4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313" y="136525"/>
            <a:ext cx="66817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2911475" y="127000"/>
            <a:ext cx="2016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Aminoacyl-tRNA</a:t>
            </a:r>
            <a:br>
              <a:rPr lang="en-US" sz="1600" b="1"/>
            </a:br>
            <a:r>
              <a:rPr lang="en-US" sz="1600" b="1"/>
              <a:t>synthetase (enzyme)</a:t>
            </a:r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1273175" y="965200"/>
            <a:ext cx="11715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Amino acid</a:t>
            </a:r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1447800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1622425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1687" name="Text Box 8"/>
          <p:cNvSpPr txBox="1">
            <a:spLocks noChangeArrowheads="1"/>
          </p:cNvSpPr>
          <p:nvPr/>
        </p:nvSpPr>
        <p:spPr bwMode="auto">
          <a:xfrm>
            <a:off x="1804988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1688" name="Text Box 9"/>
          <p:cNvSpPr txBox="1">
            <a:spLocks noChangeArrowheads="1"/>
          </p:cNvSpPr>
          <p:nvPr/>
        </p:nvSpPr>
        <p:spPr bwMode="auto">
          <a:xfrm>
            <a:off x="1989138" y="1824038"/>
            <a:ext cx="5381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</a:p>
        </p:txBody>
      </p:sp>
      <p:sp>
        <p:nvSpPr>
          <p:cNvPr id="71689" name="Text Box 10"/>
          <p:cNvSpPr txBox="1">
            <a:spLocks noChangeArrowheads="1"/>
          </p:cNvSpPr>
          <p:nvPr/>
        </p:nvSpPr>
        <p:spPr bwMode="auto">
          <a:xfrm>
            <a:off x="1570038" y="2162175"/>
            <a:ext cx="2746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ATP</a:t>
            </a:r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 flipH="1">
            <a:off x="3179763" y="635000"/>
            <a:ext cx="101600" cy="639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Text Box 12"/>
          <p:cNvSpPr txBox="1">
            <a:spLocks noChangeArrowheads="1"/>
          </p:cNvSpPr>
          <p:nvPr/>
        </p:nvSpPr>
        <p:spPr bwMode="auto">
          <a:xfrm>
            <a:off x="4084638" y="18272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1692" name="Text Box 13"/>
          <p:cNvSpPr txBox="1">
            <a:spLocks noChangeArrowheads="1"/>
          </p:cNvSpPr>
          <p:nvPr/>
        </p:nvSpPr>
        <p:spPr bwMode="auto">
          <a:xfrm>
            <a:off x="4510088" y="1500188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1693" name="Text Box 14"/>
          <p:cNvSpPr txBox="1">
            <a:spLocks noChangeArrowheads="1"/>
          </p:cNvSpPr>
          <p:nvPr/>
        </p:nvSpPr>
        <p:spPr bwMode="auto">
          <a:xfrm>
            <a:off x="4268788" y="18272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1694" name="Text Box 15"/>
          <p:cNvSpPr txBox="1">
            <a:spLocks noChangeArrowheads="1"/>
          </p:cNvSpPr>
          <p:nvPr/>
        </p:nvSpPr>
        <p:spPr bwMode="auto">
          <a:xfrm>
            <a:off x="3748088" y="22336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1695" name="Text Box 16"/>
          <p:cNvSpPr txBox="1">
            <a:spLocks noChangeArrowheads="1"/>
          </p:cNvSpPr>
          <p:nvPr/>
        </p:nvSpPr>
        <p:spPr bwMode="auto">
          <a:xfrm>
            <a:off x="4008438" y="23288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1696" name="Text Box 17"/>
          <p:cNvSpPr txBox="1">
            <a:spLocks noChangeArrowheads="1"/>
          </p:cNvSpPr>
          <p:nvPr/>
        </p:nvSpPr>
        <p:spPr bwMode="auto">
          <a:xfrm>
            <a:off x="3859213" y="2303463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71697" name="Text Box 18"/>
          <p:cNvSpPr txBox="1">
            <a:spLocks noChangeArrowheads="1"/>
          </p:cNvSpPr>
          <p:nvPr/>
        </p:nvSpPr>
        <p:spPr bwMode="auto">
          <a:xfrm>
            <a:off x="4122738" y="2408238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71698" name="Text Box 19"/>
          <p:cNvSpPr txBox="1">
            <a:spLocks noChangeArrowheads="1"/>
          </p:cNvSpPr>
          <p:nvPr/>
        </p:nvSpPr>
        <p:spPr bwMode="auto">
          <a:xfrm>
            <a:off x="4383088" y="1900238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71699" name="Text Box 20"/>
          <p:cNvSpPr txBox="1">
            <a:spLocks noChangeArrowheads="1"/>
          </p:cNvSpPr>
          <p:nvPr/>
        </p:nvSpPr>
        <p:spPr bwMode="auto">
          <a:xfrm>
            <a:off x="4710113" y="1506538"/>
            <a:ext cx="5207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  <a:endParaRPr lang="en-US" sz="1000" b="1"/>
          </a:p>
        </p:txBody>
      </p:sp>
      <p:sp>
        <p:nvSpPr>
          <p:cNvPr id="71700" name="Text Box 21"/>
          <p:cNvSpPr txBox="1">
            <a:spLocks noChangeArrowheads="1"/>
          </p:cNvSpPr>
          <p:nvPr/>
        </p:nvSpPr>
        <p:spPr bwMode="auto">
          <a:xfrm>
            <a:off x="3209925" y="2914650"/>
            <a:ext cx="530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tRNA</a:t>
            </a:r>
          </a:p>
        </p:txBody>
      </p:sp>
      <p:sp>
        <p:nvSpPr>
          <p:cNvPr id="71701" name="Text Box 22"/>
          <p:cNvSpPr txBox="1">
            <a:spLocks noChangeArrowheads="1"/>
          </p:cNvSpPr>
          <p:nvPr/>
        </p:nvSpPr>
        <p:spPr bwMode="auto">
          <a:xfrm>
            <a:off x="4017963" y="4364038"/>
            <a:ext cx="5207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  <a:endParaRPr lang="en-US" sz="1000" b="1"/>
          </a:p>
        </p:txBody>
      </p:sp>
      <p:sp>
        <p:nvSpPr>
          <p:cNvPr id="71702" name="Text Box 23"/>
          <p:cNvSpPr txBox="1">
            <a:spLocks noChangeArrowheads="1"/>
          </p:cNvSpPr>
          <p:nvPr/>
        </p:nvSpPr>
        <p:spPr bwMode="auto">
          <a:xfrm>
            <a:off x="3817938" y="43418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71703" name="Text Box 24"/>
          <p:cNvSpPr txBox="1">
            <a:spLocks noChangeArrowheads="1"/>
          </p:cNvSpPr>
          <p:nvPr/>
        </p:nvSpPr>
        <p:spPr bwMode="auto">
          <a:xfrm>
            <a:off x="5426075" y="2279650"/>
            <a:ext cx="530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tRNA</a:t>
            </a:r>
          </a:p>
        </p:txBody>
      </p:sp>
      <p:sp>
        <p:nvSpPr>
          <p:cNvPr id="71704" name="Text Box 25"/>
          <p:cNvSpPr txBox="1">
            <a:spLocks noChangeArrowheads="1"/>
          </p:cNvSpPr>
          <p:nvPr/>
        </p:nvSpPr>
        <p:spPr bwMode="auto">
          <a:xfrm>
            <a:off x="4003675" y="4527550"/>
            <a:ext cx="530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AMP</a:t>
            </a:r>
          </a:p>
        </p:txBody>
      </p:sp>
      <p:sp>
        <p:nvSpPr>
          <p:cNvPr id="71705" name="Text Box 26"/>
          <p:cNvSpPr txBox="1">
            <a:spLocks noChangeArrowheads="1"/>
          </p:cNvSpPr>
          <p:nvPr/>
        </p:nvSpPr>
        <p:spPr bwMode="auto">
          <a:xfrm>
            <a:off x="5553075" y="4864100"/>
            <a:ext cx="1730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Computer model</a:t>
            </a:r>
          </a:p>
        </p:txBody>
      </p:sp>
      <p:sp>
        <p:nvSpPr>
          <p:cNvPr id="71706" name="Text Box 27"/>
          <p:cNvSpPr txBox="1">
            <a:spLocks noChangeArrowheads="1"/>
          </p:cNvSpPr>
          <p:nvPr/>
        </p:nvSpPr>
        <p:spPr bwMode="auto">
          <a:xfrm>
            <a:off x="6848475" y="3403600"/>
            <a:ext cx="727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Amino</a:t>
            </a:r>
            <a:br>
              <a:rPr lang="en-US" sz="1700" b="1"/>
            </a:br>
            <a:r>
              <a:rPr lang="en-US" sz="1700" b="1"/>
              <a:t>acid</a:t>
            </a:r>
          </a:p>
        </p:txBody>
      </p:sp>
      <p:sp>
        <p:nvSpPr>
          <p:cNvPr id="71707" name="Text Box 28"/>
          <p:cNvSpPr txBox="1">
            <a:spLocks noChangeArrowheads="1"/>
          </p:cNvSpPr>
          <p:nvPr/>
        </p:nvSpPr>
        <p:spPr bwMode="auto">
          <a:xfrm>
            <a:off x="6175375" y="2025650"/>
            <a:ext cx="17176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Aminoacyl-tRNA</a:t>
            </a:r>
            <a:br>
              <a:rPr lang="en-US" sz="1700" b="1"/>
            </a:br>
            <a:r>
              <a:rPr lang="en-US" sz="1700" b="1"/>
              <a:t>synthetase</a:t>
            </a:r>
          </a:p>
        </p:txBody>
      </p:sp>
      <p:sp>
        <p:nvSpPr>
          <p:cNvPr id="71708" name="Line 29"/>
          <p:cNvSpPr>
            <a:spLocks noChangeShapeType="1"/>
          </p:cNvSpPr>
          <p:nvPr/>
        </p:nvSpPr>
        <p:spPr bwMode="auto">
          <a:xfrm flipH="1">
            <a:off x="5657850" y="2508250"/>
            <a:ext cx="12700" cy="1162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Line 30"/>
          <p:cNvSpPr>
            <a:spLocks noChangeShapeType="1"/>
          </p:cNvSpPr>
          <p:nvPr/>
        </p:nvSpPr>
        <p:spPr bwMode="auto">
          <a:xfrm>
            <a:off x="6477000" y="25146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Line 31"/>
          <p:cNvSpPr>
            <a:spLocks noChangeShapeType="1"/>
          </p:cNvSpPr>
          <p:nvPr/>
        </p:nvSpPr>
        <p:spPr bwMode="auto">
          <a:xfrm flipH="1">
            <a:off x="6464300" y="3524250"/>
            <a:ext cx="3302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1" name="Text Box 32"/>
          <p:cNvSpPr txBox="1">
            <a:spLocks noChangeArrowheads="1"/>
          </p:cNvSpPr>
          <p:nvPr/>
        </p:nvSpPr>
        <p:spPr bwMode="auto">
          <a:xfrm>
            <a:off x="1952625" y="6026150"/>
            <a:ext cx="1831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Aminoacyl tRNA</a:t>
            </a:r>
            <a:br>
              <a:rPr lang="en-US" sz="1700" b="1"/>
            </a:br>
            <a:r>
              <a:rPr lang="en-US" sz="1700" b="1"/>
              <a:t>(“charged tRNA”)</a:t>
            </a:r>
          </a:p>
        </p:txBody>
      </p:sp>
      <p:sp>
        <p:nvSpPr>
          <p:cNvPr id="717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17.16-4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813" y="44450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Ribosomes</a:t>
            </a:r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610600" cy="3679825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Ribosomes facilitate specific coupling of tRNA anticodons with mRNA codons in protein synthesis</a:t>
            </a:r>
          </a:p>
          <a:p>
            <a:pPr marL="350838" indent="-350838" eaLnBrk="1" hangingPunct="1"/>
            <a:r>
              <a:rPr lang="en-US" smtClean="0"/>
              <a:t>The two ribosomal subunits (large and small) are made of proteins and </a:t>
            </a:r>
            <a:r>
              <a:rPr lang="en-US" b="1" smtClean="0"/>
              <a:t>ribosomal RNA (rRNA)</a:t>
            </a:r>
          </a:p>
          <a:p>
            <a:pPr marL="350838" indent="-350838" eaLnBrk="1" hangingPunct="1"/>
            <a:r>
              <a:rPr lang="en-US" smtClean="0"/>
              <a:t>Bacterial and eukaryotic ribosomes are somewhat similar but have significant differences: some antibiotic drugs specifically target bacterial ribosomes without harming eukaryotic ribosomes </a:t>
            </a:r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271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270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</a:t>
            </a:r>
          </a:p>
        </p:txBody>
      </p:sp>
      <p:pic>
        <p:nvPicPr>
          <p:cNvPr id="9219" name="Picture 3" descr="17_02_GeneEnzymeFunc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635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55700" y="1322388"/>
            <a:ext cx="100965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Minimal medium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47888" y="601663"/>
            <a:ext cx="73818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No growth:</a:t>
            </a:r>
            <a:br>
              <a:rPr lang="en-US" sz="1000" b="1"/>
            </a:br>
            <a:r>
              <a:rPr lang="en-US" sz="1000" b="1"/>
              <a:t>Mutant cells</a:t>
            </a:r>
            <a:br>
              <a:rPr lang="en-US" sz="1000" b="1"/>
            </a:br>
            <a:r>
              <a:rPr lang="en-US" sz="1000" b="1"/>
              <a:t>cannot grow</a:t>
            </a:r>
            <a:br>
              <a:rPr lang="en-US" sz="1000" b="1"/>
            </a:br>
            <a:r>
              <a:rPr lang="en-US" sz="1000" b="1"/>
              <a:t>and divide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49250" y="598488"/>
            <a:ext cx="827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Growth:</a:t>
            </a:r>
            <a:br>
              <a:rPr lang="en-US" sz="1000" b="1"/>
            </a:br>
            <a:r>
              <a:rPr lang="en-US" sz="1000" b="1"/>
              <a:t>Wild-type</a:t>
            </a:r>
            <a:br>
              <a:rPr lang="en-US" sz="1000" b="1"/>
            </a:br>
            <a:r>
              <a:rPr lang="en-US" sz="1000" b="1"/>
              <a:t>cells growing</a:t>
            </a:r>
            <a:br>
              <a:rPr lang="en-US" sz="1000" b="1"/>
            </a:br>
            <a:r>
              <a:rPr lang="en-US" sz="1000" b="1"/>
              <a:t>and dividing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6075" y="284163"/>
            <a:ext cx="7651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rgbClr val="DC1B3A"/>
                </a:solidFill>
              </a:rPr>
              <a:t>EXPERIMENT</a:t>
            </a:r>
            <a:r>
              <a:rPr lang="en-US" sz="1000" b="1"/>
              <a:t>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847975" y="282575"/>
            <a:ext cx="7651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rgbClr val="DC1B3A"/>
                </a:solidFill>
              </a:rPr>
              <a:t>RESULTS</a:t>
            </a:r>
            <a:r>
              <a:rPr lang="en-US" sz="1000" b="1"/>
              <a:t> 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871538" y="665163"/>
            <a:ext cx="398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1900238" y="668338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1257300" y="957263"/>
            <a:ext cx="33020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1582738" y="957263"/>
            <a:ext cx="296862" cy="350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562225" y="4397375"/>
            <a:ext cx="8667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rgbClr val="DC1B3A"/>
                </a:solidFill>
              </a:rPr>
              <a:t>CONCLUSION</a:t>
            </a:r>
            <a:r>
              <a:rPr lang="en-US" sz="1000" b="1"/>
              <a:t>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692775" y="395288"/>
            <a:ext cx="18748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Classes of </a:t>
            </a:r>
            <a:r>
              <a:rPr lang="en-US" sz="1000" b="1" i="1"/>
              <a:t>Neurospora crassa 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678363" y="692150"/>
            <a:ext cx="592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Wild type</a:t>
            </a:r>
            <a:endParaRPr lang="en-US" sz="1000" b="1" i="1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573713" y="698500"/>
            <a:ext cx="10477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Class </a:t>
            </a:r>
            <a:r>
              <a:rPr lang="en-US" sz="1000" b="1">
                <a:latin typeface="Times New Roman" pitchFamily="18" charset="0"/>
              </a:rPr>
              <a:t>I</a:t>
            </a:r>
            <a:r>
              <a:rPr lang="en-US" sz="1000" b="1"/>
              <a:t> mutants</a:t>
            </a:r>
            <a:endParaRPr lang="en-US" sz="1000" b="1" i="1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648450" y="696913"/>
            <a:ext cx="98425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Class </a:t>
            </a:r>
            <a:r>
              <a:rPr lang="en-US" sz="1000" b="1">
                <a:latin typeface="Times New Roman" pitchFamily="18" charset="0"/>
              </a:rPr>
              <a:t>II</a:t>
            </a:r>
            <a:r>
              <a:rPr lang="en-US" sz="1000" b="1"/>
              <a:t> mutants</a:t>
            </a:r>
            <a:endParaRPr lang="en-US" sz="1000" b="1" i="1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718425" y="692150"/>
            <a:ext cx="98425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Class </a:t>
            </a:r>
            <a:r>
              <a:rPr lang="en-US" sz="1000" b="1">
                <a:latin typeface="Times New Roman" pitchFamily="18" charset="0"/>
              </a:rPr>
              <a:t>III</a:t>
            </a:r>
            <a:r>
              <a:rPr lang="en-US" sz="1000" b="1"/>
              <a:t> mutants</a:t>
            </a:r>
            <a:endParaRPr lang="en-US" sz="1000" b="1" i="1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811588" y="998538"/>
            <a:ext cx="51593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Minimal</a:t>
            </a:r>
            <a:br>
              <a:rPr lang="en-US" sz="1000" b="1"/>
            </a:br>
            <a:r>
              <a:rPr lang="en-US" sz="1000" b="1"/>
              <a:t>medium</a:t>
            </a:r>
            <a:br>
              <a:rPr lang="en-US" sz="1000" b="1"/>
            </a:br>
            <a:r>
              <a:rPr lang="en-US" sz="1000" b="1"/>
              <a:t>(MM)</a:t>
            </a:r>
          </a:p>
          <a:p>
            <a:pPr>
              <a:lnSpc>
                <a:spcPct val="90000"/>
              </a:lnSpc>
            </a:pPr>
            <a:r>
              <a:rPr lang="en-US" sz="1000" b="1"/>
              <a:t>(control)</a:t>
            </a:r>
            <a:endParaRPr lang="en-US" sz="1000" b="1" i="1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813175" y="1824038"/>
            <a:ext cx="571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MM </a:t>
            </a:r>
            <a:r>
              <a:rPr lang="en-US" sz="1000" b="1">
                <a:sym typeface="Symbol" pitchFamily="18" charset="2"/>
              </a:rPr>
              <a:t></a:t>
            </a:r>
            <a:r>
              <a:rPr lang="en-US" sz="1000" b="1"/>
              <a:t/>
            </a:r>
            <a:br>
              <a:rPr lang="en-US" sz="1000" b="1"/>
            </a:br>
            <a:r>
              <a:rPr lang="en-US" sz="1000" b="1"/>
              <a:t>ornithine</a:t>
            </a:r>
            <a:endParaRPr lang="en-US" sz="1000" b="1" i="1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814763" y="2514600"/>
            <a:ext cx="571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MM </a:t>
            </a:r>
            <a:r>
              <a:rPr lang="en-US" sz="1000" b="1">
                <a:sym typeface="Symbol" pitchFamily="18" charset="2"/>
              </a:rPr>
              <a:t></a:t>
            </a:r>
            <a:r>
              <a:rPr lang="en-US" sz="1000" b="1"/>
              <a:t/>
            </a:r>
            <a:br>
              <a:rPr lang="en-US" sz="1000" b="1"/>
            </a:br>
            <a:r>
              <a:rPr lang="en-US" sz="1000" b="1"/>
              <a:t>citrulline</a:t>
            </a:r>
            <a:endParaRPr lang="en-US" sz="1000" b="1" i="1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 rot="-5400000">
            <a:off x="3332956" y="2467769"/>
            <a:ext cx="592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Condition</a:t>
            </a:r>
            <a:endParaRPr lang="en-US" sz="1000" b="1" i="1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813175" y="3132138"/>
            <a:ext cx="571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MM </a:t>
            </a:r>
            <a:r>
              <a:rPr lang="en-US" sz="1000" b="1">
                <a:sym typeface="Symbol" pitchFamily="18" charset="2"/>
              </a:rPr>
              <a:t></a:t>
            </a:r>
            <a:r>
              <a:rPr lang="en-US" sz="1000" b="1"/>
              <a:t/>
            </a:r>
            <a:br>
              <a:rPr lang="en-US" sz="1000" b="1"/>
            </a:br>
            <a:r>
              <a:rPr lang="en-US" sz="1000" b="1"/>
              <a:t>arginine</a:t>
            </a:r>
            <a:br>
              <a:rPr lang="en-US" sz="1000" b="1"/>
            </a:br>
            <a:r>
              <a:rPr lang="en-US" sz="1000" b="1"/>
              <a:t>(control)</a:t>
            </a:r>
            <a:endParaRPr lang="en-US" sz="1000" b="1" i="1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773488" y="3805238"/>
            <a:ext cx="614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Summary</a:t>
            </a:r>
            <a:br>
              <a:rPr lang="en-US" sz="1000" b="1"/>
            </a:br>
            <a:r>
              <a:rPr lang="en-US" sz="1000" b="1"/>
              <a:t>of results</a:t>
            </a:r>
            <a:endParaRPr lang="en-US" sz="1000" b="1" i="1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518025" y="3733800"/>
            <a:ext cx="9064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Can grow with</a:t>
            </a:r>
            <a:br>
              <a:rPr lang="en-US" sz="1000" b="1"/>
            </a:br>
            <a:r>
              <a:rPr lang="en-US" sz="1000" b="1"/>
              <a:t>or without any</a:t>
            </a:r>
            <a:br>
              <a:rPr lang="en-US" sz="1000" b="1"/>
            </a:br>
            <a:r>
              <a:rPr lang="en-US" sz="1000" b="1"/>
              <a:t>supplements</a:t>
            </a:r>
            <a:endParaRPr lang="en-US" sz="1000" b="1" i="1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665788" y="3703638"/>
            <a:ext cx="784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Can grow on</a:t>
            </a:r>
            <a:br>
              <a:rPr lang="en-US" sz="1000" b="1"/>
            </a:br>
            <a:r>
              <a:rPr lang="en-US" sz="1000" b="1"/>
              <a:t>ornithine,</a:t>
            </a:r>
            <a:br>
              <a:rPr lang="en-US" sz="1000" b="1"/>
            </a:br>
            <a:r>
              <a:rPr lang="en-US" sz="1000" b="1"/>
              <a:t>citrulline, or</a:t>
            </a:r>
            <a:br>
              <a:rPr lang="en-US" sz="1000" b="1"/>
            </a:br>
            <a:r>
              <a:rPr lang="en-US" sz="1000" b="1"/>
              <a:t>arginine</a:t>
            </a:r>
            <a:endParaRPr lang="en-US" sz="1000" b="1" i="1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700838" y="3735388"/>
            <a:ext cx="9191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Can grow only</a:t>
            </a:r>
            <a:br>
              <a:rPr lang="en-US" sz="1000" b="1"/>
            </a:br>
            <a:r>
              <a:rPr lang="en-US" sz="1000" b="1"/>
              <a:t>on citrulline or</a:t>
            </a:r>
            <a:br>
              <a:rPr lang="en-US" sz="1000" b="1"/>
            </a:br>
            <a:r>
              <a:rPr lang="en-US" sz="1000" b="1"/>
              <a:t>arginine</a:t>
            </a:r>
            <a:endParaRPr lang="en-US" sz="1000" b="1" i="1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734300" y="3733800"/>
            <a:ext cx="10080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Require arginine</a:t>
            </a:r>
            <a:br>
              <a:rPr lang="en-US" sz="1000" b="1"/>
            </a:br>
            <a:r>
              <a:rPr lang="en-US" sz="1000" b="1"/>
              <a:t>to grow</a:t>
            </a:r>
            <a:endParaRPr lang="en-US" sz="1000" b="1" i="1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673600" y="4746625"/>
            <a:ext cx="592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Wild type</a:t>
            </a:r>
            <a:endParaRPr lang="en-US" sz="1000" b="1" i="1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5529263" y="4478338"/>
            <a:ext cx="9921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b="1"/>
              <a:t>Class </a:t>
            </a:r>
            <a:r>
              <a:rPr lang="en-US" sz="1000" b="1">
                <a:latin typeface="Times New Roman" pitchFamily="18" charset="0"/>
              </a:rPr>
              <a:t>I</a:t>
            </a:r>
            <a:r>
              <a:rPr lang="en-US" sz="1000" b="1"/>
              <a:t> mutants</a:t>
            </a:r>
            <a:br>
              <a:rPr lang="en-US" sz="1000" b="1"/>
            </a:br>
            <a:r>
              <a:rPr lang="en-US" sz="1000" b="1"/>
              <a:t>(mutation in</a:t>
            </a:r>
            <a:br>
              <a:rPr lang="en-US" sz="1000" b="1"/>
            </a:br>
            <a:r>
              <a:rPr lang="en-US" sz="1000" b="1"/>
              <a:t>gene </a:t>
            </a:r>
            <a:r>
              <a:rPr lang="en-US" sz="1000" b="1" i="1"/>
              <a:t>A</a:t>
            </a:r>
            <a:r>
              <a:rPr lang="en-US" sz="1000" b="1"/>
              <a:t>)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6635750" y="4484688"/>
            <a:ext cx="99218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b="1"/>
              <a:t>Class </a:t>
            </a:r>
            <a:r>
              <a:rPr lang="en-US" sz="1000" b="1">
                <a:latin typeface="Times New Roman" pitchFamily="18" charset="0"/>
              </a:rPr>
              <a:t>II</a:t>
            </a:r>
            <a:r>
              <a:rPr lang="en-US" sz="1000" b="1"/>
              <a:t> mutants</a:t>
            </a:r>
            <a:br>
              <a:rPr lang="en-US" sz="1000" b="1"/>
            </a:br>
            <a:r>
              <a:rPr lang="en-US" sz="1000" b="1"/>
              <a:t>(mutation in</a:t>
            </a:r>
            <a:br>
              <a:rPr lang="en-US" sz="1000" b="1"/>
            </a:br>
            <a:r>
              <a:rPr lang="en-US" sz="1000" b="1"/>
              <a:t>gene </a:t>
            </a:r>
            <a:r>
              <a:rPr lang="en-US" sz="1000" b="1" i="1"/>
              <a:t>B</a:t>
            </a:r>
            <a:r>
              <a:rPr lang="en-US" sz="1000" b="1"/>
              <a:t>)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7748588" y="4487863"/>
            <a:ext cx="9921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b="1"/>
              <a:t>Class </a:t>
            </a:r>
            <a:r>
              <a:rPr lang="en-US" sz="1000" b="1">
                <a:latin typeface="Times New Roman" pitchFamily="18" charset="0"/>
              </a:rPr>
              <a:t>III</a:t>
            </a:r>
            <a:r>
              <a:rPr lang="en-US" sz="1000" b="1"/>
              <a:t> mutants</a:t>
            </a:r>
            <a:br>
              <a:rPr lang="en-US" sz="1000" b="1"/>
            </a:br>
            <a:r>
              <a:rPr lang="en-US" sz="1000" b="1"/>
              <a:t>(mutation in</a:t>
            </a:r>
            <a:br>
              <a:rPr lang="en-US" sz="1000" b="1"/>
            </a:br>
            <a:r>
              <a:rPr lang="en-US" sz="1000" b="1"/>
              <a:t>gene </a:t>
            </a:r>
            <a:r>
              <a:rPr lang="en-US" sz="1000" b="1" i="1"/>
              <a:t>C</a:t>
            </a:r>
            <a:r>
              <a:rPr lang="en-US" sz="1000" b="1"/>
              <a:t>)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3594100" y="4479925"/>
            <a:ext cx="617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Gene </a:t>
            </a:r>
            <a:br>
              <a:rPr lang="en-US" sz="1000" b="1"/>
            </a:br>
            <a:r>
              <a:rPr lang="en-US" sz="1000" b="1"/>
              <a:t>(codes for</a:t>
            </a:r>
            <a:br>
              <a:rPr lang="en-US" sz="1000" b="1"/>
            </a:br>
            <a:r>
              <a:rPr lang="en-US" sz="1000" b="1"/>
              <a:t>enzyme)</a:t>
            </a:r>
            <a:endParaRPr lang="en-US" sz="1000" b="1" i="1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3708400" y="5235575"/>
            <a:ext cx="4905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Gene </a:t>
            </a:r>
            <a:r>
              <a:rPr lang="en-US" sz="1000" b="1" i="1"/>
              <a:t>A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3714750" y="5724525"/>
            <a:ext cx="4905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Gene </a:t>
            </a:r>
            <a:r>
              <a:rPr lang="en-US" sz="1000" b="1" i="1"/>
              <a:t>B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3708400" y="6175375"/>
            <a:ext cx="4905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Gene </a:t>
            </a:r>
            <a:r>
              <a:rPr lang="en-US" sz="1000" b="1" i="1"/>
              <a:t>C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660900" y="506412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Precursor</a:t>
            </a:r>
            <a:endParaRPr lang="en-US" sz="1000" b="1" i="1"/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5759450" y="506412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Precursor</a:t>
            </a:r>
            <a:endParaRPr lang="en-US" sz="1000" b="1" i="1"/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6838950" y="506412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Precursor</a:t>
            </a:r>
            <a:endParaRPr lang="en-US" sz="1000" b="1" i="1"/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7924800" y="506412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Precursor</a:t>
            </a:r>
            <a:endParaRPr lang="en-US" sz="1000" b="1" i="1"/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4724400" y="5241925"/>
            <a:ext cx="5222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Enzyme A</a:t>
            </a:r>
            <a:endParaRPr lang="en-US" sz="800" b="1" i="1"/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5810250" y="5241925"/>
            <a:ext cx="5222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Enzyme A</a:t>
            </a:r>
            <a:endParaRPr lang="en-US" sz="800" b="1" i="1"/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6889750" y="5241925"/>
            <a:ext cx="5222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Enzyme A</a:t>
            </a:r>
            <a:endParaRPr lang="en-US" sz="800" b="1" i="1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7981950" y="5241925"/>
            <a:ext cx="5222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Enzyme A</a:t>
            </a:r>
            <a:endParaRPr lang="en-US" sz="800" b="1" i="1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4724400" y="5730875"/>
            <a:ext cx="5222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Enzyme B</a:t>
            </a:r>
            <a:endParaRPr lang="en-US" sz="800" b="1" i="1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5810250" y="5730875"/>
            <a:ext cx="5222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Enzyme B</a:t>
            </a:r>
            <a:endParaRPr lang="en-US" sz="800" b="1" i="1"/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6889750" y="5730875"/>
            <a:ext cx="5222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Enzyme B</a:t>
            </a:r>
            <a:endParaRPr lang="en-US" sz="800" b="1" i="1"/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7981950" y="5730875"/>
            <a:ext cx="5222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Enzyme B</a:t>
            </a:r>
            <a:endParaRPr lang="en-US" sz="800" b="1" i="1"/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4724400" y="6175375"/>
            <a:ext cx="5222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Enzyme C</a:t>
            </a:r>
            <a:endParaRPr lang="en-US" sz="800" b="1" i="1"/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5810250" y="6175375"/>
            <a:ext cx="5222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Enzyme C</a:t>
            </a:r>
            <a:endParaRPr lang="en-US" sz="800" b="1" i="1"/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6889750" y="6175375"/>
            <a:ext cx="5222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Enzyme C</a:t>
            </a:r>
            <a:endParaRPr lang="en-US" sz="800" b="1" i="1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7981950" y="6175375"/>
            <a:ext cx="5222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800" b="1"/>
              <a:t>Enzyme C</a:t>
            </a:r>
            <a:endParaRPr lang="en-US" sz="800" b="1" i="1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705350" y="552767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Ornithine</a:t>
            </a:r>
            <a:endParaRPr lang="en-US" sz="1000" b="1" i="1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5778500" y="552767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Ornithine</a:t>
            </a:r>
            <a:endParaRPr lang="en-US" sz="1000" b="1" i="1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6864350" y="552767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Ornithine</a:t>
            </a:r>
            <a:endParaRPr lang="en-US" sz="1000" b="1" i="1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7956550" y="552767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Ornithine</a:t>
            </a:r>
            <a:endParaRPr lang="en-US" sz="1000" b="1" i="1"/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4711700" y="599757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Citrulline</a:t>
            </a:r>
            <a:endParaRPr lang="en-US" sz="1000" b="1" i="1"/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5803900" y="599757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Citrulline</a:t>
            </a:r>
            <a:endParaRPr lang="en-US" sz="1000" b="1" i="1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6877050" y="599757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Citrulline</a:t>
            </a:r>
            <a:endParaRPr lang="en-US" sz="1000" b="1" i="1"/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7969250" y="599757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Citrulline</a:t>
            </a:r>
            <a:endParaRPr lang="en-US" sz="1000" b="1" i="1"/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724400" y="642302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Arginine</a:t>
            </a:r>
            <a:endParaRPr lang="en-US" sz="1000" b="1" i="1"/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5810250" y="642302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Arginine</a:t>
            </a:r>
            <a:endParaRPr lang="en-US" sz="1000" b="1" i="1"/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6889750" y="642302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Arginine</a:t>
            </a:r>
            <a:endParaRPr lang="en-US" sz="1000" b="1" i="1"/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7981950" y="6423025"/>
            <a:ext cx="6175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/>
              <a:t>Arginine</a:t>
            </a:r>
            <a:endParaRPr lang="en-US" sz="1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17_17_RibosomeAnatomy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2682875" y="425450"/>
            <a:ext cx="9112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tRNA</a:t>
            </a:r>
            <a:br>
              <a:rPr lang="en-US" sz="1300" b="1"/>
            </a:br>
            <a:r>
              <a:rPr lang="en-US" sz="1300" b="1"/>
              <a:t>molecules</a:t>
            </a:r>
          </a:p>
        </p:txBody>
      </p:sp>
      <p:sp>
        <p:nvSpPr>
          <p:cNvPr id="73732" name="Line 5"/>
          <p:cNvSpPr>
            <a:spLocks noChangeShapeType="1"/>
          </p:cNvSpPr>
          <p:nvPr/>
        </p:nvSpPr>
        <p:spPr bwMode="auto">
          <a:xfrm flipH="1" flipV="1">
            <a:off x="3308350" y="819150"/>
            <a:ext cx="673100" cy="730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6"/>
          <p:cNvSpPr>
            <a:spLocks noChangeShapeType="1"/>
          </p:cNvSpPr>
          <p:nvPr/>
        </p:nvSpPr>
        <p:spPr bwMode="auto">
          <a:xfrm flipH="1" flipV="1">
            <a:off x="3305175" y="819150"/>
            <a:ext cx="866775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Line 7"/>
          <p:cNvSpPr>
            <a:spLocks noChangeShapeType="1"/>
          </p:cNvSpPr>
          <p:nvPr/>
        </p:nvSpPr>
        <p:spPr bwMode="auto">
          <a:xfrm flipH="1" flipV="1">
            <a:off x="3308350" y="819150"/>
            <a:ext cx="1111250" cy="933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Line 8"/>
          <p:cNvSpPr>
            <a:spLocks noChangeShapeType="1"/>
          </p:cNvSpPr>
          <p:nvPr/>
        </p:nvSpPr>
        <p:spPr bwMode="auto">
          <a:xfrm flipH="1" flipV="1">
            <a:off x="3816350" y="2762250"/>
            <a:ext cx="14605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Line 9"/>
          <p:cNvSpPr>
            <a:spLocks noChangeShapeType="1"/>
          </p:cNvSpPr>
          <p:nvPr/>
        </p:nvSpPr>
        <p:spPr bwMode="auto">
          <a:xfrm flipV="1">
            <a:off x="2286000" y="3949700"/>
            <a:ext cx="88265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Line 10"/>
          <p:cNvSpPr>
            <a:spLocks noChangeShapeType="1"/>
          </p:cNvSpPr>
          <p:nvPr/>
        </p:nvSpPr>
        <p:spPr bwMode="auto">
          <a:xfrm flipH="1" flipV="1">
            <a:off x="1466850" y="3981450"/>
            <a:ext cx="730250" cy="984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Line 11"/>
          <p:cNvSpPr>
            <a:spLocks noChangeShapeType="1"/>
          </p:cNvSpPr>
          <p:nvPr/>
        </p:nvSpPr>
        <p:spPr bwMode="auto">
          <a:xfrm flipV="1">
            <a:off x="2565400" y="4559300"/>
            <a:ext cx="57150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Line 12"/>
          <p:cNvSpPr>
            <a:spLocks noChangeShapeType="1"/>
          </p:cNvSpPr>
          <p:nvPr/>
        </p:nvSpPr>
        <p:spPr bwMode="auto">
          <a:xfrm flipH="1" flipV="1">
            <a:off x="800100" y="4838700"/>
            <a:ext cx="103505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Line 13"/>
          <p:cNvSpPr>
            <a:spLocks noChangeShapeType="1"/>
          </p:cNvSpPr>
          <p:nvPr/>
        </p:nvSpPr>
        <p:spPr bwMode="auto">
          <a:xfrm>
            <a:off x="2971800" y="5327650"/>
            <a:ext cx="34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Line 14"/>
          <p:cNvSpPr>
            <a:spLocks noChangeShapeType="1"/>
          </p:cNvSpPr>
          <p:nvPr/>
        </p:nvSpPr>
        <p:spPr bwMode="auto">
          <a:xfrm>
            <a:off x="876300" y="5854700"/>
            <a:ext cx="78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Line 15"/>
          <p:cNvSpPr>
            <a:spLocks noChangeShapeType="1"/>
          </p:cNvSpPr>
          <p:nvPr/>
        </p:nvSpPr>
        <p:spPr bwMode="auto">
          <a:xfrm>
            <a:off x="2889250" y="598805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Line 16"/>
          <p:cNvSpPr>
            <a:spLocks noChangeShapeType="1"/>
          </p:cNvSpPr>
          <p:nvPr/>
        </p:nvSpPr>
        <p:spPr bwMode="auto">
          <a:xfrm>
            <a:off x="5156200" y="5499100"/>
            <a:ext cx="2413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Line 17"/>
          <p:cNvSpPr>
            <a:spLocks noChangeShapeType="1"/>
          </p:cNvSpPr>
          <p:nvPr/>
        </p:nvSpPr>
        <p:spPr bwMode="auto">
          <a:xfrm flipV="1">
            <a:off x="6146800" y="3759200"/>
            <a:ext cx="32385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Line 18"/>
          <p:cNvSpPr>
            <a:spLocks noChangeShapeType="1"/>
          </p:cNvSpPr>
          <p:nvPr/>
        </p:nvSpPr>
        <p:spPr bwMode="auto">
          <a:xfrm flipV="1">
            <a:off x="7200900" y="5194300"/>
            <a:ext cx="64135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Line 19"/>
          <p:cNvSpPr>
            <a:spLocks noChangeShapeType="1"/>
          </p:cNvSpPr>
          <p:nvPr/>
        </p:nvSpPr>
        <p:spPr bwMode="auto">
          <a:xfrm>
            <a:off x="7270750" y="4387850"/>
            <a:ext cx="571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AutoShape 20"/>
          <p:cNvSpPr>
            <a:spLocks/>
          </p:cNvSpPr>
          <p:nvPr/>
        </p:nvSpPr>
        <p:spPr bwMode="auto">
          <a:xfrm>
            <a:off x="5645150" y="958850"/>
            <a:ext cx="127000" cy="977900"/>
          </a:xfrm>
          <a:prstGeom prst="rightBrace">
            <a:avLst>
              <a:gd name="adj1" fmla="val 64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AutoShape 21"/>
          <p:cNvSpPr>
            <a:spLocks/>
          </p:cNvSpPr>
          <p:nvPr/>
        </p:nvSpPr>
        <p:spPr bwMode="auto">
          <a:xfrm>
            <a:off x="5645150" y="1993900"/>
            <a:ext cx="139700" cy="647700"/>
          </a:xfrm>
          <a:prstGeom prst="rightBrace">
            <a:avLst>
              <a:gd name="adj1" fmla="val 3863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Text Box 22"/>
          <p:cNvSpPr txBox="1">
            <a:spLocks noChangeArrowheads="1"/>
          </p:cNvSpPr>
          <p:nvPr/>
        </p:nvSpPr>
        <p:spPr bwMode="auto">
          <a:xfrm>
            <a:off x="3717925" y="152400"/>
            <a:ext cx="9112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Growing</a:t>
            </a:r>
            <a:br>
              <a:rPr lang="en-US" sz="1300" b="1"/>
            </a:br>
            <a:r>
              <a:rPr lang="en-US" sz="1300" b="1"/>
              <a:t>polypeptide</a:t>
            </a:r>
          </a:p>
        </p:txBody>
      </p:sp>
      <p:sp>
        <p:nvSpPr>
          <p:cNvPr id="73750" name="Text Box 23"/>
          <p:cNvSpPr txBox="1">
            <a:spLocks noChangeArrowheads="1"/>
          </p:cNvSpPr>
          <p:nvPr/>
        </p:nvSpPr>
        <p:spPr bwMode="auto">
          <a:xfrm>
            <a:off x="5222875" y="304800"/>
            <a:ext cx="9175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Exit tunnel</a:t>
            </a:r>
          </a:p>
        </p:txBody>
      </p:sp>
      <p:sp>
        <p:nvSpPr>
          <p:cNvPr id="73751" name="Line 24"/>
          <p:cNvSpPr>
            <a:spLocks noChangeShapeType="1"/>
          </p:cNvSpPr>
          <p:nvPr/>
        </p:nvSpPr>
        <p:spPr bwMode="auto">
          <a:xfrm>
            <a:off x="4679950" y="463550"/>
            <a:ext cx="1143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2" name="Text Box 25"/>
          <p:cNvSpPr txBox="1">
            <a:spLocks noChangeArrowheads="1"/>
          </p:cNvSpPr>
          <p:nvPr/>
        </p:nvSpPr>
        <p:spPr bwMode="auto">
          <a:xfrm>
            <a:off x="3914775" y="1612900"/>
            <a:ext cx="1238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E</a:t>
            </a:r>
            <a:endParaRPr lang="en-US" sz="1300" b="1"/>
          </a:p>
        </p:txBody>
      </p:sp>
      <p:sp>
        <p:nvSpPr>
          <p:cNvPr id="73753" name="Text Box 26"/>
          <p:cNvSpPr txBox="1">
            <a:spLocks noChangeArrowheads="1"/>
          </p:cNvSpPr>
          <p:nvPr/>
        </p:nvSpPr>
        <p:spPr bwMode="auto">
          <a:xfrm>
            <a:off x="4111625" y="1651000"/>
            <a:ext cx="1238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</a:t>
            </a:r>
            <a:endParaRPr lang="en-US" sz="1300" b="1"/>
          </a:p>
        </p:txBody>
      </p:sp>
      <p:sp>
        <p:nvSpPr>
          <p:cNvPr id="73754" name="Text Box 27"/>
          <p:cNvSpPr txBox="1">
            <a:spLocks noChangeArrowheads="1"/>
          </p:cNvSpPr>
          <p:nvPr/>
        </p:nvSpPr>
        <p:spPr bwMode="auto">
          <a:xfrm>
            <a:off x="4302125" y="1739900"/>
            <a:ext cx="1238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A</a:t>
            </a:r>
            <a:endParaRPr lang="en-US" sz="1300" b="1"/>
          </a:p>
        </p:txBody>
      </p:sp>
      <p:sp>
        <p:nvSpPr>
          <p:cNvPr id="73755" name="Line 28"/>
          <p:cNvSpPr>
            <a:spLocks noChangeShapeType="1"/>
          </p:cNvSpPr>
          <p:nvPr/>
        </p:nvSpPr>
        <p:spPr bwMode="auto">
          <a:xfrm flipH="1">
            <a:off x="4927600" y="488950"/>
            <a:ext cx="26035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6" name="Text Box 29"/>
          <p:cNvSpPr txBox="1">
            <a:spLocks noChangeArrowheads="1"/>
          </p:cNvSpPr>
          <p:nvPr/>
        </p:nvSpPr>
        <p:spPr bwMode="auto">
          <a:xfrm>
            <a:off x="5851525" y="1282700"/>
            <a:ext cx="6191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Large</a:t>
            </a:r>
            <a:br>
              <a:rPr lang="en-US" sz="1300" b="1"/>
            </a:br>
            <a:r>
              <a:rPr lang="en-US" sz="1300" b="1"/>
              <a:t>subunit</a:t>
            </a:r>
          </a:p>
        </p:txBody>
      </p:sp>
      <p:sp>
        <p:nvSpPr>
          <p:cNvPr id="73757" name="Text Box 30"/>
          <p:cNvSpPr txBox="1">
            <a:spLocks noChangeArrowheads="1"/>
          </p:cNvSpPr>
          <p:nvPr/>
        </p:nvSpPr>
        <p:spPr bwMode="auto">
          <a:xfrm>
            <a:off x="5845175" y="2133600"/>
            <a:ext cx="6191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Small</a:t>
            </a:r>
            <a:br>
              <a:rPr lang="en-US" sz="1300" b="1"/>
            </a:br>
            <a:r>
              <a:rPr lang="en-US" sz="1300" b="1"/>
              <a:t>subunit</a:t>
            </a:r>
          </a:p>
        </p:txBody>
      </p:sp>
      <p:sp>
        <p:nvSpPr>
          <p:cNvPr id="73758" name="Text Box 31"/>
          <p:cNvSpPr txBox="1">
            <a:spLocks noChangeArrowheads="1"/>
          </p:cNvSpPr>
          <p:nvPr/>
        </p:nvSpPr>
        <p:spPr bwMode="auto">
          <a:xfrm>
            <a:off x="3902075" y="2971800"/>
            <a:ext cx="5683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mRNA</a:t>
            </a:r>
          </a:p>
        </p:txBody>
      </p:sp>
      <p:sp>
        <p:nvSpPr>
          <p:cNvPr id="73759" name="Text Box 32"/>
          <p:cNvSpPr txBox="1">
            <a:spLocks noChangeArrowheads="1"/>
          </p:cNvSpPr>
          <p:nvPr/>
        </p:nvSpPr>
        <p:spPr bwMode="auto">
          <a:xfrm>
            <a:off x="3578225" y="2813050"/>
            <a:ext cx="168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5</a:t>
            </a:r>
            <a:r>
              <a:rPr lang="en-US" sz="1300" b="1">
                <a:sym typeface="Symbol" pitchFamily="18" charset="2"/>
              </a:rPr>
              <a:t></a:t>
            </a:r>
            <a:endParaRPr lang="en-US" sz="1300" b="1"/>
          </a:p>
        </p:txBody>
      </p:sp>
      <p:sp>
        <p:nvSpPr>
          <p:cNvPr id="73760" name="Text Box 33"/>
          <p:cNvSpPr txBox="1">
            <a:spLocks noChangeArrowheads="1"/>
          </p:cNvSpPr>
          <p:nvPr/>
        </p:nvSpPr>
        <p:spPr bwMode="auto">
          <a:xfrm>
            <a:off x="4918075" y="2921000"/>
            <a:ext cx="168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3</a:t>
            </a:r>
            <a:r>
              <a:rPr lang="en-US" sz="1300" b="1">
                <a:sym typeface="Symbol" pitchFamily="18" charset="2"/>
              </a:rPr>
              <a:t></a:t>
            </a:r>
            <a:endParaRPr lang="en-US" sz="1300" b="1"/>
          </a:p>
        </p:txBody>
      </p:sp>
      <p:sp>
        <p:nvSpPr>
          <p:cNvPr id="73761" name="Text Box 34"/>
          <p:cNvSpPr txBox="1">
            <a:spLocks noChangeArrowheads="1"/>
          </p:cNvSpPr>
          <p:nvPr/>
        </p:nvSpPr>
        <p:spPr bwMode="auto">
          <a:xfrm>
            <a:off x="2670175" y="3232150"/>
            <a:ext cx="347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(a) Computer model of functioning ribosome</a:t>
            </a:r>
          </a:p>
        </p:txBody>
      </p:sp>
      <p:sp>
        <p:nvSpPr>
          <p:cNvPr id="73762" name="Text Box 35"/>
          <p:cNvSpPr txBox="1">
            <a:spLocks noChangeArrowheads="1"/>
          </p:cNvSpPr>
          <p:nvPr/>
        </p:nvSpPr>
        <p:spPr bwMode="auto">
          <a:xfrm>
            <a:off x="3178175" y="3841750"/>
            <a:ext cx="11906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Exit tunnel</a:t>
            </a:r>
          </a:p>
        </p:txBody>
      </p:sp>
      <p:sp>
        <p:nvSpPr>
          <p:cNvPr id="73763" name="Text Box 36"/>
          <p:cNvSpPr txBox="1">
            <a:spLocks noChangeArrowheads="1"/>
          </p:cNvSpPr>
          <p:nvPr/>
        </p:nvSpPr>
        <p:spPr bwMode="auto">
          <a:xfrm>
            <a:off x="5267325" y="3784600"/>
            <a:ext cx="860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Amino end</a:t>
            </a:r>
          </a:p>
        </p:txBody>
      </p:sp>
      <p:sp>
        <p:nvSpPr>
          <p:cNvPr id="73764" name="Line 37"/>
          <p:cNvSpPr>
            <a:spLocks noChangeShapeType="1"/>
          </p:cNvSpPr>
          <p:nvPr/>
        </p:nvSpPr>
        <p:spPr bwMode="auto">
          <a:xfrm rot="18224" flipH="1">
            <a:off x="6889750" y="3716338"/>
            <a:ext cx="219075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AutoShape 38"/>
          <p:cNvSpPr>
            <a:spLocks/>
          </p:cNvSpPr>
          <p:nvPr/>
        </p:nvSpPr>
        <p:spPr bwMode="auto">
          <a:xfrm rot="-2270075">
            <a:off x="6773863" y="3603625"/>
            <a:ext cx="139700" cy="866775"/>
          </a:xfrm>
          <a:prstGeom prst="rightBrace">
            <a:avLst>
              <a:gd name="adj1" fmla="val 517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766" name="Group 39"/>
          <p:cNvGrpSpPr>
            <a:grpSpLocks/>
          </p:cNvGrpSpPr>
          <p:nvPr/>
        </p:nvGrpSpPr>
        <p:grpSpPr bwMode="auto">
          <a:xfrm>
            <a:off x="3171825" y="4419600"/>
            <a:ext cx="1463675" cy="393700"/>
            <a:chOff x="2390" y="2548"/>
            <a:chExt cx="922" cy="248"/>
          </a:xfrm>
        </p:grpSpPr>
        <p:sp>
          <p:nvSpPr>
            <p:cNvPr id="73792" name="Text Box 40"/>
            <p:cNvSpPr txBox="1">
              <a:spLocks noChangeArrowheads="1"/>
            </p:cNvSpPr>
            <p:nvPr/>
          </p:nvSpPr>
          <p:spPr bwMode="auto">
            <a:xfrm>
              <a:off x="2390" y="2548"/>
              <a:ext cx="92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300" b="1"/>
                <a:t>A site (Aminoacyl-</a:t>
              </a:r>
              <a:br>
                <a:rPr lang="en-US" sz="1300" b="1"/>
              </a:br>
              <a:r>
                <a:rPr lang="en-US" sz="1300" b="1"/>
                <a:t>tRNA binding site)</a:t>
              </a:r>
            </a:p>
          </p:txBody>
        </p:sp>
        <p:sp>
          <p:nvSpPr>
            <p:cNvPr id="73793" name="Line 41"/>
            <p:cNvSpPr>
              <a:spLocks noChangeShapeType="1"/>
            </p:cNvSpPr>
            <p:nvPr/>
          </p:nvSpPr>
          <p:spPr bwMode="auto">
            <a:xfrm>
              <a:off x="2748" y="2656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67" name="Text Box 42"/>
          <p:cNvSpPr txBox="1">
            <a:spLocks noChangeArrowheads="1"/>
          </p:cNvSpPr>
          <p:nvPr/>
        </p:nvSpPr>
        <p:spPr bwMode="auto">
          <a:xfrm>
            <a:off x="3336925" y="5892800"/>
            <a:ext cx="6191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Small</a:t>
            </a:r>
            <a:br>
              <a:rPr lang="en-US" sz="1300" b="1"/>
            </a:br>
            <a:r>
              <a:rPr lang="en-US" sz="1300" b="1"/>
              <a:t>subunit</a:t>
            </a:r>
          </a:p>
        </p:txBody>
      </p:sp>
      <p:sp>
        <p:nvSpPr>
          <p:cNvPr id="73768" name="Text Box 43"/>
          <p:cNvSpPr txBox="1">
            <a:spLocks noChangeArrowheads="1"/>
          </p:cNvSpPr>
          <p:nvPr/>
        </p:nvSpPr>
        <p:spPr bwMode="auto">
          <a:xfrm>
            <a:off x="3336925" y="5219700"/>
            <a:ext cx="6191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Large</a:t>
            </a:r>
            <a:br>
              <a:rPr lang="en-US" sz="1300" b="1"/>
            </a:br>
            <a:r>
              <a:rPr lang="en-US" sz="1300" b="1"/>
              <a:t>subunit</a:t>
            </a:r>
          </a:p>
        </p:txBody>
      </p:sp>
      <p:sp>
        <p:nvSpPr>
          <p:cNvPr id="73769" name="Text Box 44"/>
          <p:cNvSpPr txBox="1">
            <a:spLocks noChangeArrowheads="1"/>
          </p:cNvSpPr>
          <p:nvPr/>
        </p:nvSpPr>
        <p:spPr bwMode="auto">
          <a:xfrm>
            <a:off x="1844675" y="5194300"/>
            <a:ext cx="123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73770" name="Text Box 45"/>
          <p:cNvSpPr txBox="1">
            <a:spLocks noChangeArrowheads="1"/>
          </p:cNvSpPr>
          <p:nvPr/>
        </p:nvSpPr>
        <p:spPr bwMode="auto">
          <a:xfrm>
            <a:off x="2162175" y="5194300"/>
            <a:ext cx="123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73771" name="Text Box 46"/>
          <p:cNvSpPr txBox="1">
            <a:spLocks noChangeArrowheads="1"/>
          </p:cNvSpPr>
          <p:nvPr/>
        </p:nvSpPr>
        <p:spPr bwMode="auto">
          <a:xfrm>
            <a:off x="2505075" y="5194300"/>
            <a:ext cx="123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3772" name="Text Box 47"/>
          <p:cNvSpPr txBox="1">
            <a:spLocks noChangeArrowheads="1"/>
          </p:cNvSpPr>
          <p:nvPr/>
        </p:nvSpPr>
        <p:spPr bwMode="auto">
          <a:xfrm>
            <a:off x="4905375" y="5302250"/>
            <a:ext cx="5683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mRNA</a:t>
            </a:r>
          </a:p>
        </p:txBody>
      </p:sp>
      <p:sp>
        <p:nvSpPr>
          <p:cNvPr id="73773" name="Text Box 48"/>
          <p:cNvSpPr txBox="1">
            <a:spLocks noChangeArrowheads="1"/>
          </p:cNvSpPr>
          <p:nvPr/>
        </p:nvSpPr>
        <p:spPr bwMode="auto">
          <a:xfrm>
            <a:off x="6397625" y="5073650"/>
            <a:ext cx="123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73774" name="Group 49"/>
          <p:cNvGrpSpPr>
            <a:grpSpLocks/>
          </p:cNvGrpSpPr>
          <p:nvPr/>
        </p:nvGrpSpPr>
        <p:grpSpPr bwMode="auto">
          <a:xfrm>
            <a:off x="320675" y="3752850"/>
            <a:ext cx="1819275" cy="406400"/>
            <a:chOff x="110" y="1928"/>
            <a:chExt cx="1146" cy="256"/>
          </a:xfrm>
        </p:grpSpPr>
        <p:sp>
          <p:nvSpPr>
            <p:cNvPr id="73790" name="Text Box 50"/>
            <p:cNvSpPr txBox="1">
              <a:spLocks noChangeArrowheads="1"/>
            </p:cNvSpPr>
            <p:nvPr/>
          </p:nvSpPr>
          <p:spPr bwMode="auto">
            <a:xfrm>
              <a:off x="110" y="1928"/>
              <a:ext cx="114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300" b="1"/>
                <a:t>P site (Peptidyl-tRNA</a:t>
              </a:r>
              <a:br>
                <a:rPr lang="en-US" sz="1300" b="1"/>
              </a:br>
              <a:r>
                <a:rPr lang="en-US" sz="1300" b="1"/>
                <a:t>binding site)</a:t>
              </a:r>
            </a:p>
          </p:txBody>
        </p:sp>
        <p:sp>
          <p:nvSpPr>
            <p:cNvPr id="73791" name="Line 51"/>
            <p:cNvSpPr>
              <a:spLocks noChangeShapeType="1"/>
            </p:cNvSpPr>
            <p:nvPr/>
          </p:nvSpPr>
          <p:spPr bwMode="auto">
            <a:xfrm>
              <a:off x="451" y="2039"/>
              <a:ext cx="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75" name="Text Box 52"/>
          <p:cNvSpPr txBox="1">
            <a:spLocks noChangeArrowheads="1"/>
          </p:cNvSpPr>
          <p:nvPr/>
        </p:nvSpPr>
        <p:spPr bwMode="auto">
          <a:xfrm>
            <a:off x="327025" y="5746750"/>
            <a:ext cx="9556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mRNA</a:t>
            </a:r>
            <a:br>
              <a:rPr lang="en-US" sz="1300" b="1"/>
            </a:br>
            <a:r>
              <a:rPr lang="en-US" sz="1300" b="1"/>
              <a:t>binding site</a:t>
            </a:r>
          </a:p>
        </p:txBody>
      </p:sp>
      <p:sp>
        <p:nvSpPr>
          <p:cNvPr id="73776" name="Text Box 53"/>
          <p:cNvSpPr txBox="1">
            <a:spLocks noChangeArrowheads="1"/>
          </p:cNvSpPr>
          <p:nvPr/>
        </p:nvSpPr>
        <p:spPr bwMode="auto">
          <a:xfrm>
            <a:off x="320675" y="6330950"/>
            <a:ext cx="347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(b) Schematic model showing binding sites</a:t>
            </a:r>
          </a:p>
        </p:txBody>
      </p:sp>
      <p:grpSp>
        <p:nvGrpSpPr>
          <p:cNvPr id="73777" name="Group 54"/>
          <p:cNvGrpSpPr>
            <a:grpSpLocks/>
          </p:cNvGrpSpPr>
          <p:nvPr/>
        </p:nvGrpSpPr>
        <p:grpSpPr bwMode="auto">
          <a:xfrm>
            <a:off x="327025" y="4724400"/>
            <a:ext cx="1819275" cy="406400"/>
            <a:chOff x="122" y="2700"/>
            <a:chExt cx="1146" cy="256"/>
          </a:xfrm>
        </p:grpSpPr>
        <p:sp>
          <p:nvSpPr>
            <p:cNvPr id="73788" name="Text Box 55"/>
            <p:cNvSpPr txBox="1">
              <a:spLocks noChangeArrowheads="1"/>
            </p:cNvSpPr>
            <p:nvPr/>
          </p:nvSpPr>
          <p:spPr bwMode="auto">
            <a:xfrm>
              <a:off x="122" y="2700"/>
              <a:ext cx="114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300" b="1"/>
                <a:t>E site </a:t>
              </a:r>
              <a:br>
                <a:rPr lang="en-US" sz="1300" b="1"/>
              </a:br>
              <a:r>
                <a:rPr lang="en-US" sz="1300" b="1"/>
                <a:t>(Exit site)</a:t>
              </a:r>
            </a:p>
          </p:txBody>
        </p:sp>
        <p:sp>
          <p:nvSpPr>
            <p:cNvPr id="73789" name="Line 56"/>
            <p:cNvSpPr>
              <a:spLocks noChangeShapeType="1"/>
            </p:cNvSpPr>
            <p:nvPr/>
          </p:nvSpPr>
          <p:spPr bwMode="auto">
            <a:xfrm>
              <a:off x="171" y="2943"/>
              <a:ext cx="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78" name="Text Box 57"/>
          <p:cNvSpPr txBox="1">
            <a:spLocks noChangeArrowheads="1"/>
          </p:cNvSpPr>
          <p:nvPr/>
        </p:nvSpPr>
        <p:spPr bwMode="auto">
          <a:xfrm>
            <a:off x="4905375" y="6343650"/>
            <a:ext cx="3470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(c) Schematic model with mRNA and tRNA</a:t>
            </a:r>
          </a:p>
        </p:txBody>
      </p:sp>
      <p:sp>
        <p:nvSpPr>
          <p:cNvPr id="73779" name="Text Box 58"/>
          <p:cNvSpPr txBox="1">
            <a:spLocks noChangeArrowheads="1"/>
          </p:cNvSpPr>
          <p:nvPr/>
        </p:nvSpPr>
        <p:spPr bwMode="auto">
          <a:xfrm>
            <a:off x="5235575" y="5962650"/>
            <a:ext cx="168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5</a:t>
            </a:r>
            <a:r>
              <a:rPr lang="en-US" sz="1300" b="1">
                <a:sym typeface="Symbol" pitchFamily="18" charset="2"/>
              </a:rPr>
              <a:t></a:t>
            </a:r>
            <a:endParaRPr lang="en-US" sz="1300" b="1"/>
          </a:p>
        </p:txBody>
      </p:sp>
      <p:sp>
        <p:nvSpPr>
          <p:cNvPr id="73780" name="Text Box 59"/>
          <p:cNvSpPr txBox="1">
            <a:spLocks noChangeArrowheads="1"/>
          </p:cNvSpPr>
          <p:nvPr/>
        </p:nvSpPr>
        <p:spPr bwMode="auto">
          <a:xfrm>
            <a:off x="6664325" y="5905500"/>
            <a:ext cx="930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Codons</a:t>
            </a:r>
          </a:p>
        </p:txBody>
      </p:sp>
      <p:sp>
        <p:nvSpPr>
          <p:cNvPr id="73781" name="Text Box 60"/>
          <p:cNvSpPr txBox="1">
            <a:spLocks noChangeArrowheads="1"/>
          </p:cNvSpPr>
          <p:nvPr/>
        </p:nvSpPr>
        <p:spPr bwMode="auto">
          <a:xfrm>
            <a:off x="8340725" y="5365750"/>
            <a:ext cx="168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3</a:t>
            </a:r>
            <a:r>
              <a:rPr lang="en-US" sz="1300" b="1">
                <a:sym typeface="Symbol" pitchFamily="18" charset="2"/>
              </a:rPr>
              <a:t></a:t>
            </a:r>
            <a:endParaRPr lang="en-US" sz="1300" b="1"/>
          </a:p>
        </p:txBody>
      </p:sp>
      <p:sp>
        <p:nvSpPr>
          <p:cNvPr id="73782" name="Text Box 61"/>
          <p:cNvSpPr txBox="1">
            <a:spLocks noChangeArrowheads="1"/>
          </p:cNvSpPr>
          <p:nvPr/>
        </p:nvSpPr>
        <p:spPr bwMode="auto">
          <a:xfrm>
            <a:off x="7896225" y="5105400"/>
            <a:ext cx="5683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tRNA</a:t>
            </a:r>
          </a:p>
        </p:txBody>
      </p:sp>
      <p:sp>
        <p:nvSpPr>
          <p:cNvPr id="73783" name="Text Box 62"/>
          <p:cNvSpPr txBox="1">
            <a:spLocks noChangeArrowheads="1"/>
          </p:cNvSpPr>
          <p:nvPr/>
        </p:nvSpPr>
        <p:spPr bwMode="auto">
          <a:xfrm>
            <a:off x="7102475" y="3543300"/>
            <a:ext cx="16922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Growing polypeptide</a:t>
            </a:r>
          </a:p>
        </p:txBody>
      </p:sp>
      <p:sp>
        <p:nvSpPr>
          <p:cNvPr id="73784" name="Text Box 63"/>
          <p:cNvSpPr txBox="1">
            <a:spLocks noChangeArrowheads="1"/>
          </p:cNvSpPr>
          <p:nvPr/>
        </p:nvSpPr>
        <p:spPr bwMode="auto">
          <a:xfrm>
            <a:off x="7870825" y="3892550"/>
            <a:ext cx="9366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Next amino</a:t>
            </a:r>
            <a:br>
              <a:rPr lang="en-US" sz="1300" b="1"/>
            </a:br>
            <a:r>
              <a:rPr lang="en-US" sz="1300" b="1"/>
              <a:t>acid to be</a:t>
            </a:r>
            <a:br>
              <a:rPr lang="en-US" sz="1300" b="1"/>
            </a:br>
            <a:r>
              <a:rPr lang="en-US" sz="1300" b="1"/>
              <a:t>added to</a:t>
            </a:r>
            <a:br>
              <a:rPr lang="en-US" sz="1300" b="1"/>
            </a:br>
            <a:r>
              <a:rPr lang="en-US" sz="1300" b="1"/>
              <a:t>polypeptide</a:t>
            </a:r>
            <a:br>
              <a:rPr lang="en-US" sz="1300" b="1"/>
            </a:br>
            <a:r>
              <a:rPr lang="en-US" sz="1300" b="1"/>
              <a:t>chain</a:t>
            </a:r>
          </a:p>
        </p:txBody>
      </p:sp>
      <p:sp>
        <p:nvSpPr>
          <p:cNvPr id="73785" name="AutoShape 64"/>
          <p:cNvSpPr>
            <a:spLocks/>
          </p:cNvSpPr>
          <p:nvPr/>
        </p:nvSpPr>
        <p:spPr bwMode="auto">
          <a:xfrm rot="-5400000">
            <a:off x="6751638" y="5678488"/>
            <a:ext cx="133350" cy="317500"/>
          </a:xfrm>
          <a:prstGeom prst="leftBrace">
            <a:avLst>
              <a:gd name="adj1" fmla="val 1984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86" name="AutoShape 65"/>
          <p:cNvSpPr>
            <a:spLocks/>
          </p:cNvSpPr>
          <p:nvPr/>
        </p:nvSpPr>
        <p:spPr bwMode="auto">
          <a:xfrm rot="-5400000">
            <a:off x="7077075" y="5678488"/>
            <a:ext cx="133350" cy="317500"/>
          </a:xfrm>
          <a:prstGeom prst="leftBrace">
            <a:avLst>
              <a:gd name="adj1" fmla="val 1984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17.17a</a:t>
            </a:r>
          </a:p>
        </p:txBody>
      </p:sp>
      <p:pic>
        <p:nvPicPr>
          <p:cNvPr id="74755" name="Picture 4" descr="17_17aRibosomeAnatomy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13" y="425450"/>
            <a:ext cx="6810375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1222375" y="895350"/>
            <a:ext cx="1635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tRNA</a:t>
            </a:r>
            <a:br>
              <a:rPr lang="en-US" sz="2300" b="1"/>
            </a:br>
            <a:r>
              <a:rPr lang="en-US" sz="2300" b="1"/>
              <a:t>molecules</a:t>
            </a:r>
          </a:p>
        </p:txBody>
      </p:sp>
      <p:sp>
        <p:nvSpPr>
          <p:cNvPr id="74757" name="Line 6"/>
          <p:cNvSpPr>
            <a:spLocks noChangeShapeType="1"/>
          </p:cNvSpPr>
          <p:nvPr/>
        </p:nvSpPr>
        <p:spPr bwMode="auto">
          <a:xfrm flipH="1" flipV="1">
            <a:off x="2314575" y="1585913"/>
            <a:ext cx="1228725" cy="131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Line 7"/>
          <p:cNvSpPr>
            <a:spLocks noChangeShapeType="1"/>
          </p:cNvSpPr>
          <p:nvPr/>
        </p:nvSpPr>
        <p:spPr bwMode="auto">
          <a:xfrm flipH="1" flipV="1">
            <a:off x="2309813" y="1581150"/>
            <a:ext cx="2017712" cy="1693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Line 8"/>
          <p:cNvSpPr>
            <a:spLocks noChangeShapeType="1"/>
          </p:cNvSpPr>
          <p:nvPr/>
        </p:nvSpPr>
        <p:spPr bwMode="auto">
          <a:xfrm flipH="1" flipV="1">
            <a:off x="2309813" y="1581150"/>
            <a:ext cx="1579562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9"/>
          <p:cNvSpPr>
            <a:spLocks noChangeShapeType="1"/>
          </p:cNvSpPr>
          <p:nvPr/>
        </p:nvSpPr>
        <p:spPr bwMode="auto">
          <a:xfrm flipH="1" flipV="1">
            <a:off x="4778375" y="949325"/>
            <a:ext cx="196850" cy="331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AutoShape 10"/>
          <p:cNvSpPr>
            <a:spLocks/>
          </p:cNvSpPr>
          <p:nvPr/>
        </p:nvSpPr>
        <p:spPr bwMode="auto">
          <a:xfrm>
            <a:off x="6483350" y="1835150"/>
            <a:ext cx="241300" cy="1787525"/>
          </a:xfrm>
          <a:prstGeom prst="rightBrace">
            <a:avLst>
              <a:gd name="adj1" fmla="val 6173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AutoShape 11"/>
          <p:cNvSpPr>
            <a:spLocks/>
          </p:cNvSpPr>
          <p:nvPr/>
        </p:nvSpPr>
        <p:spPr bwMode="auto">
          <a:xfrm>
            <a:off x="6483350" y="3657600"/>
            <a:ext cx="250825" cy="1214438"/>
          </a:xfrm>
          <a:prstGeom prst="rightBrace">
            <a:avLst>
              <a:gd name="adj1" fmla="val 403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Text Box 12"/>
          <p:cNvSpPr txBox="1">
            <a:spLocks noChangeArrowheads="1"/>
          </p:cNvSpPr>
          <p:nvPr/>
        </p:nvSpPr>
        <p:spPr bwMode="auto">
          <a:xfrm>
            <a:off x="3057525" y="406400"/>
            <a:ext cx="1635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Growing</a:t>
            </a:r>
            <a:br>
              <a:rPr lang="en-US" sz="2300" b="1"/>
            </a:br>
            <a:r>
              <a:rPr lang="en-US" sz="2300" b="1"/>
              <a:t>polypeptide</a:t>
            </a:r>
          </a:p>
        </p:txBody>
      </p:sp>
      <p:sp>
        <p:nvSpPr>
          <p:cNvPr id="74764" name="Text Box 13"/>
          <p:cNvSpPr txBox="1">
            <a:spLocks noChangeArrowheads="1"/>
          </p:cNvSpPr>
          <p:nvPr/>
        </p:nvSpPr>
        <p:spPr bwMode="auto">
          <a:xfrm>
            <a:off x="5756275" y="673100"/>
            <a:ext cx="16462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Exit tunnel</a:t>
            </a:r>
          </a:p>
        </p:txBody>
      </p:sp>
      <p:sp>
        <p:nvSpPr>
          <p:cNvPr id="74765" name="Text Box 14"/>
          <p:cNvSpPr txBox="1">
            <a:spLocks noChangeArrowheads="1"/>
          </p:cNvSpPr>
          <p:nvPr/>
        </p:nvSpPr>
        <p:spPr bwMode="auto">
          <a:xfrm>
            <a:off x="3419475" y="3022600"/>
            <a:ext cx="222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E</a:t>
            </a:r>
          </a:p>
        </p:txBody>
      </p:sp>
      <p:sp>
        <p:nvSpPr>
          <p:cNvPr id="74766" name="Text Box 15"/>
          <p:cNvSpPr txBox="1">
            <a:spLocks noChangeArrowheads="1"/>
          </p:cNvSpPr>
          <p:nvPr/>
        </p:nvSpPr>
        <p:spPr bwMode="auto">
          <a:xfrm>
            <a:off x="3768725" y="3073400"/>
            <a:ext cx="222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P</a:t>
            </a:r>
          </a:p>
        </p:txBody>
      </p:sp>
      <p:sp>
        <p:nvSpPr>
          <p:cNvPr id="74767" name="Text Box 16"/>
          <p:cNvSpPr txBox="1">
            <a:spLocks noChangeArrowheads="1"/>
          </p:cNvSpPr>
          <p:nvPr/>
        </p:nvSpPr>
        <p:spPr bwMode="auto">
          <a:xfrm>
            <a:off x="4098925" y="3213100"/>
            <a:ext cx="222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A</a:t>
            </a:r>
          </a:p>
        </p:txBody>
      </p:sp>
      <p:sp>
        <p:nvSpPr>
          <p:cNvPr id="74768" name="Line 17"/>
          <p:cNvSpPr>
            <a:spLocks noChangeShapeType="1"/>
          </p:cNvSpPr>
          <p:nvPr/>
        </p:nvSpPr>
        <p:spPr bwMode="auto">
          <a:xfrm flipH="1">
            <a:off x="5257800" y="1009650"/>
            <a:ext cx="463550" cy="782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Text Box 18"/>
          <p:cNvSpPr txBox="1">
            <a:spLocks noChangeArrowheads="1"/>
          </p:cNvSpPr>
          <p:nvPr/>
        </p:nvSpPr>
        <p:spPr bwMode="auto">
          <a:xfrm>
            <a:off x="6867525" y="2413000"/>
            <a:ext cx="11096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Large</a:t>
            </a:r>
            <a:br>
              <a:rPr lang="en-US" sz="2300" b="1"/>
            </a:br>
            <a:r>
              <a:rPr lang="en-US" sz="2300" b="1"/>
              <a:t>subunit</a:t>
            </a:r>
          </a:p>
        </p:txBody>
      </p:sp>
      <p:sp>
        <p:nvSpPr>
          <p:cNvPr id="74770" name="Text Box 19"/>
          <p:cNvSpPr txBox="1">
            <a:spLocks noChangeArrowheads="1"/>
          </p:cNvSpPr>
          <p:nvPr/>
        </p:nvSpPr>
        <p:spPr bwMode="auto">
          <a:xfrm>
            <a:off x="6873875" y="3937000"/>
            <a:ext cx="11096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Small</a:t>
            </a:r>
            <a:br>
              <a:rPr lang="en-US" sz="2300" b="1"/>
            </a:br>
            <a:r>
              <a:rPr lang="en-US" sz="2300" b="1"/>
              <a:t>subunit</a:t>
            </a:r>
          </a:p>
        </p:txBody>
      </p:sp>
      <p:sp>
        <p:nvSpPr>
          <p:cNvPr id="74771" name="Text Box 20"/>
          <p:cNvSpPr txBox="1">
            <a:spLocks noChangeArrowheads="1"/>
          </p:cNvSpPr>
          <p:nvPr/>
        </p:nvSpPr>
        <p:spPr bwMode="auto">
          <a:xfrm>
            <a:off x="3419475" y="5422900"/>
            <a:ext cx="10207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mRNA</a:t>
            </a:r>
          </a:p>
        </p:txBody>
      </p:sp>
      <p:sp>
        <p:nvSpPr>
          <p:cNvPr id="74772" name="Text Box 21"/>
          <p:cNvSpPr txBox="1">
            <a:spLocks noChangeArrowheads="1"/>
          </p:cNvSpPr>
          <p:nvPr/>
        </p:nvSpPr>
        <p:spPr bwMode="auto">
          <a:xfrm>
            <a:off x="2828925" y="5137150"/>
            <a:ext cx="3016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5</a:t>
            </a:r>
            <a:r>
              <a:rPr lang="en-US" sz="2300" b="1">
                <a:sym typeface="Symbol" pitchFamily="18" charset="2"/>
              </a:rPr>
              <a:t></a:t>
            </a:r>
            <a:endParaRPr lang="en-US" sz="2300" b="1"/>
          </a:p>
        </p:txBody>
      </p:sp>
      <p:sp>
        <p:nvSpPr>
          <p:cNvPr id="74773" name="Text Box 22"/>
          <p:cNvSpPr txBox="1">
            <a:spLocks noChangeArrowheads="1"/>
          </p:cNvSpPr>
          <p:nvPr/>
        </p:nvSpPr>
        <p:spPr bwMode="auto">
          <a:xfrm>
            <a:off x="5210175" y="5334000"/>
            <a:ext cx="3016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3</a:t>
            </a:r>
            <a:r>
              <a:rPr lang="en-US" sz="2300" b="1">
                <a:sym typeface="Symbol" pitchFamily="18" charset="2"/>
              </a:rPr>
              <a:t></a:t>
            </a:r>
            <a:endParaRPr lang="en-US" sz="2300" b="1"/>
          </a:p>
        </p:txBody>
      </p:sp>
      <p:sp>
        <p:nvSpPr>
          <p:cNvPr id="74774" name="Text Box 23"/>
          <p:cNvSpPr txBox="1">
            <a:spLocks noChangeArrowheads="1"/>
          </p:cNvSpPr>
          <p:nvPr/>
        </p:nvSpPr>
        <p:spPr bwMode="auto">
          <a:xfrm>
            <a:off x="1235075" y="5899150"/>
            <a:ext cx="62261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300" b="1"/>
              <a:t>(a) Computer model of functioning ribosome</a:t>
            </a:r>
          </a:p>
        </p:txBody>
      </p:sp>
      <p:sp>
        <p:nvSpPr>
          <p:cNvPr id="74775" name="Line 24"/>
          <p:cNvSpPr>
            <a:spLocks noChangeShapeType="1"/>
          </p:cNvSpPr>
          <p:nvPr/>
        </p:nvSpPr>
        <p:spPr bwMode="auto">
          <a:xfrm flipH="1" flipV="1">
            <a:off x="3241675" y="5057775"/>
            <a:ext cx="250825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17.17b</a:t>
            </a:r>
          </a:p>
        </p:txBody>
      </p:sp>
      <p:pic>
        <p:nvPicPr>
          <p:cNvPr id="75779" name="Picture 3" descr="17_17bRibosomeAnatomy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5" y="779463"/>
            <a:ext cx="7993063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Line 4"/>
          <p:cNvSpPr>
            <a:spLocks noChangeShapeType="1"/>
          </p:cNvSpPr>
          <p:nvPr/>
        </p:nvSpPr>
        <p:spPr bwMode="auto">
          <a:xfrm flipV="1">
            <a:off x="4165600" y="1104900"/>
            <a:ext cx="1646238" cy="7032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 flipV="1">
            <a:off x="4714875" y="2238375"/>
            <a:ext cx="1055688" cy="758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 flipV="1">
            <a:off x="1473200" y="2776538"/>
            <a:ext cx="1895475" cy="5016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5472113" y="3649663"/>
            <a:ext cx="625475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1565275" y="4630738"/>
            <a:ext cx="147955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5322888" y="4878388"/>
            <a:ext cx="7699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H="1" flipV="1">
            <a:off x="2674938" y="1149350"/>
            <a:ext cx="1357312" cy="18399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V="1">
            <a:off x="4162425" y="1101725"/>
            <a:ext cx="1646238" cy="703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 flipV="1">
            <a:off x="2681288" y="1155700"/>
            <a:ext cx="1357312" cy="183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V="1">
            <a:off x="4711700" y="2238375"/>
            <a:ext cx="1055688" cy="758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 flipH="1" flipV="1">
            <a:off x="1470025" y="2773363"/>
            <a:ext cx="1895475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>
            <a:off x="5468938" y="3649663"/>
            <a:ext cx="6254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>
            <a:off x="1562100" y="4630738"/>
            <a:ext cx="14795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5319713" y="4878388"/>
            <a:ext cx="769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5870575" y="933450"/>
            <a:ext cx="23320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Exit tunnel</a:t>
            </a:r>
          </a:p>
        </p:txBody>
      </p:sp>
      <p:grpSp>
        <p:nvGrpSpPr>
          <p:cNvPr id="75795" name="Group 19"/>
          <p:cNvGrpSpPr>
            <a:grpSpLocks/>
          </p:cNvGrpSpPr>
          <p:nvPr/>
        </p:nvGrpSpPr>
        <p:grpSpPr bwMode="auto">
          <a:xfrm>
            <a:off x="5864225" y="1968500"/>
            <a:ext cx="2867025" cy="596900"/>
            <a:chOff x="3694" y="1240"/>
            <a:chExt cx="1806" cy="376"/>
          </a:xfrm>
        </p:grpSpPr>
        <p:sp>
          <p:nvSpPr>
            <p:cNvPr id="75807" name="Text Box 20"/>
            <p:cNvSpPr txBox="1">
              <a:spLocks noChangeArrowheads="1"/>
            </p:cNvSpPr>
            <p:nvPr/>
          </p:nvSpPr>
          <p:spPr bwMode="auto">
            <a:xfrm>
              <a:off x="3694" y="1240"/>
              <a:ext cx="180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b="1"/>
                <a:t>A site (Aminoacyl-</a:t>
              </a:r>
              <a:br>
                <a:rPr lang="en-US" b="1"/>
              </a:br>
              <a:r>
                <a:rPr lang="en-US" b="1"/>
                <a:t>tRNA binding site)</a:t>
              </a:r>
            </a:p>
          </p:txBody>
        </p:sp>
        <p:sp>
          <p:nvSpPr>
            <p:cNvPr id="75808" name="Line 21"/>
            <p:cNvSpPr>
              <a:spLocks noChangeShapeType="1"/>
            </p:cNvSpPr>
            <p:nvPr/>
          </p:nvSpPr>
          <p:spPr bwMode="auto">
            <a:xfrm flipV="1">
              <a:off x="4336" y="1444"/>
              <a:ext cx="1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96" name="Text Box 22"/>
          <p:cNvSpPr txBox="1">
            <a:spLocks noChangeArrowheads="1"/>
          </p:cNvSpPr>
          <p:nvPr/>
        </p:nvSpPr>
        <p:spPr bwMode="auto">
          <a:xfrm>
            <a:off x="6181725" y="4699000"/>
            <a:ext cx="12128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Small</a:t>
            </a:r>
            <a:br>
              <a:rPr lang="en-US" b="1"/>
            </a:br>
            <a:r>
              <a:rPr lang="en-US" b="1"/>
              <a:t>subunit</a:t>
            </a:r>
          </a:p>
        </p:txBody>
      </p:sp>
      <p:sp>
        <p:nvSpPr>
          <p:cNvPr id="75797" name="Text Box 23"/>
          <p:cNvSpPr txBox="1">
            <a:spLocks noChangeArrowheads="1"/>
          </p:cNvSpPr>
          <p:nvPr/>
        </p:nvSpPr>
        <p:spPr bwMode="auto">
          <a:xfrm>
            <a:off x="6181725" y="3454400"/>
            <a:ext cx="12128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Large</a:t>
            </a:r>
            <a:br>
              <a:rPr lang="en-US" b="1"/>
            </a:br>
            <a:r>
              <a:rPr lang="en-US" b="1"/>
              <a:t>subunit</a:t>
            </a:r>
          </a:p>
        </p:txBody>
      </p:sp>
      <p:sp>
        <p:nvSpPr>
          <p:cNvPr id="75798" name="Text Box 24"/>
          <p:cNvSpPr txBox="1">
            <a:spLocks noChangeArrowheads="1"/>
          </p:cNvSpPr>
          <p:nvPr/>
        </p:nvSpPr>
        <p:spPr bwMode="auto">
          <a:xfrm>
            <a:off x="3984625" y="3416300"/>
            <a:ext cx="2428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75799" name="Text Box 25"/>
          <p:cNvSpPr txBox="1">
            <a:spLocks noChangeArrowheads="1"/>
          </p:cNvSpPr>
          <p:nvPr/>
        </p:nvSpPr>
        <p:spPr bwMode="auto">
          <a:xfrm>
            <a:off x="4614863" y="3408363"/>
            <a:ext cx="2428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5800" name="Text Box 26"/>
          <p:cNvSpPr txBox="1">
            <a:spLocks noChangeArrowheads="1"/>
          </p:cNvSpPr>
          <p:nvPr/>
        </p:nvSpPr>
        <p:spPr bwMode="auto">
          <a:xfrm>
            <a:off x="612775" y="768350"/>
            <a:ext cx="35639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 site (Peptidyl-tRNA</a:t>
            </a:r>
            <a:br>
              <a:rPr lang="en-US" b="1"/>
            </a:br>
            <a:r>
              <a:rPr lang="en-US" b="1"/>
              <a:t>binding site)</a:t>
            </a:r>
          </a:p>
        </p:txBody>
      </p:sp>
      <p:sp>
        <p:nvSpPr>
          <p:cNvPr id="75801" name="Line 27"/>
          <p:cNvSpPr>
            <a:spLocks noChangeShapeType="1"/>
          </p:cNvSpPr>
          <p:nvPr/>
        </p:nvSpPr>
        <p:spPr bwMode="auto">
          <a:xfrm flipV="1">
            <a:off x="1631950" y="1098550"/>
            <a:ext cx="16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2" name="Text Box 28"/>
          <p:cNvSpPr txBox="1">
            <a:spLocks noChangeArrowheads="1"/>
          </p:cNvSpPr>
          <p:nvPr/>
        </p:nvSpPr>
        <p:spPr bwMode="auto">
          <a:xfrm>
            <a:off x="593725" y="4451350"/>
            <a:ext cx="1871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  <a:br>
              <a:rPr lang="en-US" b="1"/>
            </a:br>
            <a:r>
              <a:rPr lang="en-US" b="1"/>
              <a:t>binding site</a:t>
            </a:r>
          </a:p>
        </p:txBody>
      </p:sp>
      <p:sp>
        <p:nvSpPr>
          <p:cNvPr id="75803" name="Text Box 29"/>
          <p:cNvSpPr txBox="1">
            <a:spLocks noChangeArrowheads="1"/>
          </p:cNvSpPr>
          <p:nvPr/>
        </p:nvSpPr>
        <p:spPr bwMode="auto">
          <a:xfrm>
            <a:off x="612775" y="5530850"/>
            <a:ext cx="67976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(b) Schematic model showing binding sites</a:t>
            </a:r>
          </a:p>
        </p:txBody>
      </p:sp>
      <p:sp>
        <p:nvSpPr>
          <p:cNvPr id="75804" name="Text Box 30"/>
          <p:cNvSpPr txBox="1">
            <a:spLocks noChangeArrowheads="1"/>
          </p:cNvSpPr>
          <p:nvPr/>
        </p:nvSpPr>
        <p:spPr bwMode="auto">
          <a:xfrm>
            <a:off x="600075" y="2565400"/>
            <a:ext cx="14208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E site </a:t>
            </a:r>
            <a:br>
              <a:rPr lang="en-US" b="1"/>
            </a:br>
            <a:r>
              <a:rPr lang="en-US" b="1"/>
              <a:t>(Exit site)</a:t>
            </a:r>
          </a:p>
        </p:txBody>
      </p:sp>
      <p:sp>
        <p:nvSpPr>
          <p:cNvPr id="75805" name="Line 31"/>
          <p:cNvSpPr>
            <a:spLocks noChangeShapeType="1"/>
          </p:cNvSpPr>
          <p:nvPr/>
        </p:nvSpPr>
        <p:spPr bwMode="auto">
          <a:xfrm flipV="1">
            <a:off x="727075" y="3254375"/>
            <a:ext cx="1587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6" name="Text Box 32"/>
          <p:cNvSpPr txBox="1">
            <a:spLocks noChangeArrowheads="1"/>
          </p:cNvSpPr>
          <p:nvPr/>
        </p:nvSpPr>
        <p:spPr bwMode="auto">
          <a:xfrm>
            <a:off x="3398838" y="3408363"/>
            <a:ext cx="2428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17.17c</a:t>
            </a:r>
          </a:p>
        </p:txBody>
      </p:sp>
      <p:pic>
        <p:nvPicPr>
          <p:cNvPr id="76803" name="Picture 33" descr="17_17cRibosomeAnatomy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574675"/>
            <a:ext cx="7273925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Line 34"/>
          <p:cNvSpPr>
            <a:spLocks noChangeShapeType="1"/>
          </p:cNvSpPr>
          <p:nvPr/>
        </p:nvSpPr>
        <p:spPr bwMode="auto">
          <a:xfrm>
            <a:off x="5195888" y="3617913"/>
            <a:ext cx="1208087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AutoShape 35"/>
          <p:cNvSpPr>
            <a:spLocks/>
          </p:cNvSpPr>
          <p:nvPr/>
        </p:nvSpPr>
        <p:spPr bwMode="auto">
          <a:xfrm rot="-5400000">
            <a:off x="4960144" y="4502944"/>
            <a:ext cx="292100" cy="642938"/>
          </a:xfrm>
          <a:prstGeom prst="leftBrace">
            <a:avLst>
              <a:gd name="adj1" fmla="val 18342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Line 36"/>
          <p:cNvSpPr>
            <a:spLocks noChangeShapeType="1"/>
          </p:cNvSpPr>
          <p:nvPr/>
        </p:nvSpPr>
        <p:spPr bwMode="auto">
          <a:xfrm flipV="1">
            <a:off x="5343525" y="2116138"/>
            <a:ext cx="1031875" cy="6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AutoShape 37"/>
          <p:cNvSpPr>
            <a:spLocks/>
          </p:cNvSpPr>
          <p:nvPr/>
        </p:nvSpPr>
        <p:spPr bwMode="auto">
          <a:xfrm rot="-5400000">
            <a:off x="4336257" y="4523581"/>
            <a:ext cx="292100" cy="601663"/>
          </a:xfrm>
          <a:prstGeom prst="leftBrace">
            <a:avLst>
              <a:gd name="adj1" fmla="val 17165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Line 38"/>
          <p:cNvSpPr>
            <a:spLocks noChangeShapeType="1"/>
          </p:cNvSpPr>
          <p:nvPr/>
        </p:nvSpPr>
        <p:spPr bwMode="auto">
          <a:xfrm>
            <a:off x="1435100" y="4157663"/>
            <a:ext cx="425450" cy="671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Line 39"/>
          <p:cNvSpPr>
            <a:spLocks noChangeShapeType="1"/>
          </p:cNvSpPr>
          <p:nvPr/>
        </p:nvSpPr>
        <p:spPr bwMode="auto">
          <a:xfrm flipV="1">
            <a:off x="3276600" y="955675"/>
            <a:ext cx="574675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Line 40"/>
          <p:cNvSpPr>
            <a:spLocks noChangeShapeType="1"/>
          </p:cNvSpPr>
          <p:nvPr/>
        </p:nvSpPr>
        <p:spPr bwMode="auto">
          <a:xfrm>
            <a:off x="5202238" y="3617913"/>
            <a:ext cx="12080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Text Box 41"/>
          <p:cNvSpPr txBox="1">
            <a:spLocks noChangeArrowheads="1"/>
          </p:cNvSpPr>
          <p:nvPr/>
        </p:nvSpPr>
        <p:spPr bwMode="auto">
          <a:xfrm>
            <a:off x="1647825" y="1003300"/>
            <a:ext cx="15795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Amino end</a:t>
            </a:r>
          </a:p>
        </p:txBody>
      </p:sp>
      <p:sp>
        <p:nvSpPr>
          <p:cNvPr id="76812" name="AutoShape 42"/>
          <p:cNvSpPr>
            <a:spLocks/>
          </p:cNvSpPr>
          <p:nvPr/>
        </p:nvSpPr>
        <p:spPr bwMode="auto">
          <a:xfrm rot="8529925" flipH="1">
            <a:off x="4448175" y="633413"/>
            <a:ext cx="238125" cy="1631950"/>
          </a:xfrm>
          <a:prstGeom prst="rightBrace">
            <a:avLst>
              <a:gd name="adj1" fmla="val 5711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Text Box 43"/>
          <p:cNvSpPr txBox="1">
            <a:spLocks noChangeArrowheads="1"/>
          </p:cNvSpPr>
          <p:nvPr/>
        </p:nvSpPr>
        <p:spPr bwMode="auto">
          <a:xfrm>
            <a:off x="1006475" y="3816350"/>
            <a:ext cx="94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mRNA</a:t>
            </a:r>
          </a:p>
        </p:txBody>
      </p:sp>
      <p:sp>
        <p:nvSpPr>
          <p:cNvPr id="76814" name="Text Box 44"/>
          <p:cNvSpPr txBox="1">
            <a:spLocks noChangeArrowheads="1"/>
          </p:cNvSpPr>
          <p:nvPr/>
        </p:nvSpPr>
        <p:spPr bwMode="auto">
          <a:xfrm>
            <a:off x="3756025" y="3397250"/>
            <a:ext cx="2047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76815" name="Text Box 45"/>
          <p:cNvSpPr txBox="1">
            <a:spLocks noChangeArrowheads="1"/>
          </p:cNvSpPr>
          <p:nvPr/>
        </p:nvSpPr>
        <p:spPr bwMode="auto">
          <a:xfrm>
            <a:off x="981075" y="5721350"/>
            <a:ext cx="63785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(c) Schematic model with mRNA and tRNA</a:t>
            </a:r>
          </a:p>
        </p:txBody>
      </p:sp>
      <p:sp>
        <p:nvSpPr>
          <p:cNvPr id="76816" name="Text Box 46"/>
          <p:cNvSpPr txBox="1">
            <a:spLocks noChangeArrowheads="1"/>
          </p:cNvSpPr>
          <p:nvPr/>
        </p:nvSpPr>
        <p:spPr bwMode="auto">
          <a:xfrm>
            <a:off x="1582738" y="5021263"/>
            <a:ext cx="279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5</a:t>
            </a:r>
            <a:r>
              <a:rPr lang="en-US" b="1">
                <a:sym typeface="Symbol" pitchFamily="18" charset="2"/>
              </a:rPr>
              <a:t></a:t>
            </a:r>
            <a:endParaRPr lang="en-US" b="1"/>
          </a:p>
        </p:txBody>
      </p:sp>
      <p:sp>
        <p:nvSpPr>
          <p:cNvPr id="76817" name="Text Box 47"/>
          <p:cNvSpPr txBox="1">
            <a:spLocks noChangeArrowheads="1"/>
          </p:cNvSpPr>
          <p:nvPr/>
        </p:nvSpPr>
        <p:spPr bwMode="auto">
          <a:xfrm>
            <a:off x="4225925" y="4902200"/>
            <a:ext cx="1543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Codons</a:t>
            </a:r>
          </a:p>
        </p:txBody>
      </p:sp>
      <p:sp>
        <p:nvSpPr>
          <p:cNvPr id="76818" name="Text Box 48"/>
          <p:cNvSpPr txBox="1">
            <a:spLocks noChangeArrowheads="1"/>
          </p:cNvSpPr>
          <p:nvPr/>
        </p:nvSpPr>
        <p:spPr bwMode="auto">
          <a:xfrm>
            <a:off x="7324725" y="3892550"/>
            <a:ext cx="279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3</a:t>
            </a:r>
            <a:r>
              <a:rPr lang="en-US" b="1">
                <a:sym typeface="Symbol" pitchFamily="18" charset="2"/>
              </a:rPr>
              <a:t></a:t>
            </a:r>
            <a:endParaRPr lang="en-US" b="1"/>
          </a:p>
        </p:txBody>
      </p:sp>
      <p:sp>
        <p:nvSpPr>
          <p:cNvPr id="76819" name="Text Box 49"/>
          <p:cNvSpPr txBox="1">
            <a:spLocks noChangeArrowheads="1"/>
          </p:cNvSpPr>
          <p:nvPr/>
        </p:nvSpPr>
        <p:spPr bwMode="auto">
          <a:xfrm>
            <a:off x="6499225" y="3416300"/>
            <a:ext cx="94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tRNA</a:t>
            </a:r>
          </a:p>
        </p:txBody>
      </p:sp>
      <p:sp>
        <p:nvSpPr>
          <p:cNvPr id="76820" name="Text Box 50"/>
          <p:cNvSpPr txBox="1">
            <a:spLocks noChangeArrowheads="1"/>
          </p:cNvSpPr>
          <p:nvPr/>
        </p:nvSpPr>
        <p:spPr bwMode="auto">
          <a:xfrm>
            <a:off x="5057775" y="558800"/>
            <a:ext cx="31750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Growing polypeptide</a:t>
            </a:r>
          </a:p>
        </p:txBody>
      </p:sp>
      <p:sp>
        <p:nvSpPr>
          <p:cNvPr id="76821" name="Text Box 51"/>
          <p:cNvSpPr txBox="1">
            <a:spLocks noChangeArrowheads="1"/>
          </p:cNvSpPr>
          <p:nvPr/>
        </p:nvSpPr>
        <p:spPr bwMode="auto">
          <a:xfrm>
            <a:off x="6473825" y="1200150"/>
            <a:ext cx="15541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Next amino</a:t>
            </a:r>
            <a:br>
              <a:rPr lang="en-US" b="1"/>
            </a:br>
            <a:r>
              <a:rPr lang="en-US" b="1"/>
              <a:t>acid to be</a:t>
            </a:r>
            <a:br>
              <a:rPr lang="en-US" b="1"/>
            </a:br>
            <a:r>
              <a:rPr lang="en-US" b="1"/>
              <a:t>added to</a:t>
            </a:r>
            <a:br>
              <a:rPr lang="en-US" b="1"/>
            </a:br>
            <a:r>
              <a:rPr lang="en-US" b="1"/>
              <a:t>polypeptide</a:t>
            </a:r>
            <a:br>
              <a:rPr lang="en-US" b="1"/>
            </a:br>
            <a:r>
              <a:rPr lang="en-US" b="1"/>
              <a:t>chain</a:t>
            </a:r>
          </a:p>
        </p:txBody>
      </p:sp>
      <p:sp>
        <p:nvSpPr>
          <p:cNvPr id="76822" name="AutoShape 52"/>
          <p:cNvSpPr>
            <a:spLocks/>
          </p:cNvSpPr>
          <p:nvPr/>
        </p:nvSpPr>
        <p:spPr bwMode="auto">
          <a:xfrm rot="-5400000">
            <a:off x="4960144" y="4502944"/>
            <a:ext cx="292100" cy="642938"/>
          </a:xfrm>
          <a:prstGeom prst="leftBrace">
            <a:avLst>
              <a:gd name="adj1" fmla="val 1834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3" name="Line 53"/>
          <p:cNvSpPr>
            <a:spLocks noChangeShapeType="1"/>
          </p:cNvSpPr>
          <p:nvPr/>
        </p:nvSpPr>
        <p:spPr bwMode="auto">
          <a:xfrm flipV="1">
            <a:off x="5349875" y="2116138"/>
            <a:ext cx="10318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4" name="Line 54"/>
          <p:cNvSpPr>
            <a:spLocks noChangeShapeType="1"/>
          </p:cNvSpPr>
          <p:nvPr/>
        </p:nvSpPr>
        <p:spPr bwMode="auto">
          <a:xfrm flipV="1">
            <a:off x="4652963" y="858838"/>
            <a:ext cx="3810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5" name="AutoShape 55"/>
          <p:cNvSpPr>
            <a:spLocks/>
          </p:cNvSpPr>
          <p:nvPr/>
        </p:nvSpPr>
        <p:spPr bwMode="auto">
          <a:xfrm rot="-5400000">
            <a:off x="4336257" y="4523581"/>
            <a:ext cx="292100" cy="601663"/>
          </a:xfrm>
          <a:prstGeom prst="leftBrace">
            <a:avLst>
              <a:gd name="adj1" fmla="val 1716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0013"/>
            <a:ext cx="8534400" cy="3138487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A ribosome has three binding sites for tRNA</a:t>
            </a:r>
            <a:endParaRPr lang="en-US" sz="3000" smtClean="0"/>
          </a:p>
          <a:p>
            <a:pPr marL="977900" lvl="1" indent="-304800" eaLnBrk="1" hangingPunct="1"/>
            <a:r>
              <a:rPr lang="en-US" smtClean="0"/>
              <a:t>The </a:t>
            </a:r>
            <a:r>
              <a:rPr lang="en-US" b="1" smtClean="0"/>
              <a:t>P site </a:t>
            </a:r>
            <a:r>
              <a:rPr lang="en-US" smtClean="0"/>
              <a:t>holds the tRNA that carries the growing polypeptide chain</a:t>
            </a:r>
          </a:p>
          <a:p>
            <a:pPr marL="977900" lvl="1" indent="-304800" eaLnBrk="1" hangingPunct="1"/>
            <a:r>
              <a:rPr lang="en-US" smtClean="0"/>
              <a:t>The </a:t>
            </a:r>
            <a:r>
              <a:rPr lang="en-US" b="1" smtClean="0"/>
              <a:t>A site </a:t>
            </a:r>
            <a:r>
              <a:rPr lang="en-US" smtClean="0"/>
              <a:t>holds the tRNA that carries the next amino acid to be added to the chain</a:t>
            </a:r>
          </a:p>
          <a:p>
            <a:pPr marL="977900" lvl="1" indent="-304800" eaLnBrk="1" hangingPunct="1"/>
            <a:r>
              <a:rPr lang="en-US" smtClean="0"/>
              <a:t>The </a:t>
            </a:r>
            <a:r>
              <a:rPr lang="en-US" b="1" smtClean="0"/>
              <a:t>E site </a:t>
            </a:r>
            <a:r>
              <a:rPr lang="en-US" smtClean="0"/>
              <a:t>is the exit site, where discharged tRNAs leave the ribosome</a:t>
            </a:r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7829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4381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mtClean="0"/>
              <a:t>Building a Polypeptide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3188"/>
            <a:ext cx="8534400" cy="3436937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The three stages of translation</a:t>
            </a:r>
            <a:endParaRPr lang="en-US" sz="3000" dirty="0" smtClean="0"/>
          </a:p>
          <a:p>
            <a:pPr marL="977900" lvl="1" indent="-304800" eaLnBrk="1" hangingPunct="1"/>
            <a:r>
              <a:rPr lang="en-US" dirty="0" smtClean="0"/>
              <a:t>Initiation</a:t>
            </a:r>
          </a:p>
          <a:p>
            <a:pPr marL="977900" lvl="1" indent="-304800" eaLnBrk="1" hangingPunct="1"/>
            <a:r>
              <a:rPr lang="en-US" dirty="0" smtClean="0"/>
              <a:t>Elongation</a:t>
            </a:r>
          </a:p>
          <a:p>
            <a:pPr marL="977900" lvl="1" indent="-304800" eaLnBrk="1" hangingPunct="1"/>
            <a:r>
              <a:rPr lang="en-US" dirty="0" smtClean="0"/>
              <a:t>Termination</a:t>
            </a:r>
          </a:p>
          <a:p>
            <a:pPr marL="350838" indent="-350838" eaLnBrk="1" hangingPunct="1"/>
            <a:r>
              <a:rPr lang="en-US" dirty="0" smtClean="0"/>
              <a:t>All three stages require protein “factors” that aid in the translation process</a:t>
            </a:r>
            <a:endParaRPr lang="en-US" sz="3000" dirty="0" smtClean="0"/>
          </a:p>
          <a:p>
            <a:pPr marL="350838" indent="-350838" eaLnBrk="1" hangingPunct="1">
              <a:buFont typeface="Times" pitchFamily="18" charset="0"/>
              <a:buNone/>
            </a:pPr>
            <a:endParaRPr lang="en-US" sz="3000" dirty="0" smtClean="0"/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885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885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447675"/>
            <a:ext cx="8534400" cy="119062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Ribosome Association and Initiation of Translation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24050"/>
            <a:ext cx="8534400" cy="4413250"/>
          </a:xfrm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The initiation stage of translation brings together mRNA, a tRNA with the first amino acid, and the two ribosomal subunits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First, a small ribosomal subunit binds with mRNA and a special initiator tRNA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Then the small subunit moves along the mRNA until it reaches the start codon (AUG)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smtClean="0"/>
              <a:t>Proteins called initiation factors bring in the large subunit that completes the translation initiation complex</a:t>
            </a: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987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987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17.18</a:t>
            </a:r>
          </a:p>
        </p:txBody>
      </p:sp>
      <p:pic>
        <p:nvPicPr>
          <p:cNvPr id="80899" name="Picture 3" descr="17_18TranslationInitiatio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090613"/>
            <a:ext cx="854868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AutoShape 4"/>
          <p:cNvSpPr>
            <a:spLocks/>
          </p:cNvSpPr>
          <p:nvPr/>
        </p:nvSpPr>
        <p:spPr bwMode="auto">
          <a:xfrm rot="-5400000">
            <a:off x="1937544" y="4307682"/>
            <a:ext cx="160337" cy="469900"/>
          </a:xfrm>
          <a:prstGeom prst="leftBrace">
            <a:avLst>
              <a:gd name="adj1" fmla="val 24423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92100" y="3048000"/>
            <a:ext cx="911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sz="1900" b="1"/>
              <a:t>Initiator</a:t>
            </a:r>
            <a:br>
              <a:rPr lang="en-US" sz="1900" b="1"/>
            </a:br>
            <a:r>
              <a:rPr lang="en-US" sz="1900" b="1"/>
              <a:t>tRNA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95300" y="3886200"/>
            <a:ext cx="784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mRNA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579813" y="2041525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473700" y="426085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3409950" y="438150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1381125" y="4584700"/>
            <a:ext cx="1330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Start codon</a:t>
            </a: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1219200" y="3454400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 flipH="1">
            <a:off x="882650" y="4495800"/>
            <a:ext cx="311150" cy="66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2889250" y="4800600"/>
            <a:ext cx="34925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H="1" flipV="1">
            <a:off x="5899150" y="2432050"/>
            <a:ext cx="1016000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3246438" y="4806950"/>
            <a:ext cx="1165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Small</a:t>
            </a:r>
            <a:br>
              <a:rPr lang="en-US" sz="1800" b="1"/>
            </a:br>
            <a:r>
              <a:rPr lang="en-US" sz="1800" b="1"/>
              <a:t>ribosomal</a:t>
            </a:r>
            <a:br>
              <a:rPr lang="en-US" sz="1800" b="1"/>
            </a:br>
            <a:r>
              <a:rPr lang="en-US" sz="1800" b="1"/>
              <a:t>subunit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331788" y="5175250"/>
            <a:ext cx="21367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 binding site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8548688" y="4383088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5543550" y="5168900"/>
            <a:ext cx="3267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Translation initiation complex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2638425" y="2357438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3575050" y="235585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2620963" y="2039938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2863850" y="2035175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3116263" y="2436813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3119438" y="2125663"/>
            <a:ext cx="1762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2873375" y="2374900"/>
            <a:ext cx="1762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3370263" y="2395538"/>
            <a:ext cx="1762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3375025" y="2070100"/>
            <a:ext cx="1762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4867275" y="2811463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5578475" y="2171700"/>
            <a:ext cx="722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 site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5053013" y="293052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i</a:t>
            </a:r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4935538" y="312102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>
                <a:sym typeface="Symbol" pitchFamily="18" charset="2"/>
              </a:rPr>
              <a:t></a:t>
            </a:r>
            <a:endParaRPr lang="en-US" sz="1500" b="1"/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3992563" y="3357563"/>
            <a:ext cx="419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GTP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4729163" y="3357563"/>
            <a:ext cx="542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GDP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 rot="-549679">
            <a:off x="1876425" y="2352675"/>
            <a:ext cx="36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Met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80931" name="Text Box 35"/>
          <p:cNvSpPr txBox="1">
            <a:spLocks noChangeArrowheads="1"/>
          </p:cNvSpPr>
          <p:nvPr/>
        </p:nvSpPr>
        <p:spPr bwMode="auto">
          <a:xfrm rot="-549679">
            <a:off x="7029450" y="2352675"/>
            <a:ext cx="36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Met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7720013" y="1085850"/>
            <a:ext cx="11017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Large</a:t>
            </a:r>
            <a:br>
              <a:rPr lang="en-US" sz="1800" b="1"/>
            </a:br>
            <a:r>
              <a:rPr lang="en-US" sz="1800" b="1"/>
              <a:t>ribosomal</a:t>
            </a:r>
            <a:br>
              <a:rPr lang="en-US" sz="1800" b="1"/>
            </a:br>
            <a:r>
              <a:rPr lang="en-US" sz="1800" b="1"/>
              <a:t>subunit</a:t>
            </a:r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>
            <a:off x="5888038" y="2438400"/>
            <a:ext cx="1041400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 flipH="1">
            <a:off x="7670800" y="1887538"/>
            <a:ext cx="287338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6654800" y="367347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</a:t>
            </a:r>
          </a:p>
        </p:txBody>
      </p:sp>
      <p:sp>
        <p:nvSpPr>
          <p:cNvPr id="80936" name="Text Box 40"/>
          <p:cNvSpPr txBox="1">
            <a:spLocks noChangeArrowheads="1"/>
          </p:cNvSpPr>
          <p:nvPr/>
        </p:nvSpPr>
        <p:spPr bwMode="auto">
          <a:xfrm>
            <a:off x="7523163" y="367347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</a:t>
            </a:r>
          </a:p>
        </p:txBody>
      </p:sp>
      <p:sp>
        <p:nvSpPr>
          <p:cNvPr id="80937" name="AutoShape 41"/>
          <p:cNvSpPr>
            <a:spLocks/>
          </p:cNvSpPr>
          <p:nvPr/>
        </p:nvSpPr>
        <p:spPr bwMode="auto">
          <a:xfrm rot="-5400000">
            <a:off x="1937544" y="4307682"/>
            <a:ext cx="160337" cy="469900"/>
          </a:xfrm>
          <a:prstGeom prst="leftBrace">
            <a:avLst>
              <a:gd name="adj1" fmla="val 2442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330200" y="422275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18" charset="2"/>
              </a:rPr>
              <a:t></a:t>
            </a:r>
            <a:endParaRPr lang="en-US" sz="1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4381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Elongation of the Polypeptide Chain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382000" cy="4106863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During the elongation stage, amino acids are added one by one to the preceding amino acid at the C-terminus of the growing chain</a:t>
            </a:r>
          </a:p>
          <a:p>
            <a:pPr marL="350838" indent="-350838" eaLnBrk="1" hangingPunct="1"/>
            <a:r>
              <a:rPr lang="en-US" dirty="0" smtClean="0"/>
              <a:t>Each addition involves proteins called elongation factors and occurs in three steps: codon recognition, peptide bond formation, and translocation</a:t>
            </a:r>
          </a:p>
          <a:p>
            <a:pPr marL="350838" indent="-350838" eaLnBrk="1" hangingPunct="1"/>
            <a:r>
              <a:rPr lang="en-US" dirty="0" smtClean="0"/>
              <a:t>Translation proceeds along the mRNA in a 5′ to 3′ direction</a:t>
            </a:r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192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192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17_19TranslationElong_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8" y="136525"/>
            <a:ext cx="77565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2613025" y="184150"/>
            <a:ext cx="1546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Amino end of</a:t>
            </a:r>
            <a:br>
              <a:rPr lang="en-US" sz="1800" b="1"/>
            </a:br>
            <a:r>
              <a:rPr lang="en-US" sz="1800" b="1"/>
              <a:t>polypeptide</a:t>
            </a:r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3279775" y="1390650"/>
            <a:ext cx="7334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mRNA</a:t>
            </a:r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3540125" y="191135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4492625" y="1212850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2951" name="Text Box 8"/>
          <p:cNvSpPr txBox="1">
            <a:spLocks noChangeArrowheads="1"/>
          </p:cNvSpPr>
          <p:nvPr/>
        </p:nvSpPr>
        <p:spPr bwMode="auto">
          <a:xfrm>
            <a:off x="4678363" y="1738313"/>
            <a:ext cx="282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P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82952" name="Text Box 9"/>
          <p:cNvSpPr txBox="1">
            <a:spLocks noChangeArrowheads="1"/>
          </p:cNvSpPr>
          <p:nvPr/>
        </p:nvSpPr>
        <p:spPr bwMode="auto">
          <a:xfrm>
            <a:off x="4976813" y="1736725"/>
            <a:ext cx="2778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A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82953" name="Text Box 10"/>
          <p:cNvSpPr txBox="1">
            <a:spLocks noChangeArrowheads="1"/>
          </p:cNvSpPr>
          <p:nvPr/>
        </p:nvSpPr>
        <p:spPr bwMode="auto">
          <a:xfrm>
            <a:off x="5940425" y="128270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82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17.19-1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17.2a</a:t>
            </a:r>
          </a:p>
        </p:txBody>
      </p:sp>
      <p:pic>
        <p:nvPicPr>
          <p:cNvPr id="10243" name="Picture 65" descr="17_02aGeneEnzymeFunc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5263" y="1928813"/>
            <a:ext cx="621347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6"/>
          <p:cNvSpPr txBox="1">
            <a:spLocks noChangeArrowheads="1"/>
          </p:cNvSpPr>
          <p:nvPr/>
        </p:nvSpPr>
        <p:spPr bwMode="auto">
          <a:xfrm>
            <a:off x="3441700" y="4446588"/>
            <a:ext cx="450056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Minimal medium</a:t>
            </a:r>
          </a:p>
        </p:txBody>
      </p:sp>
      <p:sp>
        <p:nvSpPr>
          <p:cNvPr id="10245" name="Text Box 67"/>
          <p:cNvSpPr txBox="1">
            <a:spLocks noChangeArrowheads="1"/>
          </p:cNvSpPr>
          <p:nvPr/>
        </p:nvSpPr>
        <p:spPr bwMode="auto">
          <a:xfrm>
            <a:off x="5830888" y="2709863"/>
            <a:ext cx="1919287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No growth:</a:t>
            </a:r>
            <a:br>
              <a:rPr lang="en-US" b="1"/>
            </a:br>
            <a:r>
              <a:rPr lang="en-US" b="1"/>
              <a:t>Mutant cells</a:t>
            </a:r>
            <a:br>
              <a:rPr lang="en-US" b="1"/>
            </a:br>
            <a:r>
              <a:rPr lang="en-US" b="1"/>
              <a:t>cannot grow</a:t>
            </a:r>
            <a:br>
              <a:rPr lang="en-US" b="1"/>
            </a:br>
            <a:r>
              <a:rPr lang="en-US" b="1"/>
              <a:t>and divide</a:t>
            </a:r>
          </a:p>
        </p:txBody>
      </p:sp>
      <p:sp>
        <p:nvSpPr>
          <p:cNvPr id="10246" name="Text Box 68"/>
          <p:cNvSpPr txBox="1">
            <a:spLocks noChangeArrowheads="1"/>
          </p:cNvSpPr>
          <p:nvPr/>
        </p:nvSpPr>
        <p:spPr bwMode="auto">
          <a:xfrm>
            <a:off x="1492250" y="2693988"/>
            <a:ext cx="20621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Growth:</a:t>
            </a:r>
            <a:br>
              <a:rPr lang="en-US" b="1"/>
            </a:br>
            <a:r>
              <a:rPr lang="en-US" b="1"/>
              <a:t>Wild-type</a:t>
            </a:r>
            <a:br>
              <a:rPr lang="en-US" b="1"/>
            </a:br>
            <a:r>
              <a:rPr lang="en-US" b="1"/>
              <a:t>cells growing</a:t>
            </a:r>
            <a:br>
              <a:rPr lang="en-US" b="1"/>
            </a:br>
            <a:r>
              <a:rPr lang="en-US" b="1"/>
              <a:t>and dividing</a:t>
            </a:r>
          </a:p>
        </p:txBody>
      </p:sp>
      <p:sp>
        <p:nvSpPr>
          <p:cNvPr id="10247" name="Text Box 69"/>
          <p:cNvSpPr txBox="1">
            <a:spLocks noChangeArrowheads="1"/>
          </p:cNvSpPr>
          <p:nvPr/>
        </p:nvSpPr>
        <p:spPr bwMode="auto">
          <a:xfrm>
            <a:off x="1501775" y="1947863"/>
            <a:ext cx="34115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solidFill>
                  <a:srgbClr val="DC1B3A"/>
                </a:solidFill>
              </a:rPr>
              <a:t>EXPERIMENT</a:t>
            </a:r>
            <a:r>
              <a:rPr lang="en-US" b="1"/>
              <a:t> </a:t>
            </a:r>
          </a:p>
        </p:txBody>
      </p:sp>
      <p:sp>
        <p:nvSpPr>
          <p:cNvPr id="10248" name="Line 70"/>
          <p:cNvSpPr>
            <a:spLocks noChangeShapeType="1"/>
          </p:cNvSpPr>
          <p:nvPr/>
        </p:nvSpPr>
        <p:spPr bwMode="auto">
          <a:xfrm>
            <a:off x="2768600" y="2870200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71"/>
          <p:cNvSpPr>
            <a:spLocks noChangeShapeType="1"/>
          </p:cNvSpPr>
          <p:nvPr/>
        </p:nvSpPr>
        <p:spPr bwMode="auto">
          <a:xfrm>
            <a:off x="5232400" y="2870200"/>
            <a:ext cx="49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72"/>
          <p:cNvSpPr>
            <a:spLocks noChangeShapeType="1"/>
          </p:cNvSpPr>
          <p:nvPr/>
        </p:nvSpPr>
        <p:spPr bwMode="auto">
          <a:xfrm>
            <a:off x="3708400" y="3556000"/>
            <a:ext cx="787400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73"/>
          <p:cNvSpPr>
            <a:spLocks noChangeShapeType="1"/>
          </p:cNvSpPr>
          <p:nvPr/>
        </p:nvSpPr>
        <p:spPr bwMode="auto">
          <a:xfrm flipH="1">
            <a:off x="4492625" y="3543300"/>
            <a:ext cx="676275" cy="879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17_19TranslationElong_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8" y="136525"/>
            <a:ext cx="77565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2613025" y="184150"/>
            <a:ext cx="1546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Amino end of</a:t>
            </a:r>
            <a:br>
              <a:rPr lang="en-US" sz="1800" b="1"/>
            </a:br>
            <a:r>
              <a:rPr lang="en-US" sz="1800" b="1"/>
              <a:t>polypeptide</a:t>
            </a:r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3279775" y="1390650"/>
            <a:ext cx="7334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mRNA</a:t>
            </a:r>
          </a:p>
        </p:txBody>
      </p:sp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3540125" y="191135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4492625" y="1212850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3975" name="Text Box 8"/>
          <p:cNvSpPr txBox="1">
            <a:spLocks noChangeArrowheads="1"/>
          </p:cNvSpPr>
          <p:nvPr/>
        </p:nvSpPr>
        <p:spPr bwMode="auto">
          <a:xfrm>
            <a:off x="4678363" y="1738313"/>
            <a:ext cx="282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P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4976813" y="1736725"/>
            <a:ext cx="2778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A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83977" name="Text Box 10"/>
          <p:cNvSpPr txBox="1">
            <a:spLocks noChangeArrowheads="1"/>
          </p:cNvSpPr>
          <p:nvPr/>
        </p:nvSpPr>
        <p:spPr bwMode="auto">
          <a:xfrm>
            <a:off x="5940425" y="128270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83978" name="Text Box 11"/>
          <p:cNvSpPr txBox="1">
            <a:spLocks noChangeArrowheads="1"/>
          </p:cNvSpPr>
          <p:nvPr/>
        </p:nvSpPr>
        <p:spPr bwMode="auto">
          <a:xfrm>
            <a:off x="6899275" y="3416300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3979" name="Text Box 12"/>
          <p:cNvSpPr txBox="1">
            <a:spLocks noChangeArrowheads="1"/>
          </p:cNvSpPr>
          <p:nvPr/>
        </p:nvSpPr>
        <p:spPr bwMode="auto">
          <a:xfrm>
            <a:off x="5853113" y="1914525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GTP</a:t>
            </a:r>
          </a:p>
        </p:txBody>
      </p:sp>
      <p:sp>
        <p:nvSpPr>
          <p:cNvPr id="83980" name="Text Box 13"/>
          <p:cNvSpPr txBox="1">
            <a:spLocks noChangeArrowheads="1"/>
          </p:cNvSpPr>
          <p:nvPr/>
        </p:nvSpPr>
        <p:spPr bwMode="auto">
          <a:xfrm>
            <a:off x="5802313" y="2222500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GDP</a:t>
            </a:r>
          </a:p>
        </p:txBody>
      </p:sp>
      <p:sp>
        <p:nvSpPr>
          <p:cNvPr id="83981" name="Text Box 14"/>
          <p:cNvSpPr txBox="1">
            <a:spLocks noChangeArrowheads="1"/>
          </p:cNvSpPr>
          <p:nvPr/>
        </p:nvSpPr>
        <p:spPr bwMode="auto">
          <a:xfrm>
            <a:off x="6124575" y="2224088"/>
            <a:ext cx="87313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>
                <a:sym typeface="Symbol" pitchFamily="18" charset="2"/>
              </a:rPr>
              <a:t></a:t>
            </a:r>
            <a:endParaRPr lang="en-US" sz="1000" b="1"/>
          </a:p>
        </p:txBody>
      </p:sp>
      <p:sp>
        <p:nvSpPr>
          <p:cNvPr id="83982" name="Text Box 15"/>
          <p:cNvSpPr txBox="1">
            <a:spLocks noChangeArrowheads="1"/>
          </p:cNvSpPr>
          <p:nvPr/>
        </p:nvSpPr>
        <p:spPr bwMode="auto">
          <a:xfrm>
            <a:off x="6276975" y="2227263"/>
            <a:ext cx="873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900" b="1"/>
              <a:t>P</a:t>
            </a:r>
          </a:p>
        </p:txBody>
      </p:sp>
      <p:sp>
        <p:nvSpPr>
          <p:cNvPr id="83983" name="Text Box 16"/>
          <p:cNvSpPr txBox="1">
            <a:spLocks noChangeArrowheads="1"/>
          </p:cNvSpPr>
          <p:nvPr/>
        </p:nvSpPr>
        <p:spPr bwMode="auto">
          <a:xfrm>
            <a:off x="6388100" y="2281238"/>
            <a:ext cx="873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800" b="1"/>
              <a:t>i</a:t>
            </a:r>
          </a:p>
        </p:txBody>
      </p:sp>
      <p:sp>
        <p:nvSpPr>
          <p:cNvPr id="83984" name="Text Box 17"/>
          <p:cNvSpPr txBox="1">
            <a:spLocks noChangeArrowheads="1"/>
          </p:cNvSpPr>
          <p:nvPr/>
        </p:nvSpPr>
        <p:spPr bwMode="auto">
          <a:xfrm>
            <a:off x="7134225" y="3970338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83985" name="Text Box 18"/>
          <p:cNvSpPr txBox="1">
            <a:spLocks noChangeArrowheads="1"/>
          </p:cNvSpPr>
          <p:nvPr/>
        </p:nvSpPr>
        <p:spPr bwMode="auto">
          <a:xfrm>
            <a:off x="7405688" y="3967163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8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17.19-2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 descr="17_19TranslationElong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8" y="136525"/>
            <a:ext cx="77565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2613025" y="184150"/>
            <a:ext cx="1546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Amino end of</a:t>
            </a:r>
            <a:br>
              <a:rPr lang="en-US" sz="1800" b="1"/>
            </a:br>
            <a:r>
              <a:rPr lang="en-US" sz="1800" b="1"/>
              <a:t>polypeptide</a:t>
            </a: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3279775" y="1390650"/>
            <a:ext cx="7334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mRNA</a:t>
            </a:r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3540125" y="191135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4492625" y="1212850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4678363" y="1738313"/>
            <a:ext cx="282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P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85000" name="Text Box 9"/>
          <p:cNvSpPr txBox="1">
            <a:spLocks noChangeArrowheads="1"/>
          </p:cNvSpPr>
          <p:nvPr/>
        </p:nvSpPr>
        <p:spPr bwMode="auto">
          <a:xfrm>
            <a:off x="4976813" y="1736725"/>
            <a:ext cx="2778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A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85001" name="Text Box 10"/>
          <p:cNvSpPr txBox="1">
            <a:spLocks noChangeArrowheads="1"/>
          </p:cNvSpPr>
          <p:nvPr/>
        </p:nvSpPr>
        <p:spPr bwMode="auto">
          <a:xfrm>
            <a:off x="5940425" y="128270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85002" name="Text Box 11"/>
          <p:cNvSpPr txBox="1">
            <a:spLocks noChangeArrowheads="1"/>
          </p:cNvSpPr>
          <p:nvPr/>
        </p:nvSpPr>
        <p:spPr bwMode="auto">
          <a:xfrm>
            <a:off x="6899275" y="3416300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5003" name="Text Box 12"/>
          <p:cNvSpPr txBox="1">
            <a:spLocks noChangeArrowheads="1"/>
          </p:cNvSpPr>
          <p:nvPr/>
        </p:nvSpPr>
        <p:spPr bwMode="auto">
          <a:xfrm>
            <a:off x="5853113" y="1914525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GTP</a:t>
            </a:r>
          </a:p>
        </p:txBody>
      </p:sp>
      <p:sp>
        <p:nvSpPr>
          <p:cNvPr id="85004" name="Text Box 13"/>
          <p:cNvSpPr txBox="1">
            <a:spLocks noChangeArrowheads="1"/>
          </p:cNvSpPr>
          <p:nvPr/>
        </p:nvSpPr>
        <p:spPr bwMode="auto">
          <a:xfrm>
            <a:off x="5802313" y="2222500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GDP</a:t>
            </a:r>
          </a:p>
        </p:txBody>
      </p:sp>
      <p:sp>
        <p:nvSpPr>
          <p:cNvPr id="85005" name="Text Box 14"/>
          <p:cNvSpPr txBox="1">
            <a:spLocks noChangeArrowheads="1"/>
          </p:cNvSpPr>
          <p:nvPr/>
        </p:nvSpPr>
        <p:spPr bwMode="auto">
          <a:xfrm>
            <a:off x="6124575" y="2224088"/>
            <a:ext cx="87313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>
                <a:sym typeface="Symbol" pitchFamily="18" charset="2"/>
              </a:rPr>
              <a:t></a:t>
            </a:r>
            <a:endParaRPr lang="en-US" sz="1000" b="1"/>
          </a:p>
        </p:txBody>
      </p:sp>
      <p:sp>
        <p:nvSpPr>
          <p:cNvPr id="85006" name="Text Box 15"/>
          <p:cNvSpPr txBox="1">
            <a:spLocks noChangeArrowheads="1"/>
          </p:cNvSpPr>
          <p:nvPr/>
        </p:nvSpPr>
        <p:spPr bwMode="auto">
          <a:xfrm>
            <a:off x="6276975" y="2227263"/>
            <a:ext cx="873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900" b="1"/>
              <a:t>P</a:t>
            </a:r>
          </a:p>
        </p:txBody>
      </p:sp>
      <p:sp>
        <p:nvSpPr>
          <p:cNvPr id="85007" name="Text Box 16"/>
          <p:cNvSpPr txBox="1">
            <a:spLocks noChangeArrowheads="1"/>
          </p:cNvSpPr>
          <p:nvPr/>
        </p:nvSpPr>
        <p:spPr bwMode="auto">
          <a:xfrm>
            <a:off x="6388100" y="2281238"/>
            <a:ext cx="873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800" b="1"/>
              <a:t>i</a:t>
            </a:r>
          </a:p>
        </p:txBody>
      </p:sp>
      <p:sp>
        <p:nvSpPr>
          <p:cNvPr id="85008" name="Text Box 17"/>
          <p:cNvSpPr txBox="1">
            <a:spLocks noChangeArrowheads="1"/>
          </p:cNvSpPr>
          <p:nvPr/>
        </p:nvSpPr>
        <p:spPr bwMode="auto">
          <a:xfrm>
            <a:off x="7134225" y="3970338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85009" name="Text Box 18"/>
          <p:cNvSpPr txBox="1">
            <a:spLocks noChangeArrowheads="1"/>
          </p:cNvSpPr>
          <p:nvPr/>
        </p:nvSpPr>
        <p:spPr bwMode="auto">
          <a:xfrm>
            <a:off x="7405688" y="3967163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85010" name="Text Box 19"/>
          <p:cNvSpPr txBox="1">
            <a:spLocks noChangeArrowheads="1"/>
          </p:cNvSpPr>
          <p:nvPr/>
        </p:nvSpPr>
        <p:spPr bwMode="auto">
          <a:xfrm>
            <a:off x="4595813" y="5622925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5011" name="Text Box 20"/>
          <p:cNvSpPr txBox="1">
            <a:spLocks noChangeArrowheads="1"/>
          </p:cNvSpPr>
          <p:nvPr/>
        </p:nvSpPr>
        <p:spPr bwMode="auto">
          <a:xfrm>
            <a:off x="4830763" y="6176963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85012" name="Text Box 21"/>
          <p:cNvSpPr txBox="1">
            <a:spLocks noChangeArrowheads="1"/>
          </p:cNvSpPr>
          <p:nvPr/>
        </p:nvSpPr>
        <p:spPr bwMode="auto">
          <a:xfrm>
            <a:off x="5102225" y="6173788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850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17.19-3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17_19TranslationElong_4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8" y="136525"/>
            <a:ext cx="77565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2613025" y="184150"/>
            <a:ext cx="1546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Amino end of</a:t>
            </a:r>
            <a:br>
              <a:rPr lang="en-US" sz="1800" b="1"/>
            </a:br>
            <a:r>
              <a:rPr lang="en-US" sz="1800" b="1"/>
              <a:t>polypeptide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3279775" y="1390650"/>
            <a:ext cx="7334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mRNA</a:t>
            </a: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3540125" y="191135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4492625" y="1212850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4976813" y="1736725"/>
            <a:ext cx="2778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A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86024" name="Text Box 9"/>
          <p:cNvSpPr txBox="1">
            <a:spLocks noChangeArrowheads="1"/>
          </p:cNvSpPr>
          <p:nvPr/>
        </p:nvSpPr>
        <p:spPr bwMode="auto">
          <a:xfrm>
            <a:off x="5940425" y="128270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r>
              <a:rPr lang="en-US" sz="1800" b="1">
                <a:sym typeface="Symbol" pitchFamily="18" charset="2"/>
              </a:rPr>
              <a:t></a:t>
            </a:r>
            <a:endParaRPr lang="en-US" sz="1800" b="1"/>
          </a:p>
        </p:txBody>
      </p:sp>
      <p:sp>
        <p:nvSpPr>
          <p:cNvPr id="86025" name="Text Box 10"/>
          <p:cNvSpPr txBox="1">
            <a:spLocks noChangeArrowheads="1"/>
          </p:cNvSpPr>
          <p:nvPr/>
        </p:nvSpPr>
        <p:spPr bwMode="auto">
          <a:xfrm>
            <a:off x="6899275" y="3416300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6026" name="Text Box 11"/>
          <p:cNvSpPr txBox="1">
            <a:spLocks noChangeArrowheads="1"/>
          </p:cNvSpPr>
          <p:nvPr/>
        </p:nvSpPr>
        <p:spPr bwMode="auto">
          <a:xfrm>
            <a:off x="5853113" y="1914525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GTP</a:t>
            </a:r>
          </a:p>
        </p:txBody>
      </p:sp>
      <p:sp>
        <p:nvSpPr>
          <p:cNvPr id="86027" name="Text Box 12"/>
          <p:cNvSpPr txBox="1">
            <a:spLocks noChangeArrowheads="1"/>
          </p:cNvSpPr>
          <p:nvPr/>
        </p:nvSpPr>
        <p:spPr bwMode="auto">
          <a:xfrm>
            <a:off x="5802313" y="2222500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GDP</a:t>
            </a:r>
          </a:p>
        </p:txBody>
      </p:sp>
      <p:sp>
        <p:nvSpPr>
          <p:cNvPr id="86028" name="Text Box 13"/>
          <p:cNvSpPr txBox="1">
            <a:spLocks noChangeArrowheads="1"/>
          </p:cNvSpPr>
          <p:nvPr/>
        </p:nvSpPr>
        <p:spPr bwMode="auto">
          <a:xfrm>
            <a:off x="6124575" y="2224088"/>
            <a:ext cx="87313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>
                <a:sym typeface="Symbol" pitchFamily="18" charset="2"/>
              </a:rPr>
              <a:t></a:t>
            </a:r>
            <a:endParaRPr lang="en-US" sz="1000" b="1"/>
          </a:p>
        </p:txBody>
      </p:sp>
      <p:sp>
        <p:nvSpPr>
          <p:cNvPr id="86029" name="Text Box 14"/>
          <p:cNvSpPr txBox="1">
            <a:spLocks noChangeArrowheads="1"/>
          </p:cNvSpPr>
          <p:nvPr/>
        </p:nvSpPr>
        <p:spPr bwMode="auto">
          <a:xfrm>
            <a:off x="6276975" y="2227263"/>
            <a:ext cx="873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900" b="1"/>
              <a:t>P</a:t>
            </a:r>
          </a:p>
        </p:txBody>
      </p:sp>
      <p:sp>
        <p:nvSpPr>
          <p:cNvPr id="86030" name="Text Box 15"/>
          <p:cNvSpPr txBox="1">
            <a:spLocks noChangeArrowheads="1"/>
          </p:cNvSpPr>
          <p:nvPr/>
        </p:nvSpPr>
        <p:spPr bwMode="auto">
          <a:xfrm>
            <a:off x="6388100" y="2281238"/>
            <a:ext cx="873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800" b="1"/>
              <a:t>i</a:t>
            </a:r>
          </a:p>
        </p:txBody>
      </p:sp>
      <p:sp>
        <p:nvSpPr>
          <p:cNvPr id="86031" name="Text Box 16"/>
          <p:cNvSpPr txBox="1">
            <a:spLocks noChangeArrowheads="1"/>
          </p:cNvSpPr>
          <p:nvPr/>
        </p:nvSpPr>
        <p:spPr bwMode="auto">
          <a:xfrm>
            <a:off x="7134225" y="3970338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86032" name="Text Box 17"/>
          <p:cNvSpPr txBox="1">
            <a:spLocks noChangeArrowheads="1"/>
          </p:cNvSpPr>
          <p:nvPr/>
        </p:nvSpPr>
        <p:spPr bwMode="auto">
          <a:xfrm>
            <a:off x="7405688" y="3967163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86033" name="Text Box 18"/>
          <p:cNvSpPr txBox="1">
            <a:spLocks noChangeArrowheads="1"/>
          </p:cNvSpPr>
          <p:nvPr/>
        </p:nvSpPr>
        <p:spPr bwMode="auto">
          <a:xfrm>
            <a:off x="4595813" y="5622925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6034" name="Text Box 19"/>
          <p:cNvSpPr txBox="1">
            <a:spLocks noChangeArrowheads="1"/>
          </p:cNvSpPr>
          <p:nvPr/>
        </p:nvSpPr>
        <p:spPr bwMode="auto">
          <a:xfrm>
            <a:off x="4830763" y="6176963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86035" name="Text Box 20"/>
          <p:cNvSpPr txBox="1">
            <a:spLocks noChangeArrowheads="1"/>
          </p:cNvSpPr>
          <p:nvPr/>
        </p:nvSpPr>
        <p:spPr bwMode="auto">
          <a:xfrm>
            <a:off x="5102225" y="6173788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86036" name="Text Box 21"/>
          <p:cNvSpPr txBox="1">
            <a:spLocks noChangeArrowheads="1"/>
          </p:cNvSpPr>
          <p:nvPr/>
        </p:nvSpPr>
        <p:spPr bwMode="auto">
          <a:xfrm>
            <a:off x="3846513" y="4954588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GTP</a:t>
            </a:r>
          </a:p>
        </p:txBody>
      </p:sp>
      <p:sp>
        <p:nvSpPr>
          <p:cNvPr id="86037" name="Text Box 22"/>
          <p:cNvSpPr txBox="1">
            <a:spLocks noChangeArrowheads="1"/>
          </p:cNvSpPr>
          <p:nvPr/>
        </p:nvSpPr>
        <p:spPr bwMode="auto">
          <a:xfrm>
            <a:off x="3492500" y="4581525"/>
            <a:ext cx="26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GDP</a:t>
            </a:r>
          </a:p>
        </p:txBody>
      </p:sp>
      <p:sp>
        <p:nvSpPr>
          <p:cNvPr id="86038" name="Text Box 23"/>
          <p:cNvSpPr txBox="1">
            <a:spLocks noChangeArrowheads="1"/>
          </p:cNvSpPr>
          <p:nvPr/>
        </p:nvSpPr>
        <p:spPr bwMode="auto">
          <a:xfrm>
            <a:off x="3814763" y="4583113"/>
            <a:ext cx="8731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>
                <a:sym typeface="Symbol" pitchFamily="18" charset="2"/>
              </a:rPr>
              <a:t></a:t>
            </a:r>
            <a:endParaRPr lang="en-US" sz="1000" b="1"/>
          </a:p>
        </p:txBody>
      </p:sp>
      <p:sp>
        <p:nvSpPr>
          <p:cNvPr id="86039" name="Text Box 24"/>
          <p:cNvSpPr txBox="1">
            <a:spLocks noChangeArrowheads="1"/>
          </p:cNvSpPr>
          <p:nvPr/>
        </p:nvSpPr>
        <p:spPr bwMode="auto">
          <a:xfrm>
            <a:off x="3967163" y="4586288"/>
            <a:ext cx="873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900" b="1"/>
              <a:t>P</a:t>
            </a:r>
          </a:p>
        </p:txBody>
      </p:sp>
      <p:sp>
        <p:nvSpPr>
          <p:cNvPr id="86040" name="Text Box 25"/>
          <p:cNvSpPr txBox="1">
            <a:spLocks noChangeArrowheads="1"/>
          </p:cNvSpPr>
          <p:nvPr/>
        </p:nvSpPr>
        <p:spPr bwMode="auto">
          <a:xfrm>
            <a:off x="4078288" y="4640263"/>
            <a:ext cx="873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800" b="1"/>
              <a:t>i</a:t>
            </a:r>
          </a:p>
        </p:txBody>
      </p:sp>
      <p:sp>
        <p:nvSpPr>
          <p:cNvPr id="86041" name="Text Box 26"/>
          <p:cNvSpPr txBox="1">
            <a:spLocks noChangeArrowheads="1"/>
          </p:cNvSpPr>
          <p:nvPr/>
        </p:nvSpPr>
        <p:spPr bwMode="auto">
          <a:xfrm>
            <a:off x="2676525" y="3949700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86042" name="Text Box 27"/>
          <p:cNvSpPr txBox="1">
            <a:spLocks noChangeArrowheads="1"/>
          </p:cNvSpPr>
          <p:nvPr/>
        </p:nvSpPr>
        <p:spPr bwMode="auto">
          <a:xfrm>
            <a:off x="2952750" y="3956050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86043" name="Text Box 28"/>
          <p:cNvSpPr txBox="1">
            <a:spLocks noChangeArrowheads="1"/>
          </p:cNvSpPr>
          <p:nvPr/>
        </p:nvSpPr>
        <p:spPr bwMode="auto">
          <a:xfrm>
            <a:off x="2414588" y="3402013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6044" name="Text Box 29"/>
          <p:cNvSpPr txBox="1">
            <a:spLocks noChangeArrowheads="1"/>
          </p:cNvSpPr>
          <p:nvPr/>
        </p:nvSpPr>
        <p:spPr bwMode="auto">
          <a:xfrm>
            <a:off x="730250" y="1647825"/>
            <a:ext cx="2625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Ribosome ready for</a:t>
            </a:r>
            <a:br>
              <a:rPr lang="en-US" sz="1800" b="1"/>
            </a:br>
            <a:r>
              <a:rPr lang="en-US" sz="1800" b="1"/>
              <a:t>next aminoacyl tRNA</a:t>
            </a:r>
          </a:p>
        </p:txBody>
      </p:sp>
      <p:sp>
        <p:nvSpPr>
          <p:cNvPr id="86045" name="Text Box 30"/>
          <p:cNvSpPr txBox="1">
            <a:spLocks noChangeArrowheads="1"/>
          </p:cNvSpPr>
          <p:nvPr/>
        </p:nvSpPr>
        <p:spPr bwMode="auto">
          <a:xfrm>
            <a:off x="4678363" y="1738313"/>
            <a:ext cx="282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P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860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17.19-4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4381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Termination of Translation</a:t>
            </a: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3188"/>
            <a:ext cx="8229600" cy="3765550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Termination occurs when a stop codon in the mRNA reaches the A site of the ribosome</a:t>
            </a:r>
          </a:p>
          <a:p>
            <a:pPr marL="350838" indent="-350838" eaLnBrk="1" hangingPunct="1"/>
            <a:r>
              <a:rPr lang="en-US" smtClean="0"/>
              <a:t>The A site accepts a protein called a release factor</a:t>
            </a:r>
          </a:p>
          <a:p>
            <a:pPr marL="350838" indent="-350838" eaLnBrk="1" hangingPunct="1"/>
            <a:r>
              <a:rPr lang="en-US" smtClean="0"/>
              <a:t>The release factor causes the addition of a water molecule instead of an amino acid</a:t>
            </a:r>
          </a:p>
          <a:p>
            <a:pPr marL="350838" indent="-350838" eaLnBrk="1" hangingPunct="1"/>
            <a:r>
              <a:rPr lang="en-US" smtClean="0"/>
              <a:t>This reaction releases the polypeptide, and the translation assembly then comes apart</a:t>
            </a:r>
          </a:p>
        </p:txBody>
      </p:sp>
      <p:grpSp>
        <p:nvGrpSpPr>
          <p:cNvPr id="87044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7046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7045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17.20-1</a:t>
            </a:r>
          </a:p>
        </p:txBody>
      </p:sp>
      <p:pic>
        <p:nvPicPr>
          <p:cNvPr id="88067" name="Picture 3" descr="17_20TranslationTerm_1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024063"/>
            <a:ext cx="854868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Line 4"/>
          <p:cNvSpPr>
            <a:spLocks noChangeShapeType="1"/>
          </p:cNvSpPr>
          <p:nvPr/>
        </p:nvSpPr>
        <p:spPr bwMode="auto">
          <a:xfrm flipV="1">
            <a:off x="1758950" y="3929063"/>
            <a:ext cx="3175" cy="327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AutoShape 5"/>
          <p:cNvSpPr>
            <a:spLocks/>
          </p:cNvSpPr>
          <p:nvPr/>
        </p:nvSpPr>
        <p:spPr bwMode="auto">
          <a:xfrm rot="5400000">
            <a:off x="1703388" y="3757613"/>
            <a:ext cx="114300" cy="234950"/>
          </a:xfrm>
          <a:prstGeom prst="rightBrace">
            <a:avLst>
              <a:gd name="adj1" fmla="val 17130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079625" y="2311400"/>
            <a:ext cx="784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Release</a:t>
            </a:r>
            <a:br>
              <a:rPr lang="en-US" sz="1400" b="1"/>
            </a:br>
            <a:r>
              <a:rPr lang="en-US" sz="1400" b="1"/>
              <a:t>factor</a:t>
            </a: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V="1">
            <a:off x="1803400" y="2711450"/>
            <a:ext cx="37465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1758950" y="3925888"/>
            <a:ext cx="3175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158875" y="4241800"/>
            <a:ext cx="9937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Stop codon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1152525" y="4438650"/>
            <a:ext cx="17240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(UAG, UAA, or UGA)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2708275" y="3498850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352425" y="3879850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88077" name="AutoShape 13"/>
          <p:cNvSpPr>
            <a:spLocks/>
          </p:cNvSpPr>
          <p:nvPr/>
        </p:nvSpPr>
        <p:spPr bwMode="auto">
          <a:xfrm rot="5400000">
            <a:off x="1703388" y="3754438"/>
            <a:ext cx="114300" cy="234950"/>
          </a:xfrm>
          <a:prstGeom prst="rightBrace">
            <a:avLst>
              <a:gd name="adj1" fmla="val 1713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17.20-2</a:t>
            </a:r>
          </a:p>
        </p:txBody>
      </p:sp>
      <p:pic>
        <p:nvPicPr>
          <p:cNvPr id="89091" name="Picture 3" descr="17_20TranslationTerm_2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024063"/>
            <a:ext cx="854868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Line 4"/>
          <p:cNvSpPr>
            <a:spLocks noChangeShapeType="1"/>
          </p:cNvSpPr>
          <p:nvPr/>
        </p:nvSpPr>
        <p:spPr bwMode="auto">
          <a:xfrm flipV="1">
            <a:off x="1758950" y="3929063"/>
            <a:ext cx="3175" cy="327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AutoShape 5"/>
          <p:cNvSpPr>
            <a:spLocks/>
          </p:cNvSpPr>
          <p:nvPr/>
        </p:nvSpPr>
        <p:spPr bwMode="auto">
          <a:xfrm rot="5400000">
            <a:off x="1703388" y="3757613"/>
            <a:ext cx="114300" cy="234950"/>
          </a:xfrm>
          <a:prstGeom prst="rightBrace">
            <a:avLst>
              <a:gd name="adj1" fmla="val 17130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079625" y="2311400"/>
            <a:ext cx="784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Release</a:t>
            </a:r>
            <a:br>
              <a:rPr lang="en-US" sz="1400" b="1"/>
            </a:br>
            <a:r>
              <a:rPr lang="en-US" sz="1400" b="1"/>
              <a:t>factor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V="1">
            <a:off x="1803400" y="2711450"/>
            <a:ext cx="37465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V="1">
            <a:off x="1758950" y="3925888"/>
            <a:ext cx="3175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1158875" y="4241800"/>
            <a:ext cx="9937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Stop codon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1152525" y="4438650"/>
            <a:ext cx="17240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(UAG, UAA, or UGA)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2708275" y="3498850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352425" y="3879850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89101" name="AutoShape 13"/>
          <p:cNvSpPr>
            <a:spLocks/>
          </p:cNvSpPr>
          <p:nvPr/>
        </p:nvSpPr>
        <p:spPr bwMode="auto">
          <a:xfrm rot="5400000">
            <a:off x="1703388" y="3754438"/>
            <a:ext cx="114300" cy="234950"/>
          </a:xfrm>
          <a:prstGeom prst="rightBrace">
            <a:avLst>
              <a:gd name="adj1" fmla="val 1713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5849938" y="3500438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3502025" y="3871913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5716588" y="2438400"/>
            <a:ext cx="1041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Free</a:t>
            </a:r>
            <a:br>
              <a:rPr lang="en-US" sz="1400" b="1"/>
            </a:br>
            <a:r>
              <a:rPr lang="en-US" sz="1400" b="1"/>
              <a:t>polypeptide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5849938" y="3856038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6078538" y="3851275"/>
            <a:ext cx="2667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GTP</a:t>
            </a:r>
            <a:endParaRPr lang="en-US" sz="1400" b="1"/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6134100" y="4210050"/>
            <a:ext cx="968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6261100" y="4211638"/>
            <a:ext cx="2794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GDP</a:t>
            </a:r>
            <a:endParaRPr lang="en-US" sz="1400" b="1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6599238" y="4195763"/>
            <a:ext cx="1016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ym typeface="Symbol" pitchFamily="18" charset="2"/>
              </a:rPr>
              <a:t></a:t>
            </a:r>
            <a:endParaRPr lang="en-US" sz="1400" b="1"/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6719888" y="4211638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6958013" y="4284663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b="1"/>
              <a:t>i</a:t>
            </a:r>
          </a:p>
        </p:txBody>
      </p:sp>
      <p:grpSp>
        <p:nvGrpSpPr>
          <p:cNvPr id="89112" name="Group 24"/>
          <p:cNvGrpSpPr>
            <a:grpSpLocks/>
          </p:cNvGrpSpPr>
          <p:nvPr/>
        </p:nvGrpSpPr>
        <p:grpSpPr bwMode="auto">
          <a:xfrm>
            <a:off x="6816725" y="4206875"/>
            <a:ext cx="127000" cy="128588"/>
            <a:chOff x="4434" y="2518"/>
            <a:chExt cx="80" cy="81"/>
          </a:xfrm>
        </p:grpSpPr>
        <p:sp>
          <p:nvSpPr>
            <p:cNvPr id="89113" name="Text Box 25"/>
            <p:cNvSpPr txBox="1">
              <a:spLocks noChangeArrowheads="1"/>
            </p:cNvSpPr>
            <p:nvPr/>
          </p:nvSpPr>
          <p:spPr bwMode="auto">
            <a:xfrm>
              <a:off x="4450" y="2521"/>
              <a:ext cx="5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000" b="1"/>
                <a:t>P</a:t>
              </a:r>
              <a:endParaRPr lang="en-US" sz="1400" b="1"/>
            </a:p>
          </p:txBody>
        </p:sp>
        <p:sp>
          <p:nvSpPr>
            <p:cNvPr id="89114" name="Oval 26"/>
            <p:cNvSpPr>
              <a:spLocks noChangeArrowheads="1"/>
            </p:cNvSpPr>
            <p:nvPr/>
          </p:nvSpPr>
          <p:spPr bwMode="auto">
            <a:xfrm>
              <a:off x="4434" y="2518"/>
              <a:ext cx="80" cy="8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17.20-3</a:t>
            </a:r>
          </a:p>
        </p:txBody>
      </p:sp>
      <p:pic>
        <p:nvPicPr>
          <p:cNvPr id="90115" name="Picture 3" descr="17_20TranslationTerm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024063"/>
            <a:ext cx="854868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Line 4"/>
          <p:cNvSpPr>
            <a:spLocks noChangeShapeType="1"/>
          </p:cNvSpPr>
          <p:nvPr/>
        </p:nvSpPr>
        <p:spPr bwMode="auto">
          <a:xfrm flipV="1">
            <a:off x="1758950" y="3929063"/>
            <a:ext cx="3175" cy="327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AutoShape 5"/>
          <p:cNvSpPr>
            <a:spLocks/>
          </p:cNvSpPr>
          <p:nvPr/>
        </p:nvSpPr>
        <p:spPr bwMode="auto">
          <a:xfrm rot="5400000">
            <a:off x="1703388" y="3757613"/>
            <a:ext cx="114300" cy="234950"/>
          </a:xfrm>
          <a:prstGeom prst="rightBrace">
            <a:avLst>
              <a:gd name="adj1" fmla="val 17130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079625" y="2311400"/>
            <a:ext cx="784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Release</a:t>
            </a:r>
            <a:br>
              <a:rPr lang="en-US" sz="1400" b="1"/>
            </a:br>
            <a:r>
              <a:rPr lang="en-US" sz="1400" b="1"/>
              <a:t>factor</a:t>
            </a: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1803400" y="2711450"/>
            <a:ext cx="37465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V="1">
            <a:off x="1758950" y="3925888"/>
            <a:ext cx="3175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158875" y="4241800"/>
            <a:ext cx="9937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Stop codon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152525" y="4438650"/>
            <a:ext cx="17240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(UAG, UAA, or UGA)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2708275" y="3498850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352425" y="3879850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90125" name="AutoShape 13"/>
          <p:cNvSpPr>
            <a:spLocks/>
          </p:cNvSpPr>
          <p:nvPr/>
        </p:nvSpPr>
        <p:spPr bwMode="auto">
          <a:xfrm rot="5400000">
            <a:off x="1703388" y="3754438"/>
            <a:ext cx="114300" cy="234950"/>
          </a:xfrm>
          <a:prstGeom prst="rightBrace">
            <a:avLst>
              <a:gd name="adj1" fmla="val 1713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5849938" y="3500438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3502025" y="3871913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5716588" y="2438400"/>
            <a:ext cx="1041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Free</a:t>
            </a:r>
            <a:br>
              <a:rPr lang="en-US" sz="1400" b="1"/>
            </a:br>
            <a:r>
              <a:rPr lang="en-US" sz="1400" b="1"/>
              <a:t>polypeptide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5849938" y="3856038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6078538" y="3851275"/>
            <a:ext cx="2667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GTP</a:t>
            </a:r>
            <a:endParaRPr lang="en-US" sz="1400" b="1"/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6321425" y="3198813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8656638" y="3767138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18" charset="2"/>
              </a:rPr>
              <a:t></a:t>
            </a:r>
            <a:endParaRPr lang="en-US" sz="1400" b="1"/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6134100" y="4210050"/>
            <a:ext cx="968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261100" y="4211638"/>
            <a:ext cx="2794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GDP</a:t>
            </a:r>
            <a:endParaRPr lang="en-US" sz="1400" b="1"/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6599238" y="4195763"/>
            <a:ext cx="1016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ym typeface="Symbol" pitchFamily="18" charset="2"/>
              </a:rPr>
              <a:t></a:t>
            </a:r>
            <a:endParaRPr lang="en-US" sz="1400" b="1"/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6719888" y="4211638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6958013" y="4284663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b="1"/>
              <a:t>i</a:t>
            </a:r>
          </a:p>
        </p:txBody>
      </p:sp>
      <p:grpSp>
        <p:nvGrpSpPr>
          <p:cNvPr id="90138" name="Group 26"/>
          <p:cNvGrpSpPr>
            <a:grpSpLocks/>
          </p:cNvGrpSpPr>
          <p:nvPr/>
        </p:nvGrpSpPr>
        <p:grpSpPr bwMode="auto">
          <a:xfrm>
            <a:off x="6816725" y="4206875"/>
            <a:ext cx="127000" cy="128588"/>
            <a:chOff x="4434" y="2518"/>
            <a:chExt cx="80" cy="81"/>
          </a:xfrm>
        </p:grpSpPr>
        <p:sp>
          <p:nvSpPr>
            <p:cNvPr id="90139" name="Text Box 27"/>
            <p:cNvSpPr txBox="1">
              <a:spLocks noChangeArrowheads="1"/>
            </p:cNvSpPr>
            <p:nvPr/>
          </p:nvSpPr>
          <p:spPr bwMode="auto">
            <a:xfrm>
              <a:off x="4450" y="2521"/>
              <a:ext cx="5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000" b="1"/>
                <a:t>P</a:t>
              </a:r>
              <a:endParaRPr lang="en-US" sz="1400" b="1"/>
            </a:p>
          </p:txBody>
        </p:sp>
        <p:sp>
          <p:nvSpPr>
            <p:cNvPr id="90140" name="Oval 28"/>
            <p:cNvSpPr>
              <a:spLocks noChangeArrowheads="1"/>
            </p:cNvSpPr>
            <p:nvPr/>
          </p:nvSpPr>
          <p:spPr bwMode="auto">
            <a:xfrm>
              <a:off x="4434" y="2518"/>
              <a:ext cx="80" cy="8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4381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Polyribosomes</a:t>
            </a:r>
            <a:endParaRPr lang="en-US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534400" cy="2312988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A number of ribosomes can translate a single mRNA simultaneously, forming a </a:t>
            </a:r>
            <a:r>
              <a:rPr lang="en-US" b="1" smtClean="0"/>
              <a:t>polyribosome </a:t>
            </a:r>
            <a:r>
              <a:rPr lang="en-US" smtClean="0"/>
              <a:t>(or </a:t>
            </a:r>
            <a:r>
              <a:rPr lang="en-US" b="1" smtClean="0"/>
              <a:t>polysome</a:t>
            </a:r>
            <a:r>
              <a:rPr lang="en-US" smtClean="0"/>
              <a:t>)</a:t>
            </a:r>
          </a:p>
          <a:p>
            <a:pPr marL="350838" indent="-350838" eaLnBrk="1" hangingPunct="1"/>
            <a:r>
              <a:rPr lang="en-US" smtClean="0"/>
              <a:t>Polyribosomes enable a cell to make many copies of a polypeptide very quickly</a:t>
            </a:r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114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114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17.21</a:t>
            </a:r>
          </a:p>
        </p:txBody>
      </p:sp>
      <p:pic>
        <p:nvPicPr>
          <p:cNvPr id="92163" name="Picture 3" descr="17_21_Polyribosom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475" y="136525"/>
            <a:ext cx="53530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Line 4"/>
          <p:cNvSpPr>
            <a:spLocks noChangeShapeType="1"/>
          </p:cNvSpPr>
          <p:nvPr/>
        </p:nvSpPr>
        <p:spPr bwMode="auto">
          <a:xfrm flipV="1">
            <a:off x="4286250" y="4375150"/>
            <a:ext cx="596900" cy="5397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4692650" y="4375150"/>
            <a:ext cx="184150" cy="7794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H="1" flipV="1">
            <a:off x="5543550" y="4845050"/>
            <a:ext cx="76200" cy="6635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864225" y="177800"/>
            <a:ext cx="1139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Completed</a:t>
            </a:r>
            <a:br>
              <a:rPr lang="en-US" sz="1600" b="1"/>
            </a:br>
            <a:r>
              <a:rPr lang="en-US" sz="1600" b="1"/>
              <a:t>polypeptide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1933575" y="1187450"/>
            <a:ext cx="10128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Incoming</a:t>
            </a:r>
            <a:br>
              <a:rPr lang="en-US" sz="1600" b="1"/>
            </a:br>
            <a:r>
              <a:rPr lang="en-US" sz="1600" b="1"/>
              <a:t>ribosomal</a:t>
            </a:r>
            <a:br>
              <a:rPr lang="en-US" sz="1600" b="1"/>
            </a:br>
            <a:r>
              <a:rPr lang="en-US" sz="1600" b="1"/>
              <a:t>subunits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2733675" y="2254250"/>
            <a:ext cx="733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Start of</a:t>
            </a:r>
            <a:br>
              <a:rPr lang="en-US" sz="1600" b="1"/>
            </a:br>
            <a:r>
              <a:rPr lang="en-US" sz="1600" b="1"/>
              <a:t>mRNA</a:t>
            </a:r>
            <a:br>
              <a:rPr lang="en-US" sz="1600" b="1"/>
            </a:br>
            <a:r>
              <a:rPr lang="en-US" sz="1600" b="1"/>
              <a:t>(5</a:t>
            </a:r>
            <a:r>
              <a:rPr lang="en-US" sz="1600" b="1">
                <a:sym typeface="Symbol" pitchFamily="18" charset="2"/>
              </a:rPr>
              <a:t> end)</a:t>
            </a:r>
            <a:endParaRPr lang="en-US" sz="1600" b="1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3041650" y="1536700"/>
            <a:ext cx="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5330825" y="2400300"/>
            <a:ext cx="733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End of</a:t>
            </a:r>
            <a:br>
              <a:rPr lang="en-US" sz="1600" b="1"/>
            </a:br>
            <a:r>
              <a:rPr lang="en-US" sz="1600" b="1"/>
              <a:t>mRNA</a:t>
            </a:r>
            <a:br>
              <a:rPr lang="en-US" sz="1600" b="1"/>
            </a:br>
            <a:r>
              <a:rPr lang="en-US" sz="1600" b="1"/>
              <a:t>(3</a:t>
            </a:r>
            <a:r>
              <a:rPr lang="en-US" sz="1600" b="1">
                <a:sym typeface="Symbol" pitchFamily="18" charset="2"/>
              </a:rPr>
              <a:t> end)</a:t>
            </a:r>
            <a:endParaRPr lang="en-US" sz="1600" b="1"/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1939925" y="2965450"/>
            <a:ext cx="3079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(a)</a:t>
            </a:r>
          </a:p>
        </p:txBody>
      </p:sp>
      <p:sp>
        <p:nvSpPr>
          <p:cNvPr id="92173" name="AutoShape 13"/>
          <p:cNvSpPr>
            <a:spLocks/>
          </p:cNvSpPr>
          <p:nvPr/>
        </p:nvSpPr>
        <p:spPr bwMode="auto">
          <a:xfrm rot="5812756">
            <a:off x="4386263" y="654050"/>
            <a:ext cx="209550" cy="2647950"/>
          </a:xfrm>
          <a:prstGeom prst="rightBrace">
            <a:avLst>
              <a:gd name="adj1" fmla="val 10530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 rot="278803">
            <a:off x="3832225" y="2057400"/>
            <a:ext cx="13557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Polyribosome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4879975" y="4171950"/>
            <a:ext cx="1114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Ribosomes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5260975" y="4591050"/>
            <a:ext cx="1114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mRNA</a:t>
            </a:r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 flipH="1">
            <a:off x="5784850" y="1949450"/>
            <a:ext cx="22860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 flipV="1">
            <a:off x="4286250" y="4375150"/>
            <a:ext cx="59690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 flipV="1">
            <a:off x="4692650" y="4375150"/>
            <a:ext cx="184150" cy="779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Line 20"/>
          <p:cNvSpPr>
            <a:spLocks noChangeShapeType="1"/>
          </p:cNvSpPr>
          <p:nvPr/>
        </p:nvSpPr>
        <p:spPr bwMode="auto">
          <a:xfrm flipH="1" flipV="1">
            <a:off x="5543550" y="4845050"/>
            <a:ext cx="76200" cy="663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1952625" y="6178550"/>
            <a:ext cx="3079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(b)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6345238" y="6303963"/>
            <a:ext cx="9604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0.1 </a:t>
            </a:r>
            <a:r>
              <a:rPr lang="en-US" sz="1600" b="1">
                <a:sym typeface="Symbol" pitchFamily="18" charset="2"/>
              </a:rPr>
              <a:t>m</a:t>
            </a:r>
            <a:endParaRPr lang="en-US" sz="1600" b="1"/>
          </a:p>
        </p:txBody>
      </p:sp>
      <p:grpSp>
        <p:nvGrpSpPr>
          <p:cNvPr id="92183" name="Group 23"/>
          <p:cNvGrpSpPr>
            <a:grpSpLocks/>
          </p:cNvGrpSpPr>
          <p:nvPr/>
        </p:nvGrpSpPr>
        <p:grpSpPr bwMode="auto">
          <a:xfrm>
            <a:off x="6134100" y="6227763"/>
            <a:ext cx="1066800" cy="109537"/>
            <a:chOff x="3864" y="3923"/>
            <a:chExt cx="672" cy="69"/>
          </a:xfrm>
        </p:grpSpPr>
        <p:sp>
          <p:nvSpPr>
            <p:cNvPr id="92185" name="Line 24"/>
            <p:cNvSpPr>
              <a:spLocks noChangeShapeType="1"/>
            </p:cNvSpPr>
            <p:nvPr/>
          </p:nvSpPr>
          <p:spPr bwMode="auto">
            <a:xfrm>
              <a:off x="3864" y="3955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6" name="Line 25"/>
            <p:cNvSpPr>
              <a:spLocks noChangeShapeType="1"/>
            </p:cNvSpPr>
            <p:nvPr/>
          </p:nvSpPr>
          <p:spPr bwMode="auto">
            <a:xfrm>
              <a:off x="3864" y="3923"/>
              <a:ext cx="0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7" name="Line 26"/>
            <p:cNvSpPr>
              <a:spLocks noChangeShapeType="1"/>
            </p:cNvSpPr>
            <p:nvPr/>
          </p:nvSpPr>
          <p:spPr bwMode="auto">
            <a:xfrm>
              <a:off x="4534" y="3923"/>
              <a:ext cx="0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84" name="Text Box 27"/>
          <p:cNvSpPr txBox="1">
            <a:spLocks noChangeArrowheads="1"/>
          </p:cNvSpPr>
          <p:nvPr/>
        </p:nvSpPr>
        <p:spPr bwMode="auto">
          <a:xfrm>
            <a:off x="3222625" y="469900"/>
            <a:ext cx="1139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Growing</a:t>
            </a:r>
            <a:br>
              <a:rPr lang="en-US" sz="1600" b="1"/>
            </a:br>
            <a:r>
              <a:rPr lang="en-US" sz="1600" b="1"/>
              <a:t>polypeptides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17.21a</a:t>
            </a:r>
          </a:p>
        </p:txBody>
      </p:sp>
      <p:pic>
        <p:nvPicPr>
          <p:cNvPr id="93187" name="Picture 28" descr="17_21aPolyribosom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825" y="1411288"/>
            <a:ext cx="660876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Line 29"/>
          <p:cNvSpPr>
            <a:spLocks noChangeShapeType="1"/>
          </p:cNvSpPr>
          <p:nvPr/>
        </p:nvSpPr>
        <p:spPr bwMode="auto">
          <a:xfrm flipH="1" flipV="1">
            <a:off x="5759450" y="3168650"/>
            <a:ext cx="112713" cy="8318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Line 30"/>
          <p:cNvSpPr>
            <a:spLocks noChangeShapeType="1"/>
          </p:cNvSpPr>
          <p:nvPr/>
        </p:nvSpPr>
        <p:spPr bwMode="auto">
          <a:xfrm flipV="1">
            <a:off x="4203700" y="2576513"/>
            <a:ext cx="739775" cy="6651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Line 31"/>
          <p:cNvSpPr>
            <a:spLocks noChangeShapeType="1"/>
          </p:cNvSpPr>
          <p:nvPr/>
        </p:nvSpPr>
        <p:spPr bwMode="auto">
          <a:xfrm flipV="1">
            <a:off x="4724400" y="2570163"/>
            <a:ext cx="220663" cy="9715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Text Box 32"/>
          <p:cNvSpPr txBox="1">
            <a:spLocks noChangeArrowheads="1"/>
          </p:cNvSpPr>
          <p:nvPr/>
        </p:nvSpPr>
        <p:spPr bwMode="auto">
          <a:xfrm>
            <a:off x="4948238" y="2317750"/>
            <a:ext cx="22955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Ribosomes</a:t>
            </a:r>
          </a:p>
        </p:txBody>
      </p:sp>
      <p:sp>
        <p:nvSpPr>
          <p:cNvPr id="93192" name="Text Box 33"/>
          <p:cNvSpPr txBox="1">
            <a:spLocks noChangeArrowheads="1"/>
          </p:cNvSpPr>
          <p:nvPr/>
        </p:nvSpPr>
        <p:spPr bwMode="auto">
          <a:xfrm>
            <a:off x="5424488" y="2840038"/>
            <a:ext cx="22955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mRNA</a:t>
            </a:r>
          </a:p>
        </p:txBody>
      </p:sp>
      <p:sp>
        <p:nvSpPr>
          <p:cNvPr id="93193" name="Line 34"/>
          <p:cNvSpPr>
            <a:spLocks noChangeShapeType="1"/>
          </p:cNvSpPr>
          <p:nvPr/>
        </p:nvSpPr>
        <p:spPr bwMode="auto">
          <a:xfrm flipV="1">
            <a:off x="4203700" y="2574925"/>
            <a:ext cx="739775" cy="665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Line 35"/>
          <p:cNvSpPr>
            <a:spLocks noChangeShapeType="1"/>
          </p:cNvSpPr>
          <p:nvPr/>
        </p:nvSpPr>
        <p:spPr bwMode="auto">
          <a:xfrm flipV="1">
            <a:off x="4721225" y="2581275"/>
            <a:ext cx="220663" cy="971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Line 36"/>
          <p:cNvSpPr>
            <a:spLocks noChangeShapeType="1"/>
          </p:cNvSpPr>
          <p:nvPr/>
        </p:nvSpPr>
        <p:spPr bwMode="auto">
          <a:xfrm flipH="1" flipV="1">
            <a:off x="5759450" y="3175000"/>
            <a:ext cx="112713" cy="831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Text Box 37"/>
          <p:cNvSpPr txBox="1">
            <a:spLocks noChangeArrowheads="1"/>
          </p:cNvSpPr>
          <p:nvPr/>
        </p:nvSpPr>
        <p:spPr bwMode="auto">
          <a:xfrm>
            <a:off x="6757988" y="4957763"/>
            <a:ext cx="10064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0.1 </a:t>
            </a:r>
            <a:r>
              <a:rPr lang="en-US" sz="2000" b="1">
                <a:sym typeface="Symbol" pitchFamily="18" charset="2"/>
              </a:rPr>
              <a:t>m</a:t>
            </a:r>
            <a:endParaRPr lang="en-US" sz="2000" b="1"/>
          </a:p>
        </p:txBody>
      </p:sp>
      <p:grpSp>
        <p:nvGrpSpPr>
          <p:cNvPr id="93197" name="Group 38"/>
          <p:cNvGrpSpPr>
            <a:grpSpLocks/>
          </p:cNvGrpSpPr>
          <p:nvPr/>
        </p:nvGrpSpPr>
        <p:grpSpPr bwMode="auto">
          <a:xfrm>
            <a:off x="6508750" y="4868863"/>
            <a:ext cx="1320800" cy="142875"/>
            <a:chOff x="3864" y="3923"/>
            <a:chExt cx="672" cy="69"/>
          </a:xfrm>
        </p:grpSpPr>
        <p:sp>
          <p:nvSpPr>
            <p:cNvPr id="93198" name="Line 39"/>
            <p:cNvSpPr>
              <a:spLocks noChangeShapeType="1"/>
            </p:cNvSpPr>
            <p:nvPr/>
          </p:nvSpPr>
          <p:spPr bwMode="auto">
            <a:xfrm>
              <a:off x="3864" y="3955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9" name="Line 40"/>
            <p:cNvSpPr>
              <a:spLocks noChangeShapeType="1"/>
            </p:cNvSpPr>
            <p:nvPr/>
          </p:nvSpPr>
          <p:spPr bwMode="auto">
            <a:xfrm>
              <a:off x="3864" y="3923"/>
              <a:ext cx="0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0" name="Line 41"/>
            <p:cNvSpPr>
              <a:spLocks noChangeShapeType="1"/>
            </p:cNvSpPr>
            <p:nvPr/>
          </p:nvSpPr>
          <p:spPr bwMode="auto">
            <a:xfrm>
              <a:off x="4534" y="3923"/>
              <a:ext cx="0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17.2b</a:t>
            </a:r>
          </a:p>
        </p:txBody>
      </p:sp>
      <p:pic>
        <p:nvPicPr>
          <p:cNvPr id="11267" name="Picture 3" descr="17_02bGeneEnzymeFunc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381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7025" y="244475"/>
            <a:ext cx="1565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DC1B3A"/>
                </a:solidFill>
              </a:rPr>
              <a:t>RESULTS</a:t>
            </a:r>
            <a:r>
              <a:rPr lang="en-US" sz="1600" b="1"/>
              <a:t>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51275" y="687388"/>
            <a:ext cx="38354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Classes of </a:t>
            </a:r>
            <a:r>
              <a:rPr lang="en-US" sz="1600" b="1" i="1"/>
              <a:t>Neurospora crassa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27263" y="1136650"/>
            <a:ext cx="9445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Wild type</a:t>
            </a:r>
            <a:endParaRPr lang="en-US" sz="1600" b="1" i="1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687763" y="1130300"/>
            <a:ext cx="160178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Class </a:t>
            </a:r>
            <a:r>
              <a:rPr lang="en-US" sz="1600" b="1">
                <a:latin typeface="Times New Roman" pitchFamily="18" charset="0"/>
              </a:rPr>
              <a:t>I</a:t>
            </a:r>
            <a:r>
              <a:rPr lang="en-US" sz="1600" b="1"/>
              <a:t> mutants</a:t>
            </a:r>
            <a:endParaRPr lang="en-US" sz="1600" b="1" i="1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349875" y="1128713"/>
            <a:ext cx="164306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Class </a:t>
            </a:r>
            <a:r>
              <a:rPr lang="en-US" sz="1600" b="1">
                <a:latin typeface="Times New Roman" pitchFamily="18" charset="0"/>
              </a:rPr>
              <a:t>II</a:t>
            </a:r>
            <a:r>
              <a:rPr lang="en-US" sz="1600" b="1"/>
              <a:t> mutants</a:t>
            </a:r>
            <a:endParaRPr lang="en-US" sz="1600" b="1" i="1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067550" y="1123950"/>
            <a:ext cx="1758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Class </a:t>
            </a:r>
            <a:r>
              <a:rPr lang="en-US" sz="1600" b="1">
                <a:latin typeface="Times New Roman" pitchFamily="18" charset="0"/>
              </a:rPr>
              <a:t>III</a:t>
            </a:r>
            <a:r>
              <a:rPr lang="en-US" sz="1600" b="1"/>
              <a:t> mutants</a:t>
            </a:r>
            <a:endParaRPr lang="en-US" sz="1600" b="1" i="1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14388" y="1595438"/>
            <a:ext cx="1004887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Minimal</a:t>
            </a:r>
            <a:br>
              <a:rPr lang="en-US" sz="1600" b="1"/>
            </a:br>
            <a:r>
              <a:rPr lang="en-US" sz="1600" b="1"/>
              <a:t>medium</a:t>
            </a:r>
            <a:br>
              <a:rPr lang="en-US" sz="1600" b="1"/>
            </a:br>
            <a:r>
              <a:rPr lang="en-US" sz="1600" b="1"/>
              <a:t>(MM)</a:t>
            </a:r>
          </a:p>
          <a:p>
            <a:pPr>
              <a:lnSpc>
                <a:spcPct val="90000"/>
              </a:lnSpc>
            </a:pPr>
            <a:r>
              <a:rPr lang="en-US" sz="1600" b="1"/>
              <a:t>(control)</a:t>
            </a:r>
            <a:endParaRPr lang="en-US" sz="1600" b="1" i="1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28675" y="2865438"/>
            <a:ext cx="9017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MM </a:t>
            </a:r>
            <a:r>
              <a:rPr lang="en-US" sz="1600" b="1">
                <a:sym typeface="Symbol" pitchFamily="18" charset="2"/>
              </a:rPr>
              <a:t></a:t>
            </a:r>
            <a:r>
              <a:rPr lang="en-US" sz="1600" b="1"/>
              <a:t/>
            </a:r>
            <a:br>
              <a:rPr lang="en-US" sz="1600" b="1"/>
            </a:br>
            <a:r>
              <a:rPr lang="en-US" sz="1600" b="1"/>
              <a:t>ornithine</a:t>
            </a:r>
            <a:endParaRPr lang="en-US" sz="1600" b="1" i="1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817563" y="3898900"/>
            <a:ext cx="901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MM </a:t>
            </a:r>
            <a:r>
              <a:rPr lang="en-US" sz="1600" b="1">
                <a:sym typeface="Symbol" pitchFamily="18" charset="2"/>
              </a:rPr>
              <a:t></a:t>
            </a:r>
            <a:r>
              <a:rPr lang="en-US" sz="1600" b="1"/>
              <a:t/>
            </a:r>
            <a:br>
              <a:rPr lang="en-US" sz="1600" b="1"/>
            </a:br>
            <a:r>
              <a:rPr lang="en-US" sz="1600" b="1"/>
              <a:t>citrulline</a:t>
            </a:r>
            <a:endParaRPr lang="en-US" sz="1600" b="1" i="1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 rot="-5400000">
            <a:off x="-54769" y="3709194"/>
            <a:ext cx="11509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Condition</a:t>
            </a:r>
            <a:endParaRPr lang="en-US" sz="1600" b="1" i="1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828675" y="4833938"/>
            <a:ext cx="9271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MM </a:t>
            </a:r>
            <a:r>
              <a:rPr lang="en-US" sz="1600" b="1">
                <a:sym typeface="Symbol" pitchFamily="18" charset="2"/>
              </a:rPr>
              <a:t></a:t>
            </a:r>
            <a:r>
              <a:rPr lang="en-US" sz="1600" b="1"/>
              <a:t/>
            </a:r>
            <a:br>
              <a:rPr lang="en-US" sz="1600" b="1"/>
            </a:br>
            <a:r>
              <a:rPr lang="en-US" sz="1600" b="1"/>
              <a:t>arginine</a:t>
            </a:r>
            <a:br>
              <a:rPr lang="en-US" sz="1600" b="1"/>
            </a:br>
            <a:r>
              <a:rPr lang="en-US" sz="1600" b="1"/>
              <a:t>(control)</a:t>
            </a:r>
            <a:endParaRPr lang="en-US" sz="1600" b="1" i="1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76288" y="5849938"/>
            <a:ext cx="11049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Summary</a:t>
            </a:r>
            <a:br>
              <a:rPr lang="en-US" sz="1600" b="1"/>
            </a:br>
            <a:r>
              <a:rPr lang="en-US" sz="1600" b="1"/>
              <a:t>of results</a:t>
            </a:r>
            <a:endParaRPr lang="en-US" sz="1600" b="1" i="1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965325" y="5740400"/>
            <a:ext cx="1409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Can grow with</a:t>
            </a:r>
            <a:br>
              <a:rPr lang="en-US" sz="1600" b="1"/>
            </a:br>
            <a:r>
              <a:rPr lang="en-US" sz="1600" b="1"/>
              <a:t>or without any</a:t>
            </a:r>
            <a:br>
              <a:rPr lang="en-US" sz="1600" b="1"/>
            </a:br>
            <a:r>
              <a:rPr lang="en-US" sz="1600" b="1"/>
              <a:t>supplements</a:t>
            </a:r>
            <a:endParaRPr lang="en-US" sz="1600" b="1" i="1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824288" y="5684838"/>
            <a:ext cx="1274762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Can grow on</a:t>
            </a:r>
            <a:br>
              <a:rPr lang="en-US" sz="1600" b="1"/>
            </a:br>
            <a:r>
              <a:rPr lang="en-US" sz="1600" b="1"/>
              <a:t>ornithine,</a:t>
            </a:r>
            <a:br>
              <a:rPr lang="en-US" sz="1600" b="1"/>
            </a:br>
            <a:r>
              <a:rPr lang="en-US" sz="1600" b="1"/>
              <a:t>citrulline, or</a:t>
            </a:r>
            <a:br>
              <a:rPr lang="en-US" sz="1600" b="1"/>
            </a:br>
            <a:r>
              <a:rPr lang="en-US" sz="1600" b="1"/>
              <a:t>arginine</a:t>
            </a:r>
            <a:endParaRPr lang="en-US" sz="1600" b="1" i="1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443538" y="5754688"/>
            <a:ext cx="1447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Can grow only</a:t>
            </a:r>
            <a:br>
              <a:rPr lang="en-US" sz="1600" b="1"/>
            </a:br>
            <a:r>
              <a:rPr lang="en-US" sz="1600" b="1"/>
              <a:t>on citrulline or</a:t>
            </a:r>
            <a:br>
              <a:rPr lang="en-US" sz="1600" b="1"/>
            </a:br>
            <a:r>
              <a:rPr lang="en-US" sz="1600" b="1"/>
              <a:t>arginine</a:t>
            </a:r>
            <a:endParaRPr lang="en-US" sz="1600" b="1" i="1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119938" y="5740400"/>
            <a:ext cx="16176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Require arginine</a:t>
            </a:r>
            <a:br>
              <a:rPr lang="en-US" sz="1600" b="1"/>
            </a:br>
            <a:r>
              <a:rPr lang="en-US" sz="1600" b="1"/>
              <a:t>to grow</a:t>
            </a:r>
            <a:endParaRPr lang="en-US" sz="1600" b="1" i="1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868613" y="1682750"/>
            <a:ext cx="65881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Growth</a:t>
            </a:r>
            <a:endParaRPr lang="en-US" sz="1400" b="1" i="1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633913" y="1803400"/>
            <a:ext cx="646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No</a:t>
            </a:r>
            <a:br>
              <a:rPr lang="en-US" sz="1400" b="1"/>
            </a:br>
            <a:r>
              <a:rPr lang="en-US" sz="1400" b="1"/>
              <a:t>growth</a:t>
            </a:r>
            <a:endParaRPr lang="en-US" sz="1400" b="1" i="1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2743200" y="1803400"/>
            <a:ext cx="101600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>
            <a:off x="4457700" y="1892300"/>
            <a:ext cx="12065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9700" y="444500"/>
            <a:ext cx="8534400" cy="119062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mtClean="0"/>
              <a:t>Completing and Targeting the Functional Protein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8175"/>
            <a:ext cx="8534400" cy="1885950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Often translation is not sufficient to make a functional protein</a:t>
            </a:r>
          </a:p>
          <a:p>
            <a:pPr marL="350838" indent="-350838" eaLnBrk="1" hangingPunct="1"/>
            <a:r>
              <a:rPr lang="en-US" dirty="0" smtClean="0"/>
              <a:t>Polypeptide chains are modified after translation or targeted to specific sites in the cell</a:t>
            </a:r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4214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421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7675"/>
            <a:ext cx="8686800" cy="1190625"/>
          </a:xfrm>
        </p:spPr>
        <p:txBody>
          <a:bodyPr anchor="t">
            <a:spAutoFit/>
          </a:bodyPr>
          <a:lstStyle/>
          <a:p>
            <a:pPr marL="57150" indent="-4763" eaLnBrk="1" hangingPunct="1"/>
            <a:r>
              <a:rPr lang="en-US" i="1" smtClean="0"/>
              <a:t>Protein Folding and Post-Translational Modifications</a:t>
            </a:r>
            <a:endParaRPr lang="en-US" sz="3400" i="1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3413"/>
            <a:ext cx="8229600" cy="4192587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During and after synthesis, a polypeptide chain spontaneously coils and folds into its three-dimensional shape</a:t>
            </a:r>
          </a:p>
          <a:p>
            <a:pPr marL="350838" indent="-350838" eaLnBrk="1" hangingPunct="1"/>
            <a:r>
              <a:rPr lang="en-US" smtClean="0"/>
              <a:t>Proteins may also require post-translational modifications before doing their job</a:t>
            </a:r>
          </a:p>
          <a:p>
            <a:pPr marL="350838" indent="-350838" eaLnBrk="1" hangingPunct="1"/>
            <a:r>
              <a:rPr lang="en-US" smtClean="0"/>
              <a:t>Some polypeptides are activated by enzymes that cleave them</a:t>
            </a:r>
          </a:p>
          <a:p>
            <a:pPr marL="350838" indent="-350838" eaLnBrk="1" hangingPunct="1"/>
            <a:r>
              <a:rPr lang="en-US" smtClean="0"/>
              <a:t>Other polypeptides come together to form the subunits of a protein</a:t>
            </a: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523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523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444500"/>
            <a:ext cx="90297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smtClean="0"/>
              <a:t>Targeting Polypeptides to Specific Locations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90650"/>
            <a:ext cx="8458200" cy="4413250"/>
          </a:xfrm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Two populations of ribosomes are evident in cells: free </a:t>
            </a:r>
            <a:r>
              <a:rPr lang="en-US" dirty="0" err="1" smtClean="0"/>
              <a:t>ribsomes</a:t>
            </a:r>
            <a:r>
              <a:rPr lang="en-US" dirty="0" smtClean="0"/>
              <a:t> (in the cytosol) and bound ribosomes (attached to the ER)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Free ribosomes mostly synthesize proteins that function in the cytosol 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Bound ribosomes make proteins of the endomembrane system and proteins that are secreted from the cell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Ribosomes are identical and can switch from free to bound</a:t>
            </a:r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626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626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077200" cy="3252788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Polypeptide synthesis always begins in the cytosol</a:t>
            </a:r>
          </a:p>
          <a:p>
            <a:pPr marL="350838" indent="-350838" eaLnBrk="1" hangingPunct="1"/>
            <a:r>
              <a:rPr lang="en-US" dirty="0" smtClean="0"/>
              <a:t>Synthesis finishes in the cytosol </a:t>
            </a:r>
            <a:r>
              <a:rPr lang="en-US" i="1" dirty="0" smtClean="0"/>
              <a:t>unless</a:t>
            </a:r>
            <a:r>
              <a:rPr lang="en-US" dirty="0" smtClean="0"/>
              <a:t> the polypeptide signals the ribosome to attach to the ER</a:t>
            </a:r>
          </a:p>
          <a:p>
            <a:pPr marL="350838" indent="-350838" eaLnBrk="1" hangingPunct="1"/>
            <a:r>
              <a:rPr lang="en-US" dirty="0" smtClean="0"/>
              <a:t>Polypeptides destined for the ER or for secretion are marked by a </a:t>
            </a:r>
            <a:r>
              <a:rPr lang="en-US" b="1" dirty="0" smtClean="0"/>
              <a:t>signal peptide </a:t>
            </a: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7285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728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229600" cy="1885950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smtClean="0"/>
              <a:t>A </a:t>
            </a:r>
            <a:r>
              <a:rPr lang="en-US" b="1" smtClean="0"/>
              <a:t>signal-recognition particle (SRP)</a:t>
            </a:r>
            <a:r>
              <a:rPr lang="en-US" smtClean="0"/>
              <a:t> binds to the signal peptide</a:t>
            </a:r>
          </a:p>
          <a:p>
            <a:pPr marL="350838" indent="-350838" eaLnBrk="1" hangingPunct="1"/>
            <a:r>
              <a:rPr lang="en-US" smtClean="0"/>
              <a:t>The SRP brings the signal peptide and its ribosome to the ER</a:t>
            </a:r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8309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830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17.22</a:t>
            </a:r>
          </a:p>
        </p:txBody>
      </p:sp>
      <p:pic>
        <p:nvPicPr>
          <p:cNvPr id="99331" name="Picture 3" descr="17_22ProteinToER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447800"/>
            <a:ext cx="85486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984250" y="1516063"/>
            <a:ext cx="1127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Ribosome</a:t>
            </a:r>
            <a:endParaRPr lang="en-US" sz="1900" b="1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657350" y="2089150"/>
            <a:ext cx="1127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endParaRPr lang="en-US" sz="1900" b="1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 flipV="1">
            <a:off x="1265238" y="1778000"/>
            <a:ext cx="889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1676400" y="1973263"/>
            <a:ext cx="80963" cy="16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998538" y="2552700"/>
            <a:ext cx="258762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728663" y="2763838"/>
            <a:ext cx="0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1279525" y="2498725"/>
            <a:ext cx="8810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Signal</a:t>
            </a:r>
            <a:br>
              <a:rPr lang="en-US" sz="1800" b="1"/>
            </a:br>
            <a:r>
              <a:rPr lang="en-US" sz="1800" b="1"/>
              <a:t>peptide</a:t>
            </a:r>
            <a:endParaRPr lang="en-US" sz="1900" b="1"/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496888" y="3214688"/>
            <a:ext cx="1127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SRP</a:t>
            </a:r>
            <a:endParaRPr lang="en-US" sz="1900" b="1"/>
          </a:p>
        </p:txBody>
      </p:sp>
      <p:grpSp>
        <p:nvGrpSpPr>
          <p:cNvPr id="99340" name="Group 12"/>
          <p:cNvGrpSpPr>
            <a:grpSpLocks/>
          </p:cNvGrpSpPr>
          <p:nvPr/>
        </p:nvGrpSpPr>
        <p:grpSpPr bwMode="auto">
          <a:xfrm>
            <a:off x="612775" y="1539875"/>
            <a:ext cx="268288" cy="263525"/>
            <a:chOff x="386" y="970"/>
            <a:chExt cx="169" cy="166"/>
          </a:xfrm>
        </p:grpSpPr>
        <p:sp>
          <p:nvSpPr>
            <p:cNvPr id="99368" name="Oval 13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9" name="Text Box 14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1</a:t>
              </a:r>
              <a:endParaRPr lang="en-US" sz="1900" b="1"/>
            </a:p>
          </p:txBody>
        </p:sp>
      </p:grpSp>
      <p:sp>
        <p:nvSpPr>
          <p:cNvPr id="99341" name="Text Box 15"/>
          <p:cNvSpPr txBox="1">
            <a:spLocks noChangeArrowheads="1"/>
          </p:cNvSpPr>
          <p:nvPr/>
        </p:nvSpPr>
        <p:spPr bwMode="auto">
          <a:xfrm>
            <a:off x="2147888" y="3814763"/>
            <a:ext cx="11271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SRP</a:t>
            </a:r>
            <a:br>
              <a:rPr lang="en-US" sz="1800" b="1"/>
            </a:br>
            <a:r>
              <a:rPr lang="en-US" sz="1800" b="1"/>
              <a:t>receptor</a:t>
            </a:r>
            <a:br>
              <a:rPr lang="en-US" sz="1800" b="1"/>
            </a:br>
            <a:r>
              <a:rPr lang="en-US" sz="1800" b="1"/>
              <a:t>protein</a:t>
            </a:r>
            <a:endParaRPr lang="en-US" sz="1900" b="1"/>
          </a:p>
        </p:txBody>
      </p:sp>
      <p:sp>
        <p:nvSpPr>
          <p:cNvPr id="99342" name="Text Box 16"/>
          <p:cNvSpPr txBox="1">
            <a:spLocks noChangeArrowheads="1"/>
          </p:cNvSpPr>
          <p:nvPr/>
        </p:nvSpPr>
        <p:spPr bwMode="auto">
          <a:xfrm>
            <a:off x="1558925" y="4697413"/>
            <a:ext cx="14859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Translocation</a:t>
            </a:r>
            <a:br>
              <a:rPr lang="en-US" sz="1700" b="1"/>
            </a:br>
            <a:r>
              <a:rPr lang="en-US" sz="1700" b="1"/>
              <a:t>complex</a:t>
            </a:r>
          </a:p>
        </p:txBody>
      </p:sp>
      <p:sp>
        <p:nvSpPr>
          <p:cNvPr id="99343" name="Text Box 17"/>
          <p:cNvSpPr txBox="1">
            <a:spLocks noChangeArrowheads="1"/>
          </p:cNvSpPr>
          <p:nvPr/>
        </p:nvSpPr>
        <p:spPr bwMode="auto">
          <a:xfrm>
            <a:off x="407988" y="4448175"/>
            <a:ext cx="7826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ER</a:t>
            </a:r>
            <a:br>
              <a:rPr lang="en-US" sz="1700" b="1"/>
            </a:br>
            <a:r>
              <a:rPr lang="en-US" sz="1700" b="1"/>
              <a:t>LUMEN</a:t>
            </a:r>
          </a:p>
        </p:txBody>
      </p:sp>
      <p:sp>
        <p:nvSpPr>
          <p:cNvPr id="99344" name="Line 18"/>
          <p:cNvSpPr>
            <a:spLocks noChangeShapeType="1"/>
          </p:cNvSpPr>
          <p:nvPr/>
        </p:nvSpPr>
        <p:spPr bwMode="auto">
          <a:xfrm flipH="1">
            <a:off x="1816100" y="4021138"/>
            <a:ext cx="296863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Line 19"/>
          <p:cNvSpPr>
            <a:spLocks noChangeShapeType="1"/>
          </p:cNvSpPr>
          <p:nvPr/>
        </p:nvSpPr>
        <p:spPr bwMode="auto">
          <a:xfrm>
            <a:off x="1976438" y="4330700"/>
            <a:ext cx="0" cy="373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46" name="Group 20"/>
          <p:cNvGrpSpPr>
            <a:grpSpLocks/>
          </p:cNvGrpSpPr>
          <p:nvPr/>
        </p:nvGrpSpPr>
        <p:grpSpPr bwMode="auto">
          <a:xfrm>
            <a:off x="1435100" y="3908425"/>
            <a:ext cx="268288" cy="263525"/>
            <a:chOff x="386" y="970"/>
            <a:chExt cx="169" cy="166"/>
          </a:xfrm>
        </p:grpSpPr>
        <p:sp>
          <p:nvSpPr>
            <p:cNvPr id="99366" name="Oval 21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7" name="Text Box 22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2</a:t>
              </a:r>
              <a:endParaRPr lang="en-US" sz="1900" b="1"/>
            </a:p>
          </p:txBody>
        </p:sp>
      </p:grpSp>
      <p:grpSp>
        <p:nvGrpSpPr>
          <p:cNvPr id="99347" name="Group 23"/>
          <p:cNvGrpSpPr>
            <a:grpSpLocks/>
          </p:cNvGrpSpPr>
          <p:nvPr/>
        </p:nvGrpSpPr>
        <p:grpSpPr bwMode="auto">
          <a:xfrm>
            <a:off x="3505200" y="3076575"/>
            <a:ext cx="268288" cy="263525"/>
            <a:chOff x="386" y="970"/>
            <a:chExt cx="169" cy="166"/>
          </a:xfrm>
        </p:grpSpPr>
        <p:sp>
          <p:nvSpPr>
            <p:cNvPr id="99364" name="Oval 24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5" name="Text Box 25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3</a:t>
              </a:r>
              <a:endParaRPr lang="en-US" sz="1900" b="1"/>
            </a:p>
          </p:txBody>
        </p:sp>
      </p:grpSp>
      <p:grpSp>
        <p:nvGrpSpPr>
          <p:cNvPr id="99348" name="Group 26"/>
          <p:cNvGrpSpPr>
            <a:grpSpLocks/>
          </p:cNvGrpSpPr>
          <p:nvPr/>
        </p:nvGrpSpPr>
        <p:grpSpPr bwMode="auto">
          <a:xfrm>
            <a:off x="4303713" y="2003425"/>
            <a:ext cx="268287" cy="263525"/>
            <a:chOff x="386" y="970"/>
            <a:chExt cx="169" cy="166"/>
          </a:xfrm>
        </p:grpSpPr>
        <p:sp>
          <p:nvSpPr>
            <p:cNvPr id="99362" name="Oval 27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3" name="Text Box 28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4</a:t>
              </a:r>
              <a:endParaRPr lang="en-US" sz="1900" b="1"/>
            </a:p>
          </p:txBody>
        </p:sp>
      </p:grpSp>
      <p:grpSp>
        <p:nvGrpSpPr>
          <p:cNvPr id="99349" name="Group 29"/>
          <p:cNvGrpSpPr>
            <a:grpSpLocks/>
          </p:cNvGrpSpPr>
          <p:nvPr/>
        </p:nvGrpSpPr>
        <p:grpSpPr bwMode="auto">
          <a:xfrm>
            <a:off x="5942013" y="1781175"/>
            <a:ext cx="268287" cy="263525"/>
            <a:chOff x="386" y="970"/>
            <a:chExt cx="169" cy="166"/>
          </a:xfrm>
        </p:grpSpPr>
        <p:sp>
          <p:nvSpPr>
            <p:cNvPr id="99360" name="Oval 30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1" name="Text Box 31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5</a:t>
              </a:r>
              <a:endParaRPr lang="en-US" sz="1900" b="1"/>
            </a:p>
          </p:txBody>
        </p:sp>
      </p:grpSp>
      <p:grpSp>
        <p:nvGrpSpPr>
          <p:cNvPr id="99350" name="Group 32"/>
          <p:cNvGrpSpPr>
            <a:grpSpLocks/>
          </p:cNvGrpSpPr>
          <p:nvPr/>
        </p:nvGrpSpPr>
        <p:grpSpPr bwMode="auto">
          <a:xfrm>
            <a:off x="7586663" y="3603625"/>
            <a:ext cx="268287" cy="263525"/>
            <a:chOff x="386" y="970"/>
            <a:chExt cx="169" cy="166"/>
          </a:xfrm>
        </p:grpSpPr>
        <p:sp>
          <p:nvSpPr>
            <p:cNvPr id="99358" name="Oval 33"/>
            <p:cNvSpPr>
              <a:spLocks noChangeArrowheads="1"/>
            </p:cNvSpPr>
            <p:nvPr/>
          </p:nvSpPr>
          <p:spPr bwMode="auto">
            <a:xfrm>
              <a:off x="386" y="971"/>
              <a:ext cx="169" cy="165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9" name="Text Box 34"/>
            <p:cNvSpPr txBox="1">
              <a:spLocks noChangeArrowheads="1"/>
            </p:cNvSpPr>
            <p:nvPr/>
          </p:nvSpPr>
          <p:spPr bwMode="auto">
            <a:xfrm>
              <a:off x="426" y="970"/>
              <a:ext cx="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800" b="1">
                  <a:solidFill>
                    <a:schemeClr val="bg1"/>
                  </a:solidFill>
                </a:rPr>
                <a:t>6</a:t>
              </a:r>
              <a:endParaRPr lang="en-US" sz="1900" b="1"/>
            </a:p>
          </p:txBody>
        </p:sp>
      </p:grpSp>
      <p:sp>
        <p:nvSpPr>
          <p:cNvPr id="99351" name="Text Box 35"/>
          <p:cNvSpPr txBox="1">
            <a:spLocks noChangeArrowheads="1"/>
          </p:cNvSpPr>
          <p:nvPr/>
        </p:nvSpPr>
        <p:spPr bwMode="auto">
          <a:xfrm>
            <a:off x="5099050" y="2970213"/>
            <a:ext cx="9683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Signal</a:t>
            </a:r>
            <a:br>
              <a:rPr lang="en-US" sz="1800" b="1"/>
            </a:br>
            <a:r>
              <a:rPr lang="en-US" sz="1800" b="1"/>
              <a:t>peptide</a:t>
            </a:r>
            <a:br>
              <a:rPr lang="en-US" sz="1800" b="1"/>
            </a:br>
            <a:r>
              <a:rPr lang="en-US" sz="1800" b="1"/>
              <a:t>removed</a:t>
            </a:r>
            <a:endParaRPr lang="en-US" sz="1900" b="1"/>
          </a:p>
        </p:txBody>
      </p:sp>
      <p:sp>
        <p:nvSpPr>
          <p:cNvPr id="99352" name="Line 36"/>
          <p:cNvSpPr>
            <a:spLocks noChangeShapeType="1"/>
          </p:cNvSpPr>
          <p:nvPr/>
        </p:nvSpPr>
        <p:spPr bwMode="auto">
          <a:xfrm flipH="1">
            <a:off x="5810250" y="2787650"/>
            <a:ext cx="215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Text Box 37"/>
          <p:cNvSpPr txBox="1">
            <a:spLocks noChangeArrowheads="1"/>
          </p:cNvSpPr>
          <p:nvPr/>
        </p:nvSpPr>
        <p:spPr bwMode="auto">
          <a:xfrm>
            <a:off x="7607300" y="4170363"/>
            <a:ext cx="1158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CYTOSOL</a:t>
            </a:r>
            <a:endParaRPr lang="en-US" sz="1900" b="1"/>
          </a:p>
        </p:txBody>
      </p:sp>
      <p:sp>
        <p:nvSpPr>
          <p:cNvPr id="99354" name="Text Box 38"/>
          <p:cNvSpPr txBox="1">
            <a:spLocks noChangeArrowheads="1"/>
          </p:cNvSpPr>
          <p:nvPr/>
        </p:nvSpPr>
        <p:spPr bwMode="auto">
          <a:xfrm>
            <a:off x="7689850" y="3281363"/>
            <a:ext cx="930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Protein</a:t>
            </a:r>
            <a:endParaRPr lang="en-US" sz="1900" b="1"/>
          </a:p>
        </p:txBody>
      </p:sp>
      <p:sp>
        <p:nvSpPr>
          <p:cNvPr id="99355" name="Text Box 39"/>
          <p:cNvSpPr txBox="1">
            <a:spLocks noChangeArrowheads="1"/>
          </p:cNvSpPr>
          <p:nvPr/>
        </p:nvSpPr>
        <p:spPr bwMode="auto">
          <a:xfrm>
            <a:off x="7505700" y="2620963"/>
            <a:ext cx="1152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ER</a:t>
            </a:r>
            <a:br>
              <a:rPr lang="en-US" sz="1800" b="1"/>
            </a:br>
            <a:r>
              <a:rPr lang="en-US" sz="1800" b="1"/>
              <a:t>membrane</a:t>
            </a:r>
            <a:endParaRPr lang="en-US" sz="1900" b="1"/>
          </a:p>
        </p:txBody>
      </p:sp>
      <p:sp>
        <p:nvSpPr>
          <p:cNvPr id="99356" name="Line 40"/>
          <p:cNvSpPr>
            <a:spLocks noChangeShapeType="1"/>
          </p:cNvSpPr>
          <p:nvPr/>
        </p:nvSpPr>
        <p:spPr bwMode="auto">
          <a:xfrm flipV="1">
            <a:off x="7302500" y="2819400"/>
            <a:ext cx="17780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7" name="Line 41"/>
          <p:cNvSpPr>
            <a:spLocks noChangeShapeType="1"/>
          </p:cNvSpPr>
          <p:nvPr/>
        </p:nvSpPr>
        <p:spPr bwMode="auto">
          <a:xfrm flipV="1">
            <a:off x="7200900" y="3403600"/>
            <a:ext cx="4572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4500"/>
            <a:ext cx="9067800" cy="1739900"/>
          </a:xfrm>
        </p:spPr>
        <p:txBody>
          <a:bodyPr anchor="t">
            <a:spAutoFit/>
          </a:bodyPr>
          <a:lstStyle/>
          <a:p>
            <a:pPr marL="57150" indent="-4763" eaLnBrk="1" hangingPunct="1"/>
            <a:r>
              <a:rPr lang="en-US" smtClean="0"/>
              <a:t>Concept 17.5: Mutations of one or a few nucleotides can affect protein structure</a:t>
            </a:r>
            <a:r>
              <a:rPr lang="en-US" i="1" smtClean="0"/>
              <a:t> </a:t>
            </a:r>
            <a:r>
              <a:rPr lang="en-US" smtClean="0"/>
              <a:t>and</a:t>
            </a:r>
            <a:r>
              <a:rPr lang="en-US" i="1" smtClean="0"/>
              <a:t> </a:t>
            </a:r>
            <a:r>
              <a:rPr lang="en-US" smtClean="0"/>
              <a:t>function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436813"/>
            <a:ext cx="8229600" cy="3252787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b="1" smtClean="0"/>
              <a:t>Mutations </a:t>
            </a:r>
            <a:r>
              <a:rPr lang="en-US" smtClean="0"/>
              <a:t>are changes in the genetic material of a cell or virus</a:t>
            </a:r>
          </a:p>
          <a:p>
            <a:pPr marL="350838" indent="-350838" eaLnBrk="1" hangingPunct="1"/>
            <a:r>
              <a:rPr lang="en-US" b="1" smtClean="0"/>
              <a:t>Point mutations </a:t>
            </a:r>
            <a:r>
              <a:rPr lang="en-US" smtClean="0"/>
              <a:t>are chemical changes in just one base pair of a gene</a:t>
            </a:r>
          </a:p>
          <a:p>
            <a:pPr marL="350838" indent="-350838" eaLnBrk="1" hangingPunct="1"/>
            <a:r>
              <a:rPr lang="en-US" smtClean="0"/>
              <a:t>The change of a single nucleotide in a DNA template strand can lead to the production of an abnormal protein</a:t>
            </a:r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035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5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0035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17.23</a:t>
            </a:r>
          </a:p>
        </p:txBody>
      </p:sp>
      <p:pic>
        <p:nvPicPr>
          <p:cNvPr id="101379" name="Picture 3" descr="17_23MoleBasisSickleCel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230313"/>
            <a:ext cx="8548687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23875" y="1384300"/>
            <a:ext cx="268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Wild-type hemoglobin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822325" y="1885950"/>
            <a:ext cx="35401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Wild-type hemoglobin DNA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4772025" y="22098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4086225" y="25400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4092575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460375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460375" y="25273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8416925" y="25273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8455025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4803775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4772025" y="25336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8423275" y="22034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4092575" y="22098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473075" y="22098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18" charset="2"/>
              </a:rPr>
              <a:t></a:t>
            </a:r>
            <a:endParaRPr lang="en-US" sz="2000" b="1"/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1019175" y="3460750"/>
            <a:ext cx="141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mRNA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2311400" y="2524125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2695575" y="2519363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1927225" y="25177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1935163" y="2192338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2328863" y="2193925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2713038" y="21971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2260600" y="3775075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000" b="1"/>
          </a:p>
        </p:txBody>
      </p:sp>
      <p:sp>
        <p:nvSpPr>
          <p:cNvPr id="101402" name="Text Box 26"/>
          <p:cNvSpPr txBox="1">
            <a:spLocks noChangeArrowheads="1"/>
          </p:cNvSpPr>
          <p:nvPr/>
        </p:nvSpPr>
        <p:spPr bwMode="auto">
          <a:xfrm>
            <a:off x="2657475" y="3776663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000" b="1"/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1889125" y="37750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000" b="1"/>
          </a:p>
        </p:txBody>
      </p:sp>
      <p:sp>
        <p:nvSpPr>
          <p:cNvPr id="101404" name="Text Box 28"/>
          <p:cNvSpPr txBox="1">
            <a:spLocks noChangeArrowheads="1"/>
          </p:cNvSpPr>
          <p:nvPr/>
        </p:nvSpPr>
        <p:spPr bwMode="auto">
          <a:xfrm>
            <a:off x="5121275" y="3460750"/>
            <a:ext cx="141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mRNA</a:t>
            </a:r>
          </a:p>
        </p:txBody>
      </p:sp>
      <p:sp>
        <p:nvSpPr>
          <p:cNvPr id="101405" name="Text Box 29"/>
          <p:cNvSpPr txBox="1">
            <a:spLocks noChangeArrowheads="1"/>
          </p:cNvSpPr>
          <p:nvPr/>
        </p:nvSpPr>
        <p:spPr bwMode="auto">
          <a:xfrm>
            <a:off x="1304925" y="4699000"/>
            <a:ext cx="2378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Normal hemoglobin</a:t>
            </a:r>
          </a:p>
        </p:txBody>
      </p:sp>
      <p:sp>
        <p:nvSpPr>
          <p:cNvPr id="101406" name="Text Box 30"/>
          <p:cNvSpPr txBox="1">
            <a:spLocks noChangeArrowheads="1"/>
          </p:cNvSpPr>
          <p:nvPr/>
        </p:nvSpPr>
        <p:spPr bwMode="auto">
          <a:xfrm>
            <a:off x="2174875" y="5089525"/>
            <a:ext cx="5413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Glu</a:t>
            </a:r>
            <a:endParaRPr lang="en-US" sz="2000" b="1"/>
          </a:p>
        </p:txBody>
      </p:sp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5235575" y="4699000"/>
            <a:ext cx="2771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Sickle-cell hemoglobin</a:t>
            </a:r>
          </a:p>
        </p:txBody>
      </p:sp>
      <p:sp>
        <p:nvSpPr>
          <p:cNvPr id="101408" name="Text Box 32"/>
          <p:cNvSpPr txBox="1">
            <a:spLocks noChangeArrowheads="1"/>
          </p:cNvSpPr>
          <p:nvPr/>
        </p:nvSpPr>
        <p:spPr bwMode="auto">
          <a:xfrm>
            <a:off x="6499225" y="5087938"/>
            <a:ext cx="5413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Val</a:t>
            </a:r>
          </a:p>
        </p:txBody>
      </p:sp>
      <p:sp>
        <p:nvSpPr>
          <p:cNvPr id="101409" name="Text Box 33"/>
          <p:cNvSpPr txBox="1">
            <a:spLocks noChangeArrowheads="1"/>
          </p:cNvSpPr>
          <p:nvPr/>
        </p:nvSpPr>
        <p:spPr bwMode="auto">
          <a:xfrm>
            <a:off x="6591300" y="2193925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A</a:t>
            </a:r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6959600" y="2525713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6967538" y="3778250"/>
            <a:ext cx="1984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6581775" y="3771900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U</a:t>
            </a: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6191250" y="37750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6207125" y="25177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6980238" y="21971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000" b="1"/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6599238" y="25146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T</a:t>
            </a:r>
            <a:endParaRPr lang="en-US" sz="2000" b="1"/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4816475" y="1384300"/>
            <a:ext cx="268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Sickle-cell hemoglobin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5172075" y="1879600"/>
            <a:ext cx="29940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Mutant hemoglobin DNA</a:t>
            </a: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6215063" y="2192338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813" y="4381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mtClean="0"/>
              <a:t>Types of Small-Scale Mutations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3188"/>
            <a:ext cx="8534400" cy="2808287"/>
          </a:xfrm>
        </p:spPr>
        <p:txBody>
          <a:bodyPr>
            <a:spAutoFit/>
          </a:bodyPr>
          <a:lstStyle/>
          <a:p>
            <a:pPr marL="350838" indent="-350838" eaLnBrk="1" hangingPunct="1"/>
            <a:r>
              <a:rPr lang="en-US" dirty="0" smtClean="0"/>
              <a:t>Point mutations within a gene can be divided into two general categories</a:t>
            </a:r>
          </a:p>
          <a:p>
            <a:pPr marL="977900" lvl="1" indent="-304800" eaLnBrk="1" hangingPunct="1"/>
            <a:r>
              <a:rPr lang="en-US" dirty="0" smtClean="0"/>
              <a:t>Nucleotide-pair substitutions</a:t>
            </a:r>
          </a:p>
          <a:p>
            <a:pPr marL="977900" lvl="1" indent="-304800" eaLnBrk="1" hangingPunct="1"/>
            <a:r>
              <a:rPr lang="en-US" dirty="0" smtClean="0"/>
              <a:t>One or more nucleotide-pair insertions or deletions</a:t>
            </a:r>
          </a:p>
          <a:p>
            <a:pPr marL="350838" indent="-350838" eaLnBrk="1" hangingPunct="1">
              <a:buFont typeface="Times" pitchFamily="18" charset="0"/>
              <a:buNone/>
            </a:pPr>
            <a:endParaRPr lang="en-US" dirty="0" smtClean="0"/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240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0240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38150"/>
            <a:ext cx="8534400" cy="641350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i="1" dirty="0" smtClean="0"/>
              <a:t>Substitutions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93825"/>
            <a:ext cx="8153400" cy="4819650"/>
          </a:xfrm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95000"/>
              </a:lnSpc>
            </a:pPr>
            <a:r>
              <a:rPr lang="en-US" dirty="0" smtClean="0"/>
              <a:t>A </a:t>
            </a:r>
            <a:r>
              <a:rPr lang="en-US" b="1" dirty="0" smtClean="0"/>
              <a:t>nucleotide-pair substitution </a:t>
            </a:r>
            <a:r>
              <a:rPr lang="en-US" dirty="0" smtClean="0"/>
              <a:t>replaces one nucleotide and its partner with another pair of nucleotides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b="1" dirty="0" smtClean="0"/>
              <a:t>Silent mutations</a:t>
            </a:r>
            <a:r>
              <a:rPr lang="en-US" b="1" i="1" dirty="0" smtClean="0"/>
              <a:t> </a:t>
            </a:r>
            <a:r>
              <a:rPr lang="en-US" dirty="0" smtClean="0"/>
              <a:t>have no effect on the amino acid produced by a codon because of redundancy in the genetic code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b="1" dirty="0" smtClean="0"/>
              <a:t>Missense mutations </a:t>
            </a:r>
            <a:r>
              <a:rPr lang="en-US" dirty="0" smtClean="0"/>
              <a:t>still code for an amino acid, but not the correct amino acid</a:t>
            </a:r>
          </a:p>
          <a:p>
            <a:pPr marL="350838" indent="-350838" eaLnBrk="1" hangingPunct="1">
              <a:lnSpc>
                <a:spcPct val="95000"/>
              </a:lnSpc>
            </a:pPr>
            <a:r>
              <a:rPr lang="en-US" b="1" dirty="0" smtClean="0"/>
              <a:t>Nonsense mutations </a:t>
            </a:r>
            <a:r>
              <a:rPr lang="en-US" dirty="0" smtClean="0"/>
              <a:t>change an amino acid codon into a stop codon, nearly always leading to a nonfunctional protein</a:t>
            </a:r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343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0342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7291</Words>
  <Application>Microsoft Office PowerPoint</Application>
  <PresentationFormat>On-screen Show (4:3)</PresentationFormat>
  <Paragraphs>2849</Paragraphs>
  <Slides>124</Slides>
  <Notes>124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5" baseType="lpstr">
      <vt:lpstr>Blank Presentation</vt:lpstr>
      <vt:lpstr>PowerPoint Presentation</vt:lpstr>
      <vt:lpstr>Overview: The Flow of Genetic Information</vt:lpstr>
      <vt:lpstr>Figure 17.1</vt:lpstr>
      <vt:lpstr>Concept 17.1: Genes specify proteins via transcription and translation</vt:lpstr>
      <vt:lpstr>Evidence from the Study of Metabolic Defects</vt:lpstr>
      <vt:lpstr>Nutritional Mutants in Neurospora: Scientific Inquiry</vt:lpstr>
      <vt:lpstr>Figure 17.2</vt:lpstr>
      <vt:lpstr>Figure 17.2a</vt:lpstr>
      <vt:lpstr>Figure 17.2b</vt:lpstr>
      <vt:lpstr>Figure 17.2c</vt:lpstr>
      <vt:lpstr>The Products of Gene Expression: A Developing Story</vt:lpstr>
      <vt:lpstr>Basic Principles of Transcription and Translation</vt:lpstr>
      <vt:lpstr>PowerPoint Presentation</vt:lpstr>
      <vt:lpstr>PowerPoint Presentation</vt:lpstr>
      <vt:lpstr>Figure 17.3</vt:lpstr>
      <vt:lpstr>Figure 17.3a-1</vt:lpstr>
      <vt:lpstr>Figure 17.3a-2</vt:lpstr>
      <vt:lpstr>Figure 17.3b-3</vt:lpstr>
      <vt:lpstr>The Genetic Code</vt:lpstr>
      <vt:lpstr>Codons: Triplets of Nucleotides</vt:lpstr>
      <vt:lpstr>Figure 17.4</vt:lpstr>
      <vt:lpstr>PowerPoint Presentation</vt:lpstr>
      <vt:lpstr>PowerPoint Presentation</vt:lpstr>
      <vt:lpstr>Cracking the Code</vt:lpstr>
      <vt:lpstr>Figure 17.5</vt:lpstr>
      <vt:lpstr>Evolution of the Genetic Code</vt:lpstr>
      <vt:lpstr>Figure 17.6</vt:lpstr>
      <vt:lpstr>Concept 17.2: Transcription is the DNA-directed synthesis of RNA: a closer look</vt:lpstr>
      <vt:lpstr>Molecular Components of Transcription</vt:lpstr>
      <vt:lpstr>PowerPoint Presentation</vt:lpstr>
      <vt:lpstr>Figure 17.7-1</vt:lpstr>
      <vt:lpstr>Figure 17.7-2</vt:lpstr>
      <vt:lpstr>Figure 17.7-3</vt:lpstr>
      <vt:lpstr>Figure 17.7-4</vt:lpstr>
      <vt:lpstr>Synthesis of an RNA Transcript</vt:lpstr>
      <vt:lpstr>RNA Polymerase Binding and Initiation of Transcription</vt:lpstr>
      <vt:lpstr>Figure 17.8</vt:lpstr>
      <vt:lpstr>Elongation of the RNA Strand</vt:lpstr>
      <vt:lpstr>Figure 17.9</vt:lpstr>
      <vt:lpstr>Termination of Transcription</vt:lpstr>
      <vt:lpstr>Concept 17.3: Eukaryotic cells modify RNA after transcription</vt:lpstr>
      <vt:lpstr>Alteration of mRNA Ends</vt:lpstr>
      <vt:lpstr>Figure 17.10</vt:lpstr>
      <vt:lpstr>Split Genes and RNA Splicing</vt:lpstr>
      <vt:lpstr>Figure 17.11</vt:lpstr>
      <vt:lpstr>PowerPoint Presentation</vt:lpstr>
      <vt:lpstr>Figure 17.12-1</vt:lpstr>
      <vt:lpstr>Figure 17.12-2</vt:lpstr>
      <vt:lpstr>Figure 17.12-3</vt:lpstr>
      <vt:lpstr>Ribozymes</vt:lpstr>
      <vt:lpstr>PowerPoint Presentation</vt:lpstr>
      <vt:lpstr>The Functional and Evolutionary Importance of Introns</vt:lpstr>
      <vt:lpstr>PowerPoint Presentation</vt:lpstr>
      <vt:lpstr>Figure 17.13</vt:lpstr>
      <vt:lpstr>Concept 17.4: Translation is the RNA-directed synthesis of a polypeptide: a closer look</vt:lpstr>
      <vt:lpstr>Molecular Components of Translation</vt:lpstr>
      <vt:lpstr>Figure 17.14</vt:lpstr>
      <vt:lpstr>The Structure and Function of Transfer RNA</vt:lpstr>
      <vt:lpstr>PowerPoint Presentation</vt:lpstr>
      <vt:lpstr>Figure 17.15</vt:lpstr>
      <vt:lpstr>Figure 17.15a</vt:lpstr>
      <vt:lpstr>Figure 17.15b</vt:lpstr>
      <vt:lpstr>PowerPoint Presentation</vt:lpstr>
      <vt:lpstr>PowerPoint Presentation</vt:lpstr>
      <vt:lpstr>Figure 17.16-1</vt:lpstr>
      <vt:lpstr>Figure 17.16-2</vt:lpstr>
      <vt:lpstr>Figure 17.16-3</vt:lpstr>
      <vt:lpstr>Figure 17.16-4</vt:lpstr>
      <vt:lpstr>Ribosomes</vt:lpstr>
      <vt:lpstr>Figure 17.17</vt:lpstr>
      <vt:lpstr>Figure 17.17a</vt:lpstr>
      <vt:lpstr>Figure 17.17b</vt:lpstr>
      <vt:lpstr>Figure 17.17c</vt:lpstr>
      <vt:lpstr>PowerPoint Presentation</vt:lpstr>
      <vt:lpstr>Building a Polypeptide</vt:lpstr>
      <vt:lpstr>Ribosome Association and Initiation of Translation</vt:lpstr>
      <vt:lpstr>Figure 17.18</vt:lpstr>
      <vt:lpstr>Elongation of the Polypeptide Chain</vt:lpstr>
      <vt:lpstr>Figure 17.19-1</vt:lpstr>
      <vt:lpstr>Figure 17.19-2</vt:lpstr>
      <vt:lpstr>Figure 17.19-3</vt:lpstr>
      <vt:lpstr>Figure 17.19-4</vt:lpstr>
      <vt:lpstr>Termination of Translation</vt:lpstr>
      <vt:lpstr>Figure 17.20-1</vt:lpstr>
      <vt:lpstr>Figure 17.20-2</vt:lpstr>
      <vt:lpstr>Figure 17.20-3</vt:lpstr>
      <vt:lpstr>Polyribosomes</vt:lpstr>
      <vt:lpstr>Figure 17.21</vt:lpstr>
      <vt:lpstr>Figure 17.21a</vt:lpstr>
      <vt:lpstr>Completing and Targeting the Functional Protein</vt:lpstr>
      <vt:lpstr>Protein Folding and Post-Translational Modifications</vt:lpstr>
      <vt:lpstr>Targeting Polypeptides to Specific Locations</vt:lpstr>
      <vt:lpstr>PowerPoint Presentation</vt:lpstr>
      <vt:lpstr>PowerPoint Presentation</vt:lpstr>
      <vt:lpstr>Figure 17.22</vt:lpstr>
      <vt:lpstr>Concept 17.5: Mutations of one or a few nucleotides can affect protein structure and function</vt:lpstr>
      <vt:lpstr>Figure 17.23</vt:lpstr>
      <vt:lpstr>Types of Small-Scale Mutations</vt:lpstr>
      <vt:lpstr>Substitutions</vt:lpstr>
      <vt:lpstr>Figure 17.24</vt:lpstr>
      <vt:lpstr>Figure 17.24a</vt:lpstr>
      <vt:lpstr>Figure 17.24b</vt:lpstr>
      <vt:lpstr>Figure 17.24c</vt:lpstr>
      <vt:lpstr>Insertions and Deletions</vt:lpstr>
      <vt:lpstr>Figure 17.24d</vt:lpstr>
      <vt:lpstr>Figure 17.24e</vt:lpstr>
      <vt:lpstr>Figure 17.24f</vt:lpstr>
      <vt:lpstr>Mutagens</vt:lpstr>
      <vt:lpstr>Concept 17.6: While gene expression differs among the domains of life, the concept of a gene is universal</vt:lpstr>
      <vt:lpstr>Comparing Gene Expression in Bacteria, Archaea, and Eukarya</vt:lpstr>
      <vt:lpstr>Figure 17.25</vt:lpstr>
      <vt:lpstr>Figure 17.25a</vt:lpstr>
      <vt:lpstr>What Is a Gene? Revisiting the Question</vt:lpstr>
      <vt:lpstr>Figure 17.26</vt:lpstr>
      <vt:lpstr>PowerPoint Presentation</vt:lpstr>
      <vt:lpstr>Figure 17.UN02</vt:lpstr>
      <vt:lpstr>Figure 17.UN03</vt:lpstr>
      <vt:lpstr>Figure 17.UN04</vt:lpstr>
      <vt:lpstr>Figure 17.UN05</vt:lpstr>
      <vt:lpstr>Figure 17.UN06a</vt:lpstr>
      <vt:lpstr>Figure 17.UN06b</vt:lpstr>
      <vt:lpstr>Figure 17.UN06c</vt:lpstr>
      <vt:lpstr>Figure 17.UN06d</vt:lpstr>
      <vt:lpstr>Figure 17.UN10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LAMAQADI</cp:lastModifiedBy>
  <cp:revision>51</cp:revision>
  <dcterms:created xsi:type="dcterms:W3CDTF">2010-08-06T18:35:02Z</dcterms:created>
  <dcterms:modified xsi:type="dcterms:W3CDTF">2021-03-16T20:32:06Z</dcterms:modified>
</cp:coreProperties>
</file>